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8447B2-D8A5-49BE-A069-EC583EC37E6F}">
  <a:tblStyle styleId="{D08447B2-D8A5-49BE-A069-EC583EC37E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7bc033d85_0_1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57bc033d85_0_1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7bc033d85_0_1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7bc033d85_0_1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57bc033d85_0_1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7bc033d85_0_1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7bc033d85_0_1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57bc033d85_0_1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7bd8d6679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57bd8d6679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7bc033d85_0_1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7bc033d85_0_1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57bc033d85_0_1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7bc033d85_0_1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7bc033d85_0_1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57bc033d85_0_1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7bd8d6679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7bd8d6679_1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57bd8d6679_1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57bc033d85_0_1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57bc033d85_0_1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57bc033d85_0_1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7bc033d85_0_1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7bc033d85_0_1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57bc033d85_0_1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7bc033d85_0_9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7bc033d85_0_9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57bc033d85_0_9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Based on this dataset, Males performed better in Math while females performed better in Portuguese.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From the bar chart, we could conclude that the average age of students who consume alcohol was 16.58 years old, while the median age is 17. I think, the majority of students were surprisingly young. If you don’t know, the legal age for alcohol consumption in Portugal is 18.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7bc033d85_0_1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7bc033d85_0_1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57bc033d85_0_1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7bc033d85_0_1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57bc033d85_0_1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550863" y="4507200"/>
            <a:ext cx="45006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/>
          <p:nvPr>
            <p:ph idx="2" type="pic"/>
          </p:nvPr>
        </p:nvSpPr>
        <p:spPr>
          <a:xfrm>
            <a:off x="0" y="0"/>
            <a:ext cx="3054000" cy="377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9" name="Google Shape;89;p13"/>
          <p:cNvSpPr/>
          <p:nvPr>
            <p:ph idx="3" type="pic"/>
          </p:nvPr>
        </p:nvSpPr>
        <p:spPr>
          <a:xfrm>
            <a:off x="3054096" y="0"/>
            <a:ext cx="3054000" cy="377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0" name="Google Shape;90;p13"/>
          <p:cNvSpPr/>
          <p:nvPr>
            <p:ph idx="4" type="pic"/>
          </p:nvPr>
        </p:nvSpPr>
        <p:spPr>
          <a:xfrm>
            <a:off x="6083808" y="0"/>
            <a:ext cx="3054000" cy="377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1" name="Google Shape;91;p13"/>
          <p:cNvSpPr/>
          <p:nvPr>
            <p:ph idx="5" type="pic"/>
          </p:nvPr>
        </p:nvSpPr>
        <p:spPr>
          <a:xfrm>
            <a:off x="9137904" y="0"/>
            <a:ext cx="3054000" cy="377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5262411" y="4508500"/>
            <a:ext cx="62214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5773729"/>
            <a:ext cx="12192000" cy="1084200"/>
          </a:xfrm>
          <a:prstGeom prst="rect">
            <a:avLst/>
          </a:prstGeom>
          <a:gradFill>
            <a:gsLst>
              <a:gs pos="0">
                <a:srgbClr val="44546A">
                  <a:alpha val="0"/>
                </a:srgbClr>
              </a:gs>
              <a:gs pos="28000">
                <a:srgbClr val="44546A">
                  <a:alpha val="0"/>
                </a:srgbClr>
              </a:gs>
              <a:gs pos="90000">
                <a:srgbClr val="44546A">
                  <a:alpha val="60000"/>
                </a:srgbClr>
              </a:gs>
              <a:gs pos="100000">
                <a:srgbClr val="44546A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 rot="10800000">
            <a:off x="0" y="-5"/>
            <a:ext cx="9000000" cy="6858000"/>
          </a:xfrm>
          <a:prstGeom prst="rect">
            <a:avLst/>
          </a:prstGeom>
          <a:gradFill>
            <a:gsLst>
              <a:gs pos="0">
                <a:srgbClr val="44546A">
                  <a:alpha val="0"/>
                </a:srgbClr>
              </a:gs>
              <a:gs pos="50000">
                <a:srgbClr val="44546A">
                  <a:alpha val="60000"/>
                </a:srgbClr>
              </a:gs>
              <a:gs pos="100000">
                <a:srgbClr val="44546A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type="ctrTitle"/>
          </p:nvPr>
        </p:nvSpPr>
        <p:spPr>
          <a:xfrm>
            <a:off x="550863" y="549275"/>
            <a:ext cx="5437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Calibri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550863" y="3816724"/>
            <a:ext cx="54372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Quote">
  <p:cSld name="7_Quot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550864" y="549275"/>
            <a:ext cx="35661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13" name="Google Shape;113;p16"/>
          <p:cNvGrpSpPr/>
          <p:nvPr/>
        </p:nvGrpSpPr>
        <p:grpSpPr>
          <a:xfrm>
            <a:off x="10708082" y="4012605"/>
            <a:ext cx="897877" cy="934082"/>
            <a:chOff x="5129685" y="1232940"/>
            <a:chExt cx="897877" cy="934082"/>
          </a:xfrm>
        </p:grpSpPr>
        <p:sp>
          <p:nvSpPr>
            <p:cNvPr id="114" name="Google Shape;114;p16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E8E8E8">
                    <a:alpha val="20000"/>
                  </a:srgbClr>
                </a:gs>
                <a:gs pos="20000">
                  <a:srgbClr val="E8E8E8">
                    <a:alpha val="20000"/>
                  </a:srgbClr>
                </a:gs>
                <a:gs pos="100000">
                  <a:srgbClr val="8DA9D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E8E8E8">
                    <a:alpha val="20000"/>
                  </a:srgbClr>
                </a:gs>
                <a:gs pos="20000">
                  <a:srgbClr val="E8E8E8">
                    <a:alpha val="20000"/>
                  </a:srgbClr>
                </a:gs>
                <a:gs pos="100000">
                  <a:srgbClr val="8DA9DB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E8E8E8">
                    <a:alpha val="20000"/>
                  </a:srgbClr>
                </a:gs>
                <a:gs pos="20000">
                  <a:srgbClr val="E8E8E8">
                    <a:alpha val="20000"/>
                  </a:srgbClr>
                </a:gs>
                <a:gs pos="100000">
                  <a:srgbClr val="8DA9DB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6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chemeClr val="lt2"/>
              </a:gs>
              <a:gs pos="60000">
                <a:schemeClr val="lt2"/>
              </a:gs>
              <a:gs pos="100000">
                <a:srgbClr val="F2F1F1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550863" y="4097338"/>
            <a:ext cx="35655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55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55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16"/>
          <p:cNvSpPr/>
          <p:nvPr>
            <p:ph idx="2" type="pic"/>
          </p:nvPr>
        </p:nvSpPr>
        <p:spPr>
          <a:xfrm>
            <a:off x="5535809" y="656633"/>
            <a:ext cx="5132400" cy="513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</a:pPr>
            <a:r>
              <a:rPr lang="en-US"/>
              <a:t>Secrets Behind Academic Success</a:t>
            </a:r>
            <a:br>
              <a:rPr lang="en-US"/>
            </a:br>
            <a:endParaRPr/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2400"/>
              <a:t>Presented by </a:t>
            </a:r>
            <a:endParaRPr sz="1825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rPr lang="en-US" sz="1825"/>
              <a:t>Joshua Tean</a:t>
            </a:r>
            <a:endParaRPr sz="1825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rPr lang="en-US" sz="1825"/>
              <a:t>Yan Shao</a:t>
            </a:r>
            <a:endParaRPr sz="1825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rPr lang="en-US" sz="1825"/>
              <a:t>Haodong Zhang</a:t>
            </a:r>
            <a:endParaRPr sz="1825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rPr lang="en-US" sz="1825"/>
              <a:t>Wilfred Andoh</a:t>
            </a:r>
            <a:endParaRPr sz="1825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1825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625" y="2850125"/>
            <a:ext cx="4711750" cy="39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4294967295" type="title"/>
          </p:nvPr>
        </p:nvSpPr>
        <p:spPr>
          <a:xfrm>
            <a:off x="970350" y="4710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Weekend % Alcohol consumption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16590" l="0" r="0" t="0"/>
          <a:stretch/>
        </p:blipFill>
        <p:spPr>
          <a:xfrm>
            <a:off x="2143125" y="1456000"/>
            <a:ext cx="7905750" cy="46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750" y="3429000"/>
            <a:ext cx="1557725" cy="14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970350" y="538100"/>
            <a:ext cx="102513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714"/>
              <a:buFont typeface="Calibri"/>
              <a:buNone/>
            </a:pPr>
            <a:r>
              <a:rPr lang="en-US"/>
              <a:t>A correlation between Weekend Alcohol consumers how &amp; it affects their grades</a:t>
            </a:r>
            <a:endParaRPr/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9641" l="0" r="0" t="0"/>
          <a:stretch/>
        </p:blipFill>
        <p:spPr>
          <a:xfrm>
            <a:off x="0" y="1540400"/>
            <a:ext cx="12192001" cy="53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625" y="1055075"/>
            <a:ext cx="10287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7873700" y="1459100"/>
            <a:ext cx="18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Portuguese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560800" y="1459100"/>
            <a:ext cx="18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Math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47724" y="196325"/>
            <a:ext cx="114966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Box plot showing Relationship Status vs Final Grades</a:t>
            </a:r>
            <a:endParaRPr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 b="9444" l="6964" r="7900" t="0"/>
          <a:stretch/>
        </p:blipFill>
        <p:spPr>
          <a:xfrm>
            <a:off x="347663" y="1314050"/>
            <a:ext cx="11496676" cy="554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025" y="1749400"/>
            <a:ext cx="21336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8221325" y="1221725"/>
            <a:ext cx="18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Portuguese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298825" y="1221725"/>
            <a:ext cx="18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Math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323177" y="484700"/>
            <a:ext cx="9545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Analysis on Extended Educational Support for Math &amp; Portuguese</a:t>
            </a:r>
            <a:endParaRPr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825" y="1487675"/>
            <a:ext cx="6978400" cy="52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30" y="3922400"/>
            <a:ext cx="9684626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525" y="1397375"/>
            <a:ext cx="9684625" cy="1326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838200" y="365126"/>
            <a:ext cx="10515600" cy="948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Weekly study time vs Math &amp; Portuguese final grades</a:t>
            </a:r>
            <a:endParaRPr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0" l="7977" r="50104" t="0"/>
          <a:stretch/>
        </p:blipFill>
        <p:spPr>
          <a:xfrm>
            <a:off x="171949" y="1385450"/>
            <a:ext cx="5057549" cy="50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213" y="2105538"/>
            <a:ext cx="223837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0" l="49771" r="0" t="0"/>
          <a:stretch/>
        </p:blipFill>
        <p:spPr>
          <a:xfrm>
            <a:off x="7222156" y="1385450"/>
            <a:ext cx="6060326" cy="50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020925" y="596600"/>
            <a:ext cx="102513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Scatter Plot depicting absenteeism rate vs Final Grade</a:t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60125"/>
            <a:ext cx="12192000" cy="47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3</a:t>
            </a:r>
            <a:endParaRPr/>
          </a:p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70" name="Google Shape;270;p33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Joshua Tean</a:t>
            </a:r>
            <a:endParaRPr/>
          </a:p>
        </p:txBody>
      </p:sp>
      <p:sp>
        <p:nvSpPr>
          <p:cNvPr id="271" name="Google Shape;271;p33"/>
          <p:cNvSpPr txBox="1"/>
          <p:nvPr>
            <p:ph idx="2" type="body"/>
          </p:nvPr>
        </p:nvSpPr>
        <p:spPr>
          <a:xfrm>
            <a:off x="6882625" y="3429000"/>
            <a:ext cx="44991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/>
              <a:t>Socio-Economic Factors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1057025" y="576175"/>
            <a:ext cx="102513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714"/>
              <a:buFont typeface="Calibri"/>
              <a:buNone/>
            </a:pPr>
            <a:r>
              <a:rPr lang="en-US"/>
              <a:t>Pie Charts Showing Travel Times of Students in Urban &amp; Rural Areas</a:t>
            </a:r>
            <a:endParaRPr/>
          </a:p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 rotWithShape="1">
          <a:blip r:embed="rId3">
            <a:alphaModFix/>
          </a:blip>
          <a:srcRect b="12411" l="15046" r="11343" t="0"/>
          <a:stretch/>
        </p:blipFill>
        <p:spPr>
          <a:xfrm>
            <a:off x="647700" y="1882375"/>
            <a:ext cx="5333651" cy="47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 rotWithShape="1">
          <a:blip r:embed="rId4">
            <a:alphaModFix/>
          </a:blip>
          <a:srcRect b="15739" l="14626" r="11762" t="0"/>
          <a:stretch/>
        </p:blipFill>
        <p:spPr>
          <a:xfrm>
            <a:off x="6682775" y="1882376"/>
            <a:ext cx="5430650" cy="46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057025" y="157075"/>
            <a:ext cx="102513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714"/>
              <a:buFont typeface="Calibri"/>
              <a:buNone/>
            </a:pPr>
            <a:r>
              <a:rPr lang="en-US"/>
              <a:t>A box plot showing how travel time might be a contributing factor to students grades</a:t>
            </a:r>
            <a:endParaRPr/>
          </a:p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6" name="Google Shape;2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8575" y="2161751"/>
            <a:ext cx="12192000" cy="495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925" y="1171788"/>
            <a:ext cx="20955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	</a:t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subTitle"/>
          </p:nvPr>
        </p:nvSpPr>
        <p:spPr>
          <a:xfrm>
            <a:off x="583512" y="2471908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Yan Shao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48875" y="3833300"/>
            <a:ext cx="1032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Data were obtained in a survey of students’ performance in Math course and Portuguese Language course in two Secondary Schools in Portugal.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purpose of the project is to use data analytic tools to reveal the relationship between</a:t>
            </a:r>
            <a:r>
              <a:rPr lang="en-US" sz="1800" u="sng"/>
              <a:t> </a:t>
            </a:r>
            <a:r>
              <a:rPr lang="en-US" sz="1800"/>
              <a:t>students’ family </a:t>
            </a:r>
            <a:r>
              <a:rPr lang="en-US" sz="1800"/>
              <a:t>socioeconomic</a:t>
            </a:r>
            <a:r>
              <a:rPr lang="en-US" sz="1800"/>
              <a:t> status, </a:t>
            </a:r>
            <a:r>
              <a:rPr lang="en-US" sz="1800"/>
              <a:t>students study</a:t>
            </a:r>
            <a:r>
              <a:rPr lang="en-US" sz="1800"/>
              <a:t> behaviour, students’ alcohol consumption and students’ grades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1014800" y="337625"/>
            <a:ext cx="102513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Linear graph depicting how family relationship can contribute to students grades</a:t>
            </a:r>
            <a:endParaRPr/>
          </a:p>
        </p:txBody>
      </p:sp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7503" r="49370" t="0"/>
          <a:stretch/>
        </p:blipFill>
        <p:spPr>
          <a:xfrm>
            <a:off x="0" y="1754625"/>
            <a:ext cx="4627990" cy="45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 rotWithShape="1">
          <a:blip r:embed="rId3">
            <a:alphaModFix/>
          </a:blip>
          <a:srcRect b="0" l="50356" r="8142" t="0"/>
          <a:stretch/>
        </p:blipFill>
        <p:spPr>
          <a:xfrm>
            <a:off x="7217575" y="1743274"/>
            <a:ext cx="4748499" cy="4471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700" y="2657300"/>
            <a:ext cx="2644875" cy="195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 rotWithShape="1">
          <a:blip r:embed="rId3">
            <a:alphaModFix/>
          </a:blip>
          <a:srcRect b="0" l="2550" r="13557" t="9796"/>
          <a:stretch/>
        </p:blipFill>
        <p:spPr>
          <a:xfrm>
            <a:off x="3632025" y="47550"/>
            <a:ext cx="8481398" cy="67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/>
          <p:nvPr/>
        </p:nvSpPr>
        <p:spPr>
          <a:xfrm>
            <a:off x="242675" y="2505450"/>
            <a:ext cx="2817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Heatmap showing a key determinant point in place that has a potential contributing  factors to affecting student grades.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4637050" y="1366025"/>
            <a:ext cx="1254600" cy="52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4637050" y="1895825"/>
            <a:ext cx="1254600" cy="52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7772400" y="1366025"/>
            <a:ext cx="1254600" cy="52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7772400" y="1895825"/>
            <a:ext cx="1254600" cy="52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9027000" y="1366025"/>
            <a:ext cx="643200" cy="105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8"/>
          <p:cNvSpPr txBox="1"/>
          <p:nvPr>
            <p:ph type="title"/>
          </p:nvPr>
        </p:nvSpPr>
        <p:spPr>
          <a:xfrm>
            <a:off x="970200" y="713675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Significance of Study Time</a:t>
            </a:r>
            <a:endParaRPr/>
          </a:p>
        </p:txBody>
      </p:sp>
      <p:graphicFrame>
        <p:nvGraphicFramePr>
          <p:cNvPr id="316" name="Google Shape;316;p38"/>
          <p:cNvGraphicFramePr/>
          <p:nvPr/>
        </p:nvGraphicFramePr>
        <p:xfrm>
          <a:off x="952500" y="172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{D08447B2-D8A5-49BE-A069-EC583EC37E6F}</a:tableStyleId>
              </a:tblPr>
              <a:tblGrid>
                <a:gridCol w="3756075"/>
                <a:gridCol w="3101925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Math Grades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1.2268262651371196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0.299728941279215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Portuguese Grades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12.211856898115895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1.2402988062865567e-07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7" name="Google Shape;317;p38"/>
          <p:cNvSpPr txBox="1"/>
          <p:nvPr>
            <p:ph type="title"/>
          </p:nvPr>
        </p:nvSpPr>
        <p:spPr>
          <a:xfrm>
            <a:off x="970200" y="2998500"/>
            <a:ext cx="10251600" cy="12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50"/>
              <a:t>Statistical Significance of Alcohol Consumption Habits</a:t>
            </a:r>
            <a:endParaRPr sz="3050"/>
          </a:p>
        </p:txBody>
      </p:sp>
      <p:graphicFrame>
        <p:nvGraphicFramePr>
          <p:cNvPr id="318" name="Google Shape;318;p38"/>
          <p:cNvGraphicFramePr/>
          <p:nvPr/>
        </p:nvGraphicFramePr>
        <p:xfrm>
          <a:off x="970200" y="420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{D08447B2-D8A5-49BE-A069-EC583EC37E6F}</a:tableStyleId>
              </a:tblPr>
              <a:tblGrid>
                <a:gridCol w="3738375"/>
                <a:gridCol w="3119625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Weekday Consumption &amp; Final Math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1.113585395009432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0.3497837813433307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Weekday Consumption &amp; Final Portuguese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10.777988979046963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2.872537539647647e-08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Weekend Consumption &amp; Final Math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0.40021419738346875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0.808482036488183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Weekend Consumption &amp; Final Portuguese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5.68330528990033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/>
                        <a:t>0.00019026774756571534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Hypothesis</a:t>
            </a:r>
            <a:endParaRPr/>
          </a:p>
        </p:txBody>
      </p:sp>
      <p:sp>
        <p:nvSpPr>
          <p:cNvPr id="325" name="Google Shape;325;p39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/>
              <a:t>Study time has positive impact on final grades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Rejected for Math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Accepted for Portuguese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/>
              <a:t>Alcohol consumption has negative impact on final grades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Rejected for Math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Accepted for Portuguese</a:t>
            </a:r>
            <a:endParaRPr/>
          </a:p>
        </p:txBody>
      </p:sp>
      <p:sp>
        <p:nvSpPr>
          <p:cNvPr id="326" name="Google Shape;326;p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Yan</a:t>
            </a:r>
            <a:endParaRPr/>
          </a:p>
        </p:txBody>
      </p:sp>
      <p:sp>
        <p:nvSpPr>
          <p:cNvPr id="149" name="Google Shape;149;p19"/>
          <p:cNvSpPr txBox="1"/>
          <p:nvPr>
            <p:ph idx="2" type="body"/>
          </p:nvPr>
        </p:nvSpPr>
        <p:spPr>
          <a:xfrm>
            <a:off x="6719600" y="3289700"/>
            <a:ext cx="4499100" cy="7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/>
              <a:t>Overview of the Dataset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312" y="1617988"/>
            <a:ext cx="8227375" cy="54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>
            <p:ph idx="4294967295" type="title"/>
          </p:nvPr>
        </p:nvSpPr>
        <p:spPr>
          <a:xfrm>
            <a:off x="178205" y="284875"/>
            <a:ext cx="118356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Dataset Gender Distribution Summary</a:t>
            </a:r>
            <a:endParaRPr sz="3600"/>
          </a:p>
        </p:txBody>
      </p:sp>
      <p:sp>
        <p:nvSpPr>
          <p:cNvPr id="158" name="Google Shape;158;p20"/>
          <p:cNvSpPr txBox="1"/>
          <p:nvPr/>
        </p:nvSpPr>
        <p:spPr>
          <a:xfrm>
            <a:off x="97500" y="6210800"/>
            <a:ext cx="1065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data set has a nearly equal gender distribution. There are 370 students in this survey, 52.70% of them are girls and 47.30% of them are boys.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882300" y="270750"/>
            <a:ext cx="104274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Boxplot Analysis of Final Grades vs Gender</a:t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7493" l="6915" r="7818" t="0"/>
          <a:stretch/>
        </p:blipFill>
        <p:spPr>
          <a:xfrm>
            <a:off x="130350" y="685800"/>
            <a:ext cx="11718284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8134650" y="844075"/>
            <a:ext cx="18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Portuguese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135950" y="844075"/>
            <a:ext cx="18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Math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2"/>
          <p:cNvSpPr txBox="1"/>
          <p:nvPr>
            <p:ph idx="4294967295" type="ctrTitle"/>
          </p:nvPr>
        </p:nvSpPr>
        <p:spPr>
          <a:xfrm>
            <a:off x="645350" y="-474800"/>
            <a:ext cx="11163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Calibri"/>
              <a:buNone/>
            </a:pPr>
            <a:r>
              <a:rPr lang="en-US" sz="3959"/>
              <a:t>Student Age Analysis Showing Mean, Median </a:t>
            </a:r>
            <a:endParaRPr sz="3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700" y="1203350"/>
            <a:ext cx="8019125" cy="5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2</a:t>
            </a:r>
            <a:endParaRPr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Wilfred Andoh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Haodong Zhang</a:t>
            </a:r>
            <a:endParaRPr/>
          </a:p>
        </p:txBody>
      </p:sp>
      <p:sp>
        <p:nvSpPr>
          <p:cNvPr id="185" name="Google Shape;185;p23"/>
          <p:cNvSpPr txBox="1"/>
          <p:nvPr>
            <p:ph idx="2" type="body"/>
          </p:nvPr>
        </p:nvSpPr>
        <p:spPr>
          <a:xfrm>
            <a:off x="6835675" y="3429000"/>
            <a:ext cx="4499100" cy="760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/>
              <a:t>Student Behavioural Analysis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38200" y="365126"/>
            <a:ext cx="10515600" cy="1006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Weekday % Alcohol Consumption</a:t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12480" l="0" r="0" t="0"/>
          <a:stretch/>
        </p:blipFill>
        <p:spPr>
          <a:xfrm>
            <a:off x="1805475" y="1142325"/>
            <a:ext cx="8581051" cy="5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250" y="2845300"/>
            <a:ext cx="1905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970350" y="474775"/>
            <a:ext cx="102513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714"/>
              <a:buFont typeface="Calibri"/>
              <a:buNone/>
            </a:pPr>
            <a:r>
              <a:rPr lang="en-US"/>
              <a:t>A correlation between Weekday alcohol consumers &amp; how it affects their grades.</a:t>
            </a:r>
            <a:endParaRPr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9526" l="0" r="0" t="0"/>
          <a:stretch/>
        </p:blipFill>
        <p:spPr>
          <a:xfrm>
            <a:off x="0" y="1350675"/>
            <a:ext cx="12192001" cy="55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988" y="994538"/>
            <a:ext cx="15906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7829175" y="1350675"/>
            <a:ext cx="18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Portuguese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2516275" y="1350675"/>
            <a:ext cx="18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Math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