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40"/>
  </p:notesMasterIdLst>
  <p:handoutMasterIdLst>
    <p:handoutMasterId r:id="rId41"/>
  </p:handoutMasterIdLst>
  <p:sldIdLst>
    <p:sldId id="256" r:id="rId6"/>
    <p:sldId id="279" r:id="rId7"/>
    <p:sldId id="257" r:id="rId8"/>
    <p:sldId id="334" r:id="rId9"/>
    <p:sldId id="284" r:id="rId10"/>
    <p:sldId id="335" r:id="rId11"/>
    <p:sldId id="336" r:id="rId12"/>
    <p:sldId id="337" r:id="rId13"/>
    <p:sldId id="333" r:id="rId14"/>
    <p:sldId id="313" r:id="rId15"/>
    <p:sldId id="314" r:id="rId16"/>
    <p:sldId id="315" r:id="rId17"/>
    <p:sldId id="332" r:id="rId18"/>
    <p:sldId id="316" r:id="rId19"/>
    <p:sldId id="317" r:id="rId20"/>
    <p:sldId id="319" r:id="rId21"/>
    <p:sldId id="321" r:id="rId22"/>
    <p:sldId id="322" r:id="rId23"/>
    <p:sldId id="320" r:id="rId24"/>
    <p:sldId id="318" r:id="rId25"/>
    <p:sldId id="327" r:id="rId26"/>
    <p:sldId id="328" r:id="rId27"/>
    <p:sldId id="330" r:id="rId28"/>
    <p:sldId id="300" r:id="rId29"/>
    <p:sldId id="329" r:id="rId30"/>
    <p:sldId id="331" r:id="rId31"/>
    <p:sldId id="304" r:id="rId32"/>
    <p:sldId id="309" r:id="rId33"/>
    <p:sldId id="283" r:id="rId34"/>
    <p:sldId id="287" r:id="rId35"/>
    <p:sldId id="302" r:id="rId36"/>
    <p:sldId id="297" r:id="rId37"/>
    <p:sldId id="296" r:id="rId38"/>
    <p:sldId id="32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2"/>
    <a:srgbClr val="F3901D"/>
    <a:srgbClr val="00AEDB"/>
    <a:srgbClr val="00B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3" autoAdjust="0"/>
    <p:restoredTop sz="94660"/>
  </p:normalViewPr>
  <p:slideViewPr>
    <p:cSldViewPr showGuides="1">
      <p:cViewPr varScale="1">
        <p:scale>
          <a:sx n="93" d="100"/>
          <a:sy n="93" d="100"/>
        </p:scale>
        <p:origin x="63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5" d="100"/>
          <a:sy n="105" d="100"/>
        </p:scale>
        <p:origin x="-24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0E74B-1F4A-4B77-BBF3-68B0D29FA1C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73171-F2CF-4CD8-81F7-8D1F85C4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14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4A53B-4F0D-4715-9A43-7F4869E1A962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41D82-95AA-494E-9CE1-62CDE5A4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what docker is</a:t>
            </a:r>
          </a:p>
          <a:p>
            <a:r>
              <a:rPr lang="en-US" dirty="0"/>
              <a:t>How docker runs on windows 7/10/2016</a:t>
            </a:r>
          </a:p>
          <a:p>
            <a:r>
              <a:rPr lang="en-US" dirty="0"/>
              <a:t>Using docker for development</a:t>
            </a:r>
          </a:p>
          <a:p>
            <a:r>
              <a:rPr lang="en-US" dirty="0"/>
              <a:t>Of course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6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this, and then say let’s see how we’d run a zip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7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this, and then say let’s see how we’d run a zip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this, and then say let’s see how we’d run a zip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tell docker to run something, but not a zip file. </a:t>
            </a:r>
          </a:p>
          <a:p>
            <a:r>
              <a:rPr lang="en-US" dirty="0"/>
              <a:t>What does an application need to run?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5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needs disk IO, memory, network, </a:t>
            </a:r>
            <a:r>
              <a:rPr lang="en-US" dirty="0" err="1"/>
              <a:t>cpu</a:t>
            </a:r>
            <a:r>
              <a:rPr lang="en-US" dirty="0"/>
              <a:t>. Zip doesn’t have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in the container, the app can see only the files in the container you packaged with it and any resources you pass in at run time. </a:t>
            </a:r>
          </a:p>
          <a:p>
            <a:endParaRPr lang="en-US" dirty="0"/>
          </a:p>
          <a:p>
            <a:r>
              <a:rPr lang="en-US" dirty="0"/>
              <a:t>Well also the kernel (</a:t>
            </a:r>
            <a:r>
              <a:rPr lang="en-US" dirty="0" err="1"/>
              <a:t>linux</a:t>
            </a:r>
            <a:r>
              <a:rPr lang="en-US" dirty="0"/>
              <a:t> or windows) resources your software libraries have access to</a:t>
            </a:r>
          </a:p>
          <a:p>
            <a:endParaRPr lang="en-US" dirty="0"/>
          </a:p>
          <a:p>
            <a:r>
              <a:rPr lang="en-US" dirty="0"/>
              <a:t>How do we get files into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9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saw docker run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13314-5F1F-4B72-9A0A-BB8889F7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EA467-B92A-4887-8D7D-23F38CD7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15ECF-286D-4047-A86A-2D7E17D8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2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B90B-ACC1-48D9-AD0C-0C51C1F8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DFF2-C2EC-4C95-AB66-ECB70AD77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5C91F-8FAD-4CA6-AC1F-B83A15FA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1E883-157B-422B-B692-4B7C7596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8AA6E-C811-4023-922A-66B2686E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ECB74-8E7D-4D4A-8407-926A14F8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14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9511" y="6448251"/>
            <a:ext cx="504056" cy="365125"/>
          </a:xfrm>
          <a:prstGeom prst="rect">
            <a:avLst/>
          </a:prstGeom>
          <a:noFill/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Lato" pitchFamily="34" charset="0"/>
              </a:defRPr>
            </a:lvl1pPr>
          </a:lstStyle>
          <a:p>
            <a:fld id="{EA3C26B9-3D3F-4A24-BC23-BC70DDDBE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1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1" r:id="rId3"/>
    <p:sldLayoutId id="2147483696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latin typeface="Lato" pitchFamily="34" charset="0"/>
              </a:rPr>
              <a:t>Docker and Containerized apps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3893532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Philip Nelson</a:t>
            </a:r>
          </a:p>
          <a:p>
            <a:r>
              <a:rPr lang="en-US" sz="2800" b="1" dirty="0"/>
              <a:t>Stone Porch Consulting</a:t>
            </a:r>
          </a:p>
          <a:p>
            <a:r>
              <a:rPr lang="en-US" sz="2800" dirty="0"/>
              <a:t>github.com/</a:t>
            </a:r>
            <a:r>
              <a:rPr lang="en-US" sz="2800" dirty="0" err="1"/>
              <a:t>panmanphil</a:t>
            </a:r>
            <a:endParaRPr lang="en-US" sz="2800" dirty="0"/>
          </a:p>
          <a:p>
            <a:r>
              <a:rPr lang="en-US" sz="2800" dirty="0"/>
              <a:t>twitter.com/</a:t>
            </a:r>
            <a:r>
              <a:rPr lang="en-US" sz="2800" dirty="0" err="1"/>
              <a:t>panmanphil</a:t>
            </a:r>
            <a:endParaRPr lang="en-US" sz="2800" dirty="0"/>
          </a:p>
          <a:p>
            <a:r>
              <a:rPr lang="en-US" sz="2800" dirty="0"/>
              <a:t>panmanphil.wordpress.com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D3CEC-C5A7-44D7-BFF3-E9A379EE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632"/>
            <a:ext cx="7776864" cy="37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3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Docker is like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196752"/>
            <a:ext cx="3960440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Stuff a piece of software in there and you’re good to 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DF8AB-9F54-4FF7-9CE6-D967C1191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2348880"/>
            <a:ext cx="2539682" cy="2539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290B-0A68-4A8F-B959-D67FB34D3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71122"/>
            <a:ext cx="3857611" cy="27774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09C085-DD20-4250-BF12-D84414034846}"/>
              </a:ext>
            </a:extLst>
          </p:cNvPr>
          <p:cNvSpPr/>
          <p:nvPr/>
        </p:nvSpPr>
        <p:spPr>
          <a:xfrm>
            <a:off x="1310880" y="1935938"/>
            <a:ext cx="4751370" cy="3642958"/>
          </a:xfrm>
          <a:custGeom>
            <a:avLst/>
            <a:gdLst>
              <a:gd name="connsiteX0" fmla="*/ 470295 w 4751370"/>
              <a:gd name="connsiteY0" fmla="*/ 826312 h 3642958"/>
              <a:gd name="connsiteX1" fmla="*/ 975120 w 4751370"/>
              <a:gd name="connsiteY1" fmla="*/ 283387 h 3642958"/>
              <a:gd name="connsiteX2" fmla="*/ 2956320 w 4751370"/>
              <a:gd name="connsiteY2" fmla="*/ 7162 h 3642958"/>
              <a:gd name="connsiteX3" fmla="*/ 4604145 w 4751370"/>
              <a:gd name="connsiteY3" fmla="*/ 559612 h 3642958"/>
              <a:gd name="connsiteX4" fmla="*/ 4632720 w 4751370"/>
              <a:gd name="connsiteY4" fmla="*/ 2150287 h 3642958"/>
              <a:gd name="connsiteX5" fmla="*/ 4261245 w 4751370"/>
              <a:gd name="connsiteY5" fmla="*/ 3483787 h 3642958"/>
              <a:gd name="connsiteX6" fmla="*/ 2051445 w 4751370"/>
              <a:gd name="connsiteY6" fmla="*/ 3617137 h 3642958"/>
              <a:gd name="connsiteX7" fmla="*/ 155970 w 4751370"/>
              <a:gd name="connsiteY7" fmla="*/ 3474262 h 3642958"/>
              <a:gd name="connsiteX8" fmla="*/ 146445 w 4751370"/>
              <a:gd name="connsiteY8" fmla="*/ 2702737 h 364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370" h="3642958">
                <a:moveTo>
                  <a:pt x="470295" y="826312"/>
                </a:moveTo>
                <a:cubicBezTo>
                  <a:pt x="515538" y="623112"/>
                  <a:pt x="560782" y="419912"/>
                  <a:pt x="975120" y="283387"/>
                </a:cubicBezTo>
                <a:cubicBezTo>
                  <a:pt x="1389458" y="146862"/>
                  <a:pt x="2351483" y="-38876"/>
                  <a:pt x="2956320" y="7162"/>
                </a:cubicBezTo>
                <a:cubicBezTo>
                  <a:pt x="3561158" y="53199"/>
                  <a:pt x="4324745" y="202424"/>
                  <a:pt x="4604145" y="559612"/>
                </a:cubicBezTo>
                <a:cubicBezTo>
                  <a:pt x="4883545" y="916800"/>
                  <a:pt x="4689870" y="1662925"/>
                  <a:pt x="4632720" y="2150287"/>
                </a:cubicBezTo>
                <a:cubicBezTo>
                  <a:pt x="4575570" y="2637649"/>
                  <a:pt x="4691458" y="3239312"/>
                  <a:pt x="4261245" y="3483787"/>
                </a:cubicBezTo>
                <a:cubicBezTo>
                  <a:pt x="3831033" y="3728262"/>
                  <a:pt x="2735657" y="3618724"/>
                  <a:pt x="2051445" y="3617137"/>
                </a:cubicBezTo>
                <a:cubicBezTo>
                  <a:pt x="1367233" y="3615550"/>
                  <a:pt x="473470" y="3626662"/>
                  <a:pt x="155970" y="3474262"/>
                </a:cubicBezTo>
                <a:cubicBezTo>
                  <a:pt x="-161530" y="3321862"/>
                  <a:pt x="95645" y="2917050"/>
                  <a:pt x="146445" y="2702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39C9757-E902-4742-A4EA-BC446DC26795}"/>
              </a:ext>
            </a:extLst>
          </p:cNvPr>
          <p:cNvSpPr/>
          <p:nvPr/>
        </p:nvSpPr>
        <p:spPr>
          <a:xfrm>
            <a:off x="4674830" y="1295128"/>
            <a:ext cx="3960439" cy="612648"/>
          </a:xfrm>
          <a:prstGeom prst="wedgeEllipseCallout">
            <a:avLst>
              <a:gd name="adj1" fmla="val -27115"/>
              <a:gd name="adj2" fmla="val 11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run –d tasty-app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CFED1-60E5-4262-A2FF-FB776EB78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49808"/>
            <a:ext cx="4019806" cy="23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746" y="1196752"/>
            <a:ext cx="396044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Add the program to the zip….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Wait, what?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213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746" y="1196752"/>
            <a:ext cx="703955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In docker: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lvl="1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The zip file is an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image</a:t>
            </a:r>
          </a:p>
          <a:p>
            <a:pPr lvl="1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lvl="1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When you run an program in an image, you are creating a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container from the image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825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A Container is Prison for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DF8AB-9F54-4FF7-9CE6-D967C1191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2348880"/>
            <a:ext cx="2539682" cy="2539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290B-0A68-4A8F-B959-D67FB34D3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71122"/>
            <a:ext cx="3857611" cy="27774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09C085-DD20-4250-BF12-D84414034846}"/>
              </a:ext>
            </a:extLst>
          </p:cNvPr>
          <p:cNvSpPr/>
          <p:nvPr/>
        </p:nvSpPr>
        <p:spPr>
          <a:xfrm>
            <a:off x="1310880" y="1935938"/>
            <a:ext cx="4751370" cy="3642958"/>
          </a:xfrm>
          <a:custGeom>
            <a:avLst/>
            <a:gdLst>
              <a:gd name="connsiteX0" fmla="*/ 470295 w 4751370"/>
              <a:gd name="connsiteY0" fmla="*/ 826312 h 3642958"/>
              <a:gd name="connsiteX1" fmla="*/ 975120 w 4751370"/>
              <a:gd name="connsiteY1" fmla="*/ 283387 h 3642958"/>
              <a:gd name="connsiteX2" fmla="*/ 2956320 w 4751370"/>
              <a:gd name="connsiteY2" fmla="*/ 7162 h 3642958"/>
              <a:gd name="connsiteX3" fmla="*/ 4604145 w 4751370"/>
              <a:gd name="connsiteY3" fmla="*/ 559612 h 3642958"/>
              <a:gd name="connsiteX4" fmla="*/ 4632720 w 4751370"/>
              <a:gd name="connsiteY4" fmla="*/ 2150287 h 3642958"/>
              <a:gd name="connsiteX5" fmla="*/ 4261245 w 4751370"/>
              <a:gd name="connsiteY5" fmla="*/ 3483787 h 3642958"/>
              <a:gd name="connsiteX6" fmla="*/ 2051445 w 4751370"/>
              <a:gd name="connsiteY6" fmla="*/ 3617137 h 3642958"/>
              <a:gd name="connsiteX7" fmla="*/ 155970 w 4751370"/>
              <a:gd name="connsiteY7" fmla="*/ 3474262 h 3642958"/>
              <a:gd name="connsiteX8" fmla="*/ 146445 w 4751370"/>
              <a:gd name="connsiteY8" fmla="*/ 2702737 h 364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370" h="3642958">
                <a:moveTo>
                  <a:pt x="470295" y="826312"/>
                </a:moveTo>
                <a:cubicBezTo>
                  <a:pt x="515538" y="623112"/>
                  <a:pt x="560782" y="419912"/>
                  <a:pt x="975120" y="283387"/>
                </a:cubicBezTo>
                <a:cubicBezTo>
                  <a:pt x="1389458" y="146862"/>
                  <a:pt x="2351483" y="-38876"/>
                  <a:pt x="2956320" y="7162"/>
                </a:cubicBezTo>
                <a:cubicBezTo>
                  <a:pt x="3561158" y="53199"/>
                  <a:pt x="4324745" y="202424"/>
                  <a:pt x="4604145" y="559612"/>
                </a:cubicBezTo>
                <a:cubicBezTo>
                  <a:pt x="4883545" y="916800"/>
                  <a:pt x="4689870" y="1662925"/>
                  <a:pt x="4632720" y="2150287"/>
                </a:cubicBezTo>
                <a:cubicBezTo>
                  <a:pt x="4575570" y="2637649"/>
                  <a:pt x="4691458" y="3239312"/>
                  <a:pt x="4261245" y="3483787"/>
                </a:cubicBezTo>
                <a:cubicBezTo>
                  <a:pt x="3831033" y="3728262"/>
                  <a:pt x="2735657" y="3618724"/>
                  <a:pt x="2051445" y="3617137"/>
                </a:cubicBezTo>
                <a:cubicBezTo>
                  <a:pt x="1367233" y="3615550"/>
                  <a:pt x="473470" y="3626662"/>
                  <a:pt x="155970" y="3474262"/>
                </a:cubicBezTo>
                <a:cubicBezTo>
                  <a:pt x="-161530" y="3321862"/>
                  <a:pt x="95645" y="2917050"/>
                  <a:pt x="146445" y="2702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EFF812E-3002-482B-B241-FF484DBF6F65}"/>
              </a:ext>
            </a:extLst>
          </p:cNvPr>
          <p:cNvSpPr/>
          <p:nvPr/>
        </p:nvSpPr>
        <p:spPr>
          <a:xfrm>
            <a:off x="5203900" y="1002686"/>
            <a:ext cx="3960439" cy="830997"/>
          </a:xfrm>
          <a:prstGeom prst="wedgeEllipseCallout">
            <a:avLst>
              <a:gd name="adj1" fmla="val -31189"/>
              <a:gd name="adj2" fmla="val 130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live in here</a:t>
            </a:r>
          </a:p>
        </p:txBody>
      </p:sp>
      <p:pic>
        <p:nvPicPr>
          <p:cNvPr id="1026" name="Picture 2" descr="Image result for transparent prison bars">
            <a:extLst>
              <a:ext uri="{FF2B5EF4-FFF2-40B4-BE49-F238E27FC236}">
                <a16:creationId xmlns:a16="http://schemas.microsoft.com/office/drawing/2014/main" id="{D079E3C4-AF3F-4188-8135-9043E7A4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39" y="1775646"/>
            <a:ext cx="4987052" cy="467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956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2221" y="1556792"/>
            <a:ext cx="7039558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Stuffing a program in the zip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1259632" y="2647310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build –t tasty-image .</a:t>
            </a:r>
          </a:p>
        </p:txBody>
      </p:sp>
    </p:spTree>
    <p:extLst>
      <p:ext uri="{BB962C8B-B14F-4D97-AF65-F5344CB8AC3E}">
        <p14:creationId xmlns:p14="http://schemas.microsoft.com/office/powerpoint/2010/main" val="30563197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docker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1475656" y="198884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run tasty-image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28610-D16E-49D7-A5BB-93E78AFB1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4149080"/>
            <a:ext cx="1509323" cy="21328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C6D7169-1AF7-4C89-A3C0-270073FEE900}"/>
              </a:ext>
            </a:extLst>
          </p:cNvPr>
          <p:cNvSpPr/>
          <p:nvPr/>
        </p:nvSpPr>
        <p:spPr>
          <a:xfrm>
            <a:off x="6372200" y="2961991"/>
            <a:ext cx="2592288" cy="830996"/>
          </a:xfrm>
          <a:prstGeom prst="wedgeRoundRectCallout">
            <a:avLst>
              <a:gd name="adj1" fmla="val 2455"/>
              <a:gd name="adj2" fmla="val 129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Uhhh</a:t>
            </a:r>
            <a:r>
              <a:rPr lang="en-US" dirty="0"/>
              <a:t> … there’s more to it than that</a:t>
            </a:r>
          </a:p>
        </p:txBody>
      </p:sp>
    </p:spTree>
    <p:extLst>
      <p:ext uri="{BB962C8B-B14F-4D97-AF65-F5344CB8AC3E}">
        <p14:creationId xmlns:p14="http://schemas.microsoft.com/office/powerpoint/2010/main" val="369464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Building with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Dockerfiles</a:t>
            </a:r>
            <a:endParaRPr lang="en-US" sz="4800" dirty="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992888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microsoft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nanoserver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ADD ./bin/debug/netcoreapp2.1/* ./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FB0946C5-A1E8-43E4-AB77-63522B6F9E9A}"/>
              </a:ext>
            </a:extLst>
          </p:cNvPr>
          <p:cNvSpPr/>
          <p:nvPr/>
        </p:nvSpPr>
        <p:spPr>
          <a:xfrm>
            <a:off x="1835696" y="3789040"/>
            <a:ext cx="1584176" cy="612648"/>
          </a:xfrm>
          <a:prstGeom prst="borderCallout1">
            <a:avLst>
              <a:gd name="adj1" fmla="val 2810"/>
              <a:gd name="adj2" fmla="val 53871"/>
              <a:gd name="adj3" fmla="val -97614"/>
              <a:gd name="adj4" fmla="val 84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file(s)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A2CCFB7-D88E-44A1-A258-C540D39ADAFD}"/>
              </a:ext>
            </a:extLst>
          </p:cNvPr>
          <p:cNvSpPr/>
          <p:nvPr/>
        </p:nvSpPr>
        <p:spPr>
          <a:xfrm>
            <a:off x="5148063" y="3861048"/>
            <a:ext cx="3024335" cy="612648"/>
          </a:xfrm>
          <a:prstGeom prst="borderCallout1">
            <a:avLst>
              <a:gd name="adj1" fmla="val 2810"/>
              <a:gd name="adj2" fmla="val 53871"/>
              <a:gd name="adj3" fmla="val -91817"/>
              <a:gd name="adj4" fmla="val 76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inside the image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4BC2322B-FCE6-4CA7-B785-98C4118FF874}"/>
              </a:ext>
            </a:extLst>
          </p:cNvPr>
          <p:cNvSpPr/>
          <p:nvPr/>
        </p:nvSpPr>
        <p:spPr>
          <a:xfrm>
            <a:off x="5652120" y="1030153"/>
            <a:ext cx="3096344" cy="612648"/>
          </a:xfrm>
          <a:prstGeom prst="borderCallout1">
            <a:avLst>
              <a:gd name="adj1" fmla="val 47731"/>
              <a:gd name="adj2" fmla="val -18"/>
              <a:gd name="adj3" fmla="val 115398"/>
              <a:gd name="adj4" fmla="val -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minimal base set of files</a:t>
            </a:r>
          </a:p>
        </p:txBody>
      </p:sp>
    </p:spTree>
    <p:extLst>
      <p:ext uri="{BB962C8B-B14F-4D97-AF65-F5344CB8AC3E}">
        <p14:creationId xmlns:p14="http://schemas.microsoft.com/office/powerpoint/2010/main" val="375677492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docker 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427991" y="2141675"/>
            <a:ext cx="8704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run tasty-image dotnet tasty-app.dll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28610-D16E-49D7-A5BB-93E78AFB1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4149080"/>
            <a:ext cx="1509323" cy="21328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C6D7169-1AF7-4C89-A3C0-270073FEE900}"/>
              </a:ext>
            </a:extLst>
          </p:cNvPr>
          <p:cNvSpPr/>
          <p:nvPr/>
        </p:nvSpPr>
        <p:spPr>
          <a:xfrm>
            <a:off x="5004048" y="3593448"/>
            <a:ext cx="2592288" cy="830996"/>
          </a:xfrm>
          <a:prstGeom prst="wedgeRoundRectCallout">
            <a:avLst>
              <a:gd name="adj1" fmla="val 64099"/>
              <a:gd name="adj2" fmla="val 496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I really have to type all that?</a:t>
            </a:r>
          </a:p>
        </p:txBody>
      </p:sp>
    </p:spTree>
    <p:extLst>
      <p:ext uri="{BB962C8B-B14F-4D97-AF65-F5344CB8AC3E}">
        <p14:creationId xmlns:p14="http://schemas.microsoft.com/office/powerpoint/2010/main" val="358290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Building with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Dockerfiles</a:t>
            </a:r>
            <a:endParaRPr lang="en-US" sz="4800" dirty="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556792"/>
            <a:ext cx="9036496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microsoft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/dotnet:2.1-runtime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ADD ./bin/debug/netcoreapp2.1/publish/ ./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CMD [“dotnet”, “tasty-app.dll”]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A2CCFB7-D88E-44A1-A258-C540D39ADAFD}"/>
              </a:ext>
            </a:extLst>
          </p:cNvPr>
          <p:cNvSpPr/>
          <p:nvPr/>
        </p:nvSpPr>
        <p:spPr>
          <a:xfrm>
            <a:off x="539552" y="5445224"/>
            <a:ext cx="5904656" cy="612648"/>
          </a:xfrm>
          <a:prstGeom prst="borderCallout1">
            <a:avLst>
              <a:gd name="adj1" fmla="val 2810"/>
              <a:gd name="adj2" fmla="val 53871"/>
              <a:gd name="adj3" fmla="val -180210"/>
              <a:gd name="adj4" fmla="val 1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Adds a default command to run when a container starts</a:t>
            </a:r>
          </a:p>
        </p:txBody>
      </p:sp>
    </p:spTree>
    <p:extLst>
      <p:ext uri="{BB962C8B-B14F-4D97-AF65-F5344CB8AC3E}">
        <p14:creationId xmlns:p14="http://schemas.microsoft.com/office/powerpoint/2010/main" val="231917583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Building with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Dockerfiles</a:t>
            </a:r>
            <a:endParaRPr lang="en-US" sz="4800" dirty="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99288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microsoft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/&lt;base image with most of what you need&gt;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# all your build commands including pulling real zip files from remote sites, running commands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# the default command to run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CMD [“dotnet”, “tasty-app.dll”]</a:t>
            </a:r>
          </a:p>
        </p:txBody>
      </p:sp>
    </p:spTree>
    <p:extLst>
      <p:ext uri="{BB962C8B-B14F-4D97-AF65-F5344CB8AC3E}">
        <p14:creationId xmlns:p14="http://schemas.microsoft.com/office/powerpoint/2010/main" val="32548817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9581" y="266402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>
                <a:solidFill>
                  <a:srgbClr val="00AEDB"/>
                </a:solidFill>
                <a:latin typeface="Bebas Neue" pitchFamily="34" charset="0"/>
              </a:rPr>
              <a:t>agenda</a:t>
            </a:r>
            <a:endParaRPr lang="en-US" sz="480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581" y="1196752"/>
            <a:ext cx="8568952" cy="173925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hr-HR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What is Docker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And on Windows?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Common developer workflows</a:t>
            </a:r>
            <a:endParaRPr lang="hr-HR" sz="1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Ask your questions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70920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8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container from a docker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755577" y="2492896"/>
            <a:ext cx="74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run –it tasty-image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83854A21-12E9-49F3-99EE-32B726256FC7}"/>
              </a:ext>
            </a:extLst>
          </p:cNvPr>
          <p:cNvSpPr/>
          <p:nvPr/>
        </p:nvSpPr>
        <p:spPr>
          <a:xfrm>
            <a:off x="285974" y="4293096"/>
            <a:ext cx="5904656" cy="612648"/>
          </a:xfrm>
          <a:prstGeom prst="borderCallout1">
            <a:avLst>
              <a:gd name="adj1" fmla="val 2810"/>
              <a:gd name="adj2" fmla="val 53871"/>
              <a:gd name="adj3" fmla="val -225864"/>
              <a:gd name="adj4" fmla="val 45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 (</a:t>
            </a:r>
            <a:r>
              <a:rPr lang="en-US" dirty="0" err="1"/>
              <a:t>i</a:t>
            </a:r>
            <a:r>
              <a:rPr lang="en-US" dirty="0"/>
              <a:t>) with a </a:t>
            </a:r>
            <a:r>
              <a:rPr lang="en-US" dirty="0" err="1"/>
              <a:t>tty</a:t>
            </a:r>
            <a:r>
              <a:rPr lang="en-US" dirty="0"/>
              <a:t> (t)</a:t>
            </a:r>
          </a:p>
        </p:txBody>
      </p:sp>
    </p:spTree>
    <p:extLst>
      <p:ext uri="{BB962C8B-B14F-4D97-AF65-F5344CB8AC3E}">
        <p14:creationId xmlns:p14="http://schemas.microsoft.com/office/powerpoint/2010/main" val="70074013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Create an image from existing binaries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Build an image from source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Live edit files in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Multi-container system simulating production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Packaged tooling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Supporting old versions</a:t>
            </a:r>
          </a:p>
        </p:txBody>
      </p:sp>
    </p:spTree>
    <p:extLst>
      <p:ext uri="{BB962C8B-B14F-4D97-AF65-F5344CB8AC3E}">
        <p14:creationId xmlns:p14="http://schemas.microsoft.com/office/powerpoint/2010/main" val="11803592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- Create an image from existing binaries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 (basically what we’ve been doing)</a:t>
            </a:r>
          </a:p>
        </p:txBody>
      </p:sp>
    </p:spTree>
    <p:extLst>
      <p:ext uri="{BB962C8B-B14F-4D97-AF65-F5344CB8AC3E}">
        <p14:creationId xmlns:p14="http://schemas.microsoft.com/office/powerpoint/2010/main" val="265966875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- Live edit files in container</a:t>
            </a:r>
          </a:p>
        </p:txBody>
      </p:sp>
    </p:spTree>
    <p:extLst>
      <p:ext uri="{BB962C8B-B14F-4D97-AF65-F5344CB8AC3E}">
        <p14:creationId xmlns:p14="http://schemas.microsoft.com/office/powerpoint/2010/main" val="247890752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Volumes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790" y="1628800"/>
            <a:ext cx="7711589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Data will stay with a running container ONLY when it is defined, running or stopped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8F64A-6C8B-4753-8AF5-10D0FF7FB373}"/>
              </a:ext>
            </a:extLst>
          </p:cNvPr>
          <p:cNvSpPr txBox="1"/>
          <p:nvPr/>
        </p:nvSpPr>
        <p:spPr>
          <a:xfrm>
            <a:off x="1043608" y="2504509"/>
            <a:ext cx="695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 files between host (your windows box) and container while it runs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201BB-518B-49FC-B1DA-0B708B3AEBA7}"/>
              </a:ext>
            </a:extLst>
          </p:cNvPr>
          <p:cNvSpPr txBox="1"/>
          <p:nvPr/>
        </p:nvSpPr>
        <p:spPr>
          <a:xfrm>
            <a:off x="1045297" y="3059668"/>
            <a:ext cx="505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volumes live independently of the 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A6B35-D65E-4EF7-977A-EFF0F512C664}"/>
              </a:ext>
            </a:extLst>
          </p:cNvPr>
          <p:cNvSpPr txBox="1"/>
          <p:nvPr/>
        </p:nvSpPr>
        <p:spPr>
          <a:xfrm>
            <a:off x="1055660" y="3614827"/>
            <a:ext cx="711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volumes on the host can bee seen from the host OS (File explorer)</a:t>
            </a:r>
          </a:p>
        </p:txBody>
      </p:sp>
    </p:spTree>
    <p:extLst>
      <p:ext uri="{BB962C8B-B14F-4D97-AF65-F5344CB8AC3E}">
        <p14:creationId xmlns:p14="http://schemas.microsoft.com/office/powerpoint/2010/main" val="616159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683568" y="1659285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- Build an image from source files</a:t>
            </a:r>
          </a:p>
        </p:txBody>
      </p:sp>
    </p:spTree>
    <p:extLst>
      <p:ext uri="{BB962C8B-B14F-4D97-AF65-F5344CB8AC3E}">
        <p14:creationId xmlns:p14="http://schemas.microsoft.com/office/powerpoint/2010/main" val="168149360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Packaged tooling pipeline</a:t>
            </a:r>
          </a:p>
        </p:txBody>
      </p:sp>
    </p:spTree>
    <p:extLst>
      <p:ext uri="{BB962C8B-B14F-4D97-AF65-F5344CB8AC3E}">
        <p14:creationId xmlns:p14="http://schemas.microsoft.com/office/powerpoint/2010/main" val="143590299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318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Our perfect developer box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2989" y="1229221"/>
            <a:ext cx="468051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We build the box, we install to it and life is good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276872"/>
            <a:ext cx="6303218" cy="42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6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471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+ 1 year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79577"/>
            <a:ext cx="5915248" cy="44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5277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59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vs installs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536174"/>
            <a:ext cx="820891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 host system remains much cleaner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Multiple versions of the same software are not a problem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Unless you keep files with volumes, removing the containers and image deletes everything from your system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supports pruning unused containers, images and volumes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49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A new way to run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C290B-0A68-4A8F-B959-D67FB34D3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48230"/>
            <a:ext cx="2952328" cy="2125676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288C0D5-1806-4E46-A165-9CCB223ABC10}"/>
              </a:ext>
            </a:extLst>
          </p:cNvPr>
          <p:cNvSpPr/>
          <p:nvPr/>
        </p:nvSpPr>
        <p:spPr>
          <a:xfrm>
            <a:off x="755576" y="1602814"/>
            <a:ext cx="3960439" cy="666944"/>
          </a:xfrm>
          <a:prstGeom prst="wedgeEllipseCallout">
            <a:avLst>
              <a:gd name="adj1" fmla="val -3768"/>
              <a:gd name="adj2" fmla="val 23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run on your computer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904897-0921-4914-9F71-62F4F66415F9}"/>
              </a:ext>
            </a:extLst>
          </p:cNvPr>
          <p:cNvSpPr/>
          <p:nvPr/>
        </p:nvSpPr>
        <p:spPr>
          <a:xfrm>
            <a:off x="4932040" y="2780928"/>
            <a:ext cx="3456384" cy="3168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08FE2-A702-4118-BBE9-B4E66F5F3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68" y="3284984"/>
            <a:ext cx="2952328" cy="2125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AFB41-20B6-4C2B-82A3-B210353686E0}"/>
              </a:ext>
            </a:extLst>
          </p:cNvPr>
          <p:cNvSpPr txBox="1"/>
          <p:nvPr/>
        </p:nvSpPr>
        <p:spPr>
          <a:xfrm>
            <a:off x="5580112" y="60390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apps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06BC087A-CB84-4908-9AEC-9348FFF4AF05}"/>
              </a:ext>
            </a:extLst>
          </p:cNvPr>
          <p:cNvSpPr/>
          <p:nvPr/>
        </p:nvSpPr>
        <p:spPr>
          <a:xfrm>
            <a:off x="5076056" y="1590554"/>
            <a:ext cx="3960439" cy="612648"/>
          </a:xfrm>
          <a:prstGeom prst="wedgeEllipseCallout">
            <a:avLst>
              <a:gd name="adj1" fmla="val -5843"/>
              <a:gd name="adj2" fmla="val 247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run on your computer …</a:t>
            </a:r>
          </a:p>
        </p:txBody>
      </p:sp>
    </p:spTree>
    <p:extLst>
      <p:ext uri="{BB962C8B-B14F-4D97-AF65-F5344CB8AC3E}">
        <p14:creationId xmlns:p14="http://schemas.microsoft.com/office/powerpoint/2010/main" val="34386175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Running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272808" cy="28931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 run with an image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: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–d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yourregistryname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yourimage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Map ports to the host ports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–d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someimage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–p 80:8080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Use volumes to persist data between different versions of the image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–d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someimage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–v 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var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/run/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mysql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:/home/ec2user/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mysql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80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46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Troubleshooting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20928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inspect &lt;name&gt; shows the entire configuration of the container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logs &lt;name&gt; dumps system logs from within container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ps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or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ps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–a to see running and not running containers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images – lists all of the disk images that make up all your containers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exec –t &lt;name&gt; /bin/bash log into a running container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33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17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– Good News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56792"/>
            <a:ext cx="727280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Startup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Deployment is part of development – build images, run images, setup networking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Much easier to prototype with different new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Systems are much easier to establish with different dependencies: versions of infrastructure, legacy considerations, frameworks, languages are all isolated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Scale out is considerably easier (with other tools like ECS, Kubernetes)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 dev computer doesn’t get buried in unused junk demanding repaves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Operations can focus just 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cpu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, disk storage, instances, networking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Dev works connections between containers, logical storage options that will still work on large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Everything is scripted, no manual “setup docs”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Disaster recovery is much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easier to setup</a:t>
            </a:r>
          </a:p>
        </p:txBody>
      </p:sp>
    </p:spTree>
    <p:extLst>
      <p:ext uri="{BB962C8B-B14F-4D97-AF65-F5344CB8AC3E}">
        <p14:creationId xmlns:p14="http://schemas.microsoft.com/office/powerpoint/2010/main" val="3084006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17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– The Bad News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56792"/>
            <a:ext cx="727280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Linux containers are definitely a WIP on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LCOWs is still experimental though very promising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It is possible to set all this up with script, but it is still operations! Networks, file systems, and especially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This is a fast moving space, change is constant, keeping up is an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Many of the prebuilt repositories out there are of the “Some guy with a day to hack” variety, not well thought through, just works in all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Managing your persistent data is more consistent between applications, but still a major 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Some software basically “consumes” and entire host anyway: vagrant/chef/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cloudformation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may be a better option in these cases except for your dev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machne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Understanding where all the logs are is another PITA</a:t>
            </a:r>
          </a:p>
        </p:txBody>
      </p:sp>
    </p:spTree>
    <p:extLst>
      <p:ext uri="{BB962C8B-B14F-4D97-AF65-F5344CB8AC3E}">
        <p14:creationId xmlns:p14="http://schemas.microsoft.com/office/powerpoint/2010/main" val="2460748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F36D-A610-4BC2-9E6C-B6929FAA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404664"/>
            <a:ext cx="8118622" cy="6336704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Philip Nelson</a:t>
            </a:r>
            <a:br>
              <a:rPr lang="en-US" dirty="0"/>
            </a:br>
            <a:r>
              <a:rPr lang="en-US" dirty="0"/>
              <a:t>github.com/</a:t>
            </a:r>
            <a:r>
              <a:rPr lang="en-US" dirty="0" err="1"/>
              <a:t>panmanphil</a:t>
            </a:r>
            <a:br>
              <a:rPr lang="en-US" dirty="0"/>
            </a:br>
            <a:r>
              <a:rPr lang="en-US" dirty="0"/>
              <a:t>twitter.com/</a:t>
            </a:r>
            <a:r>
              <a:rPr lang="en-US" dirty="0" err="1"/>
              <a:t>panmanphil</a:t>
            </a:r>
            <a:br>
              <a:rPr lang="en-US" dirty="0"/>
            </a:br>
            <a:r>
              <a:rPr lang="en-US" dirty="0"/>
              <a:t>panmanphil.wordpress.com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All versions of this talk at </a:t>
            </a:r>
            <a:br>
              <a:rPr lang="en-US" dirty="0"/>
            </a:br>
            <a:r>
              <a:rPr lang="en-US" dirty="0"/>
              <a:t>https://github.com/panmanphil/introduction-to-docker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48134-D2A3-40E9-AA50-BB0FD566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2857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8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606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Apps are isolated from each other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904897-0921-4914-9F71-62F4F66415F9}"/>
              </a:ext>
            </a:extLst>
          </p:cNvPr>
          <p:cNvSpPr/>
          <p:nvPr/>
        </p:nvSpPr>
        <p:spPr>
          <a:xfrm>
            <a:off x="4932040" y="2780928"/>
            <a:ext cx="3456384" cy="3168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08FE2-A702-4118-BBE9-B4E66F5F3C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072" y="3933056"/>
            <a:ext cx="2052228" cy="1477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AFB41-20B6-4C2B-82A3-B210353686E0}"/>
              </a:ext>
            </a:extLst>
          </p:cNvPr>
          <p:cNvSpPr txBox="1"/>
          <p:nvPr/>
        </p:nvSpPr>
        <p:spPr>
          <a:xfrm>
            <a:off x="3950902" y="63447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apps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06BC087A-CB84-4908-9AEC-9348FFF4AF05}"/>
              </a:ext>
            </a:extLst>
          </p:cNvPr>
          <p:cNvSpPr/>
          <p:nvPr/>
        </p:nvSpPr>
        <p:spPr>
          <a:xfrm>
            <a:off x="5175038" y="2924944"/>
            <a:ext cx="2664296" cy="612648"/>
          </a:xfrm>
          <a:prstGeom prst="wedgeEllipseCallout">
            <a:avLst>
              <a:gd name="adj1" fmla="val -4525"/>
              <a:gd name="adj2" fmla="val 132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box in mine all mine!!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AC3AC2-6BA7-42F0-A680-C5F3DCA4971A}"/>
              </a:ext>
            </a:extLst>
          </p:cNvPr>
          <p:cNvSpPr/>
          <p:nvPr/>
        </p:nvSpPr>
        <p:spPr>
          <a:xfrm>
            <a:off x="674726" y="2788011"/>
            <a:ext cx="3456384" cy="3168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878C8-3FFD-49A8-BF4A-AEC044E68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33553"/>
            <a:ext cx="2052228" cy="1477604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F9B76DBF-B051-446F-9C18-B73E6C9D109E}"/>
              </a:ext>
            </a:extLst>
          </p:cNvPr>
          <p:cNvSpPr/>
          <p:nvPr/>
        </p:nvSpPr>
        <p:spPr>
          <a:xfrm>
            <a:off x="1032099" y="2957977"/>
            <a:ext cx="2664296" cy="612648"/>
          </a:xfrm>
          <a:prstGeom prst="wedgeEllipseCallout">
            <a:avLst>
              <a:gd name="adj1" fmla="val -4525"/>
              <a:gd name="adj2" fmla="val 132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box in mine all mine!!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48136-059C-456F-AFAE-941046F1DED1}"/>
              </a:ext>
            </a:extLst>
          </p:cNvPr>
          <p:cNvSpPr txBox="1"/>
          <p:nvPr/>
        </p:nvSpPr>
        <p:spPr>
          <a:xfrm>
            <a:off x="1259632" y="1484784"/>
            <a:ext cx="62736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And the apps are background only, NO GUI</a:t>
            </a:r>
          </a:p>
        </p:txBody>
      </p:sp>
    </p:spTree>
    <p:extLst>
      <p:ext uri="{BB962C8B-B14F-4D97-AF65-F5344CB8AC3E}">
        <p14:creationId xmlns:p14="http://schemas.microsoft.com/office/powerpoint/2010/main" val="693106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zdnet3.cbsistatic.com/hub/i/r/2014/10/02/1f130129-49e2-11e4-b6a0-d4ae52e95e57/resize/770x578/3f83f67acfa33fe05865373b2b4b71dd/docker-vm-conta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10078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074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4C794-8A1D-4D7B-A10B-7011E192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934723"/>
            <a:ext cx="3888432" cy="4644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4F3D9-5EEF-4E9F-A887-401EE829D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4149080"/>
            <a:ext cx="1509323" cy="213285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32DDC78-1F1E-403F-A6ED-25A71DB1FA49}"/>
              </a:ext>
            </a:extLst>
          </p:cNvPr>
          <p:cNvSpPr/>
          <p:nvPr/>
        </p:nvSpPr>
        <p:spPr>
          <a:xfrm>
            <a:off x="6372200" y="2961991"/>
            <a:ext cx="2592288" cy="830996"/>
          </a:xfrm>
          <a:prstGeom prst="wedgeRoundRectCallout">
            <a:avLst>
              <a:gd name="adj1" fmla="val 2455"/>
              <a:gd name="adj2" fmla="val 129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lies … there is a VM</a:t>
            </a:r>
          </a:p>
        </p:txBody>
      </p:sp>
    </p:spTree>
    <p:extLst>
      <p:ext uri="{BB962C8B-B14F-4D97-AF65-F5344CB8AC3E}">
        <p14:creationId xmlns:p14="http://schemas.microsoft.com/office/powerpoint/2010/main" val="1983955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68F63-5B53-4540-B519-57101A20A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166687"/>
            <a:ext cx="62960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391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836F3A-533E-485D-97E5-C9456D436475}"/>
              </a:ext>
            </a:extLst>
          </p:cNvPr>
          <p:cNvSpPr/>
          <p:nvPr/>
        </p:nvSpPr>
        <p:spPr>
          <a:xfrm>
            <a:off x="611560" y="1052736"/>
            <a:ext cx="2642592" cy="51845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Windows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C599A-B958-41D5-BA78-A4A5BEECAEF1}"/>
              </a:ext>
            </a:extLst>
          </p:cNvPr>
          <p:cNvSpPr txBox="1"/>
          <p:nvPr/>
        </p:nvSpPr>
        <p:spPr>
          <a:xfrm>
            <a:off x="780728" y="1166842"/>
            <a:ext cx="2304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 run in VM (</a:t>
            </a:r>
            <a:r>
              <a:rPr lang="en-US" dirty="0" err="1"/>
              <a:t>hyperv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nanoserver</a:t>
            </a:r>
            <a:r>
              <a:rPr lang="en-US" dirty="0"/>
              <a:t> containers</a:t>
            </a:r>
          </a:p>
          <a:p>
            <a:r>
              <a:rPr lang="en-US" dirty="0"/>
              <a:t>&lt; 1GB </a:t>
            </a:r>
            <a:r>
              <a:rPr lang="en-US" dirty="0" err="1"/>
              <a:t>.net</a:t>
            </a:r>
            <a:r>
              <a:rPr lang="en-US" dirty="0"/>
              <a:t> core only</a:t>
            </a:r>
          </a:p>
          <a:p>
            <a:endParaRPr lang="en-US" dirty="0"/>
          </a:p>
          <a:p>
            <a:r>
              <a:rPr lang="en-US" dirty="0" err="1"/>
              <a:t>windowservercore</a:t>
            </a:r>
            <a:r>
              <a:rPr lang="en-US" dirty="0"/>
              <a:t> containers</a:t>
            </a:r>
          </a:p>
          <a:p>
            <a:r>
              <a:rPr lang="en-US" dirty="0"/>
              <a:t>most windows apps &gt; 13 GB</a:t>
            </a:r>
          </a:p>
          <a:p>
            <a:endParaRPr lang="en-US" dirty="0"/>
          </a:p>
          <a:p>
            <a:r>
              <a:rPr lang="en-US" dirty="0"/>
              <a:t>Linux containers</a:t>
            </a:r>
          </a:p>
          <a:p>
            <a:r>
              <a:rPr lang="en-US" dirty="0"/>
              <a:t>&lt; 100MB **</a:t>
            </a:r>
          </a:p>
          <a:p>
            <a:endParaRPr lang="en-US" dirty="0"/>
          </a:p>
          <a:p>
            <a:r>
              <a:rPr lang="en-US" dirty="0"/>
              <a:t>Linux containers in Windows **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D0EEA-A94B-4A38-901D-3DC1F21A0884}"/>
              </a:ext>
            </a:extLst>
          </p:cNvPr>
          <p:cNvSpPr/>
          <p:nvPr/>
        </p:nvSpPr>
        <p:spPr>
          <a:xfrm>
            <a:off x="6184778" y="1066714"/>
            <a:ext cx="2642592" cy="25202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Mac 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905B7-8E19-4815-AA1D-C227A371E010}"/>
              </a:ext>
            </a:extLst>
          </p:cNvPr>
          <p:cNvSpPr txBox="1"/>
          <p:nvPr/>
        </p:nvSpPr>
        <p:spPr>
          <a:xfrm>
            <a:off x="6328795" y="1642779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 run in VM (hypervisor)</a:t>
            </a:r>
          </a:p>
          <a:p>
            <a:endParaRPr lang="en-US" dirty="0"/>
          </a:p>
          <a:p>
            <a:r>
              <a:rPr lang="en-US" dirty="0"/>
              <a:t>Linux apps - &lt; 100MB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50867-97DB-4F86-94F2-D174E7FBB18A}"/>
              </a:ext>
            </a:extLst>
          </p:cNvPr>
          <p:cNvSpPr/>
          <p:nvPr/>
        </p:nvSpPr>
        <p:spPr>
          <a:xfrm>
            <a:off x="6167697" y="3717032"/>
            <a:ext cx="2642592" cy="25202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3162B-1129-43EC-B42D-CC4D13C66BB4}"/>
              </a:ext>
            </a:extLst>
          </p:cNvPr>
          <p:cNvSpPr txBox="1"/>
          <p:nvPr/>
        </p:nvSpPr>
        <p:spPr>
          <a:xfrm>
            <a:off x="6311714" y="45811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 run native</a:t>
            </a:r>
          </a:p>
          <a:p>
            <a:endParaRPr lang="en-US" dirty="0"/>
          </a:p>
          <a:p>
            <a:r>
              <a:rPr lang="en-US" dirty="0"/>
              <a:t>Linux apps - &lt; 100MB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1E475-F473-424A-A73A-426E69F11D89}"/>
              </a:ext>
            </a:extLst>
          </p:cNvPr>
          <p:cNvSpPr/>
          <p:nvPr/>
        </p:nvSpPr>
        <p:spPr>
          <a:xfrm>
            <a:off x="3398169" y="1057508"/>
            <a:ext cx="2642592" cy="51845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Windows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0434C-5079-4677-8E98-473BBFF9D2FD}"/>
              </a:ext>
            </a:extLst>
          </p:cNvPr>
          <p:cNvSpPr txBox="1"/>
          <p:nvPr/>
        </p:nvSpPr>
        <p:spPr>
          <a:xfrm>
            <a:off x="3542186" y="1633572"/>
            <a:ext cx="2304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Containers CAN run native</a:t>
            </a:r>
          </a:p>
          <a:p>
            <a:endParaRPr lang="en-US" dirty="0"/>
          </a:p>
          <a:p>
            <a:r>
              <a:rPr lang="en-US" dirty="0" err="1"/>
              <a:t>nanoserver</a:t>
            </a:r>
            <a:r>
              <a:rPr lang="en-US" dirty="0"/>
              <a:t> containers - &lt; 1GB </a:t>
            </a:r>
            <a:r>
              <a:rPr lang="en-US" dirty="0" err="1"/>
              <a:t>.net</a:t>
            </a:r>
            <a:r>
              <a:rPr lang="en-US" dirty="0"/>
              <a:t> core only</a:t>
            </a:r>
          </a:p>
          <a:p>
            <a:endParaRPr lang="en-US" dirty="0"/>
          </a:p>
          <a:p>
            <a:r>
              <a:rPr lang="en-US" dirty="0" err="1"/>
              <a:t>windowservercore</a:t>
            </a:r>
            <a:r>
              <a:rPr lang="en-US" dirty="0"/>
              <a:t> containers – most windows apps &gt; 13 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717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Docker is like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196752"/>
            <a:ext cx="3960440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Stuff a piece of software in there and you’re good to 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DF8AB-9F54-4FF7-9CE6-D967C1191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2348880"/>
            <a:ext cx="2539682" cy="2539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290B-0A68-4A8F-B959-D67FB34D3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71122"/>
            <a:ext cx="3857611" cy="27774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09C085-DD20-4250-BF12-D84414034846}"/>
              </a:ext>
            </a:extLst>
          </p:cNvPr>
          <p:cNvSpPr/>
          <p:nvPr/>
        </p:nvSpPr>
        <p:spPr>
          <a:xfrm>
            <a:off x="1310880" y="1935938"/>
            <a:ext cx="4751370" cy="3642958"/>
          </a:xfrm>
          <a:custGeom>
            <a:avLst/>
            <a:gdLst>
              <a:gd name="connsiteX0" fmla="*/ 470295 w 4751370"/>
              <a:gd name="connsiteY0" fmla="*/ 826312 h 3642958"/>
              <a:gd name="connsiteX1" fmla="*/ 975120 w 4751370"/>
              <a:gd name="connsiteY1" fmla="*/ 283387 h 3642958"/>
              <a:gd name="connsiteX2" fmla="*/ 2956320 w 4751370"/>
              <a:gd name="connsiteY2" fmla="*/ 7162 h 3642958"/>
              <a:gd name="connsiteX3" fmla="*/ 4604145 w 4751370"/>
              <a:gd name="connsiteY3" fmla="*/ 559612 h 3642958"/>
              <a:gd name="connsiteX4" fmla="*/ 4632720 w 4751370"/>
              <a:gd name="connsiteY4" fmla="*/ 2150287 h 3642958"/>
              <a:gd name="connsiteX5" fmla="*/ 4261245 w 4751370"/>
              <a:gd name="connsiteY5" fmla="*/ 3483787 h 3642958"/>
              <a:gd name="connsiteX6" fmla="*/ 2051445 w 4751370"/>
              <a:gd name="connsiteY6" fmla="*/ 3617137 h 3642958"/>
              <a:gd name="connsiteX7" fmla="*/ 155970 w 4751370"/>
              <a:gd name="connsiteY7" fmla="*/ 3474262 h 3642958"/>
              <a:gd name="connsiteX8" fmla="*/ 146445 w 4751370"/>
              <a:gd name="connsiteY8" fmla="*/ 2702737 h 364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370" h="3642958">
                <a:moveTo>
                  <a:pt x="470295" y="826312"/>
                </a:moveTo>
                <a:cubicBezTo>
                  <a:pt x="515538" y="623112"/>
                  <a:pt x="560782" y="419912"/>
                  <a:pt x="975120" y="283387"/>
                </a:cubicBezTo>
                <a:cubicBezTo>
                  <a:pt x="1389458" y="146862"/>
                  <a:pt x="2351483" y="-38876"/>
                  <a:pt x="2956320" y="7162"/>
                </a:cubicBezTo>
                <a:cubicBezTo>
                  <a:pt x="3561158" y="53199"/>
                  <a:pt x="4324745" y="202424"/>
                  <a:pt x="4604145" y="559612"/>
                </a:cubicBezTo>
                <a:cubicBezTo>
                  <a:pt x="4883545" y="916800"/>
                  <a:pt x="4689870" y="1662925"/>
                  <a:pt x="4632720" y="2150287"/>
                </a:cubicBezTo>
                <a:cubicBezTo>
                  <a:pt x="4575570" y="2637649"/>
                  <a:pt x="4691458" y="3239312"/>
                  <a:pt x="4261245" y="3483787"/>
                </a:cubicBezTo>
                <a:cubicBezTo>
                  <a:pt x="3831033" y="3728262"/>
                  <a:pt x="2735657" y="3618724"/>
                  <a:pt x="2051445" y="3617137"/>
                </a:cubicBezTo>
                <a:cubicBezTo>
                  <a:pt x="1367233" y="3615550"/>
                  <a:pt x="473470" y="3626662"/>
                  <a:pt x="155970" y="3474262"/>
                </a:cubicBezTo>
                <a:cubicBezTo>
                  <a:pt x="-161530" y="3321862"/>
                  <a:pt x="95645" y="2917050"/>
                  <a:pt x="146445" y="2702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532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irst Slide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mni - General Presentation Template" id="{14EFE0C9-DD71-4AF9-A5E0-B6BB1713FA16}" vid="{EB098C93-16F5-4771-A9CA-2D6C1D02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14E62A15BFC499D1D177F88620539" ma:contentTypeVersion="0" ma:contentTypeDescription="Create a new document." ma:contentTypeScope="" ma:versionID="0aae3d0c26dcc4ca7dde2f1c7ecd0d5d">
  <xsd:schema xmlns:xsd="http://www.w3.org/2001/XMLSchema" xmlns:xs="http://www.w3.org/2001/XMLSchema" xmlns:p="http://schemas.microsoft.com/office/2006/metadata/properties" xmlns:ns2="7401d87b-50bb-41a2-9713-b7b86698e2db" targetNamespace="http://schemas.microsoft.com/office/2006/metadata/properties" ma:root="true" ma:fieldsID="6839f2fdccd6add0742fc31a91a2d782" ns2:_="">
    <xsd:import namespace="7401d87b-50bb-41a2-9713-b7b86698e2d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1d87b-50bb-41a2-9713-b7b86698e2d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401d87b-50bb-41a2-9713-b7b86698e2db">EFQR575P25AT-64-1</_dlc_DocId>
    <_dlc_DocIdUrl xmlns="7401d87b-50bb-41a2-9713-b7b86698e2db">
      <Url>https://bp.omniresources.com/BP/Marketing/_layouts/DocIdRedir.aspx?ID=EFQR575P25AT-64-1</Url>
      <Description>EFQR575P25AT-64-1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A09480-5AC9-4E29-A518-9861A548CC1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7FB682D-B298-49B7-8671-82FCAAED5F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1d87b-50bb-41a2-9713-b7b86698e2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D67557-D569-4983-8A21-1672F4EA28A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401d87b-50bb-41a2-9713-b7b86698e2db"/>
    <ds:schemaRef ds:uri="http://purl.org/dc/elements/1.1/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A1B4E67-7DE9-42F0-B13B-8AB70A051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8455</TotalTime>
  <Words>1245</Words>
  <Application>Microsoft Office PowerPoint</Application>
  <PresentationFormat>On-screen Show (4:3)</PresentationFormat>
  <Paragraphs>199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Bebas Neue</vt:lpstr>
      <vt:lpstr>Calibri</vt:lpstr>
      <vt:lpstr>Lato</vt:lpstr>
      <vt:lpstr>Lato-Light</vt:lpstr>
      <vt:lpstr>Raleway</vt:lpstr>
      <vt:lpstr>First Slide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   Philip Nelson github.com/panmanphil twitter.com/panmanphil panmanphil.wordpress.com       All versions of this talk at  https://github.com/panmanphil/introduction-to-docker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ubu</dc:creator>
  <cp:lastModifiedBy>Philip Nelson</cp:lastModifiedBy>
  <cp:revision>149</cp:revision>
  <dcterms:created xsi:type="dcterms:W3CDTF">2015-01-28T17:34:31Z</dcterms:created>
  <dcterms:modified xsi:type="dcterms:W3CDTF">2018-08-04T15:17:07Z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0x0101003C814E62A15BFC499D1D177F88620539</vt:lpwstr>
  </property>
  <property fmtid="{D5CDD505-2E9C-101B-9397-08002B2CF9AE}" pid="3" name="_dlc_DocIdItemGuid">
    <vt:lpwstr>61586cc3-088a-4166-aba3-60c834a8d56b</vt:lpwstr>
  </property>
</Properties>
</file>