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46"/>
  </p:notesMasterIdLst>
  <p:handoutMasterIdLst>
    <p:handoutMasterId r:id="rId47"/>
  </p:handoutMasterIdLst>
  <p:sldIdLst>
    <p:sldId id="256" r:id="rId6"/>
    <p:sldId id="279" r:id="rId7"/>
    <p:sldId id="257" r:id="rId8"/>
    <p:sldId id="313" r:id="rId9"/>
    <p:sldId id="314" r:id="rId10"/>
    <p:sldId id="315" r:id="rId11"/>
    <p:sldId id="332" r:id="rId12"/>
    <p:sldId id="316" r:id="rId13"/>
    <p:sldId id="317" r:id="rId14"/>
    <p:sldId id="319" r:id="rId15"/>
    <p:sldId id="321" r:id="rId16"/>
    <p:sldId id="322" r:id="rId17"/>
    <p:sldId id="320" r:id="rId18"/>
    <p:sldId id="318" r:id="rId19"/>
    <p:sldId id="323" r:id="rId20"/>
    <p:sldId id="327" r:id="rId21"/>
    <p:sldId id="328" r:id="rId22"/>
    <p:sldId id="330" r:id="rId23"/>
    <p:sldId id="329" r:id="rId24"/>
    <p:sldId id="331" r:id="rId25"/>
    <p:sldId id="304" r:id="rId26"/>
    <p:sldId id="309" r:id="rId27"/>
    <p:sldId id="283" r:id="rId28"/>
    <p:sldId id="324" r:id="rId29"/>
    <p:sldId id="325" r:id="rId30"/>
    <p:sldId id="326" r:id="rId31"/>
    <p:sldId id="284" r:id="rId32"/>
    <p:sldId id="285" r:id="rId33"/>
    <p:sldId id="286" r:id="rId34"/>
    <p:sldId id="287" r:id="rId35"/>
    <p:sldId id="294" r:id="rId36"/>
    <p:sldId id="312" r:id="rId37"/>
    <p:sldId id="300" r:id="rId38"/>
    <p:sldId id="301" r:id="rId39"/>
    <p:sldId id="303" r:id="rId40"/>
    <p:sldId id="308" r:id="rId41"/>
    <p:sldId id="305" r:id="rId42"/>
    <p:sldId id="302" r:id="rId43"/>
    <p:sldId id="297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2"/>
    <a:srgbClr val="F3901D"/>
    <a:srgbClr val="00AEDB"/>
    <a:srgbClr val="00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3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42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-24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E74B-1F4A-4B77-BBF3-68B0D29FA1C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73171-F2CF-4CD8-81F7-8D1F85C4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4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4A53B-4F0D-4715-9A43-7F4869E1A962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1D82-95AA-494E-9CE1-62CDE5A4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what docker is</a:t>
            </a:r>
          </a:p>
          <a:p>
            <a:r>
              <a:rPr lang="en-US" dirty="0"/>
              <a:t>How docker runs on windows 7/10/2016</a:t>
            </a:r>
          </a:p>
          <a:p>
            <a:r>
              <a:rPr lang="en-US" dirty="0"/>
              <a:t>Using docker for development</a:t>
            </a:r>
          </a:p>
          <a:p>
            <a:r>
              <a:rPr lang="en-US" dirty="0"/>
              <a:t>Of course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this, and then say let’s see how we’d run a zip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tell docker to run something, but not a zip file. </a:t>
            </a:r>
          </a:p>
          <a:p>
            <a:r>
              <a:rPr lang="en-US" dirty="0"/>
              <a:t>What does an application need to run?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needs disk IO, memory, network, </a:t>
            </a:r>
            <a:r>
              <a:rPr lang="en-US" dirty="0" err="1"/>
              <a:t>cpu</a:t>
            </a:r>
            <a:r>
              <a:rPr lang="en-US" dirty="0"/>
              <a:t>. Zip doesn’t have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in the container, the app can see only the files in the container you packaged with it and any resources you pass in at run time. </a:t>
            </a:r>
          </a:p>
          <a:p>
            <a:endParaRPr lang="en-US" dirty="0"/>
          </a:p>
          <a:p>
            <a:r>
              <a:rPr lang="en-US" dirty="0"/>
              <a:t>Well also the kernel (</a:t>
            </a:r>
            <a:r>
              <a:rPr lang="en-US" dirty="0" err="1"/>
              <a:t>linux</a:t>
            </a:r>
            <a:r>
              <a:rPr lang="en-US" dirty="0"/>
              <a:t> or windows) resources your software libraries have access to</a:t>
            </a:r>
          </a:p>
          <a:p>
            <a:endParaRPr lang="en-US" dirty="0"/>
          </a:p>
          <a:p>
            <a:r>
              <a:rPr lang="en-US" dirty="0"/>
              <a:t>How do we get files into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docker run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shell commands, </a:t>
            </a:r>
            <a:r>
              <a:rPr lang="en-US" dirty="0" err="1"/>
              <a:t>powershell</a:t>
            </a:r>
            <a:r>
              <a:rPr lang="en-US" dirty="0"/>
              <a:t> (on windows), many other common operations</a:t>
            </a:r>
          </a:p>
          <a:p>
            <a:r>
              <a:rPr lang="en-US" dirty="0"/>
              <a:t>Each RUN/ADD command adds another layer to the image</a:t>
            </a:r>
          </a:p>
          <a:p>
            <a:endParaRPr lang="en-US" dirty="0"/>
          </a:p>
          <a:p>
            <a:r>
              <a:rPr lang="en-US" dirty="0"/>
              <a:t>Enough on the basics of building and running!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1D82-95AA-494E-9CE1-62CDE5A45B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3314-5F1F-4B72-9A0A-BB8889F7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EA467-B92A-4887-8D7D-23F38CD7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15ECF-286D-4047-A86A-2D7E17D8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B90B-ACC1-48D9-AD0C-0C51C1F8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DFF2-C2EC-4C95-AB66-ECB70AD7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C91F-8FAD-4CA6-AC1F-B83A15FA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E883-157B-422B-B692-4B7C759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AA6E-C811-4023-922A-66B2686E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CB74-8E7D-4D4A-8407-926A14F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14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9511" y="6448251"/>
            <a:ext cx="504056" cy="365125"/>
          </a:xfrm>
          <a:prstGeom prst="rect">
            <a:avLst/>
          </a:prstGeom>
          <a:noFill/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Lato" pitchFamily="34" charset="0"/>
              </a:defRPr>
            </a:lvl1pPr>
          </a:lstStyle>
          <a:p>
            <a:fld id="{EA3C26B9-3D3F-4A24-BC23-BC70DDDBE7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1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1" r:id="rId3"/>
    <p:sldLayoutId id="2147483696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latin typeface="Lato" pitchFamily="34" charset="0"/>
              </a:rPr>
              <a:t>Docker and Containerized apps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3893532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Philip Nelson</a:t>
            </a:r>
          </a:p>
          <a:p>
            <a:r>
              <a:rPr lang="en-US" sz="2800" b="1" dirty="0"/>
              <a:t>Stone Porch Consulting</a:t>
            </a:r>
          </a:p>
          <a:p>
            <a:r>
              <a:rPr lang="en-US" sz="2800" dirty="0"/>
              <a:t>github.com/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twitter.com/</a:t>
            </a:r>
            <a:r>
              <a:rPr lang="en-US" sz="2800" dirty="0" err="1"/>
              <a:t>panmanphil</a:t>
            </a:r>
            <a:endParaRPr lang="en-US" sz="2800" dirty="0"/>
          </a:p>
          <a:p>
            <a:r>
              <a:rPr lang="en-US" sz="2800" dirty="0"/>
              <a:t>panmanphil.wordpress.com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D3CEC-C5A7-44D7-BFF3-E9A379EE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776864" cy="3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nanoserver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./bin/debug/netcoreapp2.1/* ./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FB0946C5-A1E8-43E4-AB77-63522B6F9E9A}"/>
              </a:ext>
            </a:extLst>
          </p:cNvPr>
          <p:cNvSpPr/>
          <p:nvPr/>
        </p:nvSpPr>
        <p:spPr>
          <a:xfrm>
            <a:off x="1835696" y="3789040"/>
            <a:ext cx="1584176" cy="612648"/>
          </a:xfrm>
          <a:prstGeom prst="borderCallout1">
            <a:avLst>
              <a:gd name="adj1" fmla="val 2810"/>
              <a:gd name="adj2" fmla="val 53871"/>
              <a:gd name="adj3" fmla="val -97614"/>
              <a:gd name="adj4" fmla="val 84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file(s)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148063" y="3861048"/>
            <a:ext cx="3024335" cy="612648"/>
          </a:xfrm>
          <a:prstGeom prst="borderCallout1">
            <a:avLst>
              <a:gd name="adj1" fmla="val 2810"/>
              <a:gd name="adj2" fmla="val 53871"/>
              <a:gd name="adj3" fmla="val -91817"/>
              <a:gd name="adj4" fmla="val 76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inside the image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BC2322B-FCE6-4CA7-B785-98C4118FF874}"/>
              </a:ext>
            </a:extLst>
          </p:cNvPr>
          <p:cNvSpPr/>
          <p:nvPr/>
        </p:nvSpPr>
        <p:spPr>
          <a:xfrm>
            <a:off x="5652120" y="1030153"/>
            <a:ext cx="3096344" cy="612648"/>
          </a:xfrm>
          <a:prstGeom prst="borderCallout1">
            <a:avLst>
              <a:gd name="adj1" fmla="val 47731"/>
              <a:gd name="adj2" fmla="val -18"/>
              <a:gd name="adj3" fmla="val 115398"/>
              <a:gd name="adj4" fmla="val -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minimal base set of files</a:t>
            </a:r>
          </a:p>
        </p:txBody>
      </p:sp>
    </p:spTree>
    <p:extLst>
      <p:ext uri="{BB962C8B-B14F-4D97-AF65-F5344CB8AC3E}">
        <p14:creationId xmlns:p14="http://schemas.microsoft.com/office/powerpoint/2010/main" val="3756774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427991" y="2141675"/>
            <a:ext cx="8704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 dotnet tasty-app.dll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5004048" y="3593448"/>
            <a:ext cx="2592288" cy="830996"/>
          </a:xfrm>
          <a:prstGeom prst="wedgeRoundRectCallout">
            <a:avLst>
              <a:gd name="adj1" fmla="val 64099"/>
              <a:gd name="adj2" fmla="val 49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I really have to type all that?</a:t>
            </a:r>
          </a:p>
        </p:txBody>
      </p:sp>
    </p:spTree>
    <p:extLst>
      <p:ext uri="{BB962C8B-B14F-4D97-AF65-F5344CB8AC3E}">
        <p14:creationId xmlns:p14="http://schemas.microsoft.com/office/powerpoint/2010/main" val="358290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556792"/>
            <a:ext cx="9036496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/dotnet:2.1-runtime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./bin/debug/netcoreapp2.1/publish/ ./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A2CCFB7-D88E-44A1-A258-C540D39ADAFD}"/>
              </a:ext>
            </a:extLst>
          </p:cNvPr>
          <p:cNvSpPr/>
          <p:nvPr/>
        </p:nvSpPr>
        <p:spPr>
          <a:xfrm>
            <a:off x="539552" y="5445224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180210"/>
              <a:gd name="adj4" fmla="val 1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a default command to run when a container starts</a:t>
            </a:r>
          </a:p>
        </p:txBody>
      </p:sp>
    </p:spTree>
    <p:extLst>
      <p:ext uri="{BB962C8B-B14F-4D97-AF65-F5344CB8AC3E}">
        <p14:creationId xmlns:p14="http://schemas.microsoft.com/office/powerpoint/2010/main" val="23191758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microsoft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/&lt;base image with most of what you need&gt;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all your build commands including pulling real zip files from remote sites, running commands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the default command to run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</p:spTree>
    <p:extLst>
      <p:ext uri="{BB962C8B-B14F-4D97-AF65-F5344CB8AC3E}">
        <p14:creationId xmlns:p14="http://schemas.microsoft.com/office/powerpoint/2010/main" val="32548817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container from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755577" y="2492896"/>
            <a:ext cx="741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–it tasty-image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3854A21-12E9-49F3-99EE-32B726256FC7}"/>
              </a:ext>
            </a:extLst>
          </p:cNvPr>
          <p:cNvSpPr/>
          <p:nvPr/>
        </p:nvSpPr>
        <p:spPr>
          <a:xfrm>
            <a:off x="285974" y="4293096"/>
            <a:ext cx="5904656" cy="612648"/>
          </a:xfrm>
          <a:prstGeom prst="borderCallout1">
            <a:avLst>
              <a:gd name="adj1" fmla="val 2810"/>
              <a:gd name="adj2" fmla="val 53871"/>
              <a:gd name="adj3" fmla="val -225864"/>
              <a:gd name="adj4" fmla="val 45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(</a:t>
            </a:r>
            <a:r>
              <a:rPr lang="en-US" dirty="0" err="1"/>
              <a:t>i</a:t>
            </a:r>
            <a:r>
              <a:rPr lang="en-US" dirty="0"/>
              <a:t>) with a </a:t>
            </a:r>
            <a:r>
              <a:rPr lang="en-US" dirty="0" err="1"/>
              <a:t>tty</a:t>
            </a:r>
            <a:r>
              <a:rPr lang="en-US" dirty="0"/>
              <a:t> (t)</a:t>
            </a:r>
          </a:p>
        </p:txBody>
      </p:sp>
    </p:spTree>
    <p:extLst>
      <p:ext uri="{BB962C8B-B14F-4D97-AF65-F5344CB8AC3E}">
        <p14:creationId xmlns:p14="http://schemas.microsoft.com/office/powerpoint/2010/main" val="7007401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Building with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Dockerfiles</a:t>
            </a:r>
            <a:endParaRPr lang="en-US" sz="4800" dirty="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99288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Microsoft/dotnet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….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run a command in the container during the build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RUN delete *.txt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# the default command to run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CMD [“dotnet”, “tasty-app.dll”]</a:t>
            </a:r>
          </a:p>
        </p:txBody>
      </p:sp>
    </p:spTree>
    <p:extLst>
      <p:ext uri="{BB962C8B-B14F-4D97-AF65-F5344CB8AC3E}">
        <p14:creationId xmlns:p14="http://schemas.microsoft.com/office/powerpoint/2010/main" val="22108099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Build an image from source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Live edit files in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Multi-container system simulating production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Packaged tooling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Supporting old versions</a:t>
            </a:r>
          </a:p>
        </p:txBody>
      </p:sp>
    </p:spTree>
    <p:extLst>
      <p:ext uri="{BB962C8B-B14F-4D97-AF65-F5344CB8AC3E}">
        <p14:creationId xmlns:p14="http://schemas.microsoft.com/office/powerpoint/2010/main" val="1180359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Create an image from existing binaries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 (basically what we’ve been doing)</a:t>
            </a:r>
          </a:p>
        </p:txBody>
      </p:sp>
    </p:spTree>
    <p:extLst>
      <p:ext uri="{BB962C8B-B14F-4D97-AF65-F5344CB8AC3E}">
        <p14:creationId xmlns:p14="http://schemas.microsoft.com/office/powerpoint/2010/main" val="26596687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Live edit files in container</a:t>
            </a:r>
          </a:p>
        </p:txBody>
      </p:sp>
    </p:spTree>
    <p:extLst>
      <p:ext uri="{BB962C8B-B14F-4D97-AF65-F5344CB8AC3E}">
        <p14:creationId xmlns:p14="http://schemas.microsoft.com/office/powerpoint/2010/main" val="24789075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683568" y="1659285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Build an image from source files</a:t>
            </a:r>
          </a:p>
        </p:txBody>
      </p:sp>
    </p:spTree>
    <p:extLst>
      <p:ext uri="{BB962C8B-B14F-4D97-AF65-F5344CB8AC3E}">
        <p14:creationId xmlns:p14="http://schemas.microsoft.com/office/powerpoint/2010/main" val="16814936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9581" y="266402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800">
                <a:solidFill>
                  <a:srgbClr val="00AEDB"/>
                </a:solidFill>
                <a:latin typeface="Bebas Neue" pitchFamily="34" charset="0"/>
              </a:rPr>
              <a:t>agenda</a:t>
            </a:r>
            <a:endParaRPr lang="en-US" sz="4800">
              <a:solidFill>
                <a:srgbClr val="00AEDB"/>
              </a:solidFill>
              <a:latin typeface="Bebas Neu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581" y="1196752"/>
            <a:ext cx="8568952" cy="17392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hr-HR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What is Docker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And on Windows?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Common developer workflows</a:t>
            </a:r>
            <a:endParaRPr lang="hr-HR" sz="1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Ask your questions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270920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8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Developer Workflows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539552" y="155679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- Packaged tooling pipeline</a:t>
            </a:r>
          </a:p>
        </p:txBody>
      </p:sp>
    </p:spTree>
    <p:extLst>
      <p:ext uri="{BB962C8B-B14F-4D97-AF65-F5344CB8AC3E}">
        <p14:creationId xmlns:p14="http://schemas.microsoft.com/office/powerpoint/2010/main" val="14359029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318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Our perfect developer box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2989" y="1229221"/>
            <a:ext cx="468051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 build the box, we install to it and life is good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276872"/>
            <a:ext cx="6303218" cy="42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47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+ 1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9577"/>
            <a:ext cx="5915248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2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59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36174"/>
            <a:ext cx="820891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host system remains much cleaner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Apps running natively use the kernel, the filesystem, memory and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like any other software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Multiple versions of the same software are not a problem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Unless you share files with volumes, removing the containers and image deletes everything from your system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59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 (legacy)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36174"/>
            <a:ext cx="8208912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Windows server core, .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i.e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full windows containers are really big!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Apps do not run natively so can’t use the kernel, the filesystem, memory and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like any other software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Slower startup time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Sharing files with the host can be more awkward. No network drives, uses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smb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file sharing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Ports map correctly but you can’t access from localhost!!! Use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from docker inspect and internal port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2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390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vs installs (win v </a:t>
            </a:r>
            <a:r>
              <a:rPr lang="en-US" sz="4800" dirty="0" err="1">
                <a:solidFill>
                  <a:srgbClr val="00AEDB"/>
                </a:solidFill>
                <a:latin typeface="Bebas Neue" pitchFamily="34" charset="0"/>
              </a:rPr>
              <a:t>lin</a:t>
            </a:r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36174"/>
            <a:ext cx="8208912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Many more examples and prebuilt images for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linux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linux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standard features don’t work on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(copy files to or from live container)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volume mapping can get interesting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can’t volume map a single file (ex: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web.config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)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Because windows software typically doesn’t log to console, docker logs statements often don’t help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0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F36D-A610-4BC2-9E6C-B6929FAA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404664"/>
            <a:ext cx="8118622" cy="6336704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Philip Nelson</a:t>
            </a:r>
            <a:br>
              <a:rPr lang="en-US" dirty="0"/>
            </a:br>
            <a:r>
              <a:rPr lang="en-US" dirty="0"/>
              <a:t>github.com/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twitter.com/</a:t>
            </a:r>
            <a:r>
              <a:rPr lang="en-US" dirty="0" err="1"/>
              <a:t>panmanphil</a:t>
            </a:r>
            <a:br>
              <a:rPr lang="en-US" dirty="0"/>
            </a:br>
            <a:r>
              <a:rPr lang="en-US" dirty="0"/>
              <a:t>panmanphil.wordpress.com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All versions of this talk at </a:t>
            </a:r>
            <a:br>
              <a:rPr lang="en-US" dirty="0"/>
            </a:br>
            <a:r>
              <a:rPr lang="en-US" dirty="0"/>
              <a:t>https://github.com/panmanphil/introduction-to-docker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48134-D2A3-40E9-AA50-BB0FD566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2857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zdnet3.cbsistatic.com/hub/i/r/2014/10/02/1f130129-49e2-11e4-b6a0-d4ae52e95e57/resize/770x578/3f83f67acfa33fe05865373b2b4b71dd/docker-vm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0078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0745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471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551544"/>
            <a:ext cx="396044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Software installed servers (guests), fully automated network setup, automated OS setup, automated application setup, automated deployments,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slice up VM into smaller unit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605580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Each unit appears to the application as owning it’s own 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217398"/>
            <a:ext cx="396044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In reality, all units share the same kernel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22860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51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Building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90712"/>
            <a:ext cx="914400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25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75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Running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272808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 run with an 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yourregistryname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yourimage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Map ports to the host ports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–p 80:8080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Use volumes to persist data between different versions of the image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someimage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–v 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/run/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:/home/ec2user/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mysql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8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Demo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Run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Mongodb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server and command line tools without installing software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.net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Core app from Windows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8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Run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33239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Example: 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Node.js container linked to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Mongodb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from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Networking established by container, no need to map external ports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-d --name mongo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mongo:latest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-d -p 3000:3000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-e MONGODB=mongodb://mongo:27017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--name node-starter \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--link mongo 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7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Data will stay with a running container ONLY when it is defined, running or stopped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edit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.net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core app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59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Volumes tell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to manage longer term persistence of data independent of the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As long as any container references a volume it will remain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 this with data volumes and –volumes-from option or –v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The container must declare a volume or it must be mapped from the command line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mongo data container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44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Volumes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For working locally on rapidly changing code, you can map any folder in the container to a host volume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–d –v /Users/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philipnelson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/Projects/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ThatConference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/node-starter:/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src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…..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85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Registry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556792"/>
            <a:ext cx="7272808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After an image is build it can be launched locally. 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Or, copy it to a registry like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hub, and then it can be run from any machine with a connection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run –d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registryname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(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dockerhub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is default)/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imagename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We will focus on local dev here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2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6950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Composer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860" y="1556792"/>
            <a:ext cx="8606506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Wire up a number of containers in a file instead of launching manually like we did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Parameters are basically the same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Demo review file and run the system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98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4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- Troubleshooting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974" y="1628800"/>
            <a:ext cx="860650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inspect &lt;name&gt; shows the entire configuration of the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logs &lt;name&gt; dumps system logs from within container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or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ps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–a to see running and not running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images – lists all of the disk images that make up all your containers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exec –t &lt;name&gt; /bin/bash log into a running container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3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Good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Startup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Deployment is part of development – build images, run images, setup networking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 easier to prototype with different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Systems are much easier to establish with different dependencies: versions of infrastructure, legacy considerations, frameworks, languages are all isolated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Scale out is considerably easier (with other tools like ECS, Kubernetes)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Your dev computer doesn’t get buried in unused junk demanding repaves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Operations can focus just 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cpu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, disk storage, instances, networking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Dev works connections between containers, logical storage options that will still work on large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Everything is scripted, no manual “setup docs”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Disaster recovery is much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much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easier to setup</a:t>
            </a:r>
          </a:p>
        </p:txBody>
      </p:sp>
    </p:spTree>
    <p:extLst>
      <p:ext uri="{BB962C8B-B14F-4D97-AF65-F5344CB8AC3E}">
        <p14:creationId xmlns:p14="http://schemas.microsoft.com/office/powerpoint/2010/main" val="3084006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Docker is like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1196752"/>
            <a:ext cx="3960440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 a piece of software in there and you’re good to 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39C9757-E902-4742-A4EA-BC446DC26795}"/>
              </a:ext>
            </a:extLst>
          </p:cNvPr>
          <p:cNvSpPr/>
          <p:nvPr/>
        </p:nvSpPr>
        <p:spPr>
          <a:xfrm>
            <a:off x="4674830" y="1295128"/>
            <a:ext cx="3960439" cy="612648"/>
          </a:xfrm>
          <a:prstGeom prst="wedgeEllipseCallout">
            <a:avLst>
              <a:gd name="adj1" fmla="val -27115"/>
              <a:gd name="adj2" fmla="val 11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run –d tasty-app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CFED1-60E5-4262-A2FF-FB776EB78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49808"/>
            <a:ext cx="4019806" cy="23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8174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Containers – The Bad News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727280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It is possible to set all this up with script, but it is still operations! Networks, file systems, and especially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This is a fast moving space, change is constant, keeping up is an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Many of the prebuilt repositories out there are of the “Some guy with a day to hack” variety, not well thought through, just works in all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Managing your persistent data is more consistent between applications, but still a major 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Some software basically “consumes” and entire host anyway: vagrant/chef/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cloudformation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 may be a better option in these cases except for your dev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machne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Understanding where all the logs are is another PITA</a:t>
            </a:r>
          </a:p>
        </p:txBody>
      </p:sp>
    </p:spTree>
    <p:extLst>
      <p:ext uri="{BB962C8B-B14F-4D97-AF65-F5344CB8AC3E}">
        <p14:creationId xmlns:p14="http://schemas.microsoft.com/office/powerpoint/2010/main" val="246074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396044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Add the program to the zip….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Wait, what?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213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746" y="1196752"/>
            <a:ext cx="703955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In docker: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The zip file is an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image</a:t>
            </a:r>
          </a:p>
          <a:p>
            <a:pPr lvl="1"/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  <a:p>
            <a:pPr lvl="1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When you run an program in an image, you are creating a </a:t>
            </a: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container from the image</a:t>
            </a:r>
          </a:p>
          <a:p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Lato-Light" pitchFamily="34" charset="0"/>
              <a:ea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825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A Container is Prison for apps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DF8AB-9F54-4FF7-9CE6-D967C119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2348880"/>
            <a:ext cx="2539682" cy="25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290B-0A68-4A8F-B959-D67FB34D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71122"/>
            <a:ext cx="3857611" cy="27774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09C085-DD20-4250-BF12-D84414034846}"/>
              </a:ext>
            </a:extLst>
          </p:cNvPr>
          <p:cNvSpPr/>
          <p:nvPr/>
        </p:nvSpPr>
        <p:spPr>
          <a:xfrm>
            <a:off x="1310880" y="1935938"/>
            <a:ext cx="4751370" cy="3642958"/>
          </a:xfrm>
          <a:custGeom>
            <a:avLst/>
            <a:gdLst>
              <a:gd name="connsiteX0" fmla="*/ 470295 w 4751370"/>
              <a:gd name="connsiteY0" fmla="*/ 826312 h 3642958"/>
              <a:gd name="connsiteX1" fmla="*/ 975120 w 4751370"/>
              <a:gd name="connsiteY1" fmla="*/ 283387 h 3642958"/>
              <a:gd name="connsiteX2" fmla="*/ 2956320 w 4751370"/>
              <a:gd name="connsiteY2" fmla="*/ 7162 h 3642958"/>
              <a:gd name="connsiteX3" fmla="*/ 4604145 w 4751370"/>
              <a:gd name="connsiteY3" fmla="*/ 559612 h 3642958"/>
              <a:gd name="connsiteX4" fmla="*/ 4632720 w 4751370"/>
              <a:gd name="connsiteY4" fmla="*/ 2150287 h 3642958"/>
              <a:gd name="connsiteX5" fmla="*/ 4261245 w 4751370"/>
              <a:gd name="connsiteY5" fmla="*/ 3483787 h 3642958"/>
              <a:gd name="connsiteX6" fmla="*/ 2051445 w 4751370"/>
              <a:gd name="connsiteY6" fmla="*/ 3617137 h 3642958"/>
              <a:gd name="connsiteX7" fmla="*/ 155970 w 4751370"/>
              <a:gd name="connsiteY7" fmla="*/ 3474262 h 3642958"/>
              <a:gd name="connsiteX8" fmla="*/ 146445 w 4751370"/>
              <a:gd name="connsiteY8" fmla="*/ 2702737 h 364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1370" h="3642958">
                <a:moveTo>
                  <a:pt x="470295" y="826312"/>
                </a:moveTo>
                <a:cubicBezTo>
                  <a:pt x="515538" y="623112"/>
                  <a:pt x="560782" y="419912"/>
                  <a:pt x="975120" y="283387"/>
                </a:cubicBezTo>
                <a:cubicBezTo>
                  <a:pt x="1389458" y="146862"/>
                  <a:pt x="2351483" y="-38876"/>
                  <a:pt x="2956320" y="7162"/>
                </a:cubicBezTo>
                <a:cubicBezTo>
                  <a:pt x="3561158" y="53199"/>
                  <a:pt x="4324745" y="202424"/>
                  <a:pt x="4604145" y="559612"/>
                </a:cubicBezTo>
                <a:cubicBezTo>
                  <a:pt x="4883545" y="916800"/>
                  <a:pt x="4689870" y="1662925"/>
                  <a:pt x="4632720" y="2150287"/>
                </a:cubicBezTo>
                <a:cubicBezTo>
                  <a:pt x="4575570" y="2637649"/>
                  <a:pt x="4691458" y="3239312"/>
                  <a:pt x="4261245" y="3483787"/>
                </a:cubicBezTo>
                <a:cubicBezTo>
                  <a:pt x="3831033" y="3728262"/>
                  <a:pt x="2735657" y="3618724"/>
                  <a:pt x="2051445" y="3617137"/>
                </a:cubicBezTo>
                <a:cubicBezTo>
                  <a:pt x="1367233" y="3615550"/>
                  <a:pt x="473470" y="3626662"/>
                  <a:pt x="155970" y="3474262"/>
                </a:cubicBezTo>
                <a:cubicBezTo>
                  <a:pt x="-161530" y="3321862"/>
                  <a:pt x="95645" y="2917050"/>
                  <a:pt x="146445" y="2702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EFF812E-3002-482B-B241-FF484DBF6F65}"/>
              </a:ext>
            </a:extLst>
          </p:cNvPr>
          <p:cNvSpPr/>
          <p:nvPr/>
        </p:nvSpPr>
        <p:spPr>
          <a:xfrm>
            <a:off x="5203900" y="1002686"/>
            <a:ext cx="3960439" cy="830997"/>
          </a:xfrm>
          <a:prstGeom prst="wedgeEllipseCallout">
            <a:avLst>
              <a:gd name="adj1" fmla="val -31189"/>
              <a:gd name="adj2" fmla="val 130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live in here</a:t>
            </a:r>
          </a:p>
        </p:txBody>
      </p:sp>
      <p:pic>
        <p:nvPicPr>
          <p:cNvPr id="1026" name="Picture 2" descr="Image result for transparent prison bars">
            <a:extLst>
              <a:ext uri="{FF2B5EF4-FFF2-40B4-BE49-F238E27FC236}">
                <a16:creationId xmlns:a16="http://schemas.microsoft.com/office/drawing/2014/main" id="{D079E3C4-AF3F-4188-8135-9043E7A4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39" y="1775646"/>
            <a:ext cx="4987052" cy="467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95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zip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221" y="1556792"/>
            <a:ext cx="703955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Stuffing a program in the zip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259632" y="2647310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build –t tasty-image .</a:t>
            </a:r>
          </a:p>
        </p:txBody>
      </p:sp>
    </p:spTree>
    <p:extLst>
      <p:ext uri="{BB962C8B-B14F-4D97-AF65-F5344CB8AC3E}">
        <p14:creationId xmlns:p14="http://schemas.microsoft.com/office/powerpoint/2010/main" val="305631976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5974" y="260648"/>
            <a:ext cx="78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DB"/>
                </a:solidFill>
                <a:latin typeface="Bebas Neue" pitchFamily="34" charset="0"/>
              </a:rPr>
              <a:t>Running a program in a docker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26658-221B-4786-BA61-6C48869ECE60}"/>
              </a:ext>
            </a:extLst>
          </p:cNvPr>
          <p:cNvSpPr txBox="1"/>
          <p:nvPr/>
        </p:nvSpPr>
        <p:spPr>
          <a:xfrm>
            <a:off x="1475656" y="198884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-Light" pitchFamily="34" charset="0"/>
                <a:ea typeface="Raleway" pitchFamily="2" charset="0"/>
              </a:rPr>
              <a:t>docker run tasty-image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8610-D16E-49D7-A5BB-93E78AFB1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64288" y="4149080"/>
            <a:ext cx="1509323" cy="21328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C6D7169-1AF7-4C89-A3C0-270073FEE900}"/>
              </a:ext>
            </a:extLst>
          </p:cNvPr>
          <p:cNvSpPr/>
          <p:nvPr/>
        </p:nvSpPr>
        <p:spPr>
          <a:xfrm>
            <a:off x="6372200" y="2961991"/>
            <a:ext cx="2592288" cy="830996"/>
          </a:xfrm>
          <a:prstGeom prst="wedgeRoundRectCallout">
            <a:avLst>
              <a:gd name="adj1" fmla="val 2455"/>
              <a:gd name="adj2" fmla="val 12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Uhhh</a:t>
            </a:r>
            <a:r>
              <a:rPr lang="en-US" dirty="0"/>
              <a:t> … there’s more to it than that</a:t>
            </a:r>
          </a:p>
        </p:txBody>
      </p:sp>
    </p:spTree>
    <p:extLst>
      <p:ext uri="{BB962C8B-B14F-4D97-AF65-F5344CB8AC3E}">
        <p14:creationId xmlns:p14="http://schemas.microsoft.com/office/powerpoint/2010/main" val="369464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irst Slide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ni - General Presentation Template" id="{14EFE0C9-DD71-4AF9-A5E0-B6BB1713FA16}" vid="{EB098C93-16F5-4771-A9CA-2D6C1D02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14E62A15BFC499D1D177F88620539" ma:contentTypeVersion="0" ma:contentTypeDescription="Create a new document." ma:contentTypeScope="" ma:versionID="0aae3d0c26dcc4ca7dde2f1c7ecd0d5d">
  <xsd:schema xmlns:xsd="http://www.w3.org/2001/XMLSchema" xmlns:xs="http://www.w3.org/2001/XMLSchema" xmlns:p="http://schemas.microsoft.com/office/2006/metadata/properties" xmlns:ns2="7401d87b-50bb-41a2-9713-b7b86698e2db" targetNamespace="http://schemas.microsoft.com/office/2006/metadata/properties" ma:root="true" ma:fieldsID="6839f2fdccd6add0742fc31a91a2d782" ns2:_="">
    <xsd:import namespace="7401d87b-50bb-41a2-9713-b7b86698e2d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1d87b-50bb-41a2-9713-b7b86698e2d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401d87b-50bb-41a2-9713-b7b86698e2db">EFQR575P25AT-64-1</_dlc_DocId>
    <_dlc_DocIdUrl xmlns="7401d87b-50bb-41a2-9713-b7b86698e2db">
      <Url>https://bp.omniresources.com/BP/Marketing/_layouts/DocIdRedir.aspx?ID=EFQR575P25AT-64-1</Url>
      <Description>EFQR575P25AT-64-1</Description>
    </_dlc_DocIdUrl>
  </documentManagement>
</p:properties>
</file>

<file path=customXml/itemProps1.xml><?xml version="1.0" encoding="utf-8"?>
<ds:datastoreItem xmlns:ds="http://schemas.openxmlformats.org/officeDocument/2006/customXml" ds:itemID="{E7FB682D-B298-49B7-8671-82FCAAED5F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1d87b-50bb-41a2-9713-b7b86698e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A09480-5AC9-4E29-A518-9861A548CC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A1B4E67-7DE9-42F0-B13B-8AB70A05154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D67557-D569-4983-8A21-1672F4EA28A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401d87b-50bb-41a2-9713-b7b86698e2d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</TotalTime>
  <Words>1584</Words>
  <Application>Microsoft Office PowerPoint</Application>
  <PresentationFormat>On-screen Show (4:3)</PresentationFormat>
  <Paragraphs>239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Bebas Neue</vt:lpstr>
      <vt:lpstr>Calibri</vt:lpstr>
      <vt:lpstr>Lato</vt:lpstr>
      <vt:lpstr>Lato-Light</vt:lpstr>
      <vt:lpstr>Raleway</vt:lpstr>
      <vt:lpstr>First Slide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  Philip Nelson github.com/panmanphil twitter.com/panmanphil panmanphil.wordpress.com       All versions of this talk at  https://github.com/panmanphil/introduction-to-docker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ubu</dc:creator>
  <cp:lastModifiedBy>Philip Nelson</cp:lastModifiedBy>
  <cp:revision>138</cp:revision>
  <dcterms:created xsi:type="dcterms:W3CDTF">2015-01-28T17:34:31Z</dcterms:created>
  <dcterms:modified xsi:type="dcterms:W3CDTF">2018-08-02T22:25:53Z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0x0101003C814E62A15BFC499D1D177F88620539</vt:lpwstr>
  </property>
  <property fmtid="{D5CDD505-2E9C-101B-9397-08002B2CF9AE}" pid="3" name="_dlc_DocIdItemGuid">
    <vt:lpwstr>61586cc3-088a-4166-aba3-60c834a8d56b</vt:lpwstr>
  </property>
</Properties>
</file>