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62" r:id="rId3"/>
    <p:sldId id="276" r:id="rId4"/>
    <p:sldId id="274" r:id="rId5"/>
    <p:sldId id="275" r:id="rId6"/>
    <p:sldId id="277" r:id="rId7"/>
    <p:sldId id="278" r:id="rId8"/>
    <p:sldId id="27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c" initials="cc" lastIdx="1" clrIdx="0">
    <p:extLst>
      <p:ext uri="{19B8F6BF-5375-455C-9EA6-DF929625EA0E}">
        <p15:presenceInfo xmlns:p15="http://schemas.microsoft.com/office/powerpoint/2012/main" userId="a14e1d2dabe7ec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06E"/>
    <a:srgbClr val="FD6700"/>
    <a:srgbClr val="000000"/>
    <a:srgbClr val="330833"/>
    <a:srgbClr val="C95133"/>
    <a:srgbClr val="404180"/>
    <a:srgbClr val="5F60BA"/>
    <a:srgbClr val="3C3C76"/>
    <a:srgbClr val="A988A5"/>
    <a:srgbClr val="826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6433"/>
  </p:normalViewPr>
  <p:slideViewPr>
    <p:cSldViewPr snapToGrid="0" snapToObjects="1">
      <p:cViewPr varScale="1">
        <p:scale>
          <a:sx n="97" d="100"/>
          <a:sy n="97" d="100"/>
        </p:scale>
        <p:origin x="6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7CFE12-1433-167D-2BEE-3B10C0BD1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56D931-688A-7BB2-19D4-12F8C6C83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4BD7-C34E-4D4E-ADC4-27B9DA2824F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F6B98-D5C7-6EC9-4717-FC343BB0F1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8E411-F72A-72E3-E7A6-2DF272101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B9C0-63FE-4498-ADDA-580EDD05E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41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843A-A07F-3745-B89F-02725F8D5DE0}" type="datetimeFigureOut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D27B-32C5-C740-8AC3-3D0A326523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9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CD27B-32C5-C740-8AC3-3D0A3265230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93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CD27B-32C5-C740-8AC3-3D0A3265230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87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CD27B-32C5-C740-8AC3-3D0A3265230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2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CD27B-32C5-C740-8AC3-3D0A3265230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27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6162B-7B3F-584E-8DB3-2F29156A61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author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505002-6063-CD42-8CC1-A3234442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2365374"/>
            <a:ext cx="10515600" cy="800895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C3C76"/>
                </a:solidFill>
                <a:latin typeface="Helvetica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CB82B479-7685-8748-AEF6-DDA1CA7D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0D82-73B2-624F-988B-26FB8D0C50C7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E6492FF-D59D-F34B-B46D-0BA3CEE21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4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D46B6-CF71-5D46-886F-7CA35D9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BD064-1DA1-E946-9C82-D7B6233B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6F9E-9CF9-5D47-BE94-07CA2C92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5CE00D-A734-E348-8CD4-B0ED448A9C0E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32F1A-8DAA-0747-A672-45F09BB7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2A744-8378-BC40-BD97-022747E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9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86DF3A-09C8-564B-B1CC-EAB24BF83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20963-FBDD-C646-BF1F-DAD5E3F7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56822-2916-BF48-A22C-1A4C7792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0428C3-16AD-CF47-8809-63524AD0E59D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18F7B-C85B-344C-AA69-C9E03184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46A2D-0D24-9C4A-A476-2F7270F3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54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EF30DD02-1DB0-9C46-BE81-C8BC08357C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author</a:t>
            </a: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65AA6C3A-6623-E040-A977-9CFCBFCC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2365374"/>
            <a:ext cx="10515600" cy="800895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6F106E"/>
                </a:solidFill>
                <a:latin typeface="Helvetica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97FD5B6A-4C00-DB43-BCF6-A2FC06835A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78AD61-62F4-B344-A919-E847AD3E261A}" type="datetime1">
              <a:rPr kumimoji="1" lang="zh-CN" altLang="en-US" smtClean="0"/>
              <a:t>2023/1/6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90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B6BEA-E274-0945-A71F-AA743996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A0FE-0E42-EA46-B26D-CFE54FB21750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000396-10C4-6E4C-A39C-C5543B1D61B9}"/>
              </a:ext>
            </a:extLst>
          </p:cNvPr>
          <p:cNvSpPr txBox="1"/>
          <p:nvPr userDrawn="1"/>
        </p:nvSpPr>
        <p:spPr>
          <a:xfrm>
            <a:off x="2709862" y="2659559"/>
            <a:ext cx="6772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i="0" dirty="0">
                <a:solidFill>
                  <a:srgbClr val="6F106E"/>
                </a:solidFill>
                <a:latin typeface="Helvetica" pitchFamily="2" charset="0"/>
              </a:rPr>
              <a:t>Thanks for listening!</a:t>
            </a:r>
            <a:endParaRPr kumimoji="1" lang="zh-CN" altLang="en-US" sz="4400" b="1" i="0" dirty="0">
              <a:solidFill>
                <a:srgbClr val="6F106E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2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0F3A7EA-FCB6-A94C-896F-E70D537D5BD2}"/>
              </a:ext>
            </a:extLst>
          </p:cNvPr>
          <p:cNvSpPr txBox="1"/>
          <p:nvPr userDrawn="1"/>
        </p:nvSpPr>
        <p:spPr>
          <a:xfrm>
            <a:off x="371474" y="130175"/>
            <a:ext cx="345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rgbClr val="6F106E"/>
                </a:solidFill>
                <a:latin typeface="Helvetica" pitchFamily="2" charset="0"/>
              </a:rPr>
              <a:t>Outline</a:t>
            </a:r>
            <a:endParaRPr kumimoji="1" lang="zh-CN" altLang="en-US" sz="4800" dirty="0">
              <a:solidFill>
                <a:srgbClr val="6F106E"/>
              </a:solidFill>
              <a:latin typeface="Helvetica" pitchFamily="2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55E512D7-CFE0-1443-B1FD-5B43F5E41F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787" y="1385887"/>
            <a:ext cx="7629525" cy="394334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6F106E"/>
              </a:buClr>
              <a:buFont typeface="Arial" panose="020B0604020202020204" pitchFamily="34" charset="0"/>
              <a:buChar char="•"/>
              <a:defRPr b="0" i="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zh-CN" dirty="0"/>
              <a:t>Section One</a:t>
            </a:r>
          </a:p>
          <a:p>
            <a:pPr lvl="0"/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034875D-611C-124E-991B-8AD57A5092A7}"/>
              </a:ext>
            </a:extLst>
          </p:cNvPr>
          <p:cNvCxnSpPr>
            <a:cxnSpLocks/>
          </p:cNvCxnSpPr>
          <p:nvPr userDrawn="1"/>
        </p:nvCxnSpPr>
        <p:spPr>
          <a:xfrm>
            <a:off x="0" y="961172"/>
            <a:ext cx="8443913" cy="0"/>
          </a:xfrm>
          <a:prstGeom prst="line">
            <a:avLst/>
          </a:prstGeom>
          <a:ln w="38100">
            <a:solidFill>
              <a:srgbClr val="6F1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2C17B8-5C17-ED4A-A015-5FBF5F41C3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9924E7-9261-3F44-B489-28D70645295C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98BC2-A694-C847-BB25-F6FA9BB34A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5D03A-1264-044B-9C86-85543933DD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2647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B330377-CC03-9E4A-B786-6027F16CF3C0}"/>
              </a:ext>
            </a:extLst>
          </p:cNvPr>
          <p:cNvSpPr txBox="1"/>
          <p:nvPr userDrawn="1"/>
        </p:nvSpPr>
        <p:spPr>
          <a:xfrm>
            <a:off x="614362" y="130175"/>
            <a:ext cx="345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rgbClr val="6F106E"/>
                </a:solidFill>
                <a:latin typeface="Helvetica" pitchFamily="2" charset="0"/>
              </a:rPr>
              <a:t>Reference</a:t>
            </a:r>
            <a:endParaRPr kumimoji="1" lang="zh-CN" altLang="en-US" sz="4800" dirty="0">
              <a:solidFill>
                <a:srgbClr val="6F106E"/>
              </a:solidFill>
              <a:latin typeface="Helvetica" pitchFamily="2" charset="0"/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4B5AD5DE-35C3-1344-81B8-FCAF97B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9F91-6A9A-6842-A92C-AC956C71A9B1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76252A3-2E6E-B149-8917-993C2D214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7DF6BC3D-8D32-5A47-810D-FD333F496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71588"/>
            <a:ext cx="10320338" cy="421481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pitchFamily="2" charset="0"/>
              </a:defRPr>
            </a:lvl1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A50767C-8AEA-BC44-A021-C74DB5E8D5A6}"/>
              </a:ext>
            </a:extLst>
          </p:cNvPr>
          <p:cNvCxnSpPr>
            <a:cxnSpLocks/>
          </p:cNvCxnSpPr>
          <p:nvPr userDrawn="1"/>
        </p:nvCxnSpPr>
        <p:spPr>
          <a:xfrm>
            <a:off x="0" y="961172"/>
            <a:ext cx="8443913" cy="0"/>
          </a:xfrm>
          <a:prstGeom prst="line">
            <a:avLst/>
          </a:prstGeom>
          <a:ln w="38100">
            <a:solidFill>
              <a:srgbClr val="6F1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2922F7F-7521-4943-912D-4941C48B9E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74332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8ABB9-6846-9747-BDCD-49974C73FA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5" y="1380685"/>
            <a:ext cx="5181600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6F106E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en-US" altLang="zh-CN" dirty="0"/>
              <a:t>point one</a:t>
            </a:r>
          </a:p>
          <a:p>
            <a:pPr lvl="1"/>
            <a:r>
              <a:rPr kumimoji="1" lang="en-US" altLang="zh-CN" dirty="0"/>
              <a:t>Point two</a:t>
            </a:r>
          </a:p>
          <a:p>
            <a:pPr lvl="2"/>
            <a:r>
              <a:rPr kumimoji="1" lang="en-US" altLang="zh-CN" dirty="0"/>
              <a:t>Point three</a:t>
            </a:r>
          </a:p>
          <a:p>
            <a:pPr lvl="2"/>
            <a:endParaRPr kumimoji="1"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0B0FF85B-FF2B-CC48-9193-4D4BD517E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025" y="249737"/>
            <a:ext cx="7058026" cy="58384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6F106E"/>
                </a:solidFill>
                <a:latin typeface="Helvetica" pitchFamily="2" charset="0"/>
              </a:defRPr>
            </a:lvl1pPr>
          </a:lstStyle>
          <a:p>
            <a:r>
              <a:rPr kumimoji="1" lang="en-US" altLang="zh-CN" dirty="0"/>
              <a:t>Section</a:t>
            </a:r>
            <a:endParaRPr kumimoji="1" lang="zh-CN" altLang="en-US" dirty="0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F075C3E-635C-A64D-856E-055B66198DD4}"/>
              </a:ext>
            </a:extLst>
          </p:cNvPr>
          <p:cNvCxnSpPr>
            <a:cxnSpLocks/>
          </p:cNvCxnSpPr>
          <p:nvPr userDrawn="1"/>
        </p:nvCxnSpPr>
        <p:spPr>
          <a:xfrm>
            <a:off x="0" y="961172"/>
            <a:ext cx="8443913" cy="0"/>
          </a:xfrm>
          <a:prstGeom prst="line">
            <a:avLst/>
          </a:prstGeom>
          <a:ln w="38100">
            <a:solidFill>
              <a:srgbClr val="6F1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066AF5-1BC8-5C43-9F99-910B8C24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BDF6-E74C-BE49-963D-1E6164E081EF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076C1-2C83-F343-B90F-221161D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249779-5D6D-3441-87B7-EEF29A9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0235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9AB46-95D0-C349-A70D-D484FFE6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A2159-C7C6-AF49-98AD-E1179726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F5B03-C41F-7E43-A36A-C669C954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7B33C-E333-2C4D-8E76-FC23D9A7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E18991-E4CC-364C-A7D1-95912CA32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34ACB-20D7-2044-AC41-D6C1460E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C28AA-6B6D-1148-8E05-C5F7B4CCEB4B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9E6067-BCFD-1B4D-995A-E945E393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B2481C-5B49-6D44-BD6B-CBB48807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3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E634C-615C-834D-B244-14BC64F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4EA458-EBF0-9D46-B406-16A21D5D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D5583-B9C8-114C-B21A-D5C74A74021C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EFC5C3-C21D-2A46-8C4D-183B955B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B6F38-21AD-9242-BEBE-CB1505ED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89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45907-3421-CF49-B065-4DD1EC6C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4509A3-6188-8047-84A4-8E3DED2F05DC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36347-C80F-AE45-96F8-E8265B4A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C2041-C1ED-8745-98CE-49F5CA2E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2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5A6F-D039-A742-9299-A269025E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667F-A23C-F649-A23C-E75578F5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9EB50-1E99-BE4A-96A1-AC4677AF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1A39F-7424-1D41-B5A3-18C41D05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9C997-DAA7-9D46-8A6C-7DEE51932357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7D4D4-1433-1B4A-9EF1-1C03D73E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BA038-4641-FD43-8763-5C57817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32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B404-BA3A-1C47-AB73-3AC64DFA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4DEBAD-163F-134D-A06A-6D7232845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6D7D0-5EB6-5540-B717-57304008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A8138-7F6D-9F45-95D9-F041C395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7EACC-B196-5448-B613-13FF622A8C5F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3317D-F434-7C4D-9563-967BA72F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47CD4-EF10-8A42-A22C-DA5CFA4B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3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D5A8A-6F63-334B-87E5-1DA96876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637" y="6356350"/>
            <a:ext cx="561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AEAB-D077-C64E-9D4E-4892A187429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FF41DC-9583-C44E-83B7-2FA4E1466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</a:blip>
          <a:srcRect l="34698"/>
          <a:stretch/>
        </p:blipFill>
        <p:spPr>
          <a:xfrm>
            <a:off x="0" y="1360704"/>
            <a:ext cx="2873921" cy="5515908"/>
          </a:xfrm>
          <a:prstGeom prst="rect">
            <a:avLst/>
          </a:prstGeom>
        </p:spPr>
      </p:pic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6FA70A82-F52E-EC4E-8207-FB93F3EE3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1212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2148-B864-814E-AE63-2664EFC62511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AED9384-F978-A34D-BF54-DE9D994FC18F}"/>
              </a:ext>
            </a:extLst>
          </p:cNvPr>
          <p:cNvCxnSpPr>
            <a:cxnSpLocks/>
          </p:cNvCxnSpPr>
          <p:nvPr userDrawn="1"/>
        </p:nvCxnSpPr>
        <p:spPr>
          <a:xfrm>
            <a:off x="0" y="6198190"/>
            <a:ext cx="12192000" cy="0"/>
          </a:xfrm>
          <a:prstGeom prst="line">
            <a:avLst/>
          </a:prstGeom>
          <a:ln w="38100">
            <a:solidFill>
              <a:srgbClr val="6F10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38BD9-01C1-784A-9196-4A2F37730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B47FB13-58A6-0F47-B5C0-1699D7CC87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0" y="4902200"/>
            <a:ext cx="12128500" cy="1955800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0AFB9E4E-B3F3-2648-9B45-C45676137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7663" y="333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AE56-7505-2946-AB28-99B4FBE35611}" type="datetime1">
              <a:rPr kumimoji="1" lang="zh-CN" altLang="en-US" smtClean="0"/>
              <a:t>2023/1/6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EF2E130-D7D1-D943-BD75-DC6D1C106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11561"/>
            <a:ext cx="9144000" cy="365125"/>
          </a:xfrm>
        </p:spPr>
        <p:txBody>
          <a:bodyPr/>
          <a:lstStyle/>
          <a:p>
            <a:r>
              <a:rPr kumimoji="1" lang="en-US" altLang="zh-CN" dirty="0" err="1"/>
              <a:t>Mianzhi</a:t>
            </a:r>
            <a:r>
              <a:rPr kumimoji="1" lang="en-US" altLang="zh-CN" dirty="0"/>
              <a:t> Pan, Chao Chen, Nan Tang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6B15CF-E318-584A-8FB0-F5720B49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2680458"/>
            <a:ext cx="10763330" cy="748542"/>
          </a:xfrm>
        </p:spPr>
        <p:txBody>
          <a:bodyPr/>
          <a:lstStyle/>
          <a:p>
            <a:r>
              <a:rPr kumimoji="1" lang="en-US" altLang="zh-CN" dirty="0"/>
              <a:t>SSP Project Report</a:t>
            </a:r>
            <a:endParaRPr kumimoji="1"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EBFAA-64E5-A64B-ABE5-4D7C0167E6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en-US" altLang="zh-CN" dirty="0"/>
              <a:t>2023/1/6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0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66"/>
    </mc:Choice>
    <mc:Fallback>
      <p:transition spd="slow" advTm="121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87CC36-4E0B-4779-B190-4CE6AD4CD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455" y="1170175"/>
            <a:ext cx="7813036" cy="4351338"/>
          </a:xfrm>
        </p:spPr>
        <p:txBody>
          <a:bodyPr/>
          <a:lstStyle/>
          <a:p>
            <a:r>
              <a:rPr lang="en-US" altLang="zh-CN" dirty="0"/>
              <a:t>Speech to text: </a:t>
            </a:r>
          </a:p>
          <a:p>
            <a:pPr lvl="1"/>
            <a:r>
              <a:rPr lang="en-US" altLang="zh-CN" dirty="0"/>
              <a:t>The wakeup word and sleep word</a:t>
            </a:r>
          </a:p>
          <a:p>
            <a:pPr lvl="1"/>
            <a:r>
              <a:rPr lang="en-US" altLang="zh-CN" dirty="0"/>
              <a:t>Speech recognition: </a:t>
            </a:r>
            <a:r>
              <a:rPr lang="en-US" altLang="zh-CN" dirty="0" err="1"/>
              <a:t>Vosk</a:t>
            </a:r>
            <a:endParaRPr lang="en-US" altLang="zh-CN" dirty="0"/>
          </a:p>
          <a:p>
            <a:pPr lvl="1"/>
            <a:r>
              <a:rPr lang="en-US" altLang="zh-CN" dirty="0"/>
              <a:t>Punctuation mark: </a:t>
            </a:r>
            <a:r>
              <a:rPr lang="en-US" altLang="zh-CN" dirty="0" err="1"/>
              <a:t>paddlehub</a:t>
            </a:r>
            <a:r>
              <a:rPr lang="en-US" altLang="zh-CN" dirty="0"/>
              <a:t>, punctuator</a:t>
            </a:r>
          </a:p>
          <a:p>
            <a:r>
              <a:rPr lang="en-US" altLang="zh-CN" dirty="0"/>
              <a:t>NLU</a:t>
            </a:r>
          </a:p>
          <a:p>
            <a:r>
              <a:rPr lang="en-US" altLang="zh-CN" dirty="0"/>
              <a:t>Text to speech</a:t>
            </a:r>
          </a:p>
          <a:p>
            <a:pPr lvl="1"/>
            <a:r>
              <a:rPr lang="en-US" altLang="zh-CN" dirty="0"/>
              <a:t>Pyttsx3</a:t>
            </a:r>
          </a:p>
          <a:p>
            <a:r>
              <a:rPr lang="en-US" altLang="zh-CN" dirty="0"/>
              <a:t>GUI</a:t>
            </a:r>
          </a:p>
          <a:p>
            <a:pPr lvl="1"/>
            <a:r>
              <a:rPr lang="en-US" altLang="zh-CN" dirty="0" err="1"/>
              <a:t>Tkinter</a:t>
            </a:r>
            <a:endParaRPr lang="en-US" altLang="zh-CN" dirty="0"/>
          </a:p>
          <a:p>
            <a:pPr lvl="2" indent="-457200">
              <a:spcBef>
                <a:spcPts val="1000"/>
              </a:spcBef>
              <a:buClr>
                <a:srgbClr val="6F106E"/>
              </a:buClr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微软雅黑" panose="020B0503020204020204" pitchFamily="34" charset="-122"/>
              <a:cs typeface="+mn-cs"/>
            </a:endParaRP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3180D5-95A7-4466-A76A-7EA881FD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CA417-954F-4406-842E-43E284CE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/>
              <a:t>2023/1/6</a:t>
            </a:r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6D1B2-E173-4CD9-8783-1E566C2B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78B4F-EE1C-495A-A517-DE9CBC25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65BD20-BCDC-45C9-9605-48C5BF21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03" y="3054557"/>
            <a:ext cx="4939331" cy="30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87719"/>
      </p:ext>
    </p:extLst>
  </p:cSld>
  <p:clrMapOvr>
    <a:masterClrMapping/>
  </p:clrMapOvr>
  <p:transition spd="slow" advTm="137188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13CB6C-D2FA-3A40-B5AA-CCB24366F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333" y="1380685"/>
            <a:ext cx="5990766" cy="4096630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1000"/>
              </a:spcAft>
            </a:pPr>
            <a:r>
              <a:rPr kumimoji="1" lang="en-US" altLang="zh-CN" sz="2400" dirty="0"/>
              <a:t>An end-to-end conversation model based on GPT2-chitchat.</a:t>
            </a:r>
          </a:p>
          <a:p>
            <a:pPr lvl="1">
              <a:lnSpc>
                <a:spcPts val="3600"/>
              </a:lnSpc>
              <a:spcAft>
                <a:spcPts val="1000"/>
              </a:spcAft>
            </a:pPr>
            <a:r>
              <a:rPr kumimoji="1" lang="en-US" altLang="zh-CN" sz="2000" dirty="0"/>
              <a:t>GPT2 is a transformer-based large language model.</a:t>
            </a:r>
          </a:p>
          <a:p>
            <a:pPr lvl="1">
              <a:lnSpc>
                <a:spcPts val="3600"/>
              </a:lnSpc>
              <a:spcAft>
                <a:spcPts val="1000"/>
              </a:spcAft>
            </a:pPr>
            <a:r>
              <a:rPr kumimoji="1" lang="en-US" altLang="zh-CN" sz="2000" dirty="0"/>
              <a:t>GPT2-chitchat further finetuned GPT on 500k Chinese chatting corpus.</a:t>
            </a:r>
          </a:p>
          <a:p>
            <a:pPr>
              <a:lnSpc>
                <a:spcPts val="3600"/>
              </a:lnSpc>
              <a:spcAft>
                <a:spcPts val="1000"/>
              </a:spcAft>
            </a:pPr>
            <a:r>
              <a:rPr kumimoji="1" lang="en-US" altLang="zh-CN" sz="2400" dirty="0"/>
              <a:t>Train model on movie-topic dialogue corpus proposed in [1].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B4B77-1143-144B-ADBF-4848148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66267AA-3ADE-F24B-AC78-B859D08F4506}" type="datetime1">
              <a:rPr kumimoji="1" lang="zh-CN" altLang="en-US" smtClean="0"/>
              <a:t>2023/1/6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0C7F0-E098-4C46-BAB8-DE5B8832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637" y="6356350"/>
            <a:ext cx="561109" cy="365125"/>
          </a:xfrm>
        </p:spPr>
        <p:txBody>
          <a:bodyPr/>
          <a:lstStyle/>
          <a:p>
            <a:fld id="{B7E8AEAB-D077-C64E-9D4E-4892A1874297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767E26-8C93-924C-94D4-7503FBB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3" y="284585"/>
            <a:ext cx="8594149" cy="583846"/>
          </a:xfrm>
        </p:spPr>
        <p:txBody>
          <a:bodyPr/>
          <a:lstStyle/>
          <a:p>
            <a:r>
              <a:rPr kumimoji="1" lang="en-US" altLang="zh-CN" sz="3200" dirty="0"/>
              <a:t>Natural Language Understanding Module	</a:t>
            </a:r>
            <a:endParaRPr kumimoji="1" lang="zh-CN" altLang="en-US" sz="3200" dirty="0"/>
          </a:p>
        </p:txBody>
      </p:sp>
      <p:sp>
        <p:nvSpPr>
          <p:cNvPr id="8" name="页脚占位符 11">
            <a:extLst>
              <a:ext uri="{FF2B5EF4-FFF2-40B4-BE49-F238E27FC236}">
                <a16:creationId xmlns:a16="http://schemas.microsoft.com/office/drawing/2014/main" id="{FDCAF775-420B-47DA-9CC4-B8A4663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4273" y="6356350"/>
            <a:ext cx="9222363" cy="365125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1026" name="Picture 2" descr="How to Tell if You Have Trained Your Model with Enough Data - KDnuggets">
            <a:extLst>
              <a:ext uri="{FF2B5EF4-FFF2-40B4-BE49-F238E27FC236}">
                <a16:creationId xmlns:a16="http://schemas.microsoft.com/office/drawing/2014/main" id="{A0328C6C-EFB7-A6F0-1341-D676532B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28" y="1132053"/>
            <a:ext cx="5241957" cy="173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949A23-91CE-FFAF-E657-5B2CD82F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167" y="3153866"/>
            <a:ext cx="4451579" cy="22988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3851E7-CE16-0887-205D-94E4E5B8C94B}"/>
              </a:ext>
            </a:extLst>
          </p:cNvPr>
          <p:cNvSpPr txBox="1"/>
          <p:nvPr/>
        </p:nvSpPr>
        <p:spPr>
          <a:xfrm>
            <a:off x="8895145" y="2745096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GPT2 model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F052C-6533-1404-8BFF-C98730EF5459}"/>
              </a:ext>
            </a:extLst>
          </p:cNvPr>
          <p:cNvSpPr txBox="1"/>
          <p:nvPr/>
        </p:nvSpPr>
        <p:spPr>
          <a:xfrm>
            <a:off x="8313370" y="5514239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Chat examples of GPT2-chitchat</a:t>
            </a:r>
            <a:endParaRPr lang="zh-CN" altLang="en-US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680B4B-5BCF-2092-9E05-B8E8C34CF7E3}"/>
              </a:ext>
            </a:extLst>
          </p:cNvPr>
          <p:cNvSpPr txBox="1"/>
          <p:nvPr/>
        </p:nvSpPr>
        <p:spPr>
          <a:xfrm>
            <a:off x="-58995" y="5905687"/>
            <a:ext cx="124601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Hui, et al. "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Moviechats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Chat like humans in a closed domain."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2020 Conference on Empirical Methods in Natural Language Processing (EMNLP)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0139346"/>
      </p:ext>
    </p:extLst>
  </p:cSld>
  <p:clrMapOvr>
    <a:masterClrMapping/>
  </p:clrMapOvr>
  <p:transition spd="slow" advTm="12375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A79DA0-43FB-885A-8AA9-11AA3B18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4" y="1380685"/>
            <a:ext cx="9089624" cy="4351338"/>
          </a:xfrm>
        </p:spPr>
        <p:txBody>
          <a:bodyPr/>
          <a:lstStyle/>
          <a:p>
            <a:r>
              <a:rPr lang="en-US" altLang="zh-CN" dirty="0"/>
              <a:t>Dataset </a:t>
            </a:r>
          </a:p>
          <a:p>
            <a:pPr lvl="1"/>
            <a:r>
              <a:rPr lang="en-US" altLang="zh-CN" dirty="0"/>
              <a:t>246,141 dialogues</a:t>
            </a:r>
          </a:p>
          <a:p>
            <a:pPr lvl="1"/>
            <a:r>
              <a:rPr lang="en-US" altLang="zh-CN" dirty="0"/>
              <a:t>Crowd-sourcing  dialogues</a:t>
            </a:r>
          </a:p>
          <a:p>
            <a:pPr lvl="1"/>
            <a:r>
              <a:rPr lang="en-US" altLang="zh-CN" dirty="0"/>
              <a:t>annotating dialog acts and entities </a:t>
            </a:r>
          </a:p>
          <a:p>
            <a:pPr lvl="1"/>
            <a:r>
              <a:rPr lang="en-US" altLang="zh-CN" dirty="0"/>
              <a:t>linking utterances into grounded knowledge (may not exist)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6B442-ECD4-D4CC-AB2F-8F1107BD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BDF6-E74C-BE49-963D-1E6164E081EF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F7DF4-E06A-C46E-3942-111C69A7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59D71-18C9-39C6-D193-72692438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273709-9B15-8D0E-7CE4-9EBEE0EC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" y="3654095"/>
            <a:ext cx="6165019" cy="17682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025064-25AA-03B4-7975-67DD0DF13432}"/>
              </a:ext>
            </a:extLst>
          </p:cNvPr>
          <p:cNvSpPr txBox="1"/>
          <p:nvPr/>
        </p:nvSpPr>
        <p:spPr>
          <a:xfrm>
            <a:off x="2594344" y="5422328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Dialog acts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9924AE-9397-177B-F203-8B97B97CE48A}"/>
              </a:ext>
            </a:extLst>
          </p:cNvPr>
          <p:cNvSpPr txBox="1"/>
          <p:nvPr/>
        </p:nvSpPr>
        <p:spPr>
          <a:xfrm>
            <a:off x="9221646" y="578989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Dataset example</a:t>
            </a:r>
            <a:endParaRPr lang="zh-CN" altLang="en-US" sz="1000" dirty="0"/>
          </a:p>
        </p:txBody>
      </p:sp>
      <p:sp>
        <p:nvSpPr>
          <p:cNvPr id="11" name="标题 4">
            <a:extLst>
              <a:ext uri="{FF2B5EF4-FFF2-40B4-BE49-F238E27FC236}">
                <a16:creationId xmlns:a16="http://schemas.microsoft.com/office/drawing/2014/main" id="{11A99C07-0262-4561-B695-54190C7F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3" y="284585"/>
            <a:ext cx="8594149" cy="583846"/>
          </a:xfrm>
        </p:spPr>
        <p:txBody>
          <a:bodyPr/>
          <a:lstStyle/>
          <a:p>
            <a:r>
              <a:rPr kumimoji="1" lang="en-US" altLang="zh-CN" sz="3200" dirty="0"/>
              <a:t>Natural Language Understanding Module	</a:t>
            </a:r>
            <a:endParaRPr kumimoji="1"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04BA6-C0CD-4C5C-BEEC-EF0780EE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27" y="3654095"/>
            <a:ext cx="5537778" cy="18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22394"/>
      </p:ext>
    </p:extLst>
  </p:cSld>
  <p:clrMapOvr>
    <a:masterClrMapping/>
  </p:clrMapOvr>
  <p:transition spd="slow" advTm="32498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406008-F91B-F52C-C575-F78192D2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4" y="1380685"/>
            <a:ext cx="10149902" cy="4351338"/>
          </a:xfrm>
        </p:spPr>
        <p:txBody>
          <a:bodyPr/>
          <a:lstStyle/>
          <a:p>
            <a:r>
              <a:rPr lang="en-US" altLang="zh-CN" dirty="0"/>
              <a:t>Training process</a:t>
            </a:r>
          </a:p>
          <a:p>
            <a:pPr lvl="1"/>
            <a:r>
              <a:rPr lang="en-US" altLang="zh-CN" dirty="0"/>
              <a:t>Concentrate history dialogue,</a:t>
            </a:r>
            <a:r>
              <a:rPr lang="zh-CN" altLang="en-US" dirty="0"/>
              <a:t> </a:t>
            </a:r>
            <a:r>
              <a:rPr lang="en-US" altLang="zh-CN" dirty="0"/>
              <a:t>dialogue act and knowledge</a:t>
            </a:r>
          </a:p>
          <a:p>
            <a:pPr lvl="1"/>
            <a:r>
              <a:rPr lang="en-US" altLang="zh-CN" dirty="0"/>
              <a:t>Predict the next token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41BD5-E344-9850-22A7-31B6E4D4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BDF6-E74C-BE49-963D-1E6164E081EF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3FC48-9A60-E0A1-009E-B281128D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BED14-8E2D-9E21-ECEB-B8009D3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Picture 2" descr="Training">
            <a:extLst>
              <a:ext uri="{FF2B5EF4-FFF2-40B4-BE49-F238E27FC236}">
                <a16:creationId xmlns:a16="http://schemas.microsoft.com/office/drawing/2014/main" id="{2059952A-E245-95DD-DC48-D943F061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39" y="2735590"/>
            <a:ext cx="7436321" cy="25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00F05E0B-3276-4579-9C95-B4F6BB3E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3" y="284585"/>
            <a:ext cx="8594149" cy="583846"/>
          </a:xfrm>
        </p:spPr>
        <p:txBody>
          <a:bodyPr/>
          <a:lstStyle/>
          <a:p>
            <a:r>
              <a:rPr kumimoji="1" lang="en-US" altLang="zh-CN" sz="3200" dirty="0"/>
              <a:t>Natural Language Understanding Module	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4759372"/>
      </p:ext>
    </p:extLst>
  </p:cSld>
  <p:clrMapOvr>
    <a:masterClrMapping/>
  </p:clrMapOvr>
  <p:transition spd="slow" advTm="8479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300A38-D9E6-3F82-AE55-83129418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4" y="1380685"/>
            <a:ext cx="10155801" cy="4351338"/>
          </a:xfrm>
        </p:spPr>
        <p:txBody>
          <a:bodyPr/>
          <a:lstStyle/>
          <a:p>
            <a:r>
              <a:rPr lang="en-US" altLang="zh-CN" dirty="0"/>
              <a:t>Inference process</a:t>
            </a:r>
          </a:p>
          <a:p>
            <a:pPr lvl="1"/>
            <a:r>
              <a:rPr lang="en-US" altLang="zh-CN" dirty="0"/>
              <a:t>Input history dialogue (Can add act,</a:t>
            </a:r>
            <a:r>
              <a:rPr lang="zh-CN" altLang="en-US" dirty="0"/>
              <a:t> </a:t>
            </a:r>
            <a:r>
              <a:rPr lang="en-US" altLang="zh-CN" dirty="0"/>
              <a:t>knowledge from external database to further improve the performance)</a:t>
            </a:r>
          </a:p>
          <a:p>
            <a:pPr lvl="1"/>
            <a:r>
              <a:rPr lang="en-US" altLang="zh-CN" dirty="0"/>
              <a:t>Predict the reply in auto-regressive manner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EFB5A-A8E6-E2D7-711B-D84C3D7D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BDF6-E74C-BE49-963D-1E6164E081EF}" type="datetime1">
              <a:rPr kumimoji="1" lang="zh-CN" altLang="en-US" smtClean="0"/>
              <a:t>2023/1/6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E9624-D63A-09CD-A319-2E3C75AF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47068-D665-EBD8-7CEF-E67B2ECB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AEAB-D077-C64E-9D4E-4892A1874297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3074" name="Picture 2" descr="Inference-1">
            <a:extLst>
              <a:ext uri="{FF2B5EF4-FFF2-40B4-BE49-F238E27FC236}">
                <a16:creationId xmlns:a16="http://schemas.microsoft.com/office/drawing/2014/main" id="{5978CE31-CD87-C4E2-EB4A-993F798E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99" y="3010099"/>
            <a:ext cx="7319402" cy="30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E1362DD2-CFE7-4E1C-A87D-D66B39D0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3" y="284585"/>
            <a:ext cx="8594149" cy="583846"/>
          </a:xfrm>
        </p:spPr>
        <p:txBody>
          <a:bodyPr/>
          <a:lstStyle/>
          <a:p>
            <a:r>
              <a:rPr kumimoji="1" lang="en-US" altLang="zh-CN" sz="3200" dirty="0"/>
              <a:t>Natural Language Understanding Module	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5588366"/>
      </p:ext>
    </p:extLst>
  </p:cSld>
  <p:clrMapOvr>
    <a:masterClrMapping/>
  </p:clrMapOvr>
  <p:transition spd="slow" advTm="23571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13CB6C-D2FA-3A40-B5AA-CCB24366F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334" y="1380685"/>
            <a:ext cx="10537248" cy="46876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kumimoji="1" lang="en-US" altLang="zh-CN" sz="2400" b="1" dirty="0">
                <a:latin typeface="Helvetica Light" panose="020B0403020202020204" pitchFamily="34" charset="0"/>
              </a:rPr>
              <a:t>The time cost in recognition and plus punctuation marks can be reduced.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kumimoji="1" lang="en-US" altLang="zh-CN" sz="2400" b="1" dirty="0">
                <a:latin typeface="Helvetica Light" panose="020B0403020202020204" pitchFamily="34" charset="0"/>
              </a:rPr>
              <a:t>The whole system is still single-threaded.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kumimoji="1" lang="en-US" altLang="zh-CN" sz="2400" b="1" dirty="0">
                <a:latin typeface="Helvetica Light" panose="020B0403020202020204" pitchFamily="34" charset="0"/>
              </a:rPr>
              <a:t>The </a:t>
            </a:r>
            <a:r>
              <a:rPr kumimoji="1" lang="en-US" altLang="zh-CN" sz="2400" b="1" dirty="0" err="1">
                <a:latin typeface="Helvetica Light" panose="020B0403020202020204" pitchFamily="34" charset="0"/>
              </a:rPr>
              <a:t>vosk</a:t>
            </a:r>
            <a:r>
              <a:rPr kumimoji="1" lang="en-US" altLang="zh-CN" sz="2400" b="1" dirty="0">
                <a:latin typeface="Helvetica Light" panose="020B0403020202020204" pitchFamily="34" charset="0"/>
              </a:rPr>
              <a:t> model we use is not the best model to recognize speech.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kumimoji="1" lang="en-US" altLang="zh-CN" sz="2400" b="1" dirty="0">
                <a:latin typeface="Helvetica Light" panose="020B0403020202020204" pitchFamily="34" charset="0"/>
              </a:rPr>
              <a:t>We have not achieved the conversation of agent in English.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kumimoji="1" lang="en-US" altLang="zh-CN" sz="2400" b="1" dirty="0">
                <a:latin typeface="Helvetica Light" panose="020B0403020202020204" pitchFamily="34" charset="0"/>
              </a:rPr>
              <a:t>The performance of our NLU model can be improved.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B4B77-1143-144B-ADBF-4848148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2023/1/6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0C7F0-E098-4C46-BAB8-DE5B8832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637" y="6356350"/>
            <a:ext cx="561109" cy="365125"/>
          </a:xfrm>
        </p:spPr>
        <p:txBody>
          <a:bodyPr/>
          <a:lstStyle/>
          <a:p>
            <a:fld id="{B7E8AEAB-D077-C64E-9D4E-4892A1874297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767E26-8C93-924C-94D4-7503FBB4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3" y="208173"/>
            <a:ext cx="6890040" cy="583846"/>
          </a:xfrm>
        </p:spPr>
        <p:txBody>
          <a:bodyPr/>
          <a:lstStyle/>
          <a:p>
            <a:r>
              <a:rPr kumimoji="1" lang="en-US" altLang="zh-CN" dirty="0"/>
              <a:t>Limitations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437945"/>
      </p:ext>
    </p:extLst>
  </p:cSld>
  <p:clrMapOvr>
    <a:masterClrMapping/>
  </p:clrMapOvr>
  <p:transition spd="slow" advTm="38799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F5DE2-50D5-0D41-BC1D-24B0374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445-6DF9-5D4D-B243-4671D42A28D9}" type="datetime1">
              <a:rPr kumimoji="1" lang="zh-CN" altLang="en-US" smtClean="0"/>
              <a:t>2023/1/6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16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57">
        <p159:morph option="byObject"/>
      </p:transition>
    </mc:Choice>
    <mc:Fallback>
      <p:transition spd="slow" advTm="2057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B15F8A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13454</TotalTime>
  <Words>279</Words>
  <Application>Microsoft Office PowerPoint</Application>
  <PresentationFormat>宽屏</PresentationFormat>
  <Paragraphs>63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Helvetica Light</vt:lpstr>
      <vt:lpstr>等线</vt:lpstr>
      <vt:lpstr>Arial</vt:lpstr>
      <vt:lpstr>Consolas</vt:lpstr>
      <vt:lpstr>Helvetica</vt:lpstr>
      <vt:lpstr>Perpetua</vt:lpstr>
      <vt:lpstr>Verdana</vt:lpstr>
      <vt:lpstr>Office 主题​​</vt:lpstr>
      <vt:lpstr>自定义设计方案</vt:lpstr>
      <vt:lpstr>SSP Project Report</vt:lpstr>
      <vt:lpstr>Features</vt:lpstr>
      <vt:lpstr>Natural Language Understanding Module </vt:lpstr>
      <vt:lpstr>Natural Language Understanding Module </vt:lpstr>
      <vt:lpstr>Natural Language Understanding Module </vt:lpstr>
      <vt:lpstr>Natural Language Understanding Module </vt:lpstr>
      <vt:lpstr>Limitations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planning in the loop</dc:title>
  <dc:creator>孔 锐</dc:creator>
  <cp:lastModifiedBy>汤 楠</cp:lastModifiedBy>
  <cp:revision>768</cp:revision>
  <dcterms:created xsi:type="dcterms:W3CDTF">2021-11-30T05:36:52Z</dcterms:created>
  <dcterms:modified xsi:type="dcterms:W3CDTF">2023-01-06T01:56:57Z</dcterms:modified>
</cp:coreProperties>
</file>