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1AFD1"/>
              </a:solidFill>
              <a:prstDash val="solid"/>
              <a:round/>
            </a:ln>
          </a:left>
          <a:right>
            <a:ln w="12700" cap="flat">
              <a:solidFill>
                <a:srgbClr val="01AFD1"/>
              </a:solidFill>
              <a:prstDash val="solid"/>
              <a:round/>
            </a:ln>
          </a:right>
          <a:top>
            <a:ln w="12700" cap="flat">
              <a:solidFill>
                <a:srgbClr val="01AFD1"/>
              </a:solidFill>
              <a:prstDash val="solid"/>
              <a:round/>
            </a:ln>
          </a:top>
          <a:bottom>
            <a:ln w="12700" cap="flat">
              <a:solidFill>
                <a:srgbClr val="01AFD1"/>
              </a:solidFill>
              <a:prstDash val="solid"/>
              <a:round/>
            </a:ln>
          </a:bottom>
          <a:insideH>
            <a:ln w="12700" cap="flat">
              <a:solidFill>
                <a:srgbClr val="01AFD1"/>
              </a:solidFill>
              <a:prstDash val="solid"/>
              <a:round/>
            </a:ln>
          </a:insideH>
          <a:insideV>
            <a:ln w="12700" cap="flat">
              <a:solidFill>
                <a:srgbClr val="01AFD1"/>
              </a:solidFill>
              <a:prstDash val="solid"/>
              <a:round/>
            </a:ln>
          </a:insideV>
        </a:tcBdr>
        <a:fill>
          <a:solidFill>
            <a:srgbClr val="CAD4D8"/>
          </a:solidFill>
        </a:fill>
      </a:tcStyle>
    </a:wholeTbl>
    <a:band2H>
      <a:tcTxStyle b="def" i="def"/>
      <a:tcStyle>
        <a:tcBdr/>
        <a:fill>
          <a:solidFill>
            <a:srgbClr val="E6EBED"/>
          </a:solidFill>
        </a:fill>
      </a:tcStyle>
    </a:band2H>
    <a:firstCol>
      <a:tcTxStyle b="on" i="off">
        <a:fontRef idx="major">
          <a:srgbClr val="01AFD1"/>
        </a:fontRef>
        <a:srgbClr val="01AFD1"/>
      </a:tcTxStyle>
      <a:tcStyle>
        <a:tcBdr>
          <a:left>
            <a:ln w="12700" cap="flat">
              <a:solidFill>
                <a:srgbClr val="01AFD1"/>
              </a:solidFill>
              <a:prstDash val="solid"/>
              <a:round/>
            </a:ln>
          </a:left>
          <a:right>
            <a:ln w="12700" cap="flat">
              <a:solidFill>
                <a:srgbClr val="01AFD1"/>
              </a:solidFill>
              <a:prstDash val="solid"/>
              <a:round/>
            </a:ln>
          </a:right>
          <a:top>
            <a:ln w="12700" cap="flat">
              <a:solidFill>
                <a:srgbClr val="01AFD1"/>
              </a:solidFill>
              <a:prstDash val="solid"/>
              <a:round/>
            </a:ln>
          </a:top>
          <a:bottom>
            <a:ln w="12700" cap="flat">
              <a:solidFill>
                <a:srgbClr val="01AFD1"/>
              </a:solidFill>
              <a:prstDash val="solid"/>
              <a:round/>
            </a:ln>
          </a:bottom>
          <a:insideH>
            <a:ln w="12700" cap="flat">
              <a:solidFill>
                <a:srgbClr val="01AFD1"/>
              </a:solidFill>
              <a:prstDash val="solid"/>
              <a:round/>
            </a:ln>
          </a:insideH>
          <a:insideV>
            <a:ln w="12700" cap="flat">
              <a:solidFill>
                <a:srgbClr val="01AFD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1AFD1"/>
        </a:fontRef>
        <a:srgbClr val="01AFD1"/>
      </a:tcTxStyle>
      <a:tcStyle>
        <a:tcBdr>
          <a:left>
            <a:ln w="12700" cap="flat">
              <a:solidFill>
                <a:srgbClr val="01AFD1"/>
              </a:solidFill>
              <a:prstDash val="solid"/>
              <a:round/>
            </a:ln>
          </a:left>
          <a:right>
            <a:ln w="12700" cap="flat">
              <a:solidFill>
                <a:srgbClr val="01AFD1"/>
              </a:solidFill>
              <a:prstDash val="solid"/>
              <a:round/>
            </a:ln>
          </a:right>
          <a:top>
            <a:ln w="38100" cap="flat">
              <a:solidFill>
                <a:srgbClr val="01AFD1"/>
              </a:solidFill>
              <a:prstDash val="solid"/>
              <a:round/>
            </a:ln>
          </a:top>
          <a:bottom>
            <a:ln w="12700" cap="flat">
              <a:solidFill>
                <a:srgbClr val="01AFD1"/>
              </a:solidFill>
              <a:prstDash val="solid"/>
              <a:round/>
            </a:ln>
          </a:bottom>
          <a:insideH>
            <a:ln w="12700" cap="flat">
              <a:solidFill>
                <a:srgbClr val="01AFD1"/>
              </a:solidFill>
              <a:prstDash val="solid"/>
              <a:round/>
            </a:ln>
          </a:insideH>
          <a:insideV>
            <a:ln w="12700" cap="flat">
              <a:solidFill>
                <a:srgbClr val="01AFD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1AFD1"/>
        </a:fontRef>
        <a:srgbClr val="01AFD1"/>
      </a:tcTxStyle>
      <a:tcStyle>
        <a:tcBdr>
          <a:left>
            <a:ln w="12700" cap="flat">
              <a:solidFill>
                <a:srgbClr val="01AFD1"/>
              </a:solidFill>
              <a:prstDash val="solid"/>
              <a:round/>
            </a:ln>
          </a:left>
          <a:right>
            <a:ln w="12700" cap="flat">
              <a:solidFill>
                <a:srgbClr val="01AFD1"/>
              </a:solidFill>
              <a:prstDash val="solid"/>
              <a:round/>
            </a:ln>
          </a:right>
          <a:top>
            <a:ln w="12700" cap="flat">
              <a:solidFill>
                <a:srgbClr val="01AFD1"/>
              </a:solidFill>
              <a:prstDash val="solid"/>
              <a:round/>
            </a:ln>
          </a:top>
          <a:bottom>
            <a:ln w="38100" cap="flat">
              <a:solidFill>
                <a:srgbClr val="01AFD1"/>
              </a:solidFill>
              <a:prstDash val="solid"/>
              <a:round/>
            </a:ln>
          </a:bottom>
          <a:insideH>
            <a:ln w="12700" cap="flat">
              <a:solidFill>
                <a:srgbClr val="01AFD1"/>
              </a:solidFill>
              <a:prstDash val="solid"/>
              <a:round/>
            </a:ln>
          </a:insideH>
          <a:insideV>
            <a:ln w="12700" cap="flat">
              <a:solidFill>
                <a:srgbClr val="01AFD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1AFD1"/>
              </a:solidFill>
              <a:prstDash val="solid"/>
              <a:round/>
            </a:ln>
          </a:left>
          <a:right>
            <a:ln w="12700" cap="flat">
              <a:solidFill>
                <a:srgbClr val="01AFD1"/>
              </a:solidFill>
              <a:prstDash val="solid"/>
              <a:round/>
            </a:ln>
          </a:right>
          <a:top>
            <a:ln w="12700" cap="flat">
              <a:solidFill>
                <a:srgbClr val="01AFD1"/>
              </a:solidFill>
              <a:prstDash val="solid"/>
              <a:round/>
            </a:ln>
          </a:top>
          <a:bottom>
            <a:ln w="12700" cap="flat">
              <a:solidFill>
                <a:srgbClr val="01AFD1"/>
              </a:solidFill>
              <a:prstDash val="solid"/>
              <a:round/>
            </a:ln>
          </a:bottom>
          <a:insideH>
            <a:ln w="12700" cap="flat">
              <a:solidFill>
                <a:srgbClr val="01AFD1"/>
              </a:solidFill>
              <a:prstDash val="solid"/>
              <a:round/>
            </a:ln>
          </a:insideH>
          <a:insideV>
            <a:ln w="12700" cap="flat">
              <a:solidFill>
                <a:srgbClr val="01AFD1"/>
              </a:solidFill>
              <a:prstDash val="solid"/>
              <a:round/>
            </a:ln>
          </a:insideV>
        </a:tcBdr>
        <a:fill>
          <a:solidFill>
            <a:srgbClr val="CEEED3"/>
          </a:solidFill>
        </a:fill>
      </a:tcStyle>
    </a:wholeTbl>
    <a:band2H>
      <a:tcTxStyle b="def" i="def"/>
      <a:tcStyle>
        <a:tcBdr/>
        <a:fill>
          <a:solidFill>
            <a:srgbClr val="E8F6EA"/>
          </a:solidFill>
        </a:fill>
      </a:tcStyle>
    </a:band2H>
    <a:firstCol>
      <a:tcTxStyle b="on" i="off">
        <a:fontRef idx="major">
          <a:srgbClr val="01AFD1"/>
        </a:fontRef>
        <a:srgbClr val="01AFD1"/>
      </a:tcTxStyle>
      <a:tcStyle>
        <a:tcBdr>
          <a:left>
            <a:ln w="12700" cap="flat">
              <a:solidFill>
                <a:srgbClr val="01AFD1"/>
              </a:solidFill>
              <a:prstDash val="solid"/>
              <a:round/>
            </a:ln>
          </a:left>
          <a:right>
            <a:ln w="12700" cap="flat">
              <a:solidFill>
                <a:srgbClr val="01AFD1"/>
              </a:solidFill>
              <a:prstDash val="solid"/>
              <a:round/>
            </a:ln>
          </a:right>
          <a:top>
            <a:ln w="12700" cap="flat">
              <a:solidFill>
                <a:srgbClr val="01AFD1"/>
              </a:solidFill>
              <a:prstDash val="solid"/>
              <a:round/>
            </a:ln>
          </a:top>
          <a:bottom>
            <a:ln w="12700" cap="flat">
              <a:solidFill>
                <a:srgbClr val="01AFD1"/>
              </a:solidFill>
              <a:prstDash val="solid"/>
              <a:round/>
            </a:ln>
          </a:bottom>
          <a:insideH>
            <a:ln w="12700" cap="flat">
              <a:solidFill>
                <a:srgbClr val="01AFD1"/>
              </a:solidFill>
              <a:prstDash val="solid"/>
              <a:round/>
            </a:ln>
          </a:insideH>
          <a:insideV>
            <a:ln w="12700" cap="flat">
              <a:solidFill>
                <a:srgbClr val="01AFD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1AFD1"/>
        </a:fontRef>
        <a:srgbClr val="01AFD1"/>
      </a:tcTxStyle>
      <a:tcStyle>
        <a:tcBdr>
          <a:left>
            <a:ln w="12700" cap="flat">
              <a:solidFill>
                <a:srgbClr val="01AFD1"/>
              </a:solidFill>
              <a:prstDash val="solid"/>
              <a:round/>
            </a:ln>
          </a:left>
          <a:right>
            <a:ln w="12700" cap="flat">
              <a:solidFill>
                <a:srgbClr val="01AFD1"/>
              </a:solidFill>
              <a:prstDash val="solid"/>
              <a:round/>
            </a:ln>
          </a:right>
          <a:top>
            <a:ln w="38100" cap="flat">
              <a:solidFill>
                <a:srgbClr val="01AFD1"/>
              </a:solidFill>
              <a:prstDash val="solid"/>
              <a:round/>
            </a:ln>
          </a:top>
          <a:bottom>
            <a:ln w="12700" cap="flat">
              <a:solidFill>
                <a:srgbClr val="01AFD1"/>
              </a:solidFill>
              <a:prstDash val="solid"/>
              <a:round/>
            </a:ln>
          </a:bottom>
          <a:insideH>
            <a:ln w="12700" cap="flat">
              <a:solidFill>
                <a:srgbClr val="01AFD1"/>
              </a:solidFill>
              <a:prstDash val="solid"/>
              <a:round/>
            </a:ln>
          </a:insideH>
          <a:insideV>
            <a:ln w="12700" cap="flat">
              <a:solidFill>
                <a:srgbClr val="01AFD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1AFD1"/>
        </a:fontRef>
        <a:srgbClr val="01AFD1"/>
      </a:tcTxStyle>
      <a:tcStyle>
        <a:tcBdr>
          <a:left>
            <a:ln w="12700" cap="flat">
              <a:solidFill>
                <a:srgbClr val="01AFD1"/>
              </a:solidFill>
              <a:prstDash val="solid"/>
              <a:round/>
            </a:ln>
          </a:left>
          <a:right>
            <a:ln w="12700" cap="flat">
              <a:solidFill>
                <a:srgbClr val="01AFD1"/>
              </a:solidFill>
              <a:prstDash val="solid"/>
              <a:round/>
            </a:ln>
          </a:right>
          <a:top>
            <a:ln w="12700" cap="flat">
              <a:solidFill>
                <a:srgbClr val="01AFD1"/>
              </a:solidFill>
              <a:prstDash val="solid"/>
              <a:round/>
            </a:ln>
          </a:top>
          <a:bottom>
            <a:ln w="38100" cap="flat">
              <a:solidFill>
                <a:srgbClr val="01AFD1"/>
              </a:solidFill>
              <a:prstDash val="solid"/>
              <a:round/>
            </a:ln>
          </a:bottom>
          <a:insideH>
            <a:ln w="12700" cap="flat">
              <a:solidFill>
                <a:srgbClr val="01AFD1"/>
              </a:solidFill>
              <a:prstDash val="solid"/>
              <a:round/>
            </a:ln>
          </a:insideH>
          <a:insideV>
            <a:ln w="12700" cap="flat">
              <a:solidFill>
                <a:srgbClr val="01AFD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1AFD1"/>
              </a:solidFill>
              <a:prstDash val="solid"/>
              <a:round/>
            </a:ln>
          </a:left>
          <a:right>
            <a:ln w="12700" cap="flat">
              <a:solidFill>
                <a:srgbClr val="01AFD1"/>
              </a:solidFill>
              <a:prstDash val="solid"/>
              <a:round/>
            </a:ln>
          </a:right>
          <a:top>
            <a:ln w="12700" cap="flat">
              <a:solidFill>
                <a:srgbClr val="01AFD1"/>
              </a:solidFill>
              <a:prstDash val="solid"/>
              <a:round/>
            </a:ln>
          </a:top>
          <a:bottom>
            <a:ln w="12700" cap="flat">
              <a:solidFill>
                <a:srgbClr val="01AFD1"/>
              </a:solidFill>
              <a:prstDash val="solid"/>
              <a:round/>
            </a:ln>
          </a:bottom>
          <a:insideH>
            <a:ln w="12700" cap="flat">
              <a:solidFill>
                <a:srgbClr val="01AFD1"/>
              </a:solidFill>
              <a:prstDash val="solid"/>
              <a:round/>
            </a:ln>
          </a:insideH>
          <a:insideV>
            <a:ln w="12700" cap="flat">
              <a:solidFill>
                <a:srgbClr val="01AFD1"/>
              </a:solidFill>
              <a:prstDash val="solid"/>
              <a:round/>
            </a:ln>
          </a:insideV>
        </a:tcBdr>
        <a:fill>
          <a:solidFill>
            <a:srgbClr val="FCF6CB"/>
          </a:solidFill>
        </a:fill>
      </a:tcStyle>
    </a:wholeTbl>
    <a:band2H>
      <a:tcTxStyle b="def" i="def"/>
      <a:tcStyle>
        <a:tcBdr/>
        <a:fill>
          <a:solidFill>
            <a:srgbClr val="FEFAE7"/>
          </a:solidFill>
        </a:fill>
      </a:tcStyle>
    </a:band2H>
    <a:firstCol>
      <a:tcTxStyle b="on" i="off">
        <a:fontRef idx="major">
          <a:srgbClr val="01AFD1"/>
        </a:fontRef>
        <a:srgbClr val="01AFD1"/>
      </a:tcTxStyle>
      <a:tcStyle>
        <a:tcBdr>
          <a:left>
            <a:ln w="12700" cap="flat">
              <a:solidFill>
                <a:srgbClr val="01AFD1"/>
              </a:solidFill>
              <a:prstDash val="solid"/>
              <a:round/>
            </a:ln>
          </a:left>
          <a:right>
            <a:ln w="12700" cap="flat">
              <a:solidFill>
                <a:srgbClr val="01AFD1"/>
              </a:solidFill>
              <a:prstDash val="solid"/>
              <a:round/>
            </a:ln>
          </a:right>
          <a:top>
            <a:ln w="12700" cap="flat">
              <a:solidFill>
                <a:srgbClr val="01AFD1"/>
              </a:solidFill>
              <a:prstDash val="solid"/>
              <a:round/>
            </a:ln>
          </a:top>
          <a:bottom>
            <a:ln w="12700" cap="flat">
              <a:solidFill>
                <a:srgbClr val="01AFD1"/>
              </a:solidFill>
              <a:prstDash val="solid"/>
              <a:round/>
            </a:ln>
          </a:bottom>
          <a:insideH>
            <a:ln w="12700" cap="flat">
              <a:solidFill>
                <a:srgbClr val="01AFD1"/>
              </a:solidFill>
              <a:prstDash val="solid"/>
              <a:round/>
            </a:ln>
          </a:insideH>
          <a:insideV>
            <a:ln w="12700" cap="flat">
              <a:solidFill>
                <a:srgbClr val="01AFD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1AFD1"/>
        </a:fontRef>
        <a:srgbClr val="01AFD1"/>
      </a:tcTxStyle>
      <a:tcStyle>
        <a:tcBdr>
          <a:left>
            <a:ln w="12700" cap="flat">
              <a:solidFill>
                <a:srgbClr val="01AFD1"/>
              </a:solidFill>
              <a:prstDash val="solid"/>
              <a:round/>
            </a:ln>
          </a:left>
          <a:right>
            <a:ln w="12700" cap="flat">
              <a:solidFill>
                <a:srgbClr val="01AFD1"/>
              </a:solidFill>
              <a:prstDash val="solid"/>
              <a:round/>
            </a:ln>
          </a:right>
          <a:top>
            <a:ln w="38100" cap="flat">
              <a:solidFill>
                <a:srgbClr val="01AFD1"/>
              </a:solidFill>
              <a:prstDash val="solid"/>
              <a:round/>
            </a:ln>
          </a:top>
          <a:bottom>
            <a:ln w="12700" cap="flat">
              <a:solidFill>
                <a:srgbClr val="01AFD1"/>
              </a:solidFill>
              <a:prstDash val="solid"/>
              <a:round/>
            </a:ln>
          </a:bottom>
          <a:insideH>
            <a:ln w="12700" cap="flat">
              <a:solidFill>
                <a:srgbClr val="01AFD1"/>
              </a:solidFill>
              <a:prstDash val="solid"/>
              <a:round/>
            </a:ln>
          </a:insideH>
          <a:insideV>
            <a:ln w="12700" cap="flat">
              <a:solidFill>
                <a:srgbClr val="01AFD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1AFD1"/>
        </a:fontRef>
        <a:srgbClr val="01AFD1"/>
      </a:tcTxStyle>
      <a:tcStyle>
        <a:tcBdr>
          <a:left>
            <a:ln w="12700" cap="flat">
              <a:solidFill>
                <a:srgbClr val="01AFD1"/>
              </a:solidFill>
              <a:prstDash val="solid"/>
              <a:round/>
            </a:ln>
          </a:left>
          <a:right>
            <a:ln w="12700" cap="flat">
              <a:solidFill>
                <a:srgbClr val="01AFD1"/>
              </a:solidFill>
              <a:prstDash val="solid"/>
              <a:round/>
            </a:ln>
          </a:right>
          <a:top>
            <a:ln w="12700" cap="flat">
              <a:solidFill>
                <a:srgbClr val="01AFD1"/>
              </a:solidFill>
              <a:prstDash val="solid"/>
              <a:round/>
            </a:ln>
          </a:top>
          <a:bottom>
            <a:ln w="38100" cap="flat">
              <a:solidFill>
                <a:srgbClr val="01AFD1"/>
              </a:solidFill>
              <a:prstDash val="solid"/>
              <a:round/>
            </a:ln>
          </a:bottom>
          <a:insideH>
            <a:ln w="12700" cap="flat">
              <a:solidFill>
                <a:srgbClr val="01AFD1"/>
              </a:solidFill>
              <a:prstDash val="solid"/>
              <a:round/>
            </a:ln>
          </a:insideH>
          <a:insideV>
            <a:ln w="12700" cap="flat">
              <a:solidFill>
                <a:srgbClr val="01AFD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01AFD1"/>
          </a:solidFill>
        </a:fill>
      </a:tcStyle>
    </a:band2H>
    <a:firstCol>
      <a:tcTxStyle b="on" i="off">
        <a:fontRef idx="major">
          <a:srgbClr val="01AFD1"/>
        </a:fontRef>
        <a:srgbClr val="01AFD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AFD1"/>
          </a:solidFill>
        </a:fill>
      </a:tcStyle>
    </a:lastRow>
    <a:firstRow>
      <a:tcTxStyle b="on" i="off">
        <a:fontRef idx="major">
          <a:srgbClr val="01AFD1"/>
        </a:fontRef>
        <a:srgbClr val="01AFD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1AFD1"/>
              </a:solidFill>
              <a:prstDash val="solid"/>
              <a:round/>
            </a:ln>
          </a:left>
          <a:right>
            <a:ln w="12700" cap="flat">
              <a:solidFill>
                <a:srgbClr val="01AFD1"/>
              </a:solidFill>
              <a:prstDash val="solid"/>
              <a:round/>
            </a:ln>
          </a:right>
          <a:top>
            <a:ln w="12700" cap="flat">
              <a:solidFill>
                <a:srgbClr val="01AFD1"/>
              </a:solidFill>
              <a:prstDash val="solid"/>
              <a:round/>
            </a:ln>
          </a:top>
          <a:bottom>
            <a:ln w="12700" cap="flat">
              <a:solidFill>
                <a:srgbClr val="01AFD1"/>
              </a:solidFill>
              <a:prstDash val="solid"/>
              <a:round/>
            </a:ln>
          </a:bottom>
          <a:insideH>
            <a:ln w="12700" cap="flat">
              <a:solidFill>
                <a:srgbClr val="01AFD1"/>
              </a:solidFill>
              <a:prstDash val="solid"/>
              <a:round/>
            </a:ln>
          </a:insideH>
          <a:insideV>
            <a:ln w="12700" cap="flat">
              <a:solidFill>
                <a:srgbClr val="01AFD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1AFD1"/>
        </a:fontRef>
        <a:srgbClr val="01AFD1"/>
      </a:tcTxStyle>
      <a:tcStyle>
        <a:tcBdr>
          <a:left>
            <a:ln w="12700" cap="flat">
              <a:solidFill>
                <a:srgbClr val="01AFD1"/>
              </a:solidFill>
              <a:prstDash val="solid"/>
              <a:round/>
            </a:ln>
          </a:left>
          <a:right>
            <a:ln w="12700" cap="flat">
              <a:solidFill>
                <a:srgbClr val="01AFD1"/>
              </a:solidFill>
              <a:prstDash val="solid"/>
              <a:round/>
            </a:ln>
          </a:right>
          <a:top>
            <a:ln w="12700" cap="flat">
              <a:solidFill>
                <a:srgbClr val="01AFD1"/>
              </a:solidFill>
              <a:prstDash val="solid"/>
              <a:round/>
            </a:ln>
          </a:top>
          <a:bottom>
            <a:ln w="12700" cap="flat">
              <a:solidFill>
                <a:srgbClr val="01AFD1"/>
              </a:solidFill>
              <a:prstDash val="solid"/>
              <a:round/>
            </a:ln>
          </a:bottom>
          <a:insideH>
            <a:ln w="12700" cap="flat">
              <a:solidFill>
                <a:srgbClr val="01AFD1"/>
              </a:solidFill>
              <a:prstDash val="solid"/>
              <a:round/>
            </a:ln>
          </a:insideH>
          <a:insideV>
            <a:ln w="12700" cap="flat">
              <a:solidFill>
                <a:srgbClr val="01AFD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01AFD1"/>
        </a:fontRef>
        <a:srgbClr val="01AFD1"/>
      </a:tcTxStyle>
      <a:tcStyle>
        <a:tcBdr>
          <a:left>
            <a:ln w="12700" cap="flat">
              <a:solidFill>
                <a:srgbClr val="01AFD1"/>
              </a:solidFill>
              <a:prstDash val="solid"/>
              <a:round/>
            </a:ln>
          </a:left>
          <a:right>
            <a:ln w="12700" cap="flat">
              <a:solidFill>
                <a:srgbClr val="01AFD1"/>
              </a:solidFill>
              <a:prstDash val="solid"/>
              <a:round/>
            </a:ln>
          </a:right>
          <a:top>
            <a:ln w="38100" cap="flat">
              <a:solidFill>
                <a:srgbClr val="01AFD1"/>
              </a:solidFill>
              <a:prstDash val="solid"/>
              <a:round/>
            </a:ln>
          </a:top>
          <a:bottom>
            <a:ln w="12700" cap="flat">
              <a:solidFill>
                <a:srgbClr val="01AFD1"/>
              </a:solidFill>
              <a:prstDash val="solid"/>
              <a:round/>
            </a:ln>
          </a:bottom>
          <a:insideH>
            <a:ln w="12700" cap="flat">
              <a:solidFill>
                <a:srgbClr val="01AFD1"/>
              </a:solidFill>
              <a:prstDash val="solid"/>
              <a:round/>
            </a:ln>
          </a:insideH>
          <a:insideV>
            <a:ln w="12700" cap="flat">
              <a:solidFill>
                <a:srgbClr val="01AFD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01AFD1"/>
        </a:fontRef>
        <a:srgbClr val="01AFD1"/>
      </a:tcTxStyle>
      <a:tcStyle>
        <a:tcBdr>
          <a:left>
            <a:ln w="12700" cap="flat">
              <a:solidFill>
                <a:srgbClr val="01AFD1"/>
              </a:solidFill>
              <a:prstDash val="solid"/>
              <a:round/>
            </a:ln>
          </a:left>
          <a:right>
            <a:ln w="12700" cap="flat">
              <a:solidFill>
                <a:srgbClr val="01AFD1"/>
              </a:solidFill>
              <a:prstDash val="solid"/>
              <a:round/>
            </a:ln>
          </a:right>
          <a:top>
            <a:ln w="12700" cap="flat">
              <a:solidFill>
                <a:srgbClr val="01AFD1"/>
              </a:solidFill>
              <a:prstDash val="solid"/>
              <a:round/>
            </a:ln>
          </a:top>
          <a:bottom>
            <a:ln w="38100" cap="flat">
              <a:solidFill>
                <a:srgbClr val="01AFD1"/>
              </a:solidFill>
              <a:prstDash val="solid"/>
              <a:round/>
            </a:ln>
          </a:bottom>
          <a:insideH>
            <a:ln w="12700" cap="flat">
              <a:solidFill>
                <a:srgbClr val="01AFD1"/>
              </a:solidFill>
              <a:prstDash val="solid"/>
              <a:round/>
            </a:ln>
          </a:insideH>
          <a:insideV>
            <a:ln w="12700" cap="flat">
              <a:solidFill>
                <a:srgbClr val="01AFD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;p2"/>
          <p:cNvSpPr/>
          <p:nvPr/>
        </p:nvSpPr>
        <p:spPr>
          <a:xfrm>
            <a:off x="586720" y="0"/>
            <a:ext cx="7970702" cy="66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" name="Google Shape;11;p2"/>
          <p:cNvSpPr/>
          <p:nvPr/>
        </p:nvSpPr>
        <p:spPr>
          <a:xfrm>
            <a:off x="586720" y="5076900"/>
            <a:ext cx="7970702" cy="66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" name="Google Shape;12;p2"/>
          <p:cNvSpPr/>
          <p:nvPr/>
        </p:nvSpPr>
        <p:spPr>
          <a:xfrm>
            <a:off x="733218" y="2235350"/>
            <a:ext cx="385202" cy="1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630599" y="136799"/>
            <a:ext cx="7893001" cy="1853702"/>
          </a:xfrm>
          <a:prstGeom prst="rect">
            <a:avLst/>
          </a:prstGeom>
        </p:spPr>
        <p:txBody>
          <a:bodyPr anchor="b"/>
          <a:lstStyle>
            <a:lvl1pPr>
              <a:spcBef>
                <a:spcPts val="1000"/>
              </a:spcBef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half" idx="1"/>
          </p:nvPr>
        </p:nvSpPr>
        <p:spPr>
          <a:xfrm>
            <a:off x="630599" y="3228375"/>
            <a:ext cx="7893001" cy="1274101"/>
          </a:xfrm>
          <a:prstGeom prst="rect">
            <a:avLst/>
          </a:prstGeom>
        </p:spPr>
        <p:txBody>
          <a:bodyPr anchor="b"/>
          <a:lstStyle>
            <a:lvl1pPr marL="342900" indent="-228600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chemeClr val="accent6"/>
                </a:solidFill>
              </a:defRPr>
            </a:lvl1pPr>
            <a:lvl2pPr marL="342900" indent="254000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chemeClr val="accent6"/>
                </a:solidFill>
              </a:defRPr>
            </a:lvl2pPr>
            <a:lvl3pPr marL="342900" indent="711200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chemeClr val="accent6"/>
                </a:solidFill>
              </a:defRPr>
            </a:lvl3pPr>
            <a:lvl4pPr marL="342900" indent="1168400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chemeClr val="accent6"/>
                </a:solidFill>
              </a:defRPr>
            </a:lvl4pPr>
            <a:lvl5pPr marL="342900" indent="1625600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57;p11"/>
          <p:cNvSpPr/>
          <p:nvPr/>
        </p:nvSpPr>
        <p:spPr>
          <a:xfrm>
            <a:off x="586720" y="0"/>
            <a:ext cx="7970702" cy="66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4" name="Google Shape;58;p11"/>
          <p:cNvSpPr/>
          <p:nvPr/>
        </p:nvSpPr>
        <p:spPr>
          <a:xfrm>
            <a:off x="586720" y="5076900"/>
            <a:ext cx="7970702" cy="66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586724" y="1353788"/>
            <a:ext cx="7970702" cy="1538400"/>
          </a:xfrm>
          <a:prstGeom prst="rect">
            <a:avLst/>
          </a:prstGeom>
        </p:spPr>
        <p:txBody>
          <a:bodyPr anchor="ctr"/>
          <a:lstStyle>
            <a:lvl1pPr algn="ctr">
              <a:defRPr sz="10800">
                <a:solidFill>
                  <a:schemeClr val="accent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586724" y="2968387"/>
            <a:ext cx="7970702" cy="10716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7;p3"/>
          <p:cNvSpPr/>
          <p:nvPr/>
        </p:nvSpPr>
        <p:spPr>
          <a:xfrm>
            <a:off x="586720" y="5076900"/>
            <a:ext cx="7970702" cy="66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6" name="Google Shape;18;p3"/>
          <p:cNvSpPr/>
          <p:nvPr/>
        </p:nvSpPr>
        <p:spPr>
          <a:xfrm>
            <a:off x="586720" y="0"/>
            <a:ext cx="7970702" cy="66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509550" y="1921349"/>
            <a:ext cx="8124901" cy="1300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28;p5"/>
          <p:cNvSpPr/>
          <p:nvPr/>
        </p:nvSpPr>
        <p:spPr>
          <a:xfrm>
            <a:off x="419424" y="1154194"/>
            <a:ext cx="385201" cy="1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half" idx="1"/>
          </p:nvPr>
        </p:nvSpPr>
        <p:spPr>
          <a:xfrm>
            <a:off x="311699" y="1417949"/>
            <a:ext cx="3999902" cy="31509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1;p5"/>
          <p:cNvSpPr txBox="1"/>
          <p:nvPr>
            <p:ph type="body" sz="half" idx="13"/>
          </p:nvPr>
        </p:nvSpPr>
        <p:spPr>
          <a:xfrm>
            <a:off x="4832399" y="1417949"/>
            <a:ext cx="3999902" cy="3150902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37;p7"/>
          <p:cNvSpPr/>
          <p:nvPr/>
        </p:nvSpPr>
        <p:spPr>
          <a:xfrm>
            <a:off x="411043" y="1417771"/>
            <a:ext cx="385202" cy="1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4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311699" y="1640350"/>
            <a:ext cx="2808001" cy="2928900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42;p8"/>
          <p:cNvSpPr/>
          <p:nvPr/>
        </p:nvSpPr>
        <p:spPr>
          <a:xfrm>
            <a:off x="586720" y="0"/>
            <a:ext cx="7970702" cy="66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4" name="Google Shape;43;p8"/>
          <p:cNvSpPr/>
          <p:nvPr/>
        </p:nvSpPr>
        <p:spPr>
          <a:xfrm>
            <a:off x="586720" y="5076900"/>
            <a:ext cx="7970702" cy="66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490250" y="526349"/>
            <a:ext cx="5618701" cy="4090801"/>
          </a:xfrm>
          <a:prstGeom prst="rect">
            <a:avLst/>
          </a:prstGeom>
        </p:spPr>
        <p:txBody>
          <a:bodyPr anchor="ctr"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47;p9"/>
          <p:cNvSpPr/>
          <p:nvPr/>
        </p:nvSpPr>
        <p:spPr>
          <a:xfrm>
            <a:off x="4572000" y="-100"/>
            <a:ext cx="4572000" cy="5143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4" name="Google Shape;48;p9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01AFD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265500" y="1084624"/>
            <a:ext cx="4045200" cy="17070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265500" y="2845199"/>
            <a:ext cx="4045200" cy="1421702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6"/>
                </a:solidFill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6"/>
                </a:solidFill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6"/>
                </a:solidFill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6"/>
                </a:solidFill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51;p9"/>
          <p:cNvSpPr txBox="1"/>
          <p:nvPr>
            <p:ph type="body" sz="half" idx="13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chemeClr val="accent1"/>
              </a:buCl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1AFD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ody Level One…"/>
          <p:cNvSpPr txBox="1"/>
          <p:nvPr>
            <p:ph type="body" sz="quarter" idx="1"/>
          </p:nvPr>
        </p:nvSpPr>
        <p:spPr>
          <a:xfrm>
            <a:off x="319499" y="4230575"/>
            <a:ext cx="5998802" cy="5988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1AF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4"/>
          <p:cNvSpPr/>
          <p:nvPr/>
        </p:nvSpPr>
        <p:spPr>
          <a:xfrm>
            <a:off x="-125" y="5045700"/>
            <a:ext cx="9144001" cy="978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" name="Google Shape;23;p4"/>
          <p:cNvSpPr/>
          <p:nvPr/>
        </p:nvSpPr>
        <p:spPr>
          <a:xfrm>
            <a:off x="419424" y="1154194"/>
            <a:ext cx="385201" cy="1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311699" y="372724"/>
            <a:ext cx="8520602" cy="64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311699" y="1417799"/>
            <a:ext cx="8520602" cy="31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FFFFFF"/>
          </a:solidFill>
          <a:uFillTx/>
          <a:latin typeface="Playfair Display"/>
          <a:ea typeface="Playfair Display"/>
          <a:cs typeface="Playfair Display"/>
          <a:sym typeface="Playfair Displ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FFFFFF"/>
          </a:solidFill>
          <a:uFillTx/>
          <a:latin typeface="Playfair Display"/>
          <a:ea typeface="Playfair Display"/>
          <a:cs typeface="Playfair Display"/>
          <a:sym typeface="Playfair Displ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FFFFFF"/>
          </a:solidFill>
          <a:uFillTx/>
          <a:latin typeface="Playfair Display"/>
          <a:ea typeface="Playfair Display"/>
          <a:cs typeface="Playfair Display"/>
          <a:sym typeface="Playfair Displ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FFFFFF"/>
          </a:solidFill>
          <a:uFillTx/>
          <a:latin typeface="Playfair Display"/>
          <a:ea typeface="Playfair Display"/>
          <a:cs typeface="Playfair Display"/>
          <a:sym typeface="Playfair Displ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FFFFFF"/>
          </a:solidFill>
          <a:uFillTx/>
          <a:latin typeface="Playfair Display"/>
          <a:ea typeface="Playfair Display"/>
          <a:cs typeface="Playfair Display"/>
          <a:sym typeface="Playfair Displ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FFFFFF"/>
          </a:solidFill>
          <a:uFillTx/>
          <a:latin typeface="Playfair Display"/>
          <a:ea typeface="Playfair Display"/>
          <a:cs typeface="Playfair Display"/>
          <a:sym typeface="Playfair Displ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FFFFFF"/>
          </a:solidFill>
          <a:uFillTx/>
          <a:latin typeface="Playfair Display"/>
          <a:ea typeface="Playfair Display"/>
          <a:cs typeface="Playfair Display"/>
          <a:sym typeface="Playfair Displ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FFFFFF"/>
          </a:solidFill>
          <a:uFillTx/>
          <a:latin typeface="Playfair Display"/>
          <a:ea typeface="Playfair Display"/>
          <a:cs typeface="Playfair Display"/>
          <a:sym typeface="Playfair Displ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FFFFFF"/>
          </a:solidFill>
          <a:uFillTx/>
          <a:latin typeface="Playfair Display"/>
          <a:ea typeface="Playfair Display"/>
          <a:cs typeface="Playfair Display"/>
          <a:sym typeface="Playfair Display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68;p13"/>
          <p:cNvSpPr txBox="1"/>
          <p:nvPr>
            <p:ph type="ctrTitle"/>
          </p:nvPr>
        </p:nvSpPr>
        <p:spPr>
          <a:xfrm>
            <a:off x="630600" y="136799"/>
            <a:ext cx="7892999" cy="1853702"/>
          </a:xfrm>
          <a:prstGeom prst="rect">
            <a:avLst/>
          </a:prstGeom>
        </p:spPr>
        <p:txBody>
          <a:bodyPr/>
          <a:lstStyle/>
          <a:p>
            <a:pPr/>
            <a:r>
              <a:t>PROGRESSIVE WEB APP FOR NEWS</a:t>
            </a:r>
          </a:p>
        </p:txBody>
      </p:sp>
      <p:sp>
        <p:nvSpPr>
          <p:cNvPr id="124" name="Google Shape;69;p13"/>
          <p:cNvSpPr txBox="1"/>
          <p:nvPr>
            <p:ph type="subTitle" sz="half" idx="1"/>
          </p:nvPr>
        </p:nvSpPr>
        <p:spPr>
          <a:xfrm>
            <a:off x="630600" y="3228375"/>
            <a:ext cx="7892999" cy="1274101"/>
          </a:xfrm>
          <a:prstGeom prst="rect">
            <a:avLst/>
          </a:prstGeom>
        </p:spPr>
        <p:txBody>
          <a:bodyPr/>
          <a:lstStyle/>
          <a:p>
            <a:pPr marL="0" indent="0" defTabSz="466344">
              <a:spcBef>
                <a:spcPts val="500"/>
              </a:spcBef>
              <a:defRPr sz="1224"/>
            </a:pPr>
            <a:r>
              <a:t>										</a:t>
            </a:r>
          </a:p>
          <a:p>
            <a:pPr marL="0" indent="0" defTabSz="466344">
              <a:spcBef>
                <a:spcPts val="500"/>
              </a:spcBef>
              <a:defRPr sz="1224"/>
            </a:pPr>
          </a:p>
          <a:p>
            <a:pPr marL="0" indent="0" defTabSz="466344">
              <a:spcBef>
                <a:spcPts val="500"/>
              </a:spcBef>
              <a:defRPr sz="1224"/>
            </a:pPr>
            <a:r>
              <a:t>PRESENTED BY-</a:t>
            </a:r>
          </a:p>
          <a:p>
            <a:pPr marL="0" indent="0" defTabSz="466344">
              <a:spcBef>
                <a:spcPts val="500"/>
              </a:spcBef>
              <a:defRPr sz="1224"/>
            </a:pPr>
            <a:r>
              <a:t>PANNAGA V &amp; UZMA MARIAM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74;p14"/>
          <p:cNvSpPr txBox="1"/>
          <p:nvPr>
            <p:ph type="title"/>
          </p:nvPr>
        </p:nvSpPr>
        <p:spPr>
          <a:xfrm>
            <a:off x="311699" y="372724"/>
            <a:ext cx="8520602" cy="645002"/>
          </a:xfrm>
          <a:prstGeom prst="rect">
            <a:avLst/>
          </a:prstGeom>
        </p:spPr>
        <p:txBody>
          <a:bodyPr/>
          <a:lstStyle>
            <a:lvl1pPr defTabSz="868680">
              <a:defRPr sz="3040"/>
            </a:lvl1pPr>
          </a:lstStyle>
          <a:p>
            <a:pPr/>
            <a:r>
              <a:t>WHAT IS A PWA?</a:t>
            </a:r>
          </a:p>
        </p:txBody>
      </p:sp>
      <p:sp>
        <p:nvSpPr>
          <p:cNvPr id="127" name="Google Shape;75;p14"/>
          <p:cNvSpPr txBox="1"/>
          <p:nvPr>
            <p:ph type="body" sz="half" idx="1"/>
          </p:nvPr>
        </p:nvSpPr>
        <p:spPr>
          <a:xfrm>
            <a:off x="311699" y="1417949"/>
            <a:ext cx="3999902" cy="3150902"/>
          </a:xfrm>
          <a:prstGeom prst="rect">
            <a:avLst/>
          </a:prstGeom>
        </p:spPr>
        <p:txBody>
          <a:bodyPr/>
          <a:lstStyle/>
          <a:p>
            <a:pPr marL="448055" indent="-311150" defTabSz="896111">
              <a:buSzPts val="1300"/>
              <a:defRPr sz="1372"/>
            </a:pPr>
            <a:r>
              <a:t>A progressive web app (PWA) is a website that looks and behaves as if it is a mobile app.They can send web push notifications, work offline and be accessible from the home screen, just like a mobile app from an app store.</a:t>
            </a:r>
          </a:p>
          <a:p>
            <a:pPr marL="448055" indent="-311150" defTabSz="896111">
              <a:buSzPts val="1300"/>
              <a:defRPr sz="1372"/>
            </a:pPr>
            <a:r>
              <a:t>Reliable - Load instantly,even in uncertain network conditions.</a:t>
            </a:r>
          </a:p>
          <a:p>
            <a:pPr marL="448055" indent="-311150" defTabSz="896111">
              <a:buSzPts val="1300"/>
              <a:defRPr sz="1372"/>
            </a:pPr>
            <a:r>
              <a:t>Fast - Respond quickly to user interactions.</a:t>
            </a:r>
          </a:p>
          <a:p>
            <a:pPr marL="448055" indent="-311150" defTabSz="896111">
              <a:buSzPts val="1300"/>
              <a:defRPr sz="1372"/>
            </a:pPr>
            <a:r>
              <a:t>Engaging - Feel like a natural app on the device, with an immersive user experience.</a:t>
            </a:r>
          </a:p>
        </p:txBody>
      </p:sp>
      <p:pic>
        <p:nvPicPr>
          <p:cNvPr id="128" name="Google Shape;76;p14" descr="Google Shape;76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1450" y="1527874"/>
            <a:ext cx="3895952" cy="2248977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Google Shape;77;p14"/>
          <p:cNvSpPr txBox="1"/>
          <p:nvPr>
            <p:ph type="body" idx="13"/>
          </p:nvPr>
        </p:nvSpPr>
        <p:spPr>
          <a:xfrm>
            <a:off x="4721450" y="1468374"/>
            <a:ext cx="3999901" cy="315090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82;p15"/>
          <p:cNvSpPr txBox="1"/>
          <p:nvPr>
            <p:ph type="title"/>
          </p:nvPr>
        </p:nvSpPr>
        <p:spPr>
          <a:xfrm>
            <a:off x="311699" y="372724"/>
            <a:ext cx="8520602" cy="645002"/>
          </a:xfrm>
          <a:prstGeom prst="rect">
            <a:avLst/>
          </a:prstGeom>
        </p:spPr>
        <p:txBody>
          <a:bodyPr/>
          <a:lstStyle>
            <a:lvl1pPr defTabSz="868680">
              <a:defRPr sz="3040"/>
            </a:lvl1pPr>
          </a:lstStyle>
          <a:p>
            <a:pPr/>
            <a:r>
              <a:t>WHY BUILD A PWA?</a:t>
            </a:r>
          </a:p>
        </p:txBody>
      </p:sp>
      <p:sp>
        <p:nvSpPr>
          <p:cNvPr id="132" name="Google Shape;83;p15"/>
          <p:cNvSpPr txBox="1"/>
          <p:nvPr>
            <p:ph type="body" idx="1"/>
          </p:nvPr>
        </p:nvSpPr>
        <p:spPr>
          <a:xfrm>
            <a:off x="311699" y="1417799"/>
            <a:ext cx="8520602" cy="3150902"/>
          </a:xfrm>
          <a:prstGeom prst="rect">
            <a:avLst/>
          </a:prstGeom>
        </p:spPr>
        <p:txBody>
          <a:bodyPr/>
          <a:lstStyle/>
          <a:p>
            <a:pPr>
              <a:buChar char="❏"/>
            </a:pPr>
            <a:r>
              <a:t>Worthy of being on the home screen.</a:t>
            </a:r>
          </a:p>
          <a:p>
            <a:pPr>
              <a:buChar char="❏"/>
            </a:pPr>
            <a:r>
              <a:t>Work reliably, no matter the network conditions.</a:t>
            </a:r>
          </a:p>
          <a:p>
            <a:pPr>
              <a:buChar char="❏"/>
            </a:pPr>
            <a:r>
              <a:t>Increased  user engagement.</a:t>
            </a:r>
          </a:p>
          <a:p>
            <a:pPr>
              <a:buChar char="❏"/>
            </a:pPr>
            <a:r>
              <a:t>Improved conversions.</a:t>
            </a:r>
          </a:p>
        </p:txBody>
      </p:sp>
      <p:pic>
        <p:nvPicPr>
          <p:cNvPr id="133" name="Google Shape;84;p15" descr="Google Shape;84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0150" y="0"/>
            <a:ext cx="3518677" cy="3645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89;p16"/>
          <p:cNvSpPr txBox="1"/>
          <p:nvPr>
            <p:ph type="title"/>
          </p:nvPr>
        </p:nvSpPr>
        <p:spPr>
          <a:xfrm>
            <a:off x="311699" y="372724"/>
            <a:ext cx="8520602" cy="645002"/>
          </a:xfrm>
          <a:prstGeom prst="rect">
            <a:avLst/>
          </a:prstGeom>
        </p:spPr>
        <p:txBody>
          <a:bodyPr/>
          <a:lstStyle>
            <a:lvl1pPr defTabSz="868680">
              <a:defRPr sz="3040"/>
            </a:lvl1pPr>
          </a:lstStyle>
          <a:p>
            <a:pPr/>
            <a:r>
              <a:t>PWAs Vs. NATIVE WEB APPS/MOBILE APPS</a:t>
            </a:r>
          </a:p>
        </p:txBody>
      </p:sp>
      <p:sp>
        <p:nvSpPr>
          <p:cNvPr id="136" name="Google Shape;90;p16"/>
          <p:cNvSpPr txBox="1"/>
          <p:nvPr>
            <p:ph type="body" idx="1"/>
          </p:nvPr>
        </p:nvSpPr>
        <p:spPr>
          <a:xfrm>
            <a:off x="311699" y="1417799"/>
            <a:ext cx="8520602" cy="3150902"/>
          </a:xfrm>
          <a:prstGeom prst="rect">
            <a:avLst/>
          </a:prstGeom>
        </p:spPr>
        <p:txBody>
          <a:bodyPr/>
          <a:lstStyle/>
          <a:p>
            <a:pPr>
              <a:buChar char="❏"/>
            </a:pPr>
            <a:r>
              <a:t>PWAs have lesser memory usage- load only required content.</a:t>
            </a:r>
          </a:p>
          <a:p>
            <a:pPr>
              <a:buChar char="❏"/>
            </a:pPr>
            <a:r>
              <a:t>PWAs update automatically as compared to other apps which require manual updation.</a:t>
            </a:r>
          </a:p>
          <a:p>
            <a:pPr>
              <a:buChar char="❏"/>
            </a:pPr>
            <a:r>
              <a:t>PWAs are easy to download(URL ,not app store) and no complex installation.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95;p17"/>
          <p:cNvSpPr txBox="1"/>
          <p:nvPr>
            <p:ph type="title"/>
          </p:nvPr>
        </p:nvSpPr>
        <p:spPr>
          <a:xfrm>
            <a:off x="311699" y="372724"/>
            <a:ext cx="8520602" cy="645002"/>
          </a:xfrm>
          <a:prstGeom prst="rect">
            <a:avLst/>
          </a:prstGeom>
        </p:spPr>
        <p:txBody>
          <a:bodyPr/>
          <a:lstStyle>
            <a:lvl1pPr defTabSz="868680">
              <a:defRPr sz="3040"/>
            </a:lvl1pPr>
          </a:lstStyle>
          <a:p>
            <a:pPr/>
            <a:r>
              <a:t>FLASH NEWS</a:t>
            </a:r>
          </a:p>
        </p:txBody>
      </p:sp>
      <p:sp>
        <p:nvSpPr>
          <p:cNvPr id="139" name="Google Shape;96;p17"/>
          <p:cNvSpPr txBox="1"/>
          <p:nvPr>
            <p:ph type="body" idx="1"/>
          </p:nvPr>
        </p:nvSpPr>
        <p:spPr>
          <a:xfrm>
            <a:off x="311699" y="1417799"/>
            <a:ext cx="8520602" cy="31509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u="sng"/>
            </a:pPr>
            <a:r>
              <a:t>Features:</a:t>
            </a:r>
          </a:p>
          <a:p>
            <a:pPr>
              <a:spcBef>
                <a:spcPts val="1600"/>
              </a:spcBef>
            </a:pPr>
            <a:r>
              <a:t>Fetches and displays news from two different APIs.</a:t>
            </a:r>
          </a:p>
          <a:p>
            <a:pPr/>
            <a:r>
              <a:t>When offline,caches data and displays previously browsed content.</a:t>
            </a:r>
          </a:p>
          <a:p>
            <a:pPr/>
            <a:r>
              <a:t>Allows users to post news(text,images) offline 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01;p18"/>
          <p:cNvSpPr txBox="1"/>
          <p:nvPr>
            <p:ph type="title"/>
          </p:nvPr>
        </p:nvSpPr>
        <p:spPr>
          <a:xfrm>
            <a:off x="311699" y="372724"/>
            <a:ext cx="8520602" cy="645002"/>
          </a:xfrm>
          <a:prstGeom prst="rect">
            <a:avLst/>
          </a:prstGeom>
        </p:spPr>
        <p:txBody>
          <a:bodyPr/>
          <a:lstStyle/>
          <a:p>
            <a:pPr defTabSz="868680">
              <a:defRPr sz="3040"/>
            </a:pPr>
          </a:p>
        </p:txBody>
      </p:sp>
      <p:sp>
        <p:nvSpPr>
          <p:cNvPr id="142" name="Google Shape;102;p18"/>
          <p:cNvSpPr txBox="1"/>
          <p:nvPr>
            <p:ph type="body" idx="1"/>
          </p:nvPr>
        </p:nvSpPr>
        <p:spPr>
          <a:xfrm>
            <a:off x="311699" y="1417799"/>
            <a:ext cx="8520602" cy="31509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u="sng"/>
            </a:pPr>
            <a:r>
              <a:t>Tools &amp; Technologies Used:</a:t>
            </a:r>
          </a:p>
          <a:p>
            <a:pPr>
              <a:spcBef>
                <a:spcPts val="1600"/>
              </a:spcBef>
            </a:pPr>
            <a:r>
              <a:t>Platform- Web app</a:t>
            </a:r>
          </a:p>
          <a:p>
            <a:pPr/>
            <a:r>
              <a:t>UI- Bootstrap, HTML, CSS</a:t>
            </a:r>
          </a:p>
          <a:p>
            <a:pPr/>
            <a:r>
              <a:t>Programming Language-JavaScript, HTML, CSS, NodeJS</a:t>
            </a:r>
          </a:p>
          <a:p>
            <a:pPr/>
            <a:r>
              <a:t>Visual Studio Code 2013, Git, Chrome DevTools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07;p19"/>
          <p:cNvSpPr txBox="1"/>
          <p:nvPr>
            <p:ph type="title"/>
          </p:nvPr>
        </p:nvSpPr>
        <p:spPr>
          <a:xfrm>
            <a:off x="311699" y="372724"/>
            <a:ext cx="8520602" cy="645002"/>
          </a:xfrm>
          <a:prstGeom prst="rect">
            <a:avLst/>
          </a:prstGeom>
        </p:spPr>
        <p:txBody>
          <a:bodyPr/>
          <a:lstStyle>
            <a:lvl1pPr defTabSz="868680">
              <a:defRPr sz="3040"/>
            </a:lvl1pPr>
          </a:lstStyle>
          <a:p>
            <a:pPr/>
            <a:r>
              <a:t>Future Work</a:t>
            </a:r>
          </a:p>
        </p:txBody>
      </p:sp>
      <p:sp>
        <p:nvSpPr>
          <p:cNvPr id="145" name="Google Shape;108;p19"/>
          <p:cNvSpPr txBox="1"/>
          <p:nvPr>
            <p:ph type="body" idx="1"/>
          </p:nvPr>
        </p:nvSpPr>
        <p:spPr>
          <a:xfrm>
            <a:off x="311699" y="1417799"/>
            <a:ext cx="8520602" cy="31509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u="sng"/>
            </a:pPr>
            <a:r>
              <a:t>Features to be added :</a:t>
            </a:r>
          </a:p>
          <a:p>
            <a:pPr>
              <a:spcBef>
                <a:spcPts val="1600"/>
              </a:spcBef>
            </a:pPr>
            <a:r>
              <a:t>Dependable- Timely notifications, updates, makes sure it is up and running 24/7</a:t>
            </a:r>
          </a:p>
          <a:p>
            <a:pPr/>
            <a:r>
              <a:t>Scalable- Should be able to accommodate more users, APIs,DB</a:t>
            </a:r>
          </a:p>
          <a:p>
            <a:pPr/>
            <a:r>
              <a:t>Optimization- Faster loading time,improved performance(no crashing)</a:t>
            </a:r>
          </a:p>
          <a:p>
            <a:pPr/>
            <a:r>
              <a:t>Multilingual News</a:t>
            </a:r>
          </a:p>
          <a:p>
            <a:pPr/>
            <a:r>
              <a:t>Incorporate news from different sources(allow user to choose news source)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13;p20"/>
          <p:cNvSpPr txBox="1"/>
          <p:nvPr>
            <p:ph type="title"/>
          </p:nvPr>
        </p:nvSpPr>
        <p:spPr>
          <a:xfrm>
            <a:off x="490249" y="526350"/>
            <a:ext cx="5618702" cy="40908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                 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01AFD1"/>
      </a:dk1>
      <a:lt1>
        <a:srgbClr val="FFFFFF"/>
      </a:lt1>
      <a:dk2>
        <a:srgbClr val="A7A7A7"/>
      </a:dk2>
      <a:lt2>
        <a:srgbClr val="535353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0000FF"/>
      </a:hlink>
      <a:folHlink>
        <a:srgbClr val="FF00FF"/>
      </a:folHlink>
    </a:clrScheme>
    <a:fontScheme name="Blue &amp; Gold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Blue &amp; Gol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1AFD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0000FF"/>
      </a:hlink>
      <a:folHlink>
        <a:srgbClr val="FF00FF"/>
      </a:folHlink>
    </a:clrScheme>
    <a:fontScheme name="Blue &amp; Gold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Blue &amp; Gol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1AFD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