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53"/>
    <p:restoredTop sz="96197"/>
  </p:normalViewPr>
  <p:slideViewPr>
    <p:cSldViewPr snapToGrid="0" snapToObjects="1">
      <p:cViewPr varScale="1">
        <p:scale>
          <a:sx n="64" d="100"/>
          <a:sy n="64" d="100"/>
        </p:scale>
        <p:origin x="56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7B363-BE83-4642-A1F6-C594A29016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D32892-CB9B-3646-BBC2-B71BE3C94E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FC0716-2BD5-E84E-9FE3-BF1E8ED93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0C64DF-816A-3845-91AF-864FCA072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5B86D7-E284-A04A-9D4A-A3EDE2935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01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EB3A2-FEFF-DB40-9B60-C6B2BD561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D62664-1CD5-B447-88F2-9F63DBF07C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DAD42B-7BFE-0140-9489-7437FC459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F5A9E7-FE23-CF4A-85CE-F694F07AA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F08E16-BCCB-0E4D-9E2C-67EFCEBD4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236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F5A345-FCCF-864B-8454-F607336640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F2EC04-CCE3-F54C-AB4E-625194A3D4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AFD882-29A3-E241-B9BD-1D6855AB4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1174C5-89E2-2644-BE8E-9DC2B7980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2D4A4F-F35C-B844-839E-E93487236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3355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FA560-D192-5841-8CB3-0C00C2A03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6E5FF6-36A0-E548-9C65-2703EBD6A5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A39DE4-2D61-BC4A-AFEC-FDC8388C9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1718D8-8430-E340-A56A-86472C50C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C670D0-F200-E445-9BFC-E9FB5C76C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920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282E3-3EAB-4246-B572-E12A685A1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321AE2-5831-BB45-AE5E-DF4D9D1C0D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5B244-6105-3D40-BAC6-EFE75DE89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AF8F45-1E6B-0442-9C56-C3268E416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F921BA-69BE-9044-94DF-E3896A4B3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3528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0FA9A-168E-7E4A-BE19-F2E381CAD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7BF79C-9BAF-AE44-9E5C-37B17CB979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CBB49B-00C9-2A4D-A089-714DF0E730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A1D401-F686-F347-80AC-5F39CF633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12/8/2021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4188D8-A75E-2040-BD63-578675BEE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457F15-4702-6E45-A224-4C8197E01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929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E4011-C879-1F47-9B8C-F15D8914B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DD4ED8-3B02-5943-B388-EC3CEDED77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6BD651-3A9B-884C-853D-CC65D59C10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B3D38E-B0D5-F143-8F29-D21FCF4D90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44663A-D225-EC41-8931-AA359B70DA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136434-6BEB-1E4C-83EB-A41EE381C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12/8/2021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96C1BA-2FFA-DB49-B944-6E062D7F2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52C48D-8D76-3C48-BF7C-FA8A879CC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5824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160C7-05C9-084E-B001-B99268089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8754E7-767E-8B45-BE15-B8811F269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12/8/2021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56C395-EBCE-5044-9A3F-1280DBF88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4259C9-4741-3646-9FF6-833F4238A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944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2C36C3-50A3-8E4F-ADB5-40FFB3849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12/8/2021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C414F2-6464-5B43-BAC1-99271A645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0C3B3E-A345-A247-8CF5-2BD46E889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933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6779D-11BC-5E44-AAB6-B30EDF567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998240-5F2C-714B-8D49-5275966296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9D7CA2-ED89-F943-B68C-47F7F431A2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C15946-71E1-1B43-A987-68D268BB3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12/8/2021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B1242B-B380-1548-B597-C49C3A722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13BAE0-6E7C-1546-A2B8-4C3B84548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415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126ED-5E49-3444-90C9-3ED773FC1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00FCAF-69F6-7C49-8C63-03FB5C763C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954F17-DB6C-1945-9738-C7B6A68D2A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59AEFB-0141-4A47-BCB8-D166DD3EA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12/8/2021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75851C-6F4B-174D-8180-64E76EA76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6A5940-EB9E-CF45-AB0C-7185C8993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429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48D411-059D-9C42-8C8C-5A69A56BA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A438BA-7EEB-124A-B24C-DC10C9C46A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286739-AEB8-D24C-9F9A-402037A58A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12/8/2021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DD55D4-5405-524E-A95E-F0326585DF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FB28C0-FADC-5D44-A1B9-EFBBFE8822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2848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51983EF-F6DC-A045-8BED-545BB9B588E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86" r="13372"/>
          <a:stretch/>
        </p:blipFill>
        <p:spPr bwMode="auto">
          <a:xfrm>
            <a:off x="5074444" y="643466"/>
            <a:ext cx="2043112" cy="5571067"/>
          </a:xfrm>
          <a:prstGeom prst="rect">
            <a:avLst/>
          </a:prstGeom>
          <a:noFill/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5457357-4578-9745-BCD7-63B74C99DEE6}"/>
              </a:ext>
            </a:extLst>
          </p:cNvPr>
          <p:cNvSpPr/>
          <p:nvPr/>
        </p:nvSpPr>
        <p:spPr>
          <a:xfrm>
            <a:off x="-1032890" y="2690336"/>
            <a:ext cx="7595616" cy="147732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5400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Wine Dataset</a:t>
            </a:r>
          </a:p>
          <a:p>
            <a:pPr algn="ctr"/>
            <a:r>
              <a:rPr lang="en-US" sz="3600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BAN 620 – Data Mining</a:t>
            </a:r>
            <a:endParaRPr lang="en-US" sz="3600" b="1" cap="none" spc="0" dirty="0">
              <a:ln/>
              <a:solidFill>
                <a:srgbClr val="C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6F660B-E4C5-0944-B5D7-14E700BFA36D}"/>
              </a:ext>
            </a:extLst>
          </p:cNvPr>
          <p:cNvSpPr txBox="1"/>
          <p:nvPr/>
        </p:nvSpPr>
        <p:spPr>
          <a:xfrm>
            <a:off x="7117556" y="2451823"/>
            <a:ext cx="4348163" cy="2529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/>
              <a:t>Presentation by: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dirty="0"/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Shanmukh Behara (ug8788</a:t>
            </a:r>
            <a:r>
              <a:rPr lang="en-US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Snigdha Enumulapally (xc2373)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Damoder Reddy Pannala (lz7285</a:t>
            </a:r>
            <a:r>
              <a:rPr lang="en-US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Sri Samhitha Pallelamudi (ti6266)</a:t>
            </a:r>
          </a:p>
        </p:txBody>
      </p:sp>
    </p:spTree>
    <p:extLst>
      <p:ext uri="{BB962C8B-B14F-4D97-AF65-F5344CB8AC3E}">
        <p14:creationId xmlns:p14="http://schemas.microsoft.com/office/powerpoint/2010/main" val="22153272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51983EF-F6DC-A045-8BED-545BB9B588E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86" r="13372"/>
          <a:stretch/>
        </p:blipFill>
        <p:spPr bwMode="auto">
          <a:xfrm>
            <a:off x="0" y="643466"/>
            <a:ext cx="2043112" cy="5571067"/>
          </a:xfrm>
          <a:prstGeom prst="rect">
            <a:avLst/>
          </a:prstGeom>
          <a:noFill/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2119C1E-15E0-3A4E-AEB6-65C7F3E2DE2D}"/>
              </a:ext>
            </a:extLst>
          </p:cNvPr>
          <p:cNvSpPr txBox="1"/>
          <p:nvPr/>
        </p:nvSpPr>
        <p:spPr>
          <a:xfrm>
            <a:off x="2043112" y="381856"/>
            <a:ext cx="57292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>
                <a:latin typeface="Algerian" panose="020F0502020204030204" pitchFamily="34" charset="0"/>
                <a:cs typeface="Algerian" panose="020F0502020204030204" pitchFamily="34" charset="0"/>
              </a:rPr>
              <a:t>Data Modeling</a:t>
            </a:r>
            <a:endParaRPr lang="en-US" sz="3200" b="1" u="sng" dirty="0">
              <a:latin typeface="Algerian" panose="020F0502020204030204" pitchFamily="34" charset="0"/>
              <a:cs typeface="Algerian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3E3039-C98E-6145-A5E7-865160F1D001}"/>
              </a:ext>
            </a:extLst>
          </p:cNvPr>
          <p:cNvSpPr txBox="1"/>
          <p:nvPr/>
        </p:nvSpPr>
        <p:spPr>
          <a:xfrm>
            <a:off x="2102643" y="1060073"/>
            <a:ext cx="4526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Confusion Matrix of Logistic Regression:</a:t>
            </a:r>
          </a:p>
        </p:txBody>
      </p:sp>
      <p:pic>
        <p:nvPicPr>
          <p:cNvPr id="6" name="Picture 5" descr="A picture containing chart&#10;&#10;Description automatically generated">
            <a:extLst>
              <a:ext uri="{FF2B5EF4-FFF2-40B4-BE49-F238E27FC236}">
                <a16:creationId xmlns:a16="http://schemas.microsoft.com/office/drawing/2014/main" id="{5BF1DCC5-29C4-974A-A42C-8F8FA6A477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3299" y="1479549"/>
            <a:ext cx="4889500" cy="38989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D65058C-9686-8E42-9210-68D58AA82873}"/>
              </a:ext>
            </a:extLst>
          </p:cNvPr>
          <p:cNvSpPr txBox="1"/>
          <p:nvPr/>
        </p:nvSpPr>
        <p:spPr>
          <a:xfrm>
            <a:off x="2102643" y="5284726"/>
            <a:ext cx="90844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Since the data looks very ideal hence, the Logistic Regression as well as Random Forest gave best result.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41783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51983EF-F6DC-A045-8BED-545BB9B588E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86" r="13372"/>
          <a:stretch/>
        </p:blipFill>
        <p:spPr bwMode="auto">
          <a:xfrm>
            <a:off x="0" y="643466"/>
            <a:ext cx="2043112" cy="5571067"/>
          </a:xfrm>
          <a:prstGeom prst="rect">
            <a:avLst/>
          </a:prstGeom>
          <a:noFill/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2119C1E-15E0-3A4E-AEB6-65C7F3E2DE2D}"/>
              </a:ext>
            </a:extLst>
          </p:cNvPr>
          <p:cNvSpPr txBox="1"/>
          <p:nvPr/>
        </p:nvSpPr>
        <p:spPr>
          <a:xfrm>
            <a:off x="0" y="381856"/>
            <a:ext cx="120157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u="sng" dirty="0">
                <a:latin typeface="Algerian" panose="020F0502020204030204" pitchFamily="34" charset="0"/>
                <a:cs typeface="Algerian" panose="020F0502020204030204" pitchFamily="34" charset="0"/>
              </a:rPr>
              <a:t>Conclusion</a:t>
            </a:r>
            <a:endParaRPr lang="en-US" sz="3200" b="1" u="sng" dirty="0">
              <a:latin typeface="Algerian" panose="020F0502020204030204" pitchFamily="34" charset="0"/>
              <a:cs typeface="Algerian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1D8FF2-A117-4059-BDFE-783EBD8738F2}"/>
              </a:ext>
            </a:extLst>
          </p:cNvPr>
          <p:cNvSpPr txBox="1"/>
          <p:nvPr/>
        </p:nvSpPr>
        <p:spPr>
          <a:xfrm>
            <a:off x="2941983" y="1540564"/>
            <a:ext cx="8617226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Wine Quality prediction:</a:t>
            </a:r>
            <a:endParaRPr lang="en-US" sz="20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After applying different regression models, based on the accuracy and other outputs, we can say that we achieved best accuracy of 80.77% for Linear Regression model.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Wine Type classification:</a:t>
            </a:r>
            <a:endParaRPr lang="en-US" sz="20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After applying different classification models, based on the accuracy and other outputs, we can say that we achieved best accuracy of 99% for both Logistic Regression model and Random Forest.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2374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51983EF-F6DC-A045-8BED-545BB9B588E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86" r="13372"/>
          <a:stretch/>
        </p:blipFill>
        <p:spPr bwMode="auto">
          <a:xfrm>
            <a:off x="0" y="643466"/>
            <a:ext cx="2043112" cy="5571067"/>
          </a:xfrm>
          <a:prstGeom prst="rect">
            <a:avLst/>
          </a:prstGeom>
          <a:noFill/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2119C1E-15E0-3A4E-AEB6-65C7F3E2DE2D}"/>
              </a:ext>
            </a:extLst>
          </p:cNvPr>
          <p:cNvSpPr txBox="1"/>
          <p:nvPr/>
        </p:nvSpPr>
        <p:spPr>
          <a:xfrm>
            <a:off x="2200276" y="957791"/>
            <a:ext cx="66151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u="sng" dirty="0">
                <a:latin typeface="Algerian" panose="020F0502020204030204" pitchFamily="34" charset="0"/>
                <a:cs typeface="Algerian" panose="020F0502020204030204" pitchFamily="34" charset="0"/>
              </a:rPr>
              <a:t>Agenda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68A46B-C14C-B34F-A085-F878A405BCB3}"/>
              </a:ext>
            </a:extLst>
          </p:cNvPr>
          <p:cNvSpPr txBox="1"/>
          <p:nvPr/>
        </p:nvSpPr>
        <p:spPr>
          <a:xfrm>
            <a:off x="2200277" y="2171700"/>
            <a:ext cx="6286498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Analysis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Modeling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0305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51983EF-F6DC-A045-8BED-545BB9B588E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86" r="13372"/>
          <a:stretch/>
        </p:blipFill>
        <p:spPr bwMode="auto">
          <a:xfrm>
            <a:off x="0" y="643466"/>
            <a:ext cx="2043112" cy="5571067"/>
          </a:xfrm>
          <a:prstGeom prst="rect">
            <a:avLst/>
          </a:prstGeom>
          <a:noFill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C6C9215-32E9-D544-85E6-6FDA04FE193B}"/>
              </a:ext>
            </a:extLst>
          </p:cNvPr>
          <p:cNvSpPr txBox="1"/>
          <p:nvPr/>
        </p:nvSpPr>
        <p:spPr>
          <a:xfrm>
            <a:off x="2043112" y="2657209"/>
            <a:ext cx="9472613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i="1" dirty="0"/>
              <a:t>To determine the behavior of the model with and without scaling the data</a:t>
            </a:r>
            <a:endParaRPr lang="en-US" sz="2800" i="1" dirty="0">
              <a:cs typeface="Apple Chancery" panose="03020702040506060504" pitchFamily="66" charset="-79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800" i="1" dirty="0">
                <a:cs typeface="Apple Chancery" panose="03020702040506060504" pitchFamily="66" charset="-79"/>
              </a:rPr>
              <a:t>To find the best model to classify wine types and predict the quality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0786F3-4C43-F04C-BD83-55699B7D36CC}"/>
              </a:ext>
            </a:extLst>
          </p:cNvPr>
          <p:cNvSpPr txBox="1"/>
          <p:nvPr/>
        </p:nvSpPr>
        <p:spPr>
          <a:xfrm>
            <a:off x="2043112" y="1652972"/>
            <a:ext cx="57292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>
                <a:latin typeface="Algerian" panose="020F0502020204030204" pitchFamily="34" charset="0"/>
                <a:cs typeface="Algerian" panose="020F0502020204030204" pitchFamily="34" charset="0"/>
              </a:rPr>
              <a:t>Objective</a:t>
            </a:r>
          </a:p>
        </p:txBody>
      </p:sp>
    </p:spTree>
    <p:extLst>
      <p:ext uri="{BB962C8B-B14F-4D97-AF65-F5344CB8AC3E}">
        <p14:creationId xmlns:p14="http://schemas.microsoft.com/office/powerpoint/2010/main" val="2499817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51983EF-F6DC-A045-8BED-545BB9B588E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86" r="13372"/>
          <a:stretch/>
        </p:blipFill>
        <p:spPr bwMode="auto">
          <a:xfrm>
            <a:off x="0" y="643466"/>
            <a:ext cx="2043112" cy="5571067"/>
          </a:xfrm>
          <a:prstGeom prst="rect">
            <a:avLst/>
          </a:prstGeom>
          <a:noFill/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2119C1E-15E0-3A4E-AEB6-65C7F3E2DE2D}"/>
              </a:ext>
            </a:extLst>
          </p:cNvPr>
          <p:cNvSpPr txBox="1"/>
          <p:nvPr/>
        </p:nvSpPr>
        <p:spPr>
          <a:xfrm>
            <a:off x="2043112" y="973628"/>
            <a:ext cx="57292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>
                <a:latin typeface="Algerian" panose="020F0502020204030204" pitchFamily="34" charset="0"/>
                <a:cs typeface="Algerian" panose="020F0502020204030204" pitchFamily="34" charset="0"/>
              </a:rPr>
              <a:t>Data Analysis</a:t>
            </a:r>
            <a:endParaRPr lang="en-US" sz="3200" b="1" u="sng" dirty="0">
              <a:latin typeface="Algerian" panose="020F0502020204030204" pitchFamily="34" charset="0"/>
              <a:cs typeface="Algerian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68A46B-C14C-B34F-A085-F878A405BCB3}"/>
              </a:ext>
            </a:extLst>
          </p:cNvPr>
          <p:cNvSpPr txBox="1"/>
          <p:nvPr/>
        </p:nvSpPr>
        <p:spPr>
          <a:xfrm>
            <a:off x="2043112" y="1971050"/>
            <a:ext cx="94726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In the given data set we have 6497 rows and 13 attributes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</a:rPr>
              <a:t>Dataset</a:t>
            </a:r>
            <a:r>
              <a:rPr lang="en-US" sz="2000" dirty="0"/>
              <a:t> consists of two types of wines Red &amp; White.</a:t>
            </a:r>
          </a:p>
        </p:txBody>
      </p:sp>
      <p:pic>
        <p:nvPicPr>
          <p:cNvPr id="9" name="Picture 8" descr="Table&#10;&#10;Description automatically generated">
            <a:extLst>
              <a:ext uri="{FF2B5EF4-FFF2-40B4-BE49-F238E27FC236}">
                <a16:creationId xmlns:a16="http://schemas.microsoft.com/office/drawing/2014/main" id="{563CDEF9-5A45-3241-9762-EEBBBA6174F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3112" y="3153138"/>
            <a:ext cx="9158288" cy="22332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43820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51983EF-F6DC-A045-8BED-545BB9B588E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86" r="13372"/>
          <a:stretch/>
        </p:blipFill>
        <p:spPr bwMode="auto">
          <a:xfrm>
            <a:off x="0" y="643466"/>
            <a:ext cx="2043112" cy="5571067"/>
          </a:xfrm>
          <a:prstGeom prst="rect">
            <a:avLst/>
          </a:prstGeom>
          <a:noFill/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2119C1E-15E0-3A4E-AEB6-65C7F3E2DE2D}"/>
              </a:ext>
            </a:extLst>
          </p:cNvPr>
          <p:cNvSpPr txBox="1"/>
          <p:nvPr/>
        </p:nvSpPr>
        <p:spPr>
          <a:xfrm>
            <a:off x="2043112" y="120246"/>
            <a:ext cx="57292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>
                <a:latin typeface="Algerian" panose="020F0502020204030204" pitchFamily="34" charset="0"/>
                <a:cs typeface="Algerian" panose="020F0502020204030204" pitchFamily="34" charset="0"/>
              </a:rPr>
              <a:t>Data Analysis</a:t>
            </a:r>
            <a:endParaRPr lang="en-US" sz="3200" b="1" u="sng" dirty="0">
              <a:latin typeface="Algerian" panose="020F0502020204030204" pitchFamily="34" charset="0"/>
              <a:cs typeface="Algerian" panose="020F0502020204030204" pitchFamily="34" charset="0"/>
            </a:endParaRPr>
          </a:p>
        </p:txBody>
      </p:sp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F425A639-8010-9E49-822D-3399A5B7754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38"/>
          <a:stretch/>
        </p:blipFill>
        <p:spPr bwMode="auto">
          <a:xfrm>
            <a:off x="1949146" y="764418"/>
            <a:ext cx="4146854" cy="281068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686BD6D1-C5BE-B748-9833-0735C01BD94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0362" y="707653"/>
            <a:ext cx="4146854" cy="2867450"/>
          </a:xfrm>
          <a:prstGeom prst="rect">
            <a:avLst/>
          </a:prstGeom>
        </p:spPr>
      </p:pic>
      <p:pic>
        <p:nvPicPr>
          <p:cNvPr id="10" name="Picture 9" descr="Chart, bar chart&#10;&#10;Description automatically generated">
            <a:extLst>
              <a:ext uri="{FF2B5EF4-FFF2-40B4-BE49-F238E27FC236}">
                <a16:creationId xmlns:a16="http://schemas.microsoft.com/office/drawing/2014/main" id="{1BB0F7D0-9C1C-ED40-9B1E-3D32678104E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7319" y="3696055"/>
            <a:ext cx="4145759" cy="2922760"/>
          </a:xfrm>
          <a:prstGeom prst="rect">
            <a:avLst/>
          </a:prstGeom>
        </p:spPr>
      </p:pic>
      <p:pic>
        <p:nvPicPr>
          <p:cNvPr id="11" name="Picture 10" descr="Chart, box and whisker chart&#10;&#10;Description automatically generated">
            <a:extLst>
              <a:ext uri="{FF2B5EF4-FFF2-40B4-BE49-F238E27FC236}">
                <a16:creationId xmlns:a16="http://schemas.microsoft.com/office/drawing/2014/main" id="{28155092-1737-714D-8552-C8BFF6E5CA1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3112" y="3428999"/>
            <a:ext cx="3929063" cy="3400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242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51983EF-F6DC-A045-8BED-545BB9B588E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86" r="13372"/>
          <a:stretch/>
        </p:blipFill>
        <p:spPr bwMode="auto">
          <a:xfrm>
            <a:off x="0" y="643466"/>
            <a:ext cx="2043112" cy="5571067"/>
          </a:xfrm>
          <a:prstGeom prst="rect">
            <a:avLst/>
          </a:prstGeom>
          <a:noFill/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2119C1E-15E0-3A4E-AEB6-65C7F3E2DE2D}"/>
              </a:ext>
            </a:extLst>
          </p:cNvPr>
          <p:cNvSpPr txBox="1"/>
          <p:nvPr/>
        </p:nvSpPr>
        <p:spPr>
          <a:xfrm>
            <a:off x="2043112" y="120246"/>
            <a:ext cx="57292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>
                <a:latin typeface="Algerian" panose="020F0502020204030204" pitchFamily="34" charset="0"/>
                <a:cs typeface="Algerian" panose="020F0502020204030204" pitchFamily="34" charset="0"/>
              </a:rPr>
              <a:t>Data Analysis</a:t>
            </a:r>
            <a:endParaRPr lang="en-US" sz="3200" b="1" u="sng" dirty="0">
              <a:latin typeface="Algerian" panose="020F0502020204030204" pitchFamily="34" charset="0"/>
              <a:cs typeface="Algerian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66381B-D6D0-8244-917A-8E7B63263F2B}"/>
              </a:ext>
            </a:extLst>
          </p:cNvPr>
          <p:cNvSpPr txBox="1"/>
          <p:nvPr/>
        </p:nvSpPr>
        <p:spPr>
          <a:xfrm>
            <a:off x="2143124" y="897200"/>
            <a:ext cx="7415213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Highly correlated attribute ‘</a:t>
            </a:r>
            <a:r>
              <a:rPr lang="en-US" sz="1600" dirty="0" err="1"/>
              <a:t>Total_Sulfur_Dioxide</a:t>
            </a:r>
            <a:r>
              <a:rPr lang="en-US" sz="1600" dirty="0"/>
              <a:t>’ has been dropped.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Duplicates have been removed from the dataset.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New column Rating have been added based on quality of Wine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Missing values and Outliers are imputed with mean values.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Below is the data info() after above changes to the dataset:</a:t>
            </a:r>
          </a:p>
        </p:txBody>
      </p:sp>
      <p:pic>
        <p:nvPicPr>
          <p:cNvPr id="18" name="Picture 17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240C71D7-D11F-AA4D-9378-85B902DD02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55"/>
          <a:stretch>
            <a:fillRect/>
          </a:stretch>
        </p:blipFill>
        <p:spPr bwMode="auto">
          <a:xfrm>
            <a:off x="3143250" y="2400300"/>
            <a:ext cx="5443537" cy="392853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525320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51983EF-F6DC-A045-8BED-545BB9B588E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86" r="13372"/>
          <a:stretch/>
        </p:blipFill>
        <p:spPr bwMode="auto">
          <a:xfrm>
            <a:off x="0" y="643466"/>
            <a:ext cx="2043112" cy="5571067"/>
          </a:xfrm>
          <a:prstGeom prst="rect">
            <a:avLst/>
          </a:prstGeom>
          <a:noFill/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2119C1E-15E0-3A4E-AEB6-65C7F3E2DE2D}"/>
              </a:ext>
            </a:extLst>
          </p:cNvPr>
          <p:cNvSpPr txBox="1"/>
          <p:nvPr/>
        </p:nvSpPr>
        <p:spPr>
          <a:xfrm>
            <a:off x="2043112" y="120246"/>
            <a:ext cx="57292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>
                <a:latin typeface="Algerian" panose="020F0502020204030204" pitchFamily="34" charset="0"/>
                <a:cs typeface="Algerian" panose="020F0502020204030204" pitchFamily="34" charset="0"/>
              </a:rPr>
              <a:t>Data Modeling</a:t>
            </a:r>
            <a:endParaRPr lang="en-US" sz="3200" b="1" u="sng" dirty="0">
              <a:latin typeface="Algerian" panose="020F0502020204030204" pitchFamily="34" charset="0"/>
              <a:cs typeface="Algerian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358D96-8FAD-3942-ACF2-6212A89DFD24}"/>
              </a:ext>
            </a:extLst>
          </p:cNvPr>
          <p:cNvSpPr txBox="1"/>
          <p:nvPr/>
        </p:nvSpPr>
        <p:spPr>
          <a:xfrm>
            <a:off x="2043112" y="843520"/>
            <a:ext cx="77724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By minimizing the lines of code required, we followed a process of scaling, PCA, and modeling for different algorithms one after the other using pipelines in our project.</a:t>
            </a:r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2A96B690-4CC9-E64C-B03E-DAFCCF5C09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3112" y="2609387"/>
            <a:ext cx="4848226" cy="3644900"/>
          </a:xfrm>
          <a:prstGeom prst="rect">
            <a:avLst/>
          </a:prstGeom>
        </p:spPr>
      </p:pic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EB35440C-9599-744B-A110-110810AE55E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/>
          <a:stretch/>
        </p:blipFill>
        <p:spPr>
          <a:xfrm>
            <a:off x="6710363" y="2569633"/>
            <a:ext cx="5205413" cy="36449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E6B7381-B979-3046-A987-9897D57378CE}"/>
              </a:ext>
            </a:extLst>
          </p:cNvPr>
          <p:cNvSpPr txBox="1"/>
          <p:nvPr/>
        </p:nvSpPr>
        <p:spPr>
          <a:xfrm>
            <a:off x="2043112" y="2090015"/>
            <a:ext cx="5892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Predicting Quality of wine with and without PCA:</a:t>
            </a:r>
          </a:p>
        </p:txBody>
      </p:sp>
    </p:spTree>
    <p:extLst>
      <p:ext uri="{BB962C8B-B14F-4D97-AF65-F5344CB8AC3E}">
        <p14:creationId xmlns:p14="http://schemas.microsoft.com/office/powerpoint/2010/main" val="8270401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51983EF-F6DC-A045-8BED-545BB9B588E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86" r="13372"/>
          <a:stretch/>
        </p:blipFill>
        <p:spPr bwMode="auto">
          <a:xfrm>
            <a:off x="0" y="643466"/>
            <a:ext cx="2043112" cy="5571067"/>
          </a:xfrm>
          <a:prstGeom prst="rect">
            <a:avLst/>
          </a:prstGeom>
          <a:noFill/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2119C1E-15E0-3A4E-AEB6-65C7F3E2DE2D}"/>
              </a:ext>
            </a:extLst>
          </p:cNvPr>
          <p:cNvSpPr txBox="1"/>
          <p:nvPr/>
        </p:nvSpPr>
        <p:spPr>
          <a:xfrm>
            <a:off x="2043112" y="120246"/>
            <a:ext cx="57292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>
                <a:latin typeface="Algerian" panose="020F0502020204030204" pitchFamily="34" charset="0"/>
                <a:cs typeface="Algerian" panose="020F0502020204030204" pitchFamily="34" charset="0"/>
              </a:rPr>
              <a:t>Data Modeling</a:t>
            </a:r>
            <a:endParaRPr lang="en-US" sz="3200" b="1" u="sng" dirty="0">
              <a:latin typeface="Algerian" panose="020F0502020204030204" pitchFamily="34" charset="0"/>
              <a:cs typeface="Algerian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46D99E-BCFF-AC4F-AA27-BD0BFF6117B7}"/>
              </a:ext>
            </a:extLst>
          </p:cNvPr>
          <p:cNvSpPr txBox="1"/>
          <p:nvPr/>
        </p:nvSpPr>
        <p:spPr>
          <a:xfrm>
            <a:off x="2043112" y="966631"/>
            <a:ext cx="31861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of wine type:</a:t>
            </a:r>
          </a:p>
        </p:txBody>
      </p:sp>
      <p:pic>
        <p:nvPicPr>
          <p:cNvPr id="6" name="Picture 5" descr="Text, letter&#10;&#10;Description automatically generated">
            <a:extLst>
              <a:ext uri="{FF2B5EF4-FFF2-40B4-BE49-F238E27FC236}">
                <a16:creationId xmlns:a16="http://schemas.microsoft.com/office/drawing/2014/main" id="{52EC056B-E198-8347-9577-3CC6667F5D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3112" y="1856653"/>
            <a:ext cx="7251700" cy="1524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0FB4450E-3CBD-AC4A-B5CE-5F08BAA969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3111" y="3790639"/>
            <a:ext cx="7251699" cy="17386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690484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51983EF-F6DC-A045-8BED-545BB9B588E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86" r="13372"/>
          <a:stretch/>
        </p:blipFill>
        <p:spPr bwMode="auto">
          <a:xfrm>
            <a:off x="0" y="643466"/>
            <a:ext cx="2043112" cy="5571067"/>
          </a:xfrm>
          <a:prstGeom prst="rect">
            <a:avLst/>
          </a:prstGeom>
          <a:noFill/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2119C1E-15E0-3A4E-AEB6-65C7F3E2DE2D}"/>
              </a:ext>
            </a:extLst>
          </p:cNvPr>
          <p:cNvSpPr txBox="1"/>
          <p:nvPr/>
        </p:nvSpPr>
        <p:spPr>
          <a:xfrm>
            <a:off x="2043112" y="120246"/>
            <a:ext cx="57292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>
                <a:latin typeface="Algerian" panose="020F0502020204030204" pitchFamily="34" charset="0"/>
                <a:cs typeface="Algerian" panose="020F0502020204030204" pitchFamily="34" charset="0"/>
              </a:rPr>
              <a:t>Data Modeling</a:t>
            </a:r>
            <a:endParaRPr lang="en-US" sz="3200" b="1" u="sng" dirty="0">
              <a:latin typeface="Algerian" panose="020F0502020204030204" pitchFamily="34" charset="0"/>
              <a:cs typeface="Algerian" panose="020F0502020204030204" pitchFamily="34" charset="0"/>
            </a:endParaRPr>
          </a:p>
        </p:txBody>
      </p:sp>
      <p:pic>
        <p:nvPicPr>
          <p:cNvPr id="5" name="Picture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3698A2B5-B642-304A-826C-4947883AEF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3112" y="1166686"/>
            <a:ext cx="4405313" cy="5332412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ADCE9E3D-6865-AE48-ADB5-1B7B1FB558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8613" y="1030078"/>
            <a:ext cx="4637088" cy="557106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B3E3039-C98E-6145-A5E7-865160F1D001}"/>
              </a:ext>
            </a:extLst>
          </p:cNvPr>
          <p:cNvSpPr txBox="1"/>
          <p:nvPr/>
        </p:nvSpPr>
        <p:spPr>
          <a:xfrm>
            <a:off x="2102643" y="678026"/>
            <a:ext cx="2143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Logistic Regression: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8FCA59-16DF-7A44-A2B0-0B32B543F5FD}"/>
              </a:ext>
            </a:extLst>
          </p:cNvPr>
          <p:cNvSpPr txBox="1"/>
          <p:nvPr/>
        </p:nvSpPr>
        <p:spPr>
          <a:xfrm>
            <a:off x="6792913" y="660746"/>
            <a:ext cx="3108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Random Forest :</a:t>
            </a:r>
          </a:p>
        </p:txBody>
      </p:sp>
    </p:spTree>
    <p:extLst>
      <p:ext uri="{BB962C8B-B14F-4D97-AF65-F5344CB8AC3E}">
        <p14:creationId xmlns:p14="http://schemas.microsoft.com/office/powerpoint/2010/main" val="23252444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164</TotalTime>
  <Words>311</Words>
  <Application>Microsoft Office PowerPoint</Application>
  <PresentationFormat>Widescreen</PresentationFormat>
  <Paragraphs>43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Algerian</vt:lpstr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Snigdha Enumulapally</dc:creator>
  <cp:lastModifiedBy>Sri Samhitha Pallelamui</cp:lastModifiedBy>
  <cp:revision>3</cp:revision>
  <dcterms:created xsi:type="dcterms:W3CDTF">2021-12-09T02:10:25Z</dcterms:created>
  <dcterms:modified xsi:type="dcterms:W3CDTF">2021-12-09T06:44:28Z</dcterms:modified>
</cp:coreProperties>
</file>