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80" r:id="rId5"/>
  </p:sldMasterIdLst>
  <p:notesMasterIdLst>
    <p:notesMasterId r:id="rId25"/>
  </p:notesMasterIdLst>
  <p:handoutMasterIdLst>
    <p:handoutMasterId r:id="rId26"/>
  </p:handoutMasterIdLst>
  <p:sldIdLst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1" userDrawn="1">
          <p15:clr>
            <a:srgbClr val="A4A3A4"/>
          </p15:clr>
        </p15:guide>
        <p15:guide id="2" pos="3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a Cordero" initials="S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F43"/>
    <a:srgbClr val="B5E5FF"/>
    <a:srgbClr val="CC0000"/>
    <a:srgbClr val="005A8C"/>
    <a:srgbClr val="0066CC"/>
    <a:srgbClr val="666699"/>
    <a:srgbClr val="FFFFFF"/>
    <a:srgbClr val="9ABCDE"/>
    <a:srgbClr val="A2A4FE"/>
    <a:srgbClr val="E9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5332" autoAdjust="0"/>
  </p:normalViewPr>
  <p:slideViewPr>
    <p:cSldViewPr snapToGrid="0">
      <p:cViewPr varScale="1">
        <p:scale>
          <a:sx n="115" d="100"/>
          <a:sy n="115" d="100"/>
        </p:scale>
        <p:origin x="468" y="144"/>
      </p:cViewPr>
      <p:guideLst>
        <p:guide orient="horz" pos="3291"/>
        <p:guide pos="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t" anchorCtr="0" compatLnSpc="1">
            <a:prstTxWarp prst="textNoShape">
              <a:avLst/>
            </a:prstTxWarp>
          </a:bodyPr>
          <a:lstStyle>
            <a:lvl1pPr defTabSz="920395">
              <a:defRPr sz="1200"/>
            </a:lvl1pPr>
          </a:lstStyle>
          <a:p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865" y="1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t" anchorCtr="0" compatLnSpc="1">
            <a:prstTxWarp prst="textNoShape">
              <a:avLst/>
            </a:prstTxWarp>
          </a:bodyPr>
          <a:lstStyle>
            <a:lvl1pPr algn="r" defTabSz="920395">
              <a:defRPr sz="1200"/>
            </a:lvl1pPr>
          </a:lstStyle>
          <a:p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5526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b" anchorCtr="0" compatLnSpc="1">
            <a:prstTxWarp prst="textNoShape">
              <a:avLst/>
            </a:prstTxWarp>
          </a:bodyPr>
          <a:lstStyle>
            <a:lvl1pPr defTabSz="920395">
              <a:defRPr sz="1200"/>
            </a:lvl1pPr>
          </a:lstStyle>
          <a:p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865" y="8815526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b" anchorCtr="0" compatLnSpc="1">
            <a:prstTxWarp prst="textNoShape">
              <a:avLst/>
            </a:prstTxWarp>
          </a:bodyPr>
          <a:lstStyle>
            <a:lvl1pPr algn="r" defTabSz="920395">
              <a:defRPr sz="1200"/>
            </a:lvl1pPr>
          </a:lstStyle>
          <a:p>
            <a:fld id="{9D1F2DA3-98DE-415B-B7EA-581925AE3AC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87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t" anchorCtr="0" compatLnSpc="1">
            <a:prstTxWarp prst="textNoShape">
              <a:avLst/>
            </a:prstTxWarp>
          </a:bodyPr>
          <a:lstStyle>
            <a:lvl1pPr defTabSz="920395">
              <a:defRPr sz="1200"/>
            </a:lvl1pPr>
          </a:lstStyle>
          <a:p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865" y="1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t" anchorCtr="0" compatLnSpc="1">
            <a:prstTxWarp prst="textNoShape">
              <a:avLst/>
            </a:prstTxWarp>
          </a:bodyPr>
          <a:lstStyle>
            <a:lvl1pPr algn="r" defTabSz="920395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3738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288" y="4410067"/>
            <a:ext cx="5590425" cy="41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5526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b" anchorCtr="0" compatLnSpc="1">
            <a:prstTxWarp prst="textNoShape">
              <a:avLst/>
            </a:prstTxWarp>
          </a:bodyPr>
          <a:lstStyle>
            <a:lvl1pPr defTabSz="920395">
              <a:defRPr sz="1200"/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865" y="8815526"/>
            <a:ext cx="3025621" cy="4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27" tIns="46012" rIns="92027" bIns="46012" numCol="1" anchor="b" anchorCtr="0" compatLnSpc="1">
            <a:prstTxWarp prst="textNoShape">
              <a:avLst/>
            </a:prstTxWarp>
          </a:bodyPr>
          <a:lstStyle>
            <a:lvl1pPr algn="r" defTabSz="920395">
              <a:defRPr sz="1200"/>
            </a:lvl1pPr>
          </a:lstStyle>
          <a:p>
            <a:fld id="{EAC9E421-95A9-4B76-8324-94763FADE6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96" charset="-128"/>
        <a:cs typeface="ＭＳ Ｐゴシック" pitchFamily="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9E421-95A9-4B76-8324-94763FADE6D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5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boxe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4717" y="3413126"/>
            <a:ext cx="535728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 Same Side Corner Rectangle 3"/>
          <p:cNvSpPr/>
          <p:nvPr userDrawn="1"/>
        </p:nvSpPr>
        <p:spPr>
          <a:xfrm rot="5400000">
            <a:off x="-784754" y="2861205"/>
            <a:ext cx="1800225" cy="23071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sp>
        <p:nvSpPr>
          <p:cNvPr id="5" name="Round Same Side Corner Rectangle 4"/>
          <p:cNvSpPr/>
          <p:nvPr userDrawn="1"/>
        </p:nvSpPr>
        <p:spPr>
          <a:xfrm rot="16200000">
            <a:off x="5365221" y="-2950104"/>
            <a:ext cx="1800225" cy="11853333"/>
          </a:xfrm>
          <a:prstGeom prst="round2SameRect">
            <a:avLst>
              <a:gd name="adj1" fmla="val 4490"/>
              <a:gd name="adj2" fmla="val 0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ＭＳ Ｐゴシック" pitchFamily="-32" charset="-128"/>
              </a:rPr>
              <a:t> </a:t>
            </a:r>
          </a:p>
        </p:txBody>
      </p:sp>
      <p:pic>
        <p:nvPicPr>
          <p:cNvPr id="6" name="Picture 16" descr="Bloom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3000" y="920750"/>
            <a:ext cx="3575051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920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10600" y="2780043"/>
            <a:ext cx="10363200" cy="451377"/>
          </a:xfrm>
          <a:noFill/>
          <a:ln>
            <a:noFill/>
          </a:ln>
        </p:spPr>
        <p:txBody>
          <a:bodyPr>
            <a:spAutoFit/>
          </a:bodyPr>
          <a:lstStyle>
            <a:lvl1pPr marL="0" marR="0" indent="0" algn="l" defTabSz="914400" rtl="0" eaLnBrk="0" fontAlgn="base" latinLnBrk="0" hangingPunct="0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box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4717" y="3413126"/>
            <a:ext cx="535728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 Same Side Corner Rectangle 3"/>
          <p:cNvSpPr/>
          <p:nvPr/>
        </p:nvSpPr>
        <p:spPr>
          <a:xfrm rot="5400000">
            <a:off x="-784754" y="2861205"/>
            <a:ext cx="1800225" cy="23071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5365221" y="-2950104"/>
            <a:ext cx="1800225" cy="11853333"/>
          </a:xfrm>
          <a:prstGeom prst="round2SameRect">
            <a:avLst>
              <a:gd name="adj1" fmla="val 4490"/>
              <a:gd name="adj2" fmla="val 0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FFFFFF"/>
                </a:solidFill>
                <a:ea typeface="ＭＳ Ｐゴシック" pitchFamily="-32" charset="-128"/>
              </a:rPr>
              <a:t> </a:t>
            </a:r>
          </a:p>
        </p:txBody>
      </p:sp>
      <p:pic>
        <p:nvPicPr>
          <p:cNvPr id="6" name="Picture 16" descr="Bloom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0" y="920750"/>
            <a:ext cx="3575051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920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10600" y="2780043"/>
            <a:ext cx="10363200" cy="451377"/>
          </a:xfrm>
          <a:noFill/>
          <a:ln>
            <a:noFill/>
          </a:ln>
        </p:spPr>
        <p:txBody>
          <a:bodyPr>
            <a:spAutoFit/>
          </a:bodyPr>
          <a:lstStyle>
            <a:lvl1pPr marL="0" marR="0" indent="0" algn="l" defTabSz="914400" rtl="0" eaLnBrk="0" fontAlgn="base" latinLnBrk="0" hangingPunct="0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4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986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986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6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76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 txBox="1">
            <a:spLocks noChangeArrowheads="1"/>
          </p:cNvSpPr>
          <p:nvPr/>
        </p:nvSpPr>
        <p:spPr bwMode="auto">
          <a:xfrm>
            <a:off x="804333" y="131763"/>
            <a:ext cx="103632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45706" rIns="0" bIns="45706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47776"/>
            <a:ext cx="73152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9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827213"/>
            <a:ext cx="10363200" cy="4114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804200" y="131300"/>
            <a:ext cx="103632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415D9152-C717-4A0A-87E9-809B9319E2D9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5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7713"/>
            <a:ext cx="12192000" cy="53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pic>
        <p:nvPicPr>
          <p:cNvPr id="3" name="Picture 16" descr="Bloom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2518" y="2282825"/>
            <a:ext cx="5786967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6318250"/>
            <a:ext cx="12192000" cy="53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pic>
        <p:nvPicPr>
          <p:cNvPr id="5" name="Picture 13" descr="Be_the_Soluti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9085" y="4457700"/>
            <a:ext cx="315383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9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19404B7-7127-4EA1-BA5E-C2971E529EAC}" type="datetimeFigureOut">
              <a:rPr lang="en-US" sz="1800" smtClean="0">
                <a:solidFill>
                  <a:srgbClr val="000000"/>
                </a:solidFill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10/21/2019</a:t>
            </a:fld>
            <a:endParaRPr lang="en-US" sz="18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8082-024E-493F-BD81-5C6FB95F9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5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9CE6421B-15D9-438A-8A6E-F74ACA86C2DE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827213"/>
            <a:ext cx="10363200" cy="4114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804200" y="131300"/>
            <a:ext cx="103632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15D9152-C717-4A0A-87E9-809B9319E2D9}" type="slidenum">
              <a:rPr lang="en-US"/>
              <a:pPr>
                <a:defRPr/>
              </a:pPr>
              <a:t>‹#›</a:t>
            </a:fld>
            <a:r>
              <a:rPr lang="en-US" dirty="0"/>
              <a:t>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640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B302E237-79CB-44E3-9EC6-61CFA6AF4151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986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986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1F8BAA6B-31DC-4AE7-A548-7670304D990D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C2DC5B4C-965B-438E-B243-C087E65EAB46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E325AF17-2AAD-407D-859A-4C20CD0743E2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 txBox="1">
            <a:spLocks noChangeArrowheads="1"/>
          </p:cNvSpPr>
          <p:nvPr userDrawn="1"/>
        </p:nvSpPr>
        <p:spPr bwMode="auto">
          <a:xfrm>
            <a:off x="804333" y="131763"/>
            <a:ext cx="103632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45706" rIns="0" bIns="45706" anchor="ctr"/>
          <a:lstStyle/>
          <a:p>
            <a:pPr eaLnBrk="0" hangingPunct="0"/>
            <a:r>
              <a:rPr lang="en-US" sz="3000" b="1" dirty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47776"/>
            <a:ext cx="73152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D596209C-26F8-4E56-9E3F-8CBE86056698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827213"/>
            <a:ext cx="103632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804200" y="131300"/>
            <a:ext cx="103632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0D18F835-A5B8-4069-ADF0-2AB678599656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47713"/>
            <a:ext cx="12192000" cy="53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pic>
        <p:nvPicPr>
          <p:cNvPr id="3" name="Picture 16" descr="Bloom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518" y="2282825"/>
            <a:ext cx="5786967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318250"/>
            <a:ext cx="12192000" cy="53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pic>
        <p:nvPicPr>
          <p:cNvPr id="5" name="Picture 13" descr="Be_the_Solution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085" y="4457700"/>
            <a:ext cx="315383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385BF1BB-E2EA-4223-825C-28F567AB0330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10326"/>
            <a:ext cx="12192000" cy="447675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/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2167467" y="1663701"/>
            <a:ext cx="817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4" tIns="45706" rIns="91414" bIns="45706">
            <a:spAutoFit/>
          </a:bodyPr>
          <a:lstStyle/>
          <a:p>
            <a:pPr>
              <a:spcBef>
                <a:spcPct val="50000"/>
              </a:spcBef>
            </a:pPr>
            <a:endParaRPr lang="en-US" sz="1800" dirty="0"/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45415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14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804333" y="131763"/>
            <a:ext cx="103632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6352" y="1027113"/>
            <a:ext cx="12185649" cy="1444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14" tIns="45706" rIns="91414" bIns="45706" anchor="ctr"/>
          <a:lstStyle/>
          <a:p>
            <a:pPr algn="r"/>
            <a:endParaRPr lang="en-US" sz="1800" dirty="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1" y="962026"/>
            <a:ext cx="12198351" cy="60325"/>
          </a:xfrm>
          <a:prstGeom prst="rect">
            <a:avLst/>
          </a:prstGeom>
          <a:solidFill>
            <a:srgbClr val="4F9F4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4" tIns="45706" rIns="91414" bIns="45706" anchor="ctr"/>
          <a:lstStyle/>
          <a:p>
            <a:pPr algn="ctr"/>
            <a:endParaRPr lang="en-US" sz="1800" dirty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584" y="6523039"/>
            <a:ext cx="284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AB9E7771-9058-439B-BC18-46B25B7335C5}" type="slidenum">
              <a:rPr lang="en-US"/>
              <a:pPr/>
              <a:t>‹#›</a:t>
            </a:fld>
            <a:r>
              <a:rPr lang="en-US" dirty="0"/>
              <a:t>  |  Confidential</a:t>
            </a:r>
          </a:p>
        </p:txBody>
      </p:sp>
      <p:pic>
        <p:nvPicPr>
          <p:cNvPr id="1033" name="Picture 11" descr="BloomLogo_White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891184" y="6554788"/>
            <a:ext cx="156633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8" r:id="rId7"/>
    <p:sldLayoutId id="2147483876" r:id="rId8"/>
    <p:sldLayoutId id="2147483879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ＭＳ Ｐゴシック" pitchFamily="96" charset="-128"/>
          <a:cs typeface="ＭＳ Ｐゴシック" pitchFamily="9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-32" charset="2"/>
        <a:buChar char="§"/>
        <a:defRPr sz="2400">
          <a:solidFill>
            <a:schemeClr val="tx2"/>
          </a:solidFill>
          <a:latin typeface="+mn-lt"/>
          <a:ea typeface="ＭＳ Ｐゴシック" pitchFamily="96" charset="-128"/>
          <a:cs typeface="ＭＳ Ｐゴシック" pitchFamily="9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2"/>
          </a:solidFill>
          <a:latin typeface="+mn-lt"/>
          <a:ea typeface="ＭＳ Ｐゴシック" pitchFamily="-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2"/>
          </a:solidFill>
          <a:latin typeface="+mn-lt"/>
          <a:ea typeface="ＭＳ Ｐゴシック" pitchFamily="-3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  <a:ea typeface="ＭＳ Ｐゴシック" pitchFamily="-3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  <a:ea typeface="ＭＳ Ｐゴシック" pitchFamily="-3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10326"/>
            <a:ext cx="12192000" cy="447675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/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ea typeface="ＭＳ Ｐゴシック" pitchFamily="-32" charset="-128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2167467" y="1663701"/>
            <a:ext cx="817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4" tIns="45706" rIns="91414" bIns="45706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45415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14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804333" y="131763"/>
            <a:ext cx="103632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6352" y="1027113"/>
            <a:ext cx="12185649" cy="1444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14" tIns="45706" rIns="91414" bIns="45706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1" y="962026"/>
            <a:ext cx="12198351" cy="60325"/>
          </a:xfrm>
          <a:prstGeom prst="rect">
            <a:avLst/>
          </a:prstGeom>
          <a:solidFill>
            <a:srgbClr val="4F9F4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4" tIns="45706" rIns="91414" bIns="457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584" y="6523039"/>
            <a:ext cx="284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FFFF"/>
                </a:solidFill>
                <a:ea typeface="ＭＳ Ｐゴシック" pitchFamily="-32" charset="-128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CFF8082-024E-493F-BD81-5C6FB95F91B7}" type="slidenum">
              <a:rPr lang="en-US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1033" name="Picture 11" descr="BloomLogo_White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891184" y="6554788"/>
            <a:ext cx="156633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845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ＭＳ Ｐゴシック" pitchFamily="96" charset="-128"/>
          <a:cs typeface="ＭＳ Ｐゴシック" pitchFamily="9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96" charset="-128"/>
          <a:cs typeface="ＭＳ Ｐゴシック" pitchFamily="9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  <a:ea typeface="ＭＳ Ｐゴシック" pitchFamily="96" charset="-128"/>
          <a:cs typeface="ＭＳ Ｐゴシック" pitchFamily="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2"/>
          </a:solidFill>
          <a:latin typeface="+mn-lt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2"/>
          </a:solidFill>
          <a:latin typeface="+mn-lt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600507"/>
            <a:ext cx="7772400" cy="810450"/>
          </a:xfrm>
        </p:spPr>
        <p:txBody>
          <a:bodyPr/>
          <a:lstStyle/>
          <a:p>
            <a:r>
              <a:rPr lang="en-US" dirty="0" smtClean="0"/>
              <a:t> IT Apps Team Meeting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600" dirty="0" smtClean="0"/>
              <a:t>10/18/2019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49" y="96836"/>
            <a:ext cx="2543416" cy="736600"/>
          </a:xfrm>
        </p:spPr>
        <p:txBody>
          <a:bodyPr/>
          <a:lstStyle/>
          <a:p>
            <a:r>
              <a:rPr lang="en-US" dirty="0"/>
              <a:t>STACK 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9CE6421B-15D9-438A-8A6E-F74ACA86C2DE}" type="slidenum">
              <a:rPr lang="en-US" smtClean="0"/>
              <a:pPr/>
              <a:t>10</a:t>
            </a:fld>
            <a:r>
              <a:rPr lang="en-US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0" y="890189"/>
          <a:ext cx="12192002" cy="559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6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513"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Project/Support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R&amp;O –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Stack Mfg.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Will start after Col as 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92595"/>
                  </a:ext>
                </a:extLst>
              </a:tr>
              <a:tr h="620145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Column as Inventory –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Stack Mfg.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Working on Kitting and Cart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82407"/>
                  </a:ext>
                </a:extLst>
              </a:tr>
              <a:tr h="620145">
                <a:tc>
                  <a:txBody>
                    <a:bodyPr/>
                    <a:lstStyle/>
                    <a:p>
                      <a:r>
                        <a:rPr lang="en-US" sz="1600" dirty="0"/>
                        <a:t>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Testing of Phase 2 – Priority 3 -DC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Stack Mfg.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Rolling out this week with customization platform.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59198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69201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r>
                        <a:rPr lang="en-US" sz="1600" dirty="0"/>
                        <a:t>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Keeylocko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-DC</a:t>
                      </a:r>
                      <a:endParaRPr lang="en-US" sz="14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Keith is testing the Cell.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21959"/>
                  </a:ext>
                </a:extLst>
              </a:tr>
              <a:tr h="620145">
                <a:tc>
                  <a:txBody>
                    <a:bodyPr/>
                    <a:lstStyle/>
                    <a:p>
                      <a:r>
                        <a:rPr lang="en-US" sz="1600" dirty="0"/>
                        <a:t>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Oracle WO for </a:t>
                      </a:r>
                      <a:r>
                        <a:rPr lang="en-US" sz="1600" dirty="0" err="1"/>
                        <a:t>keeylocko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 round feedback from Planning.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18391"/>
                  </a:ext>
                </a:extLst>
              </a:tr>
              <a:tr h="62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Query App -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Issue due to security.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Working on developing a web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70209"/>
                  </a:ext>
                </a:extLst>
              </a:tr>
              <a:tr h="62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LT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Supporting</a:t>
                      </a:r>
                      <a:r>
                        <a:rPr lang="en-US" sz="1600" baseline="0" dirty="0"/>
                        <a:t> MES Issues – DC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Identify Bugs, report , and then test the resolutions provided by 42Q. </a:t>
                      </a:r>
                    </a:p>
                    <a:p>
                      <a:endParaRPr lang="en-US" sz="16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sz="16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6693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A252CD7-7C24-427E-A92B-8E5E8EF49B07}"/>
              </a:ext>
            </a:extLst>
          </p:cNvPr>
          <p:cNvSpPr txBox="1">
            <a:spLocks/>
          </p:cNvSpPr>
          <p:nvPr/>
        </p:nvSpPr>
        <p:spPr bwMode="auto">
          <a:xfrm>
            <a:off x="9274629" y="18586"/>
            <a:ext cx="2804671" cy="3522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ＭＳ Ｐゴシック" pitchFamily="96" charset="-128"/>
                <a:cs typeface="ＭＳ Ｐゴシック" pitchFamily="9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kern="0" dirty="0"/>
              <a:t>Week ending : 10/18/19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460F41-58AC-463C-B2FD-1F12BA9E0F3B}"/>
              </a:ext>
            </a:extLst>
          </p:cNvPr>
          <p:cNvSpPr txBox="1">
            <a:spLocks/>
          </p:cNvSpPr>
          <p:nvPr/>
        </p:nvSpPr>
        <p:spPr bwMode="auto">
          <a:xfrm>
            <a:off x="9282313" y="458328"/>
            <a:ext cx="2543416" cy="3318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ＭＳ Ｐゴシック" pitchFamily="96" charset="-128"/>
                <a:cs typeface="ＭＳ Ｐゴシック" pitchFamily="9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kern="0" dirty="0"/>
              <a:t>Lead: </a:t>
            </a:r>
            <a:r>
              <a:rPr lang="en-US" sz="2000" kern="0" dirty="0" err="1"/>
              <a:t>Raajan</a:t>
            </a:r>
            <a:r>
              <a:rPr lang="en-US" sz="2000" kern="0" dirty="0"/>
              <a:t>/De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BACB82-9869-4A29-9133-FF8C1956641F}"/>
              </a:ext>
            </a:extLst>
          </p:cNvPr>
          <p:cNvCxnSpPr>
            <a:cxnSpLocks/>
          </p:cNvCxnSpPr>
          <p:nvPr/>
        </p:nvCxnSpPr>
        <p:spPr>
          <a:xfrm>
            <a:off x="9282313" y="401574"/>
            <a:ext cx="27969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2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325AF17-2AAD-407D-859A-4C20CD0743E2}" type="slidenum">
              <a:rPr lang="en-US" smtClean="0"/>
              <a:pPr/>
              <a:t>11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/>
          </p:nvPr>
        </p:nvGraphicFramePr>
        <p:xfrm>
          <a:off x="227202" y="1099387"/>
          <a:ext cx="11590987" cy="341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6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68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Project/Support Issue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Customer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Severity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Comments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1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X-Author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SFDC/Apttus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for PPA Customer XAE application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PPA Financial model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Discovery Session for Managed Services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07136"/>
                  </a:ext>
                </a:extLst>
              </a:tr>
              <a:tr h="6674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DQI – 3</a:t>
                      </a:r>
                      <a:r>
                        <a:rPr lang="en-US" sz="9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templates for CLM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excel applications post Country/State picklist enabled in production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Identifying unused page layouts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 un-used page layouts from Accounts &amp; Opportunities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900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02120"/>
                  </a:ext>
                </a:extLst>
              </a:tr>
              <a:tr h="6674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WBS X-Author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SFDC/Apttus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Contract budget records – Data Load,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X-Author application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Salesforce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31887"/>
                  </a:ext>
                </a:extLst>
              </a:tr>
              <a:tr h="6674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X-Author Presto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SFDC/Apttus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UAT</a:t>
                      </a:r>
                      <a:endParaRPr lang="en-US" sz="9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Installed X-Author Presto License in UAT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test application for Presto, on Opportunity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22071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27202" y="33251"/>
            <a:ext cx="10651672" cy="90374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ＭＳ Ｐゴシック" pitchFamily="96" charset="-128"/>
                <a:cs typeface="ＭＳ Ｐゴシック" pitchFamily="9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kern="0" dirty="0" smtClean="0"/>
              <a:t>Week ending : 10/18/19</a:t>
            </a:r>
            <a:br>
              <a:rPr lang="en-US" sz="1800" kern="0" dirty="0" smtClean="0"/>
            </a:br>
            <a:r>
              <a:rPr lang="en-US" sz="1800" kern="0" dirty="0" smtClean="0"/>
              <a:t>Name : Pranav Sharma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3442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80" y="180511"/>
            <a:ext cx="10363200" cy="736600"/>
          </a:xfrm>
        </p:spPr>
        <p:txBody>
          <a:bodyPr/>
          <a:lstStyle/>
          <a:p>
            <a:r>
              <a:rPr lang="en-US" dirty="0" smtClean="0"/>
              <a:t>Week ending : 10/18/19</a:t>
            </a:r>
            <a:br>
              <a:rPr lang="en-US" dirty="0" smtClean="0"/>
            </a:br>
            <a:r>
              <a:rPr lang="en-US" dirty="0" smtClean="0"/>
              <a:t>Lead Name : Madhavi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CE6421B-15D9-438A-8A6E-F74ACA86C2DE}" type="slidenum">
              <a:rPr lang="en-US" smtClean="0"/>
              <a:pPr/>
              <a:t>12</a:t>
            </a:fld>
            <a:r>
              <a:rPr lang="en-US" dirty="0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8064" y="1074343"/>
          <a:ext cx="11970330" cy="1885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1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Project/Support Issue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Customer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Sev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Comments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 Dashboard transition from </a:t>
                      </a:r>
                      <a:r>
                        <a:rPr lang="en-US" sz="105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Qlikview</a:t>
                      </a:r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Tableau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Finance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Meetings</a:t>
                      </a: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Finance and CIG team</a:t>
                      </a: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2621"/>
                  </a:ext>
                </a:extLst>
              </a:tr>
              <a:tr h="482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Address &amp; Status Cleanup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Sales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Discussions with Sales</a:t>
                      </a: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CIG.</a:t>
                      </a:r>
                    </a:p>
                    <a:p>
                      <a:pPr marL="15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Might need Shared Services help here</a:t>
                      </a: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09264"/>
                  </a:ext>
                </a:extLst>
              </a:tr>
              <a:tr h="482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r>
                        <a:rPr lang="en-US" sz="105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training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IT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7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Week ending : 18/Oct/19</a:t>
            </a:r>
            <a:br>
              <a:rPr lang="en-US" dirty="0" smtClean="0"/>
            </a:br>
            <a:r>
              <a:rPr lang="en-US" dirty="0" smtClean="0"/>
              <a:t>Lead Name : Todd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04333" y="1126580"/>
          <a:ext cx="10364124" cy="376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6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Project/Support Issue</a:t>
                      </a:r>
                      <a:endParaRPr lang="en-US" sz="1400" dirty="0"/>
                    </a:p>
                  </a:txBody>
                  <a:tcPr marL="66948" marR="66948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Start</a:t>
                      </a:r>
                      <a:endParaRPr lang="en-US" sz="1400" dirty="0"/>
                    </a:p>
                  </a:txBody>
                  <a:tcPr marL="66948" marR="66948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 marL="66948" marR="66948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Management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48" marR="66948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4/9</a:t>
                      </a:r>
                    </a:p>
                  </a:txBody>
                  <a:tcPr marL="66948" marR="66948" marT="34290" marB="34290"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8/30: Abandoned puppet until AWS is ready due repeated technical issues.</a:t>
                      </a:r>
                    </a:p>
                    <a:p>
                      <a:pPr marL="45720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Switch to setting up </a:t>
                      </a:r>
                      <a:r>
                        <a:rPr lang="en-US" sz="1100" strike="sng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icinga</a:t>
                      </a: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for monitoring applications</a:t>
                      </a:r>
                    </a:p>
                    <a:p>
                      <a:pPr marL="45720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9/6: </a:t>
                      </a:r>
                      <a:r>
                        <a:rPr lang="en-US" sz="1100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Icinga</a:t>
                      </a:r>
                      <a:r>
                        <a:rPr lang="en-US" sz="11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Directory setup.  Setting up basic monitoring tests with known test servers</a:t>
                      </a:r>
                    </a:p>
                  </a:txBody>
                  <a:tcPr marL="66948" marR="66948" marT="34290" marB="34290"/>
                </a:tc>
                <a:extLst>
                  <a:ext uri="{0D108BD9-81ED-4DB2-BD59-A6C34878D82A}">
                    <a16:rowId xmlns:a16="http://schemas.microsoft.com/office/drawing/2014/main" val="336236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Staffing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48" marR="66948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5/1</a:t>
                      </a:r>
                    </a:p>
                  </a:txBody>
                  <a:tcPr marL="66948" marR="66948" marT="34290" marB="34290" anchor="ctr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8/16:  No candidates in queue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9/20:  Phone screen interviews next week</a:t>
                      </a:r>
                      <a:endParaRPr lang="en-US" sz="1100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9/27:  coding interview Monday then phone interviews with candidate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endParaRPr lang="en-US" sz="1100" strike="sng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1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10/18:  Interviews with </a:t>
                      </a:r>
                      <a:r>
                        <a:rPr lang="en-US" sz="1100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Sundar</a:t>
                      </a:r>
                      <a:r>
                        <a:rPr lang="en-US" sz="11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Monday with directors/execs</a:t>
                      </a:r>
                    </a:p>
                  </a:txBody>
                  <a:tcPr marL="66948" marR="66948" marT="34290" marB="34290"/>
                </a:tc>
                <a:extLst>
                  <a:ext uri="{0D108BD9-81ED-4DB2-BD59-A6C34878D82A}">
                    <a16:rowId xmlns:a16="http://schemas.microsoft.com/office/drawing/2014/main" val="3532281641"/>
                  </a:ext>
                </a:extLst>
              </a:tr>
              <a:tr h="722064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CSIP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48" marR="66948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8/23</a:t>
                      </a:r>
                    </a:p>
                  </a:txBody>
                  <a:tcPr marL="66948" marR="66948" marT="34290" marB="34290" anchor="ctr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1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10/11:  ATS may not be adequate in current form to pass test. Met with Natasha to review tests.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endParaRPr lang="en-US" sz="1100" strike="sng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1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10/18: Tentative decision to switch to hardware solution using Bangalore Eng.  Software on hold.</a:t>
                      </a:r>
                    </a:p>
                  </a:txBody>
                  <a:tcPr marL="66948" marR="66948" marT="34290" marB="34290"/>
                </a:tc>
                <a:extLst>
                  <a:ext uri="{0D108BD9-81ED-4DB2-BD59-A6C34878D82A}">
                    <a16:rowId xmlns:a16="http://schemas.microsoft.com/office/drawing/2014/main" val="2305446879"/>
                  </a:ext>
                </a:extLst>
              </a:tr>
              <a:tr h="722064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  <a:endParaRPr lang="en-US" sz="14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48" marR="66948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48" marR="66948" marT="34290" marB="34290" anchor="ctr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11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projects to determine if can be built and documented enough to </a:t>
                      </a:r>
                      <a:r>
                        <a:rPr lang="en-US" sz="1100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supported.</a:t>
                      </a:r>
                      <a:endParaRPr lang="en-US" sz="1100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48" marR="66948" marT="34290" marB="34290"/>
                </a:tc>
                <a:extLst>
                  <a:ext uri="{0D108BD9-81ED-4DB2-BD59-A6C34878D82A}">
                    <a16:rowId xmlns:a16="http://schemas.microsoft.com/office/drawing/2014/main" val="25632960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13</a:t>
            </a:fld>
            <a:r>
              <a:rPr lang="en-US" smtClean="0"/>
              <a:t>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ending : 10/18/19 </a:t>
            </a:r>
            <a:br>
              <a:rPr lang="en-US" dirty="0" smtClean="0"/>
            </a:br>
            <a:r>
              <a:rPr lang="en-US" dirty="0" smtClean="0"/>
              <a:t>Lead Name : Uday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14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22299" y="1106425"/>
          <a:ext cx="11180484" cy="457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6413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52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APC SMU</a:t>
                      </a:r>
                      <a:r>
                        <a:rPr lang="en-US" baseline="0" dirty="0" smtClean="0"/>
                        <a:t> Config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10/18/19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Apps-IA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FBL failure detection – Met with Hari, updated FBL report script. Meeting next week to go over Yuma logic.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/>
                        <a:t>Shared FBL flagging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4576"/>
                  </a:ext>
                </a:extLst>
              </a:tr>
              <a:tr h="6831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Ignition 8.0 SDK Code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10/18/19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Apps-IA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Upgraded Ignition, imported projects, modules. Fixed configuration parameters to allow running unsigned modules, and fixing runtime errors. Testing in progress.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41711"/>
                  </a:ext>
                </a:extLst>
              </a:tr>
              <a:tr h="12516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Alarm Email alert to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10/18/19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aseline="0" dirty="0" smtClean="0"/>
                        <a:t>Updated code to include BCC, waiting on approval to deploy the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51376"/>
                  </a:ext>
                </a:extLst>
              </a:tr>
              <a:tr h="12516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10/18/19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RMCC/NPI/FS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aseline="0" dirty="0" smtClean="0"/>
                        <a:t>Contractor Interviews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aseline="0" dirty="0" smtClean="0"/>
                        <a:t>ABS BMS data scripts deployed to more sites and fixed FTP errors for Power Secure.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aseline="0" dirty="0" smtClean="0"/>
                        <a:t>GTG at DE setup.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aseline="0" dirty="0" smtClean="0"/>
                        <a:t>AT&amp;T meter data issues.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aseline="0" dirty="0" err="1" smtClean="0"/>
                        <a:t>Icinga</a:t>
                      </a:r>
                      <a:r>
                        <a:rPr lang="en-US" sz="900" baseline="0" dirty="0" smtClean="0"/>
                        <a:t> – Server/SMU port mapping for configuration.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aseline="0" dirty="0" err="1" smtClean="0"/>
                        <a:t>InfluxDB</a:t>
                      </a:r>
                      <a:r>
                        <a:rPr lang="en-US" sz="900" baseline="0" dirty="0" smtClean="0"/>
                        <a:t> testing – Ran tests to parse and normalize </a:t>
                      </a:r>
                      <a:r>
                        <a:rPr lang="en-US" sz="900" baseline="0" dirty="0" err="1" smtClean="0"/>
                        <a:t>mACZ</a:t>
                      </a:r>
                      <a:r>
                        <a:rPr lang="en-US" sz="900" baseline="0" dirty="0" smtClean="0"/>
                        <a:t> data files into Influx. Tested Go Client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7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Week ending : 10/18/2019</a:t>
            </a:r>
            <a:br>
              <a:rPr lang="en-US" dirty="0" smtClean="0"/>
            </a:br>
            <a:r>
              <a:rPr lang="en-US" dirty="0" smtClean="0"/>
              <a:t>Lead Name : 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15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4554" y="1207874"/>
          <a:ext cx="1180937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7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5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26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SCADA</a:t>
                      </a:r>
                      <a:r>
                        <a:rPr lang="en-US" sz="1600" baseline="0" dirty="0" smtClean="0"/>
                        <a:t> Salesforce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600" b="0" u="none" strike="noStrike" baseline="0" dirty="0" smtClean="0"/>
                        <a:t>Update SCADA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sz="1600" b="0" u="none" strike="sngStrike" baseline="0" dirty="0" smtClean="0"/>
                        <a:t>Display salesforce case #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sz="1600" b="0" u="none" strike="sngStrike" baseline="0" dirty="0" smtClean="0"/>
                        <a:t>Allow manual salesforce case creation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sz="1600" b="0" u="none" strike="noStrike" baseline="0" dirty="0" smtClean="0"/>
                        <a:t>ASM alarm </a:t>
                      </a:r>
                      <a:r>
                        <a:rPr lang="en-US" sz="1600" b="0" u="none" strike="noStrike" baseline="0" dirty="0" smtClean="0">
                          <a:sym typeface="Wingdings" panose="05000000000000000000" pitchFamily="2" charset="2"/>
                        </a:rPr>
                        <a:t> Salesforce integration</a:t>
                      </a:r>
                      <a:endParaRPr lang="en-US" sz="1600" b="0" u="none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38192"/>
                  </a:ext>
                </a:extLst>
              </a:tr>
              <a:tr h="80124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r>
                        <a:rPr lang="en-US" sz="1600" baseline="0" dirty="0" smtClean="0"/>
                        <a:t> Portal – Kiosk issues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10/15/2019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600" b="0" u="none" baseline="0" dirty="0" smtClean="0"/>
                        <a:t>Site froze after leaving open for few hours, reported by PJ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600" b="0" u="none" baseline="0" dirty="0" smtClean="0"/>
                        <a:t>Fixed memory leak.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43467"/>
                  </a:ext>
                </a:extLst>
              </a:tr>
              <a:tr h="80124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 Portal – external API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600" b="0" u="none" baseline="0" dirty="0" smtClean="0"/>
                        <a:t>Extract </a:t>
                      </a:r>
                      <a:r>
                        <a:rPr lang="en-US" sz="1600" b="0" u="none" baseline="0" dirty="0" err="1" smtClean="0"/>
                        <a:t>Bloomconnect</a:t>
                      </a:r>
                      <a:r>
                        <a:rPr lang="en-US" sz="1600" b="0" u="none" baseline="0" dirty="0" smtClean="0"/>
                        <a:t> data through an API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sz="1600" b="0" u="none" baseline="0" dirty="0" smtClean="0"/>
                        <a:t>Only one API endpoint (for now)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40309"/>
                  </a:ext>
                </a:extLst>
              </a:tr>
              <a:tr h="80124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Webview</a:t>
                      </a:r>
                      <a:r>
                        <a:rPr lang="en-US" sz="1600" baseline="0" dirty="0" smtClean="0"/>
                        <a:t> – YSI in site 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10/17/2019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600" b="0" u="none" baseline="0" dirty="0" smtClean="0"/>
                        <a:t>Summary screen shows too low TMO for YSI sites.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600" b="0" u="none" baseline="0" dirty="0" smtClean="0"/>
                        <a:t>YSI values need to </a:t>
                      </a:r>
                      <a:r>
                        <a:rPr lang="en-US" sz="1600" b="0" u="none" baseline="0" smtClean="0"/>
                        <a:t>be added to </a:t>
                      </a:r>
                      <a:r>
                        <a:rPr lang="en-US" sz="1600" b="0" u="none" baseline="0" dirty="0" smtClean="0"/>
                        <a:t>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325AF17-2AAD-407D-859A-4C20CD0743E2}" type="slidenum">
              <a:rPr lang="en-US" smtClean="0"/>
              <a:pPr/>
              <a:t>16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/>
          </p:nvPr>
        </p:nvGraphicFramePr>
        <p:xfrm>
          <a:off x="227202" y="1099387"/>
          <a:ext cx="11590987" cy="316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82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Project/Support 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Salesforce Support.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Maintenance requests.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Apttus Support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SFDC/Apttus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US" sz="1400" b="0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Sprint changes: In-Development.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0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Salesforce Data Quality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opportunity, Contacts Fields clean up: In-Progress.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1616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 Spot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Salesforce Integration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Working with Sam on Integration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27408"/>
                  </a:ext>
                </a:extLst>
              </a:tr>
              <a:tr h="93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Reference Program (CRP) request from BloomWorks.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request to record customer conversations with business teams.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UAT – Testing in progress.</a:t>
                      </a:r>
                    </a:p>
                    <a:p>
                      <a:pPr marL="171450" lvl="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started.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4602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1" y="0"/>
            <a:ext cx="10651672" cy="90374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ＭＳ Ｐゴシック" pitchFamily="96" charset="-128"/>
                <a:cs typeface="ＭＳ Ｐゴシック" pitchFamily="9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96" charset="-128"/>
                <a:cs typeface="ＭＳ Ｐゴシック" pitchFamily="9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Week ending </a:t>
            </a:r>
            <a:r>
              <a:rPr lang="en-US" kern="0" smtClean="0"/>
              <a:t>: 10/18/19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Lead Name : Srini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155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96" y="130637"/>
            <a:ext cx="10363200" cy="736600"/>
          </a:xfrm>
        </p:spPr>
        <p:txBody>
          <a:bodyPr/>
          <a:lstStyle/>
          <a:p>
            <a:r>
              <a:rPr lang="en-US" sz="2400" dirty="0" smtClean="0"/>
              <a:t>Week ending : 10/18/2019</a:t>
            </a:r>
            <a:br>
              <a:rPr lang="en-US" sz="2400" dirty="0" smtClean="0"/>
            </a:br>
            <a:r>
              <a:rPr lang="en-US" sz="2400" dirty="0" smtClean="0"/>
              <a:t>Lead Name : Suresh 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CE6421B-15D9-438A-8A6E-F74ACA86C2DE}" type="slidenum">
              <a:rPr lang="en-US" smtClean="0"/>
              <a:pPr/>
              <a:t>17</a:t>
            </a:fld>
            <a:r>
              <a:rPr lang="en-US" dirty="0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63996" y="1047914"/>
          <a:ext cx="11897831" cy="529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4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435">
                <a:tc>
                  <a:txBody>
                    <a:bodyPr/>
                    <a:lstStyle/>
                    <a:p>
                      <a:r>
                        <a:rPr lang="en-US" sz="17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7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Project /</a:t>
                      </a:r>
                    </a:p>
                    <a:p>
                      <a:r>
                        <a:rPr lang="en-US" sz="17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Support Issue</a:t>
                      </a:r>
                      <a:endParaRPr lang="en-US" sz="17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en-US" sz="17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Sev</a:t>
                      </a:r>
                      <a:endParaRPr lang="en-US" sz="17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7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700" b="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099">
                <a:tc row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Oracle Support 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  <a:endParaRPr lang="en-US" sz="17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WBS Structure Changes- Query Changes to show in </a:t>
                      </a:r>
                      <a:r>
                        <a:rPr lang="en-US" sz="1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Qlikview</a:t>
                      </a:r>
                      <a:endParaRPr lang="en-US" sz="1700" b="1" kern="1200" baseline="0" dirty="0" smtClean="0">
                        <a:solidFill>
                          <a:srgbClr val="4F9F4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GRC Control – Working on GL Menu and Function Listing and Separation based on Setup, Manager and User </a:t>
                      </a:r>
                      <a:r>
                        <a:rPr lang="en-US" sz="17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Functions.</a:t>
                      </a:r>
                      <a:endParaRPr lang="en-US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Workday to Oracle integration for Korea Employees</a:t>
                      </a:r>
                    </a:p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APTB and GL Variance Debug - Completed</a:t>
                      </a:r>
                    </a:p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Managed Services – Reporting Needs (Meeting with Tanvi and Ly Degai) – In Development</a:t>
                      </a:r>
                    </a:p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Remittance Email (ACH) – Not to execute immediately after PPR and Make it manual Execution. In UAT</a:t>
                      </a:r>
                    </a:p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Bloom Expense Report Details – No Progress this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5976"/>
                  </a:ext>
                </a:extLst>
              </a:tr>
              <a:tr h="36021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On-Going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Workday to Oracle, monitor the integration and working with workday to fix those errors – On 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83710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EPBCS 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FP&amp;A</a:t>
                      </a:r>
                      <a:endParaRPr lang="en-US" sz="17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448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Activities this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8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4" y="157642"/>
            <a:ext cx="10363200" cy="736600"/>
          </a:xfrm>
        </p:spPr>
        <p:txBody>
          <a:bodyPr/>
          <a:lstStyle/>
          <a:p>
            <a:r>
              <a:rPr lang="en-US" dirty="0" smtClean="0"/>
              <a:t>Week ending : 10/18/19 </a:t>
            </a:r>
            <a:br>
              <a:rPr lang="en-US" dirty="0" smtClean="0"/>
            </a:br>
            <a:r>
              <a:rPr lang="en-US" dirty="0" smtClean="0"/>
              <a:t>Lead Name : Nitish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18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13426" y="1162062"/>
          <a:ext cx="1157393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31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Project/Support Issue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Severity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TPC Project Support - RAPA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03/08/19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Ops/</a:t>
                      </a:r>
                      <a:r>
                        <a:rPr lang="en-US" sz="1200" dirty="0" err="1" smtClean="0"/>
                        <a:t>Eng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 Progress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10/18: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Price list upload functionality. Initial meeting to gather requirements. – Greg/Jon</a:t>
                      </a:r>
                    </a:p>
                    <a:p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2.  Finalize GUI requirements scope for Harish’s team.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70981"/>
                  </a:ext>
                </a:extLst>
              </a:tr>
              <a:tr h="702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2019 ITGC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06/28/19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 Progress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10/18: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Pending deliverables from James C – on PTO.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Issue with Optics script – </a:t>
                      </a:r>
                      <a:r>
                        <a:rPr lang="en-US" sz="1200" baseline="0" dirty="0" err="1" smtClean="0">
                          <a:sym typeface="Wingdings" panose="05000000000000000000" pitchFamily="2" charset="2"/>
                        </a:rPr>
                        <a:t>Navisite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 had to rerun.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Stock Room access termination for Buyers.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Quarterly CR review with Ajay. – Define process for IT Apps User Access.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List of gaps and remediation plan generation for PwC.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Audit committee meeting 10/28.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Develop RCM map for walkthrough, interim and remediation phases.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93817"/>
                  </a:ext>
                </a:extLst>
              </a:tr>
              <a:tr h="702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DE Change Control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09/20/19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Med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 Progress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10/11: Explore deviations through MES again for feasibility and end-to-end tracking. Plan to start with recording DEV data into MES through barcodes and allowing FIT to access data real-time.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330970"/>
                  </a:ext>
                </a:extLst>
              </a:tr>
              <a:tr h="702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Installed Base</a:t>
                      </a:r>
                      <a:r>
                        <a:rPr lang="en-US" sz="1200" baseline="0" dirty="0" smtClean="0"/>
                        <a:t> Termination Project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10/11/19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Med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 Progress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10/11: Agreement with users on having macro based validation to confirm what is shipped is what is transacted. Working with Prabha to get CDW development complete.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10/18: Prabha sent list of teams in India that use IB. Need to understand usage and explore Salesforce data – Ratna/Anil.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8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ending : </a:t>
            </a:r>
            <a:r>
              <a:rPr lang="en-US" dirty="0" smtClean="0"/>
              <a:t>10/21/19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Lead Name : Anna/</a:t>
            </a:r>
            <a:r>
              <a:rPr lang="en-US" dirty="0" err="1" smtClean="0"/>
              <a:t>Dasaradh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-32" charset="-128"/>
                <a:cs typeface="+mn-cs"/>
              </a:rPr>
              <a:t>Page </a:t>
            </a:r>
            <a:fld id="{9CE6421B-15D9-438A-8A6E-F74ACA86C2D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-32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-32" charset="-128"/>
                <a:cs typeface="+mn-cs"/>
              </a:rPr>
              <a:t>  | 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-32" charset="-128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44964"/>
              </p:ext>
            </p:extLst>
          </p:nvPr>
        </p:nvGraphicFramePr>
        <p:xfrm>
          <a:off x="939338" y="1564213"/>
          <a:ext cx="8925177" cy="356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99">
                  <a:extLst>
                    <a:ext uri="{9D8B030D-6E8A-4147-A177-3AD203B41FA5}">
                      <a16:colId xmlns:a16="http://schemas.microsoft.com/office/drawing/2014/main" val="2764989800"/>
                    </a:ext>
                  </a:extLst>
                </a:gridCol>
                <a:gridCol w="2325983">
                  <a:extLst>
                    <a:ext uri="{9D8B030D-6E8A-4147-A177-3AD203B41FA5}">
                      <a16:colId xmlns:a16="http://schemas.microsoft.com/office/drawing/2014/main" val="2710510900"/>
                    </a:ext>
                  </a:extLst>
                </a:gridCol>
                <a:gridCol w="1019766">
                  <a:extLst>
                    <a:ext uri="{9D8B030D-6E8A-4147-A177-3AD203B41FA5}">
                      <a16:colId xmlns:a16="http://schemas.microsoft.com/office/drawing/2014/main" val="2796112438"/>
                    </a:ext>
                  </a:extLst>
                </a:gridCol>
                <a:gridCol w="1122888">
                  <a:extLst>
                    <a:ext uri="{9D8B030D-6E8A-4147-A177-3AD203B41FA5}">
                      <a16:colId xmlns:a16="http://schemas.microsoft.com/office/drawing/2014/main" val="2661349245"/>
                    </a:ext>
                  </a:extLst>
                </a:gridCol>
                <a:gridCol w="3975941">
                  <a:extLst>
                    <a:ext uri="{9D8B030D-6E8A-4147-A177-3AD203B41FA5}">
                      <a16:colId xmlns:a16="http://schemas.microsoft.com/office/drawing/2014/main" val="893121935"/>
                    </a:ext>
                  </a:extLst>
                </a:gridCol>
              </a:tblGrid>
              <a:tr h="6829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No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mtClean="0">
                          <a:effectLst/>
                        </a:rPr>
                        <a:t>Project/Support Issue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Severity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mtClean="0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mtClean="0">
                          <a:effectLst/>
                        </a:rPr>
                        <a:t>Comments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2078187591"/>
                  </a:ext>
                </a:extLst>
              </a:tr>
              <a:tr h="763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Oracle SOA cloud provisioning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 smtClean="0">
                          <a:effectLst/>
                        </a:rPr>
                        <a:t>Working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on the costing part.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67" marR="5644" marT="5644" marB="0" anchor="ctr"/>
                </a:tc>
                <a:extLst>
                  <a:ext uri="{0D108BD9-81ED-4DB2-BD59-A6C34878D82A}">
                    <a16:rowId xmlns:a16="http://schemas.microsoft.com/office/drawing/2014/main" val="302830657"/>
                  </a:ext>
                </a:extLst>
              </a:tr>
              <a:tr h="511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Oracle Fusion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Applications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Conducted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meeting with Sritama and Raghu on cost rollup issues.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ctr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Encountered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issues .Praveen raised Sr’s</a:t>
                      </a:r>
                    </a:p>
                    <a:p>
                      <a:pPr algn="l" rtl="0" fontAlgn="ctr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Will meet again this week.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67" marR="5644" marT="5644" marB="0" anchor="ctr"/>
                </a:tc>
                <a:extLst>
                  <a:ext uri="{0D108BD9-81ED-4DB2-BD59-A6C34878D82A}">
                    <a16:rowId xmlns:a16="http://schemas.microsoft.com/office/drawing/2014/main" val="3828197045"/>
                  </a:ext>
                </a:extLst>
              </a:tr>
              <a:tr h="457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Oracle Apps – Price List Custom Solution.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 smtClean="0">
                          <a:effectLst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Level discussions with Greg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Wilson.</a:t>
                      </a:r>
                    </a:p>
                    <a:p>
                      <a:pPr algn="l" rtl="0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Will have further discussions on the design with Nitish.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67" marR="5644" marT="5644" marB="0" anchor="ctr"/>
                </a:tc>
                <a:extLst>
                  <a:ext uri="{0D108BD9-81ED-4DB2-BD59-A6C34878D82A}">
                    <a16:rowId xmlns:a16="http://schemas.microsoft.com/office/drawing/2014/main" val="4126056055"/>
                  </a:ext>
                </a:extLst>
              </a:tr>
              <a:tr h="2324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Field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Service Integrations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mtClean="0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Waiting for the objects confirmation from team.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67" marR="5644" marT="5644" marB="0" anchor="ctr"/>
                </a:tc>
                <a:extLst>
                  <a:ext uri="{0D108BD9-81ED-4DB2-BD59-A6C34878D82A}">
                    <a16:rowId xmlns:a16="http://schemas.microsoft.com/office/drawing/2014/main" val="2953921315"/>
                  </a:ext>
                </a:extLst>
              </a:tr>
              <a:tr h="457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FTZ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Tx/>
                        <a:buChar char="-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Started developing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the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1122434530"/>
                  </a:ext>
                </a:extLst>
              </a:tr>
              <a:tr h="457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FLX003.0 Billing automation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Kalpana to provide the DB details to start the integration development.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4" marR="5644" marT="5644" marB="0" anchor="ctr"/>
                </a:tc>
                <a:extLst>
                  <a:ext uri="{0D108BD9-81ED-4DB2-BD59-A6C34878D82A}">
                    <a16:rowId xmlns:a16="http://schemas.microsoft.com/office/drawing/2014/main" val="197966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3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Week ending : 10/18/2019</a:t>
            </a:r>
            <a:br>
              <a:rPr lang="en-US" dirty="0" smtClean="0"/>
            </a:br>
            <a:r>
              <a:rPr lang="en-US" dirty="0" smtClean="0"/>
              <a:t>Lead Name : Deepa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2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199" y="1096782"/>
          <a:ext cx="11114117" cy="520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5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35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8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CVMI Aging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10/18/2019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Customer</a:t>
                      </a:r>
                      <a:r>
                        <a:rPr lang="en-US" sz="1400" baseline="0" dirty="0" smtClean="0"/>
                        <a:t> Experience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 Progress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Made all the necessary changes to the report and communicated to business</a:t>
                      </a:r>
                    </a:p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Business validated the data and confirmed to move to production.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77569"/>
                  </a:ext>
                </a:extLst>
              </a:tr>
              <a:tr h="6621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Commodity Manager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10/18/2019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Experience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Had meeting with Darin, Bob </a:t>
                      </a:r>
                      <a:r>
                        <a:rPr lang="en-US" sz="120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Malley</a:t>
                      </a: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Jon Lai</a:t>
                      </a:r>
                    </a:p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Created the Business Requirement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22746"/>
                  </a:ext>
                </a:extLst>
              </a:tr>
              <a:tr h="4690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E$O Report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10/18/2019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Experience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Waiting on business to validate and get back to us for further changes/ move to production.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59015"/>
                  </a:ext>
                </a:extLst>
              </a:tr>
              <a:tr h="9104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ASN Report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10/18/2019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Experience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tested and confirmed everything looks good</a:t>
                      </a:r>
                    </a:p>
                    <a:p>
                      <a:pPr marL="171450" lvl="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Waiting on them to confirm IT to move to production.</a:t>
                      </a:r>
                    </a:p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endParaRPr lang="en-US" sz="1200" u="non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28253"/>
                  </a:ext>
                </a:extLst>
              </a:tr>
              <a:tr h="14893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FTZ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10/18/2019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</a:t>
                      </a:r>
                      <a:r>
                        <a:rPr lang="en-US" sz="1400" baseline="0" dirty="0" smtClean="0"/>
                        <a:t> Experience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r>
                        <a:rPr lang="en-US" sz="1200" b="1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lvl="0" indent="0" algn="l" defTabSz="914400" rtl="0" eaLnBrk="1" latinLnBrk="0" hangingPunct="1">
                        <a:buFontTx/>
                        <a:buNone/>
                      </a:pPr>
                      <a:r>
                        <a:rPr 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After the approval the development will start.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7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2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E</a:t>
            </a:r>
            <a:r>
              <a:rPr lang="en-US" dirty="0" smtClean="0"/>
              <a:t>nding : 10/18/19 </a:t>
            </a:r>
            <a:br>
              <a:rPr lang="en-US" dirty="0" smtClean="0"/>
            </a:br>
            <a:r>
              <a:rPr lang="en-US" dirty="0" smtClean="0"/>
              <a:t>Lead Name : Ashok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3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555" y="1112485"/>
          <a:ext cx="10889667" cy="519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06">
                  <a:extLst>
                    <a:ext uri="{9D8B030D-6E8A-4147-A177-3AD203B41FA5}">
                      <a16:colId xmlns:a16="http://schemas.microsoft.com/office/drawing/2014/main" val="2144936412"/>
                    </a:ext>
                  </a:extLst>
                </a:gridCol>
                <a:gridCol w="2362891">
                  <a:extLst>
                    <a:ext uri="{9D8B030D-6E8A-4147-A177-3AD203B41FA5}">
                      <a16:colId xmlns:a16="http://schemas.microsoft.com/office/drawing/2014/main" val="3270659751"/>
                    </a:ext>
                  </a:extLst>
                </a:gridCol>
                <a:gridCol w="1631785">
                  <a:extLst>
                    <a:ext uri="{9D8B030D-6E8A-4147-A177-3AD203B41FA5}">
                      <a16:colId xmlns:a16="http://schemas.microsoft.com/office/drawing/2014/main" val="3786638063"/>
                    </a:ext>
                  </a:extLst>
                </a:gridCol>
                <a:gridCol w="1493818">
                  <a:extLst>
                    <a:ext uri="{9D8B030D-6E8A-4147-A177-3AD203B41FA5}">
                      <a16:colId xmlns:a16="http://schemas.microsoft.com/office/drawing/2014/main" val="3979672914"/>
                    </a:ext>
                  </a:extLst>
                </a:gridCol>
                <a:gridCol w="1431530">
                  <a:extLst>
                    <a:ext uri="{9D8B030D-6E8A-4147-A177-3AD203B41FA5}">
                      <a16:colId xmlns:a16="http://schemas.microsoft.com/office/drawing/2014/main" val="3055755848"/>
                    </a:ext>
                  </a:extLst>
                </a:gridCol>
                <a:gridCol w="3362037">
                  <a:extLst>
                    <a:ext uri="{9D8B030D-6E8A-4147-A177-3AD203B41FA5}">
                      <a16:colId xmlns:a16="http://schemas.microsoft.com/office/drawing/2014/main" val="2766115078"/>
                    </a:ext>
                  </a:extLst>
                </a:gridCol>
              </a:tblGrid>
              <a:tr h="1104568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1932"/>
                  </a:ext>
                </a:extLst>
              </a:tr>
              <a:tr h="10228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GRC Controls</a:t>
                      </a:r>
                      <a:r>
                        <a:rPr lang="en-US" baseline="0" dirty="0" smtClean="0"/>
                        <a:t> and Conflicts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Governance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 analysis to find out the root cause for why conflicts are arising + document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04137"/>
                  </a:ext>
                </a:extLst>
              </a:tr>
              <a:tr h="10228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Interactions with 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02860"/>
                  </a:ext>
                </a:extLst>
              </a:tr>
              <a:tr h="1022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Lot Decoding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Stacks Planning/Mfg.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Meetings with 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40424"/>
                  </a:ext>
                </a:extLst>
              </a:tr>
              <a:tr h="1022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related to SCM 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ending : 10/18/19 </a:t>
            </a:r>
            <a:br>
              <a:rPr lang="en-US" dirty="0" smtClean="0"/>
            </a:br>
            <a:r>
              <a:rPr lang="en-US" dirty="0" smtClean="0"/>
              <a:t>Lead Name : Raj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4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0" y="947353"/>
          <a:ext cx="11344275" cy="388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1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8854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9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Field</a:t>
                      </a:r>
                      <a:r>
                        <a:rPr lang="en-US" sz="1600" baseline="0" dirty="0" smtClean="0"/>
                        <a:t> Service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Key Accomplishments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For Sprint 1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Sprint 1 deliverables testing is complete 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Enhancements will be picked up in next sprint/s. 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SCADA Integration – Tech Team working on integration points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Integrations with Oracle – work in progress on schedule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Key Next Steps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For Sprint 2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Started on business interaction and development actions for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Sprint 2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Will gather pace once in coming days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There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has been a slight delay in Sprint 2 business requirements and design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Team needs to recover lost time else it can impact Sprint schedule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64" y="78864"/>
            <a:ext cx="10363200" cy="736600"/>
          </a:xfrm>
        </p:spPr>
        <p:txBody>
          <a:bodyPr/>
          <a:lstStyle/>
          <a:p>
            <a:r>
              <a:rPr lang="en-US" dirty="0" smtClean="0"/>
              <a:t>Week ending : 10/18/19 </a:t>
            </a:r>
            <a:br>
              <a:rPr lang="en-US" dirty="0" smtClean="0"/>
            </a:br>
            <a:r>
              <a:rPr lang="en-US" dirty="0" smtClean="0"/>
              <a:t>Lead Name : Preya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5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0" y="947355"/>
          <a:ext cx="12192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9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234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RICC – Sprint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Sprint changes deployed to production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64377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RICC – 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Dev1</a:t>
                      </a:r>
                      <a:r>
                        <a:rPr lang="en-US" sz="1400" baseline="0" dirty="0" smtClean="0"/>
                        <a:t> and UAT1 refresh from production.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/>
                        <a:t>Working on pushing RTRs, RDTs and Case Validations to Dev1.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/>
                        <a:t>Worked on other support related tasks.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94793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/>
                        <a:t>Attending Sprint2 requirement gathering meetings.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/>
                        <a:t>Discussion about how to handle MOP with WO and Case 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ending : 10/18/19 </a:t>
            </a:r>
            <a:br>
              <a:rPr lang="en-US" dirty="0" smtClean="0"/>
            </a:br>
            <a:r>
              <a:rPr lang="en-US" dirty="0" smtClean="0"/>
              <a:t>Resource Name : Praveen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6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32756" y="1172094"/>
          <a:ext cx="11764931" cy="506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6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437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3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Cell Work Order creation enhancement for new Part Number for China tariff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Migrate</a:t>
                      </a:r>
                      <a:r>
                        <a:rPr lang="en-US" sz="1600" baseline="0" dirty="0" smtClean="0"/>
                        <a:t>d to PROD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787392"/>
                  </a:ext>
                </a:extLst>
              </a:tr>
              <a:tr h="5734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Mongoose Fall-out WIP Automation Project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</a:t>
                      </a:r>
                      <a:r>
                        <a:rPr lang="en-US" sz="1600" baseline="0" dirty="0" smtClean="0"/>
                        <a:t> Prod 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2806527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Costing Reports in Excel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Business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8979992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Keeylocko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Project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Mfg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Development to continue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086566"/>
                  </a:ext>
                </a:extLst>
              </a:tr>
              <a:tr h="6679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Automation of Material transfers from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Svstacks</a:t>
                      </a:r>
                      <a:endParaRPr lang="en-US" sz="16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 /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Mfg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Requirement Gathering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8605977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MRF Automation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Requirement Gathering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885517"/>
                  </a:ext>
                </a:extLst>
              </a:tr>
              <a:tr h="6679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Production Support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 / Costing / </a:t>
                      </a:r>
                      <a:r>
                        <a:rPr lang="en-US" sz="1600" dirty="0" err="1" smtClean="0"/>
                        <a:t>Mfg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130349"/>
                  </a:ext>
                </a:extLst>
              </a:tr>
              <a:tr h="6679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3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Security Training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10/18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86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ending : 10/18/19 </a:t>
            </a:r>
            <a:br>
              <a:rPr lang="en-US" dirty="0" smtClean="0"/>
            </a:br>
            <a:r>
              <a:rPr lang="en-US" dirty="0" smtClean="0"/>
              <a:t>Lead Name : Suresh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CE6421B-15D9-438A-8A6E-F74ACA86C2DE}" type="slidenum">
              <a:rPr lang="en-US" smtClean="0"/>
              <a:pPr/>
              <a:t>7</a:t>
            </a:fld>
            <a:r>
              <a:rPr lang="en-US" dirty="0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14184" y="1036322"/>
          <a:ext cx="11825416" cy="265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1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70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Project/Support 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Severity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</a:t>
                      </a:r>
                      <a:r>
                        <a:rPr lang="en-US" sz="1400" baseline="0" dirty="0" smtClean="0"/>
                        <a:t> on modifications of </a:t>
                      </a:r>
                      <a:r>
                        <a:rPr lang="en-US" sz="1400" dirty="0" smtClean="0"/>
                        <a:t>Receipt forecast report</a:t>
                      </a:r>
                      <a:r>
                        <a:rPr lang="en-US" sz="1400" baseline="0" dirty="0" smtClean="0"/>
                        <a:t> for TPC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Purchasing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Include</a:t>
                      </a:r>
                      <a:r>
                        <a:rPr lang="en-US" sz="1400" baseline="0" dirty="0" smtClean="0"/>
                        <a:t> the CVMI logic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on the Freight</a:t>
                      </a:r>
                      <a:r>
                        <a:rPr lang="en-US" sz="1400" baseline="0" dirty="0" smtClean="0"/>
                        <a:t>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Purchasing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80657"/>
                  </a:ext>
                </a:extLst>
              </a:tr>
              <a:tr h="8772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list Upload tool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Gathering Requirements.</a:t>
                      </a:r>
                      <a:r>
                        <a:rPr lang="en-US" sz="1400" baseline="0" dirty="0" smtClean="0"/>
                        <a:t> Engage Harish team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1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ending : 09/06/19 </a:t>
            </a:r>
            <a:br>
              <a:rPr lang="en-US" dirty="0" smtClean="0"/>
            </a:br>
            <a:r>
              <a:rPr lang="en-US" dirty="0" smtClean="0"/>
              <a:t>Lead Name : Anil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8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0" y="947355"/>
          <a:ext cx="12192000" cy="27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6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234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Progress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Sprint</a:t>
                      </a:r>
                      <a:r>
                        <a:rPr lang="en-US" sz="1400" baseline="0" dirty="0" smtClean="0"/>
                        <a:t> 2 requirement gathering sessions.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60721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Progress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SCADA – Salesforce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Unit testing in dev3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sprint 2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1453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9097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5729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07439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7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ending : 10/18/19 </a:t>
            </a:r>
            <a:br>
              <a:rPr lang="en-US" dirty="0" smtClean="0"/>
            </a:br>
            <a:r>
              <a:rPr lang="en-US" dirty="0" smtClean="0"/>
              <a:t>Lead Name : Ratna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CE6421B-15D9-438A-8A6E-F74ACA86C2DE}" type="slidenum">
              <a:rPr lang="en-US" smtClean="0"/>
              <a:pPr/>
              <a:t>9</a:t>
            </a:fld>
            <a:r>
              <a:rPr lang="en-US" smtClean="0"/>
              <a:t>  | 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0" y="947354"/>
          <a:ext cx="12192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3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Project/Support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3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Field</a:t>
                      </a:r>
                      <a:r>
                        <a:rPr lang="en-US" sz="1600" baseline="0" dirty="0" smtClean="0"/>
                        <a:t> Service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Completed Sprint 1 deliverables.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Enhancements will be handled in subsequent sprint(s). 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Sprint 2 development start delayed due to pending business requirements.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Created new instance for DevOps team with new test accounts.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Participated in discussions with Slack on the Field Service requirements. Slack to provide a demo next week to Field </a:t>
                      </a:r>
                      <a:r>
                        <a:rPr lang="en-US" sz="1400" baseline="0" smtClean="0"/>
                        <a:t>Service team.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9754"/>
                  </a:ext>
                </a:extLst>
              </a:tr>
              <a:tr h="5633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Field Service - 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Oracle Salesforce integration: Team waiting on finalized field list.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SCADA Salesforce Integration: ASM Alarm and PM Integration completed and available for testing.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CDW Integration: Had discussions with Kalpana on Impact Analysis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Finance Report: Had discussions with M Raja on the service data that Finance needs for reporting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51930"/>
                  </a:ext>
                </a:extLst>
              </a:tr>
              <a:tr h="5633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RICC &amp; Oracle Field</a:t>
                      </a:r>
                      <a:r>
                        <a:rPr lang="en-US" sz="1600" baseline="0" dirty="0" smtClean="0"/>
                        <a:t> Service Support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Deployed Sprint changes to Production.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Worked on support related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3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4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m_pres_meta_v3">
  <a:themeElements>
    <a:clrScheme name="Bloom_pres_meta_v3 1">
      <a:dk1>
        <a:srgbClr val="000000"/>
      </a:dk1>
      <a:lt1>
        <a:srgbClr val="FFFFFF"/>
      </a:lt1>
      <a:dk2>
        <a:srgbClr val="000000"/>
      </a:dk2>
      <a:lt2>
        <a:srgbClr val="4F9F43"/>
      </a:lt2>
      <a:accent1>
        <a:srgbClr val="455560"/>
      </a:accent1>
      <a:accent2>
        <a:srgbClr val="E4E5E6"/>
      </a:accent2>
      <a:accent3>
        <a:srgbClr val="FFFFFF"/>
      </a:accent3>
      <a:accent4>
        <a:srgbClr val="000000"/>
      </a:accent4>
      <a:accent5>
        <a:srgbClr val="B0B4B6"/>
      </a:accent5>
      <a:accent6>
        <a:srgbClr val="CFCFD0"/>
      </a:accent6>
      <a:hlink>
        <a:srgbClr val="4F9F43"/>
      </a:hlink>
      <a:folHlink>
        <a:srgbClr val="455560"/>
      </a:folHlink>
    </a:clrScheme>
    <a:fontScheme name="Bloom_pres_meta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oom_pres_meta_v3 1">
        <a:dk1>
          <a:srgbClr val="000000"/>
        </a:dk1>
        <a:lt1>
          <a:srgbClr val="FFFFFF"/>
        </a:lt1>
        <a:dk2>
          <a:srgbClr val="000000"/>
        </a:dk2>
        <a:lt2>
          <a:srgbClr val="4F9F43"/>
        </a:lt2>
        <a:accent1>
          <a:srgbClr val="455560"/>
        </a:accent1>
        <a:accent2>
          <a:srgbClr val="E4E5E6"/>
        </a:accent2>
        <a:accent3>
          <a:srgbClr val="FFFFFF"/>
        </a:accent3>
        <a:accent4>
          <a:srgbClr val="000000"/>
        </a:accent4>
        <a:accent5>
          <a:srgbClr val="B0B4B6"/>
        </a:accent5>
        <a:accent6>
          <a:srgbClr val="CFCFD0"/>
        </a:accent6>
        <a:hlink>
          <a:srgbClr val="4F9F43"/>
        </a:hlink>
        <a:folHlink>
          <a:srgbClr val="4555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oom_pres_meta_v3 2">
        <a:dk1>
          <a:srgbClr val="000000"/>
        </a:dk1>
        <a:lt1>
          <a:srgbClr val="FFFFFF"/>
        </a:lt1>
        <a:dk2>
          <a:srgbClr val="000000"/>
        </a:dk2>
        <a:lt2>
          <a:srgbClr val="D18316"/>
        </a:lt2>
        <a:accent1>
          <a:srgbClr val="569BBD"/>
        </a:accent1>
        <a:accent2>
          <a:srgbClr val="E4E5E6"/>
        </a:accent2>
        <a:accent3>
          <a:srgbClr val="FFFFFF"/>
        </a:accent3>
        <a:accent4>
          <a:srgbClr val="000000"/>
        </a:accent4>
        <a:accent5>
          <a:srgbClr val="B4CBDB"/>
        </a:accent5>
        <a:accent6>
          <a:srgbClr val="CFCFD0"/>
        </a:accent6>
        <a:hlink>
          <a:srgbClr val="CBB676"/>
        </a:hlink>
        <a:folHlink>
          <a:srgbClr val="D1831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2_BOD_Jan_V2">
  <a:themeElements>
    <a:clrScheme name="Bloom_pres_meta_v3 1">
      <a:dk1>
        <a:srgbClr val="000000"/>
      </a:dk1>
      <a:lt1>
        <a:srgbClr val="FFFFFF"/>
      </a:lt1>
      <a:dk2>
        <a:srgbClr val="000000"/>
      </a:dk2>
      <a:lt2>
        <a:srgbClr val="4F9F43"/>
      </a:lt2>
      <a:accent1>
        <a:srgbClr val="455560"/>
      </a:accent1>
      <a:accent2>
        <a:srgbClr val="E4E5E6"/>
      </a:accent2>
      <a:accent3>
        <a:srgbClr val="FFFFFF"/>
      </a:accent3>
      <a:accent4>
        <a:srgbClr val="000000"/>
      </a:accent4>
      <a:accent5>
        <a:srgbClr val="B0B4B6"/>
      </a:accent5>
      <a:accent6>
        <a:srgbClr val="CFCFD0"/>
      </a:accent6>
      <a:hlink>
        <a:srgbClr val="4F9F43"/>
      </a:hlink>
      <a:folHlink>
        <a:srgbClr val="455560"/>
      </a:folHlink>
    </a:clrScheme>
    <a:fontScheme name="Bloom_pres_meta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oom_pres_meta_v3 1">
        <a:dk1>
          <a:srgbClr val="000000"/>
        </a:dk1>
        <a:lt1>
          <a:srgbClr val="FFFFFF"/>
        </a:lt1>
        <a:dk2>
          <a:srgbClr val="000000"/>
        </a:dk2>
        <a:lt2>
          <a:srgbClr val="4F9F43"/>
        </a:lt2>
        <a:accent1>
          <a:srgbClr val="455560"/>
        </a:accent1>
        <a:accent2>
          <a:srgbClr val="E4E5E6"/>
        </a:accent2>
        <a:accent3>
          <a:srgbClr val="FFFFFF"/>
        </a:accent3>
        <a:accent4>
          <a:srgbClr val="000000"/>
        </a:accent4>
        <a:accent5>
          <a:srgbClr val="B0B4B6"/>
        </a:accent5>
        <a:accent6>
          <a:srgbClr val="CFCFD0"/>
        </a:accent6>
        <a:hlink>
          <a:srgbClr val="4F9F43"/>
        </a:hlink>
        <a:folHlink>
          <a:srgbClr val="4555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oom_pres_meta_v3 2">
        <a:dk1>
          <a:srgbClr val="000000"/>
        </a:dk1>
        <a:lt1>
          <a:srgbClr val="FFFFFF"/>
        </a:lt1>
        <a:dk2>
          <a:srgbClr val="000000"/>
        </a:dk2>
        <a:lt2>
          <a:srgbClr val="D18316"/>
        </a:lt2>
        <a:accent1>
          <a:srgbClr val="569BBD"/>
        </a:accent1>
        <a:accent2>
          <a:srgbClr val="E4E5E6"/>
        </a:accent2>
        <a:accent3>
          <a:srgbClr val="FFFFFF"/>
        </a:accent3>
        <a:accent4>
          <a:srgbClr val="000000"/>
        </a:accent4>
        <a:accent5>
          <a:srgbClr val="B4CBDB"/>
        </a:accent5>
        <a:accent6>
          <a:srgbClr val="CFCFD0"/>
        </a:accent6>
        <a:hlink>
          <a:srgbClr val="CBB676"/>
        </a:hlink>
        <a:folHlink>
          <a:srgbClr val="D1831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1E73D6325D84DAB39CAD44A7C8357" ma:contentTypeVersion="5" ma:contentTypeDescription="Create a new document." ma:contentTypeScope="" ma:versionID="8bab036d8c585d7c67a5a4f68a838e51">
  <xsd:schema xmlns:xsd="http://www.w3.org/2001/XMLSchema" xmlns:p="http://schemas.microsoft.com/office/2006/metadata/properties" xmlns:ns2="48b88541-28f7-40ed-88ef-4fb4147a2110" targetNamespace="http://schemas.microsoft.com/office/2006/metadata/properties" ma:root="true" ma:fieldsID="b8fbe5d7aac7091d5b37d8e149070a33" ns2:_="">
    <xsd:import namespace="48b88541-28f7-40ed-88ef-4fb4147a2110"/>
    <xsd:element name="properties">
      <xsd:complexType>
        <xsd:sequence>
          <xsd:element name="documentManagement">
            <xsd:complexType>
              <xsd:all>
                <xsd:element ref="ns2:Target_x0020_Audienc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8b88541-28f7-40ed-88ef-4fb4147a2110" elementFormDefault="qualified">
    <xsd:import namespace="http://schemas.microsoft.com/office/2006/documentManagement/types"/>
    <xsd:element name="Target_x0020_Audiences" ma:index="8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Target_x0020_Audiences xmlns="48b88541-28f7-40ed-88ef-4fb4147a2110" xsi:nil="true"/>
  </documentManagement>
</p:properties>
</file>

<file path=customXml/itemProps1.xml><?xml version="1.0" encoding="utf-8"?>
<ds:datastoreItem xmlns:ds="http://schemas.openxmlformats.org/officeDocument/2006/customXml" ds:itemID="{C02F1F7A-DC9E-4B7F-A6A0-930340AF8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BD50AE-9041-4648-804B-ACE425741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b88541-28f7-40ed-88ef-4fb4147a211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1B79B59-3170-4438-A270-85A22BEA8DF9}">
  <ds:schemaRefs>
    <ds:schemaRef ds:uri="http://purl.org/dc/dcmitype/"/>
    <ds:schemaRef ds:uri="http://purl.org/dc/terms/"/>
    <ds:schemaRef ds:uri="http://schemas.openxmlformats.org/package/2006/metadata/core-properties"/>
    <ds:schemaRef ds:uri="48b88541-28f7-40ed-88ef-4fb4147a2110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Bloom_pres_meta_v3</Template>
  <TotalTime>130146</TotalTime>
  <Words>2152</Words>
  <Application>Microsoft Office PowerPoint</Application>
  <PresentationFormat>Widescreen</PresentationFormat>
  <Paragraphs>613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Wingdings</vt:lpstr>
      <vt:lpstr>Bloom_pres_meta_v3</vt:lpstr>
      <vt:lpstr>E2_BOD_Jan_V2</vt:lpstr>
      <vt:lpstr> IT Apps Team Meeting    10/18/2019</vt:lpstr>
      <vt:lpstr>Week ending : 10/18/2019 Lead Name : Deepa</vt:lpstr>
      <vt:lpstr>Week Ending : 10/18/19  Lead Name : Ashok</vt:lpstr>
      <vt:lpstr>Week ending : 10/18/19  Lead Name : Raj</vt:lpstr>
      <vt:lpstr>Week ending : 10/18/19  Lead Name : Preya</vt:lpstr>
      <vt:lpstr>Week ending : 10/18/19  Resource Name : Praveen</vt:lpstr>
      <vt:lpstr>Week ending : 10/18/19  Lead Name : Suresh</vt:lpstr>
      <vt:lpstr>Week ending : 09/06/19  Lead Name : Anil</vt:lpstr>
      <vt:lpstr>Week ending : 10/18/19  Lead Name : Ratna</vt:lpstr>
      <vt:lpstr>STACK MES</vt:lpstr>
      <vt:lpstr>PowerPoint Presentation</vt:lpstr>
      <vt:lpstr>Week ending : 10/18/19 Lead Name : Madhavi</vt:lpstr>
      <vt:lpstr>Week ending : 18/Oct/19 Lead Name : Todd</vt:lpstr>
      <vt:lpstr>Week ending : 10/18/19  Lead Name : Uday</vt:lpstr>
      <vt:lpstr>Week ending : 10/18/2019 Lead Name : Jeff</vt:lpstr>
      <vt:lpstr>PowerPoint Presentation</vt:lpstr>
      <vt:lpstr>Week ending : 10/18/2019 Lead Name : Suresh K</vt:lpstr>
      <vt:lpstr>Week ending : 10/18/19  Lead Name : Nitish</vt:lpstr>
      <vt:lpstr>Week ending : 10/21/19  Lead Name : Anna/Dasaradh</vt:lpstr>
    </vt:vector>
  </TitlesOfParts>
  <Company>Ion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 America</dc:creator>
  <cp:lastModifiedBy>Annapurneswar Putrevu</cp:lastModifiedBy>
  <cp:revision>3243</cp:revision>
  <cp:lastPrinted>2017-04-17T19:02:39Z</cp:lastPrinted>
  <dcterms:created xsi:type="dcterms:W3CDTF">2010-09-07T19:06:30Z</dcterms:created>
  <dcterms:modified xsi:type="dcterms:W3CDTF">2019-10-21T16:22:40Z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0x0101008221E73D6325D84DAB39CAD44A7C8357</vt:lpwstr>
  </property>
</Properties>
</file>