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9" r:id="rId2"/>
    <p:sldId id="332" r:id="rId3"/>
    <p:sldId id="330" r:id="rId4"/>
    <p:sldId id="333" r:id="rId5"/>
    <p:sldId id="334" r:id="rId6"/>
    <p:sldId id="335" r:id="rId7"/>
    <p:sldId id="336" r:id="rId8"/>
    <p:sldId id="337" r:id="rId9"/>
    <p:sldId id="338" r:id="rId10"/>
    <p:sldId id="339" r:id="rId11"/>
    <p:sldId id="340" r:id="rId12"/>
    <p:sldId id="341" r:id="rId13"/>
    <p:sldId id="342" r:id="rId14"/>
    <p:sldId id="331"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Is_canceled</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Canceled</c:v>
                </c:pt>
                <c:pt idx="1">
                  <c:v>Not Canceled</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0-9508-4433-8473-F7D3673652F6}"/>
            </c:ext>
          </c:extLst>
        </c:ser>
        <c:dLbls>
          <c:showLegendKey val="0"/>
          <c:showVal val="0"/>
          <c:showCatName val="0"/>
          <c:showSerName val="0"/>
          <c:showPercent val="0"/>
          <c:showBubbleSize val="0"/>
        </c:dLbls>
        <c:gapWidth val="150"/>
        <c:overlap val="100"/>
        <c:axId val="774830015"/>
        <c:axId val="774837087"/>
      </c:barChart>
      <c:valAx>
        <c:axId val="7748370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74830015"/>
        <c:crosses val="autoZero"/>
        <c:crossBetween val="between"/>
      </c:valAx>
      <c:catAx>
        <c:axId val="77483001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7483708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7/14/2022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7</a:t>
            </a:fld>
            <a:endParaRPr lang="en-US"/>
          </a:p>
        </p:txBody>
      </p:sp>
    </p:spTree>
    <p:extLst>
      <p:ext uri="{BB962C8B-B14F-4D97-AF65-F5344CB8AC3E}">
        <p14:creationId xmlns:p14="http://schemas.microsoft.com/office/powerpoint/2010/main" val="81624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7/14/2022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435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
        <p:nvSpPr>
          <p:cNvPr id="7" name="TextBox 6">
            <a:extLst>
              <a:ext uri="{FF2B5EF4-FFF2-40B4-BE49-F238E27FC236}">
                <a16:creationId xmlns:a16="http://schemas.microsoft.com/office/drawing/2014/main" id="{31B277AF-DDAE-A11A-B7C2-F4F243D4B6D6}"/>
              </a:ext>
            </a:extLst>
          </p:cNvPr>
          <p:cNvSpPr txBox="1"/>
          <p:nvPr/>
        </p:nvSpPr>
        <p:spPr>
          <a:xfrm>
            <a:off x="838200" y="1401663"/>
            <a:ext cx="7315200" cy="4770537"/>
          </a:xfrm>
          <a:prstGeom prst="rect">
            <a:avLst/>
          </a:prstGeom>
          <a:noFill/>
        </p:spPr>
        <p:txBody>
          <a:bodyPr wrap="square">
            <a:spAutoFit/>
          </a:bodyPr>
          <a:lstStyle/>
          <a:p>
            <a:r>
              <a:rPr lang="en-US" sz="1600" b="0" i="0" u="none" strike="noStrike" baseline="0" dirty="0">
                <a:solidFill>
                  <a:srgbClr val="000000"/>
                </a:solidFill>
              </a:rPr>
              <a:t>A significant number of hotel bookings are called off due to cancellations or no-shows. The typical reasons for cancellations include change of plans, scheduling conflicts, etc. This is often made easier by the option to do so free of charge or preferably at a low cost which is beneficial to hotel guests, but it is a less desirable and possibly revenue-diminishing factor for hotels to deal with. Such losses are particularly high on last-minute cancellations. </a:t>
            </a:r>
            <a:endParaRPr lang="en-US" sz="1600" dirty="0">
              <a:solidFill>
                <a:srgbClr val="000000"/>
              </a:solidFill>
            </a:endParaRPr>
          </a:p>
          <a:p>
            <a:endParaRPr lang="en-US" sz="1600" b="0" i="0" u="none" strike="noStrike" baseline="0" dirty="0">
              <a:solidFill>
                <a:srgbClr val="000000"/>
              </a:solidFill>
            </a:endParaRPr>
          </a:p>
          <a:p>
            <a:r>
              <a:rPr lang="en-US" sz="1600" b="0" i="0" u="none" strike="noStrike" baseline="0" dirty="0">
                <a:solidFill>
                  <a:srgbClr val="000000"/>
                </a:solidFill>
              </a:rPr>
              <a:t>The new technologies involving online booking channels have dramatically changed customers’ booking possibilities and behavior. This adds a further dimension to the challenge of how hotels handle cancellations, which are no longer limited to traditional booking and guest characteristics. </a:t>
            </a:r>
          </a:p>
          <a:p>
            <a:endParaRPr lang="en-US" sz="1600" b="0" i="0" u="none" strike="noStrike" baseline="0" dirty="0">
              <a:solidFill>
                <a:srgbClr val="000000"/>
              </a:solidFill>
            </a:endParaRPr>
          </a:p>
          <a:p>
            <a:r>
              <a:rPr lang="en-US" sz="1600" b="0" i="0" u="none" strike="noStrike" baseline="0" dirty="0">
                <a:solidFill>
                  <a:srgbClr val="000000"/>
                </a:solidFill>
              </a:rPr>
              <a:t>The cancellation of bookings impact a hotel on various fronts: </a:t>
            </a:r>
          </a:p>
          <a:p>
            <a:r>
              <a:rPr lang="en-US" sz="1600" dirty="0">
                <a:solidFill>
                  <a:srgbClr val="000000"/>
                </a:solidFill>
              </a:rPr>
              <a:t>      </a:t>
            </a:r>
            <a:r>
              <a:rPr lang="en-US" sz="1600" b="0" i="0" u="none" strike="noStrike" baseline="0" dirty="0">
                <a:solidFill>
                  <a:srgbClr val="000000"/>
                </a:solidFill>
              </a:rPr>
              <a:t>1. Loss of resources (revenue) when the hotel cannot resell the room. </a:t>
            </a:r>
          </a:p>
          <a:p>
            <a:r>
              <a:rPr lang="en-US" sz="1600" b="0" i="0" u="none" strike="noStrike" baseline="0" dirty="0">
                <a:solidFill>
                  <a:srgbClr val="000000"/>
                </a:solidFill>
              </a:rPr>
              <a:t>      2. Additional costs of distribution channels by increasing commissions or paying for   </a:t>
            </a:r>
          </a:p>
          <a:p>
            <a:r>
              <a:rPr lang="en-US" sz="1600" dirty="0">
                <a:solidFill>
                  <a:srgbClr val="000000"/>
                </a:solidFill>
              </a:rPr>
              <a:t>          </a:t>
            </a:r>
            <a:r>
              <a:rPr lang="en-US" sz="1600" b="0" i="0" u="none" strike="noStrike" baseline="0" dirty="0">
                <a:solidFill>
                  <a:srgbClr val="000000"/>
                </a:solidFill>
              </a:rPr>
              <a:t>publicity to help sell these rooms. </a:t>
            </a:r>
          </a:p>
          <a:p>
            <a:r>
              <a:rPr lang="en-US" sz="1600" b="0" i="0" u="none" strike="noStrike" baseline="0" dirty="0">
                <a:solidFill>
                  <a:srgbClr val="000000"/>
                </a:solidFill>
              </a:rPr>
              <a:t>      3. Lowering prices last minute, so the hotel can resell a room, resulting in reducing </a:t>
            </a:r>
          </a:p>
          <a:p>
            <a:r>
              <a:rPr lang="en-US" sz="1600" dirty="0">
                <a:solidFill>
                  <a:srgbClr val="000000"/>
                </a:solidFill>
              </a:rPr>
              <a:t>          </a:t>
            </a:r>
            <a:r>
              <a:rPr lang="en-US" sz="1600" b="0" i="0" u="none" strike="noStrike" baseline="0" dirty="0">
                <a:solidFill>
                  <a:srgbClr val="000000"/>
                </a:solidFill>
              </a:rPr>
              <a:t>the profit margin. </a:t>
            </a:r>
          </a:p>
          <a:p>
            <a:r>
              <a:rPr lang="en-US" sz="1600" b="0" i="0" u="none" strike="noStrike" baseline="0" dirty="0">
                <a:solidFill>
                  <a:srgbClr val="000000"/>
                </a:solidFill>
              </a:rPr>
              <a:t>      4. Human resources to make arrangements for the guests. </a:t>
            </a:r>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E6B5-5E82-6B99-8D52-98884001320E}"/>
              </a:ext>
            </a:extLst>
          </p:cNvPr>
          <p:cNvSpPr>
            <a:spLocks noGrp="1"/>
          </p:cNvSpPr>
          <p:nvPr>
            <p:ph type="title"/>
          </p:nvPr>
        </p:nvSpPr>
        <p:spPr>
          <a:xfrm>
            <a:off x="228600" y="228600"/>
            <a:ext cx="6248400" cy="1143000"/>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188F6B86-3C84-8FA8-EBC6-392EA554FB58}"/>
              </a:ext>
            </a:extLst>
          </p:cNvPr>
          <p:cNvSpPr>
            <a:spLocks noGrp="1"/>
          </p:cNvSpPr>
          <p:nvPr>
            <p:ph idx="1"/>
          </p:nvPr>
        </p:nvSpPr>
        <p:spPr>
          <a:xfrm>
            <a:off x="490194" y="1265237"/>
            <a:ext cx="8229600" cy="4525963"/>
          </a:xfrm>
        </p:spPr>
        <p:txBody>
          <a:bodyPr>
            <a:noAutofit/>
          </a:bodyPr>
          <a:lstStyle/>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9. Is repeated Guest</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a typeface="Calibri" panose="020F0502020204030204" pitchFamily="34" charset="0"/>
                <a:cs typeface="Times New Roman" panose="02020603050405020304" pitchFamily="18" charset="0"/>
              </a:rPr>
              <a:t>	</a:t>
            </a:r>
            <a:r>
              <a:rPr lang="en-US" sz="1600" dirty="0">
                <a:effectLst/>
                <a:ea typeface="Calibri" panose="020F0502020204030204" pitchFamily="34" charset="0"/>
                <a:cs typeface="Times New Roman" panose="02020603050405020304" pitchFamily="18" charset="0"/>
              </a:rPr>
              <a:t>The data contains very less observation for repeated guest with value 1.</a:t>
            </a:r>
            <a:endParaRPr lang="en-IN" sz="1600" dirty="0">
              <a:effectLst/>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There seems to be more cancelation among guest who are not repeated guests and 	less where the guest happen to be a repeated guest</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10. Reserved Room Type</a:t>
            </a:r>
            <a:endParaRPr lang="en-IN" sz="1600" dirty="0">
              <a:effectLst/>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Most of the cancellation were present in case of category A being the reserved room 	followed by category D</a:t>
            </a:r>
            <a:endParaRPr lang="en-IN" sz="1600" dirty="0">
              <a:effectLst/>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The cancellations are seen to be decreasing in while moving away from A in the given 	Pattern	A</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D</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E</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F</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G</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B</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C</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H</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 P</a:t>
            </a:r>
            <a:r>
              <a:rPr lang="en-US" sz="1600" dirty="0">
                <a:effectLst/>
                <a:ea typeface="Calibri" panose="020F0502020204030204" pitchFamily="34" charset="0"/>
                <a:cs typeface="Calibri Light" panose="020F0302020204030204" pitchFamily="34" charset="0"/>
                <a:sym typeface="Wingdings" panose="05000000000000000000" pitchFamily="2" charset="2"/>
              </a:rPr>
              <a:t></a:t>
            </a:r>
            <a:r>
              <a:rPr lang="en-US" sz="1600" dirty="0">
                <a:effectLst/>
                <a:ea typeface="Calibri" panose="020F0502020204030204" pitchFamily="34" charset="0"/>
                <a:cs typeface="Times New Roman" panose="02020603050405020304" pitchFamily="18" charset="0"/>
              </a:rPr>
              <a:t>L</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11. Assigned room type</a:t>
            </a:r>
            <a:endParaRPr lang="en-IN" sz="1600" dirty="0">
              <a:effectLst/>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Most of the cancellation were present in case of category A being the assigned room 	followed by category D</a:t>
            </a:r>
            <a:endParaRPr lang="en-IN" sz="1600" dirty="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dirty="0">
                <a:effectLst/>
                <a:ea typeface="Calibri" panose="020F0502020204030204" pitchFamily="34" charset="0"/>
                <a:cs typeface="Times New Roman" panose="02020603050405020304" pitchFamily="18" charset="0"/>
              </a:rPr>
              <a:t>	</a:t>
            </a:r>
            <a:r>
              <a:rPr lang="en-US" sz="1600" dirty="0">
                <a:cs typeface="Times New Roman" panose="02020603050405020304" pitchFamily="18" charset="0"/>
              </a:rPr>
              <a:t>The cancellations are seen to be decreasing in while moving away from A in the given 	Pattern 	A</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D</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E</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F</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G</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B</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C</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H</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K</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P</a:t>
            </a:r>
            <a:r>
              <a:rPr lang="en-US" sz="1600" dirty="0">
                <a:cs typeface="Times New Roman" panose="02020603050405020304" pitchFamily="18" charset="0"/>
                <a:sym typeface="Wingdings" panose="05000000000000000000" pitchFamily="2" charset="2"/>
              </a:rPr>
              <a:t></a:t>
            </a:r>
            <a:r>
              <a:rPr lang="en-US" sz="1600" dirty="0">
                <a:cs typeface="Times New Roman" panose="02020603050405020304" pitchFamily="18" charset="0"/>
              </a:rPr>
              <a:t>L</a:t>
            </a:r>
            <a:endParaRPr lang="en-IN" sz="1600" dirty="0">
              <a:cs typeface="Times New Roman" panose="02020603050405020304" pitchFamily="18" charset="0"/>
            </a:endParaRPr>
          </a:p>
          <a:p>
            <a:endParaRPr lang="en-IN" sz="1600" dirty="0"/>
          </a:p>
        </p:txBody>
      </p:sp>
    </p:spTree>
    <p:extLst>
      <p:ext uri="{BB962C8B-B14F-4D97-AF65-F5344CB8AC3E}">
        <p14:creationId xmlns:p14="http://schemas.microsoft.com/office/powerpoint/2010/main" val="105278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33FD-1437-EAE8-4980-84620721D812}"/>
              </a:ext>
            </a:extLst>
          </p:cNvPr>
          <p:cNvSpPr>
            <a:spLocks noGrp="1"/>
          </p:cNvSpPr>
          <p:nvPr>
            <p:ph type="title"/>
          </p:nvPr>
        </p:nvSpPr>
        <p:spPr>
          <a:xfrm>
            <a:off x="304800" y="224230"/>
            <a:ext cx="6324600" cy="1143000"/>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0DDA7AAE-A79A-CD79-8375-E0B0CDD843A8}"/>
              </a:ext>
            </a:extLst>
          </p:cNvPr>
          <p:cNvSpPr>
            <a:spLocks noGrp="1"/>
          </p:cNvSpPr>
          <p:nvPr>
            <p:ph idx="1"/>
          </p:nvPr>
        </p:nvSpPr>
        <p:spPr/>
        <p:txBody>
          <a:bodyPr>
            <a:normAutofit lnSpcReduction="10000"/>
          </a:bodyPr>
          <a:lstStyle/>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12. Booking Changes:</a:t>
            </a:r>
            <a:endParaRPr lang="en-IN" sz="1600" dirty="0">
              <a:effectLst/>
              <a:ea typeface="Calibri" panose="020F0502020204030204" pitchFamily="34" charset="0"/>
              <a:cs typeface="Times New Roman" panose="02020603050405020304" pitchFamily="18" charset="0"/>
            </a:endParaRPr>
          </a:p>
          <a:p>
            <a:pPr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The cancelation with No booking changes had most cancelations.</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13. Deposit Type:</a:t>
            </a:r>
            <a:endParaRPr lang="en-IN" sz="1600" dirty="0">
              <a:effectLst/>
              <a:ea typeface="Calibri" panose="020F0502020204030204" pitchFamily="34" charset="0"/>
              <a:cs typeface="Times New Roman" panose="02020603050405020304" pitchFamily="18" charset="0"/>
            </a:endParaRPr>
          </a:p>
          <a:p>
            <a:pPr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Most cancellation as well as booking was seen in case of no deposit</a:t>
            </a:r>
            <a:endParaRPr lang="en-IN" sz="1600" dirty="0">
              <a:effectLst/>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Visitors seldom canceled bookings where the </a:t>
            </a:r>
            <a:r>
              <a:rPr lang="en-US" sz="1600" dirty="0" err="1">
                <a:effectLst/>
                <a:ea typeface="Calibri" panose="020F0502020204030204" pitchFamily="34" charset="0"/>
                <a:cs typeface="Times New Roman" panose="02020603050405020304" pitchFamily="18" charset="0"/>
              </a:rPr>
              <a:t>the</a:t>
            </a:r>
            <a:r>
              <a:rPr lang="en-US" sz="1600" dirty="0">
                <a:effectLst/>
                <a:ea typeface="Calibri" panose="020F0502020204030204" pitchFamily="34" charset="0"/>
                <a:cs typeface="Times New Roman" panose="02020603050405020304" pitchFamily="18" charset="0"/>
              </a:rPr>
              <a:t> deposit type was refundable and on 	the contrary the frequently canceled in case where the deposit type was 	nonrefundable</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14. </a:t>
            </a:r>
            <a:r>
              <a:rPr lang="en-US" sz="1600" dirty="0" err="1">
                <a:effectLst/>
                <a:ea typeface="Calibri" panose="020F0502020204030204" pitchFamily="34" charset="0"/>
                <a:cs typeface="Times New Roman" panose="02020603050405020304" pitchFamily="18" charset="0"/>
              </a:rPr>
              <a:t>Customer_type</a:t>
            </a:r>
            <a:r>
              <a:rPr lang="en-US" sz="1600" dirty="0">
                <a:effectLst/>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	Transient Visitors were the most common visitors followed by transient group, 	contract and group</a:t>
            </a:r>
            <a:endParaRPr lang="en-IN" sz="16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ea typeface="Calibri" panose="020F0502020204030204" pitchFamily="34" charset="0"/>
                <a:cs typeface="Times New Roman" panose="02020603050405020304" pitchFamily="18" charset="0"/>
              </a:rPr>
              <a:t>15.Requried Car parking spaces:	</a:t>
            </a:r>
          </a:p>
          <a:p>
            <a:pPr marL="0" indent="0">
              <a:lnSpc>
                <a:spcPct val="107000"/>
              </a:lnSpc>
              <a:spcAft>
                <a:spcPts val="800"/>
              </a:spcAft>
              <a:buNone/>
            </a:pPr>
            <a:r>
              <a:rPr lang="en-IN" sz="1600" dirty="0">
                <a:effectLst/>
                <a:ea typeface="Calibri" panose="020F0502020204030204" pitchFamily="34" charset="0"/>
                <a:cs typeface="Times New Roman" panose="02020603050405020304" pitchFamily="18" charset="0"/>
              </a:rPr>
              <a:t>	Cancellations are only in the case where car parking space is not required.</a:t>
            </a:r>
          </a:p>
          <a:p>
            <a:endParaRPr lang="en-IN" sz="1600" dirty="0"/>
          </a:p>
        </p:txBody>
      </p:sp>
    </p:spTree>
    <p:extLst>
      <p:ext uri="{BB962C8B-B14F-4D97-AF65-F5344CB8AC3E}">
        <p14:creationId xmlns:p14="http://schemas.microsoft.com/office/powerpoint/2010/main" val="47139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95C9D-9A50-6D01-472F-C6625DF7054B}"/>
              </a:ext>
            </a:extLst>
          </p:cNvPr>
          <p:cNvSpPr>
            <a:spLocks noGrp="1"/>
          </p:cNvSpPr>
          <p:nvPr>
            <p:ph idx="1"/>
          </p:nvPr>
        </p:nvSpPr>
        <p:spPr>
          <a:xfrm>
            <a:off x="534884" y="1371600"/>
            <a:ext cx="8229600" cy="5029200"/>
          </a:xfrm>
        </p:spPr>
        <p:txBody>
          <a:bodyPr>
            <a:normAutofit lnSpcReduction="10000"/>
          </a:bodyPr>
          <a:lstStyle/>
          <a:p>
            <a:r>
              <a:rPr lang="en-US" sz="2200" dirty="0"/>
              <a:t>Missing Values</a:t>
            </a:r>
          </a:p>
          <a:p>
            <a:pPr lvl="1"/>
            <a:r>
              <a:rPr lang="en-US" sz="1700" dirty="0"/>
              <a:t>Categorical Attributed: Missing Values in these Attributes were imputed with the Mode of the data</a:t>
            </a:r>
          </a:p>
          <a:p>
            <a:pPr lvl="1"/>
            <a:r>
              <a:rPr lang="en-US" sz="1700" dirty="0"/>
              <a:t>Numerical: We did not encounter missing values in the numerical attributes present in our dataset, but in case of such encounter we would impute the missing value with Median as there are presence of outliers in the data</a:t>
            </a:r>
          </a:p>
          <a:p>
            <a:pPr lvl="1"/>
            <a:endParaRPr lang="en-US" sz="2200" dirty="0"/>
          </a:p>
          <a:p>
            <a:r>
              <a:rPr lang="en-US" sz="2200" dirty="0"/>
              <a:t>Outliers</a:t>
            </a:r>
          </a:p>
          <a:p>
            <a:pPr lvl="1"/>
            <a:r>
              <a:rPr lang="en-US" sz="1700" dirty="0"/>
              <a:t>The outliers and the resultant Skewness is left untreated by us. The reason for the same is – we are not using algorithms that are affected by outliers in our project and treatment  of outliers without any reason will disturb the originality present in the data</a:t>
            </a:r>
          </a:p>
          <a:p>
            <a:pPr lvl="1"/>
            <a:endParaRPr lang="en-US" sz="2200" dirty="0"/>
          </a:p>
          <a:p>
            <a:r>
              <a:rPr lang="en-IN" sz="2000" dirty="0"/>
              <a:t>Duplicate Observations</a:t>
            </a:r>
          </a:p>
          <a:p>
            <a:pPr lvl="1"/>
            <a:r>
              <a:rPr lang="en-IN" sz="1700" dirty="0"/>
              <a:t>The Duplicate observations were removed from the dataset.</a:t>
            </a:r>
          </a:p>
          <a:p>
            <a:pPr lvl="1"/>
            <a:r>
              <a:rPr lang="en-IN" sz="1700" dirty="0"/>
              <a:t>Removing duplicate data helps in avoiding overfitting, as equal weightage is given to each observations when there is not duplicate</a:t>
            </a:r>
          </a:p>
        </p:txBody>
      </p:sp>
      <p:sp>
        <p:nvSpPr>
          <p:cNvPr id="4" name="TextBox 3">
            <a:extLst>
              <a:ext uri="{FF2B5EF4-FFF2-40B4-BE49-F238E27FC236}">
                <a16:creationId xmlns:a16="http://schemas.microsoft.com/office/drawing/2014/main" id="{0819CC81-09C8-B27D-7E5C-4F50C7B72435}"/>
              </a:ext>
            </a:extLst>
          </p:cNvPr>
          <p:cNvSpPr txBox="1"/>
          <p:nvPr/>
        </p:nvSpPr>
        <p:spPr>
          <a:xfrm>
            <a:off x="454231" y="321991"/>
            <a:ext cx="8537369" cy="707886"/>
          </a:xfrm>
          <a:prstGeom prst="rect">
            <a:avLst/>
          </a:prstGeom>
          <a:noFill/>
        </p:spPr>
        <p:txBody>
          <a:bodyPr wrap="square" rtlCol="0">
            <a:spAutoFit/>
          </a:bodyPr>
          <a:lstStyle/>
          <a:p>
            <a:r>
              <a:rPr lang="en-US" sz="4000" dirty="0">
                <a:ea typeface="굴림" panose="020B0600000101010101" pitchFamily="34" charset="-127"/>
              </a:rPr>
              <a:t>Treat the Data Discrepancies</a:t>
            </a:r>
            <a:endParaRPr lang="en-US" sz="4000" b="1" dirty="0"/>
          </a:p>
        </p:txBody>
      </p:sp>
    </p:spTree>
    <p:extLst>
      <p:ext uri="{BB962C8B-B14F-4D97-AF65-F5344CB8AC3E}">
        <p14:creationId xmlns:p14="http://schemas.microsoft.com/office/powerpoint/2010/main" val="145004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AED8-53D8-4A95-2D0D-453BA5AC5789}"/>
              </a:ext>
            </a:extLst>
          </p:cNvPr>
          <p:cNvSpPr>
            <a:spLocks noGrp="1"/>
          </p:cNvSpPr>
          <p:nvPr>
            <p:ph type="title"/>
          </p:nvPr>
        </p:nvSpPr>
        <p:spPr>
          <a:xfrm>
            <a:off x="-76200" y="152400"/>
            <a:ext cx="5659225" cy="1143000"/>
          </a:xfrm>
        </p:spPr>
        <p:txBody>
          <a:bodyPr>
            <a:normAutofit/>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95274399-A96D-EB41-880B-2F2F8E275F52}"/>
              </a:ext>
            </a:extLst>
          </p:cNvPr>
          <p:cNvSpPr>
            <a:spLocks noGrp="1"/>
          </p:cNvSpPr>
          <p:nvPr>
            <p:ph idx="1"/>
          </p:nvPr>
        </p:nvSpPr>
        <p:spPr>
          <a:xfrm>
            <a:off x="457200" y="1905000"/>
            <a:ext cx="8839200" cy="5029200"/>
          </a:xfrm>
        </p:spPr>
        <p:txBody>
          <a:bodyPr>
            <a:normAutofit fontScale="92500" lnSpcReduction="20000"/>
          </a:bodyPr>
          <a:lstStyle/>
          <a:p>
            <a:endParaRPr lang="en-IN" sz="1600" b="1" dirty="0"/>
          </a:p>
          <a:p>
            <a:pPr marL="0" indent="0">
              <a:buNone/>
            </a:pPr>
            <a:r>
              <a:rPr lang="en-IN" sz="1800" dirty="0"/>
              <a:t>1. New Features</a:t>
            </a:r>
            <a:r>
              <a:rPr lang="en-IN" sz="1600" dirty="0"/>
              <a:t>:</a:t>
            </a:r>
          </a:p>
          <a:p>
            <a:r>
              <a:rPr lang="en-US" sz="1600" dirty="0" err="1"/>
              <a:t>Total_nights</a:t>
            </a:r>
            <a:r>
              <a:rPr lang="en-US" sz="1600" dirty="0"/>
              <a:t> </a:t>
            </a:r>
            <a:r>
              <a:rPr lang="en-IN" sz="1600" b="1" dirty="0"/>
              <a:t>: </a:t>
            </a:r>
            <a:r>
              <a:rPr lang="en-IN" sz="1600" dirty="0"/>
              <a:t>(Dropped after creating </a:t>
            </a:r>
            <a:r>
              <a:rPr lang="en-IN" sz="1600" dirty="0" err="1"/>
              <a:t>Duration_type</a:t>
            </a:r>
            <a:r>
              <a:rPr lang="en-IN" sz="1600" dirty="0"/>
              <a:t>)</a:t>
            </a:r>
            <a:endParaRPr lang="en-IN" sz="1600" b="1" dirty="0"/>
          </a:p>
          <a:p>
            <a:pPr lvl="1"/>
            <a:r>
              <a:rPr lang="en-US" sz="1600" dirty="0" err="1"/>
              <a:t>Total_nights</a:t>
            </a:r>
            <a:r>
              <a:rPr lang="en-US" sz="1600" dirty="0"/>
              <a:t> by merging the observations in “</a:t>
            </a:r>
            <a:r>
              <a:rPr lang="en-US" sz="1600" dirty="0" err="1"/>
              <a:t>in_weekend_nights</a:t>
            </a:r>
            <a:r>
              <a:rPr lang="en-US" sz="1600" dirty="0"/>
              <a:t> and </a:t>
            </a:r>
            <a:r>
              <a:rPr lang="en-US" sz="1600" dirty="0" err="1"/>
              <a:t>stays_in_week_nights</a:t>
            </a:r>
            <a:endParaRPr lang="en-IN" sz="1600" dirty="0"/>
          </a:p>
          <a:p>
            <a:r>
              <a:rPr lang="en-IN" sz="1600" dirty="0" err="1"/>
              <a:t>Duration_type</a:t>
            </a:r>
            <a:r>
              <a:rPr lang="en-IN" sz="1600" dirty="0"/>
              <a:t>:</a:t>
            </a:r>
            <a:r>
              <a:rPr lang="en-IN" sz="1600" b="1" dirty="0"/>
              <a:t>  </a:t>
            </a:r>
          </a:p>
          <a:p>
            <a:pPr lvl="1"/>
            <a:r>
              <a:rPr lang="en-US" sz="1600" dirty="0" err="1"/>
              <a:t>Duration_type</a:t>
            </a:r>
            <a:r>
              <a:rPr lang="en-US" sz="1600" dirty="0"/>
              <a:t> was derived after reduction of dimensions from </a:t>
            </a:r>
            <a:r>
              <a:rPr lang="en-US" sz="1600" dirty="0" err="1"/>
              <a:t>Total_nights</a:t>
            </a:r>
            <a:r>
              <a:rPr lang="en-US" sz="1600" dirty="0"/>
              <a:t> (“</a:t>
            </a:r>
            <a:r>
              <a:rPr lang="en-US" sz="1600" dirty="0" err="1"/>
              <a:t>in_weekend_nights</a:t>
            </a:r>
            <a:r>
              <a:rPr lang="en-US" sz="1600" dirty="0"/>
              <a:t> and </a:t>
            </a:r>
            <a:r>
              <a:rPr lang="en-US" sz="1600" dirty="0" err="1"/>
              <a:t>stays_in_week_nights</a:t>
            </a:r>
            <a:r>
              <a:rPr lang="en-US" sz="1600" dirty="0"/>
              <a:t>”)</a:t>
            </a:r>
          </a:p>
          <a:p>
            <a:r>
              <a:rPr lang="en-IN" sz="1600" dirty="0" err="1"/>
              <a:t>Visitor_type</a:t>
            </a:r>
            <a:r>
              <a:rPr lang="en-IN" sz="1600" b="1" dirty="0"/>
              <a:t>: </a:t>
            </a:r>
          </a:p>
          <a:p>
            <a:pPr lvl="1"/>
            <a:r>
              <a:rPr lang="en-IN" sz="1600" dirty="0"/>
              <a:t>This Feature was derived adding the attributes “adults, children</a:t>
            </a:r>
            <a:r>
              <a:rPr lang="en-IN" sz="1200" dirty="0"/>
              <a:t> </a:t>
            </a:r>
            <a:r>
              <a:rPr lang="en-IN" sz="1500" dirty="0"/>
              <a:t>babies ”</a:t>
            </a:r>
          </a:p>
          <a:p>
            <a:r>
              <a:rPr lang="en-IN" sz="1600" dirty="0" err="1">
                <a:sym typeface="Wingdings" panose="05000000000000000000" pitchFamily="2" charset="2"/>
              </a:rPr>
              <a:t>arrival_date_month</a:t>
            </a:r>
            <a:r>
              <a:rPr lang="en-IN" sz="1600" dirty="0">
                <a:sym typeface="Wingdings" panose="05000000000000000000" pitchFamily="2" charset="2"/>
              </a:rPr>
              <a:t>: This feature was made by categorising the months of the dates into quarters.</a:t>
            </a:r>
            <a:endParaRPr lang="en-IN" sz="1600" b="1" dirty="0"/>
          </a:p>
          <a:p>
            <a:endParaRPr lang="en-IN" sz="1600" b="1" dirty="0"/>
          </a:p>
          <a:p>
            <a:pPr marL="0" indent="0">
              <a:buNone/>
            </a:pPr>
            <a:r>
              <a:rPr lang="en-IN" sz="1800" dirty="0"/>
              <a:t>2,3. Features who were renamed after their Dimensions were reduced</a:t>
            </a:r>
            <a:r>
              <a:rPr lang="en-IN" sz="1600" dirty="0"/>
              <a:t>:</a:t>
            </a:r>
          </a:p>
          <a:p>
            <a:pPr marL="0" indent="0">
              <a:buNone/>
            </a:pPr>
            <a:r>
              <a:rPr lang="en-IN" sz="1600" dirty="0"/>
              <a:t>         1. </a:t>
            </a:r>
            <a:r>
              <a:rPr lang="en-IN" sz="1600" dirty="0" err="1"/>
              <a:t>Total_of_special_requests</a:t>
            </a:r>
            <a:r>
              <a:rPr lang="en-IN" sz="1600" dirty="0"/>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IN" sz="1600" dirty="0" err="1"/>
              <a:t>is_any_special_request</a:t>
            </a:r>
            <a:endParaRPr lang="en-IN" sz="1600" dirty="0"/>
          </a:p>
          <a:p>
            <a:pPr marL="0" indent="0">
              <a:buNone/>
            </a:pPr>
            <a:r>
              <a:rPr lang="en-IN" sz="1600" dirty="0"/>
              <a:t>         2. </a:t>
            </a:r>
            <a:r>
              <a:rPr lang="en-IN" sz="1600" dirty="0" err="1"/>
              <a:t>Required_car_parking_space</a:t>
            </a:r>
            <a:r>
              <a:rPr lang="en-IN" sz="1600" dirty="0"/>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IN" sz="1600" dirty="0" err="1">
                <a:sym typeface="Wingdings" panose="05000000000000000000" pitchFamily="2" charset="2"/>
              </a:rPr>
              <a:t>is_car_parking_space_required</a:t>
            </a:r>
            <a:endParaRPr lang="en-IN" sz="1600" dirty="0">
              <a:sym typeface="Wingdings" panose="05000000000000000000" pitchFamily="2" charset="2"/>
            </a:endParaRPr>
          </a:p>
          <a:p>
            <a:pPr marL="0" indent="0">
              <a:buNone/>
            </a:pPr>
            <a:r>
              <a:rPr lang="en-IN" sz="1600" dirty="0"/>
              <a:t>         3. </a:t>
            </a:r>
            <a:r>
              <a:rPr lang="en-IN" sz="1600" dirty="0" err="1"/>
              <a:t>days_in_waiting_list</a:t>
            </a:r>
            <a:r>
              <a:rPr lang="en-IN" sz="1600" dirty="0"/>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IN" sz="1600" dirty="0" err="1"/>
              <a:t>is_days_in_waiting_list</a:t>
            </a:r>
            <a:r>
              <a:rPr lang="en-IN" sz="1600" dirty="0"/>
              <a:t> </a:t>
            </a:r>
            <a:r>
              <a:rPr lang="en-IN" sz="1600" dirty="0">
                <a:sym typeface="Wingdings" panose="05000000000000000000" pitchFamily="2" charset="2"/>
              </a:rPr>
              <a:t>	</a:t>
            </a:r>
          </a:p>
          <a:p>
            <a:pPr marL="0" indent="0">
              <a:buNone/>
            </a:pPr>
            <a:r>
              <a:rPr lang="en-IN" sz="1600" dirty="0">
                <a:sym typeface="Wingdings" panose="05000000000000000000" pitchFamily="2" charset="2"/>
              </a:rPr>
              <a:t>         4. </a:t>
            </a:r>
            <a:r>
              <a:rPr lang="en-IN" sz="1600" dirty="0" err="1">
                <a:sym typeface="Wingdings" panose="05000000000000000000" pitchFamily="2" charset="2"/>
              </a:rPr>
              <a:t>booking_changes</a:t>
            </a:r>
            <a:r>
              <a:rPr lang="en-IN" sz="1600" dirty="0">
                <a:sym typeface="Wingdings" panose="05000000000000000000" pitchFamily="2" charset="2"/>
              </a:rPr>
              <a:t>	        	 </a:t>
            </a:r>
            <a:r>
              <a:rPr lang="en-IN" sz="1600" dirty="0"/>
              <a:t> </a:t>
            </a:r>
            <a:r>
              <a:rPr lang="en-IN" sz="1600" dirty="0">
                <a:sym typeface="Wingdings" panose="05000000000000000000" pitchFamily="2" charset="2"/>
              </a:rPr>
              <a:t>	</a:t>
            </a:r>
            <a:r>
              <a:rPr lang="en-IN" sz="1600" dirty="0" err="1">
                <a:sym typeface="Wingdings" panose="05000000000000000000" pitchFamily="2" charset="2"/>
              </a:rPr>
              <a:t>is_booking_changes</a:t>
            </a:r>
            <a:endParaRPr lang="en-IN" sz="1600" dirty="0">
              <a:sym typeface="Wingdings" panose="05000000000000000000" pitchFamily="2" charset="2"/>
            </a:endParaRPr>
          </a:p>
          <a:p>
            <a:pPr marL="0" indent="0">
              <a:buNone/>
            </a:pPr>
            <a:r>
              <a:rPr lang="en-IN" sz="1600" dirty="0">
                <a:sym typeface="Wingdings" panose="05000000000000000000" pitchFamily="2" charset="2"/>
              </a:rPr>
              <a:t>         5. </a:t>
            </a:r>
            <a:r>
              <a:rPr lang="en-US" sz="1600" dirty="0" err="1">
                <a:sym typeface="Wingdings" panose="05000000000000000000" pitchFamily="2" charset="2"/>
              </a:rPr>
              <a:t>previous_bookings_not_canceled</a:t>
            </a:r>
            <a:r>
              <a:rPr lang="en-US" sz="1600" dirty="0">
                <a:sym typeface="Wingdings" panose="05000000000000000000" pitchFamily="2" charset="2"/>
              </a:rPr>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US" sz="1600" dirty="0" err="1">
                <a:sym typeface="Wingdings" panose="05000000000000000000" pitchFamily="2" charset="2"/>
              </a:rPr>
              <a:t>is_previous_bookings_not_canceled</a:t>
            </a:r>
            <a:endParaRPr lang="en-US" sz="1600" dirty="0">
              <a:sym typeface="Wingdings" panose="05000000000000000000" pitchFamily="2" charset="2"/>
            </a:endParaRPr>
          </a:p>
          <a:p>
            <a:pPr marL="0" indent="0">
              <a:buNone/>
            </a:pPr>
            <a:r>
              <a:rPr lang="en-US" sz="1600" dirty="0">
                <a:sym typeface="Wingdings" panose="05000000000000000000" pitchFamily="2" charset="2"/>
              </a:rPr>
              <a:t>         6. </a:t>
            </a:r>
            <a:r>
              <a:rPr lang="en-US" sz="1600" dirty="0" err="1">
                <a:sym typeface="Wingdings" panose="05000000000000000000" pitchFamily="2" charset="2"/>
              </a:rPr>
              <a:t>previous_cancellations</a:t>
            </a:r>
            <a:r>
              <a:rPr lang="en-US" sz="1600" dirty="0">
                <a:sym typeface="Wingdings" panose="05000000000000000000" pitchFamily="2" charset="2"/>
              </a:rPr>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US" sz="1600" dirty="0" err="1">
                <a:sym typeface="Wingdings" panose="05000000000000000000" pitchFamily="2" charset="2"/>
              </a:rPr>
              <a:t>is_previous_cancellations</a:t>
            </a:r>
            <a:endParaRPr lang="en-US" sz="1600" dirty="0">
              <a:sym typeface="Wingdings" panose="05000000000000000000" pitchFamily="2" charset="2"/>
            </a:endParaRPr>
          </a:p>
          <a:p>
            <a:pPr marL="0" indent="0">
              <a:buNone/>
            </a:pPr>
            <a:r>
              <a:rPr lang="en-US" sz="1600" dirty="0">
                <a:sym typeface="Wingdings" panose="05000000000000000000" pitchFamily="2" charset="2"/>
              </a:rPr>
              <a:t>         7. </a:t>
            </a:r>
            <a:r>
              <a:rPr lang="en-US" sz="1600" dirty="0" err="1">
                <a:sym typeface="Wingdings" panose="05000000000000000000" pitchFamily="2" charset="2"/>
              </a:rPr>
              <a:t>Market_segment</a:t>
            </a:r>
            <a:r>
              <a:rPr lang="en-US" sz="1600" dirty="0">
                <a:sym typeface="Wingdings" panose="05000000000000000000" pitchFamily="2" charset="2"/>
              </a:rPr>
              <a:t>		</a:t>
            </a:r>
            <a:r>
              <a:rPr lang="en-IN" sz="1600" dirty="0">
                <a:sym typeface="Wingdings" panose="05000000000000000000" pitchFamily="2" charset="2"/>
              </a:rPr>
              <a:t> </a:t>
            </a:r>
            <a:r>
              <a:rPr lang="en-IN" sz="1600" dirty="0"/>
              <a:t> </a:t>
            </a:r>
            <a:r>
              <a:rPr lang="en-IN" sz="1600" dirty="0">
                <a:sym typeface="Wingdings" panose="05000000000000000000" pitchFamily="2" charset="2"/>
              </a:rPr>
              <a:t>	</a:t>
            </a:r>
            <a:r>
              <a:rPr lang="en-IN" sz="1600" dirty="0" err="1">
                <a:sym typeface="Wingdings" panose="05000000000000000000" pitchFamily="2" charset="2"/>
              </a:rPr>
              <a:t>Market_segment</a:t>
            </a:r>
            <a:endParaRPr lang="en-IN" sz="1600" dirty="0">
              <a:sym typeface="Wingdings" panose="05000000000000000000" pitchFamily="2" charset="2"/>
            </a:endParaRPr>
          </a:p>
          <a:p>
            <a:pPr marL="0" indent="0">
              <a:buNone/>
            </a:pPr>
            <a:r>
              <a:rPr lang="en-IN" sz="1600" dirty="0">
                <a:sym typeface="Wingdings" panose="05000000000000000000" pitchFamily="2" charset="2"/>
              </a:rPr>
              <a:t>         8. country			 </a:t>
            </a:r>
            <a:r>
              <a:rPr lang="en-IN" sz="1600" dirty="0"/>
              <a:t> </a:t>
            </a:r>
            <a:r>
              <a:rPr lang="en-IN" sz="1600" dirty="0">
                <a:sym typeface="Wingdings" panose="05000000000000000000" pitchFamily="2" charset="2"/>
              </a:rPr>
              <a:t>	country</a:t>
            </a:r>
            <a:endParaRPr lang="en-IN" sz="1600" dirty="0"/>
          </a:p>
          <a:p>
            <a:endParaRPr lang="en-IN" dirty="0"/>
          </a:p>
        </p:txBody>
      </p:sp>
      <p:sp>
        <p:nvSpPr>
          <p:cNvPr id="4" name="TextBox 3">
            <a:extLst>
              <a:ext uri="{FF2B5EF4-FFF2-40B4-BE49-F238E27FC236}">
                <a16:creationId xmlns:a16="http://schemas.microsoft.com/office/drawing/2014/main" id="{40E89169-B616-7472-04B7-230BB15BD034}"/>
              </a:ext>
            </a:extLst>
          </p:cNvPr>
          <p:cNvSpPr txBox="1"/>
          <p:nvPr/>
        </p:nvSpPr>
        <p:spPr>
          <a:xfrm>
            <a:off x="762000" y="963602"/>
            <a:ext cx="3657601" cy="923330"/>
          </a:xfrm>
          <a:prstGeom prst="rect">
            <a:avLst/>
          </a:prstGeom>
          <a:noFill/>
        </p:spPr>
        <p:txBody>
          <a:bodyPr wrap="square" rtlCol="0">
            <a:spAutoFit/>
          </a:bodyPr>
          <a:lstStyle/>
          <a:p>
            <a:pPr marL="0" indent="0">
              <a:buNone/>
            </a:pPr>
            <a:r>
              <a:rPr lang="en-IN" sz="1800" dirty="0">
                <a:solidFill>
                  <a:schemeClr val="bg1">
                    <a:lumMod val="50000"/>
                  </a:schemeClr>
                </a:solidFill>
              </a:rPr>
              <a:t>        1. Adding New Features	</a:t>
            </a:r>
          </a:p>
          <a:p>
            <a:pPr marL="0" indent="0">
              <a:buNone/>
            </a:pPr>
            <a:r>
              <a:rPr lang="en-IN" sz="1800" dirty="0">
                <a:solidFill>
                  <a:schemeClr val="bg1">
                    <a:lumMod val="50000"/>
                  </a:schemeClr>
                </a:solidFill>
              </a:rPr>
              <a:t>        2. Reducing dimensions</a:t>
            </a:r>
          </a:p>
          <a:p>
            <a:pPr marL="0" indent="0">
              <a:buNone/>
            </a:pPr>
            <a:r>
              <a:rPr lang="en-IN" sz="1800" dirty="0">
                <a:solidFill>
                  <a:schemeClr val="bg1">
                    <a:lumMod val="50000"/>
                  </a:schemeClr>
                </a:solidFill>
              </a:rPr>
              <a:t>        3. Renaming the attributes</a:t>
            </a:r>
          </a:p>
        </p:txBody>
      </p:sp>
    </p:spTree>
    <p:extLst>
      <p:ext uri="{BB962C8B-B14F-4D97-AF65-F5344CB8AC3E}">
        <p14:creationId xmlns:p14="http://schemas.microsoft.com/office/powerpoint/2010/main" val="103352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30" name="Content Placeholder 2"/>
          <p:cNvSpPr txBox="1">
            <a:spLocks/>
          </p:cNvSpPr>
          <p:nvPr/>
        </p:nvSpPr>
        <p:spPr>
          <a:xfrm>
            <a:off x="1600200" y="1821870"/>
            <a:ext cx="5181600" cy="47313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nSpc>
                <a:spcPct val="150000"/>
              </a:lnSpc>
              <a:buFont typeface="Wingdings" panose="05000000000000000000" pitchFamily="2" charset="2"/>
              <a:buChar char="ü"/>
            </a:pPr>
            <a:r>
              <a:rPr lang="en-IN" sz="1600" dirty="0">
                <a:solidFill>
                  <a:schemeClr val="tx1"/>
                </a:solidFill>
              </a:rPr>
              <a:t>To perform the Chi-Square test hypothesis are as follows:</a:t>
            </a:r>
          </a:p>
          <a:p>
            <a:pPr>
              <a:lnSpc>
                <a:spcPct val="150000"/>
              </a:lnSpc>
            </a:pPr>
            <a:r>
              <a:rPr lang="en-IN" sz="1600" b="1" dirty="0">
                <a:solidFill>
                  <a:schemeClr val="tx1"/>
                </a:solidFill>
              </a:rPr>
              <a:t>         Null Hypothesis: </a:t>
            </a:r>
            <a:r>
              <a:rPr lang="en-IN" sz="1600" dirty="0">
                <a:solidFill>
                  <a:schemeClr val="tx1"/>
                </a:solidFill>
              </a:rPr>
              <a:t>The attribute is Independent.</a:t>
            </a:r>
          </a:p>
          <a:p>
            <a:pPr>
              <a:lnSpc>
                <a:spcPct val="150000"/>
              </a:lnSpc>
            </a:pPr>
            <a:r>
              <a:rPr lang="en-IN" sz="1600" b="1" dirty="0">
                <a:solidFill>
                  <a:schemeClr val="tx1"/>
                </a:solidFill>
              </a:rPr>
              <a:t>         Alternative Hypothesis: </a:t>
            </a:r>
            <a:r>
              <a:rPr lang="en-IN" sz="1600" dirty="0">
                <a:solidFill>
                  <a:schemeClr val="tx1"/>
                </a:solidFill>
              </a:rPr>
              <a:t>The attribute is Dependent.</a:t>
            </a:r>
          </a:p>
          <a:p>
            <a:pPr>
              <a:lnSpc>
                <a:spcPct val="150000"/>
              </a:lnSpc>
            </a:pPr>
            <a:r>
              <a:rPr lang="en-IN" sz="1600" dirty="0">
                <a:solidFill>
                  <a:schemeClr val="tx1"/>
                </a:solidFill>
              </a:rPr>
              <a:t>          Inference: All the categorical variables are significant</a:t>
            </a:r>
          </a:p>
          <a:p>
            <a:pPr marL="285750" indent="-285750">
              <a:lnSpc>
                <a:spcPct val="150000"/>
              </a:lnSpc>
              <a:buFont typeface="Wingdings" panose="05000000000000000000" pitchFamily="2" charset="2"/>
              <a:buChar char="ü"/>
            </a:pPr>
            <a:r>
              <a:rPr lang="en-IN" sz="1600" dirty="0">
                <a:solidFill>
                  <a:schemeClr val="tx1"/>
                </a:solidFill>
              </a:rPr>
              <a:t>To perform the </a:t>
            </a:r>
            <a:r>
              <a:rPr lang="en-IN" sz="1600" dirty="0" err="1">
                <a:solidFill>
                  <a:schemeClr val="tx1"/>
                </a:solidFill>
              </a:rPr>
              <a:t>Anova</a:t>
            </a:r>
            <a:r>
              <a:rPr lang="en-IN" sz="1600" dirty="0">
                <a:solidFill>
                  <a:schemeClr val="tx1"/>
                </a:solidFill>
              </a:rPr>
              <a:t> test hypothesis are as follows:</a:t>
            </a:r>
          </a:p>
          <a:p>
            <a:pPr>
              <a:lnSpc>
                <a:spcPct val="150000"/>
              </a:lnSpc>
            </a:pPr>
            <a:r>
              <a:rPr lang="en-IN" sz="1600" b="1" dirty="0">
                <a:solidFill>
                  <a:schemeClr val="tx1"/>
                </a:solidFill>
              </a:rPr>
              <a:t>         Null Hypothesis: </a:t>
            </a:r>
            <a:r>
              <a:rPr lang="en-IN" sz="1600" dirty="0">
                <a:solidFill>
                  <a:schemeClr val="tx1"/>
                </a:solidFill>
              </a:rPr>
              <a:t>The mean  are equal.</a:t>
            </a:r>
          </a:p>
          <a:p>
            <a:pPr>
              <a:lnSpc>
                <a:spcPct val="150000"/>
              </a:lnSpc>
            </a:pPr>
            <a:r>
              <a:rPr lang="en-IN" sz="1600" b="1" dirty="0">
                <a:solidFill>
                  <a:schemeClr val="tx1"/>
                </a:solidFill>
              </a:rPr>
              <a:t>         Alternative Hypothesis: </a:t>
            </a:r>
            <a:r>
              <a:rPr lang="en-IN" sz="1600" dirty="0">
                <a:solidFill>
                  <a:schemeClr val="tx1"/>
                </a:solidFill>
              </a:rPr>
              <a:t>The mean  are not equal.</a:t>
            </a:r>
          </a:p>
          <a:p>
            <a:pPr>
              <a:lnSpc>
                <a:spcPct val="150000"/>
              </a:lnSpc>
            </a:pPr>
            <a:r>
              <a:rPr lang="en-IN" sz="1600" dirty="0">
                <a:solidFill>
                  <a:schemeClr val="tx1"/>
                </a:solidFill>
              </a:rPr>
              <a:t>        Inference: </a:t>
            </a:r>
            <a:r>
              <a:rPr lang="en-IN" sz="1600" dirty="0" err="1">
                <a:solidFill>
                  <a:schemeClr val="tx1"/>
                </a:solidFill>
              </a:rPr>
              <a:t>Lead_time</a:t>
            </a:r>
            <a:r>
              <a:rPr lang="en-IN" sz="1600" dirty="0">
                <a:solidFill>
                  <a:schemeClr val="tx1"/>
                </a:solidFill>
              </a:rPr>
              <a:t> is a significant variable</a:t>
            </a:r>
          </a:p>
          <a:p>
            <a:pPr>
              <a:lnSpc>
                <a:spcPct val="150000"/>
              </a:lnSpc>
            </a:pPr>
            <a:endParaRPr lang="en-IN" sz="1600" dirty="0">
              <a:solidFill>
                <a:schemeClr val="tx1"/>
              </a:solidFill>
            </a:endParaRPr>
          </a:p>
          <a:p>
            <a:pPr marL="342900" indent="-342900">
              <a:buFont typeface="Wingdings" panose="05000000000000000000" pitchFamily="2" charset="2"/>
              <a:buChar char="Ø"/>
            </a:pPr>
            <a:endParaRPr lang="en-IN" sz="1600" dirty="0">
              <a:solidFill>
                <a:schemeClr val="tx1"/>
              </a:solidFill>
            </a:endParaRPr>
          </a:p>
        </p:txBody>
      </p:sp>
      <p:sp>
        <p:nvSpPr>
          <p:cNvPr id="6" name="TextBox 5"/>
          <p:cNvSpPr txBox="1"/>
          <p:nvPr/>
        </p:nvSpPr>
        <p:spPr>
          <a:xfrm>
            <a:off x="2435431" y="899244"/>
            <a:ext cx="3660569" cy="707886"/>
          </a:xfrm>
          <a:prstGeom prst="rect">
            <a:avLst/>
          </a:prstGeom>
          <a:noFill/>
        </p:spPr>
        <p:txBody>
          <a:bodyPr wrap="square" rtlCol="0">
            <a:spAutoFit/>
          </a:bodyPr>
          <a:lstStyle/>
          <a:p>
            <a:r>
              <a:rPr lang="en-US" sz="4000" b="1" dirty="0"/>
              <a:t>Statistical Test</a:t>
            </a:r>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7851-769C-26C4-185A-F52CA752D791}"/>
              </a:ext>
            </a:extLst>
          </p:cNvPr>
          <p:cNvSpPr>
            <a:spLocks noGrp="1"/>
          </p:cNvSpPr>
          <p:nvPr>
            <p:ph type="title"/>
          </p:nvPr>
        </p:nvSpPr>
        <p:spPr>
          <a:xfrm>
            <a:off x="304800" y="286845"/>
            <a:ext cx="4572000" cy="1143000"/>
          </a:xfrm>
        </p:spPr>
        <p:txBody>
          <a:bodyPr>
            <a:normAutofit fontScale="90000"/>
          </a:bodyPr>
          <a:lstStyle/>
          <a:p>
            <a:r>
              <a:rPr lang="en-IN" dirty="0"/>
              <a:t>Problem Statement</a:t>
            </a:r>
          </a:p>
        </p:txBody>
      </p:sp>
      <p:sp>
        <p:nvSpPr>
          <p:cNvPr id="4" name="TextBox 3">
            <a:extLst>
              <a:ext uri="{FF2B5EF4-FFF2-40B4-BE49-F238E27FC236}">
                <a16:creationId xmlns:a16="http://schemas.microsoft.com/office/drawing/2014/main" id="{0D69F37F-CF37-C224-7E51-8A503F3CD47E}"/>
              </a:ext>
            </a:extLst>
          </p:cNvPr>
          <p:cNvSpPr txBox="1"/>
          <p:nvPr/>
        </p:nvSpPr>
        <p:spPr>
          <a:xfrm>
            <a:off x="838200" y="1676400"/>
            <a:ext cx="7696200" cy="2031325"/>
          </a:xfrm>
          <a:prstGeom prst="rect">
            <a:avLst/>
          </a:prstGeom>
          <a:noFill/>
        </p:spPr>
        <p:txBody>
          <a:bodyPr wrap="square">
            <a:spAutoFit/>
          </a:bodyPr>
          <a:lstStyle/>
          <a:p>
            <a:r>
              <a:rPr lang="en-US" sz="1800" b="0" i="0" u="none" strike="noStrike" baseline="0" dirty="0">
                <a:solidFill>
                  <a:srgbClr val="000000"/>
                </a:solidFill>
                <a:latin typeface="+mj-lt"/>
              </a:rPr>
              <a:t>A Hotel Group chain is facing problems with the high number of booking cancellations. </a:t>
            </a:r>
            <a:r>
              <a:rPr lang="en-US" dirty="0">
                <a:solidFill>
                  <a:srgbClr val="000000"/>
                </a:solidFill>
                <a:latin typeface="+mj-lt"/>
              </a:rPr>
              <a:t>We</a:t>
            </a:r>
            <a:r>
              <a:rPr lang="en-US" sz="1800" b="0" i="0" u="none" strike="noStrike" baseline="0" dirty="0">
                <a:solidFill>
                  <a:srgbClr val="000000"/>
                </a:solidFill>
                <a:latin typeface="+mj-lt"/>
              </a:rPr>
              <a:t> as a data scientist have to analyze the data provided to find which factors have a high influence on booking cancellations, build a predictive model that can predict which booking is going to be cancelled in advance, and help in formulating profitable policies for cancellations and refunds. </a:t>
            </a:r>
          </a:p>
          <a:p>
            <a:r>
              <a:rPr lang="en-US" sz="1800" b="0" i="0" u="none" strike="noStrike" baseline="0" dirty="0">
                <a:solidFill>
                  <a:srgbClr val="000000"/>
                </a:solidFill>
                <a:latin typeface="+mj-lt"/>
              </a:rPr>
              <a:t>The increasing number of cancellations calls for a Machine Learning based solution that can help in predicting which booking is likely to be cancelled . </a:t>
            </a:r>
            <a:endParaRPr lang="en-IN" dirty="0">
              <a:latin typeface="+mj-lt"/>
            </a:endParaRPr>
          </a:p>
        </p:txBody>
      </p:sp>
    </p:spTree>
    <p:extLst>
      <p:ext uri="{BB962C8B-B14F-4D97-AF65-F5344CB8AC3E}">
        <p14:creationId xmlns:p14="http://schemas.microsoft.com/office/powerpoint/2010/main" val="29898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IN" sz="2400" dirty="0">
              <a:solidFill>
                <a:srgbClr val="0055A0"/>
              </a:solidFill>
            </a:endParaRPr>
          </a:p>
        </p:txBody>
      </p:sp>
      <p:sp>
        <p:nvSpPr>
          <p:cNvPr id="31" name="TextBox 30"/>
          <p:cNvSpPr txBox="1"/>
          <p:nvPr/>
        </p:nvSpPr>
        <p:spPr>
          <a:xfrm>
            <a:off x="530431" y="435114"/>
            <a:ext cx="8537369" cy="707886"/>
          </a:xfrm>
          <a:prstGeom prst="rect">
            <a:avLst/>
          </a:prstGeom>
          <a:noFill/>
        </p:spPr>
        <p:txBody>
          <a:bodyPr wrap="square" rtlCol="0">
            <a:spAutoFit/>
          </a:bodyPr>
          <a:lstStyle/>
          <a:p>
            <a:r>
              <a:rPr lang="en-US" sz="4000" dirty="0">
                <a:ea typeface="굴림" panose="020B0600000101010101" pitchFamily="34" charset="-127"/>
              </a:rPr>
              <a:t>Understanding the Data</a:t>
            </a:r>
            <a:endParaRPr lang="en-US" sz="4000" b="1" dirty="0"/>
          </a:p>
        </p:txBody>
      </p:sp>
      <p:sp>
        <p:nvSpPr>
          <p:cNvPr id="7" name="TextBox 6">
            <a:extLst>
              <a:ext uri="{FF2B5EF4-FFF2-40B4-BE49-F238E27FC236}">
                <a16:creationId xmlns:a16="http://schemas.microsoft.com/office/drawing/2014/main" id="{6DBBBCE7-B15F-62EE-1EBA-FEA477910AD5}"/>
              </a:ext>
            </a:extLst>
          </p:cNvPr>
          <p:cNvSpPr txBox="1"/>
          <p:nvPr/>
        </p:nvSpPr>
        <p:spPr>
          <a:xfrm>
            <a:off x="685800" y="1295400"/>
            <a:ext cx="7193280" cy="57708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latin typeface="Calibri "/>
              </a:rPr>
              <a:t>The dataset consists of 119390 Rows and 32 Columns.</a:t>
            </a:r>
          </a:p>
          <a:p>
            <a:pPr marL="285750" indent="-285750" algn="just">
              <a:lnSpc>
                <a:spcPct val="150000"/>
              </a:lnSpc>
              <a:buFont typeface="Arial" panose="020B0604020202020204" pitchFamily="34" charset="0"/>
              <a:buChar char="•"/>
            </a:pPr>
            <a:r>
              <a:rPr lang="en-IN" sz="1800" dirty="0">
                <a:latin typeface="Calibri "/>
              </a:rPr>
              <a:t>The data is spread through a time period of 3 years with customer arrival year ranging between 2015 and 2017</a:t>
            </a:r>
          </a:p>
          <a:p>
            <a:pPr marL="285750" indent="-285750" algn="just">
              <a:lnSpc>
                <a:spcPct val="150000"/>
              </a:lnSpc>
              <a:buFont typeface="Arial" panose="020B0604020202020204" pitchFamily="34" charset="0"/>
              <a:buChar char="•"/>
            </a:pPr>
            <a:r>
              <a:rPr lang="en-IN" sz="1800" dirty="0">
                <a:latin typeface="Calibri "/>
              </a:rPr>
              <a:t>Each ro</a:t>
            </a:r>
            <a:r>
              <a:rPr lang="en-IN" dirty="0">
                <a:latin typeface="Calibri "/>
              </a:rPr>
              <a:t>w of the data set represent a booking instance created by a customer and all the related details.</a:t>
            </a:r>
            <a:endParaRPr lang="en-IN" sz="1800" dirty="0">
              <a:latin typeface="Calibri "/>
            </a:endParaRPr>
          </a:p>
          <a:p>
            <a:pPr marL="285750" indent="-285750" algn="just">
              <a:lnSpc>
                <a:spcPct val="150000"/>
              </a:lnSpc>
              <a:buFont typeface="Arial" panose="020B0604020202020204" pitchFamily="34" charset="0"/>
              <a:buChar char="•"/>
            </a:pPr>
            <a:r>
              <a:rPr lang="en-IN" sz="1800" dirty="0">
                <a:latin typeface="Calibri "/>
              </a:rPr>
              <a:t>Ou</a:t>
            </a:r>
            <a:r>
              <a:rPr lang="en-IN" dirty="0">
                <a:latin typeface="Calibri "/>
              </a:rPr>
              <a:t>r Target Variable is ‘</a:t>
            </a:r>
            <a:r>
              <a:rPr lang="en-IN" dirty="0" err="1">
                <a:latin typeface="Calibri "/>
              </a:rPr>
              <a:t>is_canceled</a:t>
            </a:r>
            <a:r>
              <a:rPr lang="en-IN" dirty="0">
                <a:latin typeface="Calibri "/>
              </a:rPr>
              <a:t>’</a:t>
            </a:r>
          </a:p>
          <a:p>
            <a:pPr marL="285750" indent="-285750" algn="just">
              <a:lnSpc>
                <a:spcPct val="150000"/>
              </a:lnSpc>
              <a:buFont typeface="Arial" panose="020B0604020202020204" pitchFamily="34" charset="0"/>
              <a:buChar char="•"/>
            </a:pPr>
            <a:r>
              <a:rPr lang="en-IN" dirty="0">
                <a:latin typeface="Calibri "/>
              </a:rPr>
              <a:t>Classification of Data Types of the Attributed present inside the dataset.</a:t>
            </a:r>
          </a:p>
          <a:p>
            <a:pPr marL="285750" indent="-285750" algn="just">
              <a:lnSpc>
                <a:spcPct val="150000"/>
              </a:lnSpc>
              <a:buFont typeface="Arial" panose="020B0604020202020204" pitchFamily="34" charset="0"/>
              <a:buChar char="•"/>
            </a:pPr>
            <a:endParaRPr lang="en-IN" dirty="0">
              <a:latin typeface="Calibri "/>
            </a:endParaRPr>
          </a:p>
          <a:p>
            <a:pPr marL="285750" indent="-285750" algn="just">
              <a:lnSpc>
                <a:spcPct val="150000"/>
              </a:lnSpc>
              <a:buFont typeface="Arial" panose="020B0604020202020204" pitchFamily="34" charset="0"/>
              <a:buChar char="•"/>
            </a:pPr>
            <a:endParaRPr lang="en-IN" dirty="0">
              <a:latin typeface="Calibri "/>
            </a:endParaRPr>
          </a:p>
          <a:p>
            <a:pPr marL="285750" indent="-285750" algn="just">
              <a:lnSpc>
                <a:spcPct val="150000"/>
              </a:lnSpc>
              <a:buFont typeface="Arial" panose="020B0604020202020204" pitchFamily="34" charset="0"/>
              <a:buChar char="•"/>
            </a:pPr>
            <a:endParaRPr lang="en-IN" dirty="0">
              <a:latin typeface="Calibri "/>
            </a:endParaRPr>
          </a:p>
          <a:p>
            <a:pPr marL="285750" indent="-285750" algn="just">
              <a:lnSpc>
                <a:spcPct val="150000"/>
              </a:lnSpc>
              <a:buFont typeface="Arial" panose="020B0604020202020204" pitchFamily="34" charset="0"/>
              <a:buChar char="•"/>
            </a:pPr>
            <a:endParaRPr lang="en-IN" dirty="0">
              <a:latin typeface="Calibri "/>
            </a:endParaRPr>
          </a:p>
          <a:p>
            <a:pPr marL="285750" indent="-285750" algn="just">
              <a:lnSpc>
                <a:spcPct val="150000"/>
              </a:lnSpc>
              <a:buFont typeface="Arial" panose="020B0604020202020204" pitchFamily="34" charset="0"/>
              <a:buChar char="•"/>
            </a:pPr>
            <a:r>
              <a:rPr lang="en-IN" dirty="0">
                <a:latin typeface="Calibri "/>
              </a:rPr>
              <a:t>Data Dictionary: Link</a:t>
            </a:r>
          </a:p>
          <a:p>
            <a:pPr marL="285750" indent="-285750" algn="just">
              <a:lnSpc>
                <a:spcPct val="150000"/>
              </a:lnSpc>
              <a:buFont typeface="Arial" panose="020B0604020202020204" pitchFamily="34" charset="0"/>
              <a:buChar char="•"/>
            </a:pPr>
            <a:endParaRPr lang="en-IN" sz="1800" dirty="0">
              <a:latin typeface="Calibri "/>
            </a:endParaRPr>
          </a:p>
          <a:p>
            <a:endParaRPr lang="en-IN" sz="1800" dirty="0"/>
          </a:p>
        </p:txBody>
      </p:sp>
      <p:graphicFrame>
        <p:nvGraphicFramePr>
          <p:cNvPr id="3" name="Table 5">
            <a:extLst>
              <a:ext uri="{FF2B5EF4-FFF2-40B4-BE49-F238E27FC236}">
                <a16:creationId xmlns:a16="http://schemas.microsoft.com/office/drawing/2014/main" id="{2C2A6011-D4DC-8C59-6C1D-D127F1ED2BB9}"/>
              </a:ext>
            </a:extLst>
          </p:cNvPr>
          <p:cNvGraphicFramePr>
            <a:graphicFrameLocks noGrp="1"/>
          </p:cNvGraphicFramePr>
          <p:nvPr>
            <p:extLst>
              <p:ext uri="{D42A27DB-BD31-4B8C-83A1-F6EECF244321}">
                <p14:modId xmlns:p14="http://schemas.microsoft.com/office/powerpoint/2010/main" val="1575928083"/>
              </p:ext>
            </p:extLst>
          </p:nvPr>
        </p:nvGraphicFramePr>
        <p:xfrm>
          <a:off x="1310640" y="4343400"/>
          <a:ext cx="6096000" cy="111252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371600">
                  <a:extLst>
                    <a:ext uri="{9D8B030D-6E8A-4147-A177-3AD203B41FA5}">
                      <a16:colId xmlns:a16="http://schemas.microsoft.com/office/drawing/2014/main" val="2117884222"/>
                    </a:ext>
                  </a:extLst>
                </a:gridCol>
                <a:gridCol w="2286000">
                  <a:extLst>
                    <a:ext uri="{9D8B030D-6E8A-4147-A177-3AD203B41FA5}">
                      <a16:colId xmlns:a16="http://schemas.microsoft.com/office/drawing/2014/main" val="530055160"/>
                    </a:ext>
                  </a:extLst>
                </a:gridCol>
                <a:gridCol w="2438400">
                  <a:extLst>
                    <a:ext uri="{9D8B030D-6E8A-4147-A177-3AD203B41FA5}">
                      <a16:colId xmlns:a16="http://schemas.microsoft.com/office/drawing/2014/main" val="2902187342"/>
                    </a:ext>
                  </a:extLst>
                </a:gridCol>
              </a:tblGrid>
              <a:tr h="370840">
                <a:tc>
                  <a:txBody>
                    <a:bodyPr/>
                    <a:lstStyle/>
                    <a:p>
                      <a:r>
                        <a:rPr lang="en-US" dirty="0"/>
                        <a:t>Data Type</a:t>
                      </a:r>
                      <a:endParaRPr lang="en-IN" dirty="0"/>
                    </a:p>
                  </a:txBody>
                  <a:tcPr>
                    <a:solidFill>
                      <a:schemeClr val="tx2">
                        <a:lumMod val="60000"/>
                        <a:lumOff val="40000"/>
                      </a:schemeClr>
                    </a:solidFill>
                  </a:tcPr>
                </a:tc>
                <a:tc>
                  <a:txBody>
                    <a:bodyPr/>
                    <a:lstStyle/>
                    <a:p>
                      <a:r>
                        <a:rPr lang="en-US" dirty="0"/>
                        <a:t>Present Data Types</a:t>
                      </a:r>
                      <a:endParaRPr lang="en-IN" dirty="0"/>
                    </a:p>
                  </a:txBody>
                  <a:tcPr>
                    <a:solidFill>
                      <a:schemeClr val="tx2">
                        <a:lumMod val="60000"/>
                        <a:lumOff val="40000"/>
                      </a:schemeClr>
                    </a:solidFill>
                  </a:tcPr>
                </a:tc>
                <a:tc>
                  <a:txBody>
                    <a:bodyPr/>
                    <a:lstStyle/>
                    <a:p>
                      <a:r>
                        <a:rPr lang="en-US" dirty="0"/>
                        <a:t>Actual Data Types</a:t>
                      </a:r>
                      <a:endParaRPr lang="en-IN" dirty="0"/>
                    </a:p>
                  </a:txBody>
                  <a:tcPr>
                    <a:solidFill>
                      <a:schemeClr val="tx2">
                        <a:lumMod val="60000"/>
                        <a:lumOff val="40000"/>
                      </a:schemeClr>
                    </a:solidFill>
                  </a:tcPr>
                </a:tc>
                <a:extLst>
                  <a:ext uri="{0D108BD9-81ED-4DB2-BD59-A6C34878D82A}">
                    <a16:rowId xmlns:a16="http://schemas.microsoft.com/office/drawing/2014/main" val="777987397"/>
                  </a:ext>
                </a:extLst>
              </a:tr>
              <a:tr h="370840">
                <a:tc>
                  <a:txBody>
                    <a:bodyPr/>
                    <a:lstStyle/>
                    <a:p>
                      <a:r>
                        <a:rPr lang="en-US" dirty="0"/>
                        <a:t>Categorical</a:t>
                      </a:r>
                      <a:endParaRPr lang="en-IN" dirty="0"/>
                    </a:p>
                  </a:txBody>
                  <a:tcPr>
                    <a:solidFill>
                      <a:schemeClr val="tx2">
                        <a:lumMod val="40000"/>
                        <a:lumOff val="60000"/>
                      </a:schemeClr>
                    </a:solidFill>
                  </a:tcPr>
                </a:tc>
                <a:tc>
                  <a:txBody>
                    <a:bodyPr/>
                    <a:lstStyle/>
                    <a:p>
                      <a:r>
                        <a:rPr lang="en-US" dirty="0"/>
                        <a:t>12</a:t>
                      </a:r>
                      <a:endParaRPr lang="en-IN" dirty="0"/>
                    </a:p>
                  </a:txBody>
                  <a:tcPr/>
                </a:tc>
                <a:tc>
                  <a:txBody>
                    <a:bodyPr/>
                    <a:lstStyle/>
                    <a:p>
                      <a:r>
                        <a:rPr lang="en-US" dirty="0"/>
                        <a:t>19</a:t>
                      </a:r>
                      <a:endParaRPr lang="en-IN" dirty="0"/>
                    </a:p>
                  </a:txBody>
                  <a:tcPr/>
                </a:tc>
                <a:extLst>
                  <a:ext uri="{0D108BD9-81ED-4DB2-BD59-A6C34878D82A}">
                    <a16:rowId xmlns:a16="http://schemas.microsoft.com/office/drawing/2014/main" val="1063969730"/>
                  </a:ext>
                </a:extLst>
              </a:tr>
              <a:tr h="370840">
                <a:tc>
                  <a:txBody>
                    <a:bodyPr/>
                    <a:lstStyle/>
                    <a:p>
                      <a:r>
                        <a:rPr lang="en-US" dirty="0"/>
                        <a:t>Numerical</a:t>
                      </a:r>
                      <a:endParaRPr lang="en-IN" dirty="0"/>
                    </a:p>
                  </a:txBody>
                  <a:tcPr>
                    <a:solidFill>
                      <a:schemeClr val="tx2">
                        <a:lumMod val="40000"/>
                        <a:lumOff val="60000"/>
                      </a:schemeClr>
                    </a:solidFill>
                  </a:tcPr>
                </a:tc>
                <a:tc>
                  <a:txBody>
                    <a:bodyPr/>
                    <a:lstStyle/>
                    <a:p>
                      <a:r>
                        <a:rPr lang="en-US" dirty="0"/>
                        <a:t>20</a:t>
                      </a:r>
                      <a:endParaRPr lang="en-IN" dirty="0"/>
                    </a:p>
                  </a:txBody>
                  <a:tcPr/>
                </a:tc>
                <a:tc>
                  <a:txBody>
                    <a:bodyPr/>
                    <a:lstStyle/>
                    <a:p>
                      <a:r>
                        <a:rPr lang="en-US" dirty="0"/>
                        <a:t>13</a:t>
                      </a:r>
                      <a:endParaRPr lang="en-IN" dirty="0"/>
                    </a:p>
                  </a:txBody>
                  <a:tcPr/>
                </a:tc>
                <a:extLst>
                  <a:ext uri="{0D108BD9-81ED-4DB2-BD59-A6C34878D82A}">
                    <a16:rowId xmlns:a16="http://schemas.microsoft.com/office/drawing/2014/main" val="1903523956"/>
                  </a:ext>
                </a:extLst>
              </a:tr>
            </a:tbl>
          </a:graphicData>
        </a:graphic>
      </p:graphicFrame>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49CD3-869C-5A97-7C09-5E23CCE437BB}"/>
              </a:ext>
            </a:extLst>
          </p:cNvPr>
          <p:cNvSpPr>
            <a:spLocks noGrp="1"/>
          </p:cNvSpPr>
          <p:nvPr>
            <p:ph idx="1"/>
          </p:nvPr>
        </p:nvSpPr>
        <p:spPr>
          <a:xfrm>
            <a:off x="457200" y="1417637"/>
            <a:ext cx="8229600" cy="5440363"/>
          </a:xfrm>
        </p:spPr>
        <p:txBody>
          <a:bodyPr>
            <a:normAutofit/>
          </a:bodyPr>
          <a:lstStyle/>
          <a:p>
            <a:r>
              <a:rPr lang="en-US" sz="1800" b="1" dirty="0"/>
              <a:t>Data Balance/ Imbalance w.r.t Target Variable</a:t>
            </a:r>
          </a:p>
          <a:p>
            <a:endParaRPr lang="en-US" sz="2400" dirty="0"/>
          </a:p>
          <a:p>
            <a:endParaRPr lang="en-US" sz="2400" dirty="0"/>
          </a:p>
          <a:p>
            <a:endParaRPr lang="en-US" sz="2400" dirty="0"/>
          </a:p>
          <a:p>
            <a:endParaRPr lang="en-US" sz="2400" dirty="0"/>
          </a:p>
          <a:p>
            <a:r>
              <a:rPr lang="en-US" sz="1800" b="1" dirty="0"/>
              <a:t>Existing Data Types and Null Values</a:t>
            </a:r>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r>
              <a:rPr lang="en-US" sz="1800" b="1" dirty="0"/>
              <a:t>Number of Duplicate Rows: </a:t>
            </a:r>
            <a:r>
              <a:rPr lang="en-US" sz="1800" dirty="0"/>
              <a:t>31994</a:t>
            </a:r>
          </a:p>
          <a:p>
            <a:pPr marL="0" indent="0">
              <a:buNone/>
            </a:pPr>
            <a:endParaRPr lang="en-IN" sz="1800" b="1" dirty="0"/>
          </a:p>
          <a:p>
            <a:endParaRPr lang="en-US" sz="2400" dirty="0"/>
          </a:p>
        </p:txBody>
      </p:sp>
      <p:sp>
        <p:nvSpPr>
          <p:cNvPr id="5" name="TextBox 4">
            <a:extLst>
              <a:ext uri="{FF2B5EF4-FFF2-40B4-BE49-F238E27FC236}">
                <a16:creationId xmlns:a16="http://schemas.microsoft.com/office/drawing/2014/main" id="{207EFF2B-65D0-6E4A-277E-381E212FC3E5}"/>
              </a:ext>
            </a:extLst>
          </p:cNvPr>
          <p:cNvSpPr txBox="1"/>
          <p:nvPr/>
        </p:nvSpPr>
        <p:spPr>
          <a:xfrm>
            <a:off x="530431" y="435114"/>
            <a:ext cx="8537369" cy="707886"/>
          </a:xfrm>
          <a:prstGeom prst="rect">
            <a:avLst/>
          </a:prstGeom>
          <a:noFill/>
        </p:spPr>
        <p:txBody>
          <a:bodyPr wrap="square" rtlCol="0">
            <a:spAutoFit/>
          </a:bodyPr>
          <a:lstStyle/>
          <a:p>
            <a:r>
              <a:rPr lang="en-US" sz="4000" dirty="0">
                <a:ea typeface="굴림" panose="020B0600000101010101" pitchFamily="34" charset="-127"/>
              </a:rPr>
              <a:t>Understanding the Data</a:t>
            </a:r>
            <a:endParaRPr lang="en-US" sz="4000" b="1" dirty="0"/>
          </a:p>
        </p:txBody>
      </p:sp>
      <p:graphicFrame>
        <p:nvGraphicFramePr>
          <p:cNvPr id="7" name="Table 7">
            <a:extLst>
              <a:ext uri="{FF2B5EF4-FFF2-40B4-BE49-F238E27FC236}">
                <a16:creationId xmlns:a16="http://schemas.microsoft.com/office/drawing/2014/main" id="{2242BB24-9714-D864-6CDF-981A782A890A}"/>
              </a:ext>
            </a:extLst>
          </p:cNvPr>
          <p:cNvGraphicFramePr>
            <a:graphicFrameLocks noGrp="1"/>
          </p:cNvGraphicFramePr>
          <p:nvPr>
            <p:extLst>
              <p:ext uri="{D42A27DB-BD31-4B8C-83A1-F6EECF244321}">
                <p14:modId xmlns:p14="http://schemas.microsoft.com/office/powerpoint/2010/main" val="1449870175"/>
              </p:ext>
            </p:extLst>
          </p:nvPr>
        </p:nvGraphicFramePr>
        <p:xfrm>
          <a:off x="1143000" y="4008437"/>
          <a:ext cx="4321874" cy="1854200"/>
        </p:xfrm>
        <a:graphic>
          <a:graphicData uri="http://schemas.openxmlformats.org/drawingml/2006/table">
            <a:tbl>
              <a:tblPr firstRow="1" bandRow="1">
                <a:tableStyleId>{5C22544A-7EE6-4342-B048-85BDC9FD1C3A}</a:tableStyleId>
              </a:tblPr>
              <a:tblGrid>
                <a:gridCol w="1371727">
                  <a:extLst>
                    <a:ext uri="{9D8B030D-6E8A-4147-A177-3AD203B41FA5}">
                      <a16:colId xmlns:a16="http://schemas.microsoft.com/office/drawing/2014/main" val="3541948071"/>
                    </a:ext>
                  </a:extLst>
                </a:gridCol>
                <a:gridCol w="1046226">
                  <a:extLst>
                    <a:ext uri="{9D8B030D-6E8A-4147-A177-3AD203B41FA5}">
                      <a16:colId xmlns:a16="http://schemas.microsoft.com/office/drawing/2014/main" val="634343205"/>
                    </a:ext>
                  </a:extLst>
                </a:gridCol>
                <a:gridCol w="1903921">
                  <a:extLst>
                    <a:ext uri="{9D8B030D-6E8A-4147-A177-3AD203B41FA5}">
                      <a16:colId xmlns:a16="http://schemas.microsoft.com/office/drawing/2014/main" val="3651992564"/>
                    </a:ext>
                  </a:extLst>
                </a:gridCol>
              </a:tblGrid>
              <a:tr h="370840">
                <a:tc>
                  <a:txBody>
                    <a:bodyPr/>
                    <a:lstStyle/>
                    <a:p>
                      <a:pPr>
                        <a:lnSpc>
                          <a:spcPct val="100000"/>
                        </a:lnSpc>
                      </a:pPr>
                      <a:r>
                        <a:rPr lang="en-US" sz="1400" b="1" dirty="0">
                          <a:solidFill>
                            <a:schemeClr val="tx1"/>
                          </a:solidFill>
                        </a:rPr>
                        <a:t>Attribute Name</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b="1" dirty="0">
                          <a:solidFill>
                            <a:schemeClr val="tx1"/>
                          </a:solidFill>
                        </a:rPr>
                        <a:t>Null Values</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b="1" dirty="0">
                          <a:solidFill>
                            <a:schemeClr val="tx1"/>
                          </a:solidFill>
                        </a:rPr>
                        <a:t>Percentage Null Values</a:t>
                      </a:r>
                      <a:endParaRPr lang="en-IN"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776144"/>
                  </a:ext>
                </a:extLst>
              </a:tr>
              <a:tr h="370840">
                <a:tc>
                  <a:txBody>
                    <a:bodyPr/>
                    <a:lstStyle/>
                    <a:p>
                      <a:pPr>
                        <a:lnSpc>
                          <a:spcPct val="100000"/>
                        </a:lnSpc>
                      </a:pPr>
                      <a:r>
                        <a:rPr lang="en-US" sz="1400" b="1" dirty="0"/>
                        <a:t>Company</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112593</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94.31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5869921"/>
                  </a:ext>
                </a:extLst>
              </a:tr>
              <a:tr h="370840">
                <a:tc>
                  <a:txBody>
                    <a:bodyPr/>
                    <a:lstStyle/>
                    <a:p>
                      <a:pPr>
                        <a:lnSpc>
                          <a:spcPct val="100000"/>
                        </a:lnSpc>
                      </a:pPr>
                      <a:r>
                        <a:rPr lang="en-US" sz="1400" b="1" dirty="0"/>
                        <a:t>Agent</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16340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13.69</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828235"/>
                  </a:ext>
                </a:extLst>
              </a:tr>
              <a:tr h="370840">
                <a:tc>
                  <a:txBody>
                    <a:bodyPr/>
                    <a:lstStyle/>
                    <a:p>
                      <a:pPr>
                        <a:lnSpc>
                          <a:spcPct val="100000"/>
                        </a:lnSpc>
                      </a:pPr>
                      <a:r>
                        <a:rPr lang="en-US" sz="1400" b="1" dirty="0"/>
                        <a:t>Country</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488</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0.41</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7368833"/>
                  </a:ext>
                </a:extLst>
              </a:tr>
              <a:tr h="370840">
                <a:tc>
                  <a:txBody>
                    <a:bodyPr/>
                    <a:lstStyle/>
                    <a:p>
                      <a:pPr>
                        <a:lnSpc>
                          <a:spcPct val="100000"/>
                        </a:lnSpc>
                      </a:pPr>
                      <a:r>
                        <a:rPr lang="en-US" sz="1400" b="1" dirty="0"/>
                        <a:t>Children</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4</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400" dirty="0"/>
                        <a:t>0</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7094339"/>
                  </a:ext>
                </a:extLst>
              </a:tr>
            </a:tbl>
          </a:graphicData>
        </a:graphic>
      </p:graphicFrame>
      <p:graphicFrame>
        <p:nvGraphicFramePr>
          <p:cNvPr id="10" name="Chart 9">
            <a:extLst>
              <a:ext uri="{FF2B5EF4-FFF2-40B4-BE49-F238E27FC236}">
                <a16:creationId xmlns:a16="http://schemas.microsoft.com/office/drawing/2014/main" id="{6E4515CE-158F-E663-1E09-00757BB9EA1C}"/>
              </a:ext>
            </a:extLst>
          </p:cNvPr>
          <p:cNvGraphicFramePr/>
          <p:nvPr>
            <p:extLst>
              <p:ext uri="{D42A27DB-BD31-4B8C-83A1-F6EECF244321}">
                <p14:modId xmlns:p14="http://schemas.microsoft.com/office/powerpoint/2010/main" val="550632676"/>
              </p:ext>
            </p:extLst>
          </p:nvPr>
        </p:nvGraphicFramePr>
        <p:xfrm>
          <a:off x="838200" y="1722437"/>
          <a:ext cx="5791200" cy="185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118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DA0DBF-61DA-8D1C-1396-87BD47107D97}"/>
              </a:ext>
            </a:extLst>
          </p:cNvPr>
          <p:cNvSpPr txBox="1"/>
          <p:nvPr/>
        </p:nvSpPr>
        <p:spPr>
          <a:xfrm>
            <a:off x="2895600" y="1459468"/>
            <a:ext cx="3431969" cy="369332"/>
          </a:xfrm>
          <a:prstGeom prst="rect">
            <a:avLst/>
          </a:prstGeom>
          <a:noFill/>
        </p:spPr>
        <p:txBody>
          <a:bodyPr wrap="square" rtlCol="0">
            <a:spAutoFit/>
          </a:bodyPr>
          <a:lstStyle/>
          <a:p>
            <a:pPr algn="ctr"/>
            <a:r>
              <a:rPr lang="en-US" b="1" dirty="0"/>
              <a:t>Summary </a:t>
            </a:r>
          </a:p>
        </p:txBody>
      </p:sp>
      <p:sp>
        <p:nvSpPr>
          <p:cNvPr id="7" name="TextBox 6">
            <a:extLst>
              <a:ext uri="{FF2B5EF4-FFF2-40B4-BE49-F238E27FC236}">
                <a16:creationId xmlns:a16="http://schemas.microsoft.com/office/drawing/2014/main" id="{5D426FF2-1001-04E7-7FE1-B5D0D149738A}"/>
              </a:ext>
            </a:extLst>
          </p:cNvPr>
          <p:cNvSpPr txBox="1"/>
          <p:nvPr/>
        </p:nvSpPr>
        <p:spPr>
          <a:xfrm>
            <a:off x="530431" y="397407"/>
            <a:ext cx="8537369" cy="707886"/>
          </a:xfrm>
          <a:prstGeom prst="rect">
            <a:avLst/>
          </a:prstGeom>
          <a:noFill/>
        </p:spPr>
        <p:txBody>
          <a:bodyPr wrap="square" rtlCol="0">
            <a:spAutoFit/>
          </a:bodyPr>
          <a:lstStyle/>
          <a:p>
            <a:r>
              <a:rPr lang="en-US" sz="4000" dirty="0">
                <a:ea typeface="굴림" panose="020B0600000101010101" pitchFamily="34" charset="-127"/>
              </a:rPr>
              <a:t>Understanding the Data</a:t>
            </a:r>
            <a:endParaRPr lang="en-US" sz="4000" b="1" dirty="0"/>
          </a:p>
        </p:txBody>
      </p:sp>
      <p:sp>
        <p:nvSpPr>
          <p:cNvPr id="3" name="Content Placeholder 2">
            <a:extLst>
              <a:ext uri="{FF2B5EF4-FFF2-40B4-BE49-F238E27FC236}">
                <a16:creationId xmlns:a16="http://schemas.microsoft.com/office/drawing/2014/main" id="{551A0B9C-1779-6E60-7694-A5A3A7571B59}"/>
              </a:ext>
            </a:extLst>
          </p:cNvPr>
          <p:cNvSpPr>
            <a:spLocks noGrp="1"/>
          </p:cNvSpPr>
          <p:nvPr>
            <p:ph idx="1"/>
          </p:nvPr>
        </p:nvSpPr>
        <p:spPr>
          <a:xfrm>
            <a:off x="457200" y="2057400"/>
            <a:ext cx="8229600" cy="4343400"/>
          </a:xfrm>
        </p:spPr>
        <p:txBody>
          <a:bodyPr>
            <a:noAutofit/>
          </a:bodyPr>
          <a:lstStyle/>
          <a:p>
            <a:pPr algn="l">
              <a:buFont typeface="+mj-lt"/>
              <a:buAutoNum type="arabicPeriod"/>
            </a:pPr>
            <a:r>
              <a:rPr lang="en-US" sz="1400" b="0" i="0" dirty="0">
                <a:solidFill>
                  <a:srgbClr val="000000"/>
                </a:solidFill>
                <a:effectLst/>
                <a:latin typeface="Helvetica Neue"/>
              </a:rPr>
              <a:t>The records are drawn from the year 2015,2016 and 2017 </a:t>
            </a:r>
            <a:r>
              <a:rPr lang="en-US" sz="1400" b="0" i="0" dirty="0" err="1">
                <a:solidFill>
                  <a:srgbClr val="000000"/>
                </a:solidFill>
                <a:effectLst/>
                <a:latin typeface="Helvetica Neue"/>
              </a:rPr>
              <a:t>i.e</a:t>
            </a:r>
            <a:r>
              <a:rPr lang="en-US" sz="1400" b="0" i="0" dirty="0">
                <a:solidFill>
                  <a:srgbClr val="000000"/>
                </a:solidFill>
                <a:effectLst/>
                <a:latin typeface="Helvetica Neue"/>
              </a:rPr>
              <a:t> for 3 years</a:t>
            </a:r>
          </a:p>
          <a:p>
            <a:pPr algn="l">
              <a:buFont typeface="+mj-lt"/>
              <a:buAutoNum type="arabicPeriod"/>
            </a:pPr>
            <a:r>
              <a:rPr lang="en-US" sz="1400" b="0" i="0" dirty="0">
                <a:solidFill>
                  <a:srgbClr val="000000"/>
                </a:solidFill>
                <a:effectLst/>
                <a:latin typeface="Helvetica Neue"/>
              </a:rPr>
              <a:t>Most of the people in weekend nights are staying for one weekend night.</a:t>
            </a:r>
          </a:p>
          <a:p>
            <a:pPr algn="l">
              <a:buFont typeface="+mj-lt"/>
              <a:buAutoNum type="arabicPeriod"/>
            </a:pPr>
            <a:r>
              <a:rPr lang="en-US" sz="1400" b="0" i="0" dirty="0">
                <a:solidFill>
                  <a:srgbClr val="000000"/>
                </a:solidFill>
                <a:effectLst/>
                <a:latin typeface="Helvetica Neue"/>
              </a:rPr>
              <a:t>Most of the people are spending more nights in week than nights in weekend.</a:t>
            </a:r>
          </a:p>
          <a:p>
            <a:pPr algn="l">
              <a:buFont typeface="+mj-lt"/>
              <a:buAutoNum type="arabicPeriod"/>
            </a:pPr>
            <a:r>
              <a:rPr lang="en-US" sz="1400" b="0" i="0" dirty="0">
                <a:solidFill>
                  <a:srgbClr val="000000"/>
                </a:solidFill>
                <a:effectLst/>
                <a:latin typeface="Helvetica Neue"/>
              </a:rPr>
              <a:t>Mostly couples came to the hotel. It might be for the honeymoon.</a:t>
            </a:r>
          </a:p>
          <a:p>
            <a:pPr algn="l">
              <a:buFont typeface="+mj-lt"/>
              <a:buAutoNum type="arabicPeriod"/>
            </a:pPr>
            <a:r>
              <a:rPr lang="en-US" sz="1400" b="0" i="0" dirty="0">
                <a:solidFill>
                  <a:srgbClr val="000000"/>
                </a:solidFill>
                <a:effectLst/>
                <a:latin typeface="Helvetica Neue"/>
              </a:rPr>
              <a:t>Very few groups came to the hotel</a:t>
            </a:r>
          </a:p>
          <a:p>
            <a:pPr algn="l">
              <a:buFont typeface="+mj-lt"/>
              <a:buAutoNum type="arabicPeriod"/>
            </a:pPr>
            <a:r>
              <a:rPr lang="en-US" sz="1400" b="0" i="0" dirty="0">
                <a:solidFill>
                  <a:srgbClr val="000000"/>
                </a:solidFill>
                <a:effectLst/>
                <a:latin typeface="Helvetica Neue"/>
              </a:rPr>
              <a:t>Very few visitors brought children with them. We saw an unusual case where visitor came with 10 children.</a:t>
            </a:r>
          </a:p>
          <a:p>
            <a:pPr algn="l">
              <a:buFont typeface="+mj-lt"/>
              <a:buAutoNum type="arabicPeriod"/>
            </a:pPr>
            <a:r>
              <a:rPr lang="en-US" sz="1400" b="0" i="0" dirty="0">
                <a:solidFill>
                  <a:srgbClr val="000000"/>
                </a:solidFill>
                <a:effectLst/>
                <a:latin typeface="Helvetica Neue"/>
              </a:rPr>
              <a:t>Surprisingly , </a:t>
            </a:r>
            <a:r>
              <a:rPr lang="en-US" sz="1400" dirty="0">
                <a:solidFill>
                  <a:srgbClr val="000000"/>
                </a:solidFill>
                <a:latin typeface="Helvetica Neue"/>
              </a:rPr>
              <a:t>t</a:t>
            </a:r>
            <a:r>
              <a:rPr lang="en-US" sz="1400" b="0" i="0" dirty="0">
                <a:solidFill>
                  <a:srgbClr val="000000"/>
                </a:solidFill>
                <a:effectLst/>
                <a:latin typeface="Helvetica Neue"/>
              </a:rPr>
              <a:t>here was a single instance where some people brought 10 babies to the </a:t>
            </a:r>
            <a:r>
              <a:rPr lang="en-US" sz="1400" b="0" i="0" dirty="0" err="1">
                <a:solidFill>
                  <a:srgbClr val="000000"/>
                </a:solidFill>
                <a:effectLst/>
                <a:latin typeface="Helvetica Neue"/>
              </a:rPr>
              <a:t>the</a:t>
            </a:r>
            <a:r>
              <a:rPr lang="en-US" sz="1400" b="0" i="0" dirty="0">
                <a:solidFill>
                  <a:srgbClr val="000000"/>
                </a:solidFill>
                <a:effectLst/>
                <a:latin typeface="Helvetica Neue"/>
              </a:rPr>
              <a:t> hotel.</a:t>
            </a:r>
          </a:p>
          <a:p>
            <a:pPr algn="l">
              <a:buFont typeface="+mj-lt"/>
              <a:buAutoNum type="arabicPeriod"/>
            </a:pPr>
            <a:r>
              <a:rPr lang="en-US" sz="1400" b="0" i="0" dirty="0">
                <a:solidFill>
                  <a:srgbClr val="000000"/>
                </a:solidFill>
                <a:effectLst/>
                <a:latin typeface="Helvetica Neue"/>
              </a:rPr>
              <a:t>It seems there are very less number of repeated guests</a:t>
            </a:r>
          </a:p>
          <a:p>
            <a:pPr algn="l">
              <a:buFont typeface="+mj-lt"/>
              <a:buAutoNum type="arabicPeriod"/>
            </a:pPr>
            <a:r>
              <a:rPr lang="en-US" sz="1400" b="0" i="0" dirty="0">
                <a:solidFill>
                  <a:srgbClr val="000000"/>
                </a:solidFill>
                <a:effectLst/>
                <a:latin typeface="Helvetica Neue"/>
              </a:rPr>
              <a:t>There are very few number of previous cancellations. There is an extreme case of 26 previous cancellations.</a:t>
            </a:r>
          </a:p>
          <a:p>
            <a:pPr algn="l">
              <a:buFont typeface="+mj-lt"/>
              <a:buAutoNum type="arabicPeriod"/>
            </a:pPr>
            <a:r>
              <a:rPr lang="en-US" sz="1400" b="0" i="0" dirty="0">
                <a:solidFill>
                  <a:srgbClr val="000000"/>
                </a:solidFill>
                <a:effectLst/>
                <a:latin typeface="Helvetica Neue"/>
              </a:rPr>
              <a:t>There is a case where the booking was not confirmed for more than an year.</a:t>
            </a:r>
          </a:p>
          <a:p>
            <a:pPr algn="l">
              <a:buFont typeface="+mj-lt"/>
              <a:buAutoNum type="arabicPeriod"/>
            </a:pPr>
            <a:r>
              <a:rPr lang="en-US" sz="1400" b="0" i="0" dirty="0">
                <a:solidFill>
                  <a:srgbClr val="000000"/>
                </a:solidFill>
                <a:effectLst/>
                <a:latin typeface="Helvetica Neue"/>
              </a:rPr>
              <a:t>It was quite surprising in one of the case where average daily rate for transient party came out to be negative. It seems to be an unusual case of loss to the hotel or a glitch in extracting the data</a:t>
            </a:r>
          </a:p>
          <a:p>
            <a:pPr algn="l">
              <a:buFont typeface="+mj-lt"/>
              <a:buAutoNum type="arabicPeriod"/>
            </a:pPr>
            <a:r>
              <a:rPr lang="en-US" sz="1400" b="0" i="0" dirty="0">
                <a:solidFill>
                  <a:srgbClr val="000000"/>
                </a:solidFill>
                <a:effectLst/>
                <a:latin typeface="Helvetica Neue"/>
              </a:rPr>
              <a:t>Most of the visitors require only one car parking space. However, there was an extreme case where parking space for 8 cars were required.</a:t>
            </a:r>
          </a:p>
          <a:p>
            <a:pPr algn="l">
              <a:buFont typeface="+mj-lt"/>
              <a:buAutoNum type="arabicPeriod"/>
            </a:pPr>
            <a:r>
              <a:rPr lang="en-US" sz="1400" b="0" i="0" dirty="0">
                <a:solidFill>
                  <a:srgbClr val="000000"/>
                </a:solidFill>
                <a:effectLst/>
                <a:latin typeface="Helvetica Neue"/>
              </a:rPr>
              <a:t>There were very few special requests made by the visitors</a:t>
            </a:r>
          </a:p>
          <a:p>
            <a:endParaRPr lang="en-IN" sz="1400" dirty="0"/>
          </a:p>
        </p:txBody>
      </p:sp>
    </p:spTree>
    <p:extLst>
      <p:ext uri="{BB962C8B-B14F-4D97-AF65-F5344CB8AC3E}">
        <p14:creationId xmlns:p14="http://schemas.microsoft.com/office/powerpoint/2010/main" val="21442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7D480ED-743B-8A12-08C1-932DF9EA77A1}"/>
              </a:ext>
            </a:extLst>
          </p:cNvPr>
          <p:cNvGraphicFramePr>
            <a:graphicFrameLocks noGrp="1"/>
          </p:cNvGraphicFramePr>
          <p:nvPr>
            <p:extLst>
              <p:ext uri="{D42A27DB-BD31-4B8C-83A1-F6EECF244321}">
                <p14:modId xmlns:p14="http://schemas.microsoft.com/office/powerpoint/2010/main" val="1647556054"/>
              </p:ext>
            </p:extLst>
          </p:nvPr>
        </p:nvGraphicFramePr>
        <p:xfrm>
          <a:off x="1828800" y="2362200"/>
          <a:ext cx="4860453" cy="3505201"/>
        </p:xfrm>
        <a:graphic>
          <a:graphicData uri="http://schemas.openxmlformats.org/drawingml/2006/table">
            <a:tbl>
              <a:tblPr/>
              <a:tblGrid>
                <a:gridCol w="1657968">
                  <a:extLst>
                    <a:ext uri="{9D8B030D-6E8A-4147-A177-3AD203B41FA5}">
                      <a16:colId xmlns:a16="http://schemas.microsoft.com/office/drawing/2014/main" val="3061448190"/>
                    </a:ext>
                  </a:extLst>
                </a:gridCol>
                <a:gridCol w="625648">
                  <a:extLst>
                    <a:ext uri="{9D8B030D-6E8A-4147-A177-3AD203B41FA5}">
                      <a16:colId xmlns:a16="http://schemas.microsoft.com/office/drawing/2014/main" val="114776225"/>
                    </a:ext>
                  </a:extLst>
                </a:gridCol>
                <a:gridCol w="587548">
                  <a:extLst>
                    <a:ext uri="{9D8B030D-6E8A-4147-A177-3AD203B41FA5}">
                      <a16:colId xmlns:a16="http://schemas.microsoft.com/office/drawing/2014/main" val="4204179016"/>
                    </a:ext>
                  </a:extLst>
                </a:gridCol>
                <a:gridCol w="873298">
                  <a:extLst>
                    <a:ext uri="{9D8B030D-6E8A-4147-A177-3AD203B41FA5}">
                      <a16:colId xmlns:a16="http://schemas.microsoft.com/office/drawing/2014/main" val="996823272"/>
                    </a:ext>
                  </a:extLst>
                </a:gridCol>
                <a:gridCol w="1115991">
                  <a:extLst>
                    <a:ext uri="{9D8B030D-6E8A-4147-A177-3AD203B41FA5}">
                      <a16:colId xmlns:a16="http://schemas.microsoft.com/office/drawing/2014/main" val="36590644"/>
                    </a:ext>
                  </a:extLst>
                </a:gridCol>
              </a:tblGrid>
              <a:tr h="95598">
                <a:tc>
                  <a:txBody>
                    <a:bodyPr/>
                    <a:lstStyle/>
                    <a:p>
                      <a:endParaRPr lang="en-IN" sz="1200" dirty="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count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unique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top</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frequency</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778217"/>
                  </a:ext>
                </a:extLst>
              </a:tr>
              <a:tr h="212320">
                <a:tc>
                  <a:txBody>
                    <a:bodyPr/>
                    <a:lstStyle/>
                    <a:p>
                      <a:r>
                        <a:rPr lang="en-IN" sz="1200"/>
                        <a:t>hotel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City Hotel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79330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470650"/>
                  </a:ext>
                </a:extLst>
              </a:tr>
              <a:tr h="272240">
                <a:tc>
                  <a:txBody>
                    <a:bodyPr/>
                    <a:lstStyle/>
                    <a:p>
                      <a:r>
                        <a:rPr lang="en-IN" sz="1200" dirty="0"/>
                        <a:t>arrival_date_month</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12</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August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13877</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292887"/>
                  </a:ext>
                </a:extLst>
              </a:tr>
              <a:tr h="247998">
                <a:tc>
                  <a:txBody>
                    <a:bodyPr/>
                    <a:lstStyle/>
                    <a:p>
                      <a:r>
                        <a:rPr lang="en-IN" sz="1200" dirty="0"/>
                        <a:t>Meal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BB</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92310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707645"/>
                  </a:ext>
                </a:extLst>
              </a:tr>
              <a:tr h="0">
                <a:tc>
                  <a:txBody>
                    <a:bodyPr/>
                    <a:lstStyle/>
                    <a:p>
                      <a:r>
                        <a:rPr lang="en-IN" sz="1200" dirty="0"/>
                        <a:t>Country</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118902</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177</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PRT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48590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934302"/>
                  </a:ext>
                </a:extLst>
              </a:tr>
              <a:tr h="269122">
                <a:tc>
                  <a:txBody>
                    <a:bodyPr/>
                    <a:lstStyle/>
                    <a:p>
                      <a:r>
                        <a:rPr lang="en-IN" sz="1200" dirty="0"/>
                        <a:t>market segment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8</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Online TA</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56477</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52919"/>
                  </a:ext>
                </a:extLst>
              </a:tr>
              <a:tr h="304800">
                <a:tc>
                  <a:txBody>
                    <a:bodyPr/>
                    <a:lstStyle/>
                    <a:p>
                      <a:r>
                        <a:rPr lang="en-IN" sz="1200"/>
                        <a:t>distribution_channel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TA/TO</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97870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341146"/>
                  </a:ext>
                </a:extLst>
              </a:tr>
              <a:tr h="304800">
                <a:tc>
                  <a:txBody>
                    <a:bodyPr/>
                    <a:lstStyle/>
                    <a:p>
                      <a:r>
                        <a:rPr lang="en-IN" sz="1200"/>
                        <a:t>reserved_room_type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A</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85994</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42422"/>
                  </a:ext>
                </a:extLst>
              </a:tr>
              <a:tr h="304800">
                <a:tc>
                  <a:txBody>
                    <a:bodyPr/>
                    <a:lstStyle/>
                    <a:p>
                      <a:r>
                        <a:rPr lang="en-IN" sz="1200"/>
                        <a:t>assigned_room_type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12</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A</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74053</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415609"/>
                  </a:ext>
                </a:extLst>
              </a:tr>
              <a:tr h="247998">
                <a:tc>
                  <a:txBody>
                    <a:bodyPr/>
                    <a:lstStyle/>
                    <a:p>
                      <a:r>
                        <a:rPr lang="en-IN" sz="1200"/>
                        <a:t>deposit_type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3</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No Deposit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104641</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209955"/>
                  </a:ext>
                </a:extLst>
              </a:tr>
              <a:tr h="247998">
                <a:tc>
                  <a:txBody>
                    <a:bodyPr/>
                    <a:lstStyle/>
                    <a:p>
                      <a:r>
                        <a:rPr lang="en-IN" sz="1200"/>
                        <a:t>customer_type</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4</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Transient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89613</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363244"/>
                  </a:ext>
                </a:extLst>
              </a:tr>
              <a:tr h="266004">
                <a:tc>
                  <a:txBody>
                    <a:bodyPr/>
                    <a:lstStyle/>
                    <a:p>
                      <a:r>
                        <a:rPr lang="en-IN" sz="1200"/>
                        <a:t>reservation_status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3</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Check-Out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75166</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17032"/>
                  </a:ext>
                </a:extLst>
              </a:tr>
              <a:tr h="304801">
                <a:tc>
                  <a:txBody>
                    <a:bodyPr/>
                    <a:lstStyle/>
                    <a:p>
                      <a:r>
                        <a:rPr lang="en-IN" sz="1200" dirty="0" err="1"/>
                        <a:t>reservation_status_date</a:t>
                      </a:r>
                      <a:endParaRPr lang="en-IN" sz="1200" dirty="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119390</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926</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2015-10-21</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1461</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728837"/>
                  </a:ext>
                </a:extLst>
              </a:tr>
            </a:tbl>
          </a:graphicData>
        </a:graphic>
      </p:graphicFrame>
      <p:sp>
        <p:nvSpPr>
          <p:cNvPr id="5" name="TextBox 4">
            <a:extLst>
              <a:ext uri="{FF2B5EF4-FFF2-40B4-BE49-F238E27FC236}">
                <a16:creationId xmlns:a16="http://schemas.microsoft.com/office/drawing/2014/main" id="{7F872076-686D-E9B6-70A9-E9AFBE770782}"/>
              </a:ext>
            </a:extLst>
          </p:cNvPr>
          <p:cNvSpPr txBox="1"/>
          <p:nvPr/>
        </p:nvSpPr>
        <p:spPr>
          <a:xfrm>
            <a:off x="530431" y="435114"/>
            <a:ext cx="8537369" cy="707886"/>
          </a:xfrm>
          <a:prstGeom prst="rect">
            <a:avLst/>
          </a:prstGeom>
          <a:noFill/>
        </p:spPr>
        <p:txBody>
          <a:bodyPr wrap="square" rtlCol="0">
            <a:spAutoFit/>
          </a:bodyPr>
          <a:lstStyle/>
          <a:p>
            <a:r>
              <a:rPr lang="en-US" sz="4000" dirty="0">
                <a:ea typeface="굴림" panose="020B0600000101010101" pitchFamily="34" charset="-127"/>
              </a:rPr>
              <a:t>Understanding the Data</a:t>
            </a:r>
            <a:endParaRPr lang="en-US" sz="4000" b="1" dirty="0"/>
          </a:p>
        </p:txBody>
      </p:sp>
      <p:sp>
        <p:nvSpPr>
          <p:cNvPr id="6" name="TextBox 5">
            <a:extLst>
              <a:ext uri="{FF2B5EF4-FFF2-40B4-BE49-F238E27FC236}">
                <a16:creationId xmlns:a16="http://schemas.microsoft.com/office/drawing/2014/main" id="{4186B7A5-DBE9-0496-9444-ABEA6B04C4BE}"/>
              </a:ext>
            </a:extLst>
          </p:cNvPr>
          <p:cNvSpPr txBox="1"/>
          <p:nvPr/>
        </p:nvSpPr>
        <p:spPr>
          <a:xfrm>
            <a:off x="2283031" y="1840468"/>
            <a:ext cx="6479969" cy="369332"/>
          </a:xfrm>
          <a:prstGeom prst="rect">
            <a:avLst/>
          </a:prstGeom>
          <a:noFill/>
        </p:spPr>
        <p:txBody>
          <a:bodyPr wrap="square" rtlCol="0">
            <a:spAutoFit/>
          </a:bodyPr>
          <a:lstStyle/>
          <a:p>
            <a:r>
              <a:rPr lang="en-US" b="1" dirty="0"/>
              <a:t>Summary of Categorical Attributes</a:t>
            </a:r>
          </a:p>
        </p:txBody>
      </p:sp>
    </p:spTree>
    <p:extLst>
      <p:ext uri="{BB962C8B-B14F-4D97-AF65-F5344CB8AC3E}">
        <p14:creationId xmlns:p14="http://schemas.microsoft.com/office/powerpoint/2010/main" val="16280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95C9D-9A50-6D01-472F-C6625DF7054B}"/>
              </a:ext>
            </a:extLst>
          </p:cNvPr>
          <p:cNvSpPr>
            <a:spLocks noGrp="1"/>
          </p:cNvSpPr>
          <p:nvPr>
            <p:ph idx="1"/>
          </p:nvPr>
        </p:nvSpPr>
        <p:spPr>
          <a:xfrm>
            <a:off x="684315" y="1608055"/>
            <a:ext cx="8229600" cy="707887"/>
          </a:xfrm>
        </p:spPr>
        <p:txBody>
          <a:bodyPr>
            <a:normAutofit/>
          </a:bodyPr>
          <a:lstStyle/>
          <a:p>
            <a:r>
              <a:rPr lang="en-IN" sz="2600"/>
              <a:t>Numerical Column</a:t>
            </a:r>
            <a:endParaRPr lang="en-IN" sz="2600" dirty="0"/>
          </a:p>
        </p:txBody>
      </p:sp>
      <p:sp>
        <p:nvSpPr>
          <p:cNvPr id="4" name="TextBox 3">
            <a:extLst>
              <a:ext uri="{FF2B5EF4-FFF2-40B4-BE49-F238E27FC236}">
                <a16:creationId xmlns:a16="http://schemas.microsoft.com/office/drawing/2014/main" id="{0819CC81-09C8-B27D-7E5C-4F50C7B72435}"/>
              </a:ext>
            </a:extLst>
          </p:cNvPr>
          <p:cNvSpPr txBox="1"/>
          <p:nvPr/>
        </p:nvSpPr>
        <p:spPr>
          <a:xfrm>
            <a:off x="530431" y="533400"/>
            <a:ext cx="8537369" cy="707886"/>
          </a:xfrm>
          <a:prstGeom prst="rect">
            <a:avLst/>
          </a:prstGeom>
          <a:noFill/>
        </p:spPr>
        <p:txBody>
          <a:bodyPr wrap="square" rtlCol="0">
            <a:spAutoFit/>
          </a:bodyPr>
          <a:lstStyle/>
          <a:p>
            <a:r>
              <a:rPr lang="en-US" sz="4000" dirty="0">
                <a:ea typeface="굴림" panose="020B0600000101010101" pitchFamily="34" charset="-127"/>
              </a:rPr>
              <a:t>Understanding the Data</a:t>
            </a:r>
            <a:endParaRPr lang="en-US" sz="4000" b="1" dirty="0"/>
          </a:p>
        </p:txBody>
      </p:sp>
      <p:sp>
        <p:nvSpPr>
          <p:cNvPr id="5" name="TextBox 4">
            <a:extLst>
              <a:ext uri="{FF2B5EF4-FFF2-40B4-BE49-F238E27FC236}">
                <a16:creationId xmlns:a16="http://schemas.microsoft.com/office/drawing/2014/main" id="{B89307C4-7AD3-D474-2322-B26D4B888625}"/>
              </a:ext>
            </a:extLst>
          </p:cNvPr>
          <p:cNvSpPr txBox="1"/>
          <p:nvPr/>
        </p:nvSpPr>
        <p:spPr>
          <a:xfrm>
            <a:off x="762000" y="2612102"/>
            <a:ext cx="8001000" cy="646331"/>
          </a:xfrm>
          <a:prstGeom prst="rect">
            <a:avLst/>
          </a:prstGeom>
          <a:noFill/>
        </p:spPr>
        <p:txBody>
          <a:bodyPr wrap="square">
            <a:spAutoFit/>
          </a:bodyPr>
          <a:lstStyle/>
          <a:p>
            <a:endParaRPr lang="en-US" b="0" i="0" dirty="0">
              <a:solidFill>
                <a:srgbClr val="000000"/>
              </a:solidFill>
              <a:effectLst/>
              <a:latin typeface="Helvetica Neue"/>
            </a:endParaRPr>
          </a:p>
          <a:p>
            <a:pPr marL="285750" indent="-285750">
              <a:buFont typeface="Wingdings" panose="05000000000000000000" pitchFamily="2" charset="2"/>
              <a:buChar char="ü"/>
            </a:pPr>
            <a:endParaRPr lang="en-IN" dirty="0"/>
          </a:p>
        </p:txBody>
      </p:sp>
      <p:sp>
        <p:nvSpPr>
          <p:cNvPr id="7" name="TextBox 6">
            <a:extLst>
              <a:ext uri="{FF2B5EF4-FFF2-40B4-BE49-F238E27FC236}">
                <a16:creationId xmlns:a16="http://schemas.microsoft.com/office/drawing/2014/main" id="{807D8FFB-0574-D8C5-2B8F-8DD2273DBDD1}"/>
              </a:ext>
            </a:extLst>
          </p:cNvPr>
          <p:cNvSpPr txBox="1"/>
          <p:nvPr/>
        </p:nvSpPr>
        <p:spPr>
          <a:xfrm>
            <a:off x="1181100" y="2273547"/>
            <a:ext cx="7162800" cy="1323439"/>
          </a:xfrm>
          <a:prstGeom prst="rect">
            <a:avLst/>
          </a:prstGeom>
          <a:noFill/>
        </p:spPr>
        <p:txBody>
          <a:bodyPr wrap="square">
            <a:spAutoFit/>
          </a:bodyPr>
          <a:lstStyle/>
          <a:p>
            <a:r>
              <a:rPr lang="en-US" sz="1600" b="1" i="0" dirty="0" err="1">
                <a:solidFill>
                  <a:srgbClr val="000000"/>
                </a:solidFill>
                <a:effectLst/>
              </a:rPr>
              <a:t>Lead_time</a:t>
            </a:r>
            <a:endParaRPr lang="en-US" sz="1600" b="1" i="0" dirty="0">
              <a:solidFill>
                <a:srgbClr val="000000"/>
              </a:solidFill>
              <a:effectLst/>
            </a:endParaRPr>
          </a:p>
          <a:p>
            <a:pPr marL="342900" indent="-342900">
              <a:buFont typeface="+mj-lt"/>
              <a:buAutoNum type="arabicPeriod"/>
            </a:pPr>
            <a:r>
              <a:rPr lang="en-US" sz="1600" b="0" i="0" dirty="0">
                <a:solidFill>
                  <a:srgbClr val="000000"/>
                </a:solidFill>
                <a:effectLst/>
              </a:rPr>
              <a:t>There are large number of outliers above the upper whisker . That's why mean has shifted towards right </a:t>
            </a:r>
          </a:p>
          <a:p>
            <a:pPr marL="342900" indent="-342900">
              <a:buFont typeface="+mj-lt"/>
              <a:buAutoNum type="arabicPeriod"/>
            </a:pPr>
            <a:r>
              <a:rPr lang="en-US" sz="1600" b="0" i="0" dirty="0">
                <a:solidFill>
                  <a:srgbClr val="000000"/>
                </a:solidFill>
                <a:effectLst/>
              </a:rPr>
              <a:t>The Distribution is skewed to the right </a:t>
            </a:r>
          </a:p>
          <a:p>
            <a:pPr marL="342900" indent="-342900">
              <a:buFont typeface="+mj-lt"/>
              <a:buAutoNum type="arabicPeriod"/>
            </a:pPr>
            <a:r>
              <a:rPr lang="en-US" sz="1600" b="0" i="0" dirty="0">
                <a:solidFill>
                  <a:srgbClr val="000000"/>
                </a:solidFill>
                <a:effectLst/>
              </a:rPr>
              <a:t>Large number of people made their booking on the same day of arrival</a:t>
            </a:r>
            <a:endParaRPr lang="en-IN" sz="1600" dirty="0"/>
          </a:p>
        </p:txBody>
      </p:sp>
      <p:sp>
        <p:nvSpPr>
          <p:cNvPr id="10" name="TextBox 9">
            <a:extLst>
              <a:ext uri="{FF2B5EF4-FFF2-40B4-BE49-F238E27FC236}">
                <a16:creationId xmlns:a16="http://schemas.microsoft.com/office/drawing/2014/main" id="{7BA12F3D-07D6-108F-8A26-E51758DFDAF4}"/>
              </a:ext>
            </a:extLst>
          </p:cNvPr>
          <p:cNvSpPr txBox="1"/>
          <p:nvPr/>
        </p:nvSpPr>
        <p:spPr>
          <a:xfrm>
            <a:off x="1154391" y="3733800"/>
            <a:ext cx="7086600" cy="830997"/>
          </a:xfrm>
          <a:prstGeom prst="rect">
            <a:avLst/>
          </a:prstGeom>
          <a:noFill/>
        </p:spPr>
        <p:txBody>
          <a:bodyPr wrap="square">
            <a:spAutoFit/>
          </a:bodyPr>
          <a:lstStyle/>
          <a:p>
            <a:r>
              <a:rPr lang="en-IN" sz="1600" b="1" dirty="0" err="1"/>
              <a:t>Adr</a:t>
            </a:r>
            <a:endParaRPr lang="en-IN" sz="1600" b="1" dirty="0"/>
          </a:p>
          <a:p>
            <a:r>
              <a:rPr lang="en-IN" sz="1600" dirty="0"/>
              <a:t> 1.    There are significant number of bookings where average daily rate is 0. These </a:t>
            </a:r>
          </a:p>
          <a:p>
            <a:r>
              <a:rPr lang="en-IN" sz="1600" dirty="0"/>
              <a:t>        are complimentary bookings.</a:t>
            </a:r>
          </a:p>
        </p:txBody>
      </p:sp>
    </p:spTree>
    <p:extLst>
      <p:ext uri="{BB962C8B-B14F-4D97-AF65-F5344CB8AC3E}">
        <p14:creationId xmlns:p14="http://schemas.microsoft.com/office/powerpoint/2010/main" val="28019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9377-9194-6F83-5689-CA62279ADDFE}"/>
              </a:ext>
            </a:extLst>
          </p:cNvPr>
          <p:cNvSpPr>
            <a:spLocks noGrp="1"/>
          </p:cNvSpPr>
          <p:nvPr>
            <p:ph type="title"/>
          </p:nvPr>
        </p:nvSpPr>
        <p:spPr>
          <a:xfrm>
            <a:off x="457200" y="167670"/>
            <a:ext cx="6172200" cy="1143000"/>
          </a:xfrm>
        </p:spPr>
        <p:txBody>
          <a:bodyPr/>
          <a:lstStyle/>
          <a:p>
            <a:r>
              <a:rPr lang="en-IN" dirty="0"/>
              <a:t>Exploratory Data Analysis</a:t>
            </a:r>
          </a:p>
        </p:txBody>
      </p:sp>
      <p:sp>
        <p:nvSpPr>
          <p:cNvPr id="7" name="TextBox 6">
            <a:extLst>
              <a:ext uri="{FF2B5EF4-FFF2-40B4-BE49-F238E27FC236}">
                <a16:creationId xmlns:a16="http://schemas.microsoft.com/office/drawing/2014/main" id="{1E6EE8EA-1422-54E7-490A-779941131E7E}"/>
              </a:ext>
            </a:extLst>
          </p:cNvPr>
          <p:cNvSpPr txBox="1"/>
          <p:nvPr/>
        </p:nvSpPr>
        <p:spPr>
          <a:xfrm>
            <a:off x="838200" y="1338950"/>
            <a:ext cx="6934200" cy="5688096"/>
          </a:xfrm>
          <a:prstGeom prst="rect">
            <a:avLst/>
          </a:prstGeom>
          <a:noFill/>
        </p:spPr>
        <p:txBody>
          <a:bodyPr wrap="square">
            <a:spAutoFit/>
          </a:bodyPr>
          <a:lstStyle/>
          <a:p>
            <a:pPr>
              <a:lnSpc>
                <a:spcPct val="107000"/>
              </a:lnSpc>
              <a:spcAft>
                <a:spcPts val="800"/>
              </a:spcAft>
            </a:pPr>
            <a:r>
              <a:rPr lang="en-US" sz="1600" dirty="0">
                <a:effectLst/>
                <a:ea typeface="Calibri" panose="020F0502020204030204" pitchFamily="34" charset="0"/>
                <a:cs typeface="Times New Roman" panose="02020603050405020304" pitchFamily="18" charset="0"/>
              </a:rPr>
              <a:t>1. </a:t>
            </a:r>
            <a:r>
              <a:rPr lang="en-US" sz="1600" dirty="0" err="1">
                <a:effectLst/>
                <a:ea typeface="Calibri" panose="020F0502020204030204" pitchFamily="34" charset="0"/>
                <a:cs typeface="Times New Roman" panose="02020603050405020304" pitchFamily="18" charset="0"/>
              </a:rPr>
              <a:t>Special_requests</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As number of special requests rises chances of cancellation drops</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Most of the bookings are without any special request</a:t>
            </a:r>
            <a:endParaRPr lang="en-IN" sz="16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ea typeface="Times New Roman" panose="02020603050405020304" pitchFamily="18" charset="0"/>
                <a:cs typeface="Times New Roman" panose="02020603050405020304" pitchFamily="18" charset="0"/>
              </a:rPr>
              <a:t>2</a:t>
            </a:r>
            <a:r>
              <a:rPr lang="en-US" sz="1600" dirty="0">
                <a:effectLst/>
                <a:ea typeface="Calibri" panose="020F0502020204030204" pitchFamily="34" charset="0"/>
                <a:cs typeface="Times New Roman" panose="02020603050405020304" pitchFamily="18" charset="0"/>
              </a:rPr>
              <a:t>. </a:t>
            </a:r>
            <a:r>
              <a:rPr lang="en-US" sz="1600" dirty="0" err="1">
                <a:effectLst/>
                <a:ea typeface="Calibri" panose="020F0502020204030204" pitchFamily="34" charset="0"/>
                <a:cs typeface="Times New Roman" panose="02020603050405020304" pitchFamily="18" charset="0"/>
              </a:rPr>
              <a:t>Lead_time</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Distribution of both cancelled and no-cancelled are highly skewed to the 	right.</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Median of </a:t>
            </a:r>
            <a:r>
              <a:rPr lang="en-IN" sz="1600" dirty="0" err="1">
                <a:effectLst/>
                <a:ea typeface="Times New Roman" panose="02020603050405020304" pitchFamily="18" charset="0"/>
                <a:cs typeface="Times New Roman" panose="02020603050405020304" pitchFamily="18" charset="0"/>
              </a:rPr>
              <a:t>lead_time</a:t>
            </a:r>
            <a:r>
              <a:rPr lang="en-IN" sz="1600" dirty="0">
                <a:effectLst/>
                <a:ea typeface="Times New Roman" panose="02020603050405020304" pitchFamily="18" charset="0"/>
                <a:cs typeface="Times New Roman" panose="02020603050405020304" pitchFamily="18" charset="0"/>
              </a:rPr>
              <a:t> in case of cancelled bookings is higher than 		not-cancelled bookings.</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Most of the bookings in both cases has zero lead time which seems to be 	the case of same day arrival/cancellation at the hotel</a:t>
            </a:r>
            <a:endParaRPr lang="en-IN" sz="16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ea typeface="Calibri" panose="020F0502020204030204" pitchFamily="34" charset="0"/>
                <a:cs typeface="Times New Roman" panose="02020603050405020304" pitchFamily="18" charset="0"/>
              </a:rPr>
              <a:t>3. </a:t>
            </a:r>
            <a:r>
              <a:rPr lang="en-US" sz="1600" dirty="0" err="1">
                <a:effectLst/>
                <a:ea typeface="Calibri" panose="020F0502020204030204" pitchFamily="34" charset="0"/>
                <a:cs typeface="Times New Roman" panose="02020603050405020304" pitchFamily="18" charset="0"/>
              </a:rPr>
              <a:t>Adr</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Median of Average Daily rate for cancelled booking is comparatively higher 	than median for not-cancelled booking.</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Presence of large number of outliers in the average daily rate.</a:t>
            </a:r>
            <a:endParaRPr lang="en-IN" sz="1600" dirty="0">
              <a:effectLst/>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dirty="0">
                <a:effectLst/>
                <a:ea typeface="Times New Roman" panose="02020603050405020304" pitchFamily="18" charset="0"/>
                <a:cs typeface="Times New Roman" panose="02020603050405020304" pitchFamily="18" charset="0"/>
              </a:rPr>
              <a:t>	Average Daily rate is zero for some cases. It might be a case of 	complimentary bookings</a:t>
            </a:r>
            <a:endParaRPr lang="en-IN" sz="1600" dirty="0">
              <a:effectLst/>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752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648F-FC00-F22D-12F8-4EEAA8F79E66}"/>
              </a:ext>
            </a:extLst>
          </p:cNvPr>
          <p:cNvSpPr>
            <a:spLocks noGrp="1"/>
          </p:cNvSpPr>
          <p:nvPr>
            <p:ph type="title"/>
          </p:nvPr>
        </p:nvSpPr>
        <p:spPr>
          <a:xfrm>
            <a:off x="-609600" y="224231"/>
            <a:ext cx="8229600" cy="1143000"/>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9C5A09D8-2DDC-1F17-3A31-5F2AAE52D62C}"/>
              </a:ext>
            </a:extLst>
          </p:cNvPr>
          <p:cNvSpPr>
            <a:spLocks noGrp="1"/>
          </p:cNvSpPr>
          <p:nvPr>
            <p:ph idx="1"/>
          </p:nvPr>
        </p:nvSpPr>
        <p:spPr>
          <a:xfrm>
            <a:off x="762000" y="1295400"/>
            <a:ext cx="8229600" cy="4525963"/>
          </a:xfrm>
        </p:spPr>
        <p:txBody>
          <a:bodyPr>
            <a:noAutofit/>
          </a:bodyPr>
          <a:lstStyle/>
          <a:p>
            <a:pPr marL="0" indent="0">
              <a:spcAft>
                <a:spcPts val="800"/>
              </a:spcAft>
              <a:buNone/>
            </a:pPr>
            <a:r>
              <a:rPr lang="en-IN" sz="1600" dirty="0">
                <a:effectLst/>
                <a:ea typeface="Times New Roman" panose="02020603050405020304" pitchFamily="18" charset="0"/>
                <a:cs typeface="Times New Roman" panose="02020603050405020304" pitchFamily="18" charset="0"/>
              </a:rPr>
              <a:t>4. </a:t>
            </a:r>
            <a:r>
              <a:rPr lang="en-IN" sz="1600" dirty="0" err="1">
                <a:effectLst/>
                <a:ea typeface="Times New Roman" panose="02020603050405020304" pitchFamily="18" charset="0"/>
                <a:cs typeface="Times New Roman" panose="02020603050405020304" pitchFamily="18" charset="0"/>
              </a:rPr>
              <a:t>Customer_type</a:t>
            </a:r>
            <a:r>
              <a:rPr lang="en-IN" sz="1600" dirty="0">
                <a:effectLst/>
                <a:ea typeface="Times New Roman" panose="02020603050405020304" pitchFamily="18" charset="0"/>
                <a:cs typeface="Times New Roman" panose="02020603050405020304" pitchFamily="18" charset="0"/>
              </a:rPr>
              <a:t>:</a:t>
            </a:r>
          </a:p>
          <a:p>
            <a:pPr marL="0" indent="0">
              <a:spcAft>
                <a:spcPts val="800"/>
              </a:spcAft>
              <a:buNone/>
            </a:pPr>
            <a:r>
              <a:rPr lang="en-IN" sz="1600" dirty="0">
                <a:ea typeface="Calibri" panose="020F0502020204030204" pitchFamily="34" charset="0"/>
                <a:cs typeface="Times New Roman" panose="02020603050405020304" pitchFamily="18" charset="0"/>
              </a:rPr>
              <a:t>	</a:t>
            </a:r>
            <a:r>
              <a:rPr lang="en-IN" sz="1600" dirty="0">
                <a:effectLst/>
                <a:ea typeface="Calibri" panose="020F0502020204030204" pitchFamily="34" charset="0"/>
                <a:cs typeface="Times New Roman" panose="02020603050405020304" pitchFamily="18" charset="0"/>
              </a:rPr>
              <a:t>Cancellations in case of Transient bookings are higher</a:t>
            </a:r>
          </a:p>
          <a:p>
            <a:pPr marL="0" indent="0">
              <a:lnSpc>
                <a:spcPct val="150000"/>
              </a:lnSpc>
              <a:spcAft>
                <a:spcPts val="800"/>
              </a:spcAft>
              <a:buNone/>
            </a:pPr>
            <a:r>
              <a:rPr lang="en-IN" sz="1600" dirty="0">
                <a:effectLst/>
                <a:ea typeface="Times New Roman" panose="02020603050405020304" pitchFamily="18" charset="0"/>
                <a:cs typeface="Times New Roman" panose="02020603050405020304" pitchFamily="18" charset="0"/>
              </a:rPr>
              <a:t>5. Required Car parking space</a:t>
            </a:r>
            <a:r>
              <a:rPr lang="en-IN" sz="1600" dirty="0">
                <a:ea typeface="Times New Roman" panose="02020603050405020304" pitchFamily="18" charset="0"/>
                <a:cs typeface="Times New Roman" panose="02020603050405020304" pitchFamily="18" charset="0"/>
              </a:rPr>
              <a:t>	</a:t>
            </a:r>
          </a:p>
          <a:p>
            <a:pPr marL="0" indent="0">
              <a:spcAft>
                <a:spcPts val="800"/>
              </a:spcAft>
              <a:buNone/>
            </a:pPr>
            <a:r>
              <a:rPr lang="en-IN" sz="1600" dirty="0">
                <a:effectLst/>
                <a:ea typeface="Calibri" panose="020F0502020204030204" pitchFamily="34" charset="0"/>
                <a:cs typeface="Times New Roman" panose="02020603050405020304" pitchFamily="18" charset="0"/>
              </a:rPr>
              <a:t>	Cancellations are only in the case where car parking space is not required</a:t>
            </a:r>
          </a:p>
          <a:p>
            <a:pPr marL="0" indent="0">
              <a:lnSpc>
                <a:spcPct val="150000"/>
              </a:lnSpc>
              <a:spcAft>
                <a:spcPts val="800"/>
              </a:spcAft>
              <a:buNone/>
            </a:pPr>
            <a:r>
              <a:rPr lang="en-IN" sz="1600" dirty="0">
                <a:effectLst/>
                <a:ea typeface="Times New Roman" panose="02020603050405020304" pitchFamily="18" charset="0"/>
                <a:cs typeface="Times New Roman" panose="02020603050405020304" pitchFamily="18" charset="0"/>
              </a:rPr>
              <a:t>6. Distribution channel and Market Segment</a:t>
            </a:r>
            <a:endParaRPr lang="en-IN" sz="1600" dirty="0">
              <a:effectLst/>
              <a:ea typeface="Calibri" panose="020F0502020204030204" pitchFamily="34" charset="0"/>
              <a:cs typeface="Times New Roman" panose="02020603050405020304" pitchFamily="18" charset="0"/>
            </a:endParaRPr>
          </a:p>
          <a:p>
            <a:pPr marL="114300" indent="0">
              <a:spcAft>
                <a:spcPts val="800"/>
              </a:spcAft>
              <a:buNone/>
            </a:pPr>
            <a:r>
              <a:rPr lang="en-IN" sz="1600" dirty="0">
                <a:effectLst/>
                <a:ea typeface="Calibri" panose="020F0502020204030204" pitchFamily="34" charset="0"/>
                <a:cs typeface="Times New Roman" panose="02020603050405020304" pitchFamily="18" charset="0"/>
              </a:rPr>
              <a:t>	</a:t>
            </a:r>
            <a:r>
              <a:rPr lang="en-IN" sz="1600" dirty="0" err="1">
                <a:effectLst/>
                <a:ea typeface="Calibri" panose="020F0502020204030204" pitchFamily="34" charset="0"/>
                <a:cs typeface="Times New Roman" panose="02020603050405020304" pitchFamily="18" charset="0"/>
              </a:rPr>
              <a:t>Distribution_channel</a:t>
            </a:r>
            <a:r>
              <a:rPr lang="en-IN" sz="1600" dirty="0">
                <a:effectLst/>
                <a:ea typeface="Calibri" panose="020F0502020204030204" pitchFamily="34" charset="0"/>
                <a:cs typeface="Times New Roman" panose="02020603050405020304" pitchFamily="18" charset="0"/>
              </a:rPr>
              <a:t> and </a:t>
            </a:r>
            <a:r>
              <a:rPr lang="en-IN" sz="1600" dirty="0" err="1">
                <a:effectLst/>
                <a:ea typeface="Calibri" panose="020F0502020204030204" pitchFamily="34" charset="0"/>
                <a:cs typeface="Times New Roman" panose="02020603050405020304" pitchFamily="18" charset="0"/>
              </a:rPr>
              <a:t>market_segment</a:t>
            </a:r>
            <a:r>
              <a:rPr lang="en-IN" sz="1600" dirty="0">
                <a:effectLst/>
                <a:ea typeface="Calibri" panose="020F0502020204030204" pitchFamily="34" charset="0"/>
                <a:cs typeface="Times New Roman" panose="02020603050405020304" pitchFamily="18" charset="0"/>
              </a:rPr>
              <a:t> seems to provide similar information to 	the model. We'll pick either of them based on significance</a:t>
            </a:r>
          </a:p>
          <a:p>
            <a:pPr marL="0" indent="0">
              <a:spcAft>
                <a:spcPts val="800"/>
              </a:spcAft>
              <a:buNone/>
            </a:pPr>
            <a:r>
              <a:rPr lang="en-IN" sz="1600" dirty="0">
                <a:effectLst/>
                <a:ea typeface="Calibri" panose="020F0502020204030204" pitchFamily="34" charset="0"/>
                <a:cs typeface="Times New Roman" panose="02020603050405020304" pitchFamily="18" charset="0"/>
              </a:rPr>
              <a:t>7. Hotel</a:t>
            </a:r>
          </a:p>
          <a:p>
            <a:pPr marL="114300" indent="0">
              <a:spcAft>
                <a:spcPts val="800"/>
              </a:spcAft>
              <a:buNone/>
            </a:pPr>
            <a:r>
              <a:rPr lang="en-IN" sz="1600" dirty="0">
                <a:effectLst/>
                <a:ea typeface="Calibri" panose="020F0502020204030204" pitchFamily="34" charset="0"/>
                <a:cs typeface="Times New Roman" panose="02020603050405020304" pitchFamily="18" charset="0"/>
              </a:rPr>
              <a:t>	More Cancellation was seen in case of city hotel where are there were comparatively 	lesser cancellation.  Cancelation (City Hotel bookings) = 42%  vs  Cancelation (Resort 	bookings) = 28%</a:t>
            </a:r>
          </a:p>
          <a:p>
            <a:pPr marL="0" indent="0">
              <a:spcAft>
                <a:spcPts val="800"/>
              </a:spcAft>
              <a:buNone/>
            </a:pPr>
            <a:r>
              <a:rPr lang="en-IN" sz="1600" dirty="0">
                <a:effectLst/>
                <a:ea typeface="Calibri" panose="020F0502020204030204" pitchFamily="34" charset="0"/>
                <a:cs typeface="Times New Roman" panose="02020603050405020304" pitchFamily="18" charset="0"/>
              </a:rPr>
              <a:t> 8. The data present in “</a:t>
            </a:r>
            <a:r>
              <a:rPr lang="en-IN" sz="1600" dirty="0" err="1">
                <a:effectLst/>
                <a:ea typeface="Calibri" panose="020F0502020204030204" pitchFamily="34" charset="0"/>
                <a:cs typeface="Times New Roman" panose="02020603050405020304" pitchFamily="18" charset="0"/>
              </a:rPr>
              <a:t>arrival_date_year</a:t>
            </a:r>
            <a:r>
              <a:rPr lang="en-IN" sz="1600" dirty="0">
                <a:effectLst/>
                <a:ea typeface="Calibri" panose="020F0502020204030204" pitchFamily="34" charset="0"/>
                <a:cs typeface="Times New Roman" panose="02020603050405020304" pitchFamily="18" charset="0"/>
              </a:rPr>
              <a:t> and </a:t>
            </a:r>
            <a:r>
              <a:rPr lang="en-IN" sz="1600" dirty="0" err="1">
                <a:effectLst/>
                <a:ea typeface="Calibri" panose="020F0502020204030204" pitchFamily="34" charset="0"/>
                <a:cs typeface="Times New Roman" panose="02020603050405020304" pitchFamily="18" charset="0"/>
              </a:rPr>
              <a:t>arrival_date_month</a:t>
            </a:r>
            <a:r>
              <a:rPr lang="en-IN" sz="1600" dirty="0">
                <a:effectLst/>
                <a:ea typeface="Calibri" panose="020F0502020204030204" pitchFamily="34" charset="0"/>
                <a:cs typeface="Times New Roman" panose="02020603050405020304" pitchFamily="18" charset="0"/>
              </a:rPr>
              <a:t> and </a:t>
            </a:r>
            <a:r>
              <a:rPr lang="en-IN" sz="1600" dirty="0" err="1">
                <a:effectLst/>
                <a:ea typeface="Calibri" panose="020F0502020204030204" pitchFamily="34" charset="0"/>
                <a:cs typeface="Times New Roman" panose="02020603050405020304" pitchFamily="18" charset="0"/>
              </a:rPr>
              <a:t>arrival_date_week_number</a:t>
            </a:r>
            <a:r>
              <a:rPr lang="en-IN" sz="1600" dirty="0">
                <a:effectLst/>
                <a:ea typeface="Calibri" panose="020F0502020204030204" pitchFamily="34" charset="0"/>
                <a:cs typeface="Times New Roman" panose="02020603050405020304" pitchFamily="18" charset="0"/>
              </a:rPr>
              <a:t>” were too random for a generalised inference to be drawn.</a:t>
            </a:r>
          </a:p>
          <a:p>
            <a:pPr marL="0" indent="0">
              <a:spcAft>
                <a:spcPts val="800"/>
              </a:spcAft>
              <a:buNone/>
            </a:pPr>
            <a:r>
              <a:rPr lang="en-US" sz="1600" dirty="0">
                <a:effectLst/>
                <a:ea typeface="Calibri" panose="020F0502020204030204" pitchFamily="34" charset="0"/>
                <a:cs typeface="Times New Roman" panose="02020603050405020304" pitchFamily="18" charset="0"/>
              </a:rPr>
              <a:t> </a:t>
            </a:r>
            <a:endParaRPr lang="en-IN" sz="1600" dirty="0">
              <a:effectLst/>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24444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7650</TotalTime>
  <Words>1963</Words>
  <Application>Microsoft Office PowerPoint</Application>
  <PresentationFormat>On-screen Show (4:3)</PresentationFormat>
  <Paragraphs>244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vt:lpstr>
      <vt:lpstr>Helvetica Neue</vt:lpstr>
      <vt:lpstr>Wingdings</vt:lpstr>
      <vt:lpstr>Office Theme</vt:lpstr>
      <vt:lpstr>PowerPoint Presentation</vt:lpstr>
      <vt:lpstr>Problem Statement</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PowerPoint Presentation</vt:lpstr>
      <vt:lpstr>Feature Engineering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Amit Pandey</cp:lastModifiedBy>
  <cp:revision>307</cp:revision>
  <dcterms:created xsi:type="dcterms:W3CDTF">2017-03-30T12:09:41Z</dcterms:created>
  <dcterms:modified xsi:type="dcterms:W3CDTF">2022-07-14T09:42:19Z</dcterms:modified>
</cp:coreProperties>
</file>