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5" r:id="rId9"/>
    <p:sldId id="266" r:id="rId10"/>
    <p:sldId id="262" r:id="rId11"/>
    <p:sldId id="267" r:id="rId12"/>
    <p:sldId id="268" r:id="rId13"/>
    <p:sldId id="269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4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D68C-925E-DB4D-8D6F-9E70F1F546F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0BAD-B119-4F41-B80E-CA2E5CE8C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eteranobl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928" y="1173219"/>
            <a:ext cx="7772400" cy="1470025"/>
          </a:xfrm>
        </p:spPr>
        <p:txBody>
          <a:bodyPr/>
          <a:lstStyle/>
          <a:p>
            <a:r>
              <a:rPr lang="en-US" dirty="0" smtClean="0"/>
              <a:t>Build a </a:t>
            </a:r>
            <a:r>
              <a:rPr lang="en-US" dirty="0"/>
              <a:t>S</a:t>
            </a:r>
            <a:r>
              <a:rPr lang="en-US" dirty="0" smtClean="0"/>
              <a:t>imple Artificial Neural Network in </a:t>
            </a:r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A Noble PhD</a:t>
            </a:r>
          </a:p>
          <a:p>
            <a:r>
              <a:rPr lang="en-US" dirty="0" smtClean="0">
                <a:hlinkClick r:id="rId2"/>
              </a:rPr>
              <a:t>http://peteranoble.com</a:t>
            </a:r>
            <a:endParaRPr lang="en-US" dirty="0" smtClean="0"/>
          </a:p>
          <a:p>
            <a:r>
              <a:rPr lang="en-US" dirty="0" smtClean="0"/>
              <a:t>October 10,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the Model</a:t>
            </a:r>
            <a:endParaRPr lang="en-US" dirty="0"/>
          </a:p>
        </p:txBody>
      </p:sp>
      <p:pic>
        <p:nvPicPr>
          <p:cNvPr id="6" name="Content Placeholder 5" descr="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76" b="-127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602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Criterion: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Criterion = </a:t>
            </a:r>
            <a:r>
              <a:rPr lang="en-US" sz="2800" dirty="0" err="1" smtClean="0"/>
              <a:t>torch.nn.BCELoss</a:t>
            </a:r>
            <a:r>
              <a:rPr lang="en-US" sz="2800" dirty="0" smtClean="0"/>
              <a:t>(</a:t>
            </a:r>
            <a:r>
              <a:rPr lang="en-US" sz="2800" dirty="0" err="1" smtClean="0"/>
              <a:t>size_average</a:t>
            </a:r>
            <a:r>
              <a:rPr lang="en-US" sz="2800" dirty="0" smtClean="0"/>
              <a:t>=True)</a:t>
            </a:r>
          </a:p>
          <a:p>
            <a:r>
              <a:rPr lang="en-US" sz="2800" dirty="0" err="1" smtClean="0"/>
              <a:t>BCELoss</a:t>
            </a:r>
            <a:r>
              <a:rPr lang="en-US" sz="2800" dirty="0" smtClean="0"/>
              <a:t>:  is a criterion that measures the Binary Cross Entropy between the </a:t>
            </a:r>
            <a:r>
              <a:rPr lang="en-US" sz="2800" dirty="0" smtClean="0">
                <a:solidFill>
                  <a:srgbClr val="FF0000"/>
                </a:solidFill>
              </a:rPr>
              <a:t>target and the output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size_average</a:t>
            </a:r>
            <a:r>
              <a:rPr lang="en-US" sz="2800" dirty="0" smtClean="0"/>
              <a:t>=True):  means the losses are averaged over each loss element in the batch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Other types: Just Google “Loss functions </a:t>
            </a:r>
            <a:r>
              <a:rPr lang="en-US" sz="2800" dirty="0" err="1" smtClean="0"/>
              <a:t>Pytorch</a:t>
            </a:r>
            <a:r>
              <a:rPr lang="en-US" sz="2800" dirty="0" smtClean="0"/>
              <a:t>”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8153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mr-IN" dirty="0" smtClean="0"/>
              <a:t>ptimizer</a:t>
            </a:r>
            <a:r>
              <a:rPr lang="en-US" dirty="0" smtClean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sz="2400" dirty="0" smtClean="0"/>
              <a:t>optimizer = torch.optim.Rprop(model.parameters(), lr=0.01, etas=(0.5, 1.2), step_sizes=(1e-06, 50))</a:t>
            </a:r>
            <a:endParaRPr lang="en-US" sz="2400" dirty="0" smtClean="0"/>
          </a:p>
          <a:p>
            <a:r>
              <a:rPr lang="en-US" sz="2400" dirty="0" err="1" smtClean="0"/>
              <a:t>Rprop</a:t>
            </a:r>
            <a:r>
              <a:rPr lang="en-US" sz="2400" dirty="0" smtClean="0"/>
              <a:t>: Implements the standard </a:t>
            </a:r>
            <a:r>
              <a:rPr lang="en-US" sz="2400" dirty="0" err="1" smtClean="0"/>
              <a:t>backpropagation</a:t>
            </a:r>
            <a:r>
              <a:rPr lang="en-US" sz="2400" dirty="0" smtClean="0"/>
              <a:t> algorithm</a:t>
            </a:r>
          </a:p>
          <a:p>
            <a:r>
              <a:rPr lang="en-US" sz="2400" dirty="0" err="1"/>
              <a:t>l</a:t>
            </a:r>
            <a:r>
              <a:rPr lang="en-US" sz="2400" dirty="0" err="1" smtClean="0"/>
              <a:t>r</a:t>
            </a:r>
            <a:r>
              <a:rPr lang="en-US" sz="2400" dirty="0" smtClean="0"/>
              <a:t>: learning rate</a:t>
            </a:r>
          </a:p>
          <a:p>
            <a:r>
              <a:rPr lang="en-US" sz="2400" dirty="0" smtClean="0"/>
              <a:t>E</a:t>
            </a:r>
            <a:r>
              <a:rPr lang="mr-IN" sz="2400" dirty="0" smtClean="0"/>
              <a:t>tas</a:t>
            </a:r>
            <a:r>
              <a:rPr lang="en-US" sz="2400" dirty="0" smtClean="0"/>
              <a:t>: pair of (</a:t>
            </a:r>
            <a:r>
              <a:rPr lang="en-US" sz="2400" dirty="0" err="1" smtClean="0"/>
              <a:t>etaminus</a:t>
            </a:r>
            <a:r>
              <a:rPr lang="en-US" sz="2400" dirty="0" smtClean="0"/>
              <a:t>, </a:t>
            </a:r>
            <a:r>
              <a:rPr lang="en-US" sz="2400" dirty="0" err="1" smtClean="0"/>
              <a:t>etaplis</a:t>
            </a:r>
            <a:r>
              <a:rPr lang="en-US" sz="2400" dirty="0" smtClean="0"/>
              <a:t>), that are multiplicative increase and decrease factors (default: (0.5, 1.2))</a:t>
            </a:r>
          </a:p>
          <a:p>
            <a:r>
              <a:rPr lang="mr-IN" sz="2400" dirty="0" smtClean="0"/>
              <a:t>step_sizes</a:t>
            </a:r>
            <a:r>
              <a:rPr lang="en-US" sz="2400" dirty="0" smtClean="0"/>
              <a:t>: a pair of minimal and maximal allowed step sizes (default: (1e-6, 50))</a:t>
            </a:r>
          </a:p>
          <a:p>
            <a:endParaRPr lang="en-US" sz="2400" dirty="0"/>
          </a:p>
          <a:p>
            <a:r>
              <a:rPr lang="en-US" sz="2400" dirty="0" smtClean="0"/>
              <a:t>Note: this optimizer specifies standard </a:t>
            </a:r>
            <a:r>
              <a:rPr lang="en-US" sz="2400" dirty="0" err="1" smtClean="0"/>
              <a:t>backprogation</a:t>
            </a:r>
            <a:r>
              <a:rPr lang="en-US" sz="2400" dirty="0" smtClean="0"/>
              <a:t> for adjusting the weights and biases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828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Model: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epoch in range(10): </a:t>
            </a:r>
            <a:r>
              <a:rPr lang="en-US" dirty="0" smtClean="0">
                <a:solidFill>
                  <a:srgbClr val="FF0000"/>
                </a:solidFill>
              </a:rPr>
              <a:t>Ten training passes will be made through the data</a:t>
            </a:r>
          </a:p>
          <a:p>
            <a:r>
              <a:rPr lang="en-US" dirty="0" err="1" smtClean="0"/>
              <a:t>y_pred</a:t>
            </a:r>
            <a:r>
              <a:rPr lang="en-US" dirty="0" smtClean="0"/>
              <a:t> = model(x): </a:t>
            </a:r>
            <a:r>
              <a:rPr lang="en-US" dirty="0" smtClean="0">
                <a:solidFill>
                  <a:srgbClr val="FF0000"/>
                </a:solidFill>
              </a:rPr>
              <a:t>Takes input data to predict 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</a:p>
          <a:p>
            <a:r>
              <a:rPr lang="en-US" dirty="0" smtClean="0"/>
              <a:t>loss = criterion(</a:t>
            </a:r>
            <a:r>
              <a:rPr lang="en-US" dirty="0" err="1" smtClean="0"/>
              <a:t>y_pred</a:t>
            </a:r>
            <a:r>
              <a:rPr lang="en-US" dirty="0" smtClean="0"/>
              <a:t>, y): </a:t>
            </a:r>
            <a:r>
              <a:rPr lang="en-US" dirty="0" smtClean="0">
                <a:solidFill>
                  <a:srgbClr val="FF0000"/>
                </a:solidFill>
              </a:rPr>
              <a:t>Determines the difference between predicted/actual 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’s</a:t>
            </a:r>
          </a:p>
          <a:p>
            <a:r>
              <a:rPr lang="en-US" dirty="0" smtClean="0"/>
              <a:t>print(epoch, </a:t>
            </a:r>
            <a:r>
              <a:rPr lang="en-US" dirty="0" err="1" smtClean="0"/>
              <a:t>loss.item</a:t>
            </a:r>
            <a:r>
              <a:rPr lang="en-US" dirty="0" smtClean="0"/>
              <a:t>()): </a:t>
            </a:r>
            <a:r>
              <a:rPr lang="en-US" dirty="0" smtClean="0">
                <a:solidFill>
                  <a:srgbClr val="FF0000"/>
                </a:solidFill>
              </a:rPr>
              <a:t>Prints the number of passes and corresponding loss</a:t>
            </a:r>
          </a:p>
          <a:p>
            <a:r>
              <a:rPr lang="en-US" dirty="0" err="1" smtClean="0"/>
              <a:t>optimizer.zero_grad</a:t>
            </a:r>
            <a:r>
              <a:rPr lang="en-US" dirty="0" smtClean="0"/>
              <a:t>(): </a:t>
            </a:r>
            <a:r>
              <a:rPr lang="en-US" dirty="0" smtClean="0">
                <a:solidFill>
                  <a:srgbClr val="FF0000"/>
                </a:solidFill>
              </a:rPr>
              <a:t>Ensures every time a variable is back-propagated through, the gradient will be accumulated instead of being replaced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loss.backward</a:t>
            </a:r>
            <a:r>
              <a:rPr lang="en-US" dirty="0" smtClean="0"/>
              <a:t>(): </a:t>
            </a:r>
            <a:r>
              <a:rPr lang="en-US" dirty="0" smtClean="0">
                <a:solidFill>
                  <a:srgbClr val="FF0000"/>
                </a:solidFill>
              </a:rPr>
              <a:t>Computes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i="1" dirty="0" err="1" smtClean="0">
                <a:solidFill>
                  <a:srgbClr val="FF0000"/>
                </a:solidFill>
              </a:rPr>
              <a:t>loss</a:t>
            </a:r>
            <a:r>
              <a:rPr lang="en-US" dirty="0" smtClean="0">
                <a:solidFill>
                  <a:srgbClr val="FF0000"/>
                </a:solidFill>
              </a:rPr>
              <a:t>/d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for every parameter 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 smtClean="0"/>
              <a:t>optimizer.step</a:t>
            </a:r>
            <a:r>
              <a:rPr lang="en-US" dirty="0" smtClean="0"/>
              <a:t>(): </a:t>
            </a:r>
            <a:r>
              <a:rPr lang="en-US" dirty="0" smtClean="0">
                <a:solidFill>
                  <a:srgbClr val="FF0000"/>
                </a:solidFill>
              </a:rPr>
              <a:t>Updates weights and biases based on the current gradient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5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Model</a:t>
            </a:r>
            <a:endParaRPr lang="en-US" dirty="0"/>
          </a:p>
        </p:txBody>
      </p:sp>
      <p:pic>
        <p:nvPicPr>
          <p:cNvPr id="5" name="Content Placeholder 4" descr="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3" r="-32743"/>
          <a:stretch>
            <a:fillRect/>
          </a:stretch>
        </p:blipFill>
        <p:spPr>
          <a:xfrm>
            <a:off x="1613529" y="1646128"/>
            <a:ext cx="5362003" cy="29488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294556" y="4751157"/>
            <a:ext cx="667402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first column is the epoch and the second column is the loss; note that the loss decreases with epoch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95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your understanding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much does the “loss” change when you increase the epochs from 10 to 100, 1000, 10000? Make a scatter plot.</a:t>
            </a:r>
          </a:p>
          <a:p>
            <a:r>
              <a:rPr lang="en-US" dirty="0" smtClean="0"/>
              <a:t>What happens to the ‘loss’ when you decrease/increase the number of neurons in the hidden layer?</a:t>
            </a:r>
          </a:p>
          <a:p>
            <a:r>
              <a:rPr lang="en-US" dirty="0" smtClean="0"/>
              <a:t>What is the effect of using different optimizers and criteria?  Test three different ones (download from </a:t>
            </a:r>
            <a:r>
              <a:rPr lang="en-US" dirty="0" err="1" smtClean="0"/>
              <a:t>Pytorch.org</a:t>
            </a:r>
            <a:r>
              <a:rPr lang="en-US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4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jupyter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roject_jupy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243"/>
            <a:ext cx="9144000" cy="55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3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PyTorch</a:t>
            </a:r>
            <a:r>
              <a:rPr lang="en-US" dirty="0" smtClean="0"/>
              <a:t> is an open-source deep learning platform</a:t>
            </a:r>
          </a:p>
          <a:p>
            <a:r>
              <a:rPr lang="en-US" dirty="0" smtClean="0"/>
              <a:t>There are official </a:t>
            </a:r>
            <a:r>
              <a:rPr lang="en-US" dirty="0" err="1" smtClean="0"/>
              <a:t>PyTorch</a:t>
            </a:r>
            <a:r>
              <a:rPr lang="en-US" dirty="0" smtClean="0"/>
              <a:t> tutorials hosted on Azure Notebooks</a:t>
            </a:r>
          </a:p>
          <a:p>
            <a:r>
              <a:rPr lang="en-US" dirty="0" smtClean="0"/>
              <a:t>Versions of </a:t>
            </a:r>
            <a:r>
              <a:rPr lang="en-US" dirty="0" err="1" smtClean="0"/>
              <a:t>PyTorch</a:t>
            </a:r>
            <a:r>
              <a:rPr lang="en-US" dirty="0" smtClean="0"/>
              <a:t> as sometimes critical to successful programming (get version 0.4.1)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Five steps to creating your own 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Libraries</a:t>
            </a:r>
          </a:p>
          <a:p>
            <a:r>
              <a:rPr lang="en-US" dirty="0" smtClean="0"/>
              <a:t>Read-in the Normalized Data</a:t>
            </a:r>
          </a:p>
          <a:p>
            <a:r>
              <a:rPr lang="en-US" dirty="0" smtClean="0"/>
              <a:t>Design the architecture</a:t>
            </a:r>
          </a:p>
          <a:p>
            <a:r>
              <a:rPr lang="en-US" dirty="0" smtClean="0"/>
              <a:t>Construct the Model</a:t>
            </a:r>
          </a:p>
          <a:p>
            <a:r>
              <a:rPr lang="en-US" dirty="0" smtClean="0"/>
              <a:t>Run the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your </a:t>
            </a:r>
            <a:r>
              <a:rPr lang="en-US" dirty="0" smtClean="0"/>
              <a:t>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1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Libraries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219" b="-172301"/>
          <a:stretch/>
        </p:blipFill>
        <p:spPr>
          <a:xfrm>
            <a:off x="449570" y="1514789"/>
            <a:ext cx="7995420" cy="4396403"/>
          </a:xfrm>
        </p:spPr>
      </p:pic>
    </p:spTree>
    <p:extLst>
      <p:ext uri="{BB962C8B-B14F-4D97-AF65-F5344CB8AC3E}">
        <p14:creationId xmlns:p14="http://schemas.microsoft.com/office/powerpoint/2010/main" val="129837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Read-in the Normalized Data</a:t>
            </a:r>
            <a:endParaRPr lang="en-US" dirty="0"/>
          </a:p>
        </p:txBody>
      </p:sp>
      <p:pic>
        <p:nvPicPr>
          <p:cNvPr id="6" name="Content Placeholder 5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0414" b="-150414"/>
          <a:stretch>
            <a:fillRect/>
          </a:stretch>
        </p:blipFill>
        <p:spPr/>
      </p:pic>
      <p:grpSp>
        <p:nvGrpSpPr>
          <p:cNvPr id="22" name="Group 21"/>
          <p:cNvGrpSpPr/>
          <p:nvPr/>
        </p:nvGrpSpPr>
        <p:grpSpPr>
          <a:xfrm>
            <a:off x="2407438" y="1784865"/>
            <a:ext cx="3766739" cy="2261934"/>
            <a:chOff x="2407438" y="1784865"/>
            <a:chExt cx="3766739" cy="2261934"/>
          </a:xfrm>
        </p:grpSpPr>
        <p:sp>
          <p:nvSpPr>
            <p:cNvPr id="7" name="TextBox 6"/>
            <p:cNvSpPr txBox="1"/>
            <p:nvPr/>
          </p:nvSpPr>
          <p:spPr>
            <a:xfrm>
              <a:off x="2407438" y="1784865"/>
              <a:ext cx="3766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input comes from directory /</a:t>
              </a:r>
              <a:r>
                <a:rPr lang="en-US" dirty="0" err="1" smtClean="0"/>
                <a:t>mnt</a:t>
              </a:r>
              <a:endParaRPr lang="en-US" dirty="0"/>
            </a:p>
          </p:txBody>
        </p:sp>
        <p:sp>
          <p:nvSpPr>
            <p:cNvPr id="8" name="Frame 7"/>
            <p:cNvSpPr/>
            <p:nvPr/>
          </p:nvSpPr>
          <p:spPr>
            <a:xfrm>
              <a:off x="2578044" y="3800390"/>
              <a:ext cx="1630234" cy="246409"/>
            </a:xfrm>
            <a:prstGeom prst="frame">
              <a:avLst>
                <a:gd name="adj1" fmla="val 23079"/>
              </a:avLst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8" name="Curved Connector 17"/>
            <p:cNvCxnSpPr>
              <a:stCxn id="7" idx="1"/>
            </p:cNvCxnSpPr>
            <p:nvPr/>
          </p:nvCxnSpPr>
          <p:spPr>
            <a:xfrm rot="10800000" flipH="1" flipV="1">
              <a:off x="2407438" y="1969531"/>
              <a:ext cx="1118416" cy="1830858"/>
            </a:xfrm>
            <a:prstGeom prst="curvedConnector4">
              <a:avLst>
                <a:gd name="adj1" fmla="val -20440"/>
                <a:gd name="adj2" fmla="val 55043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170544" y="2178030"/>
            <a:ext cx="5516256" cy="1868768"/>
            <a:chOff x="3170544" y="2178030"/>
            <a:chExt cx="5516256" cy="1868768"/>
          </a:xfrm>
        </p:grpSpPr>
        <p:sp>
          <p:nvSpPr>
            <p:cNvPr id="23" name="TextBox 22"/>
            <p:cNvSpPr txBox="1"/>
            <p:nvPr/>
          </p:nvSpPr>
          <p:spPr>
            <a:xfrm>
              <a:off x="3170544" y="2178030"/>
              <a:ext cx="5516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There is no header; the numbers are separated by comma; and 32 bytes in size</a:t>
              </a:r>
              <a:endParaRPr lang="en-US" dirty="0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5400000">
              <a:off x="5184569" y="2994805"/>
              <a:ext cx="1070933" cy="38860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ame 25"/>
            <p:cNvSpPr/>
            <p:nvPr/>
          </p:nvSpPr>
          <p:spPr>
            <a:xfrm>
              <a:off x="4113497" y="3800389"/>
              <a:ext cx="3089861" cy="246409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93281" y="4729165"/>
            <a:ext cx="653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input consists of x-values up until the last column; i.e., (:, 0:[-1])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12545" y="5653059"/>
            <a:ext cx="596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output consists of y-values in the last column; i.e., (:, [-1])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>
          <a:xfrm>
            <a:off x="566369" y="4094187"/>
            <a:ext cx="826912" cy="834001"/>
          </a:xfrm>
          <a:custGeom>
            <a:avLst/>
            <a:gdLst>
              <a:gd name="connsiteX0" fmla="*/ 826912 w 826912"/>
              <a:gd name="connsiteY0" fmla="*/ 834001 h 834001"/>
              <a:gd name="connsiteX1" fmla="*/ 2317 w 826912"/>
              <a:gd name="connsiteY1" fmla="*/ 265364 h 834001"/>
              <a:gd name="connsiteX2" fmla="*/ 561525 w 826912"/>
              <a:gd name="connsiteY2" fmla="*/ 0 h 834001"/>
              <a:gd name="connsiteX3" fmla="*/ 561525 w 826912"/>
              <a:gd name="connsiteY3" fmla="*/ 0 h 8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12" h="834001">
                <a:moveTo>
                  <a:pt x="826912" y="834001"/>
                </a:moveTo>
                <a:cubicBezTo>
                  <a:pt x="436730" y="619182"/>
                  <a:pt x="46548" y="404364"/>
                  <a:pt x="2317" y="265364"/>
                </a:cubicBezTo>
                <a:cubicBezTo>
                  <a:pt x="-41914" y="126364"/>
                  <a:pt x="561525" y="0"/>
                  <a:pt x="561525" y="0"/>
                </a:cubicBezTo>
                <a:lnTo>
                  <a:pt x="561525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542502" y="4246587"/>
            <a:ext cx="826912" cy="1591138"/>
          </a:xfrm>
          <a:custGeom>
            <a:avLst/>
            <a:gdLst>
              <a:gd name="connsiteX0" fmla="*/ 826912 w 826912"/>
              <a:gd name="connsiteY0" fmla="*/ 834001 h 834001"/>
              <a:gd name="connsiteX1" fmla="*/ 2317 w 826912"/>
              <a:gd name="connsiteY1" fmla="*/ 265364 h 834001"/>
              <a:gd name="connsiteX2" fmla="*/ 561525 w 826912"/>
              <a:gd name="connsiteY2" fmla="*/ 0 h 834001"/>
              <a:gd name="connsiteX3" fmla="*/ 561525 w 826912"/>
              <a:gd name="connsiteY3" fmla="*/ 0 h 8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912" h="834001">
                <a:moveTo>
                  <a:pt x="826912" y="834001"/>
                </a:moveTo>
                <a:cubicBezTo>
                  <a:pt x="436730" y="619182"/>
                  <a:pt x="46548" y="404364"/>
                  <a:pt x="2317" y="265364"/>
                </a:cubicBezTo>
                <a:cubicBezTo>
                  <a:pt x="-41914" y="126364"/>
                  <a:pt x="561525" y="0"/>
                  <a:pt x="561525" y="0"/>
                </a:cubicBezTo>
                <a:lnTo>
                  <a:pt x="561525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Architecture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67" b="-3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623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(not all neurons are shown)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2852" y="5809583"/>
            <a:ext cx="154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12848 inputs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74216" y="5809583"/>
            <a:ext cx="122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 hidden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9666" y="5809583"/>
            <a:ext cx="1083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output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85098" y="5809583"/>
            <a:ext cx="114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Neurons: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18453" y="1882946"/>
            <a:ext cx="2349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S: </a:t>
            </a:r>
            <a:r>
              <a:rPr lang="en-US" sz="2000" dirty="0" smtClean="0"/>
              <a:t>Sigmoid activation</a:t>
            </a:r>
          </a:p>
          <a:p>
            <a:r>
              <a:rPr lang="en-US" sz="2000" dirty="0" smtClean="0"/>
              <a:t>            + bias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11284" y="1573233"/>
            <a:ext cx="4759209" cy="3981067"/>
            <a:chOff x="2123096" y="1630095"/>
            <a:chExt cx="4759209" cy="3981067"/>
          </a:xfrm>
        </p:grpSpPr>
        <p:pic>
          <p:nvPicPr>
            <p:cNvPr id="5" name="Picture 4" descr="ANN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096" y="1630095"/>
              <a:ext cx="4585032" cy="3981067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4331839" y="2732576"/>
              <a:ext cx="2550466" cy="2323130"/>
              <a:chOff x="4331839" y="2732576"/>
              <a:chExt cx="2550466" cy="232313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358769" y="2732576"/>
                <a:ext cx="293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S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50043" y="3690521"/>
                <a:ext cx="293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S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31839" y="4686374"/>
                <a:ext cx="293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S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555253" y="3701534"/>
                <a:ext cx="293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S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69399" y="3748919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Y</a:t>
                </a:r>
                <a:endParaRPr lang="en-US" dirty="0"/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6418453" y="2547598"/>
            <a:ext cx="25288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Y: </a:t>
            </a:r>
            <a:r>
              <a:rPr lang="en-US" sz="2000" dirty="0" smtClean="0"/>
              <a:t>the actual target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426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neuron</a:t>
            </a:r>
            <a:endParaRPr lang="en-US" dirty="0"/>
          </a:p>
        </p:txBody>
      </p:sp>
      <p:pic>
        <p:nvPicPr>
          <p:cNvPr id="4" name="Content Placeholder 3" descr="neur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9" r="-17899"/>
          <a:stretch>
            <a:fillRect/>
          </a:stretch>
        </p:blipFill>
        <p:spPr>
          <a:xfrm>
            <a:off x="457200" y="1396605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1463027" y="6058298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Noble, P.A. and E. </a:t>
            </a:r>
            <a:r>
              <a:rPr lang="en-US" dirty="0" err="1" smtClean="0"/>
              <a:t>Tribou</a:t>
            </a:r>
            <a:r>
              <a:rPr lang="en-US" dirty="0" smtClean="0"/>
              <a:t> (2007) Ecological </a:t>
            </a:r>
            <a:r>
              <a:rPr lang="en-US" dirty="0" err="1" smtClean="0"/>
              <a:t>Modelling</a:t>
            </a:r>
            <a:r>
              <a:rPr lang="en-US" dirty="0" smtClean="0"/>
              <a:t> 203:87-98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6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609</Words>
  <Application>Microsoft Macintosh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Build a Simple Artificial Neural Network in Pytorch</vt:lpstr>
      <vt:lpstr>Download and install Jupyter</vt:lpstr>
      <vt:lpstr>Download and install Pytorch</vt:lpstr>
      <vt:lpstr>Five steps to creating your own Artificial Neural Network</vt:lpstr>
      <vt:lpstr>Import Libraries</vt:lpstr>
      <vt:lpstr>Read-in the Normalized Data</vt:lpstr>
      <vt:lpstr>Design the Architecture</vt:lpstr>
      <vt:lpstr>Architecture (not all neurons are shown)</vt:lpstr>
      <vt:lpstr>Single neuron</vt:lpstr>
      <vt:lpstr>Construct the Model</vt:lpstr>
      <vt:lpstr>Criterion: Definition</vt:lpstr>
      <vt:lpstr>Optimizer: Definition</vt:lpstr>
      <vt:lpstr>Training the Model: Details</vt:lpstr>
      <vt:lpstr>Run the Model</vt:lpstr>
      <vt:lpstr>Test your understanding 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a simple Artificial Neural Network in Pytorch</dc:title>
  <dc:creator>Peter Noble</dc:creator>
  <cp:lastModifiedBy>Peter Noble</cp:lastModifiedBy>
  <cp:revision>24</cp:revision>
  <dcterms:created xsi:type="dcterms:W3CDTF">2018-10-10T13:15:51Z</dcterms:created>
  <dcterms:modified xsi:type="dcterms:W3CDTF">2018-10-14T13:47:42Z</dcterms:modified>
</cp:coreProperties>
</file>