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71" r:id="rId6"/>
    <p:sldId id="270" r:id="rId7"/>
    <p:sldId id="266" r:id="rId8"/>
    <p:sldId id="267" r:id="rId9"/>
    <p:sldId id="268" r:id="rId10"/>
    <p:sldId id="26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D68C-925E-DB4D-8D6F-9E70F1F546F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eteranobl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928" y="1173219"/>
            <a:ext cx="7772400" cy="1470025"/>
          </a:xfrm>
        </p:spPr>
        <p:txBody>
          <a:bodyPr/>
          <a:lstStyle/>
          <a:p>
            <a:r>
              <a:rPr lang="en-US" dirty="0" smtClean="0"/>
              <a:t>Part 2: Artificial Neural Network in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A Noble PhD</a:t>
            </a:r>
          </a:p>
          <a:p>
            <a:r>
              <a:rPr lang="en-US" dirty="0" smtClean="0">
                <a:hlinkClick r:id="rId2"/>
              </a:rPr>
              <a:t>http://peteranoble.com</a:t>
            </a:r>
            <a:endParaRPr lang="en-US" dirty="0" smtClean="0"/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Spreadsheet of the Model</a:t>
            </a:r>
            <a:endParaRPr lang="en-US" dirty="0"/>
          </a:p>
        </p:txBody>
      </p:sp>
      <p:pic>
        <p:nvPicPr>
          <p:cNvPr id="6" name="Content Placeholder 5" descr="spreadshe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r="1291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582843" y="6293198"/>
            <a:ext cx="54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accounts for 77% of the variability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7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to test your </a:t>
            </a:r>
            <a:r>
              <a:rPr lang="en-US" dirty="0" smtClean="0"/>
              <a:t>understanding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41059"/>
              </p:ext>
            </p:extLst>
          </p:nvPr>
        </p:nvGraphicFramePr>
        <p:xfrm>
          <a:off x="1263650" y="1422400"/>
          <a:ext cx="66167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616700" imgH="4013200" progId="Excel.Sheet.8">
                  <p:embed/>
                </p:oleObj>
              </mc:Choice>
              <mc:Fallback>
                <p:oleObj name="Worksheet" r:id="rId3" imgW="6616700" imgH="4013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1422400"/>
                        <a:ext cx="6616700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7120" y="5776665"/>
            <a:ext cx="697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spreadsheet of </a:t>
            </a:r>
            <a:r>
              <a:rPr lang="en-US" i="1" dirty="0" smtClean="0"/>
              <a:t>m’s</a:t>
            </a:r>
            <a:r>
              <a:rPr lang="en-US" dirty="0" smtClean="0"/>
              <a:t>, R</a:t>
            </a:r>
            <a:r>
              <a:rPr lang="en-US" baseline="30000" dirty="0" smtClean="0"/>
              <a:t>2</a:t>
            </a:r>
            <a:r>
              <a:rPr lang="en-US" dirty="0" smtClean="0"/>
              <a:t>’s and MAE’s by epoch for training and validation data sets.  Does the model need additional epochs for accurate predictions? Provide scatter plots to argument your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Assessing </a:t>
            </a:r>
            <a:r>
              <a:rPr lang="en-US" dirty="0" smtClean="0"/>
              <a:t>the performance of the </a:t>
            </a:r>
            <a:r>
              <a:rPr lang="en-US" dirty="0" smtClean="0"/>
              <a:t>ANN Model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with Training </a:t>
            </a:r>
            <a:r>
              <a:rPr lang="en-US" dirty="0" smtClean="0"/>
              <a:t>and Validation </a:t>
            </a:r>
            <a:r>
              <a:rPr lang="en-US" dirty="0" smtClean="0"/>
              <a:t>Data Sets</a:t>
            </a:r>
            <a:endParaRPr lang="en-US" dirty="0" smtClean="0"/>
          </a:p>
          <a:p>
            <a:r>
              <a:rPr lang="en-US" dirty="0"/>
              <a:t>Code for Testing the Model With The </a:t>
            </a:r>
            <a:r>
              <a:rPr lang="en-US" dirty="0" smtClean="0"/>
              <a:t>Training and Validation Data Sets</a:t>
            </a:r>
          </a:p>
          <a:p>
            <a:r>
              <a:rPr lang="en-US" dirty="0" smtClean="0"/>
              <a:t>What </a:t>
            </a:r>
            <a:r>
              <a:rPr lang="en-US" dirty="0"/>
              <a:t>does the slope (</a:t>
            </a:r>
            <a:r>
              <a:rPr lang="en-US" i="1" dirty="0"/>
              <a:t>m</a:t>
            </a:r>
            <a:r>
              <a:rPr lang="en-US" dirty="0"/>
              <a:t>), R</a:t>
            </a:r>
            <a:r>
              <a:rPr lang="en-US" baseline="30000" dirty="0"/>
              <a:t>2</a:t>
            </a:r>
            <a:r>
              <a:rPr lang="en-US" dirty="0"/>
              <a:t>, and MAE tell us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Two ways to calculate Slope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), R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smtClean="0"/>
              <a:t>MAE</a:t>
            </a:r>
          </a:p>
          <a:p>
            <a:pPr lvl="1"/>
            <a:r>
              <a:rPr lang="en-US" dirty="0" smtClean="0"/>
              <a:t>Push data through the model in </a:t>
            </a:r>
            <a:r>
              <a:rPr lang="en-US" dirty="0" err="1" smtClean="0"/>
              <a:t>Pytorch</a:t>
            </a:r>
            <a:r>
              <a:rPr lang="en-US" dirty="0" smtClean="0"/>
              <a:t> followed by C++ program</a:t>
            </a:r>
          </a:p>
          <a:p>
            <a:pPr lvl="1"/>
            <a:r>
              <a:rPr lang="en-US" dirty="0" smtClean="0"/>
              <a:t>Export weights and biases of the model to files and followed by C++ program and MS Excel spreadsheet</a:t>
            </a:r>
          </a:p>
        </p:txBody>
      </p:sp>
    </p:spTree>
    <p:extLst>
      <p:ext uri="{BB962C8B-B14F-4D97-AF65-F5344CB8AC3E}">
        <p14:creationId xmlns:p14="http://schemas.microsoft.com/office/powerpoint/2010/main" val="35549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</a:t>
            </a:r>
            <a:r>
              <a:rPr lang="en-US" dirty="0" smtClean="0"/>
              <a:t>The Performance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ANN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Mean Absolute Error (MAE), Slope (</a:t>
            </a:r>
            <a:r>
              <a:rPr lang="en-US" i="1" dirty="0" smtClean="0"/>
              <a:t>m</a:t>
            </a:r>
            <a:r>
              <a:rPr lang="en-US" dirty="0" smtClean="0"/>
              <a:t>), and R-square between actual and predicted outputs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 MAE=0, m=1 and R-square =1</a:t>
            </a:r>
          </a:p>
          <a:p>
            <a:r>
              <a:rPr lang="en-US" dirty="0" smtClean="0"/>
              <a:t>Use train and test files</a:t>
            </a:r>
          </a:p>
          <a:p>
            <a:pPr lvl="1"/>
            <a:r>
              <a:rPr lang="en-US" dirty="0" smtClean="0"/>
              <a:t>Train: file used in training (</a:t>
            </a:r>
            <a:r>
              <a:rPr lang="en-US" dirty="0" err="1" smtClean="0"/>
              <a:t>shuf_test.csv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Test: file not used in training (</a:t>
            </a:r>
            <a:r>
              <a:rPr lang="en-US" dirty="0" err="1" smtClean="0"/>
              <a:t>shuf_valid.csv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 new </a:t>
            </a:r>
            <a:r>
              <a:rPr lang="en-US" dirty="0" smtClean="0"/>
              <a:t>code </a:t>
            </a:r>
            <a:r>
              <a:rPr lang="en-US" dirty="0" smtClean="0"/>
              <a:t>in existing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for Testing </a:t>
            </a:r>
            <a:r>
              <a:rPr lang="en-US" dirty="0" smtClean="0"/>
              <a:t>the Model With </a:t>
            </a:r>
            <a:r>
              <a:rPr lang="en-US" dirty="0" smtClean="0"/>
              <a:t>The </a:t>
            </a:r>
            <a:r>
              <a:rPr lang="en-US" dirty="0" smtClean="0"/>
              <a:t>Training Set</a:t>
            </a:r>
            <a:endParaRPr lang="en-US" dirty="0"/>
          </a:p>
        </p:txBody>
      </p:sp>
      <p:pic>
        <p:nvPicPr>
          <p:cNvPr id="4" name="Content Placeholder 3" descr="train_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913" b="-107913"/>
          <a:stretch>
            <a:fillRect/>
          </a:stretch>
        </p:blipFill>
        <p:spPr/>
      </p:pic>
      <p:grpSp>
        <p:nvGrpSpPr>
          <p:cNvPr id="17" name="Group 16"/>
          <p:cNvGrpSpPr/>
          <p:nvPr/>
        </p:nvGrpSpPr>
        <p:grpSpPr>
          <a:xfrm>
            <a:off x="449177" y="1643281"/>
            <a:ext cx="5169508" cy="1955223"/>
            <a:chOff x="449177" y="1643281"/>
            <a:chExt cx="5169508" cy="1955223"/>
          </a:xfrm>
        </p:grpSpPr>
        <p:sp>
          <p:nvSpPr>
            <p:cNvPr id="5" name="TextBox 4"/>
            <p:cNvSpPr txBox="1"/>
            <p:nvPr/>
          </p:nvSpPr>
          <p:spPr>
            <a:xfrm>
              <a:off x="1535453" y="1643281"/>
              <a:ext cx="408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Put x values through the model into </a:t>
              </a:r>
              <a:r>
                <a:rPr lang="en-US" dirty="0" err="1" smtClean="0"/>
                <a:t>y_val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 rot="360000" flipV="1">
              <a:off x="449177" y="1829050"/>
              <a:ext cx="996526" cy="1769454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731" y="2142153"/>
            <a:ext cx="3354007" cy="1621071"/>
            <a:chOff x="444731" y="2142153"/>
            <a:chExt cx="3354007" cy="1621071"/>
          </a:xfrm>
        </p:grpSpPr>
        <p:sp>
          <p:nvSpPr>
            <p:cNvPr id="6" name="TextBox 5"/>
            <p:cNvSpPr txBox="1"/>
            <p:nvPr/>
          </p:nvSpPr>
          <p:spPr>
            <a:xfrm>
              <a:off x="1535453" y="2142153"/>
              <a:ext cx="226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Put y value into actual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 rot="360000" flipV="1">
              <a:off x="444731" y="2318300"/>
              <a:ext cx="979976" cy="1444924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4201" y="2615734"/>
            <a:ext cx="6584294" cy="1393203"/>
            <a:chOff x="344201" y="2615734"/>
            <a:chExt cx="6584294" cy="1393203"/>
          </a:xfrm>
        </p:grpSpPr>
        <p:sp>
          <p:nvSpPr>
            <p:cNvPr id="7" name="TextBox 6"/>
            <p:cNvSpPr txBox="1"/>
            <p:nvPr/>
          </p:nvSpPr>
          <p:spPr>
            <a:xfrm>
              <a:off x="1535453" y="2615734"/>
              <a:ext cx="539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Transfer the memory value of </a:t>
              </a:r>
              <a:r>
                <a:rPr lang="en-US" dirty="0" err="1" smtClean="0"/>
                <a:t>y_val</a:t>
              </a:r>
              <a:r>
                <a:rPr lang="en-US" dirty="0" smtClean="0"/>
                <a:t> to new y-</a:t>
              </a:r>
              <a:r>
                <a:rPr lang="en-US" dirty="0" err="1" smtClean="0"/>
                <a:t>val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 rot="360000" flipV="1">
              <a:off x="344201" y="2792218"/>
              <a:ext cx="1092744" cy="1216719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3516" y="4321395"/>
            <a:ext cx="6654979" cy="839609"/>
            <a:chOff x="273516" y="4321395"/>
            <a:chExt cx="6654979" cy="839609"/>
          </a:xfrm>
        </p:grpSpPr>
        <p:sp>
          <p:nvSpPr>
            <p:cNvPr id="8" name="TextBox 7"/>
            <p:cNvSpPr txBox="1"/>
            <p:nvPr/>
          </p:nvSpPr>
          <p:spPr>
            <a:xfrm>
              <a:off x="1535453" y="4791672"/>
              <a:ext cx="539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Save </a:t>
              </a:r>
              <a:r>
                <a:rPr lang="en-US" dirty="0" err="1" smtClean="0"/>
                <a:t>y_val</a:t>
              </a:r>
              <a:r>
                <a:rPr lang="en-US" dirty="0" smtClean="0"/>
                <a:t> and actual to two separate files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 rot="21240000">
              <a:off x="273516" y="4321395"/>
              <a:ext cx="1189701" cy="719091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32153" y="5648744"/>
            <a:ext cx="648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approach should be fast because </a:t>
            </a:r>
            <a:r>
              <a:rPr lang="en-US" dirty="0" err="1" smtClean="0"/>
              <a:t>xy.values</a:t>
            </a:r>
            <a:r>
              <a:rPr lang="en-US" dirty="0" smtClean="0"/>
              <a:t> is already in memory (when the data was loaded in step 2 of the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val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256" b="-56256"/>
          <a:stretch>
            <a:fillRect/>
          </a:stretch>
        </p:blipFill>
        <p:spPr>
          <a:xfrm>
            <a:off x="371897" y="1799734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Testing the Model With </a:t>
            </a:r>
            <a:r>
              <a:rPr lang="en-US" dirty="0" smtClean="0"/>
              <a:t>The </a:t>
            </a:r>
            <a:r>
              <a:rPr lang="en-US" dirty="0"/>
              <a:t>Validation </a:t>
            </a:r>
            <a:r>
              <a:rPr lang="en-US" dirty="0" smtClean="0"/>
              <a:t>Set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7578" y="1984400"/>
            <a:ext cx="6302434" cy="2041988"/>
            <a:chOff x="507578" y="1984400"/>
            <a:chExt cx="6302434" cy="2041988"/>
          </a:xfrm>
        </p:grpSpPr>
        <p:sp>
          <p:nvSpPr>
            <p:cNvPr id="5" name="TextBox 4"/>
            <p:cNvSpPr txBox="1"/>
            <p:nvPr/>
          </p:nvSpPr>
          <p:spPr>
            <a:xfrm>
              <a:off x="1611278" y="1984400"/>
              <a:ext cx="519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x values and put through the model into </a:t>
              </a:r>
              <a:r>
                <a:rPr lang="en-US" dirty="0" err="1" smtClean="0"/>
                <a:t>y_val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 rot="360000" flipV="1">
              <a:off x="507578" y="2102979"/>
              <a:ext cx="1005929" cy="1923409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859" y="2359853"/>
            <a:ext cx="3412704" cy="1843381"/>
            <a:chOff x="461859" y="2359853"/>
            <a:chExt cx="3412704" cy="1843381"/>
          </a:xfrm>
        </p:grpSpPr>
        <p:sp>
          <p:nvSpPr>
            <p:cNvPr id="6" name="TextBox 5"/>
            <p:cNvSpPr txBox="1"/>
            <p:nvPr/>
          </p:nvSpPr>
          <p:spPr>
            <a:xfrm>
              <a:off x="1611278" y="2359853"/>
              <a:ext cx="226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Put y value into actual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 rot="360000" flipV="1">
              <a:off x="461859" y="2507454"/>
              <a:ext cx="1076208" cy="1695780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4775" y="4632754"/>
            <a:ext cx="6514762" cy="860805"/>
            <a:chOff x="394775" y="4632754"/>
            <a:chExt cx="6514762" cy="860805"/>
          </a:xfrm>
        </p:grpSpPr>
        <p:sp>
          <p:nvSpPr>
            <p:cNvPr id="7" name="TextBox 6"/>
            <p:cNvSpPr txBox="1"/>
            <p:nvPr/>
          </p:nvSpPr>
          <p:spPr>
            <a:xfrm>
              <a:off x="1516495" y="5124227"/>
              <a:ext cx="539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Transfer the memory value of </a:t>
              </a:r>
              <a:r>
                <a:rPr lang="en-US" dirty="0" err="1" smtClean="0"/>
                <a:t>y_val</a:t>
              </a:r>
              <a:r>
                <a:rPr lang="en-US" dirty="0" smtClean="0"/>
                <a:t> to new y-</a:t>
              </a:r>
              <a:r>
                <a:rPr lang="en-US" dirty="0" err="1" smtClean="0"/>
                <a:t>val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 rot="21240000">
              <a:off x="394775" y="4632754"/>
              <a:ext cx="1035998" cy="730672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16495" y="6094175"/>
            <a:ext cx="648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approach will be </a:t>
            </a:r>
            <a:r>
              <a:rPr lang="en-US" b="1" dirty="0" smtClean="0"/>
              <a:t>slow</a:t>
            </a:r>
            <a:r>
              <a:rPr lang="en-US" dirty="0" smtClean="0"/>
              <a:t> because </a:t>
            </a:r>
            <a:r>
              <a:rPr lang="en-US" dirty="0" err="1" smtClean="0"/>
              <a:t>xy.values</a:t>
            </a:r>
            <a:r>
              <a:rPr lang="en-US" dirty="0" smtClean="0"/>
              <a:t> from the new file have to be read into memory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3891" y="1597147"/>
            <a:ext cx="5678051" cy="2005084"/>
            <a:chOff x="453891" y="1597147"/>
            <a:chExt cx="5678051" cy="2005084"/>
          </a:xfrm>
        </p:grpSpPr>
        <p:sp>
          <p:nvSpPr>
            <p:cNvPr id="9" name="Freeform 8"/>
            <p:cNvSpPr/>
            <p:nvPr/>
          </p:nvSpPr>
          <p:spPr>
            <a:xfrm rot="360000" flipV="1">
              <a:off x="453891" y="1739078"/>
              <a:ext cx="1062921" cy="1863153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1278" y="1597147"/>
              <a:ext cx="4520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</a:t>
              </a:r>
              <a:r>
                <a:rPr lang="en-US" i="1" dirty="0" smtClean="0"/>
                <a:t>x</a:t>
              </a:r>
              <a:r>
                <a:rPr lang="en-US" dirty="0" smtClean="0"/>
                <a:t>- and </a:t>
              </a:r>
              <a:r>
                <a:rPr lang="en-US" i="1" dirty="0" smtClean="0"/>
                <a:t>y</a:t>
              </a:r>
              <a:r>
                <a:rPr lang="en-US" dirty="0" smtClean="0"/>
                <a:t>- values of validation file into </a:t>
              </a:r>
              <a:r>
                <a:rPr lang="en-US" i="1" dirty="0" smtClean="0"/>
                <a:t>xy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3079" y="4820441"/>
            <a:ext cx="6406458" cy="1076157"/>
            <a:chOff x="503079" y="4820441"/>
            <a:chExt cx="6406458" cy="1076157"/>
          </a:xfrm>
        </p:grpSpPr>
        <p:sp>
          <p:nvSpPr>
            <p:cNvPr id="8" name="TextBox 7"/>
            <p:cNvSpPr txBox="1"/>
            <p:nvPr/>
          </p:nvSpPr>
          <p:spPr>
            <a:xfrm>
              <a:off x="1516495" y="5527266"/>
              <a:ext cx="539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Save </a:t>
              </a:r>
              <a:r>
                <a:rPr lang="en-US" dirty="0" err="1" smtClean="0"/>
                <a:t>y_val</a:t>
              </a:r>
              <a:r>
                <a:rPr lang="en-US" dirty="0" smtClean="0"/>
                <a:t> and actual to two separate files</a:t>
              </a:r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 rot="21240000">
              <a:off x="503079" y="4820441"/>
              <a:ext cx="894710" cy="924702"/>
            </a:xfrm>
            <a:custGeom>
              <a:avLst/>
              <a:gdLst>
                <a:gd name="connsiteX0" fmla="*/ 826912 w 826912"/>
                <a:gd name="connsiteY0" fmla="*/ 834001 h 834001"/>
                <a:gd name="connsiteX1" fmla="*/ 2317 w 826912"/>
                <a:gd name="connsiteY1" fmla="*/ 265364 h 834001"/>
                <a:gd name="connsiteX2" fmla="*/ 561525 w 826912"/>
                <a:gd name="connsiteY2" fmla="*/ 0 h 834001"/>
                <a:gd name="connsiteX3" fmla="*/ 561525 w 826912"/>
                <a:gd name="connsiteY3" fmla="*/ 0 h 83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912" h="834001">
                  <a:moveTo>
                    <a:pt x="826912" y="834001"/>
                  </a:moveTo>
                  <a:cubicBezTo>
                    <a:pt x="436730" y="619182"/>
                    <a:pt x="46548" y="404364"/>
                    <a:pt x="2317" y="265364"/>
                  </a:cubicBezTo>
                  <a:cubicBezTo>
                    <a:pt x="-41914" y="126364"/>
                    <a:pt x="561525" y="0"/>
                    <a:pt x="561525" y="0"/>
                  </a:cubicBezTo>
                  <a:lnTo>
                    <a:pt x="561525" y="0"/>
                  </a:ln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93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does the slope (</a:t>
            </a:r>
            <a:r>
              <a:rPr lang="en-US" i="1" dirty="0"/>
              <a:t>m</a:t>
            </a:r>
            <a:r>
              <a:rPr lang="en-US" dirty="0"/>
              <a:t>), R</a:t>
            </a:r>
            <a:r>
              <a:rPr lang="en-US" baseline="30000" dirty="0"/>
              <a:t>2</a:t>
            </a:r>
            <a:r>
              <a:rPr lang="en-US" dirty="0"/>
              <a:t>, and </a:t>
            </a:r>
            <a:r>
              <a:rPr lang="en-US" dirty="0" smtClean="0"/>
              <a:t>MAE tell us?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(</a:t>
            </a:r>
            <a:r>
              <a:rPr lang="en-US" i="1" dirty="0" smtClean="0"/>
              <a:t>m</a:t>
            </a:r>
            <a:r>
              <a:rPr lang="en-US" dirty="0" smtClean="0"/>
              <a:t>): y=</a:t>
            </a:r>
            <a:r>
              <a:rPr lang="en-US" i="1" dirty="0" smtClean="0"/>
              <a:t>m</a:t>
            </a:r>
            <a:r>
              <a:rPr lang="en-US" dirty="0" smtClean="0"/>
              <a:t>x, m should be close to 1 if the model fits the data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: reflects how much of the model is explained; e.g., 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0.60 means that about 60% of the variability of the model is explained</a:t>
            </a:r>
          </a:p>
          <a:p>
            <a:r>
              <a:rPr lang="en-US" dirty="0" smtClean="0"/>
              <a:t> Mean absolute error (MAE) of the model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Mean of the |predict y - actual 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), R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smtClean="0"/>
              <a:t>MAE by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C++ program: ‘</a:t>
            </a:r>
            <a:r>
              <a:rPr lang="en-US" sz="2400" dirty="0" err="1" smtClean="0"/>
              <a:t>determine_regress_pytorch.cpp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Compile by: </a:t>
            </a:r>
            <a:r>
              <a:rPr lang="en-US" sz="2400" dirty="0"/>
              <a:t>g++ </a:t>
            </a:r>
            <a:r>
              <a:rPr lang="en-US" sz="2400" dirty="0" err="1"/>
              <a:t>determine_regress_pytorch.cpp</a:t>
            </a:r>
            <a:r>
              <a:rPr lang="en-US" sz="2400" dirty="0"/>
              <a:t> -o </a:t>
            </a:r>
            <a:r>
              <a:rPr lang="en-US" sz="2400" dirty="0" err="1"/>
              <a:t>determine_regress</a:t>
            </a:r>
            <a:endParaRPr lang="en-US" sz="2400" dirty="0"/>
          </a:p>
          <a:p>
            <a:r>
              <a:rPr lang="en-US" sz="2400" dirty="0" smtClean="0"/>
              <a:t>Implement program: .</a:t>
            </a:r>
            <a:r>
              <a:rPr lang="en-US" sz="2400" dirty="0"/>
              <a:t>/</a:t>
            </a:r>
            <a:r>
              <a:rPr lang="en-US" sz="2400" dirty="0" err="1"/>
              <a:t>determine_regress</a:t>
            </a:r>
            <a:r>
              <a:rPr lang="en-US" sz="2400" dirty="0"/>
              <a:t> </a:t>
            </a:r>
            <a:r>
              <a:rPr lang="en-US" sz="2400" dirty="0" err="1" smtClean="0"/>
              <a:t>train_model_y.out.txt</a:t>
            </a:r>
            <a:r>
              <a:rPr lang="en-US" sz="2400" dirty="0" smtClean="0"/>
              <a:t> </a:t>
            </a:r>
            <a:r>
              <a:rPr lang="en-US" sz="2400" dirty="0" err="1"/>
              <a:t>train</a:t>
            </a:r>
            <a:r>
              <a:rPr lang="en-US" sz="2400" dirty="0" err="1" smtClean="0"/>
              <a:t>_actual_y.out.txt</a:t>
            </a:r>
            <a:r>
              <a:rPr lang="en-US" sz="2400" dirty="0" smtClean="0"/>
              <a:t> </a:t>
            </a:r>
            <a:r>
              <a:rPr lang="en-US" sz="2400" dirty="0" err="1"/>
              <a:t>regress_out.txt</a:t>
            </a:r>
            <a:r>
              <a:rPr lang="en-US" sz="2400" dirty="0"/>
              <a:t>  results4.</a:t>
            </a:r>
            <a:r>
              <a:rPr lang="en-US" sz="2400" dirty="0" smtClean="0"/>
              <a:t>txt</a:t>
            </a:r>
          </a:p>
          <a:p>
            <a:endParaRPr lang="en-US" sz="2400" dirty="0"/>
          </a:p>
          <a:p>
            <a:r>
              <a:rPr lang="en-US" sz="2400" dirty="0" smtClean="0"/>
              <a:t>Output to the screen or file ‘</a:t>
            </a:r>
            <a:r>
              <a:rPr lang="en-US" sz="2400" dirty="0" err="1" smtClean="0"/>
              <a:t>out.txt</a:t>
            </a:r>
            <a:r>
              <a:rPr lang="en-US" sz="2400" dirty="0" smtClean="0"/>
              <a:t>’ yields the slope (</a:t>
            </a:r>
            <a:r>
              <a:rPr lang="en-US" sz="2400" i="1" dirty="0" smtClean="0"/>
              <a:t>m</a:t>
            </a:r>
            <a:r>
              <a:rPr lang="en-US" sz="2400" dirty="0" smtClean="0"/>
              <a:t>),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and Mean </a:t>
            </a:r>
            <a:r>
              <a:rPr lang="en-US" sz="2400" dirty="0" smtClean="0"/>
              <a:t>Absolute Error </a:t>
            </a:r>
            <a:r>
              <a:rPr lang="en-US" sz="2400" dirty="0" smtClean="0"/>
              <a:t>(MAE) </a:t>
            </a:r>
            <a:r>
              <a:rPr lang="en-US" sz="2400" dirty="0" smtClean="0"/>
              <a:t>as well as the number </a:t>
            </a:r>
            <a:r>
              <a:rPr lang="en-US" sz="2400" dirty="0" smtClean="0"/>
              <a:t>of records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5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Alternative: export weights and biases as output files</a:t>
            </a:r>
            <a:endParaRPr lang="en-US" dirty="0"/>
          </a:p>
        </p:txBody>
      </p:sp>
      <p:pic>
        <p:nvPicPr>
          <p:cNvPr id="4" name="Content Placeholder 3" descr="extrat_wg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34" b="-4493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10287" y="1683699"/>
            <a:ext cx="704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statement (by itself) will output weights and biases to the screen. </a:t>
            </a:r>
          </a:p>
          <a:p>
            <a:r>
              <a:rPr lang="en-US" dirty="0" smtClean="0"/>
              <a:t>Here we will save into a file called ‘</a:t>
            </a:r>
            <a:r>
              <a:rPr lang="en-US" dirty="0" err="1" smtClean="0"/>
              <a:t>params</a:t>
            </a:r>
            <a:r>
              <a:rPr lang="en-US" dirty="0" smtClean="0"/>
              <a:t>’.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331" y="5445729"/>
            <a:ext cx="76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 (</a:t>
            </a:r>
            <a:r>
              <a:rPr lang="en-US" dirty="0" err="1" smtClean="0"/>
              <a:t>np</a:t>
            </a:r>
            <a:r>
              <a:rPr lang="en-US" dirty="0" smtClean="0"/>
              <a:t>), we save the weights and biases to different files.</a:t>
            </a:r>
          </a:p>
          <a:p>
            <a:r>
              <a:rPr lang="en-US" dirty="0" smtClean="0"/>
              <a:t>Of note: </a:t>
            </a:r>
            <a:r>
              <a:rPr lang="en-US" dirty="0" err="1" smtClean="0"/>
              <a:t>params</a:t>
            </a:r>
            <a:r>
              <a:rPr lang="en-US" dirty="0" smtClean="0"/>
              <a:t>[1].data and </a:t>
            </a:r>
            <a:r>
              <a:rPr lang="en-US" dirty="0" err="1" smtClean="0"/>
              <a:t>params</a:t>
            </a:r>
            <a:r>
              <a:rPr lang="en-US" dirty="0" smtClean="0"/>
              <a:t>[3].data are really the biases </a:t>
            </a:r>
            <a:r>
              <a:rPr lang="mr-IN" dirty="0" smtClean="0"/>
              <a:t>–</a:t>
            </a:r>
            <a:r>
              <a:rPr lang="en-US" dirty="0" smtClean="0"/>
              <a:t> not weights!</a:t>
            </a:r>
          </a:p>
        </p:txBody>
      </p:sp>
      <p:sp>
        <p:nvSpPr>
          <p:cNvPr id="7" name="Freeform 6"/>
          <p:cNvSpPr/>
          <p:nvPr/>
        </p:nvSpPr>
        <p:spPr>
          <a:xfrm rot="21277478">
            <a:off x="378351" y="1909160"/>
            <a:ext cx="1266423" cy="1601670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360000" flipV="1">
            <a:off x="252888" y="4146699"/>
            <a:ext cx="1275747" cy="1466740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620757" y="3753005"/>
            <a:ext cx="0" cy="99511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weights and biases to predicted </a:t>
            </a:r>
            <a:r>
              <a:rPr lang="en-US" i="1" dirty="0" smtClean="0"/>
              <a:t>Y</a:t>
            </a:r>
            <a:r>
              <a:rPr lang="en-US" dirty="0" smtClean="0"/>
              <a:t>’s and compare to actual </a:t>
            </a:r>
            <a:r>
              <a:rPr lang="en-US" i="1" dirty="0" smtClean="0"/>
              <a:t>Y</a:t>
            </a:r>
            <a:r>
              <a:rPr lang="en-US" dirty="0" smtClean="0"/>
              <a:t>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Compile: g++ predict_y_v3.cpp -o </a:t>
            </a:r>
            <a:r>
              <a:rPr lang="en-US" sz="2400" dirty="0" err="1" smtClean="0"/>
              <a:t>predict_y</a:t>
            </a:r>
            <a:endParaRPr lang="en-US" sz="2400" dirty="0" smtClean="0"/>
          </a:p>
          <a:p>
            <a:r>
              <a:rPr lang="en-US" sz="2400" dirty="0"/>
              <a:t>Implement: ./</a:t>
            </a:r>
            <a:r>
              <a:rPr lang="en-US" sz="2400" dirty="0" err="1"/>
              <a:t>predict_y</a:t>
            </a:r>
            <a:r>
              <a:rPr lang="en-US" sz="2400" dirty="0"/>
              <a:t> </a:t>
            </a:r>
            <a:r>
              <a:rPr lang="en-US" sz="2400" u="sng" dirty="0">
                <a:uFill>
                  <a:solidFill>
                    <a:srgbClr val="FF0000"/>
                  </a:solidFill>
                </a:uFill>
              </a:rPr>
              <a:t>12848</a:t>
            </a:r>
            <a:r>
              <a:rPr lang="en-US" sz="2400" dirty="0"/>
              <a:t> </a:t>
            </a:r>
            <a:r>
              <a:rPr lang="en-US" sz="2400" u="sng" dirty="0">
                <a:uFill>
                  <a:solidFill>
                    <a:srgbClr val="0000FF"/>
                  </a:solidFill>
                </a:uFill>
              </a:rPr>
              <a:t>113</a:t>
            </a:r>
            <a:r>
              <a:rPr lang="en-US" sz="2400" dirty="0"/>
              <a:t> weights[0].txt weights[1].txt weights[2].txt weights[3].txt </a:t>
            </a:r>
            <a:r>
              <a:rPr lang="en-US" sz="2400" dirty="0" err="1">
                <a:solidFill>
                  <a:srgbClr val="FF0000"/>
                </a:solidFill>
              </a:rPr>
              <a:t>shuf_test.txt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out.txt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12848</a:t>
            </a:r>
            <a:r>
              <a:rPr lang="en-US" sz="2400" dirty="0"/>
              <a:t> </a:t>
            </a:r>
            <a:r>
              <a:rPr lang="en-US" sz="2400" dirty="0" smtClean="0"/>
              <a:t>is the number of input neurons.</a:t>
            </a:r>
          </a:p>
          <a:p>
            <a:r>
              <a:rPr lang="en-US" sz="2400" dirty="0" smtClean="0"/>
              <a:t>The </a:t>
            </a:r>
            <a:r>
              <a:rPr lang="en-US" sz="2400" u="sng" dirty="0" smtClean="0">
                <a:uFill>
                  <a:solidFill>
                    <a:srgbClr val="0000FF"/>
                  </a:solidFill>
                </a:uFill>
              </a:rPr>
              <a:t>113</a:t>
            </a:r>
            <a:r>
              <a:rPr lang="en-US" sz="2400" dirty="0"/>
              <a:t> </a:t>
            </a:r>
            <a:r>
              <a:rPr lang="en-US" sz="2400" dirty="0" smtClean="0"/>
              <a:t>is the number of hidden neurons.</a:t>
            </a:r>
          </a:p>
          <a:p>
            <a:r>
              <a:rPr lang="en-US" sz="2400" dirty="0" smtClean="0"/>
              <a:t>The ‘</a:t>
            </a:r>
            <a:r>
              <a:rPr lang="en-US" sz="2400" dirty="0" err="1" smtClean="0">
                <a:solidFill>
                  <a:srgbClr val="FF0000"/>
                </a:solidFill>
              </a:rPr>
              <a:t>shuf_test.txt</a:t>
            </a:r>
            <a:r>
              <a:rPr lang="en-US" sz="2400" dirty="0" smtClean="0"/>
              <a:t>’ refers to the file that will be run through the model.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out.txt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yields a file with three columns: count, predicted value, actual value.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out.txt</a:t>
            </a:r>
            <a:r>
              <a:rPr lang="en-US" sz="2400" dirty="0" smtClean="0"/>
              <a:t> file can be loaded into a spreadsheet to calculate </a:t>
            </a:r>
            <a:r>
              <a:rPr lang="en-US" sz="2400" dirty="0"/>
              <a:t>the slope </a:t>
            </a:r>
            <a:r>
              <a:rPr lang="en-US" sz="2400" dirty="0" smtClean="0"/>
              <a:t>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r>
              <a:rPr lang="en-US" sz="2400" dirty="0"/>
              <a:t>, R</a:t>
            </a:r>
            <a:r>
              <a:rPr lang="en-US" sz="2400" baseline="30000" dirty="0"/>
              <a:t>2</a:t>
            </a:r>
            <a:r>
              <a:rPr lang="en-US" sz="2400" dirty="0"/>
              <a:t>, and </a:t>
            </a:r>
            <a:r>
              <a:rPr lang="en-US" sz="2400" dirty="0" smtClean="0"/>
              <a:t>MAE.</a:t>
            </a:r>
            <a:endParaRPr lang="en-US" sz="2400" dirty="0"/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741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Excel 97 - 2004 Worksheet</vt:lpstr>
      <vt:lpstr>Part 2: Artificial Neural Network in Pytorch</vt:lpstr>
      <vt:lpstr>Content</vt:lpstr>
      <vt:lpstr>Assessing The Performance of The ANN Model</vt:lpstr>
      <vt:lpstr>Code for Testing the Model With The Training Set</vt:lpstr>
      <vt:lpstr>Code for Testing the Model With The Validation Set</vt:lpstr>
      <vt:lpstr>What does the slope (m), R2, and MAE tell us? </vt:lpstr>
      <vt:lpstr>Slope (m), R2, MAE by C++ program</vt:lpstr>
      <vt:lpstr>Alternative: export weights and biases as output files</vt:lpstr>
      <vt:lpstr>Using weights and biases to predicted Y’s and compare to actual Y’s </vt:lpstr>
      <vt:lpstr>Example Spreadsheet of the Model</vt:lpstr>
      <vt:lpstr>Assignment to test your understanding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simple Artificial Neural Network in Pytorch</dc:title>
  <dc:creator>Peter Noble</dc:creator>
  <cp:lastModifiedBy>Peter Noble</cp:lastModifiedBy>
  <cp:revision>47</cp:revision>
  <dcterms:created xsi:type="dcterms:W3CDTF">2018-10-10T13:15:51Z</dcterms:created>
  <dcterms:modified xsi:type="dcterms:W3CDTF">2018-10-12T13:28:24Z</dcterms:modified>
</cp:coreProperties>
</file>