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1" r:id="rId4"/>
    <p:sldId id="272" r:id="rId5"/>
    <p:sldId id="273" r:id="rId6"/>
    <p:sldId id="266" r:id="rId7"/>
    <p:sldId id="267" r:id="rId8"/>
    <p:sldId id="268" r:id="rId9"/>
    <p:sldId id="274" r:id="rId10"/>
    <p:sldId id="269" r:id="rId11"/>
    <p:sldId id="270" r:id="rId12"/>
    <p:sldId id="276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4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D68C-925E-DB4D-8D6F-9E70F1F546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eteranobl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928" y="1173219"/>
            <a:ext cx="7772400" cy="1470025"/>
          </a:xfrm>
        </p:spPr>
        <p:txBody>
          <a:bodyPr/>
          <a:lstStyle/>
          <a:p>
            <a:r>
              <a:rPr lang="en-US" dirty="0" smtClean="0"/>
              <a:t>Part 3: </a:t>
            </a:r>
            <a:r>
              <a:rPr lang="en-US" smtClean="0"/>
              <a:t>Pytorch’s </a:t>
            </a:r>
            <a:r>
              <a:rPr lang="en-US" dirty="0" smtClean="0"/>
              <a:t>Bells and Whistles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A Noble PhD</a:t>
            </a:r>
          </a:p>
          <a:p>
            <a:r>
              <a:rPr lang="en-US" dirty="0" smtClean="0">
                <a:hlinkClick r:id="rId2"/>
              </a:rPr>
              <a:t>http://peteranoble.com</a:t>
            </a:r>
            <a:endParaRPr lang="en-US" dirty="0" smtClean="0"/>
          </a:p>
          <a:p>
            <a:r>
              <a:rPr lang="en-US" dirty="0" smtClean="0"/>
              <a:t>October 11,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model</a:t>
            </a:r>
            <a:endParaRPr lang="en-US" dirty="0"/>
          </a:p>
        </p:txBody>
      </p:sp>
      <p:pic>
        <p:nvPicPr>
          <p:cNvPr id="4" name="Content Placeholder 3" descr="sav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638" b="-15563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56235" y="1600200"/>
            <a:ext cx="7730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model is saved in a file called ‘</a:t>
            </a:r>
            <a:r>
              <a:rPr lang="en-US" sz="2800" dirty="0" err="1" smtClean="0"/>
              <a:t>saved_model.pt</a:t>
            </a:r>
            <a:r>
              <a:rPr lang="en-US" sz="2800" dirty="0" smtClean="0"/>
              <a:t>’</a:t>
            </a:r>
          </a:p>
          <a:p>
            <a:r>
              <a:rPr lang="en-US" sz="2800" dirty="0" smtClean="0"/>
              <a:t>The file contains the weights and biases in binary format.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83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model</a:t>
            </a:r>
            <a:endParaRPr lang="en-US" dirty="0"/>
          </a:p>
        </p:txBody>
      </p:sp>
      <p:pic>
        <p:nvPicPr>
          <p:cNvPr id="4" name="Content Placeholder 3" descr="loa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28" r="-8728"/>
          <a:stretch>
            <a:fillRect/>
          </a:stretch>
        </p:blipFill>
        <p:spPr>
          <a:xfrm>
            <a:off x="457200" y="1160825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765028" y="5657672"/>
            <a:ext cx="8048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example, the model is tabbed out because I have not saved </a:t>
            </a:r>
            <a:r>
              <a:rPr lang="en-US" sz="2400" dirty="0" smtClean="0"/>
              <a:t>a model </a:t>
            </a:r>
            <a:r>
              <a:rPr lang="en-US" sz="2400" dirty="0" smtClean="0"/>
              <a:t>yet.  Once there is a saved </a:t>
            </a:r>
            <a:r>
              <a:rPr lang="en-US" sz="2400" dirty="0" smtClean="0"/>
              <a:t>model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untab</a:t>
            </a:r>
            <a:r>
              <a:rPr lang="en-US" sz="2400" dirty="0" smtClean="0"/>
              <a:t> </a:t>
            </a:r>
            <a:r>
              <a:rPr lang="en-US" sz="2400" dirty="0" smtClean="0"/>
              <a:t>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20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your </a:t>
            </a:r>
            <a:r>
              <a:rPr lang="en-US" dirty="0" err="1" smtClean="0"/>
              <a:t>Pytorch</a:t>
            </a:r>
            <a:r>
              <a:rPr lang="en-US" dirty="0" smtClean="0"/>
              <a:t> program in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same directory as the program, use the following statement:</a:t>
            </a:r>
          </a:p>
          <a:p>
            <a:r>
              <a:rPr lang="en-US" dirty="0" err="1" smtClean="0"/>
              <a:t>nohup</a:t>
            </a:r>
            <a:r>
              <a:rPr lang="en-US" dirty="0" smtClean="0"/>
              <a:t> </a:t>
            </a:r>
            <a:r>
              <a:rPr lang="en-US" dirty="0" err="1"/>
              <a:t>runipy</a:t>
            </a:r>
            <a:r>
              <a:rPr lang="en-US" dirty="0"/>
              <a:t> big_ann5.ipynb </a:t>
            </a:r>
            <a:r>
              <a:rPr lang="en-US" dirty="0" smtClean="0"/>
              <a:t>&amp;</a:t>
            </a:r>
          </a:p>
          <a:p>
            <a:pPr lvl="1"/>
            <a:r>
              <a:rPr lang="en-US" dirty="0" err="1" smtClean="0"/>
              <a:t>Nohup</a:t>
            </a:r>
            <a:r>
              <a:rPr lang="en-US" dirty="0" smtClean="0"/>
              <a:t>: keeps the program running when you shutdown the terminal</a:t>
            </a:r>
          </a:p>
          <a:p>
            <a:pPr lvl="1"/>
            <a:r>
              <a:rPr lang="en-US" dirty="0" err="1" smtClean="0"/>
              <a:t>Runipy</a:t>
            </a:r>
            <a:r>
              <a:rPr lang="en-US" dirty="0" smtClean="0"/>
              <a:t>: implements running the compiled program</a:t>
            </a:r>
          </a:p>
          <a:p>
            <a:pPr lvl="1"/>
            <a:r>
              <a:rPr lang="en-US" dirty="0"/>
              <a:t>big_ann5.</a:t>
            </a:r>
            <a:r>
              <a:rPr lang="en-US" dirty="0" smtClean="0"/>
              <a:t>ipynb: name of the </a:t>
            </a:r>
            <a:r>
              <a:rPr lang="en-US" dirty="0" err="1" smtClean="0"/>
              <a:t>Pytorch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&amp;: make the program independent of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424"/>
            <a:ext cx="8229600" cy="4525963"/>
          </a:xfrm>
        </p:spPr>
        <p:txBody>
          <a:bodyPr/>
          <a:lstStyle/>
          <a:p>
            <a:r>
              <a:rPr lang="en-US" dirty="0" smtClean="0"/>
              <a:t>How does increasing/decreasing batch size and number of workers affect training?</a:t>
            </a:r>
          </a:p>
          <a:p>
            <a:pPr lvl="1"/>
            <a:r>
              <a:rPr lang="en-US" dirty="0" smtClean="0"/>
              <a:t>Optimize the model</a:t>
            </a:r>
          </a:p>
          <a:p>
            <a:pPr lvl="1"/>
            <a:r>
              <a:rPr lang="en-US" dirty="0" smtClean="0"/>
              <a:t>How does batch-size affect epochs?</a:t>
            </a:r>
          </a:p>
          <a:p>
            <a:r>
              <a:rPr lang="en-US" dirty="0" smtClean="0"/>
              <a:t>What happens when shuffle=False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run your program in batch?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4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data loader? </a:t>
            </a:r>
            <a:r>
              <a:rPr lang="en-US" dirty="0"/>
              <a:t> </a:t>
            </a:r>
            <a:r>
              <a:rPr lang="en-US" dirty="0" smtClean="0"/>
              <a:t>How does it help us train the model?</a:t>
            </a:r>
          </a:p>
          <a:p>
            <a:pPr lvl="1"/>
            <a:r>
              <a:rPr lang="en-US" dirty="0" smtClean="0"/>
              <a:t>Batch size</a:t>
            </a:r>
          </a:p>
          <a:p>
            <a:pPr lvl="1"/>
            <a:r>
              <a:rPr lang="en-US" dirty="0" smtClean="0"/>
              <a:t>Shuffling</a:t>
            </a:r>
          </a:p>
          <a:p>
            <a:pPr lvl="1"/>
            <a:r>
              <a:rPr lang="en-US" dirty="0" smtClean="0"/>
              <a:t>Number of workers</a:t>
            </a:r>
          </a:p>
          <a:p>
            <a:r>
              <a:rPr lang="en-US" dirty="0" smtClean="0"/>
              <a:t>Saving and loading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Running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P</a:t>
            </a:r>
            <a:r>
              <a:rPr lang="en-US" dirty="0" smtClean="0"/>
              <a:t>rogram in Batch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your understanding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492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Batch: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batch_size</a:t>
            </a:r>
            <a:r>
              <a:rPr lang="en-US" dirty="0" smtClean="0"/>
              <a:t> denotes </a:t>
            </a:r>
            <a:r>
              <a:rPr lang="en-US" dirty="0"/>
              <a:t>the number of samples contained in each generated batch</a:t>
            </a:r>
            <a:endParaRPr lang="en-US" dirty="0" smtClean="0"/>
          </a:p>
          <a:p>
            <a:r>
              <a:rPr lang="en-US" dirty="0" smtClean="0"/>
              <a:t>A train </a:t>
            </a:r>
            <a:r>
              <a:rPr lang="en-US" dirty="0"/>
              <a:t>dataset </a:t>
            </a:r>
            <a:r>
              <a:rPr lang="en-US" dirty="0" smtClean="0"/>
              <a:t>of 1000 samples, e.g., with a </a:t>
            </a:r>
            <a:r>
              <a:rPr lang="en-US" dirty="0" err="1"/>
              <a:t>batch_size</a:t>
            </a:r>
            <a:r>
              <a:rPr lang="en-US" dirty="0"/>
              <a:t> of </a:t>
            </a:r>
            <a:r>
              <a:rPr lang="en-US" dirty="0" smtClean="0"/>
              <a:t>10 will have a size of 100.</a:t>
            </a:r>
          </a:p>
          <a:p>
            <a:r>
              <a:rPr lang="en-US" dirty="0" smtClean="0"/>
              <a:t>As a consequence, training of all </a:t>
            </a:r>
            <a:r>
              <a:rPr lang="en-US" dirty="0"/>
              <a:t>data needs 100</a:t>
            </a:r>
            <a:r>
              <a:rPr lang="en-US" dirty="0" smtClean="0"/>
              <a:t>/10=10 iterations</a:t>
            </a:r>
          </a:p>
          <a:p>
            <a:r>
              <a:rPr lang="en-US" dirty="0" smtClean="0"/>
              <a:t>Best practice: experiment to make batch size as big as possible before running out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Batch: </a:t>
            </a:r>
            <a:r>
              <a:rPr lang="en-US" dirty="0" smtClean="0"/>
              <a:t>shuffle</a:t>
            </a:r>
            <a:r>
              <a:rPr lang="en-US" dirty="0"/>
              <a:t>=</a:t>
            </a:r>
            <a:r>
              <a:rPr lang="en-US" dirty="0" smtClean="0">
                <a:solidFill>
                  <a:srgbClr val="008000"/>
                </a:solidFill>
              </a:rPr>
              <a:t>True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/>
              <a:t>shuffle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8000"/>
                </a:solidFill>
              </a:rPr>
              <a:t>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shuffle=</a:t>
            </a:r>
            <a:r>
              <a:rPr lang="en-US" dirty="0">
                <a:solidFill>
                  <a:srgbClr val="008000"/>
                </a:solidFill>
              </a:rPr>
              <a:t>True</a:t>
            </a:r>
            <a:r>
              <a:rPr lang="en-US" dirty="0"/>
              <a:t>: </a:t>
            </a:r>
            <a:r>
              <a:rPr lang="en-US" dirty="0" smtClean="0"/>
              <a:t>A new </a:t>
            </a:r>
            <a:r>
              <a:rPr lang="en-US" dirty="0"/>
              <a:t>order of exploration </a:t>
            </a:r>
            <a:r>
              <a:rPr lang="en-US" dirty="0" smtClean="0"/>
              <a:t>occurs at </a:t>
            </a:r>
            <a:r>
              <a:rPr lang="en-US" dirty="0"/>
              <a:t>each </a:t>
            </a:r>
            <a:r>
              <a:rPr lang="en-US" dirty="0" smtClean="0"/>
              <a:t>pass. </a:t>
            </a:r>
            <a:r>
              <a:rPr lang="en-US" dirty="0"/>
              <a:t>The alternative (shuffle=</a:t>
            </a:r>
            <a:r>
              <a:rPr lang="en-US" dirty="0">
                <a:solidFill>
                  <a:srgbClr val="008000"/>
                </a:solidFill>
              </a:rPr>
              <a:t>False</a:t>
            </a:r>
            <a:r>
              <a:rPr lang="en-US" dirty="0" smtClean="0"/>
              <a:t>) will select the same order of records for each epoch </a:t>
            </a:r>
            <a:r>
              <a:rPr lang="mr-IN" dirty="0" smtClean="0"/>
              <a:t>–</a:t>
            </a:r>
            <a:r>
              <a:rPr lang="en-US" dirty="0" smtClean="0"/>
              <a:t> which is not a good option.</a:t>
            </a:r>
            <a:endParaRPr lang="en-US" dirty="0" smtClean="0"/>
          </a:p>
          <a:p>
            <a:r>
              <a:rPr lang="en-US" dirty="0">
                <a:solidFill>
                  <a:srgbClr val="008000"/>
                </a:solidFill>
              </a:rPr>
              <a:t>True</a:t>
            </a:r>
            <a:r>
              <a:rPr lang="en-US" dirty="0" smtClean="0"/>
              <a:t> means that the batches </a:t>
            </a:r>
            <a:r>
              <a:rPr lang="en-US" dirty="0"/>
              <a:t>fed </a:t>
            </a:r>
            <a:r>
              <a:rPr lang="en-US" dirty="0" smtClean="0"/>
              <a:t>into </a:t>
            </a:r>
            <a:r>
              <a:rPr lang="en-US" dirty="0"/>
              <a:t>the </a:t>
            </a:r>
            <a:r>
              <a:rPr lang="en-US" dirty="0" smtClean="0"/>
              <a:t>model will </a:t>
            </a:r>
            <a:r>
              <a:rPr lang="en-US" dirty="0" smtClean="0"/>
              <a:t>not be similar; making </a:t>
            </a:r>
            <a:r>
              <a:rPr lang="en-US" dirty="0" smtClean="0"/>
              <a:t>the model more robust.</a:t>
            </a:r>
          </a:p>
        </p:txBody>
      </p:sp>
    </p:spTree>
    <p:extLst>
      <p:ext uri="{BB962C8B-B14F-4D97-AF65-F5344CB8AC3E}">
        <p14:creationId xmlns:p14="http://schemas.microsoft.com/office/powerpoint/2010/main" val="200916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Batch: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num_workers</a:t>
            </a:r>
            <a:r>
              <a:rPr lang="en-US" dirty="0" smtClean="0"/>
              <a:t>: </a:t>
            </a:r>
            <a:r>
              <a:rPr lang="en-US" dirty="0" smtClean="0"/>
              <a:t>denotes </a:t>
            </a:r>
            <a:r>
              <a:rPr lang="en-US" dirty="0"/>
              <a:t>the number of processes that generate batches in parallel. </a:t>
            </a:r>
            <a:endParaRPr lang="en-US" dirty="0" smtClean="0"/>
          </a:p>
          <a:p>
            <a:r>
              <a:rPr lang="en-US" dirty="0" smtClean="0"/>
              <a:t>Best practice: set the number </a:t>
            </a:r>
            <a:r>
              <a:rPr lang="en-US" dirty="0"/>
              <a:t>of workers </a:t>
            </a:r>
            <a:r>
              <a:rPr lang="en-US" dirty="0" smtClean="0"/>
              <a:t>to the maximum so that CPU </a:t>
            </a:r>
            <a:r>
              <a:rPr lang="en-US" dirty="0"/>
              <a:t>computations are efficiently </a:t>
            </a:r>
            <a:r>
              <a:rPr lang="en-US" dirty="0" smtClean="0"/>
              <a:t>managed.  </a:t>
            </a:r>
            <a:endParaRPr lang="en-US" dirty="0"/>
          </a:p>
          <a:p>
            <a:r>
              <a:rPr lang="en-US" dirty="0" smtClean="0"/>
              <a:t>The “maximum” has </a:t>
            </a:r>
            <a:r>
              <a:rPr lang="en-US" dirty="0" smtClean="0"/>
              <a:t>to be determined by experimentation </a:t>
            </a:r>
            <a:r>
              <a:rPr lang="en-US" dirty="0" smtClean="0"/>
              <a:t>(i.e., watch </a:t>
            </a:r>
            <a:r>
              <a:rPr lang="en-US" dirty="0" smtClean="0"/>
              <a:t>how the memory changes or </a:t>
            </a:r>
            <a:r>
              <a:rPr lang="en-US" dirty="0" smtClean="0"/>
              <a:t>explodes</a:t>
            </a:r>
            <a:r>
              <a:rPr lang="en-US" dirty="0"/>
              <a:t> </a:t>
            </a:r>
            <a:r>
              <a:rPr lang="en-US" dirty="0" smtClean="0"/>
              <a:t>using “</a:t>
            </a:r>
            <a:r>
              <a:rPr lang="en-US" dirty="0" smtClean="0"/>
              <a:t>free </a:t>
            </a:r>
            <a:r>
              <a:rPr lang="mr-IN" dirty="0" smtClean="0"/>
              <a:t>–</a:t>
            </a:r>
            <a:r>
              <a:rPr lang="en-US" dirty="0" smtClean="0"/>
              <a:t>m”)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Statements to be added to the previous Pytorch_2 program</a:t>
            </a:r>
            <a:endParaRPr lang="en-US" dirty="0"/>
          </a:p>
        </p:txBody>
      </p:sp>
      <p:pic>
        <p:nvPicPr>
          <p:cNvPr id="4" name="Content Placeholder 3" descr="add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289" b="-7928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71864" y="221129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the torch library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1864" y="2625449"/>
            <a:ext cx="256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the device to the CPU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447" y="5013669"/>
            <a:ext cx="680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Torch.device</a:t>
            </a:r>
            <a:r>
              <a:rPr lang="en-US" dirty="0" smtClean="0"/>
              <a:t> tracks history of the derivatives </a:t>
            </a:r>
            <a:endParaRPr lang="en-US" dirty="0"/>
          </a:p>
          <a:p>
            <a:r>
              <a:rPr lang="en-US" dirty="0" smtClean="0"/>
              <a:t>Variable </a:t>
            </a:r>
            <a:r>
              <a:rPr lang="en-US" dirty="0" err="1" smtClean="0"/>
              <a:t>backpropagates</a:t>
            </a:r>
            <a:r>
              <a:rPr lang="en-US" dirty="0" smtClean="0"/>
              <a:t> </a:t>
            </a:r>
            <a:r>
              <a:rPr lang="en-US" dirty="0"/>
              <a:t>a loss function to train </a:t>
            </a:r>
            <a:r>
              <a:rPr lang="en-US" dirty="0" smtClean="0"/>
              <a:t>variable x and stores the </a:t>
            </a:r>
            <a:r>
              <a:rPr lang="en-US" dirty="0"/>
              <a:t>value computed by a loss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7447" y="593640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and </a:t>
            </a:r>
            <a:r>
              <a:rPr lang="en-US" dirty="0" err="1" smtClean="0"/>
              <a:t>DataLoaders</a:t>
            </a:r>
            <a:r>
              <a:rPr lang="en-US" dirty="0" smtClean="0"/>
              <a:t> are </a:t>
            </a:r>
            <a:r>
              <a:rPr lang="en-US" dirty="0" err="1" smtClean="0"/>
              <a:t>Pytorch</a:t>
            </a:r>
            <a:r>
              <a:rPr lang="en-US" dirty="0" smtClean="0"/>
              <a:t> utilities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flipV="1">
            <a:off x="682146" y="2438704"/>
            <a:ext cx="989717" cy="1296589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831557" y="2796704"/>
            <a:ext cx="826912" cy="1132825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1240000">
            <a:off x="833249" y="4419546"/>
            <a:ext cx="1087654" cy="1712878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1240000">
            <a:off x="615412" y="4221542"/>
            <a:ext cx="1354952" cy="1066369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Add-in the data loader</a:t>
            </a:r>
            <a:endParaRPr lang="en-US" dirty="0"/>
          </a:p>
        </p:txBody>
      </p:sp>
      <p:pic>
        <p:nvPicPr>
          <p:cNvPr id="6" name="Content Placeholder 5" descr="add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37" r="-17537"/>
          <a:stretch>
            <a:fillRect/>
          </a:stretch>
        </p:blipFill>
        <p:spPr>
          <a:xfrm>
            <a:off x="307876" y="1600200"/>
            <a:ext cx="8229601" cy="4525963"/>
          </a:xfrm>
        </p:spPr>
      </p:pic>
    </p:spTree>
    <p:extLst>
      <p:ext uri="{BB962C8B-B14F-4D97-AF65-F5344CB8AC3E}">
        <p14:creationId xmlns:p14="http://schemas.microsoft.com/office/powerpoint/2010/main" val="39746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the Model to accommodate the Data loader</a:t>
            </a:r>
            <a:endParaRPr lang="en-US" dirty="0"/>
          </a:p>
        </p:txBody>
      </p:sp>
      <p:pic>
        <p:nvPicPr>
          <p:cNvPr id="4" name="Content Placeholder 3" descr="add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0" r="-27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517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save 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reasons:</a:t>
            </a:r>
          </a:p>
          <a:p>
            <a:pPr lvl="1"/>
            <a:r>
              <a:rPr lang="en-US" dirty="0" smtClean="0"/>
              <a:t>So that you can reload a saved model without starting training from scratch</a:t>
            </a:r>
          </a:p>
          <a:p>
            <a:pPr lvl="1"/>
            <a:r>
              <a:rPr lang="en-US" dirty="0" smtClean="0"/>
              <a:t>So that you can extract the weights and biases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2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505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Part 3: Pytorch’s Bells and Whistles</vt:lpstr>
      <vt:lpstr>Content</vt:lpstr>
      <vt:lpstr>Batch: size</vt:lpstr>
      <vt:lpstr>Batch: shuffle=True or shuffle=False</vt:lpstr>
      <vt:lpstr>Batch: Number of workers</vt:lpstr>
      <vt:lpstr>Statements to be added to the previous Pytorch_2 program</vt:lpstr>
      <vt:lpstr>Add-in the data loader</vt:lpstr>
      <vt:lpstr>Modify the Model to accommodate the Data loader</vt:lpstr>
      <vt:lpstr>Why save a model?</vt:lpstr>
      <vt:lpstr>Save model</vt:lpstr>
      <vt:lpstr>Load model</vt:lpstr>
      <vt:lpstr>Running your Pytorch program in batch</vt:lpstr>
      <vt:lpstr>Test your understanding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a simple Artificial Neural Network in Pytorch</dc:title>
  <dc:creator>Peter Noble</dc:creator>
  <cp:lastModifiedBy>Peter Noble</cp:lastModifiedBy>
  <cp:revision>69</cp:revision>
  <dcterms:created xsi:type="dcterms:W3CDTF">2018-10-10T13:15:51Z</dcterms:created>
  <dcterms:modified xsi:type="dcterms:W3CDTF">2018-10-15T17:32:19Z</dcterms:modified>
</cp:coreProperties>
</file>