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305" r:id="rId3"/>
    <p:sldId id="306" r:id="rId4"/>
    <p:sldId id="307" r:id="rId5"/>
    <p:sldId id="311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265" r:id="rId1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460" userDrawn="1">
          <p15:clr>
            <a:srgbClr val="A4A3A4"/>
          </p15:clr>
        </p15:guide>
        <p15:guide id="4" orient="horz" pos="2696" userDrawn="1">
          <p15:clr>
            <a:srgbClr val="A4A3A4"/>
          </p15:clr>
        </p15:guide>
        <p15:guide id="5" pos="612" userDrawn="1">
          <p15:clr>
            <a:srgbClr val="A4A3A4"/>
          </p15:clr>
        </p15:guide>
        <p15:guide id="6" pos="6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82" autoAdjust="0"/>
  </p:normalViewPr>
  <p:slideViewPr>
    <p:cSldViewPr>
      <p:cViewPr varScale="1">
        <p:scale>
          <a:sx n="53" d="100"/>
          <a:sy n="53" d="100"/>
        </p:scale>
        <p:origin x="408" y="82"/>
      </p:cViewPr>
      <p:guideLst>
        <p:guide orient="horz" pos="344"/>
        <p:guide pos="11460"/>
        <p:guide orient="horz" pos="2696"/>
        <p:guide pos="612"/>
        <p:guide pos="60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22.10.2020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online.lifeliqe.com/app/scene/p_clov_virus_hi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beat.fritz.ai/understanding-the-mathematics-behind-k-means-clustering-40e1d55e2f4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hyperlink" Target="https://blog.bismart.com/en/classification-vs.-clustering-a-practical-explan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4051300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8183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0">
                <a:solidFill>
                  <a:srgbClr val="FFFFFF"/>
                </a:solidFill>
                <a:cs typeface="Source Sans Pro Light"/>
              </a:rPr>
              <a:t>Duration: 95</a:t>
            </a:r>
            <a:r>
              <a:rPr lang="en-US" sz="3200" spc="-5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>
                <a:solidFill>
                  <a:srgbClr val="FFFFFF"/>
                </a:solidFill>
                <a:cs typeface="Source Sans Pro Light"/>
              </a:rPr>
              <a:t>min</a:t>
            </a:r>
            <a:endParaRPr lang="en-US" sz="320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89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US" sz="3200" spc="-10">
                <a:solidFill>
                  <a:srgbClr val="FFFFFF"/>
                </a:solidFill>
                <a:cs typeface="Source Sans Pro Light"/>
              </a:rPr>
              <a:t>Middle </a:t>
            </a:r>
            <a:r>
              <a:rPr lang="en-US" sz="3200">
                <a:solidFill>
                  <a:srgbClr val="FFFFFF"/>
                </a:solidFill>
                <a:cs typeface="Source Sans Pro Light"/>
              </a:rPr>
              <a:t>School</a:t>
            </a:r>
            <a:endParaRPr lang="en-US" sz="32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95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US" sz="3200" spc="-5">
                <a:solidFill>
                  <a:srgbClr val="FFFFFF"/>
                </a:solidFill>
                <a:cs typeface="Source Sans Pro Light"/>
              </a:rPr>
              <a:t>Grade: 6 - 8</a:t>
            </a:r>
            <a:endParaRPr lang="en-US" sz="320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>
                <a:solidFill>
                  <a:srgbClr val="FFFFFF"/>
                </a:solidFill>
                <a:cs typeface="Source Sans Pro Light"/>
              </a:rPr>
              <a:t>CCSS,</a:t>
            </a:r>
            <a:r>
              <a:rPr lang="en-US" sz="3200" spc="-55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200" spc="5">
                <a:solidFill>
                  <a:srgbClr val="FFFFFF"/>
                </a:solidFill>
                <a:cs typeface="Source Sans Pro Light"/>
              </a:rPr>
              <a:t>NGSS</a:t>
            </a:r>
            <a:endParaRPr lang="en-US" sz="320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156" y="4093165"/>
            <a:ext cx="9677400" cy="110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 algn="ctr">
              <a:lnSpc>
                <a:spcPct val="102400"/>
              </a:lnSpc>
            </a:pPr>
            <a:r>
              <a:rPr lang="en-US" sz="7200">
                <a:solidFill>
                  <a:schemeClr val="accent1"/>
                </a:solidFill>
                <a:cs typeface="Source Sans Pro"/>
              </a:rPr>
              <a:t>Judul</a:t>
            </a:r>
          </a:p>
        </p:txBody>
      </p:sp>
      <p:sp>
        <p:nvSpPr>
          <p:cNvPr id="19" name="object 19"/>
          <p:cNvSpPr/>
          <p:nvPr/>
        </p:nvSpPr>
        <p:spPr>
          <a:xfrm flipV="1">
            <a:off x="513556" y="4889497"/>
            <a:ext cx="9601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255670" y="5175523"/>
            <a:ext cx="78883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>
                <a:solidFill>
                  <a:srgbClr val="00A0EF"/>
                </a:solidFill>
                <a:cs typeface="Source Sans Pro Light"/>
              </a:rPr>
              <a:t>K-Means Algorithm</a:t>
            </a:r>
            <a:endParaRPr lang="en-US" sz="4800">
              <a:cs typeface="Source Sans Pro Light"/>
            </a:endParaRPr>
          </a:p>
        </p:txBody>
      </p:sp>
      <p:sp>
        <p:nvSpPr>
          <p:cNvPr id="17" name="object 21">
            <a:hlinkClick r:id="rId4"/>
            <a:extLst>
              <a:ext uri="{FF2B5EF4-FFF2-40B4-BE49-F238E27FC236}">
                <a16:creationId xmlns:a16="http://schemas.microsoft.com/office/drawing/2014/main" id="{6630419D-D18C-4282-9367-67083DE7D733}"/>
              </a:ext>
            </a:extLst>
          </p:cNvPr>
          <p:cNvSpPr/>
          <p:nvPr/>
        </p:nvSpPr>
        <p:spPr>
          <a:xfrm>
            <a:off x="10800556" y="2984500"/>
            <a:ext cx="6005067" cy="6368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DB9A7C-EF12-491B-93E9-2A6A2569E548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E8CAC7-DD3F-4741-8013-FA0C69BCF03D}"/>
                </a:ext>
              </a:extLst>
            </p:cNvPr>
            <p:cNvCxnSpPr>
              <a:cxnSpLocks/>
            </p:cNvCxnSpPr>
            <p:nvPr/>
          </p:nvCxnSpPr>
          <p:spPr>
            <a:xfrm>
              <a:off x="12830571" y="4697179"/>
              <a:ext cx="491009" cy="14522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653174-7CF2-43CF-820A-4614A2B39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21580" y="6149399"/>
              <a:ext cx="1224136" cy="2774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5F4728-AFBC-4005-88FF-4B88FC77E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1580" y="5346700"/>
              <a:ext cx="2907054" cy="8026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1DDE05A-9140-49CF-B30B-85181A9B21A1}"/>
                </a:ext>
              </a:extLst>
            </p:cNvPr>
            <p:cNvGrpSpPr/>
            <p:nvPr/>
          </p:nvGrpSpPr>
          <p:grpSpPr>
            <a:xfrm>
              <a:off x="12089475" y="3294968"/>
              <a:ext cx="4571138" cy="3761871"/>
              <a:chOff x="12089475" y="3294968"/>
              <a:chExt cx="4571138" cy="37618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C9E8DB-B690-4622-8613-F7532F46E588}"/>
                  </a:ext>
                </a:extLst>
              </p:cNvPr>
              <p:cNvSpPr/>
              <p:nvPr/>
            </p:nvSpPr>
            <p:spPr>
              <a:xfrm>
                <a:off x="12089475" y="3294968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B874847-D4F0-4A5F-B1A6-D2C98C11EC78}"/>
                  </a:ext>
                </a:extLst>
              </p:cNvPr>
              <p:cNvSpPr/>
              <p:nvPr/>
            </p:nvSpPr>
            <p:spPr>
              <a:xfrm>
                <a:off x="13476391" y="348835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21354C-8714-4026-923C-4FCBECCADF0C}"/>
                  </a:ext>
                </a:extLst>
              </p:cNvPr>
              <p:cNvSpPr/>
              <p:nvPr/>
            </p:nvSpPr>
            <p:spPr>
              <a:xfrm>
                <a:off x="12830571" y="431040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8721657-D09F-4621-85DC-C362DC217A1D}"/>
                  </a:ext>
                </a:extLst>
              </p:cNvPr>
              <p:cNvSpPr/>
              <p:nvPr/>
            </p:nvSpPr>
            <p:spPr>
              <a:xfrm>
                <a:off x="15841860" y="4503792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108527-ADBC-45AD-910D-6B33F5D4B97B}"/>
                  </a:ext>
                </a:extLst>
              </p:cNvPr>
              <p:cNvSpPr/>
              <p:nvPr/>
            </p:nvSpPr>
            <p:spPr>
              <a:xfrm>
                <a:off x="16273839" y="5629624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4E19533-91BE-4D56-9BAE-8D815D3F817E}"/>
                  </a:ext>
                </a:extLst>
              </p:cNvPr>
              <p:cNvSpPr/>
              <p:nvPr/>
            </p:nvSpPr>
            <p:spPr>
              <a:xfrm>
                <a:off x="14977764" y="5823011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D7C7CE5-D44D-4F60-A00E-DD839183F96B}"/>
                  </a:ext>
                </a:extLst>
              </p:cNvPr>
              <p:cNvSpPr/>
              <p:nvPr/>
            </p:nvSpPr>
            <p:spPr>
              <a:xfrm>
                <a:off x="13150830" y="5956012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B0CB6FB-4BB3-4561-9FC9-73B5DEDA0337}"/>
                  </a:ext>
                </a:extLst>
              </p:cNvPr>
              <p:cNvSpPr/>
              <p:nvPr/>
            </p:nvSpPr>
            <p:spPr>
              <a:xfrm>
                <a:off x="13669778" y="6670065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D95CF3F-9CA0-4BFB-B595-EBB47AA542BB}"/>
                  </a:ext>
                </a:extLst>
              </p:cNvPr>
              <p:cNvSpPr/>
              <p:nvPr/>
            </p:nvSpPr>
            <p:spPr>
              <a:xfrm>
                <a:off x="12646780" y="4379759"/>
                <a:ext cx="386768" cy="40609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956769D-2C04-42A9-8670-66AC538F4427}"/>
                  </a:ext>
                </a:extLst>
              </p:cNvPr>
              <p:cNvSpPr/>
              <p:nvPr/>
            </p:nvSpPr>
            <p:spPr>
              <a:xfrm>
                <a:off x="14401700" y="6149399"/>
                <a:ext cx="386768" cy="40609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DD4F448-655C-4DA9-8149-A61D4A778F07}"/>
                  </a:ext>
                </a:extLst>
              </p:cNvPr>
              <p:cNvSpPr/>
              <p:nvPr/>
            </p:nvSpPr>
            <p:spPr>
              <a:xfrm>
                <a:off x="16061021" y="5016780"/>
                <a:ext cx="386768" cy="406092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8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6100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757942" y="3609404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136346" y="5939168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4281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8E7982-1F40-4423-89AA-C6F2E7EEB7F0}"/>
              </a:ext>
            </a:extLst>
          </p:cNvPr>
          <p:cNvSpPr/>
          <p:nvPr/>
        </p:nvSpPr>
        <p:spPr>
          <a:xfrm>
            <a:off x="11809412" y="2751561"/>
            <a:ext cx="2247135" cy="224713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ECEEEF6-0E63-432F-8BA1-45E2B63A83AC}"/>
              </a:ext>
            </a:extLst>
          </p:cNvPr>
          <p:cNvSpPr/>
          <p:nvPr/>
        </p:nvSpPr>
        <p:spPr>
          <a:xfrm>
            <a:off x="12739597" y="5186619"/>
            <a:ext cx="3102261" cy="224713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4646D-0C50-43FA-AD4E-D958E7E7EAE4}"/>
              </a:ext>
            </a:extLst>
          </p:cNvPr>
          <p:cNvSpPr/>
          <p:nvPr/>
        </p:nvSpPr>
        <p:spPr>
          <a:xfrm rot="20306055">
            <a:off x="15638341" y="4035815"/>
            <a:ext cx="1286713" cy="248474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03898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4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Tools yang digunakan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3523E2-9B36-4C98-959E-7FA0FF7EC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52" y="2449414"/>
            <a:ext cx="2018117" cy="2018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34174-2813-47C0-944C-E7947B2EA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08" y="2623701"/>
            <a:ext cx="4130824" cy="16695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8612B7-272A-4FF8-9A5A-6CB6FA31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2" b="28628"/>
          <a:stretch/>
        </p:blipFill>
        <p:spPr>
          <a:xfrm>
            <a:off x="11449372" y="4077722"/>
            <a:ext cx="4524325" cy="13681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F06FB0-9C81-487E-B34C-32DEFD76D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53" y="4541328"/>
            <a:ext cx="3425909" cy="18442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606DE0-1C3F-4354-B9FA-EF18F5DD8F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00" b="80000" l="0" r="100000">
                        <a14:foregroundMark x1="36800" y1="26900" x2="36800" y2="26900"/>
                        <a14:foregroundMark x1="15600" y1="49500" x2="15600" y2="49500"/>
                        <a14:foregroundMark x1="14133" y1="41700" x2="14133" y2="41700"/>
                        <a14:foregroundMark x1="22267" y1="49200" x2="22267" y2="49200"/>
                        <a14:foregroundMark x1="36133" y1="51200" x2="36133" y2="51200"/>
                        <a14:foregroundMark x1="51333" y1="52000" x2="51333" y2="52000"/>
                        <a14:foregroundMark x1="62533" y1="48400" x2="62533" y2="48400"/>
                        <a14:foregroundMark x1="69200" y1="48100" x2="69200" y2="48100"/>
                        <a14:foregroundMark x1="84533" y1="47600" x2="84533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0922"/>
          <a:stretch/>
        </p:blipFill>
        <p:spPr>
          <a:xfrm>
            <a:off x="10863938" y="5624312"/>
            <a:ext cx="2881415" cy="228508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77F3B95-D08A-4CEC-A81A-8DE0B2BC8F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8321" y="5782003"/>
            <a:ext cx="2122013" cy="2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Sequence program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1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EB4FCE-A94B-42A0-A443-3E823242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06" y="-15767"/>
            <a:ext cx="19038519" cy="107091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0DCDC-37E0-40A9-B64A-24D5EA6D3C08}"/>
              </a:ext>
            </a:extLst>
          </p:cNvPr>
          <p:cNvSpPr/>
          <p:nvPr/>
        </p:nvSpPr>
        <p:spPr>
          <a:xfrm>
            <a:off x="668492" y="4748530"/>
            <a:ext cx="17673328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Calibri"/>
                <a:cs typeface="Calibri"/>
              </a:rPr>
              <a:t>Terima Kasih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258CC-5B11-4F1D-B00B-8055B2BD91F5}"/>
              </a:ext>
            </a:extLst>
          </p:cNvPr>
          <p:cNvSpPr/>
          <p:nvPr/>
        </p:nvSpPr>
        <p:spPr>
          <a:xfrm>
            <a:off x="4536604" y="9523164"/>
            <a:ext cx="1889109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cs typeface="Calibri"/>
              </a:rPr>
              <a:t>Themes by </a:t>
            </a:r>
          </a:p>
        </p:txBody>
      </p:sp>
    </p:spTree>
    <p:extLst>
      <p:ext uri="{BB962C8B-B14F-4D97-AF65-F5344CB8AC3E}">
        <p14:creationId xmlns:p14="http://schemas.microsoft.com/office/powerpoint/2010/main" val="16376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10AC73C5-368A-4992-917B-0C0A1838E3CA}"/>
              </a:ext>
            </a:extLst>
          </p:cNvPr>
          <p:cNvGrpSpPr/>
          <p:nvPr/>
        </p:nvGrpSpPr>
        <p:grpSpPr>
          <a:xfrm>
            <a:off x="-5059" y="3818171"/>
            <a:ext cx="5477171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52033DA7-B496-435D-A3DB-E45BD45E4B7C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892C04EB-8963-4611-98BC-C2BD5AD407A8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1550" y="1689100"/>
            <a:ext cx="17220406" cy="139012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Source Sans Pro Light"/>
              </a:rPr>
              <a:t>Nobody's quite sure </a:t>
            </a:r>
            <a:r>
              <a:rPr lang="en-US">
                <a:cs typeface="Source Sans Pro Light"/>
              </a:rPr>
              <a:t>if we </a:t>
            </a:r>
            <a:r>
              <a:rPr lang="en-US" spc="-10">
                <a:cs typeface="Source Sans Pro Light"/>
              </a:rPr>
              <a:t>can </a:t>
            </a:r>
            <a:r>
              <a:rPr lang="en-US" spc="-5">
                <a:cs typeface="Source Sans Pro Light"/>
              </a:rPr>
              <a:t>label </a:t>
            </a:r>
            <a:r>
              <a:rPr lang="en-US">
                <a:cs typeface="Source Sans Pro Light"/>
              </a:rPr>
              <a:t>viruses </a:t>
            </a:r>
            <a:r>
              <a:rPr lang="en-US" spc="-5">
                <a:cs typeface="Source Sans Pro Light"/>
              </a:rPr>
              <a:t>as </a:t>
            </a:r>
            <a:r>
              <a:rPr lang="en-US" spc="-20">
                <a:cs typeface="Source Sans Pro Light"/>
              </a:rPr>
              <a:t>“living”. </a:t>
            </a:r>
            <a:r>
              <a:rPr lang="en-US" spc="-5">
                <a:cs typeface="Source Sans Pro Light"/>
              </a:rPr>
              <a:t>Many scientists struggle </a:t>
            </a:r>
            <a:r>
              <a:rPr lang="en-US">
                <a:cs typeface="Source Sans Pro Light"/>
              </a:rPr>
              <a:t>with this  </a:t>
            </a:r>
            <a:r>
              <a:rPr lang="en-US" spc="-5">
                <a:cs typeface="Source Sans Pro Light"/>
              </a:rPr>
              <a:t>question. What </a:t>
            </a:r>
            <a:r>
              <a:rPr lang="en-US">
                <a:cs typeface="Source Sans Pro Light"/>
              </a:rPr>
              <a:t>we do know is </a:t>
            </a:r>
            <a:r>
              <a:rPr lang="en-US" spc="-10">
                <a:cs typeface="Source Sans Pro Light"/>
              </a:rPr>
              <a:t>that </a:t>
            </a:r>
            <a:r>
              <a:rPr lang="en-US">
                <a:cs typeface="Source Sans Pro Light"/>
              </a:rPr>
              <a:t>they </a:t>
            </a:r>
            <a:r>
              <a:rPr lang="en-US" spc="-10">
                <a:cs typeface="Source Sans Pro Light"/>
              </a:rPr>
              <a:t>are </a:t>
            </a:r>
            <a:r>
              <a:rPr lang="en-US" spc="-5">
                <a:cs typeface="Source Sans Pro Light"/>
              </a:rPr>
              <a:t>small, smaller than </a:t>
            </a:r>
            <a:r>
              <a:rPr lang="en-US" spc="-10">
                <a:cs typeface="Source Sans Pro Light"/>
              </a:rPr>
              <a:t>a </a:t>
            </a:r>
            <a:r>
              <a:rPr lang="en-US">
                <a:cs typeface="Source Sans Pro Light"/>
              </a:rPr>
              <a:t>single </a:t>
            </a:r>
            <a:r>
              <a:rPr lang="en-US" spc="-5">
                <a:cs typeface="Source Sans Pro Light"/>
              </a:rPr>
              <a:t>cell. </a:t>
            </a:r>
            <a:r>
              <a:rPr lang="en-US">
                <a:cs typeface="Source Sans Pro Light"/>
              </a:rPr>
              <a:t>They </a:t>
            </a:r>
            <a:r>
              <a:rPr lang="en-US" spc="-10">
                <a:cs typeface="Source Sans Pro Light"/>
              </a:rPr>
              <a:t>can </a:t>
            </a:r>
            <a:r>
              <a:rPr lang="en-US" spc="-5">
                <a:cs typeface="Source Sans Pro Light"/>
              </a:rPr>
              <a:t>be  </a:t>
            </a:r>
            <a:r>
              <a:rPr lang="en-US">
                <a:cs typeface="Source Sans Pro Light"/>
              </a:rPr>
              <a:t>defined </a:t>
            </a:r>
            <a:r>
              <a:rPr lang="en-US" spc="-5">
                <a:cs typeface="Source Sans Pro Light"/>
              </a:rPr>
              <a:t>as </a:t>
            </a:r>
            <a:r>
              <a:rPr lang="en-US" spc="-10">
                <a:cs typeface="Source Sans Pro Light"/>
              </a:rPr>
              <a:t>a </a:t>
            </a:r>
            <a:r>
              <a:rPr lang="en-US" spc="-5">
                <a:cs typeface="Source Sans Pro Light"/>
              </a:rPr>
              <a:t>collection </a:t>
            </a:r>
            <a:r>
              <a:rPr lang="en-US">
                <a:cs typeface="Source Sans Pro Light"/>
              </a:rPr>
              <a:t>of </a:t>
            </a:r>
            <a:r>
              <a:rPr lang="en-US" spc="-10">
                <a:cs typeface="Source Sans Pro Light"/>
              </a:rPr>
              <a:t>a </a:t>
            </a:r>
            <a:r>
              <a:rPr lang="en-US" spc="-5">
                <a:cs typeface="Source Sans Pro Light"/>
              </a:rPr>
              <a:t>few </a:t>
            </a:r>
            <a:r>
              <a:rPr lang="en-US">
                <a:cs typeface="Source Sans Pro Light"/>
              </a:rPr>
              <a:t>molecules of </a:t>
            </a:r>
            <a:r>
              <a:rPr lang="en-US" spc="-5">
                <a:cs typeface="Source Sans Pro Light"/>
              </a:rPr>
              <a:t>genetic </a:t>
            </a:r>
            <a:r>
              <a:rPr lang="en-US" spc="-10">
                <a:cs typeface="Source Sans Pro Light"/>
              </a:rPr>
              <a:t>material, </a:t>
            </a:r>
            <a:r>
              <a:rPr lang="en-US">
                <a:cs typeface="Source Sans Pro Light"/>
              </a:rPr>
              <a:t>nucleic </a:t>
            </a:r>
            <a:r>
              <a:rPr lang="en-US" spc="-5">
                <a:cs typeface="Source Sans Pro Light"/>
              </a:rPr>
              <a:t>acid </a:t>
            </a:r>
            <a:r>
              <a:rPr lang="en-US" spc="-10">
                <a:cs typeface="Source Sans Pro Light"/>
              </a:rPr>
              <a:t>covered </a:t>
            </a:r>
            <a:r>
              <a:rPr lang="en-US" spc="-5">
                <a:cs typeface="Source Sans Pro Light"/>
              </a:rPr>
              <a:t>by </a:t>
            </a:r>
            <a:r>
              <a:rPr lang="en-US" spc="-10">
                <a:cs typeface="Source Sans Pro Light"/>
              </a:rPr>
              <a:t>a  </a:t>
            </a:r>
            <a:r>
              <a:rPr lang="en-US" spc="-5">
                <a:cs typeface="Source Sans Pro Light"/>
              </a:rPr>
              <a:t>layer </a:t>
            </a:r>
            <a:r>
              <a:rPr lang="en-US">
                <a:cs typeface="Source Sans Pro Light"/>
              </a:rPr>
              <a:t>of </a:t>
            </a:r>
            <a:r>
              <a:rPr lang="en-US" spc="-10">
                <a:cs typeface="Source Sans Pro Light"/>
              </a:rPr>
              <a:t>protein </a:t>
            </a:r>
            <a:r>
              <a:rPr lang="en-US" spc="-5">
                <a:cs typeface="Source Sans Pro Light"/>
              </a:rPr>
              <a:t>mass </a:t>
            </a:r>
            <a:r>
              <a:rPr lang="en-US" spc="-10">
                <a:cs typeface="Source Sans Pro Light"/>
              </a:rPr>
              <a:t>to </a:t>
            </a:r>
            <a:r>
              <a:rPr lang="en-US" spc="-5">
                <a:cs typeface="Source Sans Pro Light"/>
              </a:rPr>
              <a:t>shelter </a:t>
            </a:r>
            <a:r>
              <a:rPr lang="en-US">
                <a:cs typeface="Source Sans Pro Light"/>
              </a:rPr>
              <a:t>themselves. They </a:t>
            </a:r>
            <a:r>
              <a:rPr lang="en-US" spc="-10">
                <a:cs typeface="Source Sans Pro Light"/>
              </a:rPr>
              <a:t>cannot </a:t>
            </a:r>
            <a:r>
              <a:rPr lang="en-US" spc="5">
                <a:cs typeface="Source Sans Pro Light"/>
              </a:rPr>
              <a:t>survive </a:t>
            </a:r>
            <a:r>
              <a:rPr lang="en-US" spc="-5">
                <a:cs typeface="Source Sans Pro Light"/>
              </a:rPr>
              <a:t>for </a:t>
            </a:r>
            <a:r>
              <a:rPr lang="en-US" spc="-10">
                <a:cs typeface="Source Sans Pro Light"/>
              </a:rPr>
              <a:t>a </a:t>
            </a:r>
            <a:r>
              <a:rPr lang="en-US">
                <a:cs typeface="Source Sans Pro Light"/>
              </a:rPr>
              <a:t>long </a:t>
            </a:r>
            <a:r>
              <a:rPr lang="en-US" spc="-5">
                <a:cs typeface="Source Sans Pro Light"/>
              </a:rPr>
              <a:t>by </a:t>
            </a:r>
            <a:r>
              <a:rPr lang="en-US">
                <a:cs typeface="Source Sans Pro Light"/>
              </a:rPr>
              <a:t>themselves,  </a:t>
            </a:r>
            <a:r>
              <a:rPr lang="en-US" spc="-5">
                <a:cs typeface="Source Sans Pro Light"/>
              </a:rPr>
              <a:t>therefore </a:t>
            </a:r>
            <a:r>
              <a:rPr lang="en-US">
                <a:cs typeface="Source Sans Pro Light"/>
              </a:rPr>
              <a:t>they need </a:t>
            </a:r>
            <a:r>
              <a:rPr lang="en-US" spc="-10">
                <a:cs typeface="Source Sans Pro Light"/>
              </a:rPr>
              <a:t>a host </a:t>
            </a:r>
            <a:r>
              <a:rPr lang="en-US">
                <a:cs typeface="Source Sans Pro Light"/>
              </a:rPr>
              <a:t>on whom they </a:t>
            </a:r>
            <a:r>
              <a:rPr lang="en-US" spc="-10">
                <a:cs typeface="Source Sans Pro Light"/>
              </a:rPr>
              <a:t>can </a:t>
            </a:r>
            <a:r>
              <a:rPr lang="en-US" spc="-25">
                <a:cs typeface="Source Sans Pro Light"/>
              </a:rPr>
              <a:t>“parasite”. </a:t>
            </a:r>
            <a:r>
              <a:rPr lang="en-US" spc="-5">
                <a:cs typeface="Source Sans Pro Light"/>
              </a:rPr>
              <a:t>However, </a:t>
            </a:r>
            <a:r>
              <a:rPr lang="en-US">
                <a:cs typeface="Source Sans Pro Light"/>
              </a:rPr>
              <a:t>this </a:t>
            </a:r>
            <a:r>
              <a:rPr lang="en-US" spc="-10">
                <a:cs typeface="Source Sans Pro Light"/>
              </a:rPr>
              <a:t>coexistence </a:t>
            </a:r>
            <a:r>
              <a:rPr lang="en-US">
                <a:cs typeface="Source Sans Pro Light"/>
              </a:rPr>
              <a:t>is only  </a:t>
            </a:r>
            <a:r>
              <a:rPr lang="en-US" spc="-5">
                <a:cs typeface="Source Sans Pro Light"/>
              </a:rPr>
              <a:t>beneficial for </a:t>
            </a:r>
            <a:r>
              <a:rPr lang="en-US">
                <a:cs typeface="Source Sans Pro Light"/>
              </a:rPr>
              <a:t>the virus, </a:t>
            </a:r>
            <a:r>
              <a:rPr lang="en-US" spc="-5">
                <a:cs typeface="Source Sans Pro Light"/>
              </a:rPr>
              <a:t>as </a:t>
            </a:r>
            <a:r>
              <a:rPr lang="en-US">
                <a:cs typeface="Source Sans Pro Light"/>
              </a:rPr>
              <a:t>it </a:t>
            </a:r>
            <a:r>
              <a:rPr lang="en-US" spc="-15">
                <a:cs typeface="Source Sans Pro Light"/>
              </a:rPr>
              <a:t>takes </a:t>
            </a:r>
            <a:r>
              <a:rPr lang="en-US">
                <a:cs typeface="Source Sans Pro Light"/>
              </a:rPr>
              <a:t>over </a:t>
            </a:r>
            <a:r>
              <a:rPr lang="en-US" spc="-5">
                <a:cs typeface="Source Sans Pro Light"/>
              </a:rPr>
              <a:t>its </a:t>
            </a:r>
            <a:r>
              <a:rPr lang="en-US" spc="-10">
                <a:cs typeface="Source Sans Pro Light"/>
              </a:rPr>
              <a:t>host </a:t>
            </a:r>
            <a:r>
              <a:rPr lang="en-US" spc="-5">
                <a:cs typeface="Source Sans Pro Light"/>
              </a:rPr>
              <a:t>and </a:t>
            </a:r>
            <a:r>
              <a:rPr lang="en-US" spc="-10">
                <a:cs typeface="Source Sans Pro Light"/>
              </a:rPr>
              <a:t>forces </a:t>
            </a:r>
            <a:r>
              <a:rPr lang="en-US">
                <a:cs typeface="Source Sans Pro Light"/>
              </a:rPr>
              <a:t>him </a:t>
            </a:r>
            <a:r>
              <a:rPr lang="en-US" spc="-10">
                <a:cs typeface="Source Sans Pro Light"/>
              </a:rPr>
              <a:t>to </a:t>
            </a:r>
            <a:r>
              <a:rPr lang="en-US">
                <a:cs typeface="Source Sans Pro Light"/>
              </a:rPr>
              <a:t>do his </a:t>
            </a:r>
            <a:r>
              <a:rPr lang="en-US" spc="-5">
                <a:cs typeface="Source Sans Pro Light"/>
              </a:rPr>
              <a:t>bidding by  </a:t>
            </a:r>
            <a:r>
              <a:rPr lang="en-US">
                <a:cs typeface="Source Sans Pro Light"/>
              </a:rPr>
              <a:t>overwriting </a:t>
            </a:r>
            <a:r>
              <a:rPr lang="en-US" spc="-5">
                <a:cs typeface="Source Sans Pro Light"/>
              </a:rPr>
              <a:t>its genetic </a:t>
            </a:r>
            <a:r>
              <a:rPr lang="en-US" spc="-10">
                <a:cs typeface="Source Sans Pro Light"/>
              </a:rPr>
              <a:t>material </a:t>
            </a:r>
            <a:r>
              <a:rPr lang="en-US">
                <a:cs typeface="Source Sans Pro Light"/>
              </a:rPr>
              <a:t>with </a:t>
            </a:r>
            <a:r>
              <a:rPr lang="en-US" spc="-5">
                <a:cs typeface="Source Sans Pro Light"/>
              </a:rPr>
              <a:t>its </a:t>
            </a:r>
            <a:r>
              <a:rPr lang="en-US">
                <a:cs typeface="Source Sans Pro Light"/>
              </a:rPr>
              <a:t>own. Cells </a:t>
            </a:r>
            <a:r>
              <a:rPr lang="en-US" spc="-5">
                <a:cs typeface="Source Sans Pro Light"/>
              </a:rPr>
              <a:t>become </a:t>
            </a:r>
            <a:r>
              <a:rPr lang="en-US" spc="-10">
                <a:cs typeface="Source Sans Pro Light"/>
              </a:rPr>
              <a:t>a </a:t>
            </a:r>
            <a:r>
              <a:rPr lang="en-US" spc="-5">
                <a:cs typeface="Source Sans Pro Light"/>
              </a:rPr>
              <a:t>“manufactory” and </a:t>
            </a:r>
            <a:r>
              <a:rPr lang="en-US" spc="-15">
                <a:cs typeface="Source Sans Pro Light"/>
              </a:rPr>
              <a:t>creates  </a:t>
            </a:r>
            <a:r>
              <a:rPr lang="en-US" spc="-5">
                <a:cs typeface="Source Sans Pro Light"/>
              </a:rPr>
              <a:t>many copies </a:t>
            </a:r>
            <a:r>
              <a:rPr lang="en-US">
                <a:cs typeface="Source Sans Pro Light"/>
              </a:rPr>
              <a:t>of the </a:t>
            </a:r>
            <a:r>
              <a:rPr lang="en-US" spc="-5">
                <a:cs typeface="Source Sans Pro Light"/>
              </a:rPr>
              <a:t>original </a:t>
            </a:r>
            <a:r>
              <a:rPr lang="en-US">
                <a:cs typeface="Source Sans Pro Light"/>
              </a:rPr>
              <a:t>virus, which then </a:t>
            </a:r>
            <a:r>
              <a:rPr lang="en-US" spc="-5">
                <a:cs typeface="Source Sans Pro Light"/>
              </a:rPr>
              <a:t>inflict other </a:t>
            </a:r>
            <a:r>
              <a:rPr lang="en-US">
                <a:cs typeface="Source Sans Pro Light"/>
              </a:rPr>
              <a:t>ones </a:t>
            </a:r>
            <a:r>
              <a:rPr lang="en-US" spc="-5">
                <a:cs typeface="Source Sans Pro Light"/>
              </a:rPr>
              <a:t>and continue </a:t>
            </a:r>
            <a:r>
              <a:rPr lang="en-US">
                <a:cs typeface="Source Sans Pro Light"/>
              </a:rPr>
              <a:t>until the  immune </a:t>
            </a:r>
            <a:r>
              <a:rPr lang="en-US" spc="-10">
                <a:cs typeface="Source Sans Pro Light"/>
              </a:rPr>
              <a:t>system </a:t>
            </a:r>
            <a:r>
              <a:rPr lang="en-US">
                <a:cs typeface="Source Sans Pro Light"/>
              </a:rPr>
              <a:t>or drugs slows them down or </a:t>
            </a:r>
            <a:r>
              <a:rPr lang="en-US" spc="-10">
                <a:cs typeface="Source Sans Pro Light"/>
              </a:rPr>
              <a:t>stops</a:t>
            </a:r>
            <a:r>
              <a:rPr lang="en-US">
                <a:cs typeface="Source Sans Pro Light"/>
              </a:rPr>
              <a:t> them.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550" y="4932278"/>
            <a:ext cx="16915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cs typeface="Source Sans Pro Light"/>
              </a:rPr>
              <a:t>Find out </a:t>
            </a:r>
            <a:r>
              <a:rPr lang="en-US" spc="-10">
                <a:cs typeface="Source Sans Pro Light"/>
              </a:rPr>
              <a:t>what a </a:t>
            </a:r>
            <a:r>
              <a:rPr lang="en-US">
                <a:cs typeface="Source Sans Pro Light"/>
              </a:rPr>
              <a:t>virus</a:t>
            </a:r>
            <a:r>
              <a:rPr lang="en-US" spc="15">
                <a:cs typeface="Source Sans Pro Light"/>
              </a:rPr>
              <a:t> </a:t>
            </a:r>
            <a:r>
              <a:rPr lang="en-US">
                <a:cs typeface="Source Sans Pro Light"/>
              </a:rPr>
              <a:t>is.</a:t>
            </a:r>
          </a:p>
          <a:p>
            <a:pPr marL="12700" marR="5080">
              <a:lnSpc>
                <a:spcPct val="100000"/>
              </a:lnSpc>
            </a:pPr>
            <a:r>
              <a:rPr lang="en-US" spc="-10">
                <a:cs typeface="Source Sans Pro Light"/>
              </a:rPr>
              <a:t>Compare </a:t>
            </a:r>
            <a:r>
              <a:rPr lang="en-US">
                <a:cs typeface="Source Sans Pro Light"/>
              </a:rPr>
              <a:t>the </a:t>
            </a:r>
            <a:r>
              <a:rPr lang="en-US" spc="-10">
                <a:cs typeface="Source Sans Pro Light"/>
              </a:rPr>
              <a:t>structure </a:t>
            </a:r>
            <a:r>
              <a:rPr lang="en-US">
                <a:cs typeface="Source Sans Pro Light"/>
              </a:rPr>
              <a:t>of </a:t>
            </a:r>
            <a:r>
              <a:rPr lang="en-US" spc="-10">
                <a:cs typeface="Source Sans Pro Light"/>
              </a:rPr>
              <a:t>a bacteria </a:t>
            </a:r>
            <a:r>
              <a:rPr lang="en-US" spc="-5">
                <a:cs typeface="Source Sans Pro Light"/>
              </a:rPr>
              <a:t>and </a:t>
            </a:r>
            <a:r>
              <a:rPr lang="en-US" spc="-10">
                <a:cs typeface="Source Sans Pro Light"/>
              </a:rPr>
              <a:t>a </a:t>
            </a:r>
            <a:r>
              <a:rPr lang="en-US">
                <a:cs typeface="Source Sans Pro Light"/>
              </a:rPr>
              <a:t>virus, find out the </a:t>
            </a:r>
            <a:r>
              <a:rPr lang="en-US" spc="-5">
                <a:cs typeface="Source Sans Pro Light"/>
              </a:rPr>
              <a:t>differences and similarities.  </a:t>
            </a:r>
            <a:r>
              <a:rPr lang="en-US">
                <a:cs typeface="Source Sans Pro Light"/>
              </a:rPr>
              <a:t>Define the </a:t>
            </a:r>
            <a:r>
              <a:rPr lang="en-US" spc="-10">
                <a:cs typeface="Source Sans Pro Light"/>
              </a:rPr>
              <a:t>process </a:t>
            </a:r>
            <a:r>
              <a:rPr lang="en-US">
                <a:cs typeface="Source Sans Pro Light"/>
              </a:rPr>
              <a:t>of the virus </a:t>
            </a:r>
            <a:r>
              <a:rPr lang="en-US" spc="-5">
                <a:cs typeface="Source Sans Pro Light"/>
              </a:rPr>
              <a:t>infecting </a:t>
            </a:r>
            <a:r>
              <a:rPr lang="en-US">
                <a:cs typeface="Source Sans Pro Light"/>
              </a:rPr>
              <a:t>the living</a:t>
            </a:r>
            <a:r>
              <a:rPr lang="en-US" spc="5">
                <a:cs typeface="Source Sans Pro Light"/>
              </a:rPr>
              <a:t> </a:t>
            </a:r>
            <a:r>
              <a:rPr lang="en-US" spc="-5">
                <a:cs typeface="Source Sans Pro Light"/>
              </a:rPr>
              <a:t>cell.</a:t>
            </a:r>
            <a:endParaRPr lang="en-US">
              <a:cs typeface="Source Sans Pro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756" y="7496695"/>
            <a:ext cx="17164052" cy="2821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>
                <a:cs typeface="Source Sans Pro Light"/>
              </a:rPr>
              <a:t>HIV virus, </a:t>
            </a:r>
            <a:r>
              <a:rPr lang="en-US" i="1" spc="-5">
                <a:cs typeface="Source Sans Pro Light"/>
              </a:rPr>
              <a:t>Influenza, Bacteria,</a:t>
            </a:r>
            <a:r>
              <a:rPr lang="en-US" i="1">
                <a:cs typeface="Source Sans Pro Light"/>
              </a:rPr>
              <a:t> </a:t>
            </a:r>
            <a:r>
              <a:rPr lang="en-US" i="1" spc="-5">
                <a:cs typeface="Source Sans Pro Light"/>
              </a:rPr>
              <a:t>Infection</a:t>
            </a:r>
            <a:endParaRPr lang="en-US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956" y="3986966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-10">
                <a:solidFill>
                  <a:srgbClr val="FFFFFF"/>
                </a:solidFill>
                <a:cs typeface="Source Sans Pro Light"/>
              </a:rPr>
              <a:t>Clutering Customer PT IFCA</a:t>
            </a:r>
            <a:endParaRPr lang="en-US" sz="2800">
              <a:cs typeface="Source Sans Pro Ligh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743BB0-F760-4639-92C9-9D37D1405502}"/>
              </a:ext>
            </a:extLst>
          </p:cNvPr>
          <p:cNvGrpSpPr/>
          <p:nvPr/>
        </p:nvGrpSpPr>
        <p:grpSpPr>
          <a:xfrm>
            <a:off x="0" y="6337300"/>
            <a:ext cx="4247356" cy="1041345"/>
            <a:chOff x="0" y="4134484"/>
            <a:chExt cx="3256756" cy="1041345"/>
          </a:xfrm>
        </p:grpSpPr>
        <p:sp>
          <p:nvSpPr>
            <p:cNvPr id="23" name="object 23"/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10637" y="4301231"/>
              <a:ext cx="2478008" cy="8745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>
                  <a:solidFill>
                    <a:srgbClr val="FFFFFF"/>
                  </a:solidFill>
                  <a:cs typeface="Source Sans Pro Light"/>
                </a:rPr>
                <a:t>K-Means Algorithm</a:t>
              </a:r>
              <a:endParaRPr lang="en-US" sz="2800">
                <a:cs typeface="Source Sans Pro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-19843" y="546100"/>
            <a:ext cx="3581400" cy="828000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65956" y="738245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>
                <a:solidFill>
                  <a:srgbClr val="FFFFFF"/>
                </a:solidFill>
                <a:cs typeface="Source Sans Pro Light"/>
              </a:rPr>
              <a:t>Sekilas PT IFCA</a:t>
            </a:r>
            <a:endParaRPr lang="en-US" sz="2800">
              <a:cs typeface="Source Sans Pro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34ADCC-BCF3-49AB-9EB3-362B64C20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56" y="9385300"/>
            <a:ext cx="1754378" cy="98583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0AF7082-A338-4F56-99EF-035281359143}"/>
              </a:ext>
            </a:extLst>
          </p:cNvPr>
          <p:cNvGrpSpPr/>
          <p:nvPr/>
        </p:nvGrpSpPr>
        <p:grpSpPr>
          <a:xfrm>
            <a:off x="0" y="8542969"/>
            <a:ext cx="3561557" cy="828000"/>
            <a:chOff x="0" y="4134484"/>
            <a:chExt cx="3256756" cy="828000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E80D49F1-F239-429B-85A1-C6C7610C5DFA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3B769063-70B7-4096-B1E7-CB47B828D13A}"/>
                </a:ext>
              </a:extLst>
            </p:cNvPr>
            <p:cNvSpPr txBox="1"/>
            <p:nvPr/>
          </p:nvSpPr>
          <p:spPr>
            <a:xfrm>
              <a:off x="608963" y="4304297"/>
              <a:ext cx="247800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sz="2800" spc="5">
                  <a:solidFill>
                    <a:srgbClr val="FFFFFF"/>
                  </a:solidFill>
                  <a:cs typeface="Source Sans Pro Light"/>
                </a:rPr>
                <a:t>Implementasi</a:t>
              </a:r>
              <a:endParaRPr lang="en-US" sz="2800"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76897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Algoritma clustering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72057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207D7D59-B935-4E22-A496-F69353038F3F}"/>
              </a:ext>
            </a:extLst>
          </p:cNvPr>
          <p:cNvSpPr txBox="1"/>
          <p:nvPr/>
        </p:nvSpPr>
        <p:spPr>
          <a:xfrm>
            <a:off x="1693082" y="3230029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Unsupervised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1D0968-F069-49E6-82A0-7D5309EE87DA}"/>
              </a:ext>
            </a:extLst>
          </p:cNvPr>
          <p:cNvSpPr/>
          <p:nvPr/>
        </p:nvSpPr>
        <p:spPr>
          <a:xfrm>
            <a:off x="1043968" y="3325189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C01B6-D4D1-4DC2-A24B-EA8C1295F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94" y="989482"/>
            <a:ext cx="9115871" cy="6836903"/>
          </a:xfrm>
          <a:prstGeom prst="rect">
            <a:avLst/>
          </a:prstGeom>
        </p:spPr>
      </p:pic>
      <p:sp>
        <p:nvSpPr>
          <p:cNvPr id="18" name="object 10">
            <a:extLst>
              <a:ext uri="{FF2B5EF4-FFF2-40B4-BE49-F238E27FC236}">
                <a16:creationId xmlns:a16="http://schemas.microsoft.com/office/drawing/2014/main" id="{1A2B9BD7-4C5B-44FA-B27D-50A13C81218D}"/>
              </a:ext>
            </a:extLst>
          </p:cNvPr>
          <p:cNvSpPr txBox="1"/>
          <p:nvPr/>
        </p:nvSpPr>
        <p:spPr>
          <a:xfrm>
            <a:off x="1157301" y="9406898"/>
            <a:ext cx="8691563" cy="357534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[1] </a:t>
            </a: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3"/>
              </a:rPr>
              <a:t>https://heartbeat.fritz.ai/understanding-the-mathematics-behind-k-means-clustering-40e1d55e2f4c</a:t>
            </a:r>
            <a:endParaRPr lang="en-US" sz="1000">
              <a:solidFill>
                <a:schemeClr val="accent1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Source Sans Pro Light"/>
            </a:endParaRPr>
          </a:p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[2] </a:t>
            </a: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4"/>
              </a:rPr>
              <a:t>https://blog.bismart.com/en/classification-vs.-clustering-a-practical-explanation</a:t>
            </a: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10">
            <a:extLst>
              <a:ext uri="{FF2B5EF4-FFF2-40B4-BE49-F238E27FC236}">
                <a16:creationId xmlns:a16="http://schemas.microsoft.com/office/drawing/2014/main" id="{76DF239E-00A8-4C07-836A-4323D97ED5C7}"/>
              </a:ext>
            </a:extLst>
          </p:cNvPr>
          <p:cNvSpPr txBox="1"/>
          <p:nvPr/>
        </p:nvSpPr>
        <p:spPr>
          <a:xfrm>
            <a:off x="13473981" y="7739592"/>
            <a:ext cx="864096" cy="163122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[1]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8E9F40-944B-49D9-99E6-D3B88888E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2" y="4008192"/>
            <a:ext cx="7620000" cy="4562475"/>
          </a:xfrm>
          <a:prstGeom prst="rect">
            <a:avLst/>
          </a:prstGeom>
        </p:spPr>
      </p:pic>
      <p:sp>
        <p:nvSpPr>
          <p:cNvPr id="30" name="object 10">
            <a:extLst>
              <a:ext uri="{FF2B5EF4-FFF2-40B4-BE49-F238E27FC236}">
                <a16:creationId xmlns:a16="http://schemas.microsoft.com/office/drawing/2014/main" id="{1AA2D016-8871-40FC-929C-0554573F8102}"/>
              </a:ext>
            </a:extLst>
          </p:cNvPr>
          <p:cNvSpPr txBox="1"/>
          <p:nvPr/>
        </p:nvSpPr>
        <p:spPr>
          <a:xfrm>
            <a:off x="4411474" y="8684569"/>
            <a:ext cx="864096" cy="163122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100"/>
              </a:spcBef>
            </a:pPr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[2]</a:t>
            </a:r>
          </a:p>
        </p:txBody>
      </p:sp>
    </p:spTree>
    <p:extLst>
      <p:ext uri="{BB962C8B-B14F-4D97-AF65-F5344CB8AC3E}">
        <p14:creationId xmlns:p14="http://schemas.microsoft.com/office/powerpoint/2010/main" val="19466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2824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99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EC100-FFF5-4881-9BB1-B82B467F338A}"/>
              </a:ext>
            </a:extLst>
          </p:cNvPr>
          <p:cNvGrpSpPr/>
          <p:nvPr/>
        </p:nvGrpSpPr>
        <p:grpSpPr>
          <a:xfrm>
            <a:off x="13033548" y="4503792"/>
            <a:ext cx="2520280" cy="2211060"/>
            <a:chOff x="13033548" y="4503792"/>
            <a:chExt cx="2520280" cy="22110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AECE1E-C054-40EF-8342-9FEFC2BB4ED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520280" cy="2668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AC03D2-7350-4865-A78F-61465B367B6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88032" cy="6988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2E8D66-91CD-4035-B5DB-14D923251F4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160240" cy="22110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FB71BF-2BB9-488C-AE70-6884FE0DD2A9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4454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955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0176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46099"/>
            <a:ext cx="7632948" cy="1440317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546348" y="81760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5400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693082" y="2394372"/>
            <a:ext cx="8691563" cy="54931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1043968" y="2489532"/>
            <a:ext cx="358998" cy="3589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0" y="9091116"/>
            <a:ext cx="190103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693082" y="3082243"/>
            <a:ext cx="7655012" cy="2018117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aseline="30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baseline="-250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363538" marR="5080" algn="just" defTabSz="363538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12700" marR="5080" algn="just">
              <a:lnSpc>
                <a:spcPct val="118100"/>
              </a:lnSpc>
              <a:spcBef>
                <a:spcPts val="100"/>
              </a:spcBef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11089332" y="2394372"/>
            <a:ext cx="6256312" cy="5376521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12089475" y="3294968"/>
            <a:ext cx="4571138" cy="376187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4092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at is a virus_tf78104741" id="{F41455D0-318E-4830-999E-F58477E69777}" vid="{11D173C9-935D-450A-9A98-C9569F6DA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What is a virus</Template>
  <TotalTime>798</TotalTime>
  <Words>725</Words>
  <Application>Microsoft Office PowerPoint</Application>
  <PresentationFormat>Custom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Gulim</vt:lpstr>
      <vt:lpstr>Arial</vt:lpstr>
      <vt:lpstr>Calibri</vt:lpstr>
      <vt:lpstr>Calibri Light</vt:lpstr>
      <vt:lpstr>Courier New</vt:lpstr>
      <vt:lpstr>Franklin Gothic Heavy</vt:lpstr>
      <vt:lpstr>Selawik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Harpan Budi Santoso</dc:creator>
  <cp:lastModifiedBy>Harpan Budi Santoso</cp:lastModifiedBy>
  <cp:revision>24</cp:revision>
  <dcterms:created xsi:type="dcterms:W3CDTF">2020-10-21T23:26:03Z</dcterms:created>
  <dcterms:modified xsi:type="dcterms:W3CDTF">2020-10-22T12:47:19Z</dcterms:modified>
</cp:coreProperties>
</file>