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9" r:id="rId2"/>
    <p:sldId id="256" r:id="rId3"/>
    <p:sldId id="257" r:id="rId4"/>
    <p:sldId id="27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60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128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052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4086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06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2897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41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196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6259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59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555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30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334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848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1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1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84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448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771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ambridgespark.com/how-to-determine-the-optimal-number-of-clusters-for-k-means-clustering-14f27070048f" TargetMode="External"/><Relationship Id="rId2" Type="http://schemas.openxmlformats.org/officeDocument/2006/relationships/hyperlink" Target="https://github.com/panoet/pt-ifca-customer-segmenta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rtbeat.fritz.ai/understanding-the-mathematics-behind-k-means-clustering-40e1d55e2f4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gif"/><Relationship Id="rId4" Type="http://schemas.openxmlformats.org/officeDocument/2006/relationships/hyperlink" Target="https://blog.bismart.com/en/classification-vs.-clustering-a-practical-explan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577" y="206062"/>
            <a:ext cx="11681138" cy="646519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d-ID" sz="2600" cap="none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 Science</a:t>
            </a:r>
          </a:p>
          <a:p>
            <a:pPr algn="ctr"/>
            <a:r>
              <a:rPr lang="id-ID" sz="2600" cap="none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Dosen : Neny Rosmawarni, S.Kom,M.Kom</a:t>
            </a:r>
          </a:p>
          <a:p>
            <a:pPr algn="ctr"/>
            <a:r>
              <a:rPr lang="id-ID" sz="2600" cap="none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Tugas Besar 1</a:t>
            </a: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Dibuat Oleh :</a:t>
            </a: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Aqsha Permana Fityantono – 41519310018</a:t>
            </a:r>
            <a:endParaRPr lang="id-ID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Harpan Budi Santoso - 41519310029</a:t>
            </a:r>
            <a:endParaRPr lang="id-ID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Teknik Informatika</a:t>
            </a: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Fakultas Ilmu Komputer</a:t>
            </a: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7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646780" y="4379759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401700" y="6149399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6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DB9A7C-EF12-491B-93E9-2A6A2569E548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E8CAC7-DD3F-4741-8013-FA0C69BCF03D}"/>
                </a:ext>
              </a:extLst>
            </p:cNvPr>
            <p:cNvCxnSpPr>
              <a:cxnSpLocks/>
            </p:cNvCxnSpPr>
            <p:nvPr/>
          </p:nvCxnSpPr>
          <p:spPr>
            <a:xfrm>
              <a:off x="12830571" y="4697179"/>
              <a:ext cx="491009" cy="145222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653174-7CF2-43CF-820A-4614A2B39A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21580" y="6149399"/>
              <a:ext cx="1224136" cy="27742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5F4728-AFBC-4005-88FF-4B88FC77E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1580" y="5346700"/>
              <a:ext cx="2907054" cy="80269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1DDE05A-9140-49CF-B30B-85181A9B21A1}"/>
                </a:ext>
              </a:extLst>
            </p:cNvPr>
            <p:cNvGrpSpPr/>
            <p:nvPr/>
          </p:nvGrpSpPr>
          <p:grpSpPr>
            <a:xfrm>
              <a:off x="12089475" y="3294968"/>
              <a:ext cx="4571138" cy="3761871"/>
              <a:chOff x="12089475" y="3294968"/>
              <a:chExt cx="4571138" cy="37618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C9E8DB-B690-4622-8613-F7532F46E588}"/>
                  </a:ext>
                </a:extLst>
              </p:cNvPr>
              <p:cNvSpPr/>
              <p:nvPr/>
            </p:nvSpPr>
            <p:spPr>
              <a:xfrm>
                <a:off x="12089475" y="3294968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B874847-D4F0-4A5F-B1A6-D2C98C11EC78}"/>
                  </a:ext>
                </a:extLst>
              </p:cNvPr>
              <p:cNvSpPr/>
              <p:nvPr/>
            </p:nvSpPr>
            <p:spPr>
              <a:xfrm>
                <a:off x="13476391" y="3488355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721354C-8714-4026-923C-4FCBECCADF0C}"/>
                  </a:ext>
                </a:extLst>
              </p:cNvPr>
              <p:cNvSpPr/>
              <p:nvPr/>
            </p:nvSpPr>
            <p:spPr>
              <a:xfrm>
                <a:off x="12830571" y="4310405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8721657-D09F-4621-85DC-C362DC217A1D}"/>
                  </a:ext>
                </a:extLst>
              </p:cNvPr>
              <p:cNvSpPr/>
              <p:nvPr/>
            </p:nvSpPr>
            <p:spPr>
              <a:xfrm>
                <a:off x="15841860" y="4503792"/>
                <a:ext cx="386774" cy="3867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4108527-ADBC-45AD-910D-6B33F5D4B97B}"/>
                  </a:ext>
                </a:extLst>
              </p:cNvPr>
              <p:cNvSpPr/>
              <p:nvPr/>
            </p:nvSpPr>
            <p:spPr>
              <a:xfrm>
                <a:off x="16273839" y="5629624"/>
                <a:ext cx="386774" cy="3867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4E19533-91BE-4D56-9BAE-8D815D3F817E}"/>
                  </a:ext>
                </a:extLst>
              </p:cNvPr>
              <p:cNvSpPr/>
              <p:nvPr/>
            </p:nvSpPr>
            <p:spPr>
              <a:xfrm>
                <a:off x="14977764" y="5823011"/>
                <a:ext cx="386774" cy="386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D7C7CE5-D44D-4F60-A00E-DD839183F96B}"/>
                  </a:ext>
                </a:extLst>
              </p:cNvPr>
              <p:cNvSpPr/>
              <p:nvPr/>
            </p:nvSpPr>
            <p:spPr>
              <a:xfrm>
                <a:off x="13150830" y="5956012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B0CB6FB-4BB3-4561-9FC9-73B5DEDA0337}"/>
                  </a:ext>
                </a:extLst>
              </p:cNvPr>
              <p:cNvSpPr/>
              <p:nvPr/>
            </p:nvSpPr>
            <p:spPr>
              <a:xfrm>
                <a:off x="13669778" y="6670065"/>
                <a:ext cx="386774" cy="386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D95CF3F-9CA0-4BFB-B595-EBB47AA542BB}"/>
                  </a:ext>
                </a:extLst>
              </p:cNvPr>
              <p:cNvSpPr/>
              <p:nvPr/>
            </p:nvSpPr>
            <p:spPr>
              <a:xfrm>
                <a:off x="12646780" y="4379759"/>
                <a:ext cx="386768" cy="40609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956769D-2C04-42A9-8670-66AC538F4427}"/>
                  </a:ext>
                </a:extLst>
              </p:cNvPr>
              <p:cNvSpPr/>
              <p:nvPr/>
            </p:nvSpPr>
            <p:spPr>
              <a:xfrm>
                <a:off x="14401700" y="6149399"/>
                <a:ext cx="386768" cy="40609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DD4F448-655C-4DA9-8149-A61D4A778F07}"/>
                  </a:ext>
                </a:extLst>
              </p:cNvPr>
              <p:cNvSpPr/>
              <p:nvPr/>
            </p:nvSpPr>
            <p:spPr>
              <a:xfrm>
                <a:off x="16061021" y="5016780"/>
                <a:ext cx="386768" cy="406092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</p:grp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646780" y="4379759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401700" y="6149399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8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757942" y="3609404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136346" y="5939168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8E7982-1F40-4423-89AA-C6F2E7EEB7F0}"/>
              </a:ext>
            </a:extLst>
          </p:cNvPr>
          <p:cNvSpPr/>
          <p:nvPr/>
        </p:nvSpPr>
        <p:spPr>
          <a:xfrm>
            <a:off x="7573789" y="1764660"/>
            <a:ext cx="1441155" cy="144115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ECEEEF6-0E63-432F-8BA1-45E2B63A83AC}"/>
              </a:ext>
            </a:extLst>
          </p:cNvPr>
          <p:cNvSpPr/>
          <p:nvPr/>
        </p:nvSpPr>
        <p:spPr>
          <a:xfrm>
            <a:off x="8170345" y="3326336"/>
            <a:ext cx="1989574" cy="1441155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4646D-0C50-43FA-AD4E-D958E7E7EAE4}"/>
              </a:ext>
            </a:extLst>
          </p:cNvPr>
          <p:cNvSpPr/>
          <p:nvPr/>
        </p:nvSpPr>
        <p:spPr>
          <a:xfrm rot="20306055">
            <a:off x="10029397" y="2588290"/>
            <a:ext cx="825208" cy="159354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  <a:solidFill>
            <a:srgbClr val="FFC000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Implementasi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 dirty="0">
                <a:latin typeface="Selawik Light" panose="020B0502040204020203" pitchFamily="34" charset="0"/>
                <a:cs typeface="Source Sans Pro Light"/>
              </a:rPr>
              <a:t>Tools yang </a:t>
            </a:r>
            <a:r>
              <a:rPr lang="en-US" sz="2052" dirty="0" err="1">
                <a:latin typeface="Selawik Light" panose="020B0502040204020203" pitchFamily="34" charset="0"/>
                <a:cs typeface="Source Sans Pro Light"/>
              </a:rPr>
              <a:t>digunakan</a:t>
            </a:r>
            <a:endParaRPr lang="en-US" sz="2052" dirty="0">
              <a:latin typeface="Selawik Light" panose="020B0502040204020203" pitchFamily="34" charset="0"/>
              <a:cs typeface="Source Sans Pr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3523E2-9B36-4C98-959E-7FA0FF7EC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51" y="1570884"/>
            <a:ext cx="1294279" cy="1294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E34174-2813-47C0-944C-E7947B2EA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5" y="1682659"/>
            <a:ext cx="2649222" cy="10707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8612B7-272A-4FF8-9A5A-6CB6FA31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2" b="28628"/>
          <a:stretch/>
        </p:blipFill>
        <p:spPr>
          <a:xfrm>
            <a:off x="7342885" y="2615166"/>
            <a:ext cx="2901586" cy="8774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F06FB0-9C81-487E-B34C-32DEFD76D3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45" y="2912491"/>
            <a:ext cx="2197139" cy="118279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F606DE0-1C3F-4354-B9FA-EF18F5DD8F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600" b="80000" l="0" r="100000">
                        <a14:foregroundMark x1="36800" y1="26900" x2="36800" y2="26900"/>
                        <a14:foregroundMark x1="15600" y1="49500" x2="15600" y2="49500"/>
                        <a14:foregroundMark x1="14133" y1="41700" x2="14133" y2="41700"/>
                        <a14:foregroundMark x1="22267" y1="49200" x2="22267" y2="49200"/>
                        <a14:foregroundMark x1="36133" y1="51200" x2="36133" y2="51200"/>
                        <a14:foregroundMark x1="51333" y1="52000" x2="51333" y2="52000"/>
                        <a14:foregroundMark x1="62533" y1="48400" x2="62533" y2="48400"/>
                        <a14:foregroundMark x1="69200" y1="48100" x2="69200" y2="48100"/>
                        <a14:foregroundMark x1="84533" y1="47600" x2="84533" y2="4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0922"/>
          <a:stretch/>
        </p:blipFill>
        <p:spPr>
          <a:xfrm>
            <a:off x="6967428" y="3607041"/>
            <a:ext cx="1847938" cy="1465496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77F3B95-D08A-4CEC-A81A-8DE0B2BC8F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7698" y="3708173"/>
            <a:ext cx="1360911" cy="13609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8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  <a:solidFill>
            <a:srgbClr val="FFC000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Implementasi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23014"/>
            <a:ext cx="5574162" cy="377431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200" b="1">
                <a:cs typeface="Source Sans Pro Light"/>
              </a:rPr>
              <a:t>Parameter Clustering</a:t>
            </a:r>
            <a:endParaRPr lang="id-ID" sz="2200" b="1" dirty="0">
              <a:cs typeface="Source Sans Pr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CA497DB1-0168-4F30-A5A0-BC6FF19938E3}"/>
              </a:ext>
            </a:extLst>
          </p:cNvPr>
          <p:cNvSpPr txBox="1"/>
          <p:nvPr/>
        </p:nvSpPr>
        <p:spPr>
          <a:xfrm>
            <a:off x="1367590" y="1980543"/>
            <a:ext cx="5574162" cy="1318843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351045" marR="3258" indent="-342900" algn="just">
              <a:lnSpc>
                <a:spcPct val="118100"/>
              </a:lnSpc>
              <a:spcBef>
                <a:spcPts val="64"/>
              </a:spcBef>
              <a:buAutoNum type="arabicPeriod"/>
            </a:pPr>
            <a:r>
              <a:rPr lang="en-US">
                <a:cs typeface="Source Sans Pro Light"/>
              </a:rPr>
              <a:t>Pendapatan perusahaan per tahun</a:t>
            </a:r>
          </a:p>
          <a:p>
            <a:pPr marL="351045" marR="3258" indent="-342900" algn="just">
              <a:lnSpc>
                <a:spcPct val="118100"/>
              </a:lnSpc>
              <a:spcBef>
                <a:spcPts val="64"/>
              </a:spcBef>
              <a:buAutoNum type="arabicPeriod"/>
            </a:pPr>
            <a:r>
              <a:rPr lang="en-US">
                <a:cs typeface="Source Sans Pro Light"/>
              </a:rPr>
              <a:t>Usia perusahaan</a:t>
            </a:r>
          </a:p>
          <a:p>
            <a:pPr marL="351045" marR="3258" indent="-342900" algn="just">
              <a:lnSpc>
                <a:spcPct val="118100"/>
              </a:lnSpc>
              <a:spcBef>
                <a:spcPts val="64"/>
              </a:spcBef>
              <a:buAutoNum type="arabicPeriod"/>
            </a:pPr>
            <a:r>
              <a:rPr lang="en-US">
                <a:cs typeface="Source Sans Pro Light"/>
              </a:rPr>
              <a:t>Jumlah karyawan</a:t>
            </a:r>
          </a:p>
          <a:p>
            <a:pPr marL="351045" marR="3258" indent="-342900" algn="just">
              <a:lnSpc>
                <a:spcPct val="118100"/>
              </a:lnSpc>
              <a:spcBef>
                <a:spcPts val="64"/>
              </a:spcBef>
              <a:buAutoNum type="arabicPeriod"/>
            </a:pPr>
            <a:r>
              <a:rPr lang="en-US">
                <a:cs typeface="Source Sans Pro Light"/>
              </a:rPr>
              <a:t>Bidang usaha</a:t>
            </a:r>
            <a:endParaRPr lang="id-ID" dirty="0">
              <a:cs typeface="Source Sans Pro Light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D16538BE-9C68-4FFF-97E5-4D81182573C3}"/>
              </a:ext>
            </a:extLst>
          </p:cNvPr>
          <p:cNvSpPr txBox="1"/>
          <p:nvPr/>
        </p:nvSpPr>
        <p:spPr>
          <a:xfrm>
            <a:off x="1085881" y="3429000"/>
            <a:ext cx="10210192" cy="764973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200">
                <a:cs typeface="Source Sans Pro Light"/>
              </a:rPr>
              <a:t>3 parameter pertama diasumsikan menggambarkan profil perusahaan pelanggan</a:t>
            </a:r>
            <a:endParaRPr lang="id-ID" sz="2200" dirty="0">
              <a:cs typeface="Source Sans Pr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FF4CF4-793B-4D4B-A03A-ECD578596082}"/>
              </a:ext>
            </a:extLst>
          </p:cNvPr>
          <p:cNvSpPr/>
          <p:nvPr/>
        </p:nvSpPr>
        <p:spPr>
          <a:xfrm>
            <a:off x="669585" y="3502598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DAF76437-CEE3-4316-A21F-759F0847105D}"/>
              </a:ext>
            </a:extLst>
          </p:cNvPr>
          <p:cNvSpPr txBox="1"/>
          <p:nvPr/>
        </p:nvSpPr>
        <p:spPr>
          <a:xfrm>
            <a:off x="1085881" y="4238877"/>
            <a:ext cx="10210192" cy="764973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200">
                <a:cs typeface="Source Sans Pro Light"/>
              </a:rPr>
              <a:t>Parameter terakhir digunakan internal perusahaan untuk menentukan strategi pemasaran</a:t>
            </a:r>
            <a:endParaRPr lang="id-ID" sz="2200" dirty="0">
              <a:cs typeface="Source Sans Pro Ligh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57BDCD-635F-4A30-82B5-C0958BB2FAC0}"/>
              </a:ext>
            </a:extLst>
          </p:cNvPr>
          <p:cNvSpPr/>
          <p:nvPr/>
        </p:nvSpPr>
        <p:spPr>
          <a:xfrm>
            <a:off x="669585" y="4312475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</p:spTree>
    <p:extLst>
      <p:ext uri="{BB962C8B-B14F-4D97-AF65-F5344CB8AC3E}">
        <p14:creationId xmlns:p14="http://schemas.microsoft.com/office/powerpoint/2010/main" val="147871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  <a:solidFill>
            <a:srgbClr val="FFC000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Implementasi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23014"/>
            <a:ext cx="5574162" cy="377431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200" b="1" dirty="0">
                <a:cs typeface="Source Sans Pro Light"/>
              </a:rPr>
              <a:t>Sequence program</a:t>
            </a:r>
            <a:endParaRPr lang="id-ID" sz="2200" b="1" dirty="0">
              <a:cs typeface="Source Sans Pr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7933D9-F645-46DC-B256-E3466155A90B}"/>
              </a:ext>
            </a:extLst>
          </p:cNvPr>
          <p:cNvSpPr/>
          <p:nvPr/>
        </p:nvSpPr>
        <p:spPr>
          <a:xfrm>
            <a:off x="1446656" y="2457668"/>
            <a:ext cx="1699491" cy="7296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LOAD DATASET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DF654-42C6-4196-9B0D-AA4DC5767D29}"/>
              </a:ext>
            </a:extLst>
          </p:cNvPr>
          <p:cNvSpPr/>
          <p:nvPr/>
        </p:nvSpPr>
        <p:spPr>
          <a:xfrm>
            <a:off x="4960552" y="2457668"/>
            <a:ext cx="1699491" cy="729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ENCODE CATEGORICAL FEATURE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067AD-8540-4F0C-B9DC-0A26EF721032}"/>
              </a:ext>
            </a:extLst>
          </p:cNvPr>
          <p:cNvSpPr/>
          <p:nvPr/>
        </p:nvSpPr>
        <p:spPr>
          <a:xfrm>
            <a:off x="8474449" y="2474735"/>
            <a:ext cx="1699491" cy="7296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SCALING DATASET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8AF15-9707-4F9C-813A-629412678752}"/>
              </a:ext>
            </a:extLst>
          </p:cNvPr>
          <p:cNvSpPr/>
          <p:nvPr/>
        </p:nvSpPr>
        <p:spPr>
          <a:xfrm>
            <a:off x="8474449" y="3977048"/>
            <a:ext cx="1699491" cy="7296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DEFINE K CLUSTER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B91F3-A570-4436-AAF8-2776928CC669}"/>
              </a:ext>
            </a:extLst>
          </p:cNvPr>
          <p:cNvSpPr/>
          <p:nvPr/>
        </p:nvSpPr>
        <p:spPr>
          <a:xfrm>
            <a:off x="4960552" y="3977048"/>
            <a:ext cx="1699491" cy="7296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K-MEANS CLUSTERING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7C00F-2D47-4446-B0CA-B3D281113978}"/>
              </a:ext>
            </a:extLst>
          </p:cNvPr>
          <p:cNvSpPr/>
          <p:nvPr/>
        </p:nvSpPr>
        <p:spPr>
          <a:xfrm>
            <a:off x="1446655" y="3977048"/>
            <a:ext cx="1699491" cy="7296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VISUALIZATION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0ABB11-0D9A-4AD8-84D5-260A521A2A2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146147" y="2822505"/>
            <a:ext cx="181440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CAB8D1-D450-4B21-92D3-73A7D0E15E3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660043" y="2822505"/>
            <a:ext cx="1814406" cy="170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EB81A4-5BE1-4657-BC3D-31C51E4EC3C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24195" y="3204408"/>
            <a:ext cx="0" cy="77264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027005-80FC-4891-9F50-3E452908D1CA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6660043" y="4341885"/>
            <a:ext cx="18144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767E5D-3662-4D85-BC94-0D5506B9FDF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3146146" y="4341885"/>
            <a:ext cx="18144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5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D258CC-5B11-4F1D-B00B-8055B2BD91F5}"/>
              </a:ext>
            </a:extLst>
          </p:cNvPr>
          <p:cNvSpPr/>
          <p:nvPr/>
        </p:nvSpPr>
        <p:spPr>
          <a:xfrm>
            <a:off x="2493890" y="3890809"/>
            <a:ext cx="7204221" cy="11977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796" dirty="0">
                <a:latin typeface="Calibri"/>
                <a:cs typeface="Calibri"/>
              </a:rPr>
              <a:t>Visit</a:t>
            </a:r>
            <a:r>
              <a:rPr lang="en-US" sz="1796">
                <a:latin typeface="Calibri"/>
                <a:cs typeface="Calibri"/>
              </a:rPr>
              <a:t>: </a:t>
            </a:r>
          </a:p>
          <a:p>
            <a:r>
              <a:rPr lang="en-US" sz="1796">
                <a:latin typeface="Calibri"/>
                <a:cs typeface="Calibri"/>
              </a:rPr>
              <a:t>- </a:t>
            </a:r>
            <a:r>
              <a:rPr lang="en-US" sz="1796">
                <a:latin typeface="Calibri"/>
                <a:cs typeface="Calibri"/>
                <a:hlinkClick r:id="rId2"/>
              </a:rPr>
              <a:t>https</a:t>
            </a:r>
            <a:r>
              <a:rPr lang="en-US" sz="1796" dirty="0">
                <a:latin typeface="Calibri"/>
                <a:cs typeface="Calibri"/>
                <a:hlinkClick r:id="rId2"/>
              </a:rPr>
              <a:t>://github.com/panoet</a:t>
            </a:r>
            <a:r>
              <a:rPr lang="en-US" sz="1796">
                <a:latin typeface="Calibri"/>
                <a:cs typeface="Calibri"/>
                <a:hlinkClick r:id="rId2"/>
              </a:rPr>
              <a:t>/pt-ifca-customer-segmentation</a:t>
            </a:r>
            <a:br>
              <a:rPr lang="en-US" sz="1796">
                <a:latin typeface="Calibri"/>
                <a:cs typeface="Calibri"/>
              </a:rPr>
            </a:br>
            <a:r>
              <a:rPr lang="en-US" sz="1796">
                <a:latin typeface="Calibri"/>
                <a:cs typeface="Calibri"/>
              </a:rPr>
              <a:t>- </a:t>
            </a:r>
            <a:r>
              <a:rPr lang="en-US" sz="1796">
                <a:latin typeface="Calibri"/>
                <a:cs typeface="Calibri"/>
                <a:hlinkClick r:id="rId3"/>
              </a:rPr>
              <a:t>https://blog.cambridgespark.com/how-to-determine-the-optimal-number-of-clusters-for-k-means-clustering-14f27070048f</a:t>
            </a:r>
            <a:r>
              <a:rPr lang="en-US" sz="1796">
                <a:latin typeface="Calibri"/>
                <a:cs typeface="Calibri"/>
              </a:rPr>
              <a:t> </a:t>
            </a:r>
            <a:endParaRPr lang="en-US" sz="1796" dirty="0"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28056" y="2910625"/>
            <a:ext cx="4378817" cy="98018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TERIMA KASIH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6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92804" y="130793"/>
            <a:ext cx="9455241" cy="6162539"/>
            <a:chOff x="367047" y="206062"/>
            <a:chExt cx="9455241" cy="616253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4853188" y="206062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PT IFCA PROPERTI 365 INDONESIA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853189" y="1697865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Pelanggan</a:t>
              </a:r>
            </a:p>
          </p:txBody>
        </p:sp>
        <p:cxnSp>
          <p:nvCxnSpPr>
            <p:cNvPr id="6" name="Straight Arrow Connector 5"/>
            <p:cNvCxnSpPr>
              <a:stCxn id="2" idx="2"/>
              <a:endCxn id="4" idx="0"/>
            </p:cNvCxnSpPr>
            <p:nvPr/>
          </p:nvCxnSpPr>
          <p:spPr>
            <a:xfrm>
              <a:off x="5967211" y="1249251"/>
              <a:ext cx="1" cy="448614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7594243" y="1697864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Lama Berdiri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1233" y="3357092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Jumlah Karyawan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54816" y="3357091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Bidang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11062" y="1697863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Pendapatan Tahunan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7047" y="5325412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Developer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54815" y="5325411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Mall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66198" y="5325410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Building Management</a:t>
              </a:r>
            </a:p>
          </p:txBody>
        </p:sp>
        <p:cxnSp>
          <p:nvCxnSpPr>
            <p:cNvPr id="15" name="Straight Arrow Connector 14"/>
            <p:cNvCxnSpPr>
              <a:stCxn id="4" idx="2"/>
              <a:endCxn id="9" idx="0"/>
            </p:cNvCxnSpPr>
            <p:nvPr/>
          </p:nvCxnSpPr>
          <p:spPr>
            <a:xfrm flipH="1">
              <a:off x="3968839" y="2741054"/>
              <a:ext cx="1998373" cy="616037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8" idx="0"/>
            </p:cNvCxnSpPr>
            <p:nvPr/>
          </p:nvCxnSpPr>
          <p:spPr>
            <a:xfrm>
              <a:off x="5967212" y="2741054"/>
              <a:ext cx="2228044" cy="616038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3"/>
              <a:endCxn id="7" idx="1"/>
            </p:cNvCxnSpPr>
            <p:nvPr/>
          </p:nvCxnSpPr>
          <p:spPr>
            <a:xfrm flipV="1">
              <a:off x="7081234" y="2219459"/>
              <a:ext cx="513009" cy="1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1"/>
              <a:endCxn id="10" idx="3"/>
            </p:cNvCxnSpPr>
            <p:nvPr/>
          </p:nvCxnSpPr>
          <p:spPr>
            <a:xfrm flipH="1" flipV="1">
              <a:off x="4339107" y="2219458"/>
              <a:ext cx="514082" cy="2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  <a:endCxn id="12" idx="0"/>
            </p:cNvCxnSpPr>
            <p:nvPr/>
          </p:nvCxnSpPr>
          <p:spPr>
            <a:xfrm flipH="1">
              <a:off x="3968838" y="4400280"/>
              <a:ext cx="1" cy="925131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3" idx="0"/>
            </p:cNvCxnSpPr>
            <p:nvPr/>
          </p:nvCxnSpPr>
          <p:spPr>
            <a:xfrm>
              <a:off x="3968839" y="4400280"/>
              <a:ext cx="2511382" cy="92513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2"/>
              <a:endCxn id="11" idx="0"/>
            </p:cNvCxnSpPr>
            <p:nvPr/>
          </p:nvCxnSpPr>
          <p:spPr>
            <a:xfrm flipH="1">
              <a:off x="1481070" y="4400280"/>
              <a:ext cx="2487769" cy="925132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33617" y="190897"/>
            <a:ext cx="459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Struktur Timbulnya Masalah.</a:t>
            </a:r>
          </a:p>
          <a:p>
            <a:r>
              <a:rPr lang="id-ID" dirty="0"/>
              <a:t>(Enterprise resource planning)</a:t>
            </a:r>
            <a:endParaRPr lang="id-ID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1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17" y="190897"/>
            <a:ext cx="459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Struktur Tujuan dipecahkannya Masalah.</a:t>
            </a:r>
          </a:p>
          <a:p>
            <a:r>
              <a:rPr lang="id-ID" b="1" dirty="0"/>
              <a:t>(Clustering Customer)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303174"/>
            <a:ext cx="12192000" cy="6282181"/>
            <a:chOff x="0" y="303174"/>
            <a:chExt cx="12192000" cy="6282181"/>
          </a:xfrm>
        </p:grpSpPr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>
              <a:off x="6108878" y="1346363"/>
              <a:ext cx="1" cy="448614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9" idx="0"/>
            </p:cNvCxnSpPr>
            <p:nvPr/>
          </p:nvCxnSpPr>
          <p:spPr>
            <a:xfrm flipH="1">
              <a:off x="6108878" y="2838166"/>
              <a:ext cx="1" cy="448611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4994855" y="303174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Bidang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94856" y="1794977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Mall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735910" y="1794976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Building Management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94855" y="3286777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Modul Aplikasi Mall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52729" y="1794975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Developer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735909" y="3286778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Modul Aplikasi Building Management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96922" y="3303941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Modul Aplikasi Developer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366751" y="2838165"/>
              <a:ext cx="1" cy="448613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849929" y="2838164"/>
              <a:ext cx="1" cy="448613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0" y="4386307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</a:t>
              </a:r>
            </a:p>
          </p:txBody>
        </p:sp>
        <p:cxnSp>
          <p:nvCxnSpPr>
            <p:cNvPr id="42" name="Straight Arrow Connector 41"/>
            <p:cNvCxnSpPr>
              <a:stCxn id="31" idx="2"/>
              <a:endCxn id="41" idx="3"/>
            </p:cNvCxnSpPr>
            <p:nvPr/>
          </p:nvCxnSpPr>
          <p:spPr>
            <a:xfrm flipH="1">
              <a:off x="2228045" y="4347130"/>
              <a:ext cx="1082900" cy="560772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2196919" y="5542166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II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413675" y="4394779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II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615742" y="4394779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963955" y="4386306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II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35906" y="5542166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</a:t>
              </a:r>
            </a:p>
          </p:txBody>
        </p:sp>
        <p:cxnSp>
          <p:nvCxnSpPr>
            <p:cNvPr id="50" name="Straight Arrow Connector 49"/>
            <p:cNvCxnSpPr>
              <a:stCxn id="31" idx="2"/>
              <a:endCxn id="43" idx="0"/>
            </p:cNvCxnSpPr>
            <p:nvPr/>
          </p:nvCxnSpPr>
          <p:spPr>
            <a:xfrm flipH="1">
              <a:off x="3310942" y="4347130"/>
              <a:ext cx="3" cy="1195036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9" idx="2"/>
              <a:endCxn id="45" idx="3"/>
            </p:cNvCxnSpPr>
            <p:nvPr/>
          </p:nvCxnSpPr>
          <p:spPr>
            <a:xfrm flipH="1">
              <a:off x="5843787" y="4329966"/>
              <a:ext cx="265091" cy="586408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9" idx="2"/>
              <a:endCxn id="44" idx="1"/>
            </p:cNvCxnSpPr>
            <p:nvPr/>
          </p:nvCxnSpPr>
          <p:spPr>
            <a:xfrm>
              <a:off x="6108878" y="4329966"/>
              <a:ext cx="304797" cy="586408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0" idx="2"/>
              <a:endCxn id="46" idx="1"/>
            </p:cNvCxnSpPr>
            <p:nvPr/>
          </p:nvCxnSpPr>
          <p:spPr>
            <a:xfrm>
              <a:off x="8849932" y="4329967"/>
              <a:ext cx="1114023" cy="577934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0" idx="2"/>
              <a:endCxn id="47" idx="0"/>
            </p:cNvCxnSpPr>
            <p:nvPr/>
          </p:nvCxnSpPr>
          <p:spPr>
            <a:xfrm flipH="1">
              <a:off x="8849929" y="4329967"/>
              <a:ext cx="3" cy="1212199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" idx="2"/>
              <a:endCxn id="10" idx="0"/>
            </p:cNvCxnSpPr>
            <p:nvPr/>
          </p:nvCxnSpPr>
          <p:spPr>
            <a:xfrm flipH="1">
              <a:off x="3366752" y="1346363"/>
              <a:ext cx="2742126" cy="448612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4" idx="2"/>
              <a:endCxn id="7" idx="0"/>
            </p:cNvCxnSpPr>
            <p:nvPr/>
          </p:nvCxnSpPr>
          <p:spPr>
            <a:xfrm>
              <a:off x="6108878" y="1346363"/>
              <a:ext cx="2741055" cy="448613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17" y="190897"/>
            <a:ext cx="459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/>
              <a:t>Kenapa perlu clustering</a:t>
            </a:r>
            <a:endParaRPr lang="id-ID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2B1675-E998-4F79-9DBC-B5968E524D5D}"/>
              </a:ext>
            </a:extLst>
          </p:cNvPr>
          <p:cNvSpPr txBox="1"/>
          <p:nvPr/>
        </p:nvSpPr>
        <p:spPr>
          <a:xfrm>
            <a:off x="646546" y="1157676"/>
            <a:ext cx="841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Memberikan gambaran kepada perusahaan terhadap customer yang (akan) ditangani</a:t>
            </a:r>
            <a:endParaRPr lang="id-ID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40711-F879-4F83-9CAB-A0D9624510F3}"/>
              </a:ext>
            </a:extLst>
          </p:cNvPr>
          <p:cNvSpPr txBox="1"/>
          <p:nvPr/>
        </p:nvSpPr>
        <p:spPr>
          <a:xfrm>
            <a:off x="1048329" y="2585375"/>
            <a:ext cx="398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Menentukan strategi perusahaan</a:t>
            </a:r>
            <a:endParaRPr lang="id-ID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C199F-44EC-485A-964B-3E5D600C79E8}"/>
              </a:ext>
            </a:extLst>
          </p:cNvPr>
          <p:cNvSpPr txBox="1"/>
          <p:nvPr/>
        </p:nvSpPr>
        <p:spPr>
          <a:xfrm>
            <a:off x="1048329" y="2170621"/>
            <a:ext cx="398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Menentukan pelanggan potensial</a:t>
            </a:r>
            <a:endParaRPr lang="id-ID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C5431-3563-4A1E-9A7B-8A5005168C4E}"/>
              </a:ext>
            </a:extLst>
          </p:cNvPr>
          <p:cNvSpPr txBox="1"/>
          <p:nvPr/>
        </p:nvSpPr>
        <p:spPr>
          <a:xfrm>
            <a:off x="1048329" y="3000129"/>
            <a:ext cx="398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Meningkatkan kepuasan pelanggan</a:t>
            </a:r>
            <a:endParaRPr lang="id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A0C02-62A8-4FC8-BE43-2BC014C33040}"/>
              </a:ext>
            </a:extLst>
          </p:cNvPr>
          <p:cNvSpPr txBox="1"/>
          <p:nvPr/>
        </p:nvSpPr>
        <p:spPr>
          <a:xfrm>
            <a:off x="1048329" y="1755867"/>
            <a:ext cx="398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Mendapatkan karakteristik pelanggan</a:t>
            </a:r>
            <a:endParaRPr lang="id-ID" sz="16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1F25A7-FA10-4DE7-B0EA-56C06B87202B}"/>
              </a:ext>
            </a:extLst>
          </p:cNvPr>
          <p:cNvCxnSpPr>
            <a:cxnSpLocks/>
          </p:cNvCxnSpPr>
          <p:nvPr/>
        </p:nvCxnSpPr>
        <p:spPr>
          <a:xfrm>
            <a:off x="849746" y="1797093"/>
            <a:ext cx="0" cy="195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1720E4-9377-4BFC-B28E-D695BC2319D9}"/>
              </a:ext>
            </a:extLst>
          </p:cNvPr>
          <p:cNvSpPr txBox="1"/>
          <p:nvPr/>
        </p:nvSpPr>
        <p:spPr>
          <a:xfrm>
            <a:off x="1048329" y="3414883"/>
            <a:ext cx="398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Menjaga stabilitas perusahaan</a:t>
            </a:r>
            <a:endParaRPr lang="id-ID" sz="1600"/>
          </a:p>
        </p:txBody>
      </p:sp>
    </p:spTree>
    <p:extLst>
      <p:ext uri="{BB962C8B-B14F-4D97-AF65-F5344CB8AC3E}">
        <p14:creationId xmlns:p14="http://schemas.microsoft.com/office/powerpoint/2010/main" val="35403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24376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Algoritma clustering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85405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207D7D59-B935-4E22-A496-F69353038F3F}"/>
              </a:ext>
            </a:extLst>
          </p:cNvPr>
          <p:cNvSpPr txBox="1"/>
          <p:nvPr/>
        </p:nvSpPr>
        <p:spPr>
          <a:xfrm>
            <a:off x="1085881" y="2071515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 dirty="0">
                <a:latin typeface="Selawik Light" panose="020B0502040204020203" pitchFamily="34" charset="0"/>
                <a:cs typeface="Source Sans Pro Light"/>
              </a:rPr>
              <a:t>Unsupervised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1D0968-F069-49E6-82A0-7D5309EE87DA}"/>
              </a:ext>
            </a:extLst>
          </p:cNvPr>
          <p:cNvSpPr/>
          <p:nvPr/>
        </p:nvSpPr>
        <p:spPr>
          <a:xfrm>
            <a:off x="669585" y="2132544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7C01B6-D4D1-4DC2-A24B-EA8C1295F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72" y="634585"/>
            <a:ext cx="5846283" cy="4384712"/>
          </a:xfrm>
          <a:prstGeom prst="rect">
            <a:avLst/>
          </a:prstGeom>
        </p:spPr>
      </p:pic>
      <p:sp>
        <p:nvSpPr>
          <p:cNvPr id="18" name="object 10">
            <a:extLst>
              <a:ext uri="{FF2B5EF4-FFF2-40B4-BE49-F238E27FC236}">
                <a16:creationId xmlns:a16="http://schemas.microsoft.com/office/drawing/2014/main" id="{1A2B9BD7-4C5B-44FA-B27D-50A13C81218D}"/>
              </a:ext>
            </a:extLst>
          </p:cNvPr>
          <p:cNvSpPr txBox="1"/>
          <p:nvPr/>
        </p:nvSpPr>
        <p:spPr>
          <a:xfrm>
            <a:off x="742268" y="6032926"/>
            <a:ext cx="7487331" cy="248870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>
              <a:lnSpc>
                <a:spcPct val="118100"/>
              </a:lnSpc>
              <a:spcBef>
                <a:spcPts val="64"/>
              </a:spcBef>
            </a:pPr>
            <a:r>
              <a:rPr lang="en-US" sz="641" dirty="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[1] </a:t>
            </a:r>
            <a:r>
              <a:rPr lang="en-US" sz="641" dirty="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  <a:hlinkClick r:id="rId3"/>
              </a:rPr>
              <a:t>https://heartbeat.fritz.ai/understanding-the-mathematics-behind-k-means-clustering-40e1d55e2f4c</a:t>
            </a:r>
            <a:endParaRPr lang="en-US" sz="641" dirty="0">
              <a:solidFill>
                <a:schemeClr val="accent1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Source Sans Pro Light"/>
            </a:endParaRPr>
          </a:p>
          <a:p>
            <a:pPr marL="8145" marR="3258">
              <a:lnSpc>
                <a:spcPct val="118100"/>
              </a:lnSpc>
              <a:spcBef>
                <a:spcPts val="64"/>
              </a:spcBef>
            </a:pPr>
            <a:r>
              <a:rPr lang="en-US" sz="641" dirty="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[2] </a:t>
            </a:r>
            <a:r>
              <a:rPr lang="en-US" sz="641" dirty="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  <a:hlinkClick r:id="rId4"/>
              </a:rPr>
              <a:t>https://blog.bismart.com/en/classification-vs.-clustering-a-practical-explanation</a:t>
            </a:r>
            <a:r>
              <a:rPr lang="en-US" sz="641" dirty="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10">
            <a:extLst>
              <a:ext uri="{FF2B5EF4-FFF2-40B4-BE49-F238E27FC236}">
                <a16:creationId xmlns:a16="http://schemas.microsoft.com/office/drawing/2014/main" id="{76DF239E-00A8-4C07-836A-4323D97ED5C7}"/>
              </a:ext>
            </a:extLst>
          </p:cNvPr>
          <p:cNvSpPr txBox="1"/>
          <p:nvPr/>
        </p:nvSpPr>
        <p:spPr>
          <a:xfrm>
            <a:off x="8641327" y="4963634"/>
            <a:ext cx="554171" cy="119668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ctr">
              <a:lnSpc>
                <a:spcPct val="118100"/>
              </a:lnSpc>
              <a:spcBef>
                <a:spcPts val="64"/>
              </a:spcBef>
            </a:pPr>
            <a:r>
              <a:rPr lang="en-US" sz="641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Gambar [1]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8E9F40-944B-49D9-99E6-D3B88888E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85" y="2570575"/>
            <a:ext cx="4886936" cy="2926053"/>
          </a:xfrm>
          <a:prstGeom prst="rect">
            <a:avLst/>
          </a:prstGeom>
        </p:spPr>
      </p:pic>
      <p:sp>
        <p:nvSpPr>
          <p:cNvPr id="30" name="object 10">
            <a:extLst>
              <a:ext uri="{FF2B5EF4-FFF2-40B4-BE49-F238E27FC236}">
                <a16:creationId xmlns:a16="http://schemas.microsoft.com/office/drawing/2014/main" id="{1AA2D016-8871-40FC-929C-0554573F8102}"/>
              </a:ext>
            </a:extLst>
          </p:cNvPr>
          <p:cNvSpPr txBox="1"/>
          <p:nvPr/>
        </p:nvSpPr>
        <p:spPr>
          <a:xfrm>
            <a:off x="2829268" y="5569676"/>
            <a:ext cx="554171" cy="119668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ctr">
              <a:lnSpc>
                <a:spcPct val="118100"/>
              </a:lnSpc>
              <a:spcBef>
                <a:spcPts val="64"/>
              </a:spcBef>
            </a:pPr>
            <a:r>
              <a:rPr lang="en-US" sz="641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Gambar [2]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2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7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8EC100-FFF5-4881-9BB1-B82B467F338A}"/>
              </a:ext>
            </a:extLst>
          </p:cNvPr>
          <p:cNvGrpSpPr/>
          <p:nvPr/>
        </p:nvGrpSpPr>
        <p:grpSpPr>
          <a:xfrm>
            <a:off x="8358864" y="2888418"/>
            <a:ext cx="1616332" cy="1418019"/>
            <a:chOff x="13033548" y="4503792"/>
            <a:chExt cx="2520280" cy="221106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EAECE1E-C054-40EF-8342-9FEFC2BB4ED7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520280" cy="26684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AC03D2-7350-4865-A78F-61465B367B6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88032" cy="69889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82E8D66-91CD-4035-B5DB-14D923251F47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160240" cy="22110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FB71BF-2BB9-488C-AE70-6884FE0DD2A9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0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598</TotalTime>
  <Words>694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Gulim</vt:lpstr>
      <vt:lpstr>Arial</vt:lpstr>
      <vt:lpstr>Calibri</vt:lpstr>
      <vt:lpstr>Century Gothic</vt:lpstr>
      <vt:lpstr>Courier New</vt:lpstr>
      <vt:lpstr>Franklin Gothic Heavy</vt:lpstr>
      <vt:lpstr>Selawik Light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ax.scatter(data.usia_perusahaan[data.label == 3], data["pendapatan_tahunan"][data.label == 3], data["jumlah_karyawan"][data.label == 3], c='orange', s=60, edgecolors='white', marker='o') ax.scatter(data.usia_perusahaan[data.label == 4], data["pendapatan_tahunan"][data.label == 4], data["jumlah_karyawan"][data.label == 4], c='purple', s=60, edgecolors='white', marker='o') ax.scatter(data.usia_perusahaan[data.label == 5], data["pendapatan_tahunan"][data.label == 5], data["jumlah_karyawan"][data.label == 5], c='black', s=60, edgecolors='white', marker='o')</dc:title>
  <dc:creator>Aqsha Permana</dc:creator>
  <cp:lastModifiedBy>Harpan Budi Santoso</cp:lastModifiedBy>
  <cp:revision>46</cp:revision>
  <dcterms:created xsi:type="dcterms:W3CDTF">2020-10-21T02:52:57Z</dcterms:created>
  <dcterms:modified xsi:type="dcterms:W3CDTF">2020-10-24T02:24:30Z</dcterms:modified>
</cp:coreProperties>
</file>