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notesMasterIdLst>
    <p:notesMasterId r:id="rId20"/>
  </p:notesMasterIdLst>
  <p:handoutMasterIdLst>
    <p:handoutMasterId r:id="rId21"/>
  </p:handoutMasterIdLst>
  <p:sldIdLst>
    <p:sldId id="257" r:id="rId5"/>
    <p:sldId id="259" r:id="rId6"/>
    <p:sldId id="260" r:id="rId7"/>
    <p:sldId id="265" r:id="rId8"/>
    <p:sldId id="266" r:id="rId9"/>
    <p:sldId id="267" r:id="rId10"/>
    <p:sldId id="268" r:id="rId11"/>
    <p:sldId id="269" r:id="rId12"/>
    <p:sldId id="270" r:id="rId13"/>
    <p:sldId id="271" r:id="rId14"/>
    <p:sldId id="272" r:id="rId15"/>
    <p:sldId id="273" r:id="rId16"/>
    <p:sldId id="261" r:id="rId17"/>
    <p:sldId id="264" r:id="rId18"/>
    <p:sldId id="263" r:id="rId19"/>
  </p:sldIdLst>
  <p:sldSz cx="12192000" cy="6858000"/>
  <p:notesSz cx="6858000" cy="9144000"/>
  <p:defaultTextStyle>
    <a:defPPr rtl="0">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B647E8-74ED-53D9-932A-055E05E4870B}" v="181" dt="2024-12-09T10:18:28.303"/>
    <p1510:client id="{ED1528A4-32EC-F00F-7B7D-4E5322C9833C}" v="3" dt="2024-12-09T09:43:34.801"/>
    <p1510:client id="{FDDBE2AB-3F7D-595D-E0B1-19B5773A935B}" v="191" dt="2024-12-09T10:12:15.7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Θέση ημερομηνίας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4961038-E69E-4522-97BB-EB99858856DE}" type="datetime1">
              <a:rPr lang="el-GR" smtClean="0"/>
              <a:t>9/12/2024</a:t>
            </a:fld>
            <a:endParaRPr lang="en-US"/>
          </a:p>
        </p:txBody>
      </p:sp>
      <p:sp>
        <p:nvSpPr>
          <p:cNvPr id="4" name="Θέση υποσέλιδου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Θέση αριθμού διαφάνειας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7126FDC-224F-40D9-BC14-B335420DDF09}" type="datetime1">
              <a:rPr lang="el-GR" smtClean="0"/>
              <a:t>9/12/2024</a:t>
            </a:fld>
            <a:endParaRPr lang="en-US"/>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l"/>
              <a:t>Κάντε κλικ για επεξεργασία των στυλ κειμένου του υποδείγματος</a:t>
            </a:r>
            <a:endParaRPr lang="en-US"/>
          </a:p>
          <a:p>
            <a:pPr lvl="1" rtl="0"/>
            <a:r>
              <a:rPr lang="el"/>
              <a:t>Δεύτερου επιπέδου</a:t>
            </a:r>
          </a:p>
          <a:p>
            <a:pPr lvl="2" rtl="0"/>
            <a:r>
              <a:rPr lang="el"/>
              <a:t>Τρίτου επιπέδου</a:t>
            </a:r>
          </a:p>
          <a:p>
            <a:pPr lvl="3" rtl="0"/>
            <a:r>
              <a:rPr lang="el"/>
              <a:t>Τέταρτου επιπέδου</a:t>
            </a:r>
          </a:p>
          <a:p>
            <a:pPr lvl="4" rtl="0"/>
            <a:r>
              <a:rPr lang="el"/>
              <a:t>Πέμπτου επιπέδου</a:t>
            </a:r>
            <a:endParaRPr lang="en-US"/>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ημερομηνίας 3"/>
          <p:cNvSpPr>
            <a:spLocks noGrp="1"/>
          </p:cNvSpPr>
          <p:nvPr>
            <p:ph type="dt" idx="1"/>
          </p:nvPr>
        </p:nvSpPr>
        <p:spPr/>
        <p:txBody>
          <a:bodyPr/>
          <a:lstStyle/>
          <a:p>
            <a:pPr rtl="0"/>
            <a:fld id="{27126FDC-224F-40D9-BC14-B335420DDF09}" type="datetime1">
              <a:rPr lang="el-GR" smtClean="0"/>
              <a:t>9/12/2024</a:t>
            </a:fld>
            <a:endParaRPr lang="en-US"/>
          </a:p>
        </p:txBody>
      </p:sp>
      <p:sp>
        <p:nvSpPr>
          <p:cNvPr id="5" name="Θέση αριθμού διαφάνειας 4"/>
          <p:cNvSpPr>
            <a:spLocks noGrp="1"/>
          </p:cNvSpPr>
          <p:nvPr>
            <p:ph type="sldNum" sz="quarter" idx="5"/>
          </p:nvPr>
        </p:nvSpPr>
        <p:spPr/>
        <p:txBody>
          <a:bodyPr/>
          <a:lstStyle/>
          <a:p>
            <a:pPr rtl="0"/>
            <a:fld id="{9C2B151B-D7D1-48E5-8230-5AADBC794F88}" type="slidenum">
              <a:rPr lang="en-US" smtClean="0"/>
              <a:t>10</a:t>
            </a:fld>
            <a:endParaRPr lang="en-US"/>
          </a:p>
        </p:txBody>
      </p:sp>
    </p:spTree>
    <p:extLst>
      <p:ext uri="{BB962C8B-B14F-4D97-AF65-F5344CB8AC3E}">
        <p14:creationId xmlns:p14="http://schemas.microsoft.com/office/powerpoint/2010/main" val="235743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10" name="Ορθογώνιο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Τίτλος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el-GR"/>
              <a:t>Κάντε κλικ για να επεξεργαστείτε τον τίτλο υποδείγματος</a:t>
            </a:r>
            <a:endParaRPr lang="en-US"/>
          </a:p>
        </p:txBody>
      </p:sp>
      <p:sp>
        <p:nvSpPr>
          <p:cNvPr id="3" name="Υπότιτλος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l-GR"/>
              <a:t>Κάντε κλικ για να επεξεργαστείτε τον υπότιτλο του υποδείγματος</a:t>
            </a:r>
            <a:endParaRPr lang="en-US"/>
          </a:p>
        </p:txBody>
      </p:sp>
      <p:cxnSp>
        <p:nvCxnSpPr>
          <p:cNvPr id="9" name="Ευθεία γραμμή σύνδεσης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Θέση ημερομηνίας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A1D63439-1CC6-4094-85D0-A1C74227DFA2}" type="datetime1">
              <a:rPr lang="el-GR" smtClean="0"/>
              <a:t>9/12/2024</a:t>
            </a:fld>
            <a:endParaRPr lang="en-US"/>
          </a:p>
        </p:txBody>
      </p:sp>
      <p:sp>
        <p:nvSpPr>
          <p:cNvPr id="5" name="Θέση υποσέλιδου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a:p>
        </p:txBody>
      </p:sp>
      <p:sp>
        <p:nvSpPr>
          <p:cNvPr id="6" name="Θέση αριθμού διαφάνειας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pPr rtl="0"/>
            <a:r>
              <a:rPr lang="el-GR"/>
              <a:t>Κάντε κλικ για να επεξεργαστείτε τον τίτλο υποδείγματος</a:t>
            </a:r>
            <a:endParaRPr lang="en-US"/>
          </a:p>
        </p:txBody>
      </p:sp>
      <p:sp>
        <p:nvSpPr>
          <p:cNvPr id="3" name="Θέση κατακόρυφου κειμένου 2"/>
          <p:cNvSpPr>
            <a:spLocks noGrp="1"/>
          </p:cNvSpPr>
          <p:nvPr>
            <p:ph type="body" orient="vert" idx="1"/>
          </p:nvPr>
        </p:nvSpPr>
        <p:spPr/>
        <p:txBody>
          <a:bodyPr vert="eaVert" lIns="45720" tIns="0" rIns="45720" bIns="0" rtlCol="0"/>
          <a:lstStyle/>
          <a:p>
            <a:pPr lvl="0" rtl="0"/>
            <a:r>
              <a:rPr lang="el-GR"/>
              <a:t>Στυλ κειμένου υποδείγματος</a:t>
            </a:r>
          </a:p>
          <a:p>
            <a:pPr lvl="1" rtl="0"/>
            <a:r>
              <a:rPr lang="el-GR"/>
              <a:t>Δεύτερο επίπεδο</a:t>
            </a:r>
          </a:p>
          <a:p>
            <a:pPr lvl="2" rtl="0"/>
            <a:r>
              <a:rPr lang="el-GR"/>
              <a:t>Τρίτο επίπεδο</a:t>
            </a:r>
          </a:p>
          <a:p>
            <a:pPr lvl="3" rtl="0"/>
            <a:r>
              <a:rPr lang="el-GR"/>
              <a:t>Τέταρτο επίπεδο</a:t>
            </a:r>
          </a:p>
          <a:p>
            <a:pPr lvl="4" rtl="0"/>
            <a:r>
              <a:rPr lang="el-GR"/>
              <a:t>Πέμπτο επίπεδο</a:t>
            </a:r>
            <a:endParaRPr lang="en-US"/>
          </a:p>
        </p:txBody>
      </p:sp>
      <p:sp>
        <p:nvSpPr>
          <p:cNvPr id="7" name="Θέση ημερομηνίας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B86170DA-EBCE-4415-B782-844B757DAABC}" type="datetime1">
              <a:rPr lang="el-GR" smtClean="0"/>
              <a:t>9/12/2024</a:t>
            </a:fld>
            <a:endParaRPr lang="en-US"/>
          </a:p>
        </p:txBody>
      </p:sp>
      <p:sp>
        <p:nvSpPr>
          <p:cNvPr id="8" name="Θέση υποσέλιδου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a:p>
        </p:txBody>
      </p:sp>
      <p:sp>
        <p:nvSpPr>
          <p:cNvPr id="9" name="Θέση αριθμού διαφάνειας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Κατακόρυφος τίτλος και κείμενο">
    <p:spTree>
      <p:nvGrpSpPr>
        <p:cNvPr id="1" name=""/>
        <p:cNvGrpSpPr/>
        <p:nvPr/>
      </p:nvGrpSpPr>
      <p:grpSpPr>
        <a:xfrm>
          <a:off x="0" y="0"/>
          <a:ext cx="0" cy="0"/>
          <a:chOff x="0" y="0"/>
          <a:chExt cx="0" cy="0"/>
        </a:xfrm>
      </p:grpSpPr>
      <p:sp>
        <p:nvSpPr>
          <p:cNvPr id="9" name="Ορθογώνιο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Κατακόρυφος τίτλος 1"/>
          <p:cNvSpPr>
            <a:spLocks noGrp="1"/>
          </p:cNvSpPr>
          <p:nvPr>
            <p:ph type="title" orient="vert"/>
          </p:nvPr>
        </p:nvSpPr>
        <p:spPr>
          <a:xfrm>
            <a:off x="8724900" y="412302"/>
            <a:ext cx="2628900" cy="5759898"/>
          </a:xfrm>
        </p:spPr>
        <p:txBody>
          <a:bodyPr vert="eaVert" rtlCol="0"/>
          <a:lstStyle/>
          <a:p>
            <a:pPr rtl="0"/>
            <a:r>
              <a:rPr lang="el-GR"/>
              <a:t>Κάντε κλικ για να επεξεργαστείτε τον τίτλο υποδείγματος</a:t>
            </a:r>
            <a:endParaRPr lang="en-US"/>
          </a:p>
        </p:txBody>
      </p:sp>
      <p:sp>
        <p:nvSpPr>
          <p:cNvPr id="3" name="Θέση κατακόρυφου κειμένου 2"/>
          <p:cNvSpPr>
            <a:spLocks noGrp="1"/>
          </p:cNvSpPr>
          <p:nvPr>
            <p:ph type="body" orient="vert" idx="1"/>
          </p:nvPr>
        </p:nvSpPr>
        <p:spPr>
          <a:xfrm>
            <a:off x="838200" y="412302"/>
            <a:ext cx="7734300" cy="5759898"/>
          </a:xfrm>
        </p:spPr>
        <p:txBody>
          <a:bodyPr vert="eaVert" lIns="45720" tIns="0" rIns="45720" bIns="0" rtlCol="0"/>
          <a:lstStyle/>
          <a:p>
            <a:pPr lvl="0" rtl="0"/>
            <a:r>
              <a:rPr lang="el-GR"/>
              <a:t>Στυλ κειμένου υποδείγματος</a:t>
            </a:r>
          </a:p>
          <a:p>
            <a:pPr lvl="1" rtl="0"/>
            <a:r>
              <a:rPr lang="el-GR"/>
              <a:t>Δεύτερο επίπεδο</a:t>
            </a:r>
          </a:p>
          <a:p>
            <a:pPr lvl="2" rtl="0"/>
            <a:r>
              <a:rPr lang="el-GR"/>
              <a:t>Τρίτο επίπεδο</a:t>
            </a:r>
          </a:p>
          <a:p>
            <a:pPr lvl="3" rtl="0"/>
            <a:r>
              <a:rPr lang="el-GR"/>
              <a:t>Τέταρτο επίπεδο</a:t>
            </a:r>
          </a:p>
          <a:p>
            <a:pPr lvl="4" rtl="0"/>
            <a:r>
              <a:rPr lang="el-GR"/>
              <a:t>Πέμπτο επίπεδο</a:t>
            </a:r>
            <a:endParaRPr lang="en-US"/>
          </a:p>
        </p:txBody>
      </p:sp>
      <p:sp>
        <p:nvSpPr>
          <p:cNvPr id="7" name="Θέση ημερομηνίας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80AA9FC3-E810-4E41-B008-8F840F53EEA3}" type="datetime1">
              <a:rPr lang="el-GR" smtClean="0"/>
              <a:t>9/12/2024</a:t>
            </a:fld>
            <a:endParaRPr lang="en-US"/>
          </a:p>
        </p:txBody>
      </p:sp>
      <p:sp>
        <p:nvSpPr>
          <p:cNvPr id="8" name="Θέση υποσέλιδου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a:p>
        </p:txBody>
      </p:sp>
      <p:sp>
        <p:nvSpPr>
          <p:cNvPr id="10" name="Θέση αριθμού διαφάνειας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pPr rtl="0"/>
            <a:r>
              <a:rPr lang="el-GR"/>
              <a:t>Κάντε κλικ για να επεξεργαστείτε τον τίτλο υποδείγματος</a:t>
            </a:r>
            <a:endParaRPr lang="en-US"/>
          </a:p>
        </p:txBody>
      </p:sp>
      <p:sp>
        <p:nvSpPr>
          <p:cNvPr id="3" name="Θέση περιεχομένου 2"/>
          <p:cNvSpPr>
            <a:spLocks noGrp="1"/>
          </p:cNvSpPr>
          <p:nvPr>
            <p:ph idx="1"/>
          </p:nvPr>
        </p:nvSpPr>
        <p:spPr/>
        <p:txBody>
          <a:bodyPr rtlCol="0"/>
          <a:lstStyle/>
          <a:p>
            <a:pPr lvl="0" rtl="0"/>
            <a:r>
              <a:rPr lang="el-GR"/>
              <a:t>Στυλ κειμένου υποδείγματος</a:t>
            </a:r>
          </a:p>
          <a:p>
            <a:pPr lvl="1" rtl="0"/>
            <a:r>
              <a:rPr lang="el-GR"/>
              <a:t>Δεύτερο επίπεδο</a:t>
            </a:r>
          </a:p>
          <a:p>
            <a:pPr lvl="2" rtl="0"/>
            <a:r>
              <a:rPr lang="el-GR"/>
              <a:t>Τρίτο επίπεδο</a:t>
            </a:r>
          </a:p>
          <a:p>
            <a:pPr lvl="3" rtl="0"/>
            <a:r>
              <a:rPr lang="el-GR"/>
              <a:t>Τέταρτο επίπεδο</a:t>
            </a:r>
          </a:p>
          <a:p>
            <a:pPr lvl="4" rtl="0"/>
            <a:r>
              <a:rPr lang="el-GR"/>
              <a:t>Πέμπτο επίπεδο</a:t>
            </a:r>
            <a:endParaRPr lang="en-US"/>
          </a:p>
        </p:txBody>
      </p:sp>
      <p:sp>
        <p:nvSpPr>
          <p:cNvPr id="7" name="Θέση ημερομηνίας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2D245FF9-7D03-49CA-B48F-5C3E6E4538BB}" type="datetime1">
              <a:rPr lang="el-GR" smtClean="0"/>
              <a:t>9/12/2024</a:t>
            </a:fld>
            <a:endParaRPr lang="en-US"/>
          </a:p>
        </p:txBody>
      </p:sp>
      <p:sp>
        <p:nvSpPr>
          <p:cNvPr id="8" name="Θέση υποσέλιδου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a:p>
        </p:txBody>
      </p:sp>
      <p:sp>
        <p:nvSpPr>
          <p:cNvPr id="9" name="Θέση αριθμού διαφάνειας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Pr>
        <a:solidFill>
          <a:schemeClr val="bg1"/>
        </a:solidFill>
        <a:effectLst/>
      </p:bgPr>
    </p:bg>
    <p:spTree>
      <p:nvGrpSpPr>
        <p:cNvPr id="1" name=""/>
        <p:cNvGrpSpPr/>
        <p:nvPr/>
      </p:nvGrpSpPr>
      <p:grpSpPr>
        <a:xfrm>
          <a:off x="0" y="0"/>
          <a:ext cx="0" cy="0"/>
          <a:chOff x="0" y="0"/>
          <a:chExt cx="0" cy="0"/>
        </a:xfrm>
      </p:grpSpPr>
      <p:sp>
        <p:nvSpPr>
          <p:cNvPr id="10" name="Ορθογώνιο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Τίτλος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el-GR"/>
              <a:t>Κάντε κλικ για να επεξεργαστείτε τον τίτλο υποδείγματος</a:t>
            </a:r>
            <a:endParaRPr lang="en-US"/>
          </a:p>
        </p:txBody>
      </p:sp>
      <p:sp>
        <p:nvSpPr>
          <p:cNvPr id="3" name="Θέση κειμένου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l-GR"/>
              <a:t>Στυλ κειμένου υποδείγματος</a:t>
            </a:r>
          </a:p>
        </p:txBody>
      </p:sp>
      <p:cxnSp>
        <p:nvCxnSpPr>
          <p:cNvPr id="9" name="Ευθεία γραμμή σύνδεσης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Θέση ημερομηνίας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9A35135B-71ED-4DAD-A0D4-F956DC504FD7}" type="datetime1">
              <a:rPr lang="el-GR" smtClean="0"/>
              <a:t>9/12/2024</a:t>
            </a:fld>
            <a:endParaRPr lang="en-US"/>
          </a:p>
        </p:txBody>
      </p:sp>
      <p:sp>
        <p:nvSpPr>
          <p:cNvPr id="8" name="Θέση υποσέλιδου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a:p>
        </p:txBody>
      </p:sp>
      <p:sp>
        <p:nvSpPr>
          <p:cNvPr id="11" name="Θέση αριθμού διαφάνειας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ομένων">
    <p:spTree>
      <p:nvGrpSpPr>
        <p:cNvPr id="1" name=""/>
        <p:cNvGrpSpPr/>
        <p:nvPr/>
      </p:nvGrpSpPr>
      <p:grpSpPr>
        <a:xfrm>
          <a:off x="0" y="0"/>
          <a:ext cx="0" cy="0"/>
          <a:chOff x="0" y="0"/>
          <a:chExt cx="0" cy="0"/>
        </a:xfrm>
      </p:grpSpPr>
      <p:sp>
        <p:nvSpPr>
          <p:cNvPr id="8" name="Τίτλος 7"/>
          <p:cNvSpPr>
            <a:spLocks noGrp="1"/>
          </p:cNvSpPr>
          <p:nvPr>
            <p:ph type="title"/>
          </p:nvPr>
        </p:nvSpPr>
        <p:spPr>
          <a:xfrm>
            <a:off x="1097280" y="286603"/>
            <a:ext cx="10058400" cy="1450757"/>
          </a:xfrm>
        </p:spPr>
        <p:txBody>
          <a:bodyPr rtlCol="0"/>
          <a:lstStyle/>
          <a:p>
            <a:pPr rtl="0"/>
            <a:r>
              <a:rPr lang="el-GR"/>
              <a:t>Κάντε κλικ για να επεξεργαστείτε τον τίτλο υποδείγματος</a:t>
            </a:r>
            <a:endParaRPr lang="en-US"/>
          </a:p>
        </p:txBody>
      </p:sp>
      <p:sp>
        <p:nvSpPr>
          <p:cNvPr id="3" name="Θέση περιεχομένου 2"/>
          <p:cNvSpPr>
            <a:spLocks noGrp="1"/>
          </p:cNvSpPr>
          <p:nvPr>
            <p:ph sz="half" idx="1"/>
          </p:nvPr>
        </p:nvSpPr>
        <p:spPr>
          <a:xfrm>
            <a:off x="1097280" y="2120900"/>
            <a:ext cx="4639736" cy="3748193"/>
          </a:xfrm>
        </p:spPr>
        <p:txBody>
          <a:bodyPr rtlCol="0"/>
          <a:lstStyle/>
          <a:p>
            <a:pPr lvl="0" rtl="0"/>
            <a:r>
              <a:rPr lang="el-GR"/>
              <a:t>Στυλ κειμένου υποδείγματος</a:t>
            </a:r>
          </a:p>
          <a:p>
            <a:pPr lvl="1" rtl="0"/>
            <a:r>
              <a:rPr lang="el-GR"/>
              <a:t>Δεύτερο επίπεδο</a:t>
            </a:r>
          </a:p>
          <a:p>
            <a:pPr lvl="2" rtl="0"/>
            <a:r>
              <a:rPr lang="el-GR"/>
              <a:t>Τρίτο επίπεδο</a:t>
            </a:r>
          </a:p>
          <a:p>
            <a:pPr lvl="3" rtl="0"/>
            <a:r>
              <a:rPr lang="el-GR"/>
              <a:t>Τέταρτο επίπεδο</a:t>
            </a:r>
          </a:p>
          <a:p>
            <a:pPr lvl="4" rtl="0"/>
            <a:r>
              <a:rPr lang="el-GR"/>
              <a:t>Πέμπτο επίπεδο</a:t>
            </a:r>
            <a:endParaRPr lang="en-US"/>
          </a:p>
        </p:txBody>
      </p:sp>
      <p:sp>
        <p:nvSpPr>
          <p:cNvPr id="4" name="Θέση περιεχομένου 3"/>
          <p:cNvSpPr>
            <a:spLocks noGrp="1"/>
          </p:cNvSpPr>
          <p:nvPr>
            <p:ph sz="half" idx="2"/>
          </p:nvPr>
        </p:nvSpPr>
        <p:spPr>
          <a:xfrm>
            <a:off x="6515944" y="2120900"/>
            <a:ext cx="4639736" cy="3748194"/>
          </a:xfrm>
        </p:spPr>
        <p:txBody>
          <a:bodyPr rtlCol="0"/>
          <a:lstStyle/>
          <a:p>
            <a:pPr lvl="0" rtl="0"/>
            <a:r>
              <a:rPr lang="el-GR"/>
              <a:t>Στυλ κειμένου υποδείγματος</a:t>
            </a:r>
          </a:p>
          <a:p>
            <a:pPr lvl="1" rtl="0"/>
            <a:r>
              <a:rPr lang="el-GR"/>
              <a:t>Δεύτερο επίπεδο</a:t>
            </a:r>
          </a:p>
          <a:p>
            <a:pPr lvl="2" rtl="0"/>
            <a:r>
              <a:rPr lang="el-GR"/>
              <a:t>Τρίτο επίπεδο</a:t>
            </a:r>
          </a:p>
          <a:p>
            <a:pPr lvl="3" rtl="0"/>
            <a:r>
              <a:rPr lang="el-GR"/>
              <a:t>Τέταρτο επίπεδο</a:t>
            </a:r>
          </a:p>
          <a:p>
            <a:pPr lvl="4" rtl="0"/>
            <a:r>
              <a:rPr lang="el-GR"/>
              <a:t>Πέμπτο επίπεδο</a:t>
            </a:r>
            <a:endParaRPr lang="en-US"/>
          </a:p>
        </p:txBody>
      </p:sp>
      <p:sp>
        <p:nvSpPr>
          <p:cNvPr id="2" name="Θέση ημερομηνίας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CEA4A3C6-2769-4B8E-B4CD-8638D980537F}" type="datetime1">
              <a:rPr lang="el-GR" smtClean="0"/>
              <a:t>9/12/2024</a:t>
            </a:fld>
            <a:endParaRPr lang="en-US"/>
          </a:p>
        </p:txBody>
      </p:sp>
      <p:sp>
        <p:nvSpPr>
          <p:cNvPr id="9" name="Θέση υποσέλιδου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a:p>
        </p:txBody>
      </p:sp>
      <p:sp>
        <p:nvSpPr>
          <p:cNvPr id="10" name="Θέση αριθμού διαφάνειας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10" name="Τίτλος 9"/>
          <p:cNvSpPr>
            <a:spLocks noGrp="1"/>
          </p:cNvSpPr>
          <p:nvPr>
            <p:ph type="title"/>
          </p:nvPr>
        </p:nvSpPr>
        <p:spPr>
          <a:xfrm>
            <a:off x="1097280" y="286603"/>
            <a:ext cx="10058400" cy="1450757"/>
          </a:xfrm>
        </p:spPr>
        <p:txBody>
          <a:bodyPr rtlCol="0"/>
          <a:lstStyle/>
          <a:p>
            <a:pPr rtl="0"/>
            <a:r>
              <a:rPr lang="el-GR"/>
              <a:t>Κάντε κλικ για να επεξεργαστείτε τον τίτλο υποδείγματος</a:t>
            </a:r>
            <a:endParaRPr lang="en-US"/>
          </a:p>
        </p:txBody>
      </p:sp>
      <p:sp>
        <p:nvSpPr>
          <p:cNvPr id="3" name="Θέση κειμένου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l-GR"/>
              <a:t>Στυλ κειμένου υποδείγματος</a:t>
            </a:r>
          </a:p>
        </p:txBody>
      </p:sp>
      <p:sp>
        <p:nvSpPr>
          <p:cNvPr id="4" name="Θέση περιεχομένου 3"/>
          <p:cNvSpPr>
            <a:spLocks noGrp="1"/>
          </p:cNvSpPr>
          <p:nvPr>
            <p:ph sz="half" idx="2"/>
          </p:nvPr>
        </p:nvSpPr>
        <p:spPr>
          <a:xfrm>
            <a:off x="1097280" y="2958274"/>
            <a:ext cx="4639736" cy="2910821"/>
          </a:xfrm>
        </p:spPr>
        <p:txBody>
          <a:bodyPr rtlCol="0"/>
          <a:lstStyle/>
          <a:p>
            <a:pPr lvl="0" rtl="0"/>
            <a:r>
              <a:rPr lang="el-GR"/>
              <a:t>Στυλ κειμένου υποδείγματος</a:t>
            </a:r>
          </a:p>
          <a:p>
            <a:pPr lvl="1" rtl="0"/>
            <a:r>
              <a:rPr lang="el-GR"/>
              <a:t>Δεύτερο επίπεδο</a:t>
            </a:r>
          </a:p>
          <a:p>
            <a:pPr lvl="2" rtl="0"/>
            <a:r>
              <a:rPr lang="el-GR"/>
              <a:t>Τρίτο επίπεδο</a:t>
            </a:r>
          </a:p>
          <a:p>
            <a:pPr lvl="3" rtl="0"/>
            <a:r>
              <a:rPr lang="el-GR"/>
              <a:t>Τέταρτο επίπεδο</a:t>
            </a:r>
          </a:p>
          <a:p>
            <a:pPr lvl="4" rtl="0"/>
            <a:r>
              <a:rPr lang="el-GR"/>
              <a:t>Πέμπτο επίπεδο</a:t>
            </a:r>
            <a:endParaRPr lang="en-US"/>
          </a:p>
        </p:txBody>
      </p:sp>
      <p:sp>
        <p:nvSpPr>
          <p:cNvPr id="5" name="Θέση κειμένου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l-GR"/>
              <a:t>Στυλ κειμένου υποδείγματος</a:t>
            </a:r>
          </a:p>
        </p:txBody>
      </p:sp>
      <p:sp>
        <p:nvSpPr>
          <p:cNvPr id="6" name="Θέση περιεχομένου 5"/>
          <p:cNvSpPr>
            <a:spLocks noGrp="1"/>
          </p:cNvSpPr>
          <p:nvPr>
            <p:ph sz="quarter" idx="4"/>
          </p:nvPr>
        </p:nvSpPr>
        <p:spPr>
          <a:xfrm>
            <a:off x="6515944" y="2958273"/>
            <a:ext cx="4639736" cy="2910821"/>
          </a:xfrm>
        </p:spPr>
        <p:txBody>
          <a:bodyPr rtlCol="0"/>
          <a:lstStyle/>
          <a:p>
            <a:pPr lvl="0" rtl="0"/>
            <a:r>
              <a:rPr lang="el-GR"/>
              <a:t>Στυλ κειμένου υποδείγματος</a:t>
            </a:r>
          </a:p>
          <a:p>
            <a:pPr lvl="1" rtl="0"/>
            <a:r>
              <a:rPr lang="el-GR"/>
              <a:t>Δεύτερο επίπεδο</a:t>
            </a:r>
          </a:p>
          <a:p>
            <a:pPr lvl="2" rtl="0"/>
            <a:r>
              <a:rPr lang="el-GR"/>
              <a:t>Τρίτο επίπεδο</a:t>
            </a:r>
          </a:p>
          <a:p>
            <a:pPr lvl="3" rtl="0"/>
            <a:r>
              <a:rPr lang="el-GR"/>
              <a:t>Τέταρτο επίπεδο</a:t>
            </a:r>
          </a:p>
          <a:p>
            <a:pPr lvl="4" rtl="0"/>
            <a:r>
              <a:rPr lang="el-GR"/>
              <a:t>Πέμπτο επίπεδο</a:t>
            </a:r>
            <a:endParaRPr lang="en-US"/>
          </a:p>
        </p:txBody>
      </p:sp>
      <p:sp>
        <p:nvSpPr>
          <p:cNvPr id="2" name="Θέση ημερομηνίας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D11AFD62-81D8-460C-9A40-4B19744AFB4A}" type="datetime1">
              <a:rPr lang="el-GR" smtClean="0"/>
              <a:t>9/12/2024</a:t>
            </a:fld>
            <a:endParaRPr lang="en-US"/>
          </a:p>
        </p:txBody>
      </p:sp>
      <p:sp>
        <p:nvSpPr>
          <p:cNvPr id="11" name="Θέση υποσέλιδου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a:p>
        </p:txBody>
      </p:sp>
      <p:sp>
        <p:nvSpPr>
          <p:cNvPr id="12" name="Θέση αριθμού διαφάνειας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pPr rtl="0"/>
            <a:r>
              <a:rPr lang="el-GR"/>
              <a:t>Κάντε κλικ για να επεξεργαστείτε τον τίτλο υποδείγματος</a:t>
            </a:r>
            <a:endParaRPr lang="en-US"/>
          </a:p>
        </p:txBody>
      </p:sp>
      <p:sp>
        <p:nvSpPr>
          <p:cNvPr id="6" name="Θέση ημερομηνίας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32F9DDFC-3711-4385-89BD-93ACC588C7FA}" type="datetime1">
              <a:rPr lang="el-GR" smtClean="0"/>
              <a:t>9/12/2024</a:t>
            </a:fld>
            <a:endParaRPr lang="en-US"/>
          </a:p>
        </p:txBody>
      </p:sp>
      <p:sp>
        <p:nvSpPr>
          <p:cNvPr id="7" name="Θέση υποσέλιδου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a:p>
        </p:txBody>
      </p:sp>
      <p:sp>
        <p:nvSpPr>
          <p:cNvPr id="8" name="Θέση αριθμού διαφάνειας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Κενό">
    <p:spTree>
      <p:nvGrpSpPr>
        <p:cNvPr id="1" name=""/>
        <p:cNvGrpSpPr/>
        <p:nvPr/>
      </p:nvGrpSpPr>
      <p:grpSpPr>
        <a:xfrm>
          <a:off x="0" y="0"/>
          <a:ext cx="0" cy="0"/>
          <a:chOff x="0" y="0"/>
          <a:chExt cx="0" cy="0"/>
        </a:xfrm>
      </p:grpSpPr>
      <p:sp>
        <p:nvSpPr>
          <p:cNvPr id="10" name="Ορθογώνιο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Θέση ημερομηνίας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80B6C2DE-AD7D-4301-AF66-F299BAC0F051}" type="datetime1">
              <a:rPr lang="el-GR" smtClean="0"/>
              <a:t>9/12/2024</a:t>
            </a:fld>
            <a:endParaRPr lang="en-US"/>
          </a:p>
        </p:txBody>
      </p:sp>
      <p:sp>
        <p:nvSpPr>
          <p:cNvPr id="3" name="Θέση υποσέλιδου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a:p>
        </p:txBody>
      </p:sp>
      <p:sp>
        <p:nvSpPr>
          <p:cNvPr id="4" name="Θέση αριθμού διαφάνειας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8" name="Ορθογώνιο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Τίτλος 1"/>
          <p:cNvSpPr>
            <a:spLocks noGrp="1"/>
          </p:cNvSpPr>
          <p:nvPr>
            <p:ph type="title" hasCustomPrompt="1"/>
          </p:nvPr>
        </p:nvSpPr>
        <p:spPr>
          <a:xfrm>
            <a:off x="643466" y="786383"/>
            <a:ext cx="3517567" cy="2093975"/>
          </a:xfrm>
        </p:spPr>
        <p:txBody>
          <a:bodyPr rtlCol="0" anchor="b">
            <a:noAutofit/>
          </a:bodyPr>
          <a:lstStyle>
            <a:lvl1pPr>
              <a:lnSpc>
                <a:spcPct val="90000"/>
              </a:lnSpc>
              <a:defRPr sz="3200" b="0">
                <a:solidFill>
                  <a:srgbClr val="FFFFFF"/>
                </a:solidFill>
              </a:defRPr>
            </a:lvl1pPr>
          </a:lstStyle>
          <a:p>
            <a:pPr rtl="0"/>
            <a:r>
              <a:rPr lang="el"/>
              <a:t>Κάντε κλικ για να</a:t>
            </a:r>
            <a:r>
              <a:rPr lang="en-US"/>
              <a:t> </a:t>
            </a:r>
            <a:r>
              <a:rPr lang="el"/>
              <a:t>επεξεργαστείτε το</a:t>
            </a:r>
            <a:r>
              <a:rPr lang="en-US"/>
              <a:t> </a:t>
            </a:r>
            <a:r>
              <a:rPr lang="el"/>
              <a:t>Στυλ κύριου τίτλου</a:t>
            </a:r>
            <a:endParaRPr lang="en-US"/>
          </a:p>
        </p:txBody>
      </p:sp>
      <p:sp>
        <p:nvSpPr>
          <p:cNvPr id="3" name="Θέση περιεχομένου 2"/>
          <p:cNvSpPr>
            <a:spLocks noGrp="1"/>
          </p:cNvSpPr>
          <p:nvPr>
            <p:ph idx="1"/>
          </p:nvPr>
        </p:nvSpPr>
        <p:spPr>
          <a:xfrm>
            <a:off x="5458984" y="812799"/>
            <a:ext cx="5928344" cy="5294757"/>
          </a:xfrm>
        </p:spPr>
        <p:txBody>
          <a:bodyPr rtlCol="0"/>
          <a:lstStyle/>
          <a:p>
            <a:pPr lvl="0" rtl="0"/>
            <a:r>
              <a:rPr lang="el-GR"/>
              <a:t>Στυλ κειμένου υποδείγματος</a:t>
            </a:r>
          </a:p>
          <a:p>
            <a:pPr lvl="1" rtl="0"/>
            <a:r>
              <a:rPr lang="el-GR"/>
              <a:t>Δεύτερο επίπεδο</a:t>
            </a:r>
          </a:p>
          <a:p>
            <a:pPr lvl="2" rtl="0"/>
            <a:r>
              <a:rPr lang="el-GR"/>
              <a:t>Τρίτο επίπεδο</a:t>
            </a:r>
          </a:p>
          <a:p>
            <a:pPr lvl="3" rtl="0"/>
            <a:r>
              <a:rPr lang="el-GR"/>
              <a:t>Τέταρτο επίπεδο</a:t>
            </a:r>
          </a:p>
          <a:p>
            <a:pPr lvl="4" rtl="0"/>
            <a:r>
              <a:rPr lang="el-GR"/>
              <a:t>Πέμπτο επίπεδο</a:t>
            </a:r>
            <a:endParaRPr lang="en-US"/>
          </a:p>
        </p:txBody>
      </p:sp>
      <p:sp>
        <p:nvSpPr>
          <p:cNvPr id="4" name="Θέση κειμένου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l-GR"/>
              <a:t>Στυλ κειμένου υποδείγματος</a:t>
            </a:r>
          </a:p>
        </p:txBody>
      </p:sp>
      <p:sp>
        <p:nvSpPr>
          <p:cNvPr id="5" name="Θέση ημερομηνίας 4"/>
          <p:cNvSpPr>
            <a:spLocks noGrp="1"/>
          </p:cNvSpPr>
          <p:nvPr>
            <p:ph type="dt" sz="half" idx="10"/>
          </p:nvPr>
        </p:nvSpPr>
        <p:spPr>
          <a:xfrm>
            <a:off x="643464" y="6446520"/>
            <a:ext cx="3517568" cy="365125"/>
          </a:xfrm>
        </p:spPr>
        <p:txBody>
          <a:bodyPr rtlCol="0"/>
          <a:lstStyle>
            <a:lvl1pPr algn="l">
              <a:defRPr/>
            </a:lvl1pPr>
          </a:lstStyle>
          <a:p>
            <a:pPr rtl="0"/>
            <a:fld id="{9934E474-51DB-4149-80D1-F3A9A7563EB9}" type="datetime1">
              <a:rPr lang="el-GR" smtClean="0"/>
              <a:t>9/12/2024</a:t>
            </a:fld>
            <a:endParaRPr lang="en-US"/>
          </a:p>
        </p:txBody>
      </p:sp>
      <p:sp>
        <p:nvSpPr>
          <p:cNvPr id="6" name="Θέση υποσέλιδου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a:p>
        </p:txBody>
      </p:sp>
      <p:sp>
        <p:nvSpPr>
          <p:cNvPr id="7" name="Θέση αριθμού διαφάνειας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rtl="0"/>
              <a:t>‹#›</a:t>
            </a:fld>
            <a:endParaRPr lang="en-US"/>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spTree>
      <p:nvGrpSpPr>
        <p:cNvPr id="1" name=""/>
        <p:cNvGrpSpPr/>
        <p:nvPr/>
      </p:nvGrpSpPr>
      <p:grpSpPr>
        <a:xfrm>
          <a:off x="0" y="0"/>
          <a:ext cx="0" cy="0"/>
          <a:chOff x="0" y="0"/>
          <a:chExt cx="0" cy="0"/>
        </a:xfrm>
      </p:grpSpPr>
      <p:sp>
        <p:nvSpPr>
          <p:cNvPr id="8" name="Ορθογώνιο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Θέση εικόνας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l-GR"/>
              <a:t>Κάντε κλικ στο εικονίδιο για να προσθέσετε εικόνα</a:t>
            </a:r>
            <a:endParaRPr lang="en-US"/>
          </a:p>
        </p:txBody>
      </p:sp>
      <p:sp>
        <p:nvSpPr>
          <p:cNvPr id="2" name="Τίτλος 1"/>
          <p:cNvSpPr>
            <a:spLocks noGrp="1"/>
          </p:cNvSpPr>
          <p:nvPr>
            <p:ph type="title"/>
          </p:nvPr>
        </p:nvSpPr>
        <p:spPr>
          <a:xfrm>
            <a:off x="1097279" y="4799362"/>
            <a:ext cx="10113645" cy="743682"/>
          </a:xfrm>
        </p:spPr>
        <p:txBody>
          <a:bodyPr tIns="0" bIns="0" rtlCol="0" anchor="b">
            <a:noAutofit/>
          </a:bodyPr>
          <a:lstStyle>
            <a:lvl1pPr>
              <a:defRPr sz="3100" b="0">
                <a:solidFill>
                  <a:srgbClr val="FFFFFF"/>
                </a:solidFill>
              </a:defRPr>
            </a:lvl1pPr>
          </a:lstStyle>
          <a:p>
            <a:pPr rtl="0"/>
            <a:r>
              <a:rPr lang="el-GR"/>
              <a:t>Κάντε κλικ για να επεξεργαστείτε τον τίτλο υποδείγματος</a:t>
            </a:r>
            <a:endParaRPr lang="en-US"/>
          </a:p>
        </p:txBody>
      </p:sp>
      <p:sp>
        <p:nvSpPr>
          <p:cNvPr id="4" name="Θέση κειμένου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l-GR"/>
              <a:t>Στυλ κειμένου υποδείγματος</a:t>
            </a:r>
          </a:p>
        </p:txBody>
      </p:sp>
      <p:sp>
        <p:nvSpPr>
          <p:cNvPr id="5" name="Θέση ημερομηνίας 4"/>
          <p:cNvSpPr>
            <a:spLocks noGrp="1"/>
          </p:cNvSpPr>
          <p:nvPr>
            <p:ph type="dt" sz="half" idx="10"/>
          </p:nvPr>
        </p:nvSpPr>
        <p:spPr/>
        <p:txBody>
          <a:bodyPr rtlCol="0"/>
          <a:lstStyle>
            <a:lvl1pPr>
              <a:defRPr/>
            </a:lvl1pPr>
          </a:lstStyle>
          <a:p>
            <a:pPr rtl="0"/>
            <a:fld id="{35900B07-A939-46A1-95E3-F4BF6E48AFB2}" type="datetime1">
              <a:rPr lang="el-GR" smtClean="0"/>
              <a:t>9/12/2024</a:t>
            </a:fld>
            <a:endParaRPr lang="en-US"/>
          </a:p>
        </p:txBody>
      </p:sp>
      <p:sp>
        <p:nvSpPr>
          <p:cNvPr id="6" name="Θέση υποσέλιδου 5"/>
          <p:cNvSpPr>
            <a:spLocks noGrp="1"/>
          </p:cNvSpPr>
          <p:nvPr>
            <p:ph type="ftr" sz="quarter" idx="11"/>
          </p:nvPr>
        </p:nvSpPr>
        <p:spPr>
          <a:xfrm>
            <a:off x="1097279" y="6446838"/>
            <a:ext cx="6818262" cy="365125"/>
          </a:xfrm>
        </p:spPr>
        <p:txBody>
          <a:bodyPr rtlCol="0"/>
          <a:lstStyle/>
          <a:p>
            <a:pPr algn="l" rtl="0"/>
            <a:endParaRPr lang="en-US"/>
          </a:p>
        </p:txBody>
      </p:sp>
      <p:sp>
        <p:nvSpPr>
          <p:cNvPr id="7" name="Θέση αριθμού διαφάνειας 6"/>
          <p:cNvSpPr>
            <a:spLocks noGrp="1"/>
          </p:cNvSpPr>
          <p:nvPr>
            <p:ph type="sldNum" sz="quarter" idx="12"/>
          </p:nvPr>
        </p:nvSpPr>
        <p:spPr/>
        <p:txBody>
          <a:bodyPr rtlCol="0"/>
          <a:lstStyle/>
          <a:p>
            <a:pPr rtl="0"/>
            <a:fld id="{3A98EE3D-8CD1-4C3F-BD1C-C98C9596463C}" type="slidenum">
              <a:rPr lang="en-US" smtClean="0"/>
              <a:t>‹#›</a:t>
            </a:fld>
            <a:endParaRPr lang="en-US"/>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Ορθογώνιο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Θέση τίτλου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el"/>
              <a:t>Κάντε κλικ για να επεξεργαστείτε το Στυλ κύριου τίτλου</a:t>
            </a:r>
            <a:endParaRPr lang="en-US"/>
          </a:p>
        </p:txBody>
      </p:sp>
      <p:sp>
        <p:nvSpPr>
          <p:cNvPr id="3" name="Θέση κειμένου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el"/>
              <a:t>Κάντε κλικ για επεξεργασία των στυλ κειμένου του υποδείγματος</a:t>
            </a:r>
          </a:p>
          <a:p>
            <a:pPr lvl="1" rtl="0"/>
            <a:r>
              <a:rPr lang="el"/>
              <a:t>Δεύτερου επιπέδου</a:t>
            </a:r>
          </a:p>
          <a:p>
            <a:pPr lvl="2" rtl="0"/>
            <a:r>
              <a:rPr lang="el"/>
              <a:t>Τρίτου επιπέδου</a:t>
            </a:r>
          </a:p>
          <a:p>
            <a:pPr lvl="3" rtl="0"/>
            <a:r>
              <a:rPr lang="el"/>
              <a:t>Τέταρτου επιπέδου</a:t>
            </a:r>
          </a:p>
          <a:p>
            <a:pPr lvl="4" rtl="0"/>
            <a:r>
              <a:rPr lang="el"/>
              <a:t>Πέμπτου επιπέδου</a:t>
            </a:r>
            <a:endParaRPr lang="en-US"/>
          </a:p>
        </p:txBody>
      </p:sp>
      <p:sp>
        <p:nvSpPr>
          <p:cNvPr id="4" name="Θέση ημερομηνίας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86D902E8-EFEB-49E0-A81E-5B9E8C2EA99F}" type="datetime1">
              <a:rPr lang="el-GR" smtClean="0"/>
              <a:t>9/12/2024</a:t>
            </a:fld>
            <a:endParaRPr lang="en-US"/>
          </a:p>
        </p:txBody>
      </p:sp>
      <p:sp>
        <p:nvSpPr>
          <p:cNvPr id="5" name="Θέση υποσέλιδου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a:p>
        </p:txBody>
      </p:sp>
      <p:sp>
        <p:nvSpPr>
          <p:cNvPr id="6" name="Θέση αριθμού διαφάνειας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a:t>
            </a:fld>
            <a:endParaRPr lang="en-US"/>
          </a:p>
        </p:txBody>
      </p:sp>
      <p:cxnSp>
        <p:nvCxnSpPr>
          <p:cNvPr id="10" name="Ευθεία γραμμή σύνδεσης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hyperlink" Target="https://doi.org/10.14569/ijacsa.2020.0110119" TargetMode="External"/><Relationship Id="rId3" Type="http://schemas.openxmlformats.org/officeDocument/2006/relationships/hyperlink" Target="https://doi.org/10.3390/electronics12010232" TargetMode="External"/><Relationship Id="rId7" Type="http://schemas.openxmlformats.org/officeDocument/2006/relationships/hyperlink" Target="https://doi.org/10.1109/access.2020.2991403" TargetMode="External"/><Relationship Id="rId2" Type="http://schemas.openxmlformats.org/officeDocument/2006/relationships/hyperlink" Target="https://ojs.boulibrary.com/index.php/JAIGS/article/view/75/46" TargetMode="External"/><Relationship Id="rId1" Type="http://schemas.openxmlformats.org/officeDocument/2006/relationships/slideLayout" Target="../slideLayouts/slideLayout7.xml"/><Relationship Id="rId6" Type="http://schemas.openxmlformats.org/officeDocument/2006/relationships/hyperlink" Target="https://doi.org/10.1109/surv.2013.032213.00009" TargetMode="External"/><Relationship Id="rId5" Type="http://schemas.openxmlformats.org/officeDocument/2006/relationships/hyperlink" Target="https://mylearningsinaiml.wordpress.com/what-is-dl/" TargetMode="External"/><Relationship Id="rId4" Type="http://schemas.openxmlformats.org/officeDocument/2006/relationships/hyperlink" Target="https://doi.org/10.1109/access.2023.323779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Ορθογώνιο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Τίτλος 1">
            <a:extLst>
              <a:ext uri="{FF2B5EF4-FFF2-40B4-BE49-F238E27FC236}">
                <a16:creationId xmlns:a16="http://schemas.microsoft.com/office/drawing/2014/main" id="{78FD68DA-43BA-4508-8DE2-BA9BB7B2FA5B}"/>
              </a:ext>
            </a:extLst>
          </p:cNvPr>
          <p:cNvSpPr>
            <a:spLocks noGrp="1"/>
          </p:cNvSpPr>
          <p:nvPr>
            <p:ph type="ctrTitle"/>
          </p:nvPr>
        </p:nvSpPr>
        <p:spPr>
          <a:xfrm>
            <a:off x="4055165" y="450250"/>
            <a:ext cx="7773504" cy="459097"/>
          </a:xfrm>
        </p:spPr>
        <p:txBody>
          <a:bodyPr rtlCol="0">
            <a:noAutofit/>
          </a:bodyPr>
          <a:lstStyle/>
          <a:p>
            <a:pPr rtl="0"/>
            <a:br>
              <a:rPr lang="el-GR" sz="2800" b="1">
                <a:latin typeface="Times New Roman" panose="02020603050405020304" pitchFamily="18" charset="0"/>
                <a:cs typeface="Times New Roman" panose="02020603050405020304" pitchFamily="18" charset="0"/>
              </a:rPr>
            </a:br>
            <a:br>
              <a:rPr lang="el-GR" sz="2800" b="1">
                <a:latin typeface="Times New Roman" panose="02020603050405020304" pitchFamily="18" charset="0"/>
                <a:cs typeface="Times New Roman" panose="02020603050405020304" pitchFamily="18" charset="0"/>
              </a:rPr>
            </a:br>
            <a:br>
              <a:rPr lang="el-GR" sz="2800" b="1">
                <a:latin typeface="Times New Roman" panose="02020603050405020304" pitchFamily="18" charset="0"/>
                <a:cs typeface="Times New Roman" panose="02020603050405020304" pitchFamily="18" charset="0"/>
              </a:rPr>
            </a:br>
            <a:br>
              <a:rPr lang="el-GR" sz="2800" b="1">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CyberSecurity Technologies &amp; Governance</a:t>
            </a:r>
            <a:endParaRPr lang="el" sz="2800" b="1">
              <a:latin typeface="Times New Roman" panose="02020603050405020304" pitchFamily="18" charset="0"/>
              <a:cs typeface="Times New Roman" panose="02020603050405020304" pitchFamily="18" charset="0"/>
            </a:endParaRPr>
          </a:p>
        </p:txBody>
      </p:sp>
      <p:sp>
        <p:nvSpPr>
          <p:cNvPr id="3" name="Υπότιτλος 2">
            <a:extLst>
              <a:ext uri="{FF2B5EF4-FFF2-40B4-BE49-F238E27FC236}">
                <a16:creationId xmlns:a16="http://schemas.microsoft.com/office/drawing/2014/main" id="{A8E9CFF2-3777-4FF4-A759-8491175B0B7C}"/>
              </a:ext>
            </a:extLst>
          </p:cNvPr>
          <p:cNvSpPr>
            <a:spLocks noGrp="1"/>
          </p:cNvSpPr>
          <p:nvPr>
            <p:ph type="subTitle" idx="1"/>
          </p:nvPr>
        </p:nvSpPr>
        <p:spPr>
          <a:xfrm>
            <a:off x="4436490" y="4627422"/>
            <a:ext cx="7265680" cy="1550779"/>
          </a:xfrm>
        </p:spPr>
        <p:txBody>
          <a:bodyPr rtlCol="0">
            <a:normAutofit/>
          </a:bodyPr>
          <a:lstStyle/>
          <a:p>
            <a:pPr rtl="0"/>
            <a:r>
              <a:rPr lang="en-US" sz="1800">
                <a:solidFill>
                  <a:schemeClr val="tx1">
                    <a:lumMod val="85000"/>
                    <a:lumOff val="15000"/>
                  </a:schemeClr>
                </a:solidFill>
                <a:latin typeface="Times New Roman" panose="02020603050405020304" pitchFamily="18" charset="0"/>
                <a:cs typeface="Times New Roman" panose="02020603050405020304" pitchFamily="18" charset="0"/>
              </a:rPr>
              <a:t>Katerina Basmpa, f3312408</a:t>
            </a:r>
          </a:p>
          <a:p>
            <a:pPr rtl="0"/>
            <a:r>
              <a:rPr lang="en-US" sz="1800">
                <a:solidFill>
                  <a:schemeClr val="tx1">
                    <a:lumMod val="85000"/>
                    <a:lumOff val="15000"/>
                  </a:schemeClr>
                </a:solidFill>
                <a:latin typeface="Times New Roman" panose="02020603050405020304" pitchFamily="18" charset="0"/>
                <a:cs typeface="Times New Roman" panose="02020603050405020304" pitchFamily="18" charset="0"/>
              </a:rPr>
              <a:t>Panagiotis melas, f3312407</a:t>
            </a:r>
          </a:p>
          <a:p>
            <a:pPr rtl="0"/>
            <a:r>
              <a:rPr lang="en-US" sz="1800">
                <a:solidFill>
                  <a:schemeClr val="tx1">
                    <a:lumMod val="85000"/>
                    <a:lumOff val="15000"/>
                  </a:schemeClr>
                </a:solidFill>
                <a:latin typeface="Times New Roman" panose="02020603050405020304" pitchFamily="18" charset="0"/>
                <a:cs typeface="Times New Roman" panose="02020603050405020304" pitchFamily="18" charset="0"/>
              </a:rPr>
              <a:t>Nikoletta terzidou, f3312412</a:t>
            </a:r>
            <a:endParaRPr lang="el" sz="1800">
              <a:solidFill>
                <a:schemeClr val="tx1">
                  <a:lumMod val="85000"/>
                  <a:lumOff val="15000"/>
                </a:schemeClr>
              </a:solidFill>
              <a:latin typeface="Times New Roman" panose="02020603050405020304" pitchFamily="18" charset="0"/>
              <a:cs typeface="Times New Roman" panose="02020603050405020304" pitchFamily="18" charset="0"/>
            </a:endParaRPr>
          </a:p>
        </p:txBody>
      </p:sp>
      <p:cxnSp>
        <p:nvCxnSpPr>
          <p:cNvPr id="24" name="Ευθεία γραμμή σύνδεσης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D486599-3491-3F6F-D065-2677A2D69332}"/>
              </a:ext>
            </a:extLst>
          </p:cNvPr>
          <p:cNvSpPr txBox="1"/>
          <p:nvPr/>
        </p:nvSpPr>
        <p:spPr>
          <a:xfrm>
            <a:off x="3834581" y="2074619"/>
            <a:ext cx="8249264"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 How AI can enhance and evade Cybersecurity”</a:t>
            </a:r>
            <a:endParaRPr lang="el-GR" sz="3200">
              <a:latin typeface="Times New Roman" panose="02020603050405020304" pitchFamily="18" charset="0"/>
              <a:cs typeface="Times New Roman" panose="02020603050405020304" pitchFamily="18" charset="0"/>
            </a:endParaRPr>
          </a:p>
        </p:txBody>
      </p:sp>
      <p:pic>
        <p:nvPicPr>
          <p:cNvPr id="5" name="Εικόνα 4">
            <a:extLst>
              <a:ext uri="{FF2B5EF4-FFF2-40B4-BE49-F238E27FC236}">
                <a16:creationId xmlns:a16="http://schemas.microsoft.com/office/drawing/2014/main" id="{282CF6DD-7FE8-4063-9551-1B7BBCE92A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530942"/>
            <a:ext cx="3946660" cy="5978659"/>
          </a:xfrm>
          <a:prstGeom prst="rect">
            <a:avLst/>
          </a:prstGeom>
        </p:spPr>
      </p:pic>
      <p:sp>
        <p:nvSpPr>
          <p:cNvPr id="6" name="TextBox 5">
            <a:extLst>
              <a:ext uri="{FF2B5EF4-FFF2-40B4-BE49-F238E27FC236}">
                <a16:creationId xmlns:a16="http://schemas.microsoft.com/office/drawing/2014/main" id="{08ACEF96-E4E5-216D-52AB-0810F14D6D0A}"/>
              </a:ext>
            </a:extLst>
          </p:cNvPr>
          <p:cNvSpPr txBox="1"/>
          <p:nvPr/>
        </p:nvSpPr>
        <p:spPr>
          <a:xfrm>
            <a:off x="4436490" y="2654247"/>
            <a:ext cx="7561006" cy="646331"/>
          </a:xfrm>
          <a:prstGeom prst="rect">
            <a:avLst/>
          </a:prstGeom>
          <a:noFill/>
        </p:spPr>
        <p:txBody>
          <a:bodyPr wrap="square" rtlCol="0">
            <a:spAutoFit/>
          </a:bodyPr>
          <a:lstStyle/>
          <a:p>
            <a:r>
              <a:rPr lang="el-GR"/>
              <a:t>- </a:t>
            </a:r>
            <a:r>
              <a:rPr lang="en-US"/>
              <a:t>A brief overview focusing on how AI technologies can restrict and amplify phishing attacks</a:t>
            </a:r>
            <a:endParaRPr lang="el-G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Ορθογώνιο 6">
            <a:extLst>
              <a:ext uri="{FF2B5EF4-FFF2-40B4-BE49-F238E27FC236}">
                <a16:creationId xmlns:a16="http://schemas.microsoft.com/office/drawing/2014/main" id="{ABA89610-5308-0510-D3D8-83A352A29C78}"/>
              </a:ext>
            </a:extLst>
          </p:cNvPr>
          <p:cNvSpPr/>
          <p:nvPr/>
        </p:nvSpPr>
        <p:spPr>
          <a:xfrm>
            <a:off x="117613" y="55976"/>
            <a:ext cx="11956773" cy="620201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l-GR"/>
          </a:p>
        </p:txBody>
      </p:sp>
      <p:sp>
        <p:nvSpPr>
          <p:cNvPr id="2" name="Θέση ημερομηνίας 1">
            <a:extLst>
              <a:ext uri="{FF2B5EF4-FFF2-40B4-BE49-F238E27FC236}">
                <a16:creationId xmlns:a16="http://schemas.microsoft.com/office/drawing/2014/main" id="{D8602BD5-C1A0-7FDB-221B-BD8245B80017}"/>
              </a:ext>
            </a:extLst>
          </p:cNvPr>
          <p:cNvSpPr>
            <a:spLocks noGrp="1"/>
          </p:cNvSpPr>
          <p:nvPr>
            <p:ph type="dt" sz="half" idx="10"/>
          </p:nvPr>
        </p:nvSpPr>
        <p:spPr/>
        <p:txBody>
          <a:bodyPr/>
          <a:lstStyle/>
          <a:p>
            <a:pPr rtl="0"/>
            <a:r>
              <a:rPr lang="en-US"/>
              <a:t>9/12/2024</a:t>
            </a:r>
          </a:p>
        </p:txBody>
      </p:sp>
      <p:sp>
        <p:nvSpPr>
          <p:cNvPr id="4" name="TextBox 3">
            <a:extLst>
              <a:ext uri="{FF2B5EF4-FFF2-40B4-BE49-F238E27FC236}">
                <a16:creationId xmlns:a16="http://schemas.microsoft.com/office/drawing/2014/main" id="{F1F107CE-9D34-796F-212B-2C9FDADF60EE}"/>
              </a:ext>
            </a:extLst>
          </p:cNvPr>
          <p:cNvSpPr txBox="1"/>
          <p:nvPr/>
        </p:nvSpPr>
        <p:spPr>
          <a:xfrm>
            <a:off x="496956" y="355387"/>
            <a:ext cx="11459817" cy="4185761"/>
          </a:xfrm>
          <a:prstGeom prst="rect">
            <a:avLst/>
          </a:prstGeom>
          <a:noFill/>
        </p:spPr>
        <p:txBody>
          <a:bodyPr wrap="square">
            <a:spAutoFit/>
          </a:bodyPr>
          <a:lstStyle/>
          <a:p>
            <a:pPr marL="0" indent="0">
              <a:buNone/>
            </a:pPr>
            <a:r>
              <a:rPr lang="en-US" sz="2400" b="1">
                <a:latin typeface="Times New Roman" panose="02020603050405020304" pitchFamily="18" charset="0"/>
                <a:cs typeface="Times New Roman" panose="02020603050405020304" pitchFamily="18" charset="0"/>
              </a:rPr>
              <a:t>The Second IEEE Conference on Communications and Network Security 2023 - Cyber Resilience Workshop [12], presents how the attributes described above can be utilized; </a:t>
            </a:r>
          </a:p>
          <a:p>
            <a:pPr marL="0" indent="0">
              <a:buNone/>
            </a:pPr>
            <a:endParaRPr lang="en-US" sz="2000">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OpenAI integrates advanced content filtering and safeguards to prevent exploitation, while attackers use jailbreaks, such as the "Do Anything Now" (DAN) prompt, and modular prompt injection to bypass security filters and stealthily assemble phishing kits.</a:t>
            </a:r>
          </a:p>
          <a:p>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ChatGPT  can generate a Python class using subprocess module to invoke </a:t>
            </a:r>
            <a:r>
              <a:rPr lang="en-US" err="1">
                <a:latin typeface="Times New Roman" panose="02020603050405020304" pitchFamily="18" charset="0"/>
                <a:cs typeface="Times New Roman" panose="02020603050405020304" pitchFamily="18" charset="0"/>
              </a:rPr>
              <a:t>HTTrack</a:t>
            </a:r>
            <a:r>
              <a:rPr lang="en-US">
                <a:latin typeface="Times New Roman" panose="02020603050405020304" pitchFamily="18" charset="0"/>
                <a:cs typeface="Times New Roman" panose="02020603050405020304" pitchFamily="18" charset="0"/>
              </a:rPr>
              <a:t>, cloning the target site and including an unintended auto-launching web server. It flags potential illegality but produces functional, correctable code.</a:t>
            </a:r>
          </a:p>
        </p:txBody>
      </p:sp>
      <p:sp>
        <p:nvSpPr>
          <p:cNvPr id="5" name="Μισό πλαίσιο 4">
            <a:extLst>
              <a:ext uri="{FF2B5EF4-FFF2-40B4-BE49-F238E27FC236}">
                <a16:creationId xmlns:a16="http://schemas.microsoft.com/office/drawing/2014/main" id="{AF01ED56-7363-88FC-B0D9-A7B362E00C1C}"/>
              </a:ext>
            </a:extLst>
          </p:cNvPr>
          <p:cNvSpPr/>
          <p:nvPr/>
        </p:nvSpPr>
        <p:spPr>
          <a:xfrm>
            <a:off x="235227" y="166542"/>
            <a:ext cx="417445" cy="2564296"/>
          </a:xfrm>
          <a:prstGeom prst="halfFram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l-GR">
              <a:solidFill>
                <a:schemeClr val="tx1"/>
              </a:solidFill>
            </a:endParaRPr>
          </a:p>
        </p:txBody>
      </p:sp>
    </p:spTree>
    <p:extLst>
      <p:ext uri="{BB962C8B-B14F-4D97-AF65-F5344CB8AC3E}">
        <p14:creationId xmlns:p14="http://schemas.microsoft.com/office/powerpoint/2010/main" val="4034762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Ορθογώνιο 7">
            <a:extLst>
              <a:ext uri="{FF2B5EF4-FFF2-40B4-BE49-F238E27FC236}">
                <a16:creationId xmlns:a16="http://schemas.microsoft.com/office/drawing/2014/main" id="{353B80CA-5A1C-8138-B9EA-851DA889EFCA}"/>
              </a:ext>
            </a:extLst>
          </p:cNvPr>
          <p:cNvSpPr/>
          <p:nvPr/>
        </p:nvSpPr>
        <p:spPr>
          <a:xfrm>
            <a:off x="129209" y="89452"/>
            <a:ext cx="11956774" cy="610932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l-GR"/>
          </a:p>
        </p:txBody>
      </p:sp>
      <p:sp>
        <p:nvSpPr>
          <p:cNvPr id="2" name="Θέση ημερομηνίας 1">
            <a:extLst>
              <a:ext uri="{FF2B5EF4-FFF2-40B4-BE49-F238E27FC236}">
                <a16:creationId xmlns:a16="http://schemas.microsoft.com/office/drawing/2014/main" id="{D3AD4DDC-3A17-3744-B645-76C062297352}"/>
              </a:ext>
            </a:extLst>
          </p:cNvPr>
          <p:cNvSpPr>
            <a:spLocks noGrp="1"/>
          </p:cNvSpPr>
          <p:nvPr>
            <p:ph type="dt" sz="half" idx="10"/>
          </p:nvPr>
        </p:nvSpPr>
        <p:spPr/>
        <p:txBody>
          <a:bodyPr/>
          <a:lstStyle/>
          <a:p>
            <a:pPr rtl="0"/>
            <a:r>
              <a:rPr lang="en-US"/>
              <a:t>9/12/2024</a:t>
            </a:r>
          </a:p>
        </p:txBody>
      </p:sp>
      <p:sp>
        <p:nvSpPr>
          <p:cNvPr id="4" name="TextBox 3">
            <a:extLst>
              <a:ext uri="{FF2B5EF4-FFF2-40B4-BE49-F238E27FC236}">
                <a16:creationId xmlns:a16="http://schemas.microsoft.com/office/drawing/2014/main" id="{79F4841D-83FA-AF91-947B-6C9A435C7FCD}"/>
              </a:ext>
            </a:extLst>
          </p:cNvPr>
          <p:cNvSpPr txBox="1"/>
          <p:nvPr/>
        </p:nvSpPr>
        <p:spPr>
          <a:xfrm>
            <a:off x="586409" y="1028343"/>
            <a:ext cx="11141766" cy="3416320"/>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Python code uses OpenAI API to optimize site copy, modify login forms to link to an API, and add phishing modals, improving stealth and performance.</a:t>
            </a: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ChatGPT, unable to directly obfuscate code, was asked about techniques and sample code. Segmenting the source code eliminated model constraints, enabling broader use of obfuscation methods, including character encoding.</a:t>
            </a: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A Flask API in Python collects victim credentials from a phishing site and sends them directly to Telegram via HTTP requests. It uses BotFather for a token and RawDataBot for a chatID.</a:t>
            </a:r>
          </a:p>
        </p:txBody>
      </p:sp>
      <p:sp>
        <p:nvSpPr>
          <p:cNvPr id="6" name="Μισό πλαίσιο 5">
            <a:extLst>
              <a:ext uri="{FF2B5EF4-FFF2-40B4-BE49-F238E27FC236}">
                <a16:creationId xmlns:a16="http://schemas.microsoft.com/office/drawing/2014/main" id="{0067A664-C44A-2B45-1D52-F0D13D780D87}"/>
              </a:ext>
            </a:extLst>
          </p:cNvPr>
          <p:cNvSpPr/>
          <p:nvPr/>
        </p:nvSpPr>
        <p:spPr>
          <a:xfrm rot="5400000">
            <a:off x="10245623" y="1456053"/>
            <a:ext cx="2925350" cy="470452"/>
          </a:xfrm>
          <a:prstGeom prst="halfFram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l-GR">
              <a:solidFill>
                <a:schemeClr val="tx1"/>
              </a:solidFill>
            </a:endParaRPr>
          </a:p>
        </p:txBody>
      </p:sp>
    </p:spTree>
    <p:extLst>
      <p:ext uri="{BB962C8B-B14F-4D97-AF65-F5344CB8AC3E}">
        <p14:creationId xmlns:p14="http://schemas.microsoft.com/office/powerpoint/2010/main" val="2046694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Ορθογώνιο 10">
            <a:extLst>
              <a:ext uri="{FF2B5EF4-FFF2-40B4-BE49-F238E27FC236}">
                <a16:creationId xmlns:a16="http://schemas.microsoft.com/office/drawing/2014/main" id="{EE270811-9253-1451-2440-98BBF38F19BB}"/>
              </a:ext>
            </a:extLst>
          </p:cNvPr>
          <p:cNvSpPr/>
          <p:nvPr/>
        </p:nvSpPr>
        <p:spPr>
          <a:xfrm>
            <a:off x="159026" y="159026"/>
            <a:ext cx="11867322" cy="613244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l-GR"/>
          </a:p>
        </p:txBody>
      </p:sp>
      <p:sp>
        <p:nvSpPr>
          <p:cNvPr id="2" name="Θέση ημερομηνίας 1">
            <a:extLst>
              <a:ext uri="{FF2B5EF4-FFF2-40B4-BE49-F238E27FC236}">
                <a16:creationId xmlns:a16="http://schemas.microsoft.com/office/drawing/2014/main" id="{E336AED6-D743-27A3-4291-57A87E3D5565}"/>
              </a:ext>
            </a:extLst>
          </p:cNvPr>
          <p:cNvSpPr>
            <a:spLocks noGrp="1"/>
          </p:cNvSpPr>
          <p:nvPr>
            <p:ph type="dt" sz="half" idx="10"/>
          </p:nvPr>
        </p:nvSpPr>
        <p:spPr/>
        <p:txBody>
          <a:bodyPr/>
          <a:lstStyle/>
          <a:p>
            <a:pPr rtl="0"/>
            <a:r>
              <a:rPr lang="en-US"/>
              <a:t>9/12/2024</a:t>
            </a:r>
          </a:p>
        </p:txBody>
      </p:sp>
      <p:sp>
        <p:nvSpPr>
          <p:cNvPr id="4" name="TextBox 3">
            <a:extLst>
              <a:ext uri="{FF2B5EF4-FFF2-40B4-BE49-F238E27FC236}">
                <a16:creationId xmlns:a16="http://schemas.microsoft.com/office/drawing/2014/main" id="{0CA52F8E-DB89-886F-A20D-7C6F414C167D}"/>
              </a:ext>
            </a:extLst>
          </p:cNvPr>
          <p:cNvSpPr txBox="1"/>
          <p:nvPr/>
        </p:nvSpPr>
        <p:spPr>
          <a:xfrm>
            <a:off x="745435" y="814220"/>
            <a:ext cx="10863470" cy="4801314"/>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a functional local website was automatically deployed on a cloud instance using Bash scripts and the cloud provider’s Python library. ChatGPT created a Bash script for Python 3.11 installation and a Python script using Paramiko for SSH connections and file transfers.</a:t>
            </a:r>
          </a:p>
          <a:p>
            <a:pPr marL="285750" indent="-285750">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A domain was associated with a registrar’s API and Python library after deploying the phishing kit. ChatGPT generated a registration class and random registrant details, and added a method for automatic name server updates.</a:t>
            </a:r>
          </a:p>
          <a:p>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Integrating an online reverse proxy offers benefits like AntiBot services, a valid TLS certificate, and browser security. The provider’s Python library and API enable configuration, with ChatGPT generating code for automating domain addition.</a:t>
            </a:r>
          </a:p>
          <a:p>
            <a:pPr marL="285750" indent="-285750">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IEEE conference informs us  that ChatGPT  can enable automated phishing kits even for those with limited programming skills, but key challenges include token limits and susceptibility to misuse. Future models with larger capacities or improved segmentation could address these limitations.</a:t>
            </a:r>
          </a:p>
        </p:txBody>
      </p:sp>
      <p:sp>
        <p:nvSpPr>
          <p:cNvPr id="10" name="Μισό πλαίσιο 9">
            <a:extLst>
              <a:ext uri="{FF2B5EF4-FFF2-40B4-BE49-F238E27FC236}">
                <a16:creationId xmlns:a16="http://schemas.microsoft.com/office/drawing/2014/main" id="{38B53A44-518B-A577-CB42-DC55E4E4E874}"/>
              </a:ext>
            </a:extLst>
          </p:cNvPr>
          <p:cNvSpPr/>
          <p:nvPr/>
        </p:nvSpPr>
        <p:spPr>
          <a:xfrm rot="10800000">
            <a:off x="8835887" y="5540944"/>
            <a:ext cx="2981739" cy="552140"/>
          </a:xfrm>
          <a:prstGeom prst="halfFram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l-GR">
              <a:solidFill>
                <a:schemeClr val="tx1"/>
              </a:solidFill>
            </a:endParaRPr>
          </a:p>
        </p:txBody>
      </p:sp>
    </p:spTree>
    <p:extLst>
      <p:ext uri="{BB962C8B-B14F-4D97-AF65-F5344CB8AC3E}">
        <p14:creationId xmlns:p14="http://schemas.microsoft.com/office/powerpoint/2010/main" val="2245450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5508802-4AF2-B5EE-9BC6-195960710BCD}"/>
              </a:ext>
            </a:extLst>
          </p:cNvPr>
          <p:cNvSpPr>
            <a:spLocks noGrp="1"/>
          </p:cNvSpPr>
          <p:nvPr>
            <p:ph type="title"/>
          </p:nvPr>
        </p:nvSpPr>
        <p:spPr/>
        <p:txBody>
          <a:bodyPr/>
          <a:lstStyle/>
          <a:p>
            <a:pPr algn="ctr"/>
            <a:r>
              <a:rPr lang="en-US">
                <a:latin typeface="Times New Roman" panose="02020603050405020304" pitchFamily="18" charset="0"/>
                <a:cs typeface="Times New Roman" panose="02020603050405020304" pitchFamily="18" charset="0"/>
              </a:rPr>
              <a:t>In conclusion</a:t>
            </a:r>
            <a:br>
              <a:rPr lang="el-GR"/>
            </a:br>
            <a:endParaRPr lang="el-GR"/>
          </a:p>
        </p:txBody>
      </p:sp>
      <p:sp>
        <p:nvSpPr>
          <p:cNvPr id="3" name="Θέση ημερομηνίας 2">
            <a:extLst>
              <a:ext uri="{FF2B5EF4-FFF2-40B4-BE49-F238E27FC236}">
                <a16:creationId xmlns:a16="http://schemas.microsoft.com/office/drawing/2014/main" id="{B59F9178-4DE2-9F83-4D45-99F7368E52FD}"/>
              </a:ext>
            </a:extLst>
          </p:cNvPr>
          <p:cNvSpPr>
            <a:spLocks noGrp="1"/>
          </p:cNvSpPr>
          <p:nvPr>
            <p:ph type="dt" sz="half" idx="10"/>
          </p:nvPr>
        </p:nvSpPr>
        <p:spPr/>
        <p:txBody>
          <a:bodyPr/>
          <a:lstStyle/>
          <a:p>
            <a:pPr rtl="0"/>
            <a:r>
              <a:rPr lang="en-US"/>
              <a:t>9/12/2024</a:t>
            </a:r>
          </a:p>
        </p:txBody>
      </p:sp>
      <p:sp>
        <p:nvSpPr>
          <p:cNvPr id="4" name="TextBox 3">
            <a:extLst>
              <a:ext uri="{FF2B5EF4-FFF2-40B4-BE49-F238E27FC236}">
                <a16:creationId xmlns:a16="http://schemas.microsoft.com/office/drawing/2014/main" id="{7CFC9311-6656-16BB-DFEE-2ACB0594D04F}"/>
              </a:ext>
            </a:extLst>
          </p:cNvPr>
          <p:cNvSpPr txBox="1"/>
          <p:nvPr/>
        </p:nvSpPr>
        <p:spPr>
          <a:xfrm>
            <a:off x="257424" y="2320061"/>
            <a:ext cx="11738112" cy="3544075"/>
          </a:xfrm>
          <a:prstGeom prst="rect">
            <a:avLst/>
          </a:prstGeom>
          <a:noFill/>
        </p:spPr>
        <p:txBody>
          <a:bodyPr wrap="square" rtlCol="0">
            <a:spAutoFit/>
          </a:bodyPr>
          <a:lstStyle/>
          <a:p>
            <a:pPr marL="285750" indent="-285750" algn="just">
              <a:buFont typeface="Wingdings" panose="05000000000000000000" pitchFamily="2" charset="2"/>
              <a:buChar char="ü"/>
            </a:pPr>
            <a:r>
              <a:rPr lang="en-US">
                <a:latin typeface="Times New Roman" panose="02020603050405020304" pitchFamily="18" charset="0"/>
                <a:cs typeface="Times New Roman" panose="02020603050405020304" pitchFamily="18" charset="0"/>
              </a:rPr>
              <a:t>Phishing assaults are becoming more common and complex and artificial intelligence (AI) has become an essential tool for detecting and blocking them. </a:t>
            </a:r>
          </a:p>
          <a:p>
            <a:pPr marL="285750" indent="-285750" algn="just">
              <a:buFont typeface="Wingdings" panose="05000000000000000000" pitchFamily="2" charset="2"/>
              <a:buChar char="ü"/>
            </a:pPr>
            <a:r>
              <a:rPr lang="en-US">
                <a:latin typeface="Times New Roman" panose="02020603050405020304" pitchFamily="18" charset="0"/>
                <a:cs typeface="Times New Roman" panose="02020603050405020304" pitchFamily="18" charset="0"/>
              </a:rPr>
              <a:t>Cybersecurity solutions powered by AI play an important role in enhancing threat detection and prevention.</a:t>
            </a:r>
          </a:p>
          <a:p>
            <a:pPr marL="285750" indent="-285750" algn="just">
              <a:buFont typeface="Wingdings" panose="05000000000000000000" pitchFamily="2" charset="2"/>
              <a:buChar char="ü"/>
            </a:pPr>
            <a:r>
              <a:rPr lang="en-US">
                <a:latin typeface="Times New Roman" panose="02020603050405020304" pitchFamily="18" charset="0"/>
                <a:cs typeface="Times New Roman" panose="02020603050405020304" pitchFamily="18" charset="0"/>
              </a:rPr>
              <a:t>AI in cybersecurity is a huge step forward in the fight against cyber threats that are getting smarter all the time.[3]</a:t>
            </a:r>
          </a:p>
          <a:p>
            <a:endParaRPr lang="en-US">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BUT</a:t>
            </a:r>
            <a:r>
              <a:rPr lang="el-GR" b="1">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some aspects of AI could be</a:t>
            </a:r>
          </a:p>
          <a:p>
            <a:pPr marL="285750" indent="-285750">
              <a:lnSpc>
                <a:spcPct val="150000"/>
              </a:lnSpc>
              <a:buFont typeface="Wingdings" panose="05000000000000000000" pitchFamily="2" charset="2"/>
              <a:buChar char="Ø"/>
            </a:pPr>
            <a:r>
              <a:rPr lang="en-US">
                <a:latin typeface="Times New Roman" panose="02020603050405020304" pitchFamily="18" charset="0"/>
                <a:cs typeface="Times New Roman" panose="02020603050405020304" pitchFamily="18" charset="0"/>
              </a:rPr>
              <a:t>Not resilient to malicious usage despite extended safeguards and filters.</a:t>
            </a:r>
          </a:p>
          <a:p>
            <a:pPr marL="285750" indent="-285750">
              <a:buFont typeface="Wingdings" panose="05000000000000000000" pitchFamily="2" charset="2"/>
              <a:buChar char="Ø"/>
            </a:pPr>
            <a:r>
              <a:rPr lang="en-US">
                <a:latin typeface="Times New Roman" panose="02020603050405020304" pitchFamily="18" charset="0"/>
                <a:cs typeface="Times New Roman" panose="02020603050405020304" pitchFamily="18" charset="0"/>
              </a:rPr>
              <a:t>Adversaries can leverage them to generate and deploy phishing websites swiftly.</a:t>
            </a:r>
          </a:p>
          <a:p>
            <a:pPr marL="285750" indent="-285750">
              <a:buFont typeface="Wingdings" panose="05000000000000000000" pitchFamily="2" charset="2"/>
              <a:buChar char="Ø"/>
            </a:pPr>
            <a:r>
              <a:rPr lang="en-US">
                <a:latin typeface="Times New Roman" panose="02020603050405020304" pitchFamily="18" charset="0"/>
                <a:cs typeface="Times New Roman" panose="02020603050405020304" pitchFamily="18" charset="0"/>
              </a:rPr>
              <a:t>Significantly increasing the potential risk associated with AI for such illicit activities.</a:t>
            </a:r>
          </a:p>
          <a:p>
            <a:pPr marL="285750" indent="-285750">
              <a:buFont typeface="Wingdings" panose="05000000000000000000" pitchFamily="2" charset="2"/>
              <a:buChar char="Ø"/>
            </a:pPr>
            <a:r>
              <a:rPr lang="en-US">
                <a:latin typeface="Times New Roman" panose="02020603050405020304" pitchFamily="18" charset="0"/>
                <a:cs typeface="Times New Roman" panose="02020603050405020304" pitchFamily="18" charset="0"/>
              </a:rPr>
              <a:t>Expanding the reach and magnitude of phishing attacks.[12]</a:t>
            </a:r>
          </a:p>
          <a:p>
            <a:endParaRPr lang="en-US"/>
          </a:p>
        </p:txBody>
      </p:sp>
    </p:spTree>
    <p:extLst>
      <p:ext uri="{BB962C8B-B14F-4D97-AF65-F5344CB8AC3E}">
        <p14:creationId xmlns:p14="http://schemas.microsoft.com/office/powerpoint/2010/main" val="2578659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6904BC49-E0CC-27BD-75E7-08ECF35AFBC9}"/>
              </a:ext>
            </a:extLst>
          </p:cNvPr>
          <p:cNvSpPr>
            <a:spLocks noGrp="1"/>
          </p:cNvSpPr>
          <p:nvPr>
            <p:ph type="dt" sz="half" idx="10"/>
          </p:nvPr>
        </p:nvSpPr>
        <p:spPr/>
        <p:txBody>
          <a:bodyPr/>
          <a:lstStyle/>
          <a:p>
            <a:pPr rtl="0"/>
            <a:r>
              <a:rPr lang="en-US"/>
              <a:t>9/12/2024</a:t>
            </a:r>
          </a:p>
        </p:txBody>
      </p:sp>
      <p:sp>
        <p:nvSpPr>
          <p:cNvPr id="6" name="TextBox 5">
            <a:extLst>
              <a:ext uri="{FF2B5EF4-FFF2-40B4-BE49-F238E27FC236}">
                <a16:creationId xmlns:a16="http://schemas.microsoft.com/office/drawing/2014/main" id="{9E801F1D-1D1F-4B41-5825-7A116D94346B}"/>
              </a:ext>
            </a:extLst>
          </p:cNvPr>
          <p:cNvSpPr txBox="1"/>
          <p:nvPr/>
        </p:nvSpPr>
        <p:spPr>
          <a:xfrm>
            <a:off x="311425" y="145428"/>
            <a:ext cx="11774557" cy="646331"/>
          </a:xfrm>
          <a:prstGeom prst="rect">
            <a:avLst/>
          </a:prstGeom>
          <a:noFill/>
        </p:spPr>
        <p:txBody>
          <a:bodyPr wrap="square">
            <a:spAutoFit/>
          </a:bodyPr>
          <a:lstStyle/>
          <a:p>
            <a:pPr algn="ctr"/>
            <a:r>
              <a:rPr kumimoji="0" lang="en-US" sz="3600" b="0" i="0" u="none" strike="noStrike" kern="1200" cap="none" spc="-50" normalizeH="0" baseline="0" noProof="0">
                <a:ln>
                  <a:noFill/>
                </a:ln>
                <a:solidFill>
                  <a:srgbClr val="000000">
                    <a:lumMod val="75000"/>
                    <a:lumOff val="25000"/>
                  </a:srgbClr>
                </a:solidFill>
                <a:effectLst/>
                <a:uLnTx/>
                <a:uFillTx/>
                <a:latin typeface="Times New Roman" panose="02020603050405020304" pitchFamily="18" charset="0"/>
                <a:ea typeface="+mj-ea"/>
                <a:cs typeface="Times New Roman" panose="02020603050405020304" pitchFamily="18" charset="0"/>
              </a:rPr>
              <a:t>General concerns about AI's role in cybersecurity and beyond</a:t>
            </a:r>
            <a:endParaRPr lang="el-GR" sz="3600"/>
          </a:p>
        </p:txBody>
      </p:sp>
      <p:sp>
        <p:nvSpPr>
          <p:cNvPr id="8" name="TextBox 7">
            <a:extLst>
              <a:ext uri="{FF2B5EF4-FFF2-40B4-BE49-F238E27FC236}">
                <a16:creationId xmlns:a16="http://schemas.microsoft.com/office/drawing/2014/main" id="{D133CFE8-1B26-6229-729E-EC452A1DC136}"/>
              </a:ext>
            </a:extLst>
          </p:cNvPr>
          <p:cNvSpPr txBox="1"/>
          <p:nvPr/>
        </p:nvSpPr>
        <p:spPr>
          <a:xfrm>
            <a:off x="414130" y="1184334"/>
            <a:ext cx="11569148" cy="477053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l-GR"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17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Current trends in  cyber attacks[2]</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US" sz="17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6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The biggest shift observed in 2023 was a pronounced surge in cyberthreats targeting identities.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6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Attackers have a historical inclination to choose the path of least resistance in pursuit of their objectives.</a:t>
            </a:r>
          </a:p>
          <a:p>
            <a:pPr marL="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16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In this era, the focus has shifted towards </a:t>
            </a:r>
            <a:r>
              <a:rPr kumimoji="0" 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logging in </a:t>
            </a:r>
            <a:r>
              <a:rPr kumimoji="0" lang="en-US" sz="16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rather than </a:t>
            </a:r>
            <a:r>
              <a:rPr kumimoji="0" 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hacking in.</a:t>
            </a:r>
          </a:p>
          <a:p>
            <a:pPr marL="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6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Highlighting the relative ease of acquiring credentials compared to exploiting vulnerabilities or executing phishing campaigns.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Current and future trends in market[2]</a:t>
            </a:r>
            <a:endParaRPr kumimoji="0" lang="el-GR" sz="17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6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While more organizations say they are developing AI models, and AI is being used in different solutions, the AI market is currently in a pre-mass market period.</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6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Once AI market dominance is established when a single technology approaches 50% market share or the market consolidates to three or less technologies— researchers assess it will trigger the maturity of AI as an attack surface.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6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The result will be that cybercriminals will then further mobilize and increase their investment in attacking AI.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Our concern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Even though AI is undoubtably a powerful  technology with countless usages, the generative abilities that it provides, raise a warning of whether it is capable of surpassing human innovations  in the field of cybersecurity and society in general, shaking humanity’s balance.</a:t>
            </a:r>
            <a:endParaRPr lang="el-GR" sz="1600"/>
          </a:p>
        </p:txBody>
      </p:sp>
    </p:spTree>
    <p:extLst>
      <p:ext uri="{BB962C8B-B14F-4D97-AF65-F5344CB8AC3E}">
        <p14:creationId xmlns:p14="http://schemas.microsoft.com/office/powerpoint/2010/main" val="1236172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2A3030E7-7ADC-2824-6D8F-C01C7EADDF3A}"/>
              </a:ext>
            </a:extLst>
          </p:cNvPr>
          <p:cNvSpPr>
            <a:spLocks noGrp="1"/>
          </p:cNvSpPr>
          <p:nvPr>
            <p:ph type="dt" sz="half" idx="10"/>
          </p:nvPr>
        </p:nvSpPr>
        <p:spPr/>
        <p:txBody>
          <a:bodyPr/>
          <a:lstStyle/>
          <a:p>
            <a:pPr rtl="0"/>
            <a:r>
              <a:rPr lang="en-US"/>
              <a:t>9/12/2024</a:t>
            </a:r>
          </a:p>
        </p:txBody>
      </p:sp>
      <p:sp>
        <p:nvSpPr>
          <p:cNvPr id="3" name="TextBox 2">
            <a:extLst>
              <a:ext uri="{FF2B5EF4-FFF2-40B4-BE49-F238E27FC236}">
                <a16:creationId xmlns:a16="http://schemas.microsoft.com/office/drawing/2014/main" id="{B4B16484-B20C-0C23-FC66-90AB886BF4C6}"/>
              </a:ext>
            </a:extLst>
          </p:cNvPr>
          <p:cNvSpPr txBox="1"/>
          <p:nvPr/>
        </p:nvSpPr>
        <p:spPr>
          <a:xfrm>
            <a:off x="4325044" y="-2508"/>
            <a:ext cx="9978887"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REFERENCES</a:t>
            </a:r>
          </a:p>
        </p:txBody>
      </p:sp>
      <p:sp>
        <p:nvSpPr>
          <p:cNvPr id="4" name="TextBox 3">
            <a:extLst>
              <a:ext uri="{FF2B5EF4-FFF2-40B4-BE49-F238E27FC236}">
                <a16:creationId xmlns:a16="http://schemas.microsoft.com/office/drawing/2014/main" id="{35160C6E-A3CF-FBEF-5918-7EB3DD3808BE}"/>
              </a:ext>
            </a:extLst>
          </p:cNvPr>
          <p:cNvSpPr txBox="1"/>
          <p:nvPr/>
        </p:nvSpPr>
        <p:spPr>
          <a:xfrm>
            <a:off x="119271" y="691073"/>
            <a:ext cx="12072729" cy="6355586"/>
          </a:xfrm>
          <a:prstGeom prst="rect">
            <a:avLst/>
          </a:prstGeom>
          <a:noFill/>
        </p:spPr>
        <p:txBody>
          <a:bodyPr wrap="square" lIns="91440" tIns="45720" rIns="91440" bIns="45720" rtlCol="0" anchor="t">
            <a:spAutoFit/>
          </a:bodyPr>
          <a:lstStyle/>
          <a:p>
            <a:r>
              <a:rPr lang="en-US" sz="1400">
                <a:latin typeface="Times New Roman"/>
                <a:cs typeface="Times New Roman"/>
              </a:rPr>
              <a:t>[1] IBM Institute for Business Value | Research Insights (May 2024), Securing Generative AI - What matters now, Chrome-extension://efaidnbmnnnibpcajpcglclefindmkaj/https://d1.awsstatic.com/executive-insights/en_US/Securing%20Generative%20AI.pdf</a:t>
            </a:r>
          </a:p>
          <a:p>
            <a:r>
              <a:rPr lang="en-US" sz="1400">
                <a:latin typeface="Times New Roman"/>
                <a:cs typeface="Times New Roman"/>
              </a:rPr>
              <a:t>[2] IBM, X-Force Threat Intelligence Index 2024 (February 2024), </a:t>
            </a:r>
          </a:p>
          <a:p>
            <a:r>
              <a:rPr lang="en-US" sz="1400">
                <a:latin typeface="Times New Roman"/>
                <a:cs typeface="Times New Roman"/>
              </a:rPr>
              <a:t>chrome-extension://efaidnbmnnnibpcajpcglclefindmkaj/https://www.ibm.com/downloads/documents/us-en/107a02e952c8fe80</a:t>
            </a:r>
          </a:p>
          <a:p>
            <a:r>
              <a:rPr lang="en-US" sz="1400">
                <a:latin typeface="Times New Roman"/>
                <a:cs typeface="Times New Roman"/>
              </a:rPr>
              <a:t>[3] Nicolas Guzman Camacho (March 2023), The Role of AI in Cybersecurity: Addressing Threats in the Digital Age, ISSN: 3006-4023 (Online), Vol. 3, Issue 1 Journal of Artificial Intelligence General Science (JAIGS),  </a:t>
            </a:r>
            <a:r>
              <a:rPr lang="en-US" sz="1400">
                <a:latin typeface="Times New Roman"/>
                <a:cs typeface="Times New Roman"/>
                <a:hlinkClick r:id="rId2">
                  <a:extLst>
                    <a:ext uri="{A12FA001-AC4F-418D-AE19-62706E023703}">
                      <ahyp:hlinkClr xmlns:ahyp="http://schemas.microsoft.com/office/drawing/2018/hyperlinkcolor" val="tx"/>
                    </a:ext>
                  </a:extLst>
                </a:hlinkClick>
              </a:rPr>
              <a:t>https://ojs.boulibrary.com/index.php/JAIGS/article/view/75/46</a:t>
            </a:r>
            <a:endParaRPr lang="en-US" sz="1400">
              <a:latin typeface="Times New Roman"/>
              <a:cs typeface="Times New Roman"/>
            </a:endParaRPr>
          </a:p>
          <a:p>
            <a:r>
              <a:rPr lang="en-US" sz="1400" kern="0">
                <a:effectLst/>
                <a:latin typeface="Times New Roman"/>
                <a:ea typeface="Times New Roman" panose="02020603050405020304" pitchFamily="18" charset="0"/>
                <a:cs typeface="Times New Roman"/>
              </a:rPr>
              <a:t>[4]</a:t>
            </a:r>
            <a:r>
              <a:rPr lang="en-US" sz="1400" kern="0" err="1">
                <a:effectLst/>
                <a:latin typeface="Times New Roman"/>
                <a:ea typeface="Times New Roman" panose="02020603050405020304" pitchFamily="18" charset="0"/>
                <a:cs typeface="Times New Roman"/>
              </a:rPr>
              <a:t>Alshingiti</a:t>
            </a:r>
            <a:r>
              <a:rPr lang="en-US" sz="1400" kern="0">
                <a:effectLst/>
                <a:latin typeface="Times New Roman"/>
                <a:ea typeface="Times New Roman" panose="02020603050405020304" pitchFamily="18" charset="0"/>
                <a:cs typeface="Times New Roman"/>
              </a:rPr>
              <a:t>, Z., </a:t>
            </a:r>
            <a:r>
              <a:rPr lang="en-US" sz="1400" kern="0" err="1">
                <a:effectLst/>
                <a:latin typeface="Times New Roman"/>
                <a:ea typeface="Times New Roman" panose="02020603050405020304" pitchFamily="18" charset="0"/>
                <a:cs typeface="Times New Roman"/>
              </a:rPr>
              <a:t>Alaqel</a:t>
            </a:r>
            <a:r>
              <a:rPr lang="en-US" sz="1400" kern="0">
                <a:effectLst/>
                <a:latin typeface="Times New Roman"/>
                <a:ea typeface="Times New Roman" panose="02020603050405020304" pitchFamily="18" charset="0"/>
                <a:cs typeface="Times New Roman"/>
              </a:rPr>
              <a:t>, R., Al-Muhtadi, J., Haq, Q.E.U., Saleem, K. and Faheem, M.H. (2023). A Deep Learning-Based Phishing Detection System Using CNN, LSTM, and LSTM-CNN. </a:t>
            </a:r>
            <a:r>
              <a:rPr lang="en-US" sz="1400" i="1" kern="0">
                <a:effectLst/>
                <a:latin typeface="Times New Roman"/>
                <a:ea typeface="Times New Roman" panose="02020603050405020304" pitchFamily="18" charset="0"/>
                <a:cs typeface="Times New Roman"/>
              </a:rPr>
              <a:t>Electronics</a:t>
            </a:r>
            <a:r>
              <a:rPr lang="en-US" sz="1400" kern="0">
                <a:effectLst/>
                <a:latin typeface="Times New Roman"/>
                <a:ea typeface="Times New Roman" panose="02020603050405020304" pitchFamily="18" charset="0"/>
                <a:cs typeface="Times New Roman"/>
              </a:rPr>
              <a:t>, 12(1), p.232. </a:t>
            </a:r>
            <a:r>
              <a:rPr lang="en-US" sz="1400" kern="0" err="1">
                <a:effectLst/>
                <a:latin typeface="Times New Roman"/>
                <a:ea typeface="Times New Roman" panose="02020603050405020304" pitchFamily="18" charset="0"/>
                <a:cs typeface="Times New Roman"/>
              </a:rPr>
              <a:t>doi</a:t>
            </a:r>
            <a:r>
              <a:rPr lang="en-US" sz="1400" kern="0">
                <a:effectLst/>
                <a:latin typeface="Times New Roman"/>
                <a:ea typeface="Times New Roman" panose="02020603050405020304" pitchFamily="18" charset="0"/>
                <a:cs typeface="Times New Roman"/>
              </a:rPr>
              <a:t>:</a:t>
            </a:r>
            <a:r>
              <a:rPr lang="en-US" sz="1400" u="none" strike="noStrike" kern="0">
                <a:effectLst/>
                <a:latin typeface="Times New Roman"/>
                <a:ea typeface="Times New Roman" panose="02020603050405020304" pitchFamily="18" charset="0"/>
                <a:cs typeface="Times New Roman"/>
                <a:hlinkClick r:id="rId3">
                  <a:extLst>
                    <a:ext uri="{A12FA001-AC4F-418D-AE19-62706E023703}">
                      <ahyp:hlinkClr xmlns:ahyp="http://schemas.microsoft.com/office/drawing/2018/hyperlinkcolor" val="tx"/>
                    </a:ext>
                  </a:extLst>
                </a:hlinkClick>
              </a:rPr>
              <a:t>https://doi.org/10.3390/electronics12010232</a:t>
            </a:r>
            <a:r>
              <a:rPr lang="en-US" sz="1400" kern="0">
                <a:effectLst/>
                <a:latin typeface="Times New Roman"/>
                <a:ea typeface="Times New Roman" panose="02020603050405020304" pitchFamily="18" charset="0"/>
                <a:cs typeface="Times New Roman"/>
              </a:rPr>
              <a:t>.</a:t>
            </a:r>
            <a:br>
              <a:rPr lang="en-US" sz="1400" kern="0">
                <a:effectLst/>
                <a:latin typeface="Times New Roman" panose="02020603050405020304" pitchFamily="18" charset="0"/>
                <a:ea typeface="Times New Roman" panose="02020603050405020304" pitchFamily="18" charset="0"/>
                <a:cs typeface="Times New Roman" panose="02020603050405020304" pitchFamily="18" charset="0"/>
              </a:rPr>
            </a:br>
            <a:r>
              <a:rPr lang="en-GB" sz="1400" kern="100">
                <a:latin typeface="Times New Roman"/>
                <a:ea typeface="Times New Roman" panose="02020603050405020304" pitchFamily="18" charset="0"/>
                <a:cs typeface="Times New Roman"/>
              </a:rPr>
              <a:t>[5]</a:t>
            </a:r>
            <a:r>
              <a:rPr lang="en-US" sz="1400" kern="0">
                <a:effectLst/>
                <a:latin typeface="Times New Roman"/>
                <a:ea typeface="Times New Roman" panose="02020603050405020304" pitchFamily="18" charset="0"/>
                <a:cs typeface="Times New Roman"/>
              </a:rPr>
              <a:t>Asiri, S., Xiao, Y., Alzahrani, S., Li, S. and Li, T. (2023). A Survey of Intelligent Detection Designs of HTML URL Phishing Attacks. </a:t>
            </a:r>
            <a:r>
              <a:rPr lang="en-US" sz="1400" i="1" kern="0">
                <a:effectLst/>
                <a:latin typeface="Times New Roman"/>
                <a:ea typeface="Times New Roman" panose="02020603050405020304" pitchFamily="18" charset="0"/>
                <a:cs typeface="Times New Roman"/>
              </a:rPr>
              <a:t>IEEE Access</a:t>
            </a:r>
            <a:r>
              <a:rPr lang="en-US" sz="1400" kern="0">
                <a:effectLst/>
                <a:latin typeface="Times New Roman"/>
                <a:ea typeface="Times New Roman" panose="02020603050405020304" pitchFamily="18" charset="0"/>
                <a:cs typeface="Times New Roman"/>
              </a:rPr>
              <a:t>, 3237798(3237798), pp.1–1. </a:t>
            </a:r>
            <a:r>
              <a:rPr lang="en-US" sz="1400" kern="0" err="1">
                <a:effectLst/>
                <a:latin typeface="Times New Roman"/>
                <a:ea typeface="Times New Roman" panose="02020603050405020304" pitchFamily="18" charset="0"/>
                <a:cs typeface="Times New Roman"/>
              </a:rPr>
              <a:t>doi</a:t>
            </a:r>
            <a:r>
              <a:rPr lang="en-US" sz="1400" kern="0">
                <a:effectLst/>
                <a:latin typeface="Times New Roman"/>
                <a:ea typeface="Times New Roman" panose="02020603050405020304" pitchFamily="18" charset="0"/>
                <a:cs typeface="Times New Roman"/>
              </a:rPr>
              <a:t>:</a:t>
            </a:r>
            <a:r>
              <a:rPr lang="en-US" sz="1400" u="none" strike="noStrike" kern="0">
                <a:effectLst/>
                <a:latin typeface="Times New Roman"/>
                <a:ea typeface="Times New Roman" panose="02020603050405020304" pitchFamily="18" charset="0"/>
                <a:cs typeface="Times New Roman"/>
                <a:hlinkClick r:id="rId4">
                  <a:extLst>
                    <a:ext uri="{A12FA001-AC4F-418D-AE19-62706E023703}">
                      <ahyp:hlinkClr xmlns:ahyp="http://schemas.microsoft.com/office/drawing/2018/hyperlinkcolor" val="tx"/>
                    </a:ext>
                  </a:extLst>
                </a:hlinkClick>
              </a:rPr>
              <a:t>https://doi.org/10.1109/access.2023.3237798</a:t>
            </a:r>
            <a:r>
              <a:rPr lang="en-US" sz="1400" kern="0">
                <a:effectLst/>
                <a:latin typeface="Times New Roman"/>
                <a:ea typeface="Times New Roman" panose="02020603050405020304" pitchFamily="18" charset="0"/>
                <a:cs typeface="Times New Roman"/>
              </a:rPr>
              <a:t>.</a:t>
            </a:r>
            <a:br>
              <a:rPr lang="en-US" sz="1400" kern="0">
                <a:effectLst/>
                <a:latin typeface="Times New Roman" panose="02020603050405020304" pitchFamily="18" charset="0"/>
                <a:ea typeface="Times New Roman" panose="02020603050405020304" pitchFamily="18" charset="0"/>
                <a:cs typeface="Times New Roman" panose="02020603050405020304" pitchFamily="18" charset="0"/>
              </a:rPr>
            </a:br>
            <a:r>
              <a:rPr lang="en-GB" sz="1400" kern="100">
                <a:effectLst/>
                <a:latin typeface="Times New Roman"/>
                <a:ea typeface="Times New Roman" panose="02020603050405020304" pitchFamily="18" charset="0"/>
                <a:cs typeface="Times New Roman"/>
              </a:rPr>
              <a:t>[6]</a:t>
            </a:r>
            <a:r>
              <a:rPr lang="en-US" sz="1400" kern="0">
                <a:effectLst/>
                <a:latin typeface="Times New Roman"/>
                <a:ea typeface="Times New Roman" panose="02020603050405020304" pitchFamily="18" charset="0"/>
                <a:cs typeface="Times New Roman"/>
              </a:rPr>
              <a:t>Foundations of AI &amp; ML. (2018). </a:t>
            </a:r>
            <a:r>
              <a:rPr lang="en-US" sz="1400" i="1" kern="0">
                <a:effectLst/>
                <a:latin typeface="Times New Roman"/>
                <a:ea typeface="Times New Roman" panose="02020603050405020304" pitchFamily="18" charset="0"/>
                <a:cs typeface="Times New Roman"/>
              </a:rPr>
              <a:t>What is DL</a:t>
            </a:r>
            <a:r>
              <a:rPr lang="en-US" sz="1400" kern="0">
                <a:effectLst/>
                <a:latin typeface="Times New Roman"/>
                <a:ea typeface="Times New Roman" panose="02020603050405020304" pitchFamily="18" charset="0"/>
                <a:cs typeface="Times New Roman"/>
              </a:rPr>
              <a:t>. [online] Available at: </a:t>
            </a:r>
            <a:r>
              <a:rPr lang="en-US" sz="1400" u="none" strike="noStrike" kern="0">
                <a:effectLst/>
                <a:latin typeface="Times New Roman"/>
                <a:ea typeface="Times New Roman" panose="02020603050405020304" pitchFamily="18" charset="0"/>
                <a:cs typeface="Times New Roman"/>
                <a:hlinkClick r:id="rId5">
                  <a:extLst>
                    <a:ext uri="{A12FA001-AC4F-418D-AE19-62706E023703}">
                      <ahyp:hlinkClr xmlns:ahyp="http://schemas.microsoft.com/office/drawing/2018/hyperlinkcolor" val="tx"/>
                    </a:ext>
                  </a:extLst>
                </a:hlinkClick>
              </a:rPr>
              <a:t>https://mylearningsinaiml.wordpress.com/what-is-dl/</a:t>
            </a:r>
            <a:r>
              <a:rPr lang="en-US" sz="1400" kern="0">
                <a:effectLst/>
                <a:latin typeface="Times New Roman"/>
                <a:ea typeface="Times New Roman" panose="02020603050405020304" pitchFamily="18" charset="0"/>
                <a:cs typeface="Times New Roman"/>
              </a:rPr>
              <a:t> [Accessed 8 Dec. 2024].</a:t>
            </a:r>
            <a:br>
              <a:rPr lang="en-US" sz="1400" kern="0">
                <a:effectLst/>
                <a:latin typeface="Times New Roman" panose="02020603050405020304" pitchFamily="18" charset="0"/>
                <a:ea typeface="Times New Roman" panose="02020603050405020304" pitchFamily="18" charset="0"/>
                <a:cs typeface="Times New Roman" panose="02020603050405020304" pitchFamily="18" charset="0"/>
              </a:rPr>
            </a:br>
            <a:r>
              <a:rPr lang="en-GB" sz="1400" kern="100">
                <a:effectLst/>
                <a:latin typeface="Times New Roman"/>
                <a:ea typeface="Times New Roman" panose="02020603050405020304" pitchFamily="18" charset="0"/>
                <a:cs typeface="Times New Roman"/>
              </a:rPr>
              <a:t>[7]</a:t>
            </a:r>
            <a:r>
              <a:rPr lang="en-US" sz="1400" kern="0" err="1">
                <a:effectLst/>
                <a:latin typeface="Times New Roman"/>
                <a:ea typeface="Times New Roman" panose="02020603050405020304" pitchFamily="18" charset="0"/>
                <a:cs typeface="Times New Roman"/>
              </a:rPr>
              <a:t>Khonji</a:t>
            </a:r>
            <a:r>
              <a:rPr lang="en-US" sz="1400" kern="0">
                <a:effectLst/>
                <a:latin typeface="Times New Roman"/>
                <a:ea typeface="Times New Roman" panose="02020603050405020304" pitchFamily="18" charset="0"/>
                <a:cs typeface="Times New Roman"/>
              </a:rPr>
              <a:t>, M., Iraqi, Y. and Jones, A. (2023). Phishing Detection: a Literature Survey. </a:t>
            </a:r>
            <a:r>
              <a:rPr lang="en-US" sz="1400" i="1" kern="0">
                <a:effectLst/>
                <a:latin typeface="Times New Roman"/>
                <a:ea typeface="Times New Roman" panose="02020603050405020304" pitchFamily="18" charset="0"/>
                <a:cs typeface="Times New Roman"/>
              </a:rPr>
              <a:t>IEEE Communications Surveys &amp; Tutorials</a:t>
            </a:r>
            <a:r>
              <a:rPr lang="en-US" sz="1400" kern="0">
                <a:effectLst/>
                <a:latin typeface="Times New Roman"/>
                <a:ea typeface="Times New Roman" panose="02020603050405020304" pitchFamily="18" charset="0"/>
                <a:cs typeface="Times New Roman"/>
              </a:rPr>
              <a:t>, [online] 15(4), pp.2091–2121. </a:t>
            </a:r>
            <a:r>
              <a:rPr lang="en-US" sz="1400" kern="0" err="1">
                <a:effectLst/>
                <a:latin typeface="Times New Roman"/>
                <a:ea typeface="Times New Roman" panose="02020603050405020304" pitchFamily="18" charset="0"/>
                <a:cs typeface="Times New Roman"/>
              </a:rPr>
              <a:t>doi</a:t>
            </a:r>
            <a:r>
              <a:rPr lang="en-US" sz="1400" kern="0">
                <a:effectLst/>
                <a:latin typeface="Times New Roman"/>
                <a:ea typeface="Times New Roman" panose="02020603050405020304" pitchFamily="18" charset="0"/>
                <a:cs typeface="Times New Roman"/>
              </a:rPr>
              <a:t>:</a:t>
            </a:r>
            <a:r>
              <a:rPr lang="en-US" sz="1400" u="none" strike="noStrike" kern="0">
                <a:effectLst/>
                <a:latin typeface="Times New Roman"/>
                <a:ea typeface="Times New Roman" panose="02020603050405020304" pitchFamily="18" charset="0"/>
                <a:cs typeface="Times New Roman"/>
                <a:hlinkClick r:id="rId6">
                  <a:extLst>
                    <a:ext uri="{A12FA001-AC4F-418D-AE19-62706E023703}">
                      <ahyp:hlinkClr xmlns:ahyp="http://schemas.microsoft.com/office/drawing/2018/hyperlinkcolor" val="tx"/>
                    </a:ext>
                  </a:extLst>
                </a:hlinkClick>
              </a:rPr>
              <a:t>https://doi.org/10.1109/surv.2013.032213.00009</a:t>
            </a:r>
            <a:r>
              <a:rPr lang="en-US" sz="1400" kern="0">
                <a:effectLst/>
                <a:latin typeface="Times New Roman"/>
                <a:ea typeface="Times New Roman" panose="02020603050405020304" pitchFamily="18" charset="0"/>
                <a:cs typeface="Times New Roman"/>
              </a:rPr>
              <a:t>.</a:t>
            </a:r>
            <a:br>
              <a:rPr lang="en-US" sz="1400" kern="0">
                <a:effectLst/>
                <a:latin typeface="Times New Roman" panose="02020603050405020304" pitchFamily="18" charset="0"/>
                <a:ea typeface="Times New Roman" panose="02020603050405020304" pitchFamily="18" charset="0"/>
                <a:cs typeface="Times New Roman" panose="02020603050405020304" pitchFamily="18" charset="0"/>
              </a:rPr>
            </a:br>
            <a:r>
              <a:rPr lang="en-GB" sz="1400" kern="100">
                <a:effectLst/>
                <a:latin typeface="Times New Roman"/>
                <a:ea typeface="Times New Roman" panose="02020603050405020304" pitchFamily="18" charset="0"/>
                <a:cs typeface="Times New Roman"/>
              </a:rPr>
              <a:t>[8]</a:t>
            </a:r>
            <a:r>
              <a:rPr lang="en-US" sz="1400" kern="0">
                <a:effectLst/>
                <a:latin typeface="Times New Roman"/>
                <a:ea typeface="Times New Roman" panose="02020603050405020304" pitchFamily="18" charset="0"/>
                <a:cs typeface="Times New Roman"/>
              </a:rPr>
              <a:t>Sameen, M., Han, K. and Hwang, S.O. (2020). </a:t>
            </a:r>
            <a:r>
              <a:rPr lang="en-US" sz="1400" kern="0" err="1">
                <a:effectLst/>
                <a:latin typeface="Times New Roman"/>
                <a:ea typeface="Times New Roman" panose="02020603050405020304" pitchFamily="18" charset="0"/>
                <a:cs typeface="Times New Roman"/>
              </a:rPr>
              <a:t>PhishHaven</a:t>
            </a:r>
            <a:r>
              <a:rPr lang="en-US" sz="1400" kern="0">
                <a:effectLst/>
                <a:latin typeface="Times New Roman"/>
                <a:ea typeface="Times New Roman" panose="02020603050405020304" pitchFamily="18" charset="0"/>
                <a:cs typeface="Times New Roman"/>
              </a:rPr>
              <a:t>—An Efficient Real-Time AI Phishing URLs Detection System. </a:t>
            </a:r>
            <a:r>
              <a:rPr lang="en-US" sz="1400" i="1" kern="0">
                <a:effectLst/>
                <a:latin typeface="Times New Roman"/>
                <a:ea typeface="Times New Roman" panose="02020603050405020304" pitchFamily="18" charset="0"/>
                <a:cs typeface="Times New Roman"/>
              </a:rPr>
              <a:t>IEEE Access</a:t>
            </a:r>
            <a:r>
              <a:rPr lang="en-US" sz="1400" kern="0">
                <a:effectLst/>
                <a:latin typeface="Times New Roman"/>
                <a:ea typeface="Times New Roman" panose="02020603050405020304" pitchFamily="18" charset="0"/>
                <a:cs typeface="Times New Roman"/>
              </a:rPr>
              <a:t>, 8(2991403), pp.83425–83443. </a:t>
            </a:r>
            <a:r>
              <a:rPr lang="en-US" sz="1400" kern="0" err="1">
                <a:effectLst/>
                <a:latin typeface="Times New Roman"/>
                <a:ea typeface="Times New Roman" panose="02020603050405020304" pitchFamily="18" charset="0"/>
                <a:cs typeface="Times New Roman"/>
              </a:rPr>
              <a:t>doi</a:t>
            </a:r>
            <a:r>
              <a:rPr lang="en-US" sz="1400" kern="0">
                <a:effectLst/>
                <a:latin typeface="Times New Roman"/>
                <a:ea typeface="Times New Roman" panose="02020603050405020304" pitchFamily="18" charset="0"/>
                <a:cs typeface="Times New Roman"/>
              </a:rPr>
              <a:t>:</a:t>
            </a:r>
            <a:r>
              <a:rPr lang="en-US" sz="1400" u="none" strike="noStrike" kern="0">
                <a:effectLst/>
                <a:latin typeface="Times New Roman"/>
                <a:ea typeface="Times New Roman" panose="02020603050405020304" pitchFamily="18" charset="0"/>
                <a:cs typeface="Times New Roman"/>
                <a:hlinkClick r:id="rId7">
                  <a:extLst>
                    <a:ext uri="{A12FA001-AC4F-418D-AE19-62706E023703}">
                      <ahyp:hlinkClr xmlns:ahyp="http://schemas.microsoft.com/office/drawing/2018/hyperlinkcolor" val="tx"/>
                    </a:ext>
                  </a:extLst>
                </a:hlinkClick>
              </a:rPr>
              <a:t>https://doi.org/10.1109/access.2020.2991403</a:t>
            </a:r>
            <a:r>
              <a:rPr lang="en-US" sz="1400" kern="0">
                <a:effectLst/>
                <a:latin typeface="Times New Roman"/>
                <a:ea typeface="Times New Roman" panose="02020603050405020304" pitchFamily="18" charset="0"/>
                <a:cs typeface="Times New Roman"/>
              </a:rPr>
              <a:t>.</a:t>
            </a:r>
            <a:br>
              <a:rPr lang="en-US" sz="1400" kern="0">
                <a:effectLst/>
                <a:latin typeface="Times New Roman" panose="02020603050405020304" pitchFamily="18" charset="0"/>
                <a:ea typeface="Times New Roman" panose="02020603050405020304" pitchFamily="18" charset="0"/>
                <a:cs typeface="Times New Roman" panose="02020603050405020304" pitchFamily="18" charset="0"/>
              </a:rPr>
            </a:br>
            <a:r>
              <a:rPr lang="en-GB" sz="1400" kern="100">
                <a:effectLst/>
                <a:latin typeface="Times New Roman"/>
                <a:ea typeface="Times New Roman" panose="02020603050405020304" pitchFamily="18" charset="0"/>
                <a:cs typeface="Times New Roman"/>
              </a:rPr>
              <a:t>[9]</a:t>
            </a:r>
            <a:r>
              <a:rPr lang="en-US" sz="1400" kern="0">
                <a:effectLst/>
                <a:latin typeface="Times New Roman"/>
                <a:ea typeface="Times New Roman" panose="02020603050405020304" pitchFamily="18" charset="0"/>
                <a:cs typeface="Times New Roman"/>
              </a:rPr>
              <a:t>Xuan, C.D., Dinh, H. and Victor, T. (2020). Malicious URL Detection based on Machine Learning. </a:t>
            </a:r>
            <a:r>
              <a:rPr lang="en-US" sz="1400" i="1" kern="0">
                <a:effectLst/>
                <a:latin typeface="Times New Roman"/>
                <a:ea typeface="Times New Roman" panose="02020603050405020304" pitchFamily="18" charset="0"/>
                <a:cs typeface="Times New Roman"/>
              </a:rPr>
              <a:t>International Journal of Advanced Computer Science and Applications</a:t>
            </a:r>
            <a:r>
              <a:rPr lang="en-US" sz="1400" kern="0">
                <a:effectLst/>
                <a:latin typeface="Times New Roman"/>
                <a:ea typeface="Times New Roman" panose="02020603050405020304" pitchFamily="18" charset="0"/>
                <a:cs typeface="Times New Roman"/>
              </a:rPr>
              <a:t>, 11(1). </a:t>
            </a:r>
            <a:r>
              <a:rPr lang="en-US" sz="1400" kern="0" err="1">
                <a:effectLst/>
                <a:latin typeface="Times New Roman"/>
                <a:ea typeface="Times New Roman" panose="02020603050405020304" pitchFamily="18" charset="0"/>
                <a:cs typeface="Times New Roman"/>
              </a:rPr>
              <a:t>doi</a:t>
            </a:r>
            <a:r>
              <a:rPr lang="en-US" sz="1400" kern="0">
                <a:effectLst/>
                <a:latin typeface="Times New Roman"/>
                <a:ea typeface="Times New Roman" panose="02020603050405020304" pitchFamily="18" charset="0"/>
                <a:cs typeface="Times New Roman"/>
              </a:rPr>
              <a:t>:</a:t>
            </a:r>
            <a:r>
              <a:rPr lang="en-US" sz="1400" u="none" strike="noStrike" kern="0">
                <a:effectLst/>
                <a:latin typeface="Times New Roman"/>
                <a:ea typeface="Times New Roman" panose="02020603050405020304" pitchFamily="18" charset="0"/>
                <a:cs typeface="Times New Roman"/>
                <a:hlinkClick r:id="rId8">
                  <a:extLst>
                    <a:ext uri="{A12FA001-AC4F-418D-AE19-62706E023703}">
                      <ahyp:hlinkClr xmlns:ahyp="http://schemas.microsoft.com/office/drawing/2018/hyperlinkcolor" val="tx"/>
                    </a:ext>
                  </a:extLst>
                </a:hlinkClick>
              </a:rPr>
              <a:t>https://doi.org/10.14569/ijacsa.2020.0110119</a:t>
            </a:r>
            <a:r>
              <a:rPr lang="en-US" sz="1400" kern="0">
                <a:effectLst/>
                <a:latin typeface="Times New Roman"/>
                <a:ea typeface="Times New Roman" panose="02020603050405020304" pitchFamily="18" charset="0"/>
                <a:cs typeface="Times New Roman"/>
              </a:rPr>
              <a:t>.</a:t>
            </a:r>
          </a:p>
          <a:p>
            <a:r>
              <a:rPr lang="en-US" sz="1400">
                <a:latin typeface="Times New Roman"/>
                <a:cs typeface="Times New Roman"/>
              </a:rPr>
              <a:t>[10] OpenAI, “Introducing ChatGPT,” https://openai.com/blog/chatgpt.</a:t>
            </a:r>
          </a:p>
          <a:p>
            <a:r>
              <a:rPr lang="it-IT" sz="1400">
                <a:latin typeface="Times New Roman"/>
                <a:cs typeface="Times New Roman"/>
              </a:rPr>
              <a:t>[11] OpenAI, “GPT-3.5,” https://platform.openai.com/docs/models/gpt-3-5.</a:t>
            </a:r>
            <a:endParaRPr lang="en-US" sz="1400">
              <a:latin typeface="Times New Roman"/>
              <a:cs typeface="Times New Roman"/>
            </a:endParaRPr>
          </a:p>
          <a:p>
            <a:r>
              <a:rPr lang="en-US" sz="1400">
                <a:latin typeface="Times New Roman"/>
                <a:cs typeface="Times New Roman"/>
              </a:rPr>
              <a:t>[12] Nils </a:t>
            </a:r>
            <a:r>
              <a:rPr lang="en-US" sz="1400" err="1">
                <a:latin typeface="Times New Roman"/>
                <a:cs typeface="Times New Roman"/>
              </a:rPr>
              <a:t>Begou</a:t>
            </a:r>
            <a:r>
              <a:rPr lang="en-US" sz="1400">
                <a:latin typeface="Times New Roman"/>
                <a:cs typeface="Times New Roman"/>
              </a:rPr>
              <a:t>, </a:t>
            </a:r>
            <a:r>
              <a:rPr lang="en-US" sz="1400" err="1">
                <a:latin typeface="Times New Roman"/>
                <a:cs typeface="Times New Roman"/>
              </a:rPr>
              <a:t>J´er´emy</a:t>
            </a:r>
            <a:r>
              <a:rPr lang="en-US" sz="1400">
                <a:latin typeface="Times New Roman"/>
                <a:cs typeface="Times New Roman"/>
              </a:rPr>
              <a:t> Vinoy, Andrzej Duda, Maciej </a:t>
            </a:r>
            <a:r>
              <a:rPr lang="en-US" sz="1400" err="1">
                <a:latin typeface="Times New Roman"/>
                <a:cs typeface="Times New Roman"/>
              </a:rPr>
              <a:t>Korczy´nski</a:t>
            </a:r>
            <a:r>
              <a:rPr lang="en-US" sz="1400">
                <a:latin typeface="Times New Roman"/>
                <a:cs typeface="Times New Roman"/>
              </a:rPr>
              <a:t> , “Exploring the Dark Side of AI: Advanced Phishing Attack Design and Deployment Using ChatGPT”, Second IEEE Conference on Communications and Network Security 2023 - Cyber Resilience Workshop.</a:t>
            </a:r>
          </a:p>
          <a:p>
            <a:r>
              <a:rPr lang="en-US" sz="1400">
                <a:latin typeface="Times New Roman"/>
                <a:cs typeface="Times New Roman"/>
              </a:rPr>
              <a:t>[13] </a:t>
            </a:r>
            <a:r>
              <a:rPr lang="fi-FI" sz="1400" err="1">
                <a:latin typeface="Times New Roman"/>
                <a:cs typeface="Times New Roman"/>
              </a:rPr>
              <a:t>Sayak</a:t>
            </a:r>
            <a:r>
              <a:rPr lang="fi-FI" sz="1400">
                <a:latin typeface="Times New Roman"/>
                <a:cs typeface="Times New Roman"/>
              </a:rPr>
              <a:t> Saha Roy, Krishna </a:t>
            </a:r>
            <a:r>
              <a:rPr lang="fi-FI" sz="1400" err="1">
                <a:latin typeface="Times New Roman"/>
                <a:cs typeface="Times New Roman"/>
              </a:rPr>
              <a:t>Vamsi</a:t>
            </a:r>
            <a:r>
              <a:rPr lang="fi-FI" sz="1400">
                <a:latin typeface="Times New Roman"/>
                <a:cs typeface="Times New Roman"/>
              </a:rPr>
              <a:t> </a:t>
            </a:r>
            <a:r>
              <a:rPr lang="fi-FI" sz="1400" err="1">
                <a:latin typeface="Times New Roman"/>
                <a:cs typeface="Times New Roman"/>
              </a:rPr>
              <a:t>Naragam</a:t>
            </a:r>
            <a:r>
              <a:rPr lang="fi-FI" sz="1400">
                <a:latin typeface="Times New Roman"/>
                <a:cs typeface="Times New Roman"/>
              </a:rPr>
              <a:t>, </a:t>
            </a:r>
            <a:r>
              <a:rPr lang="fi-FI" sz="1400" err="1">
                <a:latin typeface="Times New Roman"/>
                <a:cs typeface="Times New Roman"/>
              </a:rPr>
              <a:t>Shirin</a:t>
            </a:r>
            <a:r>
              <a:rPr lang="fi-FI" sz="1400">
                <a:latin typeface="Times New Roman"/>
                <a:cs typeface="Times New Roman"/>
              </a:rPr>
              <a:t> </a:t>
            </a:r>
            <a:r>
              <a:rPr lang="fi-FI" sz="1400" err="1">
                <a:latin typeface="Times New Roman"/>
                <a:cs typeface="Times New Roman"/>
              </a:rPr>
              <a:t>Nilizadeh</a:t>
            </a:r>
            <a:r>
              <a:rPr lang="fi-FI" sz="1400">
                <a:latin typeface="Times New Roman"/>
                <a:cs typeface="Times New Roman"/>
              </a:rPr>
              <a:t>, ”</a:t>
            </a:r>
            <a:r>
              <a:rPr lang="en-US" sz="1400">
                <a:latin typeface="Times New Roman"/>
                <a:cs typeface="Times New Roman"/>
              </a:rPr>
              <a:t> Generating Phishing Attacks using ChatGPT</a:t>
            </a:r>
            <a:r>
              <a:rPr lang="fi-FI" sz="1400">
                <a:latin typeface="Times New Roman"/>
                <a:cs typeface="Times New Roman"/>
              </a:rPr>
              <a:t>”,</a:t>
            </a:r>
            <a:r>
              <a:rPr lang="en-US" sz="1400">
                <a:latin typeface="Times New Roman"/>
                <a:cs typeface="Times New Roman"/>
              </a:rPr>
              <a:t> The University of Texas at Arlington.</a:t>
            </a:r>
          </a:p>
          <a:p>
            <a:r>
              <a:rPr lang="en-US" sz="1400">
                <a:latin typeface="Times New Roman"/>
                <a:cs typeface="Times New Roman"/>
              </a:rPr>
              <a:t>[14]</a:t>
            </a:r>
            <a:r>
              <a:rPr lang="en-US" sz="1400">
                <a:latin typeface="Times New Roman"/>
                <a:ea typeface="+mn-lt"/>
                <a:cs typeface="Times New Roman"/>
              </a:rPr>
              <a:t> Bahnsen</a:t>
            </a:r>
            <a:r>
              <a:rPr lang="en-US" sz="1400">
                <a:latin typeface="Times New Roman"/>
                <a:ea typeface="Roboto Slab"/>
                <a:cs typeface="Times New Roman"/>
              </a:rPr>
              <a:t>, A.C., </a:t>
            </a:r>
            <a:r>
              <a:rPr lang="en-US" sz="1400" err="1">
                <a:latin typeface="Times New Roman"/>
                <a:ea typeface="Roboto Slab"/>
                <a:cs typeface="Times New Roman"/>
              </a:rPr>
              <a:t>Torroledo</a:t>
            </a:r>
            <a:r>
              <a:rPr lang="en-US" sz="1400">
                <a:latin typeface="Times New Roman"/>
                <a:ea typeface="Roboto Slab"/>
                <a:cs typeface="Times New Roman"/>
              </a:rPr>
              <a:t>, I., Camacho, L.D. and Villegas, S. (2018). </a:t>
            </a:r>
            <a:r>
              <a:rPr lang="en-US" sz="1400" i="1" err="1">
                <a:latin typeface="Times New Roman"/>
                <a:ea typeface="Roboto Slab"/>
                <a:cs typeface="Times New Roman"/>
              </a:rPr>
              <a:t>DeepPhish</a:t>
            </a:r>
            <a:r>
              <a:rPr lang="en-US" sz="1400" i="1">
                <a:latin typeface="Times New Roman"/>
                <a:ea typeface="Roboto Slab"/>
                <a:cs typeface="Times New Roman"/>
              </a:rPr>
              <a:t> : Simulating Malicious AI</a:t>
            </a:r>
            <a:r>
              <a:rPr lang="en-US" sz="1400">
                <a:latin typeface="Times New Roman"/>
                <a:ea typeface="Roboto Slab"/>
                <a:cs typeface="Times New Roman"/>
              </a:rPr>
              <a:t>. [online]www.semanticscholar.org. Available at: https://www.semanticscholar.org/paper/DeepPhish-%3A-Simulating-Malicious-AI-Bahnsen-Torroledo/ae99765d48ab80fe3e221f2eedec719af80b93f9.</a:t>
            </a:r>
            <a:endParaRPr lang="en-US" sz="1400">
              <a:latin typeface="Times New Roman" panose="02020603050405020304" pitchFamily="18" charset="0"/>
              <a:cs typeface="Times New Roman" panose="02020603050405020304" pitchFamily="18" charset="0"/>
            </a:endParaRPr>
          </a:p>
          <a:p>
            <a:r>
              <a:rPr lang="en-US" sz="1400">
                <a:latin typeface="Times New Roman"/>
                <a:ea typeface="Roboto Slab"/>
                <a:cs typeface="Times New Roman"/>
              </a:rPr>
              <a:t>[15]</a:t>
            </a:r>
            <a:r>
              <a:rPr lang="en-US" sz="1400" i="1">
                <a:latin typeface="Times New Roman"/>
                <a:ea typeface="+mn-lt"/>
                <a:cs typeface="+mn-lt"/>
              </a:rPr>
              <a:t>Telecom Review Africa</a:t>
            </a:r>
            <a:r>
              <a:rPr lang="en-US" sz="1400">
                <a:latin typeface="Times New Roman"/>
                <a:ea typeface="+mn-lt"/>
                <a:cs typeface="+mn-lt"/>
              </a:rPr>
              <a:t>, “ChatGPT and the Future of Cybersecurity: An AI Perspective.” ,</a:t>
            </a:r>
            <a:r>
              <a:rPr lang="en-US" sz="1400" err="1">
                <a:latin typeface="Times New Roman"/>
                <a:ea typeface="+mn-lt"/>
                <a:cs typeface="+mn-lt"/>
              </a:rPr>
              <a:t>Availiable</a:t>
            </a:r>
            <a:r>
              <a:rPr lang="en-US" sz="1400">
                <a:latin typeface="Times New Roman"/>
                <a:ea typeface="+mn-lt"/>
                <a:cs typeface="+mn-lt"/>
              </a:rPr>
              <a:t> at : www.telecomreviewafrica.com/articles/features/3283-chatgpt-and-the-future-of-cybersecurity-an-ai-perspective/. Accessed 9 Dec. 2024.</a:t>
            </a:r>
            <a:endParaRPr lang="en-US" sz="1400">
              <a:latin typeface="Times New Roman"/>
              <a:ea typeface="Roboto Slab"/>
              <a:cs typeface="Roboto Slab"/>
            </a:endParaRPr>
          </a:p>
          <a:p>
            <a:endParaRPr lang="en-US" sz="1500">
              <a:latin typeface="Times New Roman"/>
              <a:cs typeface="Times New Roman"/>
            </a:endParaRPr>
          </a:p>
          <a:p>
            <a:endParaRPr lang="en-US" sz="1400">
              <a:latin typeface="Times New Roman" panose="02020603050405020304" pitchFamily="18" charset="0"/>
              <a:cs typeface="Times New Roman" panose="02020603050405020304" pitchFamily="18" charset="0"/>
            </a:endParaRPr>
          </a:p>
          <a:p>
            <a:endParaRPr lang="en-US" sz="1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2320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2AFEDD0-B3B1-E7B9-3C4D-C5AC67F6FC76}"/>
              </a:ext>
            </a:extLst>
          </p:cNvPr>
          <p:cNvSpPr>
            <a:spLocks noGrp="1"/>
          </p:cNvSpPr>
          <p:nvPr>
            <p:ph type="title"/>
          </p:nvPr>
        </p:nvSpPr>
        <p:spPr>
          <a:xfrm>
            <a:off x="385665" y="200857"/>
            <a:ext cx="11420669" cy="1802641"/>
          </a:xfrm>
        </p:spPr>
        <p:txBody>
          <a:bodyPr>
            <a:normAutofit fontScale="90000"/>
          </a:bodyPr>
          <a:lstStyle/>
          <a:p>
            <a:pPr algn="ctr"/>
            <a:br>
              <a:rPr lang="en-US"/>
            </a:br>
            <a:br>
              <a:rPr lang="en-US"/>
            </a:br>
            <a:br>
              <a:rPr lang="en-US"/>
            </a:br>
            <a:r>
              <a:rPr lang="en-US">
                <a:latin typeface="Times New Roman" panose="02020603050405020304" pitchFamily="18" charset="0"/>
                <a:cs typeface="Times New Roman" panose="02020603050405020304" pitchFamily="18" charset="0"/>
              </a:rPr>
              <a:t>AI and Cybersecurity</a:t>
            </a:r>
            <a:br>
              <a:rPr lang="en-US">
                <a:latin typeface="Times New Roman" panose="02020603050405020304" pitchFamily="18" charset="0"/>
                <a:cs typeface="Times New Roman" panose="02020603050405020304" pitchFamily="18" charset="0"/>
              </a:rPr>
            </a:br>
            <a:br>
              <a:rPr lang="en-US">
                <a:latin typeface="Times New Roman" panose="02020603050405020304" pitchFamily="18" charset="0"/>
                <a:cs typeface="Times New Roman" panose="02020603050405020304" pitchFamily="18" charset="0"/>
              </a:rPr>
            </a:br>
            <a:r>
              <a:rPr lang="en-US" sz="2700" b="1">
                <a:latin typeface="Times New Roman" panose="02020603050405020304" pitchFamily="18" charset="0"/>
                <a:cs typeface="Times New Roman" panose="02020603050405020304" pitchFamily="18" charset="0"/>
              </a:rPr>
              <a:t>AI introduces new potential threat vectors and new ways to mitigate them.</a:t>
            </a:r>
            <a:br>
              <a:rPr lang="en-US" sz="2700" b="1">
                <a:latin typeface="Times New Roman" panose="02020603050405020304" pitchFamily="18" charset="0"/>
                <a:cs typeface="Times New Roman" panose="02020603050405020304" pitchFamily="18" charset="0"/>
              </a:rPr>
            </a:br>
            <a:endParaRPr lang="el-GR" sz="2700" b="1">
              <a:latin typeface="Times New Roman" panose="02020603050405020304" pitchFamily="18" charset="0"/>
              <a:cs typeface="Times New Roman" panose="02020603050405020304" pitchFamily="18" charset="0"/>
            </a:endParaRPr>
          </a:p>
        </p:txBody>
      </p:sp>
      <p:sp>
        <p:nvSpPr>
          <p:cNvPr id="3" name="Θέση περιεχομένου 2">
            <a:extLst>
              <a:ext uri="{FF2B5EF4-FFF2-40B4-BE49-F238E27FC236}">
                <a16:creationId xmlns:a16="http://schemas.microsoft.com/office/drawing/2014/main" id="{48622589-D0DB-27DA-8330-CEA2E041A6CB}"/>
              </a:ext>
            </a:extLst>
          </p:cNvPr>
          <p:cNvSpPr>
            <a:spLocks noGrp="1"/>
          </p:cNvSpPr>
          <p:nvPr>
            <p:ph idx="1"/>
          </p:nvPr>
        </p:nvSpPr>
        <p:spPr>
          <a:xfrm>
            <a:off x="198784" y="1969851"/>
            <a:ext cx="11184194" cy="373733"/>
          </a:xfrm>
        </p:spPr>
        <p:txBody>
          <a:bodyPr>
            <a:normAutofit fontScale="92500" lnSpcReduction="10000"/>
          </a:bodyPr>
          <a:lstStyle/>
          <a:p>
            <a:pPr marL="0" indent="0" algn="ctr">
              <a:lnSpc>
                <a:spcPct val="100000"/>
              </a:lnSpc>
              <a:buNone/>
            </a:pPr>
            <a:r>
              <a:rPr lang="en-US">
                <a:latin typeface="Times New Roman" panose="02020603050405020304" pitchFamily="18" charset="0"/>
                <a:cs typeface="Times New Roman" panose="02020603050405020304" pitchFamily="18" charset="0"/>
              </a:rPr>
              <a:t>The technology of AI:</a:t>
            </a:r>
          </a:p>
          <a:p>
            <a:pPr>
              <a:buFont typeface="Wingdings" panose="05000000000000000000" pitchFamily="2" charset="2"/>
              <a:buChar char="Ø"/>
            </a:pPr>
            <a:endParaRPr lang="el-GR" b="1"/>
          </a:p>
        </p:txBody>
      </p:sp>
      <p:sp>
        <p:nvSpPr>
          <p:cNvPr id="4" name="Θέση ημερομηνίας 3">
            <a:extLst>
              <a:ext uri="{FF2B5EF4-FFF2-40B4-BE49-F238E27FC236}">
                <a16:creationId xmlns:a16="http://schemas.microsoft.com/office/drawing/2014/main" id="{7CBFCC4C-5E70-0CCD-7266-25EB16936A25}"/>
              </a:ext>
            </a:extLst>
          </p:cNvPr>
          <p:cNvSpPr>
            <a:spLocks noGrp="1"/>
          </p:cNvSpPr>
          <p:nvPr>
            <p:ph type="dt" sz="half" idx="10"/>
          </p:nvPr>
        </p:nvSpPr>
        <p:spPr/>
        <p:txBody>
          <a:bodyPr/>
          <a:lstStyle/>
          <a:p>
            <a:pPr rtl="0"/>
            <a:r>
              <a:rPr lang="en-US"/>
              <a:t>9/12/2024</a:t>
            </a:r>
          </a:p>
        </p:txBody>
      </p:sp>
      <p:sp>
        <p:nvSpPr>
          <p:cNvPr id="6" name="TextBox 5">
            <a:extLst>
              <a:ext uri="{FF2B5EF4-FFF2-40B4-BE49-F238E27FC236}">
                <a16:creationId xmlns:a16="http://schemas.microsoft.com/office/drawing/2014/main" id="{583934F7-3D91-947E-F93E-917CE26CD8B4}"/>
              </a:ext>
            </a:extLst>
          </p:cNvPr>
          <p:cNvSpPr txBox="1"/>
          <p:nvPr/>
        </p:nvSpPr>
        <p:spPr>
          <a:xfrm>
            <a:off x="6808304" y="3324012"/>
            <a:ext cx="4383157" cy="2610971"/>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wrap="square" rtlCol="0">
            <a:spAutoFit/>
          </a:bodyPr>
          <a:lstStyle/>
          <a:p>
            <a:pPr marL="0" marR="0" lvl="0" indent="0" algn="l" defTabSz="914400" rtl="0" eaLnBrk="1" fontAlgn="auto" latinLnBrk="0" hangingPunct="1">
              <a:lnSpc>
                <a:spcPct val="150000"/>
              </a:lnSpc>
              <a:spcBef>
                <a:spcPts val="1200"/>
              </a:spcBef>
              <a:spcAft>
                <a:spcPts val="200"/>
              </a:spcAft>
              <a:buClr>
                <a:srgbClr val="9BA8B7"/>
              </a:buClr>
              <a:buSzPct val="100000"/>
              <a:buFont typeface="Calibri" panose="020F0502020204030204" pitchFamily="34" charset="0"/>
              <a:buNone/>
              <a:tabLst/>
              <a:defRPr/>
            </a:pPr>
            <a:r>
              <a:rPr kumimoji="0" lang="en-US" b="1" i="0" u="none" strike="noStrike" kern="1200" cap="none" spc="0" normalizeH="0" baseline="0" noProof="0">
                <a:ln>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Threat actors</a:t>
            </a:r>
            <a:r>
              <a:rPr kumimoji="0" lang="el-GR" b="1" i="0" u="none" strike="noStrike" kern="1200" cap="none" spc="0" normalizeH="0" baseline="0" noProof="0">
                <a:ln>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 </a:t>
            </a:r>
            <a:r>
              <a:rPr kumimoji="0" lang="en-US" b="1" i="0" u="none" strike="noStrike" kern="1200" cap="none" spc="0" normalizeH="0" baseline="0" noProof="0">
                <a:ln>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benefit from AI </a:t>
            </a:r>
            <a:r>
              <a:rPr kumimoji="0" lang="en-US" sz="1600" b="0" i="0" u="none" strike="noStrike" kern="1200" cap="none" spc="0" normalizeH="0" baseline="0" noProof="0">
                <a:ln>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  </a:t>
            </a:r>
          </a:p>
          <a:p>
            <a:pPr marL="0" marR="0" lvl="0" indent="-91440" algn="just" defTabSz="914400" rtl="0" eaLnBrk="1" fontAlgn="auto" latinLnBrk="0" hangingPunct="1">
              <a:lnSpc>
                <a:spcPct val="150000"/>
              </a:lnSpc>
              <a:spcBef>
                <a:spcPts val="0"/>
              </a:spcBef>
              <a:spcAft>
                <a:spcPts val="0"/>
              </a:spcAft>
              <a:buClr>
                <a:srgbClr val="9BA8B7"/>
              </a:buClr>
              <a:buSzPct val="100000"/>
              <a:buFont typeface="Wingdings" panose="05000000000000000000" pitchFamily="2" charset="2"/>
              <a:buChar char="§"/>
              <a:tabLst/>
              <a:defRPr/>
            </a:pPr>
            <a:r>
              <a:rPr kumimoji="0" lang="en-US" b="0" i="0" u="none" strike="noStrike" kern="1200" cap="none" spc="0" normalizeH="0" baseline="0" noProof="0">
                <a:ln>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Social Engineering and fraud</a:t>
            </a:r>
          </a:p>
          <a:p>
            <a:pPr marL="0" marR="0" lvl="0" indent="-91440" algn="just" defTabSz="914400" rtl="0" eaLnBrk="1" fontAlgn="auto" latinLnBrk="0" hangingPunct="1">
              <a:lnSpc>
                <a:spcPct val="150000"/>
              </a:lnSpc>
              <a:spcBef>
                <a:spcPts val="0"/>
              </a:spcBef>
              <a:spcAft>
                <a:spcPts val="0"/>
              </a:spcAft>
              <a:buClr>
                <a:srgbClr val="9BA8B7"/>
              </a:buClr>
              <a:buSzPct val="100000"/>
              <a:buFont typeface="Wingdings" panose="05000000000000000000" pitchFamily="2" charset="2"/>
              <a:buChar char="§"/>
              <a:tabLst/>
              <a:defRPr/>
            </a:pPr>
            <a:r>
              <a:rPr kumimoji="0" lang="en-US" b="0" i="0" u="none" strike="noStrike" kern="1200" cap="none" spc="0" normalizeH="0" baseline="0" noProof="0">
                <a:ln>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Data theft</a:t>
            </a:r>
          </a:p>
          <a:p>
            <a:pPr marL="0" marR="0" lvl="0" indent="-91440" algn="just" defTabSz="914400" rtl="0" eaLnBrk="1" fontAlgn="auto" latinLnBrk="0" hangingPunct="1">
              <a:lnSpc>
                <a:spcPct val="150000"/>
              </a:lnSpc>
              <a:spcBef>
                <a:spcPts val="0"/>
              </a:spcBef>
              <a:spcAft>
                <a:spcPts val="0"/>
              </a:spcAft>
              <a:buClr>
                <a:srgbClr val="9BA8B7"/>
              </a:buClr>
              <a:buSzPct val="100000"/>
              <a:buFont typeface="Wingdings" panose="05000000000000000000" pitchFamily="2" charset="2"/>
              <a:buChar char="§"/>
              <a:tabLst/>
              <a:defRPr/>
            </a:pPr>
            <a:r>
              <a:rPr kumimoji="0" lang="en-US" b="0" i="0" u="none" strike="noStrike" kern="1200" cap="none" spc="0" normalizeH="0" baseline="0" noProof="0">
                <a:ln>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Identify Data  Theft and Impersonation</a:t>
            </a:r>
          </a:p>
          <a:p>
            <a:pPr marL="0" marR="0" lvl="0" indent="-91440" algn="just" defTabSz="914400" rtl="0" eaLnBrk="1" fontAlgn="auto" latinLnBrk="0" hangingPunct="1">
              <a:spcBef>
                <a:spcPts val="0"/>
              </a:spcBef>
              <a:spcAft>
                <a:spcPts val="0"/>
              </a:spcAft>
              <a:buClr>
                <a:srgbClr val="9BA8B7"/>
              </a:buClr>
              <a:buSzPct val="100000"/>
              <a:buFont typeface="Wingdings" panose="05000000000000000000" pitchFamily="2" charset="2"/>
              <a:buChar char="§"/>
              <a:tabLst/>
              <a:defRPr/>
            </a:pPr>
            <a:r>
              <a:rPr kumimoji="0" lang="en-US" b="0" i="0" u="none" strike="noStrike" kern="1200" cap="none" spc="0" normalizeH="0" baseline="0" noProof="0">
                <a:ln>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 AI Jailbreaks (</a:t>
            </a:r>
            <a:r>
              <a:rPr kumimoji="0" lang="en-US" sz="1400" b="0" i="0" u="none" strike="noStrike" kern="1200" cap="none" spc="0" normalizeH="0" baseline="0" noProof="0">
                <a:ln>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removes the guardrails on the gen AI chatbots</a:t>
            </a:r>
            <a:r>
              <a:rPr kumimoji="0" lang="en-US" b="0" i="0" u="none" strike="noStrike" kern="1200" cap="none" spc="0" normalizeH="0" baseline="0" noProof="0">
                <a:ln>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 </a:t>
            </a:r>
          </a:p>
          <a:p>
            <a:pPr marL="0" marR="0" lvl="0" indent="-91440" algn="just" defTabSz="914400" rtl="0" eaLnBrk="1" fontAlgn="auto" latinLnBrk="0" hangingPunct="1">
              <a:spcBef>
                <a:spcPts val="0"/>
              </a:spcBef>
              <a:spcAft>
                <a:spcPts val="0"/>
              </a:spcAft>
              <a:buClr>
                <a:srgbClr val="9BA8B7"/>
              </a:buClr>
              <a:buSzPct val="100000"/>
              <a:buFont typeface="Wingdings" panose="05000000000000000000" pitchFamily="2" charset="2"/>
              <a:buChar char="§"/>
              <a:tabLst/>
              <a:defRPr/>
            </a:pPr>
            <a:r>
              <a:rPr kumimoji="0" lang="en-US" b="0" i="0" u="none" strike="noStrike" kern="1200" cap="none" spc="0" normalizeH="0" baseline="0" noProof="0">
                <a:ln>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 Password Cracking.</a:t>
            </a:r>
          </a:p>
        </p:txBody>
      </p:sp>
      <p:sp>
        <p:nvSpPr>
          <p:cNvPr id="7" name="TextBox 6">
            <a:extLst>
              <a:ext uri="{FF2B5EF4-FFF2-40B4-BE49-F238E27FC236}">
                <a16:creationId xmlns:a16="http://schemas.microsoft.com/office/drawing/2014/main" id="{7576D991-B26D-1C08-2D58-0A373E679357}"/>
              </a:ext>
            </a:extLst>
          </p:cNvPr>
          <p:cNvSpPr txBox="1"/>
          <p:nvPr/>
        </p:nvSpPr>
        <p:spPr>
          <a:xfrm>
            <a:off x="672548" y="3174344"/>
            <a:ext cx="4084982" cy="2939266"/>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txBody>
          <a:bodyPr wrap="square" rtlCol="0">
            <a:spAutoFit/>
          </a:bodyPr>
          <a:lstStyle/>
          <a:p>
            <a:pPr marR="0" lvl="0" indent="0" algn="l" defTabSz="914400" rtl="0" eaLnBrk="1" fontAlgn="auto" latinLnBrk="0" hangingPunct="1">
              <a:lnSpc>
                <a:spcPct val="150000"/>
              </a:lnSpc>
              <a:buClr>
                <a:srgbClr val="9BA8B7"/>
              </a:buClr>
              <a:buSzPct val="100000"/>
              <a:buFont typeface="Calibri" panose="020F0502020204030204" pitchFamily="34" charset="0"/>
              <a:buNone/>
              <a:tabLst/>
              <a:defRPr/>
            </a:pPr>
            <a:r>
              <a:rPr kumimoji="0" lang="en-US" b="1" i="0" u="none" strike="noStrike" kern="1200" cap="none" spc="0" normalizeH="0" baseline="0" noProof="0">
                <a:ln>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Defenders advantage of AI </a:t>
            </a:r>
            <a:r>
              <a:rPr kumimoji="0" lang="en-US" b="0" i="0" u="none" strike="noStrike" kern="1200" cap="none" spc="0" normalizeH="0" baseline="0" noProof="0">
                <a:ln>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 </a:t>
            </a:r>
          </a:p>
          <a:p>
            <a:pPr marR="0" lvl="0" indent="-91440" algn="l" defTabSz="914400" rtl="0" eaLnBrk="1" fontAlgn="auto" latinLnBrk="0" hangingPunct="1">
              <a:lnSpc>
                <a:spcPct val="150000"/>
              </a:lnSpc>
              <a:buClr>
                <a:srgbClr val="9BA8B7"/>
              </a:buClr>
              <a:buSzPct val="100000"/>
              <a:buFont typeface="Arial" panose="020B0604020202020204" pitchFamily="34" charset="0"/>
              <a:buChar char="•"/>
              <a:tabLst/>
              <a:defRPr/>
            </a:pPr>
            <a:r>
              <a:rPr kumimoji="0" lang="en-US" b="0" i="0" u="none" strike="noStrike" kern="1200" cap="none" spc="0" normalizeH="0" baseline="0" noProof="0">
                <a:ln>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Continuous regulatory compliance,</a:t>
            </a:r>
          </a:p>
          <a:p>
            <a:pPr marR="0" lvl="0" indent="-91440" algn="l" defTabSz="914400" rtl="0" eaLnBrk="1" fontAlgn="auto" latinLnBrk="0" hangingPunct="1">
              <a:lnSpc>
                <a:spcPct val="150000"/>
              </a:lnSpc>
              <a:buClr>
                <a:srgbClr val="9BA8B7"/>
              </a:buClr>
              <a:buSzPct val="100000"/>
              <a:buFont typeface="Arial" panose="020B0604020202020204" pitchFamily="34" charset="0"/>
              <a:buChar char="•"/>
              <a:tabLst/>
              <a:defRPr/>
            </a:pPr>
            <a:r>
              <a:rPr kumimoji="0" lang="en-US" b="0" i="0" u="none" strike="noStrike" kern="1200" cap="none" spc="0" normalizeH="0" baseline="0" noProof="0">
                <a:ln>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Case Management, </a:t>
            </a:r>
          </a:p>
          <a:p>
            <a:pPr marR="0" lvl="0" indent="-91440" algn="l" defTabSz="914400" rtl="0" eaLnBrk="1" fontAlgn="auto" latinLnBrk="0" hangingPunct="1">
              <a:lnSpc>
                <a:spcPct val="150000"/>
              </a:lnSpc>
              <a:buClr>
                <a:srgbClr val="9BA8B7"/>
              </a:buClr>
              <a:buSzPct val="100000"/>
              <a:buFont typeface="Arial" panose="020B0604020202020204" pitchFamily="34" charset="0"/>
              <a:buChar char="•"/>
              <a:tabLst/>
              <a:defRPr/>
            </a:pPr>
            <a:r>
              <a:rPr kumimoji="0" lang="en-US" b="0" i="0" u="none" strike="noStrike" kern="1200" cap="none" spc="0" normalizeH="0" baseline="0" noProof="0">
                <a:ln>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Accelerated Thread Hunting, </a:t>
            </a:r>
          </a:p>
          <a:p>
            <a:pPr marR="0" lvl="0" indent="-91440" algn="l" defTabSz="914400" rtl="0" eaLnBrk="1" fontAlgn="auto" latinLnBrk="0" hangingPunct="1">
              <a:lnSpc>
                <a:spcPct val="150000"/>
              </a:lnSpc>
              <a:buClr>
                <a:srgbClr val="9BA8B7"/>
              </a:buClr>
              <a:buSzPct val="100000"/>
              <a:buFont typeface="Arial" panose="020B0604020202020204" pitchFamily="34" charset="0"/>
              <a:buChar char="•"/>
              <a:tabLst/>
              <a:defRPr/>
            </a:pPr>
            <a:r>
              <a:rPr kumimoji="0" lang="en-US" b="0" i="0" u="none" strike="noStrike" kern="1200" cap="none" spc="0" normalizeH="0" baseline="0" noProof="0">
                <a:ln>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Incident Simulation and Pen Testing</a:t>
            </a:r>
          </a:p>
          <a:p>
            <a:pPr marR="0" lvl="0" indent="-91440" algn="l" defTabSz="914400" rtl="0" eaLnBrk="1" fontAlgn="auto" latinLnBrk="0" hangingPunct="1">
              <a:buClr>
                <a:srgbClr val="9BA8B7"/>
              </a:buClr>
              <a:buSzPct val="100000"/>
              <a:buFont typeface="Arial" panose="020B0604020202020204" pitchFamily="34" charset="0"/>
              <a:buChar char="•"/>
              <a:tabLst/>
              <a:defRPr/>
            </a:pPr>
            <a:r>
              <a:rPr kumimoji="0" lang="en-US" b="0" i="0" u="none" strike="noStrike" kern="1200" cap="none" spc="0" normalizeH="0" baseline="0" noProof="0">
                <a:ln>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Data Interpretation </a:t>
            </a:r>
            <a:r>
              <a:rPr kumimoji="0" lang="en-US" sz="1400" b="0" i="0" u="none" strike="noStrike" kern="1200" cap="none" spc="0" normalizeH="0" baseline="0" noProof="0">
                <a:ln>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(Collates telemetry data across sources, and speeds analysts’ understanding of security log data</a:t>
            </a:r>
            <a:r>
              <a:rPr kumimoji="0" lang="en-US" b="0" i="0" u="none" strike="noStrike" kern="1200" cap="none" spc="0" normalizeH="0" baseline="0" noProof="0">
                <a:ln>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7884D2E9-AA5A-AF3D-09A0-C2B28253F78E}"/>
              </a:ext>
            </a:extLst>
          </p:cNvPr>
          <p:cNvSpPr txBox="1"/>
          <p:nvPr/>
        </p:nvSpPr>
        <p:spPr>
          <a:xfrm>
            <a:off x="0" y="2469773"/>
            <a:ext cx="5963479" cy="615553"/>
          </a:xfrm>
          <a:prstGeom prst="rect">
            <a:avLst/>
          </a:prstGeom>
          <a:noFill/>
        </p:spPr>
        <p:txBody>
          <a:bodyPr wrap="square" rtlCol="0">
            <a:spAutoFit/>
          </a:bodyPr>
          <a:lstStyle/>
          <a:p>
            <a:r>
              <a:rPr lang="en-US" sz="1700"/>
              <a:t> </a:t>
            </a:r>
            <a:r>
              <a:rPr lang="en-US" sz="1700">
                <a:latin typeface="Times New Roman" panose="02020603050405020304" pitchFamily="18" charset="0"/>
                <a:cs typeface="Times New Roman" panose="02020603050405020304" pitchFamily="18" charset="0"/>
              </a:rPr>
              <a:t>- Enhances defenders’ capacity to move faster with greater efficiency and confidence. [1]</a:t>
            </a:r>
          </a:p>
        </p:txBody>
      </p:sp>
      <p:sp>
        <p:nvSpPr>
          <p:cNvPr id="9" name="TextBox 8">
            <a:extLst>
              <a:ext uri="{FF2B5EF4-FFF2-40B4-BE49-F238E27FC236}">
                <a16:creationId xmlns:a16="http://schemas.microsoft.com/office/drawing/2014/main" id="{E85DBBB6-319E-06E6-21BF-3E9529C87932}"/>
              </a:ext>
            </a:extLst>
          </p:cNvPr>
          <p:cNvSpPr txBox="1"/>
          <p:nvPr/>
        </p:nvSpPr>
        <p:spPr>
          <a:xfrm>
            <a:off x="6588728" y="2452531"/>
            <a:ext cx="5052667" cy="615553"/>
          </a:xfrm>
          <a:prstGeom prst="rect">
            <a:avLst/>
          </a:prstGeom>
          <a:noFill/>
        </p:spPr>
        <p:txBody>
          <a:bodyPr wrap="square" rtlCol="0">
            <a:spAutoFit/>
          </a:bodyPr>
          <a:lstStyle/>
          <a:p>
            <a:pPr marR="0" lvl="0" algn="l" defTabSz="914400" rtl="0" eaLnBrk="1" fontAlgn="auto" latinLnBrk="0" hangingPunct="1">
              <a:lnSpc>
                <a:spcPct val="100000"/>
              </a:lnSpc>
              <a:spcBef>
                <a:spcPts val="1200"/>
              </a:spcBef>
              <a:spcAft>
                <a:spcPts val="200"/>
              </a:spcAft>
              <a:buClr>
                <a:srgbClr val="9BA8B7"/>
              </a:buClr>
              <a:buSzPct val="100000"/>
              <a:tabLst/>
              <a:defRPr/>
            </a:pPr>
            <a:r>
              <a:rPr kumimoji="0" lang="en-US" sz="1700" b="0" i="0" u="none" strike="noStrike" kern="1200" cap="none" spc="0" normalizeH="0" baseline="0" noProof="0">
                <a:ln>
                  <a:noFill/>
                </a:ln>
                <a:solidFill>
                  <a:srgbClr val="000000">
                    <a:lumMod val="75000"/>
                    <a:lumOff val="25000"/>
                  </a:srgbClr>
                </a:solidFill>
                <a:effectLst/>
                <a:uLnTx/>
                <a:uFillTx/>
                <a:latin typeface="Franklin Gothic Book" panose="020F0502020204030204"/>
                <a:ea typeface="+mn-ea"/>
                <a:cs typeface="+mn-cs"/>
              </a:rPr>
              <a:t>- </a:t>
            </a:r>
            <a:r>
              <a:rPr kumimoji="0" lang="en-US" sz="1700" b="0" i="0" u="none" strike="noStrike" kern="1200" cap="none" spc="0" normalizeH="0" baseline="0" noProof="0">
                <a:ln>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Lowers the bar even further for low-skill threat actors helping them develop more sophisticated exploits</a:t>
            </a:r>
            <a:r>
              <a:rPr kumimoji="0" lang="en-US" sz="1600" b="0" i="0" u="none" strike="noStrike" kern="1200" cap="none" spc="0" normalizeH="0" baseline="0" noProof="0">
                <a:ln>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334024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F5DEBF2-F0E9-E88F-B6E1-87BE6499C9C3}"/>
              </a:ext>
            </a:extLst>
          </p:cNvPr>
          <p:cNvSpPr>
            <a:spLocks noGrp="1"/>
          </p:cNvSpPr>
          <p:nvPr>
            <p:ph type="title"/>
          </p:nvPr>
        </p:nvSpPr>
        <p:spPr>
          <a:xfrm>
            <a:off x="636103" y="315787"/>
            <a:ext cx="10783957" cy="1450757"/>
          </a:xfrm>
        </p:spPr>
        <p:txBody>
          <a:bodyPr>
            <a:normAutofit fontScale="90000"/>
          </a:bodyPr>
          <a:lstStyle/>
          <a:p>
            <a:pPr>
              <a:lnSpc>
                <a:spcPct val="150000"/>
              </a:lnSpc>
            </a:pPr>
            <a:r>
              <a:rPr lang="en-US">
                <a:latin typeface="Times New Roman" panose="02020603050405020304" pitchFamily="18" charset="0"/>
                <a:cs typeface="Times New Roman" panose="02020603050405020304" pitchFamily="18" charset="0"/>
              </a:rPr>
              <a:t>Focusing on the Social Engineering field</a:t>
            </a:r>
            <a:br>
              <a:rPr lang="en-US">
                <a:latin typeface="Times New Roman" panose="02020603050405020304" pitchFamily="18" charset="0"/>
                <a:cs typeface="Times New Roman" panose="02020603050405020304" pitchFamily="18" charset="0"/>
              </a:rPr>
            </a:br>
            <a:r>
              <a:rPr lang="en-US" sz="2700">
                <a:latin typeface="Times New Roman" panose="02020603050405020304" pitchFamily="18" charset="0"/>
                <a:cs typeface="Times New Roman" panose="02020603050405020304" pitchFamily="18" charset="0"/>
              </a:rPr>
              <a:t>Phishing, the most common one of online threats and cyber attacks.</a:t>
            </a:r>
            <a:endParaRPr lang="el-GR" sz="2700">
              <a:latin typeface="Times New Roman" panose="02020603050405020304" pitchFamily="18" charset="0"/>
              <a:cs typeface="Times New Roman" panose="02020603050405020304" pitchFamily="18" charset="0"/>
            </a:endParaRPr>
          </a:p>
        </p:txBody>
      </p:sp>
      <p:sp>
        <p:nvSpPr>
          <p:cNvPr id="3" name="Θέση περιεχομένου 2">
            <a:extLst>
              <a:ext uri="{FF2B5EF4-FFF2-40B4-BE49-F238E27FC236}">
                <a16:creationId xmlns:a16="http://schemas.microsoft.com/office/drawing/2014/main" id="{3E5B8C8F-2C09-C7DF-62BF-F875A74296BD}"/>
              </a:ext>
            </a:extLst>
          </p:cNvPr>
          <p:cNvSpPr>
            <a:spLocks noGrp="1"/>
          </p:cNvSpPr>
          <p:nvPr>
            <p:ph idx="1"/>
          </p:nvPr>
        </p:nvSpPr>
        <p:spPr>
          <a:xfrm>
            <a:off x="1097280" y="2027584"/>
            <a:ext cx="10058400" cy="288233"/>
          </a:xfrm>
        </p:spPr>
        <p:txBody>
          <a:bodyPr>
            <a:normAutofit fontScale="25000" lnSpcReduction="20000"/>
          </a:bodyPr>
          <a:lstStyle/>
          <a:p>
            <a:pPr marL="0" indent="0">
              <a:buNone/>
            </a:pPr>
            <a:r>
              <a:rPr lang="en-US" sz="5600">
                <a:latin typeface="Times New Roman" panose="02020603050405020304" pitchFamily="18" charset="0"/>
                <a:cs typeface="Times New Roman" panose="02020603050405020304" pitchFamily="18" charset="0"/>
              </a:rPr>
              <a:t>  </a:t>
            </a:r>
            <a:r>
              <a:rPr lang="en-US" sz="7200">
                <a:latin typeface="Times New Roman" panose="02020603050405020304" pitchFamily="18" charset="0"/>
                <a:cs typeface="Times New Roman" panose="02020603050405020304" pitchFamily="18" charset="0"/>
              </a:rPr>
              <a:t>Further below we explore</a:t>
            </a:r>
          </a:p>
          <a:p>
            <a:pPr marL="0" indent="0">
              <a:buNone/>
            </a:pPr>
            <a:r>
              <a:rPr lang="en-US" b="1">
                <a:latin typeface="Times New Roman" panose="02020603050405020304" pitchFamily="18" charset="0"/>
                <a:cs typeface="Times New Roman" panose="02020603050405020304" pitchFamily="18" charset="0"/>
              </a:rPr>
              <a:t>  </a:t>
            </a:r>
            <a:endParaRPr lang="el-GR" sz="1800">
              <a:latin typeface="Times New Roman" panose="02020603050405020304" pitchFamily="18" charset="0"/>
              <a:cs typeface="Times New Roman" panose="02020603050405020304" pitchFamily="18" charset="0"/>
            </a:endParaRPr>
          </a:p>
        </p:txBody>
      </p:sp>
      <p:sp>
        <p:nvSpPr>
          <p:cNvPr id="4" name="Θέση ημερομηνίας 3">
            <a:extLst>
              <a:ext uri="{FF2B5EF4-FFF2-40B4-BE49-F238E27FC236}">
                <a16:creationId xmlns:a16="http://schemas.microsoft.com/office/drawing/2014/main" id="{0D773E71-2308-96C4-37C0-E4509262B2C9}"/>
              </a:ext>
            </a:extLst>
          </p:cNvPr>
          <p:cNvSpPr>
            <a:spLocks noGrp="1"/>
          </p:cNvSpPr>
          <p:nvPr>
            <p:ph type="dt" sz="half" idx="10"/>
          </p:nvPr>
        </p:nvSpPr>
        <p:spPr/>
        <p:txBody>
          <a:bodyPr/>
          <a:lstStyle/>
          <a:p>
            <a:pPr rtl="0"/>
            <a:r>
              <a:rPr lang="en-US"/>
              <a:t>9/12/2024</a:t>
            </a:r>
          </a:p>
        </p:txBody>
      </p:sp>
      <p:sp>
        <p:nvSpPr>
          <p:cNvPr id="6" name="TextBox 5">
            <a:extLst>
              <a:ext uri="{FF2B5EF4-FFF2-40B4-BE49-F238E27FC236}">
                <a16:creationId xmlns:a16="http://schemas.microsoft.com/office/drawing/2014/main" id="{9B8DF79A-84C6-D3AB-0C88-B540D84841B1}"/>
              </a:ext>
            </a:extLst>
          </p:cNvPr>
          <p:cNvSpPr txBox="1"/>
          <p:nvPr/>
        </p:nvSpPr>
        <p:spPr>
          <a:xfrm>
            <a:off x="848140" y="2514661"/>
            <a:ext cx="10992678" cy="1343958"/>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p:spPr>
        <p:txBody>
          <a:bodyPr wrap="square" rtlCol="0">
            <a:spAutoFit/>
          </a:bodyPr>
          <a:lstStyle/>
          <a:p>
            <a:pPr marL="0" marR="0" lvl="0" indent="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None/>
              <a:tabLst/>
              <a:defRPr/>
            </a:pPr>
            <a:r>
              <a:rPr kumimoji="0" lang="en-US" sz="2000" b="1" i="0" u="none" strike="noStrike" kern="1200" cap="none" spc="0" normalizeH="0" baseline="0" noProof="0">
                <a:ln>
                  <a:noFill/>
                </a:ln>
                <a:solidFill>
                  <a:srgbClr val="000000">
                    <a:lumMod val="75000"/>
                    <a:lumOff val="25000"/>
                  </a:srgbClr>
                </a:solidFill>
                <a:effectLst/>
                <a:uLnTx/>
                <a:uFillTx/>
                <a:latin typeface="Franklin Gothic Book" panose="020F0502020204030204"/>
                <a:ea typeface="+mn-ea"/>
                <a:cs typeface="+mn-cs"/>
              </a:rPr>
              <a:t>       </a:t>
            </a:r>
            <a:r>
              <a:rPr kumimoji="0" lang="en-US" sz="2000" b="1" i="0" u="none" strike="noStrike" kern="1200" cap="none" spc="0" normalizeH="0" baseline="0" noProof="0">
                <a:ln>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AI Phishing URLs Detection System</a:t>
            </a:r>
            <a:r>
              <a:rPr lang="en-US" sz="2000" b="1">
                <a:solidFill>
                  <a:srgbClr val="000000">
                    <a:lumMod val="75000"/>
                    <a:lumOff val="25000"/>
                  </a:srgbClr>
                </a:solidFill>
                <a:latin typeface="Times New Roman" panose="02020603050405020304" pitchFamily="18" charset="0"/>
                <a:cs typeface="Times New Roman" panose="02020603050405020304" pitchFamily="18" charset="0"/>
              </a:rPr>
              <a:t>s</a:t>
            </a:r>
            <a:r>
              <a:rPr kumimoji="0" lang="en-US" sz="2000" b="1" i="0" u="none" strike="noStrike" kern="1200" cap="none" spc="0" normalizeH="0" baseline="0" noProof="0">
                <a:ln>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 : </a:t>
            </a:r>
          </a:p>
          <a:p>
            <a:pPr marL="384048" marR="0" lvl="1" indent="-182880" algn="l" defTabSz="914400" rtl="0" eaLnBrk="1" fontAlgn="auto" latinLnBrk="0" hangingPunct="1">
              <a:lnSpc>
                <a:spcPct val="100000"/>
              </a:lnSpc>
              <a:spcBef>
                <a:spcPts val="200"/>
              </a:spcBef>
              <a:spcAft>
                <a:spcPts val="400"/>
              </a:spcAft>
              <a:buClrTx/>
              <a:buSzTx/>
              <a:buFont typeface="Arial" panose="020B0604020202020204" pitchFamily="34" charset="0"/>
              <a:buChar char="•"/>
              <a:tabLst/>
              <a:defRPr/>
            </a:pPr>
            <a:r>
              <a:rPr kumimoji="0" lang="en-US" sz="1700" b="0" i="0" u="none" strike="noStrike" kern="1200" cap="none" spc="0" normalizeH="0" baseline="0" noProof="0">
                <a:ln>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Different machine learning and deep learning-based approaches have been proposed for designing defensive mechanisms against various phishing attacks. </a:t>
            </a:r>
          </a:p>
          <a:p>
            <a:pPr marL="201168" marR="0" lvl="1" indent="0" algn="l" defTabSz="914400" rtl="0" eaLnBrk="1" fontAlgn="auto" latinLnBrk="0" hangingPunct="1">
              <a:lnSpc>
                <a:spcPct val="100000"/>
              </a:lnSpc>
              <a:spcBef>
                <a:spcPts val="200"/>
              </a:spcBef>
              <a:spcAft>
                <a:spcPts val="400"/>
              </a:spcAft>
              <a:buClrTx/>
              <a:buSzTx/>
              <a:buFont typeface="Calibri" pitchFamily="34" charset="0"/>
              <a:buNone/>
              <a:tabLst/>
              <a:defRPr/>
            </a:pPr>
            <a:endParaRPr kumimoji="0" lang="en-US" sz="1700" b="0" i="0" u="none" strike="noStrike" kern="1200" cap="none" spc="0" normalizeH="0" baseline="0" noProof="0">
              <a:ln>
                <a:noFill/>
              </a:ln>
              <a:solidFill>
                <a:srgbClr val="000000">
                  <a:lumMod val="75000"/>
                  <a:lumOff val="25000"/>
                </a:srgbClr>
              </a:solidFill>
              <a:effectLst/>
              <a:uLnTx/>
              <a:uFillTx/>
              <a:latin typeface="Franklin Gothic Book" panose="020F0502020204030204"/>
              <a:ea typeface="+mn-ea"/>
              <a:cs typeface="+mn-cs"/>
            </a:endParaRPr>
          </a:p>
        </p:txBody>
      </p:sp>
      <p:sp>
        <p:nvSpPr>
          <p:cNvPr id="7" name="TextBox 6">
            <a:extLst>
              <a:ext uri="{FF2B5EF4-FFF2-40B4-BE49-F238E27FC236}">
                <a16:creationId xmlns:a16="http://schemas.microsoft.com/office/drawing/2014/main" id="{7C6803B7-C8F2-806A-6CBC-CAAD9A22D5D5}"/>
              </a:ext>
            </a:extLst>
          </p:cNvPr>
          <p:cNvSpPr txBox="1"/>
          <p:nvPr/>
        </p:nvSpPr>
        <p:spPr>
          <a:xfrm>
            <a:off x="848140" y="4325579"/>
            <a:ext cx="10992678" cy="1338828"/>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wrap="square" rtlCol="0">
            <a:spAutoFit/>
          </a:bodyPr>
          <a:lstStyle/>
          <a:p>
            <a:pPr marL="201168" marR="0" lvl="1" indent="0" algn="l" defTabSz="914400" rtl="0" eaLnBrk="1" fontAlgn="auto" latinLnBrk="0" hangingPunct="1">
              <a:lnSpc>
                <a:spcPct val="100000"/>
              </a:lnSpc>
              <a:spcBef>
                <a:spcPts val="200"/>
              </a:spcBef>
              <a:spcAft>
                <a:spcPts val="400"/>
              </a:spcAft>
              <a:buClrTx/>
              <a:buSzTx/>
              <a:buFont typeface="Calibri" pitchFamily="34" charset="0"/>
              <a:buNone/>
              <a:tabLst/>
              <a:defRPr/>
            </a:pPr>
            <a:r>
              <a:rPr kumimoji="0" lang="en-US" sz="2000" b="1" i="0" u="none" strike="noStrike" kern="1200" cap="none" spc="0" normalizeH="0" baseline="0" noProof="0">
                <a:ln>
                  <a:noFill/>
                </a:ln>
                <a:solidFill>
                  <a:srgbClr val="000000">
                    <a:lumMod val="75000"/>
                    <a:lumOff val="25000"/>
                  </a:srgbClr>
                </a:solidFill>
                <a:effectLst/>
                <a:uLnTx/>
                <a:uFillTx/>
                <a:latin typeface="Franklin Gothic Book" panose="020F0502020204030204"/>
                <a:ea typeface="+mn-ea"/>
                <a:cs typeface="+mn-cs"/>
              </a:rPr>
              <a:t>   </a:t>
            </a:r>
            <a:r>
              <a:rPr kumimoji="0" lang="en-US" sz="2000" b="1" i="0" u="none" strike="noStrike" kern="1200" cap="none" spc="0" normalizeH="0" baseline="0" noProof="0">
                <a:ln>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Advanced Phishing Attack Design and Deployment Using </a:t>
            </a:r>
            <a:r>
              <a:rPr lang="en-US" sz="2000" b="1">
                <a:solidFill>
                  <a:srgbClr val="000000">
                    <a:lumMod val="75000"/>
                    <a:lumOff val="25000"/>
                  </a:srgbClr>
                </a:solidFill>
                <a:latin typeface="Times New Roman" panose="02020603050405020304" pitchFamily="18" charset="0"/>
                <a:cs typeface="Times New Roman" panose="02020603050405020304" pitchFamily="18" charset="0"/>
              </a:rPr>
              <a:t>generative AI technology</a:t>
            </a:r>
            <a:endParaRPr kumimoji="0" lang="en-US" sz="2000" b="1" i="0" u="none" strike="noStrike" kern="1200" cap="none" spc="0" normalizeH="0" baseline="0" noProof="0">
              <a:ln>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endParaRPr>
          </a:p>
          <a:p>
            <a:pPr marL="384048" marR="0" lvl="1" indent="-182880" algn="l" defTabSz="914400" rtl="0" eaLnBrk="1" fontAlgn="auto" latinLnBrk="0" hangingPunct="1">
              <a:lnSpc>
                <a:spcPct val="100000"/>
              </a:lnSpc>
              <a:spcBef>
                <a:spcPts val="200"/>
              </a:spcBef>
              <a:spcAft>
                <a:spcPts val="400"/>
              </a:spcAft>
              <a:buClrTx/>
              <a:buSzTx/>
              <a:buFont typeface="Arial" panose="020B0604020202020204" pitchFamily="34" charset="0"/>
              <a:buChar char="•"/>
              <a:tabLst/>
              <a:defRPr/>
            </a:pPr>
            <a:r>
              <a:rPr kumimoji="0" lang="en-US" sz="1700" b="0" i="0" u="none" strike="noStrike" kern="1200" cap="none" spc="0" normalizeH="0" baseline="0" noProof="0">
                <a:ln>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Phishing attacks are sophisticated and multifaceted, with phishers taking advantage of many techniques.</a:t>
            </a:r>
          </a:p>
          <a:p>
            <a:pPr marL="384048" marR="0" lvl="1" indent="-182880" algn="l" defTabSz="914400" rtl="0" eaLnBrk="1" fontAlgn="auto" latinLnBrk="0" hangingPunct="1">
              <a:lnSpc>
                <a:spcPct val="100000"/>
              </a:lnSpc>
              <a:spcBef>
                <a:spcPts val="200"/>
              </a:spcBef>
              <a:spcAft>
                <a:spcPts val="400"/>
              </a:spcAft>
              <a:buClrTx/>
              <a:buSzTx/>
              <a:buFont typeface="Arial" panose="020B0604020202020204" pitchFamily="34" charset="0"/>
              <a:buChar char="•"/>
              <a:tabLst/>
              <a:defRPr/>
            </a:pPr>
            <a:r>
              <a:rPr kumimoji="0" lang="en-US" sz="1700" b="0" i="0" u="none" strike="noStrike" kern="1200" cap="none" spc="0" normalizeH="0" baseline="0" noProof="0">
                <a:ln>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There is an artificial intelligence application which significantly increases the potential risk associated with using it for such illicit activities and expanding the reach and magnitude of phishing attacks.</a:t>
            </a:r>
          </a:p>
        </p:txBody>
      </p:sp>
    </p:spTree>
    <p:extLst>
      <p:ext uri="{BB962C8B-B14F-4D97-AF65-F5344CB8AC3E}">
        <p14:creationId xmlns:p14="http://schemas.microsoft.com/office/powerpoint/2010/main" val="366617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4ECF9DF9-122D-1081-BF9D-A2D2A89CF987}"/>
              </a:ext>
            </a:extLst>
          </p:cNvPr>
          <p:cNvSpPr>
            <a:spLocks noGrp="1"/>
          </p:cNvSpPr>
          <p:nvPr>
            <p:ph type="dt" sz="half" idx="10"/>
          </p:nvPr>
        </p:nvSpPr>
        <p:spPr/>
        <p:txBody>
          <a:bodyPr/>
          <a:lstStyle/>
          <a:p>
            <a:pPr rtl="0"/>
            <a:r>
              <a:rPr lang="en-US"/>
              <a:t>9/12/2024</a:t>
            </a:r>
          </a:p>
        </p:txBody>
      </p:sp>
      <p:sp>
        <p:nvSpPr>
          <p:cNvPr id="4" name="TextBox 3">
            <a:extLst>
              <a:ext uri="{FF2B5EF4-FFF2-40B4-BE49-F238E27FC236}">
                <a16:creationId xmlns:a16="http://schemas.microsoft.com/office/drawing/2014/main" id="{DCC0D3C8-2C39-DB88-6999-771D1B181A55}"/>
              </a:ext>
            </a:extLst>
          </p:cNvPr>
          <p:cNvSpPr txBox="1"/>
          <p:nvPr/>
        </p:nvSpPr>
        <p:spPr>
          <a:xfrm>
            <a:off x="596348" y="193021"/>
            <a:ext cx="11459817" cy="677108"/>
          </a:xfrm>
          <a:prstGeom prst="rect">
            <a:avLst/>
          </a:prstGeom>
          <a:noFill/>
        </p:spPr>
        <p:txBody>
          <a:bodyPr wrap="square">
            <a:spAutoFit/>
          </a:bodyPr>
          <a:lstStyle/>
          <a:p>
            <a:r>
              <a:rPr lang="en-GB" sz="3600" b="1">
                <a:latin typeface="Times New Roman" panose="02020603050405020304" pitchFamily="18" charset="0"/>
                <a:cs typeface="Times New Roman" panose="02020603050405020304" pitchFamily="18" charset="0"/>
              </a:rPr>
              <a:t>a) </a:t>
            </a:r>
            <a:r>
              <a:rPr lang="en-GB" sz="3800" b="1">
                <a:latin typeface="Times New Roman" panose="02020603050405020304" pitchFamily="18" charset="0"/>
                <a:cs typeface="Times New Roman" panose="02020603050405020304" pitchFamily="18" charset="0"/>
              </a:rPr>
              <a:t>How AI can reinforce Phishing Detection Systems</a:t>
            </a:r>
            <a:endParaRPr lang="el-GR" sz="3800"/>
          </a:p>
        </p:txBody>
      </p:sp>
      <p:sp>
        <p:nvSpPr>
          <p:cNvPr id="6" name="TextBox 5">
            <a:extLst>
              <a:ext uri="{FF2B5EF4-FFF2-40B4-BE49-F238E27FC236}">
                <a16:creationId xmlns:a16="http://schemas.microsoft.com/office/drawing/2014/main" id="{D79E900C-8C58-CE16-5DD9-401272CC5C02}"/>
              </a:ext>
            </a:extLst>
          </p:cNvPr>
          <p:cNvSpPr txBox="1"/>
          <p:nvPr/>
        </p:nvSpPr>
        <p:spPr>
          <a:xfrm>
            <a:off x="477078" y="1383919"/>
            <a:ext cx="11579087" cy="4154984"/>
          </a:xfrm>
          <a:prstGeom prst="rect">
            <a:avLst/>
          </a:prstGeom>
          <a:noFill/>
        </p:spPr>
        <p:txBody>
          <a:bodyPr wrap="square">
            <a:spAutoFit/>
          </a:bodyPr>
          <a:lstStyle/>
          <a:p>
            <a:pPr algn="l"/>
            <a:endParaRPr lang="en-GB" sz="3400">
              <a:latin typeface="Times New Roman" panose="02020603050405020304" pitchFamily="18" charset="0"/>
              <a:cs typeface="Times New Roman" panose="02020603050405020304" pitchFamily="18" charset="0"/>
            </a:endParaRPr>
          </a:p>
          <a:p>
            <a:pPr algn="l"/>
            <a:r>
              <a:rPr lang="en-GB" sz="3400">
                <a:latin typeface="Times New Roman" panose="02020603050405020304" pitchFamily="18" charset="0"/>
                <a:cs typeface="Times New Roman" panose="02020603050405020304" pitchFamily="18" charset="0"/>
              </a:rPr>
              <a:t>Phishing Detection Systems Before the incorporation of AI technologies</a:t>
            </a:r>
          </a:p>
          <a:p>
            <a:pPr marL="342900" indent="-342900" algn="l">
              <a:buFont typeface="Arial" panose="020B0604020202020204" pitchFamily="34" charset="0"/>
              <a:buChar char="•"/>
            </a:pPr>
            <a:endParaRPr lang="en-GB" sz="180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GB">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1800">
                <a:latin typeface="Times New Roman" panose="02020603050405020304" pitchFamily="18" charset="0"/>
                <a:cs typeface="Times New Roman" panose="02020603050405020304" pitchFamily="18" charset="0"/>
              </a:rPr>
              <a:t>Most of them rely on signature – based methods. They work by recognising known indicators of phishing URLs. However, they cannot predict and identify attacks that consist of novel features.</a:t>
            </a:r>
          </a:p>
          <a:p>
            <a:pPr marL="342900" indent="-342900" algn="l">
              <a:buFont typeface="Arial" panose="020B0604020202020204" pitchFamily="34" charset="0"/>
              <a:buChar char="•"/>
            </a:pPr>
            <a:r>
              <a:rPr lang="en-GB" sz="1800">
                <a:latin typeface="Times New Roman" panose="02020603050405020304" pitchFamily="18" charset="0"/>
                <a:cs typeface="Times New Roman" panose="02020603050405020304" pitchFamily="18" charset="0"/>
              </a:rPr>
              <a:t>For instance, URL Void detects phishing URLs, by using several engines and blacklists of domains such as Google Safe Browsing, yet it relies heavily on databases of confirmed malicious URLs.  </a:t>
            </a:r>
          </a:p>
          <a:p>
            <a:pPr marL="342900" indent="-342900" algn="l">
              <a:buFont typeface="Arial" panose="020B0604020202020204" pitchFamily="34" charset="0"/>
              <a:buChar char="•"/>
            </a:pPr>
            <a:r>
              <a:rPr lang="en-GB" sz="1800">
                <a:latin typeface="Times New Roman" panose="02020603050405020304" pitchFamily="18" charset="0"/>
                <a:cs typeface="Times New Roman" panose="02020603050405020304" pitchFamily="18" charset="0"/>
              </a:rPr>
              <a:t>Comodoro Site Inspector is a tool that allows users to check URLs with a sandbox environment. It creates an environment isolated from the operating system, where the user can check the URL themselves, but this technique  relies on the user’s suspicion.[9]</a:t>
            </a:r>
          </a:p>
        </p:txBody>
      </p:sp>
      <p:cxnSp>
        <p:nvCxnSpPr>
          <p:cNvPr id="8" name="Ευθεία γραμμή σύνδεσης 7">
            <a:extLst>
              <a:ext uri="{FF2B5EF4-FFF2-40B4-BE49-F238E27FC236}">
                <a16:creationId xmlns:a16="http://schemas.microsoft.com/office/drawing/2014/main" id="{F4603833-8F5C-F058-AEA1-00F4EFA62883}"/>
              </a:ext>
            </a:extLst>
          </p:cNvPr>
          <p:cNvCxnSpPr>
            <a:cxnSpLocks/>
          </p:cNvCxnSpPr>
          <p:nvPr/>
        </p:nvCxnSpPr>
        <p:spPr>
          <a:xfrm>
            <a:off x="2643808" y="1172818"/>
            <a:ext cx="66989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995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95DFE202-F1B6-DEB3-0ABE-1F14153D3BA6}"/>
              </a:ext>
            </a:extLst>
          </p:cNvPr>
          <p:cNvSpPr>
            <a:spLocks noGrp="1"/>
          </p:cNvSpPr>
          <p:nvPr>
            <p:ph type="dt" sz="half" idx="10"/>
          </p:nvPr>
        </p:nvSpPr>
        <p:spPr/>
        <p:txBody>
          <a:bodyPr/>
          <a:lstStyle/>
          <a:p>
            <a:pPr rtl="0"/>
            <a:r>
              <a:rPr lang="en-US"/>
              <a:t>9/12/2024</a:t>
            </a:r>
          </a:p>
        </p:txBody>
      </p:sp>
      <p:sp>
        <p:nvSpPr>
          <p:cNvPr id="4" name="TextBox 3">
            <a:extLst>
              <a:ext uri="{FF2B5EF4-FFF2-40B4-BE49-F238E27FC236}">
                <a16:creationId xmlns:a16="http://schemas.microsoft.com/office/drawing/2014/main" id="{F1C4DCF8-210B-440C-ADBA-9C970C28C595}"/>
              </a:ext>
            </a:extLst>
          </p:cNvPr>
          <p:cNvSpPr txBox="1"/>
          <p:nvPr/>
        </p:nvSpPr>
        <p:spPr>
          <a:xfrm>
            <a:off x="477078" y="527991"/>
            <a:ext cx="9720470" cy="1384995"/>
          </a:xfrm>
          <a:prstGeom prst="rect">
            <a:avLst/>
          </a:prstGeom>
          <a:noFill/>
        </p:spPr>
        <p:txBody>
          <a:bodyPr wrap="square" lIns="91440" tIns="45720" rIns="91440" bIns="45720" anchor="t">
            <a:spAutoFit/>
          </a:bodyPr>
          <a:lstStyle/>
          <a:p>
            <a:pPr marL="0" indent="0">
              <a:buNone/>
            </a:pPr>
            <a:r>
              <a:rPr lang="en-GB" sz="2400">
                <a:latin typeface="Times New Roman"/>
                <a:cs typeface="Times New Roman"/>
              </a:rPr>
              <a:t>Sameen , Han and Hwang propose [8] PhishHaven – An efficient Real-Time AI Phishing URLs Detection system in response to </a:t>
            </a:r>
            <a:r>
              <a:rPr lang="en-GB" sz="2400" err="1">
                <a:latin typeface="Times New Roman"/>
                <a:cs typeface="Times New Roman"/>
              </a:rPr>
              <a:t>DeepPhish</a:t>
            </a:r>
            <a:r>
              <a:rPr lang="en-GB" sz="2400">
                <a:latin typeface="Times New Roman"/>
                <a:cs typeface="Times New Roman"/>
              </a:rPr>
              <a:t>.</a:t>
            </a:r>
            <a:endParaRPr lang="en-US"/>
          </a:p>
          <a:p>
            <a:pPr marL="0" indent="0">
              <a:buNone/>
            </a:pPr>
            <a:endParaRPr lang="en-GB" sz="1800">
              <a:latin typeface="Times New Roman" panose="02020603050405020304" pitchFamily="18" charset="0"/>
              <a:cs typeface="Times New Roman" panose="02020603050405020304" pitchFamily="18" charset="0"/>
            </a:endParaRPr>
          </a:p>
          <a:p>
            <a:endParaRPr lang="en-GB" sz="18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1D85B5F-2231-A343-70D3-C55072D848C3}"/>
              </a:ext>
            </a:extLst>
          </p:cNvPr>
          <p:cNvSpPr txBox="1"/>
          <p:nvPr/>
        </p:nvSpPr>
        <p:spPr>
          <a:xfrm>
            <a:off x="190588" y="3690240"/>
            <a:ext cx="6097656" cy="2031325"/>
          </a:xfrm>
          <a:prstGeom prst="rect">
            <a:avLst/>
          </a:prstGeom>
          <a:noFill/>
        </p:spPr>
        <p:txBody>
          <a:bodyPr wrap="square">
            <a:spAutoFit/>
          </a:bodyPr>
          <a:lstStyle/>
          <a:p>
            <a:pPr marL="285750" indent="-285750">
              <a:buFont typeface="Arial" panose="020B0604020202020204" pitchFamily="34" charset="0"/>
              <a:buChar char="•"/>
            </a:pPr>
            <a:r>
              <a:rPr lang="en-GB" sz="1800">
                <a:latin typeface="Times New Roman" panose="02020603050405020304" pitchFamily="18" charset="0"/>
                <a:cs typeface="Times New Roman" panose="02020603050405020304" pitchFamily="18" charset="0"/>
              </a:rPr>
              <a:t>Each thread classifies the URL as safe or unsafe and then feeds it to a Decision Maker. The Decision Maker chooses the aggregate result based on number of votes for each side.</a:t>
            </a:r>
          </a:p>
          <a:p>
            <a:pPr marL="285750" indent="-285750">
              <a:buFont typeface="Arial" panose="020B0604020202020204" pitchFamily="34" charset="0"/>
              <a:buChar char="•"/>
            </a:pPr>
            <a:endParaRPr lang="en-GB"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800">
                <a:latin typeface="Times New Roman" panose="02020603050405020304" pitchFamily="18" charset="0"/>
                <a:cs typeface="Times New Roman" panose="02020603050405020304" pitchFamily="18" charset="0"/>
              </a:rPr>
              <a:t>The results showed an average of 98,04% Precision and 98.04% Accuracy  in detecting AI-generated and simple Phising URLs.</a:t>
            </a:r>
            <a:endParaRPr lang="en-GB" sz="1800" b="1">
              <a:latin typeface="Times New Roman" panose="02020603050405020304" pitchFamily="18" charset="0"/>
              <a:cs typeface="Times New Roman" panose="02020603050405020304" pitchFamily="18" charset="0"/>
            </a:endParaRPr>
          </a:p>
        </p:txBody>
      </p:sp>
      <p:pic>
        <p:nvPicPr>
          <p:cNvPr id="7" name="Picture 9" descr="A diagram of a model&#10;&#10;Description automatically generated with medium confidence">
            <a:extLst>
              <a:ext uri="{FF2B5EF4-FFF2-40B4-BE49-F238E27FC236}">
                <a16:creationId xmlns:a16="http://schemas.microsoft.com/office/drawing/2014/main" id="{8C25AA93-B8B3-CE51-7538-0343AAB487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4093" y="476746"/>
            <a:ext cx="1040939" cy="2492991"/>
          </a:xfrm>
          <a:prstGeom prst="rect">
            <a:avLst/>
          </a:prstGeom>
        </p:spPr>
      </p:pic>
      <p:pic>
        <p:nvPicPr>
          <p:cNvPr id="8" name="Εικόνα 7">
            <a:extLst>
              <a:ext uri="{FF2B5EF4-FFF2-40B4-BE49-F238E27FC236}">
                <a16:creationId xmlns:a16="http://schemas.microsoft.com/office/drawing/2014/main" id="{5EC6CEA8-08C0-EF11-FE37-BE0BA70281AE}"/>
              </a:ext>
            </a:extLst>
          </p:cNvPr>
          <p:cNvPicPr>
            <a:picLocks noChangeAspect="1"/>
          </p:cNvPicPr>
          <p:nvPr/>
        </p:nvPicPr>
        <p:blipFill>
          <a:blip r:embed="rId3"/>
          <a:stretch>
            <a:fillRect/>
          </a:stretch>
        </p:blipFill>
        <p:spPr>
          <a:xfrm>
            <a:off x="10324761" y="1381383"/>
            <a:ext cx="1280271" cy="683715"/>
          </a:xfrm>
          <a:prstGeom prst="rect">
            <a:avLst/>
          </a:prstGeom>
        </p:spPr>
      </p:pic>
      <p:pic>
        <p:nvPicPr>
          <p:cNvPr id="9" name="Εικόνα 8">
            <a:extLst>
              <a:ext uri="{FF2B5EF4-FFF2-40B4-BE49-F238E27FC236}">
                <a16:creationId xmlns:a16="http://schemas.microsoft.com/office/drawing/2014/main" id="{37AE4289-4996-3116-EEB8-96B12CB1A8D3}"/>
              </a:ext>
            </a:extLst>
          </p:cNvPr>
          <p:cNvPicPr>
            <a:picLocks noChangeAspect="1"/>
          </p:cNvPicPr>
          <p:nvPr/>
        </p:nvPicPr>
        <p:blipFill>
          <a:blip r:embed="rId4"/>
          <a:stretch>
            <a:fillRect/>
          </a:stretch>
        </p:blipFill>
        <p:spPr>
          <a:xfrm>
            <a:off x="6392606" y="3180577"/>
            <a:ext cx="5608806" cy="3200677"/>
          </a:xfrm>
          <a:prstGeom prst="rect">
            <a:avLst/>
          </a:prstGeom>
        </p:spPr>
      </p:pic>
      <p:sp>
        <p:nvSpPr>
          <p:cNvPr id="11" name="TextBox 10">
            <a:extLst>
              <a:ext uri="{FF2B5EF4-FFF2-40B4-BE49-F238E27FC236}">
                <a16:creationId xmlns:a16="http://schemas.microsoft.com/office/drawing/2014/main" id="{C44018C2-CB33-19D8-6D3F-E840B32A0C98}"/>
              </a:ext>
            </a:extLst>
          </p:cNvPr>
          <p:cNvSpPr txBox="1"/>
          <p:nvPr/>
        </p:nvSpPr>
        <p:spPr>
          <a:xfrm>
            <a:off x="190588" y="1493245"/>
            <a:ext cx="9082621" cy="2031325"/>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GB" sz="1800">
                <a:latin typeface="Times New Roman"/>
                <a:cs typeface="Times New Roman"/>
              </a:rPr>
              <a:t>DeepPhish is an AI-based tool that successfully raises success rates of URL-Phishing attacks created by humans. </a:t>
            </a:r>
            <a:r>
              <a:rPr lang="en-GB" sz="1800" err="1">
                <a:latin typeface="Times New Roman"/>
                <a:cs typeface="Times New Roman"/>
              </a:rPr>
              <a:t>PhishHaven</a:t>
            </a:r>
            <a:r>
              <a:rPr lang="en-GB" sz="1800">
                <a:latin typeface="Times New Roman"/>
                <a:cs typeface="Times New Roman"/>
              </a:rPr>
              <a:t> aims to  detect both human and AI-generated phishing URLs</a:t>
            </a:r>
            <a:r>
              <a:rPr lang="en-GB">
                <a:latin typeface="Times New Roman"/>
                <a:cs typeface="Times New Roman"/>
              </a:rPr>
              <a:t>[14].</a:t>
            </a:r>
            <a:endParaRPr lang="en-US">
              <a:latin typeface="Times New Roman"/>
              <a:cs typeface="Times New Roman"/>
            </a:endParaRPr>
          </a:p>
          <a:p>
            <a:pPr marL="285750" indent="-285750">
              <a:buFont typeface="Arial" panose="020B0604020202020204" pitchFamily="34" charset="0"/>
              <a:buChar char="•"/>
            </a:pPr>
            <a:endParaRPr lang="en-GB">
              <a:latin typeface="Times New Roman"/>
              <a:cs typeface="Times New Roman"/>
            </a:endParaRPr>
          </a:p>
          <a:p>
            <a:pPr marL="285750" indent="-285750">
              <a:buFont typeface="Arial" panose="020B0604020202020204" pitchFamily="34" charset="0"/>
              <a:buChar char="•"/>
            </a:pPr>
            <a:r>
              <a:rPr lang="en-GB" sz="1800">
                <a:latin typeface="Times New Roman"/>
                <a:cs typeface="Times New Roman"/>
              </a:rPr>
              <a:t>Using the general model, for the training, it employees 10 different Machine Learning algorithms in a multi-threaded technique. The threads train concurrently and independently from one another. </a:t>
            </a:r>
          </a:p>
        </p:txBody>
      </p:sp>
    </p:spTree>
    <p:extLst>
      <p:ext uri="{BB962C8B-B14F-4D97-AF65-F5344CB8AC3E}">
        <p14:creationId xmlns:p14="http://schemas.microsoft.com/office/powerpoint/2010/main" val="1135021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Ορθογώνιο 9">
            <a:extLst>
              <a:ext uri="{FF2B5EF4-FFF2-40B4-BE49-F238E27FC236}">
                <a16:creationId xmlns:a16="http://schemas.microsoft.com/office/drawing/2014/main" id="{624AD7E9-0C78-7A75-6B36-5D47265FDA5F}"/>
              </a:ext>
            </a:extLst>
          </p:cNvPr>
          <p:cNvSpPr/>
          <p:nvPr/>
        </p:nvSpPr>
        <p:spPr>
          <a:xfrm>
            <a:off x="7484164" y="1340368"/>
            <a:ext cx="4524787" cy="45336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l-GR"/>
          </a:p>
        </p:txBody>
      </p:sp>
      <p:sp>
        <p:nvSpPr>
          <p:cNvPr id="2" name="Θέση ημερομηνίας 1">
            <a:extLst>
              <a:ext uri="{FF2B5EF4-FFF2-40B4-BE49-F238E27FC236}">
                <a16:creationId xmlns:a16="http://schemas.microsoft.com/office/drawing/2014/main" id="{C60F5AFF-2B7E-9001-8D75-0A8D78D68DA4}"/>
              </a:ext>
            </a:extLst>
          </p:cNvPr>
          <p:cNvSpPr>
            <a:spLocks noGrp="1"/>
          </p:cNvSpPr>
          <p:nvPr>
            <p:ph type="dt" sz="half" idx="10"/>
          </p:nvPr>
        </p:nvSpPr>
        <p:spPr/>
        <p:txBody>
          <a:bodyPr/>
          <a:lstStyle/>
          <a:p>
            <a:pPr rtl="0"/>
            <a:r>
              <a:rPr lang="en-US"/>
              <a:t>9/12/2024</a:t>
            </a:r>
          </a:p>
        </p:txBody>
      </p:sp>
      <p:sp>
        <p:nvSpPr>
          <p:cNvPr id="4" name="TextBox 3">
            <a:extLst>
              <a:ext uri="{FF2B5EF4-FFF2-40B4-BE49-F238E27FC236}">
                <a16:creationId xmlns:a16="http://schemas.microsoft.com/office/drawing/2014/main" id="{82BEAE60-400A-C0E8-C226-FB71DE53931F}"/>
              </a:ext>
            </a:extLst>
          </p:cNvPr>
          <p:cNvSpPr txBox="1"/>
          <p:nvPr/>
        </p:nvSpPr>
        <p:spPr>
          <a:xfrm>
            <a:off x="2700958" y="252656"/>
            <a:ext cx="6097656" cy="615553"/>
          </a:xfrm>
          <a:prstGeom prst="rect">
            <a:avLst/>
          </a:prstGeom>
          <a:noFill/>
        </p:spPr>
        <p:txBody>
          <a:bodyPr wrap="square">
            <a:spAutoFit/>
          </a:bodyPr>
          <a:lstStyle/>
          <a:p>
            <a:pPr algn="ctr"/>
            <a:r>
              <a:rPr lang="en-GB" sz="3400">
                <a:latin typeface="Times New Roman" panose="02020603050405020304" pitchFamily="18" charset="0"/>
                <a:cs typeface="Times New Roman" panose="02020603050405020304" pitchFamily="18" charset="0"/>
              </a:rPr>
              <a:t>Contribution of AI Technologies</a:t>
            </a:r>
            <a:endParaRPr lang="el-GR" sz="3400"/>
          </a:p>
        </p:txBody>
      </p:sp>
      <p:pic>
        <p:nvPicPr>
          <p:cNvPr id="6" name="Picture 11">
            <a:extLst>
              <a:ext uri="{FF2B5EF4-FFF2-40B4-BE49-F238E27FC236}">
                <a16:creationId xmlns:a16="http://schemas.microsoft.com/office/drawing/2014/main" id="{EE639EDE-2633-381B-B813-4915E0322BF0}"/>
              </a:ext>
            </a:extLst>
          </p:cNvPr>
          <p:cNvPicPr>
            <a:picLocks noChangeAspect="1"/>
          </p:cNvPicPr>
          <p:nvPr/>
        </p:nvPicPr>
        <p:blipFill>
          <a:blip r:embed="rId2">
            <a:extLst>
              <a:ext uri="{28A0092B-C50C-407E-A947-70E740481C1C}">
                <a14:useLocalDpi xmlns:a14="http://schemas.microsoft.com/office/drawing/2010/main" val="0"/>
              </a:ext>
            </a:extLst>
          </a:blip>
          <a:srcRect b="22082"/>
          <a:stretch/>
        </p:blipFill>
        <p:spPr>
          <a:xfrm>
            <a:off x="10770" y="1348893"/>
            <a:ext cx="7283105" cy="876058"/>
          </a:xfrm>
          <a:prstGeom prst="rect">
            <a:avLst/>
          </a:prstGeom>
        </p:spPr>
      </p:pic>
      <p:pic>
        <p:nvPicPr>
          <p:cNvPr id="7" name="Content Placeholder 6" descr="A diagram of a procedure&#10;&#10;Description automatically generated">
            <a:extLst>
              <a:ext uri="{FF2B5EF4-FFF2-40B4-BE49-F238E27FC236}">
                <a16:creationId xmlns:a16="http://schemas.microsoft.com/office/drawing/2014/main" id="{AA8724F7-0D56-42B7-4BD5-DF8210CE9495}"/>
              </a:ext>
            </a:extLst>
          </p:cNvPr>
          <p:cNvPicPr>
            <a:picLocks noChangeAspect="1"/>
          </p:cNvPicPr>
          <p:nvPr/>
        </p:nvPicPr>
        <p:blipFill>
          <a:blip r:embed="rId3">
            <a:extLst>
              <a:ext uri="{28A0092B-C50C-407E-A947-70E740481C1C}">
                <a14:useLocalDpi xmlns:a14="http://schemas.microsoft.com/office/drawing/2010/main" val="0"/>
              </a:ext>
            </a:extLst>
          </a:blip>
          <a:srcRect b="4225"/>
          <a:stretch/>
        </p:blipFill>
        <p:spPr>
          <a:xfrm>
            <a:off x="321095" y="2627906"/>
            <a:ext cx="6803813" cy="3315694"/>
          </a:xfrm>
          <a:prstGeom prst="rect">
            <a:avLst/>
          </a:prstGeom>
        </p:spPr>
      </p:pic>
      <p:sp>
        <p:nvSpPr>
          <p:cNvPr id="9" name="TextBox 8">
            <a:extLst>
              <a:ext uri="{FF2B5EF4-FFF2-40B4-BE49-F238E27FC236}">
                <a16:creationId xmlns:a16="http://schemas.microsoft.com/office/drawing/2014/main" id="{DA78882F-B535-2D76-729C-A9E084AA2660}"/>
              </a:ext>
            </a:extLst>
          </p:cNvPr>
          <p:cNvSpPr txBox="1"/>
          <p:nvPr/>
        </p:nvSpPr>
        <p:spPr>
          <a:xfrm>
            <a:off x="7494104" y="1428452"/>
            <a:ext cx="4514848" cy="4001095"/>
          </a:xfrm>
          <a:prstGeom prst="rect">
            <a:avLst/>
          </a:prstGeom>
          <a:noFill/>
        </p:spPr>
        <p:txBody>
          <a:bodyPr wrap="square">
            <a:spAutoFit/>
          </a:bodyPr>
          <a:lstStyle/>
          <a:p>
            <a:pPr marL="0" indent="0" algn="ctr">
              <a:buNone/>
            </a:pPr>
            <a:r>
              <a:rPr lang="en-GB" sz="2000" b="1">
                <a:latin typeface="Times New Roman" panose="02020603050405020304" pitchFamily="18" charset="0"/>
                <a:cs typeface="Times New Roman" panose="02020603050405020304" pitchFamily="18" charset="0"/>
              </a:rPr>
              <a:t>A GENERAL MODEL</a:t>
            </a:r>
          </a:p>
          <a:p>
            <a:pPr marL="285750" indent="-285750">
              <a:buFont typeface="Arial" panose="020B0604020202020204" pitchFamily="34" charset="0"/>
              <a:buChar char="•"/>
            </a:pPr>
            <a:r>
              <a:rPr lang="en-GB" sz="1800">
                <a:latin typeface="Times New Roman" panose="02020603050405020304" pitchFamily="18" charset="0"/>
                <a:cs typeface="Times New Roman" panose="02020603050405020304" pitchFamily="18" charset="0"/>
              </a:rPr>
              <a:t>Datasets of phishing URLs and safe URLs are collected as input. </a:t>
            </a:r>
          </a:p>
          <a:p>
            <a:pPr marL="285750" indent="-285750">
              <a:buFont typeface="Arial" panose="020B0604020202020204" pitchFamily="34" charset="0"/>
              <a:buChar char="•"/>
            </a:pPr>
            <a:r>
              <a:rPr lang="en-GB" sz="1800">
                <a:latin typeface="Times New Roman" panose="02020603050405020304" pitchFamily="18" charset="0"/>
                <a:cs typeface="Times New Roman" panose="02020603050405020304" pitchFamily="18" charset="0"/>
              </a:rPr>
              <a:t>URLs are tokenized and lexical features that indicate markers such as number of subdomain levels or existence of brand name in the domain are collected. Host-based analysis extracts features such as malicious server identity.</a:t>
            </a:r>
          </a:p>
          <a:p>
            <a:pPr marL="285750" indent="-285750">
              <a:buFont typeface="Arial" panose="020B0604020202020204" pitchFamily="34" charset="0"/>
              <a:buChar char="•"/>
            </a:pPr>
            <a:r>
              <a:rPr lang="en-GB" sz="1800">
                <a:latin typeface="Times New Roman" panose="02020603050405020304" pitchFamily="18" charset="0"/>
                <a:cs typeface="Times New Roman" panose="02020603050405020304" pitchFamily="18" charset="0"/>
              </a:rPr>
              <a:t>These data are fed into an AI machine where classifiers are trained to decide whether a URL is malicious or safe.</a:t>
            </a:r>
          </a:p>
          <a:p>
            <a:pPr marL="285750" indent="-285750">
              <a:buFont typeface="Arial" panose="020B0604020202020204" pitchFamily="34" charset="0"/>
              <a:buChar char="•"/>
            </a:pPr>
            <a:r>
              <a:rPr lang="en-GB" sz="1800">
                <a:latin typeface="Times New Roman" panose="02020603050405020304" pitchFamily="18" charset="0"/>
                <a:cs typeface="Times New Roman" panose="02020603050405020304" pitchFamily="18" charset="0"/>
              </a:rPr>
              <a:t>The machine predicts if a given URL is safe or malicious</a:t>
            </a:r>
            <a:r>
              <a:rPr lang="en-GB" sz="1800"/>
              <a:t>.[9][</a:t>
            </a:r>
            <a:r>
              <a:rPr lang="en-GB"/>
              <a:t>8</a:t>
            </a:r>
            <a:r>
              <a:rPr lang="en-GB" sz="1800"/>
              <a:t>]</a:t>
            </a:r>
            <a:endParaRPr lang="en-GB"/>
          </a:p>
        </p:txBody>
      </p:sp>
      <p:sp>
        <p:nvSpPr>
          <p:cNvPr id="3" name="TextBox 2">
            <a:extLst>
              <a:ext uri="{FF2B5EF4-FFF2-40B4-BE49-F238E27FC236}">
                <a16:creationId xmlns:a16="http://schemas.microsoft.com/office/drawing/2014/main" id="{EEC6F0B3-B1E2-3494-5EFB-C511103C39AD}"/>
              </a:ext>
            </a:extLst>
          </p:cNvPr>
          <p:cNvSpPr txBox="1"/>
          <p:nvPr/>
        </p:nvSpPr>
        <p:spPr>
          <a:xfrm>
            <a:off x="6554224" y="2243201"/>
            <a:ext cx="594528"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a:t>[8]</a:t>
            </a:r>
          </a:p>
        </p:txBody>
      </p:sp>
      <p:sp>
        <p:nvSpPr>
          <p:cNvPr id="8" name="TextBox 7">
            <a:extLst>
              <a:ext uri="{FF2B5EF4-FFF2-40B4-BE49-F238E27FC236}">
                <a16:creationId xmlns:a16="http://schemas.microsoft.com/office/drawing/2014/main" id="{84778BE5-C805-DC0B-974D-6EBF2F5FB1AA}"/>
              </a:ext>
            </a:extLst>
          </p:cNvPr>
          <p:cNvSpPr txBox="1"/>
          <p:nvPr/>
        </p:nvSpPr>
        <p:spPr>
          <a:xfrm>
            <a:off x="6669127" y="6056923"/>
            <a:ext cx="468923"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a:t>[9]</a:t>
            </a:r>
          </a:p>
        </p:txBody>
      </p:sp>
    </p:spTree>
    <p:extLst>
      <p:ext uri="{BB962C8B-B14F-4D97-AF65-F5344CB8AC3E}">
        <p14:creationId xmlns:p14="http://schemas.microsoft.com/office/powerpoint/2010/main" val="2199304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2D1839EC-7BCA-F9DD-5A5A-9330A5C6ABC7}"/>
              </a:ext>
            </a:extLst>
          </p:cNvPr>
          <p:cNvSpPr>
            <a:spLocks noGrp="1"/>
          </p:cNvSpPr>
          <p:nvPr>
            <p:ph type="dt" sz="half" idx="10"/>
          </p:nvPr>
        </p:nvSpPr>
        <p:spPr/>
        <p:txBody>
          <a:bodyPr/>
          <a:lstStyle/>
          <a:p>
            <a:pPr rtl="0"/>
            <a:r>
              <a:rPr lang="en-US"/>
              <a:t>9/12/2024</a:t>
            </a:r>
          </a:p>
        </p:txBody>
      </p:sp>
      <p:sp>
        <p:nvSpPr>
          <p:cNvPr id="4" name="TextBox 3">
            <a:extLst>
              <a:ext uri="{FF2B5EF4-FFF2-40B4-BE49-F238E27FC236}">
                <a16:creationId xmlns:a16="http://schemas.microsoft.com/office/drawing/2014/main" id="{43571EEE-1CEB-A75F-A367-E385E26B3077}"/>
              </a:ext>
            </a:extLst>
          </p:cNvPr>
          <p:cNvSpPr txBox="1"/>
          <p:nvPr/>
        </p:nvSpPr>
        <p:spPr>
          <a:xfrm>
            <a:off x="270775" y="211115"/>
            <a:ext cx="9342782" cy="3801041"/>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GB" sz="1800">
                <a:latin typeface="Times New Roman"/>
                <a:cs typeface="Times New Roman"/>
              </a:rPr>
              <a:t>Traditional machine learning models, however effective, require that the features of URLs be extracted manually, a time- consuming process whenever new phishing URLs are introduced. Thus, recent publications focus on Deep Learning Models</a:t>
            </a:r>
            <a:r>
              <a:rPr lang="en-GB">
                <a:latin typeface="Times New Roman"/>
                <a:cs typeface="Times New Roman"/>
              </a:rPr>
              <a:t>[4][5][7].</a:t>
            </a:r>
            <a:endParaRPr lang="en-GB" sz="1800">
              <a:latin typeface="Times New Roman"/>
              <a:cs typeface="Times New Roman"/>
            </a:endParaRPr>
          </a:p>
          <a:p>
            <a:pPr marL="0" indent="0">
              <a:buNone/>
            </a:pPr>
            <a:endParaRPr lang="en-GB" sz="9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800">
                <a:latin typeface="Times New Roman"/>
                <a:cs typeface="Times New Roman"/>
              </a:rPr>
              <a:t>Alshingiti, Alaqel, Al-Muhtadi, Haq ,Saleem and Faheem test three different Deep Learning- Based algorithms for a proposed Phishing Detection Machine[</a:t>
            </a:r>
            <a:r>
              <a:rPr lang="en-GB">
                <a:latin typeface="Times New Roman"/>
                <a:cs typeface="Times New Roman"/>
              </a:rPr>
              <a:t>4</a:t>
            </a:r>
            <a:r>
              <a:rPr lang="en-GB" sz="1800">
                <a:latin typeface="Times New Roman"/>
                <a:cs typeface="Times New Roman"/>
              </a:rPr>
              <a:t>]:</a:t>
            </a:r>
            <a:endParaRPr lang="en-GB">
              <a:latin typeface="Times New Roman"/>
              <a:cs typeface="Times New Roman"/>
            </a:endParaRPr>
          </a:p>
          <a:p>
            <a:pPr marL="285750" indent="-285750">
              <a:buFont typeface="Arial" panose="020B0604020202020204" pitchFamily="34" charset="0"/>
              <a:buChar char="•"/>
            </a:pPr>
            <a:endParaRPr lang="en-GB">
              <a:latin typeface="Times New Roman"/>
              <a:cs typeface="Times New Roman"/>
            </a:endParaRPr>
          </a:p>
          <a:p>
            <a:pPr marL="285750" indent="-285750">
              <a:buFont typeface="Arial" panose="020B0604020202020204" pitchFamily="34" charset="0"/>
              <a:buChar char="•"/>
            </a:pPr>
            <a:r>
              <a:rPr lang="en-GB">
                <a:latin typeface="Times New Roman"/>
                <a:cs typeface="Times New Roman"/>
              </a:rPr>
              <a:t>Long short-term Memory (LSTM), Convolutional Neural Network (CNN) and LSTM- CNN. Mimicking the human brain, LSTMs process complete sequence data and eliminate useless information and CNNs assign importance to and differentiate  data with weights and biases.</a:t>
            </a:r>
            <a:endParaRPr lang="en-GB"/>
          </a:p>
          <a:p>
            <a:pPr lvl="1"/>
            <a:endParaRPr lang="en-GB"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800">
                <a:latin typeface="Times New Roman" panose="02020603050405020304" pitchFamily="18" charset="0"/>
                <a:cs typeface="Times New Roman" panose="02020603050405020304" pitchFamily="18" charset="0"/>
              </a:rPr>
              <a:t>While all machines are effective, CNNs prove to be the fastest and most effective with accuracy 99.2%. Furthermore, a comparison with other models which use  DL Methods like CNN,CAE and </a:t>
            </a:r>
            <a:r>
              <a:rPr lang="en-GB" sz="1800" b="0" i="0" u="none" strike="noStrike" baseline="0">
                <a:latin typeface="Times New Roman" panose="02020603050405020304" pitchFamily="18" charset="0"/>
                <a:cs typeface="Times New Roman" panose="02020603050405020304" pitchFamily="18" charset="0"/>
              </a:rPr>
              <a:t>DNN, CNN, LSTM, and GRU</a:t>
            </a:r>
            <a:r>
              <a:rPr lang="en-GB" sz="1800">
                <a:latin typeface="Times New Roman" panose="02020603050405020304" pitchFamily="18" charset="0"/>
                <a:cs typeface="Times New Roman" panose="02020603050405020304" pitchFamily="18" charset="0"/>
              </a:rPr>
              <a:t> proves this model as the most successful one.</a:t>
            </a:r>
          </a:p>
        </p:txBody>
      </p:sp>
      <p:sp>
        <p:nvSpPr>
          <p:cNvPr id="6" name="TextBox 5">
            <a:extLst>
              <a:ext uri="{FF2B5EF4-FFF2-40B4-BE49-F238E27FC236}">
                <a16:creationId xmlns:a16="http://schemas.microsoft.com/office/drawing/2014/main" id="{11760237-2584-C0B9-B6EA-7430B0A23490}"/>
              </a:ext>
            </a:extLst>
          </p:cNvPr>
          <p:cNvSpPr txBox="1"/>
          <p:nvPr/>
        </p:nvSpPr>
        <p:spPr>
          <a:xfrm>
            <a:off x="270775" y="4465238"/>
            <a:ext cx="10983908" cy="1569660"/>
          </a:xfrm>
          <a:prstGeom prst="rect">
            <a:avLst/>
          </a:prstGeom>
          <a:noFill/>
        </p:spPr>
        <p:txBody>
          <a:bodyPr wrap="square">
            <a:spAutoFit/>
          </a:bodyPr>
          <a:lstStyle/>
          <a:p>
            <a:r>
              <a:rPr lang="en-GB" sz="2400">
                <a:latin typeface="Times New Roman" panose="02020603050405020304" pitchFamily="18" charset="0"/>
                <a:cs typeface="Times New Roman" panose="02020603050405020304" pitchFamily="18" charset="0"/>
              </a:rPr>
              <a:t>Feature of AI in Phishing Detection</a:t>
            </a:r>
          </a:p>
          <a:p>
            <a:pPr marL="285750" indent="-285750">
              <a:buFont typeface="Arial" panose="020B0604020202020204" pitchFamily="34" charset="0"/>
              <a:buChar char="•"/>
            </a:pPr>
            <a:r>
              <a:rPr lang="en-GB">
                <a:latin typeface="Times New Roman" panose="02020603050405020304" pitchFamily="18" charset="0"/>
                <a:cs typeface="Times New Roman" panose="02020603050405020304" pitchFamily="18" charset="0"/>
              </a:rPr>
              <a:t>AI- based models are very efficient in detecting phishing attacks and they prevent zero-day attacks. Improving the  URL data processing methods and training on larger Databases will assist the efficiency of the machines. Since DL machines require a lot of processing power, advancements in processing will further assist these machines. Finally, the tools need to be re-evaluated as attacks improve.[7][8][5]</a:t>
            </a:r>
            <a:endParaRPr lang="en-GB"/>
          </a:p>
        </p:txBody>
      </p:sp>
      <p:pic>
        <p:nvPicPr>
          <p:cNvPr id="7" name="Picture 5" descr="A diagram of machine learning&#10;&#10;Description automatically generated">
            <a:extLst>
              <a:ext uri="{FF2B5EF4-FFF2-40B4-BE49-F238E27FC236}">
                <a16:creationId xmlns:a16="http://schemas.microsoft.com/office/drawing/2014/main" id="{6134B2CD-77CB-3A1E-A885-80F9432EB5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9940" y="211115"/>
            <a:ext cx="2531745" cy="2611990"/>
          </a:xfrm>
          <a:prstGeom prst="rect">
            <a:avLst/>
          </a:prstGeom>
        </p:spPr>
      </p:pic>
      <p:sp>
        <p:nvSpPr>
          <p:cNvPr id="3" name="TextBox 2">
            <a:extLst>
              <a:ext uri="{FF2B5EF4-FFF2-40B4-BE49-F238E27FC236}">
                <a16:creationId xmlns:a16="http://schemas.microsoft.com/office/drawing/2014/main" id="{6A258BE6-8B89-1C7C-D75C-B2D35B064C22}"/>
              </a:ext>
            </a:extLst>
          </p:cNvPr>
          <p:cNvSpPr txBox="1"/>
          <p:nvPr/>
        </p:nvSpPr>
        <p:spPr>
          <a:xfrm>
            <a:off x="11603520" y="2487431"/>
            <a:ext cx="29958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a:t>[6]</a:t>
            </a:r>
          </a:p>
        </p:txBody>
      </p:sp>
    </p:spTree>
    <p:extLst>
      <p:ext uri="{BB962C8B-B14F-4D97-AF65-F5344CB8AC3E}">
        <p14:creationId xmlns:p14="http://schemas.microsoft.com/office/powerpoint/2010/main" val="3395408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Ορθογώνιο 9">
            <a:extLst>
              <a:ext uri="{FF2B5EF4-FFF2-40B4-BE49-F238E27FC236}">
                <a16:creationId xmlns:a16="http://schemas.microsoft.com/office/drawing/2014/main" id="{6D4E72FB-BD58-857B-6211-3A816A20D0DF}"/>
              </a:ext>
            </a:extLst>
          </p:cNvPr>
          <p:cNvSpPr/>
          <p:nvPr/>
        </p:nvSpPr>
        <p:spPr>
          <a:xfrm>
            <a:off x="173935" y="159026"/>
            <a:ext cx="11844130" cy="604299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l-GR"/>
          </a:p>
        </p:txBody>
      </p:sp>
      <p:sp>
        <p:nvSpPr>
          <p:cNvPr id="2" name="Θέση ημερομηνίας 1">
            <a:extLst>
              <a:ext uri="{FF2B5EF4-FFF2-40B4-BE49-F238E27FC236}">
                <a16:creationId xmlns:a16="http://schemas.microsoft.com/office/drawing/2014/main" id="{8052D5CE-42B7-6AC0-99BD-6439730ABAD0}"/>
              </a:ext>
            </a:extLst>
          </p:cNvPr>
          <p:cNvSpPr>
            <a:spLocks noGrp="1"/>
          </p:cNvSpPr>
          <p:nvPr>
            <p:ph type="dt" sz="half" idx="10"/>
          </p:nvPr>
        </p:nvSpPr>
        <p:spPr/>
        <p:txBody>
          <a:bodyPr/>
          <a:lstStyle/>
          <a:p>
            <a:pPr rtl="0"/>
            <a:r>
              <a:rPr lang="en-US"/>
              <a:t>9/12/2024</a:t>
            </a:r>
          </a:p>
        </p:txBody>
      </p:sp>
      <p:sp>
        <p:nvSpPr>
          <p:cNvPr id="6" name="TextBox 5">
            <a:extLst>
              <a:ext uri="{FF2B5EF4-FFF2-40B4-BE49-F238E27FC236}">
                <a16:creationId xmlns:a16="http://schemas.microsoft.com/office/drawing/2014/main" id="{1C547D72-7162-ADA0-85D7-02581BB3E3DD}"/>
              </a:ext>
            </a:extLst>
          </p:cNvPr>
          <p:cNvSpPr txBox="1"/>
          <p:nvPr/>
        </p:nvSpPr>
        <p:spPr>
          <a:xfrm>
            <a:off x="139148" y="322879"/>
            <a:ext cx="12052852" cy="1077218"/>
          </a:xfrm>
          <a:prstGeom prst="rect">
            <a:avLst/>
          </a:prstGeom>
          <a:noFill/>
        </p:spPr>
        <p:txBody>
          <a:bodyPr wrap="square">
            <a:spAutoFit/>
          </a:bodyPr>
          <a:lstStyle/>
          <a:p>
            <a:pPr algn="ctr"/>
            <a:r>
              <a:rPr lang="en-US" sz="3200" b="1">
                <a:latin typeface="Times New Roman" panose="02020603050405020304" pitchFamily="18" charset="0"/>
                <a:cs typeface="Times New Roman" panose="02020603050405020304" pitchFamily="18" charset="0"/>
              </a:rPr>
              <a:t>b) THE USE OF CHATGPT FOR PHISING CYBERATTACKS REINFORCEMENT </a:t>
            </a:r>
            <a:endParaRPr lang="el-GR" sz="3200" b="1"/>
          </a:p>
        </p:txBody>
      </p:sp>
      <p:sp>
        <p:nvSpPr>
          <p:cNvPr id="8" name="TextBox 7">
            <a:extLst>
              <a:ext uri="{FF2B5EF4-FFF2-40B4-BE49-F238E27FC236}">
                <a16:creationId xmlns:a16="http://schemas.microsoft.com/office/drawing/2014/main" id="{DCB9CB56-F443-F9F8-DE3F-D1870AC82E39}"/>
              </a:ext>
            </a:extLst>
          </p:cNvPr>
          <p:cNvSpPr txBox="1"/>
          <p:nvPr/>
        </p:nvSpPr>
        <p:spPr>
          <a:xfrm>
            <a:off x="758687" y="1862782"/>
            <a:ext cx="10813774" cy="3139321"/>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When thinking of artificial intelligence, ChatGPT often comes to mind. This powerful AI tool, based on machine learning, not only provides knowledge but also generates it. It can filter information, correct input, create code and scripts, and assist with creative ideas.</a:t>
            </a:r>
          </a:p>
          <a:p>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Used daily by millions for professional, personal, and operational tasks, ChatGPT is now embedded in our digital lives. However, cybercriminals could exploit its capabilities to generate malware, find vulnerabilities, automate attacks, and conduct scams. This raises concerns about the potential for ChatGPT to enable or create cyber threats.</a:t>
            </a:r>
          </a:p>
          <a:p>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As a result, there may be a need for cybersecurity experts to regulate AI and machine learning. The rapid pace of technological evolution demands cybersecurity measures that can proactively prevent threats before they arise.</a:t>
            </a:r>
            <a:endParaRPr lang="el-GR">
              <a:latin typeface="Times New Roman" panose="02020603050405020304" pitchFamily="18" charset="0"/>
              <a:cs typeface="Times New Roman" panose="02020603050405020304" pitchFamily="18" charset="0"/>
            </a:endParaRPr>
          </a:p>
        </p:txBody>
      </p:sp>
      <p:cxnSp>
        <p:nvCxnSpPr>
          <p:cNvPr id="12" name="Ευθεία γραμμή σύνδεσης 11">
            <a:extLst>
              <a:ext uri="{FF2B5EF4-FFF2-40B4-BE49-F238E27FC236}">
                <a16:creationId xmlns:a16="http://schemas.microsoft.com/office/drawing/2014/main" id="{000DC4D0-90D0-865C-60F8-3BE8A577EAA1}"/>
              </a:ext>
            </a:extLst>
          </p:cNvPr>
          <p:cNvCxnSpPr>
            <a:cxnSpLocks/>
          </p:cNvCxnSpPr>
          <p:nvPr/>
        </p:nvCxnSpPr>
        <p:spPr>
          <a:xfrm>
            <a:off x="2534478" y="1520687"/>
            <a:ext cx="7603435"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pic>
        <p:nvPicPr>
          <p:cNvPr id="3" name="Picture 2" descr="ChatGPT: Easily Explained">
            <a:extLst>
              <a:ext uri="{FF2B5EF4-FFF2-40B4-BE49-F238E27FC236}">
                <a16:creationId xmlns:a16="http://schemas.microsoft.com/office/drawing/2014/main" id="{03905E91-AC6A-6587-0425-D744EFE9003A}"/>
              </a:ext>
            </a:extLst>
          </p:cNvPr>
          <p:cNvPicPr>
            <a:picLocks noChangeAspect="1"/>
          </p:cNvPicPr>
          <p:nvPr/>
        </p:nvPicPr>
        <p:blipFill>
          <a:blip r:embed="rId2"/>
          <a:stretch>
            <a:fillRect/>
          </a:stretch>
        </p:blipFill>
        <p:spPr>
          <a:xfrm>
            <a:off x="10140778" y="4950940"/>
            <a:ext cx="1095633" cy="1033850"/>
          </a:xfrm>
          <a:prstGeom prst="rect">
            <a:avLst/>
          </a:prstGeom>
        </p:spPr>
      </p:pic>
      <p:sp>
        <p:nvSpPr>
          <p:cNvPr id="4" name="TextBox 3">
            <a:extLst>
              <a:ext uri="{FF2B5EF4-FFF2-40B4-BE49-F238E27FC236}">
                <a16:creationId xmlns:a16="http://schemas.microsoft.com/office/drawing/2014/main" id="{2B0CC938-3446-ACE2-D931-39B55C460112}"/>
              </a:ext>
            </a:extLst>
          </p:cNvPr>
          <p:cNvSpPr txBox="1"/>
          <p:nvPr/>
        </p:nvSpPr>
        <p:spPr>
          <a:xfrm>
            <a:off x="10545141" y="5982802"/>
            <a:ext cx="560173"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a:t>[10]</a:t>
            </a:r>
          </a:p>
        </p:txBody>
      </p:sp>
    </p:spTree>
    <p:extLst>
      <p:ext uri="{BB962C8B-B14F-4D97-AF65-F5344CB8AC3E}">
        <p14:creationId xmlns:p14="http://schemas.microsoft.com/office/powerpoint/2010/main" val="1221934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Ορθογώνιο 5">
            <a:extLst>
              <a:ext uri="{FF2B5EF4-FFF2-40B4-BE49-F238E27FC236}">
                <a16:creationId xmlns:a16="http://schemas.microsoft.com/office/drawing/2014/main" id="{BDD1789C-C019-B855-03DB-DB946BB77D12}"/>
              </a:ext>
            </a:extLst>
          </p:cNvPr>
          <p:cNvSpPr/>
          <p:nvPr/>
        </p:nvSpPr>
        <p:spPr>
          <a:xfrm>
            <a:off x="198783" y="258417"/>
            <a:ext cx="11817626" cy="590384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endParaRPr lang="el-GR"/>
          </a:p>
          <a:p>
            <a:pPr algn="ctr"/>
            <a:endParaRPr lang="el-GR"/>
          </a:p>
          <a:p>
            <a:pPr algn="ctr"/>
            <a:endParaRPr lang="el-GR"/>
          </a:p>
          <a:p>
            <a:pPr algn="ctr"/>
            <a:endParaRPr lang="el-GR"/>
          </a:p>
          <a:p>
            <a:pPr algn="ctr"/>
            <a:endParaRPr lang="el-GR"/>
          </a:p>
          <a:p>
            <a:pPr algn="ctr"/>
            <a:endParaRPr lang="el-GR"/>
          </a:p>
          <a:p>
            <a:pPr algn="ctr"/>
            <a:endParaRPr lang="el-GR"/>
          </a:p>
          <a:p>
            <a:pPr algn="ctr"/>
            <a:endParaRPr lang="el-GR"/>
          </a:p>
          <a:p>
            <a:pPr algn="ctr"/>
            <a:endParaRPr lang="el-GR"/>
          </a:p>
          <a:p>
            <a:pPr algn="ctr"/>
            <a:endParaRPr lang="el-GR"/>
          </a:p>
          <a:p>
            <a:pPr algn="ctr"/>
            <a:endParaRPr lang="el-GR"/>
          </a:p>
          <a:p>
            <a:pPr algn="ctr"/>
            <a:endParaRPr lang="el-GR"/>
          </a:p>
          <a:p>
            <a:pPr algn="ctr"/>
            <a:endParaRPr lang="el-GR"/>
          </a:p>
          <a:p>
            <a:pPr algn="ctr"/>
            <a:endParaRPr lang="el-GR"/>
          </a:p>
          <a:p>
            <a:pPr algn="ctr"/>
            <a:endParaRPr lang="el-GR"/>
          </a:p>
          <a:p>
            <a:pPr algn="ctr"/>
            <a:endParaRPr lang="el-GR"/>
          </a:p>
          <a:p>
            <a:pPr algn="ctr"/>
            <a:endParaRPr lang="el-GR"/>
          </a:p>
          <a:p>
            <a:pPr algn="ctr"/>
            <a:endParaRPr lang="el-GR"/>
          </a:p>
          <a:p>
            <a:pPr algn="ctr"/>
            <a:endParaRPr lang="el-GR"/>
          </a:p>
          <a:p>
            <a:pPr algn="ctr"/>
            <a:endParaRPr lang="el-GR"/>
          </a:p>
          <a:p>
            <a:pPr algn="ctr"/>
            <a:r>
              <a:rPr lang="el-GR" sz="1100"/>
              <a:t>[15]</a:t>
            </a:r>
          </a:p>
        </p:txBody>
      </p:sp>
      <p:sp>
        <p:nvSpPr>
          <p:cNvPr id="2" name="Θέση ημερομηνίας 1">
            <a:extLst>
              <a:ext uri="{FF2B5EF4-FFF2-40B4-BE49-F238E27FC236}">
                <a16:creationId xmlns:a16="http://schemas.microsoft.com/office/drawing/2014/main" id="{52EEDF43-BB5C-8E88-59F6-E2B867905801}"/>
              </a:ext>
            </a:extLst>
          </p:cNvPr>
          <p:cNvSpPr>
            <a:spLocks noGrp="1"/>
          </p:cNvSpPr>
          <p:nvPr>
            <p:ph type="dt" sz="half" idx="10"/>
          </p:nvPr>
        </p:nvSpPr>
        <p:spPr/>
        <p:txBody>
          <a:bodyPr/>
          <a:lstStyle/>
          <a:p>
            <a:pPr rtl="0"/>
            <a:r>
              <a:rPr lang="en-US"/>
              <a:t>9/12/2024</a:t>
            </a:r>
          </a:p>
        </p:txBody>
      </p:sp>
      <p:sp>
        <p:nvSpPr>
          <p:cNvPr id="4" name="TextBox 3">
            <a:extLst>
              <a:ext uri="{FF2B5EF4-FFF2-40B4-BE49-F238E27FC236}">
                <a16:creationId xmlns:a16="http://schemas.microsoft.com/office/drawing/2014/main" id="{6F9C22F5-96B1-80DE-492B-4A506B183606}"/>
              </a:ext>
            </a:extLst>
          </p:cNvPr>
          <p:cNvSpPr txBox="1"/>
          <p:nvPr/>
        </p:nvSpPr>
        <p:spPr>
          <a:xfrm>
            <a:off x="544503" y="930005"/>
            <a:ext cx="11121887" cy="3139321"/>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ChatGPT, developed by OpenAI, is a chatbot based on the GPT-3.5 model, trained with Reinforcement Learning from Human Feedback (RLHF), and functions as a virtual assistant offering accurate, high-level information [10][11].</a:t>
            </a: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Its capabilities enable the design of sophisticated phishing attacks, such as mimicking websites, acquiring domains, storing credentials, and distributing fraudulent URLs via spam emails, making phishing efforts more effective [12]. </a:t>
            </a: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ChatGPT can generate source code in various languages (HTML, CSS, JS, PHP) to create fully functional phishing websites that mimic trusted brands and use evasive tactics to bypass anti-phishing tools [13].</a:t>
            </a:r>
            <a:endParaRPr lang="el-GR">
              <a:latin typeface="Times New Roman" panose="02020603050405020304" pitchFamily="18" charset="0"/>
              <a:cs typeface="Times New Roman" panose="02020603050405020304" pitchFamily="18" charset="0"/>
            </a:endParaRPr>
          </a:p>
        </p:txBody>
      </p:sp>
      <p:cxnSp>
        <p:nvCxnSpPr>
          <p:cNvPr id="8" name="Ευθεία γραμμή σύνδεσης 7">
            <a:extLst>
              <a:ext uri="{FF2B5EF4-FFF2-40B4-BE49-F238E27FC236}">
                <a16:creationId xmlns:a16="http://schemas.microsoft.com/office/drawing/2014/main" id="{A6B98260-C264-2BF1-F05F-19D4AAF38A9E}"/>
              </a:ext>
            </a:extLst>
          </p:cNvPr>
          <p:cNvCxnSpPr>
            <a:cxnSpLocks/>
          </p:cNvCxnSpPr>
          <p:nvPr/>
        </p:nvCxnSpPr>
        <p:spPr>
          <a:xfrm>
            <a:off x="5247862" y="5227982"/>
            <a:ext cx="105354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ChatGPT and the Future of Cybersecurity: An AI Perspective - Telecom Review  Africa">
            <a:extLst>
              <a:ext uri="{FF2B5EF4-FFF2-40B4-BE49-F238E27FC236}">
                <a16:creationId xmlns:a16="http://schemas.microsoft.com/office/drawing/2014/main" id="{3E2E174F-F802-4DE0-CC6C-E0007E6C8087}"/>
              </a:ext>
            </a:extLst>
          </p:cNvPr>
          <p:cNvPicPr>
            <a:picLocks noChangeAspect="1"/>
          </p:cNvPicPr>
          <p:nvPr/>
        </p:nvPicPr>
        <p:blipFill>
          <a:blip r:embed="rId2"/>
          <a:stretch>
            <a:fillRect/>
          </a:stretch>
        </p:blipFill>
        <p:spPr>
          <a:xfrm>
            <a:off x="4384590" y="4071551"/>
            <a:ext cx="3433119" cy="1711411"/>
          </a:xfrm>
          <a:prstGeom prst="rect">
            <a:avLst/>
          </a:prstGeom>
        </p:spPr>
      </p:pic>
    </p:spTree>
    <p:extLst>
      <p:ext uri="{BB962C8B-B14F-4D97-AF65-F5344CB8AC3E}">
        <p14:creationId xmlns:p14="http://schemas.microsoft.com/office/powerpoint/2010/main" val="388487124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800_TF56160789" id="{2C099BE8-CEDF-4507-9036-50B9C15B058F}" vid="{21C4C0AB-7B92-4CCE-8B51-2A204DA6E0EC}"/>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267F4E864365E42AEA7D9B2C68082AD" ma:contentTypeVersion="4" ma:contentTypeDescription="Create a new document." ma:contentTypeScope="" ma:versionID="4659ca431e872ee2a48510845bc96257">
  <xsd:schema xmlns:xsd="http://www.w3.org/2001/XMLSchema" xmlns:xs="http://www.w3.org/2001/XMLSchema" xmlns:p="http://schemas.microsoft.com/office/2006/metadata/properties" xmlns:ns2="71ccc338-4342-4921-87eb-7dd601357b7d" targetNamespace="http://schemas.microsoft.com/office/2006/metadata/properties" ma:root="true" ma:fieldsID="86b203c3ac4ee79cc81b194848f48ac9" ns2:_="">
    <xsd:import namespace="71ccc338-4342-4921-87eb-7dd601357b7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ccc338-4342-4921-87eb-7dd601357b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1D0FDA-4B8A-4B42-B259-E4EAF19A30CA}">
  <ds:schemaRefs>
    <ds:schemaRef ds:uri="71ccc338-4342-4921-87eb-7dd601357b7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D7CBF3A-3ED1-4BE3-A621-C46FBC25710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78E28AF-F199-4AF2-AC0A-B5B8BC7C82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{D99E1373-4A2C-44D6-8FAC-B347F9913837}tf56160789_win32</Template>
  <TotalTime>0</TotalTime>
  <Words>2633</Words>
  <Application>Microsoft Office PowerPoint</Application>
  <PresentationFormat>Widescreen</PresentationFormat>
  <Paragraphs>180</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Bookman Old Style</vt:lpstr>
      <vt:lpstr>Calibri</vt:lpstr>
      <vt:lpstr>Franklin Gothic Book</vt:lpstr>
      <vt:lpstr>Times New Roman</vt:lpstr>
      <vt:lpstr>Wingdings</vt:lpstr>
      <vt:lpstr>1_RetrospectVTI</vt:lpstr>
      <vt:lpstr>    CyberSecurity Technologies &amp; Governance</vt:lpstr>
      <vt:lpstr>   AI and Cybersecurity  AI introduces new potential threat vectors and new ways to mitigate them. </vt:lpstr>
      <vt:lpstr>Focusing on the Social Engineering field Phishing, the most common one of online threats and cyber attacks.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 conclusion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KATERINA BASMPA</dc:creator>
  <cp:lastModifiedBy>panos melas</cp:lastModifiedBy>
  <cp:revision>2</cp:revision>
  <dcterms:created xsi:type="dcterms:W3CDTF">2024-12-06T11:12:20Z</dcterms:created>
  <dcterms:modified xsi:type="dcterms:W3CDTF">2024-12-09T10:26:32Z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0x010100F267F4E864365E42AEA7D9B2C68082AD</vt:lpwstr>
  </property>
</Properties>
</file>