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36" r:id="rId1"/>
  </p:sldMasterIdLst>
  <p:notesMasterIdLst>
    <p:notesMasterId r:id="rId40"/>
  </p:notesMasterIdLst>
  <p:sldIdLst>
    <p:sldId id="256" r:id="rId2"/>
    <p:sldId id="265" r:id="rId3"/>
    <p:sldId id="266" r:id="rId4"/>
    <p:sldId id="267" r:id="rId5"/>
    <p:sldId id="268" r:id="rId6"/>
    <p:sldId id="269" r:id="rId7"/>
    <p:sldId id="270" r:id="rId8"/>
    <p:sldId id="271" r:id="rId9"/>
    <p:sldId id="273" r:id="rId10"/>
    <p:sldId id="295" r:id="rId11"/>
    <p:sldId id="274" r:id="rId12"/>
    <p:sldId id="275" r:id="rId13"/>
    <p:sldId id="262" r:id="rId14"/>
    <p:sldId id="263" r:id="rId15"/>
    <p:sldId id="260" r:id="rId16"/>
    <p:sldId id="259" r:id="rId17"/>
    <p:sldId id="261" r:id="rId18"/>
    <p:sldId id="264" r:id="rId19"/>
    <p:sldId id="257" r:id="rId20"/>
    <p:sldId id="258"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1EC06D-8D6D-44B0-B611-FEC2FC3C7563}">
          <p14:sldIdLst>
            <p14:sldId id="256"/>
            <p14:sldId id="265"/>
            <p14:sldId id="266"/>
            <p14:sldId id="267"/>
            <p14:sldId id="268"/>
            <p14:sldId id="269"/>
            <p14:sldId id="270"/>
            <p14:sldId id="271"/>
            <p14:sldId id="273"/>
            <p14:sldId id="295"/>
            <p14:sldId id="274"/>
            <p14:sldId id="275"/>
            <p14:sldId id="262"/>
            <p14:sldId id="263"/>
            <p14:sldId id="260"/>
            <p14:sldId id="259"/>
            <p14:sldId id="261"/>
            <p14:sldId id="264"/>
            <p14:sldId id="257"/>
            <p14:sldId id="258"/>
            <p14:sldId id="277"/>
            <p14:sldId id="278"/>
            <p14:sldId id="279"/>
            <p14:sldId id="280"/>
            <p14:sldId id="281"/>
            <p14:sldId id="282"/>
            <p14:sldId id="283"/>
            <p14:sldId id="284"/>
            <p14:sldId id="285"/>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106647-C45F-C738-2866-21E9833C9999}" name="EFTHYMIOS PAPAGEORGIOU" initials="" userId="S::efth.papageorgiou@aueb.gr::daefa3b7-9e48-4682-b762-01be80c1003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E118B-C72C-4F6A-B499-38EF8D7C9044}" v="7698" dt="2025-01-03T11:34:14.393"/>
    <p1510:client id="{B05A7AF4-4FDF-48BD-8982-228A6795E48C}" v="12622" dt="2024-12-08T10:11:50.975"/>
    <p1510:client id="{C0047A56-E7F1-46CB-A5C0-01A9103BC30B}" v="2" dt="2024-12-08T09:34:48.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105" d="100"/>
          <a:sy n="105"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5BCD450-E745-455A-BF16-FAC0E87BF3B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7ECC1E-B66D-4710-B7A2-64F45449441D}">
      <dgm:prSet custT="1"/>
      <dgm:spPr/>
      <dgm:t>
        <a:bodyPr/>
        <a:lstStyle/>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Professionalism </a:t>
          </a:r>
          <a:r>
            <a:rPr lang="en-US" sz="1800" dirty="0">
              <a:latin typeface="Calibri" panose="020F0502020204030204" pitchFamily="34" charset="0"/>
              <a:ea typeface="Calibri" panose="020F0502020204030204" pitchFamily="34" charset="0"/>
              <a:cs typeface="Calibri" panose="020F0502020204030204" pitchFamily="34" charset="0"/>
            </a:rPr>
            <a:t>in software engineering involves values, behaviors, and practices like </a:t>
          </a:r>
          <a:r>
            <a:rPr lang="en-US" sz="1800" b="1" dirty="0">
              <a:latin typeface="Calibri" panose="020F0502020204030204" pitchFamily="34" charset="0"/>
              <a:ea typeface="Calibri" panose="020F0502020204030204" pitchFamily="34" charset="0"/>
              <a:cs typeface="Calibri" panose="020F0502020204030204" pitchFamily="34" charset="0"/>
            </a:rPr>
            <a:t>communication, ethics, and adherence to industry standards</a:t>
          </a:r>
          <a:r>
            <a:rPr lang="en-US" sz="1800" dirty="0">
              <a:latin typeface="Calibri" panose="020F0502020204030204" pitchFamily="34" charset="0"/>
              <a:ea typeface="Calibri" panose="020F0502020204030204" pitchFamily="34" charset="0"/>
              <a:cs typeface="Calibri" panose="020F0502020204030204" pitchFamily="34" charset="0"/>
            </a:rPr>
            <a:t>, extending beyond writing functional code.</a:t>
          </a:r>
        </a:p>
      </dgm:t>
    </dgm:pt>
    <dgm:pt modelId="{E76AFD1F-6D84-47DB-9A2A-169F06F5A994}" type="parTrans" cxnId="{5BFB485D-FB37-4AB9-A2A9-04AA1836C4AA}">
      <dgm:prSet/>
      <dgm:spPr/>
      <dgm:t>
        <a:bodyPr/>
        <a:lstStyle/>
        <a:p>
          <a:endParaRPr lang="en-US"/>
        </a:p>
      </dgm:t>
    </dgm:pt>
    <dgm:pt modelId="{3CC5BC15-9E28-473C-86A5-A6F18E49587F}" type="sibTrans" cxnId="{5BFB485D-FB37-4AB9-A2A9-04AA1836C4AA}">
      <dgm:prSet/>
      <dgm:spPr/>
      <dgm:t>
        <a:bodyPr/>
        <a:lstStyle/>
        <a:p>
          <a:endParaRPr lang="en-US"/>
        </a:p>
      </dgm:t>
    </dgm:pt>
    <dgm:pt modelId="{5AB81352-607A-4B04-87D1-C6B11C2A1D00}">
      <dgm:prSet custT="1"/>
      <dgm:spPr/>
      <dgm:t>
        <a:body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Following professional standards improves code quality, maintainability, and fosters trust and collaboration, enabling productive relationships.</a:t>
          </a:r>
        </a:p>
      </dgm:t>
    </dgm:pt>
    <dgm:pt modelId="{AF5A315C-3DB1-46B1-B592-F967D7D2E8B2}" type="parTrans" cxnId="{0B02F7DD-260C-4B83-A940-763BE2232165}">
      <dgm:prSet/>
      <dgm:spPr/>
      <dgm:t>
        <a:bodyPr/>
        <a:lstStyle/>
        <a:p>
          <a:endParaRPr lang="en-US"/>
        </a:p>
      </dgm:t>
    </dgm:pt>
    <dgm:pt modelId="{6637C2DE-74F6-432F-94EF-39B668B92E9D}" type="sibTrans" cxnId="{0B02F7DD-260C-4B83-A940-763BE2232165}">
      <dgm:prSet/>
      <dgm:spPr/>
      <dgm:t>
        <a:bodyPr/>
        <a:lstStyle/>
        <a:p>
          <a:endParaRPr lang="en-US"/>
        </a:p>
      </dgm:t>
    </dgm:pt>
    <dgm:pt modelId="{ABB035DA-3244-4D67-9B22-812FEE9323C5}">
      <dgm:prSet custT="1"/>
      <dgm:spPr/>
      <dgm:t>
        <a:bodyPr/>
        <a:lstStyle/>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Software engineering curricula often have project-based courses in which students are taught professionalism, but these courses, tend to be reserved for more advanced courses at the end of the degree.</a:t>
          </a:r>
        </a:p>
      </dgm:t>
    </dgm:pt>
    <dgm:pt modelId="{01E3F362-CFC3-42C0-80C6-BF62A3D1E3D4}" type="parTrans" cxnId="{C20DCDBE-71AF-4141-8CDC-E3E20A7DC49A}">
      <dgm:prSet/>
      <dgm:spPr/>
      <dgm:t>
        <a:bodyPr/>
        <a:lstStyle/>
        <a:p>
          <a:endParaRPr lang="en-US"/>
        </a:p>
      </dgm:t>
    </dgm:pt>
    <dgm:pt modelId="{B0B8D747-19E5-4121-9EE4-D0AA42544767}" type="sibTrans" cxnId="{C20DCDBE-71AF-4141-8CDC-E3E20A7DC49A}">
      <dgm:prSet/>
      <dgm:spPr/>
      <dgm:t>
        <a:bodyPr/>
        <a:lstStyle/>
        <a:p>
          <a:endParaRPr lang="en-US"/>
        </a:p>
      </dgm:t>
    </dgm:pt>
    <dgm:pt modelId="{3112F785-9F82-479A-A8BE-B1A1D69B79E1}" type="pres">
      <dgm:prSet presAssocID="{B5BCD450-E745-455A-BF16-FAC0E87BF3B7}" presName="root" presStyleCnt="0">
        <dgm:presLayoutVars>
          <dgm:dir/>
          <dgm:resizeHandles val="exact"/>
        </dgm:presLayoutVars>
      </dgm:prSet>
      <dgm:spPr/>
    </dgm:pt>
    <dgm:pt modelId="{4557F0FE-7C54-4CE9-8C16-291360CCC998}" type="pres">
      <dgm:prSet presAssocID="{B67ECC1E-B66D-4710-B7A2-64F45449441D}" presName="compNode" presStyleCnt="0"/>
      <dgm:spPr/>
    </dgm:pt>
    <dgm:pt modelId="{C878FB26-8DF4-48A6-8D20-2769B234779B}" type="pres">
      <dgm:prSet presAssocID="{B67ECC1E-B66D-4710-B7A2-64F4544944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8250414B-DC3E-4319-9F51-A8C686555CE3}" type="pres">
      <dgm:prSet presAssocID="{B67ECC1E-B66D-4710-B7A2-64F45449441D}" presName="spaceRect" presStyleCnt="0"/>
      <dgm:spPr/>
    </dgm:pt>
    <dgm:pt modelId="{29CA1993-20D6-4B25-B91C-4F91FD7C5B2F}" type="pres">
      <dgm:prSet presAssocID="{B67ECC1E-B66D-4710-B7A2-64F45449441D}" presName="textRect" presStyleLbl="revTx" presStyleIdx="0" presStyleCnt="3" custScaleX="298487" custScaleY="109357">
        <dgm:presLayoutVars>
          <dgm:chMax val="1"/>
          <dgm:chPref val="1"/>
        </dgm:presLayoutVars>
      </dgm:prSet>
      <dgm:spPr/>
    </dgm:pt>
    <dgm:pt modelId="{F88D3A3F-CD9F-446A-8BA8-086A4D350D06}" type="pres">
      <dgm:prSet presAssocID="{3CC5BC15-9E28-473C-86A5-A6F18E49587F}" presName="sibTrans" presStyleCnt="0"/>
      <dgm:spPr/>
    </dgm:pt>
    <dgm:pt modelId="{50AA11DD-5C80-414C-AE3F-4416993D29EC}" type="pres">
      <dgm:prSet presAssocID="{5AB81352-607A-4B04-87D1-C6B11C2A1D00}" presName="compNode" presStyleCnt="0"/>
      <dgm:spPr/>
    </dgm:pt>
    <dgm:pt modelId="{BDC4032B-1D71-4997-9E77-1A4D286A8CFD}" type="pres">
      <dgm:prSet presAssocID="{5AB81352-607A-4B04-87D1-C6B11C2A1D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a:ext>
      </dgm:extLst>
    </dgm:pt>
    <dgm:pt modelId="{79E22D6C-EB4F-4A2F-A254-1F20E7D27CD5}" type="pres">
      <dgm:prSet presAssocID="{5AB81352-607A-4B04-87D1-C6B11C2A1D00}" presName="spaceRect" presStyleCnt="0"/>
      <dgm:spPr/>
    </dgm:pt>
    <dgm:pt modelId="{8B3D059B-F1EC-4F70-B581-311B31AE0E83}" type="pres">
      <dgm:prSet presAssocID="{5AB81352-607A-4B04-87D1-C6B11C2A1D00}" presName="textRect" presStyleLbl="revTx" presStyleIdx="1" presStyleCnt="3" custScaleX="250784">
        <dgm:presLayoutVars>
          <dgm:chMax val="1"/>
          <dgm:chPref val="1"/>
        </dgm:presLayoutVars>
      </dgm:prSet>
      <dgm:spPr/>
    </dgm:pt>
    <dgm:pt modelId="{15052C4D-FBAB-43E3-BA64-D4D4439D5E82}" type="pres">
      <dgm:prSet presAssocID="{6637C2DE-74F6-432F-94EF-39B668B92E9D}" presName="sibTrans" presStyleCnt="0"/>
      <dgm:spPr/>
    </dgm:pt>
    <dgm:pt modelId="{936A62C0-5B61-47B8-B67D-B8E680C2E14D}" type="pres">
      <dgm:prSet presAssocID="{ABB035DA-3244-4D67-9B22-812FEE9323C5}" presName="compNode" presStyleCnt="0"/>
      <dgm:spPr/>
    </dgm:pt>
    <dgm:pt modelId="{A0F6D6A5-2E2D-4328-812A-9FA1AD74841D}" type="pres">
      <dgm:prSet presAssocID="{ABB035DA-3244-4D67-9B22-812FEE9323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C4F7BA5-30F7-468F-9770-042AEC41F1B7}" type="pres">
      <dgm:prSet presAssocID="{ABB035DA-3244-4D67-9B22-812FEE9323C5}" presName="spaceRect" presStyleCnt="0"/>
      <dgm:spPr/>
    </dgm:pt>
    <dgm:pt modelId="{922A0BFE-53CE-49BC-9784-65762A5A2B86}" type="pres">
      <dgm:prSet presAssocID="{ABB035DA-3244-4D67-9B22-812FEE9323C5}" presName="textRect" presStyleLbl="revTx" presStyleIdx="2" presStyleCnt="3" custScaleX="310765">
        <dgm:presLayoutVars>
          <dgm:chMax val="1"/>
          <dgm:chPref val="1"/>
        </dgm:presLayoutVars>
      </dgm:prSet>
      <dgm:spPr/>
    </dgm:pt>
  </dgm:ptLst>
  <dgm:cxnLst>
    <dgm:cxn modelId="{0DCC9D0D-68BA-466B-8715-D8855E0CB8AF}" type="presOf" srcId="{5AB81352-607A-4B04-87D1-C6B11C2A1D00}" destId="{8B3D059B-F1EC-4F70-B581-311B31AE0E83}" srcOrd="0" destOrd="0" presId="urn:microsoft.com/office/officeart/2018/2/layout/IconLabelList"/>
    <dgm:cxn modelId="{5BFB485D-FB37-4AB9-A2A9-04AA1836C4AA}" srcId="{B5BCD450-E745-455A-BF16-FAC0E87BF3B7}" destId="{B67ECC1E-B66D-4710-B7A2-64F45449441D}" srcOrd="0" destOrd="0" parTransId="{E76AFD1F-6D84-47DB-9A2A-169F06F5A994}" sibTransId="{3CC5BC15-9E28-473C-86A5-A6F18E49587F}"/>
    <dgm:cxn modelId="{1A35F249-81AD-459B-9E51-94019960033E}" type="presOf" srcId="{ABB035DA-3244-4D67-9B22-812FEE9323C5}" destId="{922A0BFE-53CE-49BC-9784-65762A5A2B86}" srcOrd="0" destOrd="0" presId="urn:microsoft.com/office/officeart/2018/2/layout/IconLabelList"/>
    <dgm:cxn modelId="{7F8FC7A1-8555-4927-B2F7-6F39C76F96C0}" type="presOf" srcId="{B67ECC1E-B66D-4710-B7A2-64F45449441D}" destId="{29CA1993-20D6-4B25-B91C-4F91FD7C5B2F}" srcOrd="0" destOrd="0" presId="urn:microsoft.com/office/officeart/2018/2/layout/IconLabelList"/>
    <dgm:cxn modelId="{C20DCDBE-71AF-4141-8CDC-E3E20A7DC49A}" srcId="{B5BCD450-E745-455A-BF16-FAC0E87BF3B7}" destId="{ABB035DA-3244-4D67-9B22-812FEE9323C5}" srcOrd="2" destOrd="0" parTransId="{01E3F362-CFC3-42C0-80C6-BF62A3D1E3D4}" sibTransId="{B0B8D747-19E5-4121-9EE4-D0AA42544767}"/>
    <dgm:cxn modelId="{64B3BBC9-E5F3-49B2-9F1D-0C49A065937A}" type="presOf" srcId="{B5BCD450-E745-455A-BF16-FAC0E87BF3B7}" destId="{3112F785-9F82-479A-A8BE-B1A1D69B79E1}" srcOrd="0" destOrd="0" presId="urn:microsoft.com/office/officeart/2018/2/layout/IconLabelList"/>
    <dgm:cxn modelId="{0B02F7DD-260C-4B83-A940-763BE2232165}" srcId="{B5BCD450-E745-455A-BF16-FAC0E87BF3B7}" destId="{5AB81352-607A-4B04-87D1-C6B11C2A1D00}" srcOrd="1" destOrd="0" parTransId="{AF5A315C-3DB1-46B1-B592-F967D7D2E8B2}" sibTransId="{6637C2DE-74F6-432F-94EF-39B668B92E9D}"/>
    <dgm:cxn modelId="{DDE3D97F-5212-40CB-A1FE-E7385D7BC7AE}" type="presParOf" srcId="{3112F785-9F82-479A-A8BE-B1A1D69B79E1}" destId="{4557F0FE-7C54-4CE9-8C16-291360CCC998}" srcOrd="0" destOrd="0" presId="urn:microsoft.com/office/officeart/2018/2/layout/IconLabelList"/>
    <dgm:cxn modelId="{E0FC952F-C735-4527-8C7C-58F5EA5A6890}" type="presParOf" srcId="{4557F0FE-7C54-4CE9-8C16-291360CCC998}" destId="{C878FB26-8DF4-48A6-8D20-2769B234779B}" srcOrd="0" destOrd="0" presId="urn:microsoft.com/office/officeart/2018/2/layout/IconLabelList"/>
    <dgm:cxn modelId="{4EDD0768-19C6-478C-8C53-471A47910DA6}" type="presParOf" srcId="{4557F0FE-7C54-4CE9-8C16-291360CCC998}" destId="{8250414B-DC3E-4319-9F51-A8C686555CE3}" srcOrd="1" destOrd="0" presId="urn:microsoft.com/office/officeart/2018/2/layout/IconLabelList"/>
    <dgm:cxn modelId="{A2A5D372-42A3-4D3D-9FB2-48A187D24CAB}" type="presParOf" srcId="{4557F0FE-7C54-4CE9-8C16-291360CCC998}" destId="{29CA1993-20D6-4B25-B91C-4F91FD7C5B2F}" srcOrd="2" destOrd="0" presId="urn:microsoft.com/office/officeart/2018/2/layout/IconLabelList"/>
    <dgm:cxn modelId="{C4BFC761-EF7F-4474-98AF-F8A8D952EF6A}" type="presParOf" srcId="{3112F785-9F82-479A-A8BE-B1A1D69B79E1}" destId="{F88D3A3F-CD9F-446A-8BA8-086A4D350D06}" srcOrd="1" destOrd="0" presId="urn:microsoft.com/office/officeart/2018/2/layout/IconLabelList"/>
    <dgm:cxn modelId="{E31E4439-7122-4C63-9A0C-4296A937E2F9}" type="presParOf" srcId="{3112F785-9F82-479A-A8BE-B1A1D69B79E1}" destId="{50AA11DD-5C80-414C-AE3F-4416993D29EC}" srcOrd="2" destOrd="0" presId="urn:microsoft.com/office/officeart/2018/2/layout/IconLabelList"/>
    <dgm:cxn modelId="{4442470F-4B17-4EEF-9789-EC5CD9AC7424}" type="presParOf" srcId="{50AA11DD-5C80-414C-AE3F-4416993D29EC}" destId="{BDC4032B-1D71-4997-9E77-1A4D286A8CFD}" srcOrd="0" destOrd="0" presId="urn:microsoft.com/office/officeart/2018/2/layout/IconLabelList"/>
    <dgm:cxn modelId="{E2DBE15B-447D-4F2F-B6E7-E96714160951}" type="presParOf" srcId="{50AA11DD-5C80-414C-AE3F-4416993D29EC}" destId="{79E22D6C-EB4F-4A2F-A254-1F20E7D27CD5}" srcOrd="1" destOrd="0" presId="urn:microsoft.com/office/officeart/2018/2/layout/IconLabelList"/>
    <dgm:cxn modelId="{058E0FFF-5FAB-4143-BAE2-8FAC7B7B0888}" type="presParOf" srcId="{50AA11DD-5C80-414C-AE3F-4416993D29EC}" destId="{8B3D059B-F1EC-4F70-B581-311B31AE0E83}" srcOrd="2" destOrd="0" presId="urn:microsoft.com/office/officeart/2018/2/layout/IconLabelList"/>
    <dgm:cxn modelId="{50B808FD-6609-4F15-843E-46474310E820}" type="presParOf" srcId="{3112F785-9F82-479A-A8BE-B1A1D69B79E1}" destId="{15052C4D-FBAB-43E3-BA64-D4D4439D5E82}" srcOrd="3" destOrd="0" presId="urn:microsoft.com/office/officeart/2018/2/layout/IconLabelList"/>
    <dgm:cxn modelId="{86C4D87E-BC2F-4805-BC44-812EA21F5384}" type="presParOf" srcId="{3112F785-9F82-479A-A8BE-B1A1D69B79E1}" destId="{936A62C0-5B61-47B8-B67D-B8E680C2E14D}" srcOrd="4" destOrd="0" presId="urn:microsoft.com/office/officeart/2018/2/layout/IconLabelList"/>
    <dgm:cxn modelId="{0D57DF39-A0FF-4D9C-B522-F99FB83792A9}" type="presParOf" srcId="{936A62C0-5B61-47B8-B67D-B8E680C2E14D}" destId="{A0F6D6A5-2E2D-4328-812A-9FA1AD74841D}" srcOrd="0" destOrd="0" presId="urn:microsoft.com/office/officeart/2018/2/layout/IconLabelList"/>
    <dgm:cxn modelId="{855F1B3C-91B8-4611-8EF0-6877FCC40E2F}" type="presParOf" srcId="{936A62C0-5B61-47B8-B67D-B8E680C2E14D}" destId="{BC4F7BA5-30F7-468F-9770-042AEC41F1B7}" srcOrd="1" destOrd="0" presId="urn:microsoft.com/office/officeart/2018/2/layout/IconLabelList"/>
    <dgm:cxn modelId="{0C2E36DE-C1C2-4397-9E62-05D0352990B8}" type="presParOf" srcId="{936A62C0-5B61-47B8-B67D-B8E680C2E14D}" destId="{922A0BFE-53CE-49BC-9784-65762A5A2B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D36FC1-0D87-4A5C-8AE7-481612CCB8AE}" type="doc">
      <dgm:prSet loTypeId="urn:microsoft.com/office/officeart/2018/2/layout/Icon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03C4A9FB-50A4-4320-BD2E-8109B0A7F933}">
      <dgm:prSe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Working in Teams:</a:t>
          </a:r>
          <a:r>
            <a:rPr lang="en-US" sz="1600" b="0" i="0" dirty="0">
              <a:latin typeface="Calibri" panose="020F0502020204030204" pitchFamily="34" charset="0"/>
              <a:ea typeface="Calibri" panose="020F0502020204030204" pitchFamily="34" charset="0"/>
              <a:cs typeface="Calibri" panose="020F0502020204030204" pitchFamily="34" charset="0"/>
            </a:rPr>
            <a:t> students are taught how to ask questions to clients</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CD1AEC1A-1881-422C-AF9C-8224BBEE5123}" type="parTrans" cxnId="{2EA572F5-C9FA-4B8F-B7F2-B0994CC44FBC}">
      <dgm:prSet/>
      <dgm:spPr/>
      <dgm:t>
        <a:bodyPr/>
        <a:lstStyle/>
        <a:p>
          <a:endParaRPr lang="en-US"/>
        </a:p>
      </dgm:t>
    </dgm:pt>
    <dgm:pt modelId="{C721B747-F84B-4868-924C-4990A5AF04B1}" type="sibTrans" cxnId="{2EA572F5-C9FA-4B8F-B7F2-B0994CC44FBC}">
      <dgm:prSet/>
      <dgm:spPr/>
      <dgm:t>
        <a:bodyPr/>
        <a:lstStyle/>
        <a:p>
          <a:endParaRPr lang="en-US"/>
        </a:p>
      </dgm:t>
    </dgm:pt>
    <dgm:pt modelId="{F29278CC-E887-480D-9717-8AD56D3C2C29}">
      <dgm:prSe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Code Reuse, Attribution, Licenses: </a:t>
          </a:r>
          <a:r>
            <a:rPr lang="en-US" sz="1600" b="0" i="0" dirty="0">
              <a:latin typeface="Calibri" panose="020F0502020204030204" pitchFamily="34" charset="0"/>
              <a:ea typeface="Calibri" panose="020F0502020204030204" pitchFamily="34" charset="0"/>
              <a:cs typeface="Calibri" panose="020F0502020204030204" pitchFamily="34" charset="0"/>
            </a:rPr>
            <a:t>students learn the ethics of reusing other people’s code and understand software licenses.</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F3141DEB-4170-4156-A63E-414E1432F39B}" type="parTrans" cxnId="{4863101E-BF7D-4BD9-A36B-9C329E9FC400}">
      <dgm:prSet/>
      <dgm:spPr/>
      <dgm:t>
        <a:bodyPr/>
        <a:lstStyle/>
        <a:p>
          <a:endParaRPr lang="en-US"/>
        </a:p>
      </dgm:t>
    </dgm:pt>
    <dgm:pt modelId="{CC064DF7-78B3-4237-B3E3-C2A4B3DBDC08}" type="sibTrans" cxnId="{4863101E-BF7D-4BD9-A36B-9C329E9FC400}">
      <dgm:prSet/>
      <dgm:spPr/>
      <dgm:t>
        <a:bodyPr/>
        <a:lstStyle/>
        <a:p>
          <a:endParaRPr lang="en-US"/>
        </a:p>
      </dgm:t>
    </dgm:pt>
    <dgm:pt modelId="{534133A2-D4C7-4286-A782-0C2399951473}">
      <dgm:prSe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Git Workflow: </a:t>
          </a:r>
          <a:r>
            <a:rPr lang="en-US" sz="1600" b="0" i="0" dirty="0">
              <a:latin typeface="Calibri" panose="020F0502020204030204" pitchFamily="34" charset="0"/>
              <a:ea typeface="Calibri" panose="020F0502020204030204" pitchFamily="34" charset="0"/>
              <a:cs typeface="Calibri" panose="020F0502020204030204" pitchFamily="34" charset="0"/>
            </a:rPr>
            <a:t>students learn the best practices and workflows for Git, in particular </a:t>
          </a:r>
          <a:r>
            <a:rPr lang="en-US" sz="1600" b="0" i="1" dirty="0">
              <a:latin typeface="Calibri" panose="020F0502020204030204" pitchFamily="34" charset="0"/>
              <a:ea typeface="Calibri" panose="020F0502020204030204" pitchFamily="34" charset="0"/>
              <a:cs typeface="Calibri" panose="020F0502020204030204" pitchFamily="34" charset="0"/>
            </a:rPr>
            <a:t>“GitHub Workflow”</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8C38BF59-B2D7-4290-97B2-AF12B997E0B8}" type="parTrans" cxnId="{25FC7309-FD3E-48A1-A0DB-7744471F1B37}">
      <dgm:prSet/>
      <dgm:spPr/>
      <dgm:t>
        <a:bodyPr/>
        <a:lstStyle/>
        <a:p>
          <a:endParaRPr lang="en-US"/>
        </a:p>
      </dgm:t>
    </dgm:pt>
    <dgm:pt modelId="{54E66EC7-E2F3-4331-B5B9-1458A2012439}" type="sibTrans" cxnId="{25FC7309-FD3E-48A1-A0DB-7744471F1B37}">
      <dgm:prSet/>
      <dgm:spPr/>
      <dgm:t>
        <a:bodyPr/>
        <a:lstStyle/>
        <a:p>
          <a:endParaRPr lang="en-US"/>
        </a:p>
      </dgm:t>
    </dgm:pt>
    <dgm:pt modelId="{3E09CA3F-771D-4D19-81BE-CCC2BBB3DA3E}">
      <dgm:prSe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Design Meeting: </a:t>
          </a:r>
          <a:r>
            <a:rPr lang="en-US" sz="1600" b="0" i="0" dirty="0">
              <a:latin typeface="Calibri" panose="020F0502020204030204" pitchFamily="34" charset="0"/>
              <a:ea typeface="Calibri" panose="020F0502020204030204" pitchFamily="34" charset="0"/>
              <a:cs typeface="Calibri" panose="020F0502020204030204" pitchFamily="34" charset="0"/>
            </a:rPr>
            <a:t>This is the only opportunity engineers have to interact and seek clarifications from the client, as clients are not available outside of these meetings. </a:t>
          </a:r>
          <a:endParaRPr lang="en-US" sz="1600" dirty="0">
            <a:latin typeface="Calibri" panose="020F0502020204030204" pitchFamily="34" charset="0"/>
            <a:ea typeface="Calibri" panose="020F0502020204030204" pitchFamily="34" charset="0"/>
            <a:cs typeface="Calibri" panose="020F0502020204030204" pitchFamily="34" charset="0"/>
          </a:endParaRPr>
        </a:p>
      </dgm:t>
    </dgm:pt>
    <dgm:pt modelId="{43905610-D6CF-4FEF-930C-C4D5ED695788}" type="parTrans" cxnId="{569A6AAE-9AFE-471C-9CC8-B295A4172CFA}">
      <dgm:prSet/>
      <dgm:spPr/>
      <dgm:t>
        <a:bodyPr/>
        <a:lstStyle/>
        <a:p>
          <a:endParaRPr lang="en-US"/>
        </a:p>
      </dgm:t>
    </dgm:pt>
    <dgm:pt modelId="{358EFD17-3101-4CB6-AAB5-6088CF3A96F9}" type="sibTrans" cxnId="{569A6AAE-9AFE-471C-9CC8-B295A4172CFA}">
      <dgm:prSet/>
      <dgm:spPr/>
      <dgm:t>
        <a:bodyPr/>
        <a:lstStyle/>
        <a:p>
          <a:endParaRPr lang="en-US"/>
        </a:p>
      </dgm:t>
    </dgm:pt>
    <dgm:pt modelId="{B4E1BE6C-D083-42EC-AE10-DF966272C254}" type="pres">
      <dgm:prSet presAssocID="{5DD36FC1-0D87-4A5C-8AE7-481612CCB8AE}" presName="root" presStyleCnt="0">
        <dgm:presLayoutVars>
          <dgm:dir/>
          <dgm:resizeHandles val="exact"/>
        </dgm:presLayoutVars>
      </dgm:prSet>
      <dgm:spPr/>
    </dgm:pt>
    <dgm:pt modelId="{0757DDAB-7C05-4E17-BA12-8BE49BB06A0C}" type="pres">
      <dgm:prSet presAssocID="{03C4A9FB-50A4-4320-BD2E-8109B0A7F933}" presName="compNode" presStyleCnt="0"/>
      <dgm:spPr/>
    </dgm:pt>
    <dgm:pt modelId="{BD905DB1-01A8-440F-BD98-E38273A36FB7}" type="pres">
      <dgm:prSet presAssocID="{03C4A9FB-50A4-4320-BD2E-8109B0A7F9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4D369F0-C9DA-4F90-AF9D-E669D12648FF}" type="pres">
      <dgm:prSet presAssocID="{03C4A9FB-50A4-4320-BD2E-8109B0A7F933}" presName="spaceRect" presStyleCnt="0"/>
      <dgm:spPr/>
    </dgm:pt>
    <dgm:pt modelId="{B9B4A4BF-42FA-4647-BD47-E7D3ABD60BF5}" type="pres">
      <dgm:prSet presAssocID="{03C4A9FB-50A4-4320-BD2E-8109B0A7F933}" presName="textRect" presStyleLbl="revTx" presStyleIdx="0" presStyleCnt="4" custScaleX="125928">
        <dgm:presLayoutVars>
          <dgm:chMax val="1"/>
          <dgm:chPref val="1"/>
        </dgm:presLayoutVars>
      </dgm:prSet>
      <dgm:spPr/>
    </dgm:pt>
    <dgm:pt modelId="{DB8F51C7-5AC9-4794-A607-C528EB3C8FA9}" type="pres">
      <dgm:prSet presAssocID="{C721B747-F84B-4868-924C-4990A5AF04B1}" presName="sibTrans" presStyleCnt="0"/>
      <dgm:spPr/>
    </dgm:pt>
    <dgm:pt modelId="{C733F76D-2048-4D7D-B11E-D8E52BF6EDC1}" type="pres">
      <dgm:prSet presAssocID="{F29278CC-E887-480D-9717-8AD56D3C2C29}" presName="compNode" presStyleCnt="0"/>
      <dgm:spPr/>
    </dgm:pt>
    <dgm:pt modelId="{AADDA5FD-D952-4064-BC62-A7DD4D23DC85}" type="pres">
      <dgm:prSet presAssocID="{F29278CC-E887-480D-9717-8AD56D3C2C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CC73C87-B1EE-40AB-A340-AF8D33965F59}" type="pres">
      <dgm:prSet presAssocID="{F29278CC-E887-480D-9717-8AD56D3C2C29}" presName="spaceRect" presStyleCnt="0"/>
      <dgm:spPr/>
    </dgm:pt>
    <dgm:pt modelId="{FA144143-ABD6-43B2-B8C4-7FA12DEDBC7A}" type="pres">
      <dgm:prSet presAssocID="{F29278CC-E887-480D-9717-8AD56D3C2C29}" presName="textRect" presStyleLbl="revTx" presStyleIdx="1" presStyleCnt="4" custScaleX="177769">
        <dgm:presLayoutVars>
          <dgm:chMax val="1"/>
          <dgm:chPref val="1"/>
        </dgm:presLayoutVars>
      </dgm:prSet>
      <dgm:spPr/>
    </dgm:pt>
    <dgm:pt modelId="{BCB58734-336D-4A0F-B706-A283847C31CE}" type="pres">
      <dgm:prSet presAssocID="{CC064DF7-78B3-4237-B3E3-C2A4B3DBDC08}" presName="sibTrans" presStyleCnt="0"/>
      <dgm:spPr/>
    </dgm:pt>
    <dgm:pt modelId="{E2AC7EF9-9F88-41DD-8515-58C50A8C1FBB}" type="pres">
      <dgm:prSet presAssocID="{534133A2-D4C7-4286-A782-0C2399951473}" presName="compNode" presStyleCnt="0"/>
      <dgm:spPr/>
    </dgm:pt>
    <dgm:pt modelId="{AB42EF04-ED05-4921-85C5-374D1A4C705C}" type="pres">
      <dgm:prSet presAssocID="{534133A2-D4C7-4286-A782-0C239995147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BAAA39A5-7306-467B-AA63-5934B6B050DD}" type="pres">
      <dgm:prSet presAssocID="{534133A2-D4C7-4286-A782-0C2399951473}" presName="spaceRect" presStyleCnt="0"/>
      <dgm:spPr/>
    </dgm:pt>
    <dgm:pt modelId="{E816D6EC-96D2-4C37-95E0-1964AEDCEB3F}" type="pres">
      <dgm:prSet presAssocID="{534133A2-D4C7-4286-A782-0C2399951473}" presName="textRect" presStyleLbl="revTx" presStyleIdx="2" presStyleCnt="4" custScaleX="169319">
        <dgm:presLayoutVars>
          <dgm:chMax val="1"/>
          <dgm:chPref val="1"/>
        </dgm:presLayoutVars>
      </dgm:prSet>
      <dgm:spPr/>
    </dgm:pt>
    <dgm:pt modelId="{E93F594E-A19B-4F7A-8157-7FFE8930821E}" type="pres">
      <dgm:prSet presAssocID="{54E66EC7-E2F3-4331-B5B9-1458A2012439}" presName="sibTrans" presStyleCnt="0"/>
      <dgm:spPr/>
    </dgm:pt>
    <dgm:pt modelId="{EC9ABA22-1073-4200-B7C1-BF8F38E037A2}" type="pres">
      <dgm:prSet presAssocID="{3E09CA3F-771D-4D19-81BE-CCC2BBB3DA3E}" presName="compNode" presStyleCnt="0"/>
      <dgm:spPr/>
    </dgm:pt>
    <dgm:pt modelId="{75EF0800-0602-4006-ABEA-5948A43555B0}" type="pres">
      <dgm:prSet presAssocID="{3E09CA3F-771D-4D19-81BE-CCC2BBB3DA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380211B8-A783-496E-86B2-324A1F4AE1AF}" type="pres">
      <dgm:prSet presAssocID="{3E09CA3F-771D-4D19-81BE-CCC2BBB3DA3E}" presName="spaceRect" presStyleCnt="0"/>
      <dgm:spPr/>
    </dgm:pt>
    <dgm:pt modelId="{F068B1E3-F224-4068-B891-9E9171AEDDA9}" type="pres">
      <dgm:prSet presAssocID="{3E09CA3F-771D-4D19-81BE-CCC2BBB3DA3E}" presName="textRect" presStyleLbl="revTx" presStyleIdx="3" presStyleCnt="4" custScaleX="185328" custScaleY="92714">
        <dgm:presLayoutVars>
          <dgm:chMax val="1"/>
          <dgm:chPref val="1"/>
        </dgm:presLayoutVars>
      </dgm:prSet>
      <dgm:spPr/>
    </dgm:pt>
  </dgm:ptLst>
  <dgm:cxnLst>
    <dgm:cxn modelId="{25FC7309-FD3E-48A1-A0DB-7744471F1B37}" srcId="{5DD36FC1-0D87-4A5C-8AE7-481612CCB8AE}" destId="{534133A2-D4C7-4286-A782-0C2399951473}" srcOrd="2" destOrd="0" parTransId="{8C38BF59-B2D7-4290-97B2-AF12B997E0B8}" sibTransId="{54E66EC7-E2F3-4331-B5B9-1458A2012439}"/>
    <dgm:cxn modelId="{4863101E-BF7D-4BD9-A36B-9C329E9FC400}" srcId="{5DD36FC1-0D87-4A5C-8AE7-481612CCB8AE}" destId="{F29278CC-E887-480D-9717-8AD56D3C2C29}" srcOrd="1" destOrd="0" parTransId="{F3141DEB-4170-4156-A63E-414E1432F39B}" sibTransId="{CC064DF7-78B3-4237-B3E3-C2A4B3DBDC08}"/>
    <dgm:cxn modelId="{65552147-D6E7-498E-94EE-F26D3DB1922A}" type="presOf" srcId="{5DD36FC1-0D87-4A5C-8AE7-481612CCB8AE}" destId="{B4E1BE6C-D083-42EC-AE10-DF966272C254}" srcOrd="0" destOrd="0" presId="urn:microsoft.com/office/officeart/2018/2/layout/IconLabelList"/>
    <dgm:cxn modelId="{6C433651-EC0C-47EC-98D7-8B2680B523D6}" type="presOf" srcId="{3E09CA3F-771D-4D19-81BE-CCC2BBB3DA3E}" destId="{F068B1E3-F224-4068-B891-9E9171AEDDA9}" srcOrd="0" destOrd="0" presId="urn:microsoft.com/office/officeart/2018/2/layout/IconLabelList"/>
    <dgm:cxn modelId="{569A6AAE-9AFE-471C-9CC8-B295A4172CFA}" srcId="{5DD36FC1-0D87-4A5C-8AE7-481612CCB8AE}" destId="{3E09CA3F-771D-4D19-81BE-CCC2BBB3DA3E}" srcOrd="3" destOrd="0" parTransId="{43905610-D6CF-4FEF-930C-C4D5ED695788}" sibTransId="{358EFD17-3101-4CB6-AAB5-6088CF3A96F9}"/>
    <dgm:cxn modelId="{2161CABA-C5CF-412E-B772-8AE7C1B4B82C}" type="presOf" srcId="{F29278CC-E887-480D-9717-8AD56D3C2C29}" destId="{FA144143-ABD6-43B2-B8C4-7FA12DEDBC7A}" srcOrd="0" destOrd="0" presId="urn:microsoft.com/office/officeart/2018/2/layout/IconLabelList"/>
    <dgm:cxn modelId="{B2C5DDDD-2A4E-4240-86B1-7E1418D4A85B}" type="presOf" srcId="{534133A2-D4C7-4286-A782-0C2399951473}" destId="{E816D6EC-96D2-4C37-95E0-1964AEDCEB3F}" srcOrd="0" destOrd="0" presId="urn:microsoft.com/office/officeart/2018/2/layout/IconLabelList"/>
    <dgm:cxn modelId="{2EA572F5-C9FA-4B8F-B7F2-B0994CC44FBC}" srcId="{5DD36FC1-0D87-4A5C-8AE7-481612CCB8AE}" destId="{03C4A9FB-50A4-4320-BD2E-8109B0A7F933}" srcOrd="0" destOrd="0" parTransId="{CD1AEC1A-1881-422C-AF9C-8224BBEE5123}" sibTransId="{C721B747-F84B-4868-924C-4990A5AF04B1}"/>
    <dgm:cxn modelId="{577550FF-CD7A-429E-B6D1-C58239115F95}" type="presOf" srcId="{03C4A9FB-50A4-4320-BD2E-8109B0A7F933}" destId="{B9B4A4BF-42FA-4647-BD47-E7D3ABD60BF5}" srcOrd="0" destOrd="0" presId="urn:microsoft.com/office/officeart/2018/2/layout/IconLabelList"/>
    <dgm:cxn modelId="{5CC0E9B3-0CBC-473A-9CAD-7D9B25C703B2}" type="presParOf" srcId="{B4E1BE6C-D083-42EC-AE10-DF966272C254}" destId="{0757DDAB-7C05-4E17-BA12-8BE49BB06A0C}" srcOrd="0" destOrd="0" presId="urn:microsoft.com/office/officeart/2018/2/layout/IconLabelList"/>
    <dgm:cxn modelId="{45657828-ED32-4256-B095-E4DA1BA457FA}" type="presParOf" srcId="{0757DDAB-7C05-4E17-BA12-8BE49BB06A0C}" destId="{BD905DB1-01A8-440F-BD98-E38273A36FB7}" srcOrd="0" destOrd="0" presId="urn:microsoft.com/office/officeart/2018/2/layout/IconLabelList"/>
    <dgm:cxn modelId="{0B4FA82B-D487-4C64-AE37-F43A894FC641}" type="presParOf" srcId="{0757DDAB-7C05-4E17-BA12-8BE49BB06A0C}" destId="{84D369F0-C9DA-4F90-AF9D-E669D12648FF}" srcOrd="1" destOrd="0" presId="urn:microsoft.com/office/officeart/2018/2/layout/IconLabelList"/>
    <dgm:cxn modelId="{1CD57706-0EF7-4249-9169-962815C98F9D}" type="presParOf" srcId="{0757DDAB-7C05-4E17-BA12-8BE49BB06A0C}" destId="{B9B4A4BF-42FA-4647-BD47-E7D3ABD60BF5}" srcOrd="2" destOrd="0" presId="urn:microsoft.com/office/officeart/2018/2/layout/IconLabelList"/>
    <dgm:cxn modelId="{BB6732AE-FB28-429F-A36B-CEBFFCBE68C3}" type="presParOf" srcId="{B4E1BE6C-D083-42EC-AE10-DF966272C254}" destId="{DB8F51C7-5AC9-4794-A607-C528EB3C8FA9}" srcOrd="1" destOrd="0" presId="urn:microsoft.com/office/officeart/2018/2/layout/IconLabelList"/>
    <dgm:cxn modelId="{2E12BBE4-1903-473B-AC26-C856ABC449E1}" type="presParOf" srcId="{B4E1BE6C-D083-42EC-AE10-DF966272C254}" destId="{C733F76D-2048-4D7D-B11E-D8E52BF6EDC1}" srcOrd="2" destOrd="0" presId="urn:microsoft.com/office/officeart/2018/2/layout/IconLabelList"/>
    <dgm:cxn modelId="{C70979DB-CE4F-4545-B69A-471A57E385A4}" type="presParOf" srcId="{C733F76D-2048-4D7D-B11E-D8E52BF6EDC1}" destId="{AADDA5FD-D952-4064-BC62-A7DD4D23DC85}" srcOrd="0" destOrd="0" presId="urn:microsoft.com/office/officeart/2018/2/layout/IconLabelList"/>
    <dgm:cxn modelId="{D3CDD821-7369-47A3-B33B-8E7BF5C1F41F}" type="presParOf" srcId="{C733F76D-2048-4D7D-B11E-D8E52BF6EDC1}" destId="{0CC73C87-B1EE-40AB-A340-AF8D33965F59}" srcOrd="1" destOrd="0" presId="urn:microsoft.com/office/officeart/2018/2/layout/IconLabelList"/>
    <dgm:cxn modelId="{B936D479-590D-420A-BC20-8834D97AFB66}" type="presParOf" srcId="{C733F76D-2048-4D7D-B11E-D8E52BF6EDC1}" destId="{FA144143-ABD6-43B2-B8C4-7FA12DEDBC7A}" srcOrd="2" destOrd="0" presId="urn:microsoft.com/office/officeart/2018/2/layout/IconLabelList"/>
    <dgm:cxn modelId="{D62F5F4E-F72A-4A34-8F18-EC456CB93F33}" type="presParOf" srcId="{B4E1BE6C-D083-42EC-AE10-DF966272C254}" destId="{BCB58734-336D-4A0F-B706-A283847C31CE}" srcOrd="3" destOrd="0" presId="urn:microsoft.com/office/officeart/2018/2/layout/IconLabelList"/>
    <dgm:cxn modelId="{AC7D92B0-5ACA-4AA4-B81F-11777A5B9597}" type="presParOf" srcId="{B4E1BE6C-D083-42EC-AE10-DF966272C254}" destId="{E2AC7EF9-9F88-41DD-8515-58C50A8C1FBB}" srcOrd="4" destOrd="0" presId="urn:microsoft.com/office/officeart/2018/2/layout/IconLabelList"/>
    <dgm:cxn modelId="{109D85DC-D689-4A36-8827-85309EEE6348}" type="presParOf" srcId="{E2AC7EF9-9F88-41DD-8515-58C50A8C1FBB}" destId="{AB42EF04-ED05-4921-85C5-374D1A4C705C}" srcOrd="0" destOrd="0" presId="urn:microsoft.com/office/officeart/2018/2/layout/IconLabelList"/>
    <dgm:cxn modelId="{80589ED3-E93F-46D8-92B6-F52363903BD9}" type="presParOf" srcId="{E2AC7EF9-9F88-41DD-8515-58C50A8C1FBB}" destId="{BAAA39A5-7306-467B-AA63-5934B6B050DD}" srcOrd="1" destOrd="0" presId="urn:microsoft.com/office/officeart/2018/2/layout/IconLabelList"/>
    <dgm:cxn modelId="{0F442FFE-F96C-4751-A3DD-1B56FC33FF86}" type="presParOf" srcId="{E2AC7EF9-9F88-41DD-8515-58C50A8C1FBB}" destId="{E816D6EC-96D2-4C37-95E0-1964AEDCEB3F}" srcOrd="2" destOrd="0" presId="urn:microsoft.com/office/officeart/2018/2/layout/IconLabelList"/>
    <dgm:cxn modelId="{20CCDBB1-DFCA-4FD1-9C25-C07725978561}" type="presParOf" srcId="{B4E1BE6C-D083-42EC-AE10-DF966272C254}" destId="{E93F594E-A19B-4F7A-8157-7FFE8930821E}" srcOrd="5" destOrd="0" presId="urn:microsoft.com/office/officeart/2018/2/layout/IconLabelList"/>
    <dgm:cxn modelId="{F40733D3-08D1-4176-8833-D3F895ECDD55}" type="presParOf" srcId="{B4E1BE6C-D083-42EC-AE10-DF966272C254}" destId="{EC9ABA22-1073-4200-B7C1-BF8F38E037A2}" srcOrd="6" destOrd="0" presId="urn:microsoft.com/office/officeart/2018/2/layout/IconLabelList"/>
    <dgm:cxn modelId="{85FEAB32-65C3-436A-B82D-BA3F98699115}" type="presParOf" srcId="{EC9ABA22-1073-4200-B7C1-BF8F38E037A2}" destId="{75EF0800-0602-4006-ABEA-5948A43555B0}" srcOrd="0" destOrd="0" presId="urn:microsoft.com/office/officeart/2018/2/layout/IconLabelList"/>
    <dgm:cxn modelId="{F5C1A2A3-E51B-4575-9AD2-DCA42E44CBF1}" type="presParOf" srcId="{EC9ABA22-1073-4200-B7C1-BF8F38E037A2}" destId="{380211B8-A783-496E-86B2-324A1F4AE1AF}" srcOrd="1" destOrd="0" presId="urn:microsoft.com/office/officeart/2018/2/layout/IconLabelList"/>
    <dgm:cxn modelId="{F230670B-629B-45CC-BE94-6BFDC7D4E981}" type="presParOf" srcId="{EC9ABA22-1073-4200-B7C1-BF8F38E037A2}" destId="{F068B1E3-F224-4068-B891-9E9171AEDD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D1BB5B-0DA0-426B-91F9-B61B9DC692CE}"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59D7CB1-A97B-4DF8-B350-9385E8ECD228}">
      <dgm:prSet/>
      <dgm:spPr/>
      <dgm:t>
        <a:bodyPr/>
        <a:lstStyle/>
        <a:p>
          <a:r>
            <a:rPr lang="en-US" dirty="0"/>
            <a:t>This framework highlights the need to integrate practical experience into the software engineering curriculum. </a:t>
          </a:r>
        </a:p>
      </dgm:t>
    </dgm:pt>
    <dgm:pt modelId="{B14BBF41-E292-4C83-9314-7A876891E034}" type="parTrans" cxnId="{27B958BC-3D94-481D-B5DA-EDBC57E5F8A7}">
      <dgm:prSet/>
      <dgm:spPr/>
      <dgm:t>
        <a:bodyPr/>
        <a:lstStyle/>
        <a:p>
          <a:endParaRPr lang="en-US"/>
        </a:p>
      </dgm:t>
    </dgm:pt>
    <dgm:pt modelId="{0438CAC1-D9A0-4166-B5C2-7F80D6BF1BED}" type="sibTrans" cxnId="{27B958BC-3D94-481D-B5DA-EDBC57E5F8A7}">
      <dgm:prSet/>
      <dgm:spPr/>
      <dgm:t>
        <a:bodyPr/>
        <a:lstStyle/>
        <a:p>
          <a:endParaRPr lang="en-US"/>
        </a:p>
      </dgm:t>
    </dgm:pt>
    <dgm:pt modelId="{103D956A-D84E-428A-B1FD-BCA26BD7F7EB}">
      <dgm:prSet/>
      <dgm:spPr/>
      <dgm:t>
        <a:bodyPr/>
        <a:lstStyle/>
        <a:p>
          <a:r>
            <a:rPr lang="en-US" dirty="0"/>
            <a:t>While traditional lectures provide theoretical knowledge, hands-on projects, internships, and simulations bridge the gap to real-world development, helping students build coding, problem-solving, collaboration, and project management skills essential for the workforce.</a:t>
          </a:r>
        </a:p>
      </dgm:t>
    </dgm:pt>
    <dgm:pt modelId="{D3634DFE-C0C3-4E08-AAA3-0FC4DE6330D4}" type="parTrans" cxnId="{CF7A6FD3-76F9-4C92-8C23-00A5C2FAF701}">
      <dgm:prSet/>
      <dgm:spPr/>
      <dgm:t>
        <a:bodyPr/>
        <a:lstStyle/>
        <a:p>
          <a:endParaRPr lang="en-US"/>
        </a:p>
      </dgm:t>
    </dgm:pt>
    <dgm:pt modelId="{05AFBDEF-85DE-4289-9D4C-A6A6D48BACE0}" type="sibTrans" cxnId="{CF7A6FD3-76F9-4C92-8C23-00A5C2FAF701}">
      <dgm:prSet/>
      <dgm:spPr/>
      <dgm:t>
        <a:bodyPr/>
        <a:lstStyle/>
        <a:p>
          <a:endParaRPr lang="en-US"/>
        </a:p>
      </dgm:t>
    </dgm:pt>
    <dgm:pt modelId="{D41F9BCE-C99F-45CB-B939-91298F2156EB}" type="pres">
      <dgm:prSet presAssocID="{15D1BB5B-0DA0-426B-91F9-B61B9DC692CE}" presName="root" presStyleCnt="0">
        <dgm:presLayoutVars>
          <dgm:dir/>
          <dgm:resizeHandles val="exact"/>
        </dgm:presLayoutVars>
      </dgm:prSet>
      <dgm:spPr/>
    </dgm:pt>
    <dgm:pt modelId="{66BA6D44-49E1-4311-B67B-1DB09DAF1D51}" type="pres">
      <dgm:prSet presAssocID="{159D7CB1-A97B-4DF8-B350-9385E8ECD228}" presName="compNode" presStyleCnt="0"/>
      <dgm:spPr/>
    </dgm:pt>
    <dgm:pt modelId="{DF52E342-B445-4A33-8D77-BB24C0BC8C96}" type="pres">
      <dgm:prSet presAssocID="{159D7CB1-A97B-4DF8-B350-9385E8ECD228}" presName="bgRect" presStyleLbl="bgShp" presStyleIdx="0" presStyleCnt="2"/>
      <dgm:spPr/>
    </dgm:pt>
    <dgm:pt modelId="{AED8E478-4923-4A34-AEB5-FE3E26AD1098}" type="pres">
      <dgm:prSet presAssocID="{159D7CB1-A97B-4DF8-B350-9385E8ECD2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8BA6015-56C3-48FE-A6B2-E337CB59B506}" type="pres">
      <dgm:prSet presAssocID="{159D7CB1-A97B-4DF8-B350-9385E8ECD228}" presName="spaceRect" presStyleCnt="0"/>
      <dgm:spPr/>
    </dgm:pt>
    <dgm:pt modelId="{0914E7D1-5FD0-480C-A4C7-79A837DAFE64}" type="pres">
      <dgm:prSet presAssocID="{159D7CB1-A97B-4DF8-B350-9385E8ECD228}" presName="parTx" presStyleLbl="revTx" presStyleIdx="0" presStyleCnt="2">
        <dgm:presLayoutVars>
          <dgm:chMax val="0"/>
          <dgm:chPref val="0"/>
        </dgm:presLayoutVars>
      </dgm:prSet>
      <dgm:spPr/>
    </dgm:pt>
    <dgm:pt modelId="{83CA0453-5528-4768-88EA-72BAF8EAC0D7}" type="pres">
      <dgm:prSet presAssocID="{0438CAC1-D9A0-4166-B5C2-7F80D6BF1BED}" presName="sibTrans" presStyleCnt="0"/>
      <dgm:spPr/>
    </dgm:pt>
    <dgm:pt modelId="{E9EB30A2-18C3-473F-A46B-457E9C3E150D}" type="pres">
      <dgm:prSet presAssocID="{103D956A-D84E-428A-B1FD-BCA26BD7F7EB}" presName="compNode" presStyleCnt="0"/>
      <dgm:spPr/>
    </dgm:pt>
    <dgm:pt modelId="{36B142E0-F520-482D-9195-632908D0C7DD}" type="pres">
      <dgm:prSet presAssocID="{103D956A-D84E-428A-B1FD-BCA26BD7F7EB}" presName="bgRect" presStyleLbl="bgShp" presStyleIdx="1" presStyleCnt="2"/>
      <dgm:spPr/>
    </dgm:pt>
    <dgm:pt modelId="{564D78E8-3F44-4D83-B8BB-688ED38DCCA4}" type="pres">
      <dgm:prSet presAssocID="{103D956A-D84E-428A-B1FD-BCA26BD7F7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672AD20-DBCA-4F7C-B48B-942A603C3CDC}" type="pres">
      <dgm:prSet presAssocID="{103D956A-D84E-428A-B1FD-BCA26BD7F7EB}" presName="spaceRect" presStyleCnt="0"/>
      <dgm:spPr/>
    </dgm:pt>
    <dgm:pt modelId="{7CB217CF-C6F2-4357-880D-89FD1E2BCB55}" type="pres">
      <dgm:prSet presAssocID="{103D956A-D84E-428A-B1FD-BCA26BD7F7EB}" presName="parTx" presStyleLbl="revTx" presStyleIdx="1" presStyleCnt="2">
        <dgm:presLayoutVars>
          <dgm:chMax val="0"/>
          <dgm:chPref val="0"/>
        </dgm:presLayoutVars>
      </dgm:prSet>
      <dgm:spPr/>
    </dgm:pt>
  </dgm:ptLst>
  <dgm:cxnLst>
    <dgm:cxn modelId="{C8B7BB20-37F2-4120-AD53-D243CCBE49AC}" type="presOf" srcId="{15D1BB5B-0DA0-426B-91F9-B61B9DC692CE}" destId="{D41F9BCE-C99F-45CB-B939-91298F2156EB}" srcOrd="0" destOrd="0" presId="urn:microsoft.com/office/officeart/2018/2/layout/IconVerticalSolidList"/>
    <dgm:cxn modelId="{32D0D85A-A0B7-4685-8C72-A5D6EBDC9085}" type="presOf" srcId="{159D7CB1-A97B-4DF8-B350-9385E8ECD228}" destId="{0914E7D1-5FD0-480C-A4C7-79A837DAFE64}" srcOrd="0" destOrd="0" presId="urn:microsoft.com/office/officeart/2018/2/layout/IconVerticalSolidList"/>
    <dgm:cxn modelId="{27B958BC-3D94-481D-B5DA-EDBC57E5F8A7}" srcId="{15D1BB5B-0DA0-426B-91F9-B61B9DC692CE}" destId="{159D7CB1-A97B-4DF8-B350-9385E8ECD228}" srcOrd="0" destOrd="0" parTransId="{B14BBF41-E292-4C83-9314-7A876891E034}" sibTransId="{0438CAC1-D9A0-4166-B5C2-7F80D6BF1BED}"/>
    <dgm:cxn modelId="{CF7A6FD3-76F9-4C92-8C23-00A5C2FAF701}" srcId="{15D1BB5B-0DA0-426B-91F9-B61B9DC692CE}" destId="{103D956A-D84E-428A-B1FD-BCA26BD7F7EB}" srcOrd="1" destOrd="0" parTransId="{D3634DFE-C0C3-4E08-AAA3-0FC4DE6330D4}" sibTransId="{05AFBDEF-85DE-4289-9D4C-A6A6D48BACE0}"/>
    <dgm:cxn modelId="{B676C5F0-4CE0-490C-A091-CA268D71F28C}" type="presOf" srcId="{103D956A-D84E-428A-B1FD-BCA26BD7F7EB}" destId="{7CB217CF-C6F2-4357-880D-89FD1E2BCB55}" srcOrd="0" destOrd="0" presId="urn:microsoft.com/office/officeart/2018/2/layout/IconVerticalSolidList"/>
    <dgm:cxn modelId="{8D324603-816C-48E8-9CC5-7E226AB9F6AE}" type="presParOf" srcId="{D41F9BCE-C99F-45CB-B939-91298F2156EB}" destId="{66BA6D44-49E1-4311-B67B-1DB09DAF1D51}" srcOrd="0" destOrd="0" presId="urn:microsoft.com/office/officeart/2018/2/layout/IconVerticalSolidList"/>
    <dgm:cxn modelId="{45F941C3-5B60-4ACE-81B3-D7D2A95876EF}" type="presParOf" srcId="{66BA6D44-49E1-4311-B67B-1DB09DAF1D51}" destId="{DF52E342-B445-4A33-8D77-BB24C0BC8C96}" srcOrd="0" destOrd="0" presId="urn:microsoft.com/office/officeart/2018/2/layout/IconVerticalSolidList"/>
    <dgm:cxn modelId="{3F59E922-8F0C-4B1F-8676-9BE07FF9AD72}" type="presParOf" srcId="{66BA6D44-49E1-4311-B67B-1DB09DAF1D51}" destId="{AED8E478-4923-4A34-AEB5-FE3E26AD1098}" srcOrd="1" destOrd="0" presId="urn:microsoft.com/office/officeart/2018/2/layout/IconVerticalSolidList"/>
    <dgm:cxn modelId="{26C8B2A3-80D9-4701-A518-29FF1C59DDEF}" type="presParOf" srcId="{66BA6D44-49E1-4311-B67B-1DB09DAF1D51}" destId="{B8BA6015-56C3-48FE-A6B2-E337CB59B506}" srcOrd="2" destOrd="0" presId="urn:microsoft.com/office/officeart/2018/2/layout/IconVerticalSolidList"/>
    <dgm:cxn modelId="{34A3177A-8B9A-4882-80C4-3390CC50DA04}" type="presParOf" srcId="{66BA6D44-49E1-4311-B67B-1DB09DAF1D51}" destId="{0914E7D1-5FD0-480C-A4C7-79A837DAFE64}" srcOrd="3" destOrd="0" presId="urn:microsoft.com/office/officeart/2018/2/layout/IconVerticalSolidList"/>
    <dgm:cxn modelId="{1004C644-9531-4027-BF55-8B781EC9F40B}" type="presParOf" srcId="{D41F9BCE-C99F-45CB-B939-91298F2156EB}" destId="{83CA0453-5528-4768-88EA-72BAF8EAC0D7}" srcOrd="1" destOrd="0" presId="urn:microsoft.com/office/officeart/2018/2/layout/IconVerticalSolidList"/>
    <dgm:cxn modelId="{437236E8-A25F-49DE-A414-ADE438CF1D2A}" type="presParOf" srcId="{D41F9BCE-C99F-45CB-B939-91298F2156EB}" destId="{E9EB30A2-18C3-473F-A46B-457E9C3E150D}" srcOrd="2" destOrd="0" presId="urn:microsoft.com/office/officeart/2018/2/layout/IconVerticalSolidList"/>
    <dgm:cxn modelId="{E6632FA1-30C6-4475-8F4D-CF5DDAF0ADA3}" type="presParOf" srcId="{E9EB30A2-18C3-473F-A46B-457E9C3E150D}" destId="{36B142E0-F520-482D-9195-632908D0C7DD}" srcOrd="0" destOrd="0" presId="urn:microsoft.com/office/officeart/2018/2/layout/IconVerticalSolidList"/>
    <dgm:cxn modelId="{C8657E85-EC26-4155-BACB-D34FBD24ABBD}" type="presParOf" srcId="{E9EB30A2-18C3-473F-A46B-457E9C3E150D}" destId="{564D78E8-3F44-4D83-B8BB-688ED38DCCA4}" srcOrd="1" destOrd="0" presId="urn:microsoft.com/office/officeart/2018/2/layout/IconVerticalSolidList"/>
    <dgm:cxn modelId="{EB88F839-D1FC-4832-B19C-CEC790325254}" type="presParOf" srcId="{E9EB30A2-18C3-473F-A46B-457E9C3E150D}" destId="{B672AD20-DBCA-4F7C-B48B-942A603C3CDC}" srcOrd="2" destOrd="0" presId="urn:microsoft.com/office/officeart/2018/2/layout/IconVerticalSolidList"/>
    <dgm:cxn modelId="{FABEB485-BA60-4FF5-B7D6-1E65965581DF}" type="presParOf" srcId="{E9EB30A2-18C3-473F-A46B-457E9C3E150D}" destId="{7CB217CF-C6F2-4357-880D-89FD1E2BCB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F6D217-582D-4B80-AC23-2E9479F0048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1F8E11-080A-4128-B1B7-83F236E8B5BC}">
      <dgm:prSe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Partnerships</a:t>
          </a:r>
          <a:r>
            <a:rPr lang="en-US" sz="1400" dirty="0">
              <a:latin typeface="Calibri" panose="020F0502020204030204" pitchFamily="34" charset="0"/>
              <a:ea typeface="Calibri" panose="020F0502020204030204" pitchFamily="34" charset="0"/>
              <a:cs typeface="Calibri" panose="020F0502020204030204" pitchFamily="34" charset="0"/>
            </a:rPr>
            <a:t>: </a:t>
          </a:r>
        </a:p>
        <a:p>
          <a:r>
            <a:rPr lang="en-US" sz="1400" dirty="0">
              <a:latin typeface="Calibri" panose="020F0502020204030204" pitchFamily="34" charset="0"/>
              <a:ea typeface="Calibri" panose="020F0502020204030204" pitchFamily="34" charset="0"/>
              <a:cs typeface="Calibri" panose="020F0502020204030204" pitchFamily="34" charset="0"/>
            </a:rPr>
            <a:t>Universities partner with tech firms, offering students real projects that involve meeting deadlines, refining requirements, and delivering software solutions.</a:t>
          </a:r>
        </a:p>
      </dgm:t>
    </dgm:pt>
    <dgm:pt modelId="{A2FC07EF-A4E3-46DF-A530-F88120D08756}" type="parTrans" cxnId="{872D78B0-5277-4927-9212-B6C2FCF94DA2}">
      <dgm:prSet/>
      <dgm:spPr/>
      <dgm:t>
        <a:bodyPr/>
        <a:lstStyle/>
        <a:p>
          <a:endParaRPr lang="en-US"/>
        </a:p>
      </dgm:t>
    </dgm:pt>
    <dgm:pt modelId="{7F219522-C35A-417A-8E14-3522749431C6}" type="sibTrans" cxnId="{872D78B0-5277-4927-9212-B6C2FCF94DA2}">
      <dgm:prSet/>
      <dgm:spPr/>
      <dgm:t>
        <a:bodyPr/>
        <a:lstStyle/>
        <a:p>
          <a:endParaRPr lang="en-US"/>
        </a:p>
      </dgm:t>
    </dgm:pt>
    <dgm:pt modelId="{673B3A01-8A99-40C7-920D-36AB8BE73588}">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Cross-disciplinary Teams</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Students from different academic backgrounds (e.g., computer science, business, and design) work together to foster diverse thinking and holistic project approaches.</a:t>
          </a:r>
        </a:p>
      </dgm:t>
    </dgm:pt>
    <dgm:pt modelId="{37F24481-6071-41E8-9852-CD62FCF3A558}" type="parTrans" cxnId="{C9B10308-7F0F-483A-9070-C4CD6C933BEF}">
      <dgm:prSet/>
      <dgm:spPr/>
      <dgm:t>
        <a:bodyPr/>
        <a:lstStyle/>
        <a:p>
          <a:endParaRPr lang="en-US"/>
        </a:p>
      </dgm:t>
    </dgm:pt>
    <dgm:pt modelId="{E499FE82-EFE5-421D-BC4A-235E71DF7709}" type="sibTrans" cxnId="{C9B10308-7F0F-483A-9070-C4CD6C933BEF}">
      <dgm:prSet/>
      <dgm:spPr/>
      <dgm:t>
        <a:bodyPr/>
        <a:lstStyle/>
        <a:p>
          <a:endParaRPr lang="en-US"/>
        </a:p>
      </dgm:t>
    </dgm:pt>
    <dgm:pt modelId="{38E03575-6847-4A3E-A21E-E2B88F76FA59}">
      <dgm:prSet/>
      <dgm:spPr/>
      <dgm:t>
        <a:bodyPr/>
        <a:lstStyle/>
        <a:p>
          <a:r>
            <a:rPr lang="en-US" b="1" dirty="0">
              <a:latin typeface="Calibri" panose="020F0502020204030204" pitchFamily="34" charset="0"/>
              <a:ea typeface="Calibri" panose="020F0502020204030204" pitchFamily="34" charset="0"/>
              <a:cs typeface="Calibri" panose="020F0502020204030204" pitchFamily="34" charset="0"/>
            </a:rPr>
            <a:t>Hackathons and Competitions</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dirty="0">
              <a:latin typeface="Calibri" panose="020F0502020204030204" pitchFamily="34" charset="0"/>
              <a:ea typeface="Calibri" panose="020F0502020204030204" pitchFamily="34" charset="0"/>
              <a:cs typeface="Calibri" panose="020F0502020204030204" pitchFamily="34" charset="0"/>
            </a:rPr>
            <a:t>Participation in competitions encourages quick, innovative thinking and exposes students to high-pressure development environments that simulate startup or tech industry scenarios.</a:t>
          </a:r>
        </a:p>
      </dgm:t>
    </dgm:pt>
    <dgm:pt modelId="{40413D12-6D76-438C-81CC-4217C4BF0883}" type="parTrans" cxnId="{A9409294-9084-40D2-AE7C-6E672F20A10D}">
      <dgm:prSet/>
      <dgm:spPr/>
      <dgm:t>
        <a:bodyPr/>
        <a:lstStyle/>
        <a:p>
          <a:endParaRPr lang="en-US"/>
        </a:p>
      </dgm:t>
    </dgm:pt>
    <dgm:pt modelId="{C2E873FC-C5E4-41DB-871B-3CDB6801189A}" type="sibTrans" cxnId="{A9409294-9084-40D2-AE7C-6E672F20A10D}">
      <dgm:prSet/>
      <dgm:spPr/>
      <dgm:t>
        <a:bodyPr/>
        <a:lstStyle/>
        <a:p>
          <a:endParaRPr lang="en-US"/>
        </a:p>
      </dgm:t>
    </dgm:pt>
    <dgm:pt modelId="{0D272EB5-A434-49A1-9344-BCD386801923}" type="pres">
      <dgm:prSet presAssocID="{28F6D217-582D-4B80-AC23-2E9479F00487}" presName="root" presStyleCnt="0">
        <dgm:presLayoutVars>
          <dgm:dir/>
          <dgm:resizeHandles val="exact"/>
        </dgm:presLayoutVars>
      </dgm:prSet>
      <dgm:spPr/>
    </dgm:pt>
    <dgm:pt modelId="{100EF2C8-04B2-4F28-A7F3-C573C73D8362}" type="pres">
      <dgm:prSet presAssocID="{6D1F8E11-080A-4128-B1B7-83F236E8B5BC}" presName="compNode" presStyleCnt="0"/>
      <dgm:spPr/>
    </dgm:pt>
    <dgm:pt modelId="{2FB981DE-EFE4-495C-9017-86C2A6371083}" type="pres">
      <dgm:prSet presAssocID="{6D1F8E11-080A-4128-B1B7-83F236E8B5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262C15F2-95A9-4D27-BCD4-5157046A5867}" type="pres">
      <dgm:prSet presAssocID="{6D1F8E11-080A-4128-B1B7-83F236E8B5BC}" presName="spaceRect" presStyleCnt="0"/>
      <dgm:spPr/>
    </dgm:pt>
    <dgm:pt modelId="{9A6F0EE8-56D8-4478-9E3B-1DAC4BB4C699}" type="pres">
      <dgm:prSet presAssocID="{6D1F8E11-080A-4128-B1B7-83F236E8B5BC}" presName="textRect" presStyleLbl="revTx" presStyleIdx="0" presStyleCnt="3">
        <dgm:presLayoutVars>
          <dgm:chMax val="1"/>
          <dgm:chPref val="1"/>
        </dgm:presLayoutVars>
      </dgm:prSet>
      <dgm:spPr/>
    </dgm:pt>
    <dgm:pt modelId="{816EDA77-B6D1-4995-90DE-48A03517364F}" type="pres">
      <dgm:prSet presAssocID="{7F219522-C35A-417A-8E14-3522749431C6}" presName="sibTrans" presStyleCnt="0"/>
      <dgm:spPr/>
    </dgm:pt>
    <dgm:pt modelId="{44008EA9-32AE-4110-93BC-1B6ABA96EA81}" type="pres">
      <dgm:prSet presAssocID="{673B3A01-8A99-40C7-920D-36AB8BE73588}" presName="compNode" presStyleCnt="0"/>
      <dgm:spPr/>
    </dgm:pt>
    <dgm:pt modelId="{E52A6131-9086-462F-9B00-CA4F23287DF9}" type="pres">
      <dgm:prSet presAssocID="{673B3A01-8A99-40C7-920D-36AB8BE735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669C0435-46A2-497D-A920-0BFD05AD55C9}" type="pres">
      <dgm:prSet presAssocID="{673B3A01-8A99-40C7-920D-36AB8BE73588}" presName="spaceRect" presStyleCnt="0"/>
      <dgm:spPr/>
    </dgm:pt>
    <dgm:pt modelId="{FB7EF21C-9BB6-43F9-866D-F496B911F643}" type="pres">
      <dgm:prSet presAssocID="{673B3A01-8A99-40C7-920D-36AB8BE73588}" presName="textRect" presStyleLbl="revTx" presStyleIdx="1" presStyleCnt="3">
        <dgm:presLayoutVars>
          <dgm:chMax val="1"/>
          <dgm:chPref val="1"/>
        </dgm:presLayoutVars>
      </dgm:prSet>
      <dgm:spPr/>
    </dgm:pt>
    <dgm:pt modelId="{E2A639D9-EEAA-4072-BBC3-8B4C09E3908E}" type="pres">
      <dgm:prSet presAssocID="{E499FE82-EFE5-421D-BC4A-235E71DF7709}" presName="sibTrans" presStyleCnt="0"/>
      <dgm:spPr/>
    </dgm:pt>
    <dgm:pt modelId="{28D2AE45-5574-4E9B-BB4C-3CA8684A893E}" type="pres">
      <dgm:prSet presAssocID="{38E03575-6847-4A3E-A21E-E2B88F76FA59}" presName="compNode" presStyleCnt="0"/>
      <dgm:spPr/>
    </dgm:pt>
    <dgm:pt modelId="{F2CE2DD0-EC30-4582-8AC2-276ED7E866D9}" type="pres">
      <dgm:prSet presAssocID="{38E03575-6847-4A3E-A21E-E2B88F76FA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AB3F27C7-EF60-46B6-8787-ED4A1F9DD1C5}" type="pres">
      <dgm:prSet presAssocID="{38E03575-6847-4A3E-A21E-E2B88F76FA59}" presName="spaceRect" presStyleCnt="0"/>
      <dgm:spPr/>
    </dgm:pt>
    <dgm:pt modelId="{B7F04279-6DC7-46BA-B00A-4532CAD16B1F}" type="pres">
      <dgm:prSet presAssocID="{38E03575-6847-4A3E-A21E-E2B88F76FA59}" presName="textRect" presStyleLbl="revTx" presStyleIdx="2" presStyleCnt="3" custScaleX="119308" custScaleY="100731">
        <dgm:presLayoutVars>
          <dgm:chMax val="1"/>
          <dgm:chPref val="1"/>
        </dgm:presLayoutVars>
      </dgm:prSet>
      <dgm:spPr/>
    </dgm:pt>
  </dgm:ptLst>
  <dgm:cxnLst>
    <dgm:cxn modelId="{89032805-F7DF-4CED-A95A-E21215136569}" type="presOf" srcId="{673B3A01-8A99-40C7-920D-36AB8BE73588}" destId="{FB7EF21C-9BB6-43F9-866D-F496B911F643}" srcOrd="0" destOrd="0" presId="urn:microsoft.com/office/officeart/2018/2/layout/IconLabelList"/>
    <dgm:cxn modelId="{C9B10308-7F0F-483A-9070-C4CD6C933BEF}" srcId="{28F6D217-582D-4B80-AC23-2E9479F00487}" destId="{673B3A01-8A99-40C7-920D-36AB8BE73588}" srcOrd="1" destOrd="0" parTransId="{37F24481-6071-41E8-9852-CD62FCF3A558}" sibTransId="{E499FE82-EFE5-421D-BC4A-235E71DF7709}"/>
    <dgm:cxn modelId="{A9409294-9084-40D2-AE7C-6E672F20A10D}" srcId="{28F6D217-582D-4B80-AC23-2E9479F00487}" destId="{38E03575-6847-4A3E-A21E-E2B88F76FA59}" srcOrd="2" destOrd="0" parTransId="{40413D12-6D76-438C-81CC-4217C4BF0883}" sibTransId="{C2E873FC-C5E4-41DB-871B-3CDB6801189A}"/>
    <dgm:cxn modelId="{65E35696-45AF-4DB9-88D7-8D7AA28481CC}" type="presOf" srcId="{38E03575-6847-4A3E-A21E-E2B88F76FA59}" destId="{B7F04279-6DC7-46BA-B00A-4532CAD16B1F}" srcOrd="0" destOrd="0" presId="urn:microsoft.com/office/officeart/2018/2/layout/IconLabelList"/>
    <dgm:cxn modelId="{42FB8098-1803-4115-AE0C-44840B59D6DA}" type="presOf" srcId="{6D1F8E11-080A-4128-B1B7-83F236E8B5BC}" destId="{9A6F0EE8-56D8-4478-9E3B-1DAC4BB4C699}" srcOrd="0" destOrd="0" presId="urn:microsoft.com/office/officeart/2018/2/layout/IconLabelList"/>
    <dgm:cxn modelId="{872D78B0-5277-4927-9212-B6C2FCF94DA2}" srcId="{28F6D217-582D-4B80-AC23-2E9479F00487}" destId="{6D1F8E11-080A-4128-B1B7-83F236E8B5BC}" srcOrd="0" destOrd="0" parTransId="{A2FC07EF-A4E3-46DF-A530-F88120D08756}" sibTransId="{7F219522-C35A-417A-8E14-3522749431C6}"/>
    <dgm:cxn modelId="{4BA78EDC-96DB-4E16-9E72-75EEE686F7CE}" type="presOf" srcId="{28F6D217-582D-4B80-AC23-2E9479F00487}" destId="{0D272EB5-A434-49A1-9344-BCD386801923}" srcOrd="0" destOrd="0" presId="urn:microsoft.com/office/officeart/2018/2/layout/IconLabelList"/>
    <dgm:cxn modelId="{B4662ACE-D6CA-4562-BF51-C6CA3420F2FB}" type="presParOf" srcId="{0D272EB5-A434-49A1-9344-BCD386801923}" destId="{100EF2C8-04B2-4F28-A7F3-C573C73D8362}" srcOrd="0" destOrd="0" presId="urn:microsoft.com/office/officeart/2018/2/layout/IconLabelList"/>
    <dgm:cxn modelId="{264FBC9B-CD3B-4ECA-A042-A3101FCD2E56}" type="presParOf" srcId="{100EF2C8-04B2-4F28-A7F3-C573C73D8362}" destId="{2FB981DE-EFE4-495C-9017-86C2A6371083}" srcOrd="0" destOrd="0" presId="urn:microsoft.com/office/officeart/2018/2/layout/IconLabelList"/>
    <dgm:cxn modelId="{E5595E35-0867-4963-BEED-2EA84AF21C29}" type="presParOf" srcId="{100EF2C8-04B2-4F28-A7F3-C573C73D8362}" destId="{262C15F2-95A9-4D27-BCD4-5157046A5867}" srcOrd="1" destOrd="0" presId="urn:microsoft.com/office/officeart/2018/2/layout/IconLabelList"/>
    <dgm:cxn modelId="{7F66E8A0-7C67-4A13-9346-7B37D8F3A0E1}" type="presParOf" srcId="{100EF2C8-04B2-4F28-A7F3-C573C73D8362}" destId="{9A6F0EE8-56D8-4478-9E3B-1DAC4BB4C699}" srcOrd="2" destOrd="0" presId="urn:microsoft.com/office/officeart/2018/2/layout/IconLabelList"/>
    <dgm:cxn modelId="{8021D06F-5A9A-47C3-BB2E-4001CC65D217}" type="presParOf" srcId="{0D272EB5-A434-49A1-9344-BCD386801923}" destId="{816EDA77-B6D1-4995-90DE-48A03517364F}" srcOrd="1" destOrd="0" presId="urn:microsoft.com/office/officeart/2018/2/layout/IconLabelList"/>
    <dgm:cxn modelId="{B64A18C6-1D04-4705-B906-E5769DCCC328}" type="presParOf" srcId="{0D272EB5-A434-49A1-9344-BCD386801923}" destId="{44008EA9-32AE-4110-93BC-1B6ABA96EA81}" srcOrd="2" destOrd="0" presId="urn:microsoft.com/office/officeart/2018/2/layout/IconLabelList"/>
    <dgm:cxn modelId="{E1C0E193-FF26-4CCB-B819-B281D3451BB1}" type="presParOf" srcId="{44008EA9-32AE-4110-93BC-1B6ABA96EA81}" destId="{E52A6131-9086-462F-9B00-CA4F23287DF9}" srcOrd="0" destOrd="0" presId="urn:microsoft.com/office/officeart/2018/2/layout/IconLabelList"/>
    <dgm:cxn modelId="{2687CDFC-F20B-4D9F-BB73-978D9284B660}" type="presParOf" srcId="{44008EA9-32AE-4110-93BC-1B6ABA96EA81}" destId="{669C0435-46A2-497D-A920-0BFD05AD55C9}" srcOrd="1" destOrd="0" presId="urn:microsoft.com/office/officeart/2018/2/layout/IconLabelList"/>
    <dgm:cxn modelId="{3DABE8C5-4DD2-431B-BAA9-E7B7260C3A8D}" type="presParOf" srcId="{44008EA9-32AE-4110-93BC-1B6ABA96EA81}" destId="{FB7EF21C-9BB6-43F9-866D-F496B911F643}" srcOrd="2" destOrd="0" presId="urn:microsoft.com/office/officeart/2018/2/layout/IconLabelList"/>
    <dgm:cxn modelId="{8850BDC1-60F8-497C-B511-D8D5B72FBB2B}" type="presParOf" srcId="{0D272EB5-A434-49A1-9344-BCD386801923}" destId="{E2A639D9-EEAA-4072-BBC3-8B4C09E3908E}" srcOrd="3" destOrd="0" presId="urn:microsoft.com/office/officeart/2018/2/layout/IconLabelList"/>
    <dgm:cxn modelId="{58E4DA4F-2361-45E9-88D6-05CAA71023D7}" type="presParOf" srcId="{0D272EB5-A434-49A1-9344-BCD386801923}" destId="{28D2AE45-5574-4E9B-BB4C-3CA8684A893E}" srcOrd="4" destOrd="0" presId="urn:microsoft.com/office/officeart/2018/2/layout/IconLabelList"/>
    <dgm:cxn modelId="{75533423-0C9E-45C9-9F27-9B7A50D28E3F}" type="presParOf" srcId="{28D2AE45-5574-4E9B-BB4C-3CA8684A893E}" destId="{F2CE2DD0-EC30-4582-8AC2-276ED7E866D9}" srcOrd="0" destOrd="0" presId="urn:microsoft.com/office/officeart/2018/2/layout/IconLabelList"/>
    <dgm:cxn modelId="{9F725EB4-7751-4856-9172-26EF71EF4644}" type="presParOf" srcId="{28D2AE45-5574-4E9B-BB4C-3CA8684A893E}" destId="{AB3F27C7-EF60-46B6-8787-ED4A1F9DD1C5}" srcOrd="1" destOrd="0" presId="urn:microsoft.com/office/officeart/2018/2/layout/IconLabelList"/>
    <dgm:cxn modelId="{0C9037F3-20C7-4262-88EC-EB5B5240AB94}" type="presParOf" srcId="{28D2AE45-5574-4E9B-BB4C-3CA8684A893E}" destId="{B7F04279-6DC7-46BA-B00A-4532CAD16B1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00F375-00E7-4616-95E1-6296B594DA6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269D833-C26E-4C1C-8124-DD3DF44967A3}">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This model highlights the value of iterative learning through revisiting and refining work.</a:t>
          </a:r>
        </a:p>
      </dgm:t>
    </dgm:pt>
    <dgm:pt modelId="{4FAF31CA-7559-4A95-8917-6D6C49971799}" type="parTrans" cxnId="{38B5B7BF-B31D-4B99-A8C5-E3CEE21CC01B}">
      <dgm:prSet/>
      <dgm:spPr/>
      <dgm:t>
        <a:bodyPr/>
        <a:lstStyle/>
        <a:p>
          <a:endParaRPr lang="en-US"/>
        </a:p>
      </dgm:t>
    </dgm:pt>
    <dgm:pt modelId="{FD69AF67-6A90-4EDA-9679-9678CCCE8439}" type="sibTrans" cxnId="{38B5B7BF-B31D-4B99-A8C5-E3CEE21CC01B}">
      <dgm:prSet/>
      <dgm:spPr/>
      <dgm:t>
        <a:bodyPr/>
        <a:lstStyle/>
        <a:p>
          <a:endParaRPr lang="en-US"/>
        </a:p>
      </dgm:t>
    </dgm:pt>
    <dgm:pt modelId="{99253CC6-FA6A-4A41-BC76-4E18F90143B2}">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In software development, code rarely reaches perfection on the first try, and improvements come through rework and adjustments.</a:t>
          </a:r>
        </a:p>
      </dgm:t>
    </dgm:pt>
    <dgm:pt modelId="{DF4FA518-AC81-42D7-A13B-2E25E4DEECF8}" type="parTrans" cxnId="{3B74A110-D692-4B72-AE68-C8AFE9B243B3}">
      <dgm:prSet/>
      <dgm:spPr/>
      <dgm:t>
        <a:bodyPr/>
        <a:lstStyle/>
        <a:p>
          <a:endParaRPr lang="en-US"/>
        </a:p>
      </dgm:t>
    </dgm:pt>
    <dgm:pt modelId="{5A383EA1-44B2-46AC-A4E5-4F9F2EFFA317}" type="sibTrans" cxnId="{3B74A110-D692-4B72-AE68-C8AFE9B243B3}">
      <dgm:prSet/>
      <dgm:spPr/>
      <dgm:t>
        <a:bodyPr/>
        <a:lstStyle/>
        <a:p>
          <a:endParaRPr lang="en-US"/>
        </a:p>
      </dgm:t>
    </dgm:pt>
    <dgm:pt modelId="{1A960B85-FAB3-4B62-94F7-EA1C1FB214DF}">
      <dgm:prSet custT="1"/>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This approach encourages students to redo projects, enhance code quality, and refine solutions as their understanding deepens, mirroring industry practices where code evolves via continuous integration, deployment, and regular refactoring to maintain efficiency.</a:t>
          </a:r>
        </a:p>
      </dgm:t>
    </dgm:pt>
    <dgm:pt modelId="{B5526C33-FDFD-4D12-AE9F-CFBA948B6C69}" type="parTrans" cxnId="{5B0DDAE1-7BBD-4D07-83AB-A91F16C489D2}">
      <dgm:prSet/>
      <dgm:spPr/>
      <dgm:t>
        <a:bodyPr/>
        <a:lstStyle/>
        <a:p>
          <a:endParaRPr lang="en-US"/>
        </a:p>
      </dgm:t>
    </dgm:pt>
    <dgm:pt modelId="{A467EBB4-E673-4071-9933-74021E38796D}" type="sibTrans" cxnId="{5B0DDAE1-7BBD-4D07-83AB-A91F16C489D2}">
      <dgm:prSet/>
      <dgm:spPr/>
      <dgm:t>
        <a:bodyPr/>
        <a:lstStyle/>
        <a:p>
          <a:endParaRPr lang="en-US"/>
        </a:p>
      </dgm:t>
    </dgm:pt>
    <dgm:pt modelId="{4E599990-7CB3-41CD-931F-8F9FC186D677}" type="pres">
      <dgm:prSet presAssocID="{1000F375-00E7-4616-95E1-6296B594DA6F}" presName="root" presStyleCnt="0">
        <dgm:presLayoutVars>
          <dgm:dir/>
          <dgm:resizeHandles val="exact"/>
        </dgm:presLayoutVars>
      </dgm:prSet>
      <dgm:spPr/>
    </dgm:pt>
    <dgm:pt modelId="{253C3205-627F-4A66-8C8A-616D5BD2BCB6}" type="pres">
      <dgm:prSet presAssocID="{5269D833-C26E-4C1C-8124-DD3DF44967A3}" presName="compNode" presStyleCnt="0"/>
      <dgm:spPr/>
    </dgm:pt>
    <dgm:pt modelId="{C99D3B9C-CB87-43F8-9E60-EF17AB1CEA67}" type="pres">
      <dgm:prSet presAssocID="{5269D833-C26E-4C1C-8124-DD3DF44967A3}" presName="bgRect" presStyleLbl="bgShp" presStyleIdx="0" presStyleCnt="3"/>
      <dgm:spPr/>
    </dgm:pt>
    <dgm:pt modelId="{325419C9-4741-4573-BAFF-1CF1D54E11BD}" type="pres">
      <dgm:prSet presAssocID="{5269D833-C26E-4C1C-8124-DD3DF44967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08EBC58B-67BB-46B0-B3DC-BD75D6E93281}" type="pres">
      <dgm:prSet presAssocID="{5269D833-C26E-4C1C-8124-DD3DF44967A3}" presName="spaceRect" presStyleCnt="0"/>
      <dgm:spPr/>
    </dgm:pt>
    <dgm:pt modelId="{9198E506-5935-47D8-8BEB-A674EC172A89}" type="pres">
      <dgm:prSet presAssocID="{5269D833-C26E-4C1C-8124-DD3DF44967A3}" presName="parTx" presStyleLbl="revTx" presStyleIdx="0" presStyleCnt="3">
        <dgm:presLayoutVars>
          <dgm:chMax val="0"/>
          <dgm:chPref val="0"/>
        </dgm:presLayoutVars>
      </dgm:prSet>
      <dgm:spPr/>
    </dgm:pt>
    <dgm:pt modelId="{C7E8C22A-B90E-4512-9633-9ECCDB9595F7}" type="pres">
      <dgm:prSet presAssocID="{FD69AF67-6A90-4EDA-9679-9678CCCE8439}" presName="sibTrans" presStyleCnt="0"/>
      <dgm:spPr/>
    </dgm:pt>
    <dgm:pt modelId="{FB175845-F339-4499-A389-ACD6FF0735DB}" type="pres">
      <dgm:prSet presAssocID="{99253CC6-FA6A-4A41-BC76-4E18F90143B2}" presName="compNode" presStyleCnt="0"/>
      <dgm:spPr/>
    </dgm:pt>
    <dgm:pt modelId="{04E3AE10-AB35-4A11-B46C-63BDD20712AD}" type="pres">
      <dgm:prSet presAssocID="{99253CC6-FA6A-4A41-BC76-4E18F90143B2}" presName="bgRect" presStyleLbl="bgShp" presStyleIdx="1" presStyleCnt="3"/>
      <dgm:spPr/>
    </dgm:pt>
    <dgm:pt modelId="{CBBE03D0-1B7C-4403-81DA-7CFEC2E63E3F}" type="pres">
      <dgm:prSet presAssocID="{99253CC6-FA6A-4A41-BC76-4E18F90143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5257760C-B3F2-45A9-AF21-A36D3C5BED25}" type="pres">
      <dgm:prSet presAssocID="{99253CC6-FA6A-4A41-BC76-4E18F90143B2}" presName="spaceRect" presStyleCnt="0"/>
      <dgm:spPr/>
    </dgm:pt>
    <dgm:pt modelId="{12432FCD-CF1E-44E5-8736-25CF8E205AC1}" type="pres">
      <dgm:prSet presAssocID="{99253CC6-FA6A-4A41-BC76-4E18F90143B2}" presName="parTx" presStyleLbl="revTx" presStyleIdx="1" presStyleCnt="3">
        <dgm:presLayoutVars>
          <dgm:chMax val="0"/>
          <dgm:chPref val="0"/>
        </dgm:presLayoutVars>
      </dgm:prSet>
      <dgm:spPr/>
    </dgm:pt>
    <dgm:pt modelId="{AC1695BA-51CC-4BEC-B084-589858691ECC}" type="pres">
      <dgm:prSet presAssocID="{5A383EA1-44B2-46AC-A4E5-4F9F2EFFA317}" presName="sibTrans" presStyleCnt="0"/>
      <dgm:spPr/>
    </dgm:pt>
    <dgm:pt modelId="{AE051507-ACA6-4994-AD0E-A118BE0E4F02}" type="pres">
      <dgm:prSet presAssocID="{1A960B85-FAB3-4B62-94F7-EA1C1FB214DF}" presName="compNode" presStyleCnt="0"/>
      <dgm:spPr/>
    </dgm:pt>
    <dgm:pt modelId="{4A3FC07A-6A8C-483E-AF74-5A6352FF085A}" type="pres">
      <dgm:prSet presAssocID="{1A960B85-FAB3-4B62-94F7-EA1C1FB214DF}" presName="bgRect" presStyleLbl="bgShp" presStyleIdx="2" presStyleCnt="3"/>
      <dgm:spPr/>
    </dgm:pt>
    <dgm:pt modelId="{8B443A6A-E1D5-4645-8E17-165D74BBDE3E}" type="pres">
      <dgm:prSet presAssocID="{1A960B85-FAB3-4B62-94F7-EA1C1FB214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31E7DD8D-5AE5-4252-B67B-5FE06C530330}" type="pres">
      <dgm:prSet presAssocID="{1A960B85-FAB3-4B62-94F7-EA1C1FB214DF}" presName="spaceRect" presStyleCnt="0"/>
      <dgm:spPr/>
    </dgm:pt>
    <dgm:pt modelId="{DCB2120F-7ED4-49A5-ABB7-99A8E185E45E}" type="pres">
      <dgm:prSet presAssocID="{1A960B85-FAB3-4B62-94F7-EA1C1FB214DF}" presName="parTx" presStyleLbl="revTx" presStyleIdx="2" presStyleCnt="3" custScaleX="115255">
        <dgm:presLayoutVars>
          <dgm:chMax val="0"/>
          <dgm:chPref val="0"/>
        </dgm:presLayoutVars>
      </dgm:prSet>
      <dgm:spPr/>
    </dgm:pt>
  </dgm:ptLst>
  <dgm:cxnLst>
    <dgm:cxn modelId="{3B74A110-D692-4B72-AE68-C8AFE9B243B3}" srcId="{1000F375-00E7-4616-95E1-6296B594DA6F}" destId="{99253CC6-FA6A-4A41-BC76-4E18F90143B2}" srcOrd="1" destOrd="0" parTransId="{DF4FA518-AC81-42D7-A13B-2E25E4DEECF8}" sibTransId="{5A383EA1-44B2-46AC-A4E5-4F9F2EFFA317}"/>
    <dgm:cxn modelId="{BCBA1719-A404-4227-B72C-ABD356FB2654}" type="presOf" srcId="{99253CC6-FA6A-4A41-BC76-4E18F90143B2}" destId="{12432FCD-CF1E-44E5-8736-25CF8E205AC1}" srcOrd="0" destOrd="0" presId="urn:microsoft.com/office/officeart/2018/2/layout/IconVerticalSolidList"/>
    <dgm:cxn modelId="{19333E26-6483-4DA2-B07B-7E342719AD78}" type="presOf" srcId="{1A960B85-FAB3-4B62-94F7-EA1C1FB214DF}" destId="{DCB2120F-7ED4-49A5-ABB7-99A8E185E45E}" srcOrd="0" destOrd="0" presId="urn:microsoft.com/office/officeart/2018/2/layout/IconVerticalSolidList"/>
    <dgm:cxn modelId="{9BB1C24B-229C-41CC-93A6-1722E32D252A}" type="presOf" srcId="{5269D833-C26E-4C1C-8124-DD3DF44967A3}" destId="{9198E506-5935-47D8-8BEB-A674EC172A89}" srcOrd="0" destOrd="0" presId="urn:microsoft.com/office/officeart/2018/2/layout/IconVerticalSolidList"/>
    <dgm:cxn modelId="{38B5B7BF-B31D-4B99-A8C5-E3CEE21CC01B}" srcId="{1000F375-00E7-4616-95E1-6296B594DA6F}" destId="{5269D833-C26E-4C1C-8124-DD3DF44967A3}" srcOrd="0" destOrd="0" parTransId="{4FAF31CA-7559-4A95-8917-6D6C49971799}" sibTransId="{FD69AF67-6A90-4EDA-9679-9678CCCE8439}"/>
    <dgm:cxn modelId="{5B0DDAE1-7BBD-4D07-83AB-A91F16C489D2}" srcId="{1000F375-00E7-4616-95E1-6296B594DA6F}" destId="{1A960B85-FAB3-4B62-94F7-EA1C1FB214DF}" srcOrd="2" destOrd="0" parTransId="{B5526C33-FDFD-4D12-AE9F-CFBA948B6C69}" sibTransId="{A467EBB4-E673-4071-9933-74021E38796D}"/>
    <dgm:cxn modelId="{9C1D3BED-6DAA-4C08-B58B-DF2479EC52D4}" type="presOf" srcId="{1000F375-00E7-4616-95E1-6296B594DA6F}" destId="{4E599990-7CB3-41CD-931F-8F9FC186D677}" srcOrd="0" destOrd="0" presId="urn:microsoft.com/office/officeart/2018/2/layout/IconVerticalSolidList"/>
    <dgm:cxn modelId="{C94D46DE-9FD9-4A24-953D-643D64ACAEC0}" type="presParOf" srcId="{4E599990-7CB3-41CD-931F-8F9FC186D677}" destId="{253C3205-627F-4A66-8C8A-616D5BD2BCB6}" srcOrd="0" destOrd="0" presId="urn:microsoft.com/office/officeart/2018/2/layout/IconVerticalSolidList"/>
    <dgm:cxn modelId="{4783615D-9A32-4990-BCB7-A7754B42D7A6}" type="presParOf" srcId="{253C3205-627F-4A66-8C8A-616D5BD2BCB6}" destId="{C99D3B9C-CB87-43F8-9E60-EF17AB1CEA67}" srcOrd="0" destOrd="0" presId="urn:microsoft.com/office/officeart/2018/2/layout/IconVerticalSolidList"/>
    <dgm:cxn modelId="{2F319AFA-1487-4B37-AE7A-45921E468B36}" type="presParOf" srcId="{253C3205-627F-4A66-8C8A-616D5BD2BCB6}" destId="{325419C9-4741-4573-BAFF-1CF1D54E11BD}" srcOrd="1" destOrd="0" presId="urn:microsoft.com/office/officeart/2018/2/layout/IconVerticalSolidList"/>
    <dgm:cxn modelId="{8A824838-1DDD-458A-BEFD-55E485CCA19C}" type="presParOf" srcId="{253C3205-627F-4A66-8C8A-616D5BD2BCB6}" destId="{08EBC58B-67BB-46B0-B3DC-BD75D6E93281}" srcOrd="2" destOrd="0" presId="urn:microsoft.com/office/officeart/2018/2/layout/IconVerticalSolidList"/>
    <dgm:cxn modelId="{755DFF09-98C6-454A-A956-9DF28E3957E1}" type="presParOf" srcId="{253C3205-627F-4A66-8C8A-616D5BD2BCB6}" destId="{9198E506-5935-47D8-8BEB-A674EC172A89}" srcOrd="3" destOrd="0" presId="urn:microsoft.com/office/officeart/2018/2/layout/IconVerticalSolidList"/>
    <dgm:cxn modelId="{9409FD95-7DD3-4B51-B4D7-6817DB939F1C}" type="presParOf" srcId="{4E599990-7CB3-41CD-931F-8F9FC186D677}" destId="{C7E8C22A-B90E-4512-9633-9ECCDB9595F7}" srcOrd="1" destOrd="0" presId="urn:microsoft.com/office/officeart/2018/2/layout/IconVerticalSolidList"/>
    <dgm:cxn modelId="{89B89A84-D015-4952-9BEF-4FFCDA7DAE78}" type="presParOf" srcId="{4E599990-7CB3-41CD-931F-8F9FC186D677}" destId="{FB175845-F339-4499-A389-ACD6FF0735DB}" srcOrd="2" destOrd="0" presId="urn:microsoft.com/office/officeart/2018/2/layout/IconVerticalSolidList"/>
    <dgm:cxn modelId="{A7CAE0AD-A411-4936-8474-4C34DA63F77A}" type="presParOf" srcId="{FB175845-F339-4499-A389-ACD6FF0735DB}" destId="{04E3AE10-AB35-4A11-B46C-63BDD20712AD}" srcOrd="0" destOrd="0" presId="urn:microsoft.com/office/officeart/2018/2/layout/IconVerticalSolidList"/>
    <dgm:cxn modelId="{17AD4D50-C53A-4ACA-B472-0629E6DEBAF2}" type="presParOf" srcId="{FB175845-F339-4499-A389-ACD6FF0735DB}" destId="{CBBE03D0-1B7C-4403-81DA-7CFEC2E63E3F}" srcOrd="1" destOrd="0" presId="urn:microsoft.com/office/officeart/2018/2/layout/IconVerticalSolidList"/>
    <dgm:cxn modelId="{E2F1B588-5AB2-4E0C-8AA6-DD9667394104}" type="presParOf" srcId="{FB175845-F339-4499-A389-ACD6FF0735DB}" destId="{5257760C-B3F2-45A9-AF21-A36D3C5BED25}" srcOrd="2" destOrd="0" presId="urn:microsoft.com/office/officeart/2018/2/layout/IconVerticalSolidList"/>
    <dgm:cxn modelId="{DDC940AE-DE09-446A-A073-2793203C7A83}" type="presParOf" srcId="{FB175845-F339-4499-A389-ACD6FF0735DB}" destId="{12432FCD-CF1E-44E5-8736-25CF8E205AC1}" srcOrd="3" destOrd="0" presId="urn:microsoft.com/office/officeart/2018/2/layout/IconVerticalSolidList"/>
    <dgm:cxn modelId="{5FDF35CE-BA17-4ADF-8AF2-6E0E856B318D}" type="presParOf" srcId="{4E599990-7CB3-41CD-931F-8F9FC186D677}" destId="{AC1695BA-51CC-4BEC-B084-589858691ECC}" srcOrd="3" destOrd="0" presId="urn:microsoft.com/office/officeart/2018/2/layout/IconVerticalSolidList"/>
    <dgm:cxn modelId="{EB5D1299-EBCD-43FB-8C42-A90771DBACD4}" type="presParOf" srcId="{4E599990-7CB3-41CD-931F-8F9FC186D677}" destId="{AE051507-ACA6-4994-AD0E-A118BE0E4F02}" srcOrd="4" destOrd="0" presId="urn:microsoft.com/office/officeart/2018/2/layout/IconVerticalSolidList"/>
    <dgm:cxn modelId="{20E6ABC6-8465-44A0-9355-14F57FB50DA7}" type="presParOf" srcId="{AE051507-ACA6-4994-AD0E-A118BE0E4F02}" destId="{4A3FC07A-6A8C-483E-AF74-5A6352FF085A}" srcOrd="0" destOrd="0" presId="urn:microsoft.com/office/officeart/2018/2/layout/IconVerticalSolidList"/>
    <dgm:cxn modelId="{42A27F47-02E5-43B8-96E6-273B7EF634BD}" type="presParOf" srcId="{AE051507-ACA6-4994-AD0E-A118BE0E4F02}" destId="{8B443A6A-E1D5-4645-8E17-165D74BBDE3E}" srcOrd="1" destOrd="0" presId="urn:microsoft.com/office/officeart/2018/2/layout/IconVerticalSolidList"/>
    <dgm:cxn modelId="{756882FE-C593-4561-9A4A-2FE002DEC563}" type="presParOf" srcId="{AE051507-ACA6-4994-AD0E-A118BE0E4F02}" destId="{31E7DD8D-5AE5-4252-B67B-5FE06C530330}" srcOrd="2" destOrd="0" presId="urn:microsoft.com/office/officeart/2018/2/layout/IconVerticalSolidList"/>
    <dgm:cxn modelId="{76C6B7EE-2BDF-4431-922E-21896E5ED4FC}" type="presParOf" srcId="{AE051507-ACA6-4994-AD0E-A118BE0E4F02}" destId="{DCB2120F-7ED4-49A5-ABB7-99A8E185E4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B26-8DF4-48A6-8D20-2769B234779B}">
      <dsp:nvSpPr>
        <dsp:cNvPr id="0" name=""/>
        <dsp:cNvSpPr/>
      </dsp:nvSpPr>
      <dsp:spPr>
        <a:xfrm>
          <a:off x="1672151" y="642728"/>
          <a:ext cx="592470" cy="5924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CA1993-20D6-4B25-B91C-4F91FD7C5B2F}">
      <dsp:nvSpPr>
        <dsp:cNvPr id="0" name=""/>
        <dsp:cNvSpPr/>
      </dsp:nvSpPr>
      <dsp:spPr>
        <a:xfrm>
          <a:off x="3444" y="1456833"/>
          <a:ext cx="3929884" cy="986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latin typeface="Calibri" panose="020F0502020204030204" pitchFamily="34" charset="0"/>
              <a:ea typeface="Calibri" panose="020F0502020204030204" pitchFamily="34" charset="0"/>
              <a:cs typeface="Calibri" panose="020F0502020204030204" pitchFamily="34" charset="0"/>
            </a:rPr>
            <a:t>Professionalism </a:t>
          </a:r>
          <a:r>
            <a:rPr lang="en-US" sz="1800" kern="1200" dirty="0">
              <a:latin typeface="Calibri" panose="020F0502020204030204" pitchFamily="34" charset="0"/>
              <a:ea typeface="Calibri" panose="020F0502020204030204" pitchFamily="34" charset="0"/>
              <a:cs typeface="Calibri" panose="020F0502020204030204" pitchFamily="34" charset="0"/>
            </a:rPr>
            <a:t>in software engineering involves values, behaviors, and practices like </a:t>
          </a:r>
          <a:r>
            <a:rPr lang="en-US" sz="1800" b="1" kern="1200" dirty="0">
              <a:latin typeface="Calibri" panose="020F0502020204030204" pitchFamily="34" charset="0"/>
              <a:ea typeface="Calibri" panose="020F0502020204030204" pitchFamily="34" charset="0"/>
              <a:cs typeface="Calibri" panose="020F0502020204030204" pitchFamily="34" charset="0"/>
            </a:rPr>
            <a:t>communication, ethics, and adherence to industry standards</a:t>
          </a:r>
          <a:r>
            <a:rPr lang="en-US" sz="1800" kern="1200" dirty="0">
              <a:latin typeface="Calibri" panose="020F0502020204030204" pitchFamily="34" charset="0"/>
              <a:ea typeface="Calibri" panose="020F0502020204030204" pitchFamily="34" charset="0"/>
              <a:cs typeface="Calibri" panose="020F0502020204030204" pitchFamily="34" charset="0"/>
            </a:rPr>
            <a:t>, extending beyond writing functional code.</a:t>
          </a:r>
        </a:p>
      </dsp:txBody>
      <dsp:txXfrm>
        <a:off x="3444" y="1456833"/>
        <a:ext cx="3929884" cy="986899"/>
      </dsp:txXfrm>
    </dsp:sp>
    <dsp:sp modelId="{BDC4032B-1D71-4997-9E77-1A4D286A8CFD}">
      <dsp:nvSpPr>
        <dsp:cNvPr id="0" name=""/>
        <dsp:cNvSpPr/>
      </dsp:nvSpPr>
      <dsp:spPr>
        <a:xfrm>
          <a:off x="5518411" y="663838"/>
          <a:ext cx="592470" cy="5924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3D059B-F1EC-4F70-B581-311B31AE0E83}">
      <dsp:nvSpPr>
        <dsp:cNvPr id="0" name=""/>
        <dsp:cNvSpPr/>
      </dsp:nvSpPr>
      <dsp:spPr>
        <a:xfrm>
          <a:off x="4163734" y="1520165"/>
          <a:ext cx="3301826" cy="90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Following professional standards improves code quality, maintainability, and fosters trust and collaboration, enabling productive relationships.</a:t>
          </a:r>
        </a:p>
      </dsp:txBody>
      <dsp:txXfrm>
        <a:off x="4163734" y="1520165"/>
        <a:ext cx="3301826" cy="902456"/>
      </dsp:txXfrm>
    </dsp:sp>
    <dsp:sp modelId="{A0F6D6A5-2E2D-4328-812A-9FA1AD74841D}">
      <dsp:nvSpPr>
        <dsp:cNvPr id="0" name=""/>
        <dsp:cNvSpPr/>
      </dsp:nvSpPr>
      <dsp:spPr>
        <a:xfrm>
          <a:off x="9445498" y="663838"/>
          <a:ext cx="592470" cy="5924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2A0BFE-53CE-49BC-9784-65762A5A2B86}">
      <dsp:nvSpPr>
        <dsp:cNvPr id="0" name=""/>
        <dsp:cNvSpPr/>
      </dsp:nvSpPr>
      <dsp:spPr>
        <a:xfrm>
          <a:off x="7695965" y="1520165"/>
          <a:ext cx="4091536" cy="90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Software engineering curricula often have project-based courses in which students are taught professionalism, but these courses, tend to be reserved for more advanced courses at the end of the degree.</a:t>
          </a:r>
        </a:p>
      </dsp:txBody>
      <dsp:txXfrm>
        <a:off x="7695965" y="1520165"/>
        <a:ext cx="4091536" cy="902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05DB1-01A8-440F-BD98-E38273A36FB7}">
      <dsp:nvSpPr>
        <dsp:cNvPr id="0" name=""/>
        <dsp:cNvSpPr/>
      </dsp:nvSpPr>
      <dsp:spPr>
        <a:xfrm>
          <a:off x="659306" y="636252"/>
          <a:ext cx="732480" cy="732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B4A4BF-42FA-4647-BD47-E7D3ABD60BF5}">
      <dsp:nvSpPr>
        <dsp:cNvPr id="0" name=""/>
        <dsp:cNvSpPr/>
      </dsp:nvSpPr>
      <dsp:spPr>
        <a:xfrm>
          <a:off x="660" y="1658974"/>
          <a:ext cx="2049773" cy="84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Working in Teams:</a:t>
          </a:r>
          <a:r>
            <a:rPr lang="en-US" sz="1600" b="0" i="0" kern="1200" dirty="0">
              <a:latin typeface="Calibri" panose="020F0502020204030204" pitchFamily="34" charset="0"/>
              <a:ea typeface="Calibri" panose="020F0502020204030204" pitchFamily="34" charset="0"/>
              <a:cs typeface="Calibri" panose="020F0502020204030204" pitchFamily="34" charset="0"/>
            </a:rPr>
            <a:t> students are taught how to ask questions to clients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660" y="1658974"/>
        <a:ext cx="2049773" cy="845249"/>
      </dsp:txXfrm>
    </dsp:sp>
    <dsp:sp modelId="{AADDA5FD-D952-4064-BC62-A7DD4D23DC85}">
      <dsp:nvSpPr>
        <dsp:cNvPr id="0" name=""/>
        <dsp:cNvSpPr/>
      </dsp:nvSpPr>
      <dsp:spPr>
        <a:xfrm>
          <a:off x="3415850" y="636252"/>
          <a:ext cx="732480" cy="732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144143-ABD6-43B2-B8C4-7FA12DEDBC7A}">
      <dsp:nvSpPr>
        <dsp:cNvPr id="0" name=""/>
        <dsp:cNvSpPr/>
      </dsp:nvSpPr>
      <dsp:spPr>
        <a:xfrm>
          <a:off x="2335287" y="1658974"/>
          <a:ext cx="2893607" cy="84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Code Reuse, Attribution, Licenses: </a:t>
          </a:r>
          <a:r>
            <a:rPr lang="en-US" sz="1600" b="0" i="0" kern="1200" dirty="0">
              <a:latin typeface="Calibri" panose="020F0502020204030204" pitchFamily="34" charset="0"/>
              <a:ea typeface="Calibri" panose="020F0502020204030204" pitchFamily="34" charset="0"/>
              <a:cs typeface="Calibri" panose="020F0502020204030204" pitchFamily="34" charset="0"/>
            </a:rPr>
            <a:t>students learn the ethics of reusing other people’s code and understand software licenses.</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2335287" y="1658974"/>
        <a:ext cx="2893607" cy="845249"/>
      </dsp:txXfrm>
    </dsp:sp>
    <dsp:sp modelId="{AB42EF04-ED05-4921-85C5-374D1A4C705C}">
      <dsp:nvSpPr>
        <dsp:cNvPr id="0" name=""/>
        <dsp:cNvSpPr/>
      </dsp:nvSpPr>
      <dsp:spPr>
        <a:xfrm>
          <a:off x="6525539" y="636252"/>
          <a:ext cx="732480" cy="732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16D6EC-96D2-4C37-95E0-1964AEDCEB3F}">
      <dsp:nvSpPr>
        <dsp:cNvPr id="0" name=""/>
        <dsp:cNvSpPr/>
      </dsp:nvSpPr>
      <dsp:spPr>
        <a:xfrm>
          <a:off x="5513747" y="1658974"/>
          <a:ext cx="2756063" cy="845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Git Workflow: </a:t>
          </a:r>
          <a:r>
            <a:rPr lang="en-US" sz="1600" b="0" i="0" kern="1200" dirty="0">
              <a:latin typeface="Calibri" panose="020F0502020204030204" pitchFamily="34" charset="0"/>
              <a:ea typeface="Calibri" panose="020F0502020204030204" pitchFamily="34" charset="0"/>
              <a:cs typeface="Calibri" panose="020F0502020204030204" pitchFamily="34" charset="0"/>
            </a:rPr>
            <a:t>students learn the best practices and workflows for Git, in particular </a:t>
          </a:r>
          <a:r>
            <a:rPr lang="en-US" sz="1600" b="0" i="1" kern="1200" dirty="0">
              <a:latin typeface="Calibri" panose="020F0502020204030204" pitchFamily="34" charset="0"/>
              <a:ea typeface="Calibri" panose="020F0502020204030204" pitchFamily="34" charset="0"/>
              <a:cs typeface="Calibri" panose="020F0502020204030204" pitchFamily="34" charset="0"/>
            </a:rPr>
            <a:t>“GitHub Workflow”</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5513747" y="1658974"/>
        <a:ext cx="2756063" cy="845249"/>
      </dsp:txXfrm>
    </dsp:sp>
    <dsp:sp modelId="{75EF0800-0602-4006-ABEA-5948A43555B0}">
      <dsp:nvSpPr>
        <dsp:cNvPr id="0" name=""/>
        <dsp:cNvSpPr/>
      </dsp:nvSpPr>
      <dsp:spPr>
        <a:xfrm>
          <a:off x="9696748" y="651649"/>
          <a:ext cx="732480" cy="732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68B1E3-F224-4068-B891-9E9171AEDDA9}">
      <dsp:nvSpPr>
        <dsp:cNvPr id="0" name=""/>
        <dsp:cNvSpPr/>
      </dsp:nvSpPr>
      <dsp:spPr>
        <a:xfrm>
          <a:off x="8554665" y="1705163"/>
          <a:ext cx="3016647" cy="783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Design Meeting: </a:t>
          </a:r>
          <a:r>
            <a:rPr lang="en-US" sz="1600" b="0" i="0" kern="1200" dirty="0">
              <a:latin typeface="Calibri" panose="020F0502020204030204" pitchFamily="34" charset="0"/>
              <a:ea typeface="Calibri" panose="020F0502020204030204" pitchFamily="34" charset="0"/>
              <a:cs typeface="Calibri" panose="020F0502020204030204" pitchFamily="34" charset="0"/>
            </a:rPr>
            <a:t>This is the only opportunity engineers have to interact and seek clarifications from the client, as clients are not available outside of these meetings. </a:t>
          </a:r>
          <a:endParaRPr lang="en-US" sz="1600" kern="1200" dirty="0">
            <a:latin typeface="Calibri" panose="020F0502020204030204" pitchFamily="34" charset="0"/>
            <a:ea typeface="Calibri" panose="020F0502020204030204" pitchFamily="34" charset="0"/>
            <a:cs typeface="Calibri" panose="020F0502020204030204" pitchFamily="34" charset="0"/>
          </a:endParaRPr>
        </a:p>
      </dsp:txBody>
      <dsp:txXfrm>
        <a:off x="8554665" y="1705163"/>
        <a:ext cx="3016647" cy="78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2E342-B445-4A33-8D77-BB24C0BC8C96}">
      <dsp:nvSpPr>
        <dsp:cNvPr id="0" name=""/>
        <dsp:cNvSpPr/>
      </dsp:nvSpPr>
      <dsp:spPr>
        <a:xfrm>
          <a:off x="0" y="501549"/>
          <a:ext cx="9625383" cy="9259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8E478-4923-4A34-AEB5-FE3E26AD1098}">
      <dsp:nvSpPr>
        <dsp:cNvPr id="0" name=""/>
        <dsp:cNvSpPr/>
      </dsp:nvSpPr>
      <dsp:spPr>
        <a:xfrm>
          <a:off x="280096" y="709886"/>
          <a:ext cx="509266" cy="509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14E7D1-5FD0-480C-A4C7-79A837DAFE64}">
      <dsp:nvSpPr>
        <dsp:cNvPr id="0" name=""/>
        <dsp:cNvSpPr/>
      </dsp:nvSpPr>
      <dsp:spPr>
        <a:xfrm>
          <a:off x="1069458" y="501549"/>
          <a:ext cx="8555924" cy="925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95" tIns="97995" rIns="97995" bIns="97995" numCol="1" spcCol="1270" anchor="ctr" anchorCtr="0">
          <a:noAutofit/>
        </a:bodyPr>
        <a:lstStyle/>
        <a:p>
          <a:pPr marL="0" lvl="0" indent="0" algn="l" defTabSz="666750">
            <a:lnSpc>
              <a:spcPct val="90000"/>
            </a:lnSpc>
            <a:spcBef>
              <a:spcPct val="0"/>
            </a:spcBef>
            <a:spcAft>
              <a:spcPct val="35000"/>
            </a:spcAft>
            <a:buNone/>
          </a:pPr>
          <a:r>
            <a:rPr lang="en-US" sz="1500" kern="1200" dirty="0"/>
            <a:t>This framework highlights the need to integrate practical experience into the software engineering curriculum. </a:t>
          </a:r>
        </a:p>
      </dsp:txBody>
      <dsp:txXfrm>
        <a:off x="1069458" y="501549"/>
        <a:ext cx="8555924" cy="925938"/>
      </dsp:txXfrm>
    </dsp:sp>
    <dsp:sp modelId="{36B142E0-F520-482D-9195-632908D0C7DD}">
      <dsp:nvSpPr>
        <dsp:cNvPr id="0" name=""/>
        <dsp:cNvSpPr/>
      </dsp:nvSpPr>
      <dsp:spPr>
        <a:xfrm>
          <a:off x="0" y="1658972"/>
          <a:ext cx="9625383" cy="9259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D78E8-3F44-4D83-B8BB-688ED38DCCA4}">
      <dsp:nvSpPr>
        <dsp:cNvPr id="0" name=""/>
        <dsp:cNvSpPr/>
      </dsp:nvSpPr>
      <dsp:spPr>
        <a:xfrm>
          <a:off x="280096" y="1867308"/>
          <a:ext cx="509266" cy="509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B217CF-C6F2-4357-880D-89FD1E2BCB55}">
      <dsp:nvSpPr>
        <dsp:cNvPr id="0" name=""/>
        <dsp:cNvSpPr/>
      </dsp:nvSpPr>
      <dsp:spPr>
        <a:xfrm>
          <a:off x="1069458" y="1658972"/>
          <a:ext cx="8555924" cy="925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95" tIns="97995" rIns="97995" bIns="97995" numCol="1" spcCol="1270" anchor="ctr" anchorCtr="0">
          <a:noAutofit/>
        </a:bodyPr>
        <a:lstStyle/>
        <a:p>
          <a:pPr marL="0" lvl="0" indent="0" algn="l" defTabSz="666750">
            <a:lnSpc>
              <a:spcPct val="90000"/>
            </a:lnSpc>
            <a:spcBef>
              <a:spcPct val="0"/>
            </a:spcBef>
            <a:spcAft>
              <a:spcPct val="35000"/>
            </a:spcAft>
            <a:buNone/>
          </a:pPr>
          <a:r>
            <a:rPr lang="en-US" sz="1500" kern="1200" dirty="0"/>
            <a:t>While traditional lectures provide theoretical knowledge, hands-on projects, internships, and simulations bridge the gap to real-world development, helping students build coding, problem-solving, collaboration, and project management skills essential for the workforce.</a:t>
          </a:r>
        </a:p>
      </dsp:txBody>
      <dsp:txXfrm>
        <a:off x="1069458" y="1658972"/>
        <a:ext cx="8555924" cy="925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981DE-EFE4-495C-9017-86C2A6371083}">
      <dsp:nvSpPr>
        <dsp:cNvPr id="0" name=""/>
        <dsp:cNvSpPr/>
      </dsp:nvSpPr>
      <dsp:spPr>
        <a:xfrm>
          <a:off x="951939" y="596154"/>
          <a:ext cx="1535329" cy="15353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F0EE8-56D8-4478-9E3B-1DAC4BB4C699}">
      <dsp:nvSpPr>
        <dsp:cNvPr id="0" name=""/>
        <dsp:cNvSpPr/>
      </dsp:nvSpPr>
      <dsp:spPr>
        <a:xfrm>
          <a:off x="13682" y="2589161"/>
          <a:ext cx="3411843"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Partnerships</a:t>
          </a:r>
          <a:r>
            <a:rPr lang="en-US" sz="1400" kern="1200" dirty="0">
              <a:latin typeface="Calibri" panose="020F0502020204030204" pitchFamily="34" charset="0"/>
              <a:ea typeface="Calibri" panose="020F0502020204030204" pitchFamily="34" charset="0"/>
              <a:cs typeface="Calibri" panose="020F0502020204030204" pitchFamily="34" charset="0"/>
            </a:rPr>
            <a:t>: </a:t>
          </a:r>
        </a:p>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Universities partner with tech firms, offering students real projects that involve meeting deadlines, refining requirements, and delivering software solutions.</a:t>
          </a:r>
        </a:p>
      </dsp:txBody>
      <dsp:txXfrm>
        <a:off x="13682" y="2589161"/>
        <a:ext cx="3411843" cy="1057500"/>
      </dsp:txXfrm>
    </dsp:sp>
    <dsp:sp modelId="{E52A6131-9086-462F-9B00-CA4F23287DF9}">
      <dsp:nvSpPr>
        <dsp:cNvPr id="0" name=""/>
        <dsp:cNvSpPr/>
      </dsp:nvSpPr>
      <dsp:spPr>
        <a:xfrm>
          <a:off x="4960855" y="596154"/>
          <a:ext cx="1535329" cy="15353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7EF21C-9BB6-43F9-866D-F496B911F643}">
      <dsp:nvSpPr>
        <dsp:cNvPr id="0" name=""/>
        <dsp:cNvSpPr/>
      </dsp:nvSpPr>
      <dsp:spPr>
        <a:xfrm>
          <a:off x="4022598" y="2589161"/>
          <a:ext cx="3411843"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dirty="0">
              <a:latin typeface="Calibri" panose="020F0502020204030204" pitchFamily="34" charset="0"/>
              <a:ea typeface="Calibri" panose="020F0502020204030204" pitchFamily="34" charset="0"/>
              <a:cs typeface="Calibri" panose="020F0502020204030204" pitchFamily="34" charset="0"/>
            </a:rPr>
            <a:t>Cross-disciplinary Teams</a:t>
          </a:r>
          <a:r>
            <a:rPr lang="en-US" sz="1300" kern="1200" dirty="0">
              <a:latin typeface="Calibri" panose="020F0502020204030204" pitchFamily="34" charset="0"/>
              <a:ea typeface="Calibri" panose="020F0502020204030204" pitchFamily="34" charset="0"/>
              <a:cs typeface="Calibri" panose="020F0502020204030204" pitchFamily="34" charset="0"/>
            </a:rPr>
            <a:t>: </a:t>
          </a:r>
        </a:p>
        <a:p>
          <a:pPr marL="0" lvl="0" indent="0" algn="ctr" defTabSz="57785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Students from different academic backgrounds (e.g., computer science, business, and design) work together to foster diverse thinking and holistic project approaches.</a:t>
          </a:r>
        </a:p>
      </dsp:txBody>
      <dsp:txXfrm>
        <a:off x="4022598" y="2589161"/>
        <a:ext cx="3411843" cy="1057500"/>
      </dsp:txXfrm>
    </dsp:sp>
    <dsp:sp modelId="{F2CE2DD0-EC30-4582-8AC2-276ED7E866D9}">
      <dsp:nvSpPr>
        <dsp:cNvPr id="0" name=""/>
        <dsp:cNvSpPr/>
      </dsp:nvSpPr>
      <dsp:spPr>
        <a:xfrm>
          <a:off x="9299151" y="594221"/>
          <a:ext cx="1535329" cy="15353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F04279-6DC7-46BA-B00A-4532CAD16B1F}">
      <dsp:nvSpPr>
        <dsp:cNvPr id="0" name=""/>
        <dsp:cNvSpPr/>
      </dsp:nvSpPr>
      <dsp:spPr>
        <a:xfrm>
          <a:off x="8031515" y="2583363"/>
          <a:ext cx="4070602" cy="1065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dirty="0">
              <a:latin typeface="Calibri" panose="020F0502020204030204" pitchFamily="34" charset="0"/>
              <a:ea typeface="Calibri" panose="020F0502020204030204" pitchFamily="34" charset="0"/>
              <a:cs typeface="Calibri" panose="020F0502020204030204" pitchFamily="34" charset="0"/>
            </a:rPr>
            <a:t>Hackathons and Competitions</a:t>
          </a:r>
          <a:r>
            <a:rPr lang="en-US" sz="1300" kern="1200" dirty="0">
              <a:latin typeface="Calibri" panose="020F0502020204030204" pitchFamily="34" charset="0"/>
              <a:ea typeface="Calibri" panose="020F0502020204030204" pitchFamily="34" charset="0"/>
              <a:cs typeface="Calibri" panose="020F0502020204030204" pitchFamily="34" charset="0"/>
            </a:rPr>
            <a:t>: </a:t>
          </a:r>
        </a:p>
        <a:p>
          <a:pPr marL="0" lvl="0" indent="0" algn="ctr" defTabSz="57785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Participation in competitions encourages quick, innovative thinking and exposes students to high-pressure development environments that simulate startup or tech industry scenarios.</a:t>
          </a:r>
        </a:p>
      </dsp:txBody>
      <dsp:txXfrm>
        <a:off x="8031515" y="2583363"/>
        <a:ext cx="4070602" cy="10652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D3B9C-CB87-43F8-9E60-EF17AB1CEA67}">
      <dsp:nvSpPr>
        <dsp:cNvPr id="0" name=""/>
        <dsp:cNvSpPr/>
      </dsp:nvSpPr>
      <dsp:spPr>
        <a:xfrm>
          <a:off x="-142992" y="9905"/>
          <a:ext cx="6473444" cy="15032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5419C9-4741-4573-BAFF-1CF1D54E11BD}">
      <dsp:nvSpPr>
        <dsp:cNvPr id="0" name=""/>
        <dsp:cNvSpPr/>
      </dsp:nvSpPr>
      <dsp:spPr>
        <a:xfrm>
          <a:off x="311744" y="348139"/>
          <a:ext cx="828412" cy="826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98E506-5935-47D8-8BEB-A674EC172A89}">
      <dsp:nvSpPr>
        <dsp:cNvPr id="0" name=""/>
        <dsp:cNvSpPr/>
      </dsp:nvSpPr>
      <dsp:spPr>
        <a:xfrm>
          <a:off x="1594894" y="9905"/>
          <a:ext cx="4665668" cy="15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251" tIns="159251" rIns="159251" bIns="159251"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This model highlights the value of iterative learning through revisiting and refining work.</a:t>
          </a:r>
        </a:p>
      </dsp:txBody>
      <dsp:txXfrm>
        <a:off x="1594894" y="9905"/>
        <a:ext cx="4665668" cy="1504733"/>
      </dsp:txXfrm>
    </dsp:sp>
    <dsp:sp modelId="{04E3AE10-AB35-4A11-B46C-63BDD20712AD}">
      <dsp:nvSpPr>
        <dsp:cNvPr id="0" name=""/>
        <dsp:cNvSpPr/>
      </dsp:nvSpPr>
      <dsp:spPr>
        <a:xfrm>
          <a:off x="-142992" y="1879422"/>
          <a:ext cx="6473444" cy="15032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E03D0-1B7C-4403-81DA-7CFEC2E63E3F}">
      <dsp:nvSpPr>
        <dsp:cNvPr id="0" name=""/>
        <dsp:cNvSpPr/>
      </dsp:nvSpPr>
      <dsp:spPr>
        <a:xfrm>
          <a:off x="311744" y="2217656"/>
          <a:ext cx="828412" cy="826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432FCD-CF1E-44E5-8736-25CF8E205AC1}">
      <dsp:nvSpPr>
        <dsp:cNvPr id="0" name=""/>
        <dsp:cNvSpPr/>
      </dsp:nvSpPr>
      <dsp:spPr>
        <a:xfrm>
          <a:off x="1594894" y="1879422"/>
          <a:ext cx="4665668" cy="15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251" tIns="159251" rIns="159251" bIns="159251"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In software development, code rarely reaches perfection on the first try, and improvements come through rework and adjustments.</a:t>
          </a:r>
        </a:p>
      </dsp:txBody>
      <dsp:txXfrm>
        <a:off x="1594894" y="1879422"/>
        <a:ext cx="4665668" cy="1504733"/>
      </dsp:txXfrm>
    </dsp:sp>
    <dsp:sp modelId="{4A3FC07A-6A8C-483E-AF74-5A6352FF085A}">
      <dsp:nvSpPr>
        <dsp:cNvPr id="0" name=""/>
        <dsp:cNvSpPr/>
      </dsp:nvSpPr>
      <dsp:spPr>
        <a:xfrm>
          <a:off x="-142992" y="3748939"/>
          <a:ext cx="6473444" cy="15032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43A6A-E1D5-4645-8E17-165D74BBDE3E}">
      <dsp:nvSpPr>
        <dsp:cNvPr id="0" name=""/>
        <dsp:cNvSpPr/>
      </dsp:nvSpPr>
      <dsp:spPr>
        <a:xfrm>
          <a:off x="311744" y="4087173"/>
          <a:ext cx="828412" cy="826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B2120F-7ED4-49A5-ABB7-99A8E185E45E}">
      <dsp:nvSpPr>
        <dsp:cNvPr id="0" name=""/>
        <dsp:cNvSpPr/>
      </dsp:nvSpPr>
      <dsp:spPr>
        <a:xfrm>
          <a:off x="1239020" y="3748939"/>
          <a:ext cx="5377416" cy="1504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251" tIns="159251" rIns="159251" bIns="159251"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This approach encourages students to redo projects, enhance code quality, and refine solutions as their understanding deepens, mirroring industry practices where code evolves via continuous integration, deployment, and regular refactoring to maintain efficiency.</a:t>
          </a:r>
        </a:p>
      </dsp:txBody>
      <dsp:txXfrm>
        <a:off x="1239020" y="3748939"/>
        <a:ext cx="5377416" cy="15047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C3331-8AF6-42F2-9E23-191A267DCE80}"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98184-0336-4ED0-AF04-30EE5F529806}" type="slidenum">
              <a:rPr lang="en-US" smtClean="0"/>
              <a:t>‹#›</a:t>
            </a:fld>
            <a:endParaRPr lang="en-US"/>
          </a:p>
        </p:txBody>
      </p:sp>
    </p:spTree>
    <p:extLst>
      <p:ext uri="{BB962C8B-B14F-4D97-AF65-F5344CB8AC3E}">
        <p14:creationId xmlns:p14="http://schemas.microsoft.com/office/powerpoint/2010/main" val="347124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E98184-0336-4ED0-AF04-30EE5F529806}" type="slidenum">
              <a:rPr lang="en-US" smtClean="0"/>
              <a:t>11</a:t>
            </a:fld>
            <a:endParaRPr lang="en-US"/>
          </a:p>
        </p:txBody>
      </p:sp>
    </p:spTree>
    <p:extLst>
      <p:ext uri="{BB962C8B-B14F-4D97-AF65-F5344CB8AC3E}">
        <p14:creationId xmlns:p14="http://schemas.microsoft.com/office/powerpoint/2010/main" val="2932065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2691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6210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0221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73778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497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8272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43303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11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50801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310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677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9872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429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8445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7499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0845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5195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69226746"/>
      </p:ext>
    </p:extLst>
  </p:cSld>
  <p:clrMap bg1="lt1" tx1="dk1" bg2="lt2" tx2="dk2" accent1="accent1" accent2="accent2" accent3="accent3" accent4="accent4" accent5="accent5" accent6="accent6" hlink="hlink" folHlink="folHlink"/>
  <p:sldLayoutIdLst>
    <p:sldLayoutId id="2147485337" r:id="rId1"/>
    <p:sldLayoutId id="2147485338" r:id="rId2"/>
    <p:sldLayoutId id="2147485339" r:id="rId3"/>
    <p:sldLayoutId id="2147485340" r:id="rId4"/>
    <p:sldLayoutId id="2147485341" r:id="rId5"/>
    <p:sldLayoutId id="2147485342" r:id="rId6"/>
    <p:sldLayoutId id="2147485343" r:id="rId7"/>
    <p:sldLayoutId id="2147485344" r:id="rId8"/>
    <p:sldLayoutId id="2147485345" r:id="rId9"/>
    <p:sldLayoutId id="2147485346" r:id="rId10"/>
    <p:sldLayoutId id="2147485347" r:id="rId11"/>
    <p:sldLayoutId id="2147485348" r:id="rId12"/>
    <p:sldLayoutId id="2147485349" r:id="rId13"/>
    <p:sldLayoutId id="2147485350" r:id="rId14"/>
    <p:sldLayoutId id="2147485351" r:id="rId15"/>
    <p:sldLayoutId id="2147485352" r:id="rId16"/>
    <p:sldLayoutId id="214748535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1199405" y="2099733"/>
            <a:ext cx="8825658" cy="2677648"/>
          </a:xfrm>
        </p:spPr>
        <p:txBody>
          <a:bodyPr>
            <a:normAutofit/>
          </a:bodyPr>
          <a:lstStyle/>
          <a:p>
            <a:r>
              <a:rPr lang="en-US" dirty="0">
                <a:solidFill>
                  <a:schemeClr val="tx2">
                    <a:lumMod val="75000"/>
                  </a:schemeClr>
                </a:solidFill>
                <a:latin typeface="Calibri"/>
                <a:ea typeface="FangSong"/>
                <a:cs typeface="Browallia New"/>
              </a:rPr>
              <a:t>Software engineering education and training</a:t>
            </a:r>
            <a:endParaRPr lang="en-US" dirty="0">
              <a:solidFill>
                <a:schemeClr val="tx2">
                  <a:lumMod val="75000"/>
                </a:schemeClr>
              </a:solidFill>
              <a:latin typeface="Calibri"/>
              <a:cs typeface="Calibri"/>
            </a:endParaRPr>
          </a:p>
        </p:txBody>
      </p:sp>
      <p:sp>
        <p:nvSpPr>
          <p:cNvPr id="7" name="Subtitle 6">
            <a:extLst>
              <a:ext uri="{FF2B5EF4-FFF2-40B4-BE49-F238E27FC236}">
                <a16:creationId xmlns:a16="http://schemas.microsoft.com/office/drawing/2014/main" id="{5A73F192-2357-A689-C91D-C7A4872C6772}"/>
              </a:ext>
            </a:extLst>
          </p:cNvPr>
          <p:cNvSpPr>
            <a:spLocks noGrp="1"/>
          </p:cNvSpPr>
          <p:nvPr>
            <p:ph type="subTitle" idx="1"/>
          </p:nvPr>
        </p:nvSpPr>
        <p:spPr>
          <a:xfrm>
            <a:off x="1154955" y="4777380"/>
            <a:ext cx="8825658" cy="861420"/>
          </a:xfrm>
        </p:spPr>
        <p:txBody>
          <a:bodyPr>
            <a:normAutofit/>
          </a:bodyPr>
          <a:lstStyle/>
          <a:p>
            <a:r>
              <a:rPr lang="en-US">
                <a:solidFill>
                  <a:schemeClr val="tx2"/>
                </a:solidFill>
                <a:latin typeface="Calibri" panose="020F0502020204030204" pitchFamily="34" charset="0"/>
                <a:ea typeface="Calibri" panose="020F0502020204030204" pitchFamily="34" charset="0"/>
                <a:cs typeface="Calibri" panose="020F0502020204030204" pitchFamily="34" charset="0"/>
              </a:rPr>
              <a:t> Panagiotis</a:t>
            </a:r>
            <a:r>
              <a:rPr lang="el-GR">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a:solidFill>
                  <a:schemeClr val="tx2"/>
                </a:solidFill>
                <a:latin typeface="Calibri" panose="020F0502020204030204" pitchFamily="34" charset="0"/>
                <a:ea typeface="Calibri" panose="020F0502020204030204" pitchFamily="34" charset="0"/>
                <a:cs typeface="Calibri" panose="020F0502020204030204" pitchFamily="34" charset="0"/>
              </a:rPr>
              <a:t>Melas Fragkiskos</a:t>
            </a:r>
          </a:p>
          <a:p>
            <a:r>
              <a:rPr lang="en-US">
                <a:solidFill>
                  <a:schemeClr val="tx2"/>
                </a:solidFill>
                <a:latin typeface="Calibri" panose="020F0502020204030204" pitchFamily="34" charset="0"/>
                <a:ea typeface="Calibri" panose="020F0502020204030204" pitchFamily="34" charset="0"/>
                <a:cs typeface="Calibri" panose="020F0502020204030204" pitchFamily="34" charset="0"/>
              </a:rPr>
              <a:t> Panagiotis Tselentis </a:t>
            </a:r>
            <a:endParaRPr lang="en-US">
              <a:solidFill>
                <a:schemeClr val="tx2"/>
              </a:solidFill>
            </a:endParaRPr>
          </a:p>
        </p:txBody>
      </p:sp>
      <p:sp>
        <p:nvSpPr>
          <p:cNvPr id="27" name="Rectangle 26">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7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7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B84A-4529-E6C1-4B19-CA68533AC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823EC-B849-47DE-0D85-D7481E21D7A9}"/>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PHASE 2: PREPARATION</a:t>
            </a:r>
          </a:p>
        </p:txBody>
      </p:sp>
      <p:sp>
        <p:nvSpPr>
          <p:cNvPr id="3" name="Content Placeholder 2">
            <a:extLst>
              <a:ext uri="{FF2B5EF4-FFF2-40B4-BE49-F238E27FC236}">
                <a16:creationId xmlns:a16="http://schemas.microsoft.com/office/drawing/2014/main" id="{2CB6E6C3-FD9F-C316-66D6-CA09069DE99B}"/>
              </a:ext>
            </a:extLst>
          </p:cNvPr>
          <p:cNvSpPr>
            <a:spLocks noGrp="1"/>
          </p:cNvSpPr>
          <p:nvPr>
            <p:ph idx="1"/>
          </p:nvPr>
        </p:nvSpPr>
        <p:spPr>
          <a:xfrm>
            <a:off x="100585" y="2395729"/>
            <a:ext cx="11805384" cy="4006996"/>
          </a:xfrm>
        </p:spPr>
        <p:txBody>
          <a:bodyPr>
            <a:noAutofit/>
          </a:bodyPr>
          <a:lstStyle/>
          <a:p>
            <a:pPr marL="342900" indent="-342900"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Create a Welcome Pack to Inform Industrial Partners and BLOs: </a:t>
            </a:r>
            <a:r>
              <a:rPr lang="en-US" sz="2000" dirty="0">
                <a:latin typeface="Calibri" panose="020F0502020204030204" pitchFamily="34" charset="0"/>
                <a:ea typeface="Calibri" panose="020F0502020204030204" pitchFamily="34" charset="0"/>
                <a:cs typeface="Calibri" panose="020F0502020204030204" pitchFamily="34" charset="0"/>
              </a:rPr>
              <a:t>The course coordinator</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prepares a document detailing the purpose of the collaboration, the benefits of the students, and the industrial collaborators.</a:t>
            </a: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Create a Proposal Form to Fill by Industrial Partners: </a:t>
            </a:r>
            <a:r>
              <a:rPr lang="en-US" sz="2000" dirty="0">
                <a:latin typeface="Calibri" panose="020F0502020204030204" pitchFamily="34" charset="0"/>
                <a:ea typeface="Calibri" panose="020F0502020204030204" pitchFamily="34" charset="0"/>
                <a:cs typeface="Calibri" panose="020F0502020204030204" pitchFamily="34" charset="0"/>
              </a:rPr>
              <a:t>The course coordinator creates a form to collect software-based need and circulates it to industrial collaborators. </a:t>
            </a: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Set Up a Web Portal to Make the Proposal Form, and Other Information, Available to Potential Collaborators</a:t>
            </a:r>
          </a:p>
        </p:txBody>
      </p:sp>
    </p:spTree>
    <p:extLst>
      <p:ext uri="{BB962C8B-B14F-4D97-AF65-F5344CB8AC3E}">
        <p14:creationId xmlns:p14="http://schemas.microsoft.com/office/powerpoint/2010/main" val="313189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2B74-2974-184E-EA23-97E297626A7B}"/>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Phase 3: execution</a:t>
            </a:r>
          </a:p>
        </p:txBody>
      </p:sp>
      <p:sp>
        <p:nvSpPr>
          <p:cNvPr id="3" name="Content Placeholder 2">
            <a:extLst>
              <a:ext uri="{FF2B5EF4-FFF2-40B4-BE49-F238E27FC236}">
                <a16:creationId xmlns:a16="http://schemas.microsoft.com/office/drawing/2014/main" id="{D404A62C-93B8-A2DA-CEA2-2D52194759D9}"/>
              </a:ext>
            </a:extLst>
          </p:cNvPr>
          <p:cNvSpPr>
            <a:spLocks noGrp="1"/>
          </p:cNvSpPr>
          <p:nvPr>
            <p:ph idx="1"/>
          </p:nvPr>
        </p:nvSpPr>
        <p:spPr>
          <a:xfrm>
            <a:off x="134754" y="2165684"/>
            <a:ext cx="12057246" cy="4620127"/>
          </a:xfrm>
        </p:spPr>
        <p:txBody>
          <a:bodyPr>
            <a:normAutofit/>
          </a:bodyPr>
          <a:lstStyle/>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Vet the Proposals Before the Start of the Course</a:t>
            </a:r>
          </a:p>
          <a:p>
            <a:pPr marL="342900" indent="-342900" algn="just">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Publish the Vetted Proposals for Students to Bid for, and Team Formation: </a:t>
            </a:r>
            <a:r>
              <a:rPr lang="en-US" dirty="0">
                <a:latin typeface="Calibri" panose="020F0502020204030204" pitchFamily="34" charset="0"/>
                <a:ea typeface="Calibri" panose="020F0502020204030204" pitchFamily="34" charset="0"/>
                <a:cs typeface="Calibri" panose="020F0502020204030204" pitchFamily="34" charset="0"/>
              </a:rPr>
              <a:t>Ahead of the course, the course coordinator publishes the vetted proposals for students to evaluate.</a:t>
            </a:r>
          </a:p>
          <a:p>
            <a:pPr marL="342900" indent="-342900" algn="just">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Introduce and Assess Soft Skills: </a:t>
            </a:r>
            <a:r>
              <a:rPr lang="en-US" dirty="0">
                <a:latin typeface="Calibri" panose="020F0502020204030204" pitchFamily="34" charset="0"/>
                <a:ea typeface="Calibri" panose="020F0502020204030204" pitchFamily="34" charset="0"/>
                <a:cs typeface="Calibri" panose="020F0502020204030204" pitchFamily="34" charset="0"/>
              </a:rPr>
              <a:t>The course coordinator gives one lecture on soft skills, group work and professionalism. </a:t>
            </a:r>
          </a:p>
          <a:p>
            <a:pPr marL="342900" indent="-342900" algn="just">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Manage Support and Monitoring of Groups: </a:t>
            </a:r>
            <a:r>
              <a:rPr lang="en-US" dirty="0">
                <a:latin typeface="Calibri" panose="020F0502020204030204" pitchFamily="34" charset="0"/>
                <a:ea typeface="Calibri" panose="020F0502020204030204" pitchFamily="34" charset="0"/>
                <a:cs typeface="Calibri" panose="020F0502020204030204" pitchFamily="34" charset="0"/>
              </a:rPr>
              <a:t>This activity is delegated to teaching assistants. Two weekly meetings are organized: one between teaching assistant and the group and one between the industrial collaborator and the group.</a:t>
            </a:r>
          </a:p>
          <a:p>
            <a:pPr marL="342900" indent="-342900" algn="just">
              <a:buFont typeface="+mj-lt"/>
              <a:buAutoNum type="arabicPeriod"/>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Assess Students on the Stated Learning Outcomes: </a:t>
            </a:r>
            <a:r>
              <a:rPr lang="en-US" dirty="0">
                <a:latin typeface="Calibri" panose="020F0502020204030204" pitchFamily="34" charset="0"/>
                <a:ea typeface="Calibri" panose="020F0502020204030204" pitchFamily="34" charset="0"/>
                <a:cs typeface="Calibri" panose="020F0502020204030204" pitchFamily="34" charset="0"/>
              </a:rPr>
              <a:t>The course coordinator evaluates the groups according to University policies in a presentation day in which groups present their process and product.</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19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D2F0-C39A-F154-80C7-871EFBD9F628}"/>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PHASE 4: FOLLOW-UP</a:t>
            </a:r>
          </a:p>
        </p:txBody>
      </p:sp>
      <p:sp>
        <p:nvSpPr>
          <p:cNvPr id="3" name="Content Placeholder 2">
            <a:extLst>
              <a:ext uri="{FF2B5EF4-FFF2-40B4-BE49-F238E27FC236}">
                <a16:creationId xmlns:a16="http://schemas.microsoft.com/office/drawing/2014/main" id="{F46BE2F6-F924-B867-B9A0-5846165E0ABA}"/>
              </a:ext>
            </a:extLst>
          </p:cNvPr>
          <p:cNvSpPr>
            <a:spLocks noGrp="1"/>
          </p:cNvSpPr>
          <p:nvPr>
            <p:ph idx="1"/>
          </p:nvPr>
        </p:nvSpPr>
        <p:spPr>
          <a:xfrm>
            <a:off x="256032" y="2432304"/>
            <a:ext cx="11658600" cy="3831336"/>
          </a:xfrm>
        </p:spPr>
        <p:txBody>
          <a:bodyPr>
            <a:normAutofit/>
          </a:bodyPr>
          <a:lstStyle/>
          <a:p>
            <a:pPr marL="342900" indent="-342900"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Gather Feedback From Companies: </a:t>
            </a:r>
            <a:r>
              <a:rPr lang="en-US" sz="2000" dirty="0">
                <a:latin typeface="Calibri" panose="020F0502020204030204" pitchFamily="34" charset="0"/>
                <a:ea typeface="Calibri" panose="020F0502020204030204" pitchFamily="34" charset="0"/>
                <a:cs typeface="Calibri" panose="020F0502020204030204" pitchFamily="34" charset="0"/>
              </a:rPr>
              <a:t>The course coordinator sets up questionnaire to evaluate how the companies perceived the scheme. </a:t>
            </a: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Evaluate if Further Work is Needed on Completed Projects: </a:t>
            </a:r>
            <a:r>
              <a:rPr lang="en-US" sz="2000" dirty="0">
                <a:latin typeface="Calibri" panose="020F0502020204030204" pitchFamily="34" charset="0"/>
                <a:ea typeface="Calibri" panose="020F0502020204030204" pitchFamily="34" charset="0"/>
                <a:cs typeface="Calibri" panose="020F0502020204030204" pitchFamily="34" charset="0"/>
              </a:rPr>
              <a:t>The course coordinator assesses whether the projects would benefit additional work, in terms of refactoring, missing tests, or further features. </a:t>
            </a: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Solicit More Projects and for Different Courses: </a:t>
            </a:r>
            <a:r>
              <a:rPr lang="en-US" sz="2000" dirty="0">
                <a:latin typeface="Calibri" panose="020F0502020204030204" pitchFamily="34" charset="0"/>
                <a:ea typeface="Calibri" panose="020F0502020204030204" pitchFamily="34" charset="0"/>
                <a:cs typeface="Calibri" panose="020F0502020204030204" pitchFamily="34" charset="0"/>
              </a:rPr>
              <a:t>The course coordinator decides whether the industrial partner could be interested in further projects within the same scheme and communication for the next round of the course is established. </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448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CA46DD-FD4C-DC0C-2862-19D6159B4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56444-5378-832E-5FED-9B213A52B956}"/>
              </a:ext>
            </a:extLst>
          </p:cNvPr>
          <p:cNvSpPr>
            <a:spLocks noGrp="1"/>
          </p:cNvSpPr>
          <p:nvPr>
            <p:ph type="title"/>
          </p:nvPr>
        </p:nvSpPr>
        <p:spPr>
          <a:xfrm>
            <a:off x="1154954" y="973668"/>
            <a:ext cx="8761413" cy="706964"/>
          </a:xfrm>
        </p:spPr>
        <p:txBody>
          <a:bodyPr>
            <a:normAutofit/>
          </a:bodyPr>
          <a:lstStyle/>
          <a:p>
            <a:r>
              <a:rPr lang="en-US">
                <a:solidFill>
                  <a:srgbClr val="EBEBEB"/>
                </a:solidFill>
                <a:latin typeface="Calibri"/>
                <a:ea typeface="+mn-lt"/>
                <a:cs typeface="+mn-lt"/>
              </a:rPr>
              <a:t>WHAT ABOUT OTHER TECHNICAL DEGREES?</a:t>
            </a:r>
          </a:p>
        </p:txBody>
      </p:sp>
      <p:sp>
        <p:nvSpPr>
          <p:cNvPr id="9" name="Content Placeholder 8">
            <a:extLst>
              <a:ext uri="{FF2B5EF4-FFF2-40B4-BE49-F238E27FC236}">
                <a16:creationId xmlns:a16="http://schemas.microsoft.com/office/drawing/2014/main" id="{FCAAE7EF-4C44-6FE5-C195-93997C1CEA10}"/>
              </a:ext>
            </a:extLst>
          </p:cNvPr>
          <p:cNvSpPr>
            <a:spLocks noGrp="1"/>
          </p:cNvSpPr>
          <p:nvPr>
            <p:ph idx="1"/>
          </p:nvPr>
        </p:nvSpPr>
        <p:spPr>
          <a:xfrm>
            <a:off x="182880" y="2637322"/>
            <a:ext cx="4783756" cy="3975234"/>
          </a:xfrm>
        </p:spPr>
        <p:txBody>
          <a:bodyPr anchor="ctr">
            <a:normAutofit/>
          </a:bodyPr>
          <a:lstStyle/>
          <a:p>
            <a:pPr algn="just">
              <a:lnSpc>
                <a:spcPct val="90000"/>
              </a:lnSpc>
            </a:pPr>
            <a:r>
              <a:rPr lang="en-US" sz="1600" dirty="0">
                <a:latin typeface="Calibri"/>
                <a:cs typeface="Calibri"/>
              </a:rPr>
              <a:t>With the widespread networking of devices, embedded systems are increasingly connected and intertwined with information systems. Thus, technical engineering disciplines </a:t>
            </a:r>
            <a:r>
              <a:rPr lang="en-US" sz="1600" b="1" dirty="0">
                <a:latin typeface="Calibri"/>
                <a:cs typeface="Calibri"/>
              </a:rPr>
              <a:t>also</a:t>
            </a:r>
            <a:r>
              <a:rPr lang="en-US" sz="1600" dirty="0">
                <a:latin typeface="Calibri"/>
                <a:cs typeface="Calibri"/>
              </a:rPr>
              <a:t> require a strong education in software engineering.</a:t>
            </a:r>
          </a:p>
          <a:p>
            <a:pPr marL="0" indent="0" algn="just">
              <a:lnSpc>
                <a:spcPct val="90000"/>
              </a:lnSpc>
              <a:buNone/>
            </a:pPr>
            <a:endParaRPr lang="en-US" sz="1600" dirty="0">
              <a:latin typeface="Calibri"/>
              <a:ea typeface="Calibri" panose="020F0502020204030204" pitchFamily="34" charset="0"/>
              <a:cs typeface="Calibri"/>
            </a:endParaRPr>
          </a:p>
          <a:p>
            <a:pPr marL="0" indent="0" algn="just">
              <a:lnSpc>
                <a:spcPct val="90000"/>
              </a:lnSpc>
              <a:buNone/>
            </a:pPr>
            <a:endParaRPr lang="en-US" sz="1600" dirty="0">
              <a:latin typeface="Calibri"/>
              <a:ea typeface="Calibri" panose="020F0502020204030204" pitchFamily="34" charset="0"/>
              <a:cs typeface="Calibri"/>
            </a:endParaRPr>
          </a:p>
          <a:p>
            <a:pPr marL="0" indent="0" algn="just">
              <a:lnSpc>
                <a:spcPct val="90000"/>
              </a:lnSpc>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r>
              <a:rPr lang="en-US" sz="1600" dirty="0">
                <a:latin typeface="Calibri" panose="020F0502020204030204" pitchFamily="34" charset="0"/>
                <a:ea typeface="Calibri" panose="020F0502020204030204" pitchFamily="34" charset="0"/>
                <a:cs typeface="Calibri" panose="020F0502020204030204" pitchFamily="34" charset="0"/>
              </a:rPr>
              <a:t>We compare the degree programs from the Technical University of Applied Sciences Würzburg-Schweinfurt.</a:t>
            </a:r>
          </a:p>
          <a:p>
            <a:pPr>
              <a:lnSpc>
                <a:spcPct val="90000"/>
              </a:lnSpc>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pie chart with numbers and text&#10;&#10;Description automatically generated">
            <a:extLst>
              <a:ext uri="{FF2B5EF4-FFF2-40B4-BE49-F238E27FC236}">
                <a16:creationId xmlns:a16="http://schemas.microsoft.com/office/drawing/2014/main" id="{4268F577-69B6-F7B7-2229-5FAE5E6D6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635" y="2868327"/>
            <a:ext cx="7228615" cy="283945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02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31946D-F55C-F149-7B7D-6B9C7DFD8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08274-ADD7-4ACB-2E39-368A98832FB6}"/>
              </a:ext>
            </a:extLst>
          </p:cNvPr>
          <p:cNvSpPr>
            <a:spLocks noGrp="1"/>
          </p:cNvSpPr>
          <p:nvPr>
            <p:ph type="title"/>
          </p:nvPr>
        </p:nvSpPr>
        <p:spPr/>
        <p:txBody>
          <a:bodyPr>
            <a:normAutofit/>
          </a:bodyPr>
          <a:lstStyle/>
          <a:p>
            <a:pPr algn="ctr"/>
            <a:r>
              <a:rPr lang="en-US" sz="3600" dirty="0">
                <a:latin typeface="Calibri"/>
                <a:ea typeface="+mn-lt"/>
                <a:cs typeface="+mn-lt"/>
              </a:rPr>
              <a:t>WHAT ABOUT OTHER TECHNICAL DEGREES?</a:t>
            </a:r>
          </a:p>
        </p:txBody>
      </p:sp>
      <p:sp>
        <p:nvSpPr>
          <p:cNvPr id="24" name="Content Placeholder 23">
            <a:extLst>
              <a:ext uri="{FF2B5EF4-FFF2-40B4-BE49-F238E27FC236}">
                <a16:creationId xmlns:a16="http://schemas.microsoft.com/office/drawing/2014/main" id="{82F574F7-A037-45E9-4141-8133777B1B95}"/>
              </a:ext>
            </a:extLst>
          </p:cNvPr>
          <p:cNvSpPr>
            <a:spLocks noGrp="1"/>
          </p:cNvSpPr>
          <p:nvPr>
            <p:ph idx="1"/>
          </p:nvPr>
        </p:nvSpPr>
        <p:spPr>
          <a:xfrm>
            <a:off x="6335805" y="2500536"/>
            <a:ext cx="5275001" cy="4045683"/>
          </a:xfrm>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Having a closer look at the elective courses in the different degree programs, we can see that the robotics degree offers considerably more courses on computer  science courses.</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This can serve as a strong indication of the growing importance of computer science and especially software engineering in other than the classic computer science degree programs.</a:t>
            </a:r>
          </a:p>
        </p:txBody>
      </p:sp>
      <p:pic>
        <p:nvPicPr>
          <p:cNvPr id="4" name="Content Placeholder 3" descr="A graph of engineering courses&#10;&#10;Description automatically generated with medium confidence">
            <a:extLst>
              <a:ext uri="{FF2B5EF4-FFF2-40B4-BE49-F238E27FC236}">
                <a16:creationId xmlns:a16="http://schemas.microsoft.com/office/drawing/2014/main" id="{612F7C5F-02BF-E285-FE63-4B4AE2D80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2374344"/>
            <a:ext cx="4962525" cy="3622642"/>
          </a:xfrm>
          <a:prstGeom prst="rect">
            <a:avLst/>
          </a:prstGeom>
        </p:spPr>
      </p:pic>
    </p:spTree>
    <p:extLst>
      <p:ext uri="{BB962C8B-B14F-4D97-AF65-F5344CB8AC3E}">
        <p14:creationId xmlns:p14="http://schemas.microsoft.com/office/powerpoint/2010/main" val="128458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8" name="Freeform: Shape 17">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302BE30A-37DC-33F4-4E1F-09318AEBE450}"/>
              </a:ext>
            </a:extLst>
          </p:cNvPr>
          <p:cNvSpPr>
            <a:spLocks noGrp="1"/>
          </p:cNvSpPr>
          <p:nvPr>
            <p:ph type="title"/>
          </p:nvPr>
        </p:nvSpPr>
        <p:spPr>
          <a:xfrm>
            <a:off x="639098" y="629265"/>
            <a:ext cx="5132438" cy="1622322"/>
          </a:xfrm>
        </p:spPr>
        <p:txBody>
          <a:bodyPr>
            <a:normAutofit/>
          </a:bodyPr>
          <a:lstStyle/>
          <a:p>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Software Engineering Body of Knowledge</a:t>
            </a:r>
          </a:p>
        </p:txBody>
      </p:sp>
      <p:pic>
        <p:nvPicPr>
          <p:cNvPr id="5" name="Content Placeholder 4" descr="A table with text on it&#10;&#10;Description automatically generated">
            <a:extLst>
              <a:ext uri="{FF2B5EF4-FFF2-40B4-BE49-F238E27FC236}">
                <a16:creationId xmlns:a16="http://schemas.microsoft.com/office/drawing/2014/main" id="{7FE9DC13-AA9B-C92B-984A-7A5885457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115" y="1143000"/>
            <a:ext cx="5761814" cy="5713412"/>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1DE347F2-CDEE-E24F-B745-5E36A4875A80}"/>
              </a:ext>
            </a:extLst>
          </p:cNvPr>
          <p:cNvSpPr>
            <a:spLocks noGrp="1"/>
          </p:cNvSpPr>
          <p:nvPr>
            <p:ph idx="1"/>
          </p:nvPr>
        </p:nvSpPr>
        <p:spPr>
          <a:xfrm>
            <a:off x="639098" y="2418735"/>
            <a:ext cx="5132439" cy="3811742"/>
          </a:xfrm>
        </p:spPr>
        <p:txBody>
          <a:bodyPr anchor="ctr">
            <a:normAutofit/>
          </a:bodyPr>
          <a:lstStyle/>
          <a:p>
            <a:pPr algn="just"/>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Software engineering body of knowledge (SWEBOK) divides the contents relevant for software engineers into different knowledge areas.</a:t>
            </a:r>
          </a:p>
          <a:p>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54417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9805-66AB-8C7F-EFF2-9C434D7ADABB}"/>
              </a:ext>
            </a:extLst>
          </p:cNvPr>
          <p:cNvSpPr>
            <a:spLocks noGrp="1"/>
          </p:cNvSpPr>
          <p:nvPr>
            <p:ph type="title"/>
          </p:nvPr>
        </p:nvSpPr>
        <p:spPr/>
        <p:txBody>
          <a:bodyPr>
            <a:normAutofit fontScale="90000"/>
          </a:bodyPr>
          <a:lstStyle/>
          <a:p>
            <a:r>
              <a:rPr lang="en-US" sz="3600" dirty="0">
                <a:latin typeface="Calibri"/>
                <a:ea typeface="+mn-lt"/>
                <a:cs typeface="+mn-lt"/>
              </a:rPr>
              <a:t>CHALLENGES FOR SOFTWARE ENGINEERING EDUCATION</a:t>
            </a:r>
          </a:p>
        </p:txBody>
      </p:sp>
      <p:sp>
        <p:nvSpPr>
          <p:cNvPr id="3" name="Content Placeholder 2">
            <a:extLst>
              <a:ext uri="{FF2B5EF4-FFF2-40B4-BE49-F238E27FC236}">
                <a16:creationId xmlns:a16="http://schemas.microsoft.com/office/drawing/2014/main" id="{48699614-78D2-D43F-696D-891E3324EFFD}"/>
              </a:ext>
            </a:extLst>
          </p:cNvPr>
          <p:cNvSpPr>
            <a:spLocks noGrp="1"/>
          </p:cNvSpPr>
          <p:nvPr>
            <p:ph idx="1"/>
          </p:nvPr>
        </p:nvSpPr>
        <p:spPr>
          <a:xfrm>
            <a:off x="581192" y="2166494"/>
            <a:ext cx="11029615" cy="4691506"/>
          </a:xfrm>
        </p:spPr>
        <p:txBody>
          <a:bodyPr>
            <a:normAutofit/>
          </a:bodyPr>
          <a:lstStyle/>
          <a:p>
            <a:pPr marL="342900" indent="-342900" algn="just">
              <a:buFont typeface="+mj-lt"/>
              <a:buAutoNum type="arabicPeriod"/>
            </a:pPr>
            <a:r>
              <a:rPr lang="en-US" b="1" dirty="0">
                <a:latin typeface="Calibri"/>
                <a:cs typeface="Calibri"/>
              </a:rPr>
              <a:t>Technical Engineering Degrees Require Specialized Software Engineering Education:</a:t>
            </a:r>
          </a:p>
          <a:p>
            <a:pPr lvl="1" algn="just"/>
            <a:endParaRPr lang="en-US" sz="1800" dirty="0">
              <a:latin typeface="Calibri"/>
              <a:cs typeface="Calibri"/>
            </a:endParaRPr>
          </a:p>
          <a:p>
            <a:pPr lvl="1" algn="just"/>
            <a:r>
              <a:rPr lang="en-US" sz="1800" dirty="0">
                <a:latin typeface="Calibri"/>
                <a:cs typeface="Calibri"/>
              </a:rPr>
              <a:t>Robotics students do not only need a good understanding of the electrical and mechanical parts of a robot but also have to work on advanced software development projects and realize complex business logics, connecting two worlds and multiple systems. </a:t>
            </a:r>
          </a:p>
          <a:p>
            <a:pPr marL="457200" lvl="1" indent="0" algn="just">
              <a:buNone/>
            </a:pPr>
            <a:endParaRPr lang="en-US" sz="1800" dirty="0">
              <a:latin typeface="Calibri"/>
              <a:cs typeface="Calibri"/>
            </a:endParaRPr>
          </a:p>
          <a:p>
            <a:pPr marL="342900" indent="-342900" algn="just">
              <a:buFont typeface="+mj-lt"/>
              <a:buAutoNum type="arabicPeriod"/>
            </a:pPr>
            <a:r>
              <a:rPr lang="en-US" b="1" dirty="0">
                <a:latin typeface="Calibri"/>
                <a:cs typeface="Calibri"/>
              </a:rPr>
              <a:t>Time Limits the Topics We Can Teach in Software Engineering Education: </a:t>
            </a:r>
          </a:p>
          <a:p>
            <a:pPr lvl="1" algn="just"/>
            <a:endParaRPr lang="en-US" sz="1800" dirty="0">
              <a:latin typeface="Calibri"/>
              <a:cs typeface="Calibri"/>
            </a:endParaRPr>
          </a:p>
          <a:p>
            <a:pPr lvl="1" algn="just"/>
            <a:r>
              <a:rPr lang="en-US" sz="1800" dirty="0">
                <a:latin typeface="Calibri"/>
                <a:cs typeface="Calibri"/>
              </a:rPr>
              <a:t>We must be selective about what to teach. It is impossible to cover all the important aspects of software engineering in just one course, if we want to reach a level of proficiency that allows students to apply their software engineering skills.</a:t>
            </a:r>
          </a:p>
          <a:p>
            <a:pPr marL="342900" indent="-342900" algn="just">
              <a:buFont typeface="+mj-lt"/>
              <a:buAutoNum type="arabicPeriod"/>
            </a:pPr>
            <a:endParaRPr lang="en-US" dirty="0">
              <a:latin typeface="Calibri"/>
              <a:cs typeface="Calibri"/>
            </a:endParaRPr>
          </a:p>
          <a:p>
            <a:pPr marL="342900" indent="-342900" algn="just">
              <a:buFont typeface="+mj-lt"/>
              <a:buAutoNum type="arabicPeriod"/>
            </a:pPr>
            <a:r>
              <a:rPr lang="en-US" b="1" dirty="0">
                <a:latin typeface="Calibri"/>
                <a:cs typeface="Calibri"/>
              </a:rPr>
              <a:t>What shall we teach them or, maybe an even better question: How shall we teach them?</a:t>
            </a:r>
          </a:p>
        </p:txBody>
      </p:sp>
    </p:spTree>
    <p:extLst>
      <p:ext uri="{BB962C8B-B14F-4D97-AF65-F5344CB8AC3E}">
        <p14:creationId xmlns:p14="http://schemas.microsoft.com/office/powerpoint/2010/main" val="309175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2F1217-69FE-228B-7D30-5C2AA7DAEA97}"/>
              </a:ext>
            </a:extLst>
          </p:cNvPr>
          <p:cNvSpPr>
            <a:spLocks noGrp="1"/>
          </p:cNvSpPr>
          <p:nvPr>
            <p:ph type="title"/>
          </p:nvPr>
        </p:nvSpPr>
        <p:spPr>
          <a:xfrm>
            <a:off x="639098" y="629265"/>
            <a:ext cx="6072776" cy="1622322"/>
          </a:xfrm>
        </p:spPr>
        <p:txBody>
          <a:bodyPr>
            <a:normAutofit/>
          </a:bodyPr>
          <a:lstStyle/>
          <a:p>
            <a:r>
              <a:rPr lang="en-US" dirty="0">
                <a:solidFill>
                  <a:srgbClr val="EBEBEB"/>
                </a:solidFill>
                <a:latin typeface="Calibri" panose="020F0502020204030204" pitchFamily="34" charset="0"/>
                <a:ea typeface="Calibri" panose="020F0502020204030204" pitchFamily="34" charset="0"/>
                <a:cs typeface="Calibri" panose="020F0502020204030204" pitchFamily="34" charset="0"/>
              </a:rPr>
              <a:t>Solution to challenge 2</a:t>
            </a:r>
          </a:p>
        </p:txBody>
      </p:sp>
      <p:sp>
        <p:nvSpPr>
          <p:cNvPr id="20" name="Freeform: Shape 19">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Content Placeholder 4" descr="A table of software engineering&#10;&#10;Description automatically generated">
            <a:extLst>
              <a:ext uri="{FF2B5EF4-FFF2-40B4-BE49-F238E27FC236}">
                <a16:creationId xmlns:a16="http://schemas.microsoft.com/office/drawing/2014/main" id="{FF80E474-2957-4788-4376-CCBC7147C0FC}"/>
              </a:ext>
            </a:extLst>
          </p:cNvPr>
          <p:cNvPicPr>
            <a:picLocks noChangeAspect="1"/>
          </p:cNvPicPr>
          <p:nvPr/>
        </p:nvPicPr>
        <p:blipFill>
          <a:blip r:embed="rId2">
            <a:extLst>
              <a:ext uri="{28A0092B-C50C-407E-A947-70E740481C1C}">
                <a14:useLocalDpi xmlns:a14="http://schemas.microsoft.com/office/drawing/2010/main" val="0"/>
              </a:ext>
            </a:extLst>
          </a:blip>
          <a:srcRect r="11606" b="3"/>
          <a:stretch/>
        </p:blipFill>
        <p:spPr>
          <a:xfrm>
            <a:off x="7141946" y="1164088"/>
            <a:ext cx="5050054" cy="5683125"/>
          </a:xfrm>
          <a:prstGeom prst="rect">
            <a:avLst/>
          </a:prstGeom>
        </p:spPr>
      </p:pic>
      <p:sp>
        <p:nvSpPr>
          <p:cNvPr id="22" name="Rectangle 21">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94D1C0B6-AD60-D4EB-1025-C3B606F29D16}"/>
              </a:ext>
            </a:extLst>
          </p:cNvPr>
          <p:cNvSpPr>
            <a:spLocks noGrp="1"/>
          </p:cNvSpPr>
          <p:nvPr>
            <p:ph idx="1"/>
          </p:nvPr>
        </p:nvSpPr>
        <p:spPr>
          <a:xfrm>
            <a:off x="639098" y="1828800"/>
            <a:ext cx="6072776" cy="4401675"/>
          </a:xfrm>
        </p:spPr>
        <p:txBody>
          <a:bodyPr anchor="ctr">
            <a:normAutofit/>
          </a:bodyPr>
          <a:lstStyle/>
          <a:p>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There exist approaches for reducing the extent of software engineering practices and skills: we revisit the SWEBOK topics with the structure of robotics degree program in mind.</a:t>
            </a:r>
          </a:p>
          <a:p>
            <a:endPar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FFFFFF"/>
                </a:solidFill>
                <a:latin typeface="Calibri" panose="020F0502020204030204" pitchFamily="34" charset="0"/>
                <a:ea typeface="Calibri" panose="020F0502020204030204" pitchFamily="34" charset="0"/>
                <a:cs typeface="Calibri" panose="020F0502020204030204" pitchFamily="34" charset="0"/>
              </a:rPr>
              <a:t>We can identify topics that are less relevant for embedded systems and need not be part of the basic software engineering course. Thus, we end up with a list of topics to be included in the software engineering course itself.</a:t>
            </a:r>
          </a:p>
        </p:txBody>
      </p:sp>
    </p:spTree>
    <p:extLst>
      <p:ext uri="{BB962C8B-B14F-4D97-AF65-F5344CB8AC3E}">
        <p14:creationId xmlns:p14="http://schemas.microsoft.com/office/powerpoint/2010/main" val="20281975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CDB1-2457-D05A-50AC-7AD32FDD28EA}"/>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Solution to challenge 3</a:t>
            </a:r>
          </a:p>
        </p:txBody>
      </p:sp>
      <p:sp>
        <p:nvSpPr>
          <p:cNvPr id="3" name="Content Placeholder 2">
            <a:extLst>
              <a:ext uri="{FF2B5EF4-FFF2-40B4-BE49-F238E27FC236}">
                <a16:creationId xmlns:a16="http://schemas.microsoft.com/office/drawing/2014/main" id="{731B1090-CBFA-2D97-BBA6-0F4D787036D5}"/>
              </a:ext>
            </a:extLst>
          </p:cNvPr>
          <p:cNvSpPr>
            <a:spLocks noGrp="1"/>
          </p:cNvSpPr>
          <p:nvPr>
            <p:ph idx="1"/>
          </p:nvPr>
        </p:nvSpPr>
        <p:spPr>
          <a:xfrm>
            <a:off x="581192" y="2564544"/>
            <a:ext cx="11029615" cy="4293456"/>
          </a:xfrm>
        </p:spPr>
        <p:txBody>
          <a:bodyPr>
            <a:norm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Teaching software engineering to engineering students should place a greater emphasis on the crafts and skills involved in software development, such as </a:t>
            </a:r>
            <a:r>
              <a:rPr lang="en-US" sz="2000" b="1" dirty="0">
                <a:latin typeface="Calibri" panose="020F0502020204030204" pitchFamily="34" charset="0"/>
                <a:ea typeface="Calibri" panose="020F0502020204030204" pitchFamily="34" charset="0"/>
                <a:cs typeface="Calibri" panose="020F0502020204030204" pitchFamily="34" charset="0"/>
              </a:rPr>
              <a:t>requirements elicitation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architecture design </a:t>
            </a:r>
            <a:r>
              <a:rPr lang="en-US" sz="2000" dirty="0">
                <a:latin typeface="Calibri" panose="020F0502020204030204" pitchFamily="34" charset="0"/>
                <a:ea typeface="Calibri" panose="020F0502020204030204" pitchFamily="34" charset="0"/>
                <a:cs typeface="Calibri" panose="020F0502020204030204" pitchFamily="34" charset="0"/>
              </a:rPr>
              <a:t>and the </a:t>
            </a:r>
            <a:r>
              <a:rPr lang="en-US" sz="2000" b="1" dirty="0">
                <a:latin typeface="Calibri" panose="020F0502020204030204" pitchFamily="34" charset="0"/>
                <a:ea typeface="Calibri" panose="020F0502020204030204" pitchFamily="34" charset="0"/>
                <a:cs typeface="Calibri" panose="020F0502020204030204" pitchFamily="34" charset="0"/>
              </a:rPr>
              <a:t>overall understanding of software engineering </a:t>
            </a:r>
            <a:r>
              <a:rPr lang="en-US" sz="2000" dirty="0">
                <a:latin typeface="Calibri" panose="020F0502020204030204" pitchFamily="34" charset="0"/>
                <a:ea typeface="Calibri" panose="020F0502020204030204" pitchFamily="34" charset="0"/>
                <a:cs typeface="Calibri" panose="020F0502020204030204" pitchFamily="34" charset="0"/>
              </a:rPr>
              <a:t>as a discipline with multiple approaches to problem-solving.</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In software engineering, the degree of freedom for finding a solution is much greater and this concept is something that engineering students seem to struggle. Students need to identify and choose among multiple solutions that may vary in the degree of appropriateness and may be perceived as better or worse, depending on the specific situation. </a:t>
            </a:r>
          </a:p>
        </p:txBody>
      </p:sp>
    </p:spTree>
    <p:extLst>
      <p:ext uri="{BB962C8B-B14F-4D97-AF65-F5344CB8AC3E}">
        <p14:creationId xmlns:p14="http://schemas.microsoft.com/office/powerpoint/2010/main" val="275330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Autofit/>
          </a:bodyPr>
          <a:lstStyle/>
          <a:p>
            <a:pPr>
              <a:lnSpc>
                <a:spcPct val="90000"/>
              </a:lnSpc>
            </a:pPr>
            <a:r>
              <a:rPr lang="en-US" sz="2000" b="1" dirty="0">
                <a:solidFill>
                  <a:srgbClr val="EBEBEB"/>
                </a:solidFill>
              </a:rPr>
              <a:t>Education with experience</a:t>
            </a:r>
            <a:br>
              <a:rPr lang="en-US" sz="2000" dirty="0">
                <a:solidFill>
                  <a:srgbClr val="EBEBEB"/>
                </a:solidFill>
              </a:rPr>
            </a:br>
            <a:r>
              <a:rPr lang="en-US" sz="2000" dirty="0">
                <a:solidFill>
                  <a:srgbClr val="EBEBEB"/>
                </a:solidFill>
              </a:rPr>
              <a:t>Assessment of a Co-op model in undergraduate engineering programs in computing</a:t>
            </a:r>
            <a:br>
              <a:rPr lang="el-GR" sz="2000" dirty="0">
                <a:solidFill>
                  <a:srgbClr val="EBEBEB"/>
                </a:solidFill>
              </a:rPr>
            </a:br>
            <a:endParaRPr lang="el-GR" sz="2000" dirty="0">
              <a:solidFill>
                <a:srgbClr val="EBEBEB"/>
              </a:solidFill>
            </a:endParaRPr>
          </a:p>
        </p:txBody>
      </p:sp>
      <p:graphicFrame>
        <p:nvGraphicFramePr>
          <p:cNvPr id="30" name="Θέση περιεχομένου 2">
            <a:extLst>
              <a:ext uri="{FF2B5EF4-FFF2-40B4-BE49-F238E27FC236}">
                <a16:creationId xmlns:a16="http://schemas.microsoft.com/office/drawing/2014/main" id="{4F54C6CC-1D1B-8901-5E55-5ECDB3D59B06}"/>
              </a:ext>
            </a:extLst>
          </p:cNvPr>
          <p:cNvGraphicFramePr>
            <a:graphicFrameLocks noGrp="1"/>
          </p:cNvGraphicFramePr>
          <p:nvPr>
            <p:ph idx="1"/>
            <p:extLst>
              <p:ext uri="{D42A27DB-BD31-4B8C-83A1-F6EECF244321}">
                <p14:modId xmlns:p14="http://schemas.microsoft.com/office/powerpoint/2010/main" val="289380264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4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6D92-4980-26DE-560A-99DD547AF4CD}"/>
              </a:ext>
            </a:extLst>
          </p:cNvPr>
          <p:cNvSpPr>
            <a:spLocks noGrp="1"/>
          </p:cNvSpPr>
          <p:nvPr>
            <p:ph type="title"/>
          </p:nvPr>
        </p:nvSpPr>
        <p:spPr/>
        <p:txBody>
          <a:bodyPr>
            <a:normAutofit/>
          </a:bodyPr>
          <a:lstStyle/>
          <a:p>
            <a:r>
              <a:rPr lang="en-US" sz="3300">
                <a:solidFill>
                  <a:srgbClr val="EBEBEB"/>
                </a:solidFill>
                <a:latin typeface="Calibri" panose="020F0502020204030204" pitchFamily="34" charset="0"/>
                <a:ea typeface="Calibri" panose="020F0502020204030204" pitchFamily="34" charset="0"/>
                <a:cs typeface="Calibri" panose="020F0502020204030204" pitchFamily="34" charset="0"/>
              </a:rPr>
              <a:t>PROFESSIONALISM IN SOFTWARE ENGINEERING</a:t>
            </a:r>
          </a:p>
        </p:txBody>
      </p:sp>
      <p:graphicFrame>
        <p:nvGraphicFramePr>
          <p:cNvPr id="5" name="Content Placeholder 2">
            <a:extLst>
              <a:ext uri="{FF2B5EF4-FFF2-40B4-BE49-F238E27FC236}">
                <a16:creationId xmlns:a16="http://schemas.microsoft.com/office/drawing/2014/main" id="{DAB450FA-F5AB-E439-A101-EE3F9B36A1EA}"/>
              </a:ext>
            </a:extLst>
          </p:cNvPr>
          <p:cNvGraphicFramePr>
            <a:graphicFrameLocks noGrp="1"/>
          </p:cNvGraphicFramePr>
          <p:nvPr>
            <p:ph idx="1"/>
            <p:extLst>
              <p:ext uri="{D42A27DB-BD31-4B8C-83A1-F6EECF244321}">
                <p14:modId xmlns:p14="http://schemas.microsoft.com/office/powerpoint/2010/main" val="2484777169"/>
              </p:ext>
            </p:extLst>
          </p:nvPr>
        </p:nvGraphicFramePr>
        <p:xfrm>
          <a:off x="96253" y="2925232"/>
          <a:ext cx="11790947"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64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Τίτλος 1"/>
          <p:cNvSpPr>
            <a:spLocks noGrp="1"/>
          </p:cNvSpPr>
          <p:nvPr>
            <p:ph type="title"/>
          </p:nvPr>
        </p:nvSpPr>
        <p:spPr>
          <a:xfrm>
            <a:off x="1000372" y="1209957"/>
            <a:ext cx="3034580" cy="4438087"/>
          </a:xfrm>
        </p:spPr>
        <p:txBody>
          <a:bodyPr anchor="ctr">
            <a:normAutofit/>
          </a:bodyPr>
          <a:lstStyle/>
          <a:p>
            <a:pPr algn="r"/>
            <a:r>
              <a:rPr lang="en-US" sz="3200" b="1">
                <a:solidFill>
                  <a:schemeClr val="tx1"/>
                </a:solidFill>
                <a:latin typeface="Calibri" panose="020F0502020204030204" pitchFamily="34" charset="0"/>
                <a:ea typeface="Calibri" panose="020F0502020204030204" pitchFamily="34" charset="0"/>
                <a:cs typeface="Calibri" panose="020F0502020204030204" pitchFamily="34" charset="0"/>
              </a:rPr>
              <a:t>Key concepts</a:t>
            </a:r>
            <a:endParaRPr lang="el-GR" sz="3200" b="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Θέση περιεχομένου 2"/>
          <p:cNvSpPr>
            <a:spLocks noGrp="1"/>
          </p:cNvSpPr>
          <p:nvPr>
            <p:ph idx="1"/>
          </p:nvPr>
        </p:nvSpPr>
        <p:spPr>
          <a:xfrm>
            <a:off x="4678424" y="1059025"/>
            <a:ext cx="5302189" cy="4739950"/>
          </a:xfrm>
        </p:spPr>
        <p:txBody>
          <a:bodyPr anchor="ctr">
            <a:normAutofit fontScale="92500" lnSpcReduction="10000"/>
          </a:bodyPr>
          <a:lstStyle/>
          <a:p>
            <a:pPr>
              <a:lnSpc>
                <a:spcPct val="90000"/>
              </a:lnSpc>
            </a:pPr>
            <a:r>
              <a:rPr lang="en-US" sz="1700">
                <a:solidFill>
                  <a:schemeClr val="tx1"/>
                </a:solidFill>
                <a:latin typeface="Calibri" panose="020F0502020204030204" pitchFamily="34" charset="0"/>
                <a:ea typeface="Calibri" panose="020F0502020204030204" pitchFamily="34" charset="0"/>
                <a:cs typeface="Calibri" panose="020F0502020204030204" pitchFamily="34" charset="0"/>
              </a:rPr>
              <a:t>Real-world Exposure:</a:t>
            </a:r>
          </a:p>
          <a:p>
            <a:pPr>
              <a:lnSpc>
                <a:spcPct val="90000"/>
              </a:lnSpc>
            </a:pPr>
            <a:endParaRPr lang="en-US" sz="170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700">
                <a:solidFill>
                  <a:schemeClr val="tx1"/>
                </a:solidFill>
                <a:latin typeface="Calibri" panose="020F0502020204030204" pitchFamily="34" charset="0"/>
                <a:ea typeface="Calibri" panose="020F0502020204030204" pitchFamily="34" charset="0"/>
                <a:cs typeface="Calibri" panose="020F0502020204030204" pitchFamily="34" charset="0"/>
              </a:rPr>
              <a:t> Students engage in projects that reflect real-world challenges, often sponsored by industry partners.</a:t>
            </a:r>
          </a:p>
          <a:p>
            <a:pPr lvl="1">
              <a:lnSpc>
                <a:spcPct val="90000"/>
              </a:lnSpc>
            </a:pPr>
            <a:endParaRPr lang="en-US" sz="170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700">
                <a:solidFill>
                  <a:schemeClr val="tx1"/>
                </a:solidFill>
                <a:latin typeface="Calibri" panose="020F0502020204030204" pitchFamily="34" charset="0"/>
                <a:ea typeface="Calibri" panose="020F0502020204030204" pitchFamily="34" charset="0"/>
                <a:cs typeface="Calibri" panose="020F0502020204030204" pitchFamily="34" charset="0"/>
              </a:rPr>
              <a:t> Through co-ops, internships, and collaborations with companies, students gain direct experience managing deliverables, responding to client feedback, and dealing with project constraints.</a:t>
            </a:r>
          </a:p>
          <a:p>
            <a:pPr lvl="1">
              <a:lnSpc>
                <a:spcPct val="90000"/>
              </a:lnSpc>
            </a:pPr>
            <a:endParaRPr lang="en-US" sz="170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700">
                <a:solidFill>
                  <a:schemeClr val="tx1"/>
                </a:solidFill>
                <a:latin typeface="Calibri" panose="020F0502020204030204" pitchFamily="34" charset="0"/>
                <a:ea typeface="Calibri" panose="020F0502020204030204" pitchFamily="34" charset="0"/>
                <a:cs typeface="Calibri" panose="020F0502020204030204" pitchFamily="34" charset="0"/>
              </a:rPr>
              <a:t>This exposure allows them to familiarize themselves with industry-standard tools, methodologies, and workflows</a:t>
            </a:r>
          </a:p>
          <a:p>
            <a:pPr lvl="1">
              <a:lnSpc>
                <a:spcPct val="90000"/>
              </a:lnSpc>
            </a:pPr>
            <a:endParaRPr lang="en-US" sz="1700" dirty="0">
              <a:solidFill>
                <a:schemeClr val="tx1"/>
              </a:solidFill>
            </a:endParaRPr>
          </a:p>
          <a:p>
            <a:pPr lvl="1">
              <a:lnSpc>
                <a:spcPct val="90000"/>
              </a:lnSpc>
            </a:pPr>
            <a:endParaRPr lang="en-US" sz="1700" dirty="0">
              <a:solidFill>
                <a:schemeClr val="tx1"/>
              </a:solidFill>
            </a:endParaRPr>
          </a:p>
          <a:p>
            <a:pPr marL="0" indent="0">
              <a:lnSpc>
                <a:spcPct val="90000"/>
              </a:lnSpc>
              <a:buNone/>
            </a:pPr>
            <a:r>
              <a:rPr lang="en-US" sz="1700" dirty="0">
                <a:solidFill>
                  <a:schemeClr val="tx1"/>
                </a:solidFill>
              </a:rPr>
              <a:t>	</a:t>
            </a:r>
            <a:endParaRPr lang="el-GR" sz="1700" dirty="0">
              <a:solidFill>
                <a:schemeClr val="tx1"/>
              </a:solidFill>
            </a:endParaRPr>
          </a:p>
        </p:txBody>
      </p:sp>
    </p:spTree>
    <p:extLst>
      <p:ext uri="{BB962C8B-B14F-4D97-AF65-F5344CB8AC3E}">
        <p14:creationId xmlns:p14="http://schemas.microsoft.com/office/powerpoint/2010/main" val="174902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Θέση περιεχομένου 2"/>
          <p:cNvSpPr>
            <a:spLocks noGrp="1"/>
          </p:cNvSpPr>
          <p:nvPr>
            <p:ph idx="1"/>
          </p:nvPr>
        </p:nvSpPr>
        <p:spPr>
          <a:xfrm>
            <a:off x="4678424" y="1059025"/>
            <a:ext cx="5302189" cy="4739950"/>
          </a:xfrm>
        </p:spPr>
        <p:txBody>
          <a:bodyPr anchor="ct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Simulated Environments: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Classrooms are reimagined as simulated development labs where students work in teams on long-term projects that mimic professional environments.</a:t>
            </a: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Agile frameworks, sprints, and other project management practices are introduced to replicate real software lifecycle stages.</a:t>
            </a: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Students are assigned roles like project manager, lead developer, or quality assurance engineer to experience different facets of the development process.</a:t>
            </a:r>
          </a:p>
          <a:p>
            <a:endParaRPr lang="el-GR" dirty="0">
              <a:solidFill>
                <a:schemeClr val="tx1"/>
              </a:solidFill>
            </a:endParaRPr>
          </a:p>
        </p:txBody>
      </p:sp>
    </p:spTree>
    <p:extLst>
      <p:ext uri="{BB962C8B-B14F-4D97-AF65-F5344CB8AC3E}">
        <p14:creationId xmlns:p14="http://schemas.microsoft.com/office/powerpoint/2010/main" val="28881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375386" y="2430245"/>
            <a:ext cx="5399772" cy="4114934"/>
          </a:xfrm>
        </p:spPr>
        <p:txBody>
          <a:bodyPr anchor="ctr">
            <a:normAutofit/>
          </a:bodyPr>
          <a:lstStyle/>
          <a:p>
            <a:pPr>
              <a:lnSpc>
                <a:spcPct val="90000"/>
              </a:lnSpc>
            </a:pPr>
            <a:r>
              <a:rPr lang="en-US" dirty="0">
                <a:latin typeface="Calibri" panose="020F0502020204030204" pitchFamily="34" charset="0"/>
                <a:ea typeface="Calibri" panose="020F0502020204030204" pitchFamily="34" charset="0"/>
                <a:cs typeface="Calibri" panose="020F0502020204030204" pitchFamily="34" charset="0"/>
              </a:rPr>
              <a:t>Soft Skill Development:</a:t>
            </a:r>
          </a:p>
          <a:p>
            <a:pPr>
              <a:lnSpc>
                <a:spcPct val="90000"/>
              </a:lnSpc>
            </a:pPr>
            <a:endParaRPr lang="en-US" dirty="0"/>
          </a:p>
          <a:p>
            <a:pPr lvl="1">
              <a:lnSpc>
                <a:spcPct val="90000"/>
              </a:lnSpc>
            </a:pPr>
            <a:r>
              <a:rPr lang="en-US" sz="1800" dirty="0"/>
              <a:t>    </a:t>
            </a:r>
            <a:r>
              <a:rPr lang="en-US" sz="1800" dirty="0">
                <a:latin typeface="Calibri" panose="020F0502020204030204" pitchFamily="34" charset="0"/>
                <a:ea typeface="Calibri" panose="020F0502020204030204" pitchFamily="34" charset="0"/>
                <a:cs typeface="Calibri" panose="020F0502020204030204" pitchFamily="34" charset="0"/>
              </a:rPr>
              <a:t>In addition to technical knowledge, teamwork, leadership, and communication skills are emphasized as part of project-based learning.</a:t>
            </a:r>
          </a:p>
          <a:p>
            <a:pPr lvl="1">
              <a:lnSpc>
                <a:spcPct val="9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ea typeface="Calibri" panose="020F0502020204030204" pitchFamily="34" charset="0"/>
                <a:cs typeface="Calibri" panose="020F0502020204030204" pitchFamily="34" charset="0"/>
              </a:rPr>
              <a:t>    Peer code reviews, team presentations, and collaborative planning sessions help students develop interpersonal skills that are essential in software development teams.</a:t>
            </a:r>
          </a:p>
          <a:p>
            <a:pPr lvl="1">
              <a:lnSpc>
                <a:spcPct val="90000"/>
              </a:lnSpc>
            </a:pPr>
            <a:endParaRPr lang="el-GR" sz="1200" dirty="0"/>
          </a:p>
        </p:txBody>
      </p:sp>
      <p:pic>
        <p:nvPicPr>
          <p:cNvPr id="4" name="Εικόνα 3"/>
          <p:cNvPicPr>
            <a:picLocks noChangeAspect="1"/>
          </p:cNvPicPr>
          <p:nvPr/>
        </p:nvPicPr>
        <p:blipFill>
          <a:blip r:embed="rId2"/>
          <a:stretch>
            <a:fillRect/>
          </a:stretch>
        </p:blipFill>
        <p:spPr>
          <a:xfrm>
            <a:off x="6331092" y="3133588"/>
            <a:ext cx="5236178" cy="201592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9975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b="1">
                <a:solidFill>
                  <a:srgbClr val="EBEBEB"/>
                </a:solidFill>
                <a:latin typeface="Calibri" panose="020F0502020204030204" pitchFamily="34" charset="0"/>
                <a:ea typeface="Calibri" panose="020F0502020204030204" pitchFamily="34" charset="0"/>
                <a:cs typeface="Calibri" panose="020F0502020204030204" pitchFamily="34" charset="0"/>
              </a:rPr>
              <a:t>Examples of Implementation</a:t>
            </a:r>
            <a:endParaRPr lang="el-GR">
              <a:solidFill>
                <a:srgbClr val="EBEBEB"/>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5" name="Θέση περιεχομένου 2">
            <a:extLst>
              <a:ext uri="{FF2B5EF4-FFF2-40B4-BE49-F238E27FC236}">
                <a16:creationId xmlns:a16="http://schemas.microsoft.com/office/drawing/2014/main" id="{2263E682-BF00-1546-3A79-1C41E382711D}"/>
              </a:ext>
            </a:extLst>
          </p:cNvPr>
          <p:cNvGraphicFramePr>
            <a:graphicFrameLocks noGrp="1"/>
          </p:cNvGraphicFramePr>
          <p:nvPr>
            <p:ph idx="1"/>
            <p:extLst>
              <p:ext uri="{D42A27DB-BD31-4B8C-83A1-F6EECF244321}">
                <p14:modId xmlns:p14="http://schemas.microsoft.com/office/powerpoint/2010/main" val="3254880229"/>
              </p:ext>
            </p:extLst>
          </p:nvPr>
        </p:nvGraphicFramePr>
        <p:xfrm>
          <a:off x="0" y="2359152"/>
          <a:ext cx="12115800" cy="4242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444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p:cNvSpPr>
            <a:spLocks noGrp="1"/>
          </p:cNvSpPr>
          <p:nvPr>
            <p:ph type="title"/>
          </p:nvPr>
        </p:nvSpPr>
        <p:spPr>
          <a:xfrm>
            <a:off x="1154954" y="855482"/>
            <a:ext cx="8761413" cy="898674"/>
          </a:xfrm>
        </p:spPr>
        <p:txBody>
          <a:bodyPr anchor="b">
            <a:normAutofit/>
          </a:bodyPr>
          <a:lstStyle/>
          <a:p>
            <a:pPr>
              <a:lnSpc>
                <a:spcPct val="90000"/>
              </a:lnSpc>
            </a:pPr>
            <a:r>
              <a:rPr lang="en-US" sz="2800" b="1">
                <a:solidFill>
                  <a:schemeClr val="tx2"/>
                </a:solidFill>
                <a:latin typeface="Calibri" panose="020F0502020204030204" pitchFamily="34" charset="0"/>
                <a:ea typeface="Calibri" panose="020F0502020204030204" pitchFamily="34" charset="0"/>
                <a:cs typeface="Calibri" panose="020F0502020204030204" pitchFamily="34" charset="0"/>
              </a:rPr>
              <a:t>Outcomes</a:t>
            </a:r>
            <a:br>
              <a:rPr lang="en-US" sz="2800">
                <a:solidFill>
                  <a:schemeClr val="tx2"/>
                </a:solidFill>
                <a:latin typeface="Calibri" panose="020F0502020204030204" pitchFamily="34" charset="0"/>
                <a:ea typeface="Calibri" panose="020F0502020204030204" pitchFamily="34" charset="0"/>
                <a:cs typeface="Calibri" panose="020F0502020204030204" pitchFamily="34" charset="0"/>
              </a:rPr>
            </a:br>
            <a:endParaRPr lang="el-GR" sz="2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Θέση περιεχομένου 2"/>
          <p:cNvSpPr>
            <a:spLocks noGrp="1"/>
          </p:cNvSpPr>
          <p:nvPr>
            <p:ph idx="1"/>
          </p:nvPr>
        </p:nvSpPr>
        <p:spPr>
          <a:xfrm>
            <a:off x="1154954" y="2079173"/>
            <a:ext cx="8182191" cy="3730689"/>
          </a:xfrm>
        </p:spPr>
        <p:txBody>
          <a:bodyPr anchor="ctr">
            <a:normAutofit/>
          </a:bodyPr>
          <a:lstStyle/>
          <a:p>
            <a:endParaRPr lang="en-US" dirty="0">
              <a:solidFill>
                <a:schemeClr val="tx1"/>
              </a:solidFill>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Graduates enter the workforce with robust portfolios of completed projects that demonstrate technical and collaborative abilities.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Exposure to real-world environments enhances adaptability and prepares students to contribute effectively from day one.</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Employers benefit from hiring graduates with hands-on experience, reducing the need for extensive post-hire training.</a:t>
            </a:r>
            <a:endParaRPr lang="el-GR"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72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Θέση περιεχομένου 5"/>
          <p:cNvPicPr>
            <a:picLocks noGrp="1" noChangeAspect="1"/>
          </p:cNvPicPr>
          <p:nvPr>
            <p:ph idx="1"/>
          </p:nvPr>
        </p:nvPicPr>
        <p:blipFill>
          <a:blip r:embed="rId2"/>
          <a:stretch>
            <a:fillRect/>
          </a:stretch>
        </p:blipFill>
        <p:spPr>
          <a:xfrm>
            <a:off x="779645" y="2310063"/>
            <a:ext cx="11223058" cy="4438920"/>
          </a:xfrm>
          <a:prstGeom prst="rect">
            <a:avLst/>
          </a:prstGeom>
        </p:spPr>
      </p:pic>
    </p:spTree>
    <p:extLst>
      <p:ext uri="{BB962C8B-B14F-4D97-AF65-F5344CB8AC3E}">
        <p14:creationId xmlns:p14="http://schemas.microsoft.com/office/powerpoint/2010/main" val="2352164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a:xfrm>
            <a:off x="1154955" y="973667"/>
            <a:ext cx="2942210" cy="4833745"/>
          </a:xfrm>
        </p:spPr>
        <p:txBody>
          <a:bodyPr>
            <a:norm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Learning by redoing </a:t>
            </a:r>
            <a:endParaRPr lang="el-GR"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8" name="Θέση περιεχομένου 2">
            <a:extLst>
              <a:ext uri="{FF2B5EF4-FFF2-40B4-BE49-F238E27FC236}">
                <a16:creationId xmlns:a16="http://schemas.microsoft.com/office/drawing/2014/main" id="{FD969217-8640-B6EE-68E3-ACB2488C2387}"/>
              </a:ext>
            </a:extLst>
          </p:cNvPr>
          <p:cNvGraphicFramePr>
            <a:graphicFrameLocks noGrp="1"/>
          </p:cNvGraphicFramePr>
          <p:nvPr>
            <p:ph idx="1"/>
            <p:extLst>
              <p:ext uri="{D42A27DB-BD31-4B8C-83A1-F6EECF244321}">
                <p14:modId xmlns:p14="http://schemas.microsoft.com/office/powerpoint/2010/main" val="2657905007"/>
              </p:ext>
            </p:extLst>
          </p:nvPr>
        </p:nvGraphicFramePr>
        <p:xfrm>
          <a:off x="5194300" y="808038"/>
          <a:ext cx="6473444" cy="5263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4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p:cNvSpPr>
            <a:spLocks noGrp="1"/>
          </p:cNvSpPr>
          <p:nvPr>
            <p:ph type="title"/>
          </p:nvPr>
        </p:nvSpPr>
        <p:spPr>
          <a:xfrm>
            <a:off x="1154954" y="855482"/>
            <a:ext cx="8761413" cy="898674"/>
          </a:xfrm>
        </p:spPr>
        <p:txBody>
          <a:bodyPr anchor="b">
            <a:normAutofit/>
          </a:bodyPr>
          <a:lstStyle/>
          <a:p>
            <a:r>
              <a:rPr lang="en-US" b="1">
                <a:solidFill>
                  <a:schemeClr val="tx2"/>
                </a:solidFill>
                <a:latin typeface="Calibri" panose="020F0502020204030204" pitchFamily="34" charset="0"/>
                <a:ea typeface="Calibri" panose="020F0502020204030204" pitchFamily="34" charset="0"/>
                <a:cs typeface="Calibri" panose="020F0502020204030204" pitchFamily="34" charset="0"/>
              </a:rPr>
              <a:t>Major points</a:t>
            </a:r>
            <a:endParaRPr lang="el-GR" b="1">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Θέση περιεχομένου 2"/>
          <p:cNvSpPr>
            <a:spLocks noGrp="1"/>
          </p:cNvSpPr>
          <p:nvPr>
            <p:ph idx="1"/>
          </p:nvPr>
        </p:nvSpPr>
        <p:spPr>
          <a:xfrm>
            <a:off x="1154954" y="2079173"/>
            <a:ext cx="10279859" cy="3994368"/>
          </a:xfrm>
        </p:spPr>
        <p:txBody>
          <a:bodyPr anchor="ctr">
            <a:normAutofit fontScale="92500"/>
          </a:bodyPr>
          <a:lstStyle/>
          <a:p>
            <a:pPr>
              <a:lnSpc>
                <a:spcPct val="9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Iteration as a Learning Tool:</a:t>
            </a:r>
          </a:p>
          <a:p>
            <a:pPr>
              <a:lnSpc>
                <a:spcPct val="90000"/>
              </a:lnSpc>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Students are encouraged to treat projects as living documents, returning to them with new knowledge to improve and expand their functionality.</a:t>
            </a:r>
          </a:p>
          <a:p>
            <a:pPr marL="457200" lvl="1" indent="0">
              <a:lnSpc>
                <a:spcPct val="90000"/>
              </a:lnSpc>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aligns with agile methodologies where iterative refinement drives software development.</a:t>
            </a:r>
          </a:p>
          <a:p>
            <a:pPr marL="457200" lvl="1" indent="0">
              <a:lnSpc>
                <a:spcPct val="90000"/>
              </a:lnSpc>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Reworking past assignments helps reinforce concepts and allows students to see their progress over time</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l-GR" sz="17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101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Feedback Loops:</a:t>
            </a:r>
            <a:endParaRPr lang="el-GR" dirty="0">
              <a:latin typeface="Calibri" panose="020F0502020204030204" pitchFamily="34" charset="0"/>
              <a:ea typeface="Calibri" panose="020F0502020204030204" pitchFamily="34" charset="0"/>
              <a:cs typeface="Calibri" panose="020F0502020204030204" pitchFamily="34" charset="0"/>
            </a:endParaRPr>
          </a:p>
        </p:txBody>
      </p:sp>
      <p:sp>
        <p:nvSpPr>
          <p:cNvPr id="3" name="Θέση περιεχομένου 2"/>
          <p:cNvSpPr>
            <a:spLocks noGrp="1"/>
          </p:cNvSpPr>
          <p:nvPr>
            <p:ph idx="1"/>
          </p:nvPr>
        </p:nvSpPr>
        <p:spPr>
          <a:xfrm>
            <a:off x="838200" y="2666086"/>
            <a:ext cx="10515600" cy="3417080"/>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Regular, structured feedback from instructors and peers ensures students receive targeted advice on areas for improvement.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Peer reviews and instructor evaluations simulate industry code review processes, teaching students how to critique and refine their work.</a:t>
            </a:r>
            <a:endParaRPr lang="el-GR"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763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Τίτλος 1"/>
          <p:cNvSpPr>
            <a:spLocks noGrp="1"/>
          </p:cNvSpPr>
          <p:nvPr>
            <p:ph type="title"/>
          </p:nvPr>
        </p:nvSpPr>
        <p:spPr>
          <a:xfrm>
            <a:off x="1000372" y="1209957"/>
            <a:ext cx="3034580" cy="4438087"/>
          </a:xfrm>
        </p:spPr>
        <p:txBody>
          <a:bodyPr anchor="ctr">
            <a:normAutofit/>
          </a:bodyPr>
          <a:lstStyle/>
          <a:p>
            <a:pPr algn="r"/>
            <a:r>
              <a:rPr lang="en-US" sz="3200">
                <a:solidFill>
                  <a:schemeClr val="tx1"/>
                </a:solidFill>
                <a:latin typeface="Calibri" panose="020F0502020204030204" pitchFamily="34" charset="0"/>
                <a:ea typeface="Calibri" panose="020F0502020204030204" pitchFamily="34" charset="0"/>
                <a:cs typeface="Calibri" panose="020F0502020204030204" pitchFamily="34" charset="0"/>
              </a:rPr>
              <a:t>Growth Mindset</a:t>
            </a:r>
            <a:endParaRPr lang="el-GR" sz="32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Θέση περιεχομένου 2"/>
          <p:cNvSpPr>
            <a:spLocks noGrp="1"/>
          </p:cNvSpPr>
          <p:nvPr>
            <p:ph idx="1"/>
          </p:nvPr>
        </p:nvSpPr>
        <p:spPr>
          <a:xfrm>
            <a:off x="4678424" y="1059025"/>
            <a:ext cx="5302189" cy="4739950"/>
          </a:xfrm>
        </p:spPr>
        <p:txBody>
          <a:bodyPr anchor="ctr">
            <a:normAutofit/>
          </a:bodyPr>
          <a:lstStyle/>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Encourages students to view errors and feedback as opportunities for growth, fostering resilience and adaptability.</a:t>
            </a: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Promotes experimentation and risk-taking by normalizing the need for rework as a natural part of development.</a:t>
            </a:r>
            <a:endParaRPr lang="el-GR"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78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51" name="Group 50">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52" name="Rectangle 51">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734F1C7D-916A-1F95-529E-CD8C7E85F9DE}"/>
              </a:ext>
            </a:extLst>
          </p:cNvPr>
          <p:cNvSpPr>
            <a:spLocks noGrp="1"/>
          </p:cNvSpPr>
          <p:nvPr>
            <p:ph type="title"/>
          </p:nvPr>
        </p:nvSpPr>
        <p:spPr>
          <a:xfrm>
            <a:off x="1000372" y="1209957"/>
            <a:ext cx="3034580" cy="4438087"/>
          </a:xfrm>
        </p:spPr>
        <p:txBody>
          <a:bodyPr anchor="ctr">
            <a:normAutofit/>
          </a:bodyPr>
          <a:lstStyle/>
          <a:p>
            <a:pPr algn="r"/>
            <a:r>
              <a:rPr lang="en-US" sz="2700">
                <a:solidFill>
                  <a:schemeClr val="tx1"/>
                </a:solidFill>
                <a:latin typeface="Calibri" panose="020F0502020204030204" pitchFamily="34" charset="0"/>
                <a:ea typeface="Calibri" panose="020F0502020204030204" pitchFamily="34" charset="0"/>
                <a:cs typeface="Calibri" panose="020F0502020204030204" pitchFamily="34" charset="0"/>
              </a:rPr>
              <a:t>PROFESSIONALISM IN SOFTWARE ENGINEERING</a:t>
            </a:r>
            <a:endParaRPr lang="en-US" sz="2700">
              <a:solidFill>
                <a:schemeClr val="tx1"/>
              </a:solidFill>
            </a:endParaRPr>
          </a:p>
        </p:txBody>
      </p:sp>
      <p:cxnSp>
        <p:nvCxnSpPr>
          <p:cNvPr id="55" name="Straight Connector 54">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8C002746-9157-A627-67F3-DA2CD037955B}"/>
              </a:ext>
            </a:extLst>
          </p:cNvPr>
          <p:cNvSpPr>
            <a:spLocks noGrp="1"/>
          </p:cNvSpPr>
          <p:nvPr>
            <p:ph idx="1"/>
          </p:nvPr>
        </p:nvSpPr>
        <p:spPr>
          <a:xfrm>
            <a:off x="4678424" y="1059024"/>
            <a:ext cx="6212077" cy="5177183"/>
          </a:xfrm>
        </p:spPr>
        <p:txBody>
          <a:bodyPr anchor="ctr">
            <a:normAutofit/>
          </a:bodyPr>
          <a:lstStyle/>
          <a:p>
            <a:pPr algn="just">
              <a:lnSpc>
                <a:spcPct val="9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But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Terragni</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et al (2023) suggest that software engineering students should face professionalism early on in their careers, having a second-year project-based course where students work in teams to implement a project from scratch.</a:t>
            </a:r>
          </a:p>
          <a:p>
            <a:pPr marL="0" indent="0">
              <a:lnSpc>
                <a:spcPct val="90000"/>
              </a:lnSpc>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90000"/>
              </a:lnSpc>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benefits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of this early-exposure approach are:</a:t>
            </a:r>
          </a:p>
          <a:p>
            <a:pPr marL="666900" lvl="1" indent="-342900">
              <a:lnSpc>
                <a:spcPct val="90000"/>
              </a:lnSpc>
              <a:buFont typeface="+mj-lt"/>
              <a:buAutoNum type="arabicPeriod"/>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66900" lvl="1" indent="-342900" algn="just">
              <a:lnSpc>
                <a:spcPct val="90000"/>
              </a:lnSpc>
              <a:buFont typeface="+mj-lt"/>
              <a:buAutoNum type="arabicPeriod"/>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development of professionalism in software engineering requires repeated exposure and practice over time. So, having additional courses covering professionalism will be useful to better face the final-year projects.</a:t>
            </a:r>
          </a:p>
          <a:p>
            <a:pPr marL="666900" lvl="1" indent="-342900" algn="just">
              <a:lnSpc>
                <a:spcPct val="90000"/>
              </a:lnSpc>
              <a:buFont typeface="+mj-lt"/>
              <a:buAutoNum type="arabicPeriod"/>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66900" lvl="1" indent="-342900" algn="just">
              <a:lnSpc>
                <a:spcPct val="90000"/>
              </a:lnSpc>
              <a:buFont typeface="+mj-lt"/>
              <a:buAutoNum type="arabicPeriod"/>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With this early exposure, students will be able to better contextualize, understand and appreciate what they are being taught.</a:t>
            </a:r>
          </a:p>
        </p:txBody>
      </p:sp>
    </p:spTree>
    <p:extLst>
      <p:ext uri="{BB962C8B-B14F-4D97-AF65-F5344CB8AC3E}">
        <p14:creationId xmlns:p14="http://schemas.microsoft.com/office/powerpoint/2010/main" val="670585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Practical Applications</a:t>
            </a:r>
            <a:endParaRPr lang="el-GR" dirty="0">
              <a:latin typeface="Calibri" panose="020F0502020204030204" pitchFamily="34" charset="0"/>
              <a:ea typeface="Calibri" panose="020F0502020204030204" pitchFamily="34" charset="0"/>
              <a:cs typeface="Calibri" panose="020F0502020204030204" pitchFamily="34" charset="0"/>
            </a:endParaRPr>
          </a:p>
        </p:txBody>
      </p:sp>
      <p:sp>
        <p:nvSpPr>
          <p:cNvPr id="3" name="Θέση περιεχομένου 2"/>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Phased Projects: Students work on large assignments over multiple stages, refining their solutions at each phase.</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Layered Grading: Grading systems reward students for improving and iterating on their code rather than simply producing perfect work on the first try.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Portfolio Development: By continuously refining projects, students build portfolios showcasing both their technical skills and ability to evolve solutions over time.</a:t>
            </a:r>
            <a:endParaRPr lang="el-GR"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8657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p:cNvSpPr>
            <a:spLocks noGrp="1"/>
          </p:cNvSpPr>
          <p:nvPr>
            <p:ph type="title"/>
          </p:nvPr>
        </p:nvSpPr>
        <p:spPr>
          <a:xfrm>
            <a:off x="1154954" y="855482"/>
            <a:ext cx="8761413" cy="898674"/>
          </a:xfrm>
        </p:spPr>
        <p:txBody>
          <a:bodyPr anchor="b">
            <a:normAutofit/>
          </a:bodyPr>
          <a:lstStyle/>
          <a:p>
            <a:r>
              <a:rPr lang="en-US" b="1">
                <a:solidFill>
                  <a:schemeClr val="tx2"/>
                </a:solidFill>
                <a:latin typeface="Calibri" panose="020F0502020204030204" pitchFamily="34" charset="0"/>
                <a:ea typeface="Calibri" panose="020F0502020204030204" pitchFamily="34" charset="0"/>
                <a:cs typeface="Calibri" panose="020F0502020204030204" pitchFamily="34" charset="0"/>
              </a:rPr>
              <a:t>Outcomes</a:t>
            </a:r>
            <a:endParaRPr lang="el-GR" b="1">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Θέση περιεχομένου 2"/>
          <p:cNvSpPr>
            <a:spLocks noGrp="1"/>
          </p:cNvSpPr>
          <p:nvPr>
            <p:ph idx="1"/>
          </p:nvPr>
        </p:nvSpPr>
        <p:spPr>
          <a:xfrm>
            <a:off x="1154954" y="2079173"/>
            <a:ext cx="8182191" cy="3730689"/>
          </a:xfrm>
        </p:spPr>
        <p:txBody>
          <a:bodyPr anchor="ctr">
            <a:normAutofit/>
          </a:bodyPr>
          <a:lstStyle/>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Enhances long-term retention of key concepts through repetition and active engagement.</a:t>
            </a:r>
          </a:p>
          <a:p>
            <a:endParaRPr lang="en-US">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Fosters a culture of continuous improvement, reflecting real-world agile and DevOps practices.</a:t>
            </a:r>
          </a:p>
          <a:p>
            <a:endParaRPr lang="en-US">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Encourages students to embrace failure as part of the learning process, enhancing better problem-solving skills and software quality.</a:t>
            </a:r>
            <a:endParaRPr lang="el-GR">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2906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p:cNvSpPr>
            <a:spLocks noGrp="1"/>
          </p:cNvSpPr>
          <p:nvPr>
            <p:ph type="title"/>
          </p:nvPr>
        </p:nvSpPr>
        <p:spPr>
          <a:xfrm>
            <a:off x="1154954" y="855482"/>
            <a:ext cx="8761413" cy="898674"/>
          </a:xfrm>
        </p:spPr>
        <p:txBody>
          <a:bodyPr anchor="b">
            <a:normAutofit/>
          </a:bodyPr>
          <a:lstStyle/>
          <a:p>
            <a:pPr>
              <a:lnSpc>
                <a:spcPct val="90000"/>
              </a:lnSpc>
            </a:pPr>
            <a:r>
              <a:rPr lang="en-US" sz="2000" b="1">
                <a:solidFill>
                  <a:schemeClr val="tx2"/>
                </a:solidFill>
              </a:rPr>
              <a:t>Case Study:</a:t>
            </a:r>
            <a:br>
              <a:rPr lang="en-US" sz="2000" b="1">
                <a:solidFill>
                  <a:schemeClr val="tx2"/>
                </a:solidFill>
              </a:rPr>
            </a:br>
            <a:r>
              <a:rPr lang="en-US" sz="2000" b="1">
                <a:solidFill>
                  <a:schemeClr val="tx2"/>
                </a:solidFill>
              </a:rPr>
              <a:t>A Replication and Expansion of the Original Code Mangler Study</a:t>
            </a:r>
            <a:endParaRPr lang="el-GR" sz="2000" b="1">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Θέση περιεχομένου 2"/>
          <p:cNvSpPr>
            <a:spLocks noGrp="1"/>
          </p:cNvSpPr>
          <p:nvPr>
            <p:ph idx="1"/>
          </p:nvPr>
        </p:nvSpPr>
        <p:spPr>
          <a:xfrm>
            <a:off x="1154954" y="2079173"/>
            <a:ext cx="8182191" cy="3730689"/>
          </a:xfrm>
        </p:spPr>
        <p:txBody>
          <a:bodyPr anchor="ctr">
            <a:normAutofit lnSpcReduction="10000"/>
          </a:bodyPr>
          <a:lstStyle/>
          <a:p>
            <a:endParaRPr lang="en-US" dirty="0">
              <a:solidFill>
                <a:schemeClr val="tx1"/>
              </a:solidFill>
            </a:endParaRP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Code Mangler study examines common coding errors, teaching methods, and code quality improvements, identifying student mistakes and evaluating strategies to help educators refine curricula and enhance coding skills.</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section replicates and expands the Code Mangler study to assess if past error patterns persist in modern students and if advancements in educational tools have improved performance, providing insights into the effectiveness of current curricula.</a:t>
            </a:r>
          </a:p>
          <a:p>
            <a:endParaRPr lang="el-GR" dirty="0">
              <a:solidFill>
                <a:schemeClr val="tx1"/>
              </a:solidFill>
            </a:endParaRPr>
          </a:p>
        </p:txBody>
      </p:sp>
    </p:spTree>
    <p:extLst>
      <p:ext uri="{BB962C8B-B14F-4D97-AF65-F5344CB8AC3E}">
        <p14:creationId xmlns:p14="http://schemas.microsoft.com/office/powerpoint/2010/main" val="164149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Study Goals</a:t>
            </a:r>
            <a:endParaRPr lang="el-GR" b="1" dirty="0">
              <a:latin typeface="Calibri" panose="020F0502020204030204" pitchFamily="34" charset="0"/>
              <a:ea typeface="Calibri" panose="020F0502020204030204" pitchFamily="34" charset="0"/>
              <a:cs typeface="Calibri" panose="020F0502020204030204" pitchFamily="34" charset="0"/>
            </a:endParaRPr>
          </a:p>
        </p:txBody>
      </p:sp>
      <p:sp>
        <p:nvSpPr>
          <p:cNvPr id="3" name="Θέση περιεχομένου 2"/>
          <p:cNvSpPr>
            <a:spLocks noGrp="1"/>
          </p:cNvSpPr>
          <p:nvPr>
            <p:ph idx="1"/>
          </p:nvPr>
        </p:nvSpPr>
        <p:spPr/>
        <p:txBody>
          <a:bodyPr>
            <a:normAutofit fontScale="92500" lnSpcReduction="20000"/>
          </a:bodyPr>
          <a:lstStyle/>
          <a:p>
            <a:r>
              <a:rPr lang="en-US" sz="3200" b="1" dirty="0">
                <a:latin typeface="Calibri" panose="020F0502020204030204" pitchFamily="34" charset="0"/>
                <a:ea typeface="Calibri" panose="020F0502020204030204" pitchFamily="34" charset="0"/>
                <a:cs typeface="Calibri" panose="020F0502020204030204" pitchFamily="34" charset="0"/>
              </a:rPr>
              <a:t>Validation</a:t>
            </a:r>
            <a:r>
              <a:rPr lang="en-US" sz="3200"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The replication ensures that the findings of the original Code </a:t>
            </a:r>
            <a:r>
              <a:rPr lang="en-US" sz="2800" dirty="0" err="1">
                <a:latin typeface="Calibri" panose="020F0502020204030204" pitchFamily="34" charset="0"/>
                <a:ea typeface="Calibri" panose="020F0502020204030204" pitchFamily="34" charset="0"/>
                <a:cs typeface="Calibri" panose="020F0502020204030204" pitchFamily="34" charset="0"/>
              </a:rPr>
              <a:t>Mangler</a:t>
            </a:r>
            <a:r>
              <a:rPr lang="en-US" sz="2800" dirty="0">
                <a:latin typeface="Calibri" panose="020F0502020204030204" pitchFamily="34" charset="0"/>
                <a:ea typeface="Calibri" panose="020F0502020204030204" pitchFamily="34" charset="0"/>
                <a:cs typeface="Calibri" panose="020F0502020204030204" pitchFamily="34" charset="0"/>
              </a:rPr>
              <a:t> study remain relevant by recreating the initial experimental conditions.</a:t>
            </a:r>
          </a:p>
          <a:p>
            <a:pPr lvl="1"/>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It evaluates whether the same patterns of coding errors appear, offering a benchmark for evaluating curriculum changes over time.</a:t>
            </a:r>
          </a:p>
          <a:p>
            <a:endParaRPr lang="el-GR" dirty="0"/>
          </a:p>
        </p:txBody>
      </p:sp>
    </p:spTree>
    <p:extLst>
      <p:ext uri="{BB962C8B-B14F-4D97-AF65-F5344CB8AC3E}">
        <p14:creationId xmlns:p14="http://schemas.microsoft.com/office/powerpoint/2010/main" val="283601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755071" y="969820"/>
            <a:ext cx="10300855" cy="4073236"/>
          </a:xfrm>
        </p:spPr>
        <p:txBody>
          <a:bodyPr>
            <a:normAutofit fontScale="92500" lnSpcReduction="10000"/>
          </a:bodyPr>
          <a:lstStyle/>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Expansion: </a:t>
            </a:r>
          </a:p>
          <a:p>
            <a:pPr marL="0" indent="0">
              <a:buNone/>
            </a:pPr>
            <a:endParaRPr lang="en-US" sz="3200"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New technologies, programming languages, and IDEs are incorporated to reflect contemporary software development environments.</a:t>
            </a:r>
          </a:p>
          <a:p>
            <a:pPr marL="457200" lvl="1"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a:p>
            <a:pPr lvl="1"/>
            <a:r>
              <a:rPr lang="en-US" sz="2800" dirty="0">
                <a:latin typeface="Calibri" panose="020F0502020204030204" pitchFamily="34" charset="0"/>
                <a:ea typeface="Calibri" panose="020F0502020204030204" pitchFamily="34" charset="0"/>
                <a:cs typeface="Calibri" panose="020F0502020204030204" pitchFamily="34" charset="0"/>
              </a:rPr>
              <a:t>Automated testing tools and collaborative platforms are integrated to see how they influence code quality and student performance.</a:t>
            </a:r>
          </a:p>
          <a:p>
            <a:pPr lvl="1"/>
            <a:endParaRPr lang="en-US" sz="2800" dirty="0"/>
          </a:p>
        </p:txBody>
      </p:sp>
      <p:sp>
        <p:nvSpPr>
          <p:cNvPr id="4" name="Θέση περιεχομένου 2"/>
          <p:cNvSpPr txBox="1">
            <a:spLocks/>
          </p:cNvSpPr>
          <p:nvPr/>
        </p:nvSpPr>
        <p:spPr>
          <a:xfrm>
            <a:off x="2103119" y="5043056"/>
            <a:ext cx="10008524" cy="2405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800" dirty="0"/>
          </a:p>
        </p:txBody>
      </p:sp>
      <p:sp>
        <p:nvSpPr>
          <p:cNvPr id="5" name="Θέση περιεχομένου 2"/>
          <p:cNvSpPr txBox="1">
            <a:spLocks/>
          </p:cNvSpPr>
          <p:nvPr/>
        </p:nvSpPr>
        <p:spPr>
          <a:xfrm>
            <a:off x="755071" y="5427335"/>
            <a:ext cx="10866121" cy="1911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latin typeface="Calibri" panose="020F0502020204030204" pitchFamily="34" charset="0"/>
                <a:ea typeface="Calibri" panose="020F0502020204030204" pitchFamily="34" charset="0"/>
                <a:cs typeface="Calibri" panose="020F0502020204030204" pitchFamily="34" charset="0"/>
              </a:rPr>
              <a:t>Comparison:</a:t>
            </a:r>
          </a:p>
          <a:p>
            <a:pPr lvl="1"/>
            <a:r>
              <a:rPr lang="en-US" b="1" dirty="0">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The results are compared with the original study, highlighting shifts in error trends and identifying new areas for improvement</a:t>
            </a:r>
          </a:p>
        </p:txBody>
      </p:sp>
    </p:spTree>
    <p:extLst>
      <p:ext uri="{BB962C8B-B14F-4D97-AF65-F5344CB8AC3E}">
        <p14:creationId xmlns:p14="http://schemas.microsoft.com/office/powerpoint/2010/main" val="942103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Θέση περιεχομένου 2"/>
          <p:cNvSpPr>
            <a:spLocks noGrp="1"/>
          </p:cNvSpPr>
          <p:nvPr>
            <p:ph idx="1"/>
          </p:nvPr>
        </p:nvSpPr>
        <p:spPr>
          <a:xfrm>
            <a:off x="4678424" y="1059025"/>
            <a:ext cx="5302189" cy="4739950"/>
          </a:xfrm>
        </p:spPr>
        <p:txBody>
          <a:bodyPr anchor="ctr">
            <a:noAutofit/>
          </a:bodyPr>
          <a:lstStyle/>
          <a:p>
            <a:pPr>
              <a:lnSpc>
                <a:spcPct val="90000"/>
              </a:lnSpc>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Findings: </a:t>
            </a:r>
          </a:p>
          <a:p>
            <a:pPr>
              <a:lnSpc>
                <a:spcPct val="90000"/>
              </a:lnSpc>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nSpc>
                <a:spcPct val="90000"/>
              </a:lnSpc>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Persistent error patterns indicate the need for stronger debugging and error management training in early coursework.</a:t>
            </a:r>
          </a:p>
          <a:p>
            <a:pPr lvl="1">
              <a:lnSpc>
                <a:spcPct val="90000"/>
              </a:lnSpc>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Modern tools reduce common coding errors with features like error detection and automation but introduce new challenges, such as increased complexity and tool management.</a:t>
            </a:r>
          </a:p>
          <a:p>
            <a:pPr lvl="1">
              <a:lnSpc>
                <a:spcPct val="90000"/>
              </a:lnSpc>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Consequently, the curriculum must adapt to teach students both how to use these tools effectively and navigate their complexities.</a:t>
            </a:r>
            <a:endParaRPr lang="el-GR"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1300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Τίτλος 1"/>
          <p:cNvSpPr>
            <a:spLocks noGrp="1"/>
          </p:cNvSpPr>
          <p:nvPr>
            <p:ph type="title"/>
          </p:nvPr>
        </p:nvSpPr>
        <p:spPr>
          <a:xfrm>
            <a:off x="1154954" y="855482"/>
            <a:ext cx="8761413" cy="898674"/>
          </a:xfrm>
        </p:spPr>
        <p:txBody>
          <a:bodyPr anchor="b">
            <a:normAutofit/>
          </a:bodyPr>
          <a:lstStyle/>
          <a:p>
            <a:pPr>
              <a:lnSpc>
                <a:spcPct val="90000"/>
              </a:lnSpc>
            </a:pPr>
            <a:r>
              <a:rPr lang="en-US" sz="2300" b="1">
                <a:solidFill>
                  <a:schemeClr val="tx2"/>
                </a:solidFill>
              </a:rPr>
              <a:t>Case study:</a:t>
            </a:r>
            <a:br>
              <a:rPr lang="en-US" sz="2300">
                <a:solidFill>
                  <a:schemeClr val="tx2"/>
                </a:solidFill>
              </a:rPr>
            </a:br>
            <a:r>
              <a:rPr lang="en-US" sz="2300">
                <a:solidFill>
                  <a:schemeClr val="tx2"/>
                </a:solidFill>
              </a:rPr>
              <a:t>Using Wireframes in a Capstone Software Engineering Class </a:t>
            </a:r>
            <a:endParaRPr lang="el-GR" sz="2300">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Θέση περιεχομένου 2"/>
          <p:cNvSpPr>
            <a:spLocks noGrp="1"/>
          </p:cNvSpPr>
          <p:nvPr>
            <p:ph idx="1"/>
          </p:nvPr>
        </p:nvSpPr>
        <p:spPr>
          <a:xfrm>
            <a:off x="1154954" y="2079173"/>
            <a:ext cx="8182191" cy="3730689"/>
          </a:xfrm>
        </p:spPr>
        <p:txBody>
          <a:bodyPr anchor="ctr">
            <a:normAutofit/>
          </a:bodyPr>
          <a:lstStyle/>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This practice explores using wireframes in capstone software engineering courses to visualize app structure and layout before coding, ensuring early alignment on design and functionality. </a:t>
            </a:r>
          </a:p>
          <a:p>
            <a:endParaRPr lang="en-US">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Wireframes are basic visual layouts of an application or website, outlining structure and functionality without design details. They help align teams on content, navigation, and UI before development starts.</a:t>
            </a:r>
          </a:p>
          <a:p>
            <a:endParaRPr lang="en-US">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a:solidFill>
                  <a:schemeClr val="tx1"/>
                </a:solidFill>
                <a:latin typeface="Calibri" panose="020F0502020204030204" pitchFamily="34" charset="0"/>
                <a:ea typeface="Calibri" panose="020F0502020204030204" pitchFamily="34" charset="0"/>
                <a:cs typeface="Calibri" panose="020F0502020204030204" pitchFamily="34" charset="0"/>
              </a:rPr>
              <a:t>They enhance communication, promote team collaboration, and reduce costly design changes later.</a:t>
            </a:r>
            <a:endParaRPr lang="el-GR">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85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728749" y="1213381"/>
            <a:ext cx="10465725" cy="2851265"/>
          </a:xfrm>
        </p:spPr>
        <p:txBody>
          <a:bodyPr>
            <a:norm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use of wireframes offer:</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Visualization:</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2"/>
            <a:r>
              <a:rPr lang="en-US" sz="2000" dirty="0">
                <a:latin typeface="Calibri" panose="020F0502020204030204" pitchFamily="34" charset="0"/>
                <a:ea typeface="Calibri" panose="020F0502020204030204" pitchFamily="34" charset="0"/>
                <a:cs typeface="Calibri" panose="020F0502020204030204" pitchFamily="34" charset="0"/>
              </a:rPr>
              <a:t> Provides a blueprint that guides development and allows teams to conceptualize user interfaces and workflows.</a:t>
            </a:r>
          </a:p>
          <a:p>
            <a:pPr lvl="2"/>
            <a:endParaRPr lang="en-US" dirty="0"/>
          </a:p>
          <a:p>
            <a:pPr lvl="8"/>
            <a:endParaRPr lang="en-US" dirty="0"/>
          </a:p>
          <a:p>
            <a:pPr lvl="2"/>
            <a:endParaRPr lang="en-US" dirty="0"/>
          </a:p>
        </p:txBody>
      </p:sp>
      <p:sp>
        <p:nvSpPr>
          <p:cNvPr id="4" name="Θέση περιεχομένου 2"/>
          <p:cNvSpPr txBox="1">
            <a:spLocks/>
          </p:cNvSpPr>
          <p:nvPr/>
        </p:nvSpPr>
        <p:spPr>
          <a:xfrm>
            <a:off x="881148" y="3876502"/>
            <a:ext cx="10582103" cy="1418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Calibri" panose="020F0502020204030204" pitchFamily="34" charset="0"/>
                <a:ea typeface="Calibri" panose="020F0502020204030204" pitchFamily="34" charset="0"/>
                <a:cs typeface="Calibri" panose="020F0502020204030204" pitchFamily="34" charset="0"/>
              </a:rPr>
              <a:t>Alignment and Communication: </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lvl="2"/>
            <a:r>
              <a:rPr lang="en-US" dirty="0">
                <a:latin typeface="Calibri" panose="020F0502020204030204" pitchFamily="34" charset="0"/>
                <a:ea typeface="Calibri" panose="020F0502020204030204" pitchFamily="34" charset="0"/>
                <a:cs typeface="Calibri" panose="020F0502020204030204" pitchFamily="34" charset="0"/>
              </a:rPr>
              <a:t>Wireframes serve as a communication tool between stakeholders, ensuring everyone is on the same page.</a:t>
            </a:r>
          </a:p>
          <a:p>
            <a:pPr lvl="2"/>
            <a:endParaRPr lang="en-US" dirty="0"/>
          </a:p>
          <a:p>
            <a:pPr lvl="2"/>
            <a:endParaRPr lang="en-US" dirty="0"/>
          </a:p>
          <a:p>
            <a:pPr lvl="8"/>
            <a:endParaRPr lang="en-US" dirty="0"/>
          </a:p>
          <a:p>
            <a:pPr lvl="2"/>
            <a:endParaRPr lang="en-US" dirty="0"/>
          </a:p>
        </p:txBody>
      </p:sp>
      <p:sp>
        <p:nvSpPr>
          <p:cNvPr id="5" name="Θέση περιεχομένου 2"/>
          <p:cNvSpPr txBox="1">
            <a:spLocks/>
          </p:cNvSpPr>
          <p:nvPr/>
        </p:nvSpPr>
        <p:spPr>
          <a:xfrm>
            <a:off x="764770" y="5203767"/>
            <a:ext cx="10964488" cy="15101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a:latin typeface="Calibri" panose="020F0502020204030204" pitchFamily="34" charset="0"/>
                <a:ea typeface="Calibri" panose="020F0502020204030204" pitchFamily="34" charset="0"/>
                <a:cs typeface="Calibri" panose="020F0502020204030204" pitchFamily="34" charset="0"/>
              </a:rPr>
              <a:t>Outcomes:</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lvl="2"/>
            <a:r>
              <a:rPr lang="en-US" dirty="0">
                <a:latin typeface="Calibri" panose="020F0502020204030204" pitchFamily="34" charset="0"/>
                <a:ea typeface="Calibri" panose="020F0502020204030204" pitchFamily="34" charset="0"/>
                <a:cs typeface="Calibri" panose="020F0502020204030204" pitchFamily="34" charset="0"/>
              </a:rPr>
              <a:t>Projects using wireframes reported clearer design goals and smoother development phases with students taking decisions early in the process and approaching the coding milestone with more confidence.</a:t>
            </a:r>
          </a:p>
          <a:p>
            <a:pPr lvl="2"/>
            <a:endParaRPr lang="en-US" dirty="0"/>
          </a:p>
          <a:p>
            <a:pPr lvl="8"/>
            <a:endParaRPr lang="en-US" dirty="0"/>
          </a:p>
          <a:p>
            <a:pPr lvl="2"/>
            <a:endParaRPr lang="en-US" dirty="0"/>
          </a:p>
        </p:txBody>
      </p:sp>
    </p:spTree>
    <p:extLst>
      <p:ext uri="{BB962C8B-B14F-4D97-AF65-F5344CB8AC3E}">
        <p14:creationId xmlns:p14="http://schemas.microsoft.com/office/powerpoint/2010/main" val="447572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2" name="Rectangle 31">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19" name="Rectangle 18">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FD9C78C-CC8C-C120-067C-E205E83A716C}"/>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dirty="0">
                <a:solidFill>
                  <a:srgbClr val="EBEBEB"/>
                </a:solidFill>
                <a:latin typeface="+mj-lt"/>
                <a:ea typeface="+mj-ea"/>
                <a:cs typeface="+mj-cs"/>
              </a:rPr>
              <a:t>THANK YOU </a:t>
            </a:r>
          </a:p>
        </p:txBody>
      </p:sp>
      <p:pic>
        <p:nvPicPr>
          <p:cNvPr id="35" name="Graphic 34" descr="Right Double Quote">
            <a:extLst>
              <a:ext uri="{FF2B5EF4-FFF2-40B4-BE49-F238E27FC236}">
                <a16:creationId xmlns:a16="http://schemas.microsoft.com/office/drawing/2014/main" id="{C1A7035A-8ECD-9F5B-829C-5A892C730C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990779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C4C2-C5C2-E6D8-5E96-2688C8E37D3F}"/>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TIMELINE OF THE COURSE</a:t>
            </a:r>
          </a:p>
        </p:txBody>
      </p:sp>
      <p:pic>
        <p:nvPicPr>
          <p:cNvPr id="5" name="Content Placeholder 4" descr="A screenshot of a computer program&#10;&#10;Description automatically generated">
            <a:extLst>
              <a:ext uri="{FF2B5EF4-FFF2-40B4-BE49-F238E27FC236}">
                <a16:creationId xmlns:a16="http://schemas.microsoft.com/office/drawing/2014/main" id="{90B2A1DF-FDB5-3917-93A5-8FCB4FE86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389" y="2281186"/>
            <a:ext cx="11290434" cy="4425271"/>
          </a:xfrm>
        </p:spPr>
      </p:pic>
    </p:spTree>
    <p:extLst>
      <p:ext uri="{BB962C8B-B14F-4D97-AF65-F5344CB8AC3E}">
        <p14:creationId xmlns:p14="http://schemas.microsoft.com/office/powerpoint/2010/main" val="148234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309A44A2-7240-C4F8-7763-A400C9E34F67}"/>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latin typeface="Calibri" panose="020F0502020204030204" pitchFamily="34" charset="0"/>
                <a:ea typeface="Calibri" panose="020F0502020204030204" pitchFamily="34" charset="0"/>
                <a:cs typeface="Calibri" panose="020F0502020204030204" pitchFamily="34" charset="0"/>
              </a:rPr>
              <a:t>DETAILS ABOUT THE COURSE (I)</a:t>
            </a:r>
          </a:p>
        </p:txBody>
      </p:sp>
      <p:sp>
        <p:nvSpPr>
          <p:cNvPr id="3" name="Content Placeholder 2">
            <a:extLst>
              <a:ext uri="{FF2B5EF4-FFF2-40B4-BE49-F238E27FC236}">
                <a16:creationId xmlns:a16="http://schemas.microsoft.com/office/drawing/2014/main" id="{4DA7E8F1-9B78-FF5A-B64E-D13341C460F1}"/>
              </a:ext>
            </a:extLst>
          </p:cNvPr>
          <p:cNvSpPr>
            <a:spLocks noGrp="1"/>
          </p:cNvSpPr>
          <p:nvPr>
            <p:ph idx="1"/>
          </p:nvPr>
        </p:nvSpPr>
        <p:spPr>
          <a:xfrm>
            <a:off x="5290077" y="437513"/>
            <a:ext cx="6770992" cy="5954325"/>
          </a:xfrm>
        </p:spPr>
        <p:txBody>
          <a:bodyPr anchor="ctr">
            <a:normAutofit/>
          </a:bodyPr>
          <a:lstStyle/>
          <a:p>
            <a:pPr algn="just">
              <a:lnSpc>
                <a:spcPct val="90000"/>
              </a:lnSpc>
            </a:pPr>
            <a:r>
              <a:rPr lang="en-US" sz="1700" dirty="0">
                <a:latin typeface="Calibri" panose="020F0502020204030204" pitchFamily="34" charset="0"/>
                <a:ea typeface="Calibri" panose="020F0502020204030204" pitchFamily="34" charset="0"/>
                <a:cs typeface="Calibri" panose="020F0502020204030204" pitchFamily="34" charset="0"/>
              </a:rPr>
              <a:t>Like a real-world project, there is no exam or test. There is only one semester-long “project”, broken down into three deliverables (Alpha, Beta, Final) with incremental requirements.</a:t>
            </a:r>
          </a:p>
          <a:p>
            <a:pPr algn="just">
              <a:lnSpc>
                <a:spcPct val="90000"/>
              </a:lnSpc>
            </a:pPr>
            <a:endParaRPr lang="en-US" sz="17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US" sz="17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r>
              <a:rPr lang="en-US" sz="1700" dirty="0">
                <a:latin typeface="Calibri" panose="020F0502020204030204" pitchFamily="34" charset="0"/>
                <a:ea typeface="Calibri" panose="020F0502020204030204" pitchFamily="34" charset="0"/>
                <a:cs typeface="Calibri" panose="020F0502020204030204" pitchFamily="34" charset="0"/>
              </a:rPr>
              <a:t>The </a:t>
            </a:r>
            <a:r>
              <a:rPr lang="en-US" sz="1700" b="1" dirty="0">
                <a:latin typeface="Calibri" panose="020F0502020204030204" pitchFamily="34" charset="0"/>
                <a:ea typeface="Calibri" panose="020F0502020204030204" pitchFamily="34" charset="0"/>
                <a:cs typeface="Calibri" panose="020F0502020204030204" pitchFamily="34" charset="0"/>
              </a:rPr>
              <a:t>Alpha</a:t>
            </a:r>
            <a:r>
              <a:rPr lang="en-US" sz="1700" dirty="0">
                <a:latin typeface="Calibri" panose="020F0502020204030204" pitchFamily="34" charset="0"/>
                <a:ea typeface="Calibri" panose="020F0502020204030204" pitchFamily="34" charset="0"/>
                <a:cs typeface="Calibri" panose="020F0502020204030204" pitchFamily="34" charset="0"/>
              </a:rPr>
              <a:t> deliverable is an individual assignment aimed to help students develop the confidence to develop in the relevant technologies before forming teams. For the </a:t>
            </a:r>
            <a:r>
              <a:rPr lang="en-US" sz="1700" b="1" dirty="0">
                <a:latin typeface="Calibri" panose="020F0502020204030204" pitchFamily="34" charset="0"/>
                <a:ea typeface="Calibri" panose="020F0502020204030204" pitchFamily="34" charset="0"/>
                <a:cs typeface="Calibri" panose="020F0502020204030204" pitchFamily="34" charset="0"/>
              </a:rPr>
              <a:t>Beta</a:t>
            </a:r>
            <a:r>
              <a:rPr lang="en-US" sz="1700" dirty="0">
                <a:latin typeface="Calibri" panose="020F0502020204030204" pitchFamily="34" charset="0"/>
                <a:ea typeface="Calibri" panose="020F0502020204030204" pitchFamily="34" charset="0"/>
                <a:cs typeface="Calibri" panose="020F0502020204030204" pitchFamily="34" charset="0"/>
              </a:rPr>
              <a:t> and </a:t>
            </a:r>
            <a:r>
              <a:rPr lang="en-US" sz="1700" b="1" dirty="0">
                <a:latin typeface="Calibri" panose="020F0502020204030204" pitchFamily="34" charset="0"/>
                <a:ea typeface="Calibri" panose="020F0502020204030204" pitchFamily="34" charset="0"/>
                <a:cs typeface="Calibri" panose="020F0502020204030204" pitchFamily="34" charset="0"/>
              </a:rPr>
              <a:t>Final</a:t>
            </a:r>
            <a:r>
              <a:rPr lang="en-US" sz="1700" dirty="0">
                <a:latin typeface="Calibri" panose="020F0502020204030204" pitchFamily="34" charset="0"/>
                <a:ea typeface="Calibri" panose="020F0502020204030204" pitchFamily="34" charset="0"/>
                <a:cs typeface="Calibri" panose="020F0502020204030204" pitchFamily="34" charset="0"/>
              </a:rPr>
              <a:t> releases, students are randomly allocated to groups of three students (the group formations are the same for both releases). </a:t>
            </a:r>
          </a:p>
          <a:p>
            <a:pPr algn="just">
              <a:lnSpc>
                <a:spcPct val="90000"/>
              </a:lnSpc>
            </a:pPr>
            <a:endParaRPr lang="en-US" sz="17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endParaRPr lang="en-US" sz="17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r>
              <a:rPr lang="en-US" sz="1700" dirty="0">
                <a:latin typeface="Calibri" panose="020F0502020204030204" pitchFamily="34" charset="0"/>
                <a:ea typeface="Calibri" panose="020F0502020204030204" pitchFamily="34" charset="0"/>
                <a:cs typeface="Calibri" panose="020F0502020204030204" pitchFamily="34" charset="0"/>
              </a:rPr>
              <a:t>The teams play the role of “professional software engineers” working for a software company and the course instructor plays the role of a “client” belonging to a hypothetical organization that has contracted this software company to build a custom application.</a:t>
            </a:r>
          </a:p>
        </p:txBody>
      </p:sp>
    </p:spTree>
    <p:extLst>
      <p:ext uri="{BB962C8B-B14F-4D97-AF65-F5344CB8AC3E}">
        <p14:creationId xmlns:p14="http://schemas.microsoft.com/office/powerpoint/2010/main" val="352921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753B-B8CB-F256-29AE-379A7CC44337}"/>
              </a:ext>
            </a:extLst>
          </p:cNvPr>
          <p:cNvSpPr>
            <a:spLocks noGrp="1"/>
          </p:cNvSpPr>
          <p:nvPr>
            <p:ph type="title"/>
          </p:nvPr>
        </p:nvSpPr>
        <p:spPr>
          <a:xfrm>
            <a:off x="1154954" y="973668"/>
            <a:ext cx="8761413" cy="706964"/>
          </a:xfrm>
        </p:spPr>
        <p:txBody>
          <a:bodyPr>
            <a:normAutofit/>
          </a:bodyPr>
          <a:lstStyle/>
          <a:p>
            <a:r>
              <a:rPr lang="en-US">
                <a:solidFill>
                  <a:srgbClr val="EBEBEB"/>
                </a:solidFill>
                <a:latin typeface="Calibri" panose="020F0502020204030204" pitchFamily="34" charset="0"/>
                <a:ea typeface="Calibri" panose="020F0502020204030204" pitchFamily="34" charset="0"/>
                <a:cs typeface="Calibri" panose="020F0502020204030204" pitchFamily="34" charset="0"/>
              </a:rPr>
              <a:t>DETAILS ABOUT THE COURSE (II)</a:t>
            </a:r>
            <a:endParaRPr lang="en-US">
              <a:solidFill>
                <a:srgbClr val="EBEBEB"/>
              </a:solidFill>
            </a:endParaRPr>
          </a:p>
        </p:txBody>
      </p:sp>
      <p:graphicFrame>
        <p:nvGraphicFramePr>
          <p:cNvPr id="5" name="Content Placeholder 2">
            <a:extLst>
              <a:ext uri="{FF2B5EF4-FFF2-40B4-BE49-F238E27FC236}">
                <a16:creationId xmlns:a16="http://schemas.microsoft.com/office/drawing/2014/main" id="{ACED5D07-0AB9-7D87-D565-182CBFE21AC3}"/>
              </a:ext>
            </a:extLst>
          </p:cNvPr>
          <p:cNvGraphicFramePr>
            <a:graphicFrameLocks noGrp="1"/>
          </p:cNvGraphicFramePr>
          <p:nvPr>
            <p:ph idx="1"/>
            <p:extLst>
              <p:ext uri="{D42A27DB-BD31-4B8C-83A1-F6EECF244321}">
                <p14:modId xmlns:p14="http://schemas.microsoft.com/office/powerpoint/2010/main" val="2296521779"/>
              </p:ext>
            </p:extLst>
          </p:nvPr>
        </p:nvGraphicFramePr>
        <p:xfrm>
          <a:off x="411480" y="2871216"/>
          <a:ext cx="11571973" cy="3140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044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D09284-C3FE-DDD4-6D9E-8EAD80AF00E4}"/>
              </a:ext>
            </a:extLst>
          </p:cNvPr>
          <p:cNvSpPr>
            <a:spLocks noGrp="1"/>
          </p:cNvSpPr>
          <p:nvPr>
            <p:ph type="title"/>
          </p:nvPr>
        </p:nvSpPr>
        <p:spPr>
          <a:xfrm>
            <a:off x="1154954" y="855482"/>
            <a:ext cx="8761413" cy="898674"/>
          </a:xfrm>
        </p:spPr>
        <p:txBody>
          <a:bodyPr anchor="b">
            <a:normAutofit/>
          </a:bodyPr>
          <a:lstStyle/>
          <a:p>
            <a:r>
              <a:rPr lang="en-US" sz="4800" dirty="0">
                <a:solidFill>
                  <a:schemeClr val="tx2"/>
                </a:solidFill>
                <a:latin typeface="Calibri" panose="020F0502020204030204" pitchFamily="34" charset="0"/>
                <a:ea typeface="Calibri" panose="020F0502020204030204" pitchFamily="34" charset="0"/>
                <a:cs typeface="Calibri" panose="020F0502020204030204" pitchFamily="34" charset="0"/>
              </a:rPr>
              <a:t>Assessment</a:t>
            </a:r>
            <a:endParaRPr lang="en-US" sz="4800" dirty="0">
              <a:solidFill>
                <a:schemeClr val="tx2"/>
              </a:solidFill>
            </a:endParaRPr>
          </a:p>
        </p:txBody>
      </p:sp>
      <p:sp>
        <p:nvSpPr>
          <p:cNvPr id="21" name="Rectangle 20">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CD8BA3F-0E09-A668-A83D-7429870C05A0}"/>
              </a:ext>
            </a:extLst>
          </p:cNvPr>
          <p:cNvSpPr>
            <a:spLocks noGrp="1"/>
          </p:cNvSpPr>
          <p:nvPr>
            <p:ph idx="1"/>
          </p:nvPr>
        </p:nvSpPr>
        <p:spPr>
          <a:xfrm>
            <a:off x="1154954" y="2079173"/>
            <a:ext cx="10193231" cy="3730689"/>
          </a:xfrm>
        </p:spPr>
        <p:txBody>
          <a:bodyPr anchor="ctr">
            <a:normAutofit/>
          </a:bodyPr>
          <a:lstStyle/>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Demonstrations are the primary method used to assess students. For each of the three deliverables, students present their software product to the instructors. Some of the marks relate to professionalism such as the quality of the demonstration in terms of engagement, formality and politeness.</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Code style and Git workflows are evaluated using tools that automatically analyze source code and Git logs to report any violations.</a:t>
            </a:r>
          </a:p>
        </p:txBody>
      </p:sp>
    </p:spTree>
    <p:extLst>
      <p:ext uri="{BB962C8B-B14F-4D97-AF65-F5344CB8AC3E}">
        <p14:creationId xmlns:p14="http://schemas.microsoft.com/office/powerpoint/2010/main" val="32415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9C27-0FF9-9504-6AB2-B5C7F38BC170}"/>
              </a:ext>
            </a:extLst>
          </p:cNvPr>
          <p:cNvSpPr>
            <a:spLocks noGrp="1"/>
          </p:cNvSpPr>
          <p:nvPr>
            <p:ph type="title"/>
          </p:nvPr>
        </p:nvSpPr>
        <p:spPr/>
        <p:txBody>
          <a:bodyPr>
            <a:norm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Academia-industry collaborations</a:t>
            </a:r>
          </a:p>
        </p:txBody>
      </p:sp>
      <p:sp>
        <p:nvSpPr>
          <p:cNvPr id="16" name="Content Placeholder 15">
            <a:extLst>
              <a:ext uri="{FF2B5EF4-FFF2-40B4-BE49-F238E27FC236}">
                <a16:creationId xmlns:a16="http://schemas.microsoft.com/office/drawing/2014/main" id="{BCC930A7-29ED-327B-881A-1B6B38900ECA}"/>
              </a:ext>
            </a:extLst>
          </p:cNvPr>
          <p:cNvSpPr>
            <a:spLocks noGrp="1"/>
          </p:cNvSpPr>
          <p:nvPr>
            <p:ph idx="1"/>
          </p:nvPr>
        </p:nvSpPr>
        <p:spPr>
          <a:xfrm>
            <a:off x="4481268" y="2382626"/>
            <a:ext cx="7105481" cy="4045683"/>
          </a:xfrm>
        </p:spPr>
        <p:txBody>
          <a:bodyPr>
            <a:normAutofit lnSpcReduction="10000"/>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The importance of academia-industry links is well understood. Several academic researchers have studied the phenomenon, with the aim to “close the loop” between what is taught in universities and what is requested by industry.</a:t>
            </a:r>
          </a:p>
          <a:p>
            <a:pPr marL="0" indent="0"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The phases to boot and reboot academia-industry collaboration are divided in four major phases:</a:t>
            </a:r>
          </a:p>
          <a:p>
            <a:pPr marL="1124100" lvl="2" indent="-342900" algn="just">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Planning</a:t>
            </a:r>
          </a:p>
          <a:p>
            <a:pPr marL="1124100" lvl="2" indent="-342900" algn="just">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Preparation</a:t>
            </a:r>
          </a:p>
          <a:p>
            <a:pPr marL="1124100" lvl="2" indent="-342900" algn="just">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Execution</a:t>
            </a:r>
          </a:p>
          <a:p>
            <a:pPr marL="1124100" lvl="2" indent="-342900" algn="just">
              <a:buFont typeface="+mj-lt"/>
              <a:buAutoNum type="arabicPeriod"/>
            </a:pPr>
            <a:r>
              <a:rPr lang="en-US" sz="1800" b="1" dirty="0">
                <a:latin typeface="Calibri" panose="020F0502020204030204" pitchFamily="34" charset="0"/>
                <a:ea typeface="Calibri" panose="020F0502020204030204" pitchFamily="34" charset="0"/>
                <a:cs typeface="Calibri" panose="020F0502020204030204" pitchFamily="34" charset="0"/>
              </a:rPr>
              <a:t>Follow-up</a:t>
            </a:r>
          </a:p>
          <a:p>
            <a:endParaRPr lang="en-US" dirty="0"/>
          </a:p>
        </p:txBody>
      </p:sp>
      <p:pic>
        <p:nvPicPr>
          <p:cNvPr id="12" name="Content Placeholder 11" descr="A screen shot of a computer&#10;&#10;Description automatically generated">
            <a:extLst>
              <a:ext uri="{FF2B5EF4-FFF2-40B4-BE49-F238E27FC236}">
                <a16:creationId xmlns:a16="http://schemas.microsoft.com/office/drawing/2014/main" id="{1DCFC614-6066-3567-3D69-82787013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4" y="2180497"/>
            <a:ext cx="3711459" cy="4045682"/>
          </a:xfrm>
          <a:prstGeom prst="rect">
            <a:avLst/>
          </a:prstGeom>
        </p:spPr>
      </p:pic>
    </p:spTree>
    <p:extLst>
      <p:ext uri="{BB962C8B-B14F-4D97-AF65-F5344CB8AC3E}">
        <p14:creationId xmlns:p14="http://schemas.microsoft.com/office/powerpoint/2010/main" val="169441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4B96-FED3-0BB1-A7AF-D01DE27837E1}"/>
              </a:ext>
            </a:extLst>
          </p:cNvPr>
          <p:cNvSpPr>
            <a:spLocks noGrp="1"/>
          </p:cNvSpPr>
          <p:nvPr>
            <p:ph type="title"/>
          </p:nvPr>
        </p:nvSpPr>
        <p:spPr/>
        <p:txBody>
          <a:bodyPr>
            <a:normAutofit/>
          </a:bodyPr>
          <a:lstStyle/>
          <a:p>
            <a:pPr algn="ctr"/>
            <a:r>
              <a:rPr lang="en-US" dirty="0">
                <a:solidFill>
                  <a:srgbClr val="EBEBEB"/>
                </a:solidFill>
                <a:latin typeface="Calibri" panose="020F0502020204030204" pitchFamily="34" charset="0"/>
                <a:ea typeface="Calibri" panose="020F0502020204030204" pitchFamily="34" charset="0"/>
                <a:cs typeface="Calibri" panose="020F0502020204030204" pitchFamily="34" charset="0"/>
              </a:rPr>
              <a:t>PHASE 1: PLANNING</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796E4BD-3FE2-5D83-87AF-C34005202C71}"/>
              </a:ext>
            </a:extLst>
          </p:cNvPr>
          <p:cNvSpPr>
            <a:spLocks noGrp="1"/>
          </p:cNvSpPr>
          <p:nvPr>
            <p:ph idx="1"/>
          </p:nvPr>
        </p:nvSpPr>
        <p:spPr>
          <a:xfrm>
            <a:off x="201167" y="2359151"/>
            <a:ext cx="11695657" cy="4080149"/>
          </a:xfrm>
        </p:spPr>
        <p:txBody>
          <a:bodyPr>
            <a:noAutofit/>
          </a:bodyPr>
          <a:lstStyle/>
          <a:p>
            <a:pPr algn="just">
              <a:buFont typeface="+mj-lt"/>
              <a:buAutoNum type="arabicPeriod"/>
            </a:pPr>
            <a:r>
              <a:rPr lang="en-US" sz="2000" b="1" i="0" dirty="0">
                <a:latin typeface="Calibri" panose="020F0502020204030204" pitchFamily="34" charset="0"/>
                <a:ea typeface="Calibri" panose="020F0502020204030204" pitchFamily="34" charset="0"/>
                <a:cs typeface="Calibri" panose="020F0502020204030204" pitchFamily="34" charset="0"/>
              </a:rPr>
              <a:t>Isolate the Learning Objectives (LO) that will be Part of the Industry-Academia Collaboration: </a:t>
            </a:r>
            <a:r>
              <a:rPr lang="en-US" sz="2000" b="0" i="0" dirty="0">
                <a:latin typeface="Calibri" panose="020F0502020204030204" pitchFamily="34" charset="0"/>
                <a:ea typeface="Calibri" panose="020F0502020204030204" pitchFamily="34" charset="0"/>
                <a:cs typeface="Calibri" panose="020F0502020204030204" pitchFamily="34" charset="0"/>
              </a:rPr>
              <a:t>The course coordinator chooses which LOs will be developed as academic output, and which ones will be developed as industrial deliverables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Interact </a:t>
            </a:r>
            <a:r>
              <a:rPr lang="en-US" sz="2000" b="1" i="0" dirty="0">
                <a:latin typeface="Calibri" panose="020F0502020204030204" pitchFamily="34" charset="0"/>
                <a:ea typeface="Calibri" panose="020F0502020204030204" pitchFamily="34" charset="0"/>
                <a:cs typeface="Calibri" panose="020F0502020204030204" pitchFamily="34" charset="0"/>
              </a:rPr>
              <a:t>With the Local Business Liaison Officers (BLO) and the Student Associations</a:t>
            </a:r>
            <a:r>
              <a:rPr lang="en-US" sz="2000" i="0" dirty="0"/>
              <a:t>:</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0" i="0" dirty="0">
                <a:latin typeface="Calibri" panose="020F0502020204030204" pitchFamily="34" charset="0"/>
                <a:ea typeface="Calibri" panose="020F0502020204030204" pitchFamily="34" charset="0"/>
                <a:cs typeface="Calibri" panose="020F0502020204030204" pitchFamily="34" charset="0"/>
              </a:rPr>
              <a:t>In this step, the course coordinator establishes a direct connection with the internal staff and student associations that facilitate the collaboration with industries.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Create </a:t>
            </a:r>
            <a:r>
              <a:rPr lang="en-US" sz="2000" b="1" i="0" dirty="0">
                <a:latin typeface="Calibri" panose="020F0502020204030204" pitchFamily="34" charset="0"/>
                <a:ea typeface="Calibri" panose="020F0502020204030204" pitchFamily="34" charset="0"/>
                <a:cs typeface="Calibri" panose="020F0502020204030204" pitchFamily="34" charset="0"/>
              </a:rPr>
              <a:t>a Professional Organizational Structure Behind the Scheme</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839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1916</TotalTime>
  <Words>2576</Words>
  <Application>Microsoft Office PowerPoint</Application>
  <PresentationFormat>Widescreen</PresentationFormat>
  <Paragraphs>236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Calibri</vt:lpstr>
      <vt:lpstr>Century Gothic</vt:lpstr>
      <vt:lpstr>Wingdings 3</vt:lpstr>
      <vt:lpstr>Ion Boardroom</vt:lpstr>
      <vt:lpstr>Software engineering education and training</vt:lpstr>
      <vt:lpstr>PROFESSIONALISM IN SOFTWARE ENGINEERING</vt:lpstr>
      <vt:lpstr>PROFESSIONALISM IN SOFTWARE ENGINEERING</vt:lpstr>
      <vt:lpstr>TIMELINE OF THE COURSE</vt:lpstr>
      <vt:lpstr>DETAILS ABOUT THE COURSE (I)</vt:lpstr>
      <vt:lpstr>DETAILS ABOUT THE COURSE (II)</vt:lpstr>
      <vt:lpstr>Assessment</vt:lpstr>
      <vt:lpstr>Academia-industry collaborations</vt:lpstr>
      <vt:lpstr>PHASE 1: PLANNING</vt:lpstr>
      <vt:lpstr>PHASE 2: PREPARATION</vt:lpstr>
      <vt:lpstr>Phase 3: execution</vt:lpstr>
      <vt:lpstr>PHASE 4: FOLLOW-UP</vt:lpstr>
      <vt:lpstr>WHAT ABOUT OTHER TECHNICAL DEGREES?</vt:lpstr>
      <vt:lpstr>WHAT ABOUT OTHER TECHNICAL DEGREES?</vt:lpstr>
      <vt:lpstr>Software Engineering Body of Knowledge</vt:lpstr>
      <vt:lpstr>CHALLENGES FOR SOFTWARE ENGINEERING EDUCATION</vt:lpstr>
      <vt:lpstr>Solution to challenge 2</vt:lpstr>
      <vt:lpstr>Solution to challenge 3</vt:lpstr>
      <vt:lpstr>Education with experience Assessment of a Co-op model in undergraduate engineering programs in computing </vt:lpstr>
      <vt:lpstr>Key concepts</vt:lpstr>
      <vt:lpstr>PowerPoint Presentation</vt:lpstr>
      <vt:lpstr>PowerPoint Presentation</vt:lpstr>
      <vt:lpstr>Examples of Implementation</vt:lpstr>
      <vt:lpstr>Outcomes </vt:lpstr>
      <vt:lpstr>PowerPoint Presentation</vt:lpstr>
      <vt:lpstr>Learning by redoing </vt:lpstr>
      <vt:lpstr>Major points</vt:lpstr>
      <vt:lpstr>Feedback Loops:</vt:lpstr>
      <vt:lpstr>Growth Mindset</vt:lpstr>
      <vt:lpstr>Practical Applications</vt:lpstr>
      <vt:lpstr>Outcomes</vt:lpstr>
      <vt:lpstr>Case Study: A Replication and Expansion of the Original Code Mangler Study</vt:lpstr>
      <vt:lpstr>Study Goals</vt:lpstr>
      <vt:lpstr>PowerPoint Presentation</vt:lpstr>
      <vt:lpstr>PowerPoint Presentation</vt:lpstr>
      <vt:lpstr>Case study: Using Wireframes in a Capstone Software Engineering Class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panos tsele</dc:creator>
  <cp:lastModifiedBy>PANAGIOTIS TSELENTIS</cp:lastModifiedBy>
  <cp:revision>62</cp:revision>
  <dcterms:created xsi:type="dcterms:W3CDTF">2024-11-09T16:39:52Z</dcterms:created>
  <dcterms:modified xsi:type="dcterms:W3CDTF">2025-01-06T21:49:35Z</dcterms:modified>
</cp:coreProperties>
</file>