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498" r:id="rId3"/>
    <p:sldId id="495" r:id="rId4"/>
    <p:sldId id="515" r:id="rId5"/>
    <p:sldId id="566" r:id="rId6"/>
    <p:sldId id="555" r:id="rId7"/>
    <p:sldId id="556" r:id="rId8"/>
    <p:sldId id="557" r:id="rId9"/>
    <p:sldId id="558" r:id="rId10"/>
    <p:sldId id="559" r:id="rId11"/>
    <p:sldId id="426" r:id="rId12"/>
    <p:sldId id="567" r:id="rId13"/>
    <p:sldId id="569" r:id="rId14"/>
    <p:sldId id="568" r:id="rId15"/>
    <p:sldId id="570" r:id="rId16"/>
    <p:sldId id="571" r:id="rId17"/>
    <p:sldId id="572" r:id="rId18"/>
    <p:sldId id="496" r:id="rId19"/>
    <p:sldId id="580" r:id="rId20"/>
    <p:sldId id="583" r:id="rId21"/>
    <p:sldId id="584" r:id="rId22"/>
    <p:sldId id="581" r:id="rId23"/>
    <p:sldId id="586" r:id="rId24"/>
    <p:sldId id="585" r:id="rId25"/>
    <p:sldId id="587" r:id="rId26"/>
    <p:sldId id="582"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16" r:id="rId41"/>
    <p:sldId id="617" r:id="rId42"/>
    <p:sldId id="621" r:id="rId43"/>
    <p:sldId id="618" r:id="rId44"/>
    <p:sldId id="619" r:id="rId45"/>
    <p:sldId id="622" r:id="rId46"/>
    <p:sldId id="624" r:id="rId47"/>
    <p:sldId id="601" r:id="rId48"/>
    <p:sldId id="625" r:id="rId49"/>
    <p:sldId id="626" r:id="rId50"/>
    <p:sldId id="602" r:id="rId51"/>
    <p:sldId id="627" r:id="rId52"/>
    <p:sldId id="642" r:id="rId53"/>
    <p:sldId id="641" r:id="rId54"/>
    <p:sldId id="644" r:id="rId55"/>
    <p:sldId id="652" r:id="rId56"/>
    <p:sldId id="670" r:id="rId57"/>
    <p:sldId id="645" r:id="rId58"/>
    <p:sldId id="653" r:id="rId59"/>
    <p:sldId id="671" r:id="rId60"/>
    <p:sldId id="672" r:id="rId61"/>
    <p:sldId id="646" r:id="rId62"/>
    <p:sldId id="654" r:id="rId63"/>
    <p:sldId id="673" r:id="rId64"/>
    <p:sldId id="647" r:id="rId65"/>
    <p:sldId id="655" r:id="rId66"/>
    <p:sldId id="669" r:id="rId67"/>
    <p:sldId id="674" r:id="rId68"/>
    <p:sldId id="675" r:id="rId69"/>
    <p:sldId id="676" r:id="rId70"/>
    <p:sldId id="677" r:id="rId71"/>
    <p:sldId id="678" r:id="rId72"/>
    <p:sldId id="679" r:id="rId73"/>
    <p:sldId id="680" r:id="rId74"/>
    <p:sldId id="681" r:id="rId75"/>
    <p:sldId id="648" r:id="rId76"/>
    <p:sldId id="656" r:id="rId77"/>
    <p:sldId id="665" r:id="rId78"/>
    <p:sldId id="666" r:id="rId79"/>
    <p:sldId id="667" r:id="rId80"/>
    <p:sldId id="668" r:id="rId81"/>
    <p:sldId id="649" r:id="rId82"/>
    <p:sldId id="657" r:id="rId83"/>
    <p:sldId id="650" r:id="rId84"/>
    <p:sldId id="658" r:id="rId85"/>
    <p:sldId id="662" r:id="rId86"/>
    <p:sldId id="663" r:id="rId87"/>
    <p:sldId id="664" r:id="rId88"/>
    <p:sldId id="651" r:id="rId89"/>
    <p:sldId id="659" r:id="rId90"/>
    <p:sldId id="660" r:id="rId91"/>
    <p:sldId id="661" r:id="rId92"/>
    <p:sldId id="293" r:id="rId9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57" userDrawn="1">
          <p15:clr>
            <a:srgbClr val="A4A3A4"/>
          </p15:clr>
        </p15:guide>
        <p15:guide id="7" pos="7423" userDrawn="1">
          <p15:clr>
            <a:srgbClr val="A4A3A4"/>
          </p15:clr>
        </p15:guide>
        <p15:guide id="8" orient="horz" pos="2432" userDrawn="1">
          <p15:clr>
            <a:srgbClr val="A4A3A4"/>
          </p15:clr>
        </p15:guide>
        <p15:guide id="9" orient="horz" pos="1525" userDrawn="1">
          <p15:clr>
            <a:srgbClr val="A4A3A4"/>
          </p15:clr>
        </p15:guide>
        <p15:guide id="10" orient="horz" pos="3385" userDrawn="1">
          <p15:clr>
            <a:srgbClr val="A4A3A4"/>
          </p15:clr>
        </p15:guide>
        <p15:guide id="11" pos="179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OU Maria-Anna" initials="FM" lastIdx="21" clrIdx="0">
    <p:extLst>
      <p:ext uri="{19B8F6BF-5375-455C-9EA6-DF929625EA0E}">
        <p15:presenceInfo xmlns:p15="http://schemas.microsoft.com/office/powerpoint/2012/main" userId="S-1-5-21-910234651-2472166293-2568471742-13512" providerId="AD"/>
      </p:ext>
    </p:extLst>
  </p:cmAuthor>
  <p:cmAuthor id="2" name="YIALELIS Nicholas" initials="YN" lastIdx="7" clrIdx="1">
    <p:extLst>
      <p:ext uri="{19B8F6BF-5375-455C-9EA6-DF929625EA0E}">
        <p15:presenceInfo xmlns:p15="http://schemas.microsoft.com/office/powerpoint/2012/main" userId="S-1-5-21-2788770225-3767355608-264476496-28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727A"/>
    <a:srgbClr val="00C1EF"/>
    <a:srgbClr val="B52E31"/>
    <a:srgbClr val="0769AD"/>
    <a:srgbClr val="A21116"/>
    <a:srgbClr val="4DBA87"/>
    <a:srgbClr val="0061B9"/>
    <a:srgbClr val="DBDFE2"/>
    <a:srgbClr val="B1BABF"/>
    <a:srgbClr val="E6E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42" autoAdjust="0"/>
  </p:normalViewPr>
  <p:slideViewPr>
    <p:cSldViewPr>
      <p:cViewPr varScale="1">
        <p:scale>
          <a:sx n="84" d="100"/>
          <a:sy n="84" d="100"/>
        </p:scale>
        <p:origin x="1494" y="78"/>
      </p:cViewPr>
      <p:guideLst>
        <p:guide pos="257"/>
        <p:guide pos="7423"/>
        <p:guide orient="horz" pos="2432"/>
        <p:guide orient="horz" pos="1525"/>
        <p:guide orient="horz" pos="3385"/>
        <p:guide pos="1799"/>
      </p:guideLst>
    </p:cSldViewPr>
  </p:slideViewPr>
  <p:outlineViewPr>
    <p:cViewPr>
      <p:scale>
        <a:sx n="33" d="100"/>
        <a:sy n="33" d="100"/>
      </p:scale>
      <p:origin x="0" y="-132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D570748-4EC3-4140-98F3-73B8EAC5D0F8}" type="datetimeFigureOut">
              <a:rPr lang="en-GB" smtClean="0"/>
              <a:pPr/>
              <a:t>14/12/2019</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ADFFCCF-F66D-4BF9-A92C-434375CDC91C}" type="slidenum">
              <a:rPr lang="en-GB" smtClean="0"/>
              <a:pPr/>
              <a:t>‹#›</a:t>
            </a:fld>
            <a:endParaRPr lang="en-GB"/>
          </a:p>
        </p:txBody>
      </p:sp>
    </p:spTree>
    <p:extLst>
      <p:ext uri="{BB962C8B-B14F-4D97-AF65-F5344CB8AC3E}">
        <p14:creationId xmlns:p14="http://schemas.microsoft.com/office/powerpoint/2010/main" val="205917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depen.io/sunnykgupta/pen/mRPxdo?editors=101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jsbin.com/varigiw/edit?js,output"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jsbin.com/varigiw/edit?js,output"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3ADFFCCF-F66D-4BF9-A92C-434375CDC91C}" type="slidenum">
              <a:rPr lang="en-GB" smtClean="0"/>
              <a:pPr/>
              <a:t>1</a:t>
            </a:fld>
            <a:endParaRPr lang="en-GB"/>
          </a:p>
        </p:txBody>
      </p:sp>
    </p:spTree>
    <p:extLst>
      <p:ext uri="{BB962C8B-B14F-4D97-AF65-F5344CB8AC3E}">
        <p14:creationId xmlns:p14="http://schemas.microsoft.com/office/powerpoint/2010/main" val="248389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13</a:t>
            </a:fld>
            <a:endParaRPr lang="en-GB"/>
          </a:p>
        </p:txBody>
      </p:sp>
    </p:spTree>
    <p:extLst>
      <p:ext uri="{BB962C8B-B14F-4D97-AF65-F5344CB8AC3E}">
        <p14:creationId xmlns:p14="http://schemas.microsoft.com/office/powerpoint/2010/main" val="102614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14</a:t>
            </a:fld>
            <a:endParaRPr lang="en-GB"/>
          </a:p>
        </p:txBody>
      </p:sp>
    </p:spTree>
    <p:extLst>
      <p:ext uri="{BB962C8B-B14F-4D97-AF65-F5344CB8AC3E}">
        <p14:creationId xmlns:p14="http://schemas.microsoft.com/office/powerpoint/2010/main" val="3869778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15</a:t>
            </a:fld>
            <a:endParaRPr lang="en-GB"/>
          </a:p>
        </p:txBody>
      </p:sp>
    </p:spTree>
    <p:extLst>
      <p:ext uri="{BB962C8B-B14F-4D97-AF65-F5344CB8AC3E}">
        <p14:creationId xmlns:p14="http://schemas.microsoft.com/office/powerpoint/2010/main" val="2475655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16</a:t>
            </a:fld>
            <a:endParaRPr lang="en-GB"/>
          </a:p>
        </p:txBody>
      </p:sp>
    </p:spTree>
    <p:extLst>
      <p:ext uri="{BB962C8B-B14F-4D97-AF65-F5344CB8AC3E}">
        <p14:creationId xmlns:p14="http://schemas.microsoft.com/office/powerpoint/2010/main" val="3897772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17</a:t>
            </a:fld>
            <a:endParaRPr lang="en-GB"/>
          </a:p>
        </p:txBody>
      </p:sp>
    </p:spTree>
    <p:extLst>
      <p:ext uri="{BB962C8B-B14F-4D97-AF65-F5344CB8AC3E}">
        <p14:creationId xmlns:p14="http://schemas.microsoft.com/office/powerpoint/2010/main" val="343586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19</a:t>
            </a:fld>
            <a:endParaRPr lang="en-GB"/>
          </a:p>
        </p:txBody>
      </p:sp>
    </p:spTree>
    <p:extLst>
      <p:ext uri="{BB962C8B-B14F-4D97-AF65-F5344CB8AC3E}">
        <p14:creationId xmlns:p14="http://schemas.microsoft.com/office/powerpoint/2010/main" val="288268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20</a:t>
            </a:fld>
            <a:endParaRPr lang="en-GB"/>
          </a:p>
        </p:txBody>
      </p:sp>
    </p:spTree>
    <p:extLst>
      <p:ext uri="{BB962C8B-B14F-4D97-AF65-F5344CB8AC3E}">
        <p14:creationId xmlns:p14="http://schemas.microsoft.com/office/powerpoint/2010/main" val="1011182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21</a:t>
            </a:fld>
            <a:endParaRPr lang="en-GB"/>
          </a:p>
        </p:txBody>
      </p:sp>
    </p:spTree>
    <p:extLst>
      <p:ext uri="{BB962C8B-B14F-4D97-AF65-F5344CB8AC3E}">
        <p14:creationId xmlns:p14="http://schemas.microsoft.com/office/powerpoint/2010/main" val="1100806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22</a:t>
            </a:fld>
            <a:endParaRPr lang="en-GB"/>
          </a:p>
        </p:txBody>
      </p:sp>
    </p:spTree>
    <p:extLst>
      <p:ext uri="{BB962C8B-B14F-4D97-AF65-F5344CB8AC3E}">
        <p14:creationId xmlns:p14="http://schemas.microsoft.com/office/powerpoint/2010/main" val="861024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23</a:t>
            </a:fld>
            <a:endParaRPr lang="en-GB"/>
          </a:p>
        </p:txBody>
      </p:sp>
    </p:spTree>
    <p:extLst>
      <p:ext uri="{BB962C8B-B14F-4D97-AF65-F5344CB8AC3E}">
        <p14:creationId xmlns:p14="http://schemas.microsoft.com/office/powerpoint/2010/main" val="248372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a:t>
            </a:fld>
            <a:endParaRPr lang="en-GB"/>
          </a:p>
        </p:txBody>
      </p:sp>
    </p:spTree>
    <p:extLst>
      <p:ext uri="{BB962C8B-B14F-4D97-AF65-F5344CB8AC3E}">
        <p14:creationId xmlns:p14="http://schemas.microsoft.com/office/powerpoint/2010/main" val="3938763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24</a:t>
            </a:fld>
            <a:endParaRPr lang="en-GB"/>
          </a:p>
        </p:txBody>
      </p:sp>
    </p:spTree>
    <p:extLst>
      <p:ext uri="{BB962C8B-B14F-4D97-AF65-F5344CB8AC3E}">
        <p14:creationId xmlns:p14="http://schemas.microsoft.com/office/powerpoint/2010/main" val="352805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bg1"/>
                </a:solidFill>
                <a:hlinkClick r:id="rId3">
                  <a:extLst>
                    <a:ext uri="{A12FA001-AC4F-418D-AE19-62706E023703}">
                      <ahyp:hlinkClr xmlns:ahyp="http://schemas.microsoft.com/office/drawing/2018/hyperlinkcolor" val="tx"/>
                    </a:ext>
                  </a:extLst>
                </a:hlinkClick>
              </a:rPr>
              <a:t>https://codepen.io/sunnykgupta/pen/mRPxdo?editors=1010</a:t>
            </a:r>
            <a:endParaRPr lang="en-US" u="none" dirty="0">
              <a:solidFill>
                <a:schemeClr val="bg1"/>
              </a:solidFill>
            </a:endParaRPr>
          </a:p>
        </p:txBody>
      </p:sp>
      <p:sp>
        <p:nvSpPr>
          <p:cNvPr id="4" name="Slide Number Placeholder 3"/>
          <p:cNvSpPr>
            <a:spLocks noGrp="1"/>
          </p:cNvSpPr>
          <p:nvPr>
            <p:ph type="sldNum" sz="quarter" idx="5"/>
          </p:nvPr>
        </p:nvSpPr>
        <p:spPr/>
        <p:txBody>
          <a:bodyPr/>
          <a:lstStyle/>
          <a:p>
            <a:fld id="{3ADFFCCF-F66D-4BF9-A92C-434375CDC91C}" type="slidenum">
              <a:rPr lang="en-GB" smtClean="0"/>
              <a:pPr/>
              <a:t>25</a:t>
            </a:fld>
            <a:endParaRPr lang="en-GB"/>
          </a:p>
        </p:txBody>
      </p:sp>
    </p:spTree>
    <p:extLst>
      <p:ext uri="{BB962C8B-B14F-4D97-AF65-F5344CB8AC3E}">
        <p14:creationId xmlns:p14="http://schemas.microsoft.com/office/powerpoint/2010/main" val="55158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26</a:t>
            </a:fld>
            <a:endParaRPr lang="en-GB"/>
          </a:p>
        </p:txBody>
      </p:sp>
    </p:spTree>
    <p:extLst>
      <p:ext uri="{BB962C8B-B14F-4D97-AF65-F5344CB8AC3E}">
        <p14:creationId xmlns:p14="http://schemas.microsoft.com/office/powerpoint/2010/main" val="97762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27</a:t>
            </a:fld>
            <a:endParaRPr lang="en-GB"/>
          </a:p>
        </p:txBody>
      </p:sp>
    </p:spTree>
    <p:extLst>
      <p:ext uri="{BB962C8B-B14F-4D97-AF65-F5344CB8AC3E}">
        <p14:creationId xmlns:p14="http://schemas.microsoft.com/office/powerpoint/2010/main" val="4091215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28</a:t>
            </a:fld>
            <a:endParaRPr lang="en-GB"/>
          </a:p>
        </p:txBody>
      </p:sp>
    </p:spTree>
    <p:extLst>
      <p:ext uri="{BB962C8B-B14F-4D97-AF65-F5344CB8AC3E}">
        <p14:creationId xmlns:p14="http://schemas.microsoft.com/office/powerpoint/2010/main" val="1301364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29</a:t>
            </a:fld>
            <a:endParaRPr lang="en-GB"/>
          </a:p>
        </p:txBody>
      </p:sp>
    </p:spTree>
    <p:extLst>
      <p:ext uri="{BB962C8B-B14F-4D97-AF65-F5344CB8AC3E}">
        <p14:creationId xmlns:p14="http://schemas.microsoft.com/office/powerpoint/2010/main" val="138464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30</a:t>
            </a:fld>
            <a:endParaRPr lang="en-GB"/>
          </a:p>
        </p:txBody>
      </p:sp>
    </p:spTree>
    <p:extLst>
      <p:ext uri="{BB962C8B-B14F-4D97-AF65-F5344CB8AC3E}">
        <p14:creationId xmlns:p14="http://schemas.microsoft.com/office/powerpoint/2010/main" val="3556447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snippet above, inside of </a:t>
            </a:r>
            <a:r>
              <a:rPr lang="en-US" sz="1200" b="0" i="0" kern="1200" dirty="0" err="1">
                <a:solidFill>
                  <a:schemeClr val="tx1"/>
                </a:solidFill>
                <a:effectLst/>
                <a:latin typeface="+mn-lt"/>
                <a:ea typeface="+mn-ea"/>
                <a:cs typeface="+mn-cs"/>
              </a:rPr>
              <a:t>SomeComponent</a:t>
            </a:r>
            <a:r>
              <a:rPr lang="en-US" sz="1200" b="0" i="0" kern="1200" dirty="0">
                <a:solidFill>
                  <a:schemeClr val="tx1"/>
                </a:solidFill>
                <a:effectLst/>
                <a:latin typeface="+mn-lt"/>
                <a:ea typeface="+mn-ea"/>
                <a:cs typeface="+mn-cs"/>
              </a:rPr>
              <a:t>, we would have access to </a:t>
            </a:r>
            <a:r>
              <a:rPr lang="en-US" sz="1200" b="0" i="0" kern="1200" dirty="0" err="1">
                <a:solidFill>
                  <a:schemeClr val="tx1"/>
                </a:solidFill>
                <a:effectLst/>
                <a:latin typeface="+mn-lt"/>
                <a:ea typeface="+mn-ea"/>
                <a:cs typeface="+mn-cs"/>
              </a:rPr>
              <a:t>this.props</a:t>
            </a:r>
            <a:r>
              <a:rPr lang="en-US" sz="1200" b="0" i="0" kern="1200" dirty="0">
                <a:solidFill>
                  <a:schemeClr val="tx1"/>
                </a:solidFill>
                <a:effectLst/>
                <a:latin typeface="+mn-lt"/>
                <a:ea typeface="+mn-ea"/>
                <a:cs typeface="+mn-cs"/>
              </a:rPr>
              <a:t>, whose value would be the object {</a:t>
            </a:r>
            <a:r>
              <a:rPr lang="en-US" sz="1200" b="0" i="0" kern="1200" dirty="0" err="1">
                <a:solidFill>
                  <a:schemeClr val="tx1"/>
                </a:solidFill>
                <a:effectLst/>
                <a:latin typeface="+mn-lt"/>
                <a:ea typeface="+mn-ea"/>
                <a:cs typeface="+mn-cs"/>
              </a:rPr>
              <a:t>someProp</a:t>
            </a:r>
            <a:r>
              <a:rPr lang="en-US" sz="1200" b="0" i="0" kern="1200" dirty="0">
                <a:solidFill>
                  <a:schemeClr val="tx1"/>
                </a:solidFill>
                <a:effectLst/>
                <a:latin typeface="+mn-lt"/>
                <a:ea typeface="+mn-ea"/>
                <a:cs typeface="+mn-cs"/>
              </a:rPr>
              <a:t>: "some prop's value"}.</a:t>
            </a:r>
            <a:r>
              <a:rPr lang="en-US" dirty="0"/>
              <a:t> </a:t>
            </a:r>
          </a:p>
          <a:p>
            <a:endParaRPr lang="en-US" dirty="0"/>
          </a:p>
          <a:p>
            <a:r>
              <a:rPr lang="en-US" sz="1200" b="0" i="0" kern="1200" dirty="0">
                <a:solidFill>
                  <a:schemeClr val="tx1"/>
                </a:solidFill>
                <a:effectLst/>
                <a:latin typeface="+mn-lt"/>
                <a:ea typeface="+mn-ea"/>
                <a:cs typeface="+mn-cs"/>
              </a:rPr>
              <a:t>It can be useful to think of React components as simple functions - they take input in the form of "props", and produce output as markup.</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32</a:t>
            </a:fld>
            <a:endParaRPr lang="en-GB"/>
          </a:p>
        </p:txBody>
      </p:sp>
    </p:spTree>
    <p:extLst>
      <p:ext uri="{BB962C8B-B14F-4D97-AF65-F5344CB8AC3E}">
        <p14:creationId xmlns:p14="http://schemas.microsoft.com/office/powerpoint/2010/main" val="3948731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examples will all produce identical markup.</a:t>
            </a:r>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33</a:t>
            </a:fld>
            <a:endParaRPr lang="en-GB"/>
          </a:p>
        </p:txBody>
      </p:sp>
    </p:spTree>
    <p:extLst>
      <p:ext uri="{BB962C8B-B14F-4D97-AF65-F5344CB8AC3E}">
        <p14:creationId xmlns:p14="http://schemas.microsoft.com/office/powerpoint/2010/main" val="4150166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35</a:t>
            </a:fld>
            <a:endParaRPr lang="en-GB"/>
          </a:p>
        </p:txBody>
      </p:sp>
    </p:spTree>
    <p:extLst>
      <p:ext uri="{BB962C8B-B14F-4D97-AF65-F5344CB8AC3E}">
        <p14:creationId xmlns:p14="http://schemas.microsoft.com/office/powerpoint/2010/main" val="46539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a:t>
            </a:fld>
            <a:endParaRPr lang="en-GB"/>
          </a:p>
        </p:txBody>
      </p:sp>
    </p:spTree>
    <p:extLst>
      <p:ext uri="{BB962C8B-B14F-4D97-AF65-F5344CB8AC3E}">
        <p14:creationId xmlns:p14="http://schemas.microsoft.com/office/powerpoint/2010/main" val="3536692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36</a:t>
            </a:fld>
            <a:endParaRPr lang="en-GB"/>
          </a:p>
        </p:txBody>
      </p:sp>
    </p:spTree>
    <p:extLst>
      <p:ext uri="{BB962C8B-B14F-4D97-AF65-F5344CB8AC3E}">
        <p14:creationId xmlns:p14="http://schemas.microsoft.com/office/powerpoint/2010/main" val="1004112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37</a:t>
            </a:fld>
            <a:endParaRPr lang="en-GB"/>
          </a:p>
        </p:txBody>
      </p:sp>
    </p:spTree>
    <p:extLst>
      <p:ext uri="{BB962C8B-B14F-4D97-AF65-F5344CB8AC3E}">
        <p14:creationId xmlns:p14="http://schemas.microsoft.com/office/powerpoint/2010/main" val="568643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38</a:t>
            </a:fld>
            <a:endParaRPr lang="en-GB"/>
          </a:p>
        </p:txBody>
      </p:sp>
    </p:spTree>
    <p:extLst>
      <p:ext uri="{BB962C8B-B14F-4D97-AF65-F5344CB8AC3E}">
        <p14:creationId xmlns:p14="http://schemas.microsoft.com/office/powerpoint/2010/main" val="3693460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39</a:t>
            </a:fld>
            <a:endParaRPr lang="en-GB"/>
          </a:p>
        </p:txBody>
      </p:sp>
    </p:spTree>
    <p:extLst>
      <p:ext uri="{BB962C8B-B14F-4D97-AF65-F5344CB8AC3E}">
        <p14:creationId xmlns:p14="http://schemas.microsoft.com/office/powerpoint/2010/main" val="3502628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40</a:t>
            </a:fld>
            <a:endParaRPr lang="en-GB"/>
          </a:p>
        </p:txBody>
      </p:sp>
    </p:spTree>
    <p:extLst>
      <p:ext uri="{BB962C8B-B14F-4D97-AF65-F5344CB8AC3E}">
        <p14:creationId xmlns:p14="http://schemas.microsoft.com/office/powerpoint/2010/main" val="2891882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42</a:t>
            </a:fld>
            <a:endParaRPr lang="en-GB"/>
          </a:p>
        </p:txBody>
      </p:sp>
    </p:spTree>
    <p:extLst>
      <p:ext uri="{BB962C8B-B14F-4D97-AF65-F5344CB8AC3E}">
        <p14:creationId xmlns:p14="http://schemas.microsoft.com/office/powerpoint/2010/main" val="1593350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43</a:t>
            </a:fld>
            <a:endParaRPr lang="en-GB"/>
          </a:p>
        </p:txBody>
      </p:sp>
    </p:spTree>
    <p:extLst>
      <p:ext uri="{BB962C8B-B14F-4D97-AF65-F5344CB8AC3E}">
        <p14:creationId xmlns:p14="http://schemas.microsoft.com/office/powerpoint/2010/main" val="2124821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44</a:t>
            </a:fld>
            <a:endParaRPr lang="en-GB"/>
          </a:p>
        </p:txBody>
      </p:sp>
    </p:spTree>
    <p:extLst>
      <p:ext uri="{BB962C8B-B14F-4D97-AF65-F5344CB8AC3E}">
        <p14:creationId xmlns:p14="http://schemas.microsoft.com/office/powerpoint/2010/main" val="1347145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45</a:t>
            </a:fld>
            <a:endParaRPr lang="en-GB"/>
          </a:p>
        </p:txBody>
      </p:sp>
    </p:spTree>
    <p:extLst>
      <p:ext uri="{BB962C8B-B14F-4D97-AF65-F5344CB8AC3E}">
        <p14:creationId xmlns:p14="http://schemas.microsoft.com/office/powerpoint/2010/main" val="976497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46</a:t>
            </a:fld>
            <a:endParaRPr lang="en-GB"/>
          </a:p>
        </p:txBody>
      </p:sp>
    </p:spTree>
    <p:extLst>
      <p:ext uri="{BB962C8B-B14F-4D97-AF65-F5344CB8AC3E}">
        <p14:creationId xmlns:p14="http://schemas.microsoft.com/office/powerpoint/2010/main" val="252029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a:t>
            </a:fld>
            <a:endParaRPr lang="en-GB"/>
          </a:p>
        </p:txBody>
      </p:sp>
    </p:spTree>
    <p:extLst>
      <p:ext uri="{BB962C8B-B14F-4D97-AF65-F5344CB8AC3E}">
        <p14:creationId xmlns:p14="http://schemas.microsoft.com/office/powerpoint/2010/main" val="29033547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47</a:t>
            </a:fld>
            <a:endParaRPr lang="en-GB"/>
          </a:p>
        </p:txBody>
      </p:sp>
    </p:spTree>
    <p:extLst>
      <p:ext uri="{BB962C8B-B14F-4D97-AF65-F5344CB8AC3E}">
        <p14:creationId xmlns:p14="http://schemas.microsoft.com/office/powerpoint/2010/main" val="1380183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48</a:t>
            </a:fld>
            <a:endParaRPr lang="en-GB"/>
          </a:p>
        </p:txBody>
      </p:sp>
    </p:spTree>
    <p:extLst>
      <p:ext uri="{BB962C8B-B14F-4D97-AF65-F5344CB8AC3E}">
        <p14:creationId xmlns:p14="http://schemas.microsoft.com/office/powerpoint/2010/main" val="3200490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49</a:t>
            </a:fld>
            <a:endParaRPr lang="en-GB"/>
          </a:p>
        </p:txBody>
      </p:sp>
    </p:spTree>
    <p:extLst>
      <p:ext uri="{BB962C8B-B14F-4D97-AF65-F5344CB8AC3E}">
        <p14:creationId xmlns:p14="http://schemas.microsoft.com/office/powerpoint/2010/main" val="2136995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50</a:t>
            </a:fld>
            <a:endParaRPr lang="en-GB"/>
          </a:p>
        </p:txBody>
      </p:sp>
    </p:spTree>
    <p:extLst>
      <p:ext uri="{BB962C8B-B14F-4D97-AF65-F5344CB8AC3E}">
        <p14:creationId xmlns:p14="http://schemas.microsoft.com/office/powerpoint/2010/main" val="701853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52</a:t>
            </a:fld>
            <a:endParaRPr lang="en-GB"/>
          </a:p>
        </p:txBody>
      </p:sp>
    </p:spTree>
    <p:extLst>
      <p:ext uri="{BB962C8B-B14F-4D97-AF65-F5344CB8AC3E}">
        <p14:creationId xmlns:p14="http://schemas.microsoft.com/office/powerpoint/2010/main" val="3717439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53</a:t>
            </a:fld>
            <a:endParaRPr lang="en-GB"/>
          </a:p>
        </p:txBody>
      </p:sp>
    </p:spTree>
    <p:extLst>
      <p:ext uri="{BB962C8B-B14F-4D97-AF65-F5344CB8AC3E}">
        <p14:creationId xmlns:p14="http://schemas.microsoft.com/office/powerpoint/2010/main" val="2258201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55</a:t>
            </a:fld>
            <a:endParaRPr lang="en-GB"/>
          </a:p>
        </p:txBody>
      </p:sp>
    </p:spTree>
    <p:extLst>
      <p:ext uri="{BB962C8B-B14F-4D97-AF65-F5344CB8AC3E}">
        <p14:creationId xmlns:p14="http://schemas.microsoft.com/office/powerpoint/2010/main" val="37933407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56</a:t>
            </a:fld>
            <a:endParaRPr lang="en-GB"/>
          </a:p>
        </p:txBody>
      </p:sp>
    </p:spTree>
    <p:extLst>
      <p:ext uri="{BB962C8B-B14F-4D97-AF65-F5344CB8AC3E}">
        <p14:creationId xmlns:p14="http://schemas.microsoft.com/office/powerpoint/2010/main" val="849191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58</a:t>
            </a:fld>
            <a:endParaRPr lang="en-GB"/>
          </a:p>
        </p:txBody>
      </p:sp>
    </p:spTree>
    <p:extLst>
      <p:ext uri="{BB962C8B-B14F-4D97-AF65-F5344CB8AC3E}">
        <p14:creationId xmlns:p14="http://schemas.microsoft.com/office/powerpoint/2010/main" val="1079693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59</a:t>
            </a:fld>
            <a:endParaRPr lang="en-GB"/>
          </a:p>
        </p:txBody>
      </p:sp>
    </p:spTree>
    <p:extLst>
      <p:ext uri="{BB962C8B-B14F-4D97-AF65-F5344CB8AC3E}">
        <p14:creationId xmlns:p14="http://schemas.microsoft.com/office/powerpoint/2010/main" val="288161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a:t>
            </a:fld>
            <a:endParaRPr lang="en-GB"/>
          </a:p>
        </p:txBody>
      </p:sp>
    </p:spTree>
    <p:extLst>
      <p:ext uri="{BB962C8B-B14F-4D97-AF65-F5344CB8AC3E}">
        <p14:creationId xmlns:p14="http://schemas.microsoft.com/office/powerpoint/2010/main" val="633103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60</a:t>
            </a:fld>
            <a:endParaRPr lang="en-GB"/>
          </a:p>
        </p:txBody>
      </p:sp>
    </p:spTree>
    <p:extLst>
      <p:ext uri="{BB962C8B-B14F-4D97-AF65-F5344CB8AC3E}">
        <p14:creationId xmlns:p14="http://schemas.microsoft.com/office/powerpoint/2010/main" val="2607239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62</a:t>
            </a:fld>
            <a:endParaRPr lang="en-GB"/>
          </a:p>
        </p:txBody>
      </p:sp>
    </p:spTree>
    <p:extLst>
      <p:ext uri="{BB962C8B-B14F-4D97-AF65-F5344CB8AC3E}">
        <p14:creationId xmlns:p14="http://schemas.microsoft.com/office/powerpoint/2010/main" val="3511740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63</a:t>
            </a:fld>
            <a:endParaRPr lang="en-GB"/>
          </a:p>
        </p:txBody>
      </p:sp>
    </p:spTree>
    <p:extLst>
      <p:ext uri="{BB962C8B-B14F-4D97-AF65-F5344CB8AC3E}">
        <p14:creationId xmlns:p14="http://schemas.microsoft.com/office/powerpoint/2010/main" val="39903790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65</a:t>
            </a:fld>
            <a:endParaRPr lang="en-GB"/>
          </a:p>
        </p:txBody>
      </p:sp>
    </p:spTree>
    <p:extLst>
      <p:ext uri="{BB962C8B-B14F-4D97-AF65-F5344CB8AC3E}">
        <p14:creationId xmlns:p14="http://schemas.microsoft.com/office/powerpoint/2010/main" val="22482474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66</a:t>
            </a:fld>
            <a:endParaRPr lang="en-GB"/>
          </a:p>
        </p:txBody>
      </p:sp>
    </p:spTree>
    <p:extLst>
      <p:ext uri="{BB962C8B-B14F-4D97-AF65-F5344CB8AC3E}">
        <p14:creationId xmlns:p14="http://schemas.microsoft.com/office/powerpoint/2010/main" val="2191068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67</a:t>
            </a:fld>
            <a:endParaRPr lang="en-GB"/>
          </a:p>
        </p:txBody>
      </p:sp>
    </p:spTree>
    <p:extLst>
      <p:ext uri="{BB962C8B-B14F-4D97-AF65-F5344CB8AC3E}">
        <p14:creationId xmlns:p14="http://schemas.microsoft.com/office/powerpoint/2010/main" val="3782188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68</a:t>
            </a:fld>
            <a:endParaRPr lang="en-GB"/>
          </a:p>
        </p:txBody>
      </p:sp>
    </p:spTree>
    <p:extLst>
      <p:ext uri="{BB962C8B-B14F-4D97-AF65-F5344CB8AC3E}">
        <p14:creationId xmlns:p14="http://schemas.microsoft.com/office/powerpoint/2010/main" val="10516807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69</a:t>
            </a:fld>
            <a:endParaRPr lang="en-GB"/>
          </a:p>
        </p:txBody>
      </p:sp>
    </p:spTree>
    <p:extLst>
      <p:ext uri="{BB962C8B-B14F-4D97-AF65-F5344CB8AC3E}">
        <p14:creationId xmlns:p14="http://schemas.microsoft.com/office/powerpoint/2010/main" val="1401386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70</a:t>
            </a:fld>
            <a:endParaRPr lang="en-GB"/>
          </a:p>
        </p:txBody>
      </p:sp>
    </p:spTree>
    <p:extLst>
      <p:ext uri="{BB962C8B-B14F-4D97-AF65-F5344CB8AC3E}">
        <p14:creationId xmlns:p14="http://schemas.microsoft.com/office/powerpoint/2010/main" val="1696688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71</a:t>
            </a:fld>
            <a:endParaRPr lang="en-GB"/>
          </a:p>
        </p:txBody>
      </p:sp>
    </p:spTree>
    <p:extLst>
      <p:ext uri="{BB962C8B-B14F-4D97-AF65-F5344CB8AC3E}">
        <p14:creationId xmlns:p14="http://schemas.microsoft.com/office/powerpoint/2010/main" val="8604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Learning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 Guidelines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Και όσο μεγαλύτερο το </a:t>
            </a:r>
            <a:r>
              <a:rPr lang="en-US" dirty="0"/>
              <a:t>framework </a:t>
            </a:r>
            <a:r>
              <a:rPr lang="el-GR" dirty="0"/>
              <a:t>τόσο περισσότερο δύσκολα είναι</a:t>
            </a: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a:t>
            </a:fld>
            <a:endParaRPr lang="en-GB"/>
          </a:p>
        </p:txBody>
      </p:sp>
    </p:spTree>
    <p:extLst>
      <p:ext uri="{BB962C8B-B14F-4D97-AF65-F5344CB8AC3E}">
        <p14:creationId xmlns:p14="http://schemas.microsoft.com/office/powerpoint/2010/main" val="39312937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72</a:t>
            </a:fld>
            <a:endParaRPr lang="en-GB"/>
          </a:p>
        </p:txBody>
      </p:sp>
    </p:spTree>
    <p:extLst>
      <p:ext uri="{BB962C8B-B14F-4D97-AF65-F5344CB8AC3E}">
        <p14:creationId xmlns:p14="http://schemas.microsoft.com/office/powerpoint/2010/main" val="3893510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73</a:t>
            </a:fld>
            <a:endParaRPr lang="en-GB"/>
          </a:p>
        </p:txBody>
      </p:sp>
    </p:spTree>
    <p:extLst>
      <p:ext uri="{BB962C8B-B14F-4D97-AF65-F5344CB8AC3E}">
        <p14:creationId xmlns:p14="http://schemas.microsoft.com/office/powerpoint/2010/main" val="4251866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74</a:t>
            </a:fld>
            <a:endParaRPr lang="en-GB"/>
          </a:p>
        </p:txBody>
      </p:sp>
    </p:spTree>
    <p:extLst>
      <p:ext uri="{BB962C8B-B14F-4D97-AF65-F5344CB8AC3E}">
        <p14:creationId xmlns:p14="http://schemas.microsoft.com/office/powerpoint/2010/main" val="7602777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76</a:t>
            </a:fld>
            <a:endParaRPr lang="en-GB"/>
          </a:p>
        </p:txBody>
      </p:sp>
    </p:spTree>
    <p:extLst>
      <p:ext uri="{BB962C8B-B14F-4D97-AF65-F5344CB8AC3E}">
        <p14:creationId xmlns:p14="http://schemas.microsoft.com/office/powerpoint/2010/main" val="17716868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77</a:t>
            </a:fld>
            <a:endParaRPr lang="en-GB"/>
          </a:p>
        </p:txBody>
      </p:sp>
    </p:spTree>
    <p:extLst>
      <p:ext uri="{BB962C8B-B14F-4D97-AF65-F5344CB8AC3E}">
        <p14:creationId xmlns:p14="http://schemas.microsoft.com/office/powerpoint/2010/main" val="30632663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78</a:t>
            </a:fld>
            <a:endParaRPr lang="en-GB"/>
          </a:p>
        </p:txBody>
      </p:sp>
    </p:spTree>
    <p:extLst>
      <p:ext uri="{BB962C8B-B14F-4D97-AF65-F5344CB8AC3E}">
        <p14:creationId xmlns:p14="http://schemas.microsoft.com/office/powerpoint/2010/main" val="31891858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2800" dirty="0">
                <a:solidFill>
                  <a:schemeClr val="bg1"/>
                </a:solidFill>
              </a:rPr>
            </a:br>
            <a:r>
              <a:rPr lang="en-US" sz="2800" dirty="0">
                <a:solidFill>
                  <a:schemeClr val="bg1"/>
                </a:solidFill>
                <a:hlinkClick r:id="rId3">
                  <a:extLst>
                    <a:ext uri="{A12FA001-AC4F-418D-AE19-62706E023703}">
                      <ahyp:hlinkClr xmlns:ahyp="http://schemas.microsoft.com/office/drawing/2018/hyperlinkcolor" val="tx"/>
                    </a:ext>
                  </a:extLst>
                </a:hlinkClick>
              </a:rPr>
              <a:t>https://jsbin.com/varigiw/edit?js,output</a:t>
            </a:r>
            <a:endParaRPr lang="en-US" sz="2800" dirty="0">
              <a:solidFill>
                <a:schemeClr val="bg1"/>
              </a:solidFill>
            </a:endParaRPr>
          </a:p>
        </p:txBody>
      </p:sp>
      <p:sp>
        <p:nvSpPr>
          <p:cNvPr id="4" name="Slide Number Placeholder 3"/>
          <p:cNvSpPr>
            <a:spLocks noGrp="1"/>
          </p:cNvSpPr>
          <p:nvPr>
            <p:ph type="sldNum" sz="quarter" idx="5"/>
          </p:nvPr>
        </p:nvSpPr>
        <p:spPr/>
        <p:txBody>
          <a:bodyPr/>
          <a:lstStyle/>
          <a:p>
            <a:fld id="{3ADFFCCF-F66D-4BF9-A92C-434375CDC91C}" type="slidenum">
              <a:rPr lang="en-GB" smtClean="0"/>
              <a:pPr/>
              <a:t>79</a:t>
            </a:fld>
            <a:endParaRPr lang="en-GB"/>
          </a:p>
        </p:txBody>
      </p:sp>
    </p:spTree>
    <p:extLst>
      <p:ext uri="{BB962C8B-B14F-4D97-AF65-F5344CB8AC3E}">
        <p14:creationId xmlns:p14="http://schemas.microsoft.com/office/powerpoint/2010/main" val="1647778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hlinkClick r:id="rId3">
                  <a:extLst>
                    <a:ext uri="{A12FA001-AC4F-418D-AE19-62706E023703}">
                      <ahyp:hlinkClr xmlns:ahyp="http://schemas.microsoft.com/office/drawing/2018/hyperlinkcolor" val="tx"/>
                    </a:ext>
                  </a:extLst>
                </a:hlinkClick>
              </a:rPr>
              <a:t>https://jsbin.com/varigiw/edit?js,output</a:t>
            </a: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80</a:t>
            </a:fld>
            <a:endParaRPr lang="en-GB"/>
          </a:p>
        </p:txBody>
      </p:sp>
    </p:spTree>
    <p:extLst>
      <p:ext uri="{BB962C8B-B14F-4D97-AF65-F5344CB8AC3E}">
        <p14:creationId xmlns:p14="http://schemas.microsoft.com/office/powerpoint/2010/main" val="41337458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82</a:t>
            </a:fld>
            <a:endParaRPr lang="en-GB"/>
          </a:p>
        </p:txBody>
      </p:sp>
    </p:spTree>
    <p:extLst>
      <p:ext uri="{BB962C8B-B14F-4D97-AF65-F5344CB8AC3E}">
        <p14:creationId xmlns:p14="http://schemas.microsoft.com/office/powerpoint/2010/main" val="410042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84</a:t>
            </a:fld>
            <a:endParaRPr lang="en-GB"/>
          </a:p>
        </p:txBody>
      </p:sp>
    </p:spTree>
    <p:extLst>
      <p:ext uri="{BB962C8B-B14F-4D97-AF65-F5344CB8AC3E}">
        <p14:creationId xmlns:p14="http://schemas.microsoft.com/office/powerpoint/2010/main" val="427415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πολυπλοκότητα του προβλήματος και του εργαλείου.</a:t>
            </a:r>
          </a:p>
          <a:p>
            <a:endParaRPr lang="el-GR" dirty="0"/>
          </a:p>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9</a:t>
            </a:fld>
            <a:endParaRPr lang="en-GB"/>
          </a:p>
        </p:txBody>
      </p:sp>
    </p:spTree>
    <p:extLst>
      <p:ext uri="{BB962C8B-B14F-4D97-AF65-F5344CB8AC3E}">
        <p14:creationId xmlns:p14="http://schemas.microsoft.com/office/powerpoint/2010/main" val="8557897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85</a:t>
            </a:fld>
            <a:endParaRPr lang="en-GB"/>
          </a:p>
        </p:txBody>
      </p:sp>
    </p:spTree>
    <p:extLst>
      <p:ext uri="{BB962C8B-B14F-4D97-AF65-F5344CB8AC3E}">
        <p14:creationId xmlns:p14="http://schemas.microsoft.com/office/powerpoint/2010/main" val="29289537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86</a:t>
            </a:fld>
            <a:endParaRPr lang="en-GB"/>
          </a:p>
        </p:txBody>
      </p:sp>
    </p:spTree>
    <p:extLst>
      <p:ext uri="{BB962C8B-B14F-4D97-AF65-F5344CB8AC3E}">
        <p14:creationId xmlns:p14="http://schemas.microsoft.com/office/powerpoint/2010/main" val="26465710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87</a:t>
            </a:fld>
            <a:endParaRPr lang="en-GB"/>
          </a:p>
        </p:txBody>
      </p:sp>
    </p:spTree>
    <p:extLst>
      <p:ext uri="{BB962C8B-B14F-4D97-AF65-F5344CB8AC3E}">
        <p14:creationId xmlns:p14="http://schemas.microsoft.com/office/powerpoint/2010/main" val="11721419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89</a:t>
            </a:fld>
            <a:endParaRPr lang="en-GB"/>
          </a:p>
        </p:txBody>
      </p:sp>
    </p:spTree>
    <p:extLst>
      <p:ext uri="{BB962C8B-B14F-4D97-AF65-F5344CB8AC3E}">
        <p14:creationId xmlns:p14="http://schemas.microsoft.com/office/powerpoint/2010/main" val="31410031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90</a:t>
            </a:fld>
            <a:endParaRPr lang="en-GB"/>
          </a:p>
        </p:txBody>
      </p:sp>
    </p:spTree>
    <p:extLst>
      <p:ext uri="{BB962C8B-B14F-4D97-AF65-F5344CB8AC3E}">
        <p14:creationId xmlns:p14="http://schemas.microsoft.com/office/powerpoint/2010/main" val="347829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91</a:t>
            </a:fld>
            <a:endParaRPr lang="en-GB"/>
          </a:p>
        </p:txBody>
      </p:sp>
    </p:spTree>
    <p:extLst>
      <p:ext uri="{BB962C8B-B14F-4D97-AF65-F5344CB8AC3E}">
        <p14:creationId xmlns:p14="http://schemas.microsoft.com/office/powerpoint/2010/main" val="29911394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3ADFFCCF-F66D-4BF9-A92C-434375CDC91C}" type="slidenum">
              <a:rPr lang="en-GB" smtClean="0"/>
              <a:pPr/>
              <a:t>92</a:t>
            </a:fld>
            <a:endParaRPr lang="en-GB"/>
          </a:p>
        </p:txBody>
      </p:sp>
    </p:spTree>
    <p:extLst>
      <p:ext uri="{BB962C8B-B14F-4D97-AF65-F5344CB8AC3E}">
        <p14:creationId xmlns:p14="http://schemas.microsoft.com/office/powerpoint/2010/main" val="94949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πολυπλοκότητα του προβλήματος και του εργαλείου.</a:t>
            </a:r>
          </a:p>
          <a:p>
            <a:endParaRPr lang="el-GR" dirty="0"/>
          </a:p>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10</a:t>
            </a:fld>
            <a:endParaRPr lang="en-GB"/>
          </a:p>
        </p:txBody>
      </p:sp>
    </p:spTree>
    <p:extLst>
      <p:ext uri="{BB962C8B-B14F-4D97-AF65-F5344CB8AC3E}">
        <p14:creationId xmlns:p14="http://schemas.microsoft.com/office/powerpoint/2010/main" val="3906537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FFCCF-F66D-4BF9-A92C-434375CDC91C}" type="slidenum">
              <a:rPr lang="en-GB" smtClean="0"/>
              <a:pPr/>
              <a:t>12</a:t>
            </a:fld>
            <a:endParaRPr lang="en-GB"/>
          </a:p>
        </p:txBody>
      </p:sp>
    </p:spTree>
    <p:extLst>
      <p:ext uri="{BB962C8B-B14F-4D97-AF65-F5344CB8AC3E}">
        <p14:creationId xmlns:p14="http://schemas.microsoft.com/office/powerpoint/2010/main" val="3849073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descr="A close up of a logo&#10;&#10;Description automatically generated">
            <a:extLst>
              <a:ext uri="{FF2B5EF4-FFF2-40B4-BE49-F238E27FC236}">
                <a16:creationId xmlns:a16="http://schemas.microsoft.com/office/drawing/2014/main" id="{E09A5EB5-5B91-9E44-999B-5AF05DD277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12192000" cy="6851904"/>
          </a:xfrm>
          <a:prstGeom prst="rect">
            <a:avLst/>
          </a:prstGeom>
        </p:spPr>
      </p:pic>
      <p:pic>
        <p:nvPicPr>
          <p:cNvPr id="4" name="Picture 3">
            <a:extLst>
              <a:ext uri="{FF2B5EF4-FFF2-40B4-BE49-F238E27FC236}">
                <a16:creationId xmlns:a16="http://schemas.microsoft.com/office/drawing/2014/main" id="{97AE11A5-2DD9-7646-B548-8AFE3B76025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1869" y="381000"/>
            <a:ext cx="3931063" cy="1243699"/>
          </a:xfrm>
          <a:prstGeom prst="rect">
            <a:avLst/>
          </a:prstGeom>
        </p:spPr>
      </p:pic>
    </p:spTree>
    <p:extLst>
      <p:ext uri="{BB962C8B-B14F-4D97-AF65-F5344CB8AC3E}">
        <p14:creationId xmlns:p14="http://schemas.microsoft.com/office/powerpoint/2010/main" val="92022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a:extLst>
              <a:ext uri="{FF2B5EF4-FFF2-40B4-BE49-F238E27FC236}">
                <a16:creationId xmlns:a16="http://schemas.microsoft.com/office/drawing/2014/main" id="{A32A8ACA-953C-A84B-9607-F68CC811BC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4" name="Straight Connector 3">
            <a:extLst>
              <a:ext uri="{FF2B5EF4-FFF2-40B4-BE49-F238E27FC236}">
                <a16:creationId xmlns:a16="http://schemas.microsoft.com/office/drawing/2014/main" id="{A1C962B7-907B-324B-8527-540C64F36174}"/>
              </a:ext>
            </a:extLst>
          </p:cNvPr>
          <p:cNvCxnSpPr>
            <a:cxnSpLocks/>
          </p:cNvCxnSpPr>
          <p:nvPr userDrawn="1"/>
        </p:nvCxnSpPr>
        <p:spPr>
          <a:xfrm>
            <a:off x="0" y="3420374"/>
            <a:ext cx="12192000" cy="0"/>
          </a:xfrm>
          <a:prstGeom prst="line">
            <a:avLst/>
          </a:prstGeom>
          <a:ln w="19050">
            <a:solidFill>
              <a:srgbClr val="6372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5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5" name="Picture 4">
            <a:extLst>
              <a:ext uri="{FF2B5EF4-FFF2-40B4-BE49-F238E27FC236}">
                <a16:creationId xmlns:a16="http://schemas.microsoft.com/office/drawing/2014/main" id="{7B1287D1-B871-D743-8740-EE6A45C85F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6" name="Straight Connector 5">
            <a:extLst>
              <a:ext uri="{FF2B5EF4-FFF2-40B4-BE49-F238E27FC236}">
                <a16:creationId xmlns:a16="http://schemas.microsoft.com/office/drawing/2014/main" id="{1FD09D13-B7A3-F941-BD54-3739C7015824}"/>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65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D222B7-F565-7948-9E81-15FF40A3CC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5" y="0"/>
            <a:ext cx="12191999" cy="6858000"/>
          </a:xfrm>
          <a:prstGeom prst="rect">
            <a:avLst/>
          </a:prstGeom>
        </p:spPr>
      </p:pic>
      <p:cxnSp>
        <p:nvCxnSpPr>
          <p:cNvPr id="10" name="Straight Connector 9">
            <a:extLst>
              <a:ext uri="{FF2B5EF4-FFF2-40B4-BE49-F238E27FC236}">
                <a16:creationId xmlns:a16="http://schemas.microsoft.com/office/drawing/2014/main" id="{49350859-C8FE-F444-B72A-1E8B292564D6}"/>
              </a:ext>
            </a:extLst>
          </p:cNvPr>
          <p:cNvCxnSpPr/>
          <p:nvPr userDrawn="1"/>
        </p:nvCxnSpPr>
        <p:spPr>
          <a:xfrm>
            <a:off x="0" y="3420374"/>
            <a:ext cx="12192000" cy="0"/>
          </a:xfrm>
          <a:prstGeom prst="line">
            <a:avLst/>
          </a:prstGeom>
          <a:ln w="19050">
            <a:solidFill>
              <a:srgbClr val="00C1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5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Tree>
    <p:extLst>
      <p:ext uri="{BB962C8B-B14F-4D97-AF65-F5344CB8AC3E}">
        <p14:creationId xmlns:p14="http://schemas.microsoft.com/office/powerpoint/2010/main" val="250821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1A2BD-8B27-6542-91EE-CFEBCF42826A}"/>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
        <p:nvSpPr>
          <p:cNvPr id="8" name="Rectangle 7">
            <a:extLst>
              <a:ext uri="{FF2B5EF4-FFF2-40B4-BE49-F238E27FC236}">
                <a16:creationId xmlns:a16="http://schemas.microsoft.com/office/drawing/2014/main" id="{632063E7-4173-FA47-A2F5-CE3D8C0939BB}"/>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9" name="Picture 8">
            <a:extLst>
              <a:ext uri="{FF2B5EF4-FFF2-40B4-BE49-F238E27FC236}">
                <a16:creationId xmlns:a16="http://schemas.microsoft.com/office/drawing/2014/main" id="{B1696F1B-1D4F-3C41-BB5D-34523980BF4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8658" y="148405"/>
            <a:ext cx="1833871" cy="580195"/>
          </a:xfrm>
          <a:prstGeom prst="rect">
            <a:avLst/>
          </a:prstGeom>
        </p:spPr>
      </p:pic>
      <p:cxnSp>
        <p:nvCxnSpPr>
          <p:cNvPr id="10" name="Straight Connector 9">
            <a:extLst>
              <a:ext uri="{FF2B5EF4-FFF2-40B4-BE49-F238E27FC236}">
                <a16:creationId xmlns:a16="http://schemas.microsoft.com/office/drawing/2014/main" id="{44FFDBC6-3C06-E44A-8D7E-E037FF2777C1}"/>
              </a:ext>
            </a:extLst>
          </p:cNvPr>
          <p:cNvCxnSpPr/>
          <p:nvPr userDrawn="1"/>
        </p:nvCxnSpPr>
        <p:spPr>
          <a:xfrm>
            <a:off x="0" y="898805"/>
            <a:ext cx="12192000" cy="0"/>
          </a:xfrm>
          <a:prstGeom prst="line">
            <a:avLst/>
          </a:prstGeom>
          <a:ln w="12700">
            <a:solidFill>
              <a:srgbClr val="63727A">
                <a:alpha val="50196"/>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DFA6FB4-B60B-E64B-AA8D-E1A69107604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385" b="62645"/>
          <a:stretch/>
        </p:blipFill>
        <p:spPr>
          <a:xfrm>
            <a:off x="9677400" y="4979127"/>
            <a:ext cx="2514600" cy="1878873"/>
          </a:xfrm>
          <a:prstGeom prst="rect">
            <a:avLst/>
          </a:prstGeom>
        </p:spPr>
      </p:pic>
    </p:spTree>
    <p:extLst>
      <p:ext uri="{BB962C8B-B14F-4D97-AF65-F5344CB8AC3E}">
        <p14:creationId xmlns:p14="http://schemas.microsoft.com/office/powerpoint/2010/main" val="117488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Διαφάνεια τίτλου">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D35254-DF5E-45DE-A79D-2D0A8C9BB4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9" name="Straight Connector 8">
            <a:extLst>
              <a:ext uri="{FF2B5EF4-FFF2-40B4-BE49-F238E27FC236}">
                <a16:creationId xmlns:a16="http://schemas.microsoft.com/office/drawing/2014/main" id="{ACE4AC52-3CE9-4277-88BC-6A5FA87F141E}"/>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18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32300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5" r:id="rId4"/>
    <p:sldLayoutId id="2147483663" r:id="rId5"/>
    <p:sldLayoutId id="2147483655" r:id="rId6"/>
    <p:sldLayoutId id="214748366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reactjs.org/docs/getting-start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reactjs.org/docs/jsx-in-depth.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jsbin.com/depavejudi/1/edit?js,output"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codepen.io/vlad-bezden/pen/qrVjmW"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hyperlink" Target="http://visionmedia.github.io/superagent/" TargetMode="External"/><Relationship Id="rId4" Type="http://schemas.openxmlformats.org/officeDocument/2006/relationships/image" Target="../media/image73.png"/></Relationships>
</file>

<file path=ppt/slides/_rels/slide7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hyperlink" Target="https://www.typescriptlang.org/play/index.html?jsx=2&amp;esModuleInterop=true&amp;e=196#example/typescript-with-reac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9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hyperlink" Target="https://www.linkedin.com/company/intrasoft-international" TargetMode="External"/><Relationship Id="rId7" Type="http://schemas.openxmlformats.org/officeDocument/2006/relationships/image" Target="../media/image88.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hyperlink" Target="https://twitter.com/INTRASOFT_Int" TargetMode="External"/><Relationship Id="rId5" Type="http://schemas.openxmlformats.org/officeDocument/2006/relationships/image" Target="../media/image87.png"/><Relationship Id="rId4" Type="http://schemas.openxmlformats.org/officeDocument/2006/relationships/hyperlink" Target="https://www.linkedin.com/company/intrasoft-internation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8">
            <a:extLst>
              <a:ext uri="{FF2B5EF4-FFF2-40B4-BE49-F238E27FC236}">
                <a16:creationId xmlns:a16="http://schemas.microsoft.com/office/drawing/2014/main" id="{78A6EED2-A08F-554F-B39F-DC53446B8E0B}"/>
              </a:ext>
            </a:extLst>
          </p:cNvPr>
          <p:cNvSpPr txBox="1"/>
          <p:nvPr/>
        </p:nvSpPr>
        <p:spPr>
          <a:xfrm>
            <a:off x="6568633" y="2992055"/>
            <a:ext cx="4971327" cy="2215991"/>
          </a:xfrm>
          <a:prstGeom prst="rect">
            <a:avLst/>
          </a:prstGeom>
        </p:spPr>
        <p:txBody>
          <a:bodyPr vert="horz" wrap="square" lIns="0" tIns="0" rIns="0" bIns="0" rtlCol="0">
            <a:spAutoFit/>
          </a:bodyPr>
          <a:lstStyle/>
          <a:p>
            <a:pPr marL="12700">
              <a:lnSpc>
                <a:spcPct val="100000"/>
              </a:lnSpc>
            </a:pPr>
            <a:r>
              <a:rPr lang="en-US" sz="4000" dirty="0" err="1">
                <a:solidFill>
                  <a:srgbClr val="FFFFFF"/>
                </a:solidFill>
                <a:latin typeface="Trebuchet MS"/>
                <a:cs typeface="Trebuchet MS"/>
              </a:rPr>
              <a:t>CodingHive</a:t>
            </a:r>
            <a:r>
              <a:rPr lang="en-US" sz="4000" dirty="0">
                <a:solidFill>
                  <a:srgbClr val="FFFFFF"/>
                </a:solidFill>
                <a:latin typeface="Trebuchet MS"/>
                <a:cs typeface="Trebuchet MS"/>
              </a:rPr>
              <a:t> 2019</a:t>
            </a:r>
          </a:p>
          <a:p>
            <a:pPr marL="12700">
              <a:lnSpc>
                <a:spcPct val="100000"/>
              </a:lnSpc>
            </a:pPr>
            <a:r>
              <a:rPr lang="en-US" sz="4000" dirty="0">
                <a:solidFill>
                  <a:srgbClr val="3BCCFF"/>
                </a:solidFill>
                <a:latin typeface="Trebuchet MS"/>
                <a:cs typeface="Trebuchet MS"/>
              </a:rPr>
              <a:t>React Training</a:t>
            </a:r>
          </a:p>
          <a:p>
            <a:pPr marL="12700">
              <a:lnSpc>
                <a:spcPct val="100000"/>
              </a:lnSpc>
            </a:pPr>
            <a:endParaRPr lang="en-US" sz="3600" dirty="0">
              <a:solidFill>
                <a:srgbClr val="3BCCFF"/>
              </a:solidFill>
              <a:latin typeface="Trebuchet MS"/>
              <a:cs typeface="Trebuchet MS"/>
            </a:endParaRPr>
          </a:p>
          <a:p>
            <a:pPr marL="12700">
              <a:lnSpc>
                <a:spcPct val="100000"/>
              </a:lnSpc>
            </a:pPr>
            <a:r>
              <a:rPr lang="en-US" sz="2800" b="1" dirty="0">
                <a:solidFill>
                  <a:schemeClr val="bg1"/>
                </a:solidFill>
                <a:latin typeface="Trebuchet MS"/>
                <a:cs typeface="Trebuchet MS"/>
              </a:rPr>
              <a:t>December 14</a:t>
            </a:r>
            <a:r>
              <a:rPr lang="en-US" sz="2800" b="1" baseline="30000" dirty="0">
                <a:solidFill>
                  <a:schemeClr val="bg1"/>
                </a:solidFill>
                <a:latin typeface="Trebuchet MS"/>
                <a:cs typeface="Trebuchet MS"/>
              </a:rPr>
              <a:t>th</a:t>
            </a:r>
            <a:r>
              <a:rPr lang="en-US" sz="2800" b="1" dirty="0">
                <a:solidFill>
                  <a:schemeClr val="bg1"/>
                </a:solidFill>
                <a:latin typeface="Trebuchet MS"/>
                <a:cs typeface="Trebuchet MS"/>
              </a:rPr>
              <a:t>, 2019</a:t>
            </a:r>
            <a:endParaRPr lang="en-US" sz="2800" dirty="0">
              <a:solidFill>
                <a:srgbClr val="FFFFFF"/>
              </a:solidFill>
              <a:latin typeface="Trebuchet MS"/>
              <a:cs typeface="Trebuchet MS"/>
            </a:endParaRPr>
          </a:p>
        </p:txBody>
      </p:sp>
    </p:spTree>
    <p:extLst>
      <p:ext uri="{BB962C8B-B14F-4D97-AF65-F5344CB8AC3E}">
        <p14:creationId xmlns:p14="http://schemas.microsoft.com/office/powerpoint/2010/main" val="296560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6934200" y="2438400"/>
            <a:ext cx="4953000" cy="1664558"/>
          </a:xfrm>
          <a:prstGeom prst="rect">
            <a:avLst/>
          </a:prstGeom>
        </p:spPr>
        <p:txBody>
          <a:bodyPr wrap="square">
            <a:spAutoFit/>
          </a:bodyPr>
          <a:lstStyle/>
          <a:p>
            <a:pPr lvl="0" algn="ctr" fontAlgn="base">
              <a:lnSpc>
                <a:spcPts val="3000"/>
              </a:lnSpc>
              <a:spcBef>
                <a:spcPct val="0"/>
              </a:spcBef>
              <a:spcAft>
                <a:spcPct val="0"/>
              </a:spcAft>
              <a:buClr>
                <a:srgbClr val="00C1EF"/>
              </a:buClr>
              <a:defRPr/>
            </a:pPr>
            <a:endParaRPr lang="en-US" altLang="el-GR" sz="4400"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400" dirty="0">
                <a:solidFill>
                  <a:srgbClr val="63727A"/>
                </a:solidFill>
                <a:latin typeface="Trebuchet MS" panose="020B0703020202090204" pitchFamily="34" charset="0"/>
                <a:cs typeface="Arial" pitchFamily="34" charset="0"/>
              </a:rPr>
              <a:t>Pick the right tool </a:t>
            </a:r>
          </a:p>
          <a:p>
            <a:pPr lvl="0" algn="ctr" fontAlgn="base">
              <a:lnSpc>
                <a:spcPts val="3000"/>
              </a:lnSpc>
              <a:spcBef>
                <a:spcPct val="0"/>
              </a:spcBef>
              <a:spcAft>
                <a:spcPct val="0"/>
              </a:spcAft>
              <a:buClr>
                <a:srgbClr val="00C1EF"/>
              </a:buClr>
              <a:defRPr/>
            </a:pPr>
            <a:endParaRPr lang="en-US" altLang="el-GR" sz="4400"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400" dirty="0">
                <a:solidFill>
                  <a:srgbClr val="63727A"/>
                </a:solidFill>
                <a:latin typeface="Trebuchet MS" panose="020B0703020202090204" pitchFamily="34" charset="0"/>
                <a:cs typeface="Arial" pitchFamily="34" charset="0"/>
              </a:rPr>
              <a:t>for the job</a:t>
            </a:r>
            <a:endParaRPr lang="en-US" altLang="el-GR" sz="6600" b="1" dirty="0">
              <a:solidFill>
                <a:srgbClr val="63727A"/>
              </a:solidFill>
              <a:latin typeface="Trebuchet MS" panose="020B0703020202090204" pitchFamily="34" charset="0"/>
              <a:cs typeface="Arial" pitchFamily="34" charset="0"/>
            </a:endParaRPr>
          </a:p>
        </p:txBody>
      </p:sp>
      <p:pic>
        <p:nvPicPr>
          <p:cNvPr id="4" name="Picture 3">
            <a:extLst>
              <a:ext uri="{FF2B5EF4-FFF2-40B4-BE49-F238E27FC236}">
                <a16:creationId xmlns:a16="http://schemas.microsoft.com/office/drawing/2014/main" id="{0219EF75-2E6A-46E7-94EA-DEE2AC9BE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5760720" cy="4743593"/>
          </a:xfrm>
          <a:prstGeom prst="rect">
            <a:avLst/>
          </a:prstGeom>
        </p:spPr>
      </p:pic>
    </p:spTree>
    <p:extLst>
      <p:ext uri="{BB962C8B-B14F-4D97-AF65-F5344CB8AC3E}">
        <p14:creationId xmlns:p14="http://schemas.microsoft.com/office/powerpoint/2010/main" val="230163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6568634" y="3883305"/>
            <a:ext cx="4114799"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React Introduction</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276549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Why was React developed?</a:t>
            </a:r>
            <a:endParaRPr lang="el-GR"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419100" y="1066800"/>
            <a:ext cx="11772900" cy="3914020"/>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b="1" dirty="0">
                <a:solidFill>
                  <a:srgbClr val="63727A"/>
                </a:solidFill>
                <a:latin typeface="Trebuchet MS" panose="020B0703020202090204" pitchFamily="34" charset="0"/>
                <a:cs typeface="Arial" pitchFamily="34" charset="0"/>
              </a:rPr>
              <a:t>Complexity of two-way data binding</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b="1"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b="1" dirty="0">
                <a:solidFill>
                  <a:srgbClr val="63727A"/>
                </a:solidFill>
                <a:latin typeface="Trebuchet MS" panose="020B0703020202090204" pitchFamily="34" charset="0"/>
                <a:cs typeface="Arial" pitchFamily="34" charset="0"/>
              </a:rPr>
              <a:t>Bad UX from using "cascading updates" of DOM tree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b="1"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b="1" dirty="0">
                <a:solidFill>
                  <a:srgbClr val="63727A"/>
                </a:solidFill>
                <a:latin typeface="Trebuchet MS" panose="020B0703020202090204" pitchFamily="34" charset="0"/>
                <a:cs typeface="Arial" pitchFamily="34" charset="0"/>
              </a:rPr>
              <a:t>A lot of data on a page changing over time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b="1"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b="1" dirty="0">
                <a:solidFill>
                  <a:srgbClr val="63727A"/>
                </a:solidFill>
                <a:latin typeface="Trebuchet MS" panose="020B0703020202090204" pitchFamily="34" charset="0"/>
                <a:cs typeface="Arial" pitchFamily="34" charset="0"/>
              </a:rPr>
              <a:t>Complexity of Facebook's UI architecture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b="1"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b="1" dirty="0">
                <a:solidFill>
                  <a:srgbClr val="63727A"/>
                </a:solidFill>
                <a:latin typeface="Trebuchet MS" panose="020B0703020202090204" pitchFamily="34" charset="0"/>
                <a:cs typeface="Arial" pitchFamily="34" charset="0"/>
              </a:rPr>
              <a:t>Shift from MVC mentality</a:t>
            </a:r>
            <a:endParaRPr lang="en-US" altLang="el-GR" sz="2400"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357330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6142C9E-05DD-448C-88E0-5E678E3BE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827" y="1313931"/>
            <a:ext cx="6164406" cy="4230137"/>
          </a:xfrm>
          <a:prstGeom prst="rect">
            <a:avLst/>
          </a:prstGeom>
        </p:spPr>
      </p:pic>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Who uses React?</a:t>
            </a:r>
            <a:endParaRPr lang="el-GR" sz="2800" b="1" dirty="0">
              <a:solidFill>
                <a:srgbClr val="00C1EF"/>
              </a:solidFill>
              <a:latin typeface="Trebuchet MS" panose="020B0603020202020204" pitchFamily="34" charset="0"/>
            </a:endParaRPr>
          </a:p>
        </p:txBody>
      </p:sp>
      <p:pic>
        <p:nvPicPr>
          <p:cNvPr id="5" name="Picture 4">
            <a:extLst>
              <a:ext uri="{FF2B5EF4-FFF2-40B4-BE49-F238E27FC236}">
                <a16:creationId xmlns:a16="http://schemas.microsoft.com/office/drawing/2014/main" id="{057F2FFA-73D1-45BD-947E-4831598E5C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917" t="30118" r="12195" b="27326"/>
          <a:stretch/>
        </p:blipFill>
        <p:spPr>
          <a:xfrm>
            <a:off x="9448149" y="1404608"/>
            <a:ext cx="1793872" cy="549171"/>
          </a:xfrm>
          <a:prstGeom prst="rect">
            <a:avLst/>
          </a:prstGeom>
        </p:spPr>
      </p:pic>
      <p:pic>
        <p:nvPicPr>
          <p:cNvPr id="7" name="Picture 6">
            <a:extLst>
              <a:ext uri="{FF2B5EF4-FFF2-40B4-BE49-F238E27FC236}">
                <a16:creationId xmlns:a16="http://schemas.microsoft.com/office/drawing/2014/main" id="{F81B3975-1E9F-4714-A7AB-DD3321E064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2667" y="4800600"/>
            <a:ext cx="2458725" cy="1844044"/>
          </a:xfrm>
          <a:prstGeom prst="rect">
            <a:avLst/>
          </a:prstGeom>
        </p:spPr>
      </p:pic>
      <p:pic>
        <p:nvPicPr>
          <p:cNvPr id="12" name="Picture 11">
            <a:extLst>
              <a:ext uri="{FF2B5EF4-FFF2-40B4-BE49-F238E27FC236}">
                <a16:creationId xmlns:a16="http://schemas.microsoft.com/office/drawing/2014/main" id="{C2C8DEA3-84C3-4055-A209-75D8717D955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776"/>
          <a:stretch/>
        </p:blipFill>
        <p:spPr>
          <a:xfrm>
            <a:off x="933061" y="1404609"/>
            <a:ext cx="1793872" cy="549171"/>
          </a:xfrm>
          <a:prstGeom prst="rect">
            <a:avLst/>
          </a:prstGeom>
        </p:spPr>
      </p:pic>
      <p:pic>
        <p:nvPicPr>
          <p:cNvPr id="18" name="Picture 17">
            <a:extLst>
              <a:ext uri="{FF2B5EF4-FFF2-40B4-BE49-F238E27FC236}">
                <a16:creationId xmlns:a16="http://schemas.microsoft.com/office/drawing/2014/main" id="{56FE0E2D-6EAA-4E7F-9DCC-FF0733C2D31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07509" y="5299311"/>
            <a:ext cx="2133600" cy="691286"/>
          </a:xfrm>
          <a:prstGeom prst="rect">
            <a:avLst/>
          </a:prstGeom>
        </p:spPr>
      </p:pic>
      <p:pic>
        <p:nvPicPr>
          <p:cNvPr id="20" name="Picture 19">
            <a:extLst>
              <a:ext uri="{FF2B5EF4-FFF2-40B4-BE49-F238E27FC236}">
                <a16:creationId xmlns:a16="http://schemas.microsoft.com/office/drawing/2014/main" id="{568053E0-13D3-4130-9316-DC4C5A140C1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9977" b="15278"/>
          <a:stretch/>
        </p:blipFill>
        <p:spPr>
          <a:xfrm>
            <a:off x="5115509" y="1404607"/>
            <a:ext cx="1953040" cy="549171"/>
          </a:xfrm>
          <a:prstGeom prst="rect">
            <a:avLst/>
          </a:prstGeom>
        </p:spPr>
      </p:pic>
      <p:pic>
        <p:nvPicPr>
          <p:cNvPr id="22" name="Picture 21">
            <a:extLst>
              <a:ext uri="{FF2B5EF4-FFF2-40B4-BE49-F238E27FC236}">
                <a16:creationId xmlns:a16="http://schemas.microsoft.com/office/drawing/2014/main" id="{E20E9476-5CB9-4532-8E8C-B7A0DA205D0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2111" y="5520522"/>
            <a:ext cx="1924439" cy="470075"/>
          </a:xfrm>
          <a:prstGeom prst="rect">
            <a:avLst/>
          </a:prstGeom>
        </p:spPr>
      </p:pic>
    </p:spTree>
    <p:extLst>
      <p:ext uri="{BB962C8B-B14F-4D97-AF65-F5344CB8AC3E}">
        <p14:creationId xmlns:p14="http://schemas.microsoft.com/office/powerpoint/2010/main" val="335041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React: the good</a:t>
            </a:r>
          </a:p>
        </p:txBody>
      </p:sp>
      <p:sp>
        <p:nvSpPr>
          <p:cNvPr id="11" name="Rectangle 10">
            <a:extLst>
              <a:ext uri="{FF2B5EF4-FFF2-40B4-BE49-F238E27FC236}">
                <a16:creationId xmlns:a16="http://schemas.microsoft.com/office/drawing/2014/main" id="{F797B56F-FA87-4ACB-9DDE-5A342A74D95D}"/>
              </a:ext>
            </a:extLst>
          </p:cNvPr>
          <p:cNvSpPr/>
          <p:nvPr/>
        </p:nvSpPr>
        <p:spPr>
          <a:xfrm>
            <a:off x="419100" y="1066800"/>
            <a:ext cx="11772900" cy="4683462"/>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Easy to understand what a component will render</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Declarative code → predictable code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You don't really need to study JS in the view file in order to understand what the file does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Easy to mix HTML and JS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You do it already with template libraries (e.g. Handlebars, Mustache, Underscore etc.)</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Uses full power of JS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Decoupling templates from logic does not rely on the templates’ primitive abstractions, but uses full power of JavaScript in displaying views</a:t>
            </a:r>
          </a:p>
        </p:txBody>
      </p:sp>
    </p:spTree>
    <p:extLst>
      <p:ext uri="{BB962C8B-B14F-4D97-AF65-F5344CB8AC3E}">
        <p14:creationId xmlns:p14="http://schemas.microsoft.com/office/powerpoint/2010/main" val="309928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React: the good</a:t>
            </a:r>
          </a:p>
        </p:txBody>
      </p:sp>
      <p:sp>
        <p:nvSpPr>
          <p:cNvPr id="11" name="Rectangle 10">
            <a:extLst>
              <a:ext uri="{FF2B5EF4-FFF2-40B4-BE49-F238E27FC236}">
                <a16:creationId xmlns:a16="http://schemas.microsoft.com/office/drawing/2014/main" id="{F797B56F-FA87-4ACB-9DDE-5A342A74D95D}"/>
              </a:ext>
            </a:extLst>
          </p:cNvPr>
          <p:cNvSpPr/>
          <p:nvPr/>
        </p:nvSpPr>
        <p:spPr>
          <a:xfrm>
            <a:off x="419100" y="1066800"/>
            <a:ext cx="11772900" cy="5452903"/>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No complex two-way data flow</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Uses simple one-way reactive data flow</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Easier to understand than two-way binding</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Uses less code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React is fast!</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JavaScript is fast but real DOM is slow</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Using virtual DOM objects enables fast batch updates to real DOM</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b="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React dev tools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React Chrome extension makes debugging  so much easier</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Server-side rendering</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err="1">
                <a:solidFill>
                  <a:srgbClr val="63727A"/>
                </a:solidFill>
                <a:latin typeface="Trebuchet MS" panose="020B0703020202090204" pitchFamily="34" charset="0"/>
                <a:cs typeface="Arial" pitchFamily="34" charset="0"/>
              </a:rPr>
              <a:t>React.renderToString</a:t>
            </a:r>
            <a:r>
              <a:rPr lang="en-US" altLang="el-GR" sz="2400" dirty="0">
                <a:solidFill>
                  <a:srgbClr val="63727A"/>
                </a:solidFill>
                <a:latin typeface="Trebuchet MS" panose="020B0703020202090204" pitchFamily="34" charset="0"/>
                <a:cs typeface="Arial" pitchFamily="34" charset="0"/>
              </a:rPr>
              <a:t>() returns pure HTML</a:t>
            </a:r>
          </a:p>
        </p:txBody>
      </p:sp>
    </p:spTree>
    <p:extLst>
      <p:ext uri="{BB962C8B-B14F-4D97-AF65-F5344CB8AC3E}">
        <p14:creationId xmlns:p14="http://schemas.microsoft.com/office/powerpoint/2010/main" val="210279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React: the bad</a:t>
            </a:r>
          </a:p>
        </p:txBody>
      </p:sp>
      <p:sp>
        <p:nvSpPr>
          <p:cNvPr id="11" name="Rectangle 10">
            <a:extLst>
              <a:ext uri="{FF2B5EF4-FFF2-40B4-BE49-F238E27FC236}">
                <a16:creationId xmlns:a16="http://schemas.microsoft.com/office/drawing/2014/main" id="{F797B56F-FA87-4ACB-9DDE-5A342A74D95D}"/>
              </a:ext>
            </a:extLst>
          </p:cNvPr>
          <p:cNvSpPr/>
          <p:nvPr/>
        </p:nvSpPr>
        <p:spPr>
          <a:xfrm>
            <a:off x="419100" y="1066800"/>
            <a:ext cx="11772900" cy="5068182"/>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React is nothing but the view</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No events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No XHR</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No data / models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No promises / </a:t>
            </a:r>
            <a:r>
              <a:rPr lang="en-US" altLang="el-GR" sz="2400" dirty="0" err="1">
                <a:solidFill>
                  <a:srgbClr val="63727A"/>
                </a:solidFill>
                <a:latin typeface="Trebuchet MS" panose="020B0703020202090204" pitchFamily="34" charset="0"/>
                <a:cs typeface="Arial" pitchFamily="34" charset="0"/>
              </a:rPr>
              <a:t>deferreds</a:t>
            </a: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No idea how to add all of the above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Building JSX requires some extra work</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But most of the work is already done for you by react-tools</a:t>
            </a:r>
          </a:p>
          <a:p>
            <a:pPr lvl="0" fontAlgn="base">
              <a:lnSpc>
                <a:spcPts val="3000"/>
              </a:lnSpc>
              <a:spcBef>
                <a:spcPct val="0"/>
              </a:spcBef>
              <a:spcAft>
                <a:spcPct val="0"/>
              </a:spcAft>
              <a:buClr>
                <a:srgbClr val="00C1EF"/>
              </a:buCl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No support for older browsers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React won't work with IE8</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There some </a:t>
            </a:r>
            <a:r>
              <a:rPr lang="en-US" altLang="el-GR" sz="2400" dirty="0" err="1">
                <a:solidFill>
                  <a:srgbClr val="63727A"/>
                </a:solidFill>
                <a:latin typeface="Trebuchet MS" panose="020B0703020202090204" pitchFamily="34" charset="0"/>
                <a:cs typeface="Arial" pitchFamily="34" charset="0"/>
              </a:rPr>
              <a:t>polyfills</a:t>
            </a:r>
            <a:r>
              <a:rPr lang="en-US" altLang="el-GR" sz="2400" dirty="0">
                <a:solidFill>
                  <a:srgbClr val="63727A"/>
                </a:solidFill>
                <a:latin typeface="Trebuchet MS" panose="020B0703020202090204" pitchFamily="34" charset="0"/>
                <a:cs typeface="Arial" pitchFamily="34" charset="0"/>
              </a:rPr>
              <a:t> / shims that help</a:t>
            </a:r>
          </a:p>
        </p:txBody>
      </p:sp>
    </p:spTree>
    <p:extLst>
      <p:ext uri="{BB962C8B-B14F-4D97-AF65-F5344CB8AC3E}">
        <p14:creationId xmlns:p14="http://schemas.microsoft.com/office/powerpoint/2010/main" val="157325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Why should I use React?</a:t>
            </a:r>
            <a:endParaRPr lang="en-GB"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419100" y="1066800"/>
            <a:ext cx="11772900" cy="3529299"/>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Easy to read and understand views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Concept of components is the future of web development</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If your page uses a lot of fast updating data or real time data - React is the way to go</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Once you and your team is over the </a:t>
            </a:r>
            <a:r>
              <a:rPr lang="en-US" altLang="el-GR" sz="2400" dirty="0" err="1">
                <a:solidFill>
                  <a:srgbClr val="63727A"/>
                </a:solidFill>
                <a:latin typeface="Trebuchet MS" panose="020B0703020202090204" pitchFamily="34" charset="0"/>
                <a:cs typeface="Arial" pitchFamily="34" charset="0"/>
              </a:rPr>
              <a:t>React's</a:t>
            </a:r>
            <a:r>
              <a:rPr lang="en-US" altLang="el-GR" sz="2400" dirty="0">
                <a:solidFill>
                  <a:srgbClr val="63727A"/>
                </a:solidFill>
                <a:latin typeface="Trebuchet MS" panose="020B0703020202090204" pitchFamily="34" charset="0"/>
                <a:cs typeface="Arial" pitchFamily="34" charset="0"/>
              </a:rPr>
              <a:t> learning curve, developing your app will become a lot faster</a:t>
            </a:r>
          </a:p>
        </p:txBody>
      </p:sp>
    </p:spTree>
    <p:extLst>
      <p:ext uri="{BB962C8B-B14F-4D97-AF65-F5344CB8AC3E}">
        <p14:creationId xmlns:p14="http://schemas.microsoft.com/office/powerpoint/2010/main" val="3372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6568634" y="3883305"/>
            <a:ext cx="4114799"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React Fundamentals</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10414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Installation</a:t>
            </a:r>
          </a:p>
        </p:txBody>
      </p:sp>
      <p:sp>
        <p:nvSpPr>
          <p:cNvPr id="4" name="Rectangle 3">
            <a:extLst>
              <a:ext uri="{FF2B5EF4-FFF2-40B4-BE49-F238E27FC236}">
                <a16:creationId xmlns:a16="http://schemas.microsoft.com/office/drawing/2014/main" id="{0EBAAF40-B273-44D2-81A2-1144C458F474}"/>
              </a:ext>
            </a:extLst>
          </p:cNvPr>
          <p:cNvSpPr/>
          <p:nvPr/>
        </p:nvSpPr>
        <p:spPr>
          <a:xfrm>
            <a:off x="407988" y="1219200"/>
            <a:ext cx="10423303" cy="1203343"/>
          </a:xfrm>
          <a:prstGeom prst="rect">
            <a:avLst/>
          </a:prstGeom>
        </p:spPr>
        <p:txBody>
          <a:bodyPr wrap="non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ReactJS is a JavaScript library contained in a single file </a:t>
            </a:r>
            <a:r>
              <a:rPr lang="en-US" altLang="el-GR" b="1" i="1" dirty="0">
                <a:solidFill>
                  <a:srgbClr val="63727A"/>
                </a:solidFill>
                <a:latin typeface="Trebuchet MS" panose="020B0703020202090204" pitchFamily="34" charset="0"/>
                <a:cs typeface="Arial" pitchFamily="34" charset="0"/>
              </a:rPr>
              <a:t>react-&lt;version&gt;.</a:t>
            </a:r>
            <a:r>
              <a:rPr lang="en-US" altLang="el-GR" b="1" i="1" dirty="0" err="1">
                <a:solidFill>
                  <a:srgbClr val="63727A"/>
                </a:solidFill>
                <a:latin typeface="Trebuchet MS" panose="020B0703020202090204" pitchFamily="34" charset="0"/>
                <a:cs typeface="Arial" pitchFamily="34" charset="0"/>
              </a:rPr>
              <a:t>js</a:t>
            </a:r>
            <a:r>
              <a:rPr lang="en-US" altLang="el-GR" b="1" i="1" dirty="0">
                <a:solidFill>
                  <a:srgbClr val="63727A"/>
                </a:solidFill>
                <a:latin typeface="Trebuchet MS" panose="020B0703020202090204" pitchFamily="34" charset="0"/>
                <a:cs typeface="Arial" pitchFamily="34" charset="0"/>
              </a:rPr>
              <a:t> </a:t>
            </a:r>
            <a:r>
              <a:rPr lang="en-US" altLang="el-GR" dirty="0">
                <a:solidFill>
                  <a:srgbClr val="63727A"/>
                </a:solidFill>
                <a:latin typeface="Trebuchet MS" panose="020B0703020202090204" pitchFamily="34" charset="0"/>
                <a:cs typeface="Arial" pitchFamily="34" charset="0"/>
              </a:rPr>
              <a:t>that can be included in</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any HTML page. People also commonly install the React DOM library </a:t>
            </a:r>
            <a:r>
              <a:rPr lang="en-US" altLang="el-GR" b="1" i="1" dirty="0">
                <a:solidFill>
                  <a:srgbClr val="63727A"/>
                </a:solidFill>
                <a:latin typeface="Trebuchet MS" panose="020B0703020202090204" pitchFamily="34" charset="0"/>
                <a:cs typeface="Arial" pitchFamily="34" charset="0"/>
              </a:rPr>
              <a:t>react-</a:t>
            </a:r>
            <a:r>
              <a:rPr lang="en-US" altLang="el-GR" b="1" i="1" dirty="0" err="1">
                <a:solidFill>
                  <a:srgbClr val="63727A"/>
                </a:solidFill>
                <a:latin typeface="Trebuchet MS" panose="020B0703020202090204" pitchFamily="34" charset="0"/>
                <a:cs typeface="Arial" pitchFamily="34" charset="0"/>
              </a:rPr>
              <a:t>dom</a:t>
            </a:r>
            <a:r>
              <a:rPr lang="en-US" altLang="el-GR" b="1" i="1" dirty="0">
                <a:solidFill>
                  <a:srgbClr val="63727A"/>
                </a:solidFill>
                <a:latin typeface="Trebuchet MS" panose="020B0703020202090204" pitchFamily="34" charset="0"/>
                <a:cs typeface="Arial" pitchFamily="34" charset="0"/>
              </a:rPr>
              <a:t>-&lt;version&gt;.</a:t>
            </a:r>
            <a:r>
              <a:rPr lang="en-US" altLang="el-GR" b="1" i="1" dirty="0" err="1">
                <a:solidFill>
                  <a:srgbClr val="63727A"/>
                </a:solidFill>
                <a:latin typeface="Trebuchet MS" panose="020B0703020202090204" pitchFamily="34" charset="0"/>
                <a:cs typeface="Arial" pitchFamily="34" charset="0"/>
              </a:rPr>
              <a:t>js</a:t>
            </a:r>
            <a:endParaRPr lang="en-US" altLang="el-GR" b="1"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along with the main React file:</a:t>
            </a:r>
          </a:p>
        </p:txBody>
      </p:sp>
      <p:pic>
        <p:nvPicPr>
          <p:cNvPr id="5" name="Picture 4">
            <a:extLst>
              <a:ext uri="{FF2B5EF4-FFF2-40B4-BE49-F238E27FC236}">
                <a16:creationId xmlns:a16="http://schemas.microsoft.com/office/drawing/2014/main" id="{2826534A-59DF-44B6-BC1E-FFC703B72B06}"/>
              </a:ext>
            </a:extLst>
          </p:cNvPr>
          <p:cNvPicPr>
            <a:picLocks noChangeAspect="1"/>
          </p:cNvPicPr>
          <p:nvPr/>
        </p:nvPicPr>
        <p:blipFill>
          <a:blip r:embed="rId3"/>
          <a:stretch>
            <a:fillRect/>
          </a:stretch>
        </p:blipFill>
        <p:spPr>
          <a:xfrm>
            <a:off x="407988" y="2866910"/>
            <a:ext cx="9089803" cy="2771890"/>
          </a:xfrm>
          <a:prstGeom prst="rect">
            <a:avLst/>
          </a:prstGeom>
        </p:spPr>
      </p:pic>
      <p:sp>
        <p:nvSpPr>
          <p:cNvPr id="6" name="Rectangle 5">
            <a:extLst>
              <a:ext uri="{FF2B5EF4-FFF2-40B4-BE49-F238E27FC236}">
                <a16:creationId xmlns:a16="http://schemas.microsoft.com/office/drawing/2014/main" id="{910825E7-55AC-447F-ABC8-C1EC814CA298}"/>
              </a:ext>
            </a:extLst>
          </p:cNvPr>
          <p:cNvSpPr/>
          <p:nvPr/>
        </p:nvSpPr>
        <p:spPr>
          <a:xfrm>
            <a:off x="407988" y="5943600"/>
            <a:ext cx="5454763" cy="440120"/>
          </a:xfrm>
          <a:prstGeom prst="rect">
            <a:avLst/>
          </a:prstGeom>
        </p:spPr>
        <p:txBody>
          <a:bodyPr wrap="none">
            <a:spAutoFit/>
          </a:bodyPr>
          <a:lstStyle/>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Resource:</a:t>
            </a:r>
            <a:r>
              <a:rPr lang="en-US" dirty="0"/>
              <a:t> </a:t>
            </a:r>
            <a:r>
              <a:rPr lang="en-US" dirty="0">
                <a:solidFill>
                  <a:srgbClr val="00C1EF"/>
                </a:solidFill>
                <a:hlinkClick r:id="rId4">
                  <a:extLst>
                    <a:ext uri="{A12FA001-AC4F-418D-AE19-62706E023703}">
                      <ahyp:hlinkClr xmlns:ahyp="http://schemas.microsoft.com/office/drawing/2018/hyperlinkcolor" val="tx"/>
                    </a:ext>
                  </a:extLst>
                </a:hlinkClick>
              </a:rPr>
              <a:t>https://reactjs.org/docs/getting-started.html</a:t>
            </a:r>
            <a:endParaRPr lang="en-US" altLang="el-GR" dirty="0">
              <a:solidFill>
                <a:srgbClr val="00C1EF"/>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101236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EC701040-D3F5-A645-936B-7E8B12AE7E7E}"/>
              </a:ext>
            </a:extLst>
          </p:cNvPr>
          <p:cNvSpPr txBox="1">
            <a:spLocks/>
          </p:cNvSpPr>
          <p:nvPr/>
        </p:nvSpPr>
        <p:spPr>
          <a:xfrm>
            <a:off x="407368" y="0"/>
            <a:ext cx="9504982" cy="908046"/>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BEFA"/>
                </a:solidFill>
                <a:latin typeface="Trebuchet MS" panose="020B0603020202020204" pitchFamily="34" charset="0"/>
              </a:rPr>
              <a:t>Who am I?</a:t>
            </a:r>
          </a:p>
        </p:txBody>
      </p:sp>
      <p:sp>
        <p:nvSpPr>
          <p:cNvPr id="28" name="Rectangle 27">
            <a:extLst>
              <a:ext uri="{FF2B5EF4-FFF2-40B4-BE49-F238E27FC236}">
                <a16:creationId xmlns:a16="http://schemas.microsoft.com/office/drawing/2014/main" id="{1B4292C5-C46F-9641-8986-3D82B41A2BF6}"/>
              </a:ext>
            </a:extLst>
          </p:cNvPr>
          <p:cNvSpPr/>
          <p:nvPr/>
        </p:nvSpPr>
        <p:spPr>
          <a:xfrm>
            <a:off x="419100" y="1412875"/>
            <a:ext cx="11239500" cy="4654031"/>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Lead Software Engineer @ </a:t>
            </a:r>
            <a:r>
              <a:rPr lang="en-US" altLang="el-GR" sz="2400" dirty="0" err="1">
                <a:solidFill>
                  <a:srgbClr val="63727A"/>
                </a:solidFill>
                <a:latin typeface="Trebuchet MS" panose="020B0703020202090204" pitchFamily="34" charset="0"/>
                <a:cs typeface="Arial" pitchFamily="34" charset="0"/>
              </a:rPr>
              <a:t>Intrasoft</a:t>
            </a:r>
            <a:r>
              <a:rPr lang="en-US" altLang="el-GR" sz="2400" dirty="0">
                <a:solidFill>
                  <a:srgbClr val="63727A"/>
                </a:solidFill>
                <a:latin typeface="Trebuchet MS" panose="020B0703020202090204" pitchFamily="34" charset="0"/>
                <a:cs typeface="Arial" pitchFamily="34" charset="0"/>
              </a:rPr>
              <a:t> International </a:t>
            </a:r>
          </a:p>
          <a:p>
            <a:pPr marL="361950" lvl="0" fontAlgn="base">
              <a:lnSpc>
                <a:spcPts val="3000"/>
              </a:lnSpc>
              <a:spcBef>
                <a:spcPct val="0"/>
              </a:spcBef>
              <a:spcAft>
                <a:spcPct val="0"/>
              </a:spcAft>
              <a:buClr>
                <a:srgbClr val="00C1EF"/>
              </a:buCl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Research Fellow in University of Piraeus </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Core contributor in various open source projects (</a:t>
            </a:r>
            <a:r>
              <a:rPr lang="en-US" altLang="el-GR" sz="2400" dirty="0" err="1">
                <a:solidFill>
                  <a:srgbClr val="63727A"/>
                </a:solidFill>
                <a:latin typeface="Trebuchet MS" panose="020B0703020202090204" pitchFamily="34" charset="0"/>
                <a:cs typeface="Arial" pitchFamily="34" charset="0"/>
              </a:rPr>
              <a:t>Vaadin</a:t>
            </a:r>
            <a:r>
              <a:rPr lang="en-US" altLang="el-GR" sz="2400" dirty="0">
                <a:solidFill>
                  <a:srgbClr val="63727A"/>
                </a:solidFill>
                <a:latin typeface="Trebuchet MS" panose="020B0703020202090204" pitchFamily="34" charset="0"/>
                <a:cs typeface="Arial" pitchFamily="34" charset="0"/>
              </a:rPr>
              <a:t> Flow, Drupal) </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sz="2400" dirty="0">
                <a:solidFill>
                  <a:srgbClr val="63727A"/>
                </a:solidFill>
                <a:latin typeface="Trebuchet MS" panose="020B0703020202090204" pitchFamily="34" charset="0"/>
                <a:cs typeface="Arial" pitchFamily="34" charset="0"/>
              </a:rPr>
              <a:t>Ambassador of </a:t>
            </a:r>
            <a:r>
              <a:rPr lang="en-US" altLang="el-GR" sz="2400" dirty="0" err="1">
                <a:solidFill>
                  <a:srgbClr val="63727A"/>
                </a:solidFill>
                <a:latin typeface="Trebuchet MS" panose="020B0703020202090204" pitchFamily="34" charset="0"/>
                <a:cs typeface="Arial" pitchFamily="34" charset="0"/>
              </a:rPr>
              <a:t>OracleJET</a:t>
            </a:r>
            <a:r>
              <a:rPr lang="en-US" altLang="el-GR" sz="2400" dirty="0">
                <a:solidFill>
                  <a:srgbClr val="63727A"/>
                </a:solidFill>
                <a:latin typeface="Trebuchet MS" panose="020B0703020202090204" pitchFamily="34" charset="0"/>
                <a:cs typeface="Arial" pitchFamily="34" charset="0"/>
              </a:rPr>
              <a:t> and </a:t>
            </a:r>
            <a:r>
              <a:rPr lang="en-US" altLang="el-GR" sz="2400" dirty="0" err="1">
                <a:solidFill>
                  <a:srgbClr val="63727A"/>
                </a:solidFill>
                <a:latin typeface="Trebuchet MS" panose="020B0703020202090204" pitchFamily="34" charset="0"/>
                <a:cs typeface="Arial" pitchFamily="34" charset="0"/>
              </a:rPr>
              <a:t>Prestashop</a:t>
            </a: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1400" b="1" dirty="0">
                <a:solidFill>
                  <a:srgbClr val="63727A"/>
                </a:solidFill>
                <a:latin typeface="Trebuchet MS" panose="020B0703020202090204" pitchFamily="34" charset="0"/>
                <a:cs typeface="Arial" pitchFamily="34" charset="0"/>
              </a:rPr>
              <a:t>Email: </a:t>
            </a:r>
            <a:r>
              <a:rPr lang="en-US" altLang="el-GR" sz="1400" dirty="0">
                <a:solidFill>
                  <a:srgbClr val="63727A"/>
                </a:solidFill>
                <a:latin typeface="Trebuchet MS" panose="020B0703020202090204" pitchFamily="34" charset="0"/>
                <a:cs typeface="Arial" pitchFamily="34" charset="0"/>
              </a:rPr>
              <a:t>panagiotis.adamopoulos@intrasoft-intl.com</a:t>
            </a:r>
          </a:p>
          <a:p>
            <a:pPr lvl="0" fontAlgn="base">
              <a:lnSpc>
                <a:spcPts val="3000"/>
              </a:lnSpc>
              <a:spcBef>
                <a:spcPct val="0"/>
              </a:spcBef>
              <a:spcAft>
                <a:spcPct val="0"/>
              </a:spcAft>
              <a:buClr>
                <a:srgbClr val="00C1EF"/>
              </a:buClr>
              <a:defRPr/>
            </a:pPr>
            <a:r>
              <a:rPr lang="en-US" altLang="el-GR" sz="1400" b="1" dirty="0" err="1">
                <a:solidFill>
                  <a:srgbClr val="63727A"/>
                </a:solidFill>
                <a:latin typeface="Trebuchet MS" panose="020B0703020202090204" pitchFamily="34" charset="0"/>
                <a:cs typeface="Arial" pitchFamily="34" charset="0"/>
              </a:rPr>
              <a:t>Github</a:t>
            </a:r>
            <a:r>
              <a:rPr lang="en-US" altLang="el-GR" sz="1400" b="1" dirty="0">
                <a:solidFill>
                  <a:srgbClr val="63727A"/>
                </a:solidFill>
                <a:latin typeface="Trebuchet MS" panose="020B0703020202090204" pitchFamily="34" charset="0"/>
                <a:cs typeface="Arial" pitchFamily="34" charset="0"/>
              </a:rPr>
              <a:t>: </a:t>
            </a:r>
            <a:r>
              <a:rPr lang="en-US" sz="1400" dirty="0">
                <a:solidFill>
                  <a:srgbClr val="63727A"/>
                </a:solidFill>
                <a:latin typeface="Trebuchet MS" panose="020B0703020202090204" pitchFamily="34" charset="0"/>
                <a:cs typeface="Arial" pitchFamily="34" charset="0"/>
              </a:rPr>
              <a:t>https://github.com/panosadamop</a:t>
            </a:r>
            <a:endParaRPr lang="en-US" altLang="el-GR" sz="1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1400" b="1" dirty="0" err="1">
                <a:solidFill>
                  <a:srgbClr val="63727A"/>
                </a:solidFill>
                <a:latin typeface="Trebuchet MS" panose="020B0703020202090204" pitchFamily="34" charset="0"/>
                <a:cs typeface="Arial" pitchFamily="34" charset="0"/>
              </a:rPr>
              <a:t>Linkedin</a:t>
            </a:r>
            <a:r>
              <a:rPr lang="en-US" altLang="el-GR" sz="1400" b="1" dirty="0">
                <a:solidFill>
                  <a:srgbClr val="63727A"/>
                </a:solidFill>
                <a:latin typeface="Trebuchet MS" panose="020B0703020202090204" pitchFamily="34" charset="0"/>
                <a:cs typeface="Arial" pitchFamily="34" charset="0"/>
              </a:rPr>
              <a:t>: </a:t>
            </a:r>
            <a:r>
              <a:rPr lang="en-US" sz="1400" dirty="0">
                <a:solidFill>
                  <a:srgbClr val="63727A"/>
                </a:solidFill>
                <a:latin typeface="Trebuchet MS" panose="020B0703020202090204" pitchFamily="34" charset="0"/>
                <a:cs typeface="Arial" pitchFamily="34" charset="0"/>
              </a:rPr>
              <a:t>https://www.linkedin.com/in/padamopoulos/</a:t>
            </a:r>
            <a:endParaRPr lang="en-US" altLang="el-GR" sz="1400"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193411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Installation</a:t>
            </a:r>
          </a:p>
        </p:txBody>
      </p:sp>
      <p:sp>
        <p:nvSpPr>
          <p:cNvPr id="4" name="Rectangle 3">
            <a:extLst>
              <a:ext uri="{FF2B5EF4-FFF2-40B4-BE49-F238E27FC236}">
                <a16:creationId xmlns:a16="http://schemas.microsoft.com/office/drawing/2014/main" id="{0EBAAF40-B273-44D2-81A2-1144C458F474}"/>
              </a:ext>
            </a:extLst>
          </p:cNvPr>
          <p:cNvSpPr/>
          <p:nvPr/>
        </p:nvSpPr>
        <p:spPr>
          <a:xfrm>
            <a:off x="407988" y="1219200"/>
            <a:ext cx="10676321" cy="1203343"/>
          </a:xfrm>
          <a:prstGeom prst="rect">
            <a:avLst/>
          </a:prstGeom>
        </p:spPr>
        <p:txBody>
          <a:bodyPr wrap="non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React also supports </a:t>
            </a:r>
            <a:r>
              <a:rPr lang="en-US" altLang="el-GR" b="1" dirty="0">
                <a:solidFill>
                  <a:srgbClr val="63727A"/>
                </a:solidFill>
                <a:latin typeface="Trebuchet MS" panose="020B0703020202090204" pitchFamily="34" charset="0"/>
                <a:cs typeface="Arial" pitchFamily="34" charset="0"/>
              </a:rPr>
              <a:t>JSX syntax</a:t>
            </a:r>
            <a:r>
              <a:rPr lang="en-US" altLang="el-GR" dirty="0">
                <a:solidFill>
                  <a:srgbClr val="63727A"/>
                </a:solidFill>
                <a:latin typeface="Trebuchet MS" panose="020B0703020202090204" pitchFamily="34" charset="0"/>
                <a:cs typeface="Arial" pitchFamily="34" charset="0"/>
              </a:rPr>
              <a:t>. </a:t>
            </a:r>
          </a:p>
          <a:p>
            <a:pPr lvl="0" fontAlgn="base">
              <a:lnSpc>
                <a:spcPts val="3000"/>
              </a:lnSpc>
              <a:spcBef>
                <a:spcPct val="0"/>
              </a:spcBef>
              <a:spcAft>
                <a:spcPct val="0"/>
              </a:spcAft>
              <a:buClr>
                <a:srgbClr val="00C1EF"/>
              </a:buClr>
              <a:defRPr/>
            </a:pPr>
            <a:r>
              <a:rPr lang="en-US" altLang="el-GR" b="1" dirty="0">
                <a:solidFill>
                  <a:srgbClr val="63727A"/>
                </a:solidFill>
                <a:latin typeface="Trebuchet MS" panose="020B0703020202090204" pitchFamily="34" charset="0"/>
                <a:cs typeface="Arial" pitchFamily="34" charset="0"/>
              </a:rPr>
              <a:t>JSX</a:t>
            </a:r>
            <a:r>
              <a:rPr lang="en-US" altLang="el-GR" dirty="0">
                <a:solidFill>
                  <a:srgbClr val="63727A"/>
                </a:solidFill>
                <a:latin typeface="Trebuchet MS" panose="020B0703020202090204" pitchFamily="34" charset="0"/>
                <a:cs typeface="Arial" pitchFamily="34" charset="0"/>
              </a:rPr>
              <a:t> is an extension created by Facebook that adds XML syntax to JavaScript.</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In order to use JSX you need to include the </a:t>
            </a:r>
            <a:r>
              <a:rPr lang="en-US" altLang="el-GR" b="1" dirty="0">
                <a:solidFill>
                  <a:srgbClr val="63727A"/>
                </a:solidFill>
                <a:latin typeface="Trebuchet MS" panose="020B0703020202090204" pitchFamily="34" charset="0"/>
                <a:cs typeface="Arial" pitchFamily="34" charset="0"/>
              </a:rPr>
              <a:t>Babel library </a:t>
            </a:r>
            <a:r>
              <a:rPr lang="en-US" altLang="el-GR" dirty="0">
                <a:solidFill>
                  <a:srgbClr val="63727A"/>
                </a:solidFill>
                <a:latin typeface="Trebuchet MS" panose="020B0703020202090204" pitchFamily="34" charset="0"/>
                <a:cs typeface="Arial" pitchFamily="34" charset="0"/>
              </a:rPr>
              <a:t>in order to translate JSX to </a:t>
            </a:r>
            <a:r>
              <a:rPr lang="en-US" altLang="el-GR" dirty="0" err="1">
                <a:solidFill>
                  <a:srgbClr val="63727A"/>
                </a:solidFill>
                <a:latin typeface="Trebuchet MS" panose="020B0703020202090204" pitchFamily="34" charset="0"/>
                <a:cs typeface="Arial" pitchFamily="34" charset="0"/>
              </a:rPr>
              <a:t>Javascript</a:t>
            </a:r>
            <a:r>
              <a:rPr lang="en-US" altLang="el-GR" dirty="0">
                <a:solidFill>
                  <a:srgbClr val="63727A"/>
                </a:solidFill>
                <a:latin typeface="Trebuchet MS" panose="020B0703020202090204" pitchFamily="34" charset="0"/>
                <a:cs typeface="Arial" pitchFamily="34" charset="0"/>
              </a:rPr>
              <a:t> code.</a:t>
            </a:r>
          </a:p>
        </p:txBody>
      </p:sp>
      <p:sp>
        <p:nvSpPr>
          <p:cNvPr id="6" name="Rectangle 5">
            <a:extLst>
              <a:ext uri="{FF2B5EF4-FFF2-40B4-BE49-F238E27FC236}">
                <a16:creationId xmlns:a16="http://schemas.microsoft.com/office/drawing/2014/main" id="{910825E7-55AC-447F-ABC8-C1EC814CA298}"/>
              </a:ext>
            </a:extLst>
          </p:cNvPr>
          <p:cNvSpPr/>
          <p:nvPr/>
        </p:nvSpPr>
        <p:spPr>
          <a:xfrm>
            <a:off x="407988" y="5943600"/>
            <a:ext cx="5198603" cy="440120"/>
          </a:xfrm>
          <a:prstGeom prst="rect">
            <a:avLst/>
          </a:prstGeom>
        </p:spPr>
        <p:txBody>
          <a:bodyPr wrap="none">
            <a:spAutoFit/>
          </a:bodyPr>
          <a:lstStyle/>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Resource: </a:t>
            </a:r>
            <a:r>
              <a:rPr lang="en-US" dirty="0">
                <a:solidFill>
                  <a:srgbClr val="00C1EF"/>
                </a:solidFill>
                <a:hlinkClick r:id="rId3">
                  <a:extLst>
                    <a:ext uri="{A12FA001-AC4F-418D-AE19-62706E023703}">
                      <ahyp:hlinkClr xmlns:ahyp="http://schemas.microsoft.com/office/drawing/2018/hyperlinkcolor" val="tx"/>
                    </a:ext>
                  </a:extLst>
                </a:hlinkClick>
              </a:rPr>
              <a:t>https://reactjs.org/docs/jsx-in-depth.html</a:t>
            </a:r>
            <a:endParaRPr lang="en-US" altLang="el-GR" dirty="0">
              <a:solidFill>
                <a:srgbClr val="00C1EF"/>
              </a:solidFill>
              <a:latin typeface="Trebuchet MS" panose="020B0703020202090204" pitchFamily="34" charset="0"/>
              <a:cs typeface="Arial" pitchFamily="34" charset="0"/>
            </a:endParaRPr>
          </a:p>
        </p:txBody>
      </p:sp>
      <p:pic>
        <p:nvPicPr>
          <p:cNvPr id="2" name="Picture 1">
            <a:extLst>
              <a:ext uri="{FF2B5EF4-FFF2-40B4-BE49-F238E27FC236}">
                <a16:creationId xmlns:a16="http://schemas.microsoft.com/office/drawing/2014/main" id="{39F46F4D-F38D-4D9C-8509-8FDD237F4C5E}"/>
              </a:ext>
            </a:extLst>
          </p:cNvPr>
          <p:cNvPicPr>
            <a:picLocks noChangeAspect="1"/>
          </p:cNvPicPr>
          <p:nvPr/>
        </p:nvPicPr>
        <p:blipFill>
          <a:blip r:embed="rId4"/>
          <a:stretch>
            <a:fillRect/>
          </a:stretch>
        </p:blipFill>
        <p:spPr>
          <a:xfrm>
            <a:off x="407988" y="2723498"/>
            <a:ext cx="9677400" cy="2876236"/>
          </a:xfrm>
          <a:prstGeom prst="rect">
            <a:avLst/>
          </a:prstGeom>
        </p:spPr>
      </p:pic>
    </p:spTree>
    <p:extLst>
      <p:ext uri="{BB962C8B-B14F-4D97-AF65-F5344CB8AC3E}">
        <p14:creationId xmlns:p14="http://schemas.microsoft.com/office/powerpoint/2010/main" val="775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Installation</a:t>
            </a:r>
          </a:p>
        </p:txBody>
      </p:sp>
      <p:sp>
        <p:nvSpPr>
          <p:cNvPr id="4" name="Rectangle 3">
            <a:extLst>
              <a:ext uri="{FF2B5EF4-FFF2-40B4-BE49-F238E27FC236}">
                <a16:creationId xmlns:a16="http://schemas.microsoft.com/office/drawing/2014/main" id="{0EBAAF40-B273-44D2-81A2-1144C458F474}"/>
              </a:ext>
            </a:extLst>
          </p:cNvPr>
          <p:cNvSpPr/>
          <p:nvPr/>
        </p:nvSpPr>
        <p:spPr>
          <a:xfrm>
            <a:off x="407989" y="1219200"/>
            <a:ext cx="4849812" cy="2357505"/>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b="1" dirty="0">
                <a:solidFill>
                  <a:srgbClr val="00C1EF"/>
                </a:solidFill>
                <a:latin typeface="Trebuchet MS" panose="020B0703020202090204" pitchFamily="34" charset="0"/>
                <a:cs typeface="Arial" pitchFamily="34" charset="0"/>
              </a:rPr>
              <a:t>NPM</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React can also be installed using </a:t>
            </a:r>
            <a:r>
              <a:rPr lang="en-US" altLang="el-GR" b="1" dirty="0" err="1">
                <a:solidFill>
                  <a:srgbClr val="63727A"/>
                </a:solidFill>
                <a:latin typeface="Trebuchet MS" panose="020B0703020202090204" pitchFamily="34" charset="0"/>
                <a:cs typeface="Arial" pitchFamily="34" charset="0"/>
              </a:rPr>
              <a:t>npm</a:t>
            </a:r>
            <a:r>
              <a:rPr lang="en-US" altLang="el-GR" b="1" dirty="0">
                <a:solidFill>
                  <a:srgbClr val="63727A"/>
                </a:solidFill>
                <a:latin typeface="Trebuchet MS" panose="020B0703020202090204" pitchFamily="34" charset="0"/>
                <a:cs typeface="Arial" pitchFamily="34" charset="0"/>
              </a:rPr>
              <a:t> </a:t>
            </a:r>
            <a:r>
              <a:rPr lang="en-US" altLang="el-GR" dirty="0">
                <a:solidFill>
                  <a:srgbClr val="63727A"/>
                </a:solidFill>
                <a:latin typeface="Trebuchet MS" panose="020B0703020202090204" pitchFamily="34" charset="0"/>
                <a:cs typeface="Arial" pitchFamily="34" charset="0"/>
              </a:rPr>
              <a:t>using the following command:</a:t>
            </a:r>
          </a:p>
          <a:p>
            <a:pPr lvl="0" fontAlgn="base">
              <a:lnSpc>
                <a:spcPts val="3000"/>
              </a:lnSpc>
              <a:spcBef>
                <a:spcPct val="0"/>
              </a:spcBef>
              <a:spcAft>
                <a:spcPct val="0"/>
              </a:spcAft>
              <a:buClr>
                <a:srgbClr val="00C1EF"/>
              </a:buClr>
              <a:defRPr/>
            </a:pPr>
            <a:endParaRPr lang="en-US" altLang="el-GR"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b="1" i="1" dirty="0" err="1">
                <a:solidFill>
                  <a:srgbClr val="63727A"/>
                </a:solidFill>
                <a:latin typeface="Trebuchet MS" panose="020B0703020202090204" pitchFamily="34" charset="0"/>
                <a:cs typeface="Arial" pitchFamily="34" charset="0"/>
              </a:rPr>
              <a:t>npm</a:t>
            </a:r>
            <a:r>
              <a:rPr lang="en-US" altLang="el-GR" b="1" i="1" dirty="0">
                <a:solidFill>
                  <a:srgbClr val="63727A"/>
                </a:solidFill>
                <a:latin typeface="Trebuchet MS" panose="020B0703020202090204" pitchFamily="34" charset="0"/>
                <a:cs typeface="Arial" pitchFamily="34" charset="0"/>
              </a:rPr>
              <a:t> install --save react react-</a:t>
            </a:r>
            <a:r>
              <a:rPr lang="en-US" altLang="el-GR" b="1" i="1" dirty="0" err="1">
                <a:solidFill>
                  <a:srgbClr val="63727A"/>
                </a:solidFill>
                <a:latin typeface="Trebuchet MS" panose="020B0703020202090204" pitchFamily="34" charset="0"/>
                <a:cs typeface="Arial" pitchFamily="34" charset="0"/>
              </a:rPr>
              <a:t>dom</a:t>
            </a:r>
            <a:br>
              <a:rPr lang="en-US" dirty="0"/>
            </a:br>
            <a:endParaRPr lang="en-US" altLang="el-GR" b="1" i="1" dirty="0">
              <a:solidFill>
                <a:srgbClr val="63727A"/>
              </a:solidFill>
              <a:latin typeface="Trebuchet MS" panose="020B0703020202090204" pitchFamily="34" charset="0"/>
              <a:cs typeface="Arial" pitchFamily="34" charset="0"/>
            </a:endParaRPr>
          </a:p>
        </p:txBody>
      </p:sp>
      <p:pic>
        <p:nvPicPr>
          <p:cNvPr id="5" name="Picture 4">
            <a:extLst>
              <a:ext uri="{FF2B5EF4-FFF2-40B4-BE49-F238E27FC236}">
                <a16:creationId xmlns:a16="http://schemas.microsoft.com/office/drawing/2014/main" id="{D456C058-C7D9-4435-AA8A-1E9B742945AD}"/>
              </a:ext>
            </a:extLst>
          </p:cNvPr>
          <p:cNvPicPr>
            <a:picLocks noChangeAspect="1"/>
          </p:cNvPicPr>
          <p:nvPr/>
        </p:nvPicPr>
        <p:blipFill>
          <a:blip r:embed="rId3"/>
          <a:stretch>
            <a:fillRect/>
          </a:stretch>
        </p:blipFill>
        <p:spPr>
          <a:xfrm>
            <a:off x="407987" y="4594684"/>
            <a:ext cx="5400079" cy="1120315"/>
          </a:xfrm>
          <a:prstGeom prst="rect">
            <a:avLst/>
          </a:prstGeom>
        </p:spPr>
      </p:pic>
      <p:sp>
        <p:nvSpPr>
          <p:cNvPr id="7" name="Rectangle 6">
            <a:extLst>
              <a:ext uri="{FF2B5EF4-FFF2-40B4-BE49-F238E27FC236}">
                <a16:creationId xmlns:a16="http://schemas.microsoft.com/office/drawing/2014/main" id="{BB9EED2D-4381-466B-A7E5-F16C6BD51E4C}"/>
              </a:ext>
            </a:extLst>
          </p:cNvPr>
          <p:cNvSpPr/>
          <p:nvPr/>
        </p:nvSpPr>
        <p:spPr>
          <a:xfrm>
            <a:off x="6324600" y="1221864"/>
            <a:ext cx="4849812" cy="3511667"/>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b="1" dirty="0">
                <a:solidFill>
                  <a:srgbClr val="00C1EF"/>
                </a:solidFill>
                <a:latin typeface="Trebuchet MS" panose="020B0703020202090204" pitchFamily="34" charset="0"/>
                <a:cs typeface="Arial" pitchFamily="34" charset="0"/>
              </a:rPr>
              <a:t>YARN</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React can also be installed using </a:t>
            </a:r>
            <a:r>
              <a:rPr lang="en-US" altLang="el-GR" b="1" dirty="0">
                <a:solidFill>
                  <a:srgbClr val="63727A"/>
                </a:solidFill>
                <a:latin typeface="Trebuchet MS" panose="020B0703020202090204" pitchFamily="34" charset="0"/>
                <a:cs typeface="Arial" pitchFamily="34" charset="0"/>
              </a:rPr>
              <a:t>yarn </a:t>
            </a:r>
            <a:r>
              <a:rPr lang="en-US" altLang="el-GR" dirty="0">
                <a:solidFill>
                  <a:srgbClr val="63727A"/>
                </a:solidFill>
                <a:latin typeface="Trebuchet MS" panose="020B0703020202090204" pitchFamily="34" charset="0"/>
                <a:cs typeface="Arial" pitchFamily="34" charset="0"/>
              </a:rPr>
              <a:t>(Facebook package manager)</a:t>
            </a:r>
            <a:r>
              <a:rPr lang="en-US" altLang="el-GR" b="1" dirty="0">
                <a:solidFill>
                  <a:srgbClr val="63727A"/>
                </a:solidFill>
                <a:latin typeface="Trebuchet MS" panose="020B0703020202090204" pitchFamily="34" charset="0"/>
                <a:cs typeface="Arial" pitchFamily="34" charset="0"/>
              </a:rPr>
              <a:t> </a:t>
            </a:r>
            <a:r>
              <a:rPr lang="en-US" altLang="el-GR" dirty="0">
                <a:solidFill>
                  <a:srgbClr val="63727A"/>
                </a:solidFill>
                <a:latin typeface="Trebuchet MS" panose="020B0703020202090204" pitchFamily="34" charset="0"/>
                <a:cs typeface="Arial" pitchFamily="34" charset="0"/>
              </a:rPr>
              <a:t>using the following command:</a:t>
            </a:r>
          </a:p>
          <a:p>
            <a:pPr lvl="0" fontAlgn="base">
              <a:lnSpc>
                <a:spcPts val="3000"/>
              </a:lnSpc>
              <a:spcBef>
                <a:spcPct val="0"/>
              </a:spcBef>
              <a:spcAft>
                <a:spcPct val="0"/>
              </a:spcAft>
              <a:buClr>
                <a:srgbClr val="00C1EF"/>
              </a:buClr>
              <a:defRPr/>
            </a:pPr>
            <a:endParaRPr lang="en-US" altLang="el-GR"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b="1" i="1" dirty="0">
                <a:solidFill>
                  <a:srgbClr val="63727A"/>
                </a:solidFill>
                <a:latin typeface="Trebuchet MS" panose="020B0703020202090204" pitchFamily="34" charset="0"/>
                <a:cs typeface="Arial" pitchFamily="34" charset="0"/>
              </a:rPr>
              <a:t>yarn add react react-</a:t>
            </a:r>
            <a:r>
              <a:rPr lang="en-US" altLang="el-GR" b="1" i="1" dirty="0" err="1">
                <a:solidFill>
                  <a:srgbClr val="63727A"/>
                </a:solidFill>
                <a:latin typeface="Trebuchet MS" panose="020B0703020202090204" pitchFamily="34" charset="0"/>
                <a:cs typeface="Arial" pitchFamily="34" charset="0"/>
              </a:rPr>
              <a:t>dom</a:t>
            </a:r>
            <a:endParaRPr lang="en-US" altLang="el-GR" b="1"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altLang="el-GR" b="1"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br>
              <a:rPr lang="en-US" dirty="0"/>
            </a:br>
            <a:endParaRPr lang="en-US" altLang="el-GR" b="1" i="1" dirty="0">
              <a:solidFill>
                <a:srgbClr val="63727A"/>
              </a:solidFill>
              <a:latin typeface="Trebuchet MS" panose="020B0703020202090204" pitchFamily="34" charset="0"/>
              <a:cs typeface="Arial" pitchFamily="34" charset="0"/>
            </a:endParaRPr>
          </a:p>
        </p:txBody>
      </p:sp>
      <p:sp>
        <p:nvSpPr>
          <p:cNvPr id="8" name="Rectangle 7">
            <a:extLst>
              <a:ext uri="{FF2B5EF4-FFF2-40B4-BE49-F238E27FC236}">
                <a16:creationId xmlns:a16="http://schemas.microsoft.com/office/drawing/2014/main" id="{E85BBC2E-F558-45B5-A842-4DB10ABEEDAA}"/>
              </a:ext>
            </a:extLst>
          </p:cNvPr>
          <p:cNvSpPr/>
          <p:nvPr/>
        </p:nvSpPr>
        <p:spPr>
          <a:xfrm>
            <a:off x="304800" y="4131859"/>
            <a:ext cx="10641012" cy="1203343"/>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To use React in your JavaScript project, you can do the following: </a:t>
            </a:r>
          </a:p>
          <a:p>
            <a:pPr lvl="0" fontAlgn="base">
              <a:lnSpc>
                <a:spcPts val="3000"/>
              </a:lnSpc>
              <a:spcBef>
                <a:spcPct val="0"/>
              </a:spcBef>
              <a:spcAft>
                <a:spcPct val="0"/>
              </a:spcAft>
              <a:buClr>
                <a:srgbClr val="00C1EF"/>
              </a:buClr>
              <a:defRPr/>
            </a:pPr>
            <a:br>
              <a:rPr lang="en-US" dirty="0"/>
            </a:br>
            <a:endParaRPr lang="en-US" altLang="el-GR" b="1" i="1"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170361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Component</a:t>
            </a:r>
          </a:p>
        </p:txBody>
      </p:sp>
      <p:sp>
        <p:nvSpPr>
          <p:cNvPr id="4" name="Rectangle 3">
            <a:extLst>
              <a:ext uri="{FF2B5EF4-FFF2-40B4-BE49-F238E27FC236}">
                <a16:creationId xmlns:a16="http://schemas.microsoft.com/office/drawing/2014/main" id="{3A05736E-45DF-45ED-A644-6419291F0278}"/>
              </a:ext>
            </a:extLst>
          </p:cNvPr>
          <p:cNvSpPr/>
          <p:nvPr/>
        </p:nvSpPr>
        <p:spPr>
          <a:xfrm>
            <a:off x="407988" y="1219200"/>
            <a:ext cx="11098212" cy="1203343"/>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A React component can be defined as an </a:t>
            </a:r>
            <a:r>
              <a:rPr lang="en-US" altLang="el-GR" b="1" dirty="0">
                <a:solidFill>
                  <a:srgbClr val="63727A"/>
                </a:solidFill>
                <a:latin typeface="Trebuchet MS" panose="020B0703020202090204" pitchFamily="34" charset="0"/>
                <a:cs typeface="Arial" pitchFamily="34" charset="0"/>
              </a:rPr>
              <a:t>ES6 class </a:t>
            </a:r>
            <a:r>
              <a:rPr lang="en-US" altLang="el-GR" dirty="0">
                <a:solidFill>
                  <a:srgbClr val="63727A"/>
                </a:solidFill>
                <a:latin typeface="Trebuchet MS" panose="020B0703020202090204" pitchFamily="34" charset="0"/>
                <a:cs typeface="Arial" pitchFamily="34" charset="0"/>
              </a:rPr>
              <a:t>that extends the base </a:t>
            </a:r>
            <a:r>
              <a:rPr lang="en-US" altLang="el-GR" b="1" dirty="0" err="1">
                <a:solidFill>
                  <a:srgbClr val="63727A"/>
                </a:solidFill>
                <a:latin typeface="Trebuchet MS" panose="020B0703020202090204" pitchFamily="34" charset="0"/>
                <a:cs typeface="Arial" pitchFamily="34" charset="0"/>
              </a:rPr>
              <a:t>React.Component</a:t>
            </a:r>
            <a:r>
              <a:rPr lang="en-US" altLang="el-GR" b="1" dirty="0">
                <a:solidFill>
                  <a:srgbClr val="63727A"/>
                </a:solidFill>
                <a:latin typeface="Trebuchet MS" panose="020B0703020202090204" pitchFamily="34" charset="0"/>
                <a:cs typeface="Arial" pitchFamily="34" charset="0"/>
              </a:rPr>
              <a:t> class</a:t>
            </a:r>
            <a:r>
              <a:rPr lang="en-US" altLang="el-GR" dirty="0">
                <a:solidFill>
                  <a:srgbClr val="63727A"/>
                </a:solidFill>
                <a:latin typeface="Trebuchet MS" panose="020B0703020202090204" pitchFamily="34" charset="0"/>
                <a:cs typeface="Arial" pitchFamily="34" charset="0"/>
              </a:rPr>
              <a:t>.</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A component must define a render method that specifies how the component renders to the DOM. </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The render method returns React nodes, which can be defined using JSX syntax as HTML-like tags. </a:t>
            </a:r>
          </a:p>
        </p:txBody>
      </p:sp>
      <p:pic>
        <p:nvPicPr>
          <p:cNvPr id="2" name="Picture 1">
            <a:extLst>
              <a:ext uri="{FF2B5EF4-FFF2-40B4-BE49-F238E27FC236}">
                <a16:creationId xmlns:a16="http://schemas.microsoft.com/office/drawing/2014/main" id="{C898FE4B-B2E1-4F67-9D2B-48CDFD728B02}"/>
              </a:ext>
            </a:extLst>
          </p:cNvPr>
          <p:cNvPicPr>
            <a:picLocks noChangeAspect="1"/>
          </p:cNvPicPr>
          <p:nvPr/>
        </p:nvPicPr>
        <p:blipFill>
          <a:blip r:embed="rId3"/>
          <a:stretch>
            <a:fillRect/>
          </a:stretch>
        </p:blipFill>
        <p:spPr>
          <a:xfrm>
            <a:off x="407988" y="2733023"/>
            <a:ext cx="10488405" cy="2372377"/>
          </a:xfrm>
          <a:prstGeom prst="rect">
            <a:avLst/>
          </a:prstGeom>
        </p:spPr>
      </p:pic>
    </p:spTree>
    <p:extLst>
      <p:ext uri="{BB962C8B-B14F-4D97-AF65-F5344CB8AC3E}">
        <p14:creationId xmlns:p14="http://schemas.microsoft.com/office/powerpoint/2010/main" val="233551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Component and Props</a:t>
            </a:r>
          </a:p>
        </p:txBody>
      </p:sp>
      <p:sp>
        <p:nvSpPr>
          <p:cNvPr id="4" name="Rectangle 3">
            <a:extLst>
              <a:ext uri="{FF2B5EF4-FFF2-40B4-BE49-F238E27FC236}">
                <a16:creationId xmlns:a16="http://schemas.microsoft.com/office/drawing/2014/main" id="{3A05736E-45DF-45ED-A644-6419291F0278}"/>
              </a:ext>
            </a:extLst>
          </p:cNvPr>
          <p:cNvSpPr/>
          <p:nvPr/>
        </p:nvSpPr>
        <p:spPr>
          <a:xfrm>
            <a:off x="407988" y="1219200"/>
            <a:ext cx="11098212" cy="2357505"/>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b="1" dirty="0">
                <a:solidFill>
                  <a:srgbClr val="63727A"/>
                </a:solidFill>
                <a:latin typeface="Trebuchet MS" panose="020B0703020202090204" pitchFamily="34" charset="0"/>
                <a:cs typeface="Arial" pitchFamily="34" charset="0"/>
              </a:rPr>
              <a:t>A Component can also receive props. </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Props are properties passed by its parent in order to specify some values the component cannot know by itself; a property can contain a function that can be called by the component after certain events occur</a:t>
            </a:r>
          </a:p>
          <a:p>
            <a:pPr lvl="0" fontAlgn="base">
              <a:lnSpc>
                <a:spcPts val="3000"/>
              </a:lnSpc>
              <a:spcBef>
                <a:spcPct val="0"/>
              </a:spcBef>
              <a:spcAft>
                <a:spcPct val="0"/>
              </a:spcAft>
              <a:buClr>
                <a:srgbClr val="00C1EF"/>
              </a:buClr>
              <a:defRPr/>
            </a:pPr>
            <a:endParaRPr lang="en-US" altLang="el-GR"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b="1" dirty="0">
                <a:solidFill>
                  <a:srgbClr val="63727A"/>
                </a:solidFill>
                <a:latin typeface="Trebuchet MS" panose="020B0703020202090204" pitchFamily="34" charset="0"/>
                <a:cs typeface="Arial" pitchFamily="34" charset="0"/>
              </a:rPr>
              <a:t>Example:</a:t>
            </a:r>
            <a:r>
              <a:rPr lang="en-US" altLang="el-GR" dirty="0">
                <a:solidFill>
                  <a:srgbClr val="63727A"/>
                </a:solidFill>
                <a:latin typeface="Trebuchet MS" panose="020B0703020202090204" pitchFamily="34" charset="0"/>
                <a:cs typeface="Arial" pitchFamily="34" charset="0"/>
              </a:rPr>
              <a:t> a button could receive a function for its </a:t>
            </a:r>
            <a:r>
              <a:rPr lang="en-US" altLang="el-GR" dirty="0" err="1">
                <a:solidFill>
                  <a:srgbClr val="63727A"/>
                </a:solidFill>
                <a:latin typeface="Trebuchet MS" panose="020B0703020202090204" pitchFamily="34" charset="0"/>
                <a:cs typeface="Arial" pitchFamily="34" charset="0"/>
              </a:rPr>
              <a:t>onClick</a:t>
            </a:r>
            <a:r>
              <a:rPr lang="en-US" altLang="el-GR" dirty="0">
                <a:solidFill>
                  <a:srgbClr val="63727A"/>
                </a:solidFill>
                <a:latin typeface="Trebuchet MS" panose="020B0703020202090204" pitchFamily="34" charset="0"/>
                <a:cs typeface="Arial" pitchFamily="34" charset="0"/>
              </a:rPr>
              <a:t> property and call it whenever it is clicked. When writing a component, its props can be accessed through the props object on the Component itself:</a:t>
            </a:r>
          </a:p>
        </p:txBody>
      </p:sp>
      <p:pic>
        <p:nvPicPr>
          <p:cNvPr id="5" name="Picture 4">
            <a:extLst>
              <a:ext uri="{FF2B5EF4-FFF2-40B4-BE49-F238E27FC236}">
                <a16:creationId xmlns:a16="http://schemas.microsoft.com/office/drawing/2014/main" id="{4161D79A-1161-49FA-B4AA-1B598A92CB75}"/>
              </a:ext>
            </a:extLst>
          </p:cNvPr>
          <p:cNvPicPr>
            <a:picLocks noChangeAspect="1"/>
          </p:cNvPicPr>
          <p:nvPr/>
        </p:nvPicPr>
        <p:blipFill>
          <a:blip r:embed="rId3"/>
          <a:stretch>
            <a:fillRect/>
          </a:stretch>
        </p:blipFill>
        <p:spPr>
          <a:xfrm>
            <a:off x="407988" y="3844390"/>
            <a:ext cx="7924800" cy="2211431"/>
          </a:xfrm>
          <a:prstGeom prst="rect">
            <a:avLst/>
          </a:prstGeom>
        </p:spPr>
      </p:pic>
      <p:grpSp>
        <p:nvGrpSpPr>
          <p:cNvPr id="8" name="Group 7">
            <a:extLst>
              <a:ext uri="{FF2B5EF4-FFF2-40B4-BE49-F238E27FC236}">
                <a16:creationId xmlns:a16="http://schemas.microsoft.com/office/drawing/2014/main" id="{DA721786-AD1A-4B2C-BC64-40850D65D249}"/>
              </a:ext>
            </a:extLst>
          </p:cNvPr>
          <p:cNvGrpSpPr/>
          <p:nvPr/>
        </p:nvGrpSpPr>
        <p:grpSpPr>
          <a:xfrm>
            <a:off x="6483350" y="2209800"/>
            <a:ext cx="3879850" cy="2209800"/>
            <a:chOff x="6483350" y="2209800"/>
            <a:chExt cx="3429000" cy="2209800"/>
          </a:xfrm>
        </p:grpSpPr>
        <p:sp>
          <p:nvSpPr>
            <p:cNvPr id="6" name="Thought Bubble: Cloud 5">
              <a:extLst>
                <a:ext uri="{FF2B5EF4-FFF2-40B4-BE49-F238E27FC236}">
                  <a16:creationId xmlns:a16="http://schemas.microsoft.com/office/drawing/2014/main" id="{32EBEB42-1742-4A83-9B4F-407675FC0AFF}"/>
                </a:ext>
              </a:extLst>
            </p:cNvPr>
            <p:cNvSpPr/>
            <p:nvPr/>
          </p:nvSpPr>
          <p:spPr>
            <a:xfrm>
              <a:off x="6483350" y="2209800"/>
              <a:ext cx="3429000" cy="2209800"/>
            </a:xfrm>
            <a:prstGeom prst="cloudCallout">
              <a:avLst>
                <a:gd name="adj1" fmla="val -100833"/>
                <a:gd name="adj2" fmla="val 6791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1D99121-47EA-4C1B-92F7-1A556B122BAF}"/>
                </a:ext>
              </a:extLst>
            </p:cNvPr>
            <p:cNvSpPr txBox="1"/>
            <p:nvPr/>
          </p:nvSpPr>
          <p:spPr>
            <a:xfrm>
              <a:off x="7010400" y="2743200"/>
              <a:ext cx="2667000" cy="1169551"/>
            </a:xfrm>
            <a:prstGeom prst="rect">
              <a:avLst/>
            </a:prstGeom>
            <a:noFill/>
          </p:spPr>
          <p:txBody>
            <a:bodyPr wrap="square" rtlCol="0">
              <a:spAutoFit/>
            </a:bodyPr>
            <a:lstStyle/>
            <a:p>
              <a:r>
                <a:rPr lang="en-US" sz="1400" dirty="0">
                  <a:solidFill>
                    <a:srgbClr val="63727A"/>
                  </a:solidFill>
                  <a:latin typeface="Trebuchet MS" panose="020B0703020202090204" pitchFamily="34" charset="0"/>
                  <a:cs typeface="Arial" pitchFamily="34" charset="0"/>
                </a:rPr>
                <a:t>The component renders a string passed into the name prop by its parent. </a:t>
              </a:r>
              <a:r>
                <a:rPr lang="en-US" sz="1400" dirty="0">
                  <a:solidFill>
                    <a:srgbClr val="FF0000"/>
                  </a:solidFill>
                  <a:latin typeface="Trebuchet MS" panose="020B0703020202090204" pitchFamily="34" charset="0"/>
                  <a:cs typeface="Arial" pitchFamily="34" charset="0"/>
                </a:rPr>
                <a:t>A component cannot modify the props it receives</a:t>
              </a:r>
            </a:p>
          </p:txBody>
        </p:sp>
      </p:grpSp>
    </p:spTree>
    <p:extLst>
      <p:ext uri="{BB962C8B-B14F-4D97-AF65-F5344CB8AC3E}">
        <p14:creationId xmlns:p14="http://schemas.microsoft.com/office/powerpoint/2010/main" val="354208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Component and Props</a:t>
            </a:r>
          </a:p>
        </p:txBody>
      </p:sp>
      <p:sp>
        <p:nvSpPr>
          <p:cNvPr id="4" name="Rectangle 3">
            <a:extLst>
              <a:ext uri="{FF2B5EF4-FFF2-40B4-BE49-F238E27FC236}">
                <a16:creationId xmlns:a16="http://schemas.microsoft.com/office/drawing/2014/main" id="{3A05736E-45DF-45ED-A644-6419291F0278}"/>
              </a:ext>
            </a:extLst>
          </p:cNvPr>
          <p:cNvSpPr/>
          <p:nvPr/>
        </p:nvSpPr>
        <p:spPr>
          <a:xfrm>
            <a:off x="407988" y="1219200"/>
            <a:ext cx="11098212" cy="1588063"/>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A component can be rendered within any other component, or directly into the DOM if it's the</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topmost component, using </a:t>
            </a:r>
            <a:r>
              <a:rPr lang="en-US" altLang="el-GR" b="1" dirty="0" err="1">
                <a:solidFill>
                  <a:srgbClr val="63727A"/>
                </a:solidFill>
                <a:latin typeface="Trebuchet MS" panose="020B0703020202090204" pitchFamily="34" charset="0"/>
                <a:cs typeface="Arial" pitchFamily="34" charset="0"/>
              </a:rPr>
              <a:t>ReactDOM.render</a:t>
            </a:r>
            <a:r>
              <a:rPr lang="en-US" altLang="el-GR" dirty="0">
                <a:solidFill>
                  <a:srgbClr val="63727A"/>
                </a:solidFill>
                <a:latin typeface="Trebuchet MS" panose="020B0703020202090204" pitchFamily="34" charset="0"/>
                <a:cs typeface="Arial" pitchFamily="34" charset="0"/>
              </a:rPr>
              <a:t> and providing it with:</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the component </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the DOM Node where you want the React tree to be rendered</a:t>
            </a:r>
          </a:p>
        </p:txBody>
      </p:sp>
      <p:pic>
        <p:nvPicPr>
          <p:cNvPr id="9" name="Picture 8">
            <a:extLst>
              <a:ext uri="{FF2B5EF4-FFF2-40B4-BE49-F238E27FC236}">
                <a16:creationId xmlns:a16="http://schemas.microsoft.com/office/drawing/2014/main" id="{2DBDAE6C-0C2E-482E-902F-34B99527FE9F}"/>
              </a:ext>
            </a:extLst>
          </p:cNvPr>
          <p:cNvPicPr>
            <a:picLocks noChangeAspect="1"/>
          </p:cNvPicPr>
          <p:nvPr/>
        </p:nvPicPr>
        <p:blipFill>
          <a:blip r:embed="rId3"/>
          <a:stretch>
            <a:fillRect/>
          </a:stretch>
        </p:blipFill>
        <p:spPr>
          <a:xfrm>
            <a:off x="407988" y="3322376"/>
            <a:ext cx="8736012" cy="1249624"/>
          </a:xfrm>
          <a:prstGeom prst="rect">
            <a:avLst/>
          </a:prstGeom>
        </p:spPr>
      </p:pic>
      <p:sp>
        <p:nvSpPr>
          <p:cNvPr id="10" name="Rectangle 9">
            <a:extLst>
              <a:ext uri="{FF2B5EF4-FFF2-40B4-BE49-F238E27FC236}">
                <a16:creationId xmlns:a16="http://schemas.microsoft.com/office/drawing/2014/main" id="{BBF1434F-5490-4724-B421-80D3E6517CBF}"/>
              </a:ext>
            </a:extLst>
          </p:cNvPr>
          <p:cNvSpPr/>
          <p:nvPr/>
        </p:nvSpPr>
        <p:spPr>
          <a:xfrm>
            <a:off x="402291" y="4844768"/>
            <a:ext cx="11098212" cy="818622"/>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By now you know how to make a basic component and accept props.</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Lets take this a step further and introduce </a:t>
            </a:r>
            <a:r>
              <a:rPr lang="en-US" altLang="el-GR" b="1" dirty="0">
                <a:solidFill>
                  <a:srgbClr val="63727A"/>
                </a:solidFill>
                <a:latin typeface="Trebuchet MS" panose="020B0703020202090204" pitchFamily="34" charset="0"/>
                <a:cs typeface="Arial" pitchFamily="34" charset="0"/>
              </a:rPr>
              <a:t>state.</a:t>
            </a:r>
          </a:p>
        </p:txBody>
      </p:sp>
    </p:spTree>
    <p:extLst>
      <p:ext uri="{BB962C8B-B14F-4D97-AF65-F5344CB8AC3E}">
        <p14:creationId xmlns:p14="http://schemas.microsoft.com/office/powerpoint/2010/main" val="388429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Component and State</a:t>
            </a:r>
          </a:p>
        </p:txBody>
      </p:sp>
      <p:sp>
        <p:nvSpPr>
          <p:cNvPr id="10" name="Rectangle 9">
            <a:extLst>
              <a:ext uri="{FF2B5EF4-FFF2-40B4-BE49-F238E27FC236}">
                <a16:creationId xmlns:a16="http://schemas.microsoft.com/office/drawing/2014/main" id="{BBF1434F-5490-4724-B421-80D3E6517CBF}"/>
              </a:ext>
            </a:extLst>
          </p:cNvPr>
          <p:cNvSpPr/>
          <p:nvPr/>
        </p:nvSpPr>
        <p:spPr>
          <a:xfrm>
            <a:off x="430777" y="1066800"/>
            <a:ext cx="2312423" cy="5435270"/>
          </a:xfrm>
          <a:prstGeom prst="rect">
            <a:avLst/>
          </a:prstGeom>
        </p:spPr>
        <p:txBody>
          <a:bodyPr wrap="square">
            <a:spAutoFit/>
          </a:bodyPr>
          <a:lstStyle/>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By now you know how to make a basic component and accept props.</a:t>
            </a: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altLang="el-GR"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Lets take this a step further and introduce </a:t>
            </a:r>
            <a:r>
              <a:rPr lang="en-US" altLang="el-GR" b="1" dirty="0">
                <a:solidFill>
                  <a:srgbClr val="63727A"/>
                </a:solidFill>
                <a:latin typeface="Trebuchet MS" panose="020B0703020202090204" pitchFamily="34" charset="0"/>
                <a:cs typeface="Arial" pitchFamily="34" charset="0"/>
              </a:rPr>
              <a:t>state.</a:t>
            </a: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altLang="el-GR" b="1"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1" dirty="0">
                <a:solidFill>
                  <a:srgbClr val="63727A"/>
                </a:solidFill>
                <a:latin typeface="Trebuchet MS" panose="020B0703020202090204" pitchFamily="34" charset="0"/>
                <a:cs typeface="Arial" pitchFamily="34" charset="0"/>
              </a:rPr>
              <a:t>Each component can have it's own state or accept it's parent's state as a prop.</a:t>
            </a:r>
          </a:p>
        </p:txBody>
      </p:sp>
      <p:pic>
        <p:nvPicPr>
          <p:cNvPr id="2" name="Picture 1">
            <a:extLst>
              <a:ext uri="{FF2B5EF4-FFF2-40B4-BE49-F238E27FC236}">
                <a16:creationId xmlns:a16="http://schemas.microsoft.com/office/drawing/2014/main" id="{C8CB8D0E-074A-40F8-974C-2FD87F8C80E7}"/>
              </a:ext>
            </a:extLst>
          </p:cNvPr>
          <p:cNvPicPr>
            <a:picLocks noChangeAspect="1"/>
          </p:cNvPicPr>
          <p:nvPr/>
        </p:nvPicPr>
        <p:blipFill rotWithShape="1">
          <a:blip r:embed="rId3"/>
          <a:srcRect r="10909"/>
          <a:stretch/>
        </p:blipFill>
        <p:spPr>
          <a:xfrm>
            <a:off x="2895600" y="1066800"/>
            <a:ext cx="7467600" cy="5434572"/>
          </a:xfrm>
          <a:prstGeom prst="rect">
            <a:avLst/>
          </a:prstGeom>
        </p:spPr>
      </p:pic>
    </p:spTree>
    <p:extLst>
      <p:ext uri="{BB962C8B-B14F-4D97-AF65-F5344CB8AC3E}">
        <p14:creationId xmlns:p14="http://schemas.microsoft.com/office/powerpoint/2010/main" val="55187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without JXS</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2667000"/>
            <a:ext cx="3402012" cy="1972784"/>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Basic example that uses </a:t>
            </a:r>
            <a:r>
              <a:rPr lang="en-US" altLang="el-GR" dirty="0" err="1">
                <a:solidFill>
                  <a:srgbClr val="63727A"/>
                </a:solidFill>
                <a:latin typeface="Trebuchet MS" panose="020B0703020202090204" pitchFamily="34" charset="0"/>
                <a:cs typeface="Arial" pitchFamily="34" charset="0"/>
              </a:rPr>
              <a:t>React's</a:t>
            </a:r>
            <a:r>
              <a:rPr lang="en-US" altLang="el-GR" dirty="0">
                <a:solidFill>
                  <a:srgbClr val="63727A"/>
                </a:solidFill>
                <a:latin typeface="Trebuchet MS" panose="020B0703020202090204" pitchFamily="34" charset="0"/>
                <a:cs typeface="Arial" pitchFamily="34" charset="0"/>
              </a:rPr>
              <a:t> main API to create a React element and the React DOM API to render the React element in the browser.</a:t>
            </a:r>
          </a:p>
        </p:txBody>
      </p:sp>
      <p:pic>
        <p:nvPicPr>
          <p:cNvPr id="2" name="Picture 1">
            <a:extLst>
              <a:ext uri="{FF2B5EF4-FFF2-40B4-BE49-F238E27FC236}">
                <a16:creationId xmlns:a16="http://schemas.microsoft.com/office/drawing/2014/main" id="{8946B948-993F-4F73-8061-D04906BDDEFE}"/>
              </a:ext>
            </a:extLst>
          </p:cNvPr>
          <p:cNvPicPr>
            <a:picLocks noChangeAspect="1"/>
          </p:cNvPicPr>
          <p:nvPr/>
        </p:nvPicPr>
        <p:blipFill rotWithShape="1">
          <a:blip r:embed="rId3"/>
          <a:srcRect r="23981"/>
          <a:stretch/>
        </p:blipFill>
        <p:spPr>
          <a:xfrm>
            <a:off x="4191000" y="1066800"/>
            <a:ext cx="6096000" cy="5550442"/>
          </a:xfrm>
          <a:prstGeom prst="rect">
            <a:avLst/>
          </a:prstGeom>
        </p:spPr>
      </p:pic>
    </p:spTree>
    <p:extLst>
      <p:ext uri="{BB962C8B-B14F-4D97-AF65-F5344CB8AC3E}">
        <p14:creationId xmlns:p14="http://schemas.microsoft.com/office/powerpoint/2010/main" val="52172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with JXS</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1088060"/>
            <a:ext cx="11250612" cy="433901"/>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Instead of creating a React element from strings you can use JS:</a:t>
            </a:r>
          </a:p>
        </p:txBody>
      </p:sp>
      <p:pic>
        <p:nvPicPr>
          <p:cNvPr id="5" name="Picture 4">
            <a:extLst>
              <a:ext uri="{FF2B5EF4-FFF2-40B4-BE49-F238E27FC236}">
                <a16:creationId xmlns:a16="http://schemas.microsoft.com/office/drawing/2014/main" id="{1E66BCF7-D799-4EFC-A1BB-AC9D1172E01C}"/>
              </a:ext>
            </a:extLst>
          </p:cNvPr>
          <p:cNvPicPr>
            <a:picLocks noChangeAspect="1"/>
          </p:cNvPicPr>
          <p:nvPr/>
        </p:nvPicPr>
        <p:blipFill>
          <a:blip r:embed="rId3"/>
          <a:stretch>
            <a:fillRect/>
          </a:stretch>
        </p:blipFill>
        <p:spPr>
          <a:xfrm>
            <a:off x="421240" y="1701301"/>
            <a:ext cx="6905625" cy="390525"/>
          </a:xfrm>
          <a:prstGeom prst="rect">
            <a:avLst/>
          </a:prstGeom>
        </p:spPr>
      </p:pic>
      <p:sp>
        <p:nvSpPr>
          <p:cNvPr id="6" name="Rectangle 5">
            <a:extLst>
              <a:ext uri="{FF2B5EF4-FFF2-40B4-BE49-F238E27FC236}">
                <a16:creationId xmlns:a16="http://schemas.microsoft.com/office/drawing/2014/main" id="{A74DBDD1-0399-48CA-AF86-C032834AC387}"/>
              </a:ext>
            </a:extLst>
          </p:cNvPr>
          <p:cNvSpPr/>
          <p:nvPr/>
        </p:nvSpPr>
        <p:spPr>
          <a:xfrm>
            <a:off x="404675" y="2271166"/>
            <a:ext cx="11250612" cy="433901"/>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as the equivalent (and easier to read for someone familiar with HTML)</a:t>
            </a:r>
          </a:p>
        </p:txBody>
      </p:sp>
      <p:pic>
        <p:nvPicPr>
          <p:cNvPr id="7" name="Picture 6">
            <a:extLst>
              <a:ext uri="{FF2B5EF4-FFF2-40B4-BE49-F238E27FC236}">
                <a16:creationId xmlns:a16="http://schemas.microsoft.com/office/drawing/2014/main" id="{F184F34E-9F7D-4DD2-A09F-BC922DABAD7D}"/>
              </a:ext>
            </a:extLst>
          </p:cNvPr>
          <p:cNvPicPr>
            <a:picLocks noChangeAspect="1"/>
          </p:cNvPicPr>
          <p:nvPr/>
        </p:nvPicPr>
        <p:blipFill>
          <a:blip r:embed="rId4"/>
          <a:stretch>
            <a:fillRect/>
          </a:stretch>
        </p:blipFill>
        <p:spPr>
          <a:xfrm>
            <a:off x="404675" y="2889801"/>
            <a:ext cx="6810375" cy="419100"/>
          </a:xfrm>
          <a:prstGeom prst="rect">
            <a:avLst/>
          </a:prstGeom>
        </p:spPr>
      </p:pic>
      <p:sp>
        <p:nvSpPr>
          <p:cNvPr id="9" name="Rectangle 8">
            <a:extLst>
              <a:ext uri="{FF2B5EF4-FFF2-40B4-BE49-F238E27FC236}">
                <a16:creationId xmlns:a16="http://schemas.microsoft.com/office/drawing/2014/main" id="{2405A6EA-F43A-4B49-93DD-62E0EF66F4C2}"/>
              </a:ext>
            </a:extLst>
          </p:cNvPr>
          <p:cNvSpPr/>
          <p:nvPr/>
        </p:nvSpPr>
        <p:spPr>
          <a:xfrm>
            <a:off x="470694" y="3493635"/>
            <a:ext cx="11250612" cy="818622"/>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The code containing JSX needs to be enclosed in a &lt;script type="text/babel"&gt; tag. Everything</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within this tag will be transformed to plain </a:t>
            </a:r>
            <a:r>
              <a:rPr lang="en-US" altLang="el-GR" dirty="0" err="1">
                <a:solidFill>
                  <a:srgbClr val="63727A"/>
                </a:solidFill>
                <a:latin typeface="Trebuchet MS" panose="020B0703020202090204" pitchFamily="34" charset="0"/>
                <a:cs typeface="Arial" pitchFamily="34" charset="0"/>
              </a:rPr>
              <a:t>Javascript</a:t>
            </a:r>
            <a:r>
              <a:rPr lang="en-US" altLang="el-GR" dirty="0">
                <a:solidFill>
                  <a:srgbClr val="63727A"/>
                </a:solidFill>
                <a:latin typeface="Trebuchet MS" panose="020B0703020202090204" pitchFamily="34" charset="0"/>
                <a:cs typeface="Arial" pitchFamily="34" charset="0"/>
              </a:rPr>
              <a:t> using the Babel library.</a:t>
            </a:r>
          </a:p>
        </p:txBody>
      </p:sp>
    </p:spTree>
    <p:extLst>
      <p:ext uri="{BB962C8B-B14F-4D97-AF65-F5344CB8AC3E}">
        <p14:creationId xmlns:p14="http://schemas.microsoft.com/office/powerpoint/2010/main" val="16274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Hello World with JXS</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1088060"/>
            <a:ext cx="11250612" cy="433901"/>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So finally:</a:t>
            </a:r>
          </a:p>
        </p:txBody>
      </p:sp>
      <p:pic>
        <p:nvPicPr>
          <p:cNvPr id="2" name="Picture 1">
            <a:extLst>
              <a:ext uri="{FF2B5EF4-FFF2-40B4-BE49-F238E27FC236}">
                <a16:creationId xmlns:a16="http://schemas.microsoft.com/office/drawing/2014/main" id="{FD83AB24-49F1-459A-A4CD-8854E8C8335F}"/>
              </a:ext>
            </a:extLst>
          </p:cNvPr>
          <p:cNvPicPr>
            <a:picLocks noChangeAspect="1"/>
          </p:cNvPicPr>
          <p:nvPr/>
        </p:nvPicPr>
        <p:blipFill>
          <a:blip r:embed="rId3"/>
          <a:stretch>
            <a:fillRect/>
          </a:stretch>
        </p:blipFill>
        <p:spPr>
          <a:xfrm>
            <a:off x="414614" y="1701301"/>
            <a:ext cx="6934200" cy="4914900"/>
          </a:xfrm>
          <a:prstGeom prst="rect">
            <a:avLst/>
          </a:prstGeom>
        </p:spPr>
      </p:pic>
    </p:spTree>
    <p:extLst>
      <p:ext uri="{BB962C8B-B14F-4D97-AF65-F5344CB8AC3E}">
        <p14:creationId xmlns:p14="http://schemas.microsoft.com/office/powerpoint/2010/main" val="239190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Create React App</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1088060"/>
            <a:ext cx="11250612" cy="4665829"/>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altLang="el-GR" b="1" i="1" dirty="0">
                <a:solidFill>
                  <a:srgbClr val="63727A"/>
                </a:solidFill>
                <a:latin typeface="Trebuchet MS" panose="020B0703020202090204" pitchFamily="34" charset="0"/>
                <a:cs typeface="Arial" pitchFamily="34" charset="0"/>
              </a:rPr>
              <a:t>create-react-app</a:t>
            </a:r>
            <a:r>
              <a:rPr lang="en-US" altLang="el-GR" dirty="0">
                <a:solidFill>
                  <a:srgbClr val="63727A"/>
                </a:solidFill>
                <a:latin typeface="Trebuchet MS" panose="020B0703020202090204" pitchFamily="34" charset="0"/>
                <a:cs typeface="Arial" pitchFamily="34" charset="0"/>
              </a:rPr>
              <a:t> is a React app boilerplate generator created by Facebook. It provides a</a:t>
            </a:r>
          </a:p>
          <a:p>
            <a:pPr lvl="0" fontAlgn="base">
              <a:lnSpc>
                <a:spcPts val="3000"/>
              </a:lnSpc>
              <a:spcBef>
                <a:spcPct val="0"/>
              </a:spcBef>
              <a:spcAft>
                <a:spcPct val="0"/>
              </a:spcAft>
              <a:buClr>
                <a:srgbClr val="00C1EF"/>
              </a:buClr>
              <a:defRPr/>
            </a:pPr>
            <a:r>
              <a:rPr lang="en-US" altLang="el-GR" dirty="0">
                <a:solidFill>
                  <a:srgbClr val="63727A"/>
                </a:solidFill>
                <a:latin typeface="Trebuchet MS" panose="020B0703020202090204" pitchFamily="34" charset="0"/>
                <a:cs typeface="Arial" pitchFamily="34" charset="0"/>
              </a:rPr>
              <a:t>development environment configured for ease-of-use with minimal setup, including:</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ES6 and JSX </a:t>
            </a:r>
            <a:r>
              <a:rPr lang="en-US" altLang="el-GR" dirty="0" err="1">
                <a:solidFill>
                  <a:srgbClr val="63727A"/>
                </a:solidFill>
                <a:latin typeface="Trebuchet MS" panose="020B0703020202090204" pitchFamily="34" charset="0"/>
                <a:cs typeface="Arial" pitchFamily="34" charset="0"/>
              </a:rPr>
              <a:t>transpilation</a:t>
            </a:r>
            <a:endParaRPr lang="en-US" altLang="el-GR"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Dev server with hot module reloading</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Code linting</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CSS auto-prefixing</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Build script with JS, CSS and image bundling, and </a:t>
            </a:r>
            <a:r>
              <a:rPr lang="en-US" altLang="el-GR" dirty="0" err="1">
                <a:solidFill>
                  <a:srgbClr val="63727A"/>
                </a:solidFill>
                <a:latin typeface="Trebuchet MS" panose="020B0703020202090204" pitchFamily="34" charset="0"/>
                <a:cs typeface="Arial" pitchFamily="34" charset="0"/>
              </a:rPr>
              <a:t>sourcemaps</a:t>
            </a:r>
            <a:endParaRPr lang="en-US" altLang="el-GR"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Jest testing framework</a:t>
            </a: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altLang="el-GR"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b="1" dirty="0">
                <a:solidFill>
                  <a:srgbClr val="63727A"/>
                </a:solidFill>
                <a:latin typeface="Trebuchet MS" panose="020B0703020202090204" pitchFamily="34" charset="0"/>
                <a:cs typeface="Arial" pitchFamily="34" charset="0"/>
              </a:rPr>
              <a:t>Alternative React boilerplates:</a:t>
            </a:r>
          </a:p>
          <a:p>
            <a:pPr lvl="0" fontAlgn="base">
              <a:lnSpc>
                <a:spcPts val="3000"/>
              </a:lnSpc>
              <a:spcBef>
                <a:spcPct val="0"/>
              </a:spcBef>
              <a:spcAft>
                <a:spcPct val="0"/>
              </a:spcAft>
              <a:buClr>
                <a:srgbClr val="00C1EF"/>
              </a:buClr>
              <a:defRPr/>
            </a:pPr>
            <a:endParaRPr lang="en-US" altLang="el-GR"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altLang="el-GR" dirty="0">
              <a:solidFill>
                <a:srgbClr val="63727A"/>
              </a:solidFill>
              <a:latin typeface="Trebuchet MS" panose="020B0703020202090204" pitchFamily="34" charset="0"/>
              <a:cs typeface="Arial" pitchFamily="34" charset="0"/>
            </a:endParaRPr>
          </a:p>
        </p:txBody>
      </p:sp>
      <p:graphicFrame>
        <p:nvGraphicFramePr>
          <p:cNvPr id="2" name="Table 1">
            <a:extLst>
              <a:ext uri="{FF2B5EF4-FFF2-40B4-BE49-F238E27FC236}">
                <a16:creationId xmlns:a16="http://schemas.microsoft.com/office/drawing/2014/main" id="{B9928F63-CFC4-46CA-8C7F-09664FA5788C}"/>
              </a:ext>
            </a:extLst>
          </p:cNvPr>
          <p:cNvGraphicFramePr>
            <a:graphicFrameLocks noGrp="1"/>
          </p:cNvGraphicFramePr>
          <p:nvPr>
            <p:extLst>
              <p:ext uri="{D42A27DB-BD31-4B8C-83A1-F6EECF244321}">
                <p14:modId xmlns:p14="http://schemas.microsoft.com/office/powerpoint/2010/main" val="3309722322"/>
              </p:ext>
            </p:extLst>
          </p:nvPr>
        </p:nvGraphicFramePr>
        <p:xfrm>
          <a:off x="407988" y="4953297"/>
          <a:ext cx="8128000" cy="1889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24697324"/>
                    </a:ext>
                  </a:extLst>
                </a:gridCol>
                <a:gridCol w="4064000">
                  <a:extLst>
                    <a:ext uri="{9D8B030D-6E8A-4147-A177-3AD203B41FA5}">
                      <a16:colId xmlns:a16="http://schemas.microsoft.com/office/drawing/2014/main" val="4256464351"/>
                    </a:ext>
                  </a:extLst>
                </a:gridCol>
              </a:tblGrid>
              <a:tr h="370840">
                <a:tc>
                  <a:txBody>
                    <a:bodyPr/>
                    <a:lstStyle/>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a:solidFill>
                            <a:srgbClr val="63727A"/>
                          </a:solidFill>
                          <a:latin typeface="Trebuchet MS" panose="020B0703020202090204" pitchFamily="34" charset="0"/>
                          <a:cs typeface="Arial" pitchFamily="34" charset="0"/>
                        </a:rPr>
                        <a:t>enclave</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err="1">
                          <a:solidFill>
                            <a:srgbClr val="63727A"/>
                          </a:solidFill>
                          <a:latin typeface="Trebuchet MS" panose="020B0703020202090204" pitchFamily="34" charset="0"/>
                          <a:cs typeface="Arial" pitchFamily="34" charset="0"/>
                        </a:rPr>
                        <a:t>nwb</a:t>
                      </a:r>
                      <a:endParaRPr lang="en-US" altLang="el-GR" b="0"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a:solidFill>
                            <a:srgbClr val="63727A"/>
                          </a:solidFill>
                          <a:latin typeface="Trebuchet MS" panose="020B0703020202090204" pitchFamily="34" charset="0"/>
                          <a:cs typeface="Arial" pitchFamily="34" charset="0"/>
                        </a:rPr>
                        <a:t>motion</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err="1">
                          <a:solidFill>
                            <a:srgbClr val="63727A"/>
                          </a:solidFill>
                          <a:latin typeface="Trebuchet MS" panose="020B0703020202090204" pitchFamily="34" charset="0"/>
                          <a:cs typeface="Arial" pitchFamily="34" charset="0"/>
                        </a:rPr>
                        <a:t>rackt</a:t>
                      </a:r>
                      <a:r>
                        <a:rPr lang="en-US" altLang="el-GR" b="0" dirty="0">
                          <a:solidFill>
                            <a:srgbClr val="63727A"/>
                          </a:solidFill>
                          <a:latin typeface="Trebuchet MS" panose="020B0703020202090204" pitchFamily="34" charset="0"/>
                          <a:cs typeface="Arial" pitchFamily="34" charset="0"/>
                        </a:rPr>
                        <a:t>-cli</a:t>
                      </a:r>
                    </a:p>
                    <a:p>
                      <a:endParaRPr lang="en-US" b="0" dirty="0"/>
                    </a:p>
                  </a:txBody>
                  <a:tcPr>
                    <a:noFill/>
                  </a:tcPr>
                </a:tc>
                <a:tc>
                  <a:txBody>
                    <a:bodyPr/>
                    <a:lstStyle/>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err="1">
                          <a:solidFill>
                            <a:srgbClr val="63727A"/>
                          </a:solidFill>
                          <a:latin typeface="Trebuchet MS" panose="020B0703020202090204" pitchFamily="34" charset="0"/>
                          <a:cs typeface="Arial" pitchFamily="34" charset="0"/>
                        </a:rPr>
                        <a:t>budō</a:t>
                      </a:r>
                      <a:endParaRPr lang="en-US" altLang="el-GR" b="0"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err="1">
                          <a:solidFill>
                            <a:srgbClr val="63727A"/>
                          </a:solidFill>
                          <a:latin typeface="Trebuchet MS" panose="020B0703020202090204" pitchFamily="34" charset="0"/>
                          <a:cs typeface="Arial" pitchFamily="34" charset="0"/>
                        </a:rPr>
                        <a:t>rwb</a:t>
                      </a:r>
                      <a:endParaRPr lang="en-US" altLang="el-GR" b="0"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err="1">
                          <a:solidFill>
                            <a:srgbClr val="63727A"/>
                          </a:solidFill>
                          <a:latin typeface="Trebuchet MS" panose="020B0703020202090204" pitchFamily="34" charset="0"/>
                          <a:cs typeface="Arial" pitchFamily="34" charset="0"/>
                        </a:rPr>
                        <a:t>sagui</a:t>
                      </a:r>
                      <a:endParaRPr lang="en-US" altLang="el-GR" b="0"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altLang="el-GR" b="0" dirty="0">
                          <a:solidFill>
                            <a:srgbClr val="63727A"/>
                          </a:solidFill>
                          <a:latin typeface="Trebuchet MS" panose="020B0703020202090204" pitchFamily="34" charset="0"/>
                          <a:cs typeface="Arial" pitchFamily="34" charset="0"/>
                        </a:rPr>
                        <a:t>roc</a:t>
                      </a:r>
                      <a:endParaRPr lang="en-US" b="0" dirty="0"/>
                    </a:p>
                  </a:txBody>
                  <a:tcPr>
                    <a:noFill/>
                  </a:tcPr>
                </a:tc>
                <a:extLst>
                  <a:ext uri="{0D108BD9-81ED-4DB2-BD59-A6C34878D82A}">
                    <a16:rowId xmlns:a16="http://schemas.microsoft.com/office/drawing/2014/main" val="804035382"/>
                  </a:ext>
                </a:extLst>
              </a:tr>
            </a:tbl>
          </a:graphicData>
        </a:graphic>
      </p:graphicFrame>
    </p:spTree>
    <p:extLst>
      <p:ext uri="{BB962C8B-B14F-4D97-AF65-F5344CB8AC3E}">
        <p14:creationId xmlns:p14="http://schemas.microsoft.com/office/powerpoint/2010/main" val="12795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8">
            <a:extLst>
              <a:ext uri="{FF2B5EF4-FFF2-40B4-BE49-F238E27FC236}">
                <a16:creationId xmlns:a16="http://schemas.microsoft.com/office/drawing/2014/main" id="{49FCDB19-9FD0-4FC6-BDDA-33AC91D52CFA}"/>
              </a:ext>
            </a:extLst>
          </p:cNvPr>
          <p:cNvSpPr txBox="1"/>
          <p:nvPr/>
        </p:nvSpPr>
        <p:spPr>
          <a:xfrm>
            <a:off x="6568634" y="3883305"/>
            <a:ext cx="4114799"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The web evolution</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3170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Create React App</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1088060"/>
            <a:ext cx="11250612" cy="5819991"/>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i="1" dirty="0">
                <a:solidFill>
                  <a:srgbClr val="63727A"/>
                </a:solidFill>
                <a:latin typeface="Trebuchet MS" panose="020B0703020202090204" pitchFamily="34" charset="0"/>
                <a:cs typeface="Arial" pitchFamily="34" charset="0"/>
              </a:rPr>
              <a:t>Install create-react-app globally with node package manager (</a:t>
            </a:r>
            <a:r>
              <a:rPr lang="en-US" i="1" dirty="0" err="1">
                <a:solidFill>
                  <a:srgbClr val="63727A"/>
                </a:solidFill>
                <a:latin typeface="Trebuchet MS" panose="020B0703020202090204" pitchFamily="34" charset="0"/>
                <a:cs typeface="Arial" pitchFamily="34" charset="0"/>
              </a:rPr>
              <a:t>npm</a:t>
            </a:r>
            <a:r>
              <a:rPr lang="en-US" i="1" dirty="0">
                <a:solidFill>
                  <a:srgbClr val="63727A"/>
                </a:solidFill>
                <a:latin typeface="Trebuchet MS" panose="020B0703020202090204" pitchFamily="34" charset="0"/>
                <a:cs typeface="Arial" pitchFamily="34" charset="0"/>
              </a:rPr>
              <a:t>)</a:t>
            </a:r>
          </a:p>
          <a:p>
            <a:pPr lvl="0" fontAlgn="base">
              <a:lnSpc>
                <a:spcPts val="3000"/>
              </a:lnSpc>
              <a:spcBef>
                <a:spcPct val="0"/>
              </a:spcBef>
              <a:spcAft>
                <a:spcPct val="0"/>
              </a:spcAft>
              <a:buClr>
                <a:srgbClr val="00C1EF"/>
              </a:buClr>
              <a:defRPr/>
            </a:pPr>
            <a:endParaRPr lang="en-US"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i="1" dirty="0">
                <a:solidFill>
                  <a:srgbClr val="63727A"/>
                </a:solidFill>
                <a:latin typeface="Trebuchet MS" panose="020B0703020202090204" pitchFamily="34" charset="0"/>
                <a:cs typeface="Arial" pitchFamily="34" charset="0"/>
              </a:rPr>
              <a:t>run the generator in your chosen directory </a:t>
            </a:r>
            <a:br>
              <a:rPr lang="en-US" i="1" dirty="0">
                <a:solidFill>
                  <a:srgbClr val="63727A"/>
                </a:solidFill>
                <a:latin typeface="Trebuchet MS" panose="020B0703020202090204" pitchFamily="34" charset="0"/>
                <a:cs typeface="Arial" pitchFamily="34" charset="0"/>
              </a:rPr>
            </a:br>
            <a:endParaRPr lang="en-US"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i="1" dirty="0">
                <a:solidFill>
                  <a:srgbClr val="63727A"/>
                </a:solidFill>
                <a:latin typeface="Trebuchet MS" panose="020B0703020202090204" pitchFamily="34" charset="0"/>
                <a:cs typeface="Arial" pitchFamily="34" charset="0"/>
              </a:rPr>
              <a:t>Navigate to the newly created directory and run the start script.</a:t>
            </a:r>
            <a:br>
              <a:rPr lang="en-US" dirty="0"/>
            </a:br>
            <a:br>
              <a:rPr lang="en-US" dirty="0"/>
            </a:br>
            <a:r>
              <a:rPr lang="en-US" i="1" dirty="0">
                <a:solidFill>
                  <a:srgbClr val="63727A"/>
                </a:solidFill>
                <a:latin typeface="Trebuchet MS" panose="020B0703020202090204" pitchFamily="34" charset="0"/>
                <a:cs typeface="Arial" pitchFamily="34" charset="0"/>
              </a:rPr>
              <a:t> </a:t>
            </a:r>
            <a:endParaRPr lang="en-US" altLang="el-GR" b="1"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b="1" i="1" dirty="0">
                <a:solidFill>
                  <a:srgbClr val="63727A"/>
                </a:solidFill>
                <a:latin typeface="Trebuchet MS" panose="020B0703020202090204" pitchFamily="34" charset="0"/>
                <a:cs typeface="Arial" pitchFamily="34" charset="0"/>
              </a:rPr>
              <a:t>create-react-app </a:t>
            </a:r>
            <a:r>
              <a:rPr lang="en-US" altLang="el-GR" i="1" dirty="0">
                <a:solidFill>
                  <a:srgbClr val="63727A"/>
                </a:solidFill>
                <a:latin typeface="Trebuchet MS" panose="020B0703020202090204" pitchFamily="34" charset="0"/>
                <a:cs typeface="Arial" pitchFamily="34" charset="0"/>
              </a:rPr>
              <a:t>is non-configurable. The eject command is used to edit the configuration files.</a:t>
            </a:r>
          </a:p>
          <a:p>
            <a:pPr lvl="0" fontAlgn="base">
              <a:lnSpc>
                <a:spcPts val="3000"/>
              </a:lnSpc>
              <a:spcBef>
                <a:spcPct val="0"/>
              </a:spcBef>
              <a:spcAft>
                <a:spcPct val="0"/>
              </a:spcAft>
              <a:buClr>
                <a:srgbClr val="00C1EF"/>
              </a:buClr>
              <a:defRPr/>
            </a:pPr>
            <a:endParaRPr lang="en-US" altLang="el-GR"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i="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i="1" dirty="0">
                <a:solidFill>
                  <a:srgbClr val="63727A"/>
                </a:solidFill>
                <a:latin typeface="Trebuchet MS" panose="020B0703020202090204" pitchFamily="34" charset="0"/>
                <a:cs typeface="Arial" pitchFamily="34" charset="0"/>
              </a:rPr>
              <a:t>To build your app for production </a:t>
            </a:r>
            <a:br>
              <a:rPr lang="en-US" dirty="0"/>
            </a:br>
            <a:endParaRPr lang="en-US" altLang="el-GR"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altLang="el-GR" dirty="0">
              <a:solidFill>
                <a:srgbClr val="63727A"/>
              </a:solidFill>
              <a:latin typeface="Trebuchet MS" panose="020B0703020202090204" pitchFamily="34" charset="0"/>
              <a:cs typeface="Arial" pitchFamily="34" charset="0"/>
            </a:endParaRPr>
          </a:p>
        </p:txBody>
      </p:sp>
      <p:pic>
        <p:nvPicPr>
          <p:cNvPr id="5" name="Picture 4">
            <a:extLst>
              <a:ext uri="{FF2B5EF4-FFF2-40B4-BE49-F238E27FC236}">
                <a16:creationId xmlns:a16="http://schemas.microsoft.com/office/drawing/2014/main" id="{0610109E-82F1-4D13-8885-C780121563B9}"/>
              </a:ext>
            </a:extLst>
          </p:cNvPr>
          <p:cNvPicPr>
            <a:picLocks noChangeAspect="1"/>
          </p:cNvPicPr>
          <p:nvPr/>
        </p:nvPicPr>
        <p:blipFill>
          <a:blip r:embed="rId3"/>
          <a:stretch>
            <a:fillRect/>
          </a:stretch>
        </p:blipFill>
        <p:spPr>
          <a:xfrm>
            <a:off x="427866" y="1600200"/>
            <a:ext cx="4316412" cy="432387"/>
          </a:xfrm>
          <a:prstGeom prst="rect">
            <a:avLst/>
          </a:prstGeom>
        </p:spPr>
      </p:pic>
      <p:pic>
        <p:nvPicPr>
          <p:cNvPr id="6" name="Picture 5">
            <a:extLst>
              <a:ext uri="{FF2B5EF4-FFF2-40B4-BE49-F238E27FC236}">
                <a16:creationId xmlns:a16="http://schemas.microsoft.com/office/drawing/2014/main" id="{6DFD0BB3-E08F-44B3-9F95-2B3097670D22}"/>
              </a:ext>
            </a:extLst>
          </p:cNvPr>
          <p:cNvPicPr>
            <a:picLocks noChangeAspect="1"/>
          </p:cNvPicPr>
          <p:nvPr/>
        </p:nvPicPr>
        <p:blipFill>
          <a:blip r:embed="rId4"/>
          <a:stretch>
            <a:fillRect/>
          </a:stretch>
        </p:blipFill>
        <p:spPr>
          <a:xfrm>
            <a:off x="427866" y="2839457"/>
            <a:ext cx="3806204" cy="446912"/>
          </a:xfrm>
          <a:prstGeom prst="rect">
            <a:avLst/>
          </a:prstGeom>
        </p:spPr>
      </p:pic>
      <p:pic>
        <p:nvPicPr>
          <p:cNvPr id="7" name="Picture 6">
            <a:extLst>
              <a:ext uri="{FF2B5EF4-FFF2-40B4-BE49-F238E27FC236}">
                <a16:creationId xmlns:a16="http://schemas.microsoft.com/office/drawing/2014/main" id="{773BD5C6-C466-4405-BC93-DB77EDF5E972}"/>
              </a:ext>
            </a:extLst>
          </p:cNvPr>
          <p:cNvPicPr>
            <a:picLocks noChangeAspect="1"/>
          </p:cNvPicPr>
          <p:nvPr/>
        </p:nvPicPr>
        <p:blipFill>
          <a:blip r:embed="rId5"/>
          <a:stretch>
            <a:fillRect/>
          </a:stretch>
        </p:blipFill>
        <p:spPr>
          <a:xfrm>
            <a:off x="427866" y="3845230"/>
            <a:ext cx="5001354" cy="690371"/>
          </a:xfrm>
          <a:prstGeom prst="rect">
            <a:avLst/>
          </a:prstGeom>
        </p:spPr>
      </p:pic>
      <p:pic>
        <p:nvPicPr>
          <p:cNvPr id="8" name="Picture 7">
            <a:extLst>
              <a:ext uri="{FF2B5EF4-FFF2-40B4-BE49-F238E27FC236}">
                <a16:creationId xmlns:a16="http://schemas.microsoft.com/office/drawing/2014/main" id="{9F77B4DD-B5DA-4DAB-A984-F29A309A14F5}"/>
              </a:ext>
            </a:extLst>
          </p:cNvPr>
          <p:cNvPicPr>
            <a:picLocks noChangeAspect="1"/>
          </p:cNvPicPr>
          <p:nvPr/>
        </p:nvPicPr>
        <p:blipFill>
          <a:blip r:embed="rId6"/>
          <a:stretch>
            <a:fillRect/>
          </a:stretch>
        </p:blipFill>
        <p:spPr>
          <a:xfrm>
            <a:off x="460996" y="5017330"/>
            <a:ext cx="4129442" cy="480939"/>
          </a:xfrm>
          <a:prstGeom prst="rect">
            <a:avLst/>
          </a:prstGeom>
        </p:spPr>
      </p:pic>
      <p:pic>
        <p:nvPicPr>
          <p:cNvPr id="9" name="Picture 8">
            <a:extLst>
              <a:ext uri="{FF2B5EF4-FFF2-40B4-BE49-F238E27FC236}">
                <a16:creationId xmlns:a16="http://schemas.microsoft.com/office/drawing/2014/main" id="{EE55CDDA-3BC7-4920-BB61-2065853FD132}"/>
              </a:ext>
            </a:extLst>
          </p:cNvPr>
          <p:cNvPicPr>
            <a:picLocks noChangeAspect="1"/>
          </p:cNvPicPr>
          <p:nvPr/>
        </p:nvPicPr>
        <p:blipFill>
          <a:blip r:embed="rId7"/>
          <a:stretch>
            <a:fillRect/>
          </a:stretch>
        </p:blipFill>
        <p:spPr>
          <a:xfrm>
            <a:off x="460997" y="6144958"/>
            <a:ext cx="5330203" cy="502061"/>
          </a:xfrm>
          <a:prstGeom prst="rect">
            <a:avLst/>
          </a:prstGeom>
        </p:spPr>
      </p:pic>
    </p:spTree>
    <p:extLst>
      <p:ext uri="{BB962C8B-B14F-4D97-AF65-F5344CB8AC3E}">
        <p14:creationId xmlns:p14="http://schemas.microsoft.com/office/powerpoint/2010/main" val="43063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6568634" y="3883305"/>
            <a:ext cx="4632766"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Components and Props</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8433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Components and Props</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1088060"/>
            <a:ext cx="11250612" cy="2742226"/>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The bulk of development in React </a:t>
            </a:r>
            <a:r>
              <a:rPr lang="en-US" b="1" dirty="0">
                <a:solidFill>
                  <a:srgbClr val="63727A"/>
                </a:solidFill>
                <a:latin typeface="Trebuchet MS" panose="020B0703020202090204" pitchFamily="34" charset="0"/>
                <a:cs typeface="Arial" pitchFamily="34" charset="0"/>
              </a:rPr>
              <a:t>is the creation of components</a:t>
            </a:r>
            <a:r>
              <a:rPr lang="en-US" dirty="0">
                <a:solidFill>
                  <a:srgbClr val="63727A"/>
                </a:solidFill>
                <a:latin typeface="Trebuchet MS" panose="020B0703020202090204" pitchFamily="34" charset="0"/>
                <a:cs typeface="Arial" pitchFamily="34" charset="0"/>
              </a:rPr>
              <a:t>. </a:t>
            </a:r>
          </a:p>
          <a:p>
            <a:pPr lvl="0" fontAlgn="base">
              <a:lnSpc>
                <a:spcPts val="3000"/>
              </a:lnSpc>
              <a:spcBef>
                <a:spcPct val="0"/>
              </a:spcBef>
              <a:spcAft>
                <a:spcPct val="0"/>
              </a:spcAft>
              <a:buClr>
                <a:srgbClr val="00C1EF"/>
              </a:buClr>
              <a:defRPr/>
            </a:pPr>
            <a:endParaRPr lang="en-US"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A component represents a portion of the view of your application. </a:t>
            </a:r>
            <a:br>
              <a:rPr lang="en-US" dirty="0">
                <a:solidFill>
                  <a:srgbClr val="63727A"/>
                </a:solidFill>
                <a:latin typeface="Trebuchet MS" panose="020B0703020202090204" pitchFamily="34" charset="0"/>
                <a:cs typeface="Arial" pitchFamily="34" charset="0"/>
              </a:rPr>
            </a:br>
            <a:endParaRPr lang="en-US"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"Props" are simply the attributes used on a JSX node (e.g. &lt;</a:t>
            </a:r>
            <a:r>
              <a:rPr lang="en-US" dirty="0" err="1">
                <a:solidFill>
                  <a:srgbClr val="63727A"/>
                </a:solidFill>
                <a:latin typeface="Trebuchet MS" panose="020B0703020202090204" pitchFamily="34" charset="0"/>
                <a:cs typeface="Arial" pitchFamily="34" charset="0"/>
              </a:rPr>
              <a:t>SomeComponent</a:t>
            </a:r>
            <a:r>
              <a:rPr lang="en-US" dirty="0">
                <a:solidFill>
                  <a:srgbClr val="63727A"/>
                </a:solidFill>
                <a:latin typeface="Trebuchet MS" panose="020B0703020202090204" pitchFamily="34" charset="0"/>
                <a:cs typeface="Arial" pitchFamily="34" charset="0"/>
              </a:rPr>
              <a:t> </a:t>
            </a:r>
            <a:r>
              <a:rPr lang="en-US" dirty="0" err="1">
                <a:solidFill>
                  <a:srgbClr val="63727A"/>
                </a:solidFill>
                <a:latin typeface="Trebuchet MS" panose="020B0703020202090204" pitchFamily="34" charset="0"/>
                <a:cs typeface="Arial" pitchFamily="34" charset="0"/>
              </a:rPr>
              <a:t>someProp</a:t>
            </a:r>
            <a:r>
              <a:rPr lang="en-US" dirty="0">
                <a:solidFill>
                  <a:srgbClr val="63727A"/>
                </a:solidFill>
                <a:latin typeface="Trebuchet MS" panose="020B0703020202090204" pitchFamily="34" charset="0"/>
                <a:cs typeface="Arial" pitchFamily="34" charset="0"/>
              </a:rPr>
              <a:t>="some prop's</a:t>
            </a:r>
          </a:p>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value" /&gt;), and are the primary way our application interacts with our components.</a:t>
            </a:r>
            <a:br>
              <a:rPr lang="en-US" dirty="0">
                <a:solidFill>
                  <a:srgbClr val="63727A"/>
                </a:solidFill>
                <a:latin typeface="Trebuchet MS" panose="020B0703020202090204" pitchFamily="34" charset="0"/>
                <a:cs typeface="Arial" pitchFamily="34" charset="0"/>
              </a:rPr>
            </a:br>
            <a:endParaRPr lang="en-US" altLang="el-GR"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49560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Components and Props</a:t>
            </a:r>
          </a:p>
        </p:txBody>
      </p:sp>
      <p:sp>
        <p:nvSpPr>
          <p:cNvPr id="4" name="Rectangle 3">
            <a:extLst>
              <a:ext uri="{FF2B5EF4-FFF2-40B4-BE49-F238E27FC236}">
                <a16:creationId xmlns:a16="http://schemas.microsoft.com/office/drawing/2014/main" id="{202136AD-848D-4EEF-BF53-62038AFA5CB4}"/>
              </a:ext>
            </a:extLst>
          </p:cNvPr>
          <p:cNvSpPr/>
          <p:nvPr/>
        </p:nvSpPr>
        <p:spPr>
          <a:xfrm>
            <a:off x="407988" y="1088060"/>
            <a:ext cx="11250612" cy="4665829"/>
          </a:xfrm>
          <a:prstGeom prst="rect">
            <a:avLst/>
          </a:prstGeom>
        </p:spPr>
        <p:txBody>
          <a:bodyPr wrap="square">
            <a:spAutoFit/>
          </a:bodyPr>
          <a:lstStyle/>
          <a:p>
            <a:pPr lvl="0" fontAlgn="base">
              <a:lnSpc>
                <a:spcPts val="3000"/>
              </a:lnSpc>
              <a:spcBef>
                <a:spcPct val="0"/>
              </a:spcBef>
              <a:spcAft>
                <a:spcPct val="0"/>
              </a:spcAft>
              <a:buClr>
                <a:srgbClr val="00C1EF"/>
              </a:buClr>
              <a:defRPr/>
            </a:pPr>
            <a:r>
              <a:rPr lang="en-US" dirty="0">
                <a:solidFill>
                  <a:srgbClr val="63727A"/>
                </a:solidFill>
                <a:latin typeface="Trebuchet MS" panose="020B0703020202090204" pitchFamily="34" charset="0"/>
                <a:cs typeface="Arial" pitchFamily="34" charset="0"/>
              </a:rPr>
              <a:t>There are three ways of creating a React component:</a:t>
            </a: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b="1" dirty="0">
                <a:solidFill>
                  <a:srgbClr val="63727A"/>
                </a:solidFill>
                <a:latin typeface="Trebuchet MS" panose="020B0703020202090204" pitchFamily="34" charset="0"/>
                <a:cs typeface="Arial" pitchFamily="34" charset="0"/>
              </a:rPr>
              <a:t>Functional ("Stateless") Components </a:t>
            </a: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b="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b="1"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b="1" dirty="0" err="1">
                <a:solidFill>
                  <a:srgbClr val="63727A"/>
                </a:solidFill>
                <a:latin typeface="Trebuchet MS" panose="020B0703020202090204" pitchFamily="34" charset="0"/>
                <a:cs typeface="Arial" pitchFamily="34" charset="0"/>
              </a:rPr>
              <a:t>React.createClass</a:t>
            </a:r>
            <a:r>
              <a:rPr lang="en-US" b="1" dirty="0">
                <a:solidFill>
                  <a:srgbClr val="63727A"/>
                </a:solidFill>
                <a:latin typeface="Trebuchet MS" panose="020B0703020202090204" pitchFamily="34" charset="0"/>
                <a:cs typeface="Arial" pitchFamily="34" charset="0"/>
              </a:rPr>
              <a:t>() </a:t>
            </a: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b="1"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b="1"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endParaRPr lang="en-US" b="1"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b="1" dirty="0">
              <a:solidFill>
                <a:srgbClr val="63727A"/>
              </a:solidFill>
              <a:latin typeface="Trebuchet MS" panose="020B0703020202090204" pitchFamily="34" charset="0"/>
              <a:cs typeface="Arial" pitchFamily="34" charset="0"/>
            </a:endParaRPr>
          </a:p>
          <a:p>
            <a:pPr marL="285750" lvl="0" indent="-285750" fontAlgn="base">
              <a:lnSpc>
                <a:spcPts val="3000"/>
              </a:lnSpc>
              <a:spcBef>
                <a:spcPct val="0"/>
              </a:spcBef>
              <a:spcAft>
                <a:spcPct val="0"/>
              </a:spcAft>
              <a:buClr>
                <a:srgbClr val="00C1EF"/>
              </a:buClr>
              <a:buFont typeface="Arial" panose="020B0604020202020204" pitchFamily="34" charset="0"/>
              <a:buChar char="•"/>
              <a:defRPr/>
            </a:pPr>
            <a:r>
              <a:rPr lang="en-US" b="1" dirty="0">
                <a:solidFill>
                  <a:srgbClr val="63727A"/>
                </a:solidFill>
                <a:latin typeface="Trebuchet MS" panose="020B0703020202090204" pitchFamily="34" charset="0"/>
                <a:cs typeface="Arial" pitchFamily="34" charset="0"/>
              </a:rPr>
              <a:t>ES2015 Classes </a:t>
            </a:r>
            <a:br>
              <a:rPr lang="en-US" dirty="0"/>
            </a:br>
            <a:r>
              <a:rPr lang="en-US" dirty="0">
                <a:solidFill>
                  <a:srgbClr val="63727A"/>
                </a:solidFill>
                <a:latin typeface="Trebuchet MS" panose="020B0703020202090204" pitchFamily="34" charset="0"/>
                <a:cs typeface="Arial" pitchFamily="34" charset="0"/>
              </a:rPr>
              <a:t> </a:t>
            </a:r>
            <a:br>
              <a:rPr lang="en-US" dirty="0">
                <a:solidFill>
                  <a:srgbClr val="63727A"/>
                </a:solidFill>
                <a:latin typeface="Trebuchet MS" panose="020B0703020202090204" pitchFamily="34" charset="0"/>
                <a:cs typeface="Arial" pitchFamily="34" charset="0"/>
              </a:rPr>
            </a:br>
            <a:endParaRPr lang="en-US" altLang="el-GR" dirty="0">
              <a:solidFill>
                <a:srgbClr val="63727A"/>
              </a:solidFill>
              <a:latin typeface="Trebuchet MS" panose="020B0703020202090204" pitchFamily="34" charset="0"/>
              <a:cs typeface="Arial" pitchFamily="34" charset="0"/>
            </a:endParaRPr>
          </a:p>
        </p:txBody>
      </p:sp>
      <p:pic>
        <p:nvPicPr>
          <p:cNvPr id="2" name="Picture 1">
            <a:extLst>
              <a:ext uri="{FF2B5EF4-FFF2-40B4-BE49-F238E27FC236}">
                <a16:creationId xmlns:a16="http://schemas.microsoft.com/office/drawing/2014/main" id="{754692AE-A460-41DE-BFD8-84388062D611}"/>
              </a:ext>
            </a:extLst>
          </p:cNvPr>
          <p:cNvPicPr>
            <a:picLocks noChangeAspect="1"/>
          </p:cNvPicPr>
          <p:nvPr/>
        </p:nvPicPr>
        <p:blipFill>
          <a:blip r:embed="rId3"/>
          <a:stretch>
            <a:fillRect/>
          </a:stretch>
        </p:blipFill>
        <p:spPr>
          <a:xfrm>
            <a:off x="685801" y="1828800"/>
            <a:ext cx="4977191" cy="762000"/>
          </a:xfrm>
          <a:prstGeom prst="rect">
            <a:avLst/>
          </a:prstGeom>
        </p:spPr>
      </p:pic>
      <p:pic>
        <p:nvPicPr>
          <p:cNvPr id="5" name="Picture 4">
            <a:extLst>
              <a:ext uri="{FF2B5EF4-FFF2-40B4-BE49-F238E27FC236}">
                <a16:creationId xmlns:a16="http://schemas.microsoft.com/office/drawing/2014/main" id="{ADE42D54-14F0-48A4-8D79-73F83769711F}"/>
              </a:ext>
            </a:extLst>
          </p:cNvPr>
          <p:cNvPicPr>
            <a:picLocks noChangeAspect="1"/>
          </p:cNvPicPr>
          <p:nvPr/>
        </p:nvPicPr>
        <p:blipFill>
          <a:blip r:embed="rId4"/>
          <a:stretch>
            <a:fillRect/>
          </a:stretch>
        </p:blipFill>
        <p:spPr>
          <a:xfrm>
            <a:off x="685801" y="3124200"/>
            <a:ext cx="6705599" cy="1452477"/>
          </a:xfrm>
          <a:prstGeom prst="rect">
            <a:avLst/>
          </a:prstGeom>
        </p:spPr>
      </p:pic>
      <p:pic>
        <p:nvPicPr>
          <p:cNvPr id="6" name="Picture 5">
            <a:extLst>
              <a:ext uri="{FF2B5EF4-FFF2-40B4-BE49-F238E27FC236}">
                <a16:creationId xmlns:a16="http://schemas.microsoft.com/office/drawing/2014/main" id="{864F1670-25F7-4D9C-BEB3-520EF549AA1B}"/>
              </a:ext>
            </a:extLst>
          </p:cNvPr>
          <p:cNvPicPr>
            <a:picLocks noChangeAspect="1"/>
          </p:cNvPicPr>
          <p:nvPr/>
        </p:nvPicPr>
        <p:blipFill>
          <a:blip r:embed="rId5"/>
          <a:stretch>
            <a:fillRect/>
          </a:stretch>
        </p:blipFill>
        <p:spPr>
          <a:xfrm>
            <a:off x="681790" y="5127879"/>
            <a:ext cx="6276473" cy="1286407"/>
          </a:xfrm>
          <a:prstGeom prst="rect">
            <a:avLst/>
          </a:prstGeom>
        </p:spPr>
      </p:pic>
      <p:grpSp>
        <p:nvGrpSpPr>
          <p:cNvPr id="7" name="Group 6">
            <a:extLst>
              <a:ext uri="{FF2B5EF4-FFF2-40B4-BE49-F238E27FC236}">
                <a16:creationId xmlns:a16="http://schemas.microsoft.com/office/drawing/2014/main" id="{36282947-28CE-42EF-A673-7F2960E659F0}"/>
              </a:ext>
            </a:extLst>
          </p:cNvPr>
          <p:cNvGrpSpPr/>
          <p:nvPr/>
        </p:nvGrpSpPr>
        <p:grpSpPr>
          <a:xfrm>
            <a:off x="7626349" y="1183105"/>
            <a:ext cx="3879850" cy="2209800"/>
            <a:chOff x="6483350" y="2209800"/>
            <a:chExt cx="3429000" cy="2209800"/>
          </a:xfrm>
        </p:grpSpPr>
        <p:sp>
          <p:nvSpPr>
            <p:cNvPr id="8" name="Thought Bubble: Cloud 7">
              <a:extLst>
                <a:ext uri="{FF2B5EF4-FFF2-40B4-BE49-F238E27FC236}">
                  <a16:creationId xmlns:a16="http://schemas.microsoft.com/office/drawing/2014/main" id="{28449578-A12C-4069-8D1C-D9E19DCD4136}"/>
                </a:ext>
              </a:extLst>
            </p:cNvPr>
            <p:cNvSpPr/>
            <p:nvPr/>
          </p:nvSpPr>
          <p:spPr>
            <a:xfrm>
              <a:off x="6483350" y="2209800"/>
              <a:ext cx="3429000" cy="2209800"/>
            </a:xfrm>
            <a:prstGeom prst="cloudCallout">
              <a:avLst>
                <a:gd name="adj1" fmla="val -100833"/>
                <a:gd name="adj2" fmla="val 6791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DE9E294A-67F0-4B5B-A700-096D6D8A19BE}"/>
                </a:ext>
              </a:extLst>
            </p:cNvPr>
            <p:cNvSpPr txBox="1"/>
            <p:nvPr/>
          </p:nvSpPr>
          <p:spPr>
            <a:xfrm>
              <a:off x="7010400" y="2743200"/>
              <a:ext cx="2667000" cy="1384995"/>
            </a:xfrm>
            <a:prstGeom prst="rect">
              <a:avLst/>
            </a:prstGeom>
            <a:noFill/>
          </p:spPr>
          <p:txBody>
            <a:bodyPr wrap="square" rtlCol="0">
              <a:spAutoFit/>
            </a:bodyPr>
            <a:lstStyle/>
            <a:p>
              <a:r>
                <a:rPr lang="en-US" sz="1400" dirty="0">
                  <a:solidFill>
                    <a:srgbClr val="C00000"/>
                  </a:solidFill>
                  <a:latin typeface="Trebuchet MS" panose="020B0703020202090204" pitchFamily="34" charset="0"/>
                  <a:cs typeface="Arial" pitchFamily="34" charset="0"/>
                </a:rPr>
                <a:t>Functional components cannot have "state" within them. So if your component needs to have a</a:t>
              </a:r>
              <a:br>
                <a:rPr lang="en-US" sz="1400" dirty="0">
                  <a:solidFill>
                    <a:srgbClr val="C00000"/>
                  </a:solidFill>
                  <a:latin typeface="Trebuchet MS" panose="020B0703020202090204" pitchFamily="34" charset="0"/>
                  <a:cs typeface="Arial" pitchFamily="34" charset="0"/>
                </a:rPr>
              </a:br>
              <a:r>
                <a:rPr lang="en-US" sz="1400" dirty="0">
                  <a:solidFill>
                    <a:srgbClr val="C00000"/>
                  </a:solidFill>
                  <a:latin typeface="Trebuchet MS" panose="020B0703020202090204" pitchFamily="34" charset="0"/>
                  <a:cs typeface="Arial" pitchFamily="34" charset="0"/>
                </a:rPr>
                <a:t>state, then go for class based components. </a:t>
              </a:r>
              <a:br>
                <a:rPr lang="en-US" sz="1400" dirty="0">
                  <a:solidFill>
                    <a:srgbClr val="C00000"/>
                  </a:solidFill>
                  <a:latin typeface="Trebuchet MS" panose="020B0703020202090204" pitchFamily="34" charset="0"/>
                  <a:cs typeface="Arial" pitchFamily="34" charset="0"/>
                </a:rPr>
              </a:br>
              <a:endParaRPr lang="en-US" sz="1400" dirty="0">
                <a:solidFill>
                  <a:srgbClr val="C00000"/>
                </a:solidFill>
                <a:latin typeface="Trebuchet MS" panose="020B0703020202090204" pitchFamily="34" charset="0"/>
                <a:cs typeface="Arial" pitchFamily="34" charset="0"/>
              </a:endParaRPr>
            </a:p>
          </p:txBody>
        </p:sp>
      </p:grpSp>
    </p:spTree>
    <p:extLst>
      <p:ext uri="{BB962C8B-B14F-4D97-AF65-F5344CB8AC3E}">
        <p14:creationId xmlns:p14="http://schemas.microsoft.com/office/powerpoint/2010/main" val="423669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5334000" y="3883305"/>
            <a:ext cx="67056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Communicate Between Components</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66297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Communication between Stateless Functional Components</a:t>
            </a:r>
          </a:p>
        </p:txBody>
      </p:sp>
      <p:sp>
        <p:nvSpPr>
          <p:cNvPr id="5" name="Rectangle 4">
            <a:extLst>
              <a:ext uri="{FF2B5EF4-FFF2-40B4-BE49-F238E27FC236}">
                <a16:creationId xmlns:a16="http://schemas.microsoft.com/office/drawing/2014/main" id="{945EE134-8CDA-4E00-8C3B-C8C269163267}"/>
              </a:ext>
            </a:extLst>
          </p:cNvPr>
          <p:cNvSpPr/>
          <p:nvPr/>
        </p:nvSpPr>
        <p:spPr>
          <a:xfrm>
            <a:off x="407988" y="1295400"/>
            <a:ext cx="7974012" cy="3447098"/>
          </a:xfrm>
          <a:prstGeom prst="rect">
            <a:avLst/>
          </a:prstGeom>
        </p:spPr>
        <p:txBody>
          <a:bodyPr wrap="square">
            <a:spAutoFit/>
          </a:bodyPr>
          <a:lstStyle/>
          <a:p>
            <a:r>
              <a:rPr lang="en-US" dirty="0">
                <a:solidFill>
                  <a:srgbClr val="63727A"/>
                </a:solidFill>
                <a:latin typeface="Trebuchet MS" panose="020B0703020202090204" pitchFamily="34" charset="0"/>
                <a:cs typeface="Arial" pitchFamily="34" charset="0"/>
              </a:rPr>
              <a:t>Use of </a:t>
            </a:r>
            <a:r>
              <a:rPr lang="en-US" b="1" i="1" dirty="0">
                <a:solidFill>
                  <a:srgbClr val="63727A"/>
                </a:solidFill>
                <a:latin typeface="Trebuchet MS" panose="020B0703020202090204" pitchFamily="34" charset="0"/>
                <a:cs typeface="Arial" pitchFamily="34" charset="0"/>
              </a:rPr>
              <a:t>Redux</a:t>
            </a:r>
            <a:r>
              <a:rPr lang="en-US" dirty="0">
                <a:solidFill>
                  <a:srgbClr val="63727A"/>
                </a:solidFill>
                <a:latin typeface="Trebuchet MS" panose="020B0703020202090204" pitchFamily="34" charset="0"/>
                <a:cs typeface="Arial" pitchFamily="34" charset="0"/>
              </a:rPr>
              <a:t> and </a:t>
            </a:r>
            <a:r>
              <a:rPr lang="en-US" b="1" i="1" dirty="0">
                <a:solidFill>
                  <a:srgbClr val="63727A"/>
                </a:solidFill>
                <a:latin typeface="Trebuchet MS" panose="020B0703020202090204" pitchFamily="34" charset="0"/>
                <a:cs typeface="Arial" pitchFamily="34" charset="0"/>
              </a:rPr>
              <a:t>React Redux </a:t>
            </a:r>
            <a:r>
              <a:rPr lang="en-US" dirty="0">
                <a:solidFill>
                  <a:srgbClr val="63727A"/>
                </a:solidFill>
                <a:latin typeface="Trebuchet MS" panose="020B0703020202090204" pitchFamily="34" charset="0"/>
                <a:cs typeface="Arial" pitchFamily="34" charset="0"/>
              </a:rPr>
              <a:t>modules:</a:t>
            </a:r>
          </a:p>
          <a:p>
            <a:pPr marL="285750" indent="-285750">
              <a:buFont typeface="Arial" panose="020B0604020202020204" pitchFamily="34" charset="0"/>
              <a:buChar char="•"/>
            </a:pPr>
            <a:r>
              <a:rPr lang="en-US" dirty="0">
                <a:solidFill>
                  <a:srgbClr val="63727A"/>
                </a:solidFill>
                <a:latin typeface="Trebuchet MS" panose="020B0703020202090204" pitchFamily="34" charset="0"/>
                <a:cs typeface="Arial" pitchFamily="34" charset="0"/>
              </a:rPr>
              <a:t>to handle our application state</a:t>
            </a:r>
          </a:p>
          <a:p>
            <a:pPr marL="285750" indent="-285750">
              <a:buFont typeface="Arial" panose="020B0604020202020204" pitchFamily="34" charset="0"/>
              <a:buChar char="•"/>
            </a:pPr>
            <a:r>
              <a:rPr lang="en-US" dirty="0">
                <a:solidFill>
                  <a:srgbClr val="63727A"/>
                </a:solidFill>
                <a:latin typeface="Trebuchet MS" panose="020B0703020202090204" pitchFamily="34" charset="0"/>
                <a:cs typeface="Arial" pitchFamily="34" charset="0"/>
              </a:rPr>
              <a:t>for auto re-render of functional components</a:t>
            </a:r>
          </a:p>
          <a:p>
            <a:endParaRPr lang="en-US" dirty="0">
              <a:solidFill>
                <a:srgbClr val="63727A"/>
              </a:solidFill>
              <a:latin typeface="Trebuchet MS" panose="020B0703020202090204" pitchFamily="34" charset="0"/>
              <a:cs typeface="Arial" pitchFamily="34" charset="0"/>
            </a:endParaRPr>
          </a:p>
          <a:p>
            <a:r>
              <a:rPr lang="en-US" sz="2000" b="1" dirty="0">
                <a:solidFill>
                  <a:srgbClr val="00C1EF"/>
                </a:solidFill>
                <a:latin typeface="Trebuchet MS" panose="020B0703020202090204" pitchFamily="34" charset="0"/>
                <a:cs typeface="Arial" pitchFamily="34" charset="0"/>
              </a:rPr>
              <a:t>What is Redux</a:t>
            </a:r>
          </a:p>
          <a:p>
            <a:r>
              <a:rPr lang="en-US" b="1" dirty="0">
                <a:solidFill>
                  <a:srgbClr val="63727A"/>
                </a:solidFill>
                <a:latin typeface="Trebuchet MS" panose="020B0703020202090204" pitchFamily="34" charset="0"/>
                <a:cs typeface="Arial" pitchFamily="34" charset="0"/>
              </a:rPr>
              <a:t>Redux is a predictable state container for JavaScript apps.</a:t>
            </a:r>
          </a:p>
          <a:p>
            <a:endParaRPr lang="en-US" dirty="0">
              <a:solidFill>
                <a:srgbClr val="63727A"/>
              </a:solidFill>
              <a:latin typeface="Trebuchet MS" panose="020B0703020202090204" pitchFamily="34" charset="0"/>
              <a:cs typeface="Arial" pitchFamily="34" charset="0"/>
            </a:endParaRPr>
          </a:p>
          <a:p>
            <a:r>
              <a:rPr lang="en-US" dirty="0">
                <a:solidFill>
                  <a:srgbClr val="63727A"/>
                </a:solidFill>
                <a:latin typeface="Trebuchet MS" panose="020B0703020202090204" pitchFamily="34" charset="0"/>
                <a:cs typeface="Arial" pitchFamily="34" charset="0"/>
              </a:rPr>
              <a:t>Redux makes it easy to manage the state of your application. </a:t>
            </a:r>
          </a:p>
          <a:p>
            <a:endParaRPr lang="en-US" dirty="0">
              <a:solidFill>
                <a:srgbClr val="63727A"/>
              </a:solidFill>
              <a:latin typeface="Trebuchet MS" panose="020B0703020202090204" pitchFamily="34" charset="0"/>
              <a:cs typeface="Arial" pitchFamily="34" charset="0"/>
            </a:endParaRPr>
          </a:p>
          <a:p>
            <a:r>
              <a:rPr lang="en-US" dirty="0">
                <a:solidFill>
                  <a:srgbClr val="63727A"/>
                </a:solidFill>
                <a:latin typeface="Trebuchet MS" panose="020B0703020202090204" pitchFamily="34" charset="0"/>
                <a:cs typeface="Arial" pitchFamily="34" charset="0"/>
              </a:rPr>
              <a:t>It helps you manage the data you display and how you respond to user actions.</a:t>
            </a:r>
          </a:p>
          <a:p>
            <a:endParaRPr lang="en-US" dirty="0">
              <a:solidFill>
                <a:srgbClr val="63727A"/>
              </a:solidFill>
              <a:latin typeface="Trebuchet MS" panose="020B0703020202090204" pitchFamily="34" charset="0"/>
              <a:cs typeface="Arial" pitchFamily="34" charset="0"/>
            </a:endParaRPr>
          </a:p>
        </p:txBody>
      </p:sp>
      <p:pic>
        <p:nvPicPr>
          <p:cNvPr id="7" name="Picture 6">
            <a:extLst>
              <a:ext uri="{FF2B5EF4-FFF2-40B4-BE49-F238E27FC236}">
                <a16:creationId xmlns:a16="http://schemas.microsoft.com/office/drawing/2014/main" id="{74F36952-875F-439E-AF34-BB16214ED49C}"/>
              </a:ext>
            </a:extLst>
          </p:cNvPr>
          <p:cNvPicPr>
            <a:picLocks noChangeAspect="1"/>
          </p:cNvPicPr>
          <p:nvPr/>
        </p:nvPicPr>
        <p:blipFill rotWithShape="1">
          <a:blip r:embed="rId3">
            <a:extLst>
              <a:ext uri="{28A0092B-C50C-407E-A947-70E740481C1C}">
                <a14:useLocalDpi xmlns:a14="http://schemas.microsoft.com/office/drawing/2010/main" val="0"/>
              </a:ext>
            </a:extLst>
          </a:blip>
          <a:srcRect l="23708" r="24292"/>
          <a:stretch/>
        </p:blipFill>
        <p:spPr>
          <a:xfrm>
            <a:off x="8426450" y="2362200"/>
            <a:ext cx="2971800" cy="1905000"/>
          </a:xfrm>
          <a:prstGeom prst="rect">
            <a:avLst/>
          </a:prstGeom>
        </p:spPr>
      </p:pic>
    </p:spTree>
    <p:extLst>
      <p:ext uri="{BB962C8B-B14F-4D97-AF65-F5344CB8AC3E}">
        <p14:creationId xmlns:p14="http://schemas.microsoft.com/office/powerpoint/2010/main" val="262535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Communicate Between Components</a:t>
            </a:r>
          </a:p>
        </p:txBody>
      </p:sp>
      <p:sp>
        <p:nvSpPr>
          <p:cNvPr id="4" name="Rectangle 3">
            <a:extLst>
              <a:ext uri="{FF2B5EF4-FFF2-40B4-BE49-F238E27FC236}">
                <a16:creationId xmlns:a16="http://schemas.microsoft.com/office/drawing/2014/main" id="{04EAFC8C-A6FD-40A8-92DE-11E02C7B0CD8}"/>
              </a:ext>
            </a:extLst>
          </p:cNvPr>
          <p:cNvSpPr/>
          <p:nvPr/>
        </p:nvSpPr>
        <p:spPr>
          <a:xfrm>
            <a:off x="407988" y="1295400"/>
            <a:ext cx="10641012" cy="4524315"/>
          </a:xfrm>
          <a:prstGeom prst="rect">
            <a:avLst/>
          </a:prstGeom>
        </p:spPr>
        <p:txBody>
          <a:bodyPr wrap="square">
            <a:spAutoFit/>
          </a:bodyPr>
          <a:lstStyle/>
          <a:p>
            <a:r>
              <a:rPr lang="en-US" b="1" dirty="0">
                <a:solidFill>
                  <a:srgbClr val="63727A"/>
                </a:solidFill>
                <a:latin typeface="Trebuchet MS" panose="020B0703020202090204" pitchFamily="34" charset="0"/>
                <a:cs typeface="Arial" pitchFamily="34" charset="0"/>
              </a:rPr>
              <a:t>Example Application: </a:t>
            </a:r>
            <a:r>
              <a:rPr lang="en-US" dirty="0">
                <a:solidFill>
                  <a:srgbClr val="63727A"/>
                </a:solidFill>
                <a:latin typeface="Trebuchet MS" panose="020B0703020202090204" pitchFamily="34" charset="0"/>
                <a:cs typeface="Arial" pitchFamily="34" charset="0"/>
                <a:hlinkClick r:id="rId3">
                  <a:extLst>
                    <a:ext uri="{A12FA001-AC4F-418D-AE19-62706E023703}">
                      <ahyp:hlinkClr xmlns:ahyp="http://schemas.microsoft.com/office/drawing/2018/hyperlinkcolor" val="tx"/>
                    </a:ext>
                  </a:extLst>
                </a:hlinkClick>
              </a:rPr>
              <a:t>https://jsbin.com/depavejudi/1/edit?js,output</a:t>
            </a:r>
            <a:endParaRPr lang="en-US" dirty="0">
              <a:solidFill>
                <a:srgbClr val="63727A"/>
              </a:solidFill>
              <a:latin typeface="Trebuchet MS" panose="020B0703020202090204" pitchFamily="34" charset="0"/>
              <a:cs typeface="Arial" pitchFamily="34" charset="0"/>
            </a:endParaRPr>
          </a:p>
          <a:p>
            <a:endParaRPr lang="en-US" dirty="0">
              <a:solidFill>
                <a:srgbClr val="63727A"/>
              </a:solidFill>
              <a:latin typeface="Trebuchet MS" panose="020B0703020202090204" pitchFamily="34" charset="0"/>
              <a:cs typeface="Arial" pitchFamily="34" charset="0"/>
            </a:endParaRPr>
          </a:p>
          <a:p>
            <a:r>
              <a:rPr lang="en-US" dirty="0">
                <a:solidFill>
                  <a:srgbClr val="63727A"/>
                </a:solidFill>
                <a:latin typeface="Trebuchet MS" panose="020B0703020202090204" pitchFamily="34" charset="0"/>
                <a:cs typeface="Arial" pitchFamily="34" charset="0"/>
              </a:rPr>
              <a:t>In the example below we have three different components and one connected component.</a:t>
            </a:r>
          </a:p>
          <a:p>
            <a:endParaRPr lang="en-US" dirty="0">
              <a:solidFill>
                <a:srgbClr val="63727A"/>
              </a:solidFill>
              <a:latin typeface="Trebuchet MS" panose="020B0703020202090204" pitchFamily="34" charset="0"/>
              <a:cs typeface="Arial" pitchFamily="34" charset="0"/>
            </a:endParaRPr>
          </a:p>
          <a:p>
            <a:pPr marL="285750" indent="-285750">
              <a:buFont typeface="Arial" panose="020B0604020202020204" pitchFamily="34" charset="0"/>
              <a:buChar char="•"/>
            </a:pPr>
            <a:r>
              <a:rPr lang="en-US" b="1" dirty="0" err="1">
                <a:solidFill>
                  <a:srgbClr val="00C1EF"/>
                </a:solidFill>
                <a:latin typeface="Trebuchet MS" panose="020B0703020202090204" pitchFamily="34" charset="0"/>
                <a:cs typeface="Arial" pitchFamily="34" charset="0"/>
              </a:rPr>
              <a:t>UserInputForm</a:t>
            </a:r>
            <a:r>
              <a:rPr lang="en-US" b="1" dirty="0">
                <a:solidFill>
                  <a:srgbClr val="00C1EF"/>
                </a:solidFill>
                <a:latin typeface="Trebuchet MS" panose="020B0703020202090204" pitchFamily="34" charset="0"/>
                <a:cs typeface="Arial" pitchFamily="34" charset="0"/>
              </a:rPr>
              <a:t>: </a:t>
            </a:r>
            <a:r>
              <a:rPr lang="en-US" dirty="0">
                <a:solidFill>
                  <a:srgbClr val="63727A"/>
                </a:solidFill>
                <a:latin typeface="Trebuchet MS" panose="020B0703020202090204" pitchFamily="34" charset="0"/>
                <a:cs typeface="Arial" pitchFamily="34" charset="0"/>
              </a:rPr>
              <a:t>When the field value changes, it calls </a:t>
            </a:r>
            <a:r>
              <a:rPr lang="en-US" dirty="0" err="1">
                <a:solidFill>
                  <a:srgbClr val="63727A"/>
                </a:solidFill>
                <a:latin typeface="Trebuchet MS" panose="020B0703020202090204" pitchFamily="34" charset="0"/>
                <a:cs typeface="Arial" pitchFamily="34" charset="0"/>
              </a:rPr>
              <a:t>inputChange</a:t>
            </a:r>
            <a:r>
              <a:rPr lang="en-US" dirty="0">
                <a:solidFill>
                  <a:srgbClr val="63727A"/>
                </a:solidFill>
                <a:latin typeface="Trebuchet MS" panose="020B0703020202090204" pitchFamily="34" charset="0"/>
                <a:cs typeface="Arial" pitchFamily="34" charset="0"/>
              </a:rPr>
              <a:t> method on props (which is provided by the parent component) and if the data is provided as well, it displays that in the input field.</a:t>
            </a:r>
          </a:p>
          <a:p>
            <a:pPr marL="285750" indent="-285750">
              <a:buFont typeface="Arial" panose="020B0604020202020204" pitchFamily="34" charset="0"/>
              <a:buChar char="•"/>
            </a:pPr>
            <a:endParaRPr lang="en-US" dirty="0">
              <a:solidFill>
                <a:srgbClr val="63727A"/>
              </a:solidFill>
              <a:latin typeface="Trebuchet MS" panose="020B0703020202090204" pitchFamily="34" charset="0"/>
              <a:cs typeface="Arial" pitchFamily="34" charset="0"/>
            </a:endParaRPr>
          </a:p>
          <a:p>
            <a:pPr marL="285750" indent="-285750">
              <a:buFont typeface="Arial" panose="020B0604020202020204" pitchFamily="34" charset="0"/>
              <a:buChar char="•"/>
            </a:pPr>
            <a:r>
              <a:rPr lang="en-US" b="1" dirty="0" err="1">
                <a:solidFill>
                  <a:srgbClr val="00C1EF"/>
                </a:solidFill>
                <a:latin typeface="Trebuchet MS" panose="020B0703020202090204" pitchFamily="34" charset="0"/>
                <a:cs typeface="Arial" pitchFamily="34" charset="0"/>
              </a:rPr>
              <a:t>UserDashboard</a:t>
            </a:r>
            <a:r>
              <a:rPr lang="en-US" b="1" dirty="0">
                <a:solidFill>
                  <a:srgbClr val="00C1EF"/>
                </a:solidFill>
                <a:latin typeface="Trebuchet MS" panose="020B0703020202090204" pitchFamily="34" charset="0"/>
                <a:cs typeface="Arial" pitchFamily="34" charset="0"/>
              </a:rPr>
              <a:t>: </a:t>
            </a:r>
            <a:r>
              <a:rPr lang="en-US" dirty="0">
                <a:solidFill>
                  <a:srgbClr val="63727A"/>
                </a:solidFill>
                <a:latin typeface="Trebuchet MS" panose="020B0703020202090204" pitchFamily="34" charset="0"/>
                <a:cs typeface="Arial" pitchFamily="34" charset="0"/>
              </a:rPr>
              <a:t>This component displays a simple message and also nests </a:t>
            </a:r>
            <a:r>
              <a:rPr lang="en-US" i="1" dirty="0" err="1">
                <a:solidFill>
                  <a:srgbClr val="63727A"/>
                </a:solidFill>
                <a:latin typeface="Trebuchet MS" panose="020B0703020202090204" pitchFamily="34" charset="0"/>
                <a:cs typeface="Arial" pitchFamily="34" charset="0"/>
              </a:rPr>
              <a:t>UserInputForm</a:t>
            </a:r>
            <a:r>
              <a:rPr lang="en-US" i="1" dirty="0">
                <a:solidFill>
                  <a:srgbClr val="63727A"/>
                </a:solidFill>
                <a:latin typeface="Trebuchet MS" panose="020B0703020202090204" pitchFamily="34" charset="0"/>
                <a:cs typeface="Arial" pitchFamily="34" charset="0"/>
              </a:rPr>
              <a:t> Component</a:t>
            </a:r>
            <a:r>
              <a:rPr lang="en-US" dirty="0">
                <a:solidFill>
                  <a:srgbClr val="63727A"/>
                </a:solidFill>
                <a:latin typeface="Trebuchet MS" panose="020B0703020202090204" pitchFamily="34" charset="0"/>
                <a:cs typeface="Arial" pitchFamily="34" charset="0"/>
              </a:rPr>
              <a:t>. It also passes </a:t>
            </a:r>
            <a:r>
              <a:rPr lang="en-US" i="1" dirty="0" err="1">
                <a:solidFill>
                  <a:srgbClr val="63727A"/>
                </a:solidFill>
                <a:latin typeface="Trebuchet MS" panose="020B0703020202090204" pitchFamily="34" charset="0"/>
                <a:cs typeface="Arial" pitchFamily="34" charset="0"/>
              </a:rPr>
              <a:t>inputChange</a:t>
            </a:r>
            <a:r>
              <a:rPr lang="en-US" dirty="0">
                <a:solidFill>
                  <a:srgbClr val="63727A"/>
                </a:solidFill>
                <a:latin typeface="Trebuchet MS" panose="020B0703020202090204" pitchFamily="34" charset="0"/>
                <a:cs typeface="Arial" pitchFamily="34" charset="0"/>
              </a:rPr>
              <a:t> method to </a:t>
            </a:r>
            <a:r>
              <a:rPr lang="en-US" i="1" dirty="0" err="1">
                <a:solidFill>
                  <a:srgbClr val="63727A"/>
                </a:solidFill>
                <a:latin typeface="Trebuchet MS" panose="020B0703020202090204" pitchFamily="34" charset="0"/>
                <a:cs typeface="Arial" pitchFamily="34" charset="0"/>
              </a:rPr>
              <a:t>UserInputForm</a:t>
            </a:r>
            <a:r>
              <a:rPr lang="en-US" dirty="0">
                <a:solidFill>
                  <a:srgbClr val="63727A"/>
                </a:solidFill>
                <a:latin typeface="Trebuchet MS" panose="020B0703020202090204" pitchFamily="34" charset="0"/>
                <a:cs typeface="Arial" pitchFamily="34" charset="0"/>
              </a:rPr>
              <a:t> component, </a:t>
            </a:r>
            <a:r>
              <a:rPr lang="en-US" i="1" dirty="0" err="1">
                <a:solidFill>
                  <a:srgbClr val="63727A"/>
                </a:solidFill>
                <a:latin typeface="Trebuchet MS" panose="020B0703020202090204" pitchFamily="34" charset="0"/>
                <a:cs typeface="Arial" pitchFamily="34" charset="0"/>
              </a:rPr>
              <a:t>UserInputForm</a:t>
            </a:r>
            <a:r>
              <a:rPr lang="en-US" dirty="0">
                <a:solidFill>
                  <a:srgbClr val="63727A"/>
                </a:solidFill>
                <a:latin typeface="Trebuchet MS" panose="020B0703020202090204" pitchFamily="34" charset="0"/>
                <a:cs typeface="Arial" pitchFamily="34" charset="0"/>
              </a:rPr>
              <a:t> component </a:t>
            </a:r>
            <a:r>
              <a:rPr lang="en-US" dirty="0" err="1">
                <a:solidFill>
                  <a:srgbClr val="63727A"/>
                </a:solidFill>
                <a:latin typeface="Trebuchet MS" panose="020B0703020202090204" pitchFamily="34" charset="0"/>
                <a:cs typeface="Arial" pitchFamily="34" charset="0"/>
              </a:rPr>
              <a:t>inturn</a:t>
            </a:r>
            <a:r>
              <a:rPr lang="en-US" dirty="0">
                <a:solidFill>
                  <a:srgbClr val="63727A"/>
                </a:solidFill>
                <a:latin typeface="Trebuchet MS" panose="020B0703020202090204" pitchFamily="34" charset="0"/>
                <a:cs typeface="Arial" pitchFamily="34" charset="0"/>
              </a:rPr>
              <a:t> makes use of this method to communicate with the parent component.</a:t>
            </a:r>
          </a:p>
          <a:p>
            <a:pPr marL="285750" indent="-285750">
              <a:buFont typeface="Arial" panose="020B0604020202020204" pitchFamily="34" charset="0"/>
              <a:buChar char="•"/>
            </a:pPr>
            <a:endParaRPr lang="en-US" dirty="0">
              <a:solidFill>
                <a:srgbClr val="63727A"/>
              </a:solidFill>
              <a:latin typeface="Trebuchet MS" panose="020B0703020202090204" pitchFamily="34" charset="0"/>
              <a:cs typeface="Arial" pitchFamily="34" charset="0"/>
            </a:endParaRPr>
          </a:p>
          <a:p>
            <a:pPr marL="742950" lvl="1" indent="-285750">
              <a:buFont typeface="Courier New" panose="02070309020205020404" pitchFamily="49" charset="0"/>
              <a:buChar char="o"/>
            </a:pPr>
            <a:r>
              <a:rPr lang="en-US" b="1" dirty="0" err="1">
                <a:solidFill>
                  <a:srgbClr val="00C1EF"/>
                </a:solidFill>
                <a:latin typeface="Trebuchet MS" panose="020B0703020202090204" pitchFamily="34" charset="0"/>
                <a:cs typeface="Arial" pitchFamily="34" charset="0"/>
              </a:rPr>
              <a:t>UserDashboardConnected</a:t>
            </a:r>
            <a:r>
              <a:rPr lang="en-US" b="1" dirty="0">
                <a:solidFill>
                  <a:srgbClr val="00C1EF"/>
                </a:solidFill>
                <a:latin typeface="Trebuchet MS" panose="020B0703020202090204" pitchFamily="34" charset="0"/>
                <a:cs typeface="Arial" pitchFamily="34" charset="0"/>
              </a:rPr>
              <a:t>:</a:t>
            </a:r>
            <a:r>
              <a:rPr lang="en-US" b="1" dirty="0">
                <a:solidFill>
                  <a:srgbClr val="63727A"/>
                </a:solidFill>
                <a:latin typeface="Trebuchet MS" panose="020B0703020202090204" pitchFamily="34" charset="0"/>
                <a:cs typeface="Arial" pitchFamily="34" charset="0"/>
              </a:rPr>
              <a:t> </a:t>
            </a:r>
            <a:r>
              <a:rPr lang="en-US" dirty="0">
                <a:solidFill>
                  <a:srgbClr val="63727A"/>
                </a:solidFill>
                <a:latin typeface="Trebuchet MS" panose="020B0703020202090204" pitchFamily="34" charset="0"/>
                <a:cs typeface="Arial" pitchFamily="34" charset="0"/>
              </a:rPr>
              <a:t>This component just wraps the </a:t>
            </a:r>
            <a:r>
              <a:rPr lang="en-US" dirty="0" err="1">
                <a:solidFill>
                  <a:srgbClr val="63727A"/>
                </a:solidFill>
                <a:latin typeface="Trebuchet MS" panose="020B0703020202090204" pitchFamily="34" charset="0"/>
                <a:cs typeface="Arial" pitchFamily="34" charset="0"/>
              </a:rPr>
              <a:t>UserDashboard</a:t>
            </a:r>
            <a:r>
              <a:rPr lang="en-US" dirty="0">
                <a:solidFill>
                  <a:srgbClr val="63727A"/>
                </a:solidFill>
                <a:latin typeface="Trebuchet MS" panose="020B0703020202090204" pitchFamily="34" charset="0"/>
                <a:cs typeface="Arial" pitchFamily="34" charset="0"/>
              </a:rPr>
              <a:t> component using </a:t>
            </a:r>
            <a:r>
              <a:rPr lang="en-US" dirty="0" err="1">
                <a:solidFill>
                  <a:srgbClr val="63727A"/>
                </a:solidFill>
                <a:latin typeface="Trebuchet MS" panose="020B0703020202090204" pitchFamily="34" charset="0"/>
                <a:cs typeface="Arial" pitchFamily="34" charset="0"/>
              </a:rPr>
              <a:t>ReactRedux</a:t>
            </a:r>
            <a:r>
              <a:rPr lang="en-US" dirty="0">
                <a:solidFill>
                  <a:srgbClr val="63727A"/>
                </a:solidFill>
                <a:latin typeface="Trebuchet MS" panose="020B0703020202090204" pitchFamily="34" charset="0"/>
                <a:cs typeface="Arial" pitchFamily="34" charset="0"/>
              </a:rPr>
              <a:t> connect method.</a:t>
            </a:r>
          </a:p>
          <a:p>
            <a:pPr marL="285750" indent="-285750">
              <a:buFont typeface="Arial" panose="020B0604020202020204" pitchFamily="34" charset="0"/>
              <a:buChar char="•"/>
            </a:pPr>
            <a:endParaRPr lang="en-US" dirty="0">
              <a:solidFill>
                <a:srgbClr val="63727A"/>
              </a:solidFill>
              <a:latin typeface="Trebuchet MS" panose="020B0703020202090204" pitchFamily="34" charset="0"/>
              <a:cs typeface="Arial" pitchFamily="34" charset="0"/>
            </a:endParaRPr>
          </a:p>
          <a:p>
            <a:pPr marL="285750" indent="-285750">
              <a:buFont typeface="Arial" panose="020B0604020202020204" pitchFamily="34" charset="0"/>
              <a:buChar char="•"/>
            </a:pPr>
            <a:r>
              <a:rPr lang="en-US" b="1" dirty="0">
                <a:solidFill>
                  <a:srgbClr val="00C1EF"/>
                </a:solidFill>
                <a:latin typeface="Trebuchet MS" panose="020B0703020202090204" pitchFamily="34" charset="0"/>
                <a:cs typeface="Arial" pitchFamily="34" charset="0"/>
              </a:rPr>
              <a:t>App: </a:t>
            </a:r>
            <a:r>
              <a:rPr lang="en-US" dirty="0">
                <a:solidFill>
                  <a:srgbClr val="63727A"/>
                </a:solidFill>
                <a:latin typeface="Trebuchet MS" panose="020B0703020202090204" pitchFamily="34" charset="0"/>
                <a:cs typeface="Arial" pitchFamily="34" charset="0"/>
              </a:rPr>
              <a:t>This component just renders the </a:t>
            </a:r>
            <a:r>
              <a:rPr lang="en-US" dirty="0" err="1">
                <a:solidFill>
                  <a:srgbClr val="63727A"/>
                </a:solidFill>
                <a:latin typeface="Trebuchet MS" panose="020B0703020202090204" pitchFamily="34" charset="0"/>
                <a:cs typeface="Arial" pitchFamily="34" charset="0"/>
              </a:rPr>
              <a:t>UserDashboardConnected</a:t>
            </a:r>
            <a:r>
              <a:rPr lang="en-US" dirty="0">
                <a:solidFill>
                  <a:srgbClr val="63727A"/>
                </a:solidFill>
                <a:latin typeface="Trebuchet MS" panose="020B0703020202090204" pitchFamily="34" charset="0"/>
                <a:cs typeface="Arial" pitchFamily="34" charset="0"/>
              </a:rPr>
              <a:t> component</a:t>
            </a:r>
          </a:p>
        </p:txBody>
      </p:sp>
    </p:spTree>
    <p:extLst>
      <p:ext uri="{BB962C8B-B14F-4D97-AF65-F5344CB8AC3E}">
        <p14:creationId xmlns:p14="http://schemas.microsoft.com/office/powerpoint/2010/main" val="37192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Communicate Between Components</a:t>
            </a:r>
          </a:p>
        </p:txBody>
      </p:sp>
      <p:sp>
        <p:nvSpPr>
          <p:cNvPr id="4" name="Rectangle 3">
            <a:extLst>
              <a:ext uri="{FF2B5EF4-FFF2-40B4-BE49-F238E27FC236}">
                <a16:creationId xmlns:a16="http://schemas.microsoft.com/office/drawing/2014/main" id="{41F8099F-B2E2-45C8-B6A8-0D4AA1A05830}"/>
              </a:ext>
            </a:extLst>
          </p:cNvPr>
          <p:cNvSpPr/>
          <p:nvPr/>
        </p:nvSpPr>
        <p:spPr>
          <a:xfrm>
            <a:off x="407988" y="1295400"/>
            <a:ext cx="10564812" cy="2308324"/>
          </a:xfrm>
          <a:prstGeom prst="rect">
            <a:avLst/>
          </a:prstGeom>
        </p:spPr>
        <p:txBody>
          <a:bodyPr wrap="square">
            <a:spAutoFit/>
          </a:bodyPr>
          <a:lstStyle/>
          <a:p>
            <a:r>
              <a:rPr lang="en-US" dirty="0">
                <a:solidFill>
                  <a:srgbClr val="63727A"/>
                </a:solidFill>
                <a:latin typeface="Trebuchet MS" panose="020B0703020202090204" pitchFamily="34" charset="0"/>
                <a:cs typeface="Arial" pitchFamily="34" charset="0"/>
              </a:rPr>
              <a:t>There are a total of 3 cases of communication between React components:</a:t>
            </a:r>
          </a:p>
          <a:p>
            <a:endParaRPr lang="en-US" dirty="0">
              <a:solidFill>
                <a:srgbClr val="63727A"/>
              </a:solidFill>
              <a:latin typeface="Trebuchet MS" panose="020B0703020202090204" pitchFamily="34" charset="0"/>
              <a:cs typeface="Arial" pitchFamily="34" charset="0"/>
            </a:endParaRPr>
          </a:p>
          <a:p>
            <a:r>
              <a:rPr lang="en-US" b="1" dirty="0">
                <a:solidFill>
                  <a:srgbClr val="63727A"/>
                </a:solidFill>
                <a:latin typeface="Trebuchet MS" panose="020B0703020202090204" pitchFamily="34" charset="0"/>
                <a:cs typeface="Arial" pitchFamily="34" charset="0"/>
              </a:rPr>
              <a:t>Case 1: </a:t>
            </a:r>
            <a:r>
              <a:rPr lang="en-US" dirty="0">
                <a:solidFill>
                  <a:srgbClr val="63727A"/>
                </a:solidFill>
                <a:latin typeface="Trebuchet MS" panose="020B0703020202090204" pitchFamily="34" charset="0"/>
                <a:cs typeface="Arial" pitchFamily="34" charset="0"/>
              </a:rPr>
              <a:t>Parent to Child communication</a:t>
            </a:r>
          </a:p>
          <a:p>
            <a:endParaRPr lang="en-US" dirty="0">
              <a:solidFill>
                <a:srgbClr val="63727A"/>
              </a:solidFill>
              <a:latin typeface="Trebuchet MS" panose="020B0703020202090204" pitchFamily="34" charset="0"/>
              <a:cs typeface="Arial" pitchFamily="34" charset="0"/>
            </a:endParaRPr>
          </a:p>
          <a:p>
            <a:r>
              <a:rPr lang="en-US" b="1" dirty="0">
                <a:solidFill>
                  <a:srgbClr val="63727A"/>
                </a:solidFill>
                <a:latin typeface="Trebuchet MS" panose="020B0703020202090204" pitchFamily="34" charset="0"/>
                <a:cs typeface="Arial" pitchFamily="34" charset="0"/>
              </a:rPr>
              <a:t>Case 2: </a:t>
            </a:r>
            <a:r>
              <a:rPr lang="en-US" dirty="0">
                <a:solidFill>
                  <a:srgbClr val="63727A"/>
                </a:solidFill>
                <a:latin typeface="Trebuchet MS" panose="020B0703020202090204" pitchFamily="34" charset="0"/>
                <a:cs typeface="Arial" pitchFamily="34" charset="0"/>
              </a:rPr>
              <a:t>Child to Parent communication</a:t>
            </a:r>
          </a:p>
          <a:p>
            <a:endParaRPr lang="en-US" dirty="0">
              <a:solidFill>
                <a:srgbClr val="63727A"/>
              </a:solidFill>
              <a:latin typeface="Trebuchet MS" panose="020B0703020202090204" pitchFamily="34" charset="0"/>
              <a:cs typeface="Arial" pitchFamily="34" charset="0"/>
            </a:endParaRPr>
          </a:p>
          <a:p>
            <a:r>
              <a:rPr lang="en-US" b="1" dirty="0">
                <a:solidFill>
                  <a:srgbClr val="63727A"/>
                </a:solidFill>
                <a:latin typeface="Trebuchet MS" panose="020B0703020202090204" pitchFamily="34" charset="0"/>
                <a:cs typeface="Arial" pitchFamily="34" charset="0"/>
              </a:rPr>
              <a:t>Case 3: </a:t>
            </a:r>
            <a:r>
              <a:rPr lang="en-US" dirty="0">
                <a:solidFill>
                  <a:srgbClr val="63727A"/>
                </a:solidFill>
                <a:latin typeface="Trebuchet MS" panose="020B0703020202090204" pitchFamily="34" charset="0"/>
                <a:cs typeface="Arial" pitchFamily="34" charset="0"/>
              </a:rPr>
              <a:t>Not-related components (any component to any component) communication</a:t>
            </a:r>
          </a:p>
          <a:p>
            <a:endParaRPr lang="en-US"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276348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Case 1: Parent to Child communication</a:t>
            </a:r>
          </a:p>
        </p:txBody>
      </p:sp>
      <p:sp>
        <p:nvSpPr>
          <p:cNvPr id="4" name="Rectangle 3">
            <a:extLst>
              <a:ext uri="{FF2B5EF4-FFF2-40B4-BE49-F238E27FC236}">
                <a16:creationId xmlns:a16="http://schemas.microsoft.com/office/drawing/2014/main" id="{5CE0080A-AA92-462A-9A9C-04B7E46ACA05}"/>
              </a:ext>
            </a:extLst>
          </p:cNvPr>
          <p:cNvSpPr/>
          <p:nvPr/>
        </p:nvSpPr>
        <p:spPr>
          <a:xfrm>
            <a:off x="393474" y="1002268"/>
            <a:ext cx="11250612" cy="369332"/>
          </a:xfrm>
          <a:prstGeom prst="rect">
            <a:avLst/>
          </a:prstGeom>
        </p:spPr>
        <p:txBody>
          <a:bodyPr wrap="square">
            <a:spAutoFit/>
          </a:bodyPr>
          <a:lstStyle/>
          <a:p>
            <a:r>
              <a:rPr lang="en-US" dirty="0">
                <a:solidFill>
                  <a:srgbClr val="63727A"/>
                </a:solidFill>
                <a:latin typeface="Trebuchet MS" panose="020B0703020202090204" pitchFamily="34" charset="0"/>
                <a:cs typeface="Arial" pitchFamily="34" charset="0"/>
              </a:rPr>
              <a:t>Props can be passed to child components. </a:t>
            </a:r>
          </a:p>
        </p:txBody>
      </p:sp>
      <p:pic>
        <p:nvPicPr>
          <p:cNvPr id="2" name="Picture 1">
            <a:extLst>
              <a:ext uri="{FF2B5EF4-FFF2-40B4-BE49-F238E27FC236}">
                <a16:creationId xmlns:a16="http://schemas.microsoft.com/office/drawing/2014/main" id="{276AA6A1-E894-45D1-8771-0D47B6E53873}"/>
              </a:ext>
            </a:extLst>
          </p:cNvPr>
          <p:cNvPicPr>
            <a:picLocks noChangeAspect="1"/>
          </p:cNvPicPr>
          <p:nvPr/>
        </p:nvPicPr>
        <p:blipFill>
          <a:blip r:embed="rId3"/>
          <a:stretch>
            <a:fillRect/>
          </a:stretch>
        </p:blipFill>
        <p:spPr>
          <a:xfrm>
            <a:off x="393474" y="1524000"/>
            <a:ext cx="9677400" cy="4975103"/>
          </a:xfrm>
          <a:prstGeom prst="rect">
            <a:avLst/>
          </a:prstGeom>
        </p:spPr>
      </p:pic>
    </p:spTree>
    <p:extLst>
      <p:ext uri="{BB962C8B-B14F-4D97-AF65-F5344CB8AC3E}">
        <p14:creationId xmlns:p14="http://schemas.microsoft.com/office/powerpoint/2010/main" val="119896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Case 2: Child to Parent communication</a:t>
            </a:r>
          </a:p>
        </p:txBody>
      </p:sp>
      <p:sp>
        <p:nvSpPr>
          <p:cNvPr id="4" name="Rectangle 3">
            <a:extLst>
              <a:ext uri="{FF2B5EF4-FFF2-40B4-BE49-F238E27FC236}">
                <a16:creationId xmlns:a16="http://schemas.microsoft.com/office/drawing/2014/main" id="{B510C47B-DB73-4B57-9178-51264983E240}"/>
              </a:ext>
            </a:extLst>
          </p:cNvPr>
          <p:cNvSpPr/>
          <p:nvPr/>
        </p:nvSpPr>
        <p:spPr>
          <a:xfrm>
            <a:off x="407988" y="1295400"/>
            <a:ext cx="3021012" cy="2862322"/>
          </a:xfrm>
          <a:prstGeom prst="rect">
            <a:avLst/>
          </a:prstGeom>
        </p:spPr>
        <p:txBody>
          <a:bodyPr wrap="square">
            <a:spAutoFit/>
          </a:bodyPr>
          <a:lstStyle/>
          <a:p>
            <a:r>
              <a:rPr lang="en-US" dirty="0">
                <a:solidFill>
                  <a:srgbClr val="63727A"/>
                </a:solidFill>
                <a:latin typeface="Trebuchet MS" panose="020B0703020202090204" pitchFamily="34" charset="0"/>
                <a:cs typeface="Arial" pitchFamily="34" charset="0"/>
              </a:rPr>
              <a:t>Sending data back to the parent.</a:t>
            </a:r>
          </a:p>
          <a:p>
            <a:endParaRPr lang="en-US" b="1" dirty="0">
              <a:solidFill>
                <a:srgbClr val="63727A"/>
              </a:solidFill>
              <a:latin typeface="Trebuchet MS" panose="020B0703020202090204" pitchFamily="34" charset="0"/>
              <a:cs typeface="Arial" pitchFamily="34" charset="0"/>
            </a:endParaRPr>
          </a:p>
          <a:p>
            <a:r>
              <a:rPr lang="en-US" b="1" dirty="0">
                <a:solidFill>
                  <a:srgbClr val="63727A"/>
                </a:solidFill>
                <a:latin typeface="Trebuchet MS" panose="020B0703020202090204" pitchFamily="34" charset="0"/>
                <a:cs typeface="Arial" pitchFamily="34" charset="0"/>
              </a:rPr>
              <a:t>Simply pass a function as a prop from the parent component to the child component, and the child component calls that function.</a:t>
            </a:r>
          </a:p>
          <a:p>
            <a:endParaRPr lang="en-US" dirty="0">
              <a:solidFill>
                <a:srgbClr val="63727A"/>
              </a:solidFill>
              <a:latin typeface="Trebuchet MS" panose="020B0703020202090204" pitchFamily="34" charset="0"/>
              <a:cs typeface="Arial" pitchFamily="34" charset="0"/>
            </a:endParaRPr>
          </a:p>
        </p:txBody>
      </p:sp>
      <p:pic>
        <p:nvPicPr>
          <p:cNvPr id="5" name="Picture 4">
            <a:extLst>
              <a:ext uri="{FF2B5EF4-FFF2-40B4-BE49-F238E27FC236}">
                <a16:creationId xmlns:a16="http://schemas.microsoft.com/office/drawing/2014/main" id="{9C6F5B97-FF39-47FE-8818-25A96DF7A5C9}"/>
              </a:ext>
            </a:extLst>
          </p:cNvPr>
          <p:cNvPicPr>
            <a:picLocks noChangeAspect="1"/>
          </p:cNvPicPr>
          <p:nvPr/>
        </p:nvPicPr>
        <p:blipFill>
          <a:blip r:embed="rId3"/>
          <a:stretch>
            <a:fillRect/>
          </a:stretch>
        </p:blipFill>
        <p:spPr>
          <a:xfrm>
            <a:off x="3733800" y="961166"/>
            <a:ext cx="5971922" cy="5820633"/>
          </a:xfrm>
          <a:prstGeom prst="rect">
            <a:avLst/>
          </a:prstGeom>
        </p:spPr>
      </p:pic>
    </p:spTree>
    <p:extLst>
      <p:ext uri="{BB962C8B-B14F-4D97-AF65-F5344CB8AC3E}">
        <p14:creationId xmlns:p14="http://schemas.microsoft.com/office/powerpoint/2010/main" val="184620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sp>
        <p:nvSpPr>
          <p:cNvPr id="4" name="Rectangle 3"/>
          <p:cNvSpPr/>
          <p:nvPr/>
        </p:nvSpPr>
        <p:spPr>
          <a:xfrm>
            <a:off x="725690" y="4471496"/>
            <a:ext cx="3362716" cy="1546577"/>
          </a:xfrm>
          <a:prstGeom prst="rect">
            <a:avLst/>
          </a:prstGeom>
        </p:spPr>
        <p:txBody>
          <a:bodyPr wrap="square">
            <a:spAutoFit/>
          </a:bodyPr>
          <a:lstStyle/>
          <a:p>
            <a:pPr eaLnBrk="0" hangingPunct="0">
              <a:spcBef>
                <a:spcPts val="600"/>
              </a:spcBef>
              <a:spcAft>
                <a:spcPts val="900"/>
              </a:spcAft>
              <a:buClr>
                <a:srgbClr val="00C1EF"/>
              </a:buClr>
              <a:buSzPct val="150000"/>
            </a:pPr>
            <a:r>
              <a:rPr lang="en-US" sz="2000" b="1" dirty="0">
                <a:solidFill>
                  <a:srgbClr val="0061B9"/>
                </a:solidFill>
                <a:latin typeface="Trebuchet MS" pitchFamily="34" charset="0"/>
                <a:cs typeface="Arial" pitchFamily="34" charset="0"/>
              </a:rPr>
              <a:t>1997 – 200x</a:t>
            </a:r>
            <a:endParaRPr lang="en-US" sz="2000" dirty="0">
              <a:solidFill>
                <a:srgbClr val="0061B9"/>
              </a:solidFill>
              <a:latin typeface="Trebuchet MS" pitchFamily="34" charset="0"/>
              <a:cs typeface="Arial" pitchFamily="34" charset="0"/>
            </a:endParaRPr>
          </a:p>
          <a:p>
            <a:pPr marL="342900" indent="-342900" eaLnBrk="0" hangingPunct="0">
              <a:spcBef>
                <a:spcPts val="600"/>
              </a:spcBef>
              <a:spcAft>
                <a:spcPts val="600"/>
              </a:spcAft>
              <a:buClr>
                <a:srgbClr val="00C1EF"/>
              </a:buClr>
              <a:buSzPct val="150000"/>
              <a:buFont typeface="Arial" pitchFamily="34" charset="0"/>
              <a:buChar char="•"/>
            </a:pPr>
            <a:r>
              <a:rPr lang="en-US" sz="1400" dirty="0">
                <a:solidFill>
                  <a:srgbClr val="0061B9"/>
                </a:solidFill>
                <a:latin typeface="Trebuchet MS" pitchFamily="34" charset="0"/>
                <a:cs typeface="Arial" pitchFamily="34" charset="0"/>
              </a:rPr>
              <a:t>Static Sites, </a:t>
            </a:r>
            <a:r>
              <a:rPr lang="en-US" sz="1400" dirty="0" err="1">
                <a:solidFill>
                  <a:srgbClr val="0061B9"/>
                </a:solidFill>
                <a:latin typeface="Trebuchet MS" pitchFamily="34" charset="0"/>
                <a:cs typeface="Arial" pitchFamily="34" charset="0"/>
              </a:rPr>
              <a:t>Javascript</a:t>
            </a:r>
            <a:r>
              <a:rPr lang="en-US" sz="1400" dirty="0">
                <a:solidFill>
                  <a:srgbClr val="0061B9"/>
                </a:solidFill>
                <a:latin typeface="Trebuchet MS" pitchFamily="34" charset="0"/>
                <a:cs typeface="Arial" pitchFamily="34" charset="0"/>
              </a:rPr>
              <a:t>, VBScript</a:t>
            </a:r>
          </a:p>
          <a:p>
            <a:pPr marL="342900" indent="-342900" eaLnBrk="0" hangingPunct="0">
              <a:spcBef>
                <a:spcPts val="600"/>
              </a:spcBef>
              <a:spcAft>
                <a:spcPts val="600"/>
              </a:spcAft>
              <a:buClr>
                <a:srgbClr val="00C1EF"/>
              </a:buClr>
              <a:buSzPct val="150000"/>
              <a:buFont typeface="Arial" pitchFamily="34" charset="0"/>
              <a:buChar char="•"/>
            </a:pPr>
            <a:r>
              <a:rPr lang="en-US" sz="1400" dirty="0">
                <a:solidFill>
                  <a:srgbClr val="0061B9"/>
                </a:solidFill>
                <a:latin typeface="Trebuchet MS" pitchFamily="34" charset="0"/>
                <a:cs typeface="Arial" pitchFamily="34" charset="0"/>
              </a:rPr>
              <a:t>Flash Websites</a:t>
            </a:r>
          </a:p>
          <a:p>
            <a:pPr marL="342900" indent="-342900" eaLnBrk="0" hangingPunct="0">
              <a:spcBef>
                <a:spcPts val="600"/>
              </a:spcBef>
              <a:spcAft>
                <a:spcPts val="600"/>
              </a:spcAft>
              <a:buClr>
                <a:srgbClr val="00C1EF"/>
              </a:buClr>
              <a:buSzPct val="150000"/>
              <a:buFont typeface="Arial" pitchFamily="34" charset="0"/>
              <a:buChar char="•"/>
            </a:pPr>
            <a:r>
              <a:rPr lang="en-US" sz="1400" dirty="0">
                <a:solidFill>
                  <a:srgbClr val="0061B9"/>
                </a:solidFill>
                <a:latin typeface="Trebuchet MS" pitchFamily="34" charset="0"/>
                <a:cs typeface="Arial" pitchFamily="34" charset="0"/>
              </a:rPr>
              <a:t>Dialup and slow ADSL connections</a:t>
            </a:r>
          </a:p>
        </p:txBody>
      </p:sp>
      <p:sp>
        <p:nvSpPr>
          <p:cNvPr id="23" name="Rectangle 22">
            <a:extLst>
              <a:ext uri="{FF2B5EF4-FFF2-40B4-BE49-F238E27FC236}">
                <a16:creationId xmlns:a16="http://schemas.microsoft.com/office/drawing/2014/main" id="{B9B13EB1-4378-7047-A8D3-EAE4C7E8C9E2}"/>
              </a:ext>
            </a:extLst>
          </p:cNvPr>
          <p:cNvSpPr/>
          <p:nvPr/>
        </p:nvSpPr>
        <p:spPr>
          <a:xfrm>
            <a:off x="4517491" y="4432439"/>
            <a:ext cx="3816424" cy="1546577"/>
          </a:xfrm>
          <a:prstGeom prst="rect">
            <a:avLst/>
          </a:prstGeom>
        </p:spPr>
        <p:txBody>
          <a:bodyPr wrap="square">
            <a:spAutoFit/>
          </a:bodyPr>
          <a:lstStyle/>
          <a:p>
            <a:pPr eaLnBrk="0" hangingPunct="0">
              <a:spcBef>
                <a:spcPts val="600"/>
              </a:spcBef>
              <a:spcAft>
                <a:spcPts val="900"/>
              </a:spcAft>
              <a:buClr>
                <a:srgbClr val="00BEFA"/>
              </a:buClr>
              <a:buSzPct val="150000"/>
            </a:pPr>
            <a:r>
              <a:rPr lang="en-US" sz="2000" b="1" dirty="0">
                <a:solidFill>
                  <a:srgbClr val="0061B9"/>
                </a:solidFill>
                <a:latin typeface="Trebuchet MS" pitchFamily="34" charset="0"/>
                <a:cs typeface="Arial" pitchFamily="34" charset="0"/>
              </a:rPr>
              <a:t>Around 2007 - 2008</a:t>
            </a:r>
            <a:endParaRPr lang="en-US" sz="2000" dirty="0">
              <a:solidFill>
                <a:srgbClr val="0061B9"/>
              </a:solidFill>
              <a:latin typeface="Trebuchet MS" pitchFamily="34" charset="0"/>
              <a:cs typeface="Arial" pitchFamily="34" charset="0"/>
            </a:endParaRPr>
          </a:p>
          <a:p>
            <a:pPr marL="342900" indent="-342900" eaLnBrk="0" hangingPunct="0">
              <a:spcBef>
                <a:spcPts val="600"/>
              </a:spcBef>
              <a:spcAft>
                <a:spcPts val="600"/>
              </a:spcAft>
              <a:buClr>
                <a:srgbClr val="00BEFA"/>
              </a:buClr>
              <a:buSzPct val="150000"/>
              <a:buFont typeface="Arial" pitchFamily="34" charset="0"/>
              <a:buChar char="•"/>
            </a:pPr>
            <a:r>
              <a:rPr lang="en-US" sz="1400" dirty="0">
                <a:solidFill>
                  <a:srgbClr val="0061B9"/>
                </a:solidFill>
                <a:latin typeface="Trebuchet MS" pitchFamily="34" charset="0"/>
                <a:cs typeface="Arial" pitchFamily="34" charset="0"/>
              </a:rPr>
              <a:t>Web application made a trend</a:t>
            </a:r>
          </a:p>
          <a:p>
            <a:pPr marL="342900" indent="-342900" eaLnBrk="0" hangingPunct="0">
              <a:spcBef>
                <a:spcPts val="600"/>
              </a:spcBef>
              <a:spcAft>
                <a:spcPts val="600"/>
              </a:spcAft>
              <a:buClr>
                <a:srgbClr val="00BEFA"/>
              </a:buClr>
              <a:buSzPct val="150000"/>
              <a:buFont typeface="Arial" pitchFamily="34" charset="0"/>
              <a:buChar char="•"/>
            </a:pPr>
            <a:r>
              <a:rPr lang="en-US" sz="1400" dirty="0">
                <a:solidFill>
                  <a:srgbClr val="0061B9"/>
                </a:solidFill>
                <a:latin typeface="Trebuchet MS" pitchFamily="34" charset="0"/>
                <a:cs typeface="Arial" pitchFamily="34" charset="0"/>
              </a:rPr>
              <a:t>.NET, php, </a:t>
            </a:r>
            <a:r>
              <a:rPr lang="en-US" sz="1400" dirty="0" err="1">
                <a:solidFill>
                  <a:srgbClr val="0061B9"/>
                </a:solidFill>
                <a:latin typeface="Trebuchet MS" pitchFamily="34" charset="0"/>
                <a:cs typeface="Arial" pitchFamily="34" charset="0"/>
              </a:rPr>
              <a:t>jsp</a:t>
            </a:r>
            <a:r>
              <a:rPr lang="en-US" sz="1400" dirty="0">
                <a:solidFill>
                  <a:srgbClr val="0061B9"/>
                </a:solidFill>
                <a:latin typeface="Trebuchet MS" pitchFamily="34" charset="0"/>
                <a:cs typeface="Arial" pitchFamily="34" charset="0"/>
              </a:rPr>
              <a:t>, database usage, CMS</a:t>
            </a:r>
          </a:p>
          <a:p>
            <a:pPr marL="342900" indent="-342900" eaLnBrk="0" hangingPunct="0">
              <a:spcBef>
                <a:spcPts val="600"/>
              </a:spcBef>
              <a:spcAft>
                <a:spcPts val="600"/>
              </a:spcAft>
              <a:buClr>
                <a:srgbClr val="00BEFA"/>
              </a:buClr>
              <a:buSzPct val="150000"/>
              <a:buFont typeface="Arial" pitchFamily="34" charset="0"/>
              <a:buChar char="•"/>
            </a:pPr>
            <a:r>
              <a:rPr lang="en-US" sz="1400" dirty="0">
                <a:solidFill>
                  <a:srgbClr val="0061B9"/>
                </a:solidFill>
                <a:latin typeface="Trebuchet MS" pitchFamily="34" charset="0"/>
                <a:cs typeface="Arial" pitchFamily="34" charset="0"/>
              </a:rPr>
              <a:t>Fast internet connections</a:t>
            </a:r>
          </a:p>
        </p:txBody>
      </p:sp>
      <p:cxnSp>
        <p:nvCxnSpPr>
          <p:cNvPr id="28" name="Straight Connector 27">
            <a:extLst>
              <a:ext uri="{FF2B5EF4-FFF2-40B4-BE49-F238E27FC236}">
                <a16:creationId xmlns:a16="http://schemas.microsoft.com/office/drawing/2014/main" id="{42E7E941-1098-1244-AA7A-168697A11894}"/>
              </a:ext>
            </a:extLst>
          </p:cNvPr>
          <p:cNvCxnSpPr>
            <a:cxnSpLocks/>
          </p:cNvCxnSpPr>
          <p:nvPr/>
        </p:nvCxnSpPr>
        <p:spPr>
          <a:xfrm>
            <a:off x="4242683" y="4437112"/>
            <a:ext cx="0" cy="2007729"/>
          </a:xfrm>
          <a:prstGeom prst="line">
            <a:avLst/>
          </a:prstGeom>
          <a:ln>
            <a:solidFill>
              <a:srgbClr val="B1BABF"/>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413F681-2A54-41BC-A591-2BF686E19C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1315" y="1752598"/>
            <a:ext cx="3287285" cy="2465464"/>
          </a:xfrm>
          <a:prstGeom prst="rect">
            <a:avLst/>
          </a:prstGeom>
        </p:spPr>
      </p:pic>
      <p:pic>
        <p:nvPicPr>
          <p:cNvPr id="17" name="Picture 16">
            <a:extLst>
              <a:ext uri="{FF2B5EF4-FFF2-40B4-BE49-F238E27FC236}">
                <a16:creationId xmlns:a16="http://schemas.microsoft.com/office/drawing/2014/main" id="{8468D46B-C295-474B-BB8A-503430979B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515" y="1752600"/>
            <a:ext cx="3287283" cy="2465462"/>
          </a:xfrm>
          <a:prstGeom prst="rect">
            <a:avLst/>
          </a:prstGeom>
        </p:spPr>
      </p:pic>
      <p:pic>
        <p:nvPicPr>
          <p:cNvPr id="19" name="Picture 18">
            <a:extLst>
              <a:ext uri="{FF2B5EF4-FFF2-40B4-BE49-F238E27FC236}">
                <a16:creationId xmlns:a16="http://schemas.microsoft.com/office/drawing/2014/main" id="{A54DDE65-DF35-49A3-ACF6-8406C5B96B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4397" y="1725537"/>
            <a:ext cx="3287284" cy="2465463"/>
          </a:xfrm>
          <a:prstGeom prst="rect">
            <a:avLst/>
          </a:prstGeom>
        </p:spPr>
      </p:pic>
      <p:sp>
        <p:nvSpPr>
          <p:cNvPr id="29" name="Rectangle 28">
            <a:extLst>
              <a:ext uri="{FF2B5EF4-FFF2-40B4-BE49-F238E27FC236}">
                <a16:creationId xmlns:a16="http://schemas.microsoft.com/office/drawing/2014/main" id="{72EA1CAE-FF65-48B9-AA0F-3F6887DA52B0}"/>
              </a:ext>
            </a:extLst>
          </p:cNvPr>
          <p:cNvSpPr/>
          <p:nvPr/>
        </p:nvSpPr>
        <p:spPr>
          <a:xfrm>
            <a:off x="8632168" y="4436558"/>
            <a:ext cx="3178832" cy="1546577"/>
          </a:xfrm>
          <a:prstGeom prst="rect">
            <a:avLst/>
          </a:prstGeom>
        </p:spPr>
        <p:txBody>
          <a:bodyPr wrap="square">
            <a:spAutoFit/>
          </a:bodyPr>
          <a:lstStyle/>
          <a:p>
            <a:pPr eaLnBrk="0" hangingPunct="0">
              <a:spcBef>
                <a:spcPts val="600"/>
              </a:spcBef>
              <a:spcAft>
                <a:spcPts val="900"/>
              </a:spcAft>
              <a:buClr>
                <a:srgbClr val="00BEFA"/>
              </a:buClr>
              <a:buSzPct val="150000"/>
            </a:pPr>
            <a:r>
              <a:rPr lang="en-US" sz="2000" b="1" dirty="0">
                <a:solidFill>
                  <a:srgbClr val="0061B9"/>
                </a:solidFill>
                <a:latin typeface="Trebuchet MS" pitchFamily="34" charset="0"/>
                <a:cs typeface="Arial" pitchFamily="34" charset="0"/>
              </a:rPr>
              <a:t>Today</a:t>
            </a:r>
            <a:endParaRPr lang="en-US" sz="2000" dirty="0">
              <a:solidFill>
                <a:srgbClr val="0061B9"/>
              </a:solidFill>
              <a:latin typeface="Trebuchet MS" pitchFamily="34" charset="0"/>
              <a:cs typeface="Arial" pitchFamily="34" charset="0"/>
            </a:endParaRPr>
          </a:p>
          <a:p>
            <a:pPr marL="342900" indent="-342900" eaLnBrk="0" hangingPunct="0">
              <a:spcBef>
                <a:spcPts val="600"/>
              </a:spcBef>
              <a:spcAft>
                <a:spcPts val="600"/>
              </a:spcAft>
              <a:buClr>
                <a:srgbClr val="00BEFA"/>
              </a:buClr>
              <a:buSzPct val="150000"/>
              <a:buFont typeface="Arial" pitchFamily="34" charset="0"/>
              <a:buChar char="•"/>
            </a:pPr>
            <a:r>
              <a:rPr lang="en-US" sz="1400" dirty="0">
                <a:solidFill>
                  <a:srgbClr val="0061B9"/>
                </a:solidFill>
                <a:latin typeface="Trebuchet MS" pitchFamily="34" charset="0"/>
                <a:cs typeface="Arial" pitchFamily="34" charset="0"/>
              </a:rPr>
              <a:t>Various Frameworks</a:t>
            </a:r>
          </a:p>
          <a:p>
            <a:pPr marL="342900" indent="-342900" eaLnBrk="0" hangingPunct="0">
              <a:spcBef>
                <a:spcPts val="600"/>
              </a:spcBef>
              <a:spcAft>
                <a:spcPts val="600"/>
              </a:spcAft>
              <a:buClr>
                <a:srgbClr val="00BEFA"/>
              </a:buClr>
              <a:buSzPct val="150000"/>
              <a:buFont typeface="Arial" pitchFamily="34" charset="0"/>
              <a:buChar char="•"/>
            </a:pPr>
            <a:r>
              <a:rPr lang="en-US" sz="1400" dirty="0" err="1">
                <a:solidFill>
                  <a:srgbClr val="0061B9"/>
                </a:solidFill>
                <a:latin typeface="Trebuchet MS" pitchFamily="34" charset="0"/>
                <a:cs typeface="Arial" pitchFamily="34" charset="0"/>
              </a:rPr>
              <a:t>MicroServices</a:t>
            </a:r>
            <a:r>
              <a:rPr lang="en-US" sz="1400" dirty="0">
                <a:solidFill>
                  <a:srgbClr val="0061B9"/>
                </a:solidFill>
                <a:latin typeface="Trebuchet MS" pitchFamily="34" charset="0"/>
                <a:cs typeface="Arial" pitchFamily="34" charset="0"/>
              </a:rPr>
              <a:t> &amp; </a:t>
            </a:r>
            <a:r>
              <a:rPr lang="en-US" sz="1400" dirty="0" err="1">
                <a:solidFill>
                  <a:srgbClr val="0061B9"/>
                </a:solidFill>
                <a:latin typeface="Trebuchet MS" pitchFamily="34" charset="0"/>
                <a:cs typeface="Arial" pitchFamily="34" charset="0"/>
              </a:rPr>
              <a:t>MicroApps</a:t>
            </a:r>
            <a:endParaRPr lang="en-US" sz="1400" dirty="0">
              <a:solidFill>
                <a:srgbClr val="0061B9"/>
              </a:solidFill>
              <a:latin typeface="Trebuchet MS" pitchFamily="34" charset="0"/>
              <a:cs typeface="Arial" pitchFamily="34" charset="0"/>
            </a:endParaRPr>
          </a:p>
          <a:p>
            <a:pPr marL="342900" indent="-342900" eaLnBrk="0" hangingPunct="0">
              <a:spcBef>
                <a:spcPts val="600"/>
              </a:spcBef>
              <a:spcAft>
                <a:spcPts val="600"/>
              </a:spcAft>
              <a:buClr>
                <a:srgbClr val="00BEFA"/>
              </a:buClr>
              <a:buSzPct val="150000"/>
              <a:buFont typeface="Arial" pitchFamily="34" charset="0"/>
              <a:buChar char="•"/>
            </a:pPr>
            <a:r>
              <a:rPr lang="en-US" sz="1400" dirty="0">
                <a:solidFill>
                  <a:srgbClr val="0061B9"/>
                </a:solidFill>
                <a:latin typeface="Trebuchet MS" pitchFamily="34" charset="0"/>
                <a:cs typeface="Arial" pitchFamily="34" charset="0"/>
              </a:rPr>
              <a:t>Enterprise </a:t>
            </a:r>
            <a:r>
              <a:rPr lang="en-US" sz="1400">
                <a:solidFill>
                  <a:srgbClr val="0061B9"/>
                </a:solidFill>
                <a:latin typeface="Trebuchet MS" pitchFamily="34" charset="0"/>
                <a:cs typeface="Arial" pitchFamily="34" charset="0"/>
              </a:rPr>
              <a:t>Web Applications </a:t>
            </a:r>
            <a:endParaRPr lang="en-US" sz="1400" dirty="0">
              <a:solidFill>
                <a:srgbClr val="0061B9"/>
              </a:solidFill>
              <a:latin typeface="Trebuchet MS" pitchFamily="34" charset="0"/>
              <a:cs typeface="Arial" pitchFamily="34" charset="0"/>
            </a:endParaRPr>
          </a:p>
        </p:txBody>
      </p:sp>
      <p:cxnSp>
        <p:nvCxnSpPr>
          <p:cNvPr id="30" name="Straight Connector 29">
            <a:extLst>
              <a:ext uri="{FF2B5EF4-FFF2-40B4-BE49-F238E27FC236}">
                <a16:creationId xmlns:a16="http://schemas.microsoft.com/office/drawing/2014/main" id="{F91F3704-0CF7-42B3-B150-2DA34519DED3}"/>
              </a:ext>
            </a:extLst>
          </p:cNvPr>
          <p:cNvCxnSpPr>
            <a:cxnSpLocks/>
          </p:cNvCxnSpPr>
          <p:nvPr/>
        </p:nvCxnSpPr>
        <p:spPr>
          <a:xfrm>
            <a:off x="8304607" y="4468598"/>
            <a:ext cx="0" cy="2007729"/>
          </a:xfrm>
          <a:prstGeom prst="line">
            <a:avLst/>
          </a:prstGeom>
          <a:ln>
            <a:solidFill>
              <a:srgbClr val="B1BABF"/>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79C0734-E755-4A17-90A8-A3E56BDF7095}"/>
              </a:ext>
            </a:extLst>
          </p:cNvPr>
          <p:cNvSpPr/>
          <p:nvPr/>
        </p:nvSpPr>
        <p:spPr>
          <a:xfrm>
            <a:off x="533399" y="908720"/>
            <a:ext cx="10972797" cy="818622"/>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HTML specification was made public in late 1991 by Tim Berners-Lee.</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altLang="el-GR" dirty="0">
                <a:solidFill>
                  <a:srgbClr val="63727A"/>
                </a:solidFill>
                <a:latin typeface="Trebuchet MS" panose="020B0703020202090204" pitchFamily="34" charset="0"/>
                <a:cs typeface="Arial" pitchFamily="34" charset="0"/>
              </a:rPr>
              <a:t>CSS was proposed by </a:t>
            </a:r>
            <a:r>
              <a:rPr lang="en-US" altLang="el-GR" dirty="0" err="1">
                <a:solidFill>
                  <a:srgbClr val="63727A"/>
                </a:solidFill>
                <a:latin typeface="Trebuchet MS" panose="020B0703020202090204" pitchFamily="34" charset="0"/>
                <a:cs typeface="Arial" pitchFamily="34" charset="0"/>
              </a:rPr>
              <a:t>Håkon</a:t>
            </a:r>
            <a:r>
              <a:rPr lang="en-US" altLang="el-GR" dirty="0">
                <a:solidFill>
                  <a:srgbClr val="63727A"/>
                </a:solidFill>
                <a:latin typeface="Trebuchet MS" panose="020B0703020202090204" pitchFamily="34" charset="0"/>
                <a:cs typeface="Arial" pitchFamily="34" charset="0"/>
              </a:rPr>
              <a:t> </a:t>
            </a:r>
            <a:r>
              <a:rPr lang="en-US" altLang="el-GR" dirty="0" err="1">
                <a:solidFill>
                  <a:srgbClr val="63727A"/>
                </a:solidFill>
                <a:latin typeface="Trebuchet MS" panose="020B0703020202090204" pitchFamily="34" charset="0"/>
                <a:cs typeface="Arial" pitchFamily="34" charset="0"/>
              </a:rPr>
              <a:t>Wium</a:t>
            </a:r>
            <a:r>
              <a:rPr lang="en-US" altLang="el-GR" dirty="0">
                <a:solidFill>
                  <a:srgbClr val="63727A"/>
                </a:solidFill>
                <a:latin typeface="Trebuchet MS" panose="020B0703020202090204" pitchFamily="34" charset="0"/>
                <a:cs typeface="Arial" pitchFamily="34" charset="0"/>
              </a:rPr>
              <a:t> Lie in October 1994 </a:t>
            </a:r>
          </a:p>
        </p:txBody>
      </p:sp>
    </p:spTree>
    <p:extLst>
      <p:ext uri="{BB962C8B-B14F-4D97-AF65-F5344CB8AC3E}">
        <p14:creationId xmlns:p14="http://schemas.microsoft.com/office/powerpoint/2010/main" val="41502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Case 3: Not-related components </a:t>
            </a:r>
          </a:p>
        </p:txBody>
      </p:sp>
      <p:sp>
        <p:nvSpPr>
          <p:cNvPr id="4" name="Rectangle 3">
            <a:extLst>
              <a:ext uri="{FF2B5EF4-FFF2-40B4-BE49-F238E27FC236}">
                <a16:creationId xmlns:a16="http://schemas.microsoft.com/office/drawing/2014/main" id="{5CE0080A-AA92-462A-9A9C-04B7E46ACA05}"/>
              </a:ext>
            </a:extLst>
          </p:cNvPr>
          <p:cNvSpPr/>
          <p:nvPr/>
        </p:nvSpPr>
        <p:spPr>
          <a:xfrm>
            <a:off x="393474" y="1002268"/>
            <a:ext cx="11250612" cy="4524315"/>
          </a:xfrm>
          <a:prstGeom prst="rect">
            <a:avLst/>
          </a:prstGeom>
        </p:spPr>
        <p:txBody>
          <a:bodyPr wrap="square">
            <a:spAutoFit/>
          </a:bodyPr>
          <a:lstStyle/>
          <a:p>
            <a:r>
              <a:rPr lang="en-US" dirty="0">
                <a:solidFill>
                  <a:srgbClr val="63727A"/>
                </a:solidFill>
                <a:latin typeface="Trebuchet MS" panose="020B0703020202090204" pitchFamily="34" charset="0"/>
                <a:cs typeface="Arial" pitchFamily="34" charset="0"/>
              </a:rPr>
              <a:t>The only way if your components does not have a parent-child relationship is to have some kind of a signal that one component subscribes to, and the other writes into.</a:t>
            </a:r>
          </a:p>
          <a:p>
            <a:endParaRPr lang="en-US" b="1" dirty="0">
              <a:solidFill>
                <a:srgbClr val="63727A"/>
              </a:solidFill>
              <a:latin typeface="Trebuchet MS" panose="020B0703020202090204" pitchFamily="34" charset="0"/>
              <a:cs typeface="Arial" pitchFamily="34" charset="0"/>
            </a:endParaRPr>
          </a:p>
          <a:p>
            <a:r>
              <a:rPr lang="en-US" b="1" dirty="0">
                <a:solidFill>
                  <a:srgbClr val="63727A"/>
                </a:solidFill>
                <a:latin typeface="Trebuchet MS" panose="020B0703020202090204" pitchFamily="34" charset="0"/>
                <a:cs typeface="Arial" pitchFamily="34" charset="0"/>
              </a:rPr>
              <a:t>2 basic operations of any event system: </a:t>
            </a:r>
            <a:r>
              <a:rPr lang="en-US" b="1" i="1" dirty="0">
                <a:solidFill>
                  <a:srgbClr val="00C1EF"/>
                </a:solidFill>
                <a:latin typeface="Trebuchet MS" panose="020B0703020202090204" pitchFamily="34" charset="0"/>
                <a:cs typeface="Arial" pitchFamily="34" charset="0"/>
              </a:rPr>
              <a:t>subscribe/listen </a:t>
            </a:r>
            <a:r>
              <a:rPr lang="en-US" b="1" dirty="0">
                <a:solidFill>
                  <a:srgbClr val="63727A"/>
                </a:solidFill>
                <a:latin typeface="Trebuchet MS" panose="020B0703020202090204" pitchFamily="34" charset="0"/>
                <a:cs typeface="Arial" pitchFamily="34" charset="0"/>
              </a:rPr>
              <a:t>to an event to be notify, and </a:t>
            </a:r>
            <a:r>
              <a:rPr lang="en-US" b="1" i="1" dirty="0">
                <a:solidFill>
                  <a:srgbClr val="00C1EF"/>
                </a:solidFill>
                <a:latin typeface="Trebuchet MS" panose="020B0703020202090204" pitchFamily="34" charset="0"/>
                <a:cs typeface="Arial" pitchFamily="34" charset="0"/>
              </a:rPr>
              <a:t>send/trigger/publish/dispatch</a:t>
            </a:r>
            <a:r>
              <a:rPr lang="en-US" b="1" dirty="0">
                <a:solidFill>
                  <a:srgbClr val="00C1EF"/>
                </a:solidFill>
                <a:latin typeface="Trebuchet MS" panose="020B0703020202090204" pitchFamily="34" charset="0"/>
                <a:cs typeface="Arial" pitchFamily="34" charset="0"/>
              </a:rPr>
              <a:t> </a:t>
            </a:r>
            <a:r>
              <a:rPr lang="en-US" b="1" dirty="0">
                <a:solidFill>
                  <a:srgbClr val="63727A"/>
                </a:solidFill>
                <a:latin typeface="Trebuchet MS" panose="020B0703020202090204" pitchFamily="34" charset="0"/>
                <a:cs typeface="Arial" pitchFamily="34" charset="0"/>
              </a:rPr>
              <a:t>a event to notify the ones who wants.</a:t>
            </a:r>
          </a:p>
          <a:p>
            <a:endParaRPr lang="en-US" b="1" dirty="0">
              <a:solidFill>
                <a:srgbClr val="63727A"/>
              </a:solidFill>
              <a:latin typeface="Trebuchet MS" panose="020B0703020202090204" pitchFamily="34" charset="0"/>
              <a:cs typeface="Arial" pitchFamily="34" charset="0"/>
            </a:endParaRPr>
          </a:p>
          <a:p>
            <a:r>
              <a:rPr lang="en-US" b="1" dirty="0">
                <a:solidFill>
                  <a:srgbClr val="63727A"/>
                </a:solidFill>
                <a:latin typeface="Trebuchet MS" panose="020B0703020202090204" pitchFamily="34" charset="0"/>
                <a:cs typeface="Arial" pitchFamily="34" charset="0"/>
              </a:rPr>
              <a:t>There are at least 3 patterns to do that. </a:t>
            </a:r>
          </a:p>
          <a:p>
            <a:endParaRPr lang="en-US" dirty="0">
              <a:solidFill>
                <a:srgbClr val="63727A"/>
              </a:solidFill>
              <a:latin typeface="Trebuchet MS" panose="020B0703020202090204" pitchFamily="34" charset="0"/>
              <a:cs typeface="Arial" pitchFamily="34" charset="0"/>
            </a:endParaRPr>
          </a:p>
          <a:p>
            <a:r>
              <a:rPr lang="en-US" b="1" dirty="0">
                <a:solidFill>
                  <a:srgbClr val="00C1EF"/>
                </a:solidFill>
                <a:latin typeface="Trebuchet MS" panose="020B0703020202090204" pitchFamily="34" charset="0"/>
                <a:cs typeface="Arial" pitchFamily="34" charset="0"/>
              </a:rPr>
              <a:t>Pattern 1: Event Emitter/Target/Dispatcher: </a:t>
            </a:r>
            <a:r>
              <a:rPr lang="en-US" dirty="0">
                <a:solidFill>
                  <a:srgbClr val="63727A"/>
                </a:solidFill>
                <a:latin typeface="Trebuchet MS" panose="020B0703020202090204" pitchFamily="34" charset="0"/>
                <a:cs typeface="Arial" pitchFamily="34" charset="0"/>
              </a:rPr>
              <a:t>the listeners need to reference the source to</a:t>
            </a:r>
          </a:p>
          <a:p>
            <a:r>
              <a:rPr lang="en-US" dirty="0">
                <a:solidFill>
                  <a:srgbClr val="63727A"/>
                </a:solidFill>
                <a:latin typeface="Trebuchet MS" panose="020B0703020202090204" pitchFamily="34" charset="0"/>
                <a:cs typeface="Arial" pitchFamily="34" charset="0"/>
              </a:rPr>
              <a:t>subscribe.</a:t>
            </a:r>
          </a:p>
          <a:p>
            <a:endParaRPr lang="en-US" dirty="0">
              <a:solidFill>
                <a:srgbClr val="63727A"/>
              </a:solidFill>
              <a:latin typeface="Trebuchet MS" panose="020B0703020202090204" pitchFamily="34" charset="0"/>
              <a:cs typeface="Arial" pitchFamily="34" charset="0"/>
            </a:endParaRPr>
          </a:p>
          <a:p>
            <a:r>
              <a:rPr lang="en-US" b="1" dirty="0">
                <a:solidFill>
                  <a:srgbClr val="00C1EF"/>
                </a:solidFill>
                <a:latin typeface="Trebuchet MS" panose="020B0703020202090204" pitchFamily="34" charset="0"/>
                <a:cs typeface="Arial" pitchFamily="34" charset="0"/>
              </a:rPr>
              <a:t>Pattern 2: Publish/Subscribe:</a:t>
            </a:r>
            <a:r>
              <a:rPr lang="en-US" dirty="0">
                <a:solidFill>
                  <a:srgbClr val="63727A"/>
                </a:solidFill>
                <a:latin typeface="Trebuchet MS" panose="020B0703020202090204" pitchFamily="34" charset="0"/>
                <a:cs typeface="Arial" pitchFamily="34" charset="0"/>
              </a:rPr>
              <a:t> you don't need a specific reference to the source that triggers</a:t>
            </a:r>
          </a:p>
          <a:p>
            <a:r>
              <a:rPr lang="en-US" dirty="0">
                <a:solidFill>
                  <a:srgbClr val="63727A"/>
                </a:solidFill>
                <a:latin typeface="Trebuchet MS" panose="020B0703020202090204" pitchFamily="34" charset="0"/>
                <a:cs typeface="Arial" pitchFamily="34" charset="0"/>
              </a:rPr>
              <a:t>the event, there is a global object accessible everywhere that handles all the events.</a:t>
            </a:r>
          </a:p>
          <a:p>
            <a:endParaRPr lang="en-US" dirty="0">
              <a:solidFill>
                <a:srgbClr val="63727A"/>
              </a:solidFill>
              <a:latin typeface="Trebuchet MS" panose="020B0703020202090204" pitchFamily="34" charset="0"/>
              <a:cs typeface="Arial" pitchFamily="34" charset="0"/>
            </a:endParaRPr>
          </a:p>
          <a:p>
            <a:r>
              <a:rPr lang="en-US" b="1" dirty="0">
                <a:solidFill>
                  <a:srgbClr val="00C1EF"/>
                </a:solidFill>
                <a:latin typeface="Trebuchet MS" panose="020B0703020202090204" pitchFamily="34" charset="0"/>
                <a:cs typeface="Arial" pitchFamily="34" charset="0"/>
              </a:rPr>
              <a:t>Pattern 3: Signals: </a:t>
            </a:r>
            <a:r>
              <a:rPr lang="en-US" dirty="0">
                <a:solidFill>
                  <a:srgbClr val="63727A"/>
                </a:solidFill>
                <a:latin typeface="Trebuchet MS" panose="020B0703020202090204" pitchFamily="34" charset="0"/>
                <a:cs typeface="Arial" pitchFamily="34" charset="0"/>
              </a:rPr>
              <a:t>similar to Event Emitter/Target/Dispatcher. Each object that could emit events needs to have a specific property with that name. This way, you know exactly what events can an object emit.</a:t>
            </a:r>
          </a:p>
        </p:txBody>
      </p:sp>
    </p:spTree>
    <p:extLst>
      <p:ext uri="{BB962C8B-B14F-4D97-AF65-F5344CB8AC3E}">
        <p14:creationId xmlns:p14="http://schemas.microsoft.com/office/powerpoint/2010/main" val="31321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Components</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33001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Basic Components</a:t>
            </a:r>
          </a:p>
        </p:txBody>
      </p:sp>
      <p:pic>
        <p:nvPicPr>
          <p:cNvPr id="5" name="Picture 4">
            <a:extLst>
              <a:ext uri="{FF2B5EF4-FFF2-40B4-BE49-F238E27FC236}">
                <a16:creationId xmlns:a16="http://schemas.microsoft.com/office/drawing/2014/main" id="{42C83A76-A1C4-4E7C-AD3A-DA31D621D1E4}"/>
              </a:ext>
            </a:extLst>
          </p:cNvPr>
          <p:cNvPicPr>
            <a:picLocks noChangeAspect="1"/>
          </p:cNvPicPr>
          <p:nvPr/>
        </p:nvPicPr>
        <p:blipFill>
          <a:blip r:embed="rId3"/>
          <a:stretch>
            <a:fillRect/>
          </a:stretch>
        </p:blipFill>
        <p:spPr>
          <a:xfrm>
            <a:off x="304800" y="1066800"/>
            <a:ext cx="9823520" cy="4114800"/>
          </a:xfrm>
          <a:prstGeom prst="rect">
            <a:avLst/>
          </a:prstGeom>
        </p:spPr>
      </p:pic>
    </p:spTree>
    <p:extLst>
      <p:ext uri="{BB962C8B-B14F-4D97-AF65-F5344CB8AC3E}">
        <p14:creationId xmlns:p14="http://schemas.microsoft.com/office/powerpoint/2010/main" val="294145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AA691D-8946-43BF-A676-A56974CC33DB}"/>
              </a:ext>
            </a:extLst>
          </p:cNvPr>
          <p:cNvPicPr>
            <a:picLocks noChangeAspect="1"/>
          </p:cNvPicPr>
          <p:nvPr/>
        </p:nvPicPr>
        <p:blipFill>
          <a:blip r:embed="rId3"/>
          <a:stretch>
            <a:fillRect/>
          </a:stretch>
        </p:blipFill>
        <p:spPr>
          <a:xfrm>
            <a:off x="304800" y="1072480"/>
            <a:ext cx="9504363" cy="4160195"/>
          </a:xfrm>
          <a:prstGeom prst="rect">
            <a:avLst/>
          </a:prstGeom>
        </p:spPr>
      </p:pic>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Basic Components</a:t>
            </a:r>
          </a:p>
        </p:txBody>
      </p:sp>
    </p:spTree>
    <p:extLst>
      <p:ext uri="{BB962C8B-B14F-4D97-AF65-F5344CB8AC3E}">
        <p14:creationId xmlns:p14="http://schemas.microsoft.com/office/powerpoint/2010/main" val="151235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Basic Component - Final</a:t>
            </a:r>
          </a:p>
        </p:txBody>
      </p:sp>
      <p:pic>
        <p:nvPicPr>
          <p:cNvPr id="8" name="Picture 7">
            <a:extLst>
              <a:ext uri="{FF2B5EF4-FFF2-40B4-BE49-F238E27FC236}">
                <a16:creationId xmlns:a16="http://schemas.microsoft.com/office/drawing/2014/main" id="{AED36A04-2120-4998-A3EF-6BE7F72E0359}"/>
              </a:ext>
            </a:extLst>
          </p:cNvPr>
          <p:cNvPicPr>
            <a:picLocks noChangeAspect="1"/>
          </p:cNvPicPr>
          <p:nvPr/>
        </p:nvPicPr>
        <p:blipFill>
          <a:blip r:embed="rId3"/>
          <a:stretch>
            <a:fillRect/>
          </a:stretch>
        </p:blipFill>
        <p:spPr>
          <a:xfrm>
            <a:off x="304800" y="1066800"/>
            <a:ext cx="8162925" cy="3686175"/>
          </a:xfrm>
          <a:prstGeom prst="rect">
            <a:avLst/>
          </a:prstGeom>
        </p:spPr>
      </p:pic>
    </p:spTree>
    <p:extLst>
      <p:ext uri="{BB962C8B-B14F-4D97-AF65-F5344CB8AC3E}">
        <p14:creationId xmlns:p14="http://schemas.microsoft.com/office/powerpoint/2010/main" val="3707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Nesting Components</a:t>
            </a:r>
          </a:p>
        </p:txBody>
      </p:sp>
      <p:pic>
        <p:nvPicPr>
          <p:cNvPr id="11" name="Picture 10">
            <a:extLst>
              <a:ext uri="{FF2B5EF4-FFF2-40B4-BE49-F238E27FC236}">
                <a16:creationId xmlns:a16="http://schemas.microsoft.com/office/drawing/2014/main" id="{07CCBE8A-EABC-49EA-B02B-C1C6CAFC1451}"/>
              </a:ext>
            </a:extLst>
          </p:cNvPr>
          <p:cNvPicPr>
            <a:picLocks noChangeAspect="1"/>
          </p:cNvPicPr>
          <p:nvPr/>
        </p:nvPicPr>
        <p:blipFill>
          <a:blip r:embed="rId3"/>
          <a:stretch>
            <a:fillRect/>
          </a:stretch>
        </p:blipFill>
        <p:spPr>
          <a:xfrm>
            <a:off x="407988" y="1219200"/>
            <a:ext cx="7658100" cy="4324350"/>
          </a:xfrm>
          <a:prstGeom prst="rect">
            <a:avLst/>
          </a:prstGeom>
        </p:spPr>
      </p:pic>
    </p:spTree>
    <p:extLst>
      <p:ext uri="{BB962C8B-B14F-4D97-AF65-F5344CB8AC3E}">
        <p14:creationId xmlns:p14="http://schemas.microsoft.com/office/powerpoint/2010/main" val="191137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Nesting Components</a:t>
            </a:r>
          </a:p>
        </p:txBody>
      </p:sp>
      <p:grpSp>
        <p:nvGrpSpPr>
          <p:cNvPr id="7" name="Group 6">
            <a:extLst>
              <a:ext uri="{FF2B5EF4-FFF2-40B4-BE49-F238E27FC236}">
                <a16:creationId xmlns:a16="http://schemas.microsoft.com/office/drawing/2014/main" id="{818EA588-EC9E-498A-AA17-1B6E0C98DE6A}"/>
              </a:ext>
            </a:extLst>
          </p:cNvPr>
          <p:cNvGrpSpPr/>
          <p:nvPr/>
        </p:nvGrpSpPr>
        <p:grpSpPr>
          <a:xfrm>
            <a:off x="388938" y="1514178"/>
            <a:ext cx="6867525" cy="2833984"/>
            <a:chOff x="388938" y="1514178"/>
            <a:chExt cx="6867525" cy="2833984"/>
          </a:xfrm>
        </p:grpSpPr>
        <p:pic>
          <p:nvPicPr>
            <p:cNvPr id="4" name="Picture 3">
              <a:extLst>
                <a:ext uri="{FF2B5EF4-FFF2-40B4-BE49-F238E27FC236}">
                  <a16:creationId xmlns:a16="http://schemas.microsoft.com/office/drawing/2014/main" id="{D32CA409-812B-4F98-B15C-615D9786887C}"/>
                </a:ext>
              </a:extLst>
            </p:cNvPr>
            <p:cNvPicPr>
              <a:picLocks noChangeAspect="1"/>
            </p:cNvPicPr>
            <p:nvPr/>
          </p:nvPicPr>
          <p:blipFill>
            <a:blip r:embed="rId3"/>
            <a:stretch>
              <a:fillRect/>
            </a:stretch>
          </p:blipFill>
          <p:spPr>
            <a:xfrm>
              <a:off x="436563" y="1514178"/>
              <a:ext cx="6819900" cy="1095375"/>
            </a:xfrm>
            <a:prstGeom prst="rect">
              <a:avLst/>
            </a:prstGeom>
          </p:spPr>
        </p:pic>
        <p:pic>
          <p:nvPicPr>
            <p:cNvPr id="5" name="Picture 4">
              <a:extLst>
                <a:ext uri="{FF2B5EF4-FFF2-40B4-BE49-F238E27FC236}">
                  <a16:creationId xmlns:a16="http://schemas.microsoft.com/office/drawing/2014/main" id="{978B2C93-A831-41CA-AE52-48B926C392DC}"/>
                </a:ext>
              </a:extLst>
            </p:cNvPr>
            <p:cNvPicPr>
              <a:picLocks noChangeAspect="1"/>
            </p:cNvPicPr>
            <p:nvPr/>
          </p:nvPicPr>
          <p:blipFill rotWithShape="1">
            <a:blip r:embed="rId4"/>
            <a:srcRect r="7207"/>
            <a:stretch/>
          </p:blipFill>
          <p:spPr>
            <a:xfrm>
              <a:off x="388938" y="2509837"/>
              <a:ext cx="6867525" cy="1838325"/>
            </a:xfrm>
            <a:prstGeom prst="rect">
              <a:avLst/>
            </a:prstGeom>
          </p:spPr>
        </p:pic>
      </p:grpSp>
      <p:sp>
        <p:nvSpPr>
          <p:cNvPr id="6" name="Rectangle 5">
            <a:extLst>
              <a:ext uri="{FF2B5EF4-FFF2-40B4-BE49-F238E27FC236}">
                <a16:creationId xmlns:a16="http://schemas.microsoft.com/office/drawing/2014/main" id="{71ADD51A-59E6-4C6F-98AD-DDA2492360C5}"/>
              </a:ext>
            </a:extLst>
          </p:cNvPr>
          <p:cNvSpPr/>
          <p:nvPr/>
        </p:nvSpPr>
        <p:spPr>
          <a:xfrm>
            <a:off x="388938" y="1014413"/>
            <a:ext cx="10507662" cy="923330"/>
          </a:xfrm>
          <a:prstGeom prst="rect">
            <a:avLst/>
          </a:prstGeom>
        </p:spPr>
        <p:txBody>
          <a:bodyPr wrap="square">
            <a:spAutoFit/>
          </a:bodyPr>
          <a:lstStyle/>
          <a:p>
            <a:r>
              <a:rPr lang="en-US" dirty="0">
                <a:solidFill>
                  <a:srgbClr val="63727A"/>
                </a:solidFill>
                <a:latin typeface="Helvetica" panose="020B0604020202020204" pitchFamily="34" charset="0"/>
              </a:rPr>
              <a:t>You can nest and refer to those components in the definition of a different component:</a:t>
            </a:r>
            <a:br>
              <a:rPr lang="en-US" dirty="0">
                <a:solidFill>
                  <a:srgbClr val="63727A"/>
                </a:solidFill>
                <a:latin typeface="Helvetica" panose="020B0604020202020204" pitchFamily="34" charset="0"/>
              </a:rPr>
            </a:br>
            <a:br>
              <a:rPr lang="en-US" dirty="0">
                <a:solidFill>
                  <a:srgbClr val="63727A"/>
                </a:solidFill>
              </a:rPr>
            </a:br>
            <a:endParaRPr lang="en-US" dirty="0">
              <a:solidFill>
                <a:srgbClr val="63727A"/>
              </a:solidFill>
            </a:endParaRPr>
          </a:p>
        </p:txBody>
      </p:sp>
    </p:spTree>
    <p:extLst>
      <p:ext uri="{BB962C8B-B14F-4D97-AF65-F5344CB8AC3E}">
        <p14:creationId xmlns:p14="http://schemas.microsoft.com/office/powerpoint/2010/main" val="192136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Nesting without using children</a:t>
            </a:r>
          </a:p>
        </p:txBody>
      </p:sp>
      <p:pic>
        <p:nvPicPr>
          <p:cNvPr id="2" name="Picture 1">
            <a:extLst>
              <a:ext uri="{FF2B5EF4-FFF2-40B4-BE49-F238E27FC236}">
                <a16:creationId xmlns:a16="http://schemas.microsoft.com/office/drawing/2014/main" id="{CB7DB55A-14F8-4CF4-83C4-565D6CC3D01C}"/>
              </a:ext>
            </a:extLst>
          </p:cNvPr>
          <p:cNvPicPr>
            <a:picLocks noChangeAspect="1"/>
          </p:cNvPicPr>
          <p:nvPr/>
        </p:nvPicPr>
        <p:blipFill rotWithShape="1">
          <a:blip r:embed="rId3"/>
          <a:srcRect r="36734"/>
          <a:stretch/>
        </p:blipFill>
        <p:spPr>
          <a:xfrm>
            <a:off x="407989" y="2667000"/>
            <a:ext cx="4164012" cy="2019300"/>
          </a:xfrm>
          <a:prstGeom prst="rect">
            <a:avLst/>
          </a:prstGeom>
        </p:spPr>
      </p:pic>
      <p:sp>
        <p:nvSpPr>
          <p:cNvPr id="4" name="Rectangle 3">
            <a:extLst>
              <a:ext uri="{FF2B5EF4-FFF2-40B4-BE49-F238E27FC236}">
                <a16:creationId xmlns:a16="http://schemas.microsoft.com/office/drawing/2014/main" id="{A3F5715C-8680-40FA-B4F4-4B451DDE6F9F}"/>
              </a:ext>
            </a:extLst>
          </p:cNvPr>
          <p:cNvSpPr/>
          <p:nvPr/>
        </p:nvSpPr>
        <p:spPr>
          <a:xfrm>
            <a:off x="4876800" y="1447800"/>
            <a:ext cx="6629400" cy="4093428"/>
          </a:xfrm>
          <a:prstGeom prst="rect">
            <a:avLst/>
          </a:prstGeom>
        </p:spPr>
        <p:txBody>
          <a:bodyPr wrap="square">
            <a:spAutoFit/>
          </a:bodyPr>
          <a:lstStyle/>
          <a:p>
            <a:r>
              <a:rPr lang="en-US" sz="2000" b="1" dirty="0">
                <a:solidFill>
                  <a:srgbClr val="63727A"/>
                </a:solidFill>
              </a:rPr>
              <a:t>This is the style where A composes B and B composes C.</a:t>
            </a:r>
          </a:p>
          <a:p>
            <a:r>
              <a:rPr lang="en-US" sz="2000" dirty="0">
                <a:solidFill>
                  <a:srgbClr val="00C1EF"/>
                </a:solidFill>
              </a:rPr>
              <a:t>Pros</a:t>
            </a:r>
          </a:p>
          <a:p>
            <a:pPr marL="342900" indent="-342900">
              <a:buFont typeface="Arial" panose="020B0604020202020204" pitchFamily="34" charset="0"/>
              <a:buChar char="•"/>
            </a:pPr>
            <a:r>
              <a:rPr lang="en-US" sz="2000" dirty="0">
                <a:solidFill>
                  <a:srgbClr val="63727A"/>
                </a:solidFill>
              </a:rPr>
              <a:t>Easy and fast to separate UI elements</a:t>
            </a:r>
          </a:p>
          <a:p>
            <a:pPr marL="342900" indent="-342900">
              <a:buFont typeface="Arial" panose="020B0604020202020204" pitchFamily="34" charset="0"/>
              <a:buChar char="•"/>
            </a:pPr>
            <a:r>
              <a:rPr lang="en-US" sz="2000" dirty="0">
                <a:solidFill>
                  <a:srgbClr val="63727A"/>
                </a:solidFill>
              </a:rPr>
              <a:t>Easy to inject props down to children based on the parent component's state</a:t>
            </a:r>
          </a:p>
          <a:p>
            <a:endParaRPr lang="en-US" sz="2000" dirty="0">
              <a:solidFill>
                <a:srgbClr val="63727A"/>
              </a:solidFill>
            </a:endParaRPr>
          </a:p>
          <a:p>
            <a:r>
              <a:rPr lang="en-US" sz="2000" dirty="0">
                <a:solidFill>
                  <a:srgbClr val="00C1EF"/>
                </a:solidFill>
              </a:rPr>
              <a:t>Cons</a:t>
            </a:r>
          </a:p>
          <a:p>
            <a:pPr marL="342900" indent="-342900">
              <a:buFont typeface="Arial" panose="020B0604020202020204" pitchFamily="34" charset="0"/>
              <a:buChar char="•"/>
            </a:pPr>
            <a:r>
              <a:rPr lang="en-US" sz="2000" dirty="0">
                <a:solidFill>
                  <a:srgbClr val="63727A"/>
                </a:solidFill>
              </a:rPr>
              <a:t>Less visibility into the composition architecture</a:t>
            </a:r>
          </a:p>
          <a:p>
            <a:pPr marL="342900" indent="-342900">
              <a:buFont typeface="Arial" panose="020B0604020202020204" pitchFamily="34" charset="0"/>
              <a:buChar char="•"/>
            </a:pPr>
            <a:r>
              <a:rPr lang="en-US" sz="2000" dirty="0">
                <a:solidFill>
                  <a:srgbClr val="63727A"/>
                </a:solidFill>
              </a:rPr>
              <a:t>Less reusability</a:t>
            </a:r>
          </a:p>
          <a:p>
            <a:endParaRPr lang="en-US" sz="2000" dirty="0">
              <a:solidFill>
                <a:srgbClr val="63727A"/>
              </a:solidFill>
            </a:endParaRPr>
          </a:p>
          <a:p>
            <a:r>
              <a:rPr lang="en-US" sz="2000" dirty="0">
                <a:solidFill>
                  <a:srgbClr val="00C1EF"/>
                </a:solidFill>
              </a:rPr>
              <a:t>Good if</a:t>
            </a:r>
          </a:p>
          <a:p>
            <a:pPr marL="342900" indent="-342900">
              <a:buFont typeface="Arial" panose="020B0604020202020204" pitchFamily="34" charset="0"/>
              <a:buChar char="•"/>
            </a:pPr>
            <a:r>
              <a:rPr lang="en-US" sz="2000" dirty="0">
                <a:solidFill>
                  <a:srgbClr val="63727A"/>
                </a:solidFill>
              </a:rPr>
              <a:t>B and C are just presentational components</a:t>
            </a:r>
          </a:p>
          <a:p>
            <a:pPr marL="342900" indent="-342900">
              <a:buFont typeface="Arial" panose="020B0604020202020204" pitchFamily="34" charset="0"/>
              <a:buChar char="•"/>
            </a:pPr>
            <a:r>
              <a:rPr lang="en-US" sz="2000" dirty="0">
                <a:solidFill>
                  <a:srgbClr val="63727A"/>
                </a:solidFill>
              </a:rPr>
              <a:t>B should be responsible for C's lifecycle</a:t>
            </a:r>
          </a:p>
        </p:txBody>
      </p:sp>
    </p:spTree>
    <p:extLst>
      <p:ext uri="{BB962C8B-B14F-4D97-AF65-F5344CB8AC3E}">
        <p14:creationId xmlns:p14="http://schemas.microsoft.com/office/powerpoint/2010/main" val="315903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Nesting using children</a:t>
            </a:r>
          </a:p>
        </p:txBody>
      </p:sp>
      <p:sp>
        <p:nvSpPr>
          <p:cNvPr id="4" name="Rectangle 3">
            <a:extLst>
              <a:ext uri="{FF2B5EF4-FFF2-40B4-BE49-F238E27FC236}">
                <a16:creationId xmlns:a16="http://schemas.microsoft.com/office/drawing/2014/main" id="{A3F5715C-8680-40FA-B4F4-4B451DDE6F9F}"/>
              </a:ext>
            </a:extLst>
          </p:cNvPr>
          <p:cNvSpPr/>
          <p:nvPr/>
        </p:nvSpPr>
        <p:spPr>
          <a:xfrm>
            <a:off x="4876800" y="1447800"/>
            <a:ext cx="7010400" cy="4093428"/>
          </a:xfrm>
          <a:prstGeom prst="rect">
            <a:avLst/>
          </a:prstGeom>
        </p:spPr>
        <p:txBody>
          <a:bodyPr wrap="square">
            <a:spAutoFit/>
          </a:bodyPr>
          <a:lstStyle/>
          <a:p>
            <a:r>
              <a:rPr lang="en-US" sz="2000" b="1" dirty="0">
                <a:solidFill>
                  <a:srgbClr val="63727A"/>
                </a:solidFill>
              </a:rPr>
              <a:t>This is the style where A composes B and A tells B to compose C. </a:t>
            </a:r>
          </a:p>
          <a:p>
            <a:endParaRPr lang="en-US" sz="2000" dirty="0">
              <a:solidFill>
                <a:srgbClr val="00C1EF"/>
              </a:solidFill>
            </a:endParaRPr>
          </a:p>
          <a:p>
            <a:r>
              <a:rPr lang="en-US" sz="2000" dirty="0">
                <a:solidFill>
                  <a:srgbClr val="00C1EF"/>
                </a:solidFill>
              </a:rPr>
              <a:t>Pros</a:t>
            </a:r>
          </a:p>
          <a:p>
            <a:pPr marL="342900" indent="-342900">
              <a:buFont typeface="Arial" panose="020B0604020202020204" pitchFamily="34" charset="0"/>
              <a:buChar char="•"/>
            </a:pPr>
            <a:r>
              <a:rPr lang="en-US" sz="2000" dirty="0">
                <a:solidFill>
                  <a:srgbClr val="63727A"/>
                </a:solidFill>
              </a:rPr>
              <a:t>Better components lifecycle management</a:t>
            </a:r>
          </a:p>
          <a:p>
            <a:pPr marL="342900" indent="-342900">
              <a:buFont typeface="Arial" panose="020B0604020202020204" pitchFamily="34" charset="0"/>
              <a:buChar char="•"/>
            </a:pPr>
            <a:r>
              <a:rPr lang="en-US" sz="2000" dirty="0">
                <a:solidFill>
                  <a:srgbClr val="63727A"/>
                </a:solidFill>
              </a:rPr>
              <a:t>Better visibility into the composition architecture</a:t>
            </a:r>
          </a:p>
          <a:p>
            <a:pPr marL="342900" indent="-342900">
              <a:buFont typeface="Arial" panose="020B0604020202020204" pitchFamily="34" charset="0"/>
              <a:buChar char="•"/>
            </a:pPr>
            <a:r>
              <a:rPr lang="en-US" sz="2000" dirty="0">
                <a:solidFill>
                  <a:srgbClr val="63727A"/>
                </a:solidFill>
              </a:rPr>
              <a:t>Better </a:t>
            </a:r>
            <a:r>
              <a:rPr lang="en-US" sz="2000" dirty="0" err="1">
                <a:solidFill>
                  <a:srgbClr val="63727A"/>
                </a:solidFill>
              </a:rPr>
              <a:t>reusuability</a:t>
            </a:r>
            <a:endParaRPr lang="en-US" sz="2000" dirty="0">
              <a:solidFill>
                <a:srgbClr val="63727A"/>
              </a:solidFill>
            </a:endParaRPr>
          </a:p>
          <a:p>
            <a:r>
              <a:rPr lang="en-US" sz="2000" dirty="0">
                <a:solidFill>
                  <a:srgbClr val="00C1EF"/>
                </a:solidFill>
              </a:rPr>
              <a:t>Cons</a:t>
            </a:r>
          </a:p>
          <a:p>
            <a:pPr marL="342900" indent="-342900">
              <a:buFont typeface="Arial" panose="020B0604020202020204" pitchFamily="34" charset="0"/>
              <a:buChar char="•"/>
            </a:pPr>
            <a:r>
              <a:rPr lang="en-US" sz="2000" dirty="0">
                <a:solidFill>
                  <a:srgbClr val="63727A"/>
                </a:solidFill>
              </a:rPr>
              <a:t>Injecting props can become a little expensive</a:t>
            </a:r>
          </a:p>
          <a:p>
            <a:pPr marL="342900" indent="-342900">
              <a:buFont typeface="Arial" panose="020B0604020202020204" pitchFamily="34" charset="0"/>
              <a:buChar char="•"/>
            </a:pPr>
            <a:r>
              <a:rPr lang="en-US" sz="2000" dirty="0">
                <a:solidFill>
                  <a:srgbClr val="63727A"/>
                </a:solidFill>
              </a:rPr>
              <a:t>Less flexibility and power in child components</a:t>
            </a:r>
          </a:p>
          <a:p>
            <a:r>
              <a:rPr lang="en-US" sz="2000" dirty="0">
                <a:solidFill>
                  <a:srgbClr val="00C1EF"/>
                </a:solidFill>
              </a:rPr>
              <a:t>Good if</a:t>
            </a:r>
          </a:p>
          <a:p>
            <a:pPr marL="342900" indent="-342900">
              <a:buFont typeface="Arial" panose="020B0604020202020204" pitchFamily="34" charset="0"/>
              <a:buChar char="•"/>
            </a:pPr>
            <a:r>
              <a:rPr lang="en-US" sz="2000" dirty="0">
                <a:solidFill>
                  <a:srgbClr val="63727A"/>
                </a:solidFill>
              </a:rPr>
              <a:t>B should accept to compose something different than C in the future or somewhere else</a:t>
            </a:r>
          </a:p>
          <a:p>
            <a:pPr marL="342900" indent="-342900">
              <a:buFont typeface="Arial" panose="020B0604020202020204" pitchFamily="34" charset="0"/>
              <a:buChar char="•"/>
            </a:pPr>
            <a:r>
              <a:rPr lang="en-US" sz="2000" dirty="0">
                <a:solidFill>
                  <a:srgbClr val="63727A"/>
                </a:solidFill>
              </a:rPr>
              <a:t>A should control the lifecycle of C</a:t>
            </a:r>
          </a:p>
        </p:txBody>
      </p:sp>
      <p:pic>
        <p:nvPicPr>
          <p:cNvPr id="5" name="Picture 4">
            <a:extLst>
              <a:ext uri="{FF2B5EF4-FFF2-40B4-BE49-F238E27FC236}">
                <a16:creationId xmlns:a16="http://schemas.microsoft.com/office/drawing/2014/main" id="{7A00F7A1-2BF6-4568-8690-15E0F4BBF129}"/>
              </a:ext>
            </a:extLst>
          </p:cNvPr>
          <p:cNvPicPr>
            <a:picLocks noChangeAspect="1"/>
          </p:cNvPicPr>
          <p:nvPr/>
        </p:nvPicPr>
        <p:blipFill>
          <a:blip r:embed="rId3"/>
          <a:stretch>
            <a:fillRect/>
          </a:stretch>
        </p:blipFill>
        <p:spPr>
          <a:xfrm>
            <a:off x="407988" y="2237214"/>
            <a:ext cx="3914775" cy="2514600"/>
          </a:xfrm>
          <a:prstGeom prst="rect">
            <a:avLst/>
          </a:prstGeom>
        </p:spPr>
      </p:pic>
    </p:spTree>
    <p:extLst>
      <p:ext uri="{BB962C8B-B14F-4D97-AF65-F5344CB8AC3E}">
        <p14:creationId xmlns:p14="http://schemas.microsoft.com/office/powerpoint/2010/main" val="243307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Nesting using props</a:t>
            </a:r>
          </a:p>
        </p:txBody>
      </p:sp>
      <p:sp>
        <p:nvSpPr>
          <p:cNvPr id="4" name="Rectangle 3">
            <a:extLst>
              <a:ext uri="{FF2B5EF4-FFF2-40B4-BE49-F238E27FC236}">
                <a16:creationId xmlns:a16="http://schemas.microsoft.com/office/drawing/2014/main" id="{A3F5715C-8680-40FA-B4F4-4B451DDE6F9F}"/>
              </a:ext>
            </a:extLst>
          </p:cNvPr>
          <p:cNvSpPr/>
          <p:nvPr/>
        </p:nvSpPr>
        <p:spPr>
          <a:xfrm>
            <a:off x="4876800" y="1066800"/>
            <a:ext cx="7010400" cy="5016758"/>
          </a:xfrm>
          <a:prstGeom prst="rect">
            <a:avLst/>
          </a:prstGeom>
        </p:spPr>
        <p:txBody>
          <a:bodyPr wrap="square">
            <a:spAutoFit/>
          </a:bodyPr>
          <a:lstStyle/>
          <a:p>
            <a:r>
              <a:rPr lang="en-US" sz="2000" b="1" dirty="0">
                <a:solidFill>
                  <a:srgbClr val="63727A"/>
                </a:solidFill>
              </a:rPr>
              <a:t>This is the style where A composes B and B provides an option for A to pass something to compose for a specific purpose.</a:t>
            </a:r>
            <a:r>
              <a:rPr lang="en-US" sz="2000" b="1" dirty="0">
                <a:solidFill>
                  <a:srgbClr val="00C1EF"/>
                </a:solidFill>
              </a:rPr>
              <a:t> More structured composition.</a:t>
            </a:r>
          </a:p>
          <a:p>
            <a:endParaRPr lang="en-US" sz="2000" b="1" dirty="0">
              <a:solidFill>
                <a:srgbClr val="00C1EF"/>
              </a:solidFill>
            </a:endParaRPr>
          </a:p>
          <a:p>
            <a:r>
              <a:rPr lang="en-US" sz="2000" dirty="0">
                <a:solidFill>
                  <a:srgbClr val="00C1EF"/>
                </a:solidFill>
              </a:rPr>
              <a:t>Pros</a:t>
            </a:r>
          </a:p>
          <a:p>
            <a:pPr marL="342900" indent="-342900">
              <a:buFont typeface="Arial" panose="020B0604020202020204" pitchFamily="34" charset="0"/>
              <a:buChar char="•"/>
            </a:pPr>
            <a:r>
              <a:rPr lang="en-US" sz="2000" dirty="0">
                <a:solidFill>
                  <a:srgbClr val="63727A"/>
                </a:solidFill>
              </a:rPr>
              <a:t>Composition as a feature</a:t>
            </a:r>
          </a:p>
          <a:p>
            <a:pPr marL="342900" indent="-342900">
              <a:buFont typeface="Arial" panose="020B0604020202020204" pitchFamily="34" charset="0"/>
              <a:buChar char="•"/>
            </a:pPr>
            <a:r>
              <a:rPr lang="en-US" sz="2000" dirty="0">
                <a:solidFill>
                  <a:srgbClr val="63727A"/>
                </a:solidFill>
              </a:rPr>
              <a:t>Easy validation</a:t>
            </a:r>
          </a:p>
          <a:p>
            <a:pPr marL="342900" indent="-342900">
              <a:buFont typeface="Arial" panose="020B0604020202020204" pitchFamily="34" charset="0"/>
              <a:buChar char="•"/>
            </a:pPr>
            <a:r>
              <a:rPr lang="en-US" sz="2000" dirty="0">
                <a:solidFill>
                  <a:srgbClr val="63727A"/>
                </a:solidFill>
              </a:rPr>
              <a:t>Better </a:t>
            </a:r>
            <a:r>
              <a:rPr lang="en-US" sz="2000" dirty="0" err="1">
                <a:solidFill>
                  <a:srgbClr val="63727A"/>
                </a:solidFill>
              </a:rPr>
              <a:t>composaiblility</a:t>
            </a:r>
            <a:endParaRPr lang="en-US" sz="2000" dirty="0">
              <a:solidFill>
                <a:srgbClr val="63727A"/>
              </a:solidFill>
            </a:endParaRPr>
          </a:p>
          <a:p>
            <a:pPr marL="342900" indent="-342900">
              <a:buFont typeface="Arial" panose="020B0604020202020204" pitchFamily="34" charset="0"/>
              <a:buChar char="•"/>
            </a:pPr>
            <a:endParaRPr lang="en-US" sz="2000" dirty="0">
              <a:solidFill>
                <a:srgbClr val="63727A"/>
              </a:solidFill>
            </a:endParaRPr>
          </a:p>
          <a:p>
            <a:r>
              <a:rPr lang="en-US" sz="2000" dirty="0">
                <a:solidFill>
                  <a:srgbClr val="00C1EF"/>
                </a:solidFill>
              </a:rPr>
              <a:t>Cons</a:t>
            </a:r>
          </a:p>
          <a:p>
            <a:pPr marL="342900" indent="-342900">
              <a:buFont typeface="Arial" panose="020B0604020202020204" pitchFamily="34" charset="0"/>
              <a:buChar char="•"/>
            </a:pPr>
            <a:r>
              <a:rPr lang="en-US" sz="2000" dirty="0">
                <a:solidFill>
                  <a:srgbClr val="63727A"/>
                </a:solidFill>
              </a:rPr>
              <a:t>Injecting props can become a little expensive</a:t>
            </a:r>
          </a:p>
          <a:p>
            <a:pPr marL="342900" indent="-342900">
              <a:buFont typeface="Arial" panose="020B0604020202020204" pitchFamily="34" charset="0"/>
              <a:buChar char="•"/>
            </a:pPr>
            <a:r>
              <a:rPr lang="en-US" sz="2000" dirty="0">
                <a:solidFill>
                  <a:srgbClr val="63727A"/>
                </a:solidFill>
              </a:rPr>
              <a:t>Less flexibility and power in child components</a:t>
            </a:r>
          </a:p>
          <a:p>
            <a:pPr marL="342900" indent="-342900">
              <a:buFont typeface="Arial" panose="020B0604020202020204" pitchFamily="34" charset="0"/>
              <a:buChar char="•"/>
            </a:pPr>
            <a:endParaRPr lang="en-US" sz="2000" dirty="0">
              <a:solidFill>
                <a:srgbClr val="63727A"/>
              </a:solidFill>
            </a:endParaRPr>
          </a:p>
          <a:p>
            <a:r>
              <a:rPr lang="en-US" sz="2000" dirty="0">
                <a:solidFill>
                  <a:srgbClr val="00C1EF"/>
                </a:solidFill>
              </a:rPr>
              <a:t>Good if</a:t>
            </a:r>
          </a:p>
          <a:p>
            <a:pPr marL="342900" indent="-342900">
              <a:buFont typeface="Arial" panose="020B0604020202020204" pitchFamily="34" charset="0"/>
              <a:buChar char="•"/>
            </a:pPr>
            <a:r>
              <a:rPr lang="en-US" sz="2000" dirty="0">
                <a:solidFill>
                  <a:srgbClr val="63727A"/>
                </a:solidFill>
              </a:rPr>
              <a:t>B has specific features defined to compose something</a:t>
            </a:r>
          </a:p>
          <a:p>
            <a:pPr marL="342900" indent="-342900">
              <a:buFont typeface="Arial" panose="020B0604020202020204" pitchFamily="34" charset="0"/>
              <a:buChar char="•"/>
            </a:pPr>
            <a:r>
              <a:rPr lang="en-US" sz="2000" dirty="0">
                <a:solidFill>
                  <a:srgbClr val="63727A"/>
                </a:solidFill>
              </a:rPr>
              <a:t>B should only know how to render not what to render</a:t>
            </a:r>
          </a:p>
        </p:txBody>
      </p:sp>
      <p:grpSp>
        <p:nvGrpSpPr>
          <p:cNvPr id="7" name="Group 6">
            <a:extLst>
              <a:ext uri="{FF2B5EF4-FFF2-40B4-BE49-F238E27FC236}">
                <a16:creationId xmlns:a16="http://schemas.microsoft.com/office/drawing/2014/main" id="{1E3AEEAE-D751-4216-A9D4-07B877D09E83}"/>
              </a:ext>
            </a:extLst>
          </p:cNvPr>
          <p:cNvGrpSpPr/>
          <p:nvPr/>
        </p:nvGrpSpPr>
        <p:grpSpPr>
          <a:xfrm>
            <a:off x="152400" y="2209800"/>
            <a:ext cx="4495801" cy="2152650"/>
            <a:chOff x="152400" y="2209800"/>
            <a:chExt cx="4495801" cy="2152650"/>
          </a:xfrm>
        </p:grpSpPr>
        <p:pic>
          <p:nvPicPr>
            <p:cNvPr id="2" name="Picture 1">
              <a:extLst>
                <a:ext uri="{FF2B5EF4-FFF2-40B4-BE49-F238E27FC236}">
                  <a16:creationId xmlns:a16="http://schemas.microsoft.com/office/drawing/2014/main" id="{A5AB352E-770D-490B-8A82-127B3856B740}"/>
                </a:ext>
              </a:extLst>
            </p:cNvPr>
            <p:cNvPicPr>
              <a:picLocks noChangeAspect="1"/>
            </p:cNvPicPr>
            <p:nvPr/>
          </p:nvPicPr>
          <p:blipFill rotWithShape="1">
            <a:blip r:embed="rId3"/>
            <a:srcRect r="6719"/>
            <a:stretch/>
          </p:blipFill>
          <p:spPr>
            <a:xfrm>
              <a:off x="152400" y="2209800"/>
              <a:ext cx="4495800" cy="1514475"/>
            </a:xfrm>
            <a:prstGeom prst="rect">
              <a:avLst/>
            </a:prstGeom>
          </p:spPr>
        </p:pic>
        <p:pic>
          <p:nvPicPr>
            <p:cNvPr id="6" name="Picture 5">
              <a:extLst>
                <a:ext uri="{FF2B5EF4-FFF2-40B4-BE49-F238E27FC236}">
                  <a16:creationId xmlns:a16="http://schemas.microsoft.com/office/drawing/2014/main" id="{66D95B60-BF14-4C46-9663-85C54C67AA42}"/>
                </a:ext>
              </a:extLst>
            </p:cNvPr>
            <p:cNvPicPr>
              <a:picLocks noChangeAspect="1"/>
            </p:cNvPicPr>
            <p:nvPr/>
          </p:nvPicPr>
          <p:blipFill rotWithShape="1">
            <a:blip r:embed="rId4"/>
            <a:srcRect r="23001"/>
            <a:stretch/>
          </p:blipFill>
          <p:spPr>
            <a:xfrm>
              <a:off x="152401" y="3686175"/>
              <a:ext cx="4495800" cy="676275"/>
            </a:xfrm>
            <a:prstGeom prst="rect">
              <a:avLst/>
            </a:prstGeom>
          </p:spPr>
        </p:pic>
      </p:grpSp>
    </p:spTree>
    <p:extLst>
      <p:ext uri="{BB962C8B-B14F-4D97-AF65-F5344CB8AC3E}">
        <p14:creationId xmlns:p14="http://schemas.microsoft.com/office/powerpoint/2010/main" val="8347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graphicFrame>
        <p:nvGraphicFramePr>
          <p:cNvPr id="4" name="Table 3">
            <a:extLst>
              <a:ext uri="{FF2B5EF4-FFF2-40B4-BE49-F238E27FC236}">
                <a16:creationId xmlns:a16="http://schemas.microsoft.com/office/drawing/2014/main" id="{421938B4-B7EF-4090-BA73-29E8BC6FDB5A}"/>
              </a:ext>
            </a:extLst>
          </p:cNvPr>
          <p:cNvGraphicFramePr>
            <a:graphicFrameLocks noGrp="1"/>
          </p:cNvGraphicFramePr>
          <p:nvPr>
            <p:extLst/>
          </p:nvPr>
        </p:nvGraphicFramePr>
        <p:xfrm>
          <a:off x="407988" y="1066800"/>
          <a:ext cx="9345612" cy="5211795"/>
        </p:xfrm>
        <a:graphic>
          <a:graphicData uri="http://schemas.openxmlformats.org/drawingml/2006/table">
            <a:tbl>
              <a:tblPr>
                <a:tableStyleId>{125E5076-3810-47DD-B79F-674D7AD40C01}</a:tableStyleId>
              </a:tblPr>
              <a:tblGrid>
                <a:gridCol w="4672806">
                  <a:extLst>
                    <a:ext uri="{9D8B030D-6E8A-4147-A177-3AD203B41FA5}">
                      <a16:colId xmlns:a16="http://schemas.microsoft.com/office/drawing/2014/main" val="3702518066"/>
                    </a:ext>
                  </a:extLst>
                </a:gridCol>
                <a:gridCol w="4672806">
                  <a:extLst>
                    <a:ext uri="{9D8B030D-6E8A-4147-A177-3AD203B41FA5}">
                      <a16:colId xmlns:a16="http://schemas.microsoft.com/office/drawing/2014/main" val="4095866114"/>
                    </a:ext>
                  </a:extLst>
                </a:gridCol>
              </a:tblGrid>
              <a:tr h="672669">
                <a:tc>
                  <a:txBody>
                    <a:bodyPr/>
                    <a:lstStyle/>
                    <a:p>
                      <a:pPr marL="0" marR="0">
                        <a:lnSpc>
                          <a:spcPct val="107000"/>
                        </a:lnSpc>
                        <a:spcBef>
                          <a:spcPts val="0"/>
                        </a:spcBef>
                        <a:spcAft>
                          <a:spcPts val="800"/>
                        </a:spcAft>
                      </a:pPr>
                      <a:r>
                        <a:rPr lang="en-US" sz="2400" dirty="0">
                          <a:effectLst/>
                        </a:rPr>
                        <a:t>Year (June)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Websites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2091657407"/>
                  </a:ext>
                </a:extLst>
              </a:tr>
              <a:tr h="354459">
                <a:tc>
                  <a:txBody>
                    <a:bodyPr/>
                    <a:lstStyle/>
                    <a:p>
                      <a:pPr marL="0" marR="0">
                        <a:lnSpc>
                          <a:spcPct val="107000"/>
                        </a:lnSpc>
                        <a:spcBef>
                          <a:spcPts val="0"/>
                        </a:spcBef>
                        <a:spcAft>
                          <a:spcPts val="800"/>
                        </a:spcAft>
                      </a:pPr>
                      <a:r>
                        <a:rPr lang="en-US" sz="2400" b="1" dirty="0">
                          <a:solidFill>
                            <a:schemeClr val="accent6">
                              <a:lumMod val="40000"/>
                              <a:lumOff val="60000"/>
                            </a:schemeClr>
                          </a:solidFill>
                          <a:effectLst/>
                        </a:rPr>
                        <a:t>2018</a:t>
                      </a:r>
                      <a:endParaRPr lang="en-US" sz="2400" b="1" dirty="0">
                        <a:solidFill>
                          <a:schemeClr val="accent6">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b="1" dirty="0">
                          <a:solidFill>
                            <a:schemeClr val="accent6">
                              <a:lumMod val="40000"/>
                              <a:lumOff val="60000"/>
                            </a:schemeClr>
                          </a:solidFill>
                          <a:effectLst/>
                        </a:rPr>
                        <a:t>1,630,322,579</a:t>
                      </a:r>
                      <a:endParaRPr lang="en-US" sz="2400" b="1" dirty="0">
                        <a:solidFill>
                          <a:schemeClr val="accent6">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1030462057"/>
                  </a:ext>
                </a:extLst>
              </a:tr>
              <a:tr h="354459">
                <a:tc>
                  <a:txBody>
                    <a:bodyPr/>
                    <a:lstStyle/>
                    <a:p>
                      <a:pPr marL="0" marR="0">
                        <a:lnSpc>
                          <a:spcPct val="107000"/>
                        </a:lnSpc>
                        <a:spcBef>
                          <a:spcPts val="0"/>
                        </a:spcBef>
                        <a:spcAft>
                          <a:spcPts val="800"/>
                        </a:spcAft>
                      </a:pPr>
                      <a:r>
                        <a:rPr lang="en-US" sz="2400" dirty="0">
                          <a:effectLst/>
                        </a:rPr>
                        <a:t>2017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1,766,926,408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998082080"/>
                  </a:ext>
                </a:extLst>
              </a:tr>
              <a:tr h="354459">
                <a:tc>
                  <a:txBody>
                    <a:bodyPr/>
                    <a:lstStyle/>
                    <a:p>
                      <a:pPr marL="0" marR="0">
                        <a:lnSpc>
                          <a:spcPct val="107000"/>
                        </a:lnSpc>
                        <a:spcBef>
                          <a:spcPts val="0"/>
                        </a:spcBef>
                        <a:spcAft>
                          <a:spcPts val="800"/>
                        </a:spcAft>
                      </a:pPr>
                      <a:r>
                        <a:rPr lang="en-US" sz="2400">
                          <a:effectLst/>
                        </a:rPr>
                        <a:t>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1,045,534,808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1332116215"/>
                  </a:ext>
                </a:extLst>
              </a:tr>
              <a:tr h="354459">
                <a:tc>
                  <a:txBody>
                    <a:bodyPr/>
                    <a:lstStyle/>
                    <a:p>
                      <a:pPr marL="0" marR="0">
                        <a:lnSpc>
                          <a:spcPct val="107000"/>
                        </a:lnSpc>
                        <a:spcBef>
                          <a:spcPts val="0"/>
                        </a:spcBef>
                        <a:spcAft>
                          <a:spcPts val="800"/>
                        </a:spcAft>
                      </a:pPr>
                      <a:r>
                        <a:rPr lang="en-US" sz="2400" dirty="0">
                          <a:effectLst/>
                        </a:rPr>
                        <a:t>2011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346,004,403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4076646935"/>
                  </a:ext>
                </a:extLst>
              </a:tr>
              <a:tr h="450175">
                <a:tc>
                  <a:txBody>
                    <a:bodyPr/>
                    <a:lstStyle/>
                    <a:p>
                      <a:pPr marL="0" marR="0">
                        <a:lnSpc>
                          <a:spcPct val="107000"/>
                        </a:lnSpc>
                        <a:spcBef>
                          <a:spcPts val="0"/>
                        </a:spcBef>
                        <a:spcAft>
                          <a:spcPts val="800"/>
                        </a:spcAft>
                      </a:pPr>
                      <a:r>
                        <a:rPr lang="en-US" sz="2400" b="1" dirty="0">
                          <a:solidFill>
                            <a:schemeClr val="accent6">
                              <a:lumMod val="40000"/>
                              <a:lumOff val="60000"/>
                            </a:schemeClr>
                          </a:solidFill>
                          <a:effectLst/>
                        </a:rPr>
                        <a:t>2010</a:t>
                      </a:r>
                      <a:endParaRPr lang="en-US" sz="2400" b="1" dirty="0">
                        <a:solidFill>
                          <a:schemeClr val="accent6">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b="1" dirty="0">
                          <a:solidFill>
                            <a:schemeClr val="accent6">
                              <a:lumMod val="40000"/>
                              <a:lumOff val="60000"/>
                            </a:schemeClr>
                          </a:solidFill>
                          <a:effectLst/>
                        </a:rPr>
                        <a:t>206,956,723</a:t>
                      </a:r>
                      <a:endParaRPr lang="en-US" sz="2400" b="1" dirty="0">
                        <a:solidFill>
                          <a:schemeClr val="accent6">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2799167058"/>
                  </a:ext>
                </a:extLst>
              </a:tr>
              <a:tr h="354459">
                <a:tc>
                  <a:txBody>
                    <a:bodyPr/>
                    <a:lstStyle/>
                    <a:p>
                      <a:pPr marL="0" marR="0">
                        <a:lnSpc>
                          <a:spcPct val="107000"/>
                        </a:lnSpc>
                        <a:spcBef>
                          <a:spcPts val="0"/>
                        </a:spcBef>
                        <a:spcAft>
                          <a:spcPts val="800"/>
                        </a:spcAft>
                      </a:pPr>
                      <a:r>
                        <a:rPr lang="en-US" sz="2400">
                          <a:effectLst/>
                        </a:rPr>
                        <a:t>2009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238,027,855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4014112491"/>
                  </a:ext>
                </a:extLst>
              </a:tr>
              <a:tr h="354459">
                <a:tc>
                  <a:txBody>
                    <a:bodyPr/>
                    <a:lstStyle/>
                    <a:p>
                      <a:pPr marL="0" marR="0">
                        <a:lnSpc>
                          <a:spcPct val="107000"/>
                        </a:lnSpc>
                        <a:spcBef>
                          <a:spcPts val="0"/>
                        </a:spcBef>
                        <a:spcAft>
                          <a:spcPts val="800"/>
                        </a:spcAft>
                      </a:pPr>
                      <a:r>
                        <a:rPr lang="en-US" sz="2400">
                          <a:effectLst/>
                        </a:rPr>
                        <a:t>2001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29,254,370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3847402574"/>
                  </a:ext>
                </a:extLst>
              </a:tr>
              <a:tr h="354459">
                <a:tc>
                  <a:txBody>
                    <a:bodyPr/>
                    <a:lstStyle/>
                    <a:p>
                      <a:pPr marL="0" marR="0">
                        <a:lnSpc>
                          <a:spcPct val="107000"/>
                        </a:lnSpc>
                        <a:spcBef>
                          <a:spcPts val="0"/>
                        </a:spcBef>
                        <a:spcAft>
                          <a:spcPts val="800"/>
                        </a:spcAft>
                      </a:pPr>
                      <a:r>
                        <a:rPr lang="en-US" sz="2400">
                          <a:effectLst/>
                        </a:rPr>
                        <a:t>2000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17,087,182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2569034079"/>
                  </a:ext>
                </a:extLst>
              </a:tr>
              <a:tr h="354459">
                <a:tc>
                  <a:txBody>
                    <a:bodyPr/>
                    <a:lstStyle/>
                    <a:p>
                      <a:pPr marL="0" marR="0">
                        <a:lnSpc>
                          <a:spcPct val="107000"/>
                        </a:lnSpc>
                        <a:spcBef>
                          <a:spcPts val="0"/>
                        </a:spcBef>
                        <a:spcAft>
                          <a:spcPts val="800"/>
                        </a:spcAft>
                      </a:pPr>
                      <a:r>
                        <a:rPr lang="en-US" sz="2400" b="1" dirty="0">
                          <a:solidFill>
                            <a:schemeClr val="accent6">
                              <a:lumMod val="40000"/>
                              <a:lumOff val="60000"/>
                            </a:schemeClr>
                          </a:solidFill>
                          <a:effectLst/>
                        </a:rPr>
                        <a:t>1999</a:t>
                      </a:r>
                      <a:endParaRPr lang="en-US" sz="2400" b="1" dirty="0">
                        <a:solidFill>
                          <a:schemeClr val="accent6">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b="1" dirty="0">
                          <a:solidFill>
                            <a:schemeClr val="accent6">
                              <a:lumMod val="40000"/>
                              <a:lumOff val="60000"/>
                            </a:schemeClr>
                          </a:solidFill>
                          <a:effectLst/>
                        </a:rPr>
                        <a:t>3,177,453</a:t>
                      </a:r>
                      <a:endParaRPr lang="en-US" sz="2400" b="1" dirty="0">
                        <a:solidFill>
                          <a:schemeClr val="accent6">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2305655502"/>
                  </a:ext>
                </a:extLst>
              </a:tr>
              <a:tr h="443150">
                <a:tc>
                  <a:txBody>
                    <a:bodyPr/>
                    <a:lstStyle/>
                    <a:p>
                      <a:pPr marL="0" marR="0">
                        <a:lnSpc>
                          <a:spcPct val="107000"/>
                        </a:lnSpc>
                        <a:spcBef>
                          <a:spcPts val="0"/>
                        </a:spcBef>
                        <a:spcAft>
                          <a:spcPts val="800"/>
                        </a:spcAft>
                      </a:pPr>
                      <a:r>
                        <a:rPr lang="en-US" sz="2400" dirty="0">
                          <a:effectLst/>
                        </a:rPr>
                        <a:t>1995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23,500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3471447147"/>
                  </a:ext>
                </a:extLst>
              </a:tr>
              <a:tr h="354459">
                <a:tc>
                  <a:txBody>
                    <a:bodyPr/>
                    <a:lstStyle/>
                    <a:p>
                      <a:pPr marL="0" marR="0">
                        <a:lnSpc>
                          <a:spcPct val="107000"/>
                        </a:lnSpc>
                        <a:spcBef>
                          <a:spcPts val="0"/>
                        </a:spcBef>
                        <a:spcAft>
                          <a:spcPts val="800"/>
                        </a:spcAft>
                      </a:pPr>
                      <a:r>
                        <a:rPr lang="en-US" sz="2400">
                          <a:effectLst/>
                        </a:rPr>
                        <a:t>1994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tc>
                  <a:txBody>
                    <a:bodyPr/>
                    <a:lstStyle/>
                    <a:p>
                      <a:pPr marL="0" marR="0">
                        <a:lnSpc>
                          <a:spcPct val="107000"/>
                        </a:lnSpc>
                        <a:spcBef>
                          <a:spcPts val="0"/>
                        </a:spcBef>
                        <a:spcAft>
                          <a:spcPts val="800"/>
                        </a:spcAft>
                      </a:pPr>
                      <a:r>
                        <a:rPr lang="en-US" sz="2400" dirty="0">
                          <a:effectLst/>
                        </a:rPr>
                        <a:t>2,738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537" marR="15537" marT="15537" marB="15537"/>
                </a:tc>
                <a:extLst>
                  <a:ext uri="{0D108BD9-81ED-4DB2-BD59-A6C34878D82A}">
                    <a16:rowId xmlns:a16="http://schemas.microsoft.com/office/drawing/2014/main" val="4272312270"/>
                  </a:ext>
                </a:extLst>
              </a:tr>
            </a:tbl>
          </a:graphicData>
        </a:graphic>
      </p:graphicFrame>
    </p:spTree>
    <p:extLst>
      <p:ext uri="{BB962C8B-B14F-4D97-AF65-F5344CB8AC3E}">
        <p14:creationId xmlns:p14="http://schemas.microsoft.com/office/powerpoint/2010/main" val="11670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Topics for Study</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3477875"/>
          </a:xfrm>
          <a:prstGeom prst="rect">
            <a:avLst/>
          </a:prstGeom>
        </p:spPr>
        <p:txBody>
          <a:bodyPr wrap="square">
            <a:spAutoFit/>
          </a:bodyPr>
          <a:lstStyle/>
          <a:p>
            <a:pPr marL="342900" indent="-342900">
              <a:buFont typeface="Arial" panose="020B0604020202020204" pitchFamily="34" charset="0"/>
              <a:buChar char="•"/>
            </a:pPr>
            <a:r>
              <a:rPr lang="en-US" sz="2000" b="1" dirty="0">
                <a:solidFill>
                  <a:srgbClr val="63727A"/>
                </a:solidFill>
              </a:rPr>
              <a:t>Stateless Components: </a:t>
            </a:r>
            <a:r>
              <a:rPr lang="en-US" sz="2000" dirty="0">
                <a:solidFill>
                  <a:srgbClr val="63727A"/>
                </a:solidFill>
              </a:rPr>
              <a:t>a function or a class that has no state and returns the same markup given the same props</a:t>
            </a:r>
          </a:p>
          <a:p>
            <a:pPr marL="342900" indent="-342900">
              <a:buFont typeface="Arial" panose="020B0604020202020204" pitchFamily="34" charset="0"/>
              <a:buChar char="•"/>
            </a:pPr>
            <a:endParaRPr lang="en-US" sz="2000" dirty="0">
              <a:solidFill>
                <a:srgbClr val="63727A"/>
              </a:solidFill>
            </a:endParaRPr>
          </a:p>
          <a:p>
            <a:pPr marL="342900" indent="-342900">
              <a:buFont typeface="Arial" panose="020B0604020202020204" pitchFamily="34" charset="0"/>
              <a:buChar char="•"/>
            </a:pPr>
            <a:r>
              <a:rPr lang="en-US" sz="2000" b="1" dirty="0">
                <a:solidFill>
                  <a:srgbClr val="63727A"/>
                </a:solidFill>
              </a:rPr>
              <a:t>Stateful Components: </a:t>
            </a:r>
            <a:r>
              <a:rPr lang="en-US" sz="2000" dirty="0">
                <a:solidFill>
                  <a:srgbClr val="63727A"/>
                </a:solidFill>
              </a:rPr>
              <a:t>Stateful components are always class components. Stateful components have a state that gets initialized in the constructor</a:t>
            </a:r>
          </a:p>
          <a:p>
            <a:pPr marL="342900" indent="-342900">
              <a:buFont typeface="Arial" panose="020B0604020202020204" pitchFamily="34" charset="0"/>
              <a:buChar char="•"/>
            </a:pPr>
            <a:endParaRPr lang="en-US" sz="2000" dirty="0">
              <a:solidFill>
                <a:srgbClr val="63727A"/>
              </a:solidFill>
            </a:endParaRPr>
          </a:p>
          <a:p>
            <a:pPr marL="342900" indent="-342900">
              <a:buFont typeface="Arial" panose="020B0604020202020204" pitchFamily="34" charset="0"/>
              <a:buChar char="•"/>
            </a:pPr>
            <a:r>
              <a:rPr lang="en-US" sz="2000" b="1" dirty="0">
                <a:solidFill>
                  <a:srgbClr val="63727A"/>
                </a:solidFill>
              </a:rPr>
              <a:t>High Order Components: </a:t>
            </a:r>
            <a:r>
              <a:rPr lang="en-US" sz="2000" dirty="0">
                <a:solidFill>
                  <a:srgbClr val="63727A"/>
                </a:solidFill>
              </a:rPr>
              <a:t>A higher-order component (HOC) is an advanced technique in React for reusing component logic. HOCs are not part of the React API. They are a pattern that emerges from </a:t>
            </a:r>
            <a:r>
              <a:rPr lang="en-US" sz="2000" dirty="0" err="1">
                <a:solidFill>
                  <a:srgbClr val="63727A"/>
                </a:solidFill>
              </a:rPr>
              <a:t>React’s</a:t>
            </a:r>
            <a:r>
              <a:rPr lang="en-US" sz="2000" dirty="0">
                <a:solidFill>
                  <a:srgbClr val="63727A"/>
                </a:solidFill>
              </a:rPr>
              <a:t> compositional nature.</a:t>
            </a:r>
          </a:p>
          <a:p>
            <a:pPr marL="342900" indent="-342900">
              <a:buFont typeface="Arial" panose="020B0604020202020204" pitchFamily="34" charset="0"/>
              <a:buChar char="•"/>
            </a:pPr>
            <a:endParaRPr lang="en-US" sz="2000" dirty="0">
              <a:solidFill>
                <a:srgbClr val="63727A"/>
              </a:solidFill>
            </a:endParaRPr>
          </a:p>
          <a:p>
            <a:r>
              <a:rPr lang="en-US" sz="2000" b="1" dirty="0">
                <a:solidFill>
                  <a:srgbClr val="63727A"/>
                </a:solidFill>
              </a:rPr>
              <a:t>Working Example: </a:t>
            </a:r>
            <a:r>
              <a:rPr lang="en-US" sz="2000" dirty="0">
                <a:solidFill>
                  <a:srgbClr val="00C1EF"/>
                </a:solidFill>
                <a:hlinkClick r:id="rId3">
                  <a:extLst>
                    <a:ext uri="{A12FA001-AC4F-418D-AE19-62706E023703}">
                      <ahyp:hlinkClr xmlns:ahyp="http://schemas.microsoft.com/office/drawing/2018/hyperlinkcolor" val="tx"/>
                    </a:ext>
                  </a:extLst>
                </a:hlinkClick>
              </a:rPr>
              <a:t>http://codepen.io/vlad-bezden/pen/qrVjmW</a:t>
            </a:r>
            <a:endParaRPr lang="en-US" sz="2000" dirty="0">
              <a:solidFill>
                <a:srgbClr val="00C1EF"/>
              </a:solidFill>
            </a:endParaRPr>
          </a:p>
        </p:txBody>
      </p:sp>
    </p:spTree>
    <p:extLst>
      <p:ext uri="{BB962C8B-B14F-4D97-AF65-F5344CB8AC3E}">
        <p14:creationId xmlns:p14="http://schemas.microsoft.com/office/powerpoint/2010/main" val="41764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Forms and User Input</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55096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Controlled Components</a:t>
            </a:r>
          </a:p>
        </p:txBody>
      </p:sp>
      <p:sp>
        <p:nvSpPr>
          <p:cNvPr id="4" name="Rectangle 3">
            <a:extLst>
              <a:ext uri="{FF2B5EF4-FFF2-40B4-BE49-F238E27FC236}">
                <a16:creationId xmlns:a16="http://schemas.microsoft.com/office/drawing/2014/main" id="{A23AD2BC-E936-4966-9954-318F733C5504}"/>
              </a:ext>
            </a:extLst>
          </p:cNvPr>
          <p:cNvSpPr/>
          <p:nvPr/>
        </p:nvSpPr>
        <p:spPr>
          <a:xfrm>
            <a:off x="304800" y="1905000"/>
            <a:ext cx="3859212" cy="3170099"/>
          </a:xfrm>
          <a:prstGeom prst="rect">
            <a:avLst/>
          </a:prstGeom>
        </p:spPr>
        <p:txBody>
          <a:bodyPr wrap="square">
            <a:spAutoFit/>
          </a:bodyPr>
          <a:lstStyle/>
          <a:p>
            <a:r>
              <a:rPr lang="en-US" sz="2000" dirty="0">
                <a:solidFill>
                  <a:srgbClr val="63727A"/>
                </a:solidFill>
              </a:rPr>
              <a:t>Controlled form components are defined with a value property. </a:t>
            </a:r>
          </a:p>
          <a:p>
            <a:endParaRPr lang="en-US" sz="2000" dirty="0">
              <a:solidFill>
                <a:srgbClr val="00C1EF"/>
              </a:solidFill>
            </a:endParaRPr>
          </a:p>
          <a:p>
            <a:r>
              <a:rPr lang="en-US" sz="2000" dirty="0">
                <a:solidFill>
                  <a:srgbClr val="00C1EF"/>
                </a:solidFill>
              </a:rPr>
              <a:t>The example demonstrates how the value property defines the current value of the input</a:t>
            </a:r>
          </a:p>
          <a:p>
            <a:r>
              <a:rPr lang="en-US" sz="2000" dirty="0">
                <a:solidFill>
                  <a:srgbClr val="00C1EF"/>
                </a:solidFill>
              </a:rPr>
              <a:t>and the </a:t>
            </a:r>
            <a:r>
              <a:rPr lang="en-US" sz="2000" dirty="0" err="1">
                <a:solidFill>
                  <a:srgbClr val="00C1EF"/>
                </a:solidFill>
              </a:rPr>
              <a:t>onChange</a:t>
            </a:r>
            <a:r>
              <a:rPr lang="en-US" sz="2000" dirty="0">
                <a:solidFill>
                  <a:srgbClr val="00C1EF"/>
                </a:solidFill>
              </a:rPr>
              <a:t> event handler updates the component's state with the user's input.</a:t>
            </a:r>
          </a:p>
          <a:p>
            <a:endParaRPr lang="en-US" sz="2000" dirty="0">
              <a:solidFill>
                <a:srgbClr val="00C1EF"/>
              </a:solidFill>
            </a:endParaRPr>
          </a:p>
        </p:txBody>
      </p:sp>
      <p:pic>
        <p:nvPicPr>
          <p:cNvPr id="6" name="Picture 5">
            <a:extLst>
              <a:ext uri="{FF2B5EF4-FFF2-40B4-BE49-F238E27FC236}">
                <a16:creationId xmlns:a16="http://schemas.microsoft.com/office/drawing/2014/main" id="{5D84C275-CB88-40DF-837B-5010CB79624A}"/>
              </a:ext>
            </a:extLst>
          </p:cNvPr>
          <p:cNvPicPr>
            <a:picLocks noChangeAspect="1"/>
          </p:cNvPicPr>
          <p:nvPr/>
        </p:nvPicPr>
        <p:blipFill rotWithShape="1">
          <a:blip r:embed="rId3"/>
          <a:srcRect r="35163"/>
          <a:stretch/>
        </p:blipFill>
        <p:spPr>
          <a:xfrm>
            <a:off x="4572000" y="1066800"/>
            <a:ext cx="5230812" cy="5638800"/>
          </a:xfrm>
          <a:prstGeom prst="rect">
            <a:avLst/>
          </a:prstGeom>
        </p:spPr>
      </p:pic>
    </p:spTree>
    <p:extLst>
      <p:ext uri="{BB962C8B-B14F-4D97-AF65-F5344CB8AC3E}">
        <p14:creationId xmlns:p14="http://schemas.microsoft.com/office/powerpoint/2010/main" val="35825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Uncontrolled Components</a:t>
            </a:r>
          </a:p>
        </p:txBody>
      </p:sp>
      <p:sp>
        <p:nvSpPr>
          <p:cNvPr id="4" name="Rectangle 3">
            <a:extLst>
              <a:ext uri="{FF2B5EF4-FFF2-40B4-BE49-F238E27FC236}">
                <a16:creationId xmlns:a16="http://schemas.microsoft.com/office/drawing/2014/main" id="{A23AD2BC-E936-4966-9954-318F733C5504}"/>
              </a:ext>
            </a:extLst>
          </p:cNvPr>
          <p:cNvSpPr/>
          <p:nvPr/>
        </p:nvSpPr>
        <p:spPr>
          <a:xfrm>
            <a:off x="304800" y="1223932"/>
            <a:ext cx="3859212" cy="5324535"/>
          </a:xfrm>
          <a:prstGeom prst="rect">
            <a:avLst/>
          </a:prstGeom>
        </p:spPr>
        <p:txBody>
          <a:bodyPr wrap="square">
            <a:spAutoFit/>
          </a:bodyPr>
          <a:lstStyle/>
          <a:p>
            <a:r>
              <a:rPr lang="en-US" sz="2000" dirty="0">
                <a:solidFill>
                  <a:srgbClr val="63727A"/>
                </a:solidFill>
              </a:rPr>
              <a:t>Uncontrolled components are inputs that do not have a value property. </a:t>
            </a:r>
          </a:p>
          <a:p>
            <a:endParaRPr lang="en-US" sz="2000" dirty="0">
              <a:solidFill>
                <a:srgbClr val="63727A"/>
              </a:solidFill>
            </a:endParaRPr>
          </a:p>
          <a:p>
            <a:r>
              <a:rPr lang="en-US" sz="2000" dirty="0">
                <a:solidFill>
                  <a:srgbClr val="63727A"/>
                </a:solidFill>
              </a:rPr>
              <a:t>In opposite to controlled</a:t>
            </a:r>
          </a:p>
          <a:p>
            <a:r>
              <a:rPr lang="en-US" sz="2000" dirty="0">
                <a:solidFill>
                  <a:srgbClr val="63727A"/>
                </a:solidFill>
              </a:rPr>
              <a:t>components, it is the application's responsibility to keep the component state and the input value in sync.</a:t>
            </a:r>
          </a:p>
          <a:p>
            <a:endParaRPr lang="en-US" sz="2000" dirty="0">
              <a:solidFill>
                <a:srgbClr val="63727A"/>
              </a:solidFill>
            </a:endParaRPr>
          </a:p>
          <a:p>
            <a:r>
              <a:rPr lang="en-US" sz="2000" dirty="0">
                <a:solidFill>
                  <a:srgbClr val="00C1EF"/>
                </a:solidFill>
              </a:rPr>
              <a:t>The component's state is updated via the </a:t>
            </a:r>
            <a:r>
              <a:rPr lang="en-US" sz="2000" dirty="0" err="1">
                <a:solidFill>
                  <a:srgbClr val="00C1EF"/>
                </a:solidFill>
              </a:rPr>
              <a:t>onChange</a:t>
            </a:r>
            <a:r>
              <a:rPr lang="en-US" sz="2000" dirty="0">
                <a:solidFill>
                  <a:srgbClr val="00C1EF"/>
                </a:solidFill>
              </a:rPr>
              <a:t> event handler, just as for controlled</a:t>
            </a:r>
          </a:p>
          <a:p>
            <a:r>
              <a:rPr lang="en-US" sz="2000" dirty="0">
                <a:solidFill>
                  <a:srgbClr val="00C1EF"/>
                </a:solidFill>
              </a:rPr>
              <a:t>components. However, instead of a value property, a </a:t>
            </a:r>
            <a:r>
              <a:rPr lang="en-US" sz="2000" dirty="0" err="1">
                <a:solidFill>
                  <a:srgbClr val="00C1EF"/>
                </a:solidFill>
              </a:rPr>
              <a:t>defaultValue</a:t>
            </a:r>
            <a:r>
              <a:rPr lang="en-US" sz="2000" dirty="0">
                <a:solidFill>
                  <a:srgbClr val="00C1EF"/>
                </a:solidFill>
              </a:rPr>
              <a:t> property is supplied.</a:t>
            </a:r>
          </a:p>
          <a:p>
            <a:endParaRPr lang="en-US" sz="2000" dirty="0">
              <a:solidFill>
                <a:srgbClr val="00C1EF"/>
              </a:solidFill>
            </a:endParaRPr>
          </a:p>
        </p:txBody>
      </p:sp>
      <p:pic>
        <p:nvPicPr>
          <p:cNvPr id="5" name="Picture 4">
            <a:extLst>
              <a:ext uri="{FF2B5EF4-FFF2-40B4-BE49-F238E27FC236}">
                <a16:creationId xmlns:a16="http://schemas.microsoft.com/office/drawing/2014/main" id="{37B48F2B-79E6-497A-88FC-3155E935F8D3}"/>
              </a:ext>
            </a:extLst>
          </p:cNvPr>
          <p:cNvPicPr>
            <a:picLocks noChangeAspect="1"/>
          </p:cNvPicPr>
          <p:nvPr/>
        </p:nvPicPr>
        <p:blipFill rotWithShape="1">
          <a:blip r:embed="rId3"/>
          <a:srcRect r="24707"/>
          <a:stretch/>
        </p:blipFill>
        <p:spPr>
          <a:xfrm>
            <a:off x="4572000" y="1066800"/>
            <a:ext cx="6124575" cy="5638800"/>
          </a:xfrm>
          <a:prstGeom prst="rect">
            <a:avLst/>
          </a:prstGeom>
        </p:spPr>
      </p:pic>
    </p:spTree>
    <p:extLst>
      <p:ext uri="{BB962C8B-B14F-4D97-AF65-F5344CB8AC3E}">
        <p14:creationId xmlns:p14="http://schemas.microsoft.com/office/powerpoint/2010/main" val="223695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JSX</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207373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JSX</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2554545"/>
          </a:xfrm>
          <a:prstGeom prst="rect">
            <a:avLst/>
          </a:prstGeom>
        </p:spPr>
        <p:txBody>
          <a:bodyPr wrap="square">
            <a:spAutoFit/>
          </a:bodyPr>
          <a:lstStyle/>
          <a:p>
            <a:r>
              <a:rPr lang="en-US" sz="2000" dirty="0">
                <a:solidFill>
                  <a:srgbClr val="63727A"/>
                </a:solidFill>
              </a:rPr>
              <a:t>JSX is a preprocessor step that adds XML syntax to JavaScript. You can definitely use React without JSX but JSX makes React a lot more elegant.</a:t>
            </a:r>
          </a:p>
          <a:p>
            <a:endParaRPr lang="en-US" sz="2000" dirty="0">
              <a:solidFill>
                <a:srgbClr val="63727A"/>
              </a:solidFill>
            </a:endParaRPr>
          </a:p>
          <a:p>
            <a:r>
              <a:rPr lang="en-US" sz="2000" dirty="0">
                <a:solidFill>
                  <a:srgbClr val="63727A"/>
                </a:solidFill>
              </a:rPr>
              <a:t>Just like XML, JSX tags have a tag name, attributes, and children. If an attribute value is enclosed in quotes, the value is a string. Otherwise, wrap the value in braces and the value is the enclosed JavaScript expression.</a:t>
            </a:r>
          </a:p>
          <a:p>
            <a:endParaRPr lang="en-US" sz="2000" dirty="0">
              <a:solidFill>
                <a:srgbClr val="63727A"/>
              </a:solidFill>
            </a:endParaRPr>
          </a:p>
          <a:p>
            <a:r>
              <a:rPr lang="en-US" sz="2000" dirty="0">
                <a:solidFill>
                  <a:srgbClr val="63727A"/>
                </a:solidFill>
              </a:rPr>
              <a:t>Fundamentally, JSX just provides syntactic sugar for the </a:t>
            </a:r>
            <a:r>
              <a:rPr lang="en-US" sz="2000" dirty="0" err="1">
                <a:solidFill>
                  <a:srgbClr val="63727A"/>
                </a:solidFill>
              </a:rPr>
              <a:t>React.createElement</a:t>
            </a:r>
            <a:r>
              <a:rPr lang="en-US" sz="2000" dirty="0">
                <a:solidFill>
                  <a:srgbClr val="63727A"/>
                </a:solidFill>
              </a:rPr>
              <a:t>(component, props, ...children) function.</a:t>
            </a:r>
          </a:p>
        </p:txBody>
      </p:sp>
    </p:spTree>
    <p:extLst>
      <p:ext uri="{BB962C8B-B14F-4D97-AF65-F5344CB8AC3E}">
        <p14:creationId xmlns:p14="http://schemas.microsoft.com/office/powerpoint/2010/main" val="108485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JSX</a:t>
            </a:r>
          </a:p>
        </p:txBody>
      </p:sp>
      <p:sp>
        <p:nvSpPr>
          <p:cNvPr id="4" name="Rectangle 3">
            <a:extLst>
              <a:ext uri="{FF2B5EF4-FFF2-40B4-BE49-F238E27FC236}">
                <a16:creationId xmlns:a16="http://schemas.microsoft.com/office/drawing/2014/main" id="{A23AD2BC-E936-4966-9954-318F733C5504}"/>
              </a:ext>
            </a:extLst>
          </p:cNvPr>
          <p:cNvSpPr/>
          <p:nvPr/>
        </p:nvSpPr>
        <p:spPr>
          <a:xfrm>
            <a:off x="356394" y="2605944"/>
            <a:ext cx="11479212" cy="400110"/>
          </a:xfrm>
          <a:prstGeom prst="rect">
            <a:avLst/>
          </a:prstGeom>
        </p:spPr>
        <p:txBody>
          <a:bodyPr wrap="square">
            <a:spAutoFit/>
          </a:bodyPr>
          <a:lstStyle/>
          <a:p>
            <a:r>
              <a:rPr lang="en-US" sz="2000" dirty="0">
                <a:solidFill>
                  <a:srgbClr val="63727A"/>
                </a:solidFill>
              </a:rPr>
              <a:t>Compiles into</a:t>
            </a:r>
          </a:p>
        </p:txBody>
      </p:sp>
      <p:pic>
        <p:nvPicPr>
          <p:cNvPr id="2" name="Picture 1">
            <a:extLst>
              <a:ext uri="{FF2B5EF4-FFF2-40B4-BE49-F238E27FC236}">
                <a16:creationId xmlns:a16="http://schemas.microsoft.com/office/drawing/2014/main" id="{6450691B-BDE0-4ACC-92C9-B50161240CF5}"/>
              </a:ext>
            </a:extLst>
          </p:cNvPr>
          <p:cNvPicPr>
            <a:picLocks noChangeAspect="1"/>
          </p:cNvPicPr>
          <p:nvPr/>
        </p:nvPicPr>
        <p:blipFill>
          <a:blip r:embed="rId3"/>
          <a:stretch>
            <a:fillRect/>
          </a:stretch>
        </p:blipFill>
        <p:spPr>
          <a:xfrm>
            <a:off x="407988" y="1147732"/>
            <a:ext cx="6638925" cy="1219200"/>
          </a:xfrm>
          <a:prstGeom prst="rect">
            <a:avLst/>
          </a:prstGeom>
        </p:spPr>
      </p:pic>
      <p:pic>
        <p:nvPicPr>
          <p:cNvPr id="5" name="Picture 4">
            <a:extLst>
              <a:ext uri="{FF2B5EF4-FFF2-40B4-BE49-F238E27FC236}">
                <a16:creationId xmlns:a16="http://schemas.microsoft.com/office/drawing/2014/main" id="{E7FABCC0-8DDB-4F5C-BBFA-D46A2914F996}"/>
              </a:ext>
            </a:extLst>
          </p:cNvPr>
          <p:cNvPicPr>
            <a:picLocks noChangeAspect="1"/>
          </p:cNvPicPr>
          <p:nvPr/>
        </p:nvPicPr>
        <p:blipFill>
          <a:blip r:embed="rId4"/>
          <a:stretch>
            <a:fillRect/>
          </a:stretch>
        </p:blipFill>
        <p:spPr>
          <a:xfrm>
            <a:off x="407988" y="3245066"/>
            <a:ext cx="6019800" cy="1952625"/>
          </a:xfrm>
          <a:prstGeom prst="rect">
            <a:avLst/>
          </a:prstGeom>
        </p:spPr>
      </p:pic>
    </p:spTree>
    <p:extLst>
      <p:ext uri="{BB962C8B-B14F-4D97-AF65-F5344CB8AC3E}">
        <p14:creationId xmlns:p14="http://schemas.microsoft.com/office/powerpoint/2010/main" val="37205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Keys in react</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88223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Keys in React</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4401205"/>
          </a:xfrm>
          <a:prstGeom prst="rect">
            <a:avLst/>
          </a:prstGeom>
        </p:spPr>
        <p:txBody>
          <a:bodyPr wrap="square">
            <a:spAutoFit/>
          </a:bodyPr>
          <a:lstStyle/>
          <a:p>
            <a:r>
              <a:rPr lang="en-US" sz="2000" dirty="0">
                <a:solidFill>
                  <a:srgbClr val="63727A"/>
                </a:solidFill>
              </a:rPr>
              <a:t>Keys in react are used to identify a list of DOM elements from the same hierarchy internally.</a:t>
            </a:r>
          </a:p>
          <a:p>
            <a:endParaRPr lang="en-US" sz="2000" dirty="0">
              <a:solidFill>
                <a:srgbClr val="63727A"/>
              </a:solidFill>
            </a:endParaRPr>
          </a:p>
          <a:p>
            <a:r>
              <a:rPr lang="en-US" sz="2000" dirty="0">
                <a:solidFill>
                  <a:srgbClr val="63727A"/>
                </a:solidFill>
              </a:rPr>
              <a:t>So if you are iterating over an array to show a list of li elements, each of the li elements needs a</a:t>
            </a:r>
          </a:p>
          <a:p>
            <a:r>
              <a:rPr lang="en-US" sz="2000" dirty="0">
                <a:solidFill>
                  <a:srgbClr val="63727A"/>
                </a:solidFill>
              </a:rPr>
              <a:t>unique identifier specified by the key property. This usually can be the id of your database item or</a:t>
            </a:r>
          </a:p>
          <a:p>
            <a:r>
              <a:rPr lang="en-US" sz="2000" dirty="0">
                <a:solidFill>
                  <a:srgbClr val="63727A"/>
                </a:solidFill>
              </a:rPr>
              <a:t>the index of the array.</a:t>
            </a:r>
          </a:p>
          <a:p>
            <a:endParaRPr lang="en-US" sz="2000" dirty="0">
              <a:solidFill>
                <a:srgbClr val="63727A"/>
              </a:solidFill>
            </a:endParaRPr>
          </a:p>
          <a:p>
            <a:r>
              <a:rPr lang="en-US" sz="2000" dirty="0">
                <a:solidFill>
                  <a:srgbClr val="63727A"/>
                </a:solidFill>
              </a:rPr>
              <a:t>Using the array index as a key is generally not recommended when the array is going to change over time. </a:t>
            </a:r>
          </a:p>
          <a:p>
            <a:endParaRPr lang="en-US" sz="2000" dirty="0">
              <a:solidFill>
                <a:srgbClr val="63727A"/>
              </a:solidFill>
            </a:endParaRPr>
          </a:p>
          <a:p>
            <a:r>
              <a:rPr lang="en-US" sz="2000" b="1" dirty="0">
                <a:solidFill>
                  <a:srgbClr val="63727A"/>
                </a:solidFill>
              </a:rPr>
              <a:t>From the React Docs:</a:t>
            </a:r>
          </a:p>
          <a:p>
            <a:r>
              <a:rPr lang="en-US" sz="2000" dirty="0">
                <a:solidFill>
                  <a:srgbClr val="63727A"/>
                </a:solidFill>
              </a:rPr>
              <a:t>As a last resort, you can pass item's index in the array as a key. This can work well if the items are never reordered, but reorders will be slow.</a:t>
            </a:r>
          </a:p>
          <a:p>
            <a:endParaRPr lang="en-US" sz="2000" dirty="0">
              <a:solidFill>
                <a:srgbClr val="63727A"/>
              </a:solidFill>
            </a:endParaRPr>
          </a:p>
          <a:p>
            <a:r>
              <a:rPr lang="en-US" sz="2000" b="1" dirty="0">
                <a:solidFill>
                  <a:srgbClr val="63727A"/>
                </a:solidFill>
              </a:rPr>
              <a:t>A good example about this: </a:t>
            </a:r>
            <a:r>
              <a:rPr lang="en-US" sz="2000" dirty="0">
                <a:solidFill>
                  <a:srgbClr val="00C1EF"/>
                </a:solidFill>
              </a:rPr>
              <a:t>https://medium.com/@robinpokorny/index-as-a-key-is-an-anti-patterne0349aece318</a:t>
            </a:r>
          </a:p>
        </p:txBody>
      </p:sp>
    </p:spTree>
    <p:extLst>
      <p:ext uri="{BB962C8B-B14F-4D97-AF65-F5344CB8AC3E}">
        <p14:creationId xmlns:p14="http://schemas.microsoft.com/office/powerpoint/2010/main" val="313058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Keys in React - Using the id of an element</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707886"/>
          </a:xfrm>
          <a:prstGeom prst="rect">
            <a:avLst/>
          </a:prstGeom>
        </p:spPr>
        <p:txBody>
          <a:bodyPr wrap="square">
            <a:spAutoFit/>
          </a:bodyPr>
          <a:lstStyle/>
          <a:p>
            <a:r>
              <a:rPr lang="en-US" sz="2000" dirty="0">
                <a:solidFill>
                  <a:srgbClr val="63727A"/>
                </a:solidFill>
              </a:rPr>
              <a:t>We are having a list of </a:t>
            </a:r>
            <a:r>
              <a:rPr lang="en-US" sz="2000" dirty="0" err="1">
                <a:solidFill>
                  <a:srgbClr val="63727A"/>
                </a:solidFill>
              </a:rPr>
              <a:t>todo</a:t>
            </a:r>
            <a:r>
              <a:rPr lang="en-US" sz="2000" dirty="0">
                <a:solidFill>
                  <a:srgbClr val="63727A"/>
                </a:solidFill>
              </a:rPr>
              <a:t> items that is passed to the props of our component. Each </a:t>
            </a:r>
            <a:r>
              <a:rPr lang="en-US" sz="2000" dirty="0" err="1">
                <a:solidFill>
                  <a:srgbClr val="63727A"/>
                </a:solidFill>
              </a:rPr>
              <a:t>todo</a:t>
            </a:r>
            <a:r>
              <a:rPr lang="en-US" sz="2000" dirty="0">
                <a:solidFill>
                  <a:srgbClr val="63727A"/>
                </a:solidFill>
              </a:rPr>
              <a:t> item has a text and id property.</a:t>
            </a:r>
            <a:endParaRPr lang="en-US" sz="2000" dirty="0">
              <a:solidFill>
                <a:srgbClr val="00C1EF"/>
              </a:solidFill>
            </a:endParaRPr>
          </a:p>
        </p:txBody>
      </p:sp>
      <p:pic>
        <p:nvPicPr>
          <p:cNvPr id="2" name="Picture 1">
            <a:extLst>
              <a:ext uri="{FF2B5EF4-FFF2-40B4-BE49-F238E27FC236}">
                <a16:creationId xmlns:a16="http://schemas.microsoft.com/office/drawing/2014/main" id="{3D52770D-D2DE-4837-9A22-1B25EEE14847}"/>
              </a:ext>
            </a:extLst>
          </p:cNvPr>
          <p:cNvPicPr>
            <a:picLocks noChangeAspect="1"/>
          </p:cNvPicPr>
          <p:nvPr/>
        </p:nvPicPr>
        <p:blipFill>
          <a:blip r:embed="rId3"/>
          <a:stretch>
            <a:fillRect/>
          </a:stretch>
        </p:blipFill>
        <p:spPr>
          <a:xfrm>
            <a:off x="411798" y="1995487"/>
            <a:ext cx="3017202" cy="3209109"/>
          </a:xfrm>
          <a:prstGeom prst="rect">
            <a:avLst/>
          </a:prstGeom>
        </p:spPr>
      </p:pic>
      <p:pic>
        <p:nvPicPr>
          <p:cNvPr id="5" name="Picture 4">
            <a:extLst>
              <a:ext uri="{FF2B5EF4-FFF2-40B4-BE49-F238E27FC236}">
                <a16:creationId xmlns:a16="http://schemas.microsoft.com/office/drawing/2014/main" id="{A03C8FB3-14C5-4102-B0F6-AFF9A0EF9A31}"/>
              </a:ext>
            </a:extLst>
          </p:cNvPr>
          <p:cNvPicPr>
            <a:picLocks noChangeAspect="1"/>
          </p:cNvPicPr>
          <p:nvPr/>
        </p:nvPicPr>
        <p:blipFill>
          <a:blip r:embed="rId4"/>
          <a:stretch>
            <a:fillRect/>
          </a:stretch>
        </p:blipFill>
        <p:spPr>
          <a:xfrm>
            <a:off x="3886200" y="1995487"/>
            <a:ext cx="4292719" cy="2195513"/>
          </a:xfrm>
          <a:prstGeom prst="rect">
            <a:avLst/>
          </a:prstGeom>
        </p:spPr>
      </p:pic>
    </p:spTree>
    <p:extLst>
      <p:ext uri="{BB962C8B-B14F-4D97-AF65-F5344CB8AC3E}">
        <p14:creationId xmlns:p14="http://schemas.microsoft.com/office/powerpoint/2010/main" val="419562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419100" y="1066800"/>
            <a:ext cx="11772900" cy="5068182"/>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a:solidFill>
                  <a:srgbClr val="63727A"/>
                </a:solidFill>
                <a:latin typeface="Trebuchet MS" panose="020B0703020202090204" pitchFamily="34" charset="0"/>
                <a:cs typeface="Arial" pitchFamily="34" charset="0"/>
              </a:rPr>
              <a:t>CSS Frameworks (first attempt for CSS with ACID tests)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sz="2400" dirty="0">
                <a:solidFill>
                  <a:srgbClr val="63727A"/>
                </a:solidFill>
                <a:latin typeface="Trebuchet MS" panose="020B0703020202090204" pitchFamily="34" charset="0"/>
                <a:cs typeface="Arial" pitchFamily="34" charset="0"/>
              </a:rPr>
              <a:t>In mid-2000s, CSS libraries and frameworks began cropping up (</a:t>
            </a:r>
            <a:r>
              <a:rPr lang="en-US" sz="2400" dirty="0" err="1">
                <a:solidFill>
                  <a:srgbClr val="63727A"/>
                </a:solidFill>
                <a:latin typeface="Trebuchet MS" panose="020B0703020202090204" pitchFamily="34" charset="0"/>
                <a:cs typeface="Arial" pitchFamily="34" charset="0"/>
              </a:rPr>
              <a:t>Bluprint</a:t>
            </a:r>
            <a:r>
              <a:rPr lang="en-US" sz="2400" dirty="0">
                <a:solidFill>
                  <a:srgbClr val="63727A"/>
                </a:solidFill>
                <a:latin typeface="Trebuchet MS" panose="020B0703020202090204" pitchFamily="34" charset="0"/>
                <a:cs typeface="Arial" pitchFamily="34" charset="0"/>
              </a:rPr>
              <a:t>, 960gs)</a:t>
            </a:r>
            <a:r>
              <a:rPr lang="en-US" dirty="0"/>
              <a:t> </a:t>
            </a:r>
            <a:endParaRPr lang="en-US" altLang="el-GR"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altLang="el-GR" sz="2400" b="1" dirty="0" err="1">
                <a:solidFill>
                  <a:srgbClr val="63727A"/>
                </a:solidFill>
                <a:latin typeface="Trebuchet MS" panose="020B0703020202090204" pitchFamily="34" charset="0"/>
                <a:cs typeface="Arial" pitchFamily="34" charset="0"/>
              </a:rPr>
              <a:t>Javascript</a:t>
            </a:r>
            <a:r>
              <a:rPr lang="en-US" altLang="el-GR" sz="2400" b="1" dirty="0">
                <a:solidFill>
                  <a:srgbClr val="63727A"/>
                </a:solidFill>
                <a:latin typeface="Trebuchet MS" panose="020B0703020202090204" pitchFamily="34" charset="0"/>
                <a:cs typeface="Arial" pitchFamily="34" charset="0"/>
              </a:rPr>
              <a:t> Frameworks</a:t>
            </a: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sz="2400" b="1" dirty="0" err="1">
                <a:solidFill>
                  <a:srgbClr val="63727A"/>
                </a:solidFill>
                <a:latin typeface="Trebuchet MS" panose="020B0703020202090204" pitchFamily="34" charset="0"/>
                <a:cs typeface="Arial" pitchFamily="34" charset="0"/>
              </a:rPr>
              <a:t>Jquery</a:t>
            </a:r>
            <a:r>
              <a:rPr lang="en-US" b="1" dirty="0"/>
              <a:t> </a:t>
            </a:r>
            <a:r>
              <a:rPr lang="en-US" sz="2400" b="1" dirty="0">
                <a:solidFill>
                  <a:srgbClr val="63727A"/>
                </a:solidFill>
                <a:latin typeface="Trebuchet MS" panose="020B0703020202090204" pitchFamily="34" charset="0"/>
                <a:cs typeface="Arial" pitchFamily="34" charset="0"/>
              </a:rPr>
              <a:t>released on August 2006 </a:t>
            </a:r>
            <a:r>
              <a:rPr lang="en-US" sz="2400" dirty="0">
                <a:solidFill>
                  <a:srgbClr val="63727A"/>
                </a:solidFill>
                <a:latin typeface="Trebuchet MS" panose="020B0703020202090204" pitchFamily="34" charset="0"/>
                <a:cs typeface="Arial" pitchFamily="34" charset="0"/>
              </a:rPr>
              <a:t>and standardized cross-browser compatibility and AJAX technology(existed since 1996)</a:t>
            </a: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r>
              <a:rPr lang="en-US" sz="2400" b="1" dirty="0">
                <a:solidFill>
                  <a:srgbClr val="63727A"/>
                </a:solidFill>
                <a:latin typeface="Trebuchet MS" panose="020B0703020202090204" pitchFamily="34" charset="0"/>
                <a:cs typeface="Arial" pitchFamily="34" charset="0"/>
              </a:rPr>
              <a:t>AngularJS came into market in 2010</a:t>
            </a:r>
            <a:r>
              <a:rPr lang="en-US" sz="2400" dirty="0">
                <a:solidFill>
                  <a:srgbClr val="63727A"/>
                </a:solidFill>
                <a:latin typeface="Trebuchet MS" panose="020B0703020202090204" pitchFamily="34" charset="0"/>
                <a:cs typeface="Arial" pitchFamily="34" charset="0"/>
              </a:rPr>
              <a:t>. After that we had Bower, Gulp, Webpack, Backbone, Knockout, React, Vue </a:t>
            </a:r>
            <a:r>
              <a:rPr lang="en-US" sz="2400" dirty="0" err="1">
                <a:solidFill>
                  <a:srgbClr val="63727A"/>
                </a:solidFill>
                <a:latin typeface="Trebuchet MS" panose="020B0703020202090204" pitchFamily="34" charset="0"/>
                <a:cs typeface="Arial" pitchFamily="34" charset="0"/>
              </a:rPr>
              <a:t>etc</a:t>
            </a:r>
            <a:endParaRPr lang="en-US"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endParaRPr lang="en-US" sz="2400" dirty="0">
              <a:solidFill>
                <a:srgbClr val="63727A"/>
              </a:solidFill>
              <a:latin typeface="Trebuchet MS" panose="020B0703020202090204" pitchFamily="34" charset="0"/>
              <a:cs typeface="Arial" pitchFamily="34" charset="0"/>
            </a:endParaRPr>
          </a:p>
          <a:p>
            <a:pPr lvl="0" fontAlgn="base">
              <a:lnSpc>
                <a:spcPts val="3000"/>
              </a:lnSpc>
              <a:spcBef>
                <a:spcPct val="0"/>
              </a:spcBef>
              <a:spcAft>
                <a:spcPct val="0"/>
              </a:spcAft>
              <a:buClr>
                <a:srgbClr val="00C1EF"/>
              </a:buClr>
              <a:defRPr/>
            </a:pPr>
            <a:r>
              <a:rPr lang="en-US" sz="2400" dirty="0">
                <a:solidFill>
                  <a:srgbClr val="63727A"/>
                </a:solidFill>
                <a:latin typeface="Trebuchet MS" panose="020B0703020202090204" pitchFamily="34" charset="0"/>
                <a:cs typeface="Arial" pitchFamily="34" charset="0"/>
              </a:rPr>
              <a:t>Today we are talking about Micro-Frontends, </a:t>
            </a:r>
            <a:r>
              <a:rPr lang="en-US" sz="2400" dirty="0" err="1">
                <a:solidFill>
                  <a:srgbClr val="63727A"/>
                </a:solidFill>
                <a:latin typeface="Trebuchet MS" panose="020B0703020202090204" pitchFamily="34" charset="0"/>
                <a:cs typeface="Arial" pitchFamily="34" charset="0"/>
              </a:rPr>
              <a:t>MicroApps</a:t>
            </a:r>
            <a:r>
              <a:rPr lang="en-US" sz="2400" dirty="0">
                <a:solidFill>
                  <a:srgbClr val="63727A"/>
                </a:solidFill>
                <a:latin typeface="Trebuchet MS" panose="020B0703020202090204" pitchFamily="34" charset="0"/>
                <a:cs typeface="Arial" pitchFamily="34" charset="0"/>
              </a:rPr>
              <a:t>, </a:t>
            </a:r>
            <a:r>
              <a:rPr lang="en-US" sz="2400" dirty="0" err="1">
                <a:solidFill>
                  <a:srgbClr val="63727A"/>
                </a:solidFill>
                <a:latin typeface="Trebuchet MS" panose="020B0703020202090204" pitchFamily="34" charset="0"/>
                <a:cs typeface="Arial" pitchFamily="34" charset="0"/>
              </a:rPr>
              <a:t>FrontEnd</a:t>
            </a:r>
            <a:r>
              <a:rPr lang="en-US" sz="2400" dirty="0">
                <a:solidFill>
                  <a:srgbClr val="63727A"/>
                </a:solidFill>
                <a:latin typeface="Trebuchet MS" panose="020B0703020202090204" pitchFamily="34" charset="0"/>
                <a:cs typeface="Arial" pitchFamily="34" charset="0"/>
              </a:rPr>
              <a:t> Architectures </a:t>
            </a:r>
            <a:r>
              <a:rPr lang="en-US" sz="2400" dirty="0" err="1">
                <a:solidFill>
                  <a:srgbClr val="63727A"/>
                </a:solidFill>
                <a:latin typeface="Trebuchet MS" panose="020B0703020202090204" pitchFamily="34" charset="0"/>
                <a:cs typeface="Arial" pitchFamily="34" charset="0"/>
              </a:rPr>
              <a:t>etc</a:t>
            </a:r>
            <a:endParaRPr lang="en-US" sz="2400" dirty="0">
              <a:solidFill>
                <a:srgbClr val="63727A"/>
              </a:solidFill>
              <a:latin typeface="Trebuchet MS" panose="020B0703020202090204" pitchFamily="34" charset="0"/>
              <a:cs typeface="Arial" pitchFamily="34" charset="0"/>
            </a:endParaRPr>
          </a:p>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186840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Keys in React - Using the array index</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707886"/>
          </a:xfrm>
          <a:prstGeom prst="rect">
            <a:avLst/>
          </a:prstGeom>
        </p:spPr>
        <p:txBody>
          <a:bodyPr wrap="square">
            <a:spAutoFit/>
          </a:bodyPr>
          <a:lstStyle/>
          <a:p>
            <a:r>
              <a:rPr lang="en-US" sz="2000" dirty="0">
                <a:solidFill>
                  <a:srgbClr val="63727A"/>
                </a:solidFill>
              </a:rPr>
              <a:t>We are having a list of </a:t>
            </a:r>
            <a:r>
              <a:rPr lang="en-US" sz="2000" dirty="0" err="1">
                <a:solidFill>
                  <a:srgbClr val="63727A"/>
                </a:solidFill>
              </a:rPr>
              <a:t>todo</a:t>
            </a:r>
            <a:r>
              <a:rPr lang="en-US" sz="2000" dirty="0">
                <a:solidFill>
                  <a:srgbClr val="63727A"/>
                </a:solidFill>
              </a:rPr>
              <a:t> items that is passed to the props of our component. Each </a:t>
            </a:r>
            <a:r>
              <a:rPr lang="en-US" sz="2000" dirty="0" err="1">
                <a:solidFill>
                  <a:srgbClr val="63727A"/>
                </a:solidFill>
              </a:rPr>
              <a:t>todo</a:t>
            </a:r>
            <a:r>
              <a:rPr lang="en-US" sz="2000" dirty="0">
                <a:solidFill>
                  <a:srgbClr val="63727A"/>
                </a:solidFill>
              </a:rPr>
              <a:t> item has a text and id property.</a:t>
            </a:r>
            <a:endParaRPr lang="en-US" sz="2000" dirty="0">
              <a:solidFill>
                <a:srgbClr val="00C1EF"/>
              </a:solidFill>
            </a:endParaRPr>
          </a:p>
        </p:txBody>
      </p:sp>
      <p:pic>
        <p:nvPicPr>
          <p:cNvPr id="2" name="Picture 1">
            <a:extLst>
              <a:ext uri="{FF2B5EF4-FFF2-40B4-BE49-F238E27FC236}">
                <a16:creationId xmlns:a16="http://schemas.microsoft.com/office/drawing/2014/main" id="{3D52770D-D2DE-4837-9A22-1B25EEE14847}"/>
              </a:ext>
            </a:extLst>
          </p:cNvPr>
          <p:cNvPicPr>
            <a:picLocks noChangeAspect="1"/>
          </p:cNvPicPr>
          <p:nvPr/>
        </p:nvPicPr>
        <p:blipFill>
          <a:blip r:embed="rId3"/>
          <a:stretch>
            <a:fillRect/>
          </a:stretch>
        </p:blipFill>
        <p:spPr>
          <a:xfrm>
            <a:off x="411798" y="1995487"/>
            <a:ext cx="3017202" cy="3209109"/>
          </a:xfrm>
          <a:prstGeom prst="rect">
            <a:avLst/>
          </a:prstGeom>
        </p:spPr>
      </p:pic>
      <p:pic>
        <p:nvPicPr>
          <p:cNvPr id="6" name="Picture 5">
            <a:extLst>
              <a:ext uri="{FF2B5EF4-FFF2-40B4-BE49-F238E27FC236}">
                <a16:creationId xmlns:a16="http://schemas.microsoft.com/office/drawing/2014/main" id="{E23B426C-07C1-4CF7-8460-173E193C1905}"/>
              </a:ext>
            </a:extLst>
          </p:cNvPr>
          <p:cNvPicPr>
            <a:picLocks noChangeAspect="1"/>
          </p:cNvPicPr>
          <p:nvPr/>
        </p:nvPicPr>
        <p:blipFill>
          <a:blip r:embed="rId4"/>
          <a:stretch>
            <a:fillRect/>
          </a:stretch>
        </p:blipFill>
        <p:spPr>
          <a:xfrm>
            <a:off x="3886200" y="1995487"/>
            <a:ext cx="6194243" cy="2347913"/>
          </a:xfrm>
          <a:prstGeom prst="rect">
            <a:avLst/>
          </a:prstGeom>
        </p:spPr>
      </p:pic>
    </p:spTree>
    <p:extLst>
      <p:ext uri="{BB962C8B-B14F-4D97-AF65-F5344CB8AC3E}">
        <p14:creationId xmlns:p14="http://schemas.microsoft.com/office/powerpoint/2010/main" val="210104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Performance</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363831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HTML DOM vs Virtual DOM</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4401205"/>
          </a:xfrm>
          <a:prstGeom prst="rect">
            <a:avLst/>
          </a:prstGeom>
        </p:spPr>
        <p:txBody>
          <a:bodyPr wrap="square">
            <a:spAutoFit/>
          </a:bodyPr>
          <a:lstStyle/>
          <a:p>
            <a:r>
              <a:rPr lang="en-US" sz="2000" b="1" dirty="0">
                <a:solidFill>
                  <a:srgbClr val="00C1EF"/>
                </a:solidFill>
              </a:rPr>
              <a:t>HTML DOM </a:t>
            </a:r>
            <a:r>
              <a:rPr lang="en-US" sz="2000" b="1" dirty="0">
                <a:solidFill>
                  <a:srgbClr val="63727A"/>
                </a:solidFill>
              </a:rPr>
              <a:t>is Expensive</a:t>
            </a:r>
          </a:p>
          <a:p>
            <a:r>
              <a:rPr lang="en-US" sz="2000" dirty="0">
                <a:solidFill>
                  <a:srgbClr val="63727A"/>
                </a:solidFill>
              </a:rPr>
              <a:t>Each web page is represented internally as a tree of objects. This representation is called Document Object Model. Moreover, it is a language-neutral interface that allows programming languages (such as JavaScript) to access the HTML elements.</a:t>
            </a:r>
          </a:p>
          <a:p>
            <a:r>
              <a:rPr lang="en-US" sz="2000" b="1" dirty="0">
                <a:solidFill>
                  <a:srgbClr val="63727A"/>
                </a:solidFill>
              </a:rPr>
              <a:t>In other words</a:t>
            </a:r>
          </a:p>
          <a:p>
            <a:r>
              <a:rPr lang="en-US" sz="2000" dirty="0">
                <a:solidFill>
                  <a:srgbClr val="63727A"/>
                </a:solidFill>
              </a:rPr>
              <a:t>The HTML DOM is a standard for how to get, change, add, or delete HTML elements.</a:t>
            </a:r>
          </a:p>
          <a:p>
            <a:r>
              <a:rPr lang="en-US" sz="2000" dirty="0">
                <a:solidFill>
                  <a:srgbClr val="63727A"/>
                </a:solidFill>
              </a:rPr>
              <a:t>However, </a:t>
            </a:r>
            <a:r>
              <a:rPr lang="en-US" sz="2000" b="1" dirty="0">
                <a:solidFill>
                  <a:srgbClr val="63727A"/>
                </a:solidFill>
              </a:rPr>
              <a:t>those DOM operations are extremely expensive.</a:t>
            </a:r>
          </a:p>
          <a:p>
            <a:endParaRPr lang="en-US" sz="2000" dirty="0">
              <a:solidFill>
                <a:srgbClr val="63727A"/>
              </a:solidFill>
            </a:endParaRPr>
          </a:p>
          <a:p>
            <a:r>
              <a:rPr lang="en-US" sz="2000" b="1" dirty="0">
                <a:solidFill>
                  <a:srgbClr val="00C1EF"/>
                </a:solidFill>
              </a:rPr>
              <a:t>Virtual DOM </a:t>
            </a:r>
            <a:r>
              <a:rPr lang="en-US" sz="2000" b="1" dirty="0">
                <a:solidFill>
                  <a:srgbClr val="63727A"/>
                </a:solidFill>
              </a:rPr>
              <a:t>is a Solution</a:t>
            </a:r>
          </a:p>
          <a:p>
            <a:r>
              <a:rPr lang="en-US" sz="2000" dirty="0">
                <a:solidFill>
                  <a:srgbClr val="63727A"/>
                </a:solidFill>
              </a:rPr>
              <a:t>So </a:t>
            </a:r>
            <a:r>
              <a:rPr lang="en-US" sz="2000" dirty="0" err="1">
                <a:solidFill>
                  <a:srgbClr val="63727A"/>
                </a:solidFill>
              </a:rPr>
              <a:t>React's</a:t>
            </a:r>
            <a:r>
              <a:rPr lang="en-US" sz="2000" dirty="0">
                <a:solidFill>
                  <a:srgbClr val="63727A"/>
                </a:solidFill>
              </a:rPr>
              <a:t> team came up with the idea to abstract the HTML DOM and create its own Virtual DOM in order to compute the minimum number of operations we need to apply on the HTML DOM to replicate current state of our application.</a:t>
            </a:r>
          </a:p>
          <a:p>
            <a:endParaRPr lang="en-US" sz="2000" dirty="0">
              <a:solidFill>
                <a:srgbClr val="63727A"/>
              </a:solidFill>
            </a:endParaRPr>
          </a:p>
          <a:p>
            <a:r>
              <a:rPr lang="en-US" sz="2000" b="1" dirty="0">
                <a:solidFill>
                  <a:srgbClr val="63727A"/>
                </a:solidFill>
              </a:rPr>
              <a:t>The Virtual DOM saves time from unnecessary DOM modifications.</a:t>
            </a:r>
          </a:p>
        </p:txBody>
      </p:sp>
    </p:spTree>
    <p:extLst>
      <p:ext uri="{BB962C8B-B14F-4D97-AF65-F5344CB8AC3E}">
        <p14:creationId xmlns:p14="http://schemas.microsoft.com/office/powerpoint/2010/main" val="36400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How exactly?</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4708981"/>
          </a:xfrm>
          <a:prstGeom prst="rect">
            <a:avLst/>
          </a:prstGeom>
        </p:spPr>
        <p:txBody>
          <a:bodyPr wrap="square">
            <a:spAutoFit/>
          </a:bodyPr>
          <a:lstStyle/>
          <a:p>
            <a:r>
              <a:rPr lang="en-US" sz="2000" b="1" dirty="0">
                <a:solidFill>
                  <a:srgbClr val="63727A"/>
                </a:solidFill>
              </a:rPr>
              <a:t>At each point of time, React has the application state represented as a Virtual DOM. </a:t>
            </a:r>
          </a:p>
          <a:p>
            <a:r>
              <a:rPr lang="en-US" sz="2000" dirty="0">
                <a:solidFill>
                  <a:srgbClr val="63727A"/>
                </a:solidFill>
              </a:rPr>
              <a:t>Whenever application state changes, these are the steps that React performs in order to optimize</a:t>
            </a:r>
          </a:p>
          <a:p>
            <a:r>
              <a:rPr lang="en-US" sz="2000" dirty="0">
                <a:solidFill>
                  <a:srgbClr val="63727A"/>
                </a:solidFill>
              </a:rPr>
              <a:t>Performance</a:t>
            </a:r>
          </a:p>
          <a:p>
            <a:endParaRPr lang="en-US" sz="2000" dirty="0">
              <a:solidFill>
                <a:srgbClr val="63727A"/>
              </a:solidFill>
            </a:endParaRPr>
          </a:p>
          <a:p>
            <a:pPr marL="457200" indent="-457200">
              <a:buFont typeface="+mj-lt"/>
              <a:buAutoNum type="arabicPeriod"/>
            </a:pPr>
            <a:r>
              <a:rPr lang="en-US" sz="2000" dirty="0">
                <a:solidFill>
                  <a:srgbClr val="63727A"/>
                </a:solidFill>
              </a:rPr>
              <a:t>Generate a new Virtual DOM that represents the new state of our application</a:t>
            </a:r>
          </a:p>
          <a:p>
            <a:pPr marL="457200" indent="-457200">
              <a:buFont typeface="+mj-lt"/>
              <a:buAutoNum type="arabicPeriod"/>
            </a:pPr>
            <a:r>
              <a:rPr lang="en-US" sz="2000" dirty="0">
                <a:solidFill>
                  <a:srgbClr val="63727A"/>
                </a:solidFill>
              </a:rPr>
              <a:t>Compare the old Virtual DOM (which represents the current HTML DOM) vs the new Virtual DOM</a:t>
            </a:r>
          </a:p>
          <a:p>
            <a:pPr marL="457200" indent="-457200">
              <a:buFont typeface="+mj-lt"/>
              <a:buAutoNum type="arabicPeriod"/>
            </a:pPr>
            <a:r>
              <a:rPr lang="en-US" sz="2000" dirty="0">
                <a:solidFill>
                  <a:srgbClr val="63727A"/>
                </a:solidFill>
              </a:rPr>
              <a:t>Based on 2. find the minimum number of operations to transform the old Virtual DOM (which represents the current HTML DOM) into the new Virtual DOM</a:t>
            </a:r>
          </a:p>
          <a:p>
            <a:pPr marL="457200" indent="-457200">
              <a:buFont typeface="+mj-lt"/>
              <a:buAutoNum type="arabicPeriod"/>
            </a:pPr>
            <a:r>
              <a:rPr lang="en-US" sz="2000" dirty="0">
                <a:solidFill>
                  <a:srgbClr val="63727A"/>
                </a:solidFill>
              </a:rPr>
              <a:t>After those operations are found, they are mapped into their equivalent HTML DOM Operations</a:t>
            </a:r>
          </a:p>
          <a:p>
            <a:pPr marL="457200" indent="-457200">
              <a:buFont typeface="+mj-lt"/>
              <a:buAutoNum type="arabicPeriod"/>
            </a:pPr>
            <a:r>
              <a:rPr lang="en-US" sz="2000" dirty="0">
                <a:solidFill>
                  <a:srgbClr val="63727A"/>
                </a:solidFill>
              </a:rPr>
              <a:t>Now the minimum number of operations that have been found and transferred to their equivalent HTML DOM operations are now applied directly onto the application's HTML DOM, which saves time from modifying the HTML DOM unnecessarily.</a:t>
            </a:r>
          </a:p>
          <a:p>
            <a:endParaRPr lang="en-US" sz="2000" b="1" dirty="0">
              <a:solidFill>
                <a:srgbClr val="63727A"/>
              </a:solidFill>
            </a:endParaRPr>
          </a:p>
          <a:p>
            <a:r>
              <a:rPr lang="en-US" sz="2000" b="1" dirty="0">
                <a:solidFill>
                  <a:srgbClr val="63727A"/>
                </a:solidFill>
              </a:rPr>
              <a:t>Note: Operations applied on the Virtual DOM are cheap, because the Virtual DOM is a JavaScript</a:t>
            </a:r>
          </a:p>
          <a:p>
            <a:r>
              <a:rPr lang="en-US" sz="2000" b="1" dirty="0">
                <a:solidFill>
                  <a:srgbClr val="63727A"/>
                </a:solidFill>
              </a:rPr>
              <a:t>Object.</a:t>
            </a:r>
          </a:p>
        </p:txBody>
      </p:sp>
    </p:spTree>
    <p:extLst>
      <p:ext uri="{BB962C8B-B14F-4D97-AF65-F5344CB8AC3E}">
        <p14:creationId xmlns:p14="http://schemas.microsoft.com/office/powerpoint/2010/main" val="422075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Props in React</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74282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Props in React</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5078412" cy="2246769"/>
          </a:xfrm>
          <a:prstGeom prst="rect">
            <a:avLst/>
          </a:prstGeom>
        </p:spPr>
        <p:txBody>
          <a:bodyPr wrap="square">
            <a:spAutoFit/>
          </a:bodyPr>
          <a:lstStyle/>
          <a:p>
            <a:r>
              <a:rPr lang="en-US" sz="2000" b="1" dirty="0">
                <a:solidFill>
                  <a:srgbClr val="63727A"/>
                </a:solidFill>
              </a:rPr>
              <a:t>props </a:t>
            </a:r>
            <a:r>
              <a:rPr lang="en-US" sz="2000" dirty="0">
                <a:solidFill>
                  <a:srgbClr val="63727A"/>
                </a:solidFill>
              </a:rPr>
              <a:t>are used to pass data and methods from a parent component to a child component.</a:t>
            </a:r>
          </a:p>
          <a:p>
            <a:endParaRPr lang="en-US" sz="2000" dirty="0">
              <a:solidFill>
                <a:srgbClr val="63727A"/>
              </a:solidFill>
            </a:endParaRPr>
          </a:p>
          <a:p>
            <a:r>
              <a:rPr lang="en-US" sz="2000" b="1" dirty="0">
                <a:solidFill>
                  <a:srgbClr val="63727A"/>
                </a:solidFill>
              </a:rPr>
              <a:t>Interesting things about props</a:t>
            </a:r>
          </a:p>
          <a:p>
            <a:pPr marL="342900" indent="-342900">
              <a:buFont typeface="Arial" panose="020B0604020202020204" pitchFamily="34" charset="0"/>
              <a:buChar char="•"/>
            </a:pPr>
            <a:r>
              <a:rPr lang="en-US" sz="2000" dirty="0">
                <a:solidFill>
                  <a:srgbClr val="63727A"/>
                </a:solidFill>
              </a:rPr>
              <a:t>They are immutable.</a:t>
            </a:r>
          </a:p>
          <a:p>
            <a:pPr marL="342900" indent="-342900">
              <a:buFont typeface="Arial" panose="020B0604020202020204" pitchFamily="34" charset="0"/>
              <a:buChar char="•"/>
            </a:pPr>
            <a:r>
              <a:rPr lang="en-US" sz="2000" dirty="0">
                <a:solidFill>
                  <a:srgbClr val="63727A"/>
                </a:solidFill>
              </a:rPr>
              <a:t>They allow us to create reusable components.</a:t>
            </a:r>
            <a:endParaRPr lang="en-US" sz="2000" dirty="0">
              <a:solidFill>
                <a:srgbClr val="00C1EF"/>
              </a:solidFill>
            </a:endParaRPr>
          </a:p>
        </p:txBody>
      </p:sp>
      <p:pic>
        <p:nvPicPr>
          <p:cNvPr id="2" name="Picture 1">
            <a:extLst>
              <a:ext uri="{FF2B5EF4-FFF2-40B4-BE49-F238E27FC236}">
                <a16:creationId xmlns:a16="http://schemas.microsoft.com/office/drawing/2014/main" id="{4A659331-C8FC-463C-A401-5229DFCA89D1}"/>
              </a:ext>
            </a:extLst>
          </p:cNvPr>
          <p:cNvPicPr>
            <a:picLocks noChangeAspect="1"/>
          </p:cNvPicPr>
          <p:nvPr/>
        </p:nvPicPr>
        <p:blipFill>
          <a:blip r:embed="rId3"/>
          <a:stretch>
            <a:fillRect/>
          </a:stretch>
        </p:blipFill>
        <p:spPr>
          <a:xfrm>
            <a:off x="6095999" y="1066800"/>
            <a:ext cx="4858109" cy="4724400"/>
          </a:xfrm>
          <a:prstGeom prst="rect">
            <a:avLst/>
          </a:prstGeom>
        </p:spPr>
      </p:pic>
    </p:spTree>
    <p:extLst>
      <p:ext uri="{BB962C8B-B14F-4D97-AF65-F5344CB8AC3E}">
        <p14:creationId xmlns:p14="http://schemas.microsoft.com/office/powerpoint/2010/main" val="287317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Default Props</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4545012" cy="4401205"/>
          </a:xfrm>
          <a:prstGeom prst="rect">
            <a:avLst/>
          </a:prstGeom>
        </p:spPr>
        <p:txBody>
          <a:bodyPr wrap="square">
            <a:spAutoFit/>
          </a:bodyPr>
          <a:lstStyle/>
          <a:p>
            <a:r>
              <a:rPr lang="en-US" sz="2000" b="1" i="1" dirty="0" err="1">
                <a:solidFill>
                  <a:srgbClr val="63727A"/>
                </a:solidFill>
              </a:rPr>
              <a:t>defaultProps</a:t>
            </a:r>
            <a:r>
              <a:rPr lang="en-US" sz="2000" b="1" i="1" dirty="0">
                <a:solidFill>
                  <a:srgbClr val="63727A"/>
                </a:solidFill>
              </a:rPr>
              <a:t> </a:t>
            </a:r>
            <a:r>
              <a:rPr lang="en-US" sz="2000" dirty="0">
                <a:solidFill>
                  <a:srgbClr val="63727A"/>
                </a:solidFill>
              </a:rPr>
              <a:t>allows you to set default, or fallback, values for your component props. </a:t>
            </a:r>
          </a:p>
          <a:p>
            <a:endParaRPr lang="en-US" sz="2000" dirty="0">
              <a:solidFill>
                <a:srgbClr val="63727A"/>
              </a:solidFill>
            </a:endParaRPr>
          </a:p>
          <a:p>
            <a:r>
              <a:rPr lang="en-US" sz="2000" b="1" i="1" dirty="0" err="1">
                <a:solidFill>
                  <a:srgbClr val="63727A"/>
                </a:solidFill>
              </a:rPr>
              <a:t>defaultProps</a:t>
            </a:r>
            <a:r>
              <a:rPr lang="en-US" sz="2000" dirty="0">
                <a:solidFill>
                  <a:srgbClr val="63727A"/>
                </a:solidFill>
              </a:rPr>
              <a:t> are useful when you call components from different views with fixed props, but in some views you need to pass different value.</a:t>
            </a:r>
          </a:p>
          <a:p>
            <a:endParaRPr lang="en-US" sz="2000" dirty="0">
              <a:solidFill>
                <a:srgbClr val="63727A"/>
              </a:solidFill>
            </a:endParaRPr>
          </a:p>
          <a:p>
            <a:r>
              <a:rPr lang="en-US" sz="2000" dirty="0">
                <a:solidFill>
                  <a:srgbClr val="63727A"/>
                </a:solidFill>
              </a:rPr>
              <a:t>The </a:t>
            </a:r>
            <a:r>
              <a:rPr lang="en-US" sz="2000" b="1" dirty="0">
                <a:solidFill>
                  <a:srgbClr val="63727A"/>
                </a:solidFill>
              </a:rPr>
              <a:t>result</a:t>
            </a:r>
            <a:r>
              <a:rPr lang="en-US" sz="2000" dirty="0">
                <a:solidFill>
                  <a:srgbClr val="63727A"/>
                </a:solidFill>
              </a:rPr>
              <a:t> of </a:t>
            </a:r>
            <a:r>
              <a:rPr lang="en-US" sz="2000" dirty="0" err="1">
                <a:solidFill>
                  <a:srgbClr val="63727A"/>
                </a:solidFill>
              </a:rPr>
              <a:t>getDefaultProps</a:t>
            </a:r>
            <a:r>
              <a:rPr lang="en-US" sz="2000" dirty="0">
                <a:solidFill>
                  <a:srgbClr val="63727A"/>
                </a:solidFill>
              </a:rPr>
              <a:t>() or </a:t>
            </a:r>
            <a:r>
              <a:rPr lang="en-US" sz="2000" dirty="0" err="1">
                <a:solidFill>
                  <a:srgbClr val="63727A"/>
                </a:solidFill>
              </a:rPr>
              <a:t>defaultProps</a:t>
            </a:r>
            <a:r>
              <a:rPr lang="en-US" sz="2000" dirty="0">
                <a:solidFill>
                  <a:srgbClr val="63727A"/>
                </a:solidFill>
              </a:rPr>
              <a:t> </a:t>
            </a:r>
            <a:r>
              <a:rPr lang="en-US" sz="2000" b="1" dirty="0">
                <a:solidFill>
                  <a:srgbClr val="63727A"/>
                </a:solidFill>
              </a:rPr>
              <a:t>will be cached</a:t>
            </a:r>
            <a:r>
              <a:rPr lang="en-US" sz="2000" dirty="0">
                <a:solidFill>
                  <a:srgbClr val="63727A"/>
                </a:solidFill>
              </a:rPr>
              <a:t> and </a:t>
            </a:r>
            <a:r>
              <a:rPr lang="en-US" sz="2000" b="1" dirty="0">
                <a:solidFill>
                  <a:srgbClr val="63727A"/>
                </a:solidFill>
              </a:rPr>
              <a:t>used to ensure</a:t>
            </a:r>
            <a:r>
              <a:rPr lang="en-US" sz="2000" dirty="0">
                <a:solidFill>
                  <a:srgbClr val="63727A"/>
                </a:solidFill>
              </a:rPr>
              <a:t> that </a:t>
            </a:r>
            <a:r>
              <a:rPr lang="en-US" sz="2000" dirty="0" err="1">
                <a:solidFill>
                  <a:srgbClr val="63727A"/>
                </a:solidFill>
              </a:rPr>
              <a:t>this.props.randomObject</a:t>
            </a:r>
            <a:r>
              <a:rPr lang="en-US" sz="2000" dirty="0">
                <a:solidFill>
                  <a:srgbClr val="63727A"/>
                </a:solidFill>
              </a:rPr>
              <a:t> will have a value if it was not specified by the parent component</a:t>
            </a:r>
          </a:p>
        </p:txBody>
      </p:sp>
      <p:pic>
        <p:nvPicPr>
          <p:cNvPr id="6" name="Picture 5">
            <a:extLst>
              <a:ext uri="{FF2B5EF4-FFF2-40B4-BE49-F238E27FC236}">
                <a16:creationId xmlns:a16="http://schemas.microsoft.com/office/drawing/2014/main" id="{6ADE1C74-7C7A-478D-9783-42EBDE3597E1}"/>
              </a:ext>
            </a:extLst>
          </p:cNvPr>
          <p:cNvPicPr>
            <a:picLocks noChangeAspect="1"/>
          </p:cNvPicPr>
          <p:nvPr/>
        </p:nvPicPr>
        <p:blipFill>
          <a:blip r:embed="rId3"/>
          <a:stretch>
            <a:fillRect/>
          </a:stretch>
        </p:blipFill>
        <p:spPr>
          <a:xfrm>
            <a:off x="5175409" y="1104900"/>
            <a:ext cx="6677025" cy="5248275"/>
          </a:xfrm>
          <a:prstGeom prst="rect">
            <a:avLst/>
          </a:prstGeom>
        </p:spPr>
      </p:pic>
    </p:spTree>
    <p:extLst>
      <p:ext uri="{BB962C8B-B14F-4D97-AF65-F5344CB8AC3E}">
        <p14:creationId xmlns:p14="http://schemas.microsoft.com/office/powerpoint/2010/main" val="17736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PropTypes</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5632311"/>
          </a:xfrm>
          <a:prstGeom prst="rect">
            <a:avLst/>
          </a:prstGeom>
        </p:spPr>
        <p:txBody>
          <a:bodyPr wrap="square">
            <a:spAutoFit/>
          </a:bodyPr>
          <a:lstStyle/>
          <a:p>
            <a:r>
              <a:rPr lang="en-US" sz="2000" b="1" dirty="0" err="1">
                <a:solidFill>
                  <a:srgbClr val="63727A"/>
                </a:solidFill>
              </a:rPr>
              <a:t>propTypes</a:t>
            </a:r>
            <a:r>
              <a:rPr lang="en-US" sz="2000" dirty="0">
                <a:solidFill>
                  <a:srgbClr val="63727A"/>
                </a:solidFill>
              </a:rPr>
              <a:t> allows you to specify what props your component needs and the type they should be.</a:t>
            </a:r>
          </a:p>
          <a:p>
            <a:endParaRPr lang="en-US" sz="2000" dirty="0">
              <a:solidFill>
                <a:srgbClr val="63727A"/>
              </a:solidFill>
            </a:endParaRPr>
          </a:p>
          <a:p>
            <a:r>
              <a:rPr lang="en-US" sz="2000" dirty="0">
                <a:solidFill>
                  <a:srgbClr val="63727A"/>
                </a:solidFill>
              </a:rPr>
              <a:t>Your component will work without setting </a:t>
            </a:r>
            <a:r>
              <a:rPr lang="en-US" sz="2000" dirty="0" err="1">
                <a:solidFill>
                  <a:srgbClr val="63727A"/>
                </a:solidFill>
              </a:rPr>
              <a:t>propTypes</a:t>
            </a:r>
            <a:r>
              <a:rPr lang="en-US" sz="2000" dirty="0">
                <a:solidFill>
                  <a:srgbClr val="63727A"/>
                </a:solidFill>
              </a:rPr>
              <a:t>, but it is good practice to define these as it will make your component more readable, act as documentation to other developers who are reading your component, and during development, React will warn you if you </a:t>
            </a:r>
            <a:r>
              <a:rPr lang="en-US" sz="2000" dirty="0" err="1">
                <a:solidFill>
                  <a:srgbClr val="63727A"/>
                </a:solidFill>
              </a:rPr>
              <a:t>you</a:t>
            </a:r>
            <a:r>
              <a:rPr lang="en-US" sz="2000" dirty="0">
                <a:solidFill>
                  <a:srgbClr val="63727A"/>
                </a:solidFill>
              </a:rPr>
              <a:t> try to set a prop which is a different type to the definition you have set for it.</a:t>
            </a:r>
          </a:p>
          <a:p>
            <a:endParaRPr lang="en-US" sz="2000" dirty="0">
              <a:solidFill>
                <a:srgbClr val="63727A"/>
              </a:solidFill>
            </a:endParaRPr>
          </a:p>
          <a:p>
            <a:r>
              <a:rPr lang="en-US" sz="2000" dirty="0">
                <a:solidFill>
                  <a:srgbClr val="63727A"/>
                </a:solidFill>
              </a:rPr>
              <a:t>Some primitive </a:t>
            </a:r>
            <a:r>
              <a:rPr lang="en-US" sz="2000" dirty="0" err="1">
                <a:solidFill>
                  <a:srgbClr val="63727A"/>
                </a:solidFill>
              </a:rPr>
              <a:t>propTypes</a:t>
            </a:r>
            <a:r>
              <a:rPr lang="en-US" sz="2000" dirty="0">
                <a:solidFill>
                  <a:srgbClr val="63727A"/>
                </a:solidFill>
              </a:rPr>
              <a:t> and commonly useable </a:t>
            </a:r>
            <a:r>
              <a:rPr lang="en-US" sz="2000" dirty="0" err="1">
                <a:solidFill>
                  <a:srgbClr val="63727A"/>
                </a:solidFill>
              </a:rPr>
              <a:t>propTypes</a:t>
            </a:r>
            <a:r>
              <a:rPr lang="en-US" sz="2000" dirty="0">
                <a:solidFill>
                  <a:srgbClr val="63727A"/>
                </a:solidFill>
              </a:rPr>
              <a:t> are:</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r>
              <a:rPr lang="en-US" sz="2000" dirty="0">
                <a:solidFill>
                  <a:srgbClr val="63727A"/>
                </a:solidFill>
              </a:rPr>
              <a:t>If you attach </a:t>
            </a:r>
            <a:r>
              <a:rPr lang="en-US" sz="2000" dirty="0" err="1">
                <a:solidFill>
                  <a:srgbClr val="63727A"/>
                </a:solidFill>
              </a:rPr>
              <a:t>isRequired</a:t>
            </a:r>
            <a:r>
              <a:rPr lang="en-US" sz="2000" dirty="0">
                <a:solidFill>
                  <a:srgbClr val="63727A"/>
                </a:solidFill>
              </a:rPr>
              <a:t> to any </a:t>
            </a:r>
            <a:r>
              <a:rPr lang="en-US" sz="2000" dirty="0" err="1">
                <a:solidFill>
                  <a:srgbClr val="63727A"/>
                </a:solidFill>
              </a:rPr>
              <a:t>propType</a:t>
            </a:r>
            <a:r>
              <a:rPr lang="en-US" sz="2000" dirty="0">
                <a:solidFill>
                  <a:srgbClr val="63727A"/>
                </a:solidFill>
              </a:rPr>
              <a:t> then that prop must be supplied while creating the instance</a:t>
            </a:r>
          </a:p>
          <a:p>
            <a:r>
              <a:rPr lang="en-US" sz="2000" dirty="0">
                <a:solidFill>
                  <a:srgbClr val="63727A"/>
                </a:solidFill>
              </a:rPr>
              <a:t>of that component. If you don't provide the required </a:t>
            </a:r>
            <a:r>
              <a:rPr lang="en-US" sz="2000" dirty="0" err="1">
                <a:solidFill>
                  <a:srgbClr val="63727A"/>
                </a:solidFill>
              </a:rPr>
              <a:t>propTypes</a:t>
            </a:r>
            <a:r>
              <a:rPr lang="en-US" sz="2000" dirty="0">
                <a:solidFill>
                  <a:srgbClr val="63727A"/>
                </a:solidFill>
              </a:rPr>
              <a:t> then component instance can not</a:t>
            </a:r>
          </a:p>
          <a:p>
            <a:r>
              <a:rPr lang="en-US" sz="2000" dirty="0">
                <a:solidFill>
                  <a:srgbClr val="63727A"/>
                </a:solidFill>
              </a:rPr>
              <a:t>be created </a:t>
            </a:r>
          </a:p>
        </p:txBody>
      </p:sp>
      <p:pic>
        <p:nvPicPr>
          <p:cNvPr id="2" name="Picture 1">
            <a:extLst>
              <a:ext uri="{FF2B5EF4-FFF2-40B4-BE49-F238E27FC236}">
                <a16:creationId xmlns:a16="http://schemas.microsoft.com/office/drawing/2014/main" id="{3C7D4B59-5B99-4781-8B34-827930EC47EC}"/>
              </a:ext>
            </a:extLst>
          </p:cNvPr>
          <p:cNvPicPr>
            <a:picLocks noChangeAspect="1"/>
          </p:cNvPicPr>
          <p:nvPr/>
        </p:nvPicPr>
        <p:blipFill>
          <a:blip r:embed="rId3"/>
          <a:stretch>
            <a:fillRect/>
          </a:stretch>
        </p:blipFill>
        <p:spPr>
          <a:xfrm>
            <a:off x="533400" y="3733800"/>
            <a:ext cx="5143500" cy="1771650"/>
          </a:xfrm>
          <a:prstGeom prst="rect">
            <a:avLst/>
          </a:prstGeom>
        </p:spPr>
      </p:pic>
    </p:spTree>
    <p:extLst>
      <p:ext uri="{BB962C8B-B14F-4D97-AF65-F5344CB8AC3E}">
        <p14:creationId xmlns:p14="http://schemas.microsoft.com/office/powerpoint/2010/main" val="261850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PropTypes</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5632311"/>
          </a:xfrm>
          <a:prstGeom prst="rect">
            <a:avLst/>
          </a:prstGeom>
        </p:spPr>
        <p:txBody>
          <a:bodyPr wrap="square">
            <a:spAutoFit/>
          </a:bodyPr>
          <a:lstStyle/>
          <a:p>
            <a:r>
              <a:rPr lang="en-US" sz="2000" b="1" dirty="0" err="1">
                <a:solidFill>
                  <a:srgbClr val="63727A"/>
                </a:solidFill>
              </a:rPr>
              <a:t>propTypes</a:t>
            </a:r>
            <a:r>
              <a:rPr lang="en-US" sz="2000" dirty="0">
                <a:solidFill>
                  <a:srgbClr val="63727A"/>
                </a:solidFill>
              </a:rPr>
              <a:t> allows you to specify what props your component needs and the type they should be.</a:t>
            </a:r>
          </a:p>
          <a:p>
            <a:endParaRPr lang="en-US" sz="2000" dirty="0">
              <a:solidFill>
                <a:srgbClr val="63727A"/>
              </a:solidFill>
            </a:endParaRPr>
          </a:p>
          <a:p>
            <a:r>
              <a:rPr lang="en-US" sz="2000" dirty="0">
                <a:solidFill>
                  <a:srgbClr val="63727A"/>
                </a:solidFill>
              </a:rPr>
              <a:t>Your component will work without setting </a:t>
            </a:r>
            <a:r>
              <a:rPr lang="en-US" sz="2000" dirty="0" err="1">
                <a:solidFill>
                  <a:srgbClr val="63727A"/>
                </a:solidFill>
              </a:rPr>
              <a:t>propTypes</a:t>
            </a:r>
            <a:r>
              <a:rPr lang="en-US" sz="2000" dirty="0">
                <a:solidFill>
                  <a:srgbClr val="63727A"/>
                </a:solidFill>
              </a:rPr>
              <a:t>, but it is good practice to define these as it will make your component more readable, act as documentation to other developers who are reading your component, and during development, React will warn you if you </a:t>
            </a:r>
            <a:r>
              <a:rPr lang="en-US" sz="2000" dirty="0" err="1">
                <a:solidFill>
                  <a:srgbClr val="63727A"/>
                </a:solidFill>
              </a:rPr>
              <a:t>you</a:t>
            </a:r>
            <a:r>
              <a:rPr lang="en-US" sz="2000" dirty="0">
                <a:solidFill>
                  <a:srgbClr val="63727A"/>
                </a:solidFill>
              </a:rPr>
              <a:t> try to set a prop which is a different type to the definition you have set for it.</a:t>
            </a:r>
          </a:p>
          <a:p>
            <a:endParaRPr lang="en-US" sz="2000" dirty="0">
              <a:solidFill>
                <a:srgbClr val="63727A"/>
              </a:solidFill>
            </a:endParaRPr>
          </a:p>
          <a:p>
            <a:r>
              <a:rPr lang="en-US" sz="2000" dirty="0">
                <a:solidFill>
                  <a:srgbClr val="63727A"/>
                </a:solidFill>
              </a:rPr>
              <a:t>Some primitive </a:t>
            </a:r>
            <a:r>
              <a:rPr lang="en-US" sz="2000" dirty="0" err="1">
                <a:solidFill>
                  <a:srgbClr val="63727A"/>
                </a:solidFill>
              </a:rPr>
              <a:t>propTypes</a:t>
            </a:r>
            <a:r>
              <a:rPr lang="en-US" sz="2000" dirty="0">
                <a:solidFill>
                  <a:srgbClr val="63727A"/>
                </a:solidFill>
              </a:rPr>
              <a:t> and commonly useable </a:t>
            </a:r>
            <a:r>
              <a:rPr lang="en-US" sz="2000" dirty="0" err="1">
                <a:solidFill>
                  <a:srgbClr val="63727A"/>
                </a:solidFill>
              </a:rPr>
              <a:t>propTypes</a:t>
            </a:r>
            <a:r>
              <a:rPr lang="en-US" sz="2000" dirty="0">
                <a:solidFill>
                  <a:srgbClr val="63727A"/>
                </a:solidFill>
              </a:rPr>
              <a:t> are:</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r>
              <a:rPr lang="en-US" sz="2000" dirty="0">
                <a:solidFill>
                  <a:srgbClr val="63727A"/>
                </a:solidFill>
              </a:rPr>
              <a:t>If you attach </a:t>
            </a:r>
            <a:r>
              <a:rPr lang="en-US" sz="2000" dirty="0" err="1">
                <a:solidFill>
                  <a:srgbClr val="63727A"/>
                </a:solidFill>
              </a:rPr>
              <a:t>isRequired</a:t>
            </a:r>
            <a:r>
              <a:rPr lang="en-US" sz="2000" dirty="0">
                <a:solidFill>
                  <a:srgbClr val="63727A"/>
                </a:solidFill>
              </a:rPr>
              <a:t> to any </a:t>
            </a:r>
            <a:r>
              <a:rPr lang="en-US" sz="2000" dirty="0" err="1">
                <a:solidFill>
                  <a:srgbClr val="63727A"/>
                </a:solidFill>
              </a:rPr>
              <a:t>propType</a:t>
            </a:r>
            <a:r>
              <a:rPr lang="en-US" sz="2000" dirty="0">
                <a:solidFill>
                  <a:srgbClr val="63727A"/>
                </a:solidFill>
              </a:rPr>
              <a:t> then that prop must be supplied while creating the instance</a:t>
            </a:r>
          </a:p>
          <a:p>
            <a:r>
              <a:rPr lang="en-US" sz="2000" dirty="0">
                <a:solidFill>
                  <a:srgbClr val="63727A"/>
                </a:solidFill>
              </a:rPr>
              <a:t>of that component. If you don't provide the required </a:t>
            </a:r>
            <a:r>
              <a:rPr lang="en-US" sz="2000" dirty="0" err="1">
                <a:solidFill>
                  <a:srgbClr val="63727A"/>
                </a:solidFill>
              </a:rPr>
              <a:t>propTypes</a:t>
            </a:r>
            <a:r>
              <a:rPr lang="en-US" sz="2000" dirty="0">
                <a:solidFill>
                  <a:srgbClr val="63727A"/>
                </a:solidFill>
              </a:rPr>
              <a:t> then component instance can not</a:t>
            </a:r>
          </a:p>
          <a:p>
            <a:r>
              <a:rPr lang="en-US" sz="2000" dirty="0">
                <a:solidFill>
                  <a:srgbClr val="63727A"/>
                </a:solidFill>
              </a:rPr>
              <a:t>be created </a:t>
            </a:r>
          </a:p>
        </p:txBody>
      </p:sp>
      <p:pic>
        <p:nvPicPr>
          <p:cNvPr id="2" name="Picture 1">
            <a:extLst>
              <a:ext uri="{FF2B5EF4-FFF2-40B4-BE49-F238E27FC236}">
                <a16:creationId xmlns:a16="http://schemas.microsoft.com/office/drawing/2014/main" id="{3C7D4B59-5B99-4781-8B34-827930EC47EC}"/>
              </a:ext>
            </a:extLst>
          </p:cNvPr>
          <p:cNvPicPr>
            <a:picLocks noChangeAspect="1"/>
          </p:cNvPicPr>
          <p:nvPr/>
        </p:nvPicPr>
        <p:blipFill>
          <a:blip r:embed="rId3"/>
          <a:stretch>
            <a:fillRect/>
          </a:stretch>
        </p:blipFill>
        <p:spPr>
          <a:xfrm>
            <a:off x="533400" y="3733800"/>
            <a:ext cx="5143500" cy="1771650"/>
          </a:xfrm>
          <a:prstGeom prst="rect">
            <a:avLst/>
          </a:prstGeom>
        </p:spPr>
      </p:pic>
    </p:spTree>
    <p:extLst>
      <p:ext uri="{BB962C8B-B14F-4D97-AF65-F5344CB8AC3E}">
        <p14:creationId xmlns:p14="http://schemas.microsoft.com/office/powerpoint/2010/main" val="232309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PropTypes Syntax</a:t>
            </a:r>
          </a:p>
        </p:txBody>
      </p:sp>
      <p:pic>
        <p:nvPicPr>
          <p:cNvPr id="5" name="Picture 4">
            <a:extLst>
              <a:ext uri="{FF2B5EF4-FFF2-40B4-BE49-F238E27FC236}">
                <a16:creationId xmlns:a16="http://schemas.microsoft.com/office/drawing/2014/main" id="{82C71C91-457F-4A8E-AAB7-09254A908873}"/>
              </a:ext>
            </a:extLst>
          </p:cNvPr>
          <p:cNvPicPr>
            <a:picLocks noChangeAspect="1"/>
          </p:cNvPicPr>
          <p:nvPr/>
        </p:nvPicPr>
        <p:blipFill>
          <a:blip r:embed="rId3"/>
          <a:stretch>
            <a:fillRect/>
          </a:stretch>
        </p:blipFill>
        <p:spPr>
          <a:xfrm>
            <a:off x="407988" y="990600"/>
            <a:ext cx="6868790" cy="5672137"/>
          </a:xfrm>
          <a:prstGeom prst="rect">
            <a:avLst/>
          </a:prstGeom>
        </p:spPr>
      </p:pic>
    </p:spTree>
    <p:extLst>
      <p:ext uri="{BB962C8B-B14F-4D97-AF65-F5344CB8AC3E}">
        <p14:creationId xmlns:p14="http://schemas.microsoft.com/office/powerpoint/2010/main" val="38845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209550" y="2217899"/>
            <a:ext cx="11772900" cy="2422202"/>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Frameworks are designed </a:t>
            </a:r>
          </a:p>
          <a:p>
            <a:pPr lvl="0" algn="ctr" fontAlgn="base">
              <a:lnSpc>
                <a:spcPts val="3000"/>
              </a:lnSpc>
              <a:spcBef>
                <a:spcPct val="0"/>
              </a:spcBef>
              <a:spcAft>
                <a:spcPct val="0"/>
              </a:spcAft>
              <a:buClr>
                <a:srgbClr val="00C1EF"/>
              </a:buClr>
              <a:defRPr/>
            </a:pPr>
            <a:endParaRPr lang="en-US" altLang="el-GR" sz="4000" b="1"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to help us deal with </a:t>
            </a:r>
          </a:p>
          <a:p>
            <a:pPr lvl="0" algn="ctr" fontAlgn="base">
              <a:lnSpc>
                <a:spcPts val="3000"/>
              </a:lnSpc>
              <a:spcBef>
                <a:spcPct val="0"/>
              </a:spcBef>
              <a:spcAft>
                <a:spcPct val="0"/>
              </a:spcAft>
              <a:buClr>
                <a:srgbClr val="00C1EF"/>
              </a:buClr>
              <a:defRPr/>
            </a:pPr>
            <a:endParaRPr lang="en-US" altLang="el-GR" sz="4000" b="1"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complexity.</a:t>
            </a:r>
            <a:endParaRPr lang="en-US" altLang="el-GR" sz="4000"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82165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More complex props validation</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400110"/>
          </a:xfrm>
          <a:prstGeom prst="rect">
            <a:avLst/>
          </a:prstGeom>
        </p:spPr>
        <p:txBody>
          <a:bodyPr wrap="square">
            <a:spAutoFit/>
          </a:bodyPr>
          <a:lstStyle/>
          <a:p>
            <a:r>
              <a:rPr lang="en-US" sz="2000" b="1" dirty="0">
                <a:solidFill>
                  <a:srgbClr val="63727A"/>
                </a:solidFill>
              </a:rPr>
              <a:t>In the same way, PropTypes allows you to specify more complex validation</a:t>
            </a:r>
            <a:endParaRPr lang="en-US" sz="2000" dirty="0">
              <a:solidFill>
                <a:srgbClr val="63727A"/>
              </a:solidFill>
            </a:endParaRPr>
          </a:p>
        </p:txBody>
      </p:sp>
      <p:pic>
        <p:nvPicPr>
          <p:cNvPr id="5" name="Picture 4">
            <a:extLst>
              <a:ext uri="{FF2B5EF4-FFF2-40B4-BE49-F238E27FC236}">
                <a16:creationId xmlns:a16="http://schemas.microsoft.com/office/drawing/2014/main" id="{AE80499B-D4CF-4885-8FA0-1ECAC5CECB55}"/>
              </a:ext>
            </a:extLst>
          </p:cNvPr>
          <p:cNvPicPr>
            <a:picLocks noChangeAspect="1"/>
          </p:cNvPicPr>
          <p:nvPr/>
        </p:nvPicPr>
        <p:blipFill>
          <a:blip r:embed="rId3"/>
          <a:stretch>
            <a:fillRect/>
          </a:stretch>
        </p:blipFill>
        <p:spPr>
          <a:xfrm>
            <a:off x="407988" y="1828800"/>
            <a:ext cx="8267700" cy="3714750"/>
          </a:xfrm>
          <a:prstGeom prst="rect">
            <a:avLst/>
          </a:prstGeom>
        </p:spPr>
      </p:pic>
    </p:spTree>
    <p:extLst>
      <p:ext uri="{BB962C8B-B14F-4D97-AF65-F5344CB8AC3E}">
        <p14:creationId xmlns:p14="http://schemas.microsoft.com/office/powerpoint/2010/main" val="400014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Passing down props using spread operator</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5016758"/>
          </a:xfrm>
          <a:prstGeom prst="rect">
            <a:avLst/>
          </a:prstGeom>
        </p:spPr>
        <p:txBody>
          <a:bodyPr wrap="square">
            <a:spAutoFit/>
          </a:bodyPr>
          <a:lstStyle/>
          <a:p>
            <a:r>
              <a:rPr lang="en-US" sz="2000" dirty="0">
                <a:solidFill>
                  <a:srgbClr val="63727A"/>
                </a:solidFill>
              </a:rPr>
              <a:t>Instead of</a:t>
            </a:r>
          </a:p>
          <a:p>
            <a:r>
              <a:rPr lang="en-US" sz="2000" dirty="0">
                <a:solidFill>
                  <a:srgbClr val="63727A"/>
                </a:solidFill>
              </a:rPr>
              <a:t>Where each property needs to be passed as a single prop value you could use the spread</a:t>
            </a:r>
          </a:p>
          <a:p>
            <a:r>
              <a:rPr lang="en-US" sz="2000" dirty="0">
                <a:solidFill>
                  <a:srgbClr val="63727A"/>
                </a:solidFill>
              </a:rPr>
              <a:t>operator ... supported for arrays in ES6 to pass down all your values. The component will now</a:t>
            </a:r>
          </a:p>
          <a:p>
            <a:r>
              <a:rPr lang="en-US" sz="2000" dirty="0">
                <a:solidFill>
                  <a:srgbClr val="63727A"/>
                </a:solidFill>
              </a:rPr>
              <a:t>look like this.</a:t>
            </a:r>
          </a:p>
          <a:p>
            <a:endParaRPr lang="en-US" sz="2000" dirty="0">
              <a:solidFill>
                <a:srgbClr val="63727A"/>
              </a:solidFill>
            </a:endParaRPr>
          </a:p>
          <a:p>
            <a:r>
              <a:rPr lang="en-US" sz="2000" dirty="0">
                <a:solidFill>
                  <a:srgbClr val="63727A"/>
                </a:solidFill>
              </a:rPr>
              <a:t>Remember that the properties of the object that you pass in are copied onto the component's</a:t>
            </a:r>
          </a:p>
          <a:p>
            <a:r>
              <a:rPr lang="en-US" sz="2000" dirty="0">
                <a:solidFill>
                  <a:srgbClr val="63727A"/>
                </a:solidFill>
              </a:rPr>
              <a:t>props.</a:t>
            </a:r>
          </a:p>
          <a:p>
            <a:endParaRPr lang="en-US" sz="2000" dirty="0">
              <a:solidFill>
                <a:srgbClr val="63727A"/>
              </a:solidFill>
            </a:endParaRPr>
          </a:p>
          <a:p>
            <a:r>
              <a:rPr lang="en-US" sz="2000" dirty="0">
                <a:solidFill>
                  <a:srgbClr val="63727A"/>
                </a:solidFill>
              </a:rPr>
              <a:t>The order is important. Later attributes override previous ones.</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r>
              <a:rPr lang="en-US" sz="2000" dirty="0">
                <a:solidFill>
                  <a:srgbClr val="63727A"/>
                </a:solidFill>
              </a:rPr>
              <a:t>Another case is that you also can use spread operator to pass only parts of props to children</a:t>
            </a:r>
          </a:p>
          <a:p>
            <a:r>
              <a:rPr lang="en-US" sz="2000" dirty="0">
                <a:solidFill>
                  <a:srgbClr val="63727A"/>
                </a:solidFill>
              </a:rPr>
              <a:t>components, then you can use </a:t>
            </a:r>
            <a:r>
              <a:rPr lang="en-US" sz="2000" dirty="0" err="1">
                <a:solidFill>
                  <a:srgbClr val="63727A"/>
                </a:solidFill>
              </a:rPr>
              <a:t>destructuring</a:t>
            </a:r>
            <a:r>
              <a:rPr lang="en-US" sz="2000" dirty="0">
                <a:solidFill>
                  <a:srgbClr val="63727A"/>
                </a:solidFill>
              </a:rPr>
              <a:t> syntax from props again. It's very useful when children components need lots of props but not want pass them one by one.</a:t>
            </a:r>
          </a:p>
          <a:p>
            <a:endParaRPr lang="en-US" sz="2000" dirty="0">
              <a:solidFill>
                <a:srgbClr val="63727A"/>
              </a:solidFill>
            </a:endParaRPr>
          </a:p>
        </p:txBody>
      </p:sp>
      <p:pic>
        <p:nvPicPr>
          <p:cNvPr id="5" name="Picture 4">
            <a:extLst>
              <a:ext uri="{FF2B5EF4-FFF2-40B4-BE49-F238E27FC236}">
                <a16:creationId xmlns:a16="http://schemas.microsoft.com/office/drawing/2014/main" id="{ED80CEEB-D892-4FDA-A73F-6E42462FA754}"/>
              </a:ext>
            </a:extLst>
          </p:cNvPr>
          <p:cNvPicPr>
            <a:picLocks noChangeAspect="1"/>
          </p:cNvPicPr>
          <p:nvPr/>
        </p:nvPicPr>
        <p:blipFill>
          <a:blip r:embed="rId3"/>
          <a:stretch>
            <a:fillRect/>
          </a:stretch>
        </p:blipFill>
        <p:spPr>
          <a:xfrm>
            <a:off x="1600200" y="1162050"/>
            <a:ext cx="5943600" cy="209550"/>
          </a:xfrm>
          <a:prstGeom prst="rect">
            <a:avLst/>
          </a:prstGeom>
        </p:spPr>
      </p:pic>
      <p:pic>
        <p:nvPicPr>
          <p:cNvPr id="6" name="Picture 5">
            <a:extLst>
              <a:ext uri="{FF2B5EF4-FFF2-40B4-BE49-F238E27FC236}">
                <a16:creationId xmlns:a16="http://schemas.microsoft.com/office/drawing/2014/main" id="{118E3178-C19E-470B-B5D2-399791D36E9E}"/>
              </a:ext>
            </a:extLst>
          </p:cNvPr>
          <p:cNvPicPr>
            <a:picLocks noChangeAspect="1"/>
          </p:cNvPicPr>
          <p:nvPr/>
        </p:nvPicPr>
        <p:blipFill>
          <a:blip r:embed="rId4"/>
          <a:stretch>
            <a:fillRect/>
          </a:stretch>
        </p:blipFill>
        <p:spPr>
          <a:xfrm>
            <a:off x="457200" y="2416432"/>
            <a:ext cx="3590925" cy="200025"/>
          </a:xfrm>
          <a:prstGeom prst="rect">
            <a:avLst/>
          </a:prstGeom>
        </p:spPr>
      </p:pic>
      <p:pic>
        <p:nvPicPr>
          <p:cNvPr id="7" name="Picture 6">
            <a:extLst>
              <a:ext uri="{FF2B5EF4-FFF2-40B4-BE49-F238E27FC236}">
                <a16:creationId xmlns:a16="http://schemas.microsoft.com/office/drawing/2014/main" id="{E2C3972C-3EA0-478E-8567-6CD4625ACC37}"/>
              </a:ext>
            </a:extLst>
          </p:cNvPr>
          <p:cNvPicPr>
            <a:picLocks noChangeAspect="1"/>
          </p:cNvPicPr>
          <p:nvPr/>
        </p:nvPicPr>
        <p:blipFill>
          <a:blip r:embed="rId5"/>
          <a:stretch>
            <a:fillRect/>
          </a:stretch>
        </p:blipFill>
        <p:spPr>
          <a:xfrm>
            <a:off x="499110" y="3946269"/>
            <a:ext cx="5067300" cy="590550"/>
          </a:xfrm>
          <a:prstGeom prst="rect">
            <a:avLst/>
          </a:prstGeom>
        </p:spPr>
      </p:pic>
      <p:pic>
        <p:nvPicPr>
          <p:cNvPr id="8" name="Picture 7">
            <a:extLst>
              <a:ext uri="{FF2B5EF4-FFF2-40B4-BE49-F238E27FC236}">
                <a16:creationId xmlns:a16="http://schemas.microsoft.com/office/drawing/2014/main" id="{02C2C646-6070-48FF-A556-7AD76D1F9463}"/>
              </a:ext>
            </a:extLst>
          </p:cNvPr>
          <p:cNvPicPr>
            <a:picLocks noChangeAspect="1"/>
          </p:cNvPicPr>
          <p:nvPr/>
        </p:nvPicPr>
        <p:blipFill>
          <a:blip r:embed="rId6"/>
          <a:stretch>
            <a:fillRect/>
          </a:stretch>
        </p:blipFill>
        <p:spPr>
          <a:xfrm>
            <a:off x="499110" y="5791200"/>
            <a:ext cx="7953375" cy="781050"/>
          </a:xfrm>
          <a:prstGeom prst="rect">
            <a:avLst/>
          </a:prstGeom>
        </p:spPr>
      </p:pic>
    </p:spTree>
    <p:extLst>
      <p:ext uri="{BB962C8B-B14F-4D97-AF65-F5344CB8AC3E}">
        <p14:creationId xmlns:p14="http://schemas.microsoft.com/office/powerpoint/2010/main" val="234610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err="1">
                <a:solidFill>
                  <a:srgbClr val="00C1EF"/>
                </a:solidFill>
                <a:latin typeface="Trebuchet MS" panose="020B0603020202020204" pitchFamily="34" charset="0"/>
              </a:rPr>
              <a:t>Props.children</a:t>
            </a:r>
            <a:r>
              <a:rPr lang="en-US" sz="2800" b="1" dirty="0">
                <a:solidFill>
                  <a:srgbClr val="00C1EF"/>
                </a:solidFill>
                <a:latin typeface="Trebuchet MS" panose="020B0603020202020204" pitchFamily="34" charset="0"/>
              </a:rPr>
              <a:t> and component composition</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4093428"/>
          </a:xfrm>
          <a:prstGeom prst="rect">
            <a:avLst/>
          </a:prstGeom>
        </p:spPr>
        <p:txBody>
          <a:bodyPr wrap="square">
            <a:spAutoFit/>
          </a:bodyPr>
          <a:lstStyle/>
          <a:p>
            <a:r>
              <a:rPr lang="en-US" sz="2000" dirty="0">
                <a:solidFill>
                  <a:srgbClr val="63727A"/>
                </a:solidFill>
              </a:rPr>
              <a:t>The "child" components of a component are available on a special prop, </a:t>
            </a:r>
            <a:r>
              <a:rPr lang="en-US" sz="2000" dirty="0" err="1">
                <a:solidFill>
                  <a:srgbClr val="63727A"/>
                </a:solidFill>
              </a:rPr>
              <a:t>props.children</a:t>
            </a:r>
            <a:r>
              <a:rPr lang="en-US" sz="2000" dirty="0">
                <a:solidFill>
                  <a:srgbClr val="63727A"/>
                </a:solidFill>
              </a:rPr>
              <a:t>. This prop</a:t>
            </a:r>
          </a:p>
          <a:p>
            <a:r>
              <a:rPr lang="en-US" sz="2000" dirty="0">
                <a:solidFill>
                  <a:srgbClr val="63727A"/>
                </a:solidFill>
              </a:rPr>
              <a:t>is very useful for "Compositing" components together, and can make JSX markup more intuitive or</a:t>
            </a:r>
          </a:p>
          <a:p>
            <a:r>
              <a:rPr lang="en-US" sz="2000" dirty="0">
                <a:solidFill>
                  <a:srgbClr val="63727A"/>
                </a:solidFill>
              </a:rPr>
              <a:t>reflective of the intended final structure of the DOM:</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r>
              <a:rPr lang="en-US" sz="2000" dirty="0">
                <a:solidFill>
                  <a:srgbClr val="63727A"/>
                </a:solidFill>
              </a:rPr>
              <a:t>Which allows us to include an arbitrary number of sub-elements when using the component later:</a:t>
            </a:r>
          </a:p>
          <a:p>
            <a:endParaRPr lang="en-US" sz="2000" dirty="0">
              <a:solidFill>
                <a:srgbClr val="63727A"/>
              </a:solidFill>
            </a:endParaRPr>
          </a:p>
          <a:p>
            <a:endParaRPr lang="en-US" sz="2000" dirty="0">
              <a:solidFill>
                <a:srgbClr val="63727A"/>
              </a:solidFill>
            </a:endParaRPr>
          </a:p>
        </p:txBody>
      </p:sp>
      <p:pic>
        <p:nvPicPr>
          <p:cNvPr id="2" name="Picture 1">
            <a:extLst>
              <a:ext uri="{FF2B5EF4-FFF2-40B4-BE49-F238E27FC236}">
                <a16:creationId xmlns:a16="http://schemas.microsoft.com/office/drawing/2014/main" id="{5C7027C6-1B74-425E-93BD-0BFAA05A8435}"/>
              </a:ext>
            </a:extLst>
          </p:cNvPr>
          <p:cNvPicPr>
            <a:picLocks noChangeAspect="1"/>
          </p:cNvPicPr>
          <p:nvPr/>
        </p:nvPicPr>
        <p:blipFill>
          <a:blip r:embed="rId3"/>
          <a:stretch>
            <a:fillRect/>
          </a:stretch>
        </p:blipFill>
        <p:spPr>
          <a:xfrm>
            <a:off x="407988" y="2132439"/>
            <a:ext cx="6572250" cy="1962150"/>
          </a:xfrm>
          <a:prstGeom prst="rect">
            <a:avLst/>
          </a:prstGeom>
        </p:spPr>
      </p:pic>
      <p:pic>
        <p:nvPicPr>
          <p:cNvPr id="9" name="Picture 8">
            <a:extLst>
              <a:ext uri="{FF2B5EF4-FFF2-40B4-BE49-F238E27FC236}">
                <a16:creationId xmlns:a16="http://schemas.microsoft.com/office/drawing/2014/main" id="{B363F15F-A2B8-44A7-9681-1F3356DDAD5A}"/>
              </a:ext>
            </a:extLst>
          </p:cNvPr>
          <p:cNvPicPr>
            <a:picLocks noChangeAspect="1"/>
          </p:cNvPicPr>
          <p:nvPr/>
        </p:nvPicPr>
        <p:blipFill>
          <a:blip r:embed="rId4"/>
          <a:stretch>
            <a:fillRect/>
          </a:stretch>
        </p:blipFill>
        <p:spPr>
          <a:xfrm>
            <a:off x="407988" y="4692342"/>
            <a:ext cx="6334125" cy="1533525"/>
          </a:xfrm>
          <a:prstGeom prst="rect">
            <a:avLst/>
          </a:prstGeom>
        </p:spPr>
      </p:pic>
    </p:spTree>
    <p:extLst>
      <p:ext uri="{BB962C8B-B14F-4D97-AF65-F5344CB8AC3E}">
        <p14:creationId xmlns:p14="http://schemas.microsoft.com/office/powerpoint/2010/main" val="36158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err="1">
                <a:solidFill>
                  <a:srgbClr val="00C1EF"/>
                </a:solidFill>
                <a:latin typeface="Trebuchet MS" panose="020B0603020202020204" pitchFamily="34" charset="0"/>
              </a:rPr>
              <a:t>Props.children</a:t>
            </a:r>
            <a:r>
              <a:rPr lang="en-US" sz="2800" b="1" dirty="0">
                <a:solidFill>
                  <a:srgbClr val="00C1EF"/>
                </a:solidFill>
                <a:latin typeface="Trebuchet MS" panose="020B0603020202020204" pitchFamily="34" charset="0"/>
              </a:rPr>
              <a:t> and component composition</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7786747"/>
          </a:xfrm>
          <a:prstGeom prst="rect">
            <a:avLst/>
          </a:prstGeom>
        </p:spPr>
        <p:txBody>
          <a:bodyPr wrap="square">
            <a:spAutoFit/>
          </a:bodyPr>
          <a:lstStyle/>
          <a:p>
            <a:r>
              <a:rPr lang="en-US" sz="2000" dirty="0" err="1">
                <a:solidFill>
                  <a:srgbClr val="63727A"/>
                </a:solidFill>
              </a:rPr>
              <a:t>Props.children</a:t>
            </a:r>
            <a:r>
              <a:rPr lang="en-US" sz="2000" dirty="0">
                <a:solidFill>
                  <a:srgbClr val="63727A"/>
                </a:solidFill>
              </a:rPr>
              <a:t> can also be manipulated by the component. Because </a:t>
            </a:r>
            <a:r>
              <a:rPr lang="en-US" sz="2000" dirty="0" err="1">
                <a:solidFill>
                  <a:srgbClr val="63727A"/>
                </a:solidFill>
              </a:rPr>
              <a:t>props.children</a:t>
            </a:r>
            <a:r>
              <a:rPr lang="en-US" sz="2000" dirty="0">
                <a:solidFill>
                  <a:srgbClr val="63727A"/>
                </a:solidFill>
              </a:rPr>
              <a:t> may or may not be an array, React provides utility functions for them as </a:t>
            </a:r>
            <a:r>
              <a:rPr lang="en-US" sz="2000" dirty="0" err="1">
                <a:solidFill>
                  <a:srgbClr val="63727A"/>
                </a:solidFill>
              </a:rPr>
              <a:t>React.Children</a:t>
            </a:r>
            <a:r>
              <a:rPr lang="en-US" sz="2000" dirty="0">
                <a:solidFill>
                  <a:srgbClr val="63727A"/>
                </a:solidFill>
              </a:rPr>
              <a:t>. Consider in the previous example if we had wanted to wrap each paragraph in its own &lt;section&gt; element:</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r>
              <a:rPr lang="en-US" sz="2000" dirty="0">
                <a:solidFill>
                  <a:srgbClr val="63727A"/>
                </a:solidFill>
              </a:rPr>
              <a:t>The use of </a:t>
            </a:r>
            <a:r>
              <a:rPr lang="en-US" sz="2000" dirty="0" err="1">
                <a:solidFill>
                  <a:srgbClr val="63727A"/>
                </a:solidFill>
              </a:rPr>
              <a:t>React.cloneElement</a:t>
            </a:r>
            <a:r>
              <a:rPr lang="en-US" sz="2000" dirty="0">
                <a:solidFill>
                  <a:srgbClr val="63727A"/>
                </a:solidFill>
              </a:rPr>
              <a:t> to remove the props from the child &lt;p&gt; tag - because props are immutable, these values cannot be changed directly. Instead, a clone without these props must be used. </a:t>
            </a:r>
          </a:p>
          <a:p>
            <a:r>
              <a:rPr lang="en-US" sz="2000" dirty="0">
                <a:solidFill>
                  <a:srgbClr val="63727A"/>
                </a:solidFill>
              </a:rPr>
              <a:t>Additionally, when adding elements in loops, be aware of how React reconciles children during a </a:t>
            </a:r>
            <a:r>
              <a:rPr lang="en-US" sz="2000" dirty="0" err="1">
                <a:solidFill>
                  <a:srgbClr val="63727A"/>
                </a:solidFill>
              </a:rPr>
              <a:t>rerender</a:t>
            </a:r>
            <a:r>
              <a:rPr lang="en-US" sz="2000" dirty="0">
                <a:solidFill>
                  <a:srgbClr val="63727A"/>
                </a:solidFill>
              </a:rPr>
              <a:t>, and strongly consider including a globally unique key prop on child elements added in a loop.</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p:txBody>
      </p:sp>
      <p:pic>
        <p:nvPicPr>
          <p:cNvPr id="5" name="Picture 4">
            <a:extLst>
              <a:ext uri="{FF2B5EF4-FFF2-40B4-BE49-F238E27FC236}">
                <a16:creationId xmlns:a16="http://schemas.microsoft.com/office/drawing/2014/main" id="{59570631-BAB6-4189-B8F8-DE4AAB694A58}"/>
              </a:ext>
            </a:extLst>
          </p:cNvPr>
          <p:cNvPicPr>
            <a:picLocks noChangeAspect="1"/>
          </p:cNvPicPr>
          <p:nvPr/>
        </p:nvPicPr>
        <p:blipFill>
          <a:blip r:embed="rId3"/>
          <a:stretch>
            <a:fillRect/>
          </a:stretch>
        </p:blipFill>
        <p:spPr>
          <a:xfrm>
            <a:off x="407988" y="1981200"/>
            <a:ext cx="8067675" cy="3190875"/>
          </a:xfrm>
          <a:prstGeom prst="rect">
            <a:avLst/>
          </a:prstGeom>
        </p:spPr>
      </p:pic>
    </p:spTree>
    <p:extLst>
      <p:ext uri="{BB962C8B-B14F-4D97-AF65-F5344CB8AC3E}">
        <p14:creationId xmlns:p14="http://schemas.microsoft.com/office/powerpoint/2010/main" val="105895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Detecting the type of Children components</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707812" cy="3785652"/>
          </a:xfrm>
          <a:prstGeom prst="rect">
            <a:avLst/>
          </a:prstGeom>
        </p:spPr>
        <p:txBody>
          <a:bodyPr wrap="square">
            <a:spAutoFit/>
          </a:bodyPr>
          <a:lstStyle/>
          <a:p>
            <a:r>
              <a:rPr lang="en-US" sz="2000" dirty="0">
                <a:solidFill>
                  <a:srgbClr val="63727A"/>
                </a:solidFill>
              </a:rPr>
              <a:t>Sometimes it's really useful to know the type of child component when iterating through them. In</a:t>
            </a:r>
          </a:p>
          <a:p>
            <a:r>
              <a:rPr lang="en-US" sz="2000" dirty="0">
                <a:solidFill>
                  <a:srgbClr val="63727A"/>
                </a:solidFill>
              </a:rPr>
              <a:t>order to iterate through the children components you can use React </a:t>
            </a:r>
            <a:r>
              <a:rPr lang="en-US" sz="2000" dirty="0" err="1">
                <a:solidFill>
                  <a:srgbClr val="63727A"/>
                </a:solidFill>
              </a:rPr>
              <a:t>Children.map</a:t>
            </a:r>
            <a:r>
              <a:rPr lang="en-US" sz="2000" dirty="0">
                <a:solidFill>
                  <a:srgbClr val="63727A"/>
                </a:solidFill>
              </a:rPr>
              <a:t> </a:t>
            </a:r>
            <a:r>
              <a:rPr lang="en-US" sz="2000" dirty="0" err="1">
                <a:solidFill>
                  <a:srgbClr val="63727A"/>
                </a:solidFill>
              </a:rPr>
              <a:t>util</a:t>
            </a:r>
            <a:r>
              <a:rPr lang="en-US" sz="2000" dirty="0">
                <a:solidFill>
                  <a:srgbClr val="63727A"/>
                </a:solidFill>
              </a:rPr>
              <a:t> function:</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a:p>
            <a:r>
              <a:rPr lang="en-US" sz="2000" dirty="0">
                <a:solidFill>
                  <a:srgbClr val="63727A"/>
                </a:solidFill>
              </a:rPr>
              <a:t>The child object exposes the type property which you can compare to a specific component.</a:t>
            </a:r>
          </a:p>
          <a:p>
            <a:endParaRPr lang="en-US" sz="2000" dirty="0">
              <a:solidFill>
                <a:srgbClr val="63727A"/>
              </a:solidFill>
            </a:endParaRPr>
          </a:p>
          <a:p>
            <a:endParaRPr lang="en-US" sz="2000" dirty="0">
              <a:solidFill>
                <a:srgbClr val="63727A"/>
              </a:solidFill>
            </a:endParaRPr>
          </a:p>
          <a:p>
            <a:endParaRPr lang="en-US" sz="2000" dirty="0">
              <a:solidFill>
                <a:srgbClr val="63727A"/>
              </a:solidFill>
            </a:endParaRPr>
          </a:p>
        </p:txBody>
      </p:sp>
      <p:pic>
        <p:nvPicPr>
          <p:cNvPr id="2" name="Picture 1">
            <a:extLst>
              <a:ext uri="{FF2B5EF4-FFF2-40B4-BE49-F238E27FC236}">
                <a16:creationId xmlns:a16="http://schemas.microsoft.com/office/drawing/2014/main" id="{F64A295C-640C-4B5E-B2E9-9ABAC199B58B}"/>
              </a:ext>
            </a:extLst>
          </p:cNvPr>
          <p:cNvPicPr>
            <a:picLocks noChangeAspect="1"/>
          </p:cNvPicPr>
          <p:nvPr/>
        </p:nvPicPr>
        <p:blipFill>
          <a:blip r:embed="rId3"/>
          <a:stretch>
            <a:fillRect/>
          </a:stretch>
        </p:blipFill>
        <p:spPr>
          <a:xfrm>
            <a:off x="407988" y="1882408"/>
            <a:ext cx="7105650" cy="1114425"/>
          </a:xfrm>
          <a:prstGeom prst="rect">
            <a:avLst/>
          </a:prstGeom>
        </p:spPr>
      </p:pic>
    </p:spTree>
    <p:extLst>
      <p:ext uri="{BB962C8B-B14F-4D97-AF65-F5344CB8AC3E}">
        <p14:creationId xmlns:p14="http://schemas.microsoft.com/office/powerpoint/2010/main" val="175955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React AJAX call</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98643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Ajax Calls - HTTP GET request</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1015663"/>
          </a:xfrm>
          <a:prstGeom prst="rect">
            <a:avLst/>
          </a:prstGeom>
        </p:spPr>
        <p:txBody>
          <a:bodyPr wrap="square">
            <a:spAutoFit/>
          </a:bodyPr>
          <a:lstStyle/>
          <a:p>
            <a:r>
              <a:rPr lang="en-US" sz="2000" b="1" dirty="0">
                <a:solidFill>
                  <a:srgbClr val="63727A"/>
                </a:solidFill>
              </a:rPr>
              <a:t>Sometimes a component needs to render some data from a remote endpoint (e.g. a REST API). </a:t>
            </a:r>
          </a:p>
          <a:p>
            <a:endParaRPr lang="en-US" sz="2000" b="1" dirty="0">
              <a:solidFill>
                <a:srgbClr val="63727A"/>
              </a:solidFill>
            </a:endParaRPr>
          </a:p>
          <a:p>
            <a:r>
              <a:rPr lang="en-US" sz="2000" dirty="0">
                <a:solidFill>
                  <a:srgbClr val="63727A"/>
                </a:solidFill>
              </a:rPr>
              <a:t>A standard practice is to make such calls in </a:t>
            </a:r>
            <a:r>
              <a:rPr lang="en-US" sz="2000" dirty="0" err="1">
                <a:solidFill>
                  <a:srgbClr val="63727A"/>
                </a:solidFill>
              </a:rPr>
              <a:t>componentDidMount</a:t>
            </a:r>
            <a:r>
              <a:rPr lang="en-US" sz="2000" dirty="0">
                <a:solidFill>
                  <a:srgbClr val="63727A"/>
                </a:solidFill>
              </a:rPr>
              <a:t> method.</a:t>
            </a:r>
            <a:endParaRPr lang="en-US" sz="2000" dirty="0">
              <a:solidFill>
                <a:srgbClr val="00C1EF"/>
              </a:solidFill>
            </a:endParaRPr>
          </a:p>
        </p:txBody>
      </p:sp>
      <p:pic>
        <p:nvPicPr>
          <p:cNvPr id="2" name="Picture 1">
            <a:extLst>
              <a:ext uri="{FF2B5EF4-FFF2-40B4-BE49-F238E27FC236}">
                <a16:creationId xmlns:a16="http://schemas.microsoft.com/office/drawing/2014/main" id="{825AE126-8222-41AC-B2FD-A525C89060EA}"/>
              </a:ext>
            </a:extLst>
          </p:cNvPr>
          <p:cNvPicPr>
            <a:picLocks noChangeAspect="1"/>
          </p:cNvPicPr>
          <p:nvPr/>
        </p:nvPicPr>
        <p:blipFill>
          <a:blip r:embed="rId3"/>
          <a:stretch>
            <a:fillRect/>
          </a:stretch>
        </p:blipFill>
        <p:spPr>
          <a:xfrm>
            <a:off x="417513" y="2082463"/>
            <a:ext cx="6343650" cy="4648200"/>
          </a:xfrm>
          <a:prstGeom prst="rect">
            <a:avLst/>
          </a:prstGeom>
        </p:spPr>
      </p:pic>
      <p:sp>
        <p:nvSpPr>
          <p:cNvPr id="5" name="Rectangle 4">
            <a:extLst>
              <a:ext uri="{FF2B5EF4-FFF2-40B4-BE49-F238E27FC236}">
                <a16:creationId xmlns:a16="http://schemas.microsoft.com/office/drawing/2014/main" id="{3662FA73-ED18-4EEC-B52D-93036A7E9BFF}"/>
              </a:ext>
            </a:extLst>
          </p:cNvPr>
          <p:cNvSpPr/>
          <p:nvPr/>
        </p:nvSpPr>
        <p:spPr>
          <a:xfrm>
            <a:off x="7010399" y="2240543"/>
            <a:ext cx="4764087" cy="2862322"/>
          </a:xfrm>
          <a:prstGeom prst="rect">
            <a:avLst/>
          </a:prstGeom>
        </p:spPr>
        <p:txBody>
          <a:bodyPr wrap="square">
            <a:spAutoFit/>
          </a:bodyPr>
          <a:lstStyle/>
          <a:p>
            <a:r>
              <a:rPr lang="en-US" dirty="0">
                <a:solidFill>
                  <a:srgbClr val="63727A"/>
                </a:solidFill>
              </a:rPr>
              <a:t>A request can be initiated by invoking the appropriate method on the request object, then calling .end() to send the request. Setting header fields is simple, invoke .set() with a field name and value.</a:t>
            </a:r>
          </a:p>
          <a:p>
            <a:endParaRPr lang="en-US" dirty="0">
              <a:solidFill>
                <a:srgbClr val="63727A"/>
              </a:solidFill>
            </a:endParaRPr>
          </a:p>
          <a:p>
            <a:r>
              <a:rPr lang="en-US" dirty="0">
                <a:solidFill>
                  <a:srgbClr val="63727A"/>
                </a:solidFill>
              </a:rPr>
              <a:t>The .query() method accepts objects, which when used with the GET method will form a </a:t>
            </a:r>
            <a:r>
              <a:rPr lang="en-US" dirty="0" err="1">
                <a:solidFill>
                  <a:srgbClr val="63727A"/>
                </a:solidFill>
              </a:rPr>
              <a:t>querystring</a:t>
            </a:r>
            <a:r>
              <a:rPr lang="en-US" dirty="0">
                <a:solidFill>
                  <a:srgbClr val="63727A"/>
                </a:solidFill>
              </a:rPr>
              <a:t>. The following will produce the path /</a:t>
            </a:r>
            <a:r>
              <a:rPr lang="en-US" dirty="0" err="1">
                <a:solidFill>
                  <a:srgbClr val="63727A"/>
                </a:solidFill>
              </a:rPr>
              <a:t>search?query</a:t>
            </a:r>
            <a:r>
              <a:rPr lang="en-US" dirty="0">
                <a:solidFill>
                  <a:srgbClr val="63727A"/>
                </a:solidFill>
              </a:rPr>
              <a:t>=</a:t>
            </a:r>
            <a:r>
              <a:rPr lang="en-US" dirty="0" err="1">
                <a:solidFill>
                  <a:srgbClr val="63727A"/>
                </a:solidFill>
              </a:rPr>
              <a:t>Manny&amp;range</a:t>
            </a:r>
            <a:r>
              <a:rPr lang="en-US" dirty="0">
                <a:solidFill>
                  <a:srgbClr val="63727A"/>
                </a:solidFill>
              </a:rPr>
              <a:t>=1..5&amp;order=desc.</a:t>
            </a:r>
          </a:p>
        </p:txBody>
      </p:sp>
    </p:spTree>
    <p:extLst>
      <p:ext uri="{BB962C8B-B14F-4D97-AF65-F5344CB8AC3E}">
        <p14:creationId xmlns:p14="http://schemas.microsoft.com/office/powerpoint/2010/main" val="24656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Ajax Calls - HTTP POST request</a:t>
            </a:r>
          </a:p>
        </p:txBody>
      </p:sp>
      <p:sp>
        <p:nvSpPr>
          <p:cNvPr id="4" name="Rectangle 3">
            <a:extLst>
              <a:ext uri="{FF2B5EF4-FFF2-40B4-BE49-F238E27FC236}">
                <a16:creationId xmlns:a16="http://schemas.microsoft.com/office/drawing/2014/main" id="{A23AD2BC-E936-4966-9954-318F733C5504}"/>
              </a:ext>
            </a:extLst>
          </p:cNvPr>
          <p:cNvSpPr/>
          <p:nvPr/>
        </p:nvSpPr>
        <p:spPr>
          <a:xfrm>
            <a:off x="356394" y="1069251"/>
            <a:ext cx="11479212" cy="400110"/>
          </a:xfrm>
          <a:prstGeom prst="rect">
            <a:avLst/>
          </a:prstGeom>
        </p:spPr>
        <p:txBody>
          <a:bodyPr wrap="square">
            <a:spAutoFit/>
          </a:bodyPr>
          <a:lstStyle/>
          <a:p>
            <a:r>
              <a:rPr lang="en-US" sz="2000" dirty="0">
                <a:solidFill>
                  <a:srgbClr val="63727A"/>
                </a:solidFill>
              </a:rPr>
              <a:t>A standard practice is to make such calls in </a:t>
            </a:r>
            <a:r>
              <a:rPr lang="en-US" sz="2000" dirty="0" err="1">
                <a:solidFill>
                  <a:srgbClr val="63727A"/>
                </a:solidFill>
              </a:rPr>
              <a:t>componentDidMount</a:t>
            </a:r>
            <a:r>
              <a:rPr lang="en-US" sz="2000" dirty="0">
                <a:solidFill>
                  <a:srgbClr val="63727A"/>
                </a:solidFill>
              </a:rPr>
              <a:t> method.</a:t>
            </a:r>
            <a:r>
              <a:rPr lang="en-US" sz="2000" dirty="0"/>
              <a:t> </a:t>
            </a:r>
            <a:endParaRPr lang="en-US" sz="2000" dirty="0">
              <a:solidFill>
                <a:srgbClr val="00C1EF"/>
              </a:solidFill>
            </a:endParaRPr>
          </a:p>
        </p:txBody>
      </p:sp>
      <p:grpSp>
        <p:nvGrpSpPr>
          <p:cNvPr id="8" name="Group 7">
            <a:extLst>
              <a:ext uri="{FF2B5EF4-FFF2-40B4-BE49-F238E27FC236}">
                <a16:creationId xmlns:a16="http://schemas.microsoft.com/office/drawing/2014/main" id="{D0537EAD-2E51-4A12-80A1-0B084FEE98B1}"/>
              </a:ext>
            </a:extLst>
          </p:cNvPr>
          <p:cNvGrpSpPr/>
          <p:nvPr/>
        </p:nvGrpSpPr>
        <p:grpSpPr>
          <a:xfrm>
            <a:off x="446088" y="1624990"/>
            <a:ext cx="7421427" cy="1042010"/>
            <a:chOff x="446088" y="1624990"/>
            <a:chExt cx="6105525" cy="857250"/>
          </a:xfrm>
        </p:grpSpPr>
        <p:pic>
          <p:nvPicPr>
            <p:cNvPr id="6" name="Picture 5">
              <a:extLst>
                <a:ext uri="{FF2B5EF4-FFF2-40B4-BE49-F238E27FC236}">
                  <a16:creationId xmlns:a16="http://schemas.microsoft.com/office/drawing/2014/main" id="{94E8028E-ED1C-438F-92E8-17E476012FA5}"/>
                </a:ext>
              </a:extLst>
            </p:cNvPr>
            <p:cNvPicPr>
              <a:picLocks noChangeAspect="1"/>
            </p:cNvPicPr>
            <p:nvPr/>
          </p:nvPicPr>
          <p:blipFill rotWithShape="1">
            <a:blip r:embed="rId3"/>
            <a:srcRect r="7220"/>
            <a:stretch/>
          </p:blipFill>
          <p:spPr>
            <a:xfrm>
              <a:off x="533400" y="1624990"/>
              <a:ext cx="6018213" cy="400050"/>
            </a:xfrm>
            <a:prstGeom prst="rect">
              <a:avLst/>
            </a:prstGeom>
          </p:spPr>
        </p:pic>
        <p:pic>
          <p:nvPicPr>
            <p:cNvPr id="7" name="Picture 6">
              <a:extLst>
                <a:ext uri="{FF2B5EF4-FFF2-40B4-BE49-F238E27FC236}">
                  <a16:creationId xmlns:a16="http://schemas.microsoft.com/office/drawing/2014/main" id="{9960C4FC-1FD6-4B36-ACEC-8322B42A35A1}"/>
                </a:ext>
              </a:extLst>
            </p:cNvPr>
            <p:cNvPicPr>
              <a:picLocks noChangeAspect="1"/>
            </p:cNvPicPr>
            <p:nvPr/>
          </p:nvPicPr>
          <p:blipFill>
            <a:blip r:embed="rId4"/>
            <a:stretch>
              <a:fillRect/>
            </a:stretch>
          </p:blipFill>
          <p:spPr>
            <a:xfrm>
              <a:off x="446088" y="2025040"/>
              <a:ext cx="6105525" cy="457200"/>
            </a:xfrm>
            <a:prstGeom prst="rect">
              <a:avLst/>
            </a:prstGeom>
          </p:spPr>
        </p:pic>
      </p:grpSp>
      <p:sp>
        <p:nvSpPr>
          <p:cNvPr id="9" name="Rectangle 8">
            <a:extLst>
              <a:ext uri="{FF2B5EF4-FFF2-40B4-BE49-F238E27FC236}">
                <a16:creationId xmlns:a16="http://schemas.microsoft.com/office/drawing/2014/main" id="{84295909-8254-4C34-AF29-86085C964B24}"/>
              </a:ext>
            </a:extLst>
          </p:cNvPr>
          <p:cNvSpPr/>
          <p:nvPr/>
        </p:nvSpPr>
        <p:spPr>
          <a:xfrm>
            <a:off x="552218" y="5434806"/>
            <a:ext cx="11479212" cy="400110"/>
          </a:xfrm>
          <a:prstGeom prst="rect">
            <a:avLst/>
          </a:prstGeom>
        </p:spPr>
        <p:txBody>
          <a:bodyPr wrap="square">
            <a:spAutoFit/>
          </a:bodyPr>
          <a:lstStyle/>
          <a:p>
            <a:r>
              <a:rPr lang="en-US" sz="2000" b="1" dirty="0">
                <a:solidFill>
                  <a:srgbClr val="63727A"/>
                </a:solidFill>
              </a:rPr>
              <a:t>Read More about </a:t>
            </a:r>
            <a:r>
              <a:rPr lang="en-US" sz="2000" b="1" dirty="0" err="1">
                <a:solidFill>
                  <a:srgbClr val="63727A"/>
                </a:solidFill>
              </a:rPr>
              <a:t>SuperAgent</a:t>
            </a:r>
            <a:r>
              <a:rPr lang="en-US" sz="2000" b="1" dirty="0">
                <a:solidFill>
                  <a:srgbClr val="63727A"/>
                </a:solidFill>
              </a:rPr>
              <a:t>: </a:t>
            </a:r>
            <a:r>
              <a:rPr lang="en-US" sz="2000" dirty="0">
                <a:solidFill>
                  <a:srgbClr val="00C1EF"/>
                </a:solidFill>
                <a:hlinkClick r:id="rId5">
                  <a:extLst>
                    <a:ext uri="{A12FA001-AC4F-418D-AE19-62706E023703}">
                      <ahyp:hlinkClr xmlns:ahyp="http://schemas.microsoft.com/office/drawing/2018/hyperlinkcolor" val="tx"/>
                    </a:ext>
                  </a:extLst>
                </a:hlinkClick>
              </a:rPr>
              <a:t>http://visionmedia.github.io/superagent/</a:t>
            </a:r>
            <a:endParaRPr lang="en-US" sz="2000" dirty="0">
              <a:solidFill>
                <a:srgbClr val="00C1EF"/>
              </a:solidFill>
            </a:endParaRPr>
          </a:p>
        </p:txBody>
      </p:sp>
    </p:spTree>
    <p:extLst>
      <p:ext uri="{BB962C8B-B14F-4D97-AF65-F5344CB8AC3E}">
        <p14:creationId xmlns:p14="http://schemas.microsoft.com/office/powerpoint/2010/main" val="1759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Ajax Calls</a:t>
            </a:r>
          </a:p>
        </p:txBody>
      </p:sp>
      <p:sp>
        <p:nvSpPr>
          <p:cNvPr id="4" name="Rectangle 3">
            <a:extLst>
              <a:ext uri="{FF2B5EF4-FFF2-40B4-BE49-F238E27FC236}">
                <a16:creationId xmlns:a16="http://schemas.microsoft.com/office/drawing/2014/main" id="{A23AD2BC-E936-4966-9954-318F733C5504}"/>
              </a:ext>
            </a:extLst>
          </p:cNvPr>
          <p:cNvSpPr/>
          <p:nvPr/>
        </p:nvSpPr>
        <p:spPr>
          <a:xfrm>
            <a:off x="609600" y="3276600"/>
            <a:ext cx="3301206" cy="707886"/>
          </a:xfrm>
          <a:prstGeom prst="rect">
            <a:avLst/>
          </a:prstGeom>
        </p:spPr>
        <p:txBody>
          <a:bodyPr wrap="square">
            <a:spAutoFit/>
          </a:bodyPr>
          <a:lstStyle/>
          <a:p>
            <a:r>
              <a:rPr lang="en-US" sz="2000" b="1" dirty="0">
                <a:solidFill>
                  <a:srgbClr val="63727A"/>
                </a:solidFill>
              </a:rPr>
              <a:t>Ajax in React without a third party library - with </a:t>
            </a:r>
            <a:r>
              <a:rPr lang="en-US" sz="2000" b="1" dirty="0" err="1">
                <a:solidFill>
                  <a:srgbClr val="63727A"/>
                </a:solidFill>
              </a:rPr>
              <a:t>VanillaJS</a:t>
            </a:r>
            <a:endParaRPr lang="en-US" sz="2000" b="1" dirty="0">
              <a:solidFill>
                <a:srgbClr val="00C1EF"/>
              </a:solidFill>
            </a:endParaRPr>
          </a:p>
        </p:txBody>
      </p:sp>
      <p:pic>
        <p:nvPicPr>
          <p:cNvPr id="2" name="Picture 1">
            <a:extLst>
              <a:ext uri="{FF2B5EF4-FFF2-40B4-BE49-F238E27FC236}">
                <a16:creationId xmlns:a16="http://schemas.microsoft.com/office/drawing/2014/main" id="{1C34E394-864B-4743-8C61-EB2E364B7817}"/>
              </a:ext>
            </a:extLst>
          </p:cNvPr>
          <p:cNvPicPr>
            <a:picLocks noChangeAspect="1"/>
          </p:cNvPicPr>
          <p:nvPr/>
        </p:nvPicPr>
        <p:blipFill>
          <a:blip r:embed="rId3"/>
          <a:stretch>
            <a:fillRect/>
          </a:stretch>
        </p:blipFill>
        <p:spPr>
          <a:xfrm>
            <a:off x="4876800" y="990600"/>
            <a:ext cx="6362700" cy="5553075"/>
          </a:xfrm>
          <a:prstGeom prst="rect">
            <a:avLst/>
          </a:prstGeom>
        </p:spPr>
      </p:pic>
    </p:spTree>
    <p:extLst>
      <p:ext uri="{BB962C8B-B14F-4D97-AF65-F5344CB8AC3E}">
        <p14:creationId xmlns:p14="http://schemas.microsoft.com/office/powerpoint/2010/main" val="167868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Ajax Calls</a:t>
            </a:r>
          </a:p>
        </p:txBody>
      </p:sp>
      <p:sp>
        <p:nvSpPr>
          <p:cNvPr id="4" name="Rectangle 3">
            <a:extLst>
              <a:ext uri="{FF2B5EF4-FFF2-40B4-BE49-F238E27FC236}">
                <a16:creationId xmlns:a16="http://schemas.microsoft.com/office/drawing/2014/main" id="{A23AD2BC-E936-4966-9954-318F733C5504}"/>
              </a:ext>
            </a:extLst>
          </p:cNvPr>
          <p:cNvSpPr/>
          <p:nvPr/>
        </p:nvSpPr>
        <p:spPr>
          <a:xfrm>
            <a:off x="609600" y="1219200"/>
            <a:ext cx="3581400" cy="4093428"/>
          </a:xfrm>
          <a:prstGeom prst="rect">
            <a:avLst/>
          </a:prstGeom>
        </p:spPr>
        <p:txBody>
          <a:bodyPr wrap="square">
            <a:spAutoFit/>
          </a:bodyPr>
          <a:lstStyle/>
          <a:p>
            <a:r>
              <a:rPr lang="en-US" sz="2000" b="1" dirty="0">
                <a:solidFill>
                  <a:srgbClr val="63727A"/>
                </a:solidFill>
              </a:rPr>
              <a:t>HTTP GET request and looping through data</a:t>
            </a:r>
          </a:p>
          <a:p>
            <a:endParaRPr lang="en-US" sz="2000" b="1" dirty="0">
              <a:solidFill>
                <a:srgbClr val="63727A"/>
              </a:solidFill>
            </a:endParaRPr>
          </a:p>
          <a:p>
            <a:pPr marL="342900" indent="-342900">
              <a:buFont typeface="Arial" panose="020B0604020202020204" pitchFamily="34" charset="0"/>
              <a:buChar char="•"/>
            </a:pPr>
            <a:r>
              <a:rPr lang="en-US" sz="2000" dirty="0">
                <a:solidFill>
                  <a:srgbClr val="63727A"/>
                </a:solidFill>
              </a:rPr>
              <a:t>We make an AJAX request using fetch. </a:t>
            </a:r>
          </a:p>
          <a:p>
            <a:pPr marL="342900" indent="-342900">
              <a:buFont typeface="Arial" panose="020B0604020202020204" pitchFamily="34" charset="0"/>
              <a:buChar char="•"/>
            </a:pPr>
            <a:endParaRPr lang="en-US" sz="2000" dirty="0">
              <a:solidFill>
                <a:srgbClr val="63727A"/>
              </a:solidFill>
            </a:endParaRPr>
          </a:p>
          <a:p>
            <a:pPr marL="342900" indent="-342900">
              <a:buFont typeface="Arial" panose="020B0604020202020204" pitchFamily="34" charset="0"/>
              <a:buChar char="•"/>
            </a:pPr>
            <a:r>
              <a:rPr lang="en-US" sz="2000" dirty="0">
                <a:solidFill>
                  <a:srgbClr val="63727A"/>
                </a:solidFill>
              </a:rPr>
              <a:t>We set the data we receive as component state, so we can access it inside the render method.</a:t>
            </a:r>
          </a:p>
          <a:p>
            <a:pPr marL="342900" indent="-342900">
              <a:buFont typeface="Arial" panose="020B0604020202020204" pitchFamily="34" charset="0"/>
              <a:buChar char="•"/>
            </a:pPr>
            <a:endParaRPr lang="en-US" sz="2000" dirty="0">
              <a:solidFill>
                <a:srgbClr val="63727A"/>
              </a:solidFill>
            </a:endParaRPr>
          </a:p>
          <a:p>
            <a:pPr marL="342900" indent="-342900">
              <a:buFont typeface="Arial" panose="020B0604020202020204" pitchFamily="34" charset="0"/>
              <a:buChar char="•"/>
            </a:pPr>
            <a:r>
              <a:rPr lang="en-US" sz="2000" dirty="0">
                <a:solidFill>
                  <a:srgbClr val="63727A"/>
                </a:solidFill>
              </a:rPr>
              <a:t>There, we loop through the data using map. </a:t>
            </a:r>
          </a:p>
        </p:txBody>
      </p:sp>
      <p:pic>
        <p:nvPicPr>
          <p:cNvPr id="2" name="Picture 1">
            <a:extLst>
              <a:ext uri="{FF2B5EF4-FFF2-40B4-BE49-F238E27FC236}">
                <a16:creationId xmlns:a16="http://schemas.microsoft.com/office/drawing/2014/main" id="{1C34E394-864B-4743-8C61-EB2E364B7817}"/>
              </a:ext>
            </a:extLst>
          </p:cNvPr>
          <p:cNvPicPr>
            <a:picLocks noChangeAspect="1"/>
          </p:cNvPicPr>
          <p:nvPr/>
        </p:nvPicPr>
        <p:blipFill>
          <a:blip r:embed="rId3"/>
          <a:stretch>
            <a:fillRect/>
          </a:stretch>
        </p:blipFill>
        <p:spPr>
          <a:xfrm>
            <a:off x="4876800" y="990600"/>
            <a:ext cx="6362700" cy="5553075"/>
          </a:xfrm>
          <a:prstGeom prst="rect">
            <a:avLst/>
          </a:prstGeom>
        </p:spPr>
      </p:pic>
      <p:sp>
        <p:nvSpPr>
          <p:cNvPr id="5" name="Rectangle 4">
            <a:extLst>
              <a:ext uri="{FF2B5EF4-FFF2-40B4-BE49-F238E27FC236}">
                <a16:creationId xmlns:a16="http://schemas.microsoft.com/office/drawing/2014/main" id="{F72B0678-BDAA-4004-93A3-A1BE6D204B9F}"/>
              </a:ext>
            </a:extLst>
          </p:cNvPr>
          <p:cNvSpPr/>
          <p:nvPr/>
        </p:nvSpPr>
        <p:spPr>
          <a:xfrm>
            <a:off x="609600" y="5645727"/>
            <a:ext cx="3886200" cy="738664"/>
          </a:xfrm>
          <a:prstGeom prst="rect">
            <a:avLst/>
          </a:prstGeom>
        </p:spPr>
        <p:txBody>
          <a:bodyPr wrap="square">
            <a:spAutoFit/>
          </a:bodyPr>
          <a:lstStyle/>
          <a:p>
            <a:r>
              <a:rPr lang="en-US" sz="1400" dirty="0">
                <a:solidFill>
                  <a:srgbClr val="00C1EF"/>
                </a:solidFill>
              </a:rPr>
              <a:t>Don't forget to always add a unique key attribute (or prop) to the looped element, which is important for </a:t>
            </a:r>
            <a:r>
              <a:rPr lang="en-US" sz="1400" dirty="0" err="1">
                <a:solidFill>
                  <a:srgbClr val="00C1EF"/>
                </a:solidFill>
              </a:rPr>
              <a:t>React's</a:t>
            </a:r>
            <a:r>
              <a:rPr lang="en-US" sz="1400" dirty="0">
                <a:solidFill>
                  <a:srgbClr val="00C1EF"/>
                </a:solidFill>
              </a:rPr>
              <a:t> rendering performance.</a:t>
            </a:r>
          </a:p>
        </p:txBody>
      </p:sp>
    </p:spTree>
    <p:extLst>
      <p:ext uri="{BB962C8B-B14F-4D97-AF65-F5344CB8AC3E}">
        <p14:creationId xmlns:p14="http://schemas.microsoft.com/office/powerpoint/2010/main" val="155880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209550" y="2410259"/>
            <a:ext cx="11772900" cy="2037481"/>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...but frameworks themselves </a:t>
            </a:r>
          </a:p>
          <a:p>
            <a:pPr lvl="0" algn="ctr" fontAlgn="base">
              <a:lnSpc>
                <a:spcPts val="3000"/>
              </a:lnSpc>
              <a:spcBef>
                <a:spcPct val="0"/>
              </a:spcBef>
              <a:spcAft>
                <a:spcPct val="0"/>
              </a:spcAft>
              <a:buClr>
                <a:srgbClr val="00C1EF"/>
              </a:buClr>
              <a:defRPr/>
            </a:pPr>
            <a:endParaRPr lang="en-US" altLang="el-GR" sz="4000" b="1"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also introduce complexity of their own.</a:t>
            </a:r>
          </a:p>
          <a:p>
            <a:pPr lvl="0" algn="ctr" fontAlgn="base">
              <a:lnSpc>
                <a:spcPts val="3000"/>
              </a:lnSpc>
              <a:spcBef>
                <a:spcPct val="0"/>
              </a:spcBef>
              <a:spcAft>
                <a:spcPct val="0"/>
              </a:spcAft>
              <a:buClr>
                <a:srgbClr val="00C1EF"/>
              </a:buClr>
              <a:defRPr/>
            </a:pPr>
            <a:endParaRPr lang="en-US" altLang="el-GR" sz="4000" b="1" dirty="0">
              <a:solidFill>
                <a:srgbClr val="63727A"/>
              </a:solidFill>
              <a:latin typeface="Trebuchet MS" panose="020B0703020202090204" pitchFamily="34" charset="0"/>
              <a:cs typeface="Arial" pitchFamily="34" charset="0"/>
            </a:endParaRPr>
          </a:p>
        </p:txBody>
      </p:sp>
    </p:spTree>
    <p:extLst>
      <p:ext uri="{BB962C8B-B14F-4D97-AF65-F5344CB8AC3E}">
        <p14:creationId xmlns:p14="http://schemas.microsoft.com/office/powerpoint/2010/main" val="346047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2F33C2-8738-4DE8-BD48-DF6A710B5D0C}"/>
              </a:ext>
            </a:extLst>
          </p:cNvPr>
          <p:cNvPicPr>
            <a:picLocks noChangeAspect="1"/>
          </p:cNvPicPr>
          <p:nvPr/>
        </p:nvPicPr>
        <p:blipFill>
          <a:blip r:embed="rId3"/>
          <a:stretch>
            <a:fillRect/>
          </a:stretch>
        </p:blipFill>
        <p:spPr>
          <a:xfrm>
            <a:off x="4922982" y="1006764"/>
            <a:ext cx="6419850" cy="5619750"/>
          </a:xfrm>
          <a:prstGeom prst="rect">
            <a:avLst/>
          </a:prstGeom>
        </p:spPr>
      </p:pic>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Ajax Calls</a:t>
            </a:r>
          </a:p>
        </p:txBody>
      </p:sp>
      <p:sp>
        <p:nvSpPr>
          <p:cNvPr id="4" name="Rectangle 3">
            <a:extLst>
              <a:ext uri="{FF2B5EF4-FFF2-40B4-BE49-F238E27FC236}">
                <a16:creationId xmlns:a16="http://schemas.microsoft.com/office/drawing/2014/main" id="{A23AD2BC-E936-4966-9954-318F733C5504}"/>
              </a:ext>
            </a:extLst>
          </p:cNvPr>
          <p:cNvSpPr/>
          <p:nvPr/>
        </p:nvSpPr>
        <p:spPr>
          <a:xfrm>
            <a:off x="609600" y="1219200"/>
            <a:ext cx="3581400" cy="4093428"/>
          </a:xfrm>
          <a:prstGeom prst="rect">
            <a:avLst/>
          </a:prstGeom>
        </p:spPr>
        <p:txBody>
          <a:bodyPr wrap="square">
            <a:spAutoFit/>
          </a:bodyPr>
          <a:lstStyle/>
          <a:p>
            <a:r>
              <a:rPr lang="en-US" sz="2000" b="1" dirty="0">
                <a:solidFill>
                  <a:srgbClr val="63727A"/>
                </a:solidFill>
              </a:rPr>
              <a:t>HTTP GET request and looping through data</a:t>
            </a:r>
          </a:p>
          <a:p>
            <a:endParaRPr lang="en-US" sz="2000" b="1" dirty="0">
              <a:solidFill>
                <a:srgbClr val="63727A"/>
              </a:solidFill>
            </a:endParaRPr>
          </a:p>
          <a:p>
            <a:pPr marL="342900" indent="-342900">
              <a:buFont typeface="Arial" panose="020B0604020202020204" pitchFamily="34" charset="0"/>
              <a:buChar char="•"/>
            </a:pPr>
            <a:r>
              <a:rPr lang="en-US" sz="2000" dirty="0">
                <a:solidFill>
                  <a:srgbClr val="63727A"/>
                </a:solidFill>
              </a:rPr>
              <a:t>We make an AJAX request using fetch. </a:t>
            </a:r>
          </a:p>
          <a:p>
            <a:pPr marL="342900" indent="-342900">
              <a:buFont typeface="Arial" panose="020B0604020202020204" pitchFamily="34" charset="0"/>
              <a:buChar char="•"/>
            </a:pPr>
            <a:endParaRPr lang="en-US" sz="2000" dirty="0">
              <a:solidFill>
                <a:srgbClr val="63727A"/>
              </a:solidFill>
            </a:endParaRPr>
          </a:p>
          <a:p>
            <a:pPr marL="342900" indent="-342900">
              <a:buFont typeface="Arial" panose="020B0604020202020204" pitchFamily="34" charset="0"/>
              <a:buChar char="•"/>
            </a:pPr>
            <a:r>
              <a:rPr lang="en-US" sz="2000" dirty="0">
                <a:solidFill>
                  <a:srgbClr val="63727A"/>
                </a:solidFill>
              </a:rPr>
              <a:t>We set the data we receive as component state, so we can access it inside the render method.</a:t>
            </a:r>
          </a:p>
          <a:p>
            <a:pPr marL="342900" indent="-342900">
              <a:buFont typeface="Arial" panose="020B0604020202020204" pitchFamily="34" charset="0"/>
              <a:buChar char="•"/>
            </a:pPr>
            <a:endParaRPr lang="en-US" sz="2000" dirty="0">
              <a:solidFill>
                <a:srgbClr val="63727A"/>
              </a:solidFill>
            </a:endParaRPr>
          </a:p>
          <a:p>
            <a:pPr marL="342900" indent="-342900">
              <a:buFont typeface="Arial" panose="020B0604020202020204" pitchFamily="34" charset="0"/>
              <a:buChar char="•"/>
            </a:pPr>
            <a:r>
              <a:rPr lang="en-US" sz="2000" dirty="0">
                <a:solidFill>
                  <a:srgbClr val="63727A"/>
                </a:solidFill>
              </a:rPr>
              <a:t>There, we loop through the data using map. </a:t>
            </a:r>
          </a:p>
        </p:txBody>
      </p:sp>
      <p:sp>
        <p:nvSpPr>
          <p:cNvPr id="5" name="Rectangle 4">
            <a:extLst>
              <a:ext uri="{FF2B5EF4-FFF2-40B4-BE49-F238E27FC236}">
                <a16:creationId xmlns:a16="http://schemas.microsoft.com/office/drawing/2014/main" id="{F72B0678-BDAA-4004-93A3-A1BE6D204B9F}"/>
              </a:ext>
            </a:extLst>
          </p:cNvPr>
          <p:cNvSpPr/>
          <p:nvPr/>
        </p:nvSpPr>
        <p:spPr>
          <a:xfrm>
            <a:off x="609600" y="5645727"/>
            <a:ext cx="3886200" cy="738664"/>
          </a:xfrm>
          <a:prstGeom prst="rect">
            <a:avLst/>
          </a:prstGeom>
        </p:spPr>
        <p:txBody>
          <a:bodyPr wrap="square">
            <a:spAutoFit/>
          </a:bodyPr>
          <a:lstStyle/>
          <a:p>
            <a:r>
              <a:rPr lang="en-US" sz="1400" dirty="0">
                <a:solidFill>
                  <a:srgbClr val="00C1EF"/>
                </a:solidFill>
              </a:rPr>
              <a:t>Don't forget to always add a unique key attribute (or prop) to the looped element, which is important for </a:t>
            </a:r>
            <a:r>
              <a:rPr lang="en-US" sz="1400" dirty="0" err="1">
                <a:solidFill>
                  <a:srgbClr val="00C1EF"/>
                </a:solidFill>
              </a:rPr>
              <a:t>React's</a:t>
            </a:r>
            <a:r>
              <a:rPr lang="en-US" sz="1400" dirty="0">
                <a:solidFill>
                  <a:srgbClr val="00C1EF"/>
                </a:solidFill>
              </a:rPr>
              <a:t> rendering performance.</a:t>
            </a:r>
          </a:p>
        </p:txBody>
      </p:sp>
    </p:spTree>
    <p:extLst>
      <p:ext uri="{BB962C8B-B14F-4D97-AF65-F5344CB8AC3E}">
        <p14:creationId xmlns:p14="http://schemas.microsoft.com/office/powerpoint/2010/main" val="324016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React Forms</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95235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Forms</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400110"/>
          </a:xfrm>
          <a:prstGeom prst="rect">
            <a:avLst/>
          </a:prstGeom>
        </p:spPr>
        <p:txBody>
          <a:bodyPr wrap="square">
            <a:spAutoFit/>
          </a:bodyPr>
          <a:lstStyle/>
          <a:p>
            <a:r>
              <a:rPr lang="en-US" sz="2000" dirty="0">
                <a:solidFill>
                  <a:srgbClr val="63727A"/>
                </a:solidFill>
              </a:rPr>
              <a:t>A controlled component is bound to a value and its changes get handled in code using event based callbacks.</a:t>
            </a:r>
            <a:endParaRPr lang="en-US" sz="2000" dirty="0">
              <a:solidFill>
                <a:srgbClr val="00C1EF"/>
              </a:solidFill>
            </a:endParaRPr>
          </a:p>
        </p:txBody>
      </p:sp>
      <p:pic>
        <p:nvPicPr>
          <p:cNvPr id="2" name="Picture 1">
            <a:extLst>
              <a:ext uri="{FF2B5EF4-FFF2-40B4-BE49-F238E27FC236}">
                <a16:creationId xmlns:a16="http://schemas.microsoft.com/office/drawing/2014/main" id="{9EF8D3A7-0712-492B-A36C-BB38A5B85AA9}"/>
              </a:ext>
            </a:extLst>
          </p:cNvPr>
          <p:cNvPicPr>
            <a:picLocks noChangeAspect="1"/>
          </p:cNvPicPr>
          <p:nvPr/>
        </p:nvPicPr>
        <p:blipFill>
          <a:blip r:embed="rId3"/>
          <a:stretch>
            <a:fillRect/>
          </a:stretch>
        </p:blipFill>
        <p:spPr>
          <a:xfrm>
            <a:off x="533400" y="1466910"/>
            <a:ext cx="6410325" cy="5267325"/>
          </a:xfrm>
          <a:prstGeom prst="rect">
            <a:avLst/>
          </a:prstGeom>
        </p:spPr>
      </p:pic>
      <p:sp>
        <p:nvSpPr>
          <p:cNvPr id="5" name="Rectangle 4">
            <a:extLst>
              <a:ext uri="{FF2B5EF4-FFF2-40B4-BE49-F238E27FC236}">
                <a16:creationId xmlns:a16="http://schemas.microsoft.com/office/drawing/2014/main" id="{D718BD42-CBF9-4593-9D30-E70270D51B78}"/>
              </a:ext>
            </a:extLst>
          </p:cNvPr>
          <p:cNvSpPr/>
          <p:nvPr/>
        </p:nvSpPr>
        <p:spPr>
          <a:xfrm>
            <a:off x="7305675" y="2249721"/>
            <a:ext cx="4572000" cy="3170099"/>
          </a:xfrm>
          <a:prstGeom prst="rect">
            <a:avLst/>
          </a:prstGeom>
        </p:spPr>
        <p:txBody>
          <a:bodyPr wrap="square">
            <a:spAutoFit/>
          </a:bodyPr>
          <a:lstStyle/>
          <a:p>
            <a:r>
              <a:rPr lang="en-US" sz="2000" dirty="0">
                <a:solidFill>
                  <a:srgbClr val="63727A"/>
                </a:solidFill>
              </a:rPr>
              <a:t>In the example we initialize state with an empty person object. We then bind the values of the 2 inputs to the individual keys of the person object. </a:t>
            </a:r>
          </a:p>
          <a:p>
            <a:endParaRPr lang="en-US" sz="2000" dirty="0">
              <a:solidFill>
                <a:srgbClr val="63727A"/>
              </a:solidFill>
            </a:endParaRPr>
          </a:p>
          <a:p>
            <a:r>
              <a:rPr lang="en-US" sz="2000" dirty="0">
                <a:solidFill>
                  <a:srgbClr val="63727A"/>
                </a:solidFill>
              </a:rPr>
              <a:t>Then as the user types, we capture each value in the </a:t>
            </a:r>
            <a:r>
              <a:rPr lang="en-US" sz="2000" b="1" i="1" dirty="0" err="1">
                <a:solidFill>
                  <a:srgbClr val="63727A"/>
                </a:solidFill>
              </a:rPr>
              <a:t>handleChange</a:t>
            </a:r>
            <a:r>
              <a:rPr lang="en-US" sz="2000" b="1" i="1" dirty="0">
                <a:solidFill>
                  <a:srgbClr val="63727A"/>
                </a:solidFill>
              </a:rPr>
              <a:t> function</a:t>
            </a:r>
            <a:r>
              <a:rPr lang="en-US" sz="2000" dirty="0">
                <a:solidFill>
                  <a:srgbClr val="63727A"/>
                </a:solidFill>
              </a:rPr>
              <a:t>. Since the values of the components are bound to state we can </a:t>
            </a:r>
            <a:r>
              <a:rPr lang="en-US" sz="2000" dirty="0" err="1">
                <a:solidFill>
                  <a:srgbClr val="63727A"/>
                </a:solidFill>
              </a:rPr>
              <a:t>rerender</a:t>
            </a:r>
            <a:r>
              <a:rPr lang="en-US" sz="2000" dirty="0">
                <a:solidFill>
                  <a:srgbClr val="63727A"/>
                </a:solidFill>
              </a:rPr>
              <a:t> as the user types by calling </a:t>
            </a:r>
            <a:r>
              <a:rPr lang="en-US" sz="2000" dirty="0" err="1">
                <a:solidFill>
                  <a:srgbClr val="63727A"/>
                </a:solidFill>
              </a:rPr>
              <a:t>setState</a:t>
            </a:r>
            <a:r>
              <a:rPr lang="en-US" sz="2000" dirty="0">
                <a:solidFill>
                  <a:srgbClr val="63727A"/>
                </a:solidFill>
              </a:rPr>
              <a:t>().</a:t>
            </a:r>
          </a:p>
        </p:txBody>
      </p:sp>
    </p:spTree>
    <p:extLst>
      <p:ext uri="{BB962C8B-B14F-4D97-AF65-F5344CB8AC3E}">
        <p14:creationId xmlns:p14="http://schemas.microsoft.com/office/powerpoint/2010/main" val="288072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7162800" y="3883305"/>
            <a:ext cx="48768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React Routing</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144087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Routing</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707886"/>
          </a:xfrm>
          <a:prstGeom prst="rect">
            <a:avLst/>
          </a:prstGeom>
        </p:spPr>
        <p:txBody>
          <a:bodyPr wrap="square">
            <a:spAutoFit/>
          </a:bodyPr>
          <a:lstStyle/>
          <a:p>
            <a:r>
              <a:rPr lang="en-US" sz="2000" b="1" dirty="0">
                <a:solidFill>
                  <a:srgbClr val="63727A"/>
                </a:solidFill>
              </a:rPr>
              <a:t>Place a file like the following in your top level directory. It defines which components to render for which paths</a:t>
            </a:r>
            <a:endParaRPr lang="en-US" sz="2000" dirty="0">
              <a:solidFill>
                <a:srgbClr val="00C1EF"/>
              </a:solidFill>
            </a:endParaRPr>
          </a:p>
        </p:txBody>
      </p:sp>
      <p:pic>
        <p:nvPicPr>
          <p:cNvPr id="2" name="Picture 1">
            <a:extLst>
              <a:ext uri="{FF2B5EF4-FFF2-40B4-BE49-F238E27FC236}">
                <a16:creationId xmlns:a16="http://schemas.microsoft.com/office/drawing/2014/main" id="{490B1C44-B17F-4441-B94A-8695338246D2}"/>
              </a:ext>
            </a:extLst>
          </p:cNvPr>
          <p:cNvPicPr>
            <a:picLocks noChangeAspect="1"/>
          </p:cNvPicPr>
          <p:nvPr/>
        </p:nvPicPr>
        <p:blipFill>
          <a:blip r:embed="rId3"/>
          <a:stretch>
            <a:fillRect/>
          </a:stretch>
        </p:blipFill>
        <p:spPr>
          <a:xfrm>
            <a:off x="407988" y="1932766"/>
            <a:ext cx="6696075" cy="3314700"/>
          </a:xfrm>
          <a:prstGeom prst="rect">
            <a:avLst/>
          </a:prstGeom>
        </p:spPr>
      </p:pic>
    </p:spTree>
    <p:extLst>
      <p:ext uri="{BB962C8B-B14F-4D97-AF65-F5344CB8AC3E}">
        <p14:creationId xmlns:p14="http://schemas.microsoft.com/office/powerpoint/2010/main" val="271059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Routing</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555412" cy="3785652"/>
          </a:xfrm>
          <a:prstGeom prst="rect">
            <a:avLst/>
          </a:prstGeom>
        </p:spPr>
        <p:txBody>
          <a:bodyPr wrap="square">
            <a:spAutoFit/>
          </a:bodyPr>
          <a:lstStyle/>
          <a:p>
            <a:r>
              <a:rPr lang="en-US" sz="2000" b="1" dirty="0">
                <a:solidFill>
                  <a:srgbClr val="63727A"/>
                </a:solidFill>
              </a:rPr>
              <a:t>In top level index.js that is the entry point to the app, you need only render this Router component:</a:t>
            </a: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r>
              <a:rPr lang="en-US" sz="2000" dirty="0">
                <a:solidFill>
                  <a:srgbClr val="63727A"/>
                </a:solidFill>
              </a:rPr>
              <a:t>Now it is simply a matter of </a:t>
            </a:r>
            <a:r>
              <a:rPr lang="en-US" sz="2000" b="1" dirty="0">
                <a:solidFill>
                  <a:srgbClr val="63727A"/>
                </a:solidFill>
              </a:rPr>
              <a:t>using Link instead of &lt;a&gt; tags </a:t>
            </a:r>
            <a:r>
              <a:rPr lang="en-US" sz="2000" dirty="0">
                <a:solidFill>
                  <a:srgbClr val="63727A"/>
                </a:solidFill>
              </a:rPr>
              <a:t>throughout your application.</a:t>
            </a:r>
          </a:p>
          <a:p>
            <a:endParaRPr lang="en-US" sz="2000" dirty="0">
              <a:solidFill>
                <a:srgbClr val="63727A"/>
              </a:solidFill>
            </a:endParaRPr>
          </a:p>
        </p:txBody>
      </p:sp>
      <p:pic>
        <p:nvPicPr>
          <p:cNvPr id="5" name="Picture 4">
            <a:extLst>
              <a:ext uri="{FF2B5EF4-FFF2-40B4-BE49-F238E27FC236}">
                <a16:creationId xmlns:a16="http://schemas.microsoft.com/office/drawing/2014/main" id="{2459AB97-209A-42A4-9BFE-CF6F29264299}"/>
              </a:ext>
            </a:extLst>
          </p:cNvPr>
          <p:cNvPicPr>
            <a:picLocks noChangeAspect="1"/>
          </p:cNvPicPr>
          <p:nvPr/>
        </p:nvPicPr>
        <p:blipFill>
          <a:blip r:embed="rId3"/>
          <a:stretch>
            <a:fillRect/>
          </a:stretch>
        </p:blipFill>
        <p:spPr>
          <a:xfrm>
            <a:off x="446088" y="1624990"/>
            <a:ext cx="7515225" cy="2276475"/>
          </a:xfrm>
          <a:prstGeom prst="rect">
            <a:avLst/>
          </a:prstGeom>
        </p:spPr>
      </p:pic>
    </p:spTree>
    <p:extLst>
      <p:ext uri="{BB962C8B-B14F-4D97-AF65-F5344CB8AC3E}">
        <p14:creationId xmlns:p14="http://schemas.microsoft.com/office/powerpoint/2010/main" val="15657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Routing</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555412" cy="707886"/>
          </a:xfrm>
          <a:prstGeom prst="rect">
            <a:avLst/>
          </a:prstGeom>
        </p:spPr>
        <p:txBody>
          <a:bodyPr wrap="square">
            <a:spAutoFit/>
          </a:bodyPr>
          <a:lstStyle/>
          <a:p>
            <a:r>
              <a:rPr lang="en-US" sz="2000" dirty="0">
                <a:solidFill>
                  <a:srgbClr val="63727A"/>
                </a:solidFill>
              </a:rPr>
              <a:t>Using Link will communicate with React Router to change the React Router route to the specified link,</a:t>
            </a:r>
          </a:p>
          <a:p>
            <a:r>
              <a:rPr lang="en-US" sz="2000" dirty="0">
                <a:solidFill>
                  <a:srgbClr val="63727A"/>
                </a:solidFill>
              </a:rPr>
              <a:t>which will in turn render the correct component as defined in routes.js</a:t>
            </a:r>
          </a:p>
        </p:txBody>
      </p:sp>
      <p:grpSp>
        <p:nvGrpSpPr>
          <p:cNvPr id="7" name="Group 6">
            <a:extLst>
              <a:ext uri="{FF2B5EF4-FFF2-40B4-BE49-F238E27FC236}">
                <a16:creationId xmlns:a16="http://schemas.microsoft.com/office/drawing/2014/main" id="{BB46F093-3D91-41FC-B88A-7594CCFF1AD1}"/>
              </a:ext>
            </a:extLst>
          </p:cNvPr>
          <p:cNvGrpSpPr/>
          <p:nvPr/>
        </p:nvGrpSpPr>
        <p:grpSpPr>
          <a:xfrm>
            <a:off x="427038" y="1932766"/>
            <a:ext cx="7886700" cy="2771775"/>
            <a:chOff x="427038" y="1932766"/>
            <a:chExt cx="7886700" cy="2771775"/>
          </a:xfrm>
        </p:grpSpPr>
        <p:pic>
          <p:nvPicPr>
            <p:cNvPr id="2" name="Picture 1">
              <a:extLst>
                <a:ext uri="{FF2B5EF4-FFF2-40B4-BE49-F238E27FC236}">
                  <a16:creationId xmlns:a16="http://schemas.microsoft.com/office/drawing/2014/main" id="{E50A4CC5-8A78-4AF2-9997-FCEA7448BD7F}"/>
                </a:ext>
              </a:extLst>
            </p:cNvPr>
            <p:cNvPicPr>
              <a:picLocks noChangeAspect="1"/>
            </p:cNvPicPr>
            <p:nvPr/>
          </p:nvPicPr>
          <p:blipFill rotWithShape="1">
            <a:blip r:embed="rId3"/>
            <a:srcRect r="4388"/>
            <a:stretch/>
          </p:blipFill>
          <p:spPr>
            <a:xfrm>
              <a:off x="427038" y="1932766"/>
              <a:ext cx="7886700" cy="1295400"/>
            </a:xfrm>
            <a:prstGeom prst="rect">
              <a:avLst/>
            </a:prstGeom>
          </p:spPr>
        </p:pic>
        <p:pic>
          <p:nvPicPr>
            <p:cNvPr id="6" name="Picture 5">
              <a:extLst>
                <a:ext uri="{FF2B5EF4-FFF2-40B4-BE49-F238E27FC236}">
                  <a16:creationId xmlns:a16="http://schemas.microsoft.com/office/drawing/2014/main" id="{EBA352EA-365F-4EB6-9DB9-8EE6FAB1F1D1}"/>
                </a:ext>
              </a:extLst>
            </p:cNvPr>
            <p:cNvPicPr>
              <a:picLocks noChangeAspect="1"/>
            </p:cNvPicPr>
            <p:nvPr/>
          </p:nvPicPr>
          <p:blipFill>
            <a:blip r:embed="rId4"/>
            <a:stretch>
              <a:fillRect/>
            </a:stretch>
          </p:blipFill>
          <p:spPr>
            <a:xfrm>
              <a:off x="427038" y="3228166"/>
              <a:ext cx="7886700" cy="1476375"/>
            </a:xfrm>
            <a:prstGeom prst="rect">
              <a:avLst/>
            </a:prstGeom>
          </p:spPr>
        </p:pic>
      </p:grpSp>
    </p:spTree>
    <p:extLst>
      <p:ext uri="{BB962C8B-B14F-4D97-AF65-F5344CB8AC3E}">
        <p14:creationId xmlns:p14="http://schemas.microsoft.com/office/powerpoint/2010/main" val="323374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 Routing Async</a:t>
            </a:r>
          </a:p>
        </p:txBody>
      </p:sp>
      <p:pic>
        <p:nvPicPr>
          <p:cNvPr id="8" name="Picture 7">
            <a:extLst>
              <a:ext uri="{FF2B5EF4-FFF2-40B4-BE49-F238E27FC236}">
                <a16:creationId xmlns:a16="http://schemas.microsoft.com/office/drawing/2014/main" id="{607F3CA4-6260-4F83-8D0C-FFA8A2837238}"/>
              </a:ext>
            </a:extLst>
          </p:cNvPr>
          <p:cNvPicPr>
            <a:picLocks noChangeAspect="1"/>
          </p:cNvPicPr>
          <p:nvPr/>
        </p:nvPicPr>
        <p:blipFill>
          <a:blip r:embed="rId3"/>
          <a:stretch>
            <a:fillRect/>
          </a:stretch>
        </p:blipFill>
        <p:spPr>
          <a:xfrm>
            <a:off x="533400" y="1038225"/>
            <a:ext cx="5767387" cy="5758943"/>
          </a:xfrm>
          <a:prstGeom prst="rect">
            <a:avLst/>
          </a:prstGeom>
        </p:spPr>
      </p:pic>
    </p:spTree>
    <p:extLst>
      <p:ext uri="{BB962C8B-B14F-4D97-AF65-F5344CB8AC3E}">
        <p14:creationId xmlns:p14="http://schemas.microsoft.com/office/powerpoint/2010/main" val="287085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8">
            <a:extLst>
              <a:ext uri="{FF2B5EF4-FFF2-40B4-BE49-F238E27FC236}">
                <a16:creationId xmlns:a16="http://schemas.microsoft.com/office/drawing/2014/main" id="{7500E1DF-D987-B744-9A61-FCDAC1C60CF5}"/>
              </a:ext>
            </a:extLst>
          </p:cNvPr>
          <p:cNvSpPr txBox="1"/>
          <p:nvPr/>
        </p:nvSpPr>
        <p:spPr>
          <a:xfrm>
            <a:off x="6248400" y="3883305"/>
            <a:ext cx="5791200" cy="492443"/>
          </a:xfrm>
          <a:prstGeom prst="rect">
            <a:avLst/>
          </a:prstGeom>
        </p:spPr>
        <p:txBody>
          <a:bodyPr vert="horz" wrap="square" lIns="0" tIns="0" rIns="0" bIns="0" rtlCol="0">
            <a:spAutoFit/>
          </a:bodyPr>
          <a:lstStyle/>
          <a:p>
            <a:pPr marL="12700">
              <a:lnSpc>
                <a:spcPct val="100000"/>
              </a:lnSpc>
            </a:pPr>
            <a:r>
              <a:rPr lang="en-US" sz="3200" dirty="0">
                <a:solidFill>
                  <a:srgbClr val="FFFFFF"/>
                </a:solidFill>
                <a:latin typeface="Trebuchet MS"/>
                <a:cs typeface="Trebuchet MS"/>
              </a:rPr>
              <a:t>Using ReactJS with Typescript</a:t>
            </a:r>
            <a:endParaRPr lang="el-GR" sz="3200" dirty="0">
              <a:solidFill>
                <a:srgbClr val="FFFFFF"/>
              </a:solidFill>
              <a:latin typeface="Trebuchet MS"/>
              <a:cs typeface="Trebuchet MS"/>
            </a:endParaRPr>
          </a:p>
        </p:txBody>
      </p:sp>
    </p:spTree>
    <p:extLst>
      <p:ext uri="{BB962C8B-B14F-4D97-AF65-F5344CB8AC3E}">
        <p14:creationId xmlns:p14="http://schemas.microsoft.com/office/powerpoint/2010/main" val="33955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ReactJS component written in Typescript</a:t>
            </a:r>
          </a:p>
        </p:txBody>
      </p:sp>
      <p:sp>
        <p:nvSpPr>
          <p:cNvPr id="4" name="Rectangle 3">
            <a:extLst>
              <a:ext uri="{FF2B5EF4-FFF2-40B4-BE49-F238E27FC236}">
                <a16:creationId xmlns:a16="http://schemas.microsoft.com/office/drawing/2014/main" id="{A23AD2BC-E936-4966-9954-318F733C5504}"/>
              </a:ext>
            </a:extLst>
          </p:cNvPr>
          <p:cNvSpPr/>
          <p:nvPr/>
        </p:nvSpPr>
        <p:spPr>
          <a:xfrm>
            <a:off x="407988" y="1066800"/>
            <a:ext cx="11479212" cy="5632311"/>
          </a:xfrm>
          <a:prstGeom prst="rect">
            <a:avLst/>
          </a:prstGeom>
        </p:spPr>
        <p:txBody>
          <a:bodyPr wrap="square">
            <a:spAutoFit/>
          </a:bodyPr>
          <a:lstStyle/>
          <a:p>
            <a:r>
              <a:rPr lang="en-US" sz="2000" b="1" dirty="0">
                <a:solidFill>
                  <a:srgbClr val="63727A"/>
                </a:solidFill>
              </a:rPr>
              <a:t>Create typescript app with CRA</a:t>
            </a: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dirty="0">
              <a:solidFill>
                <a:srgbClr val="63727A"/>
              </a:solidFill>
            </a:endParaRPr>
          </a:p>
          <a:p>
            <a:endParaRPr lang="en-US" sz="2000" b="1" dirty="0">
              <a:solidFill>
                <a:srgbClr val="63727A"/>
              </a:solidFill>
            </a:endParaRPr>
          </a:p>
          <a:p>
            <a:r>
              <a:rPr lang="en-US" sz="2000" b="1" dirty="0">
                <a:solidFill>
                  <a:srgbClr val="63727A"/>
                </a:solidFill>
              </a:rPr>
              <a:t>Add TypeScript to a React App project</a:t>
            </a: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endParaRPr lang="en-US" sz="2000" b="1" dirty="0">
              <a:solidFill>
                <a:srgbClr val="63727A"/>
              </a:solidFill>
            </a:endParaRPr>
          </a:p>
          <a:p>
            <a:r>
              <a:rPr lang="en-US" sz="2000" b="1" dirty="0">
                <a:solidFill>
                  <a:srgbClr val="63727A"/>
                </a:solidFill>
              </a:rPr>
              <a:t>And Instead of '</a:t>
            </a:r>
            <a:r>
              <a:rPr lang="en-US" sz="2000" b="1" dirty="0" err="1">
                <a:solidFill>
                  <a:srgbClr val="63727A"/>
                </a:solidFill>
              </a:rPr>
              <a:t>jsx</a:t>
            </a:r>
            <a:r>
              <a:rPr lang="en-US" sz="2000" b="1" dirty="0">
                <a:solidFill>
                  <a:srgbClr val="63727A"/>
                </a:solidFill>
              </a:rPr>
              <a:t>' file's extension, typescript projects use '</a:t>
            </a:r>
            <a:r>
              <a:rPr lang="en-US" sz="2000" b="1" dirty="0" err="1">
                <a:solidFill>
                  <a:srgbClr val="63727A"/>
                </a:solidFill>
              </a:rPr>
              <a:t>tsx</a:t>
            </a:r>
            <a:r>
              <a:rPr lang="en-US" sz="2000" b="1" dirty="0">
                <a:solidFill>
                  <a:srgbClr val="63727A"/>
                </a:solidFill>
              </a:rPr>
              <a:t>’  file extension</a:t>
            </a:r>
          </a:p>
          <a:p>
            <a:endParaRPr lang="en-US" sz="2000" b="1" dirty="0">
              <a:solidFill>
                <a:srgbClr val="63727A"/>
              </a:solidFill>
            </a:endParaRPr>
          </a:p>
          <a:p>
            <a:r>
              <a:rPr lang="en-US" sz="2000" b="1" dirty="0">
                <a:solidFill>
                  <a:srgbClr val="63727A"/>
                </a:solidFill>
              </a:rPr>
              <a:t>Resources: </a:t>
            </a:r>
            <a:r>
              <a:rPr lang="en-US" sz="2000" dirty="0">
                <a:solidFill>
                  <a:srgbClr val="00C1EF"/>
                </a:solidFill>
                <a:hlinkClick r:id="rId3">
                  <a:extLst>
                    <a:ext uri="{A12FA001-AC4F-418D-AE19-62706E023703}">
                      <ahyp:hlinkClr xmlns:ahyp="http://schemas.microsoft.com/office/drawing/2018/hyperlinkcolor" val="tx"/>
                    </a:ext>
                  </a:extLst>
                </a:hlinkClick>
              </a:rPr>
              <a:t>TypeScript Handbook</a:t>
            </a:r>
            <a:endParaRPr lang="en-US" sz="2000" dirty="0">
              <a:solidFill>
                <a:srgbClr val="00C1EF"/>
              </a:solidFill>
            </a:endParaRPr>
          </a:p>
          <a:p>
            <a:r>
              <a:rPr lang="en-US" sz="2000" dirty="0">
                <a:solidFill>
                  <a:srgbClr val="63727A"/>
                </a:solidFill>
              </a:rPr>
              <a:t>	     </a:t>
            </a:r>
            <a:r>
              <a:rPr lang="en-US" sz="2000" dirty="0">
                <a:solidFill>
                  <a:srgbClr val="00C1EF"/>
                </a:solidFill>
                <a:hlinkClick r:id="rId4">
                  <a:extLst>
                    <a:ext uri="{A12FA001-AC4F-418D-AE19-62706E023703}">
                      <ahyp:hlinkClr xmlns:ahyp="http://schemas.microsoft.com/office/drawing/2018/hyperlinkcolor" val="tx"/>
                    </a:ext>
                  </a:extLst>
                </a:hlinkClick>
              </a:rPr>
              <a:t>TypeScript Example on React</a:t>
            </a:r>
            <a:endParaRPr lang="en-US" sz="2000" dirty="0">
              <a:solidFill>
                <a:srgbClr val="00C1EF"/>
              </a:solidFill>
            </a:endParaRPr>
          </a:p>
          <a:p>
            <a:r>
              <a:rPr lang="en-US" sz="2000" b="1" dirty="0">
                <a:solidFill>
                  <a:srgbClr val="63727A"/>
                </a:solidFill>
              </a:rPr>
              <a:t>	</a:t>
            </a:r>
          </a:p>
          <a:p>
            <a:endParaRPr lang="en-US" sz="2000" dirty="0">
              <a:solidFill>
                <a:srgbClr val="00C1EF"/>
              </a:solidFill>
            </a:endParaRPr>
          </a:p>
        </p:txBody>
      </p:sp>
      <p:pic>
        <p:nvPicPr>
          <p:cNvPr id="2" name="Picture 1">
            <a:extLst>
              <a:ext uri="{FF2B5EF4-FFF2-40B4-BE49-F238E27FC236}">
                <a16:creationId xmlns:a16="http://schemas.microsoft.com/office/drawing/2014/main" id="{EB623134-923C-4596-A42B-F17187F7208C}"/>
              </a:ext>
            </a:extLst>
          </p:cNvPr>
          <p:cNvPicPr>
            <a:picLocks noChangeAspect="1"/>
          </p:cNvPicPr>
          <p:nvPr/>
        </p:nvPicPr>
        <p:blipFill>
          <a:blip r:embed="rId5"/>
          <a:stretch>
            <a:fillRect/>
          </a:stretch>
        </p:blipFill>
        <p:spPr>
          <a:xfrm>
            <a:off x="533400" y="1524000"/>
            <a:ext cx="6477000" cy="1038225"/>
          </a:xfrm>
          <a:prstGeom prst="rect">
            <a:avLst/>
          </a:prstGeom>
        </p:spPr>
      </p:pic>
      <p:pic>
        <p:nvPicPr>
          <p:cNvPr id="5" name="Picture 4">
            <a:extLst>
              <a:ext uri="{FF2B5EF4-FFF2-40B4-BE49-F238E27FC236}">
                <a16:creationId xmlns:a16="http://schemas.microsoft.com/office/drawing/2014/main" id="{ED401728-282F-49DD-9282-43E4B5021689}"/>
              </a:ext>
            </a:extLst>
          </p:cNvPr>
          <p:cNvPicPr>
            <a:picLocks noChangeAspect="1"/>
          </p:cNvPicPr>
          <p:nvPr/>
        </p:nvPicPr>
        <p:blipFill>
          <a:blip r:embed="rId6"/>
          <a:stretch>
            <a:fillRect/>
          </a:stretch>
        </p:blipFill>
        <p:spPr>
          <a:xfrm>
            <a:off x="523875" y="3324226"/>
            <a:ext cx="7248525" cy="914400"/>
          </a:xfrm>
          <a:prstGeom prst="rect">
            <a:avLst/>
          </a:prstGeom>
        </p:spPr>
      </p:pic>
    </p:spTree>
    <p:extLst>
      <p:ext uri="{BB962C8B-B14F-4D97-AF65-F5344CB8AC3E}">
        <p14:creationId xmlns:p14="http://schemas.microsoft.com/office/powerpoint/2010/main" val="324866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rgbClr val="00C1EF"/>
                </a:solidFill>
                <a:latin typeface="Trebuchet MS" panose="020B0603020202020204" pitchFamily="34" charset="0"/>
              </a:rPr>
              <a:t>The web evolution</a:t>
            </a:r>
            <a:endParaRPr lang="el-GR" sz="2800" b="1" dirty="0">
              <a:solidFill>
                <a:srgbClr val="00C1EF"/>
              </a:solidFill>
              <a:latin typeface="Trebuchet MS" panose="020B0603020202020204" pitchFamily="34" charset="0"/>
            </a:endParaRPr>
          </a:p>
        </p:txBody>
      </p:sp>
      <p:sp>
        <p:nvSpPr>
          <p:cNvPr id="11" name="Rectangle 10">
            <a:extLst>
              <a:ext uri="{FF2B5EF4-FFF2-40B4-BE49-F238E27FC236}">
                <a16:creationId xmlns:a16="http://schemas.microsoft.com/office/drawing/2014/main" id="{F797B56F-FA87-4ACB-9DDE-5A342A74D95D}"/>
              </a:ext>
            </a:extLst>
          </p:cNvPr>
          <p:cNvSpPr/>
          <p:nvPr/>
        </p:nvSpPr>
        <p:spPr>
          <a:xfrm>
            <a:off x="209550" y="2217899"/>
            <a:ext cx="11772900" cy="2422202"/>
          </a:xfrm>
          <a:prstGeom prst="rect">
            <a:avLst/>
          </a:prstGeom>
        </p:spPr>
        <p:txBody>
          <a:bodyPr wrap="square">
            <a:spAutoFit/>
          </a:bodyPr>
          <a:lstStyle/>
          <a:p>
            <a:pPr marL="342900" lvl="0" indent="-342900" fontAlgn="base">
              <a:lnSpc>
                <a:spcPts val="3000"/>
              </a:lnSpc>
              <a:spcBef>
                <a:spcPct val="0"/>
              </a:spcBef>
              <a:spcAft>
                <a:spcPct val="0"/>
              </a:spcAft>
              <a:buClr>
                <a:srgbClr val="00C1EF"/>
              </a:buClr>
              <a:buFont typeface="Arial" panose="020B0604020202020204" pitchFamily="34" charset="0"/>
              <a:buChar char="•"/>
              <a:defRPr/>
            </a:pPr>
            <a:endParaRPr lang="en-US" altLang="el-GR" sz="2400"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Application Complexity</a:t>
            </a:r>
          </a:p>
          <a:p>
            <a:pPr lvl="0" algn="ctr" fontAlgn="base">
              <a:lnSpc>
                <a:spcPts val="3000"/>
              </a:lnSpc>
              <a:spcBef>
                <a:spcPct val="0"/>
              </a:spcBef>
              <a:spcAft>
                <a:spcPct val="0"/>
              </a:spcAft>
              <a:buClr>
                <a:srgbClr val="00C1EF"/>
              </a:buClr>
              <a:defRPr/>
            </a:pPr>
            <a:endParaRPr lang="en-US" altLang="el-GR" sz="4000" b="1" dirty="0">
              <a:solidFill>
                <a:srgbClr val="63727A"/>
              </a:solidFill>
              <a:latin typeface="Trebuchet MS" panose="020B0703020202090204" pitchFamily="34" charset="0"/>
              <a:cs typeface="Arial" pitchFamily="34" charset="0"/>
            </a:endParaRP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vs.</a:t>
            </a: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	</a:t>
            </a:r>
          </a:p>
          <a:p>
            <a:pPr lvl="0" algn="ctr" fontAlgn="base">
              <a:lnSpc>
                <a:spcPts val="3000"/>
              </a:lnSpc>
              <a:spcBef>
                <a:spcPct val="0"/>
              </a:spcBef>
              <a:spcAft>
                <a:spcPct val="0"/>
              </a:spcAft>
              <a:buClr>
                <a:srgbClr val="00C1EF"/>
              </a:buClr>
              <a:defRPr/>
            </a:pPr>
            <a:r>
              <a:rPr lang="en-US" altLang="el-GR" sz="4000" b="1" dirty="0">
                <a:solidFill>
                  <a:srgbClr val="63727A"/>
                </a:solidFill>
                <a:latin typeface="Trebuchet MS" panose="020B0703020202090204" pitchFamily="34" charset="0"/>
                <a:cs typeface="Arial" pitchFamily="34" charset="0"/>
              </a:rPr>
              <a:t>Framework Complexity</a:t>
            </a:r>
          </a:p>
        </p:txBody>
      </p:sp>
    </p:spTree>
    <p:extLst>
      <p:ext uri="{BB962C8B-B14F-4D97-AF65-F5344CB8AC3E}">
        <p14:creationId xmlns:p14="http://schemas.microsoft.com/office/powerpoint/2010/main" val="255790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ReactJS component written in Typescript</a:t>
            </a:r>
          </a:p>
        </p:txBody>
      </p:sp>
      <p:pic>
        <p:nvPicPr>
          <p:cNvPr id="6" name="Picture 5">
            <a:extLst>
              <a:ext uri="{FF2B5EF4-FFF2-40B4-BE49-F238E27FC236}">
                <a16:creationId xmlns:a16="http://schemas.microsoft.com/office/drawing/2014/main" id="{5D103742-DC57-4E76-9BFE-05FF9FFB1D39}"/>
              </a:ext>
            </a:extLst>
          </p:cNvPr>
          <p:cNvPicPr>
            <a:picLocks noChangeAspect="1"/>
          </p:cNvPicPr>
          <p:nvPr/>
        </p:nvPicPr>
        <p:blipFill>
          <a:blip r:embed="rId3"/>
          <a:stretch>
            <a:fillRect/>
          </a:stretch>
        </p:blipFill>
        <p:spPr>
          <a:xfrm>
            <a:off x="407988" y="3124200"/>
            <a:ext cx="8315325" cy="1943100"/>
          </a:xfrm>
          <a:prstGeom prst="rect">
            <a:avLst/>
          </a:prstGeom>
        </p:spPr>
      </p:pic>
      <p:pic>
        <p:nvPicPr>
          <p:cNvPr id="7" name="Picture 6">
            <a:extLst>
              <a:ext uri="{FF2B5EF4-FFF2-40B4-BE49-F238E27FC236}">
                <a16:creationId xmlns:a16="http://schemas.microsoft.com/office/drawing/2014/main" id="{3A64225E-3761-4AF9-A347-3EDAE8AD56C9}"/>
              </a:ext>
            </a:extLst>
          </p:cNvPr>
          <p:cNvPicPr>
            <a:picLocks noChangeAspect="1"/>
          </p:cNvPicPr>
          <p:nvPr/>
        </p:nvPicPr>
        <p:blipFill>
          <a:blip r:embed="rId4"/>
          <a:stretch>
            <a:fillRect/>
          </a:stretch>
        </p:blipFill>
        <p:spPr>
          <a:xfrm>
            <a:off x="407988" y="1143000"/>
            <a:ext cx="7448550" cy="1419225"/>
          </a:xfrm>
          <a:prstGeom prst="rect">
            <a:avLst/>
          </a:prstGeom>
        </p:spPr>
      </p:pic>
    </p:spTree>
    <p:extLst>
      <p:ext uri="{BB962C8B-B14F-4D97-AF65-F5344CB8AC3E}">
        <p14:creationId xmlns:p14="http://schemas.microsoft.com/office/powerpoint/2010/main" val="283568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7988" y="0"/>
            <a:ext cx="9504362" cy="90872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00C1EF"/>
                </a:solidFill>
                <a:latin typeface="Trebuchet MS" panose="020B0603020202020204" pitchFamily="34" charset="0"/>
              </a:rPr>
              <a:t>ReactJS component written in Typescript</a:t>
            </a:r>
          </a:p>
        </p:txBody>
      </p:sp>
      <p:pic>
        <p:nvPicPr>
          <p:cNvPr id="2" name="Picture 1">
            <a:extLst>
              <a:ext uri="{FF2B5EF4-FFF2-40B4-BE49-F238E27FC236}">
                <a16:creationId xmlns:a16="http://schemas.microsoft.com/office/drawing/2014/main" id="{DF896B45-5625-44FA-A849-F062DE5A829E}"/>
              </a:ext>
            </a:extLst>
          </p:cNvPr>
          <p:cNvPicPr>
            <a:picLocks noChangeAspect="1"/>
          </p:cNvPicPr>
          <p:nvPr/>
        </p:nvPicPr>
        <p:blipFill>
          <a:blip r:embed="rId3"/>
          <a:stretch>
            <a:fillRect/>
          </a:stretch>
        </p:blipFill>
        <p:spPr>
          <a:xfrm>
            <a:off x="457200" y="1219200"/>
            <a:ext cx="8229600" cy="3895725"/>
          </a:xfrm>
          <a:prstGeom prst="rect">
            <a:avLst/>
          </a:prstGeom>
        </p:spPr>
      </p:pic>
    </p:spTree>
    <p:extLst>
      <p:ext uri="{BB962C8B-B14F-4D97-AF65-F5344CB8AC3E}">
        <p14:creationId xmlns:p14="http://schemas.microsoft.com/office/powerpoint/2010/main" val="109081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6672064" y="5733256"/>
            <a:ext cx="172819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l-GR" sz="1600" dirty="0" err="1">
                <a:solidFill>
                  <a:schemeClr val="bg1"/>
                </a:solidFill>
                <a:latin typeface="Trebuchet MS" pitchFamily="34" charset="0"/>
                <a:ea typeface="ＭＳ Ｐゴシック"/>
                <a:cs typeface="Times New Roman" pitchFamily="18" charset="0"/>
              </a:rPr>
              <a:t>Follow</a:t>
            </a:r>
            <a:r>
              <a:rPr lang="el-GR" sz="1600" dirty="0">
                <a:solidFill>
                  <a:schemeClr val="bg1"/>
                </a:solidFill>
                <a:latin typeface="Trebuchet MS" pitchFamily="34" charset="0"/>
                <a:ea typeface="ＭＳ Ｐゴシック"/>
                <a:cs typeface="Times New Roman" pitchFamily="18" charset="0"/>
              </a:rPr>
              <a:t> </a:t>
            </a:r>
            <a:r>
              <a:rPr lang="en-US" sz="1600" dirty="0">
                <a:solidFill>
                  <a:schemeClr val="bg1"/>
                </a:solidFill>
                <a:latin typeface="Trebuchet MS" pitchFamily="34" charset="0"/>
                <a:ea typeface="ＭＳ Ｐゴシック"/>
                <a:cs typeface="Times New Roman" pitchFamily="18" charset="0"/>
              </a:rPr>
              <a:t>us </a:t>
            </a:r>
            <a:r>
              <a:rPr lang="el-GR" sz="1600" dirty="0">
                <a:solidFill>
                  <a:schemeClr val="bg1"/>
                </a:solidFill>
                <a:latin typeface="Trebuchet MS" pitchFamily="34" charset="0"/>
                <a:ea typeface="ＭＳ Ｐゴシック"/>
                <a:cs typeface="Times New Roman" pitchFamily="18" charset="0"/>
                <a:hlinkClick r:id="rId3">
                  <a:extLst>
                    <a:ext uri="{A12FA001-AC4F-418D-AE19-62706E023703}">
                      <ahyp:hlinkClr xmlns:ahyp="http://schemas.microsoft.com/office/drawing/2018/hyperlinkcolor" val="tx"/>
                    </a:ext>
                  </a:extLst>
                </a:hlinkClick>
              </a:rPr>
              <a:t>    </a:t>
            </a:r>
            <a:r>
              <a:rPr lang="el-GR" sz="1600" dirty="0">
                <a:solidFill>
                  <a:schemeClr val="bg1"/>
                </a:solidFill>
                <a:latin typeface="Trebuchet MS" pitchFamily="34" charset="0"/>
                <a:ea typeface="ＭＳ Ｐゴシック"/>
                <a:cs typeface="Times New Roman" pitchFamily="18" charset="0"/>
              </a:rPr>
              <a:t> </a:t>
            </a:r>
          </a:p>
        </p:txBody>
      </p:sp>
      <p:sp>
        <p:nvSpPr>
          <p:cNvPr id="8" name="TextBox 7">
            <a:extLst>
              <a:ext uri="{FF2B5EF4-FFF2-40B4-BE49-F238E27FC236}">
                <a16:creationId xmlns:a16="http://schemas.microsoft.com/office/drawing/2014/main" id="{A7B16379-3799-054C-8333-7F7832ABA715}"/>
              </a:ext>
            </a:extLst>
          </p:cNvPr>
          <p:cNvSpPr txBox="1"/>
          <p:nvPr/>
        </p:nvSpPr>
        <p:spPr>
          <a:xfrm>
            <a:off x="6672064" y="3068960"/>
            <a:ext cx="3456384" cy="1077218"/>
          </a:xfrm>
          <a:prstGeom prst="rect">
            <a:avLst/>
          </a:prstGeom>
          <a:noFill/>
        </p:spPr>
        <p:txBody>
          <a:bodyPr wrap="square" rtlCol="0">
            <a:spAutoFit/>
          </a:bodyPr>
          <a:lstStyle/>
          <a:p>
            <a:r>
              <a:rPr lang="en-GB" sz="3200" dirty="0">
                <a:solidFill>
                  <a:schemeClr val="bg1"/>
                </a:solidFill>
                <a:latin typeface="Trebuchet MS" pitchFamily="34" charset="0"/>
                <a:cs typeface="Arial" pitchFamily="34" charset="0"/>
              </a:rPr>
              <a:t>Thank you for your attention</a:t>
            </a:r>
          </a:p>
        </p:txBody>
      </p:sp>
      <p:pic>
        <p:nvPicPr>
          <p:cNvPr id="14" name="Picture 13">
            <a:hlinkClick r:id="rId4"/>
            <a:extLst>
              <a:ext uri="{FF2B5EF4-FFF2-40B4-BE49-F238E27FC236}">
                <a16:creationId xmlns:a16="http://schemas.microsoft.com/office/drawing/2014/main" id="{84439023-4AE4-0C47-93C6-72C72BC3C8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6200" y="5701984"/>
            <a:ext cx="340395" cy="340395"/>
          </a:xfrm>
          <a:prstGeom prst="rect">
            <a:avLst/>
          </a:prstGeom>
        </p:spPr>
      </p:pic>
      <p:pic>
        <p:nvPicPr>
          <p:cNvPr id="16" name="Picture 15" descr="A close up of a logo&#10;&#10;Description automatically generated">
            <a:hlinkClick r:id="rId6"/>
            <a:extLst>
              <a:ext uri="{FF2B5EF4-FFF2-40B4-BE49-F238E27FC236}">
                <a16:creationId xmlns:a16="http://schemas.microsoft.com/office/drawing/2014/main" id="{FCF30812-B42C-F14E-A014-52A952C7CF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4620" y="5701984"/>
            <a:ext cx="340395" cy="340395"/>
          </a:xfrm>
          <a:prstGeom prst="rect">
            <a:avLst/>
          </a:prstGeom>
        </p:spPr>
      </p:pic>
    </p:spTree>
    <p:extLst>
      <p:ext uri="{BB962C8B-B14F-4D97-AF65-F5344CB8AC3E}">
        <p14:creationId xmlns:p14="http://schemas.microsoft.com/office/powerpoint/2010/main" val="285101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ct-CodingHive.potx" id="{A58283BD-F7CB-476F-B00C-64E6B6CC1D9A}" vid="{B8EC2F46-CC6A-4C73-BE16-FD417004A0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React-CodingHive</Template>
  <TotalTime>3396</TotalTime>
  <Words>4435</Words>
  <Application>Microsoft Office PowerPoint</Application>
  <PresentationFormat>Widescreen</PresentationFormat>
  <Paragraphs>752</Paragraphs>
  <Slides>92</Slides>
  <Notes>76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Courier New</vt:lpstr>
      <vt:lpstr>Helvetica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INTRASOFT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ADAMOPOULOS Panagiotis</dc:creator>
  <cp:lastModifiedBy>Panagiotis ADAMOPOULOS</cp:lastModifiedBy>
  <cp:revision>95</cp:revision>
  <cp:lastPrinted>2019-03-19T10:12:56Z</cp:lastPrinted>
  <dcterms:created xsi:type="dcterms:W3CDTF">2019-12-11T12:14:11Z</dcterms:created>
  <dcterms:modified xsi:type="dcterms:W3CDTF">2019-12-16T07:42:43Z</dcterms:modified>
</cp:coreProperties>
</file>