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6" r:id="rId2"/>
    <p:sldId id="260" r:id="rId3"/>
    <p:sldId id="320" r:id="rId4"/>
    <p:sldId id="305" r:id="rId5"/>
    <p:sldId id="307" r:id="rId6"/>
    <p:sldId id="317" r:id="rId7"/>
    <p:sldId id="336" r:id="rId8"/>
    <p:sldId id="335" r:id="rId9"/>
    <p:sldId id="318" r:id="rId10"/>
    <p:sldId id="319" r:id="rId11"/>
    <p:sldId id="334" r:id="rId12"/>
  </p:sldIdLst>
  <p:sldSz cx="12192000" cy="6858000"/>
  <p:notesSz cx="12192000" cy="6858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guide id="3" pos="528" userDrawn="1">
          <p15:clr>
            <a:srgbClr val="A4A3A4"/>
          </p15:clr>
        </p15:guide>
        <p15:guide id="4" orient="horz" pos="1008" userDrawn="1">
          <p15:clr>
            <a:srgbClr val="A4A3A4"/>
          </p15:clr>
        </p15:guide>
        <p15:guide id="5" pos="288" userDrawn="1">
          <p15:clr>
            <a:srgbClr val="A4A3A4"/>
          </p15:clr>
        </p15:guide>
        <p15:guide id="6" pos="1056" userDrawn="1">
          <p15:clr>
            <a:srgbClr val="A4A3A4"/>
          </p15:clr>
        </p15:guide>
        <p15:guide id="7" pos="39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4D4F"/>
    <a:srgbClr val="BE7D11"/>
    <a:srgbClr val="6475AF"/>
    <a:srgbClr val="8064A2"/>
    <a:srgbClr val="0C689A"/>
    <a:srgbClr val="A34773"/>
    <a:srgbClr val="9BBB59"/>
    <a:srgbClr val="4C96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4"/>
  </p:normalViewPr>
  <p:slideViewPr>
    <p:cSldViewPr>
      <p:cViewPr varScale="1">
        <p:scale>
          <a:sx n="104" d="100"/>
          <a:sy n="104" d="100"/>
        </p:scale>
        <p:origin x="232" y="624"/>
      </p:cViewPr>
      <p:guideLst>
        <p:guide orient="horz" pos="2880"/>
        <p:guide pos="2160"/>
        <p:guide pos="528"/>
        <p:guide orient="horz" pos="1008"/>
        <p:guide pos="288"/>
        <p:guide pos="1056"/>
        <p:guide pos="3936"/>
      </p:guideLst>
    </p:cSldViewPr>
  </p:slideViewPr>
  <p:notesTextViewPr>
    <p:cViewPr>
      <p:scale>
        <a:sx n="100" d="100"/>
        <a:sy n="100" d="100"/>
      </p:scale>
      <p:origin x="0" y="0"/>
    </p:cViewPr>
  </p:notesTextViewPr>
  <p:sorterViewPr>
    <p:cViewPr>
      <p:scale>
        <a:sx n="57" d="100"/>
        <a:sy n="57"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E6439749-5F7E-5648-9CD6-00744CE904A7}" type="datetimeFigureOut">
              <a:t>04/08/21</a:t>
            </a:fld>
            <a:endParaRPr lang="it-IT"/>
          </a:p>
        </p:txBody>
      </p:sp>
      <p:sp>
        <p:nvSpPr>
          <p:cNvPr id="4" name="Segnaposto immagine diapositiva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r>
              <a:rPr lang="it-IT"/>
              <a:t>Modifica gli stili del testo dello schema
Secondo livello
Terzo livello
Quarto livello
Quinto livello</a:t>
            </a:r>
          </a:p>
        </p:txBody>
      </p:sp>
      <p:sp>
        <p:nvSpPr>
          <p:cNvPr id="6" name="Segnaposto piè di pagina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BDA7EEF-0713-214A-8A97-49F34C15B593}" type="slidenum">
              <a:t>‹N›</a:t>
            </a:fld>
            <a:endParaRPr lang="it-IT"/>
          </a:p>
        </p:txBody>
      </p:sp>
    </p:spTree>
    <p:extLst>
      <p:ext uri="{BB962C8B-B14F-4D97-AF65-F5344CB8AC3E}">
        <p14:creationId xmlns:p14="http://schemas.microsoft.com/office/powerpoint/2010/main" val="2949701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DA7EEF-0713-214A-8A97-49F34C15B593}" type="slidenum">
              <a:rPr lang="en-GB" smtClean="0"/>
              <a:t>4</a:t>
            </a:fld>
            <a:endParaRPr lang="en-GB"/>
          </a:p>
        </p:txBody>
      </p:sp>
    </p:spTree>
    <p:extLst>
      <p:ext uri="{BB962C8B-B14F-4D97-AF65-F5344CB8AC3E}">
        <p14:creationId xmlns:p14="http://schemas.microsoft.com/office/powerpoint/2010/main" val="710204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DA7EEF-0713-214A-8A97-49F34C15B593}" type="slidenum">
              <a:rPr lang="en-US" smtClean="0"/>
              <a:t>9</a:t>
            </a:fld>
            <a:endParaRPr lang="en-US"/>
          </a:p>
        </p:txBody>
      </p:sp>
    </p:spTree>
    <p:extLst>
      <p:ext uri="{BB962C8B-B14F-4D97-AF65-F5344CB8AC3E}">
        <p14:creationId xmlns:p14="http://schemas.microsoft.com/office/powerpoint/2010/main" val="1954321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638896" y="2890391"/>
            <a:ext cx="6971704" cy="538609"/>
          </a:xfrm>
          <a:prstGeom prst="rect">
            <a:avLst/>
          </a:prstGeom>
        </p:spPr>
        <p:txBody>
          <a:bodyPr wrap="square" lIns="0" tIns="0" rIns="0" bIns="0">
            <a:spAutoFit/>
          </a:bodyPr>
          <a:lstStyle>
            <a:lvl1pPr>
              <a:defRPr sz="3500" b="1">
                <a:latin typeface="Muli" pitchFamily="2" charset="77"/>
              </a:defRPr>
            </a:lvl1pPr>
          </a:lstStyle>
          <a:p>
            <a:endParaRPr/>
          </a:p>
        </p:txBody>
      </p:sp>
      <p:sp>
        <p:nvSpPr>
          <p:cNvPr id="3" name="Holder 3"/>
          <p:cNvSpPr>
            <a:spLocks noGrp="1"/>
          </p:cNvSpPr>
          <p:nvPr>
            <p:ph type="subTitle" idx="4"/>
          </p:nvPr>
        </p:nvSpPr>
        <p:spPr>
          <a:xfrm>
            <a:off x="1638897" y="4278868"/>
            <a:ext cx="6971704" cy="369332"/>
          </a:xfrm>
          <a:prstGeom prst="rect">
            <a:avLst/>
          </a:prstGeom>
        </p:spPr>
        <p:txBody>
          <a:bodyPr wrap="square" lIns="0" tIns="0" rIns="0" bIns="0">
            <a:spAutoFit/>
          </a:bodyPr>
          <a:lstStyle>
            <a:lvl1pPr>
              <a:defRPr b="1">
                <a:latin typeface="Muli" pitchFamily="2" charset="77"/>
              </a:defRPr>
            </a:lvl1pPr>
          </a:lstStyle>
          <a:p>
            <a:endParaRPr/>
          </a:p>
        </p:txBody>
      </p:sp>
      <p:sp>
        <p:nvSpPr>
          <p:cNvPr id="15" name="Segnaposto data 3">
            <a:extLst>
              <a:ext uri="{FF2B5EF4-FFF2-40B4-BE49-F238E27FC236}">
                <a16:creationId xmlns:a16="http://schemas.microsoft.com/office/drawing/2014/main" id="{B0B3840B-4F8F-5D4A-BE4D-515BFFFA0B34}"/>
              </a:ext>
            </a:extLst>
          </p:cNvPr>
          <p:cNvSpPr>
            <a:spLocks noGrp="1"/>
          </p:cNvSpPr>
          <p:nvPr>
            <p:ph type="dt" sz="half" idx="2"/>
          </p:nvPr>
        </p:nvSpPr>
        <p:spPr>
          <a:xfrm>
            <a:off x="1644122" y="6416675"/>
            <a:ext cx="2743200" cy="365125"/>
          </a:xfrm>
          <a:prstGeom prst="rect">
            <a:avLst/>
          </a:prstGeom>
        </p:spPr>
        <p:txBody>
          <a:bodyPr/>
          <a:lstStyle>
            <a:lvl1pPr>
              <a:defRPr sz="1000">
                <a:latin typeface="Muli" pitchFamily="2" charset="77"/>
              </a:defRPr>
            </a:lvl1pPr>
          </a:lstStyle>
          <a:p>
            <a:fld id="{D1CB468B-6234-D04B-A2D7-7545AE22986B}" type="datetime1">
              <a:t>04/08/21</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462776" y="527964"/>
            <a:ext cx="7310043" cy="446276"/>
          </a:xfrm>
        </p:spPr>
        <p:txBody>
          <a:bodyPr lIns="0" tIns="0" rIns="0" bIns="0"/>
          <a:lstStyle>
            <a:lvl1pPr>
              <a:defRPr sz="2900" b="1" i="0">
                <a:solidFill>
                  <a:srgbClr val="4C4D4F"/>
                </a:solidFill>
                <a:latin typeface="Muli" pitchFamily="2" charset="77"/>
                <a:cs typeface="Arial"/>
              </a:defRPr>
            </a:lvl1pPr>
          </a:lstStyle>
          <a:p>
            <a:endParaRPr/>
          </a:p>
        </p:txBody>
      </p:sp>
      <p:sp>
        <p:nvSpPr>
          <p:cNvPr id="3" name="Holder 3"/>
          <p:cNvSpPr>
            <a:spLocks noGrp="1"/>
          </p:cNvSpPr>
          <p:nvPr>
            <p:ph type="body" idx="1"/>
          </p:nvPr>
        </p:nvSpPr>
        <p:spPr>
          <a:xfrm>
            <a:off x="462776" y="1194561"/>
            <a:ext cx="10130713" cy="369332"/>
          </a:xfrm>
        </p:spPr>
        <p:txBody>
          <a:bodyPr lIns="0" tIns="0" rIns="0" bIns="0"/>
          <a:lstStyle>
            <a:lvl1pPr>
              <a:defRPr sz="2400" b="1" i="0">
                <a:solidFill>
                  <a:srgbClr val="4C4D4F"/>
                </a:solidFill>
                <a:latin typeface="Muli" pitchFamily="2" charset="77"/>
                <a:cs typeface="Arial"/>
              </a:defRPr>
            </a:lvl1pPr>
          </a:lstStyle>
          <a:p>
            <a:endParaRPr/>
          </a:p>
        </p:txBody>
      </p:sp>
      <p:sp>
        <p:nvSpPr>
          <p:cNvPr id="14" name="Segnaposto data 3">
            <a:extLst>
              <a:ext uri="{FF2B5EF4-FFF2-40B4-BE49-F238E27FC236}">
                <a16:creationId xmlns:a16="http://schemas.microsoft.com/office/drawing/2014/main" id="{D30CDEB2-DA54-DE45-AD6C-F8DC9C60A982}"/>
              </a:ext>
            </a:extLst>
          </p:cNvPr>
          <p:cNvSpPr>
            <a:spLocks noGrp="1"/>
          </p:cNvSpPr>
          <p:nvPr>
            <p:ph type="dt" sz="half" idx="2"/>
          </p:nvPr>
        </p:nvSpPr>
        <p:spPr>
          <a:xfrm>
            <a:off x="1644122" y="6416675"/>
            <a:ext cx="2743200" cy="365125"/>
          </a:xfrm>
          <a:prstGeom prst="rect">
            <a:avLst/>
          </a:prstGeom>
        </p:spPr>
        <p:txBody>
          <a:bodyPr/>
          <a:lstStyle>
            <a:lvl1pPr>
              <a:defRPr sz="1000">
                <a:latin typeface="Muli" pitchFamily="2" charset="77"/>
              </a:defRPr>
            </a:lvl1pPr>
          </a:lstStyle>
          <a:p>
            <a:fld id="{95B7B0B5-0B63-3644-99A4-AB904A50937F}" type="datetime1">
              <a:t>04/08/21</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457200" y="527964"/>
            <a:ext cx="7310043" cy="446276"/>
          </a:xfrm>
        </p:spPr>
        <p:txBody>
          <a:bodyPr lIns="0" tIns="0" rIns="0" bIns="0"/>
          <a:lstStyle>
            <a:lvl1pPr>
              <a:defRPr sz="2900" b="1" i="0">
                <a:solidFill>
                  <a:srgbClr val="4C4D4F"/>
                </a:solidFill>
                <a:latin typeface="Muli" pitchFamily="2" charset="77"/>
                <a:cs typeface="Arial"/>
              </a:defRPr>
            </a:lvl1pPr>
          </a:lstStyle>
          <a:p>
            <a:endParaRPr/>
          </a:p>
        </p:txBody>
      </p:sp>
      <p:sp>
        <p:nvSpPr>
          <p:cNvPr id="3" name="Holder 3"/>
          <p:cNvSpPr>
            <a:spLocks noGrp="1"/>
          </p:cNvSpPr>
          <p:nvPr>
            <p:ph sz="half" idx="2"/>
          </p:nvPr>
        </p:nvSpPr>
        <p:spPr>
          <a:xfrm>
            <a:off x="457200" y="1577340"/>
            <a:ext cx="5306282" cy="369332"/>
          </a:xfrm>
          <a:prstGeom prst="rect">
            <a:avLst/>
          </a:prstGeom>
        </p:spPr>
        <p:txBody>
          <a:bodyPr wrap="square" lIns="0" tIns="0" rIns="0" bIns="0">
            <a:spAutoFit/>
          </a:bodyPr>
          <a:lstStyle>
            <a:lvl1pPr>
              <a:defRPr>
                <a:latin typeface="Muli" pitchFamily="2" charset="77"/>
              </a:defRPr>
            </a:lvl1pPr>
          </a:lstStyle>
          <a:p>
            <a:endParaRPr/>
          </a:p>
        </p:txBody>
      </p:sp>
      <p:sp>
        <p:nvSpPr>
          <p:cNvPr id="4" name="Holder 4"/>
          <p:cNvSpPr>
            <a:spLocks noGrp="1"/>
          </p:cNvSpPr>
          <p:nvPr>
            <p:ph sz="half" idx="3"/>
          </p:nvPr>
        </p:nvSpPr>
        <p:spPr>
          <a:xfrm>
            <a:off x="6129433" y="1577340"/>
            <a:ext cx="5306282" cy="369332"/>
          </a:xfrm>
          <a:prstGeom prst="rect">
            <a:avLst/>
          </a:prstGeom>
        </p:spPr>
        <p:txBody>
          <a:bodyPr wrap="square" lIns="0" tIns="0" rIns="0" bIns="0">
            <a:spAutoFit/>
          </a:bodyPr>
          <a:lstStyle>
            <a:lvl1pPr>
              <a:defRPr>
                <a:latin typeface="Muli" pitchFamily="2" charset="77"/>
              </a:defRPr>
            </a:lvl1pPr>
          </a:lstStyle>
          <a:p>
            <a:endParaRPr/>
          </a:p>
        </p:txBody>
      </p:sp>
      <p:sp>
        <p:nvSpPr>
          <p:cNvPr id="14" name="Segnaposto data 3">
            <a:extLst>
              <a:ext uri="{FF2B5EF4-FFF2-40B4-BE49-F238E27FC236}">
                <a16:creationId xmlns:a16="http://schemas.microsoft.com/office/drawing/2014/main" id="{C758A41A-99D0-E84B-8FE2-857A4FBECE95}"/>
              </a:ext>
            </a:extLst>
          </p:cNvPr>
          <p:cNvSpPr>
            <a:spLocks noGrp="1"/>
          </p:cNvSpPr>
          <p:nvPr>
            <p:ph type="dt" sz="half" idx="10"/>
          </p:nvPr>
        </p:nvSpPr>
        <p:spPr>
          <a:xfrm>
            <a:off x="1644122" y="6416675"/>
            <a:ext cx="2743200" cy="365125"/>
          </a:xfrm>
          <a:prstGeom prst="rect">
            <a:avLst/>
          </a:prstGeom>
        </p:spPr>
        <p:txBody>
          <a:bodyPr/>
          <a:lstStyle>
            <a:lvl1pPr>
              <a:defRPr sz="1000">
                <a:latin typeface="Muli" pitchFamily="2" charset="77"/>
              </a:defRPr>
            </a:lvl1pPr>
          </a:lstStyle>
          <a:p>
            <a:fld id="{38BED5E8-9089-174C-BF11-B7DF163EB547}" type="datetime1">
              <a:t>04/08/21</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2528A25B-B3ED-E542-825D-E47ADBA26CE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50" y="5778500"/>
            <a:ext cx="12179300" cy="1079500"/>
          </a:xfrm>
          <a:prstGeom prst="rect">
            <a:avLst/>
          </a:prstGeom>
        </p:spPr>
      </p:pic>
      <p:sp>
        <p:nvSpPr>
          <p:cNvPr id="2" name="Holder 2"/>
          <p:cNvSpPr>
            <a:spLocks noGrp="1"/>
          </p:cNvSpPr>
          <p:nvPr>
            <p:ph type="title"/>
          </p:nvPr>
        </p:nvSpPr>
        <p:spPr>
          <a:xfrm>
            <a:off x="457200" y="533400"/>
            <a:ext cx="7310043" cy="446276"/>
          </a:xfrm>
        </p:spPr>
        <p:txBody>
          <a:bodyPr lIns="0" tIns="0" rIns="0" bIns="0"/>
          <a:lstStyle>
            <a:lvl1pPr>
              <a:defRPr sz="2900" b="1" i="0">
                <a:solidFill>
                  <a:srgbClr val="4C4D4F"/>
                </a:solidFill>
                <a:latin typeface="Muli" pitchFamily="2" charset="77"/>
                <a:cs typeface="Arial"/>
              </a:defRPr>
            </a:lvl1pPr>
          </a:lstStyle>
          <a:p>
            <a:endParaRPr/>
          </a:p>
        </p:txBody>
      </p:sp>
      <p:sp>
        <p:nvSpPr>
          <p:cNvPr id="14" name="Segnaposto data 3">
            <a:extLst>
              <a:ext uri="{FF2B5EF4-FFF2-40B4-BE49-F238E27FC236}">
                <a16:creationId xmlns:a16="http://schemas.microsoft.com/office/drawing/2014/main" id="{2E85EB29-7773-EA41-86EF-AB27DEA49438}"/>
              </a:ext>
            </a:extLst>
          </p:cNvPr>
          <p:cNvSpPr>
            <a:spLocks noGrp="1"/>
          </p:cNvSpPr>
          <p:nvPr>
            <p:ph type="dt" sz="half" idx="2"/>
          </p:nvPr>
        </p:nvSpPr>
        <p:spPr>
          <a:xfrm>
            <a:off x="1644122" y="6416675"/>
            <a:ext cx="2743200" cy="365125"/>
          </a:xfrm>
          <a:prstGeom prst="rect">
            <a:avLst/>
          </a:prstGeom>
        </p:spPr>
        <p:txBody>
          <a:bodyPr/>
          <a:lstStyle>
            <a:lvl1pPr>
              <a:defRPr sz="1000">
                <a:latin typeface="Muli" pitchFamily="2" charset="77"/>
              </a:defRPr>
            </a:lvl1pPr>
          </a:lstStyle>
          <a:p>
            <a:fld id="{99831E0E-B4B9-804C-B32F-14C6EC15B13E}" type="datetime1">
              <a:t>04/08/21</a:t>
            </a:fld>
            <a:endParaRPr lang="it-IT"/>
          </a:p>
        </p:txBody>
      </p:sp>
      <p:sp>
        <p:nvSpPr>
          <p:cNvPr id="15" name="Segnaposto numero diapositiva 16">
            <a:extLst>
              <a:ext uri="{FF2B5EF4-FFF2-40B4-BE49-F238E27FC236}">
                <a16:creationId xmlns:a16="http://schemas.microsoft.com/office/drawing/2014/main" id="{7D97418D-D037-F84F-BA6E-B7EF0EFCB541}"/>
              </a:ext>
            </a:extLst>
          </p:cNvPr>
          <p:cNvSpPr txBox="1">
            <a:spLocks/>
          </p:cNvSpPr>
          <p:nvPr userDrawn="1"/>
        </p:nvSpPr>
        <p:spPr>
          <a:xfrm>
            <a:off x="381000" y="6416675"/>
            <a:ext cx="683339" cy="365125"/>
          </a:xfrm>
          <a:prstGeom prst="rect">
            <a:avLst/>
          </a:prstGeom>
        </p:spPr>
        <p:txBody>
          <a:bodyPr/>
          <a:lstStyle>
            <a:defPPr>
              <a:defRPr lang="it-IT"/>
            </a:defPPr>
            <a:lvl1pPr marL="0" algn="l" defTabSz="914400" rtl="0" eaLnBrk="1" latinLnBrk="0" hangingPunct="1">
              <a:defRPr sz="1000" kern="1200">
                <a:solidFill>
                  <a:schemeClr val="tx1"/>
                </a:solidFill>
                <a:latin typeface="Muli"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Only">
    <p:bg>
      <p:bgPr>
        <a:solidFill>
          <a:schemeClr val="bg1"/>
        </a:solidFill>
        <a:effectLst/>
      </p:bgPr>
    </p:bg>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2528A25B-B3ED-E542-825D-E47ADBA26CE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50" y="5778500"/>
            <a:ext cx="12179300" cy="1079500"/>
          </a:xfrm>
          <a:prstGeom prst="rect">
            <a:avLst/>
          </a:prstGeom>
        </p:spPr>
      </p:pic>
      <p:sp>
        <p:nvSpPr>
          <p:cNvPr id="15" name="Segnaposto data 3">
            <a:extLst>
              <a:ext uri="{FF2B5EF4-FFF2-40B4-BE49-F238E27FC236}">
                <a16:creationId xmlns:a16="http://schemas.microsoft.com/office/drawing/2014/main" id="{471999AC-979D-ED49-902A-8F01B0F4E63B}"/>
              </a:ext>
            </a:extLst>
          </p:cNvPr>
          <p:cNvSpPr>
            <a:spLocks noGrp="1"/>
          </p:cNvSpPr>
          <p:nvPr>
            <p:ph type="dt" sz="half" idx="2"/>
          </p:nvPr>
        </p:nvSpPr>
        <p:spPr>
          <a:xfrm>
            <a:off x="1644122" y="6416675"/>
            <a:ext cx="2743200" cy="365125"/>
          </a:xfrm>
          <a:prstGeom prst="rect">
            <a:avLst/>
          </a:prstGeom>
        </p:spPr>
        <p:txBody>
          <a:bodyPr/>
          <a:lstStyle>
            <a:lvl1pPr>
              <a:defRPr sz="1000">
                <a:latin typeface="Muli" pitchFamily="2" charset="77"/>
              </a:defRPr>
            </a:lvl1pPr>
          </a:lstStyle>
          <a:p>
            <a:fld id="{2805CA99-DB71-1E43-AE65-640926A8E210}" type="datetime1">
              <a:t>04/08/21</a:t>
            </a:fld>
            <a:endParaRPr lang="it-IT"/>
          </a:p>
        </p:txBody>
      </p:sp>
      <p:sp>
        <p:nvSpPr>
          <p:cNvPr id="16" name="Segnaposto numero diapositiva 16">
            <a:extLst>
              <a:ext uri="{FF2B5EF4-FFF2-40B4-BE49-F238E27FC236}">
                <a16:creationId xmlns:a16="http://schemas.microsoft.com/office/drawing/2014/main" id="{3F14C0E4-6232-D542-BA79-E689284628BD}"/>
              </a:ext>
            </a:extLst>
          </p:cNvPr>
          <p:cNvSpPr txBox="1">
            <a:spLocks/>
          </p:cNvSpPr>
          <p:nvPr userDrawn="1"/>
        </p:nvSpPr>
        <p:spPr>
          <a:xfrm>
            <a:off x="381000" y="6416675"/>
            <a:ext cx="683339" cy="365125"/>
          </a:xfrm>
          <a:prstGeom prst="rect">
            <a:avLst/>
          </a:prstGeom>
        </p:spPr>
        <p:txBody>
          <a:bodyPr/>
          <a:lstStyle>
            <a:defPPr>
              <a:defRPr lang="it-IT"/>
            </a:defPPr>
            <a:lvl1pPr marL="0" algn="l" defTabSz="914400" rtl="0" eaLnBrk="1" latinLnBrk="0" hangingPunct="1">
              <a:defRPr sz="1000" kern="1200">
                <a:solidFill>
                  <a:schemeClr val="tx1"/>
                </a:solidFill>
                <a:latin typeface="Muli"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555560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9" name="Segnaposto data 3">
            <a:extLst>
              <a:ext uri="{FF2B5EF4-FFF2-40B4-BE49-F238E27FC236}">
                <a16:creationId xmlns:a16="http://schemas.microsoft.com/office/drawing/2014/main" id="{380D4A8A-2D9C-8E40-8A5E-CE0E53191A2D}"/>
              </a:ext>
            </a:extLst>
          </p:cNvPr>
          <p:cNvSpPr>
            <a:spLocks noGrp="1"/>
          </p:cNvSpPr>
          <p:nvPr>
            <p:ph type="dt" sz="half" idx="2"/>
          </p:nvPr>
        </p:nvSpPr>
        <p:spPr>
          <a:xfrm>
            <a:off x="1644122" y="6416675"/>
            <a:ext cx="2743200" cy="365125"/>
          </a:xfrm>
          <a:prstGeom prst="rect">
            <a:avLst/>
          </a:prstGeom>
        </p:spPr>
        <p:txBody>
          <a:bodyPr/>
          <a:lstStyle>
            <a:lvl1pPr>
              <a:defRPr sz="1000">
                <a:latin typeface="Muli" pitchFamily="2" charset="77"/>
              </a:defRPr>
            </a:lvl1pPr>
          </a:lstStyle>
          <a:p>
            <a:fld id="{B5162847-88AC-BC49-B42C-068C475CD287}" type="datetime1">
              <a:t>04/08/21</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AF853-F58D-9E47-B111-9F1564CC75AC}"/>
              </a:ext>
            </a:extLst>
          </p:cNvPr>
          <p:cNvSpPr>
            <a:spLocks noGrp="1"/>
          </p:cNvSpPr>
          <p:nvPr>
            <p:ph type="title"/>
          </p:nvPr>
        </p:nvSpPr>
        <p:spPr/>
        <p:txBody>
          <a:bodyPr/>
          <a:lstStyle/>
          <a:p>
            <a:r>
              <a:rPr lang="en-US"/>
              <a:t>Click to edit Master title style</a:t>
            </a:r>
            <a:endParaRPr lang="da-DK"/>
          </a:p>
        </p:txBody>
      </p:sp>
      <p:sp>
        <p:nvSpPr>
          <p:cNvPr id="3" name="Content Placeholder 2">
            <a:extLst>
              <a:ext uri="{FF2B5EF4-FFF2-40B4-BE49-F238E27FC236}">
                <a16:creationId xmlns:a16="http://schemas.microsoft.com/office/drawing/2014/main" id="{6EAD42BC-DBBE-884F-A36E-6C010665535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a:extLst>
              <a:ext uri="{FF2B5EF4-FFF2-40B4-BE49-F238E27FC236}">
                <a16:creationId xmlns:a16="http://schemas.microsoft.com/office/drawing/2014/main" id="{8F70A226-E24B-8646-B480-08BBDE4644E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a:extLst>
              <a:ext uri="{FF2B5EF4-FFF2-40B4-BE49-F238E27FC236}">
                <a16:creationId xmlns:a16="http://schemas.microsoft.com/office/drawing/2014/main" id="{4B0E9BAC-8629-3E40-8F5C-4D8E3FEFD483}"/>
              </a:ext>
            </a:extLst>
          </p:cNvPr>
          <p:cNvSpPr>
            <a:spLocks noGrp="1"/>
          </p:cNvSpPr>
          <p:nvPr>
            <p:ph type="dt" sz="half" idx="10"/>
          </p:nvPr>
        </p:nvSpPr>
        <p:spPr/>
        <p:txBody>
          <a:bodyPr/>
          <a:lstStyle/>
          <a:p>
            <a:fld id="{892978E8-ADCC-4B4E-8796-60B0DB0365DC}" type="datetimeFigureOut">
              <a:rPr lang="da-DK" smtClean="0"/>
              <a:t>04.08.2021</a:t>
            </a:fld>
            <a:endParaRPr lang="da-DK"/>
          </a:p>
        </p:txBody>
      </p:sp>
      <p:sp>
        <p:nvSpPr>
          <p:cNvPr id="6" name="Footer Placeholder 5">
            <a:extLst>
              <a:ext uri="{FF2B5EF4-FFF2-40B4-BE49-F238E27FC236}">
                <a16:creationId xmlns:a16="http://schemas.microsoft.com/office/drawing/2014/main" id="{9D992683-9248-4A42-9EAF-AA86270AD7E5}"/>
              </a:ext>
            </a:extLst>
          </p:cNvPr>
          <p:cNvSpPr>
            <a:spLocks noGrp="1"/>
          </p:cNvSpPr>
          <p:nvPr>
            <p:ph type="ftr" sz="quarter" idx="11"/>
          </p:nvPr>
        </p:nvSpPr>
        <p:spPr/>
        <p:txBody>
          <a:bodyPr/>
          <a:lstStyle/>
          <a:p>
            <a:endParaRPr lang="da-DK"/>
          </a:p>
        </p:txBody>
      </p:sp>
      <p:sp>
        <p:nvSpPr>
          <p:cNvPr id="7" name="Slide Number Placeholder 6">
            <a:extLst>
              <a:ext uri="{FF2B5EF4-FFF2-40B4-BE49-F238E27FC236}">
                <a16:creationId xmlns:a16="http://schemas.microsoft.com/office/drawing/2014/main" id="{2FD0F523-89C5-F04F-B073-FA104D003DEC}"/>
              </a:ext>
            </a:extLst>
          </p:cNvPr>
          <p:cNvSpPr>
            <a:spLocks noGrp="1"/>
          </p:cNvSpPr>
          <p:nvPr>
            <p:ph type="sldNum" sz="quarter" idx="12"/>
          </p:nvPr>
        </p:nvSpPr>
        <p:spPr/>
        <p:txBody>
          <a:bodyPr/>
          <a:lstStyle/>
          <a:p>
            <a:fld id="{68739DFB-A33E-184E-87FB-CDB7213BC868}" type="slidenum">
              <a:rPr lang="da-DK" smtClean="0"/>
              <a:t>‹N›</a:t>
            </a:fld>
            <a:endParaRPr lang="da-DK"/>
          </a:p>
        </p:txBody>
      </p:sp>
    </p:spTree>
    <p:extLst>
      <p:ext uri="{BB962C8B-B14F-4D97-AF65-F5344CB8AC3E}">
        <p14:creationId xmlns:p14="http://schemas.microsoft.com/office/powerpoint/2010/main" val="4228039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Immagine 7">
            <a:extLst>
              <a:ext uri="{FF2B5EF4-FFF2-40B4-BE49-F238E27FC236}">
                <a16:creationId xmlns:a16="http://schemas.microsoft.com/office/drawing/2014/main" id="{3DA76E71-90F4-594C-8F95-9C1B8B8402A1}"/>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350" y="5867400"/>
            <a:ext cx="12179300" cy="990600"/>
          </a:xfrm>
          <a:prstGeom prst="rect">
            <a:avLst/>
          </a:prstGeom>
        </p:spPr>
      </p:pic>
      <p:sp>
        <p:nvSpPr>
          <p:cNvPr id="16" name="Segnaposto data 3">
            <a:extLst>
              <a:ext uri="{FF2B5EF4-FFF2-40B4-BE49-F238E27FC236}">
                <a16:creationId xmlns:a16="http://schemas.microsoft.com/office/drawing/2014/main" id="{D5072787-58E8-A44E-8753-E474F5E48386}"/>
              </a:ext>
            </a:extLst>
          </p:cNvPr>
          <p:cNvSpPr>
            <a:spLocks noGrp="1"/>
          </p:cNvSpPr>
          <p:nvPr>
            <p:ph type="dt" sz="half" idx="2"/>
          </p:nvPr>
        </p:nvSpPr>
        <p:spPr>
          <a:xfrm>
            <a:off x="1644122" y="6416675"/>
            <a:ext cx="2743200" cy="365125"/>
          </a:xfrm>
          <a:prstGeom prst="rect">
            <a:avLst/>
          </a:prstGeom>
        </p:spPr>
        <p:txBody>
          <a:bodyPr/>
          <a:lstStyle>
            <a:lvl1pPr>
              <a:defRPr sz="1000">
                <a:latin typeface="Muli" pitchFamily="2" charset="77"/>
              </a:defRPr>
            </a:lvl1pPr>
          </a:lstStyle>
          <a:p>
            <a:fld id="{C50C29C9-981D-204A-8B2E-A989B168FDE9}" type="datetime1">
              <a:t>04/08/21</a:t>
            </a:fld>
            <a:endParaRPr lang="it-IT"/>
          </a:p>
        </p:txBody>
      </p:sp>
      <p:sp>
        <p:nvSpPr>
          <p:cNvPr id="2" name="Holder 2"/>
          <p:cNvSpPr>
            <a:spLocks noGrp="1"/>
          </p:cNvSpPr>
          <p:nvPr>
            <p:ph type="title"/>
          </p:nvPr>
        </p:nvSpPr>
        <p:spPr>
          <a:xfrm>
            <a:off x="464635" y="527964"/>
            <a:ext cx="7310043" cy="446276"/>
          </a:xfrm>
          <a:prstGeom prst="rect">
            <a:avLst/>
          </a:prstGeom>
        </p:spPr>
        <p:txBody>
          <a:bodyPr wrap="square" lIns="0" tIns="0" rIns="0" bIns="0">
            <a:spAutoFit/>
          </a:bodyPr>
          <a:lstStyle>
            <a:lvl1pPr>
              <a:defRPr sz="2900" b="1" i="0">
                <a:solidFill>
                  <a:srgbClr val="4C4D4F"/>
                </a:solidFill>
                <a:latin typeface="Arial"/>
                <a:cs typeface="Arial"/>
              </a:defRPr>
            </a:lvl1pPr>
          </a:lstStyle>
          <a:p>
            <a:endParaRPr/>
          </a:p>
        </p:txBody>
      </p:sp>
      <p:sp>
        <p:nvSpPr>
          <p:cNvPr id="3" name="Holder 3"/>
          <p:cNvSpPr>
            <a:spLocks noGrp="1"/>
          </p:cNvSpPr>
          <p:nvPr>
            <p:ph type="body" idx="1"/>
          </p:nvPr>
        </p:nvSpPr>
        <p:spPr>
          <a:xfrm>
            <a:off x="464635" y="1194561"/>
            <a:ext cx="10130713" cy="369332"/>
          </a:xfrm>
          <a:prstGeom prst="rect">
            <a:avLst/>
          </a:prstGeom>
        </p:spPr>
        <p:txBody>
          <a:bodyPr wrap="square" lIns="0" tIns="0" rIns="0" bIns="0">
            <a:spAutoFit/>
          </a:bodyPr>
          <a:lstStyle>
            <a:lvl1pPr>
              <a:defRPr sz="2400" b="1" i="0">
                <a:solidFill>
                  <a:srgbClr val="4C4D4F"/>
                </a:solidFill>
                <a:latin typeface="Arial"/>
                <a:cs typeface="Arial"/>
              </a:defRPr>
            </a:lvl1pPr>
          </a:lstStyle>
          <a:p>
            <a:endParaRPr/>
          </a:p>
        </p:txBody>
      </p:sp>
      <p:sp>
        <p:nvSpPr>
          <p:cNvPr id="13" name="Segnaposto numero diapositiva 16">
            <a:extLst>
              <a:ext uri="{FF2B5EF4-FFF2-40B4-BE49-F238E27FC236}">
                <a16:creationId xmlns:a16="http://schemas.microsoft.com/office/drawing/2014/main" id="{AB7B06D6-260D-8048-8C9A-352F4826FF65}"/>
              </a:ext>
            </a:extLst>
          </p:cNvPr>
          <p:cNvSpPr txBox="1">
            <a:spLocks/>
          </p:cNvSpPr>
          <p:nvPr userDrawn="1"/>
        </p:nvSpPr>
        <p:spPr>
          <a:xfrm>
            <a:off x="381000" y="6416675"/>
            <a:ext cx="683339" cy="365125"/>
          </a:xfrm>
          <a:prstGeom prst="rect">
            <a:avLst/>
          </a:prstGeom>
        </p:spPr>
        <p:txBody>
          <a:bodyPr/>
          <a:lstStyle>
            <a:defPPr>
              <a:defRPr lang="it-IT"/>
            </a:defPPr>
            <a:lvl1pPr marL="0" algn="l" defTabSz="914400" rtl="0" eaLnBrk="1" latinLnBrk="0" hangingPunct="1">
              <a:defRPr sz="1000" kern="1200">
                <a:solidFill>
                  <a:schemeClr val="tx1"/>
                </a:solidFill>
                <a:latin typeface="Muli"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6" r:id="rId5"/>
    <p:sldLayoutId id="2147483665" r:id="rId6"/>
    <p:sldLayoutId id="2147483674" r:id="rId7"/>
  </p:sldLayoutIdLst>
  <p:hf sldNum="0" hdr="0" ftr="0" dt="0"/>
  <p:txStyles>
    <p:titleStyle>
      <a:lvl1pPr>
        <a:defRPr>
          <a:latin typeface="Muli" pitchFamily="2" charset="77"/>
          <a:ea typeface="+mj-ea"/>
          <a:cs typeface="+mj-cs"/>
        </a:defRPr>
      </a:lvl1pPr>
    </p:titleStyle>
    <p:bodyStyle>
      <a:lvl1pPr marL="0">
        <a:defRPr>
          <a:latin typeface="Muli" pitchFamily="2" charset="77"/>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2.jpe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hyperlink" Target="https://doi.org/10.5281/zenodo.3862701" TargetMode="External"/><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5.png"/><Relationship Id="rId7"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9" name="Immagine 48">
            <a:extLst>
              <a:ext uri="{FF2B5EF4-FFF2-40B4-BE49-F238E27FC236}">
                <a16:creationId xmlns:a16="http://schemas.microsoft.com/office/drawing/2014/main" id="{1EB0BE17-4406-2547-BD41-BBF8482A0E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object 15"/>
          <p:cNvSpPr txBox="1">
            <a:spLocks noGrp="1"/>
          </p:cNvSpPr>
          <p:nvPr>
            <p:ph type="title"/>
          </p:nvPr>
        </p:nvSpPr>
        <p:spPr>
          <a:xfrm>
            <a:off x="1715096" y="2875508"/>
            <a:ext cx="7200304" cy="550792"/>
          </a:xfrm>
          <a:prstGeom prst="rect">
            <a:avLst/>
          </a:prstGeom>
        </p:spPr>
        <p:txBody>
          <a:bodyPr vert="horz" wrap="square" lIns="0" tIns="12065" rIns="0" bIns="0" rtlCol="0">
            <a:spAutoFit/>
          </a:bodyPr>
          <a:lstStyle/>
          <a:p>
            <a:pPr marR="5080">
              <a:lnSpc>
                <a:spcPct val="100299"/>
              </a:lnSpc>
            </a:pPr>
            <a:r>
              <a:rPr lang="en-US" sz="3500" kern="1200" spc="90" dirty="0" err="1">
                <a:latin typeface="Muli" pitchFamily="2" charset="77"/>
              </a:rPr>
              <a:t>PaNOSC</a:t>
            </a:r>
            <a:r>
              <a:rPr lang="en-US" sz="3500" kern="1200" spc="90" dirty="0">
                <a:latin typeface="Muli" pitchFamily="2" charset="77"/>
              </a:rPr>
              <a:t> </a:t>
            </a:r>
            <a:r>
              <a:rPr lang="en-US" sz="3500" kern="1200" spc="90" dirty="0"/>
              <a:t>Overview</a:t>
            </a:r>
            <a:endParaRPr sz="3500" kern="1200" dirty="0">
              <a:latin typeface="Muli" pitchFamily="2" charset="77"/>
            </a:endParaRPr>
          </a:p>
        </p:txBody>
      </p:sp>
      <p:sp>
        <p:nvSpPr>
          <p:cNvPr id="16" name="object 16"/>
          <p:cNvSpPr txBox="1"/>
          <p:nvPr/>
        </p:nvSpPr>
        <p:spPr>
          <a:xfrm>
            <a:off x="1715096" y="4219478"/>
            <a:ext cx="6320155" cy="396262"/>
          </a:xfrm>
          <a:prstGeom prst="rect">
            <a:avLst/>
          </a:prstGeom>
        </p:spPr>
        <p:txBody>
          <a:bodyPr vert="horz" wrap="square" lIns="0" tIns="87630" rIns="0" bIns="0" rtlCol="0">
            <a:spAutoFit/>
          </a:bodyPr>
          <a:lstStyle/>
          <a:p>
            <a:pPr>
              <a:lnSpc>
                <a:spcPct val="100000"/>
              </a:lnSpc>
              <a:spcBef>
                <a:spcPts val="590"/>
              </a:spcBef>
            </a:pPr>
            <a:r>
              <a:rPr lang="en-US" sz="2000" b="1" spc="25" dirty="0">
                <a:solidFill>
                  <a:srgbClr val="4C4D4F"/>
                </a:solidFill>
                <a:latin typeface="Muli" pitchFamily="2" charset="77"/>
                <a:cs typeface="Arial"/>
              </a:rPr>
              <a:t>Author:</a:t>
            </a:r>
          </a:p>
        </p:txBody>
      </p:sp>
      <p:sp>
        <p:nvSpPr>
          <p:cNvPr id="17" name="object 17"/>
          <p:cNvSpPr txBox="1"/>
          <p:nvPr/>
        </p:nvSpPr>
        <p:spPr>
          <a:xfrm>
            <a:off x="2332113" y="6340712"/>
            <a:ext cx="9097887" cy="128240"/>
          </a:xfrm>
          <a:prstGeom prst="rect">
            <a:avLst/>
          </a:prstGeom>
        </p:spPr>
        <p:txBody>
          <a:bodyPr vert="horz" wrap="square" lIns="0" tIns="12700" rIns="0" bIns="0" rtlCol="0">
            <a:spAutoFit/>
          </a:bodyPr>
          <a:lstStyle/>
          <a:p>
            <a:pPr marL="12700">
              <a:lnSpc>
                <a:spcPct val="100000"/>
              </a:lnSpc>
              <a:spcBef>
                <a:spcPts val="100"/>
              </a:spcBef>
            </a:pPr>
            <a:r>
              <a:rPr sz="750" spc="5" dirty="0">
                <a:solidFill>
                  <a:srgbClr val="FFFFFF"/>
                </a:solidFill>
                <a:latin typeface="Muli" pitchFamily="2" charset="77"/>
                <a:cs typeface="Arial"/>
              </a:rPr>
              <a:t>This</a:t>
            </a:r>
            <a:r>
              <a:rPr sz="750" spc="-10" dirty="0">
                <a:solidFill>
                  <a:srgbClr val="FFFFFF"/>
                </a:solidFill>
                <a:latin typeface="Muli" pitchFamily="2" charset="77"/>
                <a:cs typeface="Arial"/>
              </a:rPr>
              <a:t> </a:t>
            </a:r>
            <a:r>
              <a:rPr sz="750" spc="15" dirty="0">
                <a:solidFill>
                  <a:srgbClr val="FFFFFF"/>
                </a:solidFill>
                <a:latin typeface="Muli" pitchFamily="2" charset="77"/>
                <a:cs typeface="Arial"/>
              </a:rPr>
              <a:t>project</a:t>
            </a:r>
            <a:r>
              <a:rPr sz="750" spc="-10" dirty="0">
                <a:solidFill>
                  <a:srgbClr val="FFFFFF"/>
                </a:solidFill>
                <a:latin typeface="Muli" pitchFamily="2" charset="77"/>
                <a:cs typeface="Arial"/>
              </a:rPr>
              <a:t> </a:t>
            </a:r>
            <a:r>
              <a:rPr sz="750" spc="15" dirty="0">
                <a:solidFill>
                  <a:srgbClr val="FFFFFF"/>
                </a:solidFill>
                <a:latin typeface="Muli" pitchFamily="2" charset="77"/>
                <a:cs typeface="Arial"/>
              </a:rPr>
              <a:t>has</a:t>
            </a:r>
            <a:r>
              <a:rPr sz="750" spc="-10" dirty="0">
                <a:solidFill>
                  <a:srgbClr val="FFFFFF"/>
                </a:solidFill>
                <a:latin typeface="Muli" pitchFamily="2" charset="77"/>
                <a:cs typeface="Arial"/>
              </a:rPr>
              <a:t> </a:t>
            </a:r>
            <a:r>
              <a:rPr sz="750" spc="5" dirty="0">
                <a:solidFill>
                  <a:srgbClr val="FFFFFF"/>
                </a:solidFill>
                <a:latin typeface="Muli" pitchFamily="2" charset="77"/>
                <a:cs typeface="Arial"/>
              </a:rPr>
              <a:t>received</a:t>
            </a:r>
            <a:r>
              <a:rPr sz="750" spc="-10" dirty="0">
                <a:solidFill>
                  <a:srgbClr val="FFFFFF"/>
                </a:solidFill>
                <a:latin typeface="Muli" pitchFamily="2" charset="77"/>
                <a:cs typeface="Arial"/>
              </a:rPr>
              <a:t> </a:t>
            </a:r>
            <a:r>
              <a:rPr sz="750" spc="25" dirty="0">
                <a:solidFill>
                  <a:srgbClr val="FFFFFF"/>
                </a:solidFill>
                <a:latin typeface="Muli" pitchFamily="2" charset="77"/>
                <a:cs typeface="Arial"/>
              </a:rPr>
              <a:t>funding</a:t>
            </a:r>
            <a:r>
              <a:rPr sz="750" spc="-10" dirty="0">
                <a:solidFill>
                  <a:srgbClr val="FFFFFF"/>
                </a:solidFill>
                <a:latin typeface="Muli" pitchFamily="2" charset="77"/>
                <a:cs typeface="Arial"/>
              </a:rPr>
              <a:t> </a:t>
            </a:r>
            <a:r>
              <a:rPr sz="750" spc="25" dirty="0">
                <a:solidFill>
                  <a:srgbClr val="FFFFFF"/>
                </a:solidFill>
                <a:latin typeface="Muli" pitchFamily="2" charset="77"/>
                <a:cs typeface="Arial"/>
              </a:rPr>
              <a:t>from</a:t>
            </a:r>
            <a:r>
              <a:rPr sz="750" spc="-10" dirty="0">
                <a:solidFill>
                  <a:srgbClr val="FFFFFF"/>
                </a:solidFill>
                <a:latin typeface="Muli" pitchFamily="2" charset="77"/>
                <a:cs typeface="Arial"/>
              </a:rPr>
              <a:t> </a:t>
            </a:r>
            <a:r>
              <a:rPr sz="750" spc="20" dirty="0">
                <a:solidFill>
                  <a:srgbClr val="FFFFFF"/>
                </a:solidFill>
                <a:latin typeface="Muli" pitchFamily="2" charset="77"/>
                <a:cs typeface="Arial"/>
              </a:rPr>
              <a:t>the</a:t>
            </a:r>
            <a:r>
              <a:rPr sz="750" spc="-10" dirty="0">
                <a:solidFill>
                  <a:srgbClr val="FFFFFF"/>
                </a:solidFill>
                <a:latin typeface="Muli" pitchFamily="2" charset="77"/>
                <a:cs typeface="Arial"/>
              </a:rPr>
              <a:t> </a:t>
            </a:r>
            <a:r>
              <a:rPr sz="750" spc="5" dirty="0">
                <a:solidFill>
                  <a:srgbClr val="FFFFFF"/>
                </a:solidFill>
                <a:latin typeface="Muli" pitchFamily="2" charset="77"/>
                <a:cs typeface="Arial"/>
              </a:rPr>
              <a:t>European</a:t>
            </a:r>
            <a:r>
              <a:rPr sz="750" spc="-10" dirty="0">
                <a:solidFill>
                  <a:srgbClr val="FFFFFF"/>
                </a:solidFill>
                <a:latin typeface="Muli" pitchFamily="2" charset="77"/>
                <a:cs typeface="Arial"/>
              </a:rPr>
              <a:t> </a:t>
            </a:r>
            <a:r>
              <a:rPr sz="750" spc="5" dirty="0">
                <a:solidFill>
                  <a:srgbClr val="FFFFFF"/>
                </a:solidFill>
                <a:latin typeface="Muli" pitchFamily="2" charset="77"/>
                <a:cs typeface="Arial"/>
              </a:rPr>
              <a:t>Union’s</a:t>
            </a:r>
            <a:r>
              <a:rPr sz="750" spc="-10" dirty="0">
                <a:solidFill>
                  <a:srgbClr val="FFFFFF"/>
                </a:solidFill>
                <a:latin typeface="Muli" pitchFamily="2" charset="77"/>
                <a:cs typeface="Arial"/>
              </a:rPr>
              <a:t> </a:t>
            </a:r>
            <a:r>
              <a:rPr sz="750" spc="15" dirty="0">
                <a:solidFill>
                  <a:srgbClr val="FFFFFF"/>
                </a:solidFill>
                <a:latin typeface="Muli" pitchFamily="2" charset="77"/>
                <a:cs typeface="Arial"/>
              </a:rPr>
              <a:t>Horizon</a:t>
            </a:r>
            <a:r>
              <a:rPr sz="750" spc="-10" dirty="0">
                <a:solidFill>
                  <a:srgbClr val="FFFFFF"/>
                </a:solidFill>
                <a:latin typeface="Muli" pitchFamily="2" charset="77"/>
                <a:cs typeface="Arial"/>
              </a:rPr>
              <a:t> </a:t>
            </a:r>
            <a:r>
              <a:rPr sz="750" spc="30" dirty="0">
                <a:solidFill>
                  <a:srgbClr val="FFFFFF"/>
                </a:solidFill>
                <a:latin typeface="Muli" pitchFamily="2" charset="77"/>
                <a:cs typeface="Arial"/>
              </a:rPr>
              <a:t>2020</a:t>
            </a:r>
            <a:r>
              <a:rPr sz="750" spc="-10" dirty="0">
                <a:solidFill>
                  <a:srgbClr val="FFFFFF"/>
                </a:solidFill>
                <a:latin typeface="Muli" pitchFamily="2" charset="77"/>
                <a:cs typeface="Arial"/>
              </a:rPr>
              <a:t> </a:t>
            </a:r>
            <a:r>
              <a:rPr sz="750" spc="5" dirty="0">
                <a:solidFill>
                  <a:srgbClr val="FFFFFF"/>
                </a:solidFill>
                <a:latin typeface="Muli" pitchFamily="2" charset="77"/>
                <a:cs typeface="Arial"/>
              </a:rPr>
              <a:t>research</a:t>
            </a:r>
            <a:r>
              <a:rPr sz="750" spc="-10" dirty="0">
                <a:solidFill>
                  <a:srgbClr val="FFFFFF"/>
                </a:solidFill>
                <a:latin typeface="Muli" pitchFamily="2" charset="77"/>
                <a:cs typeface="Arial"/>
              </a:rPr>
              <a:t> </a:t>
            </a:r>
            <a:r>
              <a:rPr sz="750" spc="25" dirty="0">
                <a:solidFill>
                  <a:srgbClr val="FFFFFF"/>
                </a:solidFill>
                <a:latin typeface="Muli" pitchFamily="2" charset="77"/>
                <a:cs typeface="Arial"/>
              </a:rPr>
              <a:t>and</a:t>
            </a:r>
            <a:r>
              <a:rPr sz="750" spc="-10" dirty="0">
                <a:solidFill>
                  <a:srgbClr val="FFFFFF"/>
                </a:solidFill>
                <a:latin typeface="Muli" pitchFamily="2" charset="77"/>
                <a:cs typeface="Arial"/>
              </a:rPr>
              <a:t> </a:t>
            </a:r>
            <a:r>
              <a:rPr sz="750" spc="20" dirty="0">
                <a:solidFill>
                  <a:srgbClr val="FFFFFF"/>
                </a:solidFill>
                <a:latin typeface="Muli" pitchFamily="2" charset="77"/>
                <a:cs typeface="Arial"/>
              </a:rPr>
              <a:t>innovation</a:t>
            </a:r>
            <a:r>
              <a:rPr sz="750" spc="-10" dirty="0">
                <a:solidFill>
                  <a:srgbClr val="FFFFFF"/>
                </a:solidFill>
                <a:latin typeface="Muli" pitchFamily="2" charset="77"/>
                <a:cs typeface="Arial"/>
              </a:rPr>
              <a:t> </a:t>
            </a:r>
            <a:r>
              <a:rPr sz="750" spc="20" dirty="0">
                <a:solidFill>
                  <a:srgbClr val="FFFFFF"/>
                </a:solidFill>
                <a:latin typeface="Muli" pitchFamily="2" charset="77"/>
                <a:cs typeface="Arial"/>
              </a:rPr>
              <a:t>programme</a:t>
            </a:r>
            <a:r>
              <a:rPr sz="750" spc="-10" dirty="0">
                <a:solidFill>
                  <a:srgbClr val="FFFFFF"/>
                </a:solidFill>
                <a:latin typeface="Muli" pitchFamily="2" charset="77"/>
                <a:cs typeface="Arial"/>
              </a:rPr>
              <a:t> </a:t>
            </a:r>
            <a:r>
              <a:rPr sz="750" spc="15" dirty="0">
                <a:solidFill>
                  <a:srgbClr val="FFFFFF"/>
                </a:solidFill>
                <a:latin typeface="Muli" pitchFamily="2" charset="77"/>
                <a:cs typeface="Arial"/>
              </a:rPr>
              <a:t>under</a:t>
            </a:r>
            <a:r>
              <a:rPr sz="750" spc="-10" dirty="0">
                <a:solidFill>
                  <a:srgbClr val="FFFFFF"/>
                </a:solidFill>
                <a:latin typeface="Muli" pitchFamily="2" charset="77"/>
                <a:cs typeface="Arial"/>
              </a:rPr>
              <a:t> </a:t>
            </a:r>
            <a:r>
              <a:rPr sz="750" spc="30" dirty="0">
                <a:solidFill>
                  <a:srgbClr val="FFFFFF"/>
                </a:solidFill>
                <a:latin typeface="Muli" pitchFamily="2" charset="77"/>
                <a:cs typeface="Arial"/>
              </a:rPr>
              <a:t>grant</a:t>
            </a:r>
            <a:r>
              <a:rPr sz="750" spc="-10" dirty="0">
                <a:solidFill>
                  <a:srgbClr val="FFFFFF"/>
                </a:solidFill>
                <a:latin typeface="Muli" pitchFamily="2" charset="77"/>
                <a:cs typeface="Arial"/>
              </a:rPr>
              <a:t> </a:t>
            </a:r>
            <a:r>
              <a:rPr sz="750" spc="15" dirty="0">
                <a:solidFill>
                  <a:srgbClr val="FFFFFF"/>
                </a:solidFill>
                <a:latin typeface="Muli" pitchFamily="2" charset="77"/>
                <a:cs typeface="Arial"/>
              </a:rPr>
              <a:t>agreement</a:t>
            </a:r>
            <a:r>
              <a:rPr sz="750" spc="-10" dirty="0">
                <a:solidFill>
                  <a:srgbClr val="FFFFFF"/>
                </a:solidFill>
                <a:latin typeface="Muli" pitchFamily="2" charset="77"/>
                <a:cs typeface="Arial"/>
              </a:rPr>
              <a:t> No. </a:t>
            </a:r>
            <a:r>
              <a:rPr sz="750" spc="30" dirty="0">
                <a:solidFill>
                  <a:srgbClr val="FFFFFF"/>
                </a:solidFill>
                <a:latin typeface="Muli" pitchFamily="2" charset="77"/>
                <a:cs typeface="Arial"/>
              </a:rPr>
              <a:t>823852</a:t>
            </a:r>
            <a:endParaRPr sz="750" dirty="0">
              <a:latin typeface="Muli" pitchFamily="2" charset="77"/>
              <a:cs typeface="Arial"/>
            </a:endParaRPr>
          </a:p>
        </p:txBody>
      </p:sp>
      <p:grpSp>
        <p:nvGrpSpPr>
          <p:cNvPr id="50" name="Gruppo 49">
            <a:extLst>
              <a:ext uri="{FF2B5EF4-FFF2-40B4-BE49-F238E27FC236}">
                <a16:creationId xmlns:a16="http://schemas.microsoft.com/office/drawing/2014/main" id="{7D04B1C9-7F08-9D47-BE96-BA7CF7910F57}"/>
              </a:ext>
            </a:extLst>
          </p:cNvPr>
          <p:cNvGrpSpPr/>
          <p:nvPr/>
        </p:nvGrpSpPr>
        <p:grpSpPr>
          <a:xfrm>
            <a:off x="1681163" y="6228257"/>
            <a:ext cx="486409" cy="345440"/>
            <a:chOff x="995362" y="6228257"/>
            <a:chExt cx="486409" cy="345440"/>
          </a:xfrm>
        </p:grpSpPr>
        <p:sp>
          <p:nvSpPr>
            <p:cNvPr id="18" name="object 18"/>
            <p:cNvSpPr/>
            <p:nvPr/>
          </p:nvSpPr>
          <p:spPr>
            <a:xfrm>
              <a:off x="995362" y="6228257"/>
              <a:ext cx="486409" cy="345440"/>
            </a:xfrm>
            <a:custGeom>
              <a:avLst/>
              <a:gdLst/>
              <a:ahLst/>
              <a:cxnLst/>
              <a:rect l="l" t="t" r="r" b="b"/>
              <a:pathLst>
                <a:path w="486409" h="345440">
                  <a:moveTo>
                    <a:pt x="0" y="345097"/>
                  </a:moveTo>
                  <a:lnTo>
                    <a:pt x="486282" y="345097"/>
                  </a:lnTo>
                  <a:lnTo>
                    <a:pt x="486282" y="0"/>
                  </a:lnTo>
                  <a:lnTo>
                    <a:pt x="0" y="0"/>
                  </a:lnTo>
                  <a:lnTo>
                    <a:pt x="0" y="345097"/>
                  </a:lnTo>
                  <a:close/>
                </a:path>
              </a:pathLst>
            </a:custGeom>
            <a:solidFill>
              <a:srgbClr val="094E9C"/>
            </a:solidFill>
          </p:spPr>
          <p:txBody>
            <a:bodyPr wrap="square" lIns="0" tIns="0" rIns="0" bIns="0" rtlCol="0"/>
            <a:lstStyle/>
            <a:p>
              <a:endParaRPr/>
            </a:p>
          </p:txBody>
        </p:sp>
        <p:sp>
          <p:nvSpPr>
            <p:cNvPr id="19" name="object 19"/>
            <p:cNvSpPr/>
            <p:nvPr/>
          </p:nvSpPr>
          <p:spPr>
            <a:xfrm>
              <a:off x="1097493" y="6259376"/>
              <a:ext cx="86594" cy="85239"/>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1219894" y="6240415"/>
              <a:ext cx="34925" cy="33655"/>
            </a:xfrm>
            <a:custGeom>
              <a:avLst/>
              <a:gdLst/>
              <a:ahLst/>
              <a:cxnLst/>
              <a:rect l="l" t="t" r="r" b="b"/>
              <a:pathLst>
                <a:path w="34925" h="33654">
                  <a:moveTo>
                    <a:pt x="34899" y="12725"/>
                  </a:moveTo>
                  <a:lnTo>
                    <a:pt x="0" y="12725"/>
                  </a:lnTo>
                  <a:lnTo>
                    <a:pt x="10782" y="20523"/>
                  </a:lnTo>
                  <a:lnTo>
                    <a:pt x="6667" y="33248"/>
                  </a:lnTo>
                  <a:lnTo>
                    <a:pt x="17449" y="25438"/>
                  </a:lnTo>
                  <a:lnTo>
                    <a:pt x="25706" y="25438"/>
                  </a:lnTo>
                  <a:lnTo>
                    <a:pt x="24117" y="20523"/>
                  </a:lnTo>
                  <a:lnTo>
                    <a:pt x="34899" y="12725"/>
                  </a:lnTo>
                  <a:close/>
                </a:path>
                <a:path w="34925" h="33654">
                  <a:moveTo>
                    <a:pt x="25706" y="25438"/>
                  </a:moveTo>
                  <a:lnTo>
                    <a:pt x="17449" y="25438"/>
                  </a:lnTo>
                  <a:lnTo>
                    <a:pt x="28232" y="33248"/>
                  </a:lnTo>
                  <a:lnTo>
                    <a:pt x="25706"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sp>
          <p:nvSpPr>
            <p:cNvPr id="21" name="object 21"/>
            <p:cNvSpPr/>
            <p:nvPr/>
          </p:nvSpPr>
          <p:spPr>
            <a:xfrm>
              <a:off x="1290485" y="6259376"/>
              <a:ext cx="86715" cy="85239"/>
            </a:xfrm>
            <a:prstGeom prst="rect">
              <a:avLst/>
            </a:prstGeom>
            <a:blipFill>
              <a:blip r:embed="rId4" cstate="print"/>
              <a:stretch>
                <a:fillRect/>
              </a:stretch>
            </a:blipFill>
          </p:spPr>
          <p:txBody>
            <a:bodyPr wrap="square" lIns="0" tIns="0" rIns="0" bIns="0" rtlCol="0"/>
            <a:lstStyle/>
            <a:p>
              <a:endParaRPr/>
            </a:p>
          </p:txBody>
        </p:sp>
        <p:sp>
          <p:nvSpPr>
            <p:cNvPr id="22" name="object 22"/>
            <p:cNvSpPr/>
            <p:nvPr/>
          </p:nvSpPr>
          <p:spPr>
            <a:xfrm>
              <a:off x="1361198" y="6382207"/>
              <a:ext cx="34925" cy="33655"/>
            </a:xfrm>
            <a:custGeom>
              <a:avLst/>
              <a:gdLst/>
              <a:ahLst/>
              <a:cxnLst/>
              <a:rect l="l" t="t" r="r" b="b"/>
              <a:pathLst>
                <a:path w="34925" h="33654">
                  <a:moveTo>
                    <a:pt x="34899" y="12839"/>
                  </a:moveTo>
                  <a:lnTo>
                    <a:pt x="0" y="12839"/>
                  </a:lnTo>
                  <a:lnTo>
                    <a:pt x="10782" y="20650"/>
                  </a:lnTo>
                  <a:lnTo>
                    <a:pt x="6667" y="33362"/>
                  </a:lnTo>
                  <a:lnTo>
                    <a:pt x="17449" y="25552"/>
                  </a:lnTo>
                  <a:lnTo>
                    <a:pt x="25704" y="25552"/>
                  </a:lnTo>
                  <a:lnTo>
                    <a:pt x="24117" y="20650"/>
                  </a:lnTo>
                  <a:lnTo>
                    <a:pt x="34899" y="12839"/>
                  </a:lnTo>
                  <a:close/>
                </a:path>
                <a:path w="34925" h="33654">
                  <a:moveTo>
                    <a:pt x="25704" y="25552"/>
                  </a:moveTo>
                  <a:lnTo>
                    <a:pt x="17449" y="25552"/>
                  </a:lnTo>
                  <a:lnTo>
                    <a:pt x="28232" y="33362"/>
                  </a:lnTo>
                  <a:lnTo>
                    <a:pt x="25704" y="25552"/>
                  </a:lnTo>
                  <a:close/>
                </a:path>
                <a:path w="34925" h="33654">
                  <a:moveTo>
                    <a:pt x="17449" y="0"/>
                  </a:moveTo>
                  <a:lnTo>
                    <a:pt x="13334" y="12839"/>
                  </a:lnTo>
                  <a:lnTo>
                    <a:pt x="21564" y="12839"/>
                  </a:lnTo>
                  <a:lnTo>
                    <a:pt x="17449" y="0"/>
                  </a:lnTo>
                  <a:close/>
                </a:path>
              </a:pathLst>
            </a:custGeom>
            <a:solidFill>
              <a:srgbClr val="F9ED35"/>
            </a:solidFill>
          </p:spPr>
          <p:txBody>
            <a:bodyPr wrap="square" lIns="0" tIns="0" rIns="0" bIns="0" rtlCol="0"/>
            <a:lstStyle/>
            <a:p>
              <a:endParaRPr/>
            </a:p>
          </p:txBody>
        </p:sp>
        <p:sp>
          <p:nvSpPr>
            <p:cNvPr id="23" name="object 23"/>
            <p:cNvSpPr/>
            <p:nvPr/>
          </p:nvSpPr>
          <p:spPr>
            <a:xfrm>
              <a:off x="1290485" y="6453160"/>
              <a:ext cx="86601" cy="85237"/>
            </a:xfrm>
            <a:prstGeom prst="rect">
              <a:avLst/>
            </a:prstGeom>
            <a:blipFill>
              <a:blip r:embed="rId5" cstate="print"/>
              <a:stretch>
                <a:fillRect/>
              </a:stretch>
            </a:blipFill>
          </p:spPr>
          <p:txBody>
            <a:bodyPr wrap="square" lIns="0" tIns="0" rIns="0" bIns="0" rtlCol="0"/>
            <a:lstStyle/>
            <a:p>
              <a:endParaRPr/>
            </a:p>
          </p:txBody>
        </p:sp>
        <p:sp>
          <p:nvSpPr>
            <p:cNvPr id="24" name="object 24"/>
            <p:cNvSpPr/>
            <p:nvPr/>
          </p:nvSpPr>
          <p:spPr>
            <a:xfrm>
              <a:off x="1219782" y="6524114"/>
              <a:ext cx="34925" cy="33655"/>
            </a:xfrm>
            <a:custGeom>
              <a:avLst/>
              <a:gdLst/>
              <a:ahLst/>
              <a:cxnLst/>
              <a:rect l="l" t="t" r="r" b="b"/>
              <a:pathLst>
                <a:path w="34925" h="33654">
                  <a:moveTo>
                    <a:pt x="34899" y="12725"/>
                  </a:moveTo>
                  <a:lnTo>
                    <a:pt x="0" y="12725"/>
                  </a:lnTo>
                  <a:lnTo>
                    <a:pt x="10782" y="20535"/>
                  </a:lnTo>
                  <a:lnTo>
                    <a:pt x="6667" y="33248"/>
                  </a:lnTo>
                  <a:lnTo>
                    <a:pt x="17449" y="25438"/>
                  </a:lnTo>
                  <a:lnTo>
                    <a:pt x="25704" y="25438"/>
                  </a:lnTo>
                  <a:lnTo>
                    <a:pt x="24117" y="20535"/>
                  </a:lnTo>
                  <a:lnTo>
                    <a:pt x="34899" y="12725"/>
                  </a:lnTo>
                  <a:close/>
                </a:path>
                <a:path w="34925" h="33654">
                  <a:moveTo>
                    <a:pt x="25704" y="25438"/>
                  </a:moveTo>
                  <a:lnTo>
                    <a:pt x="17449" y="25438"/>
                  </a:lnTo>
                  <a:lnTo>
                    <a:pt x="28232" y="33248"/>
                  </a:lnTo>
                  <a:lnTo>
                    <a:pt x="25704"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sp>
          <p:nvSpPr>
            <p:cNvPr id="25" name="object 25"/>
            <p:cNvSpPr/>
            <p:nvPr/>
          </p:nvSpPr>
          <p:spPr>
            <a:xfrm>
              <a:off x="1097382" y="6453161"/>
              <a:ext cx="86705" cy="85236"/>
            </a:xfrm>
            <a:prstGeom prst="rect">
              <a:avLst/>
            </a:prstGeom>
            <a:blipFill>
              <a:blip r:embed="rId6" cstate="print"/>
              <a:stretch>
                <a:fillRect/>
              </a:stretch>
            </a:blipFill>
          </p:spPr>
          <p:txBody>
            <a:bodyPr wrap="square" lIns="0" tIns="0" rIns="0" bIns="0" rtlCol="0"/>
            <a:lstStyle/>
            <a:p>
              <a:endParaRPr/>
            </a:p>
          </p:txBody>
        </p:sp>
        <p:sp>
          <p:nvSpPr>
            <p:cNvPr id="26" name="object 26"/>
            <p:cNvSpPr/>
            <p:nvPr/>
          </p:nvSpPr>
          <p:spPr>
            <a:xfrm>
              <a:off x="1078483" y="6382207"/>
              <a:ext cx="34925" cy="33655"/>
            </a:xfrm>
            <a:custGeom>
              <a:avLst/>
              <a:gdLst/>
              <a:ahLst/>
              <a:cxnLst/>
              <a:rect l="l" t="t" r="r" b="b"/>
              <a:pathLst>
                <a:path w="34925" h="33654">
                  <a:moveTo>
                    <a:pt x="34899" y="12725"/>
                  </a:moveTo>
                  <a:lnTo>
                    <a:pt x="0" y="12725"/>
                  </a:lnTo>
                  <a:lnTo>
                    <a:pt x="10782" y="20650"/>
                  </a:lnTo>
                  <a:lnTo>
                    <a:pt x="6667" y="33362"/>
                  </a:lnTo>
                  <a:lnTo>
                    <a:pt x="17449" y="25438"/>
                  </a:lnTo>
                  <a:lnTo>
                    <a:pt x="25667" y="25438"/>
                  </a:lnTo>
                  <a:lnTo>
                    <a:pt x="24117" y="20650"/>
                  </a:lnTo>
                  <a:lnTo>
                    <a:pt x="34899" y="12725"/>
                  </a:lnTo>
                  <a:close/>
                </a:path>
                <a:path w="34925" h="33654">
                  <a:moveTo>
                    <a:pt x="25667" y="25438"/>
                  </a:moveTo>
                  <a:lnTo>
                    <a:pt x="17449" y="25438"/>
                  </a:lnTo>
                  <a:lnTo>
                    <a:pt x="28232" y="33362"/>
                  </a:lnTo>
                  <a:lnTo>
                    <a:pt x="25667"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grpSp>
      <p:pic>
        <p:nvPicPr>
          <p:cNvPr id="3" name="Immagine 2">
            <a:extLst>
              <a:ext uri="{FF2B5EF4-FFF2-40B4-BE49-F238E27FC236}">
                <a16:creationId xmlns:a16="http://schemas.microsoft.com/office/drawing/2014/main" id="{59ED750F-C77A-F24E-8961-FB46DDD5A1B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8200" y="762000"/>
            <a:ext cx="2743200" cy="130374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2150" y="304800"/>
            <a:ext cx="11042650" cy="553998"/>
          </a:xfrm>
        </p:spPr>
        <p:txBody>
          <a:bodyPr/>
          <a:lstStyle/>
          <a:p>
            <a:r>
              <a:rPr lang="en-US" sz="3600" dirty="0">
                <a:solidFill>
                  <a:srgbClr val="8064A2"/>
                </a:solidFill>
                <a:latin typeface="Muli" pitchFamily="2" charset="77"/>
                <a:cs typeface="Muli Black"/>
              </a:rPr>
              <a:t>Simulation services</a:t>
            </a:r>
          </a:p>
        </p:txBody>
      </p:sp>
      <p:sp>
        <p:nvSpPr>
          <p:cNvPr id="3" name="Text Placeholder 2"/>
          <p:cNvSpPr>
            <a:spLocks noGrp="1"/>
          </p:cNvSpPr>
          <p:nvPr>
            <p:ph type="body" idx="4294967295"/>
          </p:nvPr>
        </p:nvSpPr>
        <p:spPr>
          <a:xfrm>
            <a:off x="685800" y="1295400"/>
            <a:ext cx="5181600" cy="4516749"/>
          </a:xfrm>
        </p:spPr>
        <p:txBody>
          <a:bodyPr/>
          <a:lstStyle/>
          <a:p>
            <a:pPr marL="432000" indent="-324000">
              <a:lnSpc>
                <a:spcPct val="114000"/>
              </a:lnSpc>
              <a:spcBef>
                <a:spcPts val="1134"/>
              </a:spcBef>
              <a:buClr>
                <a:srgbClr val="000000"/>
              </a:buClr>
              <a:buSzPct val="45000"/>
              <a:buFont typeface="Wingdings" charset="2"/>
              <a:buChar char=""/>
            </a:pPr>
            <a:r>
              <a:rPr lang="en-US" spc="-1" dirty="0">
                <a:solidFill>
                  <a:srgbClr val="000000"/>
                </a:solidFill>
                <a:latin typeface="Muli" pitchFamily="2" charset="77"/>
                <a:cs typeface="Muli Regular"/>
              </a:rPr>
              <a:t>SIMEX</a:t>
            </a:r>
            <a:r>
              <a:rPr lang="en-US" b="0" spc="-1" dirty="0">
                <a:solidFill>
                  <a:srgbClr val="000000"/>
                </a:solidFill>
                <a:latin typeface="Muli" pitchFamily="2" charset="77"/>
                <a:cs typeface="Muli Regular"/>
              </a:rPr>
              <a:t>: Start-to-end photon experiment simulation library (python)</a:t>
            </a:r>
          </a:p>
          <a:p>
            <a:pPr marL="432000" indent="-324000">
              <a:lnSpc>
                <a:spcPct val="114000"/>
              </a:lnSpc>
              <a:spcBef>
                <a:spcPts val="1134"/>
              </a:spcBef>
              <a:buClr>
                <a:srgbClr val="000000"/>
              </a:buClr>
              <a:buSzPct val="45000"/>
              <a:buFont typeface="Wingdings" charset="2"/>
              <a:buChar char=""/>
            </a:pPr>
            <a:r>
              <a:rPr lang="en-US" spc="-1" dirty="0" err="1">
                <a:solidFill>
                  <a:srgbClr val="000000"/>
                </a:solidFill>
                <a:latin typeface="Muli" pitchFamily="2" charset="77"/>
                <a:cs typeface="Muli Regular"/>
              </a:rPr>
              <a:t>McStas</a:t>
            </a:r>
            <a:r>
              <a:rPr lang="en-US" spc="-1" dirty="0">
                <a:solidFill>
                  <a:srgbClr val="000000"/>
                </a:solidFill>
                <a:latin typeface="Muli" pitchFamily="2" charset="77"/>
                <a:cs typeface="Muli Regular"/>
              </a:rPr>
              <a:t>-script</a:t>
            </a:r>
            <a:r>
              <a:rPr lang="en-US" b="0" spc="-1" dirty="0">
                <a:solidFill>
                  <a:srgbClr val="000000"/>
                </a:solidFill>
                <a:latin typeface="Muli" pitchFamily="2" charset="77"/>
                <a:cs typeface="Muli Regular"/>
              </a:rPr>
              <a:t>: python API for Neutron ray-tracing with </a:t>
            </a:r>
            <a:r>
              <a:rPr lang="en-US" b="0" spc="-1" dirty="0" err="1">
                <a:solidFill>
                  <a:srgbClr val="000000"/>
                </a:solidFill>
                <a:latin typeface="Muli" pitchFamily="2" charset="77"/>
                <a:cs typeface="Muli Regular"/>
              </a:rPr>
              <a:t>McStas</a:t>
            </a:r>
            <a:endParaRPr lang="en-US" b="0" spc="-1" dirty="0">
              <a:solidFill>
                <a:srgbClr val="000000"/>
              </a:solidFill>
              <a:latin typeface="Muli" pitchFamily="2" charset="77"/>
              <a:cs typeface="Muli Regular"/>
            </a:endParaRPr>
          </a:p>
          <a:p>
            <a:pPr marL="432000" indent="-324000">
              <a:lnSpc>
                <a:spcPct val="114000"/>
              </a:lnSpc>
              <a:spcBef>
                <a:spcPts val="1134"/>
              </a:spcBef>
              <a:buClr>
                <a:srgbClr val="000000"/>
              </a:buClr>
              <a:buSzPct val="45000"/>
              <a:buFont typeface="Wingdings" charset="2"/>
              <a:buChar char=""/>
            </a:pPr>
            <a:r>
              <a:rPr lang="en-US" spc="-1" dirty="0">
                <a:solidFill>
                  <a:srgbClr val="000000"/>
                </a:solidFill>
                <a:latin typeface="Muli" pitchFamily="2" charset="77"/>
                <a:cs typeface="Muli Regular"/>
              </a:rPr>
              <a:t>OASYS</a:t>
            </a:r>
            <a:r>
              <a:rPr lang="en-US" b="0" spc="-1" dirty="0">
                <a:solidFill>
                  <a:srgbClr val="000000"/>
                </a:solidFill>
                <a:latin typeface="Muli" pitchFamily="2" charset="77"/>
                <a:cs typeface="Muli Regular"/>
              </a:rPr>
              <a:t>: </a:t>
            </a:r>
            <a:r>
              <a:rPr lang="en-US" b="0" spc="-1" dirty="0" err="1">
                <a:solidFill>
                  <a:srgbClr val="000000"/>
                </a:solidFill>
                <a:latin typeface="Muli" pitchFamily="2" charset="77"/>
                <a:cs typeface="Muli Regular"/>
              </a:rPr>
              <a:t>Wavefront</a:t>
            </a:r>
            <a:r>
              <a:rPr lang="en-US" b="0" spc="-1" dirty="0">
                <a:solidFill>
                  <a:srgbClr val="000000"/>
                </a:solidFill>
                <a:latin typeface="Muli" pitchFamily="2" charset="77"/>
                <a:cs typeface="Muli Regular"/>
              </a:rPr>
              <a:t> propagation for beamline design (WISE)</a:t>
            </a:r>
          </a:p>
          <a:p>
            <a:pPr marL="432000" indent="-324000">
              <a:spcBef>
                <a:spcPts val="1417"/>
              </a:spcBef>
              <a:buClr>
                <a:srgbClr val="000000"/>
              </a:buClr>
              <a:buSzPct val="45000"/>
              <a:buFont typeface="Wingdings" charset="2"/>
              <a:buChar char=""/>
            </a:pPr>
            <a:r>
              <a:rPr lang="en-US" spc="-1" dirty="0">
                <a:solidFill>
                  <a:srgbClr val="000000"/>
                </a:solidFill>
                <a:latin typeface="Muli" pitchFamily="2" charset="77"/>
                <a:cs typeface="Muli Regular"/>
              </a:rPr>
              <a:t>EPOCH</a:t>
            </a:r>
            <a:r>
              <a:rPr lang="en-US" b="0" spc="-1" dirty="0">
                <a:solidFill>
                  <a:srgbClr val="000000"/>
                </a:solidFill>
                <a:latin typeface="Muli" pitchFamily="2" charset="77"/>
                <a:cs typeface="Muli Regular"/>
              </a:rPr>
              <a:t> particle in cell + </a:t>
            </a:r>
            <a:r>
              <a:rPr lang="en-US" b="0" spc="-1" dirty="0" err="1">
                <a:solidFill>
                  <a:srgbClr val="000000"/>
                </a:solidFill>
                <a:latin typeface="Muli" pitchFamily="2" charset="77"/>
                <a:cs typeface="Muli Regular"/>
              </a:rPr>
              <a:t>McStas</a:t>
            </a:r>
            <a:r>
              <a:rPr lang="en-US" b="0" spc="-1" dirty="0">
                <a:solidFill>
                  <a:srgbClr val="000000"/>
                </a:solidFill>
                <a:latin typeface="Muli" pitchFamily="2" charset="77"/>
                <a:cs typeface="Muli Regular"/>
              </a:rPr>
              <a:t>: Simulation of laser driven neutron sources and ray tracing</a:t>
            </a:r>
            <a:endParaRPr lang="en-US" dirty="0">
              <a:latin typeface="Muli" pitchFamily="2" charset="77"/>
              <a:cs typeface="Muli Regular"/>
            </a:endParaRPr>
          </a:p>
        </p:txBody>
      </p:sp>
      <p:pic>
        <p:nvPicPr>
          <p:cNvPr id="5" name="Picture 4"/>
          <p:cNvPicPr/>
          <p:nvPr/>
        </p:nvPicPr>
        <p:blipFill>
          <a:blip r:embed="rId2"/>
          <a:stretch/>
        </p:blipFill>
        <p:spPr>
          <a:xfrm>
            <a:off x="5562600" y="1371600"/>
            <a:ext cx="6307320" cy="4119120"/>
          </a:xfrm>
          <a:prstGeom prst="rect">
            <a:avLst/>
          </a:prstGeom>
          <a:ln>
            <a:noFill/>
          </a:ln>
        </p:spPr>
      </p:pic>
      <p:grpSp>
        <p:nvGrpSpPr>
          <p:cNvPr id="6" name="Group 5"/>
          <p:cNvGrpSpPr/>
          <p:nvPr/>
        </p:nvGrpSpPr>
        <p:grpSpPr>
          <a:xfrm>
            <a:off x="1681163" y="6228257"/>
            <a:ext cx="7691437" cy="345440"/>
            <a:chOff x="1681163" y="6228257"/>
            <a:chExt cx="7691437" cy="345440"/>
          </a:xfrm>
        </p:grpSpPr>
        <p:sp>
          <p:nvSpPr>
            <p:cNvPr id="7" name="object 17"/>
            <p:cNvSpPr txBox="1"/>
            <p:nvPr/>
          </p:nvSpPr>
          <p:spPr>
            <a:xfrm>
              <a:off x="2332113" y="6344614"/>
              <a:ext cx="7040487" cy="128240"/>
            </a:xfrm>
            <a:prstGeom prst="rect">
              <a:avLst/>
            </a:prstGeom>
          </p:spPr>
          <p:txBody>
            <a:bodyPr vert="horz" wrap="square" lIns="0" tIns="12700" rIns="0" bIns="0" rtlCol="0">
              <a:spAutoFit/>
            </a:bodyPr>
            <a:lstStyle/>
            <a:p>
              <a:pPr marL="12700">
                <a:lnSpc>
                  <a:spcPct val="100000"/>
                </a:lnSpc>
                <a:spcBef>
                  <a:spcPts val="100"/>
                </a:spcBef>
              </a:pPr>
              <a:r>
                <a:rPr sz="750" spc="5" dirty="0">
                  <a:latin typeface="Muli" pitchFamily="2" charset="77"/>
                  <a:cs typeface="Arial"/>
                </a:rPr>
                <a:t>This</a:t>
              </a:r>
              <a:r>
                <a:rPr sz="750" spc="-10" dirty="0">
                  <a:latin typeface="Muli" pitchFamily="2" charset="77"/>
                  <a:cs typeface="Arial"/>
                </a:rPr>
                <a:t> </a:t>
              </a:r>
              <a:r>
                <a:rPr sz="750" spc="15" dirty="0">
                  <a:latin typeface="Muli" pitchFamily="2" charset="77"/>
                  <a:cs typeface="Arial"/>
                </a:rPr>
                <a:t>project</a:t>
              </a:r>
              <a:r>
                <a:rPr sz="750" spc="-10" dirty="0">
                  <a:latin typeface="Muli" pitchFamily="2" charset="77"/>
                  <a:cs typeface="Arial"/>
                </a:rPr>
                <a:t> </a:t>
              </a:r>
              <a:r>
                <a:rPr sz="750" spc="15" dirty="0">
                  <a:latin typeface="Muli" pitchFamily="2" charset="77"/>
                  <a:cs typeface="Arial"/>
                </a:rPr>
                <a:t>has</a:t>
              </a:r>
              <a:r>
                <a:rPr sz="750" spc="-10" dirty="0">
                  <a:latin typeface="Muli" pitchFamily="2" charset="77"/>
                  <a:cs typeface="Arial"/>
                </a:rPr>
                <a:t> </a:t>
              </a:r>
              <a:r>
                <a:rPr sz="750" spc="5" dirty="0">
                  <a:latin typeface="Muli" pitchFamily="2" charset="77"/>
                  <a:cs typeface="Arial"/>
                </a:rPr>
                <a:t>received</a:t>
              </a:r>
              <a:r>
                <a:rPr sz="750" spc="-10" dirty="0">
                  <a:latin typeface="Muli" pitchFamily="2" charset="77"/>
                  <a:cs typeface="Arial"/>
                </a:rPr>
                <a:t> </a:t>
              </a:r>
              <a:r>
                <a:rPr sz="750" spc="25" dirty="0">
                  <a:latin typeface="Muli" pitchFamily="2" charset="77"/>
                  <a:cs typeface="Arial"/>
                </a:rPr>
                <a:t>funding</a:t>
              </a:r>
              <a:r>
                <a:rPr sz="750" spc="-10" dirty="0">
                  <a:latin typeface="Muli" pitchFamily="2" charset="77"/>
                  <a:cs typeface="Arial"/>
                </a:rPr>
                <a:t> </a:t>
              </a:r>
              <a:r>
                <a:rPr sz="750" spc="25" dirty="0">
                  <a:latin typeface="Muli" pitchFamily="2" charset="77"/>
                  <a:cs typeface="Arial"/>
                </a:rPr>
                <a:t>from</a:t>
              </a:r>
              <a:r>
                <a:rPr sz="750" spc="-10" dirty="0">
                  <a:latin typeface="Muli" pitchFamily="2" charset="77"/>
                  <a:cs typeface="Arial"/>
                </a:rPr>
                <a:t> </a:t>
              </a:r>
              <a:r>
                <a:rPr sz="750" spc="20" dirty="0">
                  <a:latin typeface="Muli" pitchFamily="2" charset="77"/>
                  <a:cs typeface="Arial"/>
                </a:rPr>
                <a:t>the</a:t>
              </a:r>
              <a:r>
                <a:rPr sz="750" spc="-10" dirty="0">
                  <a:latin typeface="Muli" pitchFamily="2" charset="77"/>
                  <a:cs typeface="Arial"/>
                </a:rPr>
                <a:t> </a:t>
              </a:r>
              <a:r>
                <a:rPr sz="750" spc="5" dirty="0">
                  <a:latin typeface="Muli" pitchFamily="2" charset="77"/>
                  <a:cs typeface="Arial"/>
                </a:rPr>
                <a:t>European</a:t>
              </a:r>
              <a:r>
                <a:rPr sz="750" spc="-10" dirty="0">
                  <a:latin typeface="Muli" pitchFamily="2" charset="77"/>
                  <a:cs typeface="Arial"/>
                </a:rPr>
                <a:t> </a:t>
              </a:r>
              <a:r>
                <a:rPr sz="750" spc="5" dirty="0">
                  <a:latin typeface="Muli" pitchFamily="2" charset="77"/>
                  <a:cs typeface="Arial"/>
                </a:rPr>
                <a:t>Union’s</a:t>
              </a:r>
              <a:r>
                <a:rPr sz="750" spc="-10" dirty="0">
                  <a:latin typeface="Muli" pitchFamily="2" charset="77"/>
                  <a:cs typeface="Arial"/>
                </a:rPr>
                <a:t> </a:t>
              </a:r>
              <a:r>
                <a:rPr sz="750" spc="15" dirty="0">
                  <a:latin typeface="Muli" pitchFamily="2" charset="77"/>
                  <a:cs typeface="Arial"/>
                </a:rPr>
                <a:t>Horizon</a:t>
              </a:r>
              <a:r>
                <a:rPr sz="750" spc="-10" dirty="0">
                  <a:latin typeface="Muli" pitchFamily="2" charset="77"/>
                  <a:cs typeface="Arial"/>
                </a:rPr>
                <a:t> </a:t>
              </a:r>
              <a:r>
                <a:rPr sz="750" spc="30" dirty="0">
                  <a:latin typeface="Muli" pitchFamily="2" charset="77"/>
                  <a:cs typeface="Arial"/>
                </a:rPr>
                <a:t>2020</a:t>
              </a:r>
              <a:r>
                <a:rPr sz="750" spc="-10" dirty="0">
                  <a:latin typeface="Muli" pitchFamily="2" charset="77"/>
                  <a:cs typeface="Arial"/>
                </a:rPr>
                <a:t> </a:t>
              </a:r>
              <a:r>
                <a:rPr sz="750" spc="5" dirty="0">
                  <a:latin typeface="Muli" pitchFamily="2" charset="77"/>
                  <a:cs typeface="Arial"/>
                </a:rPr>
                <a:t>research</a:t>
              </a:r>
              <a:r>
                <a:rPr sz="750" spc="-10" dirty="0">
                  <a:latin typeface="Muli" pitchFamily="2" charset="77"/>
                  <a:cs typeface="Arial"/>
                </a:rPr>
                <a:t> </a:t>
              </a:r>
              <a:r>
                <a:rPr sz="750" spc="25" dirty="0">
                  <a:latin typeface="Muli" pitchFamily="2" charset="77"/>
                  <a:cs typeface="Arial"/>
                </a:rPr>
                <a:t>and</a:t>
              </a:r>
              <a:r>
                <a:rPr sz="750" spc="-10" dirty="0">
                  <a:latin typeface="Muli" pitchFamily="2" charset="77"/>
                  <a:cs typeface="Arial"/>
                </a:rPr>
                <a:t> </a:t>
              </a:r>
              <a:r>
                <a:rPr sz="750" spc="20" dirty="0">
                  <a:latin typeface="Muli" pitchFamily="2" charset="77"/>
                  <a:cs typeface="Arial"/>
                </a:rPr>
                <a:t>innovation</a:t>
              </a:r>
              <a:r>
                <a:rPr sz="750" spc="-10" dirty="0">
                  <a:latin typeface="Muli" pitchFamily="2" charset="77"/>
                  <a:cs typeface="Arial"/>
                </a:rPr>
                <a:t> </a:t>
              </a:r>
              <a:r>
                <a:rPr sz="750" spc="20" dirty="0">
                  <a:latin typeface="Muli" pitchFamily="2" charset="77"/>
                  <a:cs typeface="Arial"/>
                </a:rPr>
                <a:t>programme</a:t>
              </a:r>
              <a:r>
                <a:rPr sz="750" spc="-10" dirty="0">
                  <a:latin typeface="Muli" pitchFamily="2" charset="77"/>
                  <a:cs typeface="Arial"/>
                </a:rPr>
                <a:t> </a:t>
              </a:r>
              <a:r>
                <a:rPr sz="750" spc="15" dirty="0">
                  <a:latin typeface="Muli" pitchFamily="2" charset="77"/>
                  <a:cs typeface="Arial"/>
                </a:rPr>
                <a:t>under</a:t>
              </a:r>
              <a:r>
                <a:rPr sz="750" spc="-10" dirty="0">
                  <a:latin typeface="Muli" pitchFamily="2" charset="77"/>
                  <a:cs typeface="Arial"/>
                </a:rPr>
                <a:t> </a:t>
              </a:r>
              <a:r>
                <a:rPr sz="750" spc="30" dirty="0">
                  <a:latin typeface="Muli" pitchFamily="2" charset="77"/>
                  <a:cs typeface="Arial"/>
                </a:rPr>
                <a:t>grant</a:t>
              </a:r>
              <a:r>
                <a:rPr sz="750" spc="-10" dirty="0">
                  <a:latin typeface="Muli" pitchFamily="2" charset="77"/>
                  <a:cs typeface="Arial"/>
                </a:rPr>
                <a:t> </a:t>
              </a:r>
              <a:r>
                <a:rPr sz="750" spc="15" dirty="0">
                  <a:latin typeface="Muli" pitchFamily="2" charset="77"/>
                  <a:cs typeface="Arial"/>
                </a:rPr>
                <a:t>agreement</a:t>
              </a:r>
              <a:r>
                <a:rPr sz="750" spc="-10" dirty="0">
                  <a:latin typeface="Muli" pitchFamily="2" charset="77"/>
                  <a:cs typeface="Arial"/>
                </a:rPr>
                <a:t> No. </a:t>
              </a:r>
              <a:r>
                <a:rPr sz="750" spc="30" dirty="0">
                  <a:latin typeface="Muli" pitchFamily="2" charset="77"/>
                  <a:cs typeface="Arial"/>
                </a:rPr>
                <a:t>823852</a:t>
              </a:r>
              <a:endParaRPr sz="750" dirty="0">
                <a:latin typeface="Muli" pitchFamily="2" charset="77"/>
                <a:cs typeface="Arial"/>
              </a:endParaRPr>
            </a:p>
          </p:txBody>
        </p:sp>
        <p:grpSp>
          <p:nvGrpSpPr>
            <p:cNvPr id="8" name="Gruppo 49">
              <a:extLst>
                <a:ext uri="{FF2B5EF4-FFF2-40B4-BE49-F238E27FC236}">
                  <a16:creationId xmlns:a16="http://schemas.microsoft.com/office/drawing/2014/main" id="{7D04B1C9-7F08-9D47-BE96-BA7CF7910F57}"/>
                </a:ext>
              </a:extLst>
            </p:cNvPr>
            <p:cNvGrpSpPr/>
            <p:nvPr/>
          </p:nvGrpSpPr>
          <p:grpSpPr>
            <a:xfrm>
              <a:off x="1681163" y="6228257"/>
              <a:ext cx="486409" cy="345440"/>
              <a:chOff x="995362" y="6228257"/>
              <a:chExt cx="486409" cy="345440"/>
            </a:xfrm>
          </p:grpSpPr>
          <p:sp>
            <p:nvSpPr>
              <p:cNvPr id="9" name="object 18"/>
              <p:cNvSpPr/>
              <p:nvPr/>
            </p:nvSpPr>
            <p:spPr>
              <a:xfrm>
                <a:off x="995362" y="6228257"/>
                <a:ext cx="486409" cy="345440"/>
              </a:xfrm>
              <a:custGeom>
                <a:avLst/>
                <a:gdLst/>
                <a:ahLst/>
                <a:cxnLst/>
                <a:rect l="l" t="t" r="r" b="b"/>
                <a:pathLst>
                  <a:path w="486409" h="345440">
                    <a:moveTo>
                      <a:pt x="0" y="345097"/>
                    </a:moveTo>
                    <a:lnTo>
                      <a:pt x="486282" y="345097"/>
                    </a:lnTo>
                    <a:lnTo>
                      <a:pt x="486282" y="0"/>
                    </a:lnTo>
                    <a:lnTo>
                      <a:pt x="0" y="0"/>
                    </a:lnTo>
                    <a:lnTo>
                      <a:pt x="0" y="345097"/>
                    </a:lnTo>
                    <a:close/>
                  </a:path>
                </a:pathLst>
              </a:custGeom>
              <a:solidFill>
                <a:srgbClr val="094E9C"/>
              </a:solidFill>
            </p:spPr>
            <p:txBody>
              <a:bodyPr wrap="square" lIns="0" tIns="0" rIns="0" bIns="0" rtlCol="0"/>
              <a:lstStyle/>
              <a:p>
                <a:endParaRPr/>
              </a:p>
            </p:txBody>
          </p:sp>
          <p:sp>
            <p:nvSpPr>
              <p:cNvPr id="10" name="object 19"/>
              <p:cNvSpPr/>
              <p:nvPr/>
            </p:nvSpPr>
            <p:spPr>
              <a:xfrm>
                <a:off x="1097493" y="6259376"/>
                <a:ext cx="86594" cy="85239"/>
              </a:xfrm>
              <a:prstGeom prst="rect">
                <a:avLst/>
              </a:prstGeom>
              <a:blipFill>
                <a:blip r:embed="rId3" cstate="print"/>
                <a:stretch>
                  <a:fillRect/>
                </a:stretch>
              </a:blipFill>
            </p:spPr>
            <p:txBody>
              <a:bodyPr wrap="square" lIns="0" tIns="0" rIns="0" bIns="0" rtlCol="0"/>
              <a:lstStyle/>
              <a:p>
                <a:endParaRPr/>
              </a:p>
            </p:txBody>
          </p:sp>
          <p:sp>
            <p:nvSpPr>
              <p:cNvPr id="11" name="object 20"/>
              <p:cNvSpPr/>
              <p:nvPr/>
            </p:nvSpPr>
            <p:spPr>
              <a:xfrm>
                <a:off x="1219894" y="6240415"/>
                <a:ext cx="34925" cy="33655"/>
              </a:xfrm>
              <a:custGeom>
                <a:avLst/>
                <a:gdLst/>
                <a:ahLst/>
                <a:cxnLst/>
                <a:rect l="l" t="t" r="r" b="b"/>
                <a:pathLst>
                  <a:path w="34925" h="33654">
                    <a:moveTo>
                      <a:pt x="34899" y="12725"/>
                    </a:moveTo>
                    <a:lnTo>
                      <a:pt x="0" y="12725"/>
                    </a:lnTo>
                    <a:lnTo>
                      <a:pt x="10782" y="20523"/>
                    </a:lnTo>
                    <a:lnTo>
                      <a:pt x="6667" y="33248"/>
                    </a:lnTo>
                    <a:lnTo>
                      <a:pt x="17449" y="25438"/>
                    </a:lnTo>
                    <a:lnTo>
                      <a:pt x="25706" y="25438"/>
                    </a:lnTo>
                    <a:lnTo>
                      <a:pt x="24117" y="20523"/>
                    </a:lnTo>
                    <a:lnTo>
                      <a:pt x="34899" y="12725"/>
                    </a:lnTo>
                    <a:close/>
                  </a:path>
                  <a:path w="34925" h="33654">
                    <a:moveTo>
                      <a:pt x="25706" y="25438"/>
                    </a:moveTo>
                    <a:lnTo>
                      <a:pt x="17449" y="25438"/>
                    </a:lnTo>
                    <a:lnTo>
                      <a:pt x="28232" y="33248"/>
                    </a:lnTo>
                    <a:lnTo>
                      <a:pt x="25706"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sp>
            <p:nvSpPr>
              <p:cNvPr id="12" name="object 21"/>
              <p:cNvSpPr/>
              <p:nvPr/>
            </p:nvSpPr>
            <p:spPr>
              <a:xfrm>
                <a:off x="1290485" y="6259376"/>
                <a:ext cx="86715" cy="85239"/>
              </a:xfrm>
              <a:prstGeom prst="rect">
                <a:avLst/>
              </a:prstGeom>
              <a:blipFill>
                <a:blip r:embed="rId4" cstate="print"/>
                <a:stretch>
                  <a:fillRect/>
                </a:stretch>
              </a:blipFill>
            </p:spPr>
            <p:txBody>
              <a:bodyPr wrap="square" lIns="0" tIns="0" rIns="0" bIns="0" rtlCol="0"/>
              <a:lstStyle/>
              <a:p>
                <a:endParaRPr/>
              </a:p>
            </p:txBody>
          </p:sp>
          <p:sp>
            <p:nvSpPr>
              <p:cNvPr id="13" name="object 22"/>
              <p:cNvSpPr/>
              <p:nvPr/>
            </p:nvSpPr>
            <p:spPr>
              <a:xfrm>
                <a:off x="1361198" y="6382207"/>
                <a:ext cx="34925" cy="33655"/>
              </a:xfrm>
              <a:custGeom>
                <a:avLst/>
                <a:gdLst/>
                <a:ahLst/>
                <a:cxnLst/>
                <a:rect l="l" t="t" r="r" b="b"/>
                <a:pathLst>
                  <a:path w="34925" h="33654">
                    <a:moveTo>
                      <a:pt x="34899" y="12839"/>
                    </a:moveTo>
                    <a:lnTo>
                      <a:pt x="0" y="12839"/>
                    </a:lnTo>
                    <a:lnTo>
                      <a:pt x="10782" y="20650"/>
                    </a:lnTo>
                    <a:lnTo>
                      <a:pt x="6667" y="33362"/>
                    </a:lnTo>
                    <a:lnTo>
                      <a:pt x="17449" y="25552"/>
                    </a:lnTo>
                    <a:lnTo>
                      <a:pt x="25704" y="25552"/>
                    </a:lnTo>
                    <a:lnTo>
                      <a:pt x="24117" y="20650"/>
                    </a:lnTo>
                    <a:lnTo>
                      <a:pt x="34899" y="12839"/>
                    </a:lnTo>
                    <a:close/>
                  </a:path>
                  <a:path w="34925" h="33654">
                    <a:moveTo>
                      <a:pt x="25704" y="25552"/>
                    </a:moveTo>
                    <a:lnTo>
                      <a:pt x="17449" y="25552"/>
                    </a:lnTo>
                    <a:lnTo>
                      <a:pt x="28232" y="33362"/>
                    </a:lnTo>
                    <a:lnTo>
                      <a:pt x="25704" y="25552"/>
                    </a:lnTo>
                    <a:close/>
                  </a:path>
                  <a:path w="34925" h="33654">
                    <a:moveTo>
                      <a:pt x="17449" y="0"/>
                    </a:moveTo>
                    <a:lnTo>
                      <a:pt x="13334" y="12839"/>
                    </a:lnTo>
                    <a:lnTo>
                      <a:pt x="21564" y="12839"/>
                    </a:lnTo>
                    <a:lnTo>
                      <a:pt x="17449" y="0"/>
                    </a:lnTo>
                    <a:close/>
                  </a:path>
                </a:pathLst>
              </a:custGeom>
              <a:solidFill>
                <a:srgbClr val="F9ED35"/>
              </a:solidFill>
            </p:spPr>
            <p:txBody>
              <a:bodyPr wrap="square" lIns="0" tIns="0" rIns="0" bIns="0" rtlCol="0"/>
              <a:lstStyle/>
              <a:p>
                <a:endParaRPr/>
              </a:p>
            </p:txBody>
          </p:sp>
          <p:sp>
            <p:nvSpPr>
              <p:cNvPr id="14" name="object 23"/>
              <p:cNvSpPr/>
              <p:nvPr/>
            </p:nvSpPr>
            <p:spPr>
              <a:xfrm>
                <a:off x="1290485" y="6453160"/>
                <a:ext cx="86601" cy="85237"/>
              </a:xfrm>
              <a:prstGeom prst="rect">
                <a:avLst/>
              </a:prstGeom>
              <a:blipFill>
                <a:blip r:embed="rId5" cstate="print"/>
                <a:stretch>
                  <a:fillRect/>
                </a:stretch>
              </a:blipFill>
            </p:spPr>
            <p:txBody>
              <a:bodyPr wrap="square" lIns="0" tIns="0" rIns="0" bIns="0" rtlCol="0"/>
              <a:lstStyle/>
              <a:p>
                <a:endParaRPr/>
              </a:p>
            </p:txBody>
          </p:sp>
          <p:sp>
            <p:nvSpPr>
              <p:cNvPr id="15" name="object 24"/>
              <p:cNvSpPr/>
              <p:nvPr/>
            </p:nvSpPr>
            <p:spPr>
              <a:xfrm>
                <a:off x="1219782" y="6524114"/>
                <a:ext cx="34925" cy="33655"/>
              </a:xfrm>
              <a:custGeom>
                <a:avLst/>
                <a:gdLst/>
                <a:ahLst/>
                <a:cxnLst/>
                <a:rect l="l" t="t" r="r" b="b"/>
                <a:pathLst>
                  <a:path w="34925" h="33654">
                    <a:moveTo>
                      <a:pt x="34899" y="12725"/>
                    </a:moveTo>
                    <a:lnTo>
                      <a:pt x="0" y="12725"/>
                    </a:lnTo>
                    <a:lnTo>
                      <a:pt x="10782" y="20535"/>
                    </a:lnTo>
                    <a:lnTo>
                      <a:pt x="6667" y="33248"/>
                    </a:lnTo>
                    <a:lnTo>
                      <a:pt x="17449" y="25438"/>
                    </a:lnTo>
                    <a:lnTo>
                      <a:pt x="25704" y="25438"/>
                    </a:lnTo>
                    <a:lnTo>
                      <a:pt x="24117" y="20535"/>
                    </a:lnTo>
                    <a:lnTo>
                      <a:pt x="34899" y="12725"/>
                    </a:lnTo>
                    <a:close/>
                  </a:path>
                  <a:path w="34925" h="33654">
                    <a:moveTo>
                      <a:pt x="25704" y="25438"/>
                    </a:moveTo>
                    <a:lnTo>
                      <a:pt x="17449" y="25438"/>
                    </a:lnTo>
                    <a:lnTo>
                      <a:pt x="28232" y="33248"/>
                    </a:lnTo>
                    <a:lnTo>
                      <a:pt x="25704"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sp>
            <p:nvSpPr>
              <p:cNvPr id="16" name="object 25"/>
              <p:cNvSpPr/>
              <p:nvPr/>
            </p:nvSpPr>
            <p:spPr>
              <a:xfrm>
                <a:off x="1097382" y="6453161"/>
                <a:ext cx="86705" cy="85236"/>
              </a:xfrm>
              <a:prstGeom prst="rect">
                <a:avLst/>
              </a:prstGeom>
              <a:blipFill>
                <a:blip r:embed="rId6" cstate="print"/>
                <a:stretch>
                  <a:fillRect/>
                </a:stretch>
              </a:blipFill>
            </p:spPr>
            <p:txBody>
              <a:bodyPr wrap="square" lIns="0" tIns="0" rIns="0" bIns="0" rtlCol="0"/>
              <a:lstStyle/>
              <a:p>
                <a:endParaRPr/>
              </a:p>
            </p:txBody>
          </p:sp>
          <p:sp>
            <p:nvSpPr>
              <p:cNvPr id="17" name="object 26"/>
              <p:cNvSpPr/>
              <p:nvPr/>
            </p:nvSpPr>
            <p:spPr>
              <a:xfrm>
                <a:off x="1078483" y="6382207"/>
                <a:ext cx="34925" cy="33655"/>
              </a:xfrm>
              <a:custGeom>
                <a:avLst/>
                <a:gdLst/>
                <a:ahLst/>
                <a:cxnLst/>
                <a:rect l="l" t="t" r="r" b="b"/>
                <a:pathLst>
                  <a:path w="34925" h="33654">
                    <a:moveTo>
                      <a:pt x="34899" y="12725"/>
                    </a:moveTo>
                    <a:lnTo>
                      <a:pt x="0" y="12725"/>
                    </a:lnTo>
                    <a:lnTo>
                      <a:pt x="10782" y="20650"/>
                    </a:lnTo>
                    <a:lnTo>
                      <a:pt x="6667" y="33362"/>
                    </a:lnTo>
                    <a:lnTo>
                      <a:pt x="17449" y="25438"/>
                    </a:lnTo>
                    <a:lnTo>
                      <a:pt x="25667" y="25438"/>
                    </a:lnTo>
                    <a:lnTo>
                      <a:pt x="24117" y="20650"/>
                    </a:lnTo>
                    <a:lnTo>
                      <a:pt x="34899" y="12725"/>
                    </a:lnTo>
                    <a:close/>
                  </a:path>
                  <a:path w="34925" h="33654">
                    <a:moveTo>
                      <a:pt x="25667" y="25438"/>
                    </a:moveTo>
                    <a:lnTo>
                      <a:pt x="17449" y="25438"/>
                    </a:lnTo>
                    <a:lnTo>
                      <a:pt x="28232" y="33362"/>
                    </a:lnTo>
                    <a:lnTo>
                      <a:pt x="25667"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grpSp>
      </p:grpSp>
    </p:spTree>
    <p:extLst>
      <p:ext uri="{BB962C8B-B14F-4D97-AF65-F5344CB8AC3E}">
        <p14:creationId xmlns:p14="http://schemas.microsoft.com/office/powerpoint/2010/main" val="1353704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1681163" y="6477000"/>
            <a:ext cx="7691437" cy="345440"/>
            <a:chOff x="1681163" y="6228257"/>
            <a:chExt cx="7691437" cy="345440"/>
          </a:xfrm>
        </p:grpSpPr>
        <p:sp>
          <p:nvSpPr>
            <p:cNvPr id="14" name="object 17"/>
            <p:cNvSpPr txBox="1"/>
            <p:nvPr/>
          </p:nvSpPr>
          <p:spPr>
            <a:xfrm>
              <a:off x="2332113" y="6344614"/>
              <a:ext cx="7040487" cy="128240"/>
            </a:xfrm>
            <a:prstGeom prst="rect">
              <a:avLst/>
            </a:prstGeom>
          </p:spPr>
          <p:txBody>
            <a:bodyPr vert="horz" wrap="square" lIns="0" tIns="12700" rIns="0" bIns="0" rtlCol="0">
              <a:spAutoFit/>
            </a:bodyPr>
            <a:lstStyle/>
            <a:p>
              <a:pPr marL="12700">
                <a:lnSpc>
                  <a:spcPct val="100000"/>
                </a:lnSpc>
                <a:spcBef>
                  <a:spcPts val="100"/>
                </a:spcBef>
              </a:pPr>
              <a:r>
                <a:rPr sz="750" spc="5" dirty="0">
                  <a:latin typeface="Muli" pitchFamily="2" charset="77"/>
                  <a:cs typeface="Arial"/>
                </a:rPr>
                <a:t>This</a:t>
              </a:r>
              <a:r>
                <a:rPr sz="750" spc="-10" dirty="0">
                  <a:latin typeface="Muli" pitchFamily="2" charset="77"/>
                  <a:cs typeface="Arial"/>
                </a:rPr>
                <a:t> </a:t>
              </a:r>
              <a:r>
                <a:rPr sz="750" spc="15" dirty="0">
                  <a:latin typeface="Muli" pitchFamily="2" charset="77"/>
                  <a:cs typeface="Arial"/>
                </a:rPr>
                <a:t>project</a:t>
              </a:r>
              <a:r>
                <a:rPr sz="750" spc="-10" dirty="0">
                  <a:latin typeface="Muli" pitchFamily="2" charset="77"/>
                  <a:cs typeface="Arial"/>
                </a:rPr>
                <a:t> </a:t>
              </a:r>
              <a:r>
                <a:rPr sz="750" spc="15" dirty="0">
                  <a:latin typeface="Muli" pitchFamily="2" charset="77"/>
                  <a:cs typeface="Arial"/>
                </a:rPr>
                <a:t>has</a:t>
              </a:r>
              <a:r>
                <a:rPr sz="750" spc="-10" dirty="0">
                  <a:latin typeface="Muli" pitchFamily="2" charset="77"/>
                  <a:cs typeface="Arial"/>
                </a:rPr>
                <a:t> </a:t>
              </a:r>
              <a:r>
                <a:rPr sz="750" spc="5" dirty="0">
                  <a:latin typeface="Muli" pitchFamily="2" charset="77"/>
                  <a:cs typeface="Arial"/>
                </a:rPr>
                <a:t>received</a:t>
              </a:r>
              <a:r>
                <a:rPr sz="750" spc="-10" dirty="0">
                  <a:latin typeface="Muli" pitchFamily="2" charset="77"/>
                  <a:cs typeface="Arial"/>
                </a:rPr>
                <a:t> </a:t>
              </a:r>
              <a:r>
                <a:rPr sz="750" spc="25" dirty="0">
                  <a:latin typeface="Muli" pitchFamily="2" charset="77"/>
                  <a:cs typeface="Arial"/>
                </a:rPr>
                <a:t>funding</a:t>
              </a:r>
              <a:r>
                <a:rPr sz="750" spc="-10" dirty="0">
                  <a:latin typeface="Muli" pitchFamily="2" charset="77"/>
                  <a:cs typeface="Arial"/>
                </a:rPr>
                <a:t> </a:t>
              </a:r>
              <a:r>
                <a:rPr sz="750" spc="25" dirty="0">
                  <a:latin typeface="Muli" pitchFamily="2" charset="77"/>
                  <a:cs typeface="Arial"/>
                </a:rPr>
                <a:t>from</a:t>
              </a:r>
              <a:r>
                <a:rPr sz="750" spc="-10" dirty="0">
                  <a:latin typeface="Muli" pitchFamily="2" charset="77"/>
                  <a:cs typeface="Arial"/>
                </a:rPr>
                <a:t> </a:t>
              </a:r>
              <a:r>
                <a:rPr sz="750" spc="20" dirty="0">
                  <a:latin typeface="Muli" pitchFamily="2" charset="77"/>
                  <a:cs typeface="Arial"/>
                </a:rPr>
                <a:t>the</a:t>
              </a:r>
              <a:r>
                <a:rPr sz="750" spc="-10" dirty="0">
                  <a:latin typeface="Muli" pitchFamily="2" charset="77"/>
                  <a:cs typeface="Arial"/>
                </a:rPr>
                <a:t> </a:t>
              </a:r>
              <a:r>
                <a:rPr sz="750" spc="5" dirty="0">
                  <a:latin typeface="Muli" pitchFamily="2" charset="77"/>
                  <a:cs typeface="Arial"/>
                </a:rPr>
                <a:t>European</a:t>
              </a:r>
              <a:r>
                <a:rPr sz="750" spc="-10" dirty="0">
                  <a:latin typeface="Muli" pitchFamily="2" charset="77"/>
                  <a:cs typeface="Arial"/>
                </a:rPr>
                <a:t> </a:t>
              </a:r>
              <a:r>
                <a:rPr sz="750" spc="5" dirty="0">
                  <a:latin typeface="Muli" pitchFamily="2" charset="77"/>
                  <a:cs typeface="Arial"/>
                </a:rPr>
                <a:t>Union’s</a:t>
              </a:r>
              <a:r>
                <a:rPr sz="750" spc="-10" dirty="0">
                  <a:latin typeface="Muli" pitchFamily="2" charset="77"/>
                  <a:cs typeface="Arial"/>
                </a:rPr>
                <a:t> </a:t>
              </a:r>
              <a:r>
                <a:rPr sz="750" spc="15" dirty="0">
                  <a:latin typeface="Muli" pitchFamily="2" charset="77"/>
                  <a:cs typeface="Arial"/>
                </a:rPr>
                <a:t>Horizon</a:t>
              </a:r>
              <a:r>
                <a:rPr sz="750" spc="-10" dirty="0">
                  <a:latin typeface="Muli" pitchFamily="2" charset="77"/>
                  <a:cs typeface="Arial"/>
                </a:rPr>
                <a:t> </a:t>
              </a:r>
              <a:r>
                <a:rPr sz="750" spc="30" dirty="0">
                  <a:latin typeface="Muli" pitchFamily="2" charset="77"/>
                  <a:cs typeface="Arial"/>
                </a:rPr>
                <a:t>2020</a:t>
              </a:r>
              <a:r>
                <a:rPr sz="750" spc="-10" dirty="0">
                  <a:latin typeface="Muli" pitchFamily="2" charset="77"/>
                  <a:cs typeface="Arial"/>
                </a:rPr>
                <a:t> </a:t>
              </a:r>
              <a:r>
                <a:rPr sz="750" spc="5" dirty="0">
                  <a:latin typeface="Muli" pitchFamily="2" charset="77"/>
                  <a:cs typeface="Arial"/>
                </a:rPr>
                <a:t>research</a:t>
              </a:r>
              <a:r>
                <a:rPr sz="750" spc="-10" dirty="0">
                  <a:latin typeface="Muli" pitchFamily="2" charset="77"/>
                  <a:cs typeface="Arial"/>
                </a:rPr>
                <a:t> </a:t>
              </a:r>
              <a:r>
                <a:rPr sz="750" spc="25" dirty="0">
                  <a:latin typeface="Muli" pitchFamily="2" charset="77"/>
                  <a:cs typeface="Arial"/>
                </a:rPr>
                <a:t>and</a:t>
              </a:r>
              <a:r>
                <a:rPr sz="750" spc="-10" dirty="0">
                  <a:latin typeface="Muli" pitchFamily="2" charset="77"/>
                  <a:cs typeface="Arial"/>
                </a:rPr>
                <a:t> </a:t>
              </a:r>
              <a:r>
                <a:rPr sz="750" spc="20" dirty="0">
                  <a:latin typeface="Muli" pitchFamily="2" charset="77"/>
                  <a:cs typeface="Arial"/>
                </a:rPr>
                <a:t>innovation</a:t>
              </a:r>
              <a:r>
                <a:rPr sz="750" spc="-10" dirty="0">
                  <a:latin typeface="Muli" pitchFamily="2" charset="77"/>
                  <a:cs typeface="Arial"/>
                </a:rPr>
                <a:t> </a:t>
              </a:r>
              <a:r>
                <a:rPr sz="750" spc="20" dirty="0">
                  <a:latin typeface="Muli" pitchFamily="2" charset="77"/>
                  <a:cs typeface="Arial"/>
                </a:rPr>
                <a:t>programme</a:t>
              </a:r>
              <a:r>
                <a:rPr sz="750" spc="-10" dirty="0">
                  <a:latin typeface="Muli" pitchFamily="2" charset="77"/>
                  <a:cs typeface="Arial"/>
                </a:rPr>
                <a:t> </a:t>
              </a:r>
              <a:r>
                <a:rPr sz="750" spc="15" dirty="0">
                  <a:latin typeface="Muli" pitchFamily="2" charset="77"/>
                  <a:cs typeface="Arial"/>
                </a:rPr>
                <a:t>under</a:t>
              </a:r>
              <a:r>
                <a:rPr sz="750" spc="-10" dirty="0">
                  <a:latin typeface="Muli" pitchFamily="2" charset="77"/>
                  <a:cs typeface="Arial"/>
                </a:rPr>
                <a:t> </a:t>
              </a:r>
              <a:r>
                <a:rPr sz="750" spc="30" dirty="0">
                  <a:latin typeface="Muli" pitchFamily="2" charset="77"/>
                  <a:cs typeface="Arial"/>
                </a:rPr>
                <a:t>grant</a:t>
              </a:r>
              <a:r>
                <a:rPr sz="750" spc="-10" dirty="0">
                  <a:latin typeface="Muli" pitchFamily="2" charset="77"/>
                  <a:cs typeface="Arial"/>
                </a:rPr>
                <a:t> </a:t>
              </a:r>
              <a:r>
                <a:rPr sz="750" spc="15" dirty="0">
                  <a:latin typeface="Muli" pitchFamily="2" charset="77"/>
                  <a:cs typeface="Arial"/>
                </a:rPr>
                <a:t>agreement</a:t>
              </a:r>
              <a:r>
                <a:rPr sz="750" spc="-10" dirty="0">
                  <a:latin typeface="Muli" pitchFamily="2" charset="77"/>
                  <a:cs typeface="Arial"/>
                </a:rPr>
                <a:t> No. </a:t>
              </a:r>
              <a:r>
                <a:rPr sz="750" spc="30" dirty="0">
                  <a:latin typeface="Muli" pitchFamily="2" charset="77"/>
                  <a:cs typeface="Arial"/>
                </a:rPr>
                <a:t>823852</a:t>
              </a:r>
              <a:endParaRPr sz="750" dirty="0">
                <a:latin typeface="Muli" pitchFamily="2" charset="77"/>
                <a:cs typeface="Arial"/>
              </a:endParaRPr>
            </a:p>
          </p:txBody>
        </p:sp>
        <p:grpSp>
          <p:nvGrpSpPr>
            <p:cNvPr id="15" name="Gruppo 49">
              <a:extLst>
                <a:ext uri="{FF2B5EF4-FFF2-40B4-BE49-F238E27FC236}">
                  <a16:creationId xmlns:a16="http://schemas.microsoft.com/office/drawing/2014/main" id="{7D04B1C9-7F08-9D47-BE96-BA7CF7910F57}"/>
                </a:ext>
              </a:extLst>
            </p:cNvPr>
            <p:cNvGrpSpPr/>
            <p:nvPr/>
          </p:nvGrpSpPr>
          <p:grpSpPr>
            <a:xfrm>
              <a:off x="1681163" y="6228257"/>
              <a:ext cx="486409" cy="345440"/>
              <a:chOff x="995362" y="6228257"/>
              <a:chExt cx="486409" cy="345440"/>
            </a:xfrm>
          </p:grpSpPr>
          <p:sp>
            <p:nvSpPr>
              <p:cNvPr id="16" name="object 18"/>
              <p:cNvSpPr/>
              <p:nvPr/>
            </p:nvSpPr>
            <p:spPr>
              <a:xfrm>
                <a:off x="995362" y="6228257"/>
                <a:ext cx="486409" cy="345440"/>
              </a:xfrm>
              <a:custGeom>
                <a:avLst/>
                <a:gdLst/>
                <a:ahLst/>
                <a:cxnLst/>
                <a:rect l="l" t="t" r="r" b="b"/>
                <a:pathLst>
                  <a:path w="486409" h="345440">
                    <a:moveTo>
                      <a:pt x="0" y="345097"/>
                    </a:moveTo>
                    <a:lnTo>
                      <a:pt x="486282" y="345097"/>
                    </a:lnTo>
                    <a:lnTo>
                      <a:pt x="486282" y="0"/>
                    </a:lnTo>
                    <a:lnTo>
                      <a:pt x="0" y="0"/>
                    </a:lnTo>
                    <a:lnTo>
                      <a:pt x="0" y="345097"/>
                    </a:lnTo>
                    <a:close/>
                  </a:path>
                </a:pathLst>
              </a:custGeom>
              <a:solidFill>
                <a:srgbClr val="094E9C"/>
              </a:solidFill>
            </p:spPr>
            <p:txBody>
              <a:bodyPr wrap="square" lIns="0" tIns="0" rIns="0" bIns="0" rtlCol="0"/>
              <a:lstStyle/>
              <a:p>
                <a:endParaRPr/>
              </a:p>
            </p:txBody>
          </p:sp>
          <p:sp>
            <p:nvSpPr>
              <p:cNvPr id="17" name="object 19"/>
              <p:cNvSpPr/>
              <p:nvPr/>
            </p:nvSpPr>
            <p:spPr>
              <a:xfrm>
                <a:off x="1097493" y="6259376"/>
                <a:ext cx="86594" cy="85239"/>
              </a:xfrm>
              <a:prstGeom prst="rect">
                <a:avLst/>
              </a:prstGeom>
              <a:blipFill>
                <a:blip r:embed="rId2" cstate="print"/>
                <a:stretch>
                  <a:fillRect/>
                </a:stretch>
              </a:blipFill>
            </p:spPr>
            <p:txBody>
              <a:bodyPr wrap="square" lIns="0" tIns="0" rIns="0" bIns="0" rtlCol="0"/>
              <a:lstStyle/>
              <a:p>
                <a:endParaRPr/>
              </a:p>
            </p:txBody>
          </p:sp>
          <p:sp>
            <p:nvSpPr>
              <p:cNvPr id="18" name="object 20"/>
              <p:cNvSpPr/>
              <p:nvPr/>
            </p:nvSpPr>
            <p:spPr>
              <a:xfrm>
                <a:off x="1219894" y="6240415"/>
                <a:ext cx="34925" cy="33655"/>
              </a:xfrm>
              <a:custGeom>
                <a:avLst/>
                <a:gdLst/>
                <a:ahLst/>
                <a:cxnLst/>
                <a:rect l="l" t="t" r="r" b="b"/>
                <a:pathLst>
                  <a:path w="34925" h="33654">
                    <a:moveTo>
                      <a:pt x="34899" y="12725"/>
                    </a:moveTo>
                    <a:lnTo>
                      <a:pt x="0" y="12725"/>
                    </a:lnTo>
                    <a:lnTo>
                      <a:pt x="10782" y="20523"/>
                    </a:lnTo>
                    <a:lnTo>
                      <a:pt x="6667" y="33248"/>
                    </a:lnTo>
                    <a:lnTo>
                      <a:pt x="17449" y="25438"/>
                    </a:lnTo>
                    <a:lnTo>
                      <a:pt x="25706" y="25438"/>
                    </a:lnTo>
                    <a:lnTo>
                      <a:pt x="24117" y="20523"/>
                    </a:lnTo>
                    <a:lnTo>
                      <a:pt x="34899" y="12725"/>
                    </a:lnTo>
                    <a:close/>
                  </a:path>
                  <a:path w="34925" h="33654">
                    <a:moveTo>
                      <a:pt x="25706" y="25438"/>
                    </a:moveTo>
                    <a:lnTo>
                      <a:pt x="17449" y="25438"/>
                    </a:lnTo>
                    <a:lnTo>
                      <a:pt x="28232" y="33248"/>
                    </a:lnTo>
                    <a:lnTo>
                      <a:pt x="25706"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sp>
            <p:nvSpPr>
              <p:cNvPr id="19" name="object 21"/>
              <p:cNvSpPr/>
              <p:nvPr/>
            </p:nvSpPr>
            <p:spPr>
              <a:xfrm>
                <a:off x="1290485" y="6259376"/>
                <a:ext cx="86715" cy="85239"/>
              </a:xfrm>
              <a:prstGeom prst="rect">
                <a:avLst/>
              </a:prstGeom>
              <a:blipFill>
                <a:blip r:embed="rId3" cstate="print"/>
                <a:stretch>
                  <a:fillRect/>
                </a:stretch>
              </a:blipFill>
            </p:spPr>
            <p:txBody>
              <a:bodyPr wrap="square" lIns="0" tIns="0" rIns="0" bIns="0" rtlCol="0"/>
              <a:lstStyle/>
              <a:p>
                <a:endParaRPr/>
              </a:p>
            </p:txBody>
          </p:sp>
          <p:sp>
            <p:nvSpPr>
              <p:cNvPr id="20" name="object 22"/>
              <p:cNvSpPr/>
              <p:nvPr/>
            </p:nvSpPr>
            <p:spPr>
              <a:xfrm>
                <a:off x="1361198" y="6382207"/>
                <a:ext cx="34925" cy="33655"/>
              </a:xfrm>
              <a:custGeom>
                <a:avLst/>
                <a:gdLst/>
                <a:ahLst/>
                <a:cxnLst/>
                <a:rect l="l" t="t" r="r" b="b"/>
                <a:pathLst>
                  <a:path w="34925" h="33654">
                    <a:moveTo>
                      <a:pt x="34899" y="12839"/>
                    </a:moveTo>
                    <a:lnTo>
                      <a:pt x="0" y="12839"/>
                    </a:lnTo>
                    <a:lnTo>
                      <a:pt x="10782" y="20650"/>
                    </a:lnTo>
                    <a:lnTo>
                      <a:pt x="6667" y="33362"/>
                    </a:lnTo>
                    <a:lnTo>
                      <a:pt x="17449" y="25552"/>
                    </a:lnTo>
                    <a:lnTo>
                      <a:pt x="25704" y="25552"/>
                    </a:lnTo>
                    <a:lnTo>
                      <a:pt x="24117" y="20650"/>
                    </a:lnTo>
                    <a:lnTo>
                      <a:pt x="34899" y="12839"/>
                    </a:lnTo>
                    <a:close/>
                  </a:path>
                  <a:path w="34925" h="33654">
                    <a:moveTo>
                      <a:pt x="25704" y="25552"/>
                    </a:moveTo>
                    <a:lnTo>
                      <a:pt x="17449" y="25552"/>
                    </a:lnTo>
                    <a:lnTo>
                      <a:pt x="28232" y="33362"/>
                    </a:lnTo>
                    <a:lnTo>
                      <a:pt x="25704" y="25552"/>
                    </a:lnTo>
                    <a:close/>
                  </a:path>
                  <a:path w="34925" h="33654">
                    <a:moveTo>
                      <a:pt x="17449" y="0"/>
                    </a:moveTo>
                    <a:lnTo>
                      <a:pt x="13334" y="12839"/>
                    </a:lnTo>
                    <a:lnTo>
                      <a:pt x="21564" y="12839"/>
                    </a:lnTo>
                    <a:lnTo>
                      <a:pt x="17449" y="0"/>
                    </a:lnTo>
                    <a:close/>
                  </a:path>
                </a:pathLst>
              </a:custGeom>
              <a:solidFill>
                <a:srgbClr val="F9ED35"/>
              </a:solidFill>
            </p:spPr>
            <p:txBody>
              <a:bodyPr wrap="square" lIns="0" tIns="0" rIns="0" bIns="0" rtlCol="0"/>
              <a:lstStyle/>
              <a:p>
                <a:endParaRPr/>
              </a:p>
            </p:txBody>
          </p:sp>
          <p:sp>
            <p:nvSpPr>
              <p:cNvPr id="21" name="object 23"/>
              <p:cNvSpPr/>
              <p:nvPr/>
            </p:nvSpPr>
            <p:spPr>
              <a:xfrm>
                <a:off x="1290485" y="6453160"/>
                <a:ext cx="86601" cy="85237"/>
              </a:xfrm>
              <a:prstGeom prst="rect">
                <a:avLst/>
              </a:prstGeom>
              <a:blipFill>
                <a:blip r:embed="rId4" cstate="print"/>
                <a:stretch>
                  <a:fillRect/>
                </a:stretch>
              </a:blipFill>
            </p:spPr>
            <p:txBody>
              <a:bodyPr wrap="square" lIns="0" tIns="0" rIns="0" bIns="0" rtlCol="0"/>
              <a:lstStyle/>
              <a:p>
                <a:endParaRPr/>
              </a:p>
            </p:txBody>
          </p:sp>
          <p:sp>
            <p:nvSpPr>
              <p:cNvPr id="22" name="object 24"/>
              <p:cNvSpPr/>
              <p:nvPr/>
            </p:nvSpPr>
            <p:spPr>
              <a:xfrm>
                <a:off x="1219782" y="6524114"/>
                <a:ext cx="34925" cy="33655"/>
              </a:xfrm>
              <a:custGeom>
                <a:avLst/>
                <a:gdLst/>
                <a:ahLst/>
                <a:cxnLst/>
                <a:rect l="l" t="t" r="r" b="b"/>
                <a:pathLst>
                  <a:path w="34925" h="33654">
                    <a:moveTo>
                      <a:pt x="34899" y="12725"/>
                    </a:moveTo>
                    <a:lnTo>
                      <a:pt x="0" y="12725"/>
                    </a:lnTo>
                    <a:lnTo>
                      <a:pt x="10782" y="20535"/>
                    </a:lnTo>
                    <a:lnTo>
                      <a:pt x="6667" y="33248"/>
                    </a:lnTo>
                    <a:lnTo>
                      <a:pt x="17449" y="25438"/>
                    </a:lnTo>
                    <a:lnTo>
                      <a:pt x="25704" y="25438"/>
                    </a:lnTo>
                    <a:lnTo>
                      <a:pt x="24117" y="20535"/>
                    </a:lnTo>
                    <a:lnTo>
                      <a:pt x="34899" y="12725"/>
                    </a:lnTo>
                    <a:close/>
                  </a:path>
                  <a:path w="34925" h="33654">
                    <a:moveTo>
                      <a:pt x="25704" y="25438"/>
                    </a:moveTo>
                    <a:lnTo>
                      <a:pt x="17449" y="25438"/>
                    </a:lnTo>
                    <a:lnTo>
                      <a:pt x="28232" y="33248"/>
                    </a:lnTo>
                    <a:lnTo>
                      <a:pt x="25704"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sp>
            <p:nvSpPr>
              <p:cNvPr id="23" name="object 25"/>
              <p:cNvSpPr/>
              <p:nvPr/>
            </p:nvSpPr>
            <p:spPr>
              <a:xfrm>
                <a:off x="1097382" y="6453161"/>
                <a:ext cx="86705" cy="85236"/>
              </a:xfrm>
              <a:prstGeom prst="rect">
                <a:avLst/>
              </a:prstGeom>
              <a:blipFill>
                <a:blip r:embed="rId5" cstate="print"/>
                <a:stretch>
                  <a:fillRect/>
                </a:stretch>
              </a:blipFill>
            </p:spPr>
            <p:txBody>
              <a:bodyPr wrap="square" lIns="0" tIns="0" rIns="0" bIns="0" rtlCol="0"/>
              <a:lstStyle/>
              <a:p>
                <a:endParaRPr/>
              </a:p>
            </p:txBody>
          </p:sp>
          <p:sp>
            <p:nvSpPr>
              <p:cNvPr id="24" name="object 26"/>
              <p:cNvSpPr/>
              <p:nvPr/>
            </p:nvSpPr>
            <p:spPr>
              <a:xfrm>
                <a:off x="1078483" y="6382207"/>
                <a:ext cx="34925" cy="33655"/>
              </a:xfrm>
              <a:custGeom>
                <a:avLst/>
                <a:gdLst/>
                <a:ahLst/>
                <a:cxnLst/>
                <a:rect l="l" t="t" r="r" b="b"/>
                <a:pathLst>
                  <a:path w="34925" h="33654">
                    <a:moveTo>
                      <a:pt x="34899" y="12725"/>
                    </a:moveTo>
                    <a:lnTo>
                      <a:pt x="0" y="12725"/>
                    </a:lnTo>
                    <a:lnTo>
                      <a:pt x="10782" y="20650"/>
                    </a:lnTo>
                    <a:lnTo>
                      <a:pt x="6667" y="33362"/>
                    </a:lnTo>
                    <a:lnTo>
                      <a:pt x="17449" y="25438"/>
                    </a:lnTo>
                    <a:lnTo>
                      <a:pt x="25667" y="25438"/>
                    </a:lnTo>
                    <a:lnTo>
                      <a:pt x="24117" y="20650"/>
                    </a:lnTo>
                    <a:lnTo>
                      <a:pt x="34899" y="12725"/>
                    </a:lnTo>
                    <a:close/>
                  </a:path>
                  <a:path w="34925" h="33654">
                    <a:moveTo>
                      <a:pt x="25667" y="25438"/>
                    </a:moveTo>
                    <a:lnTo>
                      <a:pt x="17449" y="25438"/>
                    </a:lnTo>
                    <a:lnTo>
                      <a:pt x="28232" y="33362"/>
                    </a:lnTo>
                    <a:lnTo>
                      <a:pt x="25667"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grpSp>
      </p:grpSp>
      <p:pic>
        <p:nvPicPr>
          <p:cNvPr id="9" name="Immagine 8">
            <a:extLst>
              <a:ext uri="{FF2B5EF4-FFF2-40B4-BE49-F238E27FC236}">
                <a16:creationId xmlns:a16="http://schemas.microsoft.com/office/drawing/2014/main" id="{487A5C57-23E7-BB4A-AD55-C99B69C7D4D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4822" y="152400"/>
            <a:ext cx="4087178" cy="1681141"/>
          </a:xfrm>
          <a:prstGeom prst="rect">
            <a:avLst/>
          </a:prstGeom>
        </p:spPr>
      </p:pic>
      <p:pic>
        <p:nvPicPr>
          <p:cNvPr id="26" name="Immagine 25">
            <a:extLst>
              <a:ext uri="{FF2B5EF4-FFF2-40B4-BE49-F238E27FC236}">
                <a16:creationId xmlns:a16="http://schemas.microsoft.com/office/drawing/2014/main" id="{75A74F05-4EAE-0845-A532-78931472AC5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6714" y="2057400"/>
            <a:ext cx="8872086" cy="4800600"/>
          </a:xfrm>
          <a:prstGeom prst="rect">
            <a:avLst/>
          </a:prstGeom>
        </p:spPr>
      </p:pic>
      <p:sp>
        <p:nvSpPr>
          <p:cNvPr id="28" name="Rettangolo 27">
            <a:extLst>
              <a:ext uri="{FF2B5EF4-FFF2-40B4-BE49-F238E27FC236}">
                <a16:creationId xmlns:a16="http://schemas.microsoft.com/office/drawing/2014/main" id="{8A73B29F-3006-444E-A1F6-9A1A06F49332}"/>
              </a:ext>
            </a:extLst>
          </p:cNvPr>
          <p:cNvSpPr/>
          <p:nvPr/>
        </p:nvSpPr>
        <p:spPr>
          <a:xfrm>
            <a:off x="9601200" y="2782669"/>
            <a:ext cx="2286000" cy="2308324"/>
          </a:xfrm>
          <a:prstGeom prst="rect">
            <a:avLst/>
          </a:prstGeom>
        </p:spPr>
        <p:txBody>
          <a:bodyPr wrap="square">
            <a:spAutoFit/>
          </a:bodyPr>
          <a:lstStyle/>
          <a:p>
            <a:r>
              <a:rPr lang="en-GB" dirty="0">
                <a:solidFill>
                  <a:schemeClr val="tx1">
                    <a:lumMod val="50000"/>
                  </a:schemeClr>
                </a:solidFill>
                <a:latin typeface="Muli" pitchFamily="2" charset="77"/>
              </a:rPr>
              <a:t>E-learning platform </a:t>
            </a:r>
            <a:r>
              <a:rPr lang="en-GB" b="1" dirty="0">
                <a:solidFill>
                  <a:srgbClr val="6475AF"/>
                </a:solidFill>
                <a:latin typeface="Muli" pitchFamily="2" charset="77"/>
              </a:rPr>
              <a:t>pan-</a:t>
            </a:r>
            <a:r>
              <a:rPr lang="en-GB" b="1" dirty="0" err="1">
                <a:solidFill>
                  <a:srgbClr val="6475AF"/>
                </a:solidFill>
                <a:latin typeface="Muli" pitchFamily="2" charset="77"/>
              </a:rPr>
              <a:t>learning.org</a:t>
            </a:r>
            <a:endParaRPr lang="en-GB" b="1" dirty="0">
              <a:solidFill>
                <a:srgbClr val="6475AF"/>
              </a:solidFill>
              <a:latin typeface="Muli" pitchFamily="2" charset="77"/>
            </a:endParaRPr>
          </a:p>
          <a:p>
            <a:endParaRPr lang="en-GB" b="1" dirty="0">
              <a:solidFill>
                <a:srgbClr val="6475AF"/>
              </a:solidFill>
              <a:latin typeface="Muli" pitchFamily="2" charset="77"/>
            </a:endParaRPr>
          </a:p>
          <a:p>
            <a:r>
              <a:rPr lang="en-GB" dirty="0">
                <a:solidFill>
                  <a:schemeClr val="tx1">
                    <a:lumMod val="50000"/>
                  </a:schemeClr>
                </a:solidFill>
                <a:latin typeface="Muli" pitchFamily="2" charset="77"/>
              </a:rPr>
              <a:t>A virtual facility that enables students to perform virtual experiment simulations</a:t>
            </a:r>
            <a:endParaRPr lang="en-GB" b="1" dirty="0">
              <a:solidFill>
                <a:srgbClr val="6475AF"/>
              </a:solidFill>
              <a:latin typeface="Muli" pitchFamily="2" charset="77"/>
            </a:endParaRPr>
          </a:p>
        </p:txBody>
      </p:sp>
    </p:spTree>
    <p:extLst>
      <p:ext uri="{BB962C8B-B14F-4D97-AF65-F5344CB8AC3E}">
        <p14:creationId xmlns:p14="http://schemas.microsoft.com/office/powerpoint/2010/main" val="2146573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idx="4294967295"/>
          </p:nvPr>
        </p:nvSpPr>
        <p:spPr>
          <a:xfrm>
            <a:off x="463550" y="381000"/>
            <a:ext cx="7308850" cy="628650"/>
          </a:xfrm>
          <a:prstGeom prst="rect">
            <a:avLst/>
          </a:prstGeom>
        </p:spPr>
        <p:txBody>
          <a:bodyPr vert="horz" wrap="square" lIns="0" tIns="12700" rIns="0" bIns="0" rtlCol="0">
            <a:spAutoFit/>
          </a:bodyPr>
          <a:lstStyle/>
          <a:p>
            <a:pPr marL="12700">
              <a:lnSpc>
                <a:spcPct val="100000"/>
              </a:lnSpc>
              <a:spcBef>
                <a:spcPts val="100"/>
              </a:spcBef>
            </a:pPr>
            <a:r>
              <a:rPr lang="en-GB" sz="4000" dirty="0" err="1">
                <a:solidFill>
                  <a:srgbClr val="A34773"/>
                </a:solidFill>
                <a:latin typeface="Muli Black"/>
                <a:cs typeface="Muli Black"/>
              </a:rPr>
              <a:t>PaNOSC</a:t>
            </a:r>
            <a:r>
              <a:rPr lang="en-GB" sz="4000" dirty="0">
                <a:solidFill>
                  <a:srgbClr val="A34773"/>
                </a:solidFill>
                <a:latin typeface="Muli Black"/>
                <a:cs typeface="Muli Black"/>
              </a:rPr>
              <a:t> factsheet</a:t>
            </a:r>
            <a:endParaRPr sz="4000" spc="125" dirty="0">
              <a:solidFill>
                <a:srgbClr val="A34773"/>
              </a:solidFill>
              <a:latin typeface="Muli Black"/>
              <a:cs typeface="Muli Black"/>
            </a:endParaRPr>
          </a:p>
        </p:txBody>
      </p:sp>
      <p:sp>
        <p:nvSpPr>
          <p:cNvPr id="19" name="object 17"/>
          <p:cNvSpPr txBox="1"/>
          <p:nvPr/>
        </p:nvSpPr>
        <p:spPr>
          <a:xfrm>
            <a:off x="2332113" y="6340712"/>
            <a:ext cx="9097887" cy="128240"/>
          </a:xfrm>
          <a:prstGeom prst="rect">
            <a:avLst/>
          </a:prstGeom>
        </p:spPr>
        <p:txBody>
          <a:bodyPr vert="horz" wrap="square" lIns="0" tIns="12700" rIns="0" bIns="0" rtlCol="0">
            <a:spAutoFit/>
          </a:bodyPr>
          <a:lstStyle/>
          <a:p>
            <a:pPr marL="12700">
              <a:lnSpc>
                <a:spcPct val="100000"/>
              </a:lnSpc>
              <a:spcBef>
                <a:spcPts val="100"/>
              </a:spcBef>
            </a:pPr>
            <a:r>
              <a:rPr sz="750" spc="5" dirty="0">
                <a:latin typeface="Muli" pitchFamily="2" charset="77"/>
                <a:cs typeface="Arial"/>
              </a:rPr>
              <a:t>This</a:t>
            </a:r>
            <a:r>
              <a:rPr sz="750" spc="-10" dirty="0">
                <a:latin typeface="Muli" pitchFamily="2" charset="77"/>
                <a:cs typeface="Arial"/>
              </a:rPr>
              <a:t> </a:t>
            </a:r>
            <a:r>
              <a:rPr sz="750" spc="15" dirty="0">
                <a:latin typeface="Muli" pitchFamily="2" charset="77"/>
                <a:cs typeface="Arial"/>
              </a:rPr>
              <a:t>project</a:t>
            </a:r>
            <a:r>
              <a:rPr sz="750" spc="-10" dirty="0">
                <a:latin typeface="Muli" pitchFamily="2" charset="77"/>
                <a:cs typeface="Arial"/>
              </a:rPr>
              <a:t> </a:t>
            </a:r>
            <a:r>
              <a:rPr sz="750" spc="15" dirty="0">
                <a:latin typeface="Muli" pitchFamily="2" charset="77"/>
                <a:cs typeface="Arial"/>
              </a:rPr>
              <a:t>has</a:t>
            </a:r>
            <a:r>
              <a:rPr sz="750" spc="-10" dirty="0">
                <a:latin typeface="Muli" pitchFamily="2" charset="77"/>
                <a:cs typeface="Arial"/>
              </a:rPr>
              <a:t> </a:t>
            </a:r>
            <a:r>
              <a:rPr sz="750" spc="5" dirty="0">
                <a:latin typeface="Muli" pitchFamily="2" charset="77"/>
                <a:cs typeface="Arial"/>
              </a:rPr>
              <a:t>received</a:t>
            </a:r>
            <a:r>
              <a:rPr sz="750" spc="-10" dirty="0">
                <a:latin typeface="Muli" pitchFamily="2" charset="77"/>
                <a:cs typeface="Arial"/>
              </a:rPr>
              <a:t> </a:t>
            </a:r>
            <a:r>
              <a:rPr sz="750" spc="25" dirty="0">
                <a:latin typeface="Muli" pitchFamily="2" charset="77"/>
                <a:cs typeface="Arial"/>
              </a:rPr>
              <a:t>funding</a:t>
            </a:r>
            <a:r>
              <a:rPr sz="750" spc="-10" dirty="0">
                <a:latin typeface="Muli" pitchFamily="2" charset="77"/>
                <a:cs typeface="Arial"/>
              </a:rPr>
              <a:t> </a:t>
            </a:r>
            <a:r>
              <a:rPr sz="750" spc="25" dirty="0">
                <a:latin typeface="Muli" pitchFamily="2" charset="77"/>
                <a:cs typeface="Arial"/>
              </a:rPr>
              <a:t>from</a:t>
            </a:r>
            <a:r>
              <a:rPr sz="750" spc="-10" dirty="0">
                <a:latin typeface="Muli" pitchFamily="2" charset="77"/>
                <a:cs typeface="Arial"/>
              </a:rPr>
              <a:t> </a:t>
            </a:r>
            <a:r>
              <a:rPr sz="750" spc="20" dirty="0">
                <a:latin typeface="Muli" pitchFamily="2" charset="77"/>
                <a:cs typeface="Arial"/>
              </a:rPr>
              <a:t>the</a:t>
            </a:r>
            <a:r>
              <a:rPr sz="750" spc="-10" dirty="0">
                <a:latin typeface="Muli" pitchFamily="2" charset="77"/>
                <a:cs typeface="Arial"/>
              </a:rPr>
              <a:t> </a:t>
            </a:r>
            <a:r>
              <a:rPr sz="750" spc="5" dirty="0">
                <a:latin typeface="Muli" pitchFamily="2" charset="77"/>
                <a:cs typeface="Arial"/>
              </a:rPr>
              <a:t>European</a:t>
            </a:r>
            <a:r>
              <a:rPr sz="750" spc="-10" dirty="0">
                <a:latin typeface="Muli" pitchFamily="2" charset="77"/>
                <a:cs typeface="Arial"/>
              </a:rPr>
              <a:t> </a:t>
            </a:r>
            <a:r>
              <a:rPr sz="750" spc="5" dirty="0">
                <a:latin typeface="Muli" pitchFamily="2" charset="77"/>
                <a:cs typeface="Arial"/>
              </a:rPr>
              <a:t>Union’s</a:t>
            </a:r>
            <a:r>
              <a:rPr sz="750" spc="-10" dirty="0">
                <a:latin typeface="Muli" pitchFamily="2" charset="77"/>
                <a:cs typeface="Arial"/>
              </a:rPr>
              <a:t> </a:t>
            </a:r>
            <a:r>
              <a:rPr sz="750" spc="15" dirty="0">
                <a:latin typeface="Muli" pitchFamily="2" charset="77"/>
                <a:cs typeface="Arial"/>
              </a:rPr>
              <a:t>Horizon</a:t>
            </a:r>
            <a:r>
              <a:rPr sz="750" spc="-10" dirty="0">
                <a:latin typeface="Muli" pitchFamily="2" charset="77"/>
                <a:cs typeface="Arial"/>
              </a:rPr>
              <a:t> </a:t>
            </a:r>
            <a:r>
              <a:rPr sz="750" spc="30" dirty="0">
                <a:latin typeface="Muli" pitchFamily="2" charset="77"/>
                <a:cs typeface="Arial"/>
              </a:rPr>
              <a:t>2020</a:t>
            </a:r>
            <a:r>
              <a:rPr sz="750" spc="-10" dirty="0">
                <a:latin typeface="Muli" pitchFamily="2" charset="77"/>
                <a:cs typeface="Arial"/>
              </a:rPr>
              <a:t> </a:t>
            </a:r>
            <a:r>
              <a:rPr sz="750" spc="5" dirty="0">
                <a:latin typeface="Muli" pitchFamily="2" charset="77"/>
                <a:cs typeface="Arial"/>
              </a:rPr>
              <a:t>research</a:t>
            </a:r>
            <a:r>
              <a:rPr sz="750" spc="-10" dirty="0">
                <a:latin typeface="Muli" pitchFamily="2" charset="77"/>
                <a:cs typeface="Arial"/>
              </a:rPr>
              <a:t> </a:t>
            </a:r>
            <a:r>
              <a:rPr sz="750" spc="25" dirty="0">
                <a:latin typeface="Muli" pitchFamily="2" charset="77"/>
                <a:cs typeface="Arial"/>
              </a:rPr>
              <a:t>and</a:t>
            </a:r>
            <a:r>
              <a:rPr sz="750" spc="-10" dirty="0">
                <a:latin typeface="Muli" pitchFamily="2" charset="77"/>
                <a:cs typeface="Arial"/>
              </a:rPr>
              <a:t> </a:t>
            </a:r>
            <a:r>
              <a:rPr sz="750" spc="20" dirty="0">
                <a:latin typeface="Muli" pitchFamily="2" charset="77"/>
                <a:cs typeface="Arial"/>
              </a:rPr>
              <a:t>innovation</a:t>
            </a:r>
            <a:r>
              <a:rPr sz="750" spc="-10" dirty="0">
                <a:latin typeface="Muli" pitchFamily="2" charset="77"/>
                <a:cs typeface="Arial"/>
              </a:rPr>
              <a:t> </a:t>
            </a:r>
            <a:r>
              <a:rPr sz="750" spc="20" dirty="0">
                <a:latin typeface="Muli" pitchFamily="2" charset="77"/>
                <a:cs typeface="Arial"/>
              </a:rPr>
              <a:t>programme</a:t>
            </a:r>
            <a:r>
              <a:rPr sz="750" spc="-10" dirty="0">
                <a:latin typeface="Muli" pitchFamily="2" charset="77"/>
                <a:cs typeface="Arial"/>
              </a:rPr>
              <a:t> </a:t>
            </a:r>
            <a:r>
              <a:rPr sz="750" spc="15" dirty="0">
                <a:latin typeface="Muli" pitchFamily="2" charset="77"/>
                <a:cs typeface="Arial"/>
              </a:rPr>
              <a:t>under</a:t>
            </a:r>
            <a:r>
              <a:rPr sz="750" spc="-10" dirty="0">
                <a:latin typeface="Muli" pitchFamily="2" charset="77"/>
                <a:cs typeface="Arial"/>
              </a:rPr>
              <a:t> </a:t>
            </a:r>
            <a:r>
              <a:rPr sz="750" spc="30" dirty="0">
                <a:latin typeface="Muli" pitchFamily="2" charset="77"/>
                <a:cs typeface="Arial"/>
              </a:rPr>
              <a:t>grant</a:t>
            </a:r>
            <a:r>
              <a:rPr sz="750" spc="-10" dirty="0">
                <a:latin typeface="Muli" pitchFamily="2" charset="77"/>
                <a:cs typeface="Arial"/>
              </a:rPr>
              <a:t> </a:t>
            </a:r>
            <a:r>
              <a:rPr sz="750" spc="15" dirty="0">
                <a:latin typeface="Muli" pitchFamily="2" charset="77"/>
                <a:cs typeface="Arial"/>
              </a:rPr>
              <a:t>agreement</a:t>
            </a:r>
            <a:r>
              <a:rPr sz="750" spc="-10" dirty="0">
                <a:latin typeface="Muli" pitchFamily="2" charset="77"/>
                <a:cs typeface="Arial"/>
              </a:rPr>
              <a:t> No. </a:t>
            </a:r>
            <a:r>
              <a:rPr sz="750" spc="30" dirty="0">
                <a:latin typeface="Muli" pitchFamily="2" charset="77"/>
                <a:cs typeface="Arial"/>
              </a:rPr>
              <a:t>823852</a:t>
            </a:r>
            <a:endParaRPr sz="750" dirty="0">
              <a:latin typeface="Muli" pitchFamily="2" charset="77"/>
              <a:cs typeface="Arial"/>
            </a:endParaRPr>
          </a:p>
        </p:txBody>
      </p:sp>
      <p:grpSp>
        <p:nvGrpSpPr>
          <p:cNvPr id="20" name="Gruppo 49">
            <a:extLst>
              <a:ext uri="{FF2B5EF4-FFF2-40B4-BE49-F238E27FC236}">
                <a16:creationId xmlns:a16="http://schemas.microsoft.com/office/drawing/2014/main" id="{7D04B1C9-7F08-9D47-BE96-BA7CF7910F57}"/>
              </a:ext>
            </a:extLst>
          </p:cNvPr>
          <p:cNvGrpSpPr/>
          <p:nvPr/>
        </p:nvGrpSpPr>
        <p:grpSpPr>
          <a:xfrm>
            <a:off x="1681163" y="6228257"/>
            <a:ext cx="486409" cy="345440"/>
            <a:chOff x="995362" y="6228257"/>
            <a:chExt cx="486409" cy="345440"/>
          </a:xfrm>
        </p:grpSpPr>
        <p:sp>
          <p:nvSpPr>
            <p:cNvPr id="21" name="object 18"/>
            <p:cNvSpPr/>
            <p:nvPr/>
          </p:nvSpPr>
          <p:spPr>
            <a:xfrm>
              <a:off x="995362" y="6228257"/>
              <a:ext cx="486409" cy="345440"/>
            </a:xfrm>
            <a:custGeom>
              <a:avLst/>
              <a:gdLst/>
              <a:ahLst/>
              <a:cxnLst/>
              <a:rect l="l" t="t" r="r" b="b"/>
              <a:pathLst>
                <a:path w="486409" h="345440">
                  <a:moveTo>
                    <a:pt x="0" y="345097"/>
                  </a:moveTo>
                  <a:lnTo>
                    <a:pt x="486282" y="345097"/>
                  </a:lnTo>
                  <a:lnTo>
                    <a:pt x="486282" y="0"/>
                  </a:lnTo>
                  <a:lnTo>
                    <a:pt x="0" y="0"/>
                  </a:lnTo>
                  <a:lnTo>
                    <a:pt x="0" y="345097"/>
                  </a:lnTo>
                  <a:close/>
                </a:path>
              </a:pathLst>
            </a:custGeom>
            <a:solidFill>
              <a:srgbClr val="094E9C"/>
            </a:solidFill>
          </p:spPr>
          <p:txBody>
            <a:bodyPr wrap="square" lIns="0" tIns="0" rIns="0" bIns="0" rtlCol="0"/>
            <a:lstStyle/>
            <a:p>
              <a:endParaRPr/>
            </a:p>
          </p:txBody>
        </p:sp>
        <p:sp>
          <p:nvSpPr>
            <p:cNvPr id="22" name="object 19"/>
            <p:cNvSpPr/>
            <p:nvPr/>
          </p:nvSpPr>
          <p:spPr>
            <a:xfrm>
              <a:off x="1097493" y="6259376"/>
              <a:ext cx="86594" cy="85239"/>
            </a:xfrm>
            <a:prstGeom prst="rect">
              <a:avLst/>
            </a:prstGeom>
            <a:blipFill>
              <a:blip r:embed="rId2" cstate="print"/>
              <a:stretch>
                <a:fillRect/>
              </a:stretch>
            </a:blipFill>
          </p:spPr>
          <p:txBody>
            <a:bodyPr wrap="square" lIns="0" tIns="0" rIns="0" bIns="0" rtlCol="0"/>
            <a:lstStyle/>
            <a:p>
              <a:endParaRPr/>
            </a:p>
          </p:txBody>
        </p:sp>
        <p:sp>
          <p:nvSpPr>
            <p:cNvPr id="23" name="object 20"/>
            <p:cNvSpPr/>
            <p:nvPr/>
          </p:nvSpPr>
          <p:spPr>
            <a:xfrm>
              <a:off x="1219894" y="6240415"/>
              <a:ext cx="34925" cy="33655"/>
            </a:xfrm>
            <a:custGeom>
              <a:avLst/>
              <a:gdLst/>
              <a:ahLst/>
              <a:cxnLst/>
              <a:rect l="l" t="t" r="r" b="b"/>
              <a:pathLst>
                <a:path w="34925" h="33654">
                  <a:moveTo>
                    <a:pt x="34899" y="12725"/>
                  </a:moveTo>
                  <a:lnTo>
                    <a:pt x="0" y="12725"/>
                  </a:lnTo>
                  <a:lnTo>
                    <a:pt x="10782" y="20523"/>
                  </a:lnTo>
                  <a:lnTo>
                    <a:pt x="6667" y="33248"/>
                  </a:lnTo>
                  <a:lnTo>
                    <a:pt x="17449" y="25438"/>
                  </a:lnTo>
                  <a:lnTo>
                    <a:pt x="25706" y="25438"/>
                  </a:lnTo>
                  <a:lnTo>
                    <a:pt x="24117" y="20523"/>
                  </a:lnTo>
                  <a:lnTo>
                    <a:pt x="34899" y="12725"/>
                  </a:lnTo>
                  <a:close/>
                </a:path>
                <a:path w="34925" h="33654">
                  <a:moveTo>
                    <a:pt x="25706" y="25438"/>
                  </a:moveTo>
                  <a:lnTo>
                    <a:pt x="17449" y="25438"/>
                  </a:lnTo>
                  <a:lnTo>
                    <a:pt x="28232" y="33248"/>
                  </a:lnTo>
                  <a:lnTo>
                    <a:pt x="25706"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sp>
          <p:nvSpPr>
            <p:cNvPr id="24" name="object 21"/>
            <p:cNvSpPr/>
            <p:nvPr/>
          </p:nvSpPr>
          <p:spPr>
            <a:xfrm>
              <a:off x="1290485" y="6259376"/>
              <a:ext cx="86715" cy="85239"/>
            </a:xfrm>
            <a:prstGeom prst="rect">
              <a:avLst/>
            </a:prstGeom>
            <a:blipFill>
              <a:blip r:embed="rId3" cstate="print"/>
              <a:stretch>
                <a:fillRect/>
              </a:stretch>
            </a:blipFill>
          </p:spPr>
          <p:txBody>
            <a:bodyPr wrap="square" lIns="0" tIns="0" rIns="0" bIns="0" rtlCol="0"/>
            <a:lstStyle/>
            <a:p>
              <a:endParaRPr/>
            </a:p>
          </p:txBody>
        </p:sp>
        <p:sp>
          <p:nvSpPr>
            <p:cNvPr id="25" name="object 22"/>
            <p:cNvSpPr/>
            <p:nvPr/>
          </p:nvSpPr>
          <p:spPr>
            <a:xfrm>
              <a:off x="1361198" y="6382207"/>
              <a:ext cx="34925" cy="33655"/>
            </a:xfrm>
            <a:custGeom>
              <a:avLst/>
              <a:gdLst/>
              <a:ahLst/>
              <a:cxnLst/>
              <a:rect l="l" t="t" r="r" b="b"/>
              <a:pathLst>
                <a:path w="34925" h="33654">
                  <a:moveTo>
                    <a:pt x="34899" y="12839"/>
                  </a:moveTo>
                  <a:lnTo>
                    <a:pt x="0" y="12839"/>
                  </a:lnTo>
                  <a:lnTo>
                    <a:pt x="10782" y="20650"/>
                  </a:lnTo>
                  <a:lnTo>
                    <a:pt x="6667" y="33362"/>
                  </a:lnTo>
                  <a:lnTo>
                    <a:pt x="17449" y="25552"/>
                  </a:lnTo>
                  <a:lnTo>
                    <a:pt x="25704" y="25552"/>
                  </a:lnTo>
                  <a:lnTo>
                    <a:pt x="24117" y="20650"/>
                  </a:lnTo>
                  <a:lnTo>
                    <a:pt x="34899" y="12839"/>
                  </a:lnTo>
                  <a:close/>
                </a:path>
                <a:path w="34925" h="33654">
                  <a:moveTo>
                    <a:pt x="25704" y="25552"/>
                  </a:moveTo>
                  <a:lnTo>
                    <a:pt x="17449" y="25552"/>
                  </a:lnTo>
                  <a:lnTo>
                    <a:pt x="28232" y="33362"/>
                  </a:lnTo>
                  <a:lnTo>
                    <a:pt x="25704" y="25552"/>
                  </a:lnTo>
                  <a:close/>
                </a:path>
                <a:path w="34925" h="33654">
                  <a:moveTo>
                    <a:pt x="17449" y="0"/>
                  </a:moveTo>
                  <a:lnTo>
                    <a:pt x="13334" y="12839"/>
                  </a:lnTo>
                  <a:lnTo>
                    <a:pt x="21564" y="12839"/>
                  </a:lnTo>
                  <a:lnTo>
                    <a:pt x="17449" y="0"/>
                  </a:lnTo>
                  <a:close/>
                </a:path>
              </a:pathLst>
            </a:custGeom>
            <a:solidFill>
              <a:srgbClr val="F9ED35"/>
            </a:solidFill>
          </p:spPr>
          <p:txBody>
            <a:bodyPr wrap="square" lIns="0" tIns="0" rIns="0" bIns="0" rtlCol="0"/>
            <a:lstStyle/>
            <a:p>
              <a:endParaRPr/>
            </a:p>
          </p:txBody>
        </p:sp>
        <p:sp>
          <p:nvSpPr>
            <p:cNvPr id="26" name="object 23"/>
            <p:cNvSpPr/>
            <p:nvPr/>
          </p:nvSpPr>
          <p:spPr>
            <a:xfrm>
              <a:off x="1290485" y="6453160"/>
              <a:ext cx="86601" cy="85237"/>
            </a:xfrm>
            <a:prstGeom prst="rect">
              <a:avLst/>
            </a:prstGeom>
            <a:blipFill>
              <a:blip r:embed="rId4" cstate="print"/>
              <a:stretch>
                <a:fillRect/>
              </a:stretch>
            </a:blipFill>
          </p:spPr>
          <p:txBody>
            <a:bodyPr wrap="square" lIns="0" tIns="0" rIns="0" bIns="0" rtlCol="0"/>
            <a:lstStyle/>
            <a:p>
              <a:endParaRPr/>
            </a:p>
          </p:txBody>
        </p:sp>
        <p:sp>
          <p:nvSpPr>
            <p:cNvPr id="27" name="object 24"/>
            <p:cNvSpPr/>
            <p:nvPr/>
          </p:nvSpPr>
          <p:spPr>
            <a:xfrm>
              <a:off x="1219782" y="6524114"/>
              <a:ext cx="34925" cy="33655"/>
            </a:xfrm>
            <a:custGeom>
              <a:avLst/>
              <a:gdLst/>
              <a:ahLst/>
              <a:cxnLst/>
              <a:rect l="l" t="t" r="r" b="b"/>
              <a:pathLst>
                <a:path w="34925" h="33654">
                  <a:moveTo>
                    <a:pt x="34899" y="12725"/>
                  </a:moveTo>
                  <a:lnTo>
                    <a:pt x="0" y="12725"/>
                  </a:lnTo>
                  <a:lnTo>
                    <a:pt x="10782" y="20535"/>
                  </a:lnTo>
                  <a:lnTo>
                    <a:pt x="6667" y="33248"/>
                  </a:lnTo>
                  <a:lnTo>
                    <a:pt x="17449" y="25438"/>
                  </a:lnTo>
                  <a:lnTo>
                    <a:pt x="25704" y="25438"/>
                  </a:lnTo>
                  <a:lnTo>
                    <a:pt x="24117" y="20535"/>
                  </a:lnTo>
                  <a:lnTo>
                    <a:pt x="34899" y="12725"/>
                  </a:lnTo>
                  <a:close/>
                </a:path>
                <a:path w="34925" h="33654">
                  <a:moveTo>
                    <a:pt x="25704" y="25438"/>
                  </a:moveTo>
                  <a:lnTo>
                    <a:pt x="17449" y="25438"/>
                  </a:lnTo>
                  <a:lnTo>
                    <a:pt x="28232" y="33248"/>
                  </a:lnTo>
                  <a:lnTo>
                    <a:pt x="25704"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sp>
          <p:nvSpPr>
            <p:cNvPr id="28" name="object 25"/>
            <p:cNvSpPr/>
            <p:nvPr/>
          </p:nvSpPr>
          <p:spPr>
            <a:xfrm>
              <a:off x="1097382" y="6453161"/>
              <a:ext cx="86705" cy="85236"/>
            </a:xfrm>
            <a:prstGeom prst="rect">
              <a:avLst/>
            </a:prstGeom>
            <a:blipFill>
              <a:blip r:embed="rId5" cstate="print"/>
              <a:stretch>
                <a:fillRect/>
              </a:stretch>
            </a:blipFill>
          </p:spPr>
          <p:txBody>
            <a:bodyPr wrap="square" lIns="0" tIns="0" rIns="0" bIns="0" rtlCol="0"/>
            <a:lstStyle/>
            <a:p>
              <a:endParaRPr/>
            </a:p>
          </p:txBody>
        </p:sp>
        <p:sp>
          <p:nvSpPr>
            <p:cNvPr id="29" name="object 26"/>
            <p:cNvSpPr/>
            <p:nvPr/>
          </p:nvSpPr>
          <p:spPr>
            <a:xfrm>
              <a:off x="1078483" y="6382207"/>
              <a:ext cx="34925" cy="33655"/>
            </a:xfrm>
            <a:custGeom>
              <a:avLst/>
              <a:gdLst/>
              <a:ahLst/>
              <a:cxnLst/>
              <a:rect l="l" t="t" r="r" b="b"/>
              <a:pathLst>
                <a:path w="34925" h="33654">
                  <a:moveTo>
                    <a:pt x="34899" y="12725"/>
                  </a:moveTo>
                  <a:lnTo>
                    <a:pt x="0" y="12725"/>
                  </a:lnTo>
                  <a:lnTo>
                    <a:pt x="10782" y="20650"/>
                  </a:lnTo>
                  <a:lnTo>
                    <a:pt x="6667" y="33362"/>
                  </a:lnTo>
                  <a:lnTo>
                    <a:pt x="17449" y="25438"/>
                  </a:lnTo>
                  <a:lnTo>
                    <a:pt x="25667" y="25438"/>
                  </a:lnTo>
                  <a:lnTo>
                    <a:pt x="24117" y="20650"/>
                  </a:lnTo>
                  <a:lnTo>
                    <a:pt x="34899" y="12725"/>
                  </a:lnTo>
                  <a:close/>
                </a:path>
                <a:path w="34925" h="33654">
                  <a:moveTo>
                    <a:pt x="25667" y="25438"/>
                  </a:moveTo>
                  <a:lnTo>
                    <a:pt x="17449" y="25438"/>
                  </a:lnTo>
                  <a:lnTo>
                    <a:pt x="28232" y="33362"/>
                  </a:lnTo>
                  <a:lnTo>
                    <a:pt x="25667"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grpSp>
      <p:pic>
        <p:nvPicPr>
          <p:cNvPr id="7" name="Picture 6" descr="Schermata 2019-10-21 alle 09.46.58.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39000" y="1066800"/>
            <a:ext cx="4479883" cy="4726708"/>
          </a:xfrm>
          <a:prstGeom prst="rect">
            <a:avLst/>
          </a:prstGeom>
        </p:spPr>
      </p:pic>
      <p:sp>
        <p:nvSpPr>
          <p:cNvPr id="2" name="Rettangolo 1">
            <a:extLst>
              <a:ext uri="{FF2B5EF4-FFF2-40B4-BE49-F238E27FC236}">
                <a16:creationId xmlns:a16="http://schemas.microsoft.com/office/drawing/2014/main" id="{0EAE5304-E506-6D4E-9B9C-FA63A87C2CF8}"/>
              </a:ext>
            </a:extLst>
          </p:cNvPr>
          <p:cNvSpPr/>
          <p:nvPr/>
        </p:nvSpPr>
        <p:spPr>
          <a:xfrm>
            <a:off x="442955" y="1396559"/>
            <a:ext cx="7772400" cy="4616648"/>
          </a:xfrm>
          <a:prstGeom prst="rect">
            <a:avLst/>
          </a:prstGeom>
        </p:spPr>
        <p:txBody>
          <a:bodyPr wrap="square">
            <a:spAutoFit/>
          </a:bodyPr>
          <a:lstStyle/>
          <a:p>
            <a:pPr>
              <a:spcAft>
                <a:spcPts val="600"/>
              </a:spcAft>
            </a:pPr>
            <a:r>
              <a:rPr lang="en-US" spc="-1" dirty="0">
                <a:solidFill>
                  <a:prstClr val="black"/>
                </a:solidFill>
                <a:latin typeface="Muli" pitchFamily="2" charset="77"/>
                <a:cs typeface="Muli Regular"/>
              </a:rPr>
              <a:t>Call:</a:t>
            </a:r>
            <a:r>
              <a:rPr lang="en-US" spc="-1" dirty="0">
                <a:solidFill>
                  <a:srgbClr val="FF0000"/>
                </a:solidFill>
                <a:latin typeface="Muli" pitchFamily="2" charset="77"/>
                <a:cs typeface="Muli Regular"/>
              </a:rPr>
              <a:t> </a:t>
            </a:r>
            <a:r>
              <a:rPr lang="en-US" spc="-1" dirty="0">
                <a:solidFill>
                  <a:srgbClr val="0070C0"/>
                </a:solidFill>
                <a:latin typeface="Muli" pitchFamily="2" charset="77"/>
                <a:cs typeface="Muli Regular"/>
              </a:rPr>
              <a:t>Horizon 2020 InfraEOSC-04 </a:t>
            </a:r>
          </a:p>
          <a:p>
            <a:pPr>
              <a:spcAft>
                <a:spcPts val="600"/>
              </a:spcAft>
            </a:pPr>
            <a:r>
              <a:rPr lang="en-US" spc="-1" dirty="0">
                <a:solidFill>
                  <a:srgbClr val="000000"/>
                </a:solidFill>
                <a:latin typeface="Muli" pitchFamily="2" charset="77"/>
                <a:cs typeface="Muli Regular"/>
              </a:rPr>
              <a:t>Partners: </a:t>
            </a:r>
            <a:r>
              <a:rPr lang="en-GB" dirty="0">
                <a:solidFill>
                  <a:srgbClr val="0070C0"/>
                </a:solidFill>
                <a:latin typeface="Muli" pitchFamily="2" charset="77"/>
                <a:cs typeface="Muli Regular"/>
              </a:rPr>
              <a:t>ESRF, ILL, XFEL.EU, ESS, CERIC-ERIC, ELI-DC, EGI</a:t>
            </a:r>
          </a:p>
          <a:p>
            <a:pPr>
              <a:spcAft>
                <a:spcPts val="600"/>
              </a:spcAft>
            </a:pPr>
            <a:r>
              <a:rPr lang="en-GB" dirty="0">
                <a:solidFill>
                  <a:prstClr val="black"/>
                </a:solidFill>
                <a:latin typeface="Muli" pitchFamily="2" charset="77"/>
                <a:cs typeface="Muli Regular"/>
              </a:rPr>
              <a:t>Description:</a:t>
            </a:r>
            <a:r>
              <a:rPr lang="en-GB" dirty="0">
                <a:solidFill>
                  <a:srgbClr val="0070C0"/>
                </a:solidFill>
                <a:latin typeface="Muli" pitchFamily="2" charset="77"/>
                <a:cs typeface="Muli Regular"/>
              </a:rPr>
              <a:t> cluster of ESFRI Photon and Neutron sources</a:t>
            </a:r>
          </a:p>
          <a:p>
            <a:pPr>
              <a:spcAft>
                <a:spcPts val="600"/>
              </a:spcAft>
            </a:pPr>
            <a:r>
              <a:rPr lang="en-GB" dirty="0">
                <a:solidFill>
                  <a:prstClr val="black"/>
                </a:solidFill>
                <a:latin typeface="Muli" pitchFamily="2" charset="77"/>
                <a:cs typeface="Muli Regular"/>
              </a:rPr>
              <a:t>Observers/non-funded: </a:t>
            </a:r>
            <a:r>
              <a:rPr lang="en-GB" dirty="0">
                <a:solidFill>
                  <a:srgbClr val="0070C0"/>
                </a:solidFill>
                <a:latin typeface="Muli" pitchFamily="2" charset="77"/>
                <a:cs typeface="Muli Regular"/>
              </a:rPr>
              <a:t> GÉANT, EUDAT, national RIs</a:t>
            </a:r>
          </a:p>
          <a:p>
            <a:pPr>
              <a:spcBef>
                <a:spcPts val="0"/>
              </a:spcBef>
              <a:spcAft>
                <a:spcPts val="600"/>
              </a:spcAft>
              <a:buClr>
                <a:srgbClr val="000000"/>
              </a:buClr>
            </a:pPr>
            <a:r>
              <a:rPr lang="en-GB" dirty="0">
                <a:solidFill>
                  <a:prstClr val="black"/>
                </a:solidFill>
                <a:latin typeface="Muli" pitchFamily="2" charset="77"/>
                <a:cs typeface="Muli Regular"/>
              </a:rPr>
              <a:t>Linked 3</a:t>
            </a:r>
            <a:r>
              <a:rPr lang="en-GB" baseline="30000" dirty="0">
                <a:solidFill>
                  <a:prstClr val="black"/>
                </a:solidFill>
                <a:latin typeface="Muli" pitchFamily="2" charset="77"/>
                <a:cs typeface="Muli Regular"/>
              </a:rPr>
              <a:t>rd</a:t>
            </a:r>
            <a:r>
              <a:rPr lang="en-GB" dirty="0">
                <a:solidFill>
                  <a:prstClr val="black"/>
                </a:solidFill>
                <a:latin typeface="Muli" pitchFamily="2" charset="77"/>
                <a:cs typeface="Muli Regular"/>
              </a:rPr>
              <a:t> parties via EGI:  </a:t>
            </a:r>
            <a:r>
              <a:rPr lang="en-GB" dirty="0">
                <a:solidFill>
                  <a:srgbClr val="0070C0"/>
                </a:solidFill>
                <a:latin typeface="Muli" pitchFamily="2" charset="77"/>
                <a:cs typeface="Muli Regular"/>
              </a:rPr>
              <a:t>DESY, STFC, CESNET</a:t>
            </a:r>
          </a:p>
          <a:p>
            <a:pPr>
              <a:spcBef>
                <a:spcPts val="0"/>
              </a:spcBef>
              <a:spcAft>
                <a:spcPts val="600"/>
              </a:spcAft>
              <a:buClr>
                <a:srgbClr val="000000"/>
              </a:buClr>
            </a:pPr>
            <a:r>
              <a:rPr lang="en-US" spc="-1" dirty="0">
                <a:solidFill>
                  <a:srgbClr val="000000"/>
                </a:solidFill>
                <a:latin typeface="Muli" pitchFamily="2" charset="77"/>
                <a:cs typeface="Muli Regular"/>
              </a:rPr>
              <a:t>Status: </a:t>
            </a:r>
            <a:r>
              <a:rPr lang="en-US" spc="-1" dirty="0">
                <a:solidFill>
                  <a:srgbClr val="0070C0"/>
                </a:solidFill>
                <a:latin typeface="Muli" pitchFamily="2" charset="77"/>
                <a:cs typeface="Muli Regular"/>
              </a:rPr>
              <a:t>Started 1/12/2018</a:t>
            </a:r>
          </a:p>
          <a:p>
            <a:pPr>
              <a:spcBef>
                <a:spcPts val="0"/>
              </a:spcBef>
              <a:spcAft>
                <a:spcPts val="600"/>
              </a:spcAft>
              <a:buClr>
                <a:srgbClr val="000000"/>
              </a:buClr>
            </a:pPr>
            <a:r>
              <a:rPr lang="en-US" spc="-1" dirty="0" err="1">
                <a:solidFill>
                  <a:prstClr val="black"/>
                </a:solidFill>
                <a:latin typeface="Muli" pitchFamily="2" charset="77"/>
                <a:cs typeface="Muli Regular"/>
              </a:rPr>
              <a:t>Github</a:t>
            </a:r>
            <a:r>
              <a:rPr lang="en-US" spc="-1" dirty="0">
                <a:solidFill>
                  <a:srgbClr val="0070C0"/>
                </a:solidFill>
                <a:latin typeface="Muli" pitchFamily="2" charset="77"/>
                <a:cs typeface="Muli Regular"/>
              </a:rPr>
              <a:t>: https://</a:t>
            </a:r>
            <a:r>
              <a:rPr lang="en-US" spc="-1" dirty="0" err="1">
                <a:solidFill>
                  <a:srgbClr val="0070C0"/>
                </a:solidFill>
                <a:latin typeface="Muli" pitchFamily="2" charset="77"/>
                <a:cs typeface="Muli Regular"/>
              </a:rPr>
              <a:t>github.com</a:t>
            </a:r>
            <a:r>
              <a:rPr lang="en-US" spc="-1" dirty="0">
                <a:solidFill>
                  <a:srgbClr val="0070C0"/>
                </a:solidFill>
                <a:latin typeface="Muli" pitchFamily="2" charset="77"/>
                <a:cs typeface="Muli Regular"/>
              </a:rPr>
              <a:t>/</a:t>
            </a:r>
            <a:r>
              <a:rPr lang="en-US" spc="-1" dirty="0" err="1">
                <a:solidFill>
                  <a:srgbClr val="0070C0"/>
                </a:solidFill>
                <a:latin typeface="Muli" pitchFamily="2" charset="77"/>
                <a:cs typeface="Muli Regular"/>
              </a:rPr>
              <a:t>panosc-eu</a:t>
            </a:r>
            <a:r>
              <a:rPr lang="en-US" spc="-1" dirty="0">
                <a:solidFill>
                  <a:srgbClr val="0070C0"/>
                </a:solidFill>
                <a:latin typeface="Muli" pitchFamily="2" charset="77"/>
                <a:cs typeface="Muli Regular"/>
              </a:rPr>
              <a:t> </a:t>
            </a:r>
          </a:p>
          <a:p>
            <a:pPr>
              <a:spcBef>
                <a:spcPts val="0"/>
              </a:spcBef>
              <a:spcAft>
                <a:spcPts val="600"/>
              </a:spcAft>
              <a:buClr>
                <a:srgbClr val="000000"/>
              </a:buClr>
            </a:pPr>
            <a:r>
              <a:rPr lang="en-US" spc="-1" dirty="0">
                <a:solidFill>
                  <a:prstClr val="black"/>
                </a:solidFill>
                <a:latin typeface="Muli" pitchFamily="2" charset="77"/>
                <a:cs typeface="Muli Regular"/>
              </a:rPr>
              <a:t>Home page</a:t>
            </a:r>
            <a:r>
              <a:rPr lang="en-US" spc="-1" dirty="0">
                <a:solidFill>
                  <a:srgbClr val="0070C0"/>
                </a:solidFill>
                <a:latin typeface="Muli" pitchFamily="2" charset="77"/>
                <a:cs typeface="Muli Regular"/>
              </a:rPr>
              <a:t>: https://</a:t>
            </a:r>
            <a:r>
              <a:rPr lang="en-US" spc="-1" dirty="0" err="1">
                <a:solidFill>
                  <a:srgbClr val="0070C0"/>
                </a:solidFill>
                <a:latin typeface="Muli" pitchFamily="2" charset="77"/>
                <a:cs typeface="Muli Regular"/>
              </a:rPr>
              <a:t>panosc.eu</a:t>
            </a:r>
            <a:endParaRPr lang="en-US" spc="-1" dirty="0">
              <a:solidFill>
                <a:srgbClr val="0070C0"/>
              </a:solidFill>
              <a:latin typeface="Muli" pitchFamily="2" charset="77"/>
              <a:cs typeface="Muli Regular"/>
            </a:endParaRPr>
          </a:p>
          <a:p>
            <a:pPr>
              <a:spcBef>
                <a:spcPts val="0"/>
              </a:spcBef>
              <a:spcAft>
                <a:spcPts val="600"/>
              </a:spcAft>
              <a:buClr>
                <a:srgbClr val="000000"/>
              </a:buClr>
            </a:pPr>
            <a:r>
              <a:rPr lang="en-US" spc="-1" dirty="0">
                <a:solidFill>
                  <a:prstClr val="black"/>
                </a:solidFill>
                <a:latin typeface="Muli" pitchFamily="2" charset="77"/>
                <a:cs typeface="Muli Regular"/>
              </a:rPr>
              <a:t>Twitter</a:t>
            </a:r>
            <a:r>
              <a:rPr lang="en-US" spc="-1" dirty="0">
                <a:solidFill>
                  <a:srgbClr val="0070C0"/>
                </a:solidFill>
                <a:latin typeface="Muli" pitchFamily="2" charset="77"/>
                <a:cs typeface="Muli Regular"/>
              </a:rPr>
              <a:t>: @</a:t>
            </a:r>
            <a:r>
              <a:rPr lang="en-US" spc="-1" dirty="0" err="1">
                <a:solidFill>
                  <a:srgbClr val="0070C0"/>
                </a:solidFill>
                <a:latin typeface="Muli" pitchFamily="2" charset="77"/>
                <a:cs typeface="Muli Regular"/>
              </a:rPr>
              <a:t>PaNOSC_eu</a:t>
            </a:r>
            <a:r>
              <a:rPr lang="en-US" spc="-1" dirty="0">
                <a:solidFill>
                  <a:srgbClr val="0070C0"/>
                </a:solidFill>
                <a:latin typeface="Muli" pitchFamily="2" charset="77"/>
                <a:cs typeface="Muli Regular"/>
              </a:rPr>
              <a:t> #</a:t>
            </a:r>
            <a:r>
              <a:rPr lang="en-US" spc="-1" dirty="0" err="1">
                <a:solidFill>
                  <a:srgbClr val="0070C0"/>
                </a:solidFill>
                <a:latin typeface="Muli" pitchFamily="2" charset="77"/>
                <a:cs typeface="Muli Regular"/>
              </a:rPr>
              <a:t>PaNOSC</a:t>
            </a:r>
            <a:r>
              <a:rPr lang="en-US" spc="-1" dirty="0">
                <a:solidFill>
                  <a:srgbClr val="0070C0"/>
                </a:solidFill>
                <a:latin typeface="Muli" pitchFamily="2" charset="77"/>
                <a:cs typeface="Muli Regular"/>
              </a:rPr>
              <a:t> </a:t>
            </a:r>
          </a:p>
          <a:p>
            <a:pPr>
              <a:spcBef>
                <a:spcPts val="0"/>
              </a:spcBef>
              <a:spcAft>
                <a:spcPts val="600"/>
              </a:spcAft>
              <a:buClr>
                <a:srgbClr val="000000"/>
              </a:buClr>
            </a:pPr>
            <a:r>
              <a:rPr lang="en-US" spc="-1" dirty="0">
                <a:solidFill>
                  <a:srgbClr val="000000"/>
                </a:solidFill>
                <a:latin typeface="Muli" pitchFamily="2" charset="77"/>
                <a:cs typeface="Muli Regular"/>
              </a:rPr>
              <a:t>Budget: </a:t>
            </a:r>
            <a:r>
              <a:rPr lang="en-US" spc="-1" dirty="0">
                <a:solidFill>
                  <a:srgbClr val="0070C0"/>
                </a:solidFill>
                <a:latin typeface="Muli" pitchFamily="2" charset="77"/>
                <a:cs typeface="Muli Regular"/>
              </a:rPr>
              <a:t>12 M€</a:t>
            </a:r>
          </a:p>
          <a:p>
            <a:pPr>
              <a:spcBef>
                <a:spcPts val="0"/>
              </a:spcBef>
              <a:spcAft>
                <a:spcPts val="600"/>
              </a:spcAft>
              <a:buClr>
                <a:srgbClr val="000000"/>
              </a:buClr>
            </a:pPr>
            <a:r>
              <a:rPr lang="en-US" spc="-1" dirty="0">
                <a:solidFill>
                  <a:prstClr val="black"/>
                </a:solidFill>
                <a:latin typeface="Muli" pitchFamily="2" charset="77"/>
                <a:cs typeface="Muli Regular"/>
              </a:rPr>
              <a:t>Coordinator:</a:t>
            </a:r>
            <a:r>
              <a:rPr lang="en-US" spc="-1" dirty="0">
                <a:solidFill>
                  <a:srgbClr val="0070C0"/>
                </a:solidFill>
                <a:latin typeface="Muli" pitchFamily="2" charset="77"/>
                <a:cs typeface="Muli Regular"/>
              </a:rPr>
              <a:t> ESRF</a:t>
            </a:r>
          </a:p>
          <a:p>
            <a:pPr>
              <a:spcBef>
                <a:spcPts val="0"/>
              </a:spcBef>
              <a:spcAft>
                <a:spcPts val="600"/>
              </a:spcAft>
              <a:buClr>
                <a:srgbClr val="000000"/>
              </a:buClr>
            </a:pPr>
            <a:r>
              <a:rPr lang="en-US" spc="-1" dirty="0">
                <a:solidFill>
                  <a:srgbClr val="000000"/>
                </a:solidFill>
                <a:latin typeface="Muli" pitchFamily="2" charset="77"/>
                <a:cs typeface="Muli Regular"/>
              </a:rPr>
              <a:t>Started: </a:t>
            </a:r>
            <a:r>
              <a:rPr lang="en-US" spc="-1" dirty="0">
                <a:solidFill>
                  <a:srgbClr val="0070C0"/>
                </a:solidFill>
                <a:latin typeface="Muli" pitchFamily="2" charset="77"/>
                <a:cs typeface="Muli Regular"/>
              </a:rPr>
              <a:t>1/12/2018</a:t>
            </a:r>
          </a:p>
          <a:p>
            <a:pPr>
              <a:spcBef>
                <a:spcPts val="0"/>
              </a:spcBef>
              <a:spcAft>
                <a:spcPts val="600"/>
              </a:spcAft>
              <a:buClr>
                <a:srgbClr val="000000"/>
              </a:buClr>
            </a:pPr>
            <a:r>
              <a:rPr lang="en-US" spc="-1" dirty="0">
                <a:solidFill>
                  <a:srgbClr val="000000"/>
                </a:solidFill>
                <a:latin typeface="Muli" pitchFamily="2" charset="77"/>
                <a:cs typeface="Muli Regular"/>
              </a:rPr>
              <a:t>Duration: </a:t>
            </a:r>
            <a:r>
              <a:rPr lang="en-US" spc="-1" dirty="0">
                <a:solidFill>
                  <a:srgbClr val="0070C0"/>
                </a:solidFill>
                <a:latin typeface="Muli" pitchFamily="2" charset="77"/>
                <a:cs typeface="Muli Regular"/>
              </a:rPr>
              <a:t>4 years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idx="4294967295"/>
          </p:nvPr>
        </p:nvSpPr>
        <p:spPr>
          <a:xfrm>
            <a:off x="304800" y="228600"/>
            <a:ext cx="2590800" cy="1231106"/>
          </a:xfrm>
        </p:spPr>
        <p:txBody>
          <a:bodyPr/>
          <a:lstStyle/>
          <a:p>
            <a:pPr algn="l"/>
            <a:r>
              <a:rPr lang="en-US" sz="4000" dirty="0" err="1">
                <a:solidFill>
                  <a:srgbClr val="A34773"/>
                </a:solidFill>
                <a:latin typeface="Muli Black"/>
                <a:cs typeface="Muli Black"/>
              </a:rPr>
              <a:t>PaNOSC</a:t>
            </a:r>
            <a:br>
              <a:rPr lang="en-US" sz="4000" dirty="0">
                <a:solidFill>
                  <a:srgbClr val="A34773"/>
                </a:solidFill>
                <a:latin typeface="Muli Black"/>
                <a:cs typeface="Muli Black"/>
              </a:rPr>
            </a:br>
            <a:r>
              <a:rPr lang="en-US" sz="4000" dirty="0">
                <a:solidFill>
                  <a:srgbClr val="A34773"/>
                </a:solidFill>
                <a:latin typeface="Muli Black"/>
                <a:cs typeface="Muli Black"/>
              </a:rPr>
              <a:t>goals</a:t>
            </a:r>
          </a:p>
        </p:txBody>
      </p:sp>
      <p:sp>
        <p:nvSpPr>
          <p:cNvPr id="18" name="Rectangle 17"/>
          <p:cNvSpPr/>
          <p:nvPr/>
        </p:nvSpPr>
        <p:spPr>
          <a:xfrm>
            <a:off x="9144000" y="304800"/>
            <a:ext cx="2819400" cy="2062103"/>
          </a:xfrm>
          <a:prstGeom prst="rect">
            <a:avLst/>
          </a:prstGeom>
        </p:spPr>
        <p:txBody>
          <a:bodyPr wrap="square">
            <a:spAutoFit/>
          </a:bodyPr>
          <a:lstStyle/>
          <a:p>
            <a:r>
              <a:rPr lang="en-US" sz="1600" dirty="0" err="1">
                <a:latin typeface="Muli Regular"/>
                <a:cs typeface="Muli Regular"/>
              </a:rPr>
              <a:t>PaNOSC</a:t>
            </a:r>
            <a:r>
              <a:rPr lang="en-US" sz="1600" dirty="0">
                <a:latin typeface="Muli Regular"/>
                <a:cs typeface="Muli Regular"/>
              </a:rPr>
              <a:t> works closely with the </a:t>
            </a:r>
            <a:r>
              <a:rPr lang="en-US" sz="1600" dirty="0" err="1">
                <a:latin typeface="Muli Regular"/>
                <a:cs typeface="Muli Regular"/>
              </a:rPr>
              <a:t>PaN</a:t>
            </a:r>
            <a:r>
              <a:rPr lang="en-US" sz="1600" dirty="0">
                <a:latin typeface="Muli Regular"/>
                <a:cs typeface="Muli Regular"/>
              </a:rPr>
              <a:t> sources in Europe to develop common policies, strategies and solutions in the area of FAIR data policy, data management and data services, integrating them into the EOSC. </a:t>
            </a:r>
          </a:p>
        </p:txBody>
      </p:sp>
      <p:grpSp>
        <p:nvGrpSpPr>
          <p:cNvPr id="5" name="Group 4"/>
          <p:cNvGrpSpPr/>
          <p:nvPr/>
        </p:nvGrpSpPr>
        <p:grpSpPr>
          <a:xfrm>
            <a:off x="228600" y="5791200"/>
            <a:ext cx="7726287" cy="512961"/>
            <a:chOff x="1681163" y="6096296"/>
            <a:chExt cx="7726287" cy="512961"/>
          </a:xfrm>
        </p:grpSpPr>
        <p:sp>
          <p:nvSpPr>
            <p:cNvPr id="6" name="object 17"/>
            <p:cNvSpPr txBox="1"/>
            <p:nvPr/>
          </p:nvSpPr>
          <p:spPr>
            <a:xfrm>
              <a:off x="2366963" y="6096296"/>
              <a:ext cx="7040487" cy="512961"/>
            </a:xfrm>
            <a:prstGeom prst="rect">
              <a:avLst/>
            </a:prstGeom>
          </p:spPr>
          <p:txBody>
            <a:bodyPr vert="horz" wrap="square" lIns="0" tIns="12700" rIns="0" bIns="0" rtlCol="0">
              <a:spAutoFit/>
            </a:bodyPr>
            <a:lstStyle/>
            <a:p>
              <a:pPr marL="12700">
                <a:lnSpc>
                  <a:spcPct val="100000"/>
                </a:lnSpc>
                <a:spcBef>
                  <a:spcPts val="100"/>
                </a:spcBef>
              </a:pPr>
              <a:r>
                <a:rPr sz="750" spc="5" dirty="0">
                  <a:latin typeface="Muli" pitchFamily="2" charset="77"/>
                  <a:cs typeface="Arial"/>
                </a:rPr>
                <a:t>This</a:t>
              </a:r>
              <a:r>
                <a:rPr sz="750" spc="-10" dirty="0">
                  <a:latin typeface="Muli" pitchFamily="2" charset="77"/>
                  <a:cs typeface="Arial"/>
                </a:rPr>
                <a:t> </a:t>
              </a:r>
              <a:r>
                <a:rPr sz="750" spc="15" dirty="0">
                  <a:latin typeface="Muli" pitchFamily="2" charset="77"/>
                  <a:cs typeface="Arial"/>
                </a:rPr>
                <a:t>project</a:t>
              </a:r>
              <a:r>
                <a:rPr sz="750" spc="-10" dirty="0">
                  <a:latin typeface="Muli" pitchFamily="2" charset="77"/>
                  <a:cs typeface="Arial"/>
                </a:rPr>
                <a:t> </a:t>
              </a:r>
              <a:r>
                <a:rPr sz="750" spc="15" dirty="0">
                  <a:latin typeface="Muli" pitchFamily="2" charset="77"/>
                  <a:cs typeface="Arial"/>
                </a:rPr>
                <a:t>has</a:t>
              </a:r>
              <a:r>
                <a:rPr sz="750" spc="-10" dirty="0">
                  <a:latin typeface="Muli" pitchFamily="2" charset="77"/>
                  <a:cs typeface="Arial"/>
                </a:rPr>
                <a:t> </a:t>
              </a:r>
              <a:r>
                <a:rPr sz="750" spc="5" dirty="0">
                  <a:latin typeface="Muli" pitchFamily="2" charset="77"/>
                  <a:cs typeface="Arial"/>
                </a:rPr>
                <a:t>received</a:t>
              </a:r>
              <a:r>
                <a:rPr sz="750" spc="-10" dirty="0">
                  <a:latin typeface="Muli" pitchFamily="2" charset="77"/>
                  <a:cs typeface="Arial"/>
                </a:rPr>
                <a:t> </a:t>
              </a:r>
              <a:r>
                <a:rPr sz="750" spc="25" dirty="0">
                  <a:latin typeface="Muli" pitchFamily="2" charset="77"/>
                  <a:cs typeface="Arial"/>
                </a:rPr>
                <a:t>funding</a:t>
              </a:r>
              <a:r>
                <a:rPr sz="750" spc="-10" dirty="0">
                  <a:latin typeface="Muli" pitchFamily="2" charset="77"/>
                  <a:cs typeface="Arial"/>
                </a:rPr>
                <a:t> </a:t>
              </a:r>
              <a:r>
                <a:rPr sz="750" spc="25" dirty="0">
                  <a:latin typeface="Muli" pitchFamily="2" charset="77"/>
                  <a:cs typeface="Arial"/>
                </a:rPr>
                <a:t>from</a:t>
              </a:r>
              <a:r>
                <a:rPr sz="750" spc="-10" dirty="0">
                  <a:latin typeface="Muli" pitchFamily="2" charset="77"/>
                  <a:cs typeface="Arial"/>
                </a:rPr>
                <a:t> </a:t>
              </a:r>
              <a:endParaRPr lang="it-IT" sz="750" spc="-10" dirty="0">
                <a:latin typeface="Muli" pitchFamily="2" charset="77"/>
                <a:cs typeface="Arial"/>
              </a:endParaRPr>
            </a:p>
            <a:p>
              <a:pPr marL="12700">
                <a:lnSpc>
                  <a:spcPct val="100000"/>
                </a:lnSpc>
                <a:spcBef>
                  <a:spcPts val="100"/>
                </a:spcBef>
              </a:pPr>
              <a:r>
                <a:rPr sz="750" spc="20" dirty="0">
                  <a:latin typeface="Muli" pitchFamily="2" charset="77"/>
                  <a:cs typeface="Arial"/>
                </a:rPr>
                <a:t>the</a:t>
              </a:r>
              <a:r>
                <a:rPr sz="750" spc="-10" dirty="0">
                  <a:latin typeface="Muli" pitchFamily="2" charset="77"/>
                  <a:cs typeface="Arial"/>
                </a:rPr>
                <a:t> </a:t>
              </a:r>
              <a:r>
                <a:rPr sz="750" spc="5" dirty="0">
                  <a:latin typeface="Muli" pitchFamily="2" charset="77"/>
                  <a:cs typeface="Arial"/>
                </a:rPr>
                <a:t>European</a:t>
              </a:r>
              <a:r>
                <a:rPr sz="750" spc="-10" dirty="0">
                  <a:latin typeface="Muli" pitchFamily="2" charset="77"/>
                  <a:cs typeface="Arial"/>
                </a:rPr>
                <a:t> </a:t>
              </a:r>
              <a:r>
                <a:rPr sz="750" spc="5" dirty="0">
                  <a:latin typeface="Muli" pitchFamily="2" charset="77"/>
                  <a:cs typeface="Arial"/>
                </a:rPr>
                <a:t>Union’s</a:t>
              </a:r>
              <a:r>
                <a:rPr sz="750" spc="-10" dirty="0">
                  <a:latin typeface="Muli" pitchFamily="2" charset="77"/>
                  <a:cs typeface="Arial"/>
                </a:rPr>
                <a:t> </a:t>
              </a:r>
              <a:r>
                <a:rPr sz="750" spc="15" dirty="0">
                  <a:latin typeface="Muli" pitchFamily="2" charset="77"/>
                  <a:cs typeface="Arial"/>
                </a:rPr>
                <a:t>Horizon</a:t>
              </a:r>
              <a:r>
                <a:rPr sz="750" spc="-10" dirty="0">
                  <a:latin typeface="Muli" pitchFamily="2" charset="77"/>
                  <a:cs typeface="Arial"/>
                </a:rPr>
                <a:t> </a:t>
              </a:r>
              <a:r>
                <a:rPr sz="750" spc="30" dirty="0">
                  <a:latin typeface="Muli" pitchFamily="2" charset="77"/>
                  <a:cs typeface="Arial"/>
                </a:rPr>
                <a:t>2020</a:t>
              </a:r>
              <a:endParaRPr lang="it-IT" sz="750" spc="30" dirty="0">
                <a:latin typeface="Muli" pitchFamily="2" charset="77"/>
                <a:cs typeface="Arial"/>
              </a:endParaRPr>
            </a:p>
            <a:p>
              <a:pPr marL="12700">
                <a:lnSpc>
                  <a:spcPct val="100000"/>
                </a:lnSpc>
                <a:spcBef>
                  <a:spcPts val="100"/>
                </a:spcBef>
              </a:pPr>
              <a:r>
                <a:rPr sz="750" spc="5" dirty="0">
                  <a:latin typeface="Muli" pitchFamily="2" charset="77"/>
                  <a:cs typeface="Arial"/>
                </a:rPr>
                <a:t>research</a:t>
              </a:r>
              <a:r>
                <a:rPr sz="750" spc="-10" dirty="0">
                  <a:latin typeface="Muli" pitchFamily="2" charset="77"/>
                  <a:cs typeface="Arial"/>
                </a:rPr>
                <a:t> </a:t>
              </a:r>
              <a:r>
                <a:rPr sz="750" spc="25" dirty="0">
                  <a:latin typeface="Muli" pitchFamily="2" charset="77"/>
                  <a:cs typeface="Arial"/>
                </a:rPr>
                <a:t>and</a:t>
              </a:r>
              <a:r>
                <a:rPr sz="750" spc="-10" dirty="0">
                  <a:latin typeface="Muli" pitchFamily="2" charset="77"/>
                  <a:cs typeface="Arial"/>
                </a:rPr>
                <a:t> </a:t>
              </a:r>
              <a:r>
                <a:rPr sz="750" spc="20" dirty="0">
                  <a:latin typeface="Muli" pitchFamily="2" charset="77"/>
                  <a:cs typeface="Arial"/>
                </a:rPr>
                <a:t>innovation</a:t>
              </a:r>
              <a:r>
                <a:rPr sz="750" spc="-10" dirty="0">
                  <a:latin typeface="Muli" pitchFamily="2" charset="77"/>
                  <a:cs typeface="Arial"/>
                </a:rPr>
                <a:t> </a:t>
              </a:r>
              <a:r>
                <a:rPr sz="750" spc="20" dirty="0">
                  <a:latin typeface="Muli" pitchFamily="2" charset="77"/>
                  <a:cs typeface="Arial"/>
                </a:rPr>
                <a:t>programme</a:t>
              </a:r>
              <a:r>
                <a:rPr sz="750" spc="-10" dirty="0">
                  <a:latin typeface="Muli" pitchFamily="2" charset="77"/>
                  <a:cs typeface="Arial"/>
                </a:rPr>
                <a:t> </a:t>
              </a:r>
              <a:endParaRPr lang="it-IT" sz="750" spc="-10" dirty="0">
                <a:latin typeface="Muli" pitchFamily="2" charset="77"/>
                <a:cs typeface="Arial"/>
              </a:endParaRPr>
            </a:p>
            <a:p>
              <a:pPr marL="12700">
                <a:lnSpc>
                  <a:spcPct val="100000"/>
                </a:lnSpc>
                <a:spcBef>
                  <a:spcPts val="100"/>
                </a:spcBef>
              </a:pPr>
              <a:r>
                <a:rPr sz="750" spc="15" dirty="0">
                  <a:latin typeface="Muli" pitchFamily="2" charset="77"/>
                  <a:cs typeface="Arial"/>
                </a:rPr>
                <a:t>under</a:t>
              </a:r>
              <a:r>
                <a:rPr sz="750" spc="-10" dirty="0">
                  <a:latin typeface="Muli" pitchFamily="2" charset="77"/>
                  <a:cs typeface="Arial"/>
                </a:rPr>
                <a:t> </a:t>
              </a:r>
              <a:r>
                <a:rPr sz="750" spc="30" dirty="0">
                  <a:latin typeface="Muli" pitchFamily="2" charset="77"/>
                  <a:cs typeface="Arial"/>
                </a:rPr>
                <a:t>grant</a:t>
              </a:r>
              <a:r>
                <a:rPr sz="750" spc="-10" dirty="0">
                  <a:latin typeface="Muli" pitchFamily="2" charset="77"/>
                  <a:cs typeface="Arial"/>
                </a:rPr>
                <a:t> </a:t>
              </a:r>
              <a:r>
                <a:rPr sz="750" spc="15" dirty="0">
                  <a:latin typeface="Muli" pitchFamily="2" charset="77"/>
                  <a:cs typeface="Arial"/>
                </a:rPr>
                <a:t>agreement</a:t>
              </a:r>
              <a:r>
                <a:rPr sz="750" spc="-10" dirty="0">
                  <a:latin typeface="Muli" pitchFamily="2" charset="77"/>
                  <a:cs typeface="Arial"/>
                </a:rPr>
                <a:t> No. </a:t>
              </a:r>
              <a:r>
                <a:rPr sz="750" spc="30" dirty="0">
                  <a:latin typeface="Muli" pitchFamily="2" charset="77"/>
                  <a:cs typeface="Arial"/>
                </a:rPr>
                <a:t>823852</a:t>
              </a:r>
              <a:endParaRPr sz="750" dirty="0">
                <a:latin typeface="Muli" pitchFamily="2" charset="77"/>
                <a:cs typeface="Arial"/>
              </a:endParaRPr>
            </a:p>
          </p:txBody>
        </p:sp>
        <p:grpSp>
          <p:nvGrpSpPr>
            <p:cNvPr id="7" name="Gruppo 49">
              <a:extLst>
                <a:ext uri="{FF2B5EF4-FFF2-40B4-BE49-F238E27FC236}">
                  <a16:creationId xmlns:a16="http://schemas.microsoft.com/office/drawing/2014/main" id="{7D04B1C9-7F08-9D47-BE96-BA7CF7910F57}"/>
                </a:ext>
              </a:extLst>
            </p:cNvPr>
            <p:cNvGrpSpPr/>
            <p:nvPr/>
          </p:nvGrpSpPr>
          <p:grpSpPr>
            <a:xfrm>
              <a:off x="1681163" y="6228257"/>
              <a:ext cx="486409" cy="345440"/>
              <a:chOff x="995362" y="6228257"/>
              <a:chExt cx="486409" cy="345440"/>
            </a:xfrm>
          </p:grpSpPr>
          <p:sp>
            <p:nvSpPr>
              <p:cNvPr id="9" name="object 18"/>
              <p:cNvSpPr/>
              <p:nvPr/>
            </p:nvSpPr>
            <p:spPr>
              <a:xfrm>
                <a:off x="995362" y="6228257"/>
                <a:ext cx="486409" cy="345440"/>
              </a:xfrm>
              <a:custGeom>
                <a:avLst/>
                <a:gdLst/>
                <a:ahLst/>
                <a:cxnLst/>
                <a:rect l="l" t="t" r="r" b="b"/>
                <a:pathLst>
                  <a:path w="486409" h="345440">
                    <a:moveTo>
                      <a:pt x="0" y="345097"/>
                    </a:moveTo>
                    <a:lnTo>
                      <a:pt x="486282" y="345097"/>
                    </a:lnTo>
                    <a:lnTo>
                      <a:pt x="486282" y="0"/>
                    </a:lnTo>
                    <a:lnTo>
                      <a:pt x="0" y="0"/>
                    </a:lnTo>
                    <a:lnTo>
                      <a:pt x="0" y="345097"/>
                    </a:lnTo>
                    <a:close/>
                  </a:path>
                </a:pathLst>
              </a:custGeom>
              <a:solidFill>
                <a:srgbClr val="094E9C"/>
              </a:solidFill>
            </p:spPr>
            <p:txBody>
              <a:bodyPr wrap="square" lIns="0" tIns="0" rIns="0" bIns="0" rtlCol="0"/>
              <a:lstStyle/>
              <a:p>
                <a:endParaRPr/>
              </a:p>
            </p:txBody>
          </p:sp>
          <p:sp>
            <p:nvSpPr>
              <p:cNvPr id="10" name="object 19"/>
              <p:cNvSpPr/>
              <p:nvPr/>
            </p:nvSpPr>
            <p:spPr>
              <a:xfrm>
                <a:off x="1097493" y="6259376"/>
                <a:ext cx="86594" cy="85239"/>
              </a:xfrm>
              <a:prstGeom prst="rect">
                <a:avLst/>
              </a:prstGeom>
              <a:blipFill>
                <a:blip r:embed="rId2" cstate="print"/>
                <a:stretch>
                  <a:fillRect/>
                </a:stretch>
              </a:blipFill>
            </p:spPr>
            <p:txBody>
              <a:bodyPr wrap="square" lIns="0" tIns="0" rIns="0" bIns="0" rtlCol="0"/>
              <a:lstStyle/>
              <a:p>
                <a:endParaRPr/>
              </a:p>
            </p:txBody>
          </p:sp>
          <p:sp>
            <p:nvSpPr>
              <p:cNvPr id="11" name="object 20"/>
              <p:cNvSpPr/>
              <p:nvPr/>
            </p:nvSpPr>
            <p:spPr>
              <a:xfrm>
                <a:off x="1219894" y="6240415"/>
                <a:ext cx="34925" cy="33655"/>
              </a:xfrm>
              <a:custGeom>
                <a:avLst/>
                <a:gdLst/>
                <a:ahLst/>
                <a:cxnLst/>
                <a:rect l="l" t="t" r="r" b="b"/>
                <a:pathLst>
                  <a:path w="34925" h="33654">
                    <a:moveTo>
                      <a:pt x="34899" y="12725"/>
                    </a:moveTo>
                    <a:lnTo>
                      <a:pt x="0" y="12725"/>
                    </a:lnTo>
                    <a:lnTo>
                      <a:pt x="10782" y="20523"/>
                    </a:lnTo>
                    <a:lnTo>
                      <a:pt x="6667" y="33248"/>
                    </a:lnTo>
                    <a:lnTo>
                      <a:pt x="17449" y="25438"/>
                    </a:lnTo>
                    <a:lnTo>
                      <a:pt x="25706" y="25438"/>
                    </a:lnTo>
                    <a:lnTo>
                      <a:pt x="24117" y="20523"/>
                    </a:lnTo>
                    <a:lnTo>
                      <a:pt x="34899" y="12725"/>
                    </a:lnTo>
                    <a:close/>
                  </a:path>
                  <a:path w="34925" h="33654">
                    <a:moveTo>
                      <a:pt x="25706" y="25438"/>
                    </a:moveTo>
                    <a:lnTo>
                      <a:pt x="17449" y="25438"/>
                    </a:lnTo>
                    <a:lnTo>
                      <a:pt x="28232" y="33248"/>
                    </a:lnTo>
                    <a:lnTo>
                      <a:pt x="25706"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sp>
            <p:nvSpPr>
              <p:cNvPr id="12" name="object 21"/>
              <p:cNvSpPr/>
              <p:nvPr/>
            </p:nvSpPr>
            <p:spPr>
              <a:xfrm>
                <a:off x="1290485" y="6259376"/>
                <a:ext cx="86715" cy="85239"/>
              </a:xfrm>
              <a:prstGeom prst="rect">
                <a:avLst/>
              </a:prstGeom>
              <a:blipFill>
                <a:blip r:embed="rId3" cstate="print"/>
                <a:stretch>
                  <a:fillRect/>
                </a:stretch>
              </a:blipFill>
            </p:spPr>
            <p:txBody>
              <a:bodyPr wrap="square" lIns="0" tIns="0" rIns="0" bIns="0" rtlCol="0"/>
              <a:lstStyle/>
              <a:p>
                <a:endParaRPr/>
              </a:p>
            </p:txBody>
          </p:sp>
          <p:sp>
            <p:nvSpPr>
              <p:cNvPr id="13" name="object 22"/>
              <p:cNvSpPr/>
              <p:nvPr/>
            </p:nvSpPr>
            <p:spPr>
              <a:xfrm>
                <a:off x="1361198" y="6382207"/>
                <a:ext cx="34925" cy="33655"/>
              </a:xfrm>
              <a:custGeom>
                <a:avLst/>
                <a:gdLst/>
                <a:ahLst/>
                <a:cxnLst/>
                <a:rect l="l" t="t" r="r" b="b"/>
                <a:pathLst>
                  <a:path w="34925" h="33654">
                    <a:moveTo>
                      <a:pt x="34899" y="12839"/>
                    </a:moveTo>
                    <a:lnTo>
                      <a:pt x="0" y="12839"/>
                    </a:lnTo>
                    <a:lnTo>
                      <a:pt x="10782" y="20650"/>
                    </a:lnTo>
                    <a:lnTo>
                      <a:pt x="6667" y="33362"/>
                    </a:lnTo>
                    <a:lnTo>
                      <a:pt x="17449" y="25552"/>
                    </a:lnTo>
                    <a:lnTo>
                      <a:pt x="25704" y="25552"/>
                    </a:lnTo>
                    <a:lnTo>
                      <a:pt x="24117" y="20650"/>
                    </a:lnTo>
                    <a:lnTo>
                      <a:pt x="34899" y="12839"/>
                    </a:lnTo>
                    <a:close/>
                  </a:path>
                  <a:path w="34925" h="33654">
                    <a:moveTo>
                      <a:pt x="25704" y="25552"/>
                    </a:moveTo>
                    <a:lnTo>
                      <a:pt x="17449" y="25552"/>
                    </a:lnTo>
                    <a:lnTo>
                      <a:pt x="28232" y="33362"/>
                    </a:lnTo>
                    <a:lnTo>
                      <a:pt x="25704" y="25552"/>
                    </a:lnTo>
                    <a:close/>
                  </a:path>
                  <a:path w="34925" h="33654">
                    <a:moveTo>
                      <a:pt x="17449" y="0"/>
                    </a:moveTo>
                    <a:lnTo>
                      <a:pt x="13334" y="12839"/>
                    </a:lnTo>
                    <a:lnTo>
                      <a:pt x="21564" y="12839"/>
                    </a:lnTo>
                    <a:lnTo>
                      <a:pt x="17449" y="0"/>
                    </a:lnTo>
                    <a:close/>
                  </a:path>
                </a:pathLst>
              </a:custGeom>
              <a:solidFill>
                <a:srgbClr val="F9ED35"/>
              </a:solidFill>
            </p:spPr>
            <p:txBody>
              <a:bodyPr wrap="square" lIns="0" tIns="0" rIns="0" bIns="0" rtlCol="0"/>
              <a:lstStyle/>
              <a:p>
                <a:endParaRPr/>
              </a:p>
            </p:txBody>
          </p:sp>
          <p:sp>
            <p:nvSpPr>
              <p:cNvPr id="15" name="object 23"/>
              <p:cNvSpPr/>
              <p:nvPr/>
            </p:nvSpPr>
            <p:spPr>
              <a:xfrm>
                <a:off x="1290485" y="6453160"/>
                <a:ext cx="86601" cy="85237"/>
              </a:xfrm>
              <a:prstGeom prst="rect">
                <a:avLst/>
              </a:prstGeom>
              <a:blipFill>
                <a:blip r:embed="rId4" cstate="print"/>
                <a:stretch>
                  <a:fillRect/>
                </a:stretch>
              </a:blipFill>
            </p:spPr>
            <p:txBody>
              <a:bodyPr wrap="square" lIns="0" tIns="0" rIns="0" bIns="0" rtlCol="0"/>
              <a:lstStyle/>
              <a:p>
                <a:endParaRPr/>
              </a:p>
            </p:txBody>
          </p:sp>
          <p:sp>
            <p:nvSpPr>
              <p:cNvPr id="16" name="object 24"/>
              <p:cNvSpPr/>
              <p:nvPr/>
            </p:nvSpPr>
            <p:spPr>
              <a:xfrm>
                <a:off x="1219782" y="6524114"/>
                <a:ext cx="34925" cy="33655"/>
              </a:xfrm>
              <a:custGeom>
                <a:avLst/>
                <a:gdLst/>
                <a:ahLst/>
                <a:cxnLst/>
                <a:rect l="l" t="t" r="r" b="b"/>
                <a:pathLst>
                  <a:path w="34925" h="33654">
                    <a:moveTo>
                      <a:pt x="34899" y="12725"/>
                    </a:moveTo>
                    <a:lnTo>
                      <a:pt x="0" y="12725"/>
                    </a:lnTo>
                    <a:lnTo>
                      <a:pt x="10782" y="20535"/>
                    </a:lnTo>
                    <a:lnTo>
                      <a:pt x="6667" y="33248"/>
                    </a:lnTo>
                    <a:lnTo>
                      <a:pt x="17449" y="25438"/>
                    </a:lnTo>
                    <a:lnTo>
                      <a:pt x="25704" y="25438"/>
                    </a:lnTo>
                    <a:lnTo>
                      <a:pt x="24117" y="20535"/>
                    </a:lnTo>
                    <a:lnTo>
                      <a:pt x="34899" y="12725"/>
                    </a:lnTo>
                    <a:close/>
                  </a:path>
                  <a:path w="34925" h="33654">
                    <a:moveTo>
                      <a:pt x="25704" y="25438"/>
                    </a:moveTo>
                    <a:lnTo>
                      <a:pt x="17449" y="25438"/>
                    </a:lnTo>
                    <a:lnTo>
                      <a:pt x="28232" y="33248"/>
                    </a:lnTo>
                    <a:lnTo>
                      <a:pt x="25704"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sp>
            <p:nvSpPr>
              <p:cNvPr id="17" name="object 25"/>
              <p:cNvSpPr/>
              <p:nvPr/>
            </p:nvSpPr>
            <p:spPr>
              <a:xfrm>
                <a:off x="1097382" y="6453161"/>
                <a:ext cx="86705" cy="85236"/>
              </a:xfrm>
              <a:prstGeom prst="rect">
                <a:avLst/>
              </a:prstGeom>
              <a:blipFill>
                <a:blip r:embed="rId5" cstate="print"/>
                <a:stretch>
                  <a:fillRect/>
                </a:stretch>
              </a:blipFill>
            </p:spPr>
            <p:txBody>
              <a:bodyPr wrap="square" lIns="0" tIns="0" rIns="0" bIns="0" rtlCol="0"/>
              <a:lstStyle/>
              <a:p>
                <a:endParaRPr/>
              </a:p>
            </p:txBody>
          </p:sp>
          <p:sp>
            <p:nvSpPr>
              <p:cNvPr id="19" name="object 26"/>
              <p:cNvSpPr/>
              <p:nvPr/>
            </p:nvSpPr>
            <p:spPr>
              <a:xfrm>
                <a:off x="1078483" y="6382207"/>
                <a:ext cx="34925" cy="33655"/>
              </a:xfrm>
              <a:custGeom>
                <a:avLst/>
                <a:gdLst/>
                <a:ahLst/>
                <a:cxnLst/>
                <a:rect l="l" t="t" r="r" b="b"/>
                <a:pathLst>
                  <a:path w="34925" h="33654">
                    <a:moveTo>
                      <a:pt x="34899" y="12725"/>
                    </a:moveTo>
                    <a:lnTo>
                      <a:pt x="0" y="12725"/>
                    </a:lnTo>
                    <a:lnTo>
                      <a:pt x="10782" y="20650"/>
                    </a:lnTo>
                    <a:lnTo>
                      <a:pt x="6667" y="33362"/>
                    </a:lnTo>
                    <a:lnTo>
                      <a:pt x="17449" y="25438"/>
                    </a:lnTo>
                    <a:lnTo>
                      <a:pt x="25667" y="25438"/>
                    </a:lnTo>
                    <a:lnTo>
                      <a:pt x="24117" y="20650"/>
                    </a:lnTo>
                    <a:lnTo>
                      <a:pt x="34899" y="12725"/>
                    </a:lnTo>
                    <a:close/>
                  </a:path>
                  <a:path w="34925" h="33654">
                    <a:moveTo>
                      <a:pt x="25667" y="25438"/>
                    </a:moveTo>
                    <a:lnTo>
                      <a:pt x="17449" y="25438"/>
                    </a:lnTo>
                    <a:lnTo>
                      <a:pt x="28232" y="33362"/>
                    </a:lnTo>
                    <a:lnTo>
                      <a:pt x="25667"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grpSp>
      </p:grpSp>
      <p:pic>
        <p:nvPicPr>
          <p:cNvPr id="14" name="Picture 13" descr="Schermata 2019-09-06 alle 16.54.07.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71800" y="0"/>
            <a:ext cx="5869097" cy="6858000"/>
          </a:xfrm>
          <a:prstGeom prst="rect">
            <a:avLst/>
          </a:prstGeom>
        </p:spPr>
      </p:pic>
    </p:spTree>
    <p:extLst>
      <p:ext uri="{BB962C8B-B14F-4D97-AF65-F5344CB8AC3E}">
        <p14:creationId xmlns:p14="http://schemas.microsoft.com/office/powerpoint/2010/main" val="787439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Up Arrow 32"/>
          <p:cNvSpPr/>
          <p:nvPr/>
        </p:nvSpPr>
        <p:spPr>
          <a:xfrm>
            <a:off x="5153509" y="2273975"/>
            <a:ext cx="1980792" cy="3465365"/>
          </a:xfrm>
          <a:prstGeom prst="upArrow">
            <a:avLst/>
          </a:prstGeom>
          <a:gradFill>
            <a:gsLst>
              <a:gs pos="0">
                <a:srgbClr val="A34773"/>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457200" y="304800"/>
            <a:ext cx="7005638" cy="590550"/>
          </a:xfrm>
        </p:spPr>
        <p:txBody>
          <a:bodyPr/>
          <a:lstStyle/>
          <a:p>
            <a:pPr lvl="1"/>
            <a:r>
              <a:rPr lang="en-GB" sz="3840" b="1" dirty="0">
                <a:solidFill>
                  <a:schemeClr val="accent2"/>
                </a:solidFill>
                <a:latin typeface="Muli" pitchFamily="2" charset="77"/>
                <a:cs typeface="Muli Black"/>
              </a:rPr>
              <a:t>Data management enables</a:t>
            </a:r>
            <a:endParaRPr lang="en-US" b="1" dirty="0">
              <a:latin typeface="Muli" pitchFamily="2" charset="77"/>
              <a:cs typeface="Muli Black"/>
            </a:endParaRPr>
          </a:p>
        </p:txBody>
      </p:sp>
      <p:sp>
        <p:nvSpPr>
          <p:cNvPr id="8" name="Rectangle 7"/>
          <p:cNvSpPr/>
          <p:nvPr/>
        </p:nvSpPr>
        <p:spPr>
          <a:xfrm>
            <a:off x="7747295" y="5137868"/>
            <a:ext cx="1530030" cy="424731"/>
          </a:xfrm>
          <a:prstGeom prst="rect">
            <a:avLst/>
          </a:prstGeom>
        </p:spPr>
        <p:txBody>
          <a:bodyPr wrap="none">
            <a:spAutoFit/>
          </a:bodyPr>
          <a:lstStyle/>
          <a:p>
            <a:r>
              <a:rPr lang="en-GB" sz="2160" b="1" dirty="0">
                <a:solidFill>
                  <a:schemeClr val="accent2"/>
                </a:solidFill>
                <a:latin typeface="Muli" pitchFamily="2" charset="77"/>
                <a:cs typeface="Muli Regular"/>
              </a:rPr>
              <a:t>Raw Data</a:t>
            </a:r>
            <a:endParaRPr lang="en-US" sz="2160" dirty="0">
              <a:latin typeface="Muli" pitchFamily="2" charset="77"/>
              <a:cs typeface="Muli Regular"/>
            </a:endParaRPr>
          </a:p>
        </p:txBody>
      </p:sp>
      <p:sp>
        <p:nvSpPr>
          <p:cNvPr id="9" name="Rectangle 8"/>
          <p:cNvSpPr/>
          <p:nvPr/>
        </p:nvSpPr>
        <p:spPr>
          <a:xfrm>
            <a:off x="7747295" y="3977644"/>
            <a:ext cx="2082911" cy="757130"/>
          </a:xfrm>
          <a:prstGeom prst="rect">
            <a:avLst/>
          </a:prstGeom>
        </p:spPr>
        <p:txBody>
          <a:bodyPr wrap="none">
            <a:spAutoFit/>
          </a:bodyPr>
          <a:lstStyle/>
          <a:p>
            <a:r>
              <a:rPr lang="en-GB" sz="2160" b="1" dirty="0">
                <a:solidFill>
                  <a:schemeClr val="accent2"/>
                </a:solidFill>
                <a:latin typeface="Muli" pitchFamily="2" charset="77"/>
                <a:cs typeface="Muli Regular"/>
              </a:rPr>
              <a:t>Reduced Data</a:t>
            </a:r>
            <a:br>
              <a:rPr lang="en-GB" sz="2160" b="1" dirty="0">
                <a:solidFill>
                  <a:schemeClr val="accent2"/>
                </a:solidFill>
                <a:latin typeface="Muli" pitchFamily="2" charset="77"/>
                <a:cs typeface="Muli Regular"/>
              </a:rPr>
            </a:br>
            <a:r>
              <a:rPr lang="en-GB" sz="2160" b="1" dirty="0">
                <a:solidFill>
                  <a:schemeClr val="accent2"/>
                </a:solidFill>
                <a:latin typeface="Muli" pitchFamily="2" charset="77"/>
                <a:cs typeface="Muli Regular"/>
              </a:rPr>
              <a:t>Archived Data</a:t>
            </a:r>
            <a:endParaRPr lang="en-US" sz="2160" dirty="0">
              <a:latin typeface="Muli" pitchFamily="2" charset="77"/>
              <a:cs typeface="Muli Regular"/>
            </a:endParaRPr>
          </a:p>
        </p:txBody>
      </p:sp>
      <p:sp>
        <p:nvSpPr>
          <p:cNvPr id="10" name="Rectangle 9"/>
          <p:cNvSpPr/>
          <p:nvPr/>
        </p:nvSpPr>
        <p:spPr>
          <a:xfrm>
            <a:off x="7747295" y="2615857"/>
            <a:ext cx="2148557" cy="1089529"/>
          </a:xfrm>
          <a:prstGeom prst="rect">
            <a:avLst/>
          </a:prstGeom>
        </p:spPr>
        <p:txBody>
          <a:bodyPr wrap="none">
            <a:spAutoFit/>
          </a:bodyPr>
          <a:lstStyle/>
          <a:p>
            <a:r>
              <a:rPr lang="en-GB" sz="2160" b="1" dirty="0">
                <a:solidFill>
                  <a:schemeClr val="accent2"/>
                </a:solidFill>
                <a:latin typeface="Muli" pitchFamily="2" charset="77"/>
                <a:cs typeface="Muli Regular"/>
              </a:rPr>
              <a:t>Open Data</a:t>
            </a:r>
            <a:br>
              <a:rPr lang="en-GB" sz="2160" b="1" dirty="0">
                <a:solidFill>
                  <a:schemeClr val="accent2"/>
                </a:solidFill>
                <a:latin typeface="Muli" pitchFamily="2" charset="77"/>
                <a:cs typeface="Muli Regular"/>
              </a:rPr>
            </a:br>
            <a:r>
              <a:rPr lang="en-GB" sz="2160" b="1" dirty="0">
                <a:solidFill>
                  <a:schemeClr val="accent2"/>
                </a:solidFill>
                <a:latin typeface="Muli" pitchFamily="2" charset="77"/>
                <a:cs typeface="Muli Regular"/>
              </a:rPr>
              <a:t>Analysed Data</a:t>
            </a:r>
            <a:br>
              <a:rPr lang="en-GB" sz="2160" b="1" dirty="0">
                <a:solidFill>
                  <a:schemeClr val="accent2"/>
                </a:solidFill>
                <a:latin typeface="Muli" pitchFamily="2" charset="77"/>
                <a:cs typeface="Muli Regular"/>
              </a:rPr>
            </a:br>
            <a:r>
              <a:rPr lang="en-GB" sz="2160" b="1" dirty="0">
                <a:solidFill>
                  <a:schemeClr val="accent2"/>
                </a:solidFill>
                <a:latin typeface="Muli" pitchFamily="2" charset="77"/>
                <a:cs typeface="Muli Regular"/>
              </a:rPr>
              <a:t>Digital Objects</a:t>
            </a:r>
            <a:endParaRPr lang="en-US" sz="2160" dirty="0">
              <a:latin typeface="Muli" pitchFamily="2" charset="77"/>
              <a:cs typeface="Muli Regular"/>
            </a:endParaRPr>
          </a:p>
        </p:txBody>
      </p:sp>
      <p:cxnSp>
        <p:nvCxnSpPr>
          <p:cNvPr id="11" name="Straight Arrow Connector 10"/>
          <p:cNvCxnSpPr/>
          <p:nvPr/>
        </p:nvCxnSpPr>
        <p:spPr>
          <a:xfrm>
            <a:off x="4803926" y="3339672"/>
            <a:ext cx="2735732"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843116" y="4293180"/>
            <a:ext cx="2735732"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843116" y="5330095"/>
            <a:ext cx="2735732"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613915" y="4057101"/>
            <a:ext cx="3034285" cy="757130"/>
          </a:xfrm>
          <a:prstGeom prst="rect">
            <a:avLst/>
          </a:prstGeom>
          <a:noFill/>
        </p:spPr>
        <p:txBody>
          <a:bodyPr wrap="square" rtlCol="0">
            <a:spAutoFit/>
          </a:bodyPr>
          <a:lstStyle/>
          <a:p>
            <a:pPr algn="r"/>
            <a:r>
              <a:rPr lang="en-GB" sz="2160" b="1" dirty="0">
                <a:latin typeface="Muli" pitchFamily="2" charset="77"/>
                <a:cs typeface="Muli Regular"/>
              </a:rPr>
              <a:t>On-site data reduction</a:t>
            </a:r>
          </a:p>
        </p:txBody>
      </p:sp>
      <p:sp>
        <p:nvSpPr>
          <p:cNvPr id="17" name="TextBox 16"/>
          <p:cNvSpPr txBox="1"/>
          <p:nvPr/>
        </p:nvSpPr>
        <p:spPr>
          <a:xfrm>
            <a:off x="1284146" y="5099266"/>
            <a:ext cx="3390523" cy="757130"/>
          </a:xfrm>
          <a:prstGeom prst="rect">
            <a:avLst/>
          </a:prstGeom>
          <a:noFill/>
        </p:spPr>
        <p:txBody>
          <a:bodyPr wrap="square" rtlCol="0">
            <a:spAutoFit/>
          </a:bodyPr>
          <a:lstStyle/>
          <a:p>
            <a:pPr algn="r"/>
            <a:r>
              <a:rPr lang="en-GB" sz="2160" b="1" dirty="0">
                <a:latin typeface="Muli" pitchFamily="2" charset="77"/>
                <a:cs typeface="Muli Regular"/>
              </a:rPr>
              <a:t>Data + metadata catalogues</a:t>
            </a:r>
          </a:p>
        </p:txBody>
      </p:sp>
      <p:sp>
        <p:nvSpPr>
          <p:cNvPr id="18" name="TextBox 17"/>
          <p:cNvSpPr txBox="1"/>
          <p:nvPr/>
        </p:nvSpPr>
        <p:spPr>
          <a:xfrm>
            <a:off x="1744912" y="3023253"/>
            <a:ext cx="2903288" cy="757130"/>
          </a:xfrm>
          <a:prstGeom prst="rect">
            <a:avLst/>
          </a:prstGeom>
          <a:noFill/>
        </p:spPr>
        <p:txBody>
          <a:bodyPr wrap="square" rtlCol="0">
            <a:spAutoFit/>
          </a:bodyPr>
          <a:lstStyle/>
          <a:p>
            <a:pPr algn="r"/>
            <a:r>
              <a:rPr lang="en-GB" sz="2160" b="1" dirty="0">
                <a:latin typeface="Muli" pitchFamily="2" charset="77"/>
                <a:cs typeface="Muli Regular"/>
              </a:rPr>
              <a:t>Federated catalogues</a:t>
            </a:r>
          </a:p>
        </p:txBody>
      </p:sp>
      <p:grpSp>
        <p:nvGrpSpPr>
          <p:cNvPr id="3" name="Group 2"/>
          <p:cNvGrpSpPr/>
          <p:nvPr/>
        </p:nvGrpSpPr>
        <p:grpSpPr>
          <a:xfrm>
            <a:off x="762000" y="990600"/>
            <a:ext cx="10537833" cy="1077218"/>
            <a:chOff x="885362" y="4533701"/>
            <a:chExt cx="7335774" cy="1177261"/>
          </a:xfrm>
        </p:grpSpPr>
        <p:sp>
          <p:nvSpPr>
            <p:cNvPr id="15" name="TextBox 14"/>
            <p:cNvSpPr txBox="1"/>
            <p:nvPr/>
          </p:nvSpPr>
          <p:spPr>
            <a:xfrm>
              <a:off x="3030847" y="4533701"/>
              <a:ext cx="1959966" cy="1177261"/>
            </a:xfrm>
            <a:prstGeom prst="rect">
              <a:avLst/>
            </a:prstGeom>
            <a:noFill/>
          </p:spPr>
          <p:txBody>
            <a:bodyPr wrap="none" rtlCol="0">
              <a:spAutoFit/>
            </a:bodyPr>
            <a:lstStyle/>
            <a:p>
              <a:pPr algn="ctr"/>
              <a:r>
                <a:rPr lang="en-GB" sz="3200" b="1" dirty="0">
                  <a:solidFill>
                    <a:srgbClr val="A34773"/>
                  </a:solidFill>
                  <a:latin typeface="Muli" pitchFamily="2" charset="77"/>
                  <a:cs typeface="Muli Regular"/>
                </a:rPr>
                <a:t>On-site </a:t>
              </a:r>
            </a:p>
            <a:p>
              <a:pPr algn="ctr"/>
              <a:r>
                <a:rPr lang="en-GB" sz="3200" b="1" dirty="0">
                  <a:solidFill>
                    <a:srgbClr val="A34773"/>
                  </a:solidFill>
                  <a:latin typeface="Muli" pitchFamily="2" charset="77"/>
                  <a:cs typeface="Muli Regular"/>
                </a:rPr>
                <a:t>data analysis</a:t>
              </a:r>
            </a:p>
          </p:txBody>
        </p:sp>
        <p:sp>
          <p:nvSpPr>
            <p:cNvPr id="19" name="TextBox 18"/>
            <p:cNvSpPr txBox="1"/>
            <p:nvPr/>
          </p:nvSpPr>
          <p:spPr>
            <a:xfrm>
              <a:off x="885362" y="4779922"/>
              <a:ext cx="1800565" cy="639085"/>
            </a:xfrm>
            <a:prstGeom prst="rect">
              <a:avLst/>
            </a:prstGeom>
            <a:noFill/>
          </p:spPr>
          <p:txBody>
            <a:bodyPr wrap="none" rtlCol="0">
              <a:spAutoFit/>
            </a:bodyPr>
            <a:lstStyle/>
            <a:p>
              <a:pPr algn="ctr"/>
              <a:r>
                <a:rPr lang="en-GB" sz="3200" b="1" dirty="0">
                  <a:solidFill>
                    <a:srgbClr val="A34773"/>
                  </a:solidFill>
                  <a:latin typeface="Muli" pitchFamily="2" charset="77"/>
                  <a:cs typeface="Muli Regular"/>
                </a:rPr>
                <a:t>Publications</a:t>
              </a:r>
            </a:p>
          </p:txBody>
        </p:sp>
        <p:sp>
          <p:nvSpPr>
            <p:cNvPr id="20" name="TextBox 19"/>
            <p:cNvSpPr txBox="1"/>
            <p:nvPr/>
          </p:nvSpPr>
          <p:spPr>
            <a:xfrm>
              <a:off x="7797486" y="4722014"/>
              <a:ext cx="423650" cy="639085"/>
            </a:xfrm>
            <a:prstGeom prst="rect">
              <a:avLst/>
            </a:prstGeom>
            <a:noFill/>
          </p:spPr>
          <p:txBody>
            <a:bodyPr wrap="none" rtlCol="0">
              <a:spAutoFit/>
            </a:bodyPr>
            <a:lstStyle/>
            <a:p>
              <a:pPr algn="ctr"/>
              <a:r>
                <a:rPr lang="en-GB" sz="3200" b="1" dirty="0">
                  <a:solidFill>
                    <a:srgbClr val="A34773"/>
                  </a:solidFill>
                  <a:latin typeface="Muli Regular"/>
                  <a:cs typeface="Muli Regular"/>
                </a:rPr>
                <a:t>AI</a:t>
              </a:r>
            </a:p>
          </p:txBody>
        </p:sp>
        <p:sp>
          <p:nvSpPr>
            <p:cNvPr id="21" name="TextBox 20"/>
            <p:cNvSpPr txBox="1"/>
            <p:nvPr/>
          </p:nvSpPr>
          <p:spPr>
            <a:xfrm>
              <a:off x="5354130" y="4689154"/>
              <a:ext cx="1814849" cy="639085"/>
            </a:xfrm>
            <a:prstGeom prst="rect">
              <a:avLst/>
            </a:prstGeom>
            <a:noFill/>
          </p:spPr>
          <p:txBody>
            <a:bodyPr wrap="none" rtlCol="0">
              <a:spAutoFit/>
            </a:bodyPr>
            <a:lstStyle/>
            <a:p>
              <a:pPr algn="ctr"/>
              <a:r>
                <a:rPr lang="en-GB" sz="3200" b="1" dirty="0">
                  <a:solidFill>
                    <a:srgbClr val="A34773"/>
                  </a:solidFill>
                  <a:latin typeface="Muli" pitchFamily="2" charset="77"/>
                  <a:cs typeface="Muli Regular"/>
                </a:rPr>
                <a:t>Data mining</a:t>
              </a:r>
            </a:p>
          </p:txBody>
        </p:sp>
      </p:grpSp>
      <p:grpSp>
        <p:nvGrpSpPr>
          <p:cNvPr id="35" name="Group 34"/>
          <p:cNvGrpSpPr/>
          <p:nvPr/>
        </p:nvGrpSpPr>
        <p:grpSpPr>
          <a:xfrm>
            <a:off x="1681163" y="6228257"/>
            <a:ext cx="7691437" cy="345440"/>
            <a:chOff x="1681163" y="6228257"/>
            <a:chExt cx="7691437" cy="345440"/>
          </a:xfrm>
        </p:grpSpPr>
        <p:sp>
          <p:nvSpPr>
            <p:cNvPr id="22" name="object 17"/>
            <p:cNvSpPr txBox="1"/>
            <p:nvPr/>
          </p:nvSpPr>
          <p:spPr>
            <a:xfrm>
              <a:off x="2332113" y="6344614"/>
              <a:ext cx="7040487" cy="128240"/>
            </a:xfrm>
            <a:prstGeom prst="rect">
              <a:avLst/>
            </a:prstGeom>
          </p:spPr>
          <p:txBody>
            <a:bodyPr vert="horz" wrap="square" lIns="0" tIns="12700" rIns="0" bIns="0" rtlCol="0">
              <a:spAutoFit/>
            </a:bodyPr>
            <a:lstStyle/>
            <a:p>
              <a:pPr marL="12700">
                <a:lnSpc>
                  <a:spcPct val="100000"/>
                </a:lnSpc>
                <a:spcBef>
                  <a:spcPts val="100"/>
                </a:spcBef>
              </a:pPr>
              <a:r>
                <a:rPr sz="750" spc="5" dirty="0">
                  <a:latin typeface="Muli" pitchFamily="2" charset="77"/>
                  <a:cs typeface="Arial"/>
                </a:rPr>
                <a:t>This</a:t>
              </a:r>
              <a:r>
                <a:rPr sz="750" spc="-10" dirty="0">
                  <a:latin typeface="Muli" pitchFamily="2" charset="77"/>
                  <a:cs typeface="Arial"/>
                </a:rPr>
                <a:t> </a:t>
              </a:r>
              <a:r>
                <a:rPr sz="750" spc="15" dirty="0">
                  <a:latin typeface="Muli" pitchFamily="2" charset="77"/>
                  <a:cs typeface="Arial"/>
                </a:rPr>
                <a:t>project</a:t>
              </a:r>
              <a:r>
                <a:rPr sz="750" spc="-10" dirty="0">
                  <a:latin typeface="Muli" pitchFamily="2" charset="77"/>
                  <a:cs typeface="Arial"/>
                </a:rPr>
                <a:t> </a:t>
              </a:r>
              <a:r>
                <a:rPr sz="750" spc="15" dirty="0">
                  <a:latin typeface="Muli" pitchFamily="2" charset="77"/>
                  <a:cs typeface="Arial"/>
                </a:rPr>
                <a:t>has</a:t>
              </a:r>
              <a:r>
                <a:rPr sz="750" spc="-10" dirty="0">
                  <a:latin typeface="Muli" pitchFamily="2" charset="77"/>
                  <a:cs typeface="Arial"/>
                </a:rPr>
                <a:t> </a:t>
              </a:r>
              <a:r>
                <a:rPr sz="750" spc="5" dirty="0">
                  <a:latin typeface="Muli" pitchFamily="2" charset="77"/>
                  <a:cs typeface="Arial"/>
                </a:rPr>
                <a:t>received</a:t>
              </a:r>
              <a:r>
                <a:rPr sz="750" spc="-10" dirty="0">
                  <a:latin typeface="Muli" pitchFamily="2" charset="77"/>
                  <a:cs typeface="Arial"/>
                </a:rPr>
                <a:t> </a:t>
              </a:r>
              <a:r>
                <a:rPr sz="750" spc="25" dirty="0">
                  <a:latin typeface="Muli" pitchFamily="2" charset="77"/>
                  <a:cs typeface="Arial"/>
                </a:rPr>
                <a:t>funding</a:t>
              </a:r>
              <a:r>
                <a:rPr sz="750" spc="-10" dirty="0">
                  <a:latin typeface="Muli" pitchFamily="2" charset="77"/>
                  <a:cs typeface="Arial"/>
                </a:rPr>
                <a:t> </a:t>
              </a:r>
              <a:r>
                <a:rPr sz="750" spc="25" dirty="0">
                  <a:latin typeface="Muli" pitchFamily="2" charset="77"/>
                  <a:cs typeface="Arial"/>
                </a:rPr>
                <a:t>from</a:t>
              </a:r>
              <a:r>
                <a:rPr sz="750" spc="-10" dirty="0">
                  <a:latin typeface="Muli" pitchFamily="2" charset="77"/>
                  <a:cs typeface="Arial"/>
                </a:rPr>
                <a:t> </a:t>
              </a:r>
              <a:r>
                <a:rPr sz="750" spc="20" dirty="0">
                  <a:latin typeface="Muli" pitchFamily="2" charset="77"/>
                  <a:cs typeface="Arial"/>
                </a:rPr>
                <a:t>the</a:t>
              </a:r>
              <a:r>
                <a:rPr sz="750" spc="-10" dirty="0">
                  <a:latin typeface="Muli" pitchFamily="2" charset="77"/>
                  <a:cs typeface="Arial"/>
                </a:rPr>
                <a:t> </a:t>
              </a:r>
              <a:r>
                <a:rPr sz="750" spc="5" dirty="0">
                  <a:latin typeface="Muli" pitchFamily="2" charset="77"/>
                  <a:cs typeface="Arial"/>
                </a:rPr>
                <a:t>European</a:t>
              </a:r>
              <a:r>
                <a:rPr sz="750" spc="-10" dirty="0">
                  <a:latin typeface="Muli" pitchFamily="2" charset="77"/>
                  <a:cs typeface="Arial"/>
                </a:rPr>
                <a:t> </a:t>
              </a:r>
              <a:r>
                <a:rPr sz="750" spc="5" dirty="0">
                  <a:latin typeface="Muli" pitchFamily="2" charset="77"/>
                  <a:cs typeface="Arial"/>
                </a:rPr>
                <a:t>Union’s</a:t>
              </a:r>
              <a:r>
                <a:rPr sz="750" spc="-10" dirty="0">
                  <a:latin typeface="Muli" pitchFamily="2" charset="77"/>
                  <a:cs typeface="Arial"/>
                </a:rPr>
                <a:t> </a:t>
              </a:r>
              <a:r>
                <a:rPr sz="750" spc="15" dirty="0">
                  <a:latin typeface="Muli" pitchFamily="2" charset="77"/>
                  <a:cs typeface="Arial"/>
                </a:rPr>
                <a:t>Horizon</a:t>
              </a:r>
              <a:r>
                <a:rPr sz="750" spc="-10" dirty="0">
                  <a:latin typeface="Muli" pitchFamily="2" charset="77"/>
                  <a:cs typeface="Arial"/>
                </a:rPr>
                <a:t> </a:t>
              </a:r>
              <a:r>
                <a:rPr sz="750" spc="30" dirty="0">
                  <a:latin typeface="Muli" pitchFamily="2" charset="77"/>
                  <a:cs typeface="Arial"/>
                </a:rPr>
                <a:t>2020</a:t>
              </a:r>
              <a:r>
                <a:rPr sz="750" spc="-10" dirty="0">
                  <a:latin typeface="Muli" pitchFamily="2" charset="77"/>
                  <a:cs typeface="Arial"/>
                </a:rPr>
                <a:t> </a:t>
              </a:r>
              <a:r>
                <a:rPr sz="750" spc="5" dirty="0">
                  <a:latin typeface="Muli" pitchFamily="2" charset="77"/>
                  <a:cs typeface="Arial"/>
                </a:rPr>
                <a:t>research</a:t>
              </a:r>
              <a:r>
                <a:rPr sz="750" spc="-10" dirty="0">
                  <a:latin typeface="Muli" pitchFamily="2" charset="77"/>
                  <a:cs typeface="Arial"/>
                </a:rPr>
                <a:t> </a:t>
              </a:r>
              <a:r>
                <a:rPr sz="750" spc="25" dirty="0">
                  <a:latin typeface="Muli" pitchFamily="2" charset="77"/>
                  <a:cs typeface="Arial"/>
                </a:rPr>
                <a:t>and</a:t>
              </a:r>
              <a:r>
                <a:rPr sz="750" spc="-10" dirty="0">
                  <a:latin typeface="Muli" pitchFamily="2" charset="77"/>
                  <a:cs typeface="Arial"/>
                </a:rPr>
                <a:t> </a:t>
              </a:r>
              <a:r>
                <a:rPr sz="750" spc="20" dirty="0">
                  <a:latin typeface="Muli" pitchFamily="2" charset="77"/>
                  <a:cs typeface="Arial"/>
                </a:rPr>
                <a:t>innovation</a:t>
              </a:r>
              <a:r>
                <a:rPr sz="750" spc="-10" dirty="0">
                  <a:latin typeface="Muli" pitchFamily="2" charset="77"/>
                  <a:cs typeface="Arial"/>
                </a:rPr>
                <a:t> </a:t>
              </a:r>
              <a:r>
                <a:rPr sz="750" spc="20" dirty="0">
                  <a:latin typeface="Muli" pitchFamily="2" charset="77"/>
                  <a:cs typeface="Arial"/>
                </a:rPr>
                <a:t>programme</a:t>
              </a:r>
              <a:r>
                <a:rPr sz="750" spc="-10" dirty="0">
                  <a:latin typeface="Muli" pitchFamily="2" charset="77"/>
                  <a:cs typeface="Arial"/>
                </a:rPr>
                <a:t> </a:t>
              </a:r>
              <a:r>
                <a:rPr sz="750" spc="15" dirty="0">
                  <a:latin typeface="Muli" pitchFamily="2" charset="77"/>
                  <a:cs typeface="Arial"/>
                </a:rPr>
                <a:t>under</a:t>
              </a:r>
              <a:r>
                <a:rPr sz="750" spc="-10" dirty="0">
                  <a:latin typeface="Muli" pitchFamily="2" charset="77"/>
                  <a:cs typeface="Arial"/>
                </a:rPr>
                <a:t> </a:t>
              </a:r>
              <a:r>
                <a:rPr sz="750" spc="30" dirty="0">
                  <a:latin typeface="Muli" pitchFamily="2" charset="77"/>
                  <a:cs typeface="Arial"/>
                </a:rPr>
                <a:t>grant</a:t>
              </a:r>
              <a:r>
                <a:rPr sz="750" spc="-10" dirty="0">
                  <a:latin typeface="Muli" pitchFamily="2" charset="77"/>
                  <a:cs typeface="Arial"/>
                </a:rPr>
                <a:t> </a:t>
              </a:r>
              <a:r>
                <a:rPr sz="750" spc="15" dirty="0">
                  <a:latin typeface="Muli" pitchFamily="2" charset="77"/>
                  <a:cs typeface="Arial"/>
                </a:rPr>
                <a:t>agreement</a:t>
              </a:r>
              <a:r>
                <a:rPr sz="750" spc="-10" dirty="0">
                  <a:latin typeface="Muli" pitchFamily="2" charset="77"/>
                  <a:cs typeface="Arial"/>
                </a:rPr>
                <a:t> No. </a:t>
              </a:r>
              <a:r>
                <a:rPr sz="750" spc="30" dirty="0">
                  <a:latin typeface="Muli" pitchFamily="2" charset="77"/>
                  <a:cs typeface="Arial"/>
                </a:rPr>
                <a:t>823852</a:t>
              </a:r>
              <a:endParaRPr sz="750" dirty="0">
                <a:latin typeface="Muli" pitchFamily="2" charset="77"/>
                <a:cs typeface="Arial"/>
              </a:endParaRPr>
            </a:p>
          </p:txBody>
        </p:sp>
        <p:grpSp>
          <p:nvGrpSpPr>
            <p:cNvPr id="23" name="Gruppo 49">
              <a:extLst>
                <a:ext uri="{FF2B5EF4-FFF2-40B4-BE49-F238E27FC236}">
                  <a16:creationId xmlns:a16="http://schemas.microsoft.com/office/drawing/2014/main" id="{7D04B1C9-7F08-9D47-BE96-BA7CF7910F57}"/>
                </a:ext>
              </a:extLst>
            </p:cNvPr>
            <p:cNvGrpSpPr/>
            <p:nvPr/>
          </p:nvGrpSpPr>
          <p:grpSpPr>
            <a:xfrm>
              <a:off x="1681163" y="6228257"/>
              <a:ext cx="486409" cy="345440"/>
              <a:chOff x="995362" y="6228257"/>
              <a:chExt cx="486409" cy="345440"/>
            </a:xfrm>
          </p:grpSpPr>
          <p:sp>
            <p:nvSpPr>
              <p:cNvPr id="24" name="object 18"/>
              <p:cNvSpPr/>
              <p:nvPr/>
            </p:nvSpPr>
            <p:spPr>
              <a:xfrm>
                <a:off x="995362" y="6228257"/>
                <a:ext cx="486409" cy="345440"/>
              </a:xfrm>
              <a:custGeom>
                <a:avLst/>
                <a:gdLst/>
                <a:ahLst/>
                <a:cxnLst/>
                <a:rect l="l" t="t" r="r" b="b"/>
                <a:pathLst>
                  <a:path w="486409" h="345440">
                    <a:moveTo>
                      <a:pt x="0" y="345097"/>
                    </a:moveTo>
                    <a:lnTo>
                      <a:pt x="486282" y="345097"/>
                    </a:lnTo>
                    <a:lnTo>
                      <a:pt x="486282" y="0"/>
                    </a:lnTo>
                    <a:lnTo>
                      <a:pt x="0" y="0"/>
                    </a:lnTo>
                    <a:lnTo>
                      <a:pt x="0" y="345097"/>
                    </a:lnTo>
                    <a:close/>
                  </a:path>
                </a:pathLst>
              </a:custGeom>
              <a:solidFill>
                <a:srgbClr val="094E9C"/>
              </a:solidFill>
            </p:spPr>
            <p:txBody>
              <a:bodyPr wrap="square" lIns="0" tIns="0" rIns="0" bIns="0" rtlCol="0"/>
              <a:lstStyle/>
              <a:p>
                <a:endParaRPr/>
              </a:p>
            </p:txBody>
          </p:sp>
          <p:sp>
            <p:nvSpPr>
              <p:cNvPr id="25" name="object 19"/>
              <p:cNvSpPr/>
              <p:nvPr/>
            </p:nvSpPr>
            <p:spPr>
              <a:xfrm>
                <a:off x="1097493" y="6259376"/>
                <a:ext cx="86594" cy="85239"/>
              </a:xfrm>
              <a:prstGeom prst="rect">
                <a:avLst/>
              </a:prstGeom>
              <a:blipFill>
                <a:blip r:embed="rId3" cstate="print"/>
                <a:stretch>
                  <a:fillRect/>
                </a:stretch>
              </a:blipFill>
            </p:spPr>
            <p:txBody>
              <a:bodyPr wrap="square" lIns="0" tIns="0" rIns="0" bIns="0" rtlCol="0"/>
              <a:lstStyle/>
              <a:p>
                <a:endParaRPr/>
              </a:p>
            </p:txBody>
          </p:sp>
          <p:sp>
            <p:nvSpPr>
              <p:cNvPr id="26" name="object 20"/>
              <p:cNvSpPr/>
              <p:nvPr/>
            </p:nvSpPr>
            <p:spPr>
              <a:xfrm>
                <a:off x="1219894" y="6240415"/>
                <a:ext cx="34925" cy="33655"/>
              </a:xfrm>
              <a:custGeom>
                <a:avLst/>
                <a:gdLst/>
                <a:ahLst/>
                <a:cxnLst/>
                <a:rect l="l" t="t" r="r" b="b"/>
                <a:pathLst>
                  <a:path w="34925" h="33654">
                    <a:moveTo>
                      <a:pt x="34899" y="12725"/>
                    </a:moveTo>
                    <a:lnTo>
                      <a:pt x="0" y="12725"/>
                    </a:lnTo>
                    <a:lnTo>
                      <a:pt x="10782" y="20523"/>
                    </a:lnTo>
                    <a:lnTo>
                      <a:pt x="6667" y="33248"/>
                    </a:lnTo>
                    <a:lnTo>
                      <a:pt x="17449" y="25438"/>
                    </a:lnTo>
                    <a:lnTo>
                      <a:pt x="25706" y="25438"/>
                    </a:lnTo>
                    <a:lnTo>
                      <a:pt x="24117" y="20523"/>
                    </a:lnTo>
                    <a:lnTo>
                      <a:pt x="34899" y="12725"/>
                    </a:lnTo>
                    <a:close/>
                  </a:path>
                  <a:path w="34925" h="33654">
                    <a:moveTo>
                      <a:pt x="25706" y="25438"/>
                    </a:moveTo>
                    <a:lnTo>
                      <a:pt x="17449" y="25438"/>
                    </a:lnTo>
                    <a:lnTo>
                      <a:pt x="28232" y="33248"/>
                    </a:lnTo>
                    <a:lnTo>
                      <a:pt x="25706"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sp>
            <p:nvSpPr>
              <p:cNvPr id="27" name="object 21"/>
              <p:cNvSpPr/>
              <p:nvPr/>
            </p:nvSpPr>
            <p:spPr>
              <a:xfrm>
                <a:off x="1290485" y="6259376"/>
                <a:ext cx="86715" cy="85239"/>
              </a:xfrm>
              <a:prstGeom prst="rect">
                <a:avLst/>
              </a:prstGeom>
              <a:blipFill>
                <a:blip r:embed="rId4" cstate="print"/>
                <a:stretch>
                  <a:fillRect/>
                </a:stretch>
              </a:blipFill>
            </p:spPr>
            <p:txBody>
              <a:bodyPr wrap="square" lIns="0" tIns="0" rIns="0" bIns="0" rtlCol="0"/>
              <a:lstStyle/>
              <a:p>
                <a:endParaRPr/>
              </a:p>
            </p:txBody>
          </p:sp>
          <p:sp>
            <p:nvSpPr>
              <p:cNvPr id="28" name="object 22"/>
              <p:cNvSpPr/>
              <p:nvPr/>
            </p:nvSpPr>
            <p:spPr>
              <a:xfrm>
                <a:off x="1361198" y="6382207"/>
                <a:ext cx="34925" cy="33655"/>
              </a:xfrm>
              <a:custGeom>
                <a:avLst/>
                <a:gdLst/>
                <a:ahLst/>
                <a:cxnLst/>
                <a:rect l="l" t="t" r="r" b="b"/>
                <a:pathLst>
                  <a:path w="34925" h="33654">
                    <a:moveTo>
                      <a:pt x="34899" y="12839"/>
                    </a:moveTo>
                    <a:lnTo>
                      <a:pt x="0" y="12839"/>
                    </a:lnTo>
                    <a:lnTo>
                      <a:pt x="10782" y="20650"/>
                    </a:lnTo>
                    <a:lnTo>
                      <a:pt x="6667" y="33362"/>
                    </a:lnTo>
                    <a:lnTo>
                      <a:pt x="17449" y="25552"/>
                    </a:lnTo>
                    <a:lnTo>
                      <a:pt x="25704" y="25552"/>
                    </a:lnTo>
                    <a:lnTo>
                      <a:pt x="24117" y="20650"/>
                    </a:lnTo>
                    <a:lnTo>
                      <a:pt x="34899" y="12839"/>
                    </a:lnTo>
                    <a:close/>
                  </a:path>
                  <a:path w="34925" h="33654">
                    <a:moveTo>
                      <a:pt x="25704" y="25552"/>
                    </a:moveTo>
                    <a:lnTo>
                      <a:pt x="17449" y="25552"/>
                    </a:lnTo>
                    <a:lnTo>
                      <a:pt x="28232" y="33362"/>
                    </a:lnTo>
                    <a:lnTo>
                      <a:pt x="25704" y="25552"/>
                    </a:lnTo>
                    <a:close/>
                  </a:path>
                  <a:path w="34925" h="33654">
                    <a:moveTo>
                      <a:pt x="17449" y="0"/>
                    </a:moveTo>
                    <a:lnTo>
                      <a:pt x="13334" y="12839"/>
                    </a:lnTo>
                    <a:lnTo>
                      <a:pt x="21564" y="12839"/>
                    </a:lnTo>
                    <a:lnTo>
                      <a:pt x="17449" y="0"/>
                    </a:lnTo>
                    <a:close/>
                  </a:path>
                </a:pathLst>
              </a:custGeom>
              <a:solidFill>
                <a:srgbClr val="F9ED35"/>
              </a:solidFill>
            </p:spPr>
            <p:txBody>
              <a:bodyPr wrap="square" lIns="0" tIns="0" rIns="0" bIns="0" rtlCol="0"/>
              <a:lstStyle/>
              <a:p>
                <a:endParaRPr/>
              </a:p>
            </p:txBody>
          </p:sp>
          <p:sp>
            <p:nvSpPr>
              <p:cNvPr id="29" name="object 23"/>
              <p:cNvSpPr/>
              <p:nvPr/>
            </p:nvSpPr>
            <p:spPr>
              <a:xfrm>
                <a:off x="1290485" y="6453160"/>
                <a:ext cx="86601" cy="85237"/>
              </a:xfrm>
              <a:prstGeom prst="rect">
                <a:avLst/>
              </a:prstGeom>
              <a:blipFill>
                <a:blip r:embed="rId5" cstate="print"/>
                <a:stretch>
                  <a:fillRect/>
                </a:stretch>
              </a:blipFill>
            </p:spPr>
            <p:txBody>
              <a:bodyPr wrap="square" lIns="0" tIns="0" rIns="0" bIns="0" rtlCol="0"/>
              <a:lstStyle/>
              <a:p>
                <a:endParaRPr/>
              </a:p>
            </p:txBody>
          </p:sp>
          <p:sp>
            <p:nvSpPr>
              <p:cNvPr id="30" name="object 24"/>
              <p:cNvSpPr/>
              <p:nvPr/>
            </p:nvSpPr>
            <p:spPr>
              <a:xfrm>
                <a:off x="1219782" y="6524114"/>
                <a:ext cx="34925" cy="33655"/>
              </a:xfrm>
              <a:custGeom>
                <a:avLst/>
                <a:gdLst/>
                <a:ahLst/>
                <a:cxnLst/>
                <a:rect l="l" t="t" r="r" b="b"/>
                <a:pathLst>
                  <a:path w="34925" h="33654">
                    <a:moveTo>
                      <a:pt x="34899" y="12725"/>
                    </a:moveTo>
                    <a:lnTo>
                      <a:pt x="0" y="12725"/>
                    </a:lnTo>
                    <a:lnTo>
                      <a:pt x="10782" y="20535"/>
                    </a:lnTo>
                    <a:lnTo>
                      <a:pt x="6667" y="33248"/>
                    </a:lnTo>
                    <a:lnTo>
                      <a:pt x="17449" y="25438"/>
                    </a:lnTo>
                    <a:lnTo>
                      <a:pt x="25704" y="25438"/>
                    </a:lnTo>
                    <a:lnTo>
                      <a:pt x="24117" y="20535"/>
                    </a:lnTo>
                    <a:lnTo>
                      <a:pt x="34899" y="12725"/>
                    </a:lnTo>
                    <a:close/>
                  </a:path>
                  <a:path w="34925" h="33654">
                    <a:moveTo>
                      <a:pt x="25704" y="25438"/>
                    </a:moveTo>
                    <a:lnTo>
                      <a:pt x="17449" y="25438"/>
                    </a:lnTo>
                    <a:lnTo>
                      <a:pt x="28232" y="33248"/>
                    </a:lnTo>
                    <a:lnTo>
                      <a:pt x="25704"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sp>
            <p:nvSpPr>
              <p:cNvPr id="31" name="object 25"/>
              <p:cNvSpPr/>
              <p:nvPr/>
            </p:nvSpPr>
            <p:spPr>
              <a:xfrm>
                <a:off x="1097382" y="6453161"/>
                <a:ext cx="86705" cy="85236"/>
              </a:xfrm>
              <a:prstGeom prst="rect">
                <a:avLst/>
              </a:prstGeom>
              <a:blipFill>
                <a:blip r:embed="rId6" cstate="print"/>
                <a:stretch>
                  <a:fillRect/>
                </a:stretch>
              </a:blipFill>
            </p:spPr>
            <p:txBody>
              <a:bodyPr wrap="square" lIns="0" tIns="0" rIns="0" bIns="0" rtlCol="0"/>
              <a:lstStyle/>
              <a:p>
                <a:endParaRPr/>
              </a:p>
            </p:txBody>
          </p:sp>
          <p:sp>
            <p:nvSpPr>
              <p:cNvPr id="32" name="object 26"/>
              <p:cNvSpPr/>
              <p:nvPr/>
            </p:nvSpPr>
            <p:spPr>
              <a:xfrm>
                <a:off x="1078483" y="6382207"/>
                <a:ext cx="34925" cy="33655"/>
              </a:xfrm>
              <a:custGeom>
                <a:avLst/>
                <a:gdLst/>
                <a:ahLst/>
                <a:cxnLst/>
                <a:rect l="l" t="t" r="r" b="b"/>
                <a:pathLst>
                  <a:path w="34925" h="33654">
                    <a:moveTo>
                      <a:pt x="34899" y="12725"/>
                    </a:moveTo>
                    <a:lnTo>
                      <a:pt x="0" y="12725"/>
                    </a:lnTo>
                    <a:lnTo>
                      <a:pt x="10782" y="20650"/>
                    </a:lnTo>
                    <a:lnTo>
                      <a:pt x="6667" y="33362"/>
                    </a:lnTo>
                    <a:lnTo>
                      <a:pt x="17449" y="25438"/>
                    </a:lnTo>
                    <a:lnTo>
                      <a:pt x="25667" y="25438"/>
                    </a:lnTo>
                    <a:lnTo>
                      <a:pt x="24117" y="20650"/>
                    </a:lnTo>
                    <a:lnTo>
                      <a:pt x="34899" y="12725"/>
                    </a:lnTo>
                    <a:close/>
                  </a:path>
                  <a:path w="34925" h="33654">
                    <a:moveTo>
                      <a:pt x="25667" y="25438"/>
                    </a:moveTo>
                    <a:lnTo>
                      <a:pt x="17449" y="25438"/>
                    </a:lnTo>
                    <a:lnTo>
                      <a:pt x="28232" y="33362"/>
                    </a:lnTo>
                    <a:lnTo>
                      <a:pt x="25667"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grpSp>
      </p:grpSp>
    </p:spTree>
    <p:extLst>
      <p:ext uri="{BB962C8B-B14F-4D97-AF65-F5344CB8AC3E}">
        <p14:creationId xmlns:p14="http://schemas.microsoft.com/office/powerpoint/2010/main" val="3582494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7"/>
          <p:cNvSpPr txBox="1"/>
          <p:nvPr/>
        </p:nvSpPr>
        <p:spPr>
          <a:xfrm>
            <a:off x="2332113" y="6340712"/>
            <a:ext cx="9097887" cy="128240"/>
          </a:xfrm>
          <a:prstGeom prst="rect">
            <a:avLst/>
          </a:prstGeom>
        </p:spPr>
        <p:txBody>
          <a:bodyPr vert="horz" wrap="square" lIns="0" tIns="12700" rIns="0" bIns="0" rtlCol="0">
            <a:spAutoFit/>
          </a:bodyPr>
          <a:lstStyle/>
          <a:p>
            <a:pPr marL="12700">
              <a:lnSpc>
                <a:spcPct val="100000"/>
              </a:lnSpc>
              <a:spcBef>
                <a:spcPts val="100"/>
              </a:spcBef>
            </a:pPr>
            <a:r>
              <a:rPr sz="750" spc="5" dirty="0">
                <a:latin typeface="Muli" pitchFamily="2" charset="77"/>
                <a:cs typeface="Arial"/>
              </a:rPr>
              <a:t>This</a:t>
            </a:r>
            <a:r>
              <a:rPr sz="750" spc="-10" dirty="0">
                <a:latin typeface="Muli" pitchFamily="2" charset="77"/>
                <a:cs typeface="Arial"/>
              </a:rPr>
              <a:t> </a:t>
            </a:r>
            <a:r>
              <a:rPr sz="750" spc="15" dirty="0">
                <a:latin typeface="Muli" pitchFamily="2" charset="77"/>
                <a:cs typeface="Arial"/>
              </a:rPr>
              <a:t>project</a:t>
            </a:r>
            <a:r>
              <a:rPr sz="750" spc="-10" dirty="0">
                <a:latin typeface="Muli" pitchFamily="2" charset="77"/>
                <a:cs typeface="Arial"/>
              </a:rPr>
              <a:t> </a:t>
            </a:r>
            <a:r>
              <a:rPr sz="750" spc="15" dirty="0">
                <a:latin typeface="Muli" pitchFamily="2" charset="77"/>
                <a:cs typeface="Arial"/>
              </a:rPr>
              <a:t>has</a:t>
            </a:r>
            <a:r>
              <a:rPr sz="750" spc="-10" dirty="0">
                <a:latin typeface="Muli" pitchFamily="2" charset="77"/>
                <a:cs typeface="Arial"/>
              </a:rPr>
              <a:t> </a:t>
            </a:r>
            <a:r>
              <a:rPr sz="750" spc="5" dirty="0">
                <a:latin typeface="Muli" pitchFamily="2" charset="77"/>
                <a:cs typeface="Arial"/>
              </a:rPr>
              <a:t>received</a:t>
            </a:r>
            <a:r>
              <a:rPr sz="750" spc="-10" dirty="0">
                <a:latin typeface="Muli" pitchFamily="2" charset="77"/>
                <a:cs typeface="Arial"/>
              </a:rPr>
              <a:t> </a:t>
            </a:r>
            <a:r>
              <a:rPr sz="750" spc="25" dirty="0">
                <a:latin typeface="Muli" pitchFamily="2" charset="77"/>
                <a:cs typeface="Arial"/>
              </a:rPr>
              <a:t>funding</a:t>
            </a:r>
            <a:r>
              <a:rPr sz="750" spc="-10" dirty="0">
                <a:latin typeface="Muli" pitchFamily="2" charset="77"/>
                <a:cs typeface="Arial"/>
              </a:rPr>
              <a:t> </a:t>
            </a:r>
            <a:r>
              <a:rPr sz="750" spc="25" dirty="0">
                <a:latin typeface="Muli" pitchFamily="2" charset="77"/>
                <a:cs typeface="Arial"/>
              </a:rPr>
              <a:t>from</a:t>
            </a:r>
            <a:r>
              <a:rPr sz="750" spc="-10" dirty="0">
                <a:latin typeface="Muli" pitchFamily="2" charset="77"/>
                <a:cs typeface="Arial"/>
              </a:rPr>
              <a:t> </a:t>
            </a:r>
            <a:r>
              <a:rPr sz="750" spc="20" dirty="0">
                <a:latin typeface="Muli" pitchFamily="2" charset="77"/>
                <a:cs typeface="Arial"/>
              </a:rPr>
              <a:t>the</a:t>
            </a:r>
            <a:r>
              <a:rPr sz="750" spc="-10" dirty="0">
                <a:latin typeface="Muli" pitchFamily="2" charset="77"/>
                <a:cs typeface="Arial"/>
              </a:rPr>
              <a:t> </a:t>
            </a:r>
            <a:r>
              <a:rPr sz="750" spc="5" dirty="0">
                <a:latin typeface="Muli" pitchFamily="2" charset="77"/>
                <a:cs typeface="Arial"/>
              </a:rPr>
              <a:t>European</a:t>
            </a:r>
            <a:r>
              <a:rPr sz="750" spc="-10" dirty="0">
                <a:latin typeface="Muli" pitchFamily="2" charset="77"/>
                <a:cs typeface="Arial"/>
              </a:rPr>
              <a:t> </a:t>
            </a:r>
            <a:r>
              <a:rPr sz="750" spc="5" dirty="0">
                <a:latin typeface="Muli" pitchFamily="2" charset="77"/>
                <a:cs typeface="Arial"/>
              </a:rPr>
              <a:t>Union’s</a:t>
            </a:r>
            <a:r>
              <a:rPr sz="750" spc="-10" dirty="0">
                <a:latin typeface="Muli" pitchFamily="2" charset="77"/>
                <a:cs typeface="Arial"/>
              </a:rPr>
              <a:t> </a:t>
            </a:r>
            <a:r>
              <a:rPr sz="750" spc="15" dirty="0">
                <a:latin typeface="Muli" pitchFamily="2" charset="77"/>
                <a:cs typeface="Arial"/>
              </a:rPr>
              <a:t>Horizon</a:t>
            </a:r>
            <a:r>
              <a:rPr sz="750" spc="-10" dirty="0">
                <a:latin typeface="Muli" pitchFamily="2" charset="77"/>
                <a:cs typeface="Arial"/>
              </a:rPr>
              <a:t> </a:t>
            </a:r>
            <a:r>
              <a:rPr sz="750" spc="30" dirty="0">
                <a:latin typeface="Muli" pitchFamily="2" charset="77"/>
                <a:cs typeface="Arial"/>
              </a:rPr>
              <a:t>2020</a:t>
            </a:r>
            <a:r>
              <a:rPr sz="750" spc="-10" dirty="0">
                <a:latin typeface="Muli" pitchFamily="2" charset="77"/>
                <a:cs typeface="Arial"/>
              </a:rPr>
              <a:t> </a:t>
            </a:r>
            <a:r>
              <a:rPr sz="750" spc="5" dirty="0">
                <a:latin typeface="Muli" pitchFamily="2" charset="77"/>
                <a:cs typeface="Arial"/>
              </a:rPr>
              <a:t>research</a:t>
            </a:r>
            <a:r>
              <a:rPr sz="750" spc="-10" dirty="0">
                <a:latin typeface="Muli" pitchFamily="2" charset="77"/>
                <a:cs typeface="Arial"/>
              </a:rPr>
              <a:t> </a:t>
            </a:r>
            <a:r>
              <a:rPr sz="750" spc="25" dirty="0">
                <a:latin typeface="Muli" pitchFamily="2" charset="77"/>
                <a:cs typeface="Arial"/>
              </a:rPr>
              <a:t>and</a:t>
            </a:r>
            <a:r>
              <a:rPr sz="750" spc="-10" dirty="0">
                <a:latin typeface="Muli" pitchFamily="2" charset="77"/>
                <a:cs typeface="Arial"/>
              </a:rPr>
              <a:t> </a:t>
            </a:r>
            <a:r>
              <a:rPr sz="750" spc="20" dirty="0">
                <a:latin typeface="Muli" pitchFamily="2" charset="77"/>
                <a:cs typeface="Arial"/>
              </a:rPr>
              <a:t>innovation</a:t>
            </a:r>
            <a:r>
              <a:rPr sz="750" spc="-10" dirty="0">
                <a:latin typeface="Muli" pitchFamily="2" charset="77"/>
                <a:cs typeface="Arial"/>
              </a:rPr>
              <a:t> </a:t>
            </a:r>
            <a:r>
              <a:rPr sz="750" spc="20" dirty="0">
                <a:latin typeface="Muli" pitchFamily="2" charset="77"/>
                <a:cs typeface="Arial"/>
              </a:rPr>
              <a:t>programme</a:t>
            </a:r>
            <a:r>
              <a:rPr sz="750" spc="-10" dirty="0">
                <a:latin typeface="Muli" pitchFamily="2" charset="77"/>
                <a:cs typeface="Arial"/>
              </a:rPr>
              <a:t> </a:t>
            </a:r>
            <a:r>
              <a:rPr sz="750" spc="15" dirty="0">
                <a:latin typeface="Muli" pitchFamily="2" charset="77"/>
                <a:cs typeface="Arial"/>
              </a:rPr>
              <a:t>under</a:t>
            </a:r>
            <a:r>
              <a:rPr sz="750" spc="-10" dirty="0">
                <a:latin typeface="Muli" pitchFamily="2" charset="77"/>
                <a:cs typeface="Arial"/>
              </a:rPr>
              <a:t> </a:t>
            </a:r>
            <a:r>
              <a:rPr sz="750" spc="30" dirty="0">
                <a:latin typeface="Muli" pitchFamily="2" charset="77"/>
                <a:cs typeface="Arial"/>
              </a:rPr>
              <a:t>grant</a:t>
            </a:r>
            <a:r>
              <a:rPr sz="750" spc="-10" dirty="0">
                <a:latin typeface="Muli" pitchFamily="2" charset="77"/>
                <a:cs typeface="Arial"/>
              </a:rPr>
              <a:t> </a:t>
            </a:r>
            <a:r>
              <a:rPr sz="750" spc="15" dirty="0">
                <a:latin typeface="Muli" pitchFamily="2" charset="77"/>
                <a:cs typeface="Arial"/>
              </a:rPr>
              <a:t>agreement</a:t>
            </a:r>
            <a:r>
              <a:rPr sz="750" spc="-10" dirty="0">
                <a:latin typeface="Muli" pitchFamily="2" charset="77"/>
                <a:cs typeface="Arial"/>
              </a:rPr>
              <a:t> No. </a:t>
            </a:r>
            <a:r>
              <a:rPr sz="750" spc="30" dirty="0">
                <a:latin typeface="Muli" pitchFamily="2" charset="77"/>
                <a:cs typeface="Arial"/>
              </a:rPr>
              <a:t>823852</a:t>
            </a:r>
            <a:endParaRPr sz="750" dirty="0">
              <a:latin typeface="Muli" pitchFamily="2" charset="77"/>
              <a:cs typeface="Arial"/>
            </a:endParaRPr>
          </a:p>
        </p:txBody>
      </p:sp>
      <p:grpSp>
        <p:nvGrpSpPr>
          <p:cNvPr id="5" name="Gruppo 49">
            <a:extLst>
              <a:ext uri="{FF2B5EF4-FFF2-40B4-BE49-F238E27FC236}">
                <a16:creationId xmlns:a16="http://schemas.microsoft.com/office/drawing/2014/main" id="{7D04B1C9-7F08-9D47-BE96-BA7CF7910F57}"/>
              </a:ext>
            </a:extLst>
          </p:cNvPr>
          <p:cNvGrpSpPr/>
          <p:nvPr/>
        </p:nvGrpSpPr>
        <p:grpSpPr>
          <a:xfrm>
            <a:off x="2088908" y="6232112"/>
            <a:ext cx="486409" cy="345440"/>
            <a:chOff x="995362" y="6228257"/>
            <a:chExt cx="486409" cy="345440"/>
          </a:xfrm>
        </p:grpSpPr>
        <p:sp>
          <p:nvSpPr>
            <p:cNvPr id="6" name="object 18"/>
            <p:cNvSpPr/>
            <p:nvPr/>
          </p:nvSpPr>
          <p:spPr>
            <a:xfrm>
              <a:off x="995362" y="6228257"/>
              <a:ext cx="486409" cy="345440"/>
            </a:xfrm>
            <a:custGeom>
              <a:avLst/>
              <a:gdLst/>
              <a:ahLst/>
              <a:cxnLst/>
              <a:rect l="l" t="t" r="r" b="b"/>
              <a:pathLst>
                <a:path w="486409" h="345440">
                  <a:moveTo>
                    <a:pt x="0" y="345097"/>
                  </a:moveTo>
                  <a:lnTo>
                    <a:pt x="486282" y="345097"/>
                  </a:lnTo>
                  <a:lnTo>
                    <a:pt x="486282" y="0"/>
                  </a:lnTo>
                  <a:lnTo>
                    <a:pt x="0" y="0"/>
                  </a:lnTo>
                  <a:lnTo>
                    <a:pt x="0" y="345097"/>
                  </a:lnTo>
                  <a:close/>
                </a:path>
              </a:pathLst>
            </a:custGeom>
            <a:solidFill>
              <a:srgbClr val="094E9C"/>
            </a:solidFill>
          </p:spPr>
          <p:txBody>
            <a:bodyPr wrap="square" lIns="0" tIns="0" rIns="0" bIns="0" rtlCol="0"/>
            <a:lstStyle/>
            <a:p>
              <a:endParaRPr/>
            </a:p>
          </p:txBody>
        </p:sp>
        <p:sp>
          <p:nvSpPr>
            <p:cNvPr id="7" name="object 19"/>
            <p:cNvSpPr/>
            <p:nvPr/>
          </p:nvSpPr>
          <p:spPr>
            <a:xfrm>
              <a:off x="1097493" y="6259376"/>
              <a:ext cx="86594" cy="85239"/>
            </a:xfrm>
            <a:prstGeom prst="rect">
              <a:avLst/>
            </a:prstGeom>
            <a:blipFill>
              <a:blip r:embed="rId2" cstate="print"/>
              <a:stretch>
                <a:fillRect/>
              </a:stretch>
            </a:blipFill>
          </p:spPr>
          <p:txBody>
            <a:bodyPr wrap="square" lIns="0" tIns="0" rIns="0" bIns="0" rtlCol="0"/>
            <a:lstStyle/>
            <a:p>
              <a:endParaRPr/>
            </a:p>
          </p:txBody>
        </p:sp>
        <p:sp>
          <p:nvSpPr>
            <p:cNvPr id="8" name="object 20"/>
            <p:cNvSpPr/>
            <p:nvPr/>
          </p:nvSpPr>
          <p:spPr>
            <a:xfrm>
              <a:off x="1219894" y="6240415"/>
              <a:ext cx="34925" cy="33655"/>
            </a:xfrm>
            <a:custGeom>
              <a:avLst/>
              <a:gdLst/>
              <a:ahLst/>
              <a:cxnLst/>
              <a:rect l="l" t="t" r="r" b="b"/>
              <a:pathLst>
                <a:path w="34925" h="33654">
                  <a:moveTo>
                    <a:pt x="34899" y="12725"/>
                  </a:moveTo>
                  <a:lnTo>
                    <a:pt x="0" y="12725"/>
                  </a:lnTo>
                  <a:lnTo>
                    <a:pt x="10782" y="20523"/>
                  </a:lnTo>
                  <a:lnTo>
                    <a:pt x="6667" y="33248"/>
                  </a:lnTo>
                  <a:lnTo>
                    <a:pt x="17449" y="25438"/>
                  </a:lnTo>
                  <a:lnTo>
                    <a:pt x="25706" y="25438"/>
                  </a:lnTo>
                  <a:lnTo>
                    <a:pt x="24117" y="20523"/>
                  </a:lnTo>
                  <a:lnTo>
                    <a:pt x="34899" y="12725"/>
                  </a:lnTo>
                  <a:close/>
                </a:path>
                <a:path w="34925" h="33654">
                  <a:moveTo>
                    <a:pt x="25706" y="25438"/>
                  </a:moveTo>
                  <a:lnTo>
                    <a:pt x="17449" y="25438"/>
                  </a:lnTo>
                  <a:lnTo>
                    <a:pt x="28232" y="33248"/>
                  </a:lnTo>
                  <a:lnTo>
                    <a:pt x="25706"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sp>
          <p:nvSpPr>
            <p:cNvPr id="9" name="object 21"/>
            <p:cNvSpPr/>
            <p:nvPr/>
          </p:nvSpPr>
          <p:spPr>
            <a:xfrm>
              <a:off x="1290485" y="6259376"/>
              <a:ext cx="86715" cy="85239"/>
            </a:xfrm>
            <a:prstGeom prst="rect">
              <a:avLst/>
            </a:prstGeom>
            <a:blipFill>
              <a:blip r:embed="rId3" cstate="print"/>
              <a:stretch>
                <a:fillRect/>
              </a:stretch>
            </a:blipFill>
          </p:spPr>
          <p:txBody>
            <a:bodyPr wrap="square" lIns="0" tIns="0" rIns="0" bIns="0" rtlCol="0"/>
            <a:lstStyle/>
            <a:p>
              <a:endParaRPr/>
            </a:p>
          </p:txBody>
        </p:sp>
        <p:sp>
          <p:nvSpPr>
            <p:cNvPr id="10" name="object 22"/>
            <p:cNvSpPr/>
            <p:nvPr/>
          </p:nvSpPr>
          <p:spPr>
            <a:xfrm>
              <a:off x="1361198" y="6382207"/>
              <a:ext cx="34925" cy="33655"/>
            </a:xfrm>
            <a:custGeom>
              <a:avLst/>
              <a:gdLst/>
              <a:ahLst/>
              <a:cxnLst/>
              <a:rect l="l" t="t" r="r" b="b"/>
              <a:pathLst>
                <a:path w="34925" h="33654">
                  <a:moveTo>
                    <a:pt x="34899" y="12839"/>
                  </a:moveTo>
                  <a:lnTo>
                    <a:pt x="0" y="12839"/>
                  </a:lnTo>
                  <a:lnTo>
                    <a:pt x="10782" y="20650"/>
                  </a:lnTo>
                  <a:lnTo>
                    <a:pt x="6667" y="33362"/>
                  </a:lnTo>
                  <a:lnTo>
                    <a:pt x="17449" y="25552"/>
                  </a:lnTo>
                  <a:lnTo>
                    <a:pt x="25704" y="25552"/>
                  </a:lnTo>
                  <a:lnTo>
                    <a:pt x="24117" y="20650"/>
                  </a:lnTo>
                  <a:lnTo>
                    <a:pt x="34899" y="12839"/>
                  </a:lnTo>
                  <a:close/>
                </a:path>
                <a:path w="34925" h="33654">
                  <a:moveTo>
                    <a:pt x="25704" y="25552"/>
                  </a:moveTo>
                  <a:lnTo>
                    <a:pt x="17449" y="25552"/>
                  </a:lnTo>
                  <a:lnTo>
                    <a:pt x="28232" y="33362"/>
                  </a:lnTo>
                  <a:lnTo>
                    <a:pt x="25704" y="25552"/>
                  </a:lnTo>
                  <a:close/>
                </a:path>
                <a:path w="34925" h="33654">
                  <a:moveTo>
                    <a:pt x="17449" y="0"/>
                  </a:moveTo>
                  <a:lnTo>
                    <a:pt x="13334" y="12839"/>
                  </a:lnTo>
                  <a:lnTo>
                    <a:pt x="21564" y="12839"/>
                  </a:lnTo>
                  <a:lnTo>
                    <a:pt x="17449" y="0"/>
                  </a:lnTo>
                  <a:close/>
                </a:path>
              </a:pathLst>
            </a:custGeom>
            <a:solidFill>
              <a:srgbClr val="F9ED35"/>
            </a:solidFill>
          </p:spPr>
          <p:txBody>
            <a:bodyPr wrap="square" lIns="0" tIns="0" rIns="0" bIns="0" rtlCol="0"/>
            <a:lstStyle/>
            <a:p>
              <a:endParaRPr/>
            </a:p>
          </p:txBody>
        </p:sp>
        <p:sp>
          <p:nvSpPr>
            <p:cNvPr id="11" name="object 23"/>
            <p:cNvSpPr/>
            <p:nvPr/>
          </p:nvSpPr>
          <p:spPr>
            <a:xfrm>
              <a:off x="1290485" y="6453160"/>
              <a:ext cx="86601" cy="85237"/>
            </a:xfrm>
            <a:prstGeom prst="rect">
              <a:avLst/>
            </a:prstGeom>
            <a:blipFill>
              <a:blip r:embed="rId4" cstate="print"/>
              <a:stretch>
                <a:fillRect/>
              </a:stretch>
            </a:blipFill>
          </p:spPr>
          <p:txBody>
            <a:bodyPr wrap="square" lIns="0" tIns="0" rIns="0" bIns="0" rtlCol="0"/>
            <a:lstStyle/>
            <a:p>
              <a:endParaRPr/>
            </a:p>
          </p:txBody>
        </p:sp>
        <p:sp>
          <p:nvSpPr>
            <p:cNvPr id="12" name="object 24"/>
            <p:cNvSpPr/>
            <p:nvPr/>
          </p:nvSpPr>
          <p:spPr>
            <a:xfrm>
              <a:off x="1219782" y="6524114"/>
              <a:ext cx="34925" cy="33655"/>
            </a:xfrm>
            <a:custGeom>
              <a:avLst/>
              <a:gdLst/>
              <a:ahLst/>
              <a:cxnLst/>
              <a:rect l="l" t="t" r="r" b="b"/>
              <a:pathLst>
                <a:path w="34925" h="33654">
                  <a:moveTo>
                    <a:pt x="34899" y="12725"/>
                  </a:moveTo>
                  <a:lnTo>
                    <a:pt x="0" y="12725"/>
                  </a:lnTo>
                  <a:lnTo>
                    <a:pt x="10782" y="20535"/>
                  </a:lnTo>
                  <a:lnTo>
                    <a:pt x="6667" y="33248"/>
                  </a:lnTo>
                  <a:lnTo>
                    <a:pt x="17449" y="25438"/>
                  </a:lnTo>
                  <a:lnTo>
                    <a:pt x="25704" y="25438"/>
                  </a:lnTo>
                  <a:lnTo>
                    <a:pt x="24117" y="20535"/>
                  </a:lnTo>
                  <a:lnTo>
                    <a:pt x="34899" y="12725"/>
                  </a:lnTo>
                  <a:close/>
                </a:path>
                <a:path w="34925" h="33654">
                  <a:moveTo>
                    <a:pt x="25704" y="25438"/>
                  </a:moveTo>
                  <a:lnTo>
                    <a:pt x="17449" y="25438"/>
                  </a:lnTo>
                  <a:lnTo>
                    <a:pt x="28232" y="33248"/>
                  </a:lnTo>
                  <a:lnTo>
                    <a:pt x="25704"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sp>
          <p:nvSpPr>
            <p:cNvPr id="13" name="object 25"/>
            <p:cNvSpPr/>
            <p:nvPr/>
          </p:nvSpPr>
          <p:spPr>
            <a:xfrm>
              <a:off x="1097382" y="6453161"/>
              <a:ext cx="86705" cy="85236"/>
            </a:xfrm>
            <a:prstGeom prst="rect">
              <a:avLst/>
            </a:prstGeom>
            <a:blipFill>
              <a:blip r:embed="rId5" cstate="print"/>
              <a:stretch>
                <a:fillRect/>
              </a:stretch>
            </a:blipFill>
          </p:spPr>
          <p:txBody>
            <a:bodyPr wrap="square" lIns="0" tIns="0" rIns="0" bIns="0" rtlCol="0"/>
            <a:lstStyle/>
            <a:p>
              <a:endParaRPr/>
            </a:p>
          </p:txBody>
        </p:sp>
        <p:sp>
          <p:nvSpPr>
            <p:cNvPr id="14" name="object 26"/>
            <p:cNvSpPr/>
            <p:nvPr/>
          </p:nvSpPr>
          <p:spPr>
            <a:xfrm>
              <a:off x="1078483" y="6382207"/>
              <a:ext cx="34925" cy="33655"/>
            </a:xfrm>
            <a:custGeom>
              <a:avLst/>
              <a:gdLst/>
              <a:ahLst/>
              <a:cxnLst/>
              <a:rect l="l" t="t" r="r" b="b"/>
              <a:pathLst>
                <a:path w="34925" h="33654">
                  <a:moveTo>
                    <a:pt x="34899" y="12725"/>
                  </a:moveTo>
                  <a:lnTo>
                    <a:pt x="0" y="12725"/>
                  </a:lnTo>
                  <a:lnTo>
                    <a:pt x="10782" y="20650"/>
                  </a:lnTo>
                  <a:lnTo>
                    <a:pt x="6667" y="33362"/>
                  </a:lnTo>
                  <a:lnTo>
                    <a:pt x="17449" y="25438"/>
                  </a:lnTo>
                  <a:lnTo>
                    <a:pt x="25667" y="25438"/>
                  </a:lnTo>
                  <a:lnTo>
                    <a:pt x="24117" y="20650"/>
                  </a:lnTo>
                  <a:lnTo>
                    <a:pt x="34899" y="12725"/>
                  </a:lnTo>
                  <a:close/>
                </a:path>
                <a:path w="34925" h="33654">
                  <a:moveTo>
                    <a:pt x="25667" y="25438"/>
                  </a:moveTo>
                  <a:lnTo>
                    <a:pt x="17449" y="25438"/>
                  </a:lnTo>
                  <a:lnTo>
                    <a:pt x="28232" y="33362"/>
                  </a:lnTo>
                  <a:lnTo>
                    <a:pt x="25667"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grpSp>
      <p:pic>
        <p:nvPicPr>
          <p:cNvPr id="15" name="Picture 14"/>
          <p:cNvPicPr>
            <a:picLocks noChangeAspect="1"/>
          </p:cNvPicPr>
          <p:nvPr/>
        </p:nvPicPr>
        <p:blipFill rotWithShape="1">
          <a:blip r:embed="rId6">
            <a:extLst>
              <a:ext uri="{28A0092B-C50C-407E-A947-70E740481C1C}">
                <a14:useLocalDpi xmlns:a14="http://schemas.microsoft.com/office/drawing/2010/main" val="0"/>
              </a:ext>
            </a:extLst>
          </a:blip>
          <a:srcRect t="11111" b="3334"/>
          <a:stretch/>
        </p:blipFill>
        <p:spPr>
          <a:xfrm>
            <a:off x="2002743" y="838200"/>
            <a:ext cx="8186513" cy="5867400"/>
          </a:xfrm>
          <a:prstGeom prst="rect">
            <a:avLst/>
          </a:prstGeom>
        </p:spPr>
      </p:pic>
      <p:sp>
        <p:nvSpPr>
          <p:cNvPr id="16" name="Title 7"/>
          <p:cNvSpPr>
            <a:spLocks noGrp="1"/>
          </p:cNvSpPr>
          <p:nvPr>
            <p:ph type="title" idx="4294967295"/>
          </p:nvPr>
        </p:nvSpPr>
        <p:spPr>
          <a:xfrm>
            <a:off x="457200" y="152400"/>
            <a:ext cx="10668000" cy="615950"/>
          </a:xfrm>
        </p:spPr>
        <p:txBody>
          <a:bodyPr/>
          <a:lstStyle/>
          <a:p>
            <a:pPr algn="ctr"/>
            <a:r>
              <a:rPr lang="en-US" sz="4000" dirty="0">
                <a:solidFill>
                  <a:srgbClr val="A34773"/>
                </a:solidFill>
                <a:latin typeface="Muli" pitchFamily="2" charset="77"/>
                <a:cs typeface="Muli Black"/>
              </a:rPr>
              <a:t>Our Vision – a </a:t>
            </a:r>
            <a:r>
              <a:rPr lang="en-US" sz="4000" dirty="0" err="1">
                <a:solidFill>
                  <a:srgbClr val="A34773"/>
                </a:solidFill>
                <a:latin typeface="Muli" pitchFamily="2" charset="77"/>
                <a:cs typeface="Muli Black"/>
              </a:rPr>
              <a:t>PaN</a:t>
            </a:r>
            <a:r>
              <a:rPr lang="en-US" sz="4000" dirty="0">
                <a:solidFill>
                  <a:srgbClr val="A34773"/>
                </a:solidFill>
                <a:latin typeface="Muli" pitchFamily="2" charset="77"/>
                <a:cs typeface="Muli Black"/>
              </a:rPr>
              <a:t> scientific commons</a:t>
            </a:r>
          </a:p>
        </p:txBody>
      </p:sp>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8600" y="5226005"/>
            <a:ext cx="1794624" cy="1555796"/>
          </a:xfrm>
          <a:prstGeom prst="rect">
            <a:avLst/>
          </a:prstGeom>
        </p:spPr>
      </p:pic>
    </p:spTree>
    <p:extLst>
      <p:ext uri="{BB962C8B-B14F-4D97-AF65-F5344CB8AC3E}">
        <p14:creationId xmlns:p14="http://schemas.microsoft.com/office/powerpoint/2010/main" val="1400046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23E56C-C080-4C4D-9FC2-2524FBE46EB0}"/>
              </a:ext>
            </a:extLst>
          </p:cNvPr>
          <p:cNvSpPr>
            <a:spLocks noGrp="1"/>
          </p:cNvSpPr>
          <p:nvPr>
            <p:ph idx="4294967295"/>
          </p:nvPr>
        </p:nvSpPr>
        <p:spPr>
          <a:xfrm>
            <a:off x="0" y="1492250"/>
            <a:ext cx="7239000" cy="831850"/>
          </a:xfrm>
        </p:spPr>
        <p:txBody>
          <a:bodyPr/>
          <a:lstStyle/>
          <a:p>
            <a:pPr lvl="1"/>
            <a:endParaRPr lang="en-US" dirty="0"/>
          </a:p>
          <a:p>
            <a:pPr lvl="1"/>
            <a:endParaRPr lang="en-US" dirty="0"/>
          </a:p>
          <a:p>
            <a:pPr lvl="1"/>
            <a:endParaRPr lang="en-US" dirty="0"/>
          </a:p>
        </p:txBody>
      </p:sp>
      <p:sp>
        <p:nvSpPr>
          <p:cNvPr id="8" name="Content Placeholder 2">
            <a:extLst>
              <a:ext uri="{FF2B5EF4-FFF2-40B4-BE49-F238E27FC236}">
                <a16:creationId xmlns:a16="http://schemas.microsoft.com/office/drawing/2014/main" id="{5823E56C-C080-4C4D-9FC2-2524FBE46EB0}"/>
              </a:ext>
            </a:extLst>
          </p:cNvPr>
          <p:cNvSpPr txBox="1">
            <a:spLocks/>
          </p:cNvSpPr>
          <p:nvPr/>
        </p:nvSpPr>
        <p:spPr>
          <a:xfrm>
            <a:off x="0" y="2036445"/>
            <a:ext cx="8382000" cy="492443"/>
          </a:xfrm>
          <a:prstGeom prst="rect">
            <a:avLst/>
          </a:prstGeom>
        </p:spPr>
        <p:txBody>
          <a:bodyPr wrap="square" lIns="0" tIns="0" rIns="0" bIns="0">
            <a:spAutoFit/>
          </a:bodyPr>
          <a:lstStyle>
            <a:lvl1pPr marL="0">
              <a:defRPr sz="2400" b="1" i="0">
                <a:solidFill>
                  <a:srgbClr val="4C4D4F"/>
                </a:solidFill>
                <a:latin typeface="Muli" pitchFamily="2" charset="77"/>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lvl="1"/>
            <a:r>
              <a:rPr lang="en-US" sz="3200" b="1" kern="0" dirty="0">
                <a:solidFill>
                  <a:srgbClr val="E14D4F"/>
                </a:solidFill>
                <a:latin typeface="Muli Black"/>
                <a:cs typeface="Muli Black"/>
              </a:rPr>
              <a:t>Goal: </a:t>
            </a:r>
            <a:r>
              <a:rPr lang="en-US" sz="3200" kern="0" dirty="0">
                <a:solidFill>
                  <a:srgbClr val="E14D4F"/>
                </a:solidFill>
                <a:latin typeface="Muli" pitchFamily="2" charset="77"/>
                <a:cs typeface="Muli Black"/>
              </a:rPr>
              <a:t>Update data policies to be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5361" y="1905000"/>
            <a:ext cx="3676650" cy="1247775"/>
          </a:xfrm>
          <a:prstGeom prst="rect">
            <a:avLst/>
          </a:prstGeom>
        </p:spPr>
      </p:pic>
      <p:grpSp>
        <p:nvGrpSpPr>
          <p:cNvPr id="11" name="Group 10"/>
          <p:cNvGrpSpPr/>
          <p:nvPr/>
        </p:nvGrpSpPr>
        <p:grpSpPr>
          <a:xfrm>
            <a:off x="1681163" y="6360160"/>
            <a:ext cx="7691437" cy="345440"/>
            <a:chOff x="1681163" y="6228257"/>
            <a:chExt cx="7691437" cy="345440"/>
          </a:xfrm>
        </p:grpSpPr>
        <p:sp>
          <p:nvSpPr>
            <p:cNvPr id="12" name="object 17"/>
            <p:cNvSpPr txBox="1"/>
            <p:nvPr/>
          </p:nvSpPr>
          <p:spPr>
            <a:xfrm>
              <a:off x="2332113" y="6344614"/>
              <a:ext cx="7040487" cy="128240"/>
            </a:xfrm>
            <a:prstGeom prst="rect">
              <a:avLst/>
            </a:prstGeom>
          </p:spPr>
          <p:txBody>
            <a:bodyPr vert="horz" wrap="square" lIns="0" tIns="12700" rIns="0" bIns="0" rtlCol="0">
              <a:spAutoFit/>
            </a:bodyPr>
            <a:lstStyle/>
            <a:p>
              <a:pPr marL="12700">
                <a:lnSpc>
                  <a:spcPct val="100000"/>
                </a:lnSpc>
                <a:spcBef>
                  <a:spcPts val="100"/>
                </a:spcBef>
              </a:pPr>
              <a:r>
                <a:rPr sz="750" spc="5" dirty="0">
                  <a:latin typeface="Muli" pitchFamily="2" charset="77"/>
                  <a:cs typeface="Arial"/>
                </a:rPr>
                <a:t>This</a:t>
              </a:r>
              <a:r>
                <a:rPr sz="750" spc="-10" dirty="0">
                  <a:latin typeface="Muli" pitchFamily="2" charset="77"/>
                  <a:cs typeface="Arial"/>
                </a:rPr>
                <a:t> </a:t>
              </a:r>
              <a:r>
                <a:rPr sz="750" spc="15" dirty="0">
                  <a:latin typeface="Muli" pitchFamily="2" charset="77"/>
                  <a:cs typeface="Arial"/>
                </a:rPr>
                <a:t>project</a:t>
              </a:r>
              <a:r>
                <a:rPr sz="750" spc="-10" dirty="0">
                  <a:latin typeface="Muli" pitchFamily="2" charset="77"/>
                  <a:cs typeface="Arial"/>
                </a:rPr>
                <a:t> </a:t>
              </a:r>
              <a:r>
                <a:rPr sz="750" spc="15" dirty="0">
                  <a:latin typeface="Muli" pitchFamily="2" charset="77"/>
                  <a:cs typeface="Arial"/>
                </a:rPr>
                <a:t>has</a:t>
              </a:r>
              <a:r>
                <a:rPr sz="750" spc="-10" dirty="0">
                  <a:latin typeface="Muli" pitchFamily="2" charset="77"/>
                  <a:cs typeface="Arial"/>
                </a:rPr>
                <a:t> </a:t>
              </a:r>
              <a:r>
                <a:rPr sz="750" spc="5" dirty="0">
                  <a:latin typeface="Muli" pitchFamily="2" charset="77"/>
                  <a:cs typeface="Arial"/>
                </a:rPr>
                <a:t>received</a:t>
              </a:r>
              <a:r>
                <a:rPr sz="750" spc="-10" dirty="0">
                  <a:latin typeface="Muli" pitchFamily="2" charset="77"/>
                  <a:cs typeface="Arial"/>
                </a:rPr>
                <a:t> </a:t>
              </a:r>
              <a:r>
                <a:rPr sz="750" spc="25" dirty="0">
                  <a:latin typeface="Muli" pitchFamily="2" charset="77"/>
                  <a:cs typeface="Arial"/>
                </a:rPr>
                <a:t>funding</a:t>
              </a:r>
              <a:r>
                <a:rPr sz="750" spc="-10" dirty="0">
                  <a:latin typeface="Muli" pitchFamily="2" charset="77"/>
                  <a:cs typeface="Arial"/>
                </a:rPr>
                <a:t> </a:t>
              </a:r>
              <a:r>
                <a:rPr sz="750" spc="25" dirty="0">
                  <a:latin typeface="Muli" pitchFamily="2" charset="77"/>
                  <a:cs typeface="Arial"/>
                </a:rPr>
                <a:t>from</a:t>
              </a:r>
              <a:r>
                <a:rPr sz="750" spc="-10" dirty="0">
                  <a:latin typeface="Muli" pitchFamily="2" charset="77"/>
                  <a:cs typeface="Arial"/>
                </a:rPr>
                <a:t> </a:t>
              </a:r>
              <a:r>
                <a:rPr sz="750" spc="20" dirty="0">
                  <a:latin typeface="Muli" pitchFamily="2" charset="77"/>
                  <a:cs typeface="Arial"/>
                </a:rPr>
                <a:t>the</a:t>
              </a:r>
              <a:r>
                <a:rPr sz="750" spc="-10" dirty="0">
                  <a:latin typeface="Muli" pitchFamily="2" charset="77"/>
                  <a:cs typeface="Arial"/>
                </a:rPr>
                <a:t> </a:t>
              </a:r>
              <a:r>
                <a:rPr sz="750" spc="5" dirty="0">
                  <a:latin typeface="Muli" pitchFamily="2" charset="77"/>
                  <a:cs typeface="Arial"/>
                </a:rPr>
                <a:t>European</a:t>
              </a:r>
              <a:r>
                <a:rPr sz="750" spc="-10" dirty="0">
                  <a:latin typeface="Muli" pitchFamily="2" charset="77"/>
                  <a:cs typeface="Arial"/>
                </a:rPr>
                <a:t> </a:t>
              </a:r>
              <a:r>
                <a:rPr sz="750" spc="5" dirty="0">
                  <a:latin typeface="Muli" pitchFamily="2" charset="77"/>
                  <a:cs typeface="Arial"/>
                </a:rPr>
                <a:t>Union’s</a:t>
              </a:r>
              <a:r>
                <a:rPr sz="750" spc="-10" dirty="0">
                  <a:latin typeface="Muli" pitchFamily="2" charset="77"/>
                  <a:cs typeface="Arial"/>
                </a:rPr>
                <a:t> </a:t>
              </a:r>
              <a:r>
                <a:rPr sz="750" spc="15" dirty="0">
                  <a:latin typeface="Muli" pitchFamily="2" charset="77"/>
                  <a:cs typeface="Arial"/>
                </a:rPr>
                <a:t>Horizon</a:t>
              </a:r>
              <a:r>
                <a:rPr sz="750" spc="-10" dirty="0">
                  <a:latin typeface="Muli" pitchFamily="2" charset="77"/>
                  <a:cs typeface="Arial"/>
                </a:rPr>
                <a:t> </a:t>
              </a:r>
              <a:r>
                <a:rPr sz="750" spc="30" dirty="0">
                  <a:latin typeface="Muli" pitchFamily="2" charset="77"/>
                  <a:cs typeface="Arial"/>
                </a:rPr>
                <a:t>2020</a:t>
              </a:r>
              <a:r>
                <a:rPr sz="750" spc="-10" dirty="0">
                  <a:latin typeface="Muli" pitchFamily="2" charset="77"/>
                  <a:cs typeface="Arial"/>
                </a:rPr>
                <a:t> </a:t>
              </a:r>
              <a:r>
                <a:rPr sz="750" spc="5" dirty="0">
                  <a:latin typeface="Muli" pitchFamily="2" charset="77"/>
                  <a:cs typeface="Arial"/>
                </a:rPr>
                <a:t>research</a:t>
              </a:r>
              <a:r>
                <a:rPr sz="750" spc="-10" dirty="0">
                  <a:latin typeface="Muli" pitchFamily="2" charset="77"/>
                  <a:cs typeface="Arial"/>
                </a:rPr>
                <a:t> </a:t>
              </a:r>
              <a:r>
                <a:rPr sz="750" spc="25" dirty="0">
                  <a:latin typeface="Muli" pitchFamily="2" charset="77"/>
                  <a:cs typeface="Arial"/>
                </a:rPr>
                <a:t>and</a:t>
              </a:r>
              <a:r>
                <a:rPr sz="750" spc="-10" dirty="0">
                  <a:latin typeface="Muli" pitchFamily="2" charset="77"/>
                  <a:cs typeface="Arial"/>
                </a:rPr>
                <a:t> </a:t>
              </a:r>
              <a:r>
                <a:rPr sz="750" spc="20" dirty="0">
                  <a:latin typeface="Muli" pitchFamily="2" charset="77"/>
                  <a:cs typeface="Arial"/>
                </a:rPr>
                <a:t>innovation</a:t>
              </a:r>
              <a:r>
                <a:rPr sz="750" spc="-10" dirty="0">
                  <a:latin typeface="Muli" pitchFamily="2" charset="77"/>
                  <a:cs typeface="Arial"/>
                </a:rPr>
                <a:t> </a:t>
              </a:r>
              <a:r>
                <a:rPr sz="750" spc="20" dirty="0">
                  <a:latin typeface="Muli" pitchFamily="2" charset="77"/>
                  <a:cs typeface="Arial"/>
                </a:rPr>
                <a:t>programme</a:t>
              </a:r>
              <a:r>
                <a:rPr sz="750" spc="-10" dirty="0">
                  <a:latin typeface="Muli" pitchFamily="2" charset="77"/>
                  <a:cs typeface="Arial"/>
                </a:rPr>
                <a:t> </a:t>
              </a:r>
              <a:r>
                <a:rPr sz="750" spc="15" dirty="0">
                  <a:latin typeface="Muli" pitchFamily="2" charset="77"/>
                  <a:cs typeface="Arial"/>
                </a:rPr>
                <a:t>under</a:t>
              </a:r>
              <a:r>
                <a:rPr sz="750" spc="-10" dirty="0">
                  <a:latin typeface="Muli" pitchFamily="2" charset="77"/>
                  <a:cs typeface="Arial"/>
                </a:rPr>
                <a:t> </a:t>
              </a:r>
              <a:r>
                <a:rPr sz="750" spc="30" dirty="0">
                  <a:latin typeface="Muli" pitchFamily="2" charset="77"/>
                  <a:cs typeface="Arial"/>
                </a:rPr>
                <a:t>grant</a:t>
              </a:r>
              <a:r>
                <a:rPr sz="750" spc="-10" dirty="0">
                  <a:latin typeface="Muli" pitchFamily="2" charset="77"/>
                  <a:cs typeface="Arial"/>
                </a:rPr>
                <a:t> </a:t>
              </a:r>
              <a:r>
                <a:rPr sz="750" spc="15" dirty="0">
                  <a:latin typeface="Muli" pitchFamily="2" charset="77"/>
                  <a:cs typeface="Arial"/>
                </a:rPr>
                <a:t>agreement</a:t>
              </a:r>
              <a:r>
                <a:rPr sz="750" spc="-10" dirty="0">
                  <a:latin typeface="Muli" pitchFamily="2" charset="77"/>
                  <a:cs typeface="Arial"/>
                </a:rPr>
                <a:t> No. </a:t>
              </a:r>
              <a:r>
                <a:rPr sz="750" spc="30" dirty="0">
                  <a:latin typeface="Muli" pitchFamily="2" charset="77"/>
                  <a:cs typeface="Arial"/>
                </a:rPr>
                <a:t>823852</a:t>
              </a:r>
              <a:endParaRPr sz="750" dirty="0">
                <a:latin typeface="Muli" pitchFamily="2" charset="77"/>
                <a:cs typeface="Arial"/>
              </a:endParaRPr>
            </a:p>
          </p:txBody>
        </p:sp>
        <p:grpSp>
          <p:nvGrpSpPr>
            <p:cNvPr id="13" name="Gruppo 49">
              <a:extLst>
                <a:ext uri="{FF2B5EF4-FFF2-40B4-BE49-F238E27FC236}">
                  <a16:creationId xmlns:a16="http://schemas.microsoft.com/office/drawing/2014/main" id="{7D04B1C9-7F08-9D47-BE96-BA7CF7910F57}"/>
                </a:ext>
              </a:extLst>
            </p:cNvPr>
            <p:cNvGrpSpPr/>
            <p:nvPr/>
          </p:nvGrpSpPr>
          <p:grpSpPr>
            <a:xfrm>
              <a:off x="1681163" y="6228257"/>
              <a:ext cx="486409" cy="345440"/>
              <a:chOff x="995362" y="6228257"/>
              <a:chExt cx="486409" cy="345440"/>
            </a:xfrm>
          </p:grpSpPr>
          <p:sp>
            <p:nvSpPr>
              <p:cNvPr id="14" name="object 18"/>
              <p:cNvSpPr/>
              <p:nvPr/>
            </p:nvSpPr>
            <p:spPr>
              <a:xfrm>
                <a:off x="995362" y="6228257"/>
                <a:ext cx="486409" cy="345440"/>
              </a:xfrm>
              <a:custGeom>
                <a:avLst/>
                <a:gdLst/>
                <a:ahLst/>
                <a:cxnLst/>
                <a:rect l="l" t="t" r="r" b="b"/>
                <a:pathLst>
                  <a:path w="486409" h="345440">
                    <a:moveTo>
                      <a:pt x="0" y="345097"/>
                    </a:moveTo>
                    <a:lnTo>
                      <a:pt x="486282" y="345097"/>
                    </a:lnTo>
                    <a:lnTo>
                      <a:pt x="486282" y="0"/>
                    </a:lnTo>
                    <a:lnTo>
                      <a:pt x="0" y="0"/>
                    </a:lnTo>
                    <a:lnTo>
                      <a:pt x="0" y="345097"/>
                    </a:lnTo>
                    <a:close/>
                  </a:path>
                </a:pathLst>
              </a:custGeom>
              <a:solidFill>
                <a:srgbClr val="094E9C"/>
              </a:solidFill>
            </p:spPr>
            <p:txBody>
              <a:bodyPr wrap="square" lIns="0" tIns="0" rIns="0" bIns="0" rtlCol="0"/>
              <a:lstStyle/>
              <a:p>
                <a:endParaRPr/>
              </a:p>
            </p:txBody>
          </p:sp>
          <p:sp>
            <p:nvSpPr>
              <p:cNvPr id="15" name="object 19"/>
              <p:cNvSpPr/>
              <p:nvPr/>
            </p:nvSpPr>
            <p:spPr>
              <a:xfrm>
                <a:off x="1097493" y="6259376"/>
                <a:ext cx="86594" cy="85239"/>
              </a:xfrm>
              <a:prstGeom prst="rect">
                <a:avLst/>
              </a:prstGeom>
              <a:blipFill>
                <a:blip r:embed="rId3" cstate="print"/>
                <a:stretch>
                  <a:fillRect/>
                </a:stretch>
              </a:blipFill>
            </p:spPr>
            <p:txBody>
              <a:bodyPr wrap="square" lIns="0" tIns="0" rIns="0" bIns="0" rtlCol="0"/>
              <a:lstStyle/>
              <a:p>
                <a:endParaRPr/>
              </a:p>
            </p:txBody>
          </p:sp>
          <p:sp>
            <p:nvSpPr>
              <p:cNvPr id="16" name="object 20"/>
              <p:cNvSpPr/>
              <p:nvPr/>
            </p:nvSpPr>
            <p:spPr>
              <a:xfrm>
                <a:off x="1219894" y="6240415"/>
                <a:ext cx="34925" cy="33655"/>
              </a:xfrm>
              <a:custGeom>
                <a:avLst/>
                <a:gdLst/>
                <a:ahLst/>
                <a:cxnLst/>
                <a:rect l="l" t="t" r="r" b="b"/>
                <a:pathLst>
                  <a:path w="34925" h="33654">
                    <a:moveTo>
                      <a:pt x="34899" y="12725"/>
                    </a:moveTo>
                    <a:lnTo>
                      <a:pt x="0" y="12725"/>
                    </a:lnTo>
                    <a:lnTo>
                      <a:pt x="10782" y="20523"/>
                    </a:lnTo>
                    <a:lnTo>
                      <a:pt x="6667" y="33248"/>
                    </a:lnTo>
                    <a:lnTo>
                      <a:pt x="17449" y="25438"/>
                    </a:lnTo>
                    <a:lnTo>
                      <a:pt x="25706" y="25438"/>
                    </a:lnTo>
                    <a:lnTo>
                      <a:pt x="24117" y="20523"/>
                    </a:lnTo>
                    <a:lnTo>
                      <a:pt x="34899" y="12725"/>
                    </a:lnTo>
                    <a:close/>
                  </a:path>
                  <a:path w="34925" h="33654">
                    <a:moveTo>
                      <a:pt x="25706" y="25438"/>
                    </a:moveTo>
                    <a:lnTo>
                      <a:pt x="17449" y="25438"/>
                    </a:lnTo>
                    <a:lnTo>
                      <a:pt x="28232" y="33248"/>
                    </a:lnTo>
                    <a:lnTo>
                      <a:pt x="25706"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sp>
            <p:nvSpPr>
              <p:cNvPr id="17" name="object 21"/>
              <p:cNvSpPr/>
              <p:nvPr/>
            </p:nvSpPr>
            <p:spPr>
              <a:xfrm>
                <a:off x="1290485" y="6259376"/>
                <a:ext cx="86715" cy="85239"/>
              </a:xfrm>
              <a:prstGeom prst="rect">
                <a:avLst/>
              </a:prstGeom>
              <a:blipFill>
                <a:blip r:embed="rId4" cstate="print"/>
                <a:stretch>
                  <a:fillRect/>
                </a:stretch>
              </a:blipFill>
            </p:spPr>
            <p:txBody>
              <a:bodyPr wrap="square" lIns="0" tIns="0" rIns="0" bIns="0" rtlCol="0"/>
              <a:lstStyle/>
              <a:p>
                <a:endParaRPr/>
              </a:p>
            </p:txBody>
          </p:sp>
          <p:sp>
            <p:nvSpPr>
              <p:cNvPr id="18" name="object 22"/>
              <p:cNvSpPr/>
              <p:nvPr/>
            </p:nvSpPr>
            <p:spPr>
              <a:xfrm>
                <a:off x="1361198" y="6382207"/>
                <a:ext cx="34925" cy="33655"/>
              </a:xfrm>
              <a:custGeom>
                <a:avLst/>
                <a:gdLst/>
                <a:ahLst/>
                <a:cxnLst/>
                <a:rect l="l" t="t" r="r" b="b"/>
                <a:pathLst>
                  <a:path w="34925" h="33654">
                    <a:moveTo>
                      <a:pt x="34899" y="12839"/>
                    </a:moveTo>
                    <a:lnTo>
                      <a:pt x="0" y="12839"/>
                    </a:lnTo>
                    <a:lnTo>
                      <a:pt x="10782" y="20650"/>
                    </a:lnTo>
                    <a:lnTo>
                      <a:pt x="6667" y="33362"/>
                    </a:lnTo>
                    <a:lnTo>
                      <a:pt x="17449" y="25552"/>
                    </a:lnTo>
                    <a:lnTo>
                      <a:pt x="25704" y="25552"/>
                    </a:lnTo>
                    <a:lnTo>
                      <a:pt x="24117" y="20650"/>
                    </a:lnTo>
                    <a:lnTo>
                      <a:pt x="34899" y="12839"/>
                    </a:lnTo>
                    <a:close/>
                  </a:path>
                  <a:path w="34925" h="33654">
                    <a:moveTo>
                      <a:pt x="25704" y="25552"/>
                    </a:moveTo>
                    <a:lnTo>
                      <a:pt x="17449" y="25552"/>
                    </a:lnTo>
                    <a:lnTo>
                      <a:pt x="28232" y="33362"/>
                    </a:lnTo>
                    <a:lnTo>
                      <a:pt x="25704" y="25552"/>
                    </a:lnTo>
                    <a:close/>
                  </a:path>
                  <a:path w="34925" h="33654">
                    <a:moveTo>
                      <a:pt x="17449" y="0"/>
                    </a:moveTo>
                    <a:lnTo>
                      <a:pt x="13334" y="12839"/>
                    </a:lnTo>
                    <a:lnTo>
                      <a:pt x="21564" y="12839"/>
                    </a:lnTo>
                    <a:lnTo>
                      <a:pt x="17449" y="0"/>
                    </a:lnTo>
                    <a:close/>
                  </a:path>
                </a:pathLst>
              </a:custGeom>
              <a:solidFill>
                <a:srgbClr val="F9ED35"/>
              </a:solidFill>
            </p:spPr>
            <p:txBody>
              <a:bodyPr wrap="square" lIns="0" tIns="0" rIns="0" bIns="0" rtlCol="0"/>
              <a:lstStyle/>
              <a:p>
                <a:endParaRPr/>
              </a:p>
            </p:txBody>
          </p:sp>
          <p:sp>
            <p:nvSpPr>
              <p:cNvPr id="19" name="object 23"/>
              <p:cNvSpPr/>
              <p:nvPr/>
            </p:nvSpPr>
            <p:spPr>
              <a:xfrm>
                <a:off x="1290485" y="6453160"/>
                <a:ext cx="86601" cy="85237"/>
              </a:xfrm>
              <a:prstGeom prst="rect">
                <a:avLst/>
              </a:prstGeom>
              <a:blipFill>
                <a:blip r:embed="rId5" cstate="print"/>
                <a:stretch>
                  <a:fillRect/>
                </a:stretch>
              </a:blipFill>
            </p:spPr>
            <p:txBody>
              <a:bodyPr wrap="square" lIns="0" tIns="0" rIns="0" bIns="0" rtlCol="0"/>
              <a:lstStyle/>
              <a:p>
                <a:endParaRPr/>
              </a:p>
            </p:txBody>
          </p:sp>
          <p:sp>
            <p:nvSpPr>
              <p:cNvPr id="20" name="object 24"/>
              <p:cNvSpPr/>
              <p:nvPr/>
            </p:nvSpPr>
            <p:spPr>
              <a:xfrm>
                <a:off x="1219782" y="6524114"/>
                <a:ext cx="34925" cy="33655"/>
              </a:xfrm>
              <a:custGeom>
                <a:avLst/>
                <a:gdLst/>
                <a:ahLst/>
                <a:cxnLst/>
                <a:rect l="l" t="t" r="r" b="b"/>
                <a:pathLst>
                  <a:path w="34925" h="33654">
                    <a:moveTo>
                      <a:pt x="34899" y="12725"/>
                    </a:moveTo>
                    <a:lnTo>
                      <a:pt x="0" y="12725"/>
                    </a:lnTo>
                    <a:lnTo>
                      <a:pt x="10782" y="20535"/>
                    </a:lnTo>
                    <a:lnTo>
                      <a:pt x="6667" y="33248"/>
                    </a:lnTo>
                    <a:lnTo>
                      <a:pt x="17449" y="25438"/>
                    </a:lnTo>
                    <a:lnTo>
                      <a:pt x="25704" y="25438"/>
                    </a:lnTo>
                    <a:lnTo>
                      <a:pt x="24117" y="20535"/>
                    </a:lnTo>
                    <a:lnTo>
                      <a:pt x="34899" y="12725"/>
                    </a:lnTo>
                    <a:close/>
                  </a:path>
                  <a:path w="34925" h="33654">
                    <a:moveTo>
                      <a:pt x="25704" y="25438"/>
                    </a:moveTo>
                    <a:lnTo>
                      <a:pt x="17449" y="25438"/>
                    </a:lnTo>
                    <a:lnTo>
                      <a:pt x="28232" y="33248"/>
                    </a:lnTo>
                    <a:lnTo>
                      <a:pt x="25704"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sp>
            <p:nvSpPr>
              <p:cNvPr id="21" name="object 25"/>
              <p:cNvSpPr/>
              <p:nvPr/>
            </p:nvSpPr>
            <p:spPr>
              <a:xfrm>
                <a:off x="1097382" y="6453161"/>
                <a:ext cx="86705" cy="85236"/>
              </a:xfrm>
              <a:prstGeom prst="rect">
                <a:avLst/>
              </a:prstGeom>
              <a:blipFill>
                <a:blip r:embed="rId6" cstate="print"/>
                <a:stretch>
                  <a:fillRect/>
                </a:stretch>
              </a:blipFill>
            </p:spPr>
            <p:txBody>
              <a:bodyPr wrap="square" lIns="0" tIns="0" rIns="0" bIns="0" rtlCol="0"/>
              <a:lstStyle/>
              <a:p>
                <a:endParaRPr/>
              </a:p>
            </p:txBody>
          </p:sp>
          <p:sp>
            <p:nvSpPr>
              <p:cNvPr id="22" name="object 26"/>
              <p:cNvSpPr/>
              <p:nvPr/>
            </p:nvSpPr>
            <p:spPr>
              <a:xfrm>
                <a:off x="1078483" y="6382207"/>
                <a:ext cx="34925" cy="33655"/>
              </a:xfrm>
              <a:custGeom>
                <a:avLst/>
                <a:gdLst/>
                <a:ahLst/>
                <a:cxnLst/>
                <a:rect l="l" t="t" r="r" b="b"/>
                <a:pathLst>
                  <a:path w="34925" h="33654">
                    <a:moveTo>
                      <a:pt x="34899" y="12725"/>
                    </a:moveTo>
                    <a:lnTo>
                      <a:pt x="0" y="12725"/>
                    </a:lnTo>
                    <a:lnTo>
                      <a:pt x="10782" y="20650"/>
                    </a:lnTo>
                    <a:lnTo>
                      <a:pt x="6667" y="33362"/>
                    </a:lnTo>
                    <a:lnTo>
                      <a:pt x="17449" y="25438"/>
                    </a:lnTo>
                    <a:lnTo>
                      <a:pt x="25667" y="25438"/>
                    </a:lnTo>
                    <a:lnTo>
                      <a:pt x="24117" y="20650"/>
                    </a:lnTo>
                    <a:lnTo>
                      <a:pt x="34899" y="12725"/>
                    </a:lnTo>
                    <a:close/>
                  </a:path>
                  <a:path w="34925" h="33654">
                    <a:moveTo>
                      <a:pt x="25667" y="25438"/>
                    </a:moveTo>
                    <a:lnTo>
                      <a:pt x="17449" y="25438"/>
                    </a:lnTo>
                    <a:lnTo>
                      <a:pt x="28232" y="33362"/>
                    </a:lnTo>
                    <a:lnTo>
                      <a:pt x="25667"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grpSp>
      </p:grpSp>
      <p:pic>
        <p:nvPicPr>
          <p:cNvPr id="23" name="Immagine 22">
            <a:extLst>
              <a:ext uri="{FF2B5EF4-FFF2-40B4-BE49-F238E27FC236}">
                <a16:creationId xmlns:a16="http://schemas.microsoft.com/office/drawing/2014/main" id="{8E98353C-094E-8747-813D-CAB36EF461A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0499" y="221582"/>
            <a:ext cx="4460302" cy="1538035"/>
          </a:xfrm>
          <a:prstGeom prst="rect">
            <a:avLst/>
          </a:prstGeom>
        </p:spPr>
      </p:pic>
      <p:sp>
        <p:nvSpPr>
          <p:cNvPr id="24" name="Rettangolo 23">
            <a:extLst>
              <a:ext uri="{FF2B5EF4-FFF2-40B4-BE49-F238E27FC236}">
                <a16:creationId xmlns:a16="http://schemas.microsoft.com/office/drawing/2014/main" id="{6652A6E0-B02C-7045-AC57-6FD5815A2FA9}"/>
              </a:ext>
            </a:extLst>
          </p:cNvPr>
          <p:cNvSpPr/>
          <p:nvPr/>
        </p:nvSpPr>
        <p:spPr>
          <a:xfrm>
            <a:off x="6400800" y="3900005"/>
            <a:ext cx="5151481" cy="861774"/>
          </a:xfrm>
          <a:prstGeom prst="rect">
            <a:avLst/>
          </a:prstGeom>
        </p:spPr>
        <p:txBody>
          <a:bodyPr wrap="square">
            <a:spAutoFit/>
          </a:bodyPr>
          <a:lstStyle/>
          <a:p>
            <a:pPr algn="r"/>
            <a:r>
              <a:rPr lang="it-IT" dirty="0">
                <a:latin typeface="Muli" pitchFamily="2" charset="77"/>
              </a:rPr>
              <a:t>[1] </a:t>
            </a:r>
            <a:r>
              <a:rPr lang="it-IT" dirty="0" err="1">
                <a:latin typeface="Muli" pitchFamily="2" charset="77"/>
              </a:rPr>
              <a:t>PaNOSC</a:t>
            </a:r>
            <a:r>
              <a:rPr lang="it-IT" dirty="0">
                <a:latin typeface="Muli" pitchFamily="2" charset="77"/>
              </a:rPr>
              <a:t> FAIR </a:t>
            </a:r>
            <a:r>
              <a:rPr lang="it-IT" dirty="0" err="1">
                <a:latin typeface="Muli" pitchFamily="2" charset="77"/>
              </a:rPr>
              <a:t>research</a:t>
            </a:r>
            <a:r>
              <a:rPr lang="it-IT" dirty="0">
                <a:latin typeface="Muli" pitchFamily="2" charset="77"/>
              </a:rPr>
              <a:t> data </a:t>
            </a:r>
          </a:p>
          <a:p>
            <a:pPr algn="r"/>
            <a:r>
              <a:rPr lang="it-IT" dirty="0">
                <a:latin typeface="Muli" pitchFamily="2" charset="77"/>
              </a:rPr>
              <a:t>policy </a:t>
            </a:r>
            <a:r>
              <a:rPr lang="it-IT" dirty="0" err="1">
                <a:latin typeface="Muli" pitchFamily="2" charset="77"/>
              </a:rPr>
              <a:t>framework</a:t>
            </a:r>
            <a:r>
              <a:rPr lang="it-IT" dirty="0">
                <a:latin typeface="Muli" pitchFamily="2" charset="77"/>
              </a:rPr>
              <a:t>: </a:t>
            </a:r>
            <a:r>
              <a:rPr lang="it-IT" sz="1400" dirty="0">
                <a:latin typeface="Muli" pitchFamily="2" charset="77"/>
                <a:hlinkClick r:id="rId8"/>
              </a:rPr>
              <a:t>https://doi.org/10.5281/zenodo.3862701</a:t>
            </a:r>
            <a:r>
              <a:rPr lang="it-IT" sz="1400" dirty="0">
                <a:latin typeface="Muli" pitchFamily="2" charset="77"/>
              </a:rPr>
              <a:t> </a:t>
            </a:r>
          </a:p>
        </p:txBody>
      </p:sp>
      <p:sp>
        <p:nvSpPr>
          <p:cNvPr id="25" name="Rettangolo 24">
            <a:extLst>
              <a:ext uri="{FF2B5EF4-FFF2-40B4-BE49-F238E27FC236}">
                <a16:creationId xmlns:a16="http://schemas.microsoft.com/office/drawing/2014/main" id="{D6445AA4-03FC-2544-8204-51245E63CD5A}"/>
              </a:ext>
            </a:extLst>
          </p:cNvPr>
          <p:cNvSpPr/>
          <p:nvPr/>
        </p:nvSpPr>
        <p:spPr>
          <a:xfrm>
            <a:off x="430498" y="3351074"/>
            <a:ext cx="6427501" cy="1754326"/>
          </a:xfrm>
          <a:prstGeom prst="rect">
            <a:avLst/>
          </a:prstGeom>
        </p:spPr>
        <p:txBody>
          <a:bodyPr wrap="square">
            <a:spAutoFit/>
          </a:bodyPr>
          <a:lstStyle/>
          <a:p>
            <a:r>
              <a:rPr lang="en-GB" dirty="0">
                <a:latin typeface="Muli" pitchFamily="2" charset="77"/>
              </a:rPr>
              <a:t>To make FAIR data a reality for research data produced by the photon and neutron facilities involved in </a:t>
            </a:r>
            <a:r>
              <a:rPr lang="en-GB" dirty="0" err="1">
                <a:latin typeface="Muli" pitchFamily="2" charset="77"/>
              </a:rPr>
              <a:t>PaNOSC</a:t>
            </a:r>
            <a:r>
              <a:rPr lang="en-GB" dirty="0">
                <a:latin typeface="Muli" pitchFamily="2" charset="77"/>
              </a:rPr>
              <a:t> and its sister project </a:t>
            </a:r>
            <a:r>
              <a:rPr lang="en-GB" dirty="0" err="1">
                <a:latin typeface="Muli" pitchFamily="2" charset="77"/>
              </a:rPr>
              <a:t>ExPaNDS</a:t>
            </a:r>
            <a:r>
              <a:rPr lang="en-GB" dirty="0">
                <a:latin typeface="Muli" pitchFamily="2" charset="77"/>
              </a:rPr>
              <a:t>, </a:t>
            </a:r>
            <a:r>
              <a:rPr lang="en-GB" dirty="0" err="1">
                <a:latin typeface="Muli" pitchFamily="2" charset="77"/>
              </a:rPr>
              <a:t>PaNOSC</a:t>
            </a:r>
            <a:r>
              <a:rPr lang="en-GB" dirty="0">
                <a:latin typeface="Muli" pitchFamily="2" charset="77"/>
              </a:rPr>
              <a:t> updated the </a:t>
            </a:r>
            <a:r>
              <a:rPr lang="en-GB" b="1" dirty="0" err="1">
                <a:solidFill>
                  <a:srgbClr val="E14D4F"/>
                </a:solidFill>
                <a:latin typeface="Muli" pitchFamily="2" charset="77"/>
              </a:rPr>
              <a:t>PaNdata</a:t>
            </a:r>
            <a:r>
              <a:rPr lang="en-GB" b="1" dirty="0">
                <a:solidFill>
                  <a:srgbClr val="E14D4F"/>
                </a:solidFill>
                <a:latin typeface="Muli" pitchFamily="2" charset="77"/>
              </a:rPr>
              <a:t> data policy framework to be FAIR </a:t>
            </a:r>
            <a:r>
              <a:rPr lang="en-GB" dirty="0">
                <a:solidFill>
                  <a:schemeClr val="tx1">
                    <a:lumMod val="50000"/>
                  </a:schemeClr>
                </a:solidFill>
                <a:latin typeface="Muli" pitchFamily="2" charset="77"/>
              </a:rPr>
              <a:t>[1]</a:t>
            </a:r>
            <a:r>
              <a:rPr lang="en-GB" dirty="0">
                <a:latin typeface="Muli" pitchFamily="2" charset="77"/>
              </a:rPr>
              <a:t>. The framework will be adopted by all partners to ensure they have FAIR data policies in place.</a:t>
            </a:r>
          </a:p>
        </p:txBody>
      </p:sp>
    </p:spTree>
    <p:extLst>
      <p:ext uri="{BB962C8B-B14F-4D97-AF65-F5344CB8AC3E}">
        <p14:creationId xmlns:p14="http://schemas.microsoft.com/office/powerpoint/2010/main" val="1441126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23E56C-C080-4C4D-9FC2-2524FBE46EB0}"/>
              </a:ext>
            </a:extLst>
          </p:cNvPr>
          <p:cNvSpPr>
            <a:spLocks noGrp="1"/>
          </p:cNvSpPr>
          <p:nvPr>
            <p:ph idx="4294967295"/>
          </p:nvPr>
        </p:nvSpPr>
        <p:spPr>
          <a:xfrm>
            <a:off x="0" y="1492250"/>
            <a:ext cx="7239000" cy="831850"/>
          </a:xfrm>
        </p:spPr>
        <p:txBody>
          <a:bodyPr/>
          <a:lstStyle/>
          <a:p>
            <a:pPr lvl="1"/>
            <a:endParaRPr lang="en-US" dirty="0"/>
          </a:p>
          <a:p>
            <a:pPr lvl="1"/>
            <a:endParaRPr lang="en-US" dirty="0"/>
          </a:p>
          <a:p>
            <a:pPr lvl="1"/>
            <a:endParaRPr lang="en-US" dirty="0"/>
          </a:p>
        </p:txBody>
      </p:sp>
      <p:grpSp>
        <p:nvGrpSpPr>
          <p:cNvPr id="11" name="Group 10"/>
          <p:cNvGrpSpPr/>
          <p:nvPr/>
        </p:nvGrpSpPr>
        <p:grpSpPr>
          <a:xfrm>
            <a:off x="1681163" y="6360160"/>
            <a:ext cx="7691437" cy="345440"/>
            <a:chOff x="1681163" y="6228257"/>
            <a:chExt cx="7691437" cy="345440"/>
          </a:xfrm>
        </p:grpSpPr>
        <p:sp>
          <p:nvSpPr>
            <p:cNvPr id="12" name="object 17"/>
            <p:cNvSpPr txBox="1"/>
            <p:nvPr/>
          </p:nvSpPr>
          <p:spPr>
            <a:xfrm>
              <a:off x="2332113" y="6344614"/>
              <a:ext cx="7040487" cy="128240"/>
            </a:xfrm>
            <a:prstGeom prst="rect">
              <a:avLst/>
            </a:prstGeom>
          </p:spPr>
          <p:txBody>
            <a:bodyPr vert="horz" wrap="square" lIns="0" tIns="12700" rIns="0" bIns="0" rtlCol="0">
              <a:spAutoFit/>
            </a:bodyPr>
            <a:lstStyle/>
            <a:p>
              <a:pPr marL="12700">
                <a:lnSpc>
                  <a:spcPct val="100000"/>
                </a:lnSpc>
                <a:spcBef>
                  <a:spcPts val="100"/>
                </a:spcBef>
              </a:pPr>
              <a:r>
                <a:rPr sz="750" spc="5" dirty="0">
                  <a:latin typeface="Muli" pitchFamily="2" charset="77"/>
                  <a:cs typeface="Arial"/>
                </a:rPr>
                <a:t>This</a:t>
              </a:r>
              <a:r>
                <a:rPr sz="750" spc="-10" dirty="0">
                  <a:latin typeface="Muli" pitchFamily="2" charset="77"/>
                  <a:cs typeface="Arial"/>
                </a:rPr>
                <a:t> </a:t>
              </a:r>
              <a:r>
                <a:rPr sz="750" spc="15" dirty="0">
                  <a:latin typeface="Muli" pitchFamily="2" charset="77"/>
                  <a:cs typeface="Arial"/>
                </a:rPr>
                <a:t>project</a:t>
              </a:r>
              <a:r>
                <a:rPr sz="750" spc="-10" dirty="0">
                  <a:latin typeface="Muli" pitchFamily="2" charset="77"/>
                  <a:cs typeface="Arial"/>
                </a:rPr>
                <a:t> </a:t>
              </a:r>
              <a:r>
                <a:rPr sz="750" spc="15" dirty="0">
                  <a:latin typeface="Muli" pitchFamily="2" charset="77"/>
                  <a:cs typeface="Arial"/>
                </a:rPr>
                <a:t>has</a:t>
              </a:r>
              <a:r>
                <a:rPr sz="750" spc="-10" dirty="0">
                  <a:latin typeface="Muli" pitchFamily="2" charset="77"/>
                  <a:cs typeface="Arial"/>
                </a:rPr>
                <a:t> </a:t>
              </a:r>
              <a:r>
                <a:rPr sz="750" spc="5" dirty="0">
                  <a:latin typeface="Muli" pitchFamily="2" charset="77"/>
                  <a:cs typeface="Arial"/>
                </a:rPr>
                <a:t>received</a:t>
              </a:r>
              <a:r>
                <a:rPr sz="750" spc="-10" dirty="0">
                  <a:latin typeface="Muli" pitchFamily="2" charset="77"/>
                  <a:cs typeface="Arial"/>
                </a:rPr>
                <a:t> </a:t>
              </a:r>
              <a:r>
                <a:rPr sz="750" spc="25" dirty="0">
                  <a:latin typeface="Muli" pitchFamily="2" charset="77"/>
                  <a:cs typeface="Arial"/>
                </a:rPr>
                <a:t>funding</a:t>
              </a:r>
              <a:r>
                <a:rPr sz="750" spc="-10" dirty="0">
                  <a:latin typeface="Muli" pitchFamily="2" charset="77"/>
                  <a:cs typeface="Arial"/>
                </a:rPr>
                <a:t> </a:t>
              </a:r>
              <a:r>
                <a:rPr sz="750" spc="25" dirty="0">
                  <a:latin typeface="Muli" pitchFamily="2" charset="77"/>
                  <a:cs typeface="Arial"/>
                </a:rPr>
                <a:t>from</a:t>
              </a:r>
              <a:r>
                <a:rPr sz="750" spc="-10" dirty="0">
                  <a:latin typeface="Muli" pitchFamily="2" charset="77"/>
                  <a:cs typeface="Arial"/>
                </a:rPr>
                <a:t> </a:t>
              </a:r>
              <a:r>
                <a:rPr sz="750" spc="20" dirty="0">
                  <a:latin typeface="Muli" pitchFamily="2" charset="77"/>
                  <a:cs typeface="Arial"/>
                </a:rPr>
                <a:t>the</a:t>
              </a:r>
              <a:r>
                <a:rPr sz="750" spc="-10" dirty="0">
                  <a:latin typeface="Muli" pitchFamily="2" charset="77"/>
                  <a:cs typeface="Arial"/>
                </a:rPr>
                <a:t> </a:t>
              </a:r>
              <a:r>
                <a:rPr sz="750" spc="5" dirty="0">
                  <a:latin typeface="Muli" pitchFamily="2" charset="77"/>
                  <a:cs typeface="Arial"/>
                </a:rPr>
                <a:t>European</a:t>
              </a:r>
              <a:r>
                <a:rPr sz="750" spc="-10" dirty="0">
                  <a:latin typeface="Muli" pitchFamily="2" charset="77"/>
                  <a:cs typeface="Arial"/>
                </a:rPr>
                <a:t> </a:t>
              </a:r>
              <a:r>
                <a:rPr sz="750" spc="5" dirty="0">
                  <a:latin typeface="Muli" pitchFamily="2" charset="77"/>
                  <a:cs typeface="Arial"/>
                </a:rPr>
                <a:t>Union’s</a:t>
              </a:r>
              <a:r>
                <a:rPr sz="750" spc="-10" dirty="0">
                  <a:latin typeface="Muli" pitchFamily="2" charset="77"/>
                  <a:cs typeface="Arial"/>
                </a:rPr>
                <a:t> </a:t>
              </a:r>
              <a:r>
                <a:rPr sz="750" spc="15" dirty="0">
                  <a:latin typeface="Muli" pitchFamily="2" charset="77"/>
                  <a:cs typeface="Arial"/>
                </a:rPr>
                <a:t>Horizon</a:t>
              </a:r>
              <a:r>
                <a:rPr sz="750" spc="-10" dirty="0">
                  <a:latin typeface="Muli" pitchFamily="2" charset="77"/>
                  <a:cs typeface="Arial"/>
                </a:rPr>
                <a:t> </a:t>
              </a:r>
              <a:r>
                <a:rPr sz="750" spc="30" dirty="0">
                  <a:latin typeface="Muli" pitchFamily="2" charset="77"/>
                  <a:cs typeface="Arial"/>
                </a:rPr>
                <a:t>2020</a:t>
              </a:r>
              <a:r>
                <a:rPr sz="750" spc="-10" dirty="0">
                  <a:latin typeface="Muli" pitchFamily="2" charset="77"/>
                  <a:cs typeface="Arial"/>
                </a:rPr>
                <a:t> </a:t>
              </a:r>
              <a:r>
                <a:rPr sz="750" spc="5" dirty="0">
                  <a:latin typeface="Muli" pitchFamily="2" charset="77"/>
                  <a:cs typeface="Arial"/>
                </a:rPr>
                <a:t>research</a:t>
              </a:r>
              <a:r>
                <a:rPr sz="750" spc="-10" dirty="0">
                  <a:latin typeface="Muli" pitchFamily="2" charset="77"/>
                  <a:cs typeface="Arial"/>
                </a:rPr>
                <a:t> </a:t>
              </a:r>
              <a:r>
                <a:rPr sz="750" spc="25" dirty="0">
                  <a:latin typeface="Muli" pitchFamily="2" charset="77"/>
                  <a:cs typeface="Arial"/>
                </a:rPr>
                <a:t>and</a:t>
              </a:r>
              <a:r>
                <a:rPr sz="750" spc="-10" dirty="0">
                  <a:latin typeface="Muli" pitchFamily="2" charset="77"/>
                  <a:cs typeface="Arial"/>
                </a:rPr>
                <a:t> </a:t>
              </a:r>
              <a:r>
                <a:rPr sz="750" spc="20" dirty="0">
                  <a:latin typeface="Muli" pitchFamily="2" charset="77"/>
                  <a:cs typeface="Arial"/>
                </a:rPr>
                <a:t>innovation</a:t>
              </a:r>
              <a:r>
                <a:rPr sz="750" spc="-10" dirty="0">
                  <a:latin typeface="Muli" pitchFamily="2" charset="77"/>
                  <a:cs typeface="Arial"/>
                </a:rPr>
                <a:t> </a:t>
              </a:r>
              <a:r>
                <a:rPr sz="750" spc="20" dirty="0">
                  <a:latin typeface="Muli" pitchFamily="2" charset="77"/>
                  <a:cs typeface="Arial"/>
                </a:rPr>
                <a:t>programme</a:t>
              </a:r>
              <a:r>
                <a:rPr sz="750" spc="-10" dirty="0">
                  <a:latin typeface="Muli" pitchFamily="2" charset="77"/>
                  <a:cs typeface="Arial"/>
                </a:rPr>
                <a:t> </a:t>
              </a:r>
              <a:r>
                <a:rPr sz="750" spc="15" dirty="0">
                  <a:latin typeface="Muli" pitchFamily="2" charset="77"/>
                  <a:cs typeface="Arial"/>
                </a:rPr>
                <a:t>under</a:t>
              </a:r>
              <a:r>
                <a:rPr sz="750" spc="-10" dirty="0">
                  <a:latin typeface="Muli" pitchFamily="2" charset="77"/>
                  <a:cs typeface="Arial"/>
                </a:rPr>
                <a:t> </a:t>
              </a:r>
              <a:r>
                <a:rPr sz="750" spc="30" dirty="0">
                  <a:latin typeface="Muli" pitchFamily="2" charset="77"/>
                  <a:cs typeface="Arial"/>
                </a:rPr>
                <a:t>grant</a:t>
              </a:r>
              <a:r>
                <a:rPr sz="750" spc="-10" dirty="0">
                  <a:latin typeface="Muli" pitchFamily="2" charset="77"/>
                  <a:cs typeface="Arial"/>
                </a:rPr>
                <a:t> </a:t>
              </a:r>
              <a:r>
                <a:rPr sz="750" spc="15" dirty="0">
                  <a:latin typeface="Muli" pitchFamily="2" charset="77"/>
                  <a:cs typeface="Arial"/>
                </a:rPr>
                <a:t>agreement</a:t>
              </a:r>
              <a:r>
                <a:rPr sz="750" spc="-10" dirty="0">
                  <a:latin typeface="Muli" pitchFamily="2" charset="77"/>
                  <a:cs typeface="Arial"/>
                </a:rPr>
                <a:t> No. </a:t>
              </a:r>
              <a:r>
                <a:rPr sz="750" spc="30" dirty="0">
                  <a:latin typeface="Muli" pitchFamily="2" charset="77"/>
                  <a:cs typeface="Arial"/>
                </a:rPr>
                <a:t>823852</a:t>
              </a:r>
              <a:endParaRPr sz="750" dirty="0">
                <a:latin typeface="Muli" pitchFamily="2" charset="77"/>
                <a:cs typeface="Arial"/>
              </a:endParaRPr>
            </a:p>
          </p:txBody>
        </p:sp>
        <p:grpSp>
          <p:nvGrpSpPr>
            <p:cNvPr id="13" name="Gruppo 49">
              <a:extLst>
                <a:ext uri="{FF2B5EF4-FFF2-40B4-BE49-F238E27FC236}">
                  <a16:creationId xmlns:a16="http://schemas.microsoft.com/office/drawing/2014/main" id="{7D04B1C9-7F08-9D47-BE96-BA7CF7910F57}"/>
                </a:ext>
              </a:extLst>
            </p:cNvPr>
            <p:cNvGrpSpPr/>
            <p:nvPr/>
          </p:nvGrpSpPr>
          <p:grpSpPr>
            <a:xfrm>
              <a:off x="1681163" y="6228257"/>
              <a:ext cx="486409" cy="345440"/>
              <a:chOff x="995362" y="6228257"/>
              <a:chExt cx="486409" cy="345440"/>
            </a:xfrm>
          </p:grpSpPr>
          <p:sp>
            <p:nvSpPr>
              <p:cNvPr id="14" name="object 18"/>
              <p:cNvSpPr/>
              <p:nvPr/>
            </p:nvSpPr>
            <p:spPr>
              <a:xfrm>
                <a:off x="995362" y="6228257"/>
                <a:ext cx="486409" cy="345440"/>
              </a:xfrm>
              <a:custGeom>
                <a:avLst/>
                <a:gdLst/>
                <a:ahLst/>
                <a:cxnLst/>
                <a:rect l="l" t="t" r="r" b="b"/>
                <a:pathLst>
                  <a:path w="486409" h="345440">
                    <a:moveTo>
                      <a:pt x="0" y="345097"/>
                    </a:moveTo>
                    <a:lnTo>
                      <a:pt x="486282" y="345097"/>
                    </a:lnTo>
                    <a:lnTo>
                      <a:pt x="486282" y="0"/>
                    </a:lnTo>
                    <a:lnTo>
                      <a:pt x="0" y="0"/>
                    </a:lnTo>
                    <a:lnTo>
                      <a:pt x="0" y="345097"/>
                    </a:lnTo>
                    <a:close/>
                  </a:path>
                </a:pathLst>
              </a:custGeom>
              <a:solidFill>
                <a:srgbClr val="094E9C"/>
              </a:solidFill>
            </p:spPr>
            <p:txBody>
              <a:bodyPr wrap="square" lIns="0" tIns="0" rIns="0" bIns="0" rtlCol="0"/>
              <a:lstStyle/>
              <a:p>
                <a:endParaRPr/>
              </a:p>
            </p:txBody>
          </p:sp>
          <p:sp>
            <p:nvSpPr>
              <p:cNvPr id="15" name="object 19"/>
              <p:cNvSpPr/>
              <p:nvPr/>
            </p:nvSpPr>
            <p:spPr>
              <a:xfrm>
                <a:off x="1097493" y="6259376"/>
                <a:ext cx="86594" cy="85239"/>
              </a:xfrm>
              <a:prstGeom prst="rect">
                <a:avLst/>
              </a:prstGeom>
              <a:blipFill>
                <a:blip r:embed="rId2" cstate="print"/>
                <a:stretch>
                  <a:fillRect/>
                </a:stretch>
              </a:blipFill>
            </p:spPr>
            <p:txBody>
              <a:bodyPr wrap="square" lIns="0" tIns="0" rIns="0" bIns="0" rtlCol="0"/>
              <a:lstStyle/>
              <a:p>
                <a:endParaRPr/>
              </a:p>
            </p:txBody>
          </p:sp>
          <p:sp>
            <p:nvSpPr>
              <p:cNvPr id="16" name="object 20"/>
              <p:cNvSpPr/>
              <p:nvPr/>
            </p:nvSpPr>
            <p:spPr>
              <a:xfrm>
                <a:off x="1219894" y="6240415"/>
                <a:ext cx="34925" cy="33655"/>
              </a:xfrm>
              <a:custGeom>
                <a:avLst/>
                <a:gdLst/>
                <a:ahLst/>
                <a:cxnLst/>
                <a:rect l="l" t="t" r="r" b="b"/>
                <a:pathLst>
                  <a:path w="34925" h="33654">
                    <a:moveTo>
                      <a:pt x="34899" y="12725"/>
                    </a:moveTo>
                    <a:lnTo>
                      <a:pt x="0" y="12725"/>
                    </a:lnTo>
                    <a:lnTo>
                      <a:pt x="10782" y="20523"/>
                    </a:lnTo>
                    <a:lnTo>
                      <a:pt x="6667" y="33248"/>
                    </a:lnTo>
                    <a:lnTo>
                      <a:pt x="17449" y="25438"/>
                    </a:lnTo>
                    <a:lnTo>
                      <a:pt x="25706" y="25438"/>
                    </a:lnTo>
                    <a:lnTo>
                      <a:pt x="24117" y="20523"/>
                    </a:lnTo>
                    <a:lnTo>
                      <a:pt x="34899" y="12725"/>
                    </a:lnTo>
                    <a:close/>
                  </a:path>
                  <a:path w="34925" h="33654">
                    <a:moveTo>
                      <a:pt x="25706" y="25438"/>
                    </a:moveTo>
                    <a:lnTo>
                      <a:pt x="17449" y="25438"/>
                    </a:lnTo>
                    <a:lnTo>
                      <a:pt x="28232" y="33248"/>
                    </a:lnTo>
                    <a:lnTo>
                      <a:pt x="25706"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sp>
            <p:nvSpPr>
              <p:cNvPr id="17" name="object 21"/>
              <p:cNvSpPr/>
              <p:nvPr/>
            </p:nvSpPr>
            <p:spPr>
              <a:xfrm>
                <a:off x="1290485" y="6259376"/>
                <a:ext cx="86715" cy="85239"/>
              </a:xfrm>
              <a:prstGeom prst="rect">
                <a:avLst/>
              </a:prstGeom>
              <a:blipFill>
                <a:blip r:embed="rId3" cstate="print"/>
                <a:stretch>
                  <a:fillRect/>
                </a:stretch>
              </a:blipFill>
            </p:spPr>
            <p:txBody>
              <a:bodyPr wrap="square" lIns="0" tIns="0" rIns="0" bIns="0" rtlCol="0"/>
              <a:lstStyle/>
              <a:p>
                <a:endParaRPr/>
              </a:p>
            </p:txBody>
          </p:sp>
          <p:sp>
            <p:nvSpPr>
              <p:cNvPr id="18" name="object 22"/>
              <p:cNvSpPr/>
              <p:nvPr/>
            </p:nvSpPr>
            <p:spPr>
              <a:xfrm>
                <a:off x="1361198" y="6382207"/>
                <a:ext cx="34925" cy="33655"/>
              </a:xfrm>
              <a:custGeom>
                <a:avLst/>
                <a:gdLst/>
                <a:ahLst/>
                <a:cxnLst/>
                <a:rect l="l" t="t" r="r" b="b"/>
                <a:pathLst>
                  <a:path w="34925" h="33654">
                    <a:moveTo>
                      <a:pt x="34899" y="12839"/>
                    </a:moveTo>
                    <a:lnTo>
                      <a:pt x="0" y="12839"/>
                    </a:lnTo>
                    <a:lnTo>
                      <a:pt x="10782" y="20650"/>
                    </a:lnTo>
                    <a:lnTo>
                      <a:pt x="6667" y="33362"/>
                    </a:lnTo>
                    <a:lnTo>
                      <a:pt x="17449" y="25552"/>
                    </a:lnTo>
                    <a:lnTo>
                      <a:pt x="25704" y="25552"/>
                    </a:lnTo>
                    <a:lnTo>
                      <a:pt x="24117" y="20650"/>
                    </a:lnTo>
                    <a:lnTo>
                      <a:pt x="34899" y="12839"/>
                    </a:lnTo>
                    <a:close/>
                  </a:path>
                  <a:path w="34925" h="33654">
                    <a:moveTo>
                      <a:pt x="25704" y="25552"/>
                    </a:moveTo>
                    <a:lnTo>
                      <a:pt x="17449" y="25552"/>
                    </a:lnTo>
                    <a:lnTo>
                      <a:pt x="28232" y="33362"/>
                    </a:lnTo>
                    <a:lnTo>
                      <a:pt x="25704" y="25552"/>
                    </a:lnTo>
                    <a:close/>
                  </a:path>
                  <a:path w="34925" h="33654">
                    <a:moveTo>
                      <a:pt x="17449" y="0"/>
                    </a:moveTo>
                    <a:lnTo>
                      <a:pt x="13334" y="12839"/>
                    </a:lnTo>
                    <a:lnTo>
                      <a:pt x="21564" y="12839"/>
                    </a:lnTo>
                    <a:lnTo>
                      <a:pt x="17449" y="0"/>
                    </a:lnTo>
                    <a:close/>
                  </a:path>
                </a:pathLst>
              </a:custGeom>
              <a:solidFill>
                <a:srgbClr val="F9ED35"/>
              </a:solidFill>
            </p:spPr>
            <p:txBody>
              <a:bodyPr wrap="square" lIns="0" tIns="0" rIns="0" bIns="0" rtlCol="0"/>
              <a:lstStyle/>
              <a:p>
                <a:endParaRPr/>
              </a:p>
            </p:txBody>
          </p:sp>
          <p:sp>
            <p:nvSpPr>
              <p:cNvPr id="19" name="object 23"/>
              <p:cNvSpPr/>
              <p:nvPr/>
            </p:nvSpPr>
            <p:spPr>
              <a:xfrm>
                <a:off x="1290485" y="6453160"/>
                <a:ext cx="86601" cy="85237"/>
              </a:xfrm>
              <a:prstGeom prst="rect">
                <a:avLst/>
              </a:prstGeom>
              <a:blipFill>
                <a:blip r:embed="rId4" cstate="print"/>
                <a:stretch>
                  <a:fillRect/>
                </a:stretch>
              </a:blipFill>
            </p:spPr>
            <p:txBody>
              <a:bodyPr wrap="square" lIns="0" tIns="0" rIns="0" bIns="0" rtlCol="0"/>
              <a:lstStyle/>
              <a:p>
                <a:endParaRPr/>
              </a:p>
            </p:txBody>
          </p:sp>
          <p:sp>
            <p:nvSpPr>
              <p:cNvPr id="20" name="object 24"/>
              <p:cNvSpPr/>
              <p:nvPr/>
            </p:nvSpPr>
            <p:spPr>
              <a:xfrm>
                <a:off x="1219782" y="6524114"/>
                <a:ext cx="34925" cy="33655"/>
              </a:xfrm>
              <a:custGeom>
                <a:avLst/>
                <a:gdLst/>
                <a:ahLst/>
                <a:cxnLst/>
                <a:rect l="l" t="t" r="r" b="b"/>
                <a:pathLst>
                  <a:path w="34925" h="33654">
                    <a:moveTo>
                      <a:pt x="34899" y="12725"/>
                    </a:moveTo>
                    <a:lnTo>
                      <a:pt x="0" y="12725"/>
                    </a:lnTo>
                    <a:lnTo>
                      <a:pt x="10782" y="20535"/>
                    </a:lnTo>
                    <a:lnTo>
                      <a:pt x="6667" y="33248"/>
                    </a:lnTo>
                    <a:lnTo>
                      <a:pt x="17449" y="25438"/>
                    </a:lnTo>
                    <a:lnTo>
                      <a:pt x="25704" y="25438"/>
                    </a:lnTo>
                    <a:lnTo>
                      <a:pt x="24117" y="20535"/>
                    </a:lnTo>
                    <a:lnTo>
                      <a:pt x="34899" y="12725"/>
                    </a:lnTo>
                    <a:close/>
                  </a:path>
                  <a:path w="34925" h="33654">
                    <a:moveTo>
                      <a:pt x="25704" y="25438"/>
                    </a:moveTo>
                    <a:lnTo>
                      <a:pt x="17449" y="25438"/>
                    </a:lnTo>
                    <a:lnTo>
                      <a:pt x="28232" y="33248"/>
                    </a:lnTo>
                    <a:lnTo>
                      <a:pt x="25704"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sp>
            <p:nvSpPr>
              <p:cNvPr id="21" name="object 25"/>
              <p:cNvSpPr/>
              <p:nvPr/>
            </p:nvSpPr>
            <p:spPr>
              <a:xfrm>
                <a:off x="1097382" y="6453161"/>
                <a:ext cx="86705" cy="85236"/>
              </a:xfrm>
              <a:prstGeom prst="rect">
                <a:avLst/>
              </a:prstGeom>
              <a:blipFill>
                <a:blip r:embed="rId5" cstate="print"/>
                <a:stretch>
                  <a:fillRect/>
                </a:stretch>
              </a:blipFill>
            </p:spPr>
            <p:txBody>
              <a:bodyPr wrap="square" lIns="0" tIns="0" rIns="0" bIns="0" rtlCol="0"/>
              <a:lstStyle/>
              <a:p>
                <a:endParaRPr/>
              </a:p>
            </p:txBody>
          </p:sp>
          <p:sp>
            <p:nvSpPr>
              <p:cNvPr id="22" name="object 26"/>
              <p:cNvSpPr/>
              <p:nvPr/>
            </p:nvSpPr>
            <p:spPr>
              <a:xfrm>
                <a:off x="1078483" y="6382207"/>
                <a:ext cx="34925" cy="33655"/>
              </a:xfrm>
              <a:custGeom>
                <a:avLst/>
                <a:gdLst/>
                <a:ahLst/>
                <a:cxnLst/>
                <a:rect l="l" t="t" r="r" b="b"/>
                <a:pathLst>
                  <a:path w="34925" h="33654">
                    <a:moveTo>
                      <a:pt x="34899" y="12725"/>
                    </a:moveTo>
                    <a:lnTo>
                      <a:pt x="0" y="12725"/>
                    </a:lnTo>
                    <a:lnTo>
                      <a:pt x="10782" y="20650"/>
                    </a:lnTo>
                    <a:lnTo>
                      <a:pt x="6667" y="33362"/>
                    </a:lnTo>
                    <a:lnTo>
                      <a:pt x="17449" y="25438"/>
                    </a:lnTo>
                    <a:lnTo>
                      <a:pt x="25667" y="25438"/>
                    </a:lnTo>
                    <a:lnTo>
                      <a:pt x="24117" y="20650"/>
                    </a:lnTo>
                    <a:lnTo>
                      <a:pt x="34899" y="12725"/>
                    </a:lnTo>
                    <a:close/>
                  </a:path>
                  <a:path w="34925" h="33654">
                    <a:moveTo>
                      <a:pt x="25667" y="25438"/>
                    </a:moveTo>
                    <a:lnTo>
                      <a:pt x="17449" y="25438"/>
                    </a:lnTo>
                    <a:lnTo>
                      <a:pt x="28232" y="33362"/>
                    </a:lnTo>
                    <a:lnTo>
                      <a:pt x="25667"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grpSp>
      </p:grpSp>
      <p:pic>
        <p:nvPicPr>
          <p:cNvPr id="5" name="Immagine 4">
            <a:extLst>
              <a:ext uri="{FF2B5EF4-FFF2-40B4-BE49-F238E27FC236}">
                <a16:creationId xmlns:a16="http://schemas.microsoft.com/office/drawing/2014/main" id="{4EDF9CF8-AA78-3D48-8C9B-A18A63E6DE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782" y="254270"/>
            <a:ext cx="3428417" cy="1458581"/>
          </a:xfrm>
          <a:prstGeom prst="rect">
            <a:avLst/>
          </a:prstGeom>
        </p:spPr>
      </p:pic>
      <p:pic>
        <p:nvPicPr>
          <p:cNvPr id="39" name="Picture 2">
            <a:extLst>
              <a:ext uri="{FF2B5EF4-FFF2-40B4-BE49-F238E27FC236}">
                <a16:creationId xmlns:a16="http://schemas.microsoft.com/office/drawing/2014/main" id="{59DC2B2E-32B6-1644-A486-9A585F13B734}"/>
              </a:ext>
            </a:extLst>
          </p:cNvPr>
          <p:cNvPicPr>
            <a:picLocks noChangeAspect="1"/>
          </p:cNvPicPr>
          <p:nvPr/>
        </p:nvPicPr>
        <p:blipFill>
          <a:blip r:embed="rId7"/>
          <a:stretch>
            <a:fillRect/>
          </a:stretch>
        </p:blipFill>
        <p:spPr>
          <a:xfrm>
            <a:off x="2248295" y="2956184"/>
            <a:ext cx="5684898" cy="1052298"/>
          </a:xfrm>
          <a:prstGeom prst="rect">
            <a:avLst/>
          </a:prstGeom>
        </p:spPr>
      </p:pic>
      <p:grpSp>
        <p:nvGrpSpPr>
          <p:cNvPr id="25" name="Group 20">
            <a:extLst>
              <a:ext uri="{FF2B5EF4-FFF2-40B4-BE49-F238E27FC236}">
                <a16:creationId xmlns:a16="http://schemas.microsoft.com/office/drawing/2014/main" id="{33DC3A94-E7E0-A149-9767-A08F69DEEE51}"/>
              </a:ext>
            </a:extLst>
          </p:cNvPr>
          <p:cNvGrpSpPr/>
          <p:nvPr/>
        </p:nvGrpSpPr>
        <p:grpSpPr>
          <a:xfrm>
            <a:off x="609600" y="3860178"/>
            <a:ext cx="8528824" cy="2296406"/>
            <a:chOff x="229872" y="2751290"/>
            <a:chExt cx="8662608" cy="2338458"/>
          </a:xfrm>
        </p:grpSpPr>
        <p:sp>
          <p:nvSpPr>
            <p:cNvPr id="26" name="Flowchart: Magnetic Disk 3">
              <a:extLst>
                <a:ext uri="{FF2B5EF4-FFF2-40B4-BE49-F238E27FC236}">
                  <a16:creationId xmlns:a16="http://schemas.microsoft.com/office/drawing/2014/main" id="{F95B0834-9829-294B-95DD-7F3C991CB9EA}"/>
                </a:ext>
              </a:extLst>
            </p:cNvPr>
            <p:cNvSpPr/>
            <p:nvPr/>
          </p:nvSpPr>
          <p:spPr>
            <a:xfrm>
              <a:off x="229872" y="3649588"/>
              <a:ext cx="1224136" cy="1440160"/>
            </a:xfrm>
            <a:prstGeom prst="flowChartMagneticDisk">
              <a:avLst/>
            </a:prstGeom>
            <a:solidFill>
              <a:srgbClr val="0C6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uli Regular"/>
                  <a:cs typeface="Muli Regular"/>
                </a:rPr>
                <a:t>ESRF</a:t>
              </a:r>
            </a:p>
            <a:p>
              <a:pPr algn="ctr"/>
              <a:r>
                <a:rPr lang="en-US" dirty="0">
                  <a:latin typeface="Muli Regular"/>
                  <a:cs typeface="Muli Regular"/>
                </a:rPr>
                <a:t>(</a:t>
              </a:r>
              <a:r>
                <a:rPr lang="en-US" dirty="0" err="1">
                  <a:latin typeface="Muli Regular"/>
                  <a:cs typeface="Muli Regular"/>
                </a:rPr>
                <a:t>icat</a:t>
              </a:r>
              <a:r>
                <a:rPr lang="en-US" dirty="0">
                  <a:latin typeface="Muli Regular"/>
                  <a:cs typeface="Muli Regular"/>
                </a:rPr>
                <a:t>)</a:t>
              </a:r>
            </a:p>
          </p:txBody>
        </p:sp>
        <p:sp>
          <p:nvSpPr>
            <p:cNvPr id="27" name="Flowchart: Magnetic Disk 4">
              <a:extLst>
                <a:ext uri="{FF2B5EF4-FFF2-40B4-BE49-F238E27FC236}">
                  <a16:creationId xmlns:a16="http://schemas.microsoft.com/office/drawing/2014/main" id="{FFA17175-9D57-4145-B8AC-30AEA4C942F7}"/>
                </a:ext>
              </a:extLst>
            </p:cNvPr>
            <p:cNvSpPr/>
            <p:nvPr/>
          </p:nvSpPr>
          <p:spPr>
            <a:xfrm>
              <a:off x="1717566" y="3649588"/>
              <a:ext cx="1224136" cy="1440160"/>
            </a:xfrm>
            <a:prstGeom prst="flowChartMagneticDisk">
              <a:avLst/>
            </a:prstGeom>
            <a:solidFill>
              <a:srgbClr val="0C6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Muli Regular"/>
                  <a:cs typeface="Muli Regular"/>
                </a:rPr>
                <a:t>CERIC</a:t>
              </a:r>
            </a:p>
            <a:p>
              <a:pPr algn="ctr"/>
              <a:r>
                <a:rPr lang="en-US">
                  <a:latin typeface="Muli Regular"/>
                  <a:cs typeface="Muli Regular"/>
                </a:rPr>
                <a:t>(icat)</a:t>
              </a:r>
              <a:endParaRPr lang="en-US" dirty="0">
                <a:latin typeface="Muli Regular"/>
                <a:cs typeface="Muli Regular"/>
              </a:endParaRPr>
            </a:p>
          </p:txBody>
        </p:sp>
        <p:sp>
          <p:nvSpPr>
            <p:cNvPr id="28" name="Flowchart: Magnetic Disk 5">
              <a:extLst>
                <a:ext uri="{FF2B5EF4-FFF2-40B4-BE49-F238E27FC236}">
                  <a16:creationId xmlns:a16="http://schemas.microsoft.com/office/drawing/2014/main" id="{BA8A662A-CA3C-2C4A-919D-326B264BC713}"/>
                </a:ext>
              </a:extLst>
            </p:cNvPr>
            <p:cNvSpPr/>
            <p:nvPr/>
          </p:nvSpPr>
          <p:spPr>
            <a:xfrm>
              <a:off x="7668344" y="3649588"/>
              <a:ext cx="1224136" cy="1440160"/>
            </a:xfrm>
            <a:prstGeom prst="flowChartMagneticDisk">
              <a:avLst/>
            </a:prstGeom>
            <a:solidFill>
              <a:srgbClr val="0C6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uli Regular"/>
                  <a:cs typeface="Muli Regular"/>
                </a:rPr>
                <a:t>XFEL</a:t>
              </a:r>
            </a:p>
            <a:p>
              <a:pPr algn="ctr"/>
              <a:r>
                <a:rPr lang="en-US" dirty="0">
                  <a:latin typeface="Muli Regular"/>
                  <a:cs typeface="Muli Regular"/>
                </a:rPr>
                <a:t>(</a:t>
              </a:r>
              <a:r>
                <a:rPr lang="en-US" dirty="0" err="1">
                  <a:latin typeface="Muli Regular"/>
                  <a:cs typeface="Muli Regular"/>
                </a:rPr>
                <a:t>MyMdc</a:t>
              </a:r>
              <a:r>
                <a:rPr lang="en-US" dirty="0">
                  <a:latin typeface="Muli Regular"/>
                  <a:cs typeface="Muli Regular"/>
                </a:rPr>
                <a:t>)</a:t>
              </a:r>
            </a:p>
          </p:txBody>
        </p:sp>
        <p:sp>
          <p:nvSpPr>
            <p:cNvPr id="29" name="Flowchart: Magnetic Disk 6">
              <a:extLst>
                <a:ext uri="{FF2B5EF4-FFF2-40B4-BE49-F238E27FC236}">
                  <a16:creationId xmlns:a16="http://schemas.microsoft.com/office/drawing/2014/main" id="{0B72C0D0-3726-0B4D-A7FF-F82363298A28}"/>
                </a:ext>
              </a:extLst>
            </p:cNvPr>
            <p:cNvSpPr/>
            <p:nvPr/>
          </p:nvSpPr>
          <p:spPr>
            <a:xfrm>
              <a:off x="3205260" y="3649588"/>
              <a:ext cx="1224136" cy="1440160"/>
            </a:xfrm>
            <a:prstGeom prst="flowChartMagneticDisk">
              <a:avLst/>
            </a:prstGeom>
            <a:solidFill>
              <a:srgbClr val="0C6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Muli Regular"/>
                  <a:cs typeface="Muli Regular"/>
                </a:rPr>
                <a:t>ESS</a:t>
              </a:r>
            </a:p>
            <a:p>
              <a:pPr algn="ctr"/>
              <a:r>
                <a:rPr lang="en-US">
                  <a:latin typeface="Muli Regular"/>
                  <a:cs typeface="Muli Regular"/>
                </a:rPr>
                <a:t>(SciCat)</a:t>
              </a:r>
              <a:endParaRPr lang="en-US" dirty="0">
                <a:latin typeface="Muli Regular"/>
                <a:cs typeface="Muli Regular"/>
              </a:endParaRPr>
            </a:p>
          </p:txBody>
        </p:sp>
        <p:sp>
          <p:nvSpPr>
            <p:cNvPr id="30" name="Flowchart: Magnetic Disk 7">
              <a:extLst>
                <a:ext uri="{FF2B5EF4-FFF2-40B4-BE49-F238E27FC236}">
                  <a16:creationId xmlns:a16="http://schemas.microsoft.com/office/drawing/2014/main" id="{77D0F652-92D8-C147-B83F-165A7A48033B}"/>
                </a:ext>
              </a:extLst>
            </p:cNvPr>
            <p:cNvSpPr/>
            <p:nvPr/>
          </p:nvSpPr>
          <p:spPr>
            <a:xfrm>
              <a:off x="4692954" y="3649588"/>
              <a:ext cx="1224136" cy="1440160"/>
            </a:xfrm>
            <a:prstGeom prst="flowChartMagneticDisk">
              <a:avLst/>
            </a:prstGeom>
            <a:solidFill>
              <a:srgbClr val="0C6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uli Regular"/>
                  <a:cs typeface="Muli Regular"/>
                </a:rPr>
                <a:t>ILL </a:t>
              </a:r>
            </a:p>
            <a:p>
              <a:pPr algn="ctr"/>
              <a:r>
                <a:rPr lang="en-US" dirty="0">
                  <a:latin typeface="Muli Regular"/>
                  <a:cs typeface="Muli Regular"/>
                </a:rPr>
                <a:t>(local)</a:t>
              </a:r>
            </a:p>
          </p:txBody>
        </p:sp>
        <p:sp>
          <p:nvSpPr>
            <p:cNvPr id="31" name="Flowchart: Magnetic Disk 8">
              <a:extLst>
                <a:ext uri="{FF2B5EF4-FFF2-40B4-BE49-F238E27FC236}">
                  <a16:creationId xmlns:a16="http://schemas.microsoft.com/office/drawing/2014/main" id="{FD1EB650-94F8-1349-A7E8-327DB6CF8C9E}"/>
                </a:ext>
              </a:extLst>
            </p:cNvPr>
            <p:cNvSpPr/>
            <p:nvPr/>
          </p:nvSpPr>
          <p:spPr>
            <a:xfrm>
              <a:off x="6180648" y="3649588"/>
              <a:ext cx="1224136" cy="1440160"/>
            </a:xfrm>
            <a:prstGeom prst="flowChartMagneticDisk">
              <a:avLst/>
            </a:prstGeom>
            <a:solidFill>
              <a:srgbClr val="0C6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uli Regular"/>
                  <a:cs typeface="Muli Regular"/>
                </a:rPr>
                <a:t>ELI</a:t>
              </a:r>
            </a:p>
            <a:p>
              <a:pPr algn="ctr"/>
              <a:r>
                <a:rPr lang="en-US" dirty="0">
                  <a:latin typeface="Muli Regular"/>
                  <a:cs typeface="Muli Regular"/>
                </a:rPr>
                <a:t>(</a:t>
              </a:r>
              <a:r>
                <a:rPr lang="en-US" dirty="0" err="1">
                  <a:latin typeface="Muli Regular"/>
                  <a:cs typeface="Muli Regular"/>
                </a:rPr>
                <a:t>tbd</a:t>
              </a:r>
              <a:r>
                <a:rPr lang="en-US" dirty="0">
                  <a:latin typeface="Muli Regular"/>
                  <a:cs typeface="Muli Regular"/>
                </a:rPr>
                <a:t>)</a:t>
              </a:r>
            </a:p>
          </p:txBody>
        </p:sp>
        <p:sp>
          <p:nvSpPr>
            <p:cNvPr id="32" name="Up Arrow 10">
              <a:extLst>
                <a:ext uri="{FF2B5EF4-FFF2-40B4-BE49-F238E27FC236}">
                  <a16:creationId xmlns:a16="http://schemas.microsoft.com/office/drawing/2014/main" id="{F43B9F83-167F-5447-BC8B-57868648AA8A}"/>
                </a:ext>
              </a:extLst>
            </p:cNvPr>
            <p:cNvSpPr/>
            <p:nvPr/>
          </p:nvSpPr>
          <p:spPr>
            <a:xfrm>
              <a:off x="669098" y="3192521"/>
              <a:ext cx="345684" cy="457066"/>
            </a:xfrm>
            <a:prstGeom prst="upArrow">
              <a:avLst/>
            </a:prstGeom>
            <a:solidFill>
              <a:srgbClr val="0C6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Up Arrow 11">
              <a:extLst>
                <a:ext uri="{FF2B5EF4-FFF2-40B4-BE49-F238E27FC236}">
                  <a16:creationId xmlns:a16="http://schemas.microsoft.com/office/drawing/2014/main" id="{72A05664-0213-AD48-80E3-740BC5C0AC91}"/>
                </a:ext>
              </a:extLst>
            </p:cNvPr>
            <p:cNvSpPr/>
            <p:nvPr/>
          </p:nvSpPr>
          <p:spPr>
            <a:xfrm>
              <a:off x="2203563" y="3192521"/>
              <a:ext cx="345684" cy="457066"/>
            </a:xfrm>
            <a:prstGeom prst="upArrow">
              <a:avLst/>
            </a:prstGeom>
            <a:solidFill>
              <a:srgbClr val="0C6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Up Arrow 12">
              <a:extLst>
                <a:ext uri="{FF2B5EF4-FFF2-40B4-BE49-F238E27FC236}">
                  <a16:creationId xmlns:a16="http://schemas.microsoft.com/office/drawing/2014/main" id="{7A8A7E77-D7AD-5644-AC00-708EA52CCFC5}"/>
                </a:ext>
              </a:extLst>
            </p:cNvPr>
            <p:cNvSpPr/>
            <p:nvPr/>
          </p:nvSpPr>
          <p:spPr>
            <a:xfrm>
              <a:off x="5144351" y="3212042"/>
              <a:ext cx="345684" cy="457066"/>
            </a:xfrm>
            <a:prstGeom prst="upArrow">
              <a:avLst/>
            </a:prstGeom>
            <a:solidFill>
              <a:srgbClr val="0C6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Up Arrow 13">
              <a:extLst>
                <a:ext uri="{FF2B5EF4-FFF2-40B4-BE49-F238E27FC236}">
                  <a16:creationId xmlns:a16="http://schemas.microsoft.com/office/drawing/2014/main" id="{959A2DCA-0022-554A-87AA-1D8B07CD50BD}"/>
                </a:ext>
              </a:extLst>
            </p:cNvPr>
            <p:cNvSpPr/>
            <p:nvPr/>
          </p:nvSpPr>
          <p:spPr>
            <a:xfrm>
              <a:off x="8107570" y="3192521"/>
              <a:ext cx="345684" cy="457066"/>
            </a:xfrm>
            <a:prstGeom prst="upArrow">
              <a:avLst/>
            </a:prstGeom>
            <a:solidFill>
              <a:srgbClr val="0C6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Up Arrow 14">
              <a:extLst>
                <a:ext uri="{FF2B5EF4-FFF2-40B4-BE49-F238E27FC236}">
                  <a16:creationId xmlns:a16="http://schemas.microsoft.com/office/drawing/2014/main" id="{456DF318-6D68-5C4D-926A-22133690462B}"/>
                </a:ext>
              </a:extLst>
            </p:cNvPr>
            <p:cNvSpPr/>
            <p:nvPr/>
          </p:nvSpPr>
          <p:spPr>
            <a:xfrm>
              <a:off x="3632317" y="3212042"/>
              <a:ext cx="345684" cy="457066"/>
            </a:xfrm>
            <a:prstGeom prst="upArrow">
              <a:avLst/>
            </a:prstGeom>
            <a:solidFill>
              <a:srgbClr val="0C6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Up Arrow 15">
              <a:extLst>
                <a:ext uri="{FF2B5EF4-FFF2-40B4-BE49-F238E27FC236}">
                  <a16:creationId xmlns:a16="http://schemas.microsoft.com/office/drawing/2014/main" id="{1C672C6B-60FC-D745-A207-C213ACE88062}"/>
                </a:ext>
              </a:extLst>
            </p:cNvPr>
            <p:cNvSpPr/>
            <p:nvPr/>
          </p:nvSpPr>
          <p:spPr>
            <a:xfrm>
              <a:off x="6646687" y="3192521"/>
              <a:ext cx="345684" cy="457066"/>
            </a:xfrm>
            <a:prstGeom prst="upArrow">
              <a:avLst/>
            </a:prstGeom>
            <a:solidFill>
              <a:srgbClr val="0C6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6">
              <a:extLst>
                <a:ext uri="{FF2B5EF4-FFF2-40B4-BE49-F238E27FC236}">
                  <a16:creationId xmlns:a16="http://schemas.microsoft.com/office/drawing/2014/main" id="{599F4286-C762-E64D-8946-7D4CAA1ACF34}"/>
                </a:ext>
              </a:extLst>
            </p:cNvPr>
            <p:cNvSpPr/>
            <p:nvPr/>
          </p:nvSpPr>
          <p:spPr>
            <a:xfrm>
              <a:off x="350838" y="2751290"/>
              <a:ext cx="8508407" cy="479037"/>
            </a:xfrm>
            <a:prstGeom prst="rect">
              <a:avLst/>
            </a:prstGeom>
            <a:solidFill>
              <a:srgbClr val="0C6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uli Regular"/>
                  <a:cs typeface="Muli Regular"/>
                </a:rPr>
                <a:t>Common API to search across all </a:t>
              </a:r>
              <a:r>
                <a:rPr lang="en-US" dirty="0" err="1">
                  <a:latin typeface="Muli Regular"/>
                  <a:cs typeface="Muli Regular"/>
                </a:rPr>
                <a:t>PaNOSC</a:t>
              </a:r>
              <a:r>
                <a:rPr lang="en-US" dirty="0">
                  <a:latin typeface="Muli Regular"/>
                  <a:cs typeface="Muli Regular"/>
                </a:rPr>
                <a:t> catalogues</a:t>
              </a:r>
            </a:p>
          </p:txBody>
        </p:sp>
      </p:grpSp>
      <p:pic>
        <p:nvPicPr>
          <p:cNvPr id="40" name="Picture 9">
            <a:extLst>
              <a:ext uri="{FF2B5EF4-FFF2-40B4-BE49-F238E27FC236}">
                <a16:creationId xmlns:a16="http://schemas.microsoft.com/office/drawing/2014/main" id="{AE095A0B-2D11-4640-91FD-43DEB41300F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076876" y="2819400"/>
            <a:ext cx="1290928" cy="670184"/>
          </a:xfrm>
          <a:prstGeom prst="rect">
            <a:avLst/>
          </a:prstGeom>
        </p:spPr>
      </p:pic>
      <p:sp>
        <p:nvSpPr>
          <p:cNvPr id="41" name="Rettangolo 40">
            <a:extLst>
              <a:ext uri="{FF2B5EF4-FFF2-40B4-BE49-F238E27FC236}">
                <a16:creationId xmlns:a16="http://schemas.microsoft.com/office/drawing/2014/main" id="{0B0597E1-E9D2-5C41-8BA4-B14E5A290BA2}"/>
              </a:ext>
            </a:extLst>
          </p:cNvPr>
          <p:cNvSpPr/>
          <p:nvPr/>
        </p:nvSpPr>
        <p:spPr>
          <a:xfrm>
            <a:off x="488364" y="1860719"/>
            <a:ext cx="9951036" cy="646331"/>
          </a:xfrm>
          <a:prstGeom prst="rect">
            <a:avLst/>
          </a:prstGeom>
        </p:spPr>
        <p:txBody>
          <a:bodyPr wrap="square">
            <a:spAutoFit/>
          </a:bodyPr>
          <a:lstStyle/>
          <a:p>
            <a:r>
              <a:rPr lang="en-GB" dirty="0">
                <a:latin typeface="Muli" pitchFamily="2" charset="77"/>
              </a:rPr>
              <a:t>To make data </a:t>
            </a:r>
            <a:r>
              <a:rPr lang="en-GB" b="1" dirty="0">
                <a:latin typeface="Muli" pitchFamily="2" charset="77"/>
              </a:rPr>
              <a:t>Findable</a:t>
            </a:r>
            <a:r>
              <a:rPr lang="en-GB" dirty="0">
                <a:latin typeface="Muli" pitchFamily="2" charset="77"/>
              </a:rPr>
              <a:t> and </a:t>
            </a:r>
            <a:r>
              <a:rPr lang="en-GB" b="1" dirty="0">
                <a:latin typeface="Muli" pitchFamily="2" charset="77"/>
              </a:rPr>
              <a:t>Accessible</a:t>
            </a:r>
            <a:r>
              <a:rPr lang="en-GB" dirty="0">
                <a:latin typeface="Muli" pitchFamily="2" charset="77"/>
              </a:rPr>
              <a:t>, enabling domain-specific searches across the </a:t>
            </a:r>
            <a:r>
              <a:rPr lang="en-GB" dirty="0" err="1">
                <a:latin typeface="Muli" pitchFamily="2" charset="77"/>
              </a:rPr>
              <a:t>PaNOSC</a:t>
            </a:r>
            <a:r>
              <a:rPr lang="en-GB" dirty="0">
                <a:latin typeface="Muli" pitchFamily="2" charset="77"/>
              </a:rPr>
              <a:t> data repositories, a </a:t>
            </a:r>
            <a:r>
              <a:rPr lang="en-GB" dirty="0">
                <a:solidFill>
                  <a:srgbClr val="0F73C5"/>
                </a:solidFill>
                <a:latin typeface="Muli" pitchFamily="2" charset="77"/>
              </a:rPr>
              <a:t>search API </a:t>
            </a:r>
            <a:r>
              <a:rPr lang="en-GB" dirty="0">
                <a:latin typeface="Muli" pitchFamily="2" charset="77"/>
              </a:rPr>
              <a:t>has been defined and developed.</a:t>
            </a:r>
            <a:endParaRPr lang="en-GB" dirty="0">
              <a:effectLst/>
              <a:latin typeface="Muli" pitchFamily="2" charset="77"/>
            </a:endParaRPr>
          </a:p>
        </p:txBody>
      </p:sp>
    </p:spTree>
    <p:extLst>
      <p:ext uri="{BB962C8B-B14F-4D97-AF65-F5344CB8AC3E}">
        <p14:creationId xmlns:p14="http://schemas.microsoft.com/office/powerpoint/2010/main" val="195535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681163" y="6228257"/>
            <a:ext cx="7691437" cy="345440"/>
            <a:chOff x="1681163" y="6228257"/>
            <a:chExt cx="7691437" cy="345440"/>
          </a:xfrm>
        </p:grpSpPr>
        <p:sp>
          <p:nvSpPr>
            <p:cNvPr id="9" name="object 17"/>
            <p:cNvSpPr txBox="1"/>
            <p:nvPr/>
          </p:nvSpPr>
          <p:spPr>
            <a:xfrm>
              <a:off x="2332113" y="6344614"/>
              <a:ext cx="7040487" cy="128240"/>
            </a:xfrm>
            <a:prstGeom prst="rect">
              <a:avLst/>
            </a:prstGeom>
          </p:spPr>
          <p:txBody>
            <a:bodyPr vert="horz" wrap="square" lIns="0" tIns="12700" rIns="0" bIns="0" rtlCol="0">
              <a:spAutoFit/>
            </a:bodyPr>
            <a:lstStyle/>
            <a:p>
              <a:pPr marL="12700">
                <a:lnSpc>
                  <a:spcPct val="100000"/>
                </a:lnSpc>
                <a:spcBef>
                  <a:spcPts val="100"/>
                </a:spcBef>
              </a:pPr>
              <a:r>
                <a:rPr sz="750" spc="5" dirty="0">
                  <a:latin typeface="Muli" pitchFamily="2" charset="77"/>
                  <a:cs typeface="Arial"/>
                </a:rPr>
                <a:t>This</a:t>
              </a:r>
              <a:r>
                <a:rPr sz="750" spc="-10" dirty="0">
                  <a:latin typeface="Muli" pitchFamily="2" charset="77"/>
                  <a:cs typeface="Arial"/>
                </a:rPr>
                <a:t> </a:t>
              </a:r>
              <a:r>
                <a:rPr sz="750" spc="15" dirty="0">
                  <a:latin typeface="Muli" pitchFamily="2" charset="77"/>
                  <a:cs typeface="Arial"/>
                </a:rPr>
                <a:t>project</a:t>
              </a:r>
              <a:r>
                <a:rPr sz="750" spc="-10" dirty="0">
                  <a:latin typeface="Muli" pitchFamily="2" charset="77"/>
                  <a:cs typeface="Arial"/>
                </a:rPr>
                <a:t> </a:t>
              </a:r>
              <a:r>
                <a:rPr sz="750" spc="15" dirty="0">
                  <a:latin typeface="Muli" pitchFamily="2" charset="77"/>
                  <a:cs typeface="Arial"/>
                </a:rPr>
                <a:t>has</a:t>
              </a:r>
              <a:r>
                <a:rPr sz="750" spc="-10" dirty="0">
                  <a:latin typeface="Muli" pitchFamily="2" charset="77"/>
                  <a:cs typeface="Arial"/>
                </a:rPr>
                <a:t> </a:t>
              </a:r>
              <a:r>
                <a:rPr sz="750" spc="5" dirty="0">
                  <a:latin typeface="Muli" pitchFamily="2" charset="77"/>
                  <a:cs typeface="Arial"/>
                </a:rPr>
                <a:t>received</a:t>
              </a:r>
              <a:r>
                <a:rPr sz="750" spc="-10" dirty="0">
                  <a:latin typeface="Muli" pitchFamily="2" charset="77"/>
                  <a:cs typeface="Arial"/>
                </a:rPr>
                <a:t> </a:t>
              </a:r>
              <a:r>
                <a:rPr sz="750" spc="25" dirty="0">
                  <a:latin typeface="Muli" pitchFamily="2" charset="77"/>
                  <a:cs typeface="Arial"/>
                </a:rPr>
                <a:t>funding</a:t>
              </a:r>
              <a:r>
                <a:rPr sz="750" spc="-10" dirty="0">
                  <a:latin typeface="Muli" pitchFamily="2" charset="77"/>
                  <a:cs typeface="Arial"/>
                </a:rPr>
                <a:t> </a:t>
              </a:r>
              <a:r>
                <a:rPr sz="750" spc="25" dirty="0">
                  <a:latin typeface="Muli" pitchFamily="2" charset="77"/>
                  <a:cs typeface="Arial"/>
                </a:rPr>
                <a:t>from</a:t>
              </a:r>
              <a:r>
                <a:rPr sz="750" spc="-10" dirty="0">
                  <a:latin typeface="Muli" pitchFamily="2" charset="77"/>
                  <a:cs typeface="Arial"/>
                </a:rPr>
                <a:t> </a:t>
              </a:r>
              <a:r>
                <a:rPr sz="750" spc="20" dirty="0">
                  <a:latin typeface="Muli" pitchFamily="2" charset="77"/>
                  <a:cs typeface="Arial"/>
                </a:rPr>
                <a:t>the</a:t>
              </a:r>
              <a:r>
                <a:rPr sz="750" spc="-10" dirty="0">
                  <a:latin typeface="Muli" pitchFamily="2" charset="77"/>
                  <a:cs typeface="Arial"/>
                </a:rPr>
                <a:t> </a:t>
              </a:r>
              <a:r>
                <a:rPr sz="750" spc="5" dirty="0">
                  <a:latin typeface="Muli" pitchFamily="2" charset="77"/>
                  <a:cs typeface="Arial"/>
                </a:rPr>
                <a:t>European</a:t>
              </a:r>
              <a:r>
                <a:rPr sz="750" spc="-10" dirty="0">
                  <a:latin typeface="Muli" pitchFamily="2" charset="77"/>
                  <a:cs typeface="Arial"/>
                </a:rPr>
                <a:t> </a:t>
              </a:r>
              <a:r>
                <a:rPr sz="750" spc="5" dirty="0">
                  <a:latin typeface="Muli" pitchFamily="2" charset="77"/>
                  <a:cs typeface="Arial"/>
                </a:rPr>
                <a:t>Union’s</a:t>
              </a:r>
              <a:r>
                <a:rPr sz="750" spc="-10" dirty="0">
                  <a:latin typeface="Muli" pitchFamily="2" charset="77"/>
                  <a:cs typeface="Arial"/>
                </a:rPr>
                <a:t> </a:t>
              </a:r>
              <a:r>
                <a:rPr sz="750" spc="15" dirty="0">
                  <a:latin typeface="Muli" pitchFamily="2" charset="77"/>
                  <a:cs typeface="Arial"/>
                </a:rPr>
                <a:t>Horizon</a:t>
              </a:r>
              <a:r>
                <a:rPr sz="750" spc="-10" dirty="0">
                  <a:latin typeface="Muli" pitchFamily="2" charset="77"/>
                  <a:cs typeface="Arial"/>
                </a:rPr>
                <a:t> </a:t>
              </a:r>
              <a:r>
                <a:rPr sz="750" spc="30" dirty="0">
                  <a:latin typeface="Muli" pitchFamily="2" charset="77"/>
                  <a:cs typeface="Arial"/>
                </a:rPr>
                <a:t>2020</a:t>
              </a:r>
              <a:r>
                <a:rPr sz="750" spc="-10" dirty="0">
                  <a:latin typeface="Muli" pitchFamily="2" charset="77"/>
                  <a:cs typeface="Arial"/>
                </a:rPr>
                <a:t> </a:t>
              </a:r>
              <a:r>
                <a:rPr sz="750" spc="5" dirty="0">
                  <a:latin typeface="Muli" pitchFamily="2" charset="77"/>
                  <a:cs typeface="Arial"/>
                </a:rPr>
                <a:t>research</a:t>
              </a:r>
              <a:r>
                <a:rPr sz="750" spc="-10" dirty="0">
                  <a:latin typeface="Muli" pitchFamily="2" charset="77"/>
                  <a:cs typeface="Arial"/>
                </a:rPr>
                <a:t> </a:t>
              </a:r>
              <a:r>
                <a:rPr sz="750" spc="25" dirty="0">
                  <a:latin typeface="Muli" pitchFamily="2" charset="77"/>
                  <a:cs typeface="Arial"/>
                </a:rPr>
                <a:t>and</a:t>
              </a:r>
              <a:r>
                <a:rPr sz="750" spc="-10" dirty="0">
                  <a:latin typeface="Muli" pitchFamily="2" charset="77"/>
                  <a:cs typeface="Arial"/>
                </a:rPr>
                <a:t> </a:t>
              </a:r>
              <a:r>
                <a:rPr sz="750" spc="20" dirty="0">
                  <a:latin typeface="Muli" pitchFamily="2" charset="77"/>
                  <a:cs typeface="Arial"/>
                </a:rPr>
                <a:t>innovation</a:t>
              </a:r>
              <a:r>
                <a:rPr sz="750" spc="-10" dirty="0">
                  <a:latin typeface="Muli" pitchFamily="2" charset="77"/>
                  <a:cs typeface="Arial"/>
                </a:rPr>
                <a:t> </a:t>
              </a:r>
              <a:r>
                <a:rPr sz="750" spc="20" dirty="0">
                  <a:latin typeface="Muli" pitchFamily="2" charset="77"/>
                  <a:cs typeface="Arial"/>
                </a:rPr>
                <a:t>programme</a:t>
              </a:r>
              <a:r>
                <a:rPr sz="750" spc="-10" dirty="0">
                  <a:latin typeface="Muli" pitchFamily="2" charset="77"/>
                  <a:cs typeface="Arial"/>
                </a:rPr>
                <a:t> </a:t>
              </a:r>
              <a:r>
                <a:rPr sz="750" spc="15" dirty="0">
                  <a:latin typeface="Muli" pitchFamily="2" charset="77"/>
                  <a:cs typeface="Arial"/>
                </a:rPr>
                <a:t>under</a:t>
              </a:r>
              <a:r>
                <a:rPr sz="750" spc="-10" dirty="0">
                  <a:latin typeface="Muli" pitchFamily="2" charset="77"/>
                  <a:cs typeface="Arial"/>
                </a:rPr>
                <a:t> </a:t>
              </a:r>
              <a:r>
                <a:rPr sz="750" spc="30" dirty="0">
                  <a:latin typeface="Muli" pitchFamily="2" charset="77"/>
                  <a:cs typeface="Arial"/>
                </a:rPr>
                <a:t>grant</a:t>
              </a:r>
              <a:r>
                <a:rPr sz="750" spc="-10" dirty="0">
                  <a:latin typeface="Muli" pitchFamily="2" charset="77"/>
                  <a:cs typeface="Arial"/>
                </a:rPr>
                <a:t> </a:t>
              </a:r>
              <a:r>
                <a:rPr sz="750" spc="15" dirty="0">
                  <a:latin typeface="Muli" pitchFamily="2" charset="77"/>
                  <a:cs typeface="Arial"/>
                </a:rPr>
                <a:t>agreement</a:t>
              </a:r>
              <a:r>
                <a:rPr sz="750" spc="-10" dirty="0">
                  <a:latin typeface="Muli" pitchFamily="2" charset="77"/>
                  <a:cs typeface="Arial"/>
                </a:rPr>
                <a:t> No. </a:t>
              </a:r>
              <a:r>
                <a:rPr sz="750" spc="30" dirty="0">
                  <a:latin typeface="Muli" pitchFamily="2" charset="77"/>
                  <a:cs typeface="Arial"/>
                </a:rPr>
                <a:t>823852</a:t>
              </a:r>
              <a:endParaRPr sz="750" dirty="0">
                <a:latin typeface="Muli" pitchFamily="2" charset="77"/>
                <a:cs typeface="Arial"/>
              </a:endParaRPr>
            </a:p>
          </p:txBody>
        </p:sp>
        <p:grpSp>
          <p:nvGrpSpPr>
            <p:cNvPr id="10" name="Gruppo 49">
              <a:extLst>
                <a:ext uri="{FF2B5EF4-FFF2-40B4-BE49-F238E27FC236}">
                  <a16:creationId xmlns:a16="http://schemas.microsoft.com/office/drawing/2014/main" id="{7D04B1C9-7F08-9D47-BE96-BA7CF7910F57}"/>
                </a:ext>
              </a:extLst>
            </p:cNvPr>
            <p:cNvGrpSpPr/>
            <p:nvPr/>
          </p:nvGrpSpPr>
          <p:grpSpPr>
            <a:xfrm>
              <a:off x="1681163" y="6228257"/>
              <a:ext cx="486409" cy="345440"/>
              <a:chOff x="995362" y="6228257"/>
              <a:chExt cx="486409" cy="345440"/>
            </a:xfrm>
          </p:grpSpPr>
          <p:sp>
            <p:nvSpPr>
              <p:cNvPr id="11" name="object 18"/>
              <p:cNvSpPr/>
              <p:nvPr/>
            </p:nvSpPr>
            <p:spPr>
              <a:xfrm>
                <a:off x="995362" y="6228257"/>
                <a:ext cx="486409" cy="345440"/>
              </a:xfrm>
              <a:custGeom>
                <a:avLst/>
                <a:gdLst/>
                <a:ahLst/>
                <a:cxnLst/>
                <a:rect l="l" t="t" r="r" b="b"/>
                <a:pathLst>
                  <a:path w="486409" h="345440">
                    <a:moveTo>
                      <a:pt x="0" y="345097"/>
                    </a:moveTo>
                    <a:lnTo>
                      <a:pt x="486282" y="345097"/>
                    </a:lnTo>
                    <a:lnTo>
                      <a:pt x="486282" y="0"/>
                    </a:lnTo>
                    <a:lnTo>
                      <a:pt x="0" y="0"/>
                    </a:lnTo>
                    <a:lnTo>
                      <a:pt x="0" y="345097"/>
                    </a:lnTo>
                    <a:close/>
                  </a:path>
                </a:pathLst>
              </a:custGeom>
              <a:solidFill>
                <a:srgbClr val="094E9C"/>
              </a:solidFill>
            </p:spPr>
            <p:txBody>
              <a:bodyPr wrap="square" lIns="0" tIns="0" rIns="0" bIns="0" rtlCol="0"/>
              <a:lstStyle/>
              <a:p>
                <a:endParaRPr/>
              </a:p>
            </p:txBody>
          </p:sp>
          <p:sp>
            <p:nvSpPr>
              <p:cNvPr id="12" name="object 19"/>
              <p:cNvSpPr/>
              <p:nvPr/>
            </p:nvSpPr>
            <p:spPr>
              <a:xfrm>
                <a:off x="1097493" y="6259376"/>
                <a:ext cx="86594" cy="85239"/>
              </a:xfrm>
              <a:prstGeom prst="rect">
                <a:avLst/>
              </a:prstGeom>
              <a:blipFill>
                <a:blip r:embed="rId2" cstate="print"/>
                <a:stretch>
                  <a:fillRect/>
                </a:stretch>
              </a:blipFill>
            </p:spPr>
            <p:txBody>
              <a:bodyPr wrap="square" lIns="0" tIns="0" rIns="0" bIns="0" rtlCol="0"/>
              <a:lstStyle/>
              <a:p>
                <a:endParaRPr/>
              </a:p>
            </p:txBody>
          </p:sp>
          <p:sp>
            <p:nvSpPr>
              <p:cNvPr id="13" name="object 20"/>
              <p:cNvSpPr/>
              <p:nvPr/>
            </p:nvSpPr>
            <p:spPr>
              <a:xfrm>
                <a:off x="1219894" y="6240415"/>
                <a:ext cx="34925" cy="33655"/>
              </a:xfrm>
              <a:custGeom>
                <a:avLst/>
                <a:gdLst/>
                <a:ahLst/>
                <a:cxnLst/>
                <a:rect l="l" t="t" r="r" b="b"/>
                <a:pathLst>
                  <a:path w="34925" h="33654">
                    <a:moveTo>
                      <a:pt x="34899" y="12725"/>
                    </a:moveTo>
                    <a:lnTo>
                      <a:pt x="0" y="12725"/>
                    </a:lnTo>
                    <a:lnTo>
                      <a:pt x="10782" y="20523"/>
                    </a:lnTo>
                    <a:lnTo>
                      <a:pt x="6667" y="33248"/>
                    </a:lnTo>
                    <a:lnTo>
                      <a:pt x="17449" y="25438"/>
                    </a:lnTo>
                    <a:lnTo>
                      <a:pt x="25706" y="25438"/>
                    </a:lnTo>
                    <a:lnTo>
                      <a:pt x="24117" y="20523"/>
                    </a:lnTo>
                    <a:lnTo>
                      <a:pt x="34899" y="12725"/>
                    </a:lnTo>
                    <a:close/>
                  </a:path>
                  <a:path w="34925" h="33654">
                    <a:moveTo>
                      <a:pt x="25706" y="25438"/>
                    </a:moveTo>
                    <a:lnTo>
                      <a:pt x="17449" y="25438"/>
                    </a:lnTo>
                    <a:lnTo>
                      <a:pt x="28232" y="33248"/>
                    </a:lnTo>
                    <a:lnTo>
                      <a:pt x="25706"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sp>
            <p:nvSpPr>
              <p:cNvPr id="14" name="object 21"/>
              <p:cNvSpPr/>
              <p:nvPr/>
            </p:nvSpPr>
            <p:spPr>
              <a:xfrm>
                <a:off x="1290485" y="6259376"/>
                <a:ext cx="86715" cy="85239"/>
              </a:xfrm>
              <a:prstGeom prst="rect">
                <a:avLst/>
              </a:prstGeom>
              <a:blipFill>
                <a:blip r:embed="rId3" cstate="print"/>
                <a:stretch>
                  <a:fillRect/>
                </a:stretch>
              </a:blipFill>
            </p:spPr>
            <p:txBody>
              <a:bodyPr wrap="square" lIns="0" tIns="0" rIns="0" bIns="0" rtlCol="0"/>
              <a:lstStyle/>
              <a:p>
                <a:endParaRPr/>
              </a:p>
            </p:txBody>
          </p:sp>
          <p:sp>
            <p:nvSpPr>
              <p:cNvPr id="15" name="object 22"/>
              <p:cNvSpPr/>
              <p:nvPr/>
            </p:nvSpPr>
            <p:spPr>
              <a:xfrm>
                <a:off x="1361198" y="6382207"/>
                <a:ext cx="34925" cy="33655"/>
              </a:xfrm>
              <a:custGeom>
                <a:avLst/>
                <a:gdLst/>
                <a:ahLst/>
                <a:cxnLst/>
                <a:rect l="l" t="t" r="r" b="b"/>
                <a:pathLst>
                  <a:path w="34925" h="33654">
                    <a:moveTo>
                      <a:pt x="34899" y="12839"/>
                    </a:moveTo>
                    <a:lnTo>
                      <a:pt x="0" y="12839"/>
                    </a:lnTo>
                    <a:lnTo>
                      <a:pt x="10782" y="20650"/>
                    </a:lnTo>
                    <a:lnTo>
                      <a:pt x="6667" y="33362"/>
                    </a:lnTo>
                    <a:lnTo>
                      <a:pt x="17449" y="25552"/>
                    </a:lnTo>
                    <a:lnTo>
                      <a:pt x="25704" y="25552"/>
                    </a:lnTo>
                    <a:lnTo>
                      <a:pt x="24117" y="20650"/>
                    </a:lnTo>
                    <a:lnTo>
                      <a:pt x="34899" y="12839"/>
                    </a:lnTo>
                    <a:close/>
                  </a:path>
                  <a:path w="34925" h="33654">
                    <a:moveTo>
                      <a:pt x="25704" y="25552"/>
                    </a:moveTo>
                    <a:lnTo>
                      <a:pt x="17449" y="25552"/>
                    </a:lnTo>
                    <a:lnTo>
                      <a:pt x="28232" y="33362"/>
                    </a:lnTo>
                    <a:lnTo>
                      <a:pt x="25704" y="25552"/>
                    </a:lnTo>
                    <a:close/>
                  </a:path>
                  <a:path w="34925" h="33654">
                    <a:moveTo>
                      <a:pt x="17449" y="0"/>
                    </a:moveTo>
                    <a:lnTo>
                      <a:pt x="13334" y="12839"/>
                    </a:lnTo>
                    <a:lnTo>
                      <a:pt x="21564" y="12839"/>
                    </a:lnTo>
                    <a:lnTo>
                      <a:pt x="17449" y="0"/>
                    </a:lnTo>
                    <a:close/>
                  </a:path>
                </a:pathLst>
              </a:custGeom>
              <a:solidFill>
                <a:srgbClr val="F9ED35"/>
              </a:solidFill>
            </p:spPr>
            <p:txBody>
              <a:bodyPr wrap="square" lIns="0" tIns="0" rIns="0" bIns="0" rtlCol="0"/>
              <a:lstStyle/>
              <a:p>
                <a:endParaRPr/>
              </a:p>
            </p:txBody>
          </p:sp>
          <p:sp>
            <p:nvSpPr>
              <p:cNvPr id="16" name="object 23"/>
              <p:cNvSpPr/>
              <p:nvPr/>
            </p:nvSpPr>
            <p:spPr>
              <a:xfrm>
                <a:off x="1290485" y="6453160"/>
                <a:ext cx="86601" cy="85237"/>
              </a:xfrm>
              <a:prstGeom prst="rect">
                <a:avLst/>
              </a:prstGeom>
              <a:blipFill>
                <a:blip r:embed="rId4" cstate="print"/>
                <a:stretch>
                  <a:fillRect/>
                </a:stretch>
              </a:blipFill>
            </p:spPr>
            <p:txBody>
              <a:bodyPr wrap="square" lIns="0" tIns="0" rIns="0" bIns="0" rtlCol="0"/>
              <a:lstStyle/>
              <a:p>
                <a:endParaRPr/>
              </a:p>
            </p:txBody>
          </p:sp>
          <p:sp>
            <p:nvSpPr>
              <p:cNvPr id="17" name="object 24"/>
              <p:cNvSpPr/>
              <p:nvPr/>
            </p:nvSpPr>
            <p:spPr>
              <a:xfrm>
                <a:off x="1219782" y="6524114"/>
                <a:ext cx="34925" cy="33655"/>
              </a:xfrm>
              <a:custGeom>
                <a:avLst/>
                <a:gdLst/>
                <a:ahLst/>
                <a:cxnLst/>
                <a:rect l="l" t="t" r="r" b="b"/>
                <a:pathLst>
                  <a:path w="34925" h="33654">
                    <a:moveTo>
                      <a:pt x="34899" y="12725"/>
                    </a:moveTo>
                    <a:lnTo>
                      <a:pt x="0" y="12725"/>
                    </a:lnTo>
                    <a:lnTo>
                      <a:pt x="10782" y="20535"/>
                    </a:lnTo>
                    <a:lnTo>
                      <a:pt x="6667" y="33248"/>
                    </a:lnTo>
                    <a:lnTo>
                      <a:pt x="17449" y="25438"/>
                    </a:lnTo>
                    <a:lnTo>
                      <a:pt x="25704" y="25438"/>
                    </a:lnTo>
                    <a:lnTo>
                      <a:pt x="24117" y="20535"/>
                    </a:lnTo>
                    <a:lnTo>
                      <a:pt x="34899" y="12725"/>
                    </a:lnTo>
                    <a:close/>
                  </a:path>
                  <a:path w="34925" h="33654">
                    <a:moveTo>
                      <a:pt x="25704" y="25438"/>
                    </a:moveTo>
                    <a:lnTo>
                      <a:pt x="17449" y="25438"/>
                    </a:lnTo>
                    <a:lnTo>
                      <a:pt x="28232" y="33248"/>
                    </a:lnTo>
                    <a:lnTo>
                      <a:pt x="25704"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sp>
            <p:nvSpPr>
              <p:cNvPr id="18" name="object 25"/>
              <p:cNvSpPr/>
              <p:nvPr/>
            </p:nvSpPr>
            <p:spPr>
              <a:xfrm>
                <a:off x="1097382" y="6453161"/>
                <a:ext cx="86705" cy="85236"/>
              </a:xfrm>
              <a:prstGeom prst="rect">
                <a:avLst/>
              </a:prstGeom>
              <a:blipFill>
                <a:blip r:embed="rId5" cstate="print"/>
                <a:stretch>
                  <a:fillRect/>
                </a:stretch>
              </a:blipFill>
            </p:spPr>
            <p:txBody>
              <a:bodyPr wrap="square" lIns="0" tIns="0" rIns="0" bIns="0" rtlCol="0"/>
              <a:lstStyle/>
              <a:p>
                <a:endParaRPr/>
              </a:p>
            </p:txBody>
          </p:sp>
          <p:sp>
            <p:nvSpPr>
              <p:cNvPr id="19" name="object 26"/>
              <p:cNvSpPr/>
              <p:nvPr/>
            </p:nvSpPr>
            <p:spPr>
              <a:xfrm>
                <a:off x="1078483" y="6382207"/>
                <a:ext cx="34925" cy="33655"/>
              </a:xfrm>
              <a:custGeom>
                <a:avLst/>
                <a:gdLst/>
                <a:ahLst/>
                <a:cxnLst/>
                <a:rect l="l" t="t" r="r" b="b"/>
                <a:pathLst>
                  <a:path w="34925" h="33654">
                    <a:moveTo>
                      <a:pt x="34899" y="12725"/>
                    </a:moveTo>
                    <a:lnTo>
                      <a:pt x="0" y="12725"/>
                    </a:lnTo>
                    <a:lnTo>
                      <a:pt x="10782" y="20650"/>
                    </a:lnTo>
                    <a:lnTo>
                      <a:pt x="6667" y="33362"/>
                    </a:lnTo>
                    <a:lnTo>
                      <a:pt x="17449" y="25438"/>
                    </a:lnTo>
                    <a:lnTo>
                      <a:pt x="25667" y="25438"/>
                    </a:lnTo>
                    <a:lnTo>
                      <a:pt x="24117" y="20650"/>
                    </a:lnTo>
                    <a:lnTo>
                      <a:pt x="34899" y="12725"/>
                    </a:lnTo>
                    <a:close/>
                  </a:path>
                  <a:path w="34925" h="33654">
                    <a:moveTo>
                      <a:pt x="25667" y="25438"/>
                    </a:moveTo>
                    <a:lnTo>
                      <a:pt x="17449" y="25438"/>
                    </a:lnTo>
                    <a:lnTo>
                      <a:pt x="28232" y="33362"/>
                    </a:lnTo>
                    <a:lnTo>
                      <a:pt x="25667"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grpSp>
      </p:grpSp>
      <p:pic>
        <p:nvPicPr>
          <p:cNvPr id="26" name="Immagine 25">
            <a:extLst>
              <a:ext uri="{FF2B5EF4-FFF2-40B4-BE49-F238E27FC236}">
                <a16:creationId xmlns:a16="http://schemas.microsoft.com/office/drawing/2014/main" id="{C8E7806E-DF6F-A142-B036-4B95A5C54C1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200" y="379486"/>
            <a:ext cx="7766831" cy="1449313"/>
          </a:xfrm>
          <a:prstGeom prst="rect">
            <a:avLst/>
          </a:prstGeom>
        </p:spPr>
      </p:pic>
      <p:pic>
        <p:nvPicPr>
          <p:cNvPr id="28" name="Immagine 27">
            <a:extLst>
              <a:ext uri="{FF2B5EF4-FFF2-40B4-BE49-F238E27FC236}">
                <a16:creationId xmlns:a16="http://schemas.microsoft.com/office/drawing/2014/main" id="{54FF7CCD-8417-224E-95CB-4B3C973E3EA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67799" y="1153926"/>
            <a:ext cx="2901215" cy="4256274"/>
          </a:xfrm>
          <a:prstGeom prst="rect">
            <a:avLst/>
          </a:prstGeom>
        </p:spPr>
      </p:pic>
      <p:sp>
        <p:nvSpPr>
          <p:cNvPr id="29" name="Rettangolo 28">
            <a:extLst>
              <a:ext uri="{FF2B5EF4-FFF2-40B4-BE49-F238E27FC236}">
                <a16:creationId xmlns:a16="http://schemas.microsoft.com/office/drawing/2014/main" id="{ADF7A519-82F7-7045-8592-BB61940B3329}"/>
              </a:ext>
            </a:extLst>
          </p:cNvPr>
          <p:cNvSpPr/>
          <p:nvPr/>
        </p:nvSpPr>
        <p:spPr>
          <a:xfrm>
            <a:off x="457200" y="2254403"/>
            <a:ext cx="7766830" cy="2585323"/>
          </a:xfrm>
          <a:prstGeom prst="rect">
            <a:avLst/>
          </a:prstGeom>
        </p:spPr>
        <p:txBody>
          <a:bodyPr wrap="square">
            <a:spAutoFit/>
          </a:bodyPr>
          <a:lstStyle/>
          <a:p>
            <a:r>
              <a:rPr lang="en-GB" dirty="0" err="1">
                <a:latin typeface="Muli" pitchFamily="2" charset="77"/>
              </a:rPr>
              <a:t>PaNOSC</a:t>
            </a:r>
            <a:r>
              <a:rPr lang="en-GB" dirty="0">
                <a:latin typeface="Muli" pitchFamily="2" charset="77"/>
              </a:rPr>
              <a:t> has been developing the </a:t>
            </a:r>
            <a:r>
              <a:rPr lang="en-GB" b="1" dirty="0" err="1">
                <a:solidFill>
                  <a:srgbClr val="BE7D11"/>
                </a:solidFill>
                <a:latin typeface="Muli" pitchFamily="2" charset="77"/>
              </a:rPr>
              <a:t>PaN</a:t>
            </a:r>
            <a:r>
              <a:rPr lang="en-GB" b="1" dirty="0">
                <a:solidFill>
                  <a:srgbClr val="BE7D11"/>
                </a:solidFill>
                <a:latin typeface="Muli" pitchFamily="2" charset="77"/>
              </a:rPr>
              <a:t> Portal for Data Analysis Services </a:t>
            </a:r>
            <a:r>
              <a:rPr lang="en-GB" dirty="0">
                <a:latin typeface="Muli" pitchFamily="2" charset="77"/>
              </a:rPr>
              <a:t>to enable to start a data analysis session as soon as a dataset has been collected. The Portal provides access to both remote desktop environments and </a:t>
            </a:r>
            <a:r>
              <a:rPr lang="en-GB" dirty="0" err="1">
                <a:latin typeface="Muli" pitchFamily="2" charset="77"/>
              </a:rPr>
              <a:t>Jupyter</a:t>
            </a:r>
            <a:r>
              <a:rPr lang="en-GB" dirty="0">
                <a:latin typeface="Muli" pitchFamily="2" charset="77"/>
              </a:rPr>
              <a:t> Notebooks, enabling users to </a:t>
            </a:r>
            <a:r>
              <a:rPr lang="en-GB" b="1" dirty="0">
                <a:solidFill>
                  <a:srgbClr val="BE7D11"/>
                </a:solidFill>
                <a:latin typeface="Muli" pitchFamily="2" charset="77"/>
              </a:rPr>
              <a:t>remotely analyse data </a:t>
            </a:r>
            <a:r>
              <a:rPr lang="en-GB" dirty="0">
                <a:latin typeface="Muli" pitchFamily="2" charset="77"/>
              </a:rPr>
              <a:t>from </a:t>
            </a:r>
            <a:r>
              <a:rPr lang="en-GB" dirty="0" err="1">
                <a:latin typeface="Muli" pitchFamily="2" charset="77"/>
              </a:rPr>
              <a:t>PaN</a:t>
            </a:r>
            <a:r>
              <a:rPr lang="en-GB" dirty="0">
                <a:latin typeface="Muli" pitchFamily="2" charset="77"/>
              </a:rPr>
              <a:t> facilities during or after the experiment</a:t>
            </a:r>
          </a:p>
          <a:p>
            <a:endParaRPr lang="en-GB" dirty="0">
              <a:latin typeface="Muli" pitchFamily="2" charset="77"/>
            </a:endParaRPr>
          </a:p>
          <a:p>
            <a:r>
              <a:rPr lang="en-GB" dirty="0">
                <a:latin typeface="Muli" pitchFamily="2" charset="77"/>
              </a:rPr>
              <a:t>After initial deployment at facilities to provide remote analysis services to local data, the Portal will be deployed as part of the EOSC to provide federated data analysis of data across the facilities.</a:t>
            </a:r>
          </a:p>
        </p:txBody>
      </p:sp>
    </p:spTree>
    <p:extLst>
      <p:ext uri="{BB962C8B-B14F-4D97-AF65-F5344CB8AC3E}">
        <p14:creationId xmlns:p14="http://schemas.microsoft.com/office/powerpoint/2010/main" val="2811295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460375" y="2428253"/>
            <a:ext cx="10131425" cy="3439147"/>
          </a:xfrm>
        </p:spPr>
        <p:txBody>
          <a:bodyPr/>
          <a:lstStyle/>
          <a:p>
            <a:pPr marL="360">
              <a:lnSpc>
                <a:spcPct val="114000"/>
              </a:lnSpc>
              <a:spcBef>
                <a:spcPts val="600"/>
              </a:spcBef>
              <a:buSzPct val="100045"/>
            </a:pPr>
            <a:r>
              <a:rPr lang="en-GB" sz="2000" dirty="0" err="1">
                <a:solidFill>
                  <a:schemeClr val="tx1">
                    <a:lumMod val="50000"/>
                  </a:schemeClr>
                </a:solidFill>
                <a:latin typeface="Muli" pitchFamily="2" charset="77"/>
              </a:rPr>
              <a:t>ViNYL</a:t>
            </a:r>
            <a:r>
              <a:rPr lang="en-GB" sz="2000" dirty="0">
                <a:solidFill>
                  <a:schemeClr val="tx1">
                    <a:lumMod val="50000"/>
                  </a:schemeClr>
                </a:solidFill>
                <a:latin typeface="Muli" pitchFamily="2" charset="77"/>
              </a:rPr>
              <a:t> </a:t>
            </a:r>
            <a:r>
              <a:rPr lang="en-GB" sz="2000" b="0" dirty="0">
                <a:solidFill>
                  <a:schemeClr val="tx1">
                    <a:lumMod val="50000"/>
                  </a:schemeClr>
                </a:solidFill>
                <a:latin typeface="Muli" pitchFamily="2" charset="77"/>
              </a:rPr>
              <a:t>will: </a:t>
            </a:r>
            <a:endParaRPr lang="en-US" sz="2000" b="0" spc="-1" dirty="0">
              <a:solidFill>
                <a:srgbClr val="000000"/>
              </a:solidFill>
              <a:latin typeface="Muli" pitchFamily="2" charset="77"/>
              <a:cs typeface="Muli Regular"/>
            </a:endParaRPr>
          </a:p>
          <a:p>
            <a:pPr marL="343260" indent="-342900">
              <a:lnSpc>
                <a:spcPct val="114000"/>
              </a:lnSpc>
              <a:spcBef>
                <a:spcPts val="600"/>
              </a:spcBef>
              <a:buSzPct val="100045"/>
              <a:buFont typeface="Arial" panose="020B0604020202020204" pitchFamily="34" charset="0"/>
              <a:buChar char="•"/>
            </a:pPr>
            <a:r>
              <a:rPr lang="en-US" sz="2000" b="0" spc="-1" dirty="0">
                <a:solidFill>
                  <a:srgbClr val="000000"/>
                </a:solidFill>
                <a:latin typeface="Muli" pitchFamily="2" charset="77"/>
                <a:cs typeface="Muli Regular"/>
              </a:rPr>
              <a:t>Offer services for simulation and modelling of photon and neutron instruments, as well as start-to-end simulations to describe entire experiments at photon and neutron facilities</a:t>
            </a:r>
          </a:p>
          <a:p>
            <a:pPr marL="343260" indent="-342900">
              <a:lnSpc>
                <a:spcPct val="114000"/>
              </a:lnSpc>
              <a:spcBef>
                <a:spcPts val="600"/>
              </a:spcBef>
              <a:buSzPct val="100045"/>
              <a:buFont typeface="Arial" panose="020B0604020202020204" pitchFamily="34" charset="0"/>
              <a:buChar char="•"/>
            </a:pPr>
            <a:r>
              <a:rPr lang="en-US" sz="2000" b="0" spc="-1" dirty="0">
                <a:solidFill>
                  <a:srgbClr val="000000"/>
                </a:solidFill>
                <a:latin typeface="Muli" pitchFamily="2" charset="77"/>
                <a:cs typeface="Muli Regular"/>
              </a:rPr>
              <a:t>Make simulation data services inter-operable among the involved partners, such as </a:t>
            </a:r>
            <a:r>
              <a:rPr lang="en-US" sz="2000" spc="-1" dirty="0">
                <a:solidFill>
                  <a:srgbClr val="000000"/>
                </a:solidFill>
                <a:latin typeface="Muli" pitchFamily="2" charset="77"/>
                <a:cs typeface="Muli Regular"/>
              </a:rPr>
              <a:t>OASYS</a:t>
            </a:r>
            <a:r>
              <a:rPr lang="en-US" sz="2000" b="0" spc="-1" dirty="0">
                <a:solidFill>
                  <a:srgbClr val="000000"/>
                </a:solidFill>
                <a:latin typeface="Muli" pitchFamily="2" charset="77"/>
                <a:cs typeface="Muli Regular"/>
              </a:rPr>
              <a:t>, </a:t>
            </a:r>
            <a:r>
              <a:rPr lang="en-US" sz="2000" spc="-1" dirty="0" err="1">
                <a:solidFill>
                  <a:srgbClr val="000000"/>
                </a:solidFill>
                <a:latin typeface="Muli" pitchFamily="2" charset="77"/>
                <a:cs typeface="Muli Regular"/>
              </a:rPr>
              <a:t>McSTAS</a:t>
            </a:r>
            <a:r>
              <a:rPr lang="en-US" sz="2000" b="0" spc="-1" dirty="0">
                <a:solidFill>
                  <a:srgbClr val="000000"/>
                </a:solidFill>
                <a:latin typeface="Muli" pitchFamily="2" charset="77"/>
                <a:cs typeface="Muli Regular"/>
              </a:rPr>
              <a:t> and </a:t>
            </a:r>
            <a:r>
              <a:rPr lang="en-US" sz="2000" u="sng" spc="-1" dirty="0">
                <a:solidFill>
                  <a:srgbClr val="000000"/>
                </a:solidFill>
                <a:latin typeface="Muli" pitchFamily="2" charset="77"/>
                <a:cs typeface="Muli Regular"/>
              </a:rPr>
              <a:t>SIMEX</a:t>
            </a:r>
            <a:endParaRPr lang="en-US" sz="2000" spc="-1" dirty="0">
              <a:solidFill>
                <a:srgbClr val="000000"/>
              </a:solidFill>
              <a:latin typeface="Muli" pitchFamily="2" charset="77"/>
              <a:cs typeface="Muli Regular"/>
            </a:endParaRPr>
          </a:p>
          <a:p>
            <a:pPr marL="343260" indent="-342900">
              <a:lnSpc>
                <a:spcPct val="114000"/>
              </a:lnSpc>
              <a:spcBef>
                <a:spcPts val="600"/>
              </a:spcBef>
              <a:buSzPct val="100045"/>
              <a:buFont typeface="Arial" panose="020B0604020202020204" pitchFamily="34" charset="0"/>
              <a:buChar char="•"/>
            </a:pPr>
            <a:r>
              <a:rPr lang="en-US" sz="2000" b="0" spc="-1" dirty="0">
                <a:solidFill>
                  <a:srgbClr val="000000"/>
                </a:solidFill>
                <a:latin typeface="Muli" pitchFamily="2" charset="77"/>
                <a:cs typeface="Muli Regular"/>
              </a:rPr>
              <a:t>Enable RIs to seamlessly link this experiment simulation services to their in-house data reduction, analysis, and visualization infrastructures. </a:t>
            </a:r>
          </a:p>
          <a:p>
            <a:pPr marL="342900" indent="-342900">
              <a:lnSpc>
                <a:spcPct val="114000"/>
              </a:lnSpc>
              <a:spcBef>
                <a:spcPts val="600"/>
              </a:spcBef>
              <a:buFont typeface="Arial" panose="020B0604020202020204" pitchFamily="34" charset="0"/>
              <a:buChar char="•"/>
            </a:pPr>
            <a:r>
              <a:rPr lang="en-US" sz="2000" spc="-1" dirty="0">
                <a:solidFill>
                  <a:srgbClr val="000000"/>
                </a:solidFill>
                <a:latin typeface="Muli" pitchFamily="2" charset="77"/>
                <a:cs typeface="Muli Regular"/>
              </a:rPr>
              <a:t>SIMEX</a:t>
            </a:r>
            <a:r>
              <a:rPr lang="en-US" sz="2000" b="0" spc="-1" dirty="0">
                <a:solidFill>
                  <a:srgbClr val="000000"/>
                </a:solidFill>
                <a:latin typeface="Muli" pitchFamily="2" charset="77"/>
                <a:cs typeface="Muli Regular"/>
              </a:rPr>
              <a:t> is responsible for photon experiment simulations</a:t>
            </a:r>
            <a:endParaRPr lang="en-US" sz="2000" dirty="0">
              <a:latin typeface="Muli" pitchFamily="2" charset="77"/>
              <a:cs typeface="Muli Regular"/>
            </a:endParaRPr>
          </a:p>
        </p:txBody>
      </p:sp>
      <p:grpSp>
        <p:nvGrpSpPr>
          <p:cNvPr id="5" name="Group 4"/>
          <p:cNvGrpSpPr/>
          <p:nvPr/>
        </p:nvGrpSpPr>
        <p:grpSpPr>
          <a:xfrm>
            <a:off x="1681163" y="6360160"/>
            <a:ext cx="7691437" cy="345440"/>
            <a:chOff x="1681163" y="6228257"/>
            <a:chExt cx="7691437" cy="345440"/>
          </a:xfrm>
        </p:grpSpPr>
        <p:sp>
          <p:nvSpPr>
            <p:cNvPr id="6" name="object 17"/>
            <p:cNvSpPr txBox="1"/>
            <p:nvPr/>
          </p:nvSpPr>
          <p:spPr>
            <a:xfrm>
              <a:off x="2332113" y="6324600"/>
              <a:ext cx="7040487" cy="128240"/>
            </a:xfrm>
            <a:prstGeom prst="rect">
              <a:avLst/>
            </a:prstGeom>
          </p:spPr>
          <p:txBody>
            <a:bodyPr vert="horz" wrap="square" lIns="0" tIns="12700" rIns="0" bIns="0" rtlCol="0">
              <a:spAutoFit/>
            </a:bodyPr>
            <a:lstStyle/>
            <a:p>
              <a:pPr marL="12700">
                <a:lnSpc>
                  <a:spcPct val="100000"/>
                </a:lnSpc>
                <a:spcBef>
                  <a:spcPts val="100"/>
                </a:spcBef>
              </a:pPr>
              <a:r>
                <a:rPr sz="750" spc="5" dirty="0">
                  <a:latin typeface="Muli" pitchFamily="2" charset="77"/>
                  <a:cs typeface="Arial"/>
                </a:rPr>
                <a:t>This</a:t>
              </a:r>
              <a:r>
                <a:rPr sz="750" spc="-10" dirty="0">
                  <a:latin typeface="Muli" pitchFamily="2" charset="77"/>
                  <a:cs typeface="Arial"/>
                </a:rPr>
                <a:t> </a:t>
              </a:r>
              <a:r>
                <a:rPr sz="750" spc="15" dirty="0">
                  <a:latin typeface="Muli" pitchFamily="2" charset="77"/>
                  <a:cs typeface="Arial"/>
                </a:rPr>
                <a:t>project</a:t>
              </a:r>
              <a:r>
                <a:rPr sz="750" spc="-10" dirty="0">
                  <a:latin typeface="Muli" pitchFamily="2" charset="77"/>
                  <a:cs typeface="Arial"/>
                </a:rPr>
                <a:t> </a:t>
              </a:r>
              <a:r>
                <a:rPr sz="750" spc="15" dirty="0">
                  <a:latin typeface="Muli" pitchFamily="2" charset="77"/>
                  <a:cs typeface="Arial"/>
                </a:rPr>
                <a:t>has</a:t>
              </a:r>
              <a:r>
                <a:rPr sz="750" spc="-10" dirty="0">
                  <a:latin typeface="Muli" pitchFamily="2" charset="77"/>
                  <a:cs typeface="Arial"/>
                </a:rPr>
                <a:t> </a:t>
              </a:r>
              <a:r>
                <a:rPr sz="750" spc="5" dirty="0">
                  <a:latin typeface="Muli" pitchFamily="2" charset="77"/>
                  <a:cs typeface="Arial"/>
                </a:rPr>
                <a:t>received</a:t>
              </a:r>
              <a:r>
                <a:rPr sz="750" spc="-10" dirty="0">
                  <a:latin typeface="Muli" pitchFamily="2" charset="77"/>
                  <a:cs typeface="Arial"/>
                </a:rPr>
                <a:t> </a:t>
              </a:r>
              <a:r>
                <a:rPr sz="750" spc="25" dirty="0">
                  <a:latin typeface="Muli" pitchFamily="2" charset="77"/>
                  <a:cs typeface="Arial"/>
                </a:rPr>
                <a:t>funding</a:t>
              </a:r>
              <a:r>
                <a:rPr sz="750" spc="-10" dirty="0">
                  <a:latin typeface="Muli" pitchFamily="2" charset="77"/>
                  <a:cs typeface="Arial"/>
                </a:rPr>
                <a:t> </a:t>
              </a:r>
              <a:r>
                <a:rPr sz="750" spc="25" dirty="0">
                  <a:latin typeface="Muli" pitchFamily="2" charset="77"/>
                  <a:cs typeface="Arial"/>
                </a:rPr>
                <a:t>from</a:t>
              </a:r>
              <a:r>
                <a:rPr sz="750" spc="-10" dirty="0">
                  <a:latin typeface="Muli" pitchFamily="2" charset="77"/>
                  <a:cs typeface="Arial"/>
                </a:rPr>
                <a:t> </a:t>
              </a:r>
              <a:r>
                <a:rPr sz="750" spc="20" dirty="0">
                  <a:latin typeface="Muli" pitchFamily="2" charset="77"/>
                  <a:cs typeface="Arial"/>
                </a:rPr>
                <a:t>the</a:t>
              </a:r>
              <a:r>
                <a:rPr sz="750" spc="-10" dirty="0">
                  <a:latin typeface="Muli" pitchFamily="2" charset="77"/>
                  <a:cs typeface="Arial"/>
                </a:rPr>
                <a:t> </a:t>
              </a:r>
              <a:r>
                <a:rPr sz="750" spc="5" dirty="0">
                  <a:latin typeface="Muli" pitchFamily="2" charset="77"/>
                  <a:cs typeface="Arial"/>
                </a:rPr>
                <a:t>European</a:t>
              </a:r>
              <a:r>
                <a:rPr sz="750" spc="-10" dirty="0">
                  <a:latin typeface="Muli" pitchFamily="2" charset="77"/>
                  <a:cs typeface="Arial"/>
                </a:rPr>
                <a:t> </a:t>
              </a:r>
              <a:r>
                <a:rPr sz="750" spc="5" dirty="0">
                  <a:latin typeface="Muli" pitchFamily="2" charset="77"/>
                  <a:cs typeface="Arial"/>
                </a:rPr>
                <a:t>Union’s</a:t>
              </a:r>
              <a:r>
                <a:rPr sz="750" spc="-10" dirty="0">
                  <a:latin typeface="Muli" pitchFamily="2" charset="77"/>
                  <a:cs typeface="Arial"/>
                </a:rPr>
                <a:t> </a:t>
              </a:r>
              <a:r>
                <a:rPr sz="750" spc="15" dirty="0">
                  <a:latin typeface="Muli" pitchFamily="2" charset="77"/>
                  <a:cs typeface="Arial"/>
                </a:rPr>
                <a:t>Horizon</a:t>
              </a:r>
              <a:r>
                <a:rPr sz="750" spc="-10" dirty="0">
                  <a:latin typeface="Muli" pitchFamily="2" charset="77"/>
                  <a:cs typeface="Arial"/>
                </a:rPr>
                <a:t> </a:t>
              </a:r>
              <a:r>
                <a:rPr sz="750" spc="30" dirty="0">
                  <a:latin typeface="Muli" pitchFamily="2" charset="77"/>
                  <a:cs typeface="Arial"/>
                </a:rPr>
                <a:t>2020</a:t>
              </a:r>
              <a:r>
                <a:rPr sz="750" spc="-10" dirty="0">
                  <a:latin typeface="Muli" pitchFamily="2" charset="77"/>
                  <a:cs typeface="Arial"/>
                </a:rPr>
                <a:t> </a:t>
              </a:r>
              <a:r>
                <a:rPr sz="750" spc="5" dirty="0">
                  <a:latin typeface="Muli" pitchFamily="2" charset="77"/>
                  <a:cs typeface="Arial"/>
                </a:rPr>
                <a:t>research</a:t>
              </a:r>
              <a:r>
                <a:rPr sz="750" spc="-10" dirty="0">
                  <a:latin typeface="Muli" pitchFamily="2" charset="77"/>
                  <a:cs typeface="Arial"/>
                </a:rPr>
                <a:t> </a:t>
              </a:r>
              <a:r>
                <a:rPr sz="750" spc="25" dirty="0">
                  <a:latin typeface="Muli" pitchFamily="2" charset="77"/>
                  <a:cs typeface="Arial"/>
                </a:rPr>
                <a:t>and</a:t>
              </a:r>
              <a:r>
                <a:rPr sz="750" spc="-10" dirty="0">
                  <a:latin typeface="Muli" pitchFamily="2" charset="77"/>
                  <a:cs typeface="Arial"/>
                </a:rPr>
                <a:t> </a:t>
              </a:r>
              <a:r>
                <a:rPr sz="750" spc="20" dirty="0">
                  <a:latin typeface="Muli" pitchFamily="2" charset="77"/>
                  <a:cs typeface="Arial"/>
                </a:rPr>
                <a:t>innovation</a:t>
              </a:r>
              <a:r>
                <a:rPr sz="750" spc="-10" dirty="0">
                  <a:latin typeface="Muli" pitchFamily="2" charset="77"/>
                  <a:cs typeface="Arial"/>
                </a:rPr>
                <a:t> </a:t>
              </a:r>
              <a:r>
                <a:rPr sz="750" spc="20" dirty="0">
                  <a:latin typeface="Muli" pitchFamily="2" charset="77"/>
                  <a:cs typeface="Arial"/>
                </a:rPr>
                <a:t>programme</a:t>
              </a:r>
              <a:r>
                <a:rPr sz="750" spc="-10" dirty="0">
                  <a:latin typeface="Muli" pitchFamily="2" charset="77"/>
                  <a:cs typeface="Arial"/>
                </a:rPr>
                <a:t> </a:t>
              </a:r>
              <a:r>
                <a:rPr sz="750" spc="15" dirty="0">
                  <a:latin typeface="Muli" pitchFamily="2" charset="77"/>
                  <a:cs typeface="Arial"/>
                </a:rPr>
                <a:t>under</a:t>
              </a:r>
              <a:r>
                <a:rPr sz="750" spc="-10" dirty="0">
                  <a:latin typeface="Muli" pitchFamily="2" charset="77"/>
                  <a:cs typeface="Arial"/>
                </a:rPr>
                <a:t> </a:t>
              </a:r>
              <a:r>
                <a:rPr sz="750" spc="30" dirty="0">
                  <a:latin typeface="Muli" pitchFamily="2" charset="77"/>
                  <a:cs typeface="Arial"/>
                </a:rPr>
                <a:t>grant</a:t>
              </a:r>
              <a:r>
                <a:rPr sz="750" spc="-10" dirty="0">
                  <a:latin typeface="Muli" pitchFamily="2" charset="77"/>
                  <a:cs typeface="Arial"/>
                </a:rPr>
                <a:t> </a:t>
              </a:r>
              <a:r>
                <a:rPr sz="750" spc="15" dirty="0">
                  <a:latin typeface="Muli" pitchFamily="2" charset="77"/>
                  <a:cs typeface="Arial"/>
                </a:rPr>
                <a:t>agreement</a:t>
              </a:r>
              <a:r>
                <a:rPr sz="750" spc="-10" dirty="0">
                  <a:latin typeface="Muli" pitchFamily="2" charset="77"/>
                  <a:cs typeface="Arial"/>
                </a:rPr>
                <a:t> No. </a:t>
              </a:r>
              <a:r>
                <a:rPr sz="750" spc="30" dirty="0">
                  <a:latin typeface="Muli" pitchFamily="2" charset="77"/>
                  <a:cs typeface="Arial"/>
                </a:rPr>
                <a:t>823852</a:t>
              </a:r>
              <a:endParaRPr sz="750" dirty="0">
                <a:latin typeface="Muli" pitchFamily="2" charset="77"/>
                <a:cs typeface="Arial"/>
              </a:endParaRPr>
            </a:p>
          </p:txBody>
        </p:sp>
        <p:grpSp>
          <p:nvGrpSpPr>
            <p:cNvPr id="7" name="Gruppo 49">
              <a:extLst>
                <a:ext uri="{FF2B5EF4-FFF2-40B4-BE49-F238E27FC236}">
                  <a16:creationId xmlns:a16="http://schemas.microsoft.com/office/drawing/2014/main" id="{7D04B1C9-7F08-9D47-BE96-BA7CF7910F57}"/>
                </a:ext>
              </a:extLst>
            </p:cNvPr>
            <p:cNvGrpSpPr/>
            <p:nvPr/>
          </p:nvGrpSpPr>
          <p:grpSpPr>
            <a:xfrm>
              <a:off x="1681163" y="6228257"/>
              <a:ext cx="486409" cy="345440"/>
              <a:chOff x="995362" y="6228257"/>
              <a:chExt cx="486409" cy="345440"/>
            </a:xfrm>
          </p:grpSpPr>
          <p:sp>
            <p:nvSpPr>
              <p:cNvPr id="8" name="object 18"/>
              <p:cNvSpPr/>
              <p:nvPr/>
            </p:nvSpPr>
            <p:spPr>
              <a:xfrm>
                <a:off x="995362" y="6228257"/>
                <a:ext cx="486409" cy="345440"/>
              </a:xfrm>
              <a:custGeom>
                <a:avLst/>
                <a:gdLst/>
                <a:ahLst/>
                <a:cxnLst/>
                <a:rect l="l" t="t" r="r" b="b"/>
                <a:pathLst>
                  <a:path w="486409" h="345440">
                    <a:moveTo>
                      <a:pt x="0" y="345097"/>
                    </a:moveTo>
                    <a:lnTo>
                      <a:pt x="486282" y="345097"/>
                    </a:lnTo>
                    <a:lnTo>
                      <a:pt x="486282" y="0"/>
                    </a:lnTo>
                    <a:lnTo>
                      <a:pt x="0" y="0"/>
                    </a:lnTo>
                    <a:lnTo>
                      <a:pt x="0" y="345097"/>
                    </a:lnTo>
                    <a:close/>
                  </a:path>
                </a:pathLst>
              </a:custGeom>
              <a:solidFill>
                <a:srgbClr val="094E9C"/>
              </a:solidFill>
            </p:spPr>
            <p:txBody>
              <a:bodyPr wrap="square" lIns="0" tIns="0" rIns="0" bIns="0" rtlCol="0"/>
              <a:lstStyle/>
              <a:p>
                <a:endParaRPr/>
              </a:p>
            </p:txBody>
          </p:sp>
          <p:sp>
            <p:nvSpPr>
              <p:cNvPr id="9" name="object 19"/>
              <p:cNvSpPr/>
              <p:nvPr/>
            </p:nvSpPr>
            <p:spPr>
              <a:xfrm>
                <a:off x="1097493" y="6259376"/>
                <a:ext cx="86594" cy="85239"/>
              </a:xfrm>
              <a:prstGeom prst="rect">
                <a:avLst/>
              </a:prstGeom>
              <a:blipFill>
                <a:blip r:embed="rId3" cstate="print"/>
                <a:stretch>
                  <a:fillRect/>
                </a:stretch>
              </a:blipFill>
            </p:spPr>
            <p:txBody>
              <a:bodyPr wrap="square" lIns="0" tIns="0" rIns="0" bIns="0" rtlCol="0"/>
              <a:lstStyle/>
              <a:p>
                <a:endParaRPr/>
              </a:p>
            </p:txBody>
          </p:sp>
          <p:sp>
            <p:nvSpPr>
              <p:cNvPr id="10" name="object 20"/>
              <p:cNvSpPr/>
              <p:nvPr/>
            </p:nvSpPr>
            <p:spPr>
              <a:xfrm>
                <a:off x="1219894" y="6240415"/>
                <a:ext cx="34925" cy="33655"/>
              </a:xfrm>
              <a:custGeom>
                <a:avLst/>
                <a:gdLst/>
                <a:ahLst/>
                <a:cxnLst/>
                <a:rect l="l" t="t" r="r" b="b"/>
                <a:pathLst>
                  <a:path w="34925" h="33654">
                    <a:moveTo>
                      <a:pt x="34899" y="12725"/>
                    </a:moveTo>
                    <a:lnTo>
                      <a:pt x="0" y="12725"/>
                    </a:lnTo>
                    <a:lnTo>
                      <a:pt x="10782" y="20523"/>
                    </a:lnTo>
                    <a:lnTo>
                      <a:pt x="6667" y="33248"/>
                    </a:lnTo>
                    <a:lnTo>
                      <a:pt x="17449" y="25438"/>
                    </a:lnTo>
                    <a:lnTo>
                      <a:pt x="25706" y="25438"/>
                    </a:lnTo>
                    <a:lnTo>
                      <a:pt x="24117" y="20523"/>
                    </a:lnTo>
                    <a:lnTo>
                      <a:pt x="34899" y="12725"/>
                    </a:lnTo>
                    <a:close/>
                  </a:path>
                  <a:path w="34925" h="33654">
                    <a:moveTo>
                      <a:pt x="25706" y="25438"/>
                    </a:moveTo>
                    <a:lnTo>
                      <a:pt x="17449" y="25438"/>
                    </a:lnTo>
                    <a:lnTo>
                      <a:pt x="28232" y="33248"/>
                    </a:lnTo>
                    <a:lnTo>
                      <a:pt x="25706"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sp>
            <p:nvSpPr>
              <p:cNvPr id="11" name="object 21"/>
              <p:cNvSpPr/>
              <p:nvPr/>
            </p:nvSpPr>
            <p:spPr>
              <a:xfrm>
                <a:off x="1290485" y="6259376"/>
                <a:ext cx="86715" cy="85239"/>
              </a:xfrm>
              <a:prstGeom prst="rect">
                <a:avLst/>
              </a:prstGeom>
              <a:blipFill>
                <a:blip r:embed="rId4" cstate="print"/>
                <a:stretch>
                  <a:fillRect/>
                </a:stretch>
              </a:blipFill>
            </p:spPr>
            <p:txBody>
              <a:bodyPr wrap="square" lIns="0" tIns="0" rIns="0" bIns="0" rtlCol="0"/>
              <a:lstStyle/>
              <a:p>
                <a:endParaRPr/>
              </a:p>
            </p:txBody>
          </p:sp>
          <p:sp>
            <p:nvSpPr>
              <p:cNvPr id="12" name="object 22"/>
              <p:cNvSpPr/>
              <p:nvPr/>
            </p:nvSpPr>
            <p:spPr>
              <a:xfrm>
                <a:off x="1361198" y="6382207"/>
                <a:ext cx="34925" cy="33655"/>
              </a:xfrm>
              <a:custGeom>
                <a:avLst/>
                <a:gdLst/>
                <a:ahLst/>
                <a:cxnLst/>
                <a:rect l="l" t="t" r="r" b="b"/>
                <a:pathLst>
                  <a:path w="34925" h="33654">
                    <a:moveTo>
                      <a:pt x="34899" y="12839"/>
                    </a:moveTo>
                    <a:lnTo>
                      <a:pt x="0" y="12839"/>
                    </a:lnTo>
                    <a:lnTo>
                      <a:pt x="10782" y="20650"/>
                    </a:lnTo>
                    <a:lnTo>
                      <a:pt x="6667" y="33362"/>
                    </a:lnTo>
                    <a:lnTo>
                      <a:pt x="17449" y="25552"/>
                    </a:lnTo>
                    <a:lnTo>
                      <a:pt x="25704" y="25552"/>
                    </a:lnTo>
                    <a:lnTo>
                      <a:pt x="24117" y="20650"/>
                    </a:lnTo>
                    <a:lnTo>
                      <a:pt x="34899" y="12839"/>
                    </a:lnTo>
                    <a:close/>
                  </a:path>
                  <a:path w="34925" h="33654">
                    <a:moveTo>
                      <a:pt x="25704" y="25552"/>
                    </a:moveTo>
                    <a:lnTo>
                      <a:pt x="17449" y="25552"/>
                    </a:lnTo>
                    <a:lnTo>
                      <a:pt x="28232" y="33362"/>
                    </a:lnTo>
                    <a:lnTo>
                      <a:pt x="25704" y="25552"/>
                    </a:lnTo>
                    <a:close/>
                  </a:path>
                  <a:path w="34925" h="33654">
                    <a:moveTo>
                      <a:pt x="17449" y="0"/>
                    </a:moveTo>
                    <a:lnTo>
                      <a:pt x="13334" y="12839"/>
                    </a:lnTo>
                    <a:lnTo>
                      <a:pt x="21564" y="12839"/>
                    </a:lnTo>
                    <a:lnTo>
                      <a:pt x="17449" y="0"/>
                    </a:lnTo>
                    <a:close/>
                  </a:path>
                </a:pathLst>
              </a:custGeom>
              <a:solidFill>
                <a:srgbClr val="F9ED35"/>
              </a:solidFill>
            </p:spPr>
            <p:txBody>
              <a:bodyPr wrap="square" lIns="0" tIns="0" rIns="0" bIns="0" rtlCol="0"/>
              <a:lstStyle/>
              <a:p>
                <a:endParaRPr/>
              </a:p>
            </p:txBody>
          </p:sp>
          <p:sp>
            <p:nvSpPr>
              <p:cNvPr id="13" name="object 23"/>
              <p:cNvSpPr/>
              <p:nvPr/>
            </p:nvSpPr>
            <p:spPr>
              <a:xfrm>
                <a:off x="1290485" y="6453160"/>
                <a:ext cx="86601" cy="85237"/>
              </a:xfrm>
              <a:prstGeom prst="rect">
                <a:avLst/>
              </a:prstGeom>
              <a:blipFill>
                <a:blip r:embed="rId5" cstate="print"/>
                <a:stretch>
                  <a:fillRect/>
                </a:stretch>
              </a:blipFill>
            </p:spPr>
            <p:txBody>
              <a:bodyPr wrap="square" lIns="0" tIns="0" rIns="0" bIns="0" rtlCol="0"/>
              <a:lstStyle/>
              <a:p>
                <a:endParaRPr/>
              </a:p>
            </p:txBody>
          </p:sp>
          <p:sp>
            <p:nvSpPr>
              <p:cNvPr id="14" name="object 24"/>
              <p:cNvSpPr/>
              <p:nvPr/>
            </p:nvSpPr>
            <p:spPr>
              <a:xfrm>
                <a:off x="1219782" y="6524114"/>
                <a:ext cx="34925" cy="33655"/>
              </a:xfrm>
              <a:custGeom>
                <a:avLst/>
                <a:gdLst/>
                <a:ahLst/>
                <a:cxnLst/>
                <a:rect l="l" t="t" r="r" b="b"/>
                <a:pathLst>
                  <a:path w="34925" h="33654">
                    <a:moveTo>
                      <a:pt x="34899" y="12725"/>
                    </a:moveTo>
                    <a:lnTo>
                      <a:pt x="0" y="12725"/>
                    </a:lnTo>
                    <a:lnTo>
                      <a:pt x="10782" y="20535"/>
                    </a:lnTo>
                    <a:lnTo>
                      <a:pt x="6667" y="33248"/>
                    </a:lnTo>
                    <a:lnTo>
                      <a:pt x="17449" y="25438"/>
                    </a:lnTo>
                    <a:lnTo>
                      <a:pt x="25704" y="25438"/>
                    </a:lnTo>
                    <a:lnTo>
                      <a:pt x="24117" y="20535"/>
                    </a:lnTo>
                    <a:lnTo>
                      <a:pt x="34899" y="12725"/>
                    </a:lnTo>
                    <a:close/>
                  </a:path>
                  <a:path w="34925" h="33654">
                    <a:moveTo>
                      <a:pt x="25704" y="25438"/>
                    </a:moveTo>
                    <a:lnTo>
                      <a:pt x="17449" y="25438"/>
                    </a:lnTo>
                    <a:lnTo>
                      <a:pt x="28232" y="33248"/>
                    </a:lnTo>
                    <a:lnTo>
                      <a:pt x="25704"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sp>
            <p:nvSpPr>
              <p:cNvPr id="15" name="object 25"/>
              <p:cNvSpPr/>
              <p:nvPr/>
            </p:nvSpPr>
            <p:spPr>
              <a:xfrm>
                <a:off x="1097382" y="6453161"/>
                <a:ext cx="86705" cy="85236"/>
              </a:xfrm>
              <a:prstGeom prst="rect">
                <a:avLst/>
              </a:prstGeom>
              <a:blipFill>
                <a:blip r:embed="rId6" cstate="print"/>
                <a:stretch>
                  <a:fillRect/>
                </a:stretch>
              </a:blipFill>
            </p:spPr>
            <p:txBody>
              <a:bodyPr wrap="square" lIns="0" tIns="0" rIns="0" bIns="0" rtlCol="0"/>
              <a:lstStyle/>
              <a:p>
                <a:endParaRPr/>
              </a:p>
            </p:txBody>
          </p:sp>
          <p:sp>
            <p:nvSpPr>
              <p:cNvPr id="16" name="object 26"/>
              <p:cNvSpPr/>
              <p:nvPr/>
            </p:nvSpPr>
            <p:spPr>
              <a:xfrm>
                <a:off x="1078483" y="6382207"/>
                <a:ext cx="34925" cy="33655"/>
              </a:xfrm>
              <a:custGeom>
                <a:avLst/>
                <a:gdLst/>
                <a:ahLst/>
                <a:cxnLst/>
                <a:rect l="l" t="t" r="r" b="b"/>
                <a:pathLst>
                  <a:path w="34925" h="33654">
                    <a:moveTo>
                      <a:pt x="34899" y="12725"/>
                    </a:moveTo>
                    <a:lnTo>
                      <a:pt x="0" y="12725"/>
                    </a:lnTo>
                    <a:lnTo>
                      <a:pt x="10782" y="20650"/>
                    </a:lnTo>
                    <a:lnTo>
                      <a:pt x="6667" y="33362"/>
                    </a:lnTo>
                    <a:lnTo>
                      <a:pt x="17449" y="25438"/>
                    </a:lnTo>
                    <a:lnTo>
                      <a:pt x="25667" y="25438"/>
                    </a:lnTo>
                    <a:lnTo>
                      <a:pt x="24117" y="20650"/>
                    </a:lnTo>
                    <a:lnTo>
                      <a:pt x="34899" y="12725"/>
                    </a:lnTo>
                    <a:close/>
                  </a:path>
                  <a:path w="34925" h="33654">
                    <a:moveTo>
                      <a:pt x="25667" y="25438"/>
                    </a:moveTo>
                    <a:lnTo>
                      <a:pt x="17449" y="25438"/>
                    </a:lnTo>
                    <a:lnTo>
                      <a:pt x="28232" y="33362"/>
                    </a:lnTo>
                    <a:lnTo>
                      <a:pt x="25667"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a:p>
            </p:txBody>
          </p:sp>
        </p:grpSp>
      </p:grpSp>
      <p:pic>
        <p:nvPicPr>
          <p:cNvPr id="18" name="Immagine 17">
            <a:extLst>
              <a:ext uri="{FF2B5EF4-FFF2-40B4-BE49-F238E27FC236}">
                <a16:creationId xmlns:a16="http://schemas.microsoft.com/office/drawing/2014/main" id="{01113A04-73B0-A846-B3D5-9423CE34F76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1914" y="273256"/>
            <a:ext cx="4471086" cy="1518167"/>
          </a:xfrm>
          <a:prstGeom prst="rect">
            <a:avLst/>
          </a:prstGeom>
        </p:spPr>
      </p:pic>
      <p:sp>
        <p:nvSpPr>
          <p:cNvPr id="20" name="Rettangolo 19">
            <a:extLst>
              <a:ext uri="{FF2B5EF4-FFF2-40B4-BE49-F238E27FC236}">
                <a16:creationId xmlns:a16="http://schemas.microsoft.com/office/drawing/2014/main" id="{312E3225-9115-0849-9165-C1E7F7D23BD3}"/>
              </a:ext>
            </a:extLst>
          </p:cNvPr>
          <p:cNvSpPr/>
          <p:nvPr/>
        </p:nvSpPr>
        <p:spPr>
          <a:xfrm>
            <a:off x="481914" y="1764268"/>
            <a:ext cx="10414686" cy="369332"/>
          </a:xfrm>
          <a:prstGeom prst="rect">
            <a:avLst/>
          </a:prstGeom>
        </p:spPr>
        <p:txBody>
          <a:bodyPr wrap="square">
            <a:spAutoFit/>
          </a:bodyPr>
          <a:lstStyle/>
          <a:p>
            <a:r>
              <a:rPr lang="en-GB" dirty="0" err="1">
                <a:solidFill>
                  <a:schemeClr val="tx1">
                    <a:lumMod val="50000"/>
                  </a:schemeClr>
                </a:solidFill>
                <a:latin typeface="Muli" pitchFamily="2" charset="77"/>
              </a:rPr>
              <a:t>PaNOSC</a:t>
            </a:r>
            <a:r>
              <a:rPr lang="en-GB" dirty="0">
                <a:solidFill>
                  <a:schemeClr val="tx1">
                    <a:lumMod val="50000"/>
                  </a:schemeClr>
                </a:solidFill>
                <a:latin typeface="Muli" pitchFamily="2" charset="77"/>
              </a:rPr>
              <a:t> has been developing the </a:t>
            </a:r>
            <a:r>
              <a:rPr lang="en-GB" b="1" dirty="0">
                <a:solidFill>
                  <a:srgbClr val="8064A2"/>
                </a:solidFill>
                <a:latin typeface="Muli" pitchFamily="2" charset="77"/>
              </a:rPr>
              <a:t>Virtual Neutron and </a:t>
            </a:r>
            <a:r>
              <a:rPr lang="en-GB" b="1" dirty="0" err="1">
                <a:solidFill>
                  <a:srgbClr val="8064A2"/>
                </a:solidFill>
                <a:latin typeface="Muli" pitchFamily="2" charset="77"/>
              </a:rPr>
              <a:t>x-raY</a:t>
            </a:r>
            <a:r>
              <a:rPr lang="en-GB" b="1" dirty="0">
                <a:solidFill>
                  <a:srgbClr val="8064A2"/>
                </a:solidFill>
                <a:latin typeface="Muli" pitchFamily="2" charset="77"/>
              </a:rPr>
              <a:t> Laboratory” (</a:t>
            </a:r>
            <a:r>
              <a:rPr lang="en-GB" b="1" dirty="0" err="1">
                <a:solidFill>
                  <a:srgbClr val="8064A2"/>
                </a:solidFill>
                <a:latin typeface="Muli" pitchFamily="2" charset="77"/>
              </a:rPr>
              <a:t>ViNYL</a:t>
            </a:r>
            <a:r>
              <a:rPr lang="en-GB" b="1" dirty="0">
                <a:solidFill>
                  <a:srgbClr val="8064A2"/>
                </a:solidFill>
                <a:latin typeface="Muli" pitchFamily="2" charset="77"/>
              </a:rPr>
              <a:t>)</a:t>
            </a:r>
            <a:r>
              <a:rPr lang="en-GB" b="1" dirty="0">
                <a:solidFill>
                  <a:schemeClr val="tx1">
                    <a:lumMod val="50000"/>
                  </a:schemeClr>
                </a:solidFill>
                <a:latin typeface="Muli" pitchFamily="2" charset="77"/>
              </a:rPr>
              <a:t>.</a:t>
            </a:r>
          </a:p>
        </p:txBody>
      </p:sp>
    </p:spTree>
    <p:extLst>
      <p:ext uri="{BB962C8B-B14F-4D97-AF65-F5344CB8AC3E}">
        <p14:creationId xmlns:p14="http://schemas.microsoft.com/office/powerpoint/2010/main" val="2758328060"/>
      </p:ext>
    </p:extLst>
  </p:cSld>
  <p:clrMapOvr>
    <a:masterClrMapping/>
  </p:clrMapOvr>
</p:sld>
</file>

<file path=ppt/theme/theme1.xml><?xml version="1.0" encoding="utf-8"?>
<a:theme xmlns:a="http://schemas.openxmlformats.org/drawingml/2006/main" name="Office Theme">
  <a:themeElements>
    <a:clrScheme name="Personalizzati 5">
      <a:dk1>
        <a:srgbClr val="404140"/>
      </a:dk1>
      <a:lt1>
        <a:srgbClr val="FFFFFF"/>
      </a:lt1>
      <a:dk2>
        <a:srgbClr val="1F497D"/>
      </a:dk2>
      <a:lt2>
        <a:srgbClr val="D6D7D6"/>
      </a:lt2>
      <a:accent1>
        <a:srgbClr val="666EAE"/>
      </a:accent1>
      <a:accent2>
        <a:srgbClr val="A34773"/>
      </a:accent2>
      <a:accent3>
        <a:srgbClr val="9BBB59"/>
      </a:accent3>
      <a:accent4>
        <a:srgbClr val="8064A2"/>
      </a:accent4>
      <a:accent5>
        <a:srgbClr val="95B8E3"/>
      </a:accent5>
      <a:accent6>
        <a:srgbClr val="F79646"/>
      </a:accent6>
      <a:hlink>
        <a:srgbClr val="0000FF"/>
      </a:hlink>
      <a:folHlink>
        <a:srgbClr val="A3477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TotalTime>
  <Words>798</Words>
  <Application>Microsoft Macintosh PowerPoint</Application>
  <PresentationFormat>Widescreen</PresentationFormat>
  <Paragraphs>84</Paragraphs>
  <Slides>11</Slides>
  <Notes>2</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11</vt:i4>
      </vt:variant>
    </vt:vector>
  </HeadingPairs>
  <TitlesOfParts>
    <vt:vector size="18" baseType="lpstr">
      <vt:lpstr>Arial</vt:lpstr>
      <vt:lpstr>Calibri</vt:lpstr>
      <vt:lpstr>Muli</vt:lpstr>
      <vt:lpstr>Muli Black</vt:lpstr>
      <vt:lpstr>Muli Regular</vt:lpstr>
      <vt:lpstr>Wingdings</vt:lpstr>
      <vt:lpstr>Office Theme</vt:lpstr>
      <vt:lpstr>PaNOSC Overview</vt:lpstr>
      <vt:lpstr>PaNOSC factsheet</vt:lpstr>
      <vt:lpstr>PaNOSC goals</vt:lpstr>
      <vt:lpstr>Data management enables</vt:lpstr>
      <vt:lpstr>Our Vision – a PaN scientific commons</vt:lpstr>
      <vt:lpstr>Presentazione standard di PowerPoint</vt:lpstr>
      <vt:lpstr>Presentazione standard di PowerPoint</vt:lpstr>
      <vt:lpstr>Presentazione standard di PowerPoint</vt:lpstr>
      <vt:lpstr>Presentazione standard di PowerPoint</vt:lpstr>
      <vt:lpstr>Simulation services</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on one or more lines</dc:title>
  <dc:creator>GOETZ Andrew</dc:creator>
  <cp:lastModifiedBy>Nicoletta Carboni</cp:lastModifiedBy>
  <cp:revision>156</cp:revision>
  <dcterms:created xsi:type="dcterms:W3CDTF">2019-04-23T08:59:57Z</dcterms:created>
  <dcterms:modified xsi:type="dcterms:W3CDTF">2021-08-04T10:11:09Z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2019-04-19T00:00:00Z</vt:filetime>
  </property>
  <property fmtid="{D5CDD505-2E9C-101B-9397-08002B2CF9AE}" pid="3" name="Creator">
    <vt:lpwstr>Adobe InDesign CC 14.0 (Macintosh)</vt:lpwstr>
  </property>
  <property fmtid="{D5CDD505-2E9C-101B-9397-08002B2CF9AE}" pid="4" name="LastSaved">
    <vt:filetime>2019-04-23T00:00:00Z</vt:filetime>
  </property>
</Properties>
</file>