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69" r:id="rId2"/>
    <p:sldMasterId id="2147483672" r:id="rId3"/>
    <p:sldMasterId id="2147483674" r:id="rId4"/>
  </p:sldMasterIdLst>
  <p:notesMasterIdLst>
    <p:notesMasterId r:id="rId15"/>
  </p:notesMasterIdLst>
  <p:sldIdLst>
    <p:sldId id="264" r:id="rId5"/>
    <p:sldId id="265" r:id="rId6"/>
    <p:sldId id="270" r:id="rId7"/>
    <p:sldId id="269" r:id="rId8"/>
    <p:sldId id="275" r:id="rId9"/>
    <p:sldId id="271" r:id="rId10"/>
    <p:sldId id="272" r:id="rId11"/>
    <p:sldId id="273" r:id="rId12"/>
    <p:sldId id="274" r:id="rId13"/>
    <p:sldId id="266" r:id="rId14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664"/>
  </p:normalViewPr>
  <p:slideViewPr>
    <p:cSldViewPr>
      <p:cViewPr varScale="1">
        <p:scale>
          <a:sx n="45" d="100"/>
          <a:sy n="45" d="100"/>
        </p:scale>
        <p:origin x="66" y="204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t>03/06/2020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20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46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14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626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5557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76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ctrTitle"/>
          </p:nvPr>
        </p:nvSpPr>
        <p:spPr>
          <a:xfrm>
            <a:off x="2667000" y="2895600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5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  <p:sp>
        <p:nvSpPr>
          <p:cNvPr id="8" name="Holder 3"/>
          <p:cNvSpPr>
            <a:spLocks noGrp="1"/>
          </p:cNvSpPr>
          <p:nvPr>
            <p:ph type="subTitle" idx="4"/>
          </p:nvPr>
        </p:nvSpPr>
        <p:spPr>
          <a:xfrm>
            <a:off x="2667001" y="4284077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sz="2400" b="1">
                <a:solidFill>
                  <a:srgbClr val="4A4E4F"/>
                </a:solidFill>
                <a:latin typeface="Muli" pitchFamily="2" charset="77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432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745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9726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03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88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35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8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endParaRPr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4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  <a:prstGeom prst="rect">
            <a:avLst/>
          </a:prstGeo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t>03/06/2020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871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30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11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2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1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8" name="object 17"/>
          <p:cNvSpPr txBox="1"/>
          <p:nvPr/>
        </p:nvSpPr>
        <p:spPr>
          <a:xfrm>
            <a:off x="914400" y="63608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263450" y="62484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8600" y="6629400"/>
            <a:ext cx="2743200" cy="1524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t>03/06/2020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2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8" name="object 17"/>
          <p:cNvSpPr txBox="1"/>
          <p:nvPr userDrawn="1"/>
        </p:nvSpPr>
        <p:spPr>
          <a:xfrm>
            <a:off x="1108150" y="6589455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This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has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from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the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2020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5" dirty="0">
                <a:solidFill>
                  <a:schemeClr val="tx1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5" dirty="0">
                <a:solidFill>
                  <a:schemeClr val="tx1"/>
                </a:solidFill>
                <a:latin typeface="Muli" pitchFamily="2" charset="77"/>
                <a:cs typeface="Arial"/>
              </a:rPr>
              <a:t>and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20" dirty="0">
                <a:solidFill>
                  <a:schemeClr val="tx1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under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grant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</a:t>
            </a:r>
            <a:r>
              <a:rPr sz="750" spc="15" dirty="0">
                <a:solidFill>
                  <a:schemeClr val="tx1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 dirty="0">
                <a:solidFill>
                  <a:schemeClr val="tx1"/>
                </a:solidFill>
                <a:latin typeface="Muli" pitchFamily="2" charset="77"/>
                <a:cs typeface="Arial"/>
              </a:rPr>
              <a:t> No. </a:t>
            </a:r>
            <a:r>
              <a:rPr sz="750" spc="30" dirty="0">
                <a:solidFill>
                  <a:schemeClr val="tx1"/>
                </a:solidFill>
                <a:latin typeface="Muli" pitchFamily="2" charset="77"/>
                <a:cs typeface="Arial"/>
              </a:rPr>
              <a:t>823852</a:t>
            </a:r>
            <a:endParaRPr sz="750" dirty="0">
              <a:solidFill>
                <a:schemeClr val="tx1"/>
              </a:solidFill>
              <a:latin typeface="Muli" pitchFamily="2" charset="77"/>
              <a:cs typeface="Arial"/>
            </a:endParaRPr>
          </a:p>
        </p:txBody>
      </p:sp>
      <p:grpSp>
        <p:nvGrpSpPr>
          <p:cNvPr id="9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 userDrawn="1"/>
        </p:nvGrpSpPr>
        <p:grpSpPr>
          <a:xfrm>
            <a:off x="457200" y="6477000"/>
            <a:ext cx="486409" cy="345440"/>
            <a:chOff x="995362" y="6228257"/>
            <a:chExt cx="486409" cy="345440"/>
          </a:xfrm>
        </p:grpSpPr>
        <p:sp>
          <p:nvSpPr>
            <p:cNvPr id="10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5305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8" r:id="rId2"/>
    <p:sldLayoutId id="2147483689" r:id="rId3"/>
    <p:sldLayoutId id="2147483690" r:id="rId4"/>
    <p:sldLayoutId id="2147483693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anosc-eu/panosc/tree/master/Work%20Packages/WP1%20Management/Meetings/Project%20Management%20Committee" TargetMode="Externa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907941"/>
          </a:xfrm>
        </p:spPr>
        <p:txBody>
          <a:bodyPr/>
          <a:lstStyle/>
          <a:p>
            <a:r>
              <a:rPr lang="en-US" spc="90" dirty="0" smtClean="0"/>
              <a:t>WP1 – Management</a:t>
            </a:r>
            <a:br>
              <a:rPr lang="en-US" spc="90" dirty="0" smtClean="0"/>
            </a:br>
            <a:r>
              <a:rPr lang="en-US" sz="2400" spc="90" dirty="0" smtClean="0"/>
              <a:t>Report for Review Meeting</a:t>
            </a:r>
            <a:endParaRPr lang="en-US" sz="2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6924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en-US" spc="50" dirty="0" smtClean="0">
                <a:solidFill>
                  <a:srgbClr val="4C4D4F"/>
                </a:solidFill>
                <a:cs typeface="Arial"/>
              </a:rPr>
              <a:t>16</a:t>
            </a:r>
            <a:r>
              <a:rPr lang="en-US" spc="75" dirty="0" smtClean="0">
                <a:solidFill>
                  <a:srgbClr val="4C4D4F"/>
                </a:solidFill>
                <a:cs typeface="Arial"/>
              </a:rPr>
              <a:t>th </a:t>
            </a:r>
            <a:r>
              <a:rPr lang="en-US" spc="10" dirty="0" smtClean="0">
                <a:solidFill>
                  <a:srgbClr val="4C4D4F"/>
                </a:solidFill>
                <a:cs typeface="Arial"/>
              </a:rPr>
              <a:t>June,</a:t>
            </a:r>
            <a:r>
              <a:rPr lang="en-US" spc="-60" dirty="0" smtClean="0">
                <a:solidFill>
                  <a:srgbClr val="4C4D4F"/>
                </a:solidFill>
                <a:cs typeface="Arial"/>
              </a:rPr>
              <a:t> </a:t>
            </a:r>
            <a:r>
              <a:rPr lang="en-US" spc="90" dirty="0" smtClean="0">
                <a:solidFill>
                  <a:srgbClr val="4C4D4F"/>
                </a:solidFill>
                <a:cs typeface="Arial"/>
              </a:rPr>
              <a:t>2020</a:t>
            </a:r>
            <a:endParaRPr lang="en-US" dirty="0"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lang="en-US" spc="-5" dirty="0">
                <a:solidFill>
                  <a:srgbClr val="4C4D4F"/>
                </a:solidFill>
                <a:cs typeface="Arial"/>
              </a:rPr>
              <a:t>Author: </a:t>
            </a:r>
            <a:r>
              <a:rPr lang="en-US" spc="25" dirty="0" smtClean="0">
                <a:solidFill>
                  <a:srgbClr val="4C4D4F"/>
                </a:solidFill>
                <a:cs typeface="Arial"/>
              </a:rPr>
              <a:t>Jordi </a:t>
            </a:r>
            <a:r>
              <a:rPr lang="en-US" spc="25" dirty="0" err="1" smtClean="0">
                <a:solidFill>
                  <a:srgbClr val="4C4D4F"/>
                </a:solidFill>
                <a:cs typeface="Arial"/>
              </a:rPr>
              <a:t>Bodera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75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 smtClean="0"/>
              <a:t>Jordi.bodera@esrf.fr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29" y="1212741"/>
            <a:ext cx="12192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en-US" sz="2000" b="1" dirty="0" smtClean="0">
                <a:latin typeface="Muli" panose="00000500000000000000" pitchFamily="2" charset="0"/>
              </a:rPr>
              <a:t>Objectives</a:t>
            </a:r>
          </a:p>
          <a:p>
            <a:pPr marL="522900" indent="-342900">
              <a:buFont typeface="+mj-lt"/>
              <a:buAutoNum type="arabicPeriod"/>
            </a:pPr>
            <a:r>
              <a:rPr lang="en-US" sz="2000" dirty="0">
                <a:latin typeface="Muli" panose="00000500000000000000" pitchFamily="2" charset="0"/>
              </a:rPr>
              <a:t>Manage and coordinate the project to ensure that the objectives are delivered on time. </a:t>
            </a:r>
            <a:r>
              <a:rPr lang="en-US" sz="2000" dirty="0" smtClean="0">
                <a:latin typeface="Muli" panose="00000500000000000000" pitchFamily="2" charset="0"/>
              </a:rPr>
              <a:t/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So far PaNOSC is delivering on time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52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Muli" panose="00000500000000000000" pitchFamily="2" charset="0"/>
              </a:rPr>
              <a:t>Organise</a:t>
            </a:r>
            <a:r>
              <a:rPr lang="en-US" sz="2000" dirty="0" smtClean="0">
                <a:latin typeface="Muli" panose="00000500000000000000" pitchFamily="2" charset="0"/>
              </a:rPr>
              <a:t> </a:t>
            </a:r>
            <a:r>
              <a:rPr lang="en-US" sz="2000" dirty="0">
                <a:latin typeface="Muli" panose="00000500000000000000" pitchFamily="2" charset="0"/>
              </a:rPr>
              <a:t>regular </a:t>
            </a:r>
            <a:r>
              <a:rPr lang="en-US" sz="2000" dirty="0" smtClean="0">
                <a:latin typeface="Muli" panose="00000500000000000000" pitchFamily="2" charset="0"/>
              </a:rPr>
              <a:t>follow-up meetings and </a:t>
            </a:r>
            <a:r>
              <a:rPr lang="en-US" sz="2000" dirty="0">
                <a:latin typeface="Muli" panose="00000500000000000000" pitchFamily="2" charset="0"/>
              </a:rPr>
              <a:t>annual workshops </a:t>
            </a:r>
            <a:r>
              <a:rPr lang="en-US" sz="2000" dirty="0" smtClean="0">
                <a:latin typeface="Muli" panose="00000500000000000000" pitchFamily="2" charset="0"/>
              </a:rPr>
              <a:t/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WPs are having regular meetings (minutes available in 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  <a:hlinkClick r:id="rId2"/>
              </a:rPr>
              <a:t>GitHub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)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Project Management Committee for coordination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Kick-off meeting in Grenoble, 1</a:t>
            </a:r>
            <a:r>
              <a:rPr lang="en-US" sz="2000" baseline="30000" dirty="0" smtClean="0">
                <a:latin typeface="Muli" panose="00000500000000000000" pitchFamily="2" charset="0"/>
                <a:sym typeface="Wingdings" panose="05000000000000000000" pitchFamily="2" charset="2"/>
              </a:rPr>
              <a:t>st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Annual meeting in Trieste, 2</a:t>
            </a:r>
            <a:r>
              <a:rPr lang="en-US" sz="2000" baseline="30000" dirty="0" smtClean="0">
                <a:latin typeface="Muli" panose="00000500000000000000" pitchFamily="2" charset="0"/>
                <a:sym typeface="Wingdings" panose="05000000000000000000" pitchFamily="2" charset="2"/>
              </a:rPr>
              <a:t>nd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upcoming meeting in Prague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52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Manage change and risk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Following-up progress and comparing with forecasts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Implementation of risk management process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52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Interact </a:t>
            </a:r>
            <a:r>
              <a:rPr lang="en-US" sz="2000" dirty="0">
                <a:latin typeface="Muli" panose="00000500000000000000" pitchFamily="2" charset="0"/>
              </a:rPr>
              <a:t>with and follow-up all other work </a:t>
            </a:r>
            <a:r>
              <a:rPr lang="en-US" sz="2000" dirty="0" smtClean="0">
                <a:latin typeface="Muli" panose="00000500000000000000" pitchFamily="2" charset="0"/>
              </a:rPr>
              <a:t>packages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Attending some other WP meetings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Internal milestones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Follow-up during Project Management Committee meetings</a:t>
            </a:r>
            <a:r>
              <a:rPr lang="en-US" sz="2000" dirty="0" smtClean="0">
                <a:latin typeface="Muli" panose="00000500000000000000" pitchFamily="2" charset="0"/>
              </a:rPr>
              <a:t> </a:t>
            </a: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629" y="1212741"/>
            <a:ext cx="12192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en-US" sz="2000" b="1" dirty="0" smtClean="0">
                <a:latin typeface="Muli" panose="00000500000000000000" pitchFamily="2" charset="0"/>
              </a:rPr>
              <a:t>Tasks</a:t>
            </a:r>
          </a:p>
          <a:p>
            <a:pPr marL="180000">
              <a:spcAft>
                <a:spcPts val="200"/>
              </a:spcAft>
            </a:pPr>
            <a:r>
              <a:rPr lang="en-US" sz="2000" dirty="0" smtClean="0">
                <a:latin typeface="Muli" panose="00000500000000000000" pitchFamily="2" charset="0"/>
              </a:rPr>
              <a:t>  T1.1 </a:t>
            </a:r>
            <a:r>
              <a:rPr lang="en-US" sz="2000" dirty="0">
                <a:latin typeface="Muli" panose="00000500000000000000" pitchFamily="2" charset="0"/>
              </a:rPr>
              <a:t>Creation of Project Initiation Documentation (M1-M2</a:t>
            </a:r>
            <a:r>
              <a:rPr lang="en-US" sz="2000" dirty="0" smtClean="0">
                <a:latin typeface="Muli" panose="00000500000000000000" pitchFamily="2" charset="0"/>
              </a:rPr>
              <a:t>)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Documentation created on time and available in GitHub</a:t>
            </a:r>
            <a:endParaRPr lang="en-US" sz="2000" dirty="0">
              <a:latin typeface="Muli" panose="00000500000000000000" pitchFamily="2" charset="0"/>
              <a:sym typeface="Wingdings" panose="05000000000000000000" pitchFamily="2" charset="2"/>
            </a:endParaRPr>
          </a:p>
          <a:p>
            <a:pPr marL="180000">
              <a:spcAft>
                <a:spcPts val="200"/>
              </a:spcAft>
            </a:pP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     </a:t>
            </a:r>
            <a:r>
              <a:rPr lang="en-US" sz="2000" dirty="0" smtClean="0">
                <a:latin typeface="Muli" panose="00000500000000000000" pitchFamily="2" charset="0"/>
              </a:rPr>
              <a:t>appointment </a:t>
            </a:r>
            <a:r>
              <a:rPr lang="en-US" sz="2000" dirty="0">
                <a:latin typeface="Muli" panose="00000500000000000000" pitchFamily="2" charset="0"/>
              </a:rPr>
              <a:t>of Executive Committee </a:t>
            </a:r>
            <a:r>
              <a:rPr lang="en-US" sz="2000" dirty="0" smtClean="0">
                <a:latin typeface="Muli" panose="00000500000000000000" pitchFamily="2" charset="0"/>
              </a:rPr>
              <a:t/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Body appointed with regular meetings to steer the project</a:t>
            </a:r>
            <a:endParaRPr lang="en-US" sz="2000" dirty="0">
              <a:latin typeface="Muli" panose="00000500000000000000" pitchFamily="2" charset="0"/>
              <a:sym typeface="Wingdings" panose="05000000000000000000" pitchFamily="2" charset="2"/>
            </a:endParaRPr>
          </a:p>
          <a:p>
            <a:pPr marL="180000">
              <a:spcAft>
                <a:spcPts val="200"/>
              </a:spcAft>
            </a:pP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     </a:t>
            </a:r>
            <a:r>
              <a:rPr lang="en-US" sz="2000" dirty="0" smtClean="0">
                <a:latin typeface="Muli" panose="00000500000000000000" pitchFamily="2" charset="0"/>
              </a:rPr>
              <a:t>and selection of </a:t>
            </a:r>
            <a:r>
              <a:rPr lang="en-US" sz="2000" dirty="0">
                <a:latin typeface="Muli" panose="00000500000000000000" pitchFamily="2" charset="0"/>
              </a:rPr>
              <a:t>the tools to be used for project </a:t>
            </a:r>
            <a:r>
              <a:rPr lang="en-US" sz="2000" dirty="0" smtClean="0">
                <a:latin typeface="Muli" panose="00000500000000000000" pitchFamily="2" charset="0"/>
              </a:rPr>
              <a:t>management</a:t>
            </a:r>
            <a:r>
              <a:rPr lang="en-US" sz="2000" dirty="0">
                <a:latin typeface="Muli" panose="00000500000000000000" pitchFamily="2" charset="0"/>
              </a:rPr>
              <a:t/>
            </a:r>
            <a:br>
              <a:rPr lang="en-US" sz="2000" dirty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GitHub with agreed arborescence structure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Mailing </a:t>
            </a:r>
            <a:r>
              <a:rPr lang="en-US" sz="2000" dirty="0">
                <a:latin typeface="Muli" panose="00000500000000000000" pitchFamily="2" charset="0"/>
                <a:sym typeface="Wingdings" panose="05000000000000000000" pitchFamily="2" charset="2"/>
              </a:rPr>
              <a:t>lists 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and Slack for internal communication</a:t>
            </a:r>
            <a:b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</a:b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Google Docs for multiple editing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T1.2 </a:t>
            </a:r>
            <a:r>
              <a:rPr lang="en-US" sz="2000" dirty="0">
                <a:latin typeface="Muli" panose="00000500000000000000" pitchFamily="2" charset="0"/>
              </a:rPr>
              <a:t>Project management and coordination (M1-M48</a:t>
            </a:r>
            <a:r>
              <a:rPr lang="en-US" sz="2000" dirty="0" smtClean="0">
                <a:latin typeface="Muli" panose="00000500000000000000" pitchFamily="2" charset="0"/>
              </a:rPr>
              <a:t>)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Regular meetings, email exchanges and general follow-up of the project</a:t>
            </a:r>
          </a:p>
          <a:p>
            <a:pPr marL="180000">
              <a:spcBef>
                <a:spcPts val="600"/>
              </a:spcBef>
            </a:pPr>
            <a:r>
              <a:rPr lang="en-US" sz="2000" dirty="0">
                <a:latin typeface="Muli" panose="00000500000000000000" pitchFamily="2" charset="0"/>
              </a:rPr>
              <a:t> </a:t>
            </a:r>
            <a:r>
              <a:rPr lang="en-US" sz="2000" dirty="0" smtClean="0">
                <a:latin typeface="Muli" panose="00000500000000000000" pitchFamily="2" charset="0"/>
              </a:rPr>
              <a:t>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Introduction of Key Performance Indicators (KPIs) and issue tracking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T1.3 Administration </a:t>
            </a:r>
            <a:r>
              <a:rPr lang="en-US" sz="2000" dirty="0">
                <a:latin typeface="Muli" panose="00000500000000000000" pitchFamily="2" charset="0"/>
              </a:rPr>
              <a:t>(M1-M48</a:t>
            </a:r>
            <a:r>
              <a:rPr lang="en-US" sz="2000" dirty="0" smtClean="0">
                <a:latin typeface="Muli" panose="00000500000000000000" pitchFamily="2" charset="0"/>
              </a:rPr>
              <a:t>)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        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Management of mailing lists, minutes of meetings and other administrative tasks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180000"/>
            <a:endParaRPr lang="en-US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7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en-US" sz="2000" b="1" dirty="0" smtClean="0">
                <a:latin typeface="Muli" panose="00000500000000000000" pitchFamily="2" charset="0"/>
              </a:rPr>
              <a:t>Deliverables</a:t>
            </a: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  D1.1 Project Initiation Documentation (M2)</a:t>
            </a: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D1.2 Data Management Plan (M6)</a:t>
            </a: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D1.3+ Mid-year summaries (M6, M18, M30, M42)</a:t>
            </a: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D1.4+ Report of annual workshop (M12, M24, M36, M48)</a:t>
            </a:r>
          </a:p>
          <a:p>
            <a:pPr marL="180000">
              <a:spcBef>
                <a:spcPts val="600"/>
              </a:spcBef>
            </a:pPr>
            <a:r>
              <a:rPr lang="en-US" sz="2000" dirty="0">
                <a:latin typeface="Muli" panose="00000500000000000000" pitchFamily="2" charset="0"/>
              </a:rPr>
              <a:t> </a:t>
            </a:r>
            <a:r>
              <a:rPr lang="en-US" sz="2000" dirty="0" smtClean="0">
                <a:latin typeface="Muli" panose="00000500000000000000" pitchFamily="2" charset="0"/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So far all submitted</a:t>
            </a: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/>
            <a:r>
              <a:rPr lang="en-US" sz="2000" b="1" dirty="0" smtClean="0">
                <a:latin typeface="Muli" panose="00000500000000000000" pitchFamily="2" charset="0"/>
              </a:rPr>
              <a:t>Milestones</a:t>
            </a: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  MS1 Project initiation stage completed (M2)</a:t>
            </a:r>
          </a:p>
          <a:p>
            <a:pPr marL="180000">
              <a:spcBef>
                <a:spcPts val="600"/>
              </a:spcBef>
            </a:pPr>
            <a:r>
              <a:rPr lang="en-US" sz="2000" dirty="0" smtClean="0">
                <a:latin typeface="Muli" panose="00000500000000000000" pitchFamily="2" charset="0"/>
              </a:rPr>
              <a:t>  MS2 Annual report submitted (M12, M24, M36, M48)</a:t>
            </a:r>
          </a:p>
          <a:p>
            <a:pPr marL="180000">
              <a:spcBef>
                <a:spcPts val="600"/>
              </a:spcBef>
            </a:pPr>
            <a:r>
              <a:rPr lang="en-US" sz="2000" dirty="0">
                <a:latin typeface="Muli" panose="00000500000000000000" pitchFamily="2" charset="0"/>
              </a:rPr>
              <a:t> </a:t>
            </a:r>
            <a:r>
              <a:rPr lang="en-US" sz="2000" dirty="0" smtClean="0">
                <a:latin typeface="Muli" panose="00000500000000000000" pitchFamily="2" charset="0"/>
              </a:rPr>
              <a:t>     </a:t>
            </a:r>
            <a:r>
              <a:rPr lang="en-US" sz="2000" dirty="0" smtClean="0">
                <a:solidFill>
                  <a:srgbClr val="00B050"/>
                </a:solidFill>
                <a:latin typeface="Muli" panose="00000500000000000000" pitchFamily="2" charset="0"/>
                <a:sym typeface="Wingdings" panose="05000000000000000000" pitchFamily="2" charset="2"/>
              </a:rPr>
              <a:t>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 </a:t>
            </a:r>
            <a:r>
              <a:rPr lang="en-US" sz="2000" dirty="0">
                <a:latin typeface="Muli" panose="00000500000000000000" pitchFamily="2" charset="0"/>
                <a:sym typeface="Wingdings" panose="05000000000000000000" pitchFamily="2" charset="2"/>
              </a:rPr>
              <a:t>So far all </a:t>
            </a:r>
            <a:r>
              <a:rPr lang="en-US" sz="2000" dirty="0" smtClean="0">
                <a:latin typeface="Muli" panose="00000500000000000000" pitchFamily="2" charset="0"/>
                <a:sym typeface="Wingdings" panose="05000000000000000000" pitchFamily="2" charset="2"/>
              </a:rPr>
              <a:t>achieved</a:t>
            </a:r>
            <a:endParaRPr lang="en-US" sz="2000" dirty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endParaRPr lang="en-GB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97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Grant Agreement modifications</a:t>
            </a:r>
            <a:endParaRPr lang="en-US" sz="2000" b="1" dirty="0" smtClean="0">
              <a:latin typeface="Muli" panose="00000500000000000000" pitchFamily="2" charset="0"/>
            </a:endParaRPr>
          </a:p>
          <a:p>
            <a:pPr marL="1094400" lvl="1" indent="-457200"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ELI-DC </a:t>
            </a:r>
            <a:r>
              <a:rPr lang="en-US" sz="2000" dirty="0" smtClean="0">
                <a:latin typeface="Muli" panose="00000500000000000000" pitchFamily="2" charset="0"/>
              </a:rPr>
              <a:t>transformation into </a:t>
            </a:r>
            <a:r>
              <a:rPr lang="en-US" sz="2000" dirty="0" smtClean="0">
                <a:latin typeface="Muli" panose="00000500000000000000" pitchFamily="2" charset="0"/>
              </a:rPr>
              <a:t>ELI-ERIC</a:t>
            </a:r>
            <a:endParaRPr lang="en-US" sz="2000" dirty="0">
              <a:latin typeface="Muli" panose="00000500000000000000" pitchFamily="2" charset="0"/>
            </a:endParaRP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As planned and stated in the Grant Agreement</a:t>
            </a:r>
          </a:p>
          <a:p>
            <a:pPr marL="2008800" lvl="3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ELI-ERIC to replace ELI-DC as beneficiary</a:t>
            </a:r>
            <a:br>
              <a:rPr lang="en-US" sz="2000" dirty="0" smtClean="0">
                <a:latin typeface="Muli" panose="00000500000000000000" pitchFamily="2" charset="0"/>
              </a:rPr>
            </a:br>
            <a:endParaRPr lang="en-US" sz="2000" dirty="0" smtClean="0">
              <a:latin typeface="Muli" panose="00000500000000000000" pitchFamily="2" charset="0"/>
            </a:endParaRP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ELI-ERIC to accept all assets and liabilities of ELI-DC</a:t>
            </a:r>
            <a:br>
              <a:rPr lang="en-US" sz="2000" dirty="0" smtClean="0">
                <a:latin typeface="Muli" panose="00000500000000000000" pitchFamily="2" charset="0"/>
              </a:rPr>
            </a:br>
            <a:endParaRPr lang="en-US" sz="2000" dirty="0" smtClean="0">
              <a:latin typeface="Muli" panose="00000500000000000000" pitchFamily="2" charset="0"/>
            </a:endParaRP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ELI-BL and ELI-ALPS will be founding members of ELI-ERIC</a:t>
            </a: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ELI-NP will not be a member of ELI-ERIC </a:t>
            </a:r>
          </a:p>
          <a:p>
            <a:pPr marL="1551600" lvl="2" indent="-457200">
              <a:buFont typeface="+mj-lt"/>
              <a:buAutoNum type="alphaLcParenR"/>
            </a:pPr>
            <a:endParaRPr lang="en-US" sz="2000" dirty="0">
              <a:latin typeface="Muli" panose="00000500000000000000" pitchFamily="2" charset="0"/>
            </a:endParaRPr>
          </a:p>
          <a:p>
            <a:pPr marL="1094400" lvl="1" indent="-457200"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Transfer </a:t>
            </a:r>
            <a:r>
              <a:rPr lang="en-US" sz="2000" dirty="0" smtClean="0">
                <a:latin typeface="Muli" panose="00000500000000000000" pitchFamily="2" charset="0"/>
              </a:rPr>
              <a:t>funds into </a:t>
            </a:r>
            <a:r>
              <a:rPr lang="en-US" sz="2000" dirty="0" smtClean="0">
                <a:latin typeface="Muli" panose="00000500000000000000" pitchFamily="2" charset="0"/>
              </a:rPr>
              <a:t>subcontracting</a:t>
            </a: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Due to difficulties recruiting</a:t>
            </a:r>
          </a:p>
          <a:p>
            <a:pPr marL="1551600" lvl="2" indent="-457200">
              <a:buFont typeface="+mj-lt"/>
              <a:buAutoNum type="alphaLcParenR"/>
            </a:pPr>
            <a:r>
              <a:rPr lang="en-US" sz="2000" dirty="0" smtClean="0">
                <a:latin typeface="Muli" panose="00000500000000000000" pitchFamily="2" charset="0"/>
              </a:rPr>
              <a:t>Estimated total amount for subcontracting of XYZ€</a:t>
            </a:r>
            <a:endParaRPr lang="en-US" sz="2000" dirty="0" smtClean="0">
              <a:latin typeface="Muli" panose="00000500000000000000" pitchFamily="2" charset="0"/>
            </a:endParaRPr>
          </a:p>
          <a:p>
            <a:pPr marL="1094400" lvl="1" indent="-457200">
              <a:buFont typeface="+mj-lt"/>
              <a:buAutoNum type="arabicPeriod"/>
            </a:pPr>
            <a:endParaRPr lang="en-US" sz="2000" dirty="0">
              <a:latin typeface="Muli" panose="00000500000000000000" pitchFamily="2" charset="0"/>
            </a:endParaRPr>
          </a:p>
          <a:p>
            <a:pPr marL="449263" lvl="1"/>
            <a:endParaRPr lang="en-US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8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en-US" sz="2000" b="1" dirty="0" smtClean="0">
                <a:latin typeface="Muli" panose="00000500000000000000" pitchFamily="2" charset="0"/>
              </a:rPr>
              <a:t>Management Structure</a:t>
            </a:r>
          </a:p>
          <a:p>
            <a:pPr marL="180000"/>
            <a:endParaRPr lang="en-US" sz="2000" b="1" dirty="0">
              <a:latin typeface="Muli" panose="00000500000000000000" pitchFamily="2" charset="0"/>
            </a:endParaRP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The management structure defined in the proposal and refined in the Project Initiation Documentation has been put in place, with all partners collaborating</a:t>
            </a: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/>
            <a:endParaRPr lang="en-US" sz="2000" dirty="0" smtClean="0">
              <a:latin typeface="Muli" panose="00000500000000000000" pitchFamily="2" charset="0"/>
            </a:endParaRP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/>
            <a:endParaRPr lang="en-US" sz="2000" dirty="0" smtClean="0">
              <a:latin typeface="Muli" panose="00000500000000000000" pitchFamily="2" charset="0"/>
            </a:endParaRP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/>
            <a:endParaRPr lang="en-US" sz="2000" dirty="0" smtClean="0">
              <a:latin typeface="Muli" panose="00000500000000000000" pitchFamily="2" charset="0"/>
            </a:endParaRP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/>
            <a:r>
              <a:rPr lang="en-US" sz="2000" dirty="0">
                <a:latin typeface="Muli" panose="00000500000000000000" pitchFamily="2" charset="0"/>
              </a:rPr>
              <a:t/>
            </a:r>
            <a:br>
              <a:rPr lang="en-US" sz="2000" dirty="0">
                <a:latin typeface="Muli" panose="00000500000000000000" pitchFamily="2" charset="0"/>
              </a:rPr>
            </a:br>
            <a:endParaRPr lang="en-US" sz="2000" dirty="0">
              <a:latin typeface="Muli" panose="00000500000000000000" pitchFamily="2" charset="0"/>
            </a:endParaRPr>
          </a:p>
          <a:p>
            <a:pPr marL="180000"/>
            <a:endParaRPr lang="en-US" sz="2000" dirty="0" smtClean="0">
              <a:latin typeface="Muli" panose="00000500000000000000" pitchFamily="2" charset="0"/>
            </a:endParaRP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No </a:t>
            </a:r>
            <a:r>
              <a:rPr lang="en-US" sz="2000" i="1" dirty="0" smtClean="0">
                <a:latin typeface="Muli" panose="00000500000000000000" pitchFamily="2" charset="0"/>
              </a:rPr>
              <a:t>project administrator </a:t>
            </a:r>
            <a:r>
              <a:rPr lang="en-US" sz="2000" dirty="0" smtClean="0">
                <a:latin typeface="Muli" panose="00000500000000000000" pitchFamily="2" charset="0"/>
              </a:rPr>
              <a:t>has been hired to support the work of the Project Coordinator and Project Manager though.</a:t>
            </a: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endParaRPr lang="en-GB" sz="2000" dirty="0">
              <a:latin typeface="Muli" panose="000005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157" y="2590800"/>
            <a:ext cx="7935686" cy="279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7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Risk Management</a:t>
            </a: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Is being applied as per the proposal, with ownership of risks delegated to PaNOSC members closer to the risk.</a:t>
            </a:r>
          </a:p>
          <a:p>
            <a:pPr marL="180000"/>
            <a:endParaRPr lang="en-US" sz="2000" b="1" dirty="0">
              <a:latin typeface="Muli" panose="00000500000000000000" pitchFamily="2" charset="0"/>
            </a:endParaRPr>
          </a:p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Issue Management</a:t>
            </a:r>
            <a:endParaRPr lang="en-US" sz="2000" b="1" dirty="0">
              <a:latin typeface="Muli" panose="00000500000000000000" pitchFamily="2" charset="0"/>
            </a:endParaRP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Important issues that cannot be dealt at WP level are documented in GitHub and discussed during the regular Project Management Committee Meetings.</a:t>
            </a:r>
          </a:p>
          <a:p>
            <a:pPr marL="180000"/>
            <a:endParaRPr lang="en-US" sz="2000" b="1" dirty="0">
              <a:latin typeface="Muli" panose="00000500000000000000" pitchFamily="2" charset="0"/>
            </a:endParaRPr>
          </a:p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Internal Communication</a:t>
            </a:r>
            <a:endParaRPr lang="en-US" sz="2000" b="1" dirty="0">
              <a:latin typeface="Muli" panose="00000500000000000000" pitchFamily="2" charset="0"/>
            </a:endParaRPr>
          </a:p>
          <a:p>
            <a:pPr marL="180000"/>
            <a:r>
              <a:rPr lang="en-US" sz="2000" dirty="0" smtClean="0">
                <a:latin typeface="Muli" panose="00000500000000000000" pitchFamily="2" charset="0"/>
              </a:rPr>
              <a:t>Mailing lists, Slack, PaNOSC calendar and regular meetings used.</a:t>
            </a:r>
            <a:endParaRPr lang="en-US" sz="2000" dirty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endParaRPr lang="en-GB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Other management aspects</a:t>
            </a:r>
          </a:p>
          <a:p>
            <a:pPr marL="52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Management by exception, </a:t>
            </a:r>
          </a:p>
          <a:p>
            <a:pPr marL="1160463"/>
            <a:r>
              <a:rPr lang="en-US" sz="2000" dirty="0" smtClean="0">
                <a:latin typeface="Muli" panose="00000500000000000000" pitchFamily="2" charset="0"/>
              </a:rPr>
              <a:t>letting WP leaders  be independent and autonomous </a:t>
            </a:r>
            <a:br>
              <a:rPr lang="en-US" sz="2000" dirty="0" smtClean="0">
                <a:latin typeface="Muli" panose="00000500000000000000" pitchFamily="2" charset="0"/>
              </a:rPr>
            </a:br>
            <a:r>
              <a:rPr lang="en-US" sz="2000" dirty="0" smtClean="0">
                <a:latin typeface="Muli" panose="00000500000000000000" pitchFamily="2" charset="0"/>
              </a:rPr>
              <a:t>while encouraging collaboration between WPs and with other projects (like ExPaNDS)</a:t>
            </a:r>
            <a:br>
              <a:rPr lang="en-US" sz="2000" dirty="0" smtClean="0">
                <a:latin typeface="Muli" panose="00000500000000000000" pitchFamily="2" charset="0"/>
              </a:rPr>
            </a:br>
            <a:endParaRPr lang="en-US" sz="2000" dirty="0" smtClean="0">
              <a:latin typeface="Muli" panose="00000500000000000000" pitchFamily="2" charset="0"/>
            </a:endParaRPr>
          </a:p>
          <a:p>
            <a:pPr marL="52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Reminding WP leaders and PaNOSC partners representatives of major upcoming actions, reports, deliverables and milestones</a:t>
            </a:r>
            <a:br>
              <a:rPr lang="en-US" sz="2000" dirty="0" smtClean="0">
                <a:latin typeface="Muli" panose="00000500000000000000" pitchFamily="2" charset="0"/>
              </a:rPr>
            </a:br>
            <a:endParaRPr lang="en-US" sz="2000" dirty="0" smtClean="0">
              <a:latin typeface="Muli" panose="00000500000000000000" pitchFamily="2" charset="0"/>
            </a:endParaRPr>
          </a:p>
          <a:p>
            <a:pPr marL="52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Proactive approach to project management</a:t>
            </a:r>
          </a:p>
          <a:p>
            <a:pPr marL="1160463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Regular meetings to follow-up progress</a:t>
            </a:r>
          </a:p>
          <a:p>
            <a:pPr marL="1160463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Internal Milestones</a:t>
            </a:r>
          </a:p>
          <a:p>
            <a:pPr marL="1160463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Internal Financial Report</a:t>
            </a:r>
          </a:p>
          <a:p>
            <a:pPr marL="1160463" lvl="2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New KPIs being introduced</a:t>
            </a:r>
          </a:p>
          <a:p>
            <a:pPr marL="1160463" lvl="2" indent="-342900">
              <a:buFont typeface="Arial" panose="020B0604020202020204" pitchFamily="34" charset="0"/>
              <a:buChar char="•"/>
            </a:pPr>
            <a:endParaRPr lang="en-US" sz="2000" dirty="0">
              <a:latin typeface="Muli" panose="00000500000000000000" pitchFamily="2" charset="0"/>
            </a:endParaRPr>
          </a:p>
          <a:p>
            <a:pPr marL="536575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Muli" panose="00000500000000000000" pitchFamily="2" charset="0"/>
              </a:rPr>
              <a:t>Being open with the management data (all non-confidential items are available in GitHub)</a:t>
            </a:r>
          </a:p>
          <a:p>
            <a:pPr marL="180000"/>
            <a:endParaRPr lang="en-US" sz="2000" b="1" dirty="0">
              <a:latin typeface="Muli" panose="00000500000000000000" pitchFamily="2" charset="0"/>
            </a:endParaRPr>
          </a:p>
          <a:p>
            <a:pPr marL="180000">
              <a:spcBef>
                <a:spcPts val="600"/>
              </a:spcBef>
            </a:pPr>
            <a:endParaRPr lang="en-GB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5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0" y="0"/>
            <a:ext cx="12192000" cy="12127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0000" algn="l"/>
            <a:r>
              <a:rPr lang="en-US" spc="90" dirty="0" smtClean="0">
                <a:latin typeface="Muli" panose="00000500000000000000" pitchFamily="2" charset="0"/>
              </a:rPr>
              <a:t>WP1 – Management</a:t>
            </a:r>
            <a:br>
              <a:rPr lang="en-US" spc="90" dirty="0" smtClean="0">
                <a:latin typeface="Muli" panose="00000500000000000000" pitchFamily="2" charset="0"/>
              </a:rPr>
            </a:br>
            <a:r>
              <a:rPr lang="en-US" sz="2400" spc="90" dirty="0" smtClean="0">
                <a:latin typeface="Muli" panose="00000500000000000000" pitchFamily="2" charset="0"/>
              </a:rPr>
              <a:t>Report for Review Meeting</a:t>
            </a:r>
            <a:endParaRPr lang="en-US" sz="2400" dirty="0">
              <a:latin typeface="Muli" panose="000005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12741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lnSpc>
                <a:spcPct val="150000"/>
              </a:lnSpc>
            </a:pPr>
            <a:r>
              <a:rPr lang="en-US" sz="2000" b="1" dirty="0" smtClean="0">
                <a:latin typeface="Muli" panose="00000500000000000000" pitchFamily="2" charset="0"/>
              </a:rPr>
              <a:t>Next steps</a:t>
            </a:r>
          </a:p>
          <a:p>
            <a:pPr marL="180000">
              <a:lnSpc>
                <a:spcPct val="150000"/>
              </a:lnSpc>
            </a:pPr>
            <a:endParaRPr lang="en-US" sz="2000" b="1" dirty="0" smtClean="0">
              <a:latin typeface="Muli" panose="00000500000000000000" pitchFamily="2" charset="0"/>
            </a:endParaRPr>
          </a:p>
          <a:p>
            <a:pPr marL="449263" indent="-269875"/>
            <a:r>
              <a:rPr lang="en-US" sz="2000" dirty="0" smtClean="0">
                <a:latin typeface="Muli" panose="00000500000000000000" pitchFamily="2" charset="0"/>
              </a:rPr>
              <a:t>    Submit Periodic Report  </a:t>
            </a:r>
          </a:p>
          <a:p>
            <a:pPr marL="180000"/>
            <a:endParaRPr lang="en-US" sz="2000" dirty="0">
              <a:latin typeface="Muli" panose="00000500000000000000" pitchFamily="2" charset="0"/>
            </a:endParaRPr>
          </a:p>
          <a:p>
            <a:pPr marL="449263"/>
            <a:r>
              <a:rPr lang="en-US" sz="2000" dirty="0" smtClean="0">
                <a:latin typeface="Muli" panose="00000500000000000000" pitchFamily="2" charset="0"/>
              </a:rPr>
              <a:t>Grant Agreement modifications</a:t>
            </a:r>
          </a:p>
          <a:p>
            <a:pPr marL="1551600" lvl="2" indent="-457200"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ELI-DC transformation into ELI-ERIC</a:t>
            </a:r>
          </a:p>
          <a:p>
            <a:pPr marL="1551600" lvl="2" indent="-457200">
              <a:buFont typeface="+mj-lt"/>
              <a:buAutoNum type="arabicPeriod"/>
            </a:pPr>
            <a:r>
              <a:rPr lang="en-US" sz="2000" dirty="0" smtClean="0">
                <a:latin typeface="Muli" panose="00000500000000000000" pitchFamily="2" charset="0"/>
              </a:rPr>
              <a:t>Transfer funds into subcontracting</a:t>
            </a:r>
          </a:p>
          <a:p>
            <a:pPr marL="1094400" lvl="1" indent="-457200">
              <a:buFont typeface="+mj-lt"/>
              <a:buAutoNum type="arabicPeriod"/>
            </a:pPr>
            <a:endParaRPr lang="en-US" sz="2000" dirty="0">
              <a:latin typeface="Muli" panose="00000500000000000000" pitchFamily="2" charset="0"/>
            </a:endParaRPr>
          </a:p>
          <a:p>
            <a:pPr marL="449263" lvl="1"/>
            <a:r>
              <a:rPr lang="en-US" sz="2000" dirty="0" smtClean="0">
                <a:latin typeface="Muli" panose="00000500000000000000" pitchFamily="2" charset="0"/>
              </a:rPr>
              <a:t>2</a:t>
            </a:r>
            <a:r>
              <a:rPr lang="en-US" sz="2000" baseline="30000" dirty="0" smtClean="0">
                <a:latin typeface="Muli" panose="00000500000000000000" pitchFamily="2" charset="0"/>
              </a:rPr>
              <a:t>nd</a:t>
            </a:r>
            <a:r>
              <a:rPr lang="en-US" sz="2000" dirty="0" smtClean="0">
                <a:latin typeface="Muli" panose="00000500000000000000" pitchFamily="2" charset="0"/>
              </a:rPr>
              <a:t> PaNOSC annual meeting (joint with ExPaNDS)</a:t>
            </a:r>
          </a:p>
          <a:p>
            <a:pPr marL="449263" lvl="1"/>
            <a:endParaRPr lang="en-US" sz="2000" dirty="0">
              <a:latin typeface="Muli" panose="00000500000000000000" pitchFamily="2" charset="0"/>
            </a:endParaRPr>
          </a:p>
          <a:p>
            <a:pPr marL="449263" lvl="1"/>
            <a:r>
              <a:rPr lang="en-US" sz="2000" dirty="0" smtClean="0">
                <a:latin typeface="Muli" panose="00000500000000000000" pitchFamily="2" charset="0"/>
              </a:rPr>
              <a:t>Continue regular meetings and following-up the project</a:t>
            </a:r>
          </a:p>
          <a:p>
            <a:pPr marL="449263" lvl="1"/>
            <a:endParaRPr lang="en-US" sz="2000" dirty="0">
              <a:latin typeface="Muli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s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ogo+EU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NOSC_EUflag+b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NOSC_LOGO-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PaNOSC_ppt_template_DEF.potx</Template>
  <TotalTime>0</TotalTime>
  <Words>712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Muli</vt:lpstr>
      <vt:lpstr>Wingdings</vt:lpstr>
      <vt:lpstr>First Slide</vt:lpstr>
      <vt:lpstr>Logo+EUtext</vt:lpstr>
      <vt:lpstr>PaNOSC_EUflag+bar</vt:lpstr>
      <vt:lpstr>PaNOSC_LOGO-only</vt:lpstr>
      <vt:lpstr>WP1 – Management Report for Review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on one or more lines</dc:title>
  <dc:subject/>
  <dc:creator>BODERA SEMPERE Jordi</dc:creator>
  <cp:keywords/>
  <dc:description/>
  <cp:lastModifiedBy>BODERA SEMPERE Jordi</cp:lastModifiedBy>
  <cp:revision>43</cp:revision>
  <dcterms:created xsi:type="dcterms:W3CDTF">2019-04-23T08:59:57Z</dcterms:created>
  <dcterms:modified xsi:type="dcterms:W3CDTF">2020-06-03T08:11:07Z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2019-04-19T10:00:00Z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2019-04-23T10:00:00Z</vt:filetime>
  </property>
</Properties>
</file>