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2">
  <p:sldMasterIdLst>
    <p:sldMasterId id="2147483648" r:id="rId1"/>
  </p:sldMasterIdLst>
  <p:notesMasterIdLst>
    <p:notesMasterId r:id="rId24"/>
  </p:notesMasterIdLst>
  <p:handoutMasterIdLst>
    <p:handoutMasterId r:id="rId25"/>
  </p:handoutMasterIdLst>
  <p:sldIdLst>
    <p:sldId id="256" r:id="rId2"/>
    <p:sldId id="369" r:id="rId3"/>
    <p:sldId id="367" r:id="rId4"/>
    <p:sldId id="305" r:id="rId5"/>
    <p:sldId id="371" r:id="rId6"/>
    <p:sldId id="372" r:id="rId7"/>
    <p:sldId id="376" r:id="rId8"/>
    <p:sldId id="377" r:id="rId9"/>
    <p:sldId id="378" r:id="rId10"/>
    <p:sldId id="384" r:id="rId11"/>
    <p:sldId id="385" r:id="rId12"/>
    <p:sldId id="387" r:id="rId13"/>
    <p:sldId id="386" r:id="rId14"/>
    <p:sldId id="388" r:id="rId15"/>
    <p:sldId id="395" r:id="rId16"/>
    <p:sldId id="396" r:id="rId17"/>
    <p:sldId id="397" r:id="rId18"/>
    <p:sldId id="389" r:id="rId19"/>
    <p:sldId id="390" r:id="rId20"/>
    <p:sldId id="391" r:id="rId21"/>
    <p:sldId id="392" r:id="rId22"/>
    <p:sldId id="393"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1"/>
    <a:srgbClr val="AB092F"/>
    <a:srgbClr val="262626"/>
    <a:srgbClr val="A0A0A0"/>
    <a:srgbClr val="7F7F7F"/>
    <a:srgbClr val="A6A6A6"/>
    <a:srgbClr val="595959"/>
    <a:srgbClr val="0065B0"/>
    <a:srgbClr val="FF0505"/>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1" autoAdjust="0"/>
    <p:restoredTop sz="97461" autoAdjust="0"/>
  </p:normalViewPr>
  <p:slideViewPr>
    <p:cSldViewPr>
      <p:cViewPr varScale="1">
        <p:scale>
          <a:sx n="206" d="100"/>
          <a:sy n="206" d="100"/>
        </p:scale>
        <p:origin x="234" y="162"/>
      </p:cViewPr>
      <p:guideLst>
        <p:guide orient="horz" pos="1620"/>
        <p:guide pos="2880"/>
      </p:guideLst>
    </p:cSldViewPr>
  </p:slideViewPr>
  <p:outlineViewPr>
    <p:cViewPr>
      <p:scale>
        <a:sx n="33" d="100"/>
        <a:sy n="33" d="100"/>
      </p:scale>
      <p:origin x="0" y="-2736"/>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121" d="100"/>
          <a:sy n="121" d="100"/>
        </p:scale>
        <p:origin x="493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5" Type="http://schemas.openxmlformats.org/officeDocument/2006/relationships/image" Target="../media/image28.emf"/><Relationship Id="rId4"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10/10/2021</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10/10/2021</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9CA0D8-6577-48B2-BA77-88519BAFBFDA}" type="slidenum">
              <a:rPr lang="en-JM" smtClean="0"/>
              <a:pPr/>
              <a:t>4</a:t>
            </a:fld>
            <a:endParaRPr lang="en-JM"/>
          </a:p>
        </p:txBody>
      </p:sp>
    </p:spTree>
    <p:extLst>
      <p:ext uri="{BB962C8B-B14F-4D97-AF65-F5344CB8AC3E}">
        <p14:creationId xmlns:p14="http://schemas.microsoft.com/office/powerpoint/2010/main" val="2698373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2" name="Title 1"/>
          <p:cNvSpPr>
            <a:spLocks noGrp="1"/>
          </p:cNvSpPr>
          <p:nvPr>
            <p:ph type="ctrTitle"/>
          </p:nvPr>
        </p:nvSpPr>
        <p:spPr>
          <a:xfrm>
            <a:off x="685800" y="1597820"/>
            <a:ext cx="7772400" cy="1102519"/>
          </a:xfrm>
        </p:spPr>
        <p:txBody>
          <a:bodyPr/>
          <a:lstStyle>
            <a:lvl1pPr algn="ctr">
              <a:defRPr/>
            </a:lvl1pPr>
          </a:lstStyle>
          <a:p>
            <a:r>
              <a:rPr lang="en-US" dirty="0"/>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JM" dirty="0"/>
          </a:p>
        </p:txBody>
      </p:sp>
      <p:sp>
        <p:nvSpPr>
          <p:cNvPr id="5" name="Footer Placeholder 4"/>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6157" y="1078004"/>
            <a:ext cx="3925843" cy="3244322"/>
          </a:xfrm>
          <a:prstGeom prst="rect">
            <a:avLst/>
          </a:prstGeom>
        </p:spPr>
      </p:pic>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3" name="Picture Placeholder 24"/>
          <p:cNvSpPr>
            <a:spLocks noGrp="1"/>
          </p:cNvSpPr>
          <p:nvPr>
            <p:ph type="pic" sz="quarter" idx="28"/>
          </p:nvPr>
        </p:nvSpPr>
        <p:spPr>
          <a:xfrm>
            <a:off x="4709141" y="1352550"/>
            <a:ext cx="3429000" cy="1960213"/>
          </a:xfrm>
        </p:spPr>
        <p:txBody>
          <a:bodyPr/>
          <a:lstStyle/>
          <a:p>
            <a:endParaRPr lang="en-JM"/>
          </a:p>
        </p:txBody>
      </p:sp>
    </p:spTree>
    <p:extLst>
      <p:ext uri="{BB962C8B-B14F-4D97-AF65-F5344CB8AC3E}">
        <p14:creationId xmlns:p14="http://schemas.microsoft.com/office/powerpoint/2010/main" val="373891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8" name="Text Placeholder 18"/>
          <p:cNvSpPr>
            <a:spLocks noGrp="1"/>
          </p:cNvSpPr>
          <p:nvPr>
            <p:ph type="body" sz="quarter" idx="17"/>
          </p:nvPr>
        </p:nvSpPr>
        <p:spPr>
          <a:xfrm>
            <a:off x="5791200" y="2266950"/>
            <a:ext cx="2533650" cy="284163"/>
          </a:xfrm>
          <a:solidFill>
            <a:srgbClr val="92D050"/>
          </a:solidFill>
          <a:ln>
            <a:noFill/>
          </a:ln>
        </p:spPr>
        <p:txBody>
          <a:bodyPr>
            <a:noAutofit/>
          </a:bodyPr>
          <a:lstStyle>
            <a:lvl1pPr marL="0" indent="0">
              <a:buFontTx/>
              <a:buNone/>
              <a:defRPr sz="1600" b="0">
                <a:solidFill>
                  <a:schemeClr val="bg1"/>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chemeClr val="tx1">
                    <a:lumMod val="85000"/>
                    <a:lumOff val="15000"/>
                  </a:schemeClr>
                </a:solidFill>
                <a:latin typeface="Bebas Neue"/>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18"/>
          <p:cNvSpPr>
            <a:spLocks noGrp="1"/>
          </p:cNvSpPr>
          <p:nvPr>
            <p:ph type="body" sz="quarter" idx="19"/>
          </p:nvPr>
        </p:nvSpPr>
        <p:spPr>
          <a:xfrm>
            <a:off x="5791200" y="3354387"/>
            <a:ext cx="2514600" cy="284163"/>
          </a:xfrm>
          <a:solidFill>
            <a:srgbClr val="92D050"/>
          </a:solidFill>
          <a:ln>
            <a:noFill/>
          </a:ln>
        </p:spPr>
        <p:txBody>
          <a:bodyPr>
            <a:noAutofit/>
          </a:bodyPr>
          <a:lstStyle>
            <a:lvl1pPr marL="0" indent="0">
              <a:buFontTx/>
              <a:buNone/>
              <a:defRPr sz="1600" b="0">
                <a:solidFill>
                  <a:schemeClr val="bg1"/>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chemeClr val="tx1">
                    <a:lumMod val="85000"/>
                    <a:lumOff val="15000"/>
                  </a:schemeClr>
                </a:solidFill>
                <a:latin typeface="Bebas Neue"/>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1323975"/>
            <a:ext cx="4917608" cy="2935663"/>
          </a:xfrm>
          <a:prstGeom prst="rect">
            <a:avLst/>
          </a:prstGeom>
        </p:spPr>
      </p:pic>
      <p:sp>
        <p:nvSpPr>
          <p:cNvPr id="13" name="Picture Placeholder 16"/>
          <p:cNvSpPr>
            <a:spLocks noGrp="1"/>
          </p:cNvSpPr>
          <p:nvPr>
            <p:ph type="pic" sz="quarter" idx="21"/>
          </p:nvPr>
        </p:nvSpPr>
        <p:spPr>
          <a:xfrm>
            <a:off x="1125304" y="1700784"/>
            <a:ext cx="3429000" cy="2065944"/>
          </a:xfrm>
        </p:spPr>
        <p:txBody>
          <a:bodyPr/>
          <a:lstStyle/>
          <a:p>
            <a:endParaRPr lang="en-JM"/>
          </a:p>
        </p:txBody>
      </p:sp>
      <p:sp>
        <p:nvSpPr>
          <p:cNvPr id="19" name="Slide Number Placeholder 5">
            <a:extLst>
              <a:ext uri="{FF2B5EF4-FFF2-40B4-BE49-F238E27FC236}">
                <a16:creationId xmlns:a16="http://schemas.microsoft.com/office/drawing/2014/main" id="{0A111FC4-69BC-4D65-98BE-BEC257BC97C2}"/>
              </a:ext>
            </a:extLst>
          </p:cNvPr>
          <p:cNvSpPr>
            <a:spLocks noGrp="1"/>
          </p:cNvSpPr>
          <p:nvPr>
            <p:ph type="sldNum" sz="quarter" idx="12"/>
          </p:nvPr>
        </p:nvSpPr>
        <p:spPr>
          <a:xfrm>
            <a:off x="8686800" y="4901680"/>
            <a:ext cx="385223" cy="254324"/>
          </a:xfrm>
        </p:spPr>
        <p:txBody>
          <a:bodyPr/>
          <a:lstStyle/>
          <a:p>
            <a:fld id="{8DF5134D-7C6B-4A7B-B28B-A8C75F870448}" type="slidenum">
              <a:rPr lang="en-JM" smtClean="0"/>
              <a:pPr/>
              <a:t>‹#›</a:t>
            </a:fld>
            <a:endParaRPr lang="en-JM"/>
          </a:p>
        </p:txBody>
      </p:sp>
    </p:spTree>
    <p:extLst>
      <p:ext uri="{BB962C8B-B14F-4D97-AF65-F5344CB8AC3E}">
        <p14:creationId xmlns:p14="http://schemas.microsoft.com/office/powerpoint/2010/main" val="209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cxnSp>
        <p:nvCxnSpPr>
          <p:cNvPr id="7" name="Straight Connector 6"/>
          <p:cNvCxnSpPr/>
          <p:nvPr userDrawn="1"/>
        </p:nvCxnSpPr>
        <p:spPr>
          <a:xfrm>
            <a:off x="3200400" y="1188809"/>
            <a:ext cx="0" cy="338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1188809"/>
            <a:ext cx="0" cy="338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92D050"/>
              </a:buClr>
              <a:buSzPct val="120000"/>
              <a:buFont typeface="Courier New" pitchFamily="49" charset="0"/>
              <a:buChar char="o"/>
              <a:defRPr sz="900"/>
            </a:lvl1pPr>
          </a:lstStyle>
          <a:p>
            <a:pPr lvl="0"/>
            <a:endParaRPr lang="en-JM" dirty="0"/>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92D050"/>
              </a:buClr>
              <a:buSzPct val="120000"/>
              <a:buFont typeface="Courier New" pitchFamily="49" charset="0"/>
              <a:buChar char="o"/>
              <a:defRPr sz="900"/>
            </a:lvl1pPr>
          </a:lstStyle>
          <a:p>
            <a:pPr lvl="0"/>
            <a:endParaRPr lang="en-JM" dirty="0"/>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92D050"/>
              </a:buClr>
              <a:buSzPct val="120000"/>
              <a:buFont typeface="Courier New" pitchFamily="49" charset="0"/>
              <a:buChar char="o"/>
              <a:defRPr sz="900"/>
            </a:lvl1pPr>
          </a:lstStyle>
          <a:p>
            <a:pPr lvl="0"/>
            <a:endParaRPr lang="en-JM" dirty="0"/>
          </a:p>
        </p:txBody>
      </p:sp>
      <p:sp>
        <p:nvSpPr>
          <p:cNvPr id="18" name="Content Placeholder 38"/>
          <p:cNvSpPr>
            <a:spLocks noGrp="1"/>
          </p:cNvSpPr>
          <p:nvPr>
            <p:ph sz="quarter" idx="37"/>
          </p:nvPr>
        </p:nvSpPr>
        <p:spPr>
          <a:xfrm>
            <a:off x="457200" y="1200150"/>
            <a:ext cx="20574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21" name="Content Placeholder 38"/>
          <p:cNvSpPr>
            <a:spLocks noGrp="1"/>
          </p:cNvSpPr>
          <p:nvPr>
            <p:ph sz="quarter" idx="38"/>
          </p:nvPr>
        </p:nvSpPr>
        <p:spPr>
          <a:xfrm>
            <a:off x="3352800" y="1200150"/>
            <a:ext cx="20574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23" name="Content Placeholder 38"/>
          <p:cNvSpPr>
            <a:spLocks noGrp="1"/>
          </p:cNvSpPr>
          <p:nvPr>
            <p:ph sz="quarter" idx="39"/>
          </p:nvPr>
        </p:nvSpPr>
        <p:spPr>
          <a:xfrm>
            <a:off x="6248400" y="1200150"/>
            <a:ext cx="20574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4" name="Slide Number Placeholder 3"/>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3" name="Footer Placeholder 2"/>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4" name="Slide Number Placeholder 3"/>
          <p:cNvSpPr>
            <a:spLocks noGrp="1"/>
          </p:cNvSpPr>
          <p:nvPr>
            <p:ph type="sldNum" sz="quarter" idx="12"/>
          </p:nvPr>
        </p:nvSpPr>
        <p:spPr/>
        <p:txBody>
          <a:bodyPr/>
          <a:lstStyle/>
          <a:p>
            <a:fld id="{8DF5134D-7C6B-4A7B-B28B-A8C75F870448}" type="slidenum">
              <a:rPr lang="en-JM" smtClean="0"/>
              <a:pPr/>
              <a:t>‹#›</a:t>
            </a:fld>
            <a:endParaRPr lang="en-JM"/>
          </a:p>
        </p:txBody>
      </p:sp>
    </p:spTree>
    <p:extLst>
      <p:ext uri="{BB962C8B-B14F-4D97-AF65-F5344CB8AC3E}">
        <p14:creationId xmlns:p14="http://schemas.microsoft.com/office/powerpoint/2010/main" val="2263622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4" name="Slide Number Placeholder 3"/>
          <p:cNvSpPr>
            <a:spLocks noGrp="1"/>
          </p:cNvSpPr>
          <p:nvPr>
            <p:ph type="sldNum" sz="quarter" idx="12"/>
          </p:nvPr>
        </p:nvSpPr>
        <p:spPr/>
        <p:txBody>
          <a:bodyPr/>
          <a:lstStyle/>
          <a:p>
            <a:fld id="{8DF5134D-7C6B-4A7B-B28B-A8C75F870448}" type="slidenum">
              <a:rPr lang="en-JM" smtClean="0"/>
              <a:pPr/>
              <a:t>‹#›</a:t>
            </a:fld>
            <a:endParaRPr lang="en-JM"/>
          </a:p>
        </p:txBody>
      </p:sp>
      <p:sp>
        <p:nvSpPr>
          <p:cNvPr id="5" name="Picture Placeholder 4"/>
          <p:cNvSpPr>
            <a:spLocks noGrp="1"/>
          </p:cNvSpPr>
          <p:nvPr>
            <p:ph type="pic" sz="quarter" idx="13"/>
          </p:nvPr>
        </p:nvSpPr>
        <p:spPr>
          <a:xfrm>
            <a:off x="0" y="0"/>
            <a:ext cx="9144000" cy="5162550"/>
          </a:xfrm>
        </p:spPr>
        <p:txBody>
          <a:bodyPr/>
          <a:lstStyle/>
          <a:p>
            <a:endParaRPr lang="en-JM"/>
          </a:p>
        </p:txBody>
      </p:sp>
    </p:spTree>
    <p:extLst>
      <p:ext uri="{BB962C8B-B14F-4D97-AF65-F5344CB8AC3E}">
        <p14:creationId xmlns:p14="http://schemas.microsoft.com/office/powerpoint/2010/main" val="66667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solidFill>
            <a:srgbClr val="92D05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solidFill>
            <a:srgbClr val="92D05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solidFill>
            <a:srgbClr val="92D05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solidFill>
            <a:srgbClr val="92D05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endParaRPr lang="en-JM" dirty="0"/>
          </a:p>
        </p:txBody>
      </p:sp>
      <p:sp>
        <p:nvSpPr>
          <p:cNvPr id="26" name="Chart Placeholder 25"/>
          <p:cNvSpPr>
            <a:spLocks noGrp="1"/>
          </p:cNvSpPr>
          <p:nvPr>
            <p:ph type="chart" sz="quarter" idx="14"/>
          </p:nvPr>
        </p:nvSpPr>
        <p:spPr>
          <a:xfrm>
            <a:off x="304800" y="1657350"/>
            <a:ext cx="4572000" cy="2571750"/>
          </a:xfrm>
        </p:spPr>
        <p:txBody>
          <a:bodyPr>
            <a:normAutofit/>
          </a:bodyPr>
          <a:lstStyle>
            <a:lvl1pPr>
              <a:defRPr sz="1400"/>
            </a:lvl1pPr>
          </a:lstStyle>
          <a:p>
            <a:endParaRPr lang="en-JM"/>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endParaRPr lang="en-JM" dirty="0"/>
          </a:p>
        </p:txBody>
      </p:sp>
      <p:sp>
        <p:nvSpPr>
          <p:cNvPr id="11" name="Content Placeholder 38"/>
          <p:cNvSpPr>
            <a:spLocks noGrp="1"/>
          </p:cNvSpPr>
          <p:nvPr>
            <p:ph sz="quarter" idx="37"/>
          </p:nvPr>
        </p:nvSpPr>
        <p:spPr>
          <a:xfrm>
            <a:off x="5562600" y="1885950"/>
            <a:ext cx="2438400" cy="285750"/>
          </a:xfrm>
          <a:solidFill>
            <a:srgbClr val="92D050"/>
          </a:solidFill>
        </p:spPr>
        <p:txBody>
          <a:bodyPr anchor="ctr">
            <a:no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6" name="Chart Placeholder 25"/>
          <p:cNvSpPr>
            <a:spLocks noGrp="1"/>
          </p:cNvSpPr>
          <p:nvPr>
            <p:ph type="chart" sz="quarter" idx="14"/>
          </p:nvPr>
        </p:nvSpPr>
        <p:spPr>
          <a:xfrm>
            <a:off x="4343400" y="1123950"/>
            <a:ext cx="4343400" cy="3105150"/>
          </a:xfrm>
        </p:spPr>
        <p:txBody>
          <a:bodyPr>
            <a:normAutofit/>
          </a:bodyPr>
          <a:lstStyle>
            <a:lvl1pPr>
              <a:defRPr sz="1400"/>
            </a:lvl1pPr>
          </a:lstStyle>
          <a:p>
            <a:endParaRPr lang="en-JM"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endParaRPr lang="en-JM" dirty="0"/>
          </a:p>
        </p:txBody>
      </p:sp>
      <p:sp>
        <p:nvSpPr>
          <p:cNvPr id="26" name="Chart Placeholder 25"/>
          <p:cNvSpPr>
            <a:spLocks noGrp="1"/>
          </p:cNvSpPr>
          <p:nvPr>
            <p:ph type="chart" sz="quarter" idx="14"/>
          </p:nvPr>
        </p:nvSpPr>
        <p:spPr>
          <a:xfrm>
            <a:off x="304800" y="1657350"/>
            <a:ext cx="4572000" cy="2571750"/>
          </a:xfrm>
        </p:spPr>
        <p:txBody>
          <a:bodyPr>
            <a:normAutofit/>
          </a:bodyPr>
          <a:lstStyle>
            <a:lvl1pPr>
              <a:defRPr sz="1400"/>
            </a:lvl1pPr>
          </a:lstStyle>
          <a:p>
            <a:endParaRPr lang="en-JM"/>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28" name="Content Placeholder 38"/>
          <p:cNvSpPr>
            <a:spLocks noGrp="1"/>
          </p:cNvSpPr>
          <p:nvPr>
            <p:ph sz="quarter" idx="37"/>
          </p:nvPr>
        </p:nvSpPr>
        <p:spPr>
          <a:xfrm>
            <a:off x="5029200" y="1935748"/>
            <a:ext cx="6858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29" name="Content Placeholder 38"/>
          <p:cNvSpPr>
            <a:spLocks noGrp="1"/>
          </p:cNvSpPr>
          <p:nvPr>
            <p:ph sz="quarter" idx="38"/>
          </p:nvPr>
        </p:nvSpPr>
        <p:spPr>
          <a:xfrm>
            <a:off x="5029200" y="2564398"/>
            <a:ext cx="6858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30" name="Content Placeholder 38"/>
          <p:cNvSpPr>
            <a:spLocks noGrp="1"/>
          </p:cNvSpPr>
          <p:nvPr>
            <p:ph sz="quarter" idx="39"/>
          </p:nvPr>
        </p:nvSpPr>
        <p:spPr>
          <a:xfrm>
            <a:off x="5029200" y="3173998"/>
            <a:ext cx="6858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31" name="Content Placeholder 38"/>
          <p:cNvSpPr>
            <a:spLocks noGrp="1"/>
          </p:cNvSpPr>
          <p:nvPr>
            <p:ph sz="quarter" idx="40"/>
          </p:nvPr>
        </p:nvSpPr>
        <p:spPr>
          <a:xfrm>
            <a:off x="5029200" y="3783598"/>
            <a:ext cx="6858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Footer Placeholder 4"/>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endParaRPr lang="en-JM" dirty="0"/>
          </a:p>
        </p:txBody>
      </p:sp>
      <p:sp>
        <p:nvSpPr>
          <p:cNvPr id="9" name="SmartArt Placeholder 8"/>
          <p:cNvSpPr>
            <a:spLocks noGrp="1"/>
          </p:cNvSpPr>
          <p:nvPr>
            <p:ph type="dgm" sz="quarter" idx="15"/>
          </p:nvPr>
        </p:nvSpPr>
        <p:spPr>
          <a:xfrm>
            <a:off x="381000" y="1600200"/>
            <a:ext cx="4419600" cy="2628900"/>
          </a:xfrm>
        </p:spPr>
        <p:txBody>
          <a:bodyPr>
            <a:normAutofit/>
          </a:bodyPr>
          <a:lstStyle>
            <a:lvl1pPr>
              <a:defRPr sz="1400"/>
            </a:lvl1pPr>
          </a:lstStyle>
          <a:p>
            <a:endParaRPr lang="en-JM"/>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chemeClr val="tx1">
                    <a:lumMod val="85000"/>
                    <a:lumOff val="15000"/>
                  </a:schemeClr>
                </a:solidFill>
              </a:defRPr>
            </a:lvl1pPr>
          </a:lstStyle>
          <a:p>
            <a:pPr lvl="0"/>
            <a:endParaRPr lang="en-JM" dirty="0"/>
          </a:p>
        </p:txBody>
      </p:sp>
      <p:sp>
        <p:nvSpPr>
          <p:cNvPr id="13" name="Content Placeholder 38"/>
          <p:cNvSpPr>
            <a:spLocks noGrp="1"/>
          </p:cNvSpPr>
          <p:nvPr>
            <p:ph sz="quarter" idx="37"/>
          </p:nvPr>
        </p:nvSpPr>
        <p:spPr>
          <a:xfrm>
            <a:off x="5105400" y="1935748"/>
            <a:ext cx="6096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14" name="Content Placeholder 38"/>
          <p:cNvSpPr>
            <a:spLocks noGrp="1"/>
          </p:cNvSpPr>
          <p:nvPr>
            <p:ph sz="quarter" idx="38"/>
          </p:nvPr>
        </p:nvSpPr>
        <p:spPr>
          <a:xfrm>
            <a:off x="5105400" y="2564398"/>
            <a:ext cx="6096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15" name="Content Placeholder 38"/>
          <p:cNvSpPr>
            <a:spLocks noGrp="1"/>
          </p:cNvSpPr>
          <p:nvPr>
            <p:ph sz="quarter" idx="39"/>
          </p:nvPr>
        </p:nvSpPr>
        <p:spPr>
          <a:xfrm>
            <a:off x="5105400" y="3173998"/>
            <a:ext cx="6096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
        <p:nvSpPr>
          <p:cNvPr id="16" name="Content Placeholder 38"/>
          <p:cNvSpPr>
            <a:spLocks noGrp="1"/>
          </p:cNvSpPr>
          <p:nvPr>
            <p:ph sz="quarter" idx="40"/>
          </p:nvPr>
        </p:nvSpPr>
        <p:spPr>
          <a:xfrm>
            <a:off x="5105400" y="3783598"/>
            <a:ext cx="609600" cy="338554"/>
          </a:xfrm>
          <a:solidFill>
            <a:srgbClr val="92D050"/>
          </a:solidFill>
          <a:ln>
            <a:noFill/>
          </a:ln>
        </p:spPr>
        <p:txBody>
          <a:bodyPr wrap="none" tIns="0" anchor="ctr">
            <a:norm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a:normAutofit/>
          </a:bodyPr>
          <a:lstStyle>
            <a:lvl1pPr>
              <a:defRPr sz="1400"/>
            </a:lvl1pPr>
          </a:lstStyle>
          <a:p>
            <a:endParaRPr lang="en-JM"/>
          </a:p>
        </p:txBody>
      </p:sp>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019800" cy="292894"/>
          </a:xfrm>
          <a:prstGeom prst="rect">
            <a:avLst/>
          </a:prstGeom>
        </p:spPr>
        <p:txBody>
          <a:bodyPr/>
          <a:lstStyle>
            <a:lvl1pPr>
              <a:defRPr sz="1400"/>
            </a:lvl1p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endParaRPr lang="en-JM" dirty="0"/>
          </a:p>
        </p:txBody>
      </p:sp>
      <p:sp>
        <p:nvSpPr>
          <p:cNvPr id="14" name="Content Placeholder 38"/>
          <p:cNvSpPr>
            <a:spLocks noGrp="1"/>
          </p:cNvSpPr>
          <p:nvPr>
            <p:ph sz="quarter" idx="36"/>
          </p:nvPr>
        </p:nvSpPr>
        <p:spPr>
          <a:xfrm>
            <a:off x="533400" y="37338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5" name="Content Placeholder 38"/>
          <p:cNvSpPr>
            <a:spLocks noGrp="1"/>
          </p:cNvSpPr>
          <p:nvPr>
            <p:ph sz="quarter" idx="37"/>
          </p:nvPr>
        </p:nvSpPr>
        <p:spPr>
          <a:xfrm>
            <a:off x="533400" y="4019550"/>
            <a:ext cx="29718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a:normAutofit/>
          </a:bodyPr>
          <a:lstStyle>
            <a:lvl1pPr marL="0" indent="0" algn="ctr">
              <a:buFontTx/>
              <a:buNone/>
              <a:defRPr sz="1400"/>
            </a:lvl1pPr>
          </a:lstStyle>
          <a:p>
            <a:endParaRPr lang="en-JM"/>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a:normAutofit/>
          </a:bodyPr>
          <a:lstStyle>
            <a:lvl1pPr marL="0" indent="0" algn="ctr">
              <a:buFontTx/>
              <a:buNone/>
              <a:defRPr sz="1400"/>
            </a:lvl1pPr>
          </a:lstStyle>
          <a:p>
            <a:endParaRPr lang="en-JM"/>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a:normAutofit/>
          </a:bodyPr>
          <a:lstStyle>
            <a:lvl1pPr marL="0" indent="0" algn="ctr">
              <a:buFontTx/>
              <a:buNone/>
              <a:defRPr sz="1400"/>
            </a:lvl1pPr>
          </a:lstStyle>
          <a:p>
            <a:endParaRPr lang="en-JM"/>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a:normAutofit/>
          </a:bodyPr>
          <a:lstStyle>
            <a:lvl1pPr marL="0" indent="0" algn="ctr">
              <a:buFontTx/>
              <a:buNone/>
              <a:defRPr sz="1400"/>
            </a:lvl1pPr>
          </a:lstStyle>
          <a:p>
            <a:endParaRPr lang="en-JM"/>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a:normAutofit/>
          </a:bodyPr>
          <a:lstStyle>
            <a:lvl1pPr marL="0" indent="0" algn="ctr">
              <a:buFontTx/>
              <a:buNone/>
              <a:defRPr sz="1400"/>
            </a:lvl1pPr>
          </a:lstStyle>
          <a:p>
            <a:endParaRPr lang="en-JM"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a:normAutofit/>
          </a:bodyPr>
          <a:lstStyle>
            <a:lvl1pPr marL="0" indent="0" algn="ctr">
              <a:buFontTx/>
              <a:buNone/>
              <a:defRPr sz="1400"/>
            </a:lvl1pPr>
          </a:lstStyle>
          <a:p>
            <a:endParaRPr lang="en-JM"/>
          </a:p>
        </p:txBody>
      </p:sp>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9" name="Text Placeholder 28"/>
          <p:cNvSpPr>
            <a:spLocks noGrp="1"/>
          </p:cNvSpPr>
          <p:nvPr>
            <p:ph type="body" sz="quarter" idx="31"/>
          </p:nvPr>
        </p:nvSpPr>
        <p:spPr>
          <a:xfrm>
            <a:off x="533400" y="22669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
        <p:nvSpPr>
          <p:cNvPr id="30" name="Text Placeholder 28"/>
          <p:cNvSpPr>
            <a:spLocks noGrp="1"/>
          </p:cNvSpPr>
          <p:nvPr>
            <p:ph type="body" sz="quarter" idx="37"/>
          </p:nvPr>
        </p:nvSpPr>
        <p:spPr>
          <a:xfrm>
            <a:off x="3124200" y="22669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
        <p:nvSpPr>
          <p:cNvPr id="31" name="Text Placeholder 28"/>
          <p:cNvSpPr>
            <a:spLocks noGrp="1"/>
          </p:cNvSpPr>
          <p:nvPr>
            <p:ph type="body" sz="quarter" idx="38"/>
          </p:nvPr>
        </p:nvSpPr>
        <p:spPr>
          <a:xfrm>
            <a:off x="5715000" y="22669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
        <p:nvSpPr>
          <p:cNvPr id="47" name="Text Placeholder 28"/>
          <p:cNvSpPr>
            <a:spLocks noGrp="1"/>
          </p:cNvSpPr>
          <p:nvPr>
            <p:ph type="body" sz="quarter" idx="39"/>
          </p:nvPr>
        </p:nvSpPr>
        <p:spPr>
          <a:xfrm>
            <a:off x="533400" y="40195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
        <p:nvSpPr>
          <p:cNvPr id="48" name="Text Placeholder 28"/>
          <p:cNvSpPr>
            <a:spLocks noGrp="1"/>
          </p:cNvSpPr>
          <p:nvPr>
            <p:ph type="body" sz="quarter" idx="40"/>
          </p:nvPr>
        </p:nvSpPr>
        <p:spPr>
          <a:xfrm>
            <a:off x="3124200" y="40195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
        <p:nvSpPr>
          <p:cNvPr id="49" name="Text Placeholder 28"/>
          <p:cNvSpPr>
            <a:spLocks noGrp="1"/>
          </p:cNvSpPr>
          <p:nvPr>
            <p:ph type="body" sz="quarter" idx="41"/>
          </p:nvPr>
        </p:nvSpPr>
        <p:spPr>
          <a:xfrm>
            <a:off x="5715000" y="4019550"/>
            <a:ext cx="2286000" cy="274320"/>
          </a:xfrm>
          <a:solidFill>
            <a:srgbClr val="92D050"/>
          </a:solidFill>
        </p:spPr>
        <p:txBody>
          <a:bodyPr>
            <a:noAutofit/>
          </a:bodyPr>
          <a:lstStyle>
            <a:lvl1pPr>
              <a:buFontTx/>
              <a:buNone/>
              <a:defRPr sz="1400">
                <a:solidFill>
                  <a:schemeClr val="bg1"/>
                </a:solidFill>
                <a:latin typeface="Bebas Neue" pitchFamily="34" charset="0"/>
              </a:defRPr>
            </a:lvl1pPr>
          </a:lstStyle>
          <a:p>
            <a:pPr lvl="0"/>
            <a:endParaRPr lang="en-JM"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7" name="Rectangle 6"/>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sp>
        <p:nvSpPr>
          <p:cNvPr id="28" name="Picture Placeholder 27"/>
          <p:cNvSpPr>
            <a:spLocks noGrp="1"/>
          </p:cNvSpPr>
          <p:nvPr userDrawn="1">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a:normAutofit/>
          </a:bodyPr>
          <a:lstStyle>
            <a:lvl1pPr>
              <a:defRPr sz="400"/>
            </a:lvl1pPr>
          </a:lstStyle>
          <a:p>
            <a:endParaRPr lang="en-JM" dirty="0"/>
          </a:p>
        </p:txBody>
      </p:sp>
      <p:sp>
        <p:nvSpPr>
          <p:cNvPr id="29" name="Picture Placeholder 27"/>
          <p:cNvSpPr>
            <a:spLocks noGrp="1"/>
          </p:cNvSpPr>
          <p:nvPr userDrawn="1">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a:normAutofit/>
          </a:bodyPr>
          <a:lstStyle>
            <a:lvl1pPr>
              <a:defRPr sz="400"/>
            </a:lvl1pPr>
          </a:lstStyle>
          <a:p>
            <a:endParaRPr lang="en-JM" dirty="0"/>
          </a:p>
        </p:txBody>
      </p:sp>
      <p:sp>
        <p:nvSpPr>
          <p:cNvPr id="30" name="Picture Placeholder 27"/>
          <p:cNvSpPr>
            <a:spLocks noGrp="1"/>
          </p:cNvSpPr>
          <p:nvPr userDrawn="1">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a:normAutofit/>
          </a:bodyPr>
          <a:lstStyle>
            <a:lvl1pPr>
              <a:defRPr sz="400"/>
            </a:lvl1pPr>
          </a:lstStyle>
          <a:p>
            <a:endParaRPr lang="en-JM" dirty="0"/>
          </a:p>
        </p:txBody>
      </p:sp>
      <p:sp>
        <p:nvSpPr>
          <p:cNvPr id="31" name="Picture Placeholder 27"/>
          <p:cNvSpPr>
            <a:spLocks noGrp="1"/>
          </p:cNvSpPr>
          <p:nvPr userDrawn="1">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a:normAutofit/>
          </a:bodyPr>
          <a:lstStyle>
            <a:lvl1pPr>
              <a:defRPr sz="400"/>
            </a:lvl1pPr>
          </a:lstStyle>
          <a:p>
            <a:endParaRPr lang="en-JM" dirty="0"/>
          </a:p>
        </p:txBody>
      </p:sp>
      <p:sp>
        <p:nvSpPr>
          <p:cNvPr id="33" name="Text Placeholder 32"/>
          <p:cNvSpPr>
            <a:spLocks noGrp="1"/>
          </p:cNvSpPr>
          <p:nvPr userDrawn="1">
            <p:ph type="body" sz="quarter" idx="17"/>
          </p:nvPr>
        </p:nvSpPr>
        <p:spPr>
          <a:xfrm>
            <a:off x="1371600" y="1809750"/>
            <a:ext cx="2209800" cy="228600"/>
          </a:xfrm>
        </p:spPr>
        <p:txBody>
          <a:bodyPr anchor="t">
            <a:noAutofit/>
          </a:bodyPr>
          <a:lstStyle>
            <a:lvl1pPr>
              <a:buNone/>
              <a:defRPr sz="1600" b="0">
                <a:solidFill>
                  <a:srgbClr val="92D050"/>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35" name="Content Placeholder 34"/>
          <p:cNvSpPr>
            <a:spLocks noGrp="1"/>
          </p:cNvSpPr>
          <p:nvPr userDrawn="1">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endParaRPr lang="en-JM" dirty="0"/>
          </a:p>
        </p:txBody>
      </p:sp>
      <p:sp>
        <p:nvSpPr>
          <p:cNvPr id="36" name="Text Placeholder 32"/>
          <p:cNvSpPr>
            <a:spLocks noGrp="1"/>
          </p:cNvSpPr>
          <p:nvPr userDrawn="1">
            <p:ph type="body" sz="quarter" idx="19"/>
          </p:nvPr>
        </p:nvSpPr>
        <p:spPr>
          <a:xfrm>
            <a:off x="5562600" y="1809750"/>
            <a:ext cx="2209800" cy="228600"/>
          </a:xfrm>
        </p:spPr>
        <p:txBody>
          <a:bodyPr anchor="t">
            <a:noAutofit/>
          </a:bodyPr>
          <a:lstStyle>
            <a:lvl1pPr>
              <a:buNone/>
              <a:defRPr sz="1600" b="0">
                <a:solidFill>
                  <a:srgbClr val="92D050"/>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37" name="Content Placeholder 34"/>
          <p:cNvSpPr>
            <a:spLocks noGrp="1"/>
          </p:cNvSpPr>
          <p:nvPr userDrawn="1">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38" name="Text Placeholder 32"/>
          <p:cNvSpPr>
            <a:spLocks noGrp="1"/>
          </p:cNvSpPr>
          <p:nvPr userDrawn="1">
            <p:ph type="body" sz="quarter" idx="21"/>
          </p:nvPr>
        </p:nvSpPr>
        <p:spPr>
          <a:xfrm>
            <a:off x="1371600" y="3181350"/>
            <a:ext cx="2209800" cy="228600"/>
          </a:xfrm>
        </p:spPr>
        <p:txBody>
          <a:bodyPr anchor="t">
            <a:noAutofit/>
          </a:bodyPr>
          <a:lstStyle>
            <a:lvl1pPr>
              <a:buNone/>
              <a:defRPr sz="1600" b="0">
                <a:solidFill>
                  <a:srgbClr val="92D050"/>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39" name="Content Placeholder 34"/>
          <p:cNvSpPr>
            <a:spLocks noGrp="1"/>
          </p:cNvSpPr>
          <p:nvPr userDrawn="1">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40" name="Text Placeholder 32"/>
          <p:cNvSpPr>
            <a:spLocks noGrp="1"/>
          </p:cNvSpPr>
          <p:nvPr userDrawn="1">
            <p:ph type="body" sz="quarter" idx="23"/>
          </p:nvPr>
        </p:nvSpPr>
        <p:spPr>
          <a:xfrm>
            <a:off x="5562600" y="3181350"/>
            <a:ext cx="2209800" cy="228600"/>
          </a:xfrm>
        </p:spPr>
        <p:txBody>
          <a:bodyPr anchor="t">
            <a:noAutofit/>
          </a:bodyPr>
          <a:lstStyle>
            <a:lvl1pPr>
              <a:buNone/>
              <a:defRPr sz="1600" b="0">
                <a:solidFill>
                  <a:srgbClr val="92D050"/>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41" name="Content Placeholder 34"/>
          <p:cNvSpPr>
            <a:spLocks noGrp="1"/>
          </p:cNvSpPr>
          <p:nvPr userDrawn="1">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Bebas Neue" pitchFamily="34" charset="0"/>
              </a:defRPr>
            </a:lvl1pPr>
          </a:lstStyle>
          <a:p>
            <a:pPr lvl="0"/>
            <a:endParaRPr lang="en-JM" dirty="0"/>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Bebas Neue" pitchFamily="34" charset="0"/>
              </a:defRPr>
            </a:lvl1pPr>
          </a:lstStyle>
          <a:p>
            <a:pPr lvl="0"/>
            <a:endParaRPr lang="en-JM" dirty="0"/>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Bebas Neue" pitchFamily="34" charset="0"/>
              </a:defRPr>
            </a:lvl1pPr>
          </a:lstStyle>
          <a:p>
            <a:pPr lvl="0"/>
            <a:endParaRPr lang="en-JM" dirty="0"/>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Bebas Neue" pitchFamily="34" charset="0"/>
              </a:defRPr>
            </a:lvl1pPr>
          </a:lstStyle>
          <a:p>
            <a:pPr lvl="0"/>
            <a:endParaRPr lang="en-JM"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endParaRPr lang="en-JM" dirty="0"/>
          </a:p>
        </p:txBody>
      </p:sp>
      <p:sp>
        <p:nvSpPr>
          <p:cNvPr id="12" name="Content Placeholder 38"/>
          <p:cNvSpPr>
            <a:spLocks noGrp="1"/>
          </p:cNvSpPr>
          <p:nvPr>
            <p:ph sz="quarter" idx="39"/>
          </p:nvPr>
        </p:nvSpPr>
        <p:spPr>
          <a:xfrm>
            <a:off x="533400" y="1047750"/>
            <a:ext cx="210312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Content Placeholder 38"/>
          <p:cNvSpPr>
            <a:spLocks noGrp="1"/>
          </p:cNvSpPr>
          <p:nvPr>
            <p:ph sz="quarter" idx="40"/>
          </p:nvPr>
        </p:nvSpPr>
        <p:spPr>
          <a:xfrm>
            <a:off x="3352800" y="1047750"/>
            <a:ext cx="21336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8" name="Content Placeholder 38"/>
          <p:cNvSpPr>
            <a:spLocks noGrp="1"/>
          </p:cNvSpPr>
          <p:nvPr>
            <p:ph sz="quarter" idx="41"/>
          </p:nvPr>
        </p:nvSpPr>
        <p:spPr>
          <a:xfrm>
            <a:off x="6248400" y="1047750"/>
            <a:ext cx="21336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endParaRPr lang="en-JM" dirty="0"/>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endParaRPr lang="en-JM"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19" name="Content Placeholder 38"/>
          <p:cNvSpPr>
            <a:spLocks noGrp="1"/>
          </p:cNvSpPr>
          <p:nvPr>
            <p:ph sz="quarter" idx="39"/>
          </p:nvPr>
        </p:nvSpPr>
        <p:spPr>
          <a:xfrm>
            <a:off x="609600" y="1047750"/>
            <a:ext cx="28194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4" name="Content Placeholder 38"/>
          <p:cNvSpPr>
            <a:spLocks noGrp="1"/>
          </p:cNvSpPr>
          <p:nvPr>
            <p:ph sz="quarter" idx="40"/>
          </p:nvPr>
        </p:nvSpPr>
        <p:spPr>
          <a:xfrm>
            <a:off x="4800600" y="1047750"/>
            <a:ext cx="2819400" cy="285750"/>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endParaRPr lang="en-JM"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solidFill>
            <a:srgbClr val="92D05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able Placeholder 9"/>
          <p:cNvSpPr>
            <a:spLocks noGrp="1"/>
          </p:cNvSpPr>
          <p:nvPr>
            <p:ph type="tbl" sz="quarter" idx="13"/>
          </p:nvPr>
        </p:nvSpPr>
        <p:spPr>
          <a:xfrm>
            <a:off x="533400" y="1619250"/>
            <a:ext cx="7848600" cy="2286000"/>
          </a:xfrm>
        </p:spPr>
        <p:txBody>
          <a:bodyPr>
            <a:normAutofit/>
          </a:bodyPr>
          <a:lstStyle>
            <a:lvl1pPr>
              <a:defRPr sz="1400"/>
            </a:lvl1pPr>
          </a:lstStyle>
          <a:p>
            <a:endParaRPr lang="en-JM"/>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Bebas Neue"/>
                <a:cs typeface="Bebas Neue"/>
              </a:defRPr>
            </a:lvl1pPr>
            <a:lvl2pPr>
              <a:defRPr sz="1800" b="1"/>
            </a:lvl2pPr>
            <a:lvl3pPr>
              <a:defRPr sz="1800" b="1"/>
            </a:lvl3pPr>
            <a:lvl4pPr>
              <a:defRPr sz="1800" b="1"/>
            </a:lvl4pPr>
            <a:lvl5pPr>
              <a:defRPr sz="1800" b="1"/>
            </a:lvl5pPr>
          </a:lstStyle>
          <a:p>
            <a:pPr lvl="0"/>
            <a:endParaRPr lang="en-JM" dirty="0"/>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600" b="0" cap="all"/>
            </a:lvl1pPr>
          </a:lstStyle>
          <a:p>
            <a:r>
              <a:rPr lang="en-US"/>
              <a:t>Click to edit Master title style</a:t>
            </a:r>
            <a:endParaRPr lang="en-JM"/>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1" name="Text Placeholder 20"/>
          <p:cNvSpPr>
            <a:spLocks noGrp="1"/>
          </p:cNvSpPr>
          <p:nvPr userDrawn="1">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22" name="Text Placeholder 20"/>
          <p:cNvSpPr>
            <a:spLocks noGrp="1"/>
          </p:cNvSpPr>
          <p:nvPr userDrawn="1">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23" name="Text Placeholder 20"/>
          <p:cNvSpPr>
            <a:spLocks noGrp="1"/>
          </p:cNvSpPr>
          <p:nvPr userDrawn="1">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24" name="Text Placeholder 20"/>
          <p:cNvSpPr>
            <a:spLocks noGrp="1"/>
          </p:cNvSpPr>
          <p:nvPr userDrawn="1">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endParaRPr lang="en-JM" dirty="0"/>
          </a:p>
        </p:txBody>
      </p:sp>
      <p:sp>
        <p:nvSpPr>
          <p:cNvPr id="26" name="Text Placeholder 25"/>
          <p:cNvSpPr>
            <a:spLocks noGrp="1"/>
          </p:cNvSpPr>
          <p:nvPr userDrawn="1">
            <p:ph type="body" sz="quarter" idx="17"/>
          </p:nvPr>
        </p:nvSpPr>
        <p:spPr>
          <a:xfrm>
            <a:off x="533400" y="1123950"/>
            <a:ext cx="2438400" cy="285750"/>
          </a:xfrm>
          <a:solidFill>
            <a:srgbClr val="92D050"/>
          </a:solidFill>
          <a:ln>
            <a:noFill/>
          </a:ln>
        </p:spPr>
        <p:txBody>
          <a:bodyPr>
            <a:noAutofit/>
          </a:bodyPr>
          <a:lstStyle>
            <a:lvl1pPr>
              <a:buNone/>
              <a:defRPr sz="1500" b="0">
                <a:solidFill>
                  <a:schemeClr val="bg1"/>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27" name="Text Placeholder 25"/>
          <p:cNvSpPr>
            <a:spLocks noGrp="1"/>
          </p:cNvSpPr>
          <p:nvPr userDrawn="1">
            <p:ph type="body" sz="quarter" idx="18"/>
          </p:nvPr>
        </p:nvSpPr>
        <p:spPr>
          <a:xfrm>
            <a:off x="4343400" y="1123950"/>
            <a:ext cx="2514600" cy="285750"/>
          </a:xfrm>
          <a:solidFill>
            <a:srgbClr val="92D050"/>
          </a:solidFill>
          <a:ln>
            <a:noFill/>
          </a:ln>
        </p:spPr>
        <p:txBody>
          <a:bodyPr>
            <a:noAutofit/>
          </a:bodyPr>
          <a:lstStyle>
            <a:lvl1pPr>
              <a:buNone/>
              <a:defRPr sz="1500" b="0">
                <a:solidFill>
                  <a:schemeClr val="bg1"/>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29" name="Text Placeholder 25"/>
          <p:cNvSpPr>
            <a:spLocks noGrp="1"/>
          </p:cNvSpPr>
          <p:nvPr userDrawn="1">
            <p:ph type="body" sz="quarter" idx="20"/>
          </p:nvPr>
        </p:nvSpPr>
        <p:spPr>
          <a:xfrm>
            <a:off x="533400" y="2971800"/>
            <a:ext cx="2590800" cy="285750"/>
          </a:xfrm>
          <a:solidFill>
            <a:srgbClr val="92D050"/>
          </a:solidFill>
          <a:ln>
            <a:noFill/>
          </a:ln>
        </p:spPr>
        <p:txBody>
          <a:bodyPr>
            <a:noAutofit/>
          </a:bodyPr>
          <a:lstStyle>
            <a:lvl1pPr>
              <a:buNone/>
              <a:defRPr sz="1500" b="0">
                <a:solidFill>
                  <a:schemeClr val="bg1"/>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
        <p:nvSpPr>
          <p:cNvPr id="28" name="Text Placeholder 25"/>
          <p:cNvSpPr>
            <a:spLocks noGrp="1"/>
          </p:cNvSpPr>
          <p:nvPr userDrawn="1">
            <p:ph type="body" sz="quarter" idx="19"/>
          </p:nvPr>
        </p:nvSpPr>
        <p:spPr>
          <a:xfrm>
            <a:off x="4343400" y="2971800"/>
            <a:ext cx="2514600" cy="285750"/>
          </a:xfrm>
          <a:solidFill>
            <a:srgbClr val="92D050"/>
          </a:solidFill>
          <a:ln>
            <a:noFill/>
          </a:ln>
        </p:spPr>
        <p:txBody>
          <a:bodyPr>
            <a:noAutofit/>
          </a:bodyPr>
          <a:lstStyle>
            <a:lvl1pPr>
              <a:buNone/>
              <a:defRPr sz="1500" b="0">
                <a:solidFill>
                  <a:schemeClr val="bg1"/>
                </a:solidFill>
                <a:latin typeface="Bebas Neue"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endParaRPr lang="en-JM"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9" name="Picture Placeholder 8"/>
          <p:cNvSpPr>
            <a:spLocks noGrp="1"/>
          </p:cNvSpPr>
          <p:nvPr>
            <p:ph type="pic" sz="quarter" idx="13"/>
          </p:nvPr>
        </p:nvSpPr>
        <p:spPr>
          <a:xfrm>
            <a:off x="533400" y="1619250"/>
            <a:ext cx="4343400" cy="2476500"/>
          </a:xfrm>
          <a:ln w="38100">
            <a:solidFill>
              <a:schemeClr val="bg1"/>
            </a:solidFill>
            <a:miter lim="800000"/>
          </a:ln>
          <a:effectLst/>
        </p:spPr>
        <p:txBody>
          <a:bodyPr>
            <a:normAutofit/>
          </a:bodyPr>
          <a:lstStyle>
            <a:lvl1pPr>
              <a:defRPr sz="1400"/>
            </a:lvl1pPr>
          </a:lstStyle>
          <a:p>
            <a:endParaRPr lang="en-JM"/>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chemeClr val="tx1">
                    <a:lumMod val="65000"/>
                    <a:lumOff val="35000"/>
                  </a:schemeClr>
                </a:solidFill>
              </a:defRPr>
            </a:lvl1pPr>
            <a:lvl2pPr>
              <a:defRPr sz="1600"/>
            </a:lvl2pPr>
            <a:lvl3pPr>
              <a:defRPr sz="1600"/>
            </a:lvl3pPr>
            <a:lvl4pPr>
              <a:defRPr sz="1600"/>
            </a:lvl4pPr>
            <a:lvl5pPr>
              <a:defRPr sz="1600"/>
            </a:lvl5pPr>
          </a:lstStyle>
          <a:p>
            <a:pPr lvl="0"/>
            <a:endParaRPr lang="en-JM" dirty="0"/>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endParaRPr lang="en-JM" dirty="0"/>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endParaRPr lang="en-JM" dirty="0"/>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endParaRPr lang="en-JM" dirty="0"/>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endParaRPr lang="en-JM" dirty="0"/>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endParaRPr lang="en-JM" dirty="0"/>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endParaRPr lang="en-JM" dirty="0"/>
          </a:p>
        </p:txBody>
      </p:sp>
      <p:sp>
        <p:nvSpPr>
          <p:cNvPr id="16" name="Text Placeholder 7"/>
          <p:cNvSpPr>
            <a:spLocks noGrp="1"/>
          </p:cNvSpPr>
          <p:nvPr>
            <p:ph type="body" sz="quarter" idx="21"/>
          </p:nvPr>
        </p:nvSpPr>
        <p:spPr>
          <a:xfrm>
            <a:off x="5105400" y="1733550"/>
            <a:ext cx="990600" cy="304800"/>
          </a:xfrm>
        </p:spPr>
        <p:txBody>
          <a:bodyPr>
            <a:normAutofit/>
          </a:bodyPr>
          <a:lstStyle>
            <a:lvl1pPr algn="r">
              <a:buNone/>
              <a:defRPr sz="1400">
                <a:solidFill>
                  <a:srgbClr val="92D050"/>
                </a:solidFill>
                <a:latin typeface="Bebas Neue" pitchFamily="34" charset="0"/>
              </a:defRPr>
            </a:lvl1pPr>
          </a:lstStyle>
          <a:p>
            <a:pPr lvl="0"/>
            <a:endParaRPr lang="en-JM" dirty="0"/>
          </a:p>
        </p:txBody>
      </p:sp>
      <p:sp>
        <p:nvSpPr>
          <p:cNvPr id="17" name="Text Placeholder 7"/>
          <p:cNvSpPr>
            <a:spLocks noGrp="1"/>
          </p:cNvSpPr>
          <p:nvPr>
            <p:ph type="body" sz="quarter" idx="22"/>
          </p:nvPr>
        </p:nvSpPr>
        <p:spPr>
          <a:xfrm>
            <a:off x="5105400" y="2038350"/>
            <a:ext cx="990600" cy="304800"/>
          </a:xfrm>
        </p:spPr>
        <p:txBody>
          <a:bodyPr>
            <a:normAutofit/>
          </a:bodyPr>
          <a:lstStyle>
            <a:lvl1pPr algn="r">
              <a:buNone/>
              <a:defRPr sz="1400">
                <a:solidFill>
                  <a:srgbClr val="92D050"/>
                </a:solidFill>
                <a:latin typeface="Bebas Neue" pitchFamily="34" charset="0"/>
              </a:defRPr>
            </a:lvl1pPr>
          </a:lstStyle>
          <a:p>
            <a:pPr lvl="0"/>
            <a:endParaRPr lang="en-JM" dirty="0"/>
          </a:p>
        </p:txBody>
      </p:sp>
      <p:sp>
        <p:nvSpPr>
          <p:cNvPr id="18" name="Text Placeholder 7"/>
          <p:cNvSpPr>
            <a:spLocks noGrp="1"/>
          </p:cNvSpPr>
          <p:nvPr>
            <p:ph type="body" sz="quarter" idx="23"/>
          </p:nvPr>
        </p:nvSpPr>
        <p:spPr>
          <a:xfrm>
            <a:off x="5105400" y="2343150"/>
            <a:ext cx="990600" cy="304800"/>
          </a:xfrm>
        </p:spPr>
        <p:txBody>
          <a:bodyPr>
            <a:normAutofit/>
          </a:bodyPr>
          <a:lstStyle>
            <a:lvl1pPr algn="r">
              <a:buNone/>
              <a:defRPr sz="1400">
                <a:solidFill>
                  <a:srgbClr val="92D050"/>
                </a:solidFill>
                <a:latin typeface="Bebas Neue" pitchFamily="34" charset="0"/>
              </a:defRPr>
            </a:lvl1pPr>
          </a:lstStyle>
          <a:p>
            <a:pPr lvl="0"/>
            <a:endParaRPr lang="en-JM" dirty="0"/>
          </a:p>
        </p:txBody>
      </p:sp>
      <p:sp>
        <p:nvSpPr>
          <p:cNvPr id="19" name="Text Placeholder 7"/>
          <p:cNvSpPr>
            <a:spLocks noGrp="1"/>
          </p:cNvSpPr>
          <p:nvPr>
            <p:ph type="body" sz="quarter" idx="24"/>
          </p:nvPr>
        </p:nvSpPr>
        <p:spPr>
          <a:xfrm>
            <a:off x="5105400" y="2647950"/>
            <a:ext cx="990600" cy="304800"/>
          </a:xfrm>
        </p:spPr>
        <p:txBody>
          <a:bodyPr>
            <a:normAutofit/>
          </a:bodyPr>
          <a:lstStyle>
            <a:lvl1pPr algn="r">
              <a:buNone/>
              <a:defRPr sz="1400">
                <a:solidFill>
                  <a:srgbClr val="92D050"/>
                </a:solidFill>
                <a:latin typeface="Bebas Neue" pitchFamily="34" charset="0"/>
              </a:defRPr>
            </a:lvl1pPr>
          </a:lstStyle>
          <a:p>
            <a:pPr lvl="0"/>
            <a:endParaRPr lang="en-JM"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Bebas Neue" pitchFamily="34" charset="0"/>
              </a:defRPr>
            </a:lvl1pPr>
          </a:lstStyle>
          <a:p>
            <a:pPr lvl="0"/>
            <a:endParaRPr lang="en-JM" dirty="0"/>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endParaRPr lang="en-JM" dirty="0"/>
          </a:p>
        </p:txBody>
      </p:sp>
      <p:sp>
        <p:nvSpPr>
          <p:cNvPr id="17" name="Rectangle 16"/>
          <p:cNvSpPr/>
          <p:nvPr userDrawn="1"/>
        </p:nvSpPr>
        <p:spPr>
          <a:xfrm>
            <a:off x="0" y="1695450"/>
            <a:ext cx="228600" cy="1295400"/>
          </a:xfrm>
          <a:prstGeom prst="rect">
            <a:avLst/>
          </a:prstGeom>
          <a:solidFill>
            <a:srgbClr val="92D05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dirty="0">
              <a:solidFill>
                <a:schemeClr val="tx1">
                  <a:lumMod val="95000"/>
                  <a:lumOff val="5000"/>
                </a:schemeClr>
              </a:solidFill>
              <a:latin typeface="Bebas Neue" pitchFamily="34" charset="0"/>
            </a:endParaRPr>
          </a:p>
        </p:txBody>
      </p:sp>
      <p:cxnSp>
        <p:nvCxnSpPr>
          <p:cNvPr id="18" name="Straight Connector 17"/>
          <p:cNvCxnSpPr/>
          <p:nvPr userDrawn="1"/>
        </p:nvCxnSpPr>
        <p:spPr bwMode="auto">
          <a:xfrm>
            <a:off x="0" y="22971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Bebas Neue" pitchFamily="34" charset="0"/>
              </a:defRPr>
            </a:lvl1pPr>
          </a:lstStyle>
          <a:p>
            <a:pPr lvl="0"/>
            <a:endParaRPr lang="en-JM" dirty="0"/>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endParaRPr lang="en-JM" dirty="0"/>
          </a:p>
        </p:txBody>
      </p:sp>
      <p:sp>
        <p:nvSpPr>
          <p:cNvPr id="15" name="Rectangle 14"/>
          <p:cNvSpPr/>
          <p:nvPr userDrawn="1"/>
        </p:nvSpPr>
        <p:spPr>
          <a:xfrm>
            <a:off x="0" y="1695450"/>
            <a:ext cx="228600" cy="1295400"/>
          </a:xfrm>
          <a:prstGeom prst="rect">
            <a:avLst/>
          </a:prstGeom>
          <a:solidFill>
            <a:srgbClr val="92D05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dirty="0">
              <a:solidFill>
                <a:schemeClr val="tx1">
                  <a:lumMod val="95000"/>
                  <a:lumOff val="5000"/>
                </a:schemeClr>
              </a:solidFill>
              <a:latin typeface="Bebas Neue" pitchFamily="34" charset="0"/>
            </a:endParaRPr>
          </a:p>
        </p:txBody>
      </p:sp>
      <p:cxnSp>
        <p:nvCxnSpPr>
          <p:cNvPr id="13" name="Straight Connector 12"/>
          <p:cNvCxnSpPr/>
          <p:nvPr userDrawn="1"/>
        </p:nvCxnSpPr>
        <p:spPr bwMode="auto">
          <a:xfrm>
            <a:off x="0" y="22971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a:hlinkClick r:id="" action="ppaction://hlinkshowjump?jump=nextslide" highlightClick="1"/>
          </p:cNvPr>
          <p:cNvSpPr/>
          <p:nvPr userDrawn="1"/>
        </p:nvSpPr>
        <p:spPr>
          <a:xfrm>
            <a:off x="8382000"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7" name="Oval 16">
            <a:hlinkClick r:id="" action="ppaction://hlinkshowjump?jump=previousslide" highlightClick="1"/>
          </p:cNvPr>
          <p:cNvSpPr/>
          <p:nvPr userDrawn="1"/>
        </p:nvSpPr>
        <p:spPr>
          <a:xfrm>
            <a:off x="8036087"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8" name="Chevron 17"/>
          <p:cNvSpPr/>
          <p:nvPr userDrawn="1"/>
        </p:nvSpPr>
        <p:spPr>
          <a:xfrm flipH="1">
            <a:off x="8122955"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
        <p:nvSpPr>
          <p:cNvPr id="19" name="Chevron 18"/>
          <p:cNvSpPr/>
          <p:nvPr userDrawn="1"/>
        </p:nvSpPr>
        <p:spPr>
          <a:xfrm>
            <a:off x="8473440"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Tree>
    <p:extLst>
      <p:ext uri="{BB962C8B-B14F-4D97-AF65-F5344CB8AC3E}">
        <p14:creationId xmlns:p14="http://schemas.microsoft.com/office/powerpoint/2010/main" val="217771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7" name="Slide Number Placeholder 6"/>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92D050"/>
                </a:solidFill>
                <a:latin typeface="Bebas Neue"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92D050"/>
                </a:solidFill>
                <a:latin typeface="Bebas Neue"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8" name="Footer Placeholder 7"/>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9" name="Slide Number Placeholder 8"/>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2"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92D050"/>
                </a:solidFill>
                <a:latin typeface="Bebas Neue"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endParaRPr lang="en-JM" dirty="0"/>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Arial"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extLst>
      <p:ext uri="{BB962C8B-B14F-4D97-AF65-F5344CB8AC3E}">
        <p14:creationId xmlns:p14="http://schemas.microsoft.com/office/powerpoint/2010/main" val="154460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chemeClr val="tx1">
              <a:lumMod val="85000"/>
              <a:lumOff val="15000"/>
            </a:schemeClr>
          </a:solidFill>
        </p:spPr>
        <p:txBody>
          <a:bodyPr anchor="ctr">
            <a:noAutofit/>
          </a:bodyPr>
          <a:lstStyle>
            <a:lvl1pPr marL="0" indent="0" algn="ctr">
              <a:buFontTx/>
              <a:buNone/>
              <a:defRPr sz="1200" b="0">
                <a:solidFill>
                  <a:schemeClr val="bg1"/>
                </a:solidFill>
                <a:latin typeface="Bebas Neue"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endParaRPr lang="en-JM" dirty="0"/>
          </a:p>
        </p:txBody>
      </p:sp>
      <p:sp>
        <p:nvSpPr>
          <p:cNvPr id="7" name="Text Placeholder 12"/>
          <p:cNvSpPr>
            <a:spLocks noGrp="1"/>
          </p:cNvSpPr>
          <p:nvPr>
            <p:ph type="body" sz="quarter" idx="17"/>
          </p:nvPr>
        </p:nvSpPr>
        <p:spPr>
          <a:xfrm>
            <a:off x="3905250" y="1888519"/>
            <a:ext cx="1352550" cy="1353312"/>
          </a:xfrm>
          <a:prstGeom prst="ellipse">
            <a:avLst/>
          </a:prstGeom>
          <a:solidFill>
            <a:schemeClr val="tx1">
              <a:lumMod val="85000"/>
              <a:lumOff val="15000"/>
            </a:schemeClr>
          </a:solidFill>
        </p:spPr>
        <p:txBody>
          <a:bodyPr anchor="ctr">
            <a:noAutofit/>
          </a:bodyPr>
          <a:lstStyle>
            <a:lvl1pPr marL="0" indent="0" algn="ctr">
              <a:buFontTx/>
              <a:buNone/>
              <a:defRPr sz="1200" b="0">
                <a:solidFill>
                  <a:schemeClr val="bg1"/>
                </a:solidFill>
                <a:latin typeface="Bebas Neue"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endParaRPr lang="en-JM" dirty="0"/>
          </a:p>
        </p:txBody>
      </p:sp>
      <p:sp>
        <p:nvSpPr>
          <p:cNvPr id="8" name="Text Placeholder 12"/>
          <p:cNvSpPr>
            <a:spLocks noGrp="1"/>
          </p:cNvSpPr>
          <p:nvPr>
            <p:ph type="body" sz="quarter" idx="18"/>
          </p:nvPr>
        </p:nvSpPr>
        <p:spPr>
          <a:xfrm>
            <a:off x="6800850" y="1888519"/>
            <a:ext cx="1352550" cy="1353312"/>
          </a:xfrm>
          <a:prstGeom prst="ellipse">
            <a:avLst/>
          </a:prstGeom>
          <a:solidFill>
            <a:schemeClr val="tx1">
              <a:lumMod val="85000"/>
              <a:lumOff val="15000"/>
            </a:schemeClr>
          </a:solidFill>
        </p:spPr>
        <p:txBody>
          <a:bodyPr anchor="ctr">
            <a:noAutofit/>
          </a:bodyPr>
          <a:lstStyle>
            <a:lvl1pPr marL="0" indent="0" algn="ctr">
              <a:buFontTx/>
              <a:buNone/>
              <a:defRPr sz="1200" b="0">
                <a:solidFill>
                  <a:schemeClr val="bg1"/>
                </a:solidFill>
                <a:latin typeface="Bebas Neue"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endParaRPr lang="en-JM" dirty="0"/>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chemeClr val="tx1">
                    <a:lumMod val="85000"/>
                    <a:lumOff val="15000"/>
                  </a:schemeClr>
                </a:solidFill>
                <a:latin typeface="Bebas Neue"/>
                <a:cs typeface="Arial" pitchFamily="34" charset="0"/>
              </a:defRPr>
            </a:lvl1pPr>
          </a:lstStyle>
          <a:p>
            <a:pPr lvl="0"/>
            <a:endParaRPr lang="en-JM" dirty="0"/>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chemeClr val="tx1">
                    <a:lumMod val="85000"/>
                    <a:lumOff val="15000"/>
                  </a:schemeClr>
                </a:solidFill>
                <a:latin typeface="Bebas Neue"/>
                <a:cs typeface="Arial" pitchFamily="34" charset="0"/>
              </a:defRPr>
            </a:lvl1pPr>
          </a:lstStyle>
          <a:p>
            <a:pPr lvl="0"/>
            <a:endParaRPr lang="en-JM" dirty="0"/>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chemeClr val="tx1">
                    <a:lumMod val="85000"/>
                    <a:lumOff val="15000"/>
                  </a:schemeClr>
                </a:solidFill>
                <a:latin typeface="Bebas Neue"/>
                <a:cs typeface="Arial" pitchFamily="34" charset="0"/>
              </a:defRPr>
            </a:lvl1pPr>
          </a:lstStyle>
          <a:p>
            <a:pPr lvl="0"/>
            <a:endParaRPr lang="en-JM" dirty="0"/>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chemeClr val="tx1">
                    <a:lumMod val="65000"/>
                    <a:lumOff val="35000"/>
                  </a:schemeClr>
                </a:solidFill>
              </a:defRPr>
            </a:lvl1pPr>
          </a:lstStyle>
          <a:p>
            <a:pPr lvl="0"/>
            <a:endParaRPr lang="en-JM" dirty="0"/>
          </a:p>
        </p:txBody>
      </p:sp>
    </p:spTree>
    <p:extLst>
      <p:ext uri="{BB962C8B-B14F-4D97-AF65-F5344CB8AC3E}">
        <p14:creationId xmlns:p14="http://schemas.microsoft.com/office/powerpoint/2010/main" val="250670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l-GR"/>
              <a:t>Σταθοπουλοσ Παναγιωτησ</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38200" y="1376925"/>
            <a:ext cx="1962121" cy="2495550"/>
          </a:xfrm>
          <a:prstGeom prst="rect">
            <a:avLst/>
          </a:prstGeom>
        </p:spPr>
      </p:pic>
      <p:sp>
        <p:nvSpPr>
          <p:cNvPr id="7" name="Picture Placeholder 12"/>
          <p:cNvSpPr>
            <a:spLocks noGrp="1"/>
          </p:cNvSpPr>
          <p:nvPr>
            <p:ph type="pic" sz="quarter" idx="16"/>
          </p:nvPr>
        </p:nvSpPr>
        <p:spPr>
          <a:xfrm>
            <a:off x="857250" y="1916040"/>
            <a:ext cx="1885950" cy="1417320"/>
          </a:xfrm>
        </p:spPr>
        <p:txBody>
          <a:bodyPr/>
          <a:lstStyle/>
          <a:p>
            <a:endParaRPr lang="en-JM"/>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479" y="1354011"/>
            <a:ext cx="1962121" cy="2495550"/>
          </a:xfrm>
          <a:prstGeom prst="rect">
            <a:avLst/>
          </a:prstGeom>
        </p:spPr>
      </p:pic>
      <p:sp>
        <p:nvSpPr>
          <p:cNvPr id="9" name="Picture Placeholder 12"/>
          <p:cNvSpPr>
            <a:spLocks noGrp="1"/>
          </p:cNvSpPr>
          <p:nvPr>
            <p:ph type="pic" sz="quarter" idx="17"/>
          </p:nvPr>
        </p:nvSpPr>
        <p:spPr>
          <a:xfrm>
            <a:off x="3829079" y="1616847"/>
            <a:ext cx="1481328" cy="1905000"/>
          </a:xfrm>
        </p:spPr>
        <p:txBody>
          <a:bodyPr/>
          <a:lstStyle/>
          <a:p>
            <a:endParaRPr lang="en-JM"/>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19879" y="1354011"/>
            <a:ext cx="1962121" cy="2495550"/>
          </a:xfrm>
          <a:prstGeom prst="rect">
            <a:avLst/>
          </a:prstGeom>
        </p:spPr>
      </p:pic>
      <p:sp>
        <p:nvSpPr>
          <p:cNvPr id="11" name="Picture Placeholder 12"/>
          <p:cNvSpPr>
            <a:spLocks noGrp="1"/>
          </p:cNvSpPr>
          <p:nvPr>
            <p:ph type="pic" sz="quarter" idx="18"/>
          </p:nvPr>
        </p:nvSpPr>
        <p:spPr>
          <a:xfrm>
            <a:off x="6648479" y="1616847"/>
            <a:ext cx="1481328" cy="1905000"/>
          </a:xfrm>
        </p:spPr>
        <p:txBody>
          <a:bodyPr/>
          <a:lstStyle/>
          <a:p>
            <a:endParaRPr lang="en-JM"/>
          </a:p>
        </p:txBody>
      </p:sp>
      <p:sp>
        <p:nvSpPr>
          <p:cNvPr id="12" name="Text Placeholder 11"/>
          <p:cNvSpPr>
            <a:spLocks noGrp="1"/>
          </p:cNvSpPr>
          <p:nvPr>
            <p:ph type="body" sz="quarter" idx="19" hasCustomPrompt="1"/>
          </p:nvPr>
        </p:nvSpPr>
        <p:spPr>
          <a:xfrm>
            <a:off x="762000" y="3867150"/>
            <a:ext cx="2057400" cy="301752"/>
          </a:xfrm>
          <a:noFill/>
          <a:ln>
            <a:noFill/>
          </a:ln>
        </p:spPr>
        <p:txBody>
          <a:bodyPr anchor="ctr">
            <a:noAutofit/>
          </a:bodyPr>
          <a:lstStyle>
            <a:lvl1pPr marL="0" indent="0" algn="ctr">
              <a:buFontTx/>
              <a:buNone/>
              <a:defRPr sz="1400" baseline="0">
                <a:solidFill>
                  <a:schemeClr val="tx1">
                    <a:lumMod val="75000"/>
                    <a:lumOff val="25000"/>
                  </a:schemeClr>
                </a:solidFill>
                <a:latin typeface="Bebas Neue"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JM" dirty="0"/>
              <a:t>INSERT HEADER IN THIS AREA</a:t>
            </a:r>
          </a:p>
        </p:txBody>
      </p:sp>
      <p:sp>
        <p:nvSpPr>
          <p:cNvPr id="13" name="Text Placeholder 11"/>
          <p:cNvSpPr>
            <a:spLocks noGrp="1"/>
          </p:cNvSpPr>
          <p:nvPr>
            <p:ph type="body" sz="quarter" idx="20" hasCustomPrompt="1"/>
          </p:nvPr>
        </p:nvSpPr>
        <p:spPr>
          <a:xfrm>
            <a:off x="3581400" y="3867150"/>
            <a:ext cx="2057400" cy="301752"/>
          </a:xfrm>
          <a:noFill/>
          <a:ln>
            <a:noFill/>
          </a:ln>
        </p:spPr>
        <p:txBody>
          <a:bodyPr anchor="ctr">
            <a:noAutofit/>
          </a:bodyPr>
          <a:lstStyle>
            <a:lvl1pPr marL="0" indent="0" algn="ctr">
              <a:buFontTx/>
              <a:buNone/>
              <a:defRPr sz="1400" baseline="0">
                <a:solidFill>
                  <a:schemeClr val="tx1">
                    <a:lumMod val="75000"/>
                    <a:lumOff val="25000"/>
                  </a:schemeClr>
                </a:solidFill>
                <a:latin typeface="Bebas Neue"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JM" dirty="0"/>
              <a:t>INSERT HEADER IN THIS AREA</a:t>
            </a:r>
          </a:p>
        </p:txBody>
      </p:sp>
      <p:sp>
        <p:nvSpPr>
          <p:cNvPr id="14" name="Text Placeholder 11"/>
          <p:cNvSpPr>
            <a:spLocks noGrp="1"/>
          </p:cNvSpPr>
          <p:nvPr>
            <p:ph type="body" sz="quarter" idx="21" hasCustomPrompt="1"/>
          </p:nvPr>
        </p:nvSpPr>
        <p:spPr>
          <a:xfrm>
            <a:off x="6400800" y="3867150"/>
            <a:ext cx="2057400" cy="301752"/>
          </a:xfrm>
          <a:noFill/>
          <a:ln>
            <a:noFill/>
          </a:ln>
        </p:spPr>
        <p:txBody>
          <a:bodyPr anchor="ctr">
            <a:noAutofit/>
          </a:bodyPr>
          <a:lstStyle>
            <a:lvl1pPr marL="0" indent="0" algn="ctr">
              <a:buFontTx/>
              <a:buNone/>
              <a:defRPr sz="1400" baseline="0">
                <a:solidFill>
                  <a:schemeClr val="tx1">
                    <a:lumMod val="75000"/>
                    <a:lumOff val="25000"/>
                  </a:schemeClr>
                </a:solidFill>
                <a:latin typeface="Bebas Neue"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JM" dirty="0"/>
              <a:t>INSERT HEADER IN THIS AREA</a:t>
            </a:r>
          </a:p>
        </p:txBody>
      </p:sp>
    </p:spTree>
    <p:extLst>
      <p:ext uri="{BB962C8B-B14F-4D97-AF65-F5344CB8AC3E}">
        <p14:creationId xmlns:p14="http://schemas.microsoft.com/office/powerpoint/2010/main" val="12186118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a:t>Click to edit Master title style</a:t>
            </a:r>
            <a:endParaRPr lang="en-JM" dirty="0"/>
          </a:p>
        </p:txBody>
      </p:sp>
      <p:sp>
        <p:nvSpPr>
          <p:cNvPr id="3" name="Text Placeholder 2"/>
          <p:cNvSpPr>
            <a:spLocks noGrp="1"/>
          </p:cNvSpPr>
          <p:nvPr>
            <p:ph type="body" idx="1"/>
          </p:nvPr>
        </p:nvSpPr>
        <p:spPr>
          <a:xfrm>
            <a:off x="457200" y="102870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
        <p:nvSpPr>
          <p:cNvPr id="8" name="Rectangle 7"/>
          <p:cNvSpPr/>
          <p:nvPr/>
        </p:nvSpPr>
        <p:spPr>
          <a:xfrm>
            <a:off x="0" y="419100"/>
            <a:ext cx="152400" cy="400050"/>
          </a:xfrm>
          <a:prstGeom prst="rect">
            <a:avLst/>
          </a:prstGeom>
          <a:solidFill>
            <a:srgbClr val="002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A858136-C504-4D21-B169-635205E93639}"/>
              </a:ext>
            </a:extLst>
          </p:cNvPr>
          <p:cNvGrpSpPr/>
          <p:nvPr userDrawn="1"/>
        </p:nvGrpSpPr>
        <p:grpSpPr>
          <a:xfrm>
            <a:off x="0" y="1320"/>
            <a:ext cx="9144000" cy="307777"/>
            <a:chOff x="0" y="1320"/>
            <a:chExt cx="9144000" cy="307777"/>
          </a:xfrm>
        </p:grpSpPr>
        <p:sp>
          <p:nvSpPr>
            <p:cNvPr id="21" name="TextBox 20">
              <a:extLst>
                <a:ext uri="{FF2B5EF4-FFF2-40B4-BE49-F238E27FC236}">
                  <a16:creationId xmlns:a16="http://schemas.microsoft.com/office/drawing/2014/main" id="{3B6FB57F-2010-43CC-A56E-6191E10D9D53}"/>
                </a:ext>
              </a:extLst>
            </p:cNvPr>
            <p:cNvSpPr txBox="1"/>
            <p:nvPr/>
          </p:nvSpPr>
          <p:spPr>
            <a:xfrm>
              <a:off x="0" y="1320"/>
              <a:ext cx="9144000" cy="307777"/>
            </a:xfrm>
            <a:prstGeom prst="rect">
              <a:avLst/>
            </a:prstGeom>
            <a:solidFill>
              <a:schemeClr val="bg1"/>
            </a:solidFill>
          </p:spPr>
          <p:txBody>
            <a:bodyPr wrap="square" rtlCol="0">
              <a:spAutoFit/>
            </a:bodyPr>
            <a:lstStyle/>
            <a:p>
              <a:pPr algn="ctr"/>
              <a:r>
                <a:rPr lang="el-GR" sz="1400" cap="small" dirty="0">
                  <a:solidFill>
                    <a:srgbClr val="7F7F7F"/>
                  </a:solidFill>
                </a:rPr>
                <a:t>                                                                                             </a:t>
              </a:r>
              <a:r>
                <a:rPr lang="el-GR" sz="1400" cap="small" dirty="0">
                  <a:solidFill>
                    <a:srgbClr val="7F7F7F"/>
                  </a:solidFill>
                  <a:latin typeface="Times New Roman" panose="02020603050405020304" pitchFamily="18" charset="0"/>
                  <a:cs typeface="Times New Roman" panose="02020603050405020304" pitchFamily="18" charset="0"/>
                </a:rPr>
                <a:t>Μηχανικη Μαθηση και Εφαρμογες με </a:t>
              </a:r>
              <a:r>
                <a:rPr lang="en-US" sz="1400" cap="small" dirty="0">
                  <a:solidFill>
                    <a:srgbClr val="7F7F7F"/>
                  </a:solidFill>
                  <a:latin typeface="Times New Roman" panose="02020603050405020304" pitchFamily="18" charset="0"/>
                  <a:cs typeface="Times New Roman" panose="02020603050405020304" pitchFamily="18" charset="0"/>
                </a:rPr>
                <a:t>Python</a:t>
              </a:r>
              <a:r>
                <a:rPr lang="el-GR" sz="1400" cap="small" dirty="0">
                  <a:solidFill>
                    <a:srgbClr val="7F7F7F"/>
                  </a:solidFill>
                  <a:latin typeface="Bebas Neue"/>
                </a:rPr>
                <a:t>	</a:t>
              </a:r>
              <a:endParaRPr lang="en-US" sz="1100" dirty="0">
                <a:solidFill>
                  <a:srgbClr val="7F7F7F"/>
                </a:solidFill>
                <a:latin typeface="Bebas Neue"/>
              </a:endParaRPr>
            </a:p>
          </p:txBody>
        </p:sp>
        <p:pic>
          <p:nvPicPr>
            <p:cNvPr id="22" name="Picture 21">
              <a:extLst>
                <a:ext uri="{FF2B5EF4-FFF2-40B4-BE49-F238E27FC236}">
                  <a16:creationId xmlns:a16="http://schemas.microsoft.com/office/drawing/2014/main" id="{F9B1A357-9C0D-4ED8-9EC9-40E8A69F6943}"/>
                </a:ext>
              </a:extLst>
            </p:cNvPr>
            <p:cNvPicPr/>
            <p:nvPr/>
          </p:nvPicPr>
          <p:blipFill>
            <a:blip r:embed="rId36" cstate="print">
              <a:extLst>
                <a:ext uri="{28A0092B-C50C-407E-A947-70E740481C1C}">
                  <a14:useLocalDpi xmlns:a14="http://schemas.microsoft.com/office/drawing/2010/main" val="0"/>
                </a:ext>
              </a:extLst>
            </a:blip>
            <a:srcRect l="10060" t="10060" r="10785" b="10785"/>
            <a:stretch>
              <a:fillRect/>
            </a:stretch>
          </p:blipFill>
          <p:spPr bwMode="auto">
            <a:xfrm>
              <a:off x="8820910" y="10689"/>
              <a:ext cx="302856" cy="289038"/>
            </a:xfrm>
            <a:prstGeom prst="rect">
              <a:avLst/>
            </a:prstGeom>
            <a:noFill/>
            <a:ln>
              <a:noFill/>
            </a:ln>
          </p:spPr>
        </p:pic>
        <p:grpSp>
          <p:nvGrpSpPr>
            <p:cNvPr id="23" name="Group 22">
              <a:extLst>
                <a:ext uri="{FF2B5EF4-FFF2-40B4-BE49-F238E27FC236}">
                  <a16:creationId xmlns:a16="http://schemas.microsoft.com/office/drawing/2014/main" id="{87206DA4-E5CB-43A0-ABA5-C179E488E983}"/>
                </a:ext>
              </a:extLst>
            </p:cNvPr>
            <p:cNvGrpSpPr/>
            <p:nvPr/>
          </p:nvGrpSpPr>
          <p:grpSpPr>
            <a:xfrm>
              <a:off x="0" y="303381"/>
              <a:ext cx="9144000" cy="5715"/>
              <a:chOff x="0" y="0"/>
              <a:chExt cx="5906262" cy="6096"/>
            </a:xfrm>
          </p:grpSpPr>
          <p:sp>
            <p:nvSpPr>
              <p:cNvPr id="24" name="Shape 368838">
                <a:extLst>
                  <a:ext uri="{FF2B5EF4-FFF2-40B4-BE49-F238E27FC236}">
                    <a16:creationId xmlns:a16="http://schemas.microsoft.com/office/drawing/2014/main" id="{2A189507-EB31-40E7-B2C8-1CACF7AAB92E}"/>
                  </a:ext>
                </a:extLst>
              </p:cNvPr>
              <p:cNvSpPr/>
              <p:nvPr/>
            </p:nvSpPr>
            <p:spPr>
              <a:xfrm>
                <a:off x="0" y="0"/>
                <a:ext cx="5906262" cy="9144"/>
              </a:xfrm>
              <a:custGeom>
                <a:avLst/>
                <a:gdLst/>
                <a:ahLst/>
                <a:cxnLst/>
                <a:rect l="0" t="0" r="0" b="0"/>
                <a:pathLst>
                  <a:path w="5906262" h="9144">
                    <a:moveTo>
                      <a:pt x="0" y="0"/>
                    </a:moveTo>
                    <a:lnTo>
                      <a:pt x="5906262" y="0"/>
                    </a:lnTo>
                    <a:lnTo>
                      <a:pt x="5906262" y="9144"/>
                    </a:lnTo>
                    <a:lnTo>
                      <a:pt x="0" y="9144"/>
                    </a:lnTo>
                    <a:lnTo>
                      <a:pt x="0" y="0"/>
                    </a:lnTo>
                  </a:path>
                </a:pathLst>
              </a:custGeom>
              <a:ln w="0" cap="flat">
                <a:noFill/>
                <a:miter lim="127000"/>
              </a:ln>
            </p:spPr>
            <p:style>
              <a:lnRef idx="0">
                <a:srgbClr val="000000">
                  <a:alpha val="0"/>
                </a:srgbClr>
              </a:lnRef>
              <a:fillRef idx="1">
                <a:srgbClr val="000000"/>
              </a:fillRef>
              <a:effectRef idx="0">
                <a:scrgbClr r="0" g="0" b="0"/>
              </a:effectRef>
              <a:fontRef idx="none"/>
            </p:style>
            <p:txBody>
              <a:bodyPr/>
              <a:lstStyle/>
              <a:p>
                <a:endParaRPr lang="en-US"/>
              </a:p>
            </p:txBody>
          </p:sp>
        </p:grpSp>
      </p:grpSp>
      <p:sp>
        <p:nvSpPr>
          <p:cNvPr id="25" name="Shape 368838">
            <a:extLst>
              <a:ext uri="{FF2B5EF4-FFF2-40B4-BE49-F238E27FC236}">
                <a16:creationId xmlns:a16="http://schemas.microsoft.com/office/drawing/2014/main" id="{7C70F033-29BA-4881-9BC8-64721F359233}"/>
              </a:ext>
            </a:extLst>
          </p:cNvPr>
          <p:cNvSpPr/>
          <p:nvPr userDrawn="1"/>
        </p:nvSpPr>
        <p:spPr>
          <a:xfrm>
            <a:off x="0" y="4851706"/>
            <a:ext cx="9144000" cy="8573"/>
          </a:xfrm>
          <a:custGeom>
            <a:avLst/>
            <a:gdLst/>
            <a:ahLst/>
            <a:cxnLst/>
            <a:rect l="0" t="0" r="0" b="0"/>
            <a:pathLst>
              <a:path w="5906262" h="9144">
                <a:moveTo>
                  <a:pt x="0" y="0"/>
                </a:moveTo>
                <a:lnTo>
                  <a:pt x="5906262" y="0"/>
                </a:lnTo>
                <a:lnTo>
                  <a:pt x="5906262" y="9144"/>
                </a:lnTo>
                <a:lnTo>
                  <a:pt x="0" y="9144"/>
                </a:lnTo>
                <a:lnTo>
                  <a:pt x="0" y="0"/>
                </a:lnTo>
              </a:path>
            </a:pathLst>
          </a:custGeom>
          <a:ln w="0" cap="flat">
            <a:noFill/>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6" name="TextBox 25">
            <a:extLst>
              <a:ext uri="{FF2B5EF4-FFF2-40B4-BE49-F238E27FC236}">
                <a16:creationId xmlns:a16="http://schemas.microsoft.com/office/drawing/2014/main" id="{6489C16C-313E-472C-B480-548DFF860A95}"/>
              </a:ext>
            </a:extLst>
          </p:cNvPr>
          <p:cNvSpPr txBox="1"/>
          <p:nvPr userDrawn="1"/>
        </p:nvSpPr>
        <p:spPr>
          <a:xfrm>
            <a:off x="0" y="4856201"/>
            <a:ext cx="9144000" cy="307777"/>
          </a:xfrm>
          <a:prstGeom prst="rect">
            <a:avLst/>
          </a:prstGeom>
          <a:solidFill>
            <a:schemeClr val="bg1"/>
          </a:solidFill>
        </p:spPr>
        <p:txBody>
          <a:bodyPr wrap="square" rtlCol="0">
            <a:spAutoFit/>
          </a:bodyPr>
          <a:lstStyle/>
          <a:p>
            <a:pPr algn="l"/>
            <a:r>
              <a:rPr lang="el-GR" sz="1400" cap="small" dirty="0">
                <a:solidFill>
                  <a:srgbClr val="7F7F7F"/>
                </a:solidFill>
                <a:latin typeface="Times New Roman" panose="02020603050405020304" pitchFamily="18" charset="0"/>
                <a:cs typeface="Times New Roman" panose="02020603050405020304" pitchFamily="18" charset="0"/>
              </a:rPr>
              <a:t>Σταθοπουλοσ Παναγιωτησ</a:t>
            </a:r>
            <a:r>
              <a:rPr lang="el-GR" sz="1400" cap="small" dirty="0">
                <a:solidFill>
                  <a:srgbClr val="7F7F7F"/>
                </a:solidFill>
                <a:latin typeface="Bebas Neue"/>
              </a:rPr>
              <a:t>	</a:t>
            </a:r>
            <a:endParaRPr lang="en-US" sz="1100" dirty="0">
              <a:solidFill>
                <a:srgbClr val="7F7F7F"/>
              </a:solidFill>
              <a:latin typeface="Bebas Neue"/>
            </a:endParaRPr>
          </a:p>
        </p:txBody>
      </p:sp>
      <p:sp>
        <p:nvSpPr>
          <p:cNvPr id="6" name="Slide Number Placeholder 5"/>
          <p:cNvSpPr>
            <a:spLocks noGrp="1"/>
          </p:cNvSpPr>
          <p:nvPr>
            <p:ph type="sldNum" sz="quarter" idx="4"/>
          </p:nvPr>
        </p:nvSpPr>
        <p:spPr>
          <a:xfrm>
            <a:off x="8686800" y="4901680"/>
            <a:ext cx="385223" cy="254324"/>
          </a:xfrm>
          <a:prstGeom prst="rect">
            <a:avLst/>
          </a:prstGeom>
        </p:spPr>
        <p:txBody>
          <a:bodyPr vert="horz" lIns="91440" tIns="45720" rIns="91440" bIns="45720" rtlCol="0" anchor="ctr"/>
          <a:lstStyle>
            <a:lvl1pPr algn="r">
              <a:defRPr sz="1200">
                <a:solidFill>
                  <a:schemeClr val="tx1">
                    <a:tint val="75000"/>
                  </a:schemeClr>
                </a:solidFill>
                <a:latin typeface="Bebas Neue"/>
              </a:defRPr>
            </a:lvl1pPr>
          </a:lstStyle>
          <a:p>
            <a:fld id="{8DF5134D-7C6B-4A7B-B28B-A8C75F870448}" type="slidenum">
              <a:rPr lang="en-JM" smtClean="0"/>
              <a:pPr/>
              <a:t>‹#›</a:t>
            </a:fld>
            <a:endParaRPr lang="en-JM" dirty="0"/>
          </a:p>
        </p:txBody>
      </p:sp>
      <p:grpSp>
        <p:nvGrpSpPr>
          <p:cNvPr id="11" name="Group 10">
            <a:extLst>
              <a:ext uri="{FF2B5EF4-FFF2-40B4-BE49-F238E27FC236}">
                <a16:creationId xmlns:a16="http://schemas.microsoft.com/office/drawing/2014/main" id="{797A845B-F19B-4692-BBA7-861736AA7BFC}"/>
              </a:ext>
            </a:extLst>
          </p:cNvPr>
          <p:cNvGrpSpPr/>
          <p:nvPr userDrawn="1"/>
        </p:nvGrpSpPr>
        <p:grpSpPr>
          <a:xfrm>
            <a:off x="8046333" y="4872929"/>
            <a:ext cx="620233" cy="274320"/>
            <a:chOff x="8036087" y="4781550"/>
            <a:chExt cx="620233" cy="274320"/>
          </a:xfrm>
        </p:grpSpPr>
        <p:grpSp>
          <p:nvGrpSpPr>
            <p:cNvPr id="4" name="Group 3">
              <a:extLst>
                <a:ext uri="{FF2B5EF4-FFF2-40B4-BE49-F238E27FC236}">
                  <a16:creationId xmlns:a16="http://schemas.microsoft.com/office/drawing/2014/main" id="{813EA5C2-4F12-439C-8E3D-2CA8051B01C7}"/>
                </a:ext>
              </a:extLst>
            </p:cNvPr>
            <p:cNvGrpSpPr/>
            <p:nvPr userDrawn="1"/>
          </p:nvGrpSpPr>
          <p:grpSpPr>
            <a:xfrm>
              <a:off x="8036087" y="4781550"/>
              <a:ext cx="274320" cy="274320"/>
              <a:chOff x="8036087" y="4781550"/>
              <a:chExt cx="274320" cy="274320"/>
            </a:xfrm>
          </p:grpSpPr>
          <p:sp>
            <p:nvSpPr>
              <p:cNvPr id="15" name="Oval 14">
                <a:hlinkClick r:id="" action="ppaction://hlinkshowjump?jump=previousslide" highlightClick="1"/>
              </p:cNvPr>
              <p:cNvSpPr/>
              <p:nvPr/>
            </p:nvSpPr>
            <p:spPr>
              <a:xfrm>
                <a:off x="8036087"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8" name="Chevron 17"/>
              <p:cNvSpPr/>
              <p:nvPr userDrawn="1"/>
            </p:nvSpPr>
            <p:spPr>
              <a:xfrm flipH="1">
                <a:off x="8122955"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grpSp>
        <p:grpSp>
          <p:nvGrpSpPr>
            <p:cNvPr id="10" name="Group 9">
              <a:extLst>
                <a:ext uri="{FF2B5EF4-FFF2-40B4-BE49-F238E27FC236}">
                  <a16:creationId xmlns:a16="http://schemas.microsoft.com/office/drawing/2014/main" id="{745338F0-F0E6-40E9-8B33-94EF9E380760}"/>
                </a:ext>
              </a:extLst>
            </p:cNvPr>
            <p:cNvGrpSpPr/>
            <p:nvPr userDrawn="1"/>
          </p:nvGrpSpPr>
          <p:grpSpPr>
            <a:xfrm>
              <a:off x="8382000" y="4781550"/>
              <a:ext cx="274320" cy="274320"/>
              <a:chOff x="8382000" y="4781550"/>
              <a:chExt cx="274320" cy="274320"/>
            </a:xfrm>
          </p:grpSpPr>
          <p:sp>
            <p:nvSpPr>
              <p:cNvPr id="14" name="Oval 13">
                <a:hlinkClick r:id="" action="ppaction://hlinkshowjump?jump=nextslide" highlightClick="1"/>
              </p:cNvPr>
              <p:cNvSpPr/>
              <p:nvPr/>
            </p:nvSpPr>
            <p:spPr>
              <a:xfrm>
                <a:off x="8382000"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9" name="Chevron 18"/>
              <p:cNvSpPr/>
              <p:nvPr userDrawn="1"/>
            </p:nvSpPr>
            <p:spPr>
              <a:xfrm>
                <a:off x="8473440"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6" r:id="rId7"/>
    <p:sldLayoutId id="2147483685" r:id="rId8"/>
    <p:sldLayoutId id="2147483682" r:id="rId9"/>
    <p:sldLayoutId id="2147483681" r:id="rId10"/>
    <p:sldLayoutId id="2147483680" r:id="rId11"/>
    <p:sldLayoutId id="2147483677" r:id="rId12"/>
    <p:sldLayoutId id="2147483655" r:id="rId13"/>
    <p:sldLayoutId id="2147483688" r:id="rId14"/>
    <p:sldLayoutId id="2147483683" r:id="rId15"/>
    <p:sldLayoutId id="2147483661" r:id="rId16"/>
    <p:sldLayoutId id="2147483662" r:id="rId17"/>
    <p:sldLayoutId id="2147483679" r:id="rId18"/>
    <p:sldLayoutId id="2147483678" r:id="rId19"/>
    <p:sldLayoutId id="2147483670" r:id="rId20"/>
    <p:sldLayoutId id="2147483663" r:id="rId21"/>
    <p:sldLayoutId id="2147483664" r:id="rId22"/>
    <p:sldLayoutId id="2147483666" r:id="rId23"/>
    <p:sldLayoutId id="2147483667" r:id="rId24"/>
    <p:sldLayoutId id="2147483668" r:id="rId25"/>
    <p:sldLayoutId id="2147483669" r:id="rId26"/>
    <p:sldLayoutId id="2147483671" r:id="rId27"/>
    <p:sldLayoutId id="2147483672" r:id="rId28"/>
    <p:sldLayoutId id="2147483673" r:id="rId29"/>
    <p:sldLayoutId id="2147483674" r:id="rId30"/>
    <p:sldLayoutId id="2147483675" r:id="rId31"/>
    <p:sldLayoutId id="2147483676" r:id="rId32"/>
    <p:sldLayoutId id="2147483687" r:id="rId33"/>
  </p:sldLayoutIdLst>
  <p:hf hdr="0" ftr="0" dt="0"/>
  <p:txStyles>
    <p:titleStyle>
      <a:lvl1pPr algn="l" defTabSz="914400" rtl="0" eaLnBrk="1" latinLnBrk="0" hangingPunct="1">
        <a:spcBef>
          <a:spcPct val="0"/>
        </a:spcBef>
        <a:buNone/>
        <a:defRPr sz="3600" kern="1200">
          <a:solidFill>
            <a:schemeClr val="tx1">
              <a:lumMod val="85000"/>
              <a:lumOff val="15000"/>
            </a:schemeClr>
          </a:solidFill>
          <a:latin typeface="Bebas Neue" pitchFamily="34" charset="0"/>
          <a:ea typeface="+mj-ea"/>
          <a:cs typeface="+mj-cs"/>
        </a:defRPr>
      </a:lvl1pPr>
    </p:titleStyle>
    <p:body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20.jpeg"/><Relationship Id="rId7"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10.bin"/><Relationship Id="rId3" Type="http://schemas.openxmlformats.org/officeDocument/2006/relationships/image" Target="../media/image29.jpeg"/><Relationship Id="rId7" Type="http://schemas.openxmlformats.org/officeDocument/2006/relationships/oleObject" Target="../embeddings/oleObject7.bin"/><Relationship Id="rId12" Type="http://schemas.openxmlformats.org/officeDocument/2006/relationships/image" Target="../media/image27.emf"/><Relationship Id="rId2" Type="http://schemas.openxmlformats.org/officeDocument/2006/relationships/slideLayout" Target="../slideLayouts/slideLayout28.xml"/><Relationship Id="rId1" Type="http://schemas.openxmlformats.org/officeDocument/2006/relationships/vmlDrawing" Target="../drawings/vmlDrawing5.vml"/><Relationship Id="rId6" Type="http://schemas.openxmlformats.org/officeDocument/2006/relationships/image" Target="../media/image24.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6.emf"/><Relationship Id="rId4" Type="http://schemas.openxmlformats.org/officeDocument/2006/relationships/image" Target="../media/image30.jpeg"/><Relationship Id="rId9" Type="http://schemas.openxmlformats.org/officeDocument/2006/relationships/oleObject" Target="../embeddings/oleObject8.bin"/><Relationship Id="rId1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33.jpg"/><Relationship Id="rId7" Type="http://schemas.openxmlformats.org/officeDocument/2006/relationships/oleObject" Target="../embeddings/oleObject12.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31.emf"/><Relationship Id="rId5" Type="http://schemas.openxmlformats.org/officeDocument/2006/relationships/oleObject" Target="../embeddings/oleObject11.bin"/><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7" y="2872704"/>
            <a:ext cx="6400800" cy="821595"/>
          </a:xfrm>
        </p:spPr>
        <p:txBody>
          <a:bodyPr>
            <a:normAutofit fontScale="32500" lnSpcReduction="20000"/>
          </a:bodyPr>
          <a:lstStyle/>
          <a:p>
            <a:r>
              <a:rPr lang="el-GR" sz="4900" b="1" dirty="0">
                <a:solidFill>
                  <a:schemeClr val="tx1">
                    <a:lumMod val="75000"/>
                    <a:lumOff val="25000"/>
                  </a:schemeClr>
                </a:solidFill>
                <a:latin typeface="Bebas Neue"/>
                <a:cs typeface="Bebas Neue"/>
              </a:rPr>
              <a:t>Παναγιώτης Γ. Σταθόπουλος, Ε14176</a:t>
            </a:r>
          </a:p>
          <a:p>
            <a:br>
              <a:rPr lang="el-GR" sz="2200" b="1" dirty="0">
                <a:solidFill>
                  <a:schemeClr val="tx1">
                    <a:lumMod val="75000"/>
                    <a:lumOff val="25000"/>
                  </a:schemeClr>
                </a:solidFill>
                <a:latin typeface="Bebas Neue"/>
                <a:cs typeface="Bebas Neue"/>
              </a:rPr>
            </a:br>
            <a:r>
              <a:rPr lang="el-GR" sz="3600" b="1" dirty="0">
                <a:solidFill>
                  <a:schemeClr val="tx1">
                    <a:lumMod val="75000"/>
                    <a:lumOff val="25000"/>
                  </a:schemeClr>
                </a:solidFill>
                <a:latin typeface="BebasNEUE" pitchFamily="34" charset="0"/>
              </a:rPr>
              <a:t>Επιβλέπον Καθηγητής:</a:t>
            </a:r>
          </a:p>
          <a:p>
            <a:r>
              <a:rPr lang="el-GR" sz="3600" b="1" dirty="0">
                <a:solidFill>
                  <a:schemeClr val="tx1">
                    <a:lumMod val="75000"/>
                    <a:lumOff val="25000"/>
                  </a:schemeClr>
                </a:solidFill>
                <a:latin typeface="BebasNEUE" pitchFamily="34" charset="0"/>
              </a:rPr>
              <a:t>Μιχαήλ Φιλιππάκης, </a:t>
            </a:r>
            <a:r>
              <a:rPr lang="el-GR" sz="3600" dirty="0">
                <a:solidFill>
                  <a:schemeClr val="tx1">
                    <a:lumMod val="75000"/>
                    <a:lumOff val="25000"/>
                  </a:schemeClr>
                </a:solidFill>
                <a:latin typeface="BebasNEUE" pitchFamily="34" charset="0"/>
              </a:rPr>
              <a:t>Αναπληρωτής Καθηγητής</a:t>
            </a:r>
            <a:endParaRPr lang="en-JM" sz="3600" dirty="0">
              <a:solidFill>
                <a:schemeClr val="tx1">
                  <a:lumMod val="75000"/>
                  <a:lumOff val="25000"/>
                </a:schemeClr>
              </a:solidFill>
              <a:latin typeface="BebasNEUE" pitchFamily="34" charset="0"/>
            </a:endParaRPr>
          </a:p>
          <a:p>
            <a:endParaRPr lang="en-JM" sz="3400" dirty="0">
              <a:solidFill>
                <a:schemeClr val="tx1">
                  <a:lumMod val="85000"/>
                  <a:lumOff val="15000"/>
                </a:schemeClr>
              </a:solidFill>
              <a:latin typeface="Bebas Neue"/>
              <a:cs typeface="Bebas Neue"/>
            </a:endParaRPr>
          </a:p>
        </p:txBody>
      </p:sp>
      <p:grpSp>
        <p:nvGrpSpPr>
          <p:cNvPr id="23" name="Group 22">
            <a:extLst>
              <a:ext uri="{FF2B5EF4-FFF2-40B4-BE49-F238E27FC236}">
                <a16:creationId xmlns:a16="http://schemas.microsoft.com/office/drawing/2014/main" id="{55E99D5E-C737-4386-8F47-7B98B68CA8D2}"/>
              </a:ext>
            </a:extLst>
          </p:cNvPr>
          <p:cNvGrpSpPr/>
          <p:nvPr/>
        </p:nvGrpSpPr>
        <p:grpSpPr>
          <a:xfrm>
            <a:off x="2187425" y="2095498"/>
            <a:ext cx="4876800" cy="457200"/>
            <a:chOff x="2187425" y="2786677"/>
            <a:chExt cx="4876800" cy="457200"/>
          </a:xfrm>
        </p:grpSpPr>
        <p:sp>
          <p:nvSpPr>
            <p:cNvPr id="13" name="Rectangle 12"/>
            <p:cNvSpPr/>
            <p:nvPr/>
          </p:nvSpPr>
          <p:spPr>
            <a:xfrm>
              <a:off x="2187425" y="2786677"/>
              <a:ext cx="152400" cy="457200"/>
            </a:xfrm>
            <a:prstGeom prst="rect">
              <a:avLst/>
            </a:prstGeom>
            <a:solidFill>
              <a:srgbClr val="AB09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sp>
          <p:nvSpPr>
            <p:cNvPr id="14" name="Rectangle 13"/>
            <p:cNvSpPr/>
            <p:nvPr/>
          </p:nvSpPr>
          <p:spPr>
            <a:xfrm>
              <a:off x="6911825" y="2786677"/>
              <a:ext cx="152400" cy="457200"/>
            </a:xfrm>
            <a:prstGeom prst="rect">
              <a:avLst/>
            </a:prstGeom>
            <a:solidFill>
              <a:srgbClr val="002D5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F0000"/>
                </a:solidFill>
              </a:endParaRPr>
            </a:p>
          </p:txBody>
        </p:sp>
      </p:grpSp>
      <p:sp>
        <p:nvSpPr>
          <p:cNvPr id="2" name="Title 1"/>
          <p:cNvSpPr>
            <a:spLocks noGrp="1"/>
          </p:cNvSpPr>
          <p:nvPr>
            <p:ph type="ctrTitle"/>
          </p:nvPr>
        </p:nvSpPr>
        <p:spPr>
          <a:xfrm>
            <a:off x="2339825" y="2152650"/>
            <a:ext cx="4572000" cy="457199"/>
          </a:xfrm>
        </p:spPr>
        <p:txBody>
          <a:bodyPr/>
          <a:lstStyle/>
          <a:p>
            <a:r>
              <a:rPr lang="el-GR" sz="1800" b="1" dirty="0">
                <a:solidFill>
                  <a:schemeClr val="tx1">
                    <a:lumMod val="75000"/>
                    <a:lumOff val="25000"/>
                  </a:schemeClr>
                </a:solidFill>
              </a:rPr>
              <a:t>Μηχανική Μάθηση και Εφαρμογές με </a:t>
            </a:r>
            <a:r>
              <a:rPr lang="en-US" sz="1800" b="1" dirty="0">
                <a:solidFill>
                  <a:schemeClr val="tx1">
                    <a:lumMod val="75000"/>
                    <a:lumOff val="25000"/>
                  </a:schemeClr>
                </a:solidFill>
              </a:rPr>
              <a:t>Python </a:t>
            </a:r>
            <a:endParaRPr lang="en-US" sz="1800" dirty="0">
              <a:solidFill>
                <a:schemeClr val="tx1">
                  <a:lumMod val="75000"/>
                  <a:lumOff val="25000"/>
                </a:schemeClr>
              </a:solidFill>
            </a:endParaRPr>
          </a:p>
        </p:txBody>
      </p:sp>
      <p:grpSp>
        <p:nvGrpSpPr>
          <p:cNvPr id="7" name="Group 6">
            <a:extLst>
              <a:ext uri="{FF2B5EF4-FFF2-40B4-BE49-F238E27FC236}">
                <a16:creationId xmlns:a16="http://schemas.microsoft.com/office/drawing/2014/main" id="{E728B09C-C05C-4AE2-BDC2-2E268C10AC5F}"/>
              </a:ext>
            </a:extLst>
          </p:cNvPr>
          <p:cNvGrpSpPr/>
          <p:nvPr/>
        </p:nvGrpSpPr>
        <p:grpSpPr>
          <a:xfrm>
            <a:off x="4389119" y="4513137"/>
            <a:ext cx="365760" cy="365760"/>
            <a:chOff x="4465320" y="3874770"/>
            <a:chExt cx="365760" cy="365760"/>
          </a:xfrm>
        </p:grpSpPr>
        <p:sp>
          <p:nvSpPr>
            <p:cNvPr id="5" name="Oval 4">
              <a:hlinkClick r:id="" action="ppaction://hlinkshowjump?jump=nextslide" highlightClick="1"/>
            </p:cNvPr>
            <p:cNvSpPr/>
            <p:nvPr/>
          </p:nvSpPr>
          <p:spPr>
            <a:xfrm>
              <a:off x="4465320" y="3874770"/>
              <a:ext cx="365760" cy="36576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chemeClr val="bg1">
                    <a:lumMod val="75000"/>
                  </a:schemeClr>
                </a:solidFill>
              </a:endParaRPr>
            </a:p>
          </p:txBody>
        </p:sp>
        <p:sp>
          <p:nvSpPr>
            <p:cNvPr id="6" name="Chevron 5"/>
            <p:cNvSpPr/>
            <p:nvPr/>
          </p:nvSpPr>
          <p:spPr>
            <a:xfrm>
              <a:off x="4594373" y="3989070"/>
              <a:ext cx="107653" cy="137160"/>
            </a:xfrm>
            <a:prstGeom prst="chevron">
              <a:avLst>
                <a:gd name="adj" fmla="val 79255"/>
              </a:avLst>
            </a:prstGeom>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grpSp>
      <p:grpSp>
        <p:nvGrpSpPr>
          <p:cNvPr id="24" name="Group 23">
            <a:extLst>
              <a:ext uri="{FF2B5EF4-FFF2-40B4-BE49-F238E27FC236}">
                <a16:creationId xmlns:a16="http://schemas.microsoft.com/office/drawing/2014/main" id="{31E83886-0B15-4CAD-9B64-B67F05DC76F1}"/>
              </a:ext>
            </a:extLst>
          </p:cNvPr>
          <p:cNvGrpSpPr/>
          <p:nvPr/>
        </p:nvGrpSpPr>
        <p:grpSpPr>
          <a:xfrm>
            <a:off x="2238225" y="2297110"/>
            <a:ext cx="4775200" cy="46038"/>
            <a:chOff x="2238225" y="2988289"/>
            <a:chExt cx="4775200" cy="46038"/>
          </a:xfrm>
        </p:grpSpPr>
        <p:cxnSp>
          <p:nvCxnSpPr>
            <p:cNvPr id="11" name="Straight Connector 10"/>
            <p:cNvCxnSpPr/>
            <p:nvPr/>
          </p:nvCxnSpPr>
          <p:spPr bwMode="auto">
            <a:xfrm>
              <a:off x="2238225" y="2988289"/>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2238225" y="3034327"/>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6911825" y="2988289"/>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6911825" y="3034327"/>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 name="Picture 19">
            <a:extLst>
              <a:ext uri="{FF2B5EF4-FFF2-40B4-BE49-F238E27FC236}">
                <a16:creationId xmlns:a16="http://schemas.microsoft.com/office/drawing/2014/main" id="{0F208A8F-C81B-4566-A22B-8BE7F90034C1}"/>
              </a:ext>
            </a:extLst>
          </p:cNvPr>
          <p:cNvPicPr/>
          <p:nvPr/>
        </p:nvPicPr>
        <p:blipFill>
          <a:blip r:embed="rId2" cstate="print">
            <a:extLst>
              <a:ext uri="{28A0092B-C50C-407E-A947-70E740481C1C}">
                <a14:useLocalDpi xmlns:a14="http://schemas.microsoft.com/office/drawing/2010/main" val="0"/>
              </a:ext>
            </a:extLst>
          </a:blip>
          <a:srcRect l="10060" t="10060" r="10785" b="10785"/>
          <a:stretch>
            <a:fillRect/>
          </a:stretch>
        </p:blipFill>
        <p:spPr bwMode="auto">
          <a:xfrm>
            <a:off x="4140989" y="77543"/>
            <a:ext cx="862015" cy="825913"/>
          </a:xfrm>
          <a:prstGeom prst="rect">
            <a:avLst/>
          </a:prstGeom>
          <a:noFill/>
          <a:ln>
            <a:noFill/>
          </a:ln>
        </p:spPr>
      </p:pic>
      <p:sp>
        <p:nvSpPr>
          <p:cNvPr id="22" name="Subtitle 2">
            <a:extLst>
              <a:ext uri="{FF2B5EF4-FFF2-40B4-BE49-F238E27FC236}">
                <a16:creationId xmlns:a16="http://schemas.microsoft.com/office/drawing/2014/main" id="{A9928C0C-4E34-4313-94FC-2997D8F280B9}"/>
              </a:ext>
            </a:extLst>
          </p:cNvPr>
          <p:cNvSpPr txBox="1">
            <a:spLocks/>
          </p:cNvSpPr>
          <p:nvPr/>
        </p:nvSpPr>
        <p:spPr>
          <a:xfrm>
            <a:off x="1371597" y="856260"/>
            <a:ext cx="6400800" cy="1182350"/>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buFont typeface="Arial" pitchFamily="34" charset="0"/>
              <a:buNone/>
              <a:defRPr sz="1400" kern="1200">
                <a:solidFill>
                  <a:srgbClr val="7F7F7F"/>
                </a:solidFill>
                <a:latin typeface="Arial" pitchFamily="34" charset="0"/>
                <a:ea typeface="+mn-ea"/>
                <a:cs typeface="Arial" pitchFamily="34" charset="0"/>
              </a:defRPr>
            </a:lvl1pPr>
            <a:lvl2pPr marL="4572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l-GR" b="1" dirty="0">
                <a:solidFill>
                  <a:schemeClr val="tx1">
                    <a:lumMod val="75000"/>
                    <a:lumOff val="25000"/>
                  </a:schemeClr>
                </a:solidFill>
                <a:latin typeface="Bebas Neue"/>
                <a:cs typeface="Bebas Neue"/>
              </a:rPr>
              <a:t>ΠΑΝΕΠΙΣΤΗΜΙΟ ΠΕΙΡΑΙΩΣ</a:t>
            </a:r>
          </a:p>
          <a:p>
            <a:r>
              <a:rPr lang="el-GR" sz="1200" b="1" dirty="0">
                <a:solidFill>
                  <a:schemeClr val="tx1">
                    <a:lumMod val="75000"/>
                    <a:lumOff val="25000"/>
                  </a:schemeClr>
                </a:solidFill>
                <a:latin typeface="Bebas Neue"/>
                <a:cs typeface="Bebas Neue"/>
              </a:rPr>
              <a:t>ΣΧΟΛΗ ΤΕΧΝΟΛΟΓΙΩΝ ΠΛΗΡΟΦΟΡΙΚΗΣ ΚΑΙ ΤΗΛΕΠΙΚΟΙΝΩΝΙΩΝ</a:t>
            </a:r>
          </a:p>
          <a:p>
            <a:r>
              <a:rPr lang="el-GR" sz="1200" b="1" dirty="0">
                <a:solidFill>
                  <a:schemeClr val="tx1">
                    <a:lumMod val="75000"/>
                    <a:lumOff val="25000"/>
                  </a:schemeClr>
                </a:solidFill>
                <a:latin typeface="Bebas Neue"/>
                <a:cs typeface="Bebas Neue"/>
              </a:rPr>
              <a:t>ΤΜΗΜΑ ΨΗΦΙΑΚΩΝ ΣΥΣΤΗΜΑΤΩΝ</a:t>
            </a:r>
          </a:p>
          <a:p>
            <a:endParaRPr lang="el-GR" sz="1200" dirty="0">
              <a:solidFill>
                <a:schemeClr val="tx1">
                  <a:lumMod val="75000"/>
                  <a:lumOff val="25000"/>
                </a:schemeClr>
              </a:solidFill>
              <a:latin typeface="Bebas Neue"/>
              <a:cs typeface="Bebas Neue"/>
            </a:endParaRPr>
          </a:p>
          <a:p>
            <a:r>
              <a:rPr lang="el-GR" sz="1200" b="1" dirty="0">
                <a:solidFill>
                  <a:schemeClr val="tx1">
                    <a:lumMod val="75000"/>
                    <a:lumOff val="25000"/>
                  </a:schemeClr>
                </a:solidFill>
                <a:latin typeface="Bebas Neue"/>
                <a:cs typeface="Bebas Neue"/>
              </a:rPr>
              <a:t>ΠΤΥΧΙΑΚΗ ΕΡΓΑΣΙΑ </a:t>
            </a:r>
            <a:endParaRPr lang="el-GR" sz="5600" b="1" dirty="0">
              <a:solidFill>
                <a:schemeClr val="tx1">
                  <a:lumMod val="75000"/>
                  <a:lumOff val="25000"/>
                </a:schemeClr>
              </a:solidFill>
              <a:latin typeface="Bebas Neue"/>
              <a:cs typeface="Bebas Neue"/>
            </a:endParaRPr>
          </a:p>
        </p:txBody>
      </p:sp>
      <p:sp>
        <p:nvSpPr>
          <p:cNvPr id="25" name="Subtitle 2">
            <a:extLst>
              <a:ext uri="{FF2B5EF4-FFF2-40B4-BE49-F238E27FC236}">
                <a16:creationId xmlns:a16="http://schemas.microsoft.com/office/drawing/2014/main" id="{F87CAB91-A8B7-4B47-A8CA-7E18129301AB}"/>
              </a:ext>
            </a:extLst>
          </p:cNvPr>
          <p:cNvSpPr txBox="1">
            <a:spLocks/>
          </p:cNvSpPr>
          <p:nvPr/>
        </p:nvSpPr>
        <p:spPr>
          <a:xfrm>
            <a:off x="1371597" y="3923444"/>
            <a:ext cx="6400800" cy="58969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0"/>
              </a:spcBef>
              <a:buFont typeface="Arial" pitchFamily="34" charset="0"/>
              <a:buNone/>
              <a:defRPr sz="1400" kern="1200">
                <a:solidFill>
                  <a:srgbClr val="7F7F7F"/>
                </a:solidFill>
                <a:latin typeface="Arial" pitchFamily="34" charset="0"/>
                <a:ea typeface="+mn-ea"/>
                <a:cs typeface="Arial" pitchFamily="34" charset="0"/>
              </a:defRPr>
            </a:lvl1pPr>
            <a:lvl2pPr marL="4572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lnSpc>
                <a:spcPct val="110000"/>
              </a:lnSpc>
              <a:spcBef>
                <a:spcPts val="0"/>
              </a:spcBef>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l-GR" sz="1200" b="1" dirty="0">
                <a:solidFill>
                  <a:schemeClr val="tx1">
                    <a:lumMod val="75000"/>
                    <a:lumOff val="25000"/>
                  </a:schemeClr>
                </a:solidFill>
                <a:latin typeface="Bebas Neue"/>
                <a:cs typeface="Bebas Neue"/>
              </a:rPr>
              <a:t>ΠΕΙΡΑΙΑΣ</a:t>
            </a:r>
          </a:p>
          <a:p>
            <a:r>
              <a:rPr lang="el-GR" sz="1200" b="1" dirty="0">
                <a:solidFill>
                  <a:schemeClr val="tx1">
                    <a:lumMod val="75000"/>
                    <a:lumOff val="25000"/>
                  </a:schemeClr>
                </a:solidFill>
                <a:latin typeface="BebasNEUE" pitchFamily="34" charset="0"/>
              </a:rPr>
              <a:t>ΟΚΤΩΒΡΙΟΣ 2021</a:t>
            </a:r>
            <a:endParaRPr lang="en-JM" sz="1200" b="1" dirty="0">
              <a:solidFill>
                <a:schemeClr val="tx1">
                  <a:lumMod val="75000"/>
                  <a:lumOff val="25000"/>
                </a:schemeClr>
              </a:solidFill>
              <a:latin typeface="Bebas Neue"/>
              <a:cs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4. </a:t>
            </a:r>
            <a:r>
              <a:rPr lang="el-GR" dirty="0">
                <a:solidFill>
                  <a:srgbClr val="AB092F"/>
                </a:solidFill>
              </a:rPr>
              <a:t>Μοντέλα </a:t>
            </a:r>
            <a:r>
              <a:rPr lang="el-GR" dirty="0">
                <a:solidFill>
                  <a:schemeClr val="tx1">
                    <a:lumMod val="75000"/>
                    <a:lumOff val="25000"/>
                  </a:schemeClr>
                </a:solidFill>
              </a:rPr>
              <a:t>–</a:t>
            </a:r>
            <a:r>
              <a:rPr lang="el-GR" dirty="0">
                <a:solidFill>
                  <a:srgbClr val="AB092F"/>
                </a:solidFill>
              </a:rPr>
              <a:t> </a:t>
            </a:r>
            <a:r>
              <a:rPr lang="el-GR" dirty="0">
                <a:solidFill>
                  <a:schemeClr val="tx1">
                    <a:lumMod val="75000"/>
                    <a:lumOff val="25000"/>
                  </a:schemeClr>
                </a:solidFill>
              </a:rPr>
              <a:t>Αλγόριθμοι Πρόβλεψης</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10</a:t>
            </a:fld>
            <a:endParaRPr lang="en-JM"/>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3504476" y="1243004"/>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dirty="0">
                <a:solidFill>
                  <a:schemeClr val="tx1">
                    <a:lumMod val="65000"/>
                    <a:lumOff val="35000"/>
                  </a:schemeClr>
                </a:solidFill>
              </a:rPr>
              <a:t>Η τεχνική της </a:t>
            </a:r>
            <a:r>
              <a:rPr lang="el-GR" sz="900" b="1" dirty="0">
                <a:solidFill>
                  <a:schemeClr val="tx1">
                    <a:lumMod val="65000"/>
                    <a:lumOff val="35000"/>
                  </a:schemeClr>
                </a:solidFill>
              </a:rPr>
              <a:t>Παλινδρόμησης</a:t>
            </a:r>
            <a:r>
              <a:rPr lang="el-GR" sz="900" dirty="0">
                <a:solidFill>
                  <a:schemeClr val="tx1">
                    <a:lumMod val="65000"/>
                    <a:lumOff val="35000"/>
                  </a:schemeClr>
                </a:solidFill>
              </a:rPr>
              <a:t> </a:t>
            </a:r>
            <a:r>
              <a:rPr lang="el-GR" sz="900" b="1" dirty="0">
                <a:solidFill>
                  <a:schemeClr val="tx1">
                    <a:lumMod val="65000"/>
                    <a:lumOff val="35000"/>
                  </a:schemeClr>
                </a:solidFill>
              </a:rPr>
              <a:t>χρησιμοποιείται</a:t>
            </a:r>
            <a:r>
              <a:rPr lang="el-GR" sz="900" dirty="0">
                <a:solidFill>
                  <a:schemeClr val="tx1">
                    <a:lumMod val="65000"/>
                    <a:lumOff val="35000"/>
                  </a:schemeClr>
                </a:solidFill>
              </a:rPr>
              <a:t> για την </a:t>
            </a:r>
            <a:r>
              <a:rPr lang="el-GR" sz="900" b="1" dirty="0">
                <a:solidFill>
                  <a:schemeClr val="tx1">
                    <a:lumMod val="65000"/>
                    <a:lumOff val="35000"/>
                  </a:schemeClr>
                </a:solidFill>
              </a:rPr>
              <a:t>μοντελοποίηση</a:t>
            </a:r>
            <a:r>
              <a:rPr lang="el-GR" sz="900" dirty="0">
                <a:solidFill>
                  <a:schemeClr val="tx1">
                    <a:lumMod val="65000"/>
                    <a:lumOff val="35000"/>
                  </a:schemeClr>
                </a:solidFill>
              </a:rPr>
              <a:t> και την </a:t>
            </a:r>
            <a:r>
              <a:rPr lang="el-GR" sz="900" b="1" dirty="0">
                <a:solidFill>
                  <a:schemeClr val="tx1">
                    <a:lumMod val="65000"/>
                    <a:lumOff val="35000"/>
                  </a:schemeClr>
                </a:solidFill>
              </a:rPr>
              <a:t>ανάλυση</a:t>
            </a:r>
            <a:r>
              <a:rPr lang="el-GR" sz="900" dirty="0">
                <a:solidFill>
                  <a:schemeClr val="tx1">
                    <a:lumMod val="65000"/>
                    <a:lumOff val="35000"/>
                  </a:schemeClr>
                </a:solidFill>
              </a:rPr>
              <a:t> </a:t>
            </a:r>
            <a:r>
              <a:rPr lang="el-GR" sz="900" b="1" dirty="0">
                <a:solidFill>
                  <a:schemeClr val="tx1">
                    <a:lumMod val="65000"/>
                    <a:lumOff val="35000"/>
                  </a:schemeClr>
                </a:solidFill>
              </a:rPr>
              <a:t>αριθμητικών</a:t>
            </a:r>
            <a:r>
              <a:rPr lang="el-GR" sz="900" dirty="0">
                <a:solidFill>
                  <a:schemeClr val="tx1">
                    <a:lumMod val="65000"/>
                    <a:lumOff val="35000"/>
                  </a:schemeClr>
                </a:solidFill>
              </a:rPr>
              <a:t> </a:t>
            </a:r>
            <a:r>
              <a:rPr lang="el-GR" sz="900" b="1" dirty="0">
                <a:solidFill>
                  <a:schemeClr val="tx1">
                    <a:lumMod val="65000"/>
                    <a:lumOff val="35000"/>
                  </a:schemeClr>
                </a:solidFill>
              </a:rPr>
              <a:t>δεδομένων</a:t>
            </a:r>
            <a:r>
              <a:rPr lang="el-GR" sz="900" dirty="0">
                <a:solidFill>
                  <a:schemeClr val="tx1">
                    <a:lumMod val="65000"/>
                    <a:lumOff val="35000"/>
                  </a:schemeClr>
                </a:solidFill>
              </a:rPr>
              <a:t>, μιας </a:t>
            </a:r>
            <a:r>
              <a:rPr lang="el-GR" sz="900" b="1" dirty="0">
                <a:solidFill>
                  <a:schemeClr val="tx1">
                    <a:lumMod val="65000"/>
                    <a:lumOff val="35000"/>
                  </a:schemeClr>
                </a:solidFill>
              </a:rPr>
              <a:t>εξαρτημένης</a:t>
            </a:r>
            <a:r>
              <a:rPr lang="el-GR" sz="900" dirty="0">
                <a:solidFill>
                  <a:schemeClr val="tx1">
                    <a:lumMod val="65000"/>
                    <a:lumOff val="35000"/>
                  </a:schemeClr>
                </a:solidFill>
              </a:rPr>
              <a:t> </a:t>
            </a:r>
            <a:r>
              <a:rPr lang="el-GR" sz="900" b="1" dirty="0">
                <a:solidFill>
                  <a:schemeClr val="tx1">
                    <a:lumMod val="65000"/>
                    <a:lumOff val="35000"/>
                  </a:schemeClr>
                </a:solidFill>
              </a:rPr>
              <a:t>μεταβλητής</a:t>
            </a:r>
            <a:r>
              <a:rPr lang="el-GR" sz="900" dirty="0">
                <a:solidFill>
                  <a:schemeClr val="tx1">
                    <a:lumMod val="65000"/>
                    <a:lumOff val="35000"/>
                  </a:schemeClr>
                </a:solidFill>
              </a:rPr>
              <a:t> και κάποιων </a:t>
            </a:r>
            <a:r>
              <a:rPr lang="el-GR" sz="900" b="1" dirty="0">
                <a:solidFill>
                  <a:schemeClr val="tx1">
                    <a:lumMod val="65000"/>
                    <a:lumOff val="35000"/>
                  </a:schemeClr>
                </a:solidFill>
              </a:rPr>
              <a:t>ανεξάρτητων</a:t>
            </a:r>
            <a:r>
              <a:rPr lang="el-GR" sz="900" dirty="0">
                <a:solidFill>
                  <a:schemeClr val="tx1">
                    <a:lumMod val="65000"/>
                    <a:lumOff val="35000"/>
                  </a:schemeClr>
                </a:solidFill>
              </a:rPr>
              <a:t> </a:t>
            </a:r>
            <a:r>
              <a:rPr lang="el-GR" sz="900" b="1" dirty="0">
                <a:solidFill>
                  <a:schemeClr val="tx1">
                    <a:lumMod val="65000"/>
                    <a:lumOff val="35000"/>
                  </a:schemeClr>
                </a:solidFill>
              </a:rPr>
              <a:t>μεταβλητών</a:t>
            </a:r>
            <a:r>
              <a:rPr lang="el-GR" sz="900"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Αναζητείται</a:t>
            </a:r>
            <a:r>
              <a:rPr lang="el-GR" sz="900" dirty="0">
                <a:solidFill>
                  <a:schemeClr val="tx1">
                    <a:lumMod val="65000"/>
                    <a:lumOff val="35000"/>
                  </a:schemeClr>
                </a:solidFill>
              </a:rPr>
              <a:t> μια </a:t>
            </a:r>
            <a:r>
              <a:rPr lang="el-GR" sz="900" b="1" dirty="0">
                <a:solidFill>
                  <a:schemeClr val="tx1">
                    <a:lumMod val="65000"/>
                    <a:lumOff val="35000"/>
                  </a:schemeClr>
                </a:solidFill>
              </a:rPr>
              <a:t>συνάρτηση</a:t>
            </a:r>
            <a:r>
              <a:rPr lang="el-GR" sz="900" dirty="0">
                <a:solidFill>
                  <a:schemeClr val="tx1">
                    <a:lumMod val="65000"/>
                    <a:lumOff val="35000"/>
                  </a:schemeClr>
                </a:solidFill>
              </a:rPr>
              <a:t> </a:t>
            </a:r>
            <a:r>
              <a:rPr lang="el-GR" sz="900" b="1" dirty="0">
                <a:solidFill>
                  <a:schemeClr val="tx1">
                    <a:lumMod val="65000"/>
                    <a:lumOff val="35000"/>
                  </a:schemeClr>
                </a:solidFill>
              </a:rPr>
              <a:t>συσχέτισης</a:t>
            </a:r>
            <a:r>
              <a:rPr lang="el-GR" sz="900" dirty="0">
                <a:solidFill>
                  <a:schemeClr val="tx1">
                    <a:lumMod val="65000"/>
                    <a:lumOff val="35000"/>
                  </a:schemeClr>
                </a:solidFill>
              </a:rPr>
              <a:t> της </a:t>
            </a:r>
            <a:r>
              <a:rPr lang="el-GR" sz="900" b="1" dirty="0">
                <a:solidFill>
                  <a:schemeClr val="tx1">
                    <a:lumMod val="65000"/>
                    <a:lumOff val="35000"/>
                  </a:schemeClr>
                </a:solidFill>
              </a:rPr>
              <a:t>εξαρτημένης</a:t>
            </a:r>
            <a:r>
              <a:rPr lang="el-GR" sz="900" dirty="0">
                <a:solidFill>
                  <a:schemeClr val="tx1">
                    <a:lumMod val="65000"/>
                    <a:lumOff val="35000"/>
                  </a:schemeClr>
                </a:solidFill>
              </a:rPr>
              <a:t> </a:t>
            </a:r>
            <a:r>
              <a:rPr lang="el-GR" sz="900" b="1" dirty="0">
                <a:solidFill>
                  <a:schemeClr val="tx1">
                    <a:lumMod val="65000"/>
                    <a:lumOff val="35000"/>
                  </a:schemeClr>
                </a:solidFill>
              </a:rPr>
              <a:t>μεταβλητής</a:t>
            </a:r>
            <a:r>
              <a:rPr lang="el-GR" sz="900" dirty="0">
                <a:solidFill>
                  <a:schemeClr val="tx1">
                    <a:lumMod val="65000"/>
                    <a:lumOff val="35000"/>
                  </a:schemeClr>
                </a:solidFill>
              </a:rPr>
              <a:t> από τις </a:t>
            </a:r>
            <a:r>
              <a:rPr lang="el-GR" sz="900" b="1" dirty="0">
                <a:solidFill>
                  <a:schemeClr val="tx1">
                    <a:lumMod val="65000"/>
                    <a:lumOff val="35000"/>
                  </a:schemeClr>
                </a:solidFill>
              </a:rPr>
              <a:t>ανεξάρτητες</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Η </a:t>
            </a:r>
            <a:r>
              <a:rPr lang="el-GR" sz="900" b="1" dirty="0">
                <a:solidFill>
                  <a:schemeClr val="tx1">
                    <a:lumMod val="65000"/>
                    <a:lumOff val="35000"/>
                  </a:schemeClr>
                </a:solidFill>
              </a:rPr>
              <a:t>Γραμμική</a:t>
            </a:r>
            <a:r>
              <a:rPr lang="el-GR" sz="900" dirty="0">
                <a:solidFill>
                  <a:schemeClr val="tx1">
                    <a:lumMod val="65000"/>
                    <a:lumOff val="35000"/>
                  </a:schemeClr>
                </a:solidFill>
              </a:rPr>
              <a:t> όπως και η </a:t>
            </a:r>
            <a:r>
              <a:rPr lang="el-GR" sz="900" b="1" dirty="0">
                <a:solidFill>
                  <a:schemeClr val="tx1">
                    <a:lumMod val="65000"/>
                    <a:lumOff val="35000"/>
                  </a:schemeClr>
                </a:solidFill>
              </a:rPr>
              <a:t>Λογιστική</a:t>
            </a:r>
            <a:r>
              <a:rPr lang="el-GR" sz="900" dirty="0">
                <a:solidFill>
                  <a:schemeClr val="tx1">
                    <a:lumMod val="65000"/>
                    <a:lumOff val="35000"/>
                  </a:schemeClr>
                </a:solidFill>
              </a:rPr>
              <a:t> </a:t>
            </a:r>
            <a:r>
              <a:rPr lang="el-GR" sz="900" b="1" dirty="0">
                <a:solidFill>
                  <a:schemeClr val="tx1">
                    <a:lumMod val="65000"/>
                    <a:lumOff val="35000"/>
                  </a:schemeClr>
                </a:solidFill>
              </a:rPr>
              <a:t>Παλινδρόμηση</a:t>
            </a:r>
            <a:r>
              <a:rPr lang="el-GR" sz="900" dirty="0">
                <a:solidFill>
                  <a:schemeClr val="tx1">
                    <a:lumMod val="65000"/>
                    <a:lumOff val="35000"/>
                  </a:schemeClr>
                </a:solidFill>
              </a:rPr>
              <a:t> </a:t>
            </a:r>
            <a:r>
              <a:rPr lang="el-GR" sz="900" b="1" dirty="0">
                <a:solidFill>
                  <a:schemeClr val="tx1">
                    <a:lumMod val="65000"/>
                    <a:lumOff val="35000"/>
                  </a:schemeClr>
                </a:solidFill>
              </a:rPr>
              <a:t>χρησιμοποιούνται</a:t>
            </a:r>
            <a:r>
              <a:rPr lang="el-GR" sz="900" dirty="0">
                <a:solidFill>
                  <a:schemeClr val="tx1">
                    <a:lumMod val="65000"/>
                    <a:lumOff val="35000"/>
                  </a:schemeClr>
                </a:solidFill>
              </a:rPr>
              <a:t> κατά κόρον ως </a:t>
            </a:r>
            <a:r>
              <a:rPr lang="el-GR" sz="900" b="1" dirty="0">
                <a:solidFill>
                  <a:schemeClr val="tx1">
                    <a:lumMod val="65000"/>
                    <a:lumOff val="35000"/>
                  </a:schemeClr>
                </a:solidFill>
              </a:rPr>
              <a:t>Μοντέλα</a:t>
            </a:r>
          </a:p>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Στόχος</a:t>
            </a:r>
            <a:r>
              <a:rPr lang="el-GR" sz="900" dirty="0">
                <a:solidFill>
                  <a:schemeClr val="tx1">
                    <a:lumMod val="65000"/>
                    <a:lumOff val="35000"/>
                  </a:schemeClr>
                </a:solidFill>
              </a:rPr>
              <a:t> είναι η </a:t>
            </a:r>
            <a:r>
              <a:rPr lang="el-GR" sz="900" b="1" dirty="0">
                <a:solidFill>
                  <a:schemeClr val="tx1">
                    <a:lumMod val="65000"/>
                    <a:lumOff val="35000"/>
                  </a:schemeClr>
                </a:solidFill>
              </a:rPr>
              <a:t>ελαχιστοποίηση</a:t>
            </a:r>
            <a:r>
              <a:rPr lang="el-GR" sz="900" dirty="0">
                <a:solidFill>
                  <a:schemeClr val="tx1">
                    <a:lumMod val="65000"/>
                    <a:lumOff val="35000"/>
                  </a:schemeClr>
                </a:solidFill>
              </a:rPr>
              <a:t> του </a:t>
            </a:r>
            <a:r>
              <a:rPr lang="el-GR" sz="900" b="1" dirty="0">
                <a:solidFill>
                  <a:schemeClr val="tx1">
                    <a:lumMod val="65000"/>
                    <a:lumOff val="35000"/>
                  </a:schemeClr>
                </a:solidFill>
              </a:rPr>
              <a:t>αθροίσματος</a:t>
            </a:r>
            <a:r>
              <a:rPr lang="el-GR" sz="900" dirty="0">
                <a:solidFill>
                  <a:schemeClr val="tx1">
                    <a:lumMod val="65000"/>
                    <a:lumOff val="35000"/>
                  </a:schemeClr>
                </a:solidFill>
              </a:rPr>
              <a:t> των </a:t>
            </a:r>
            <a:r>
              <a:rPr lang="el-GR" sz="900" b="1" dirty="0">
                <a:solidFill>
                  <a:schemeClr val="tx1">
                    <a:lumMod val="65000"/>
                    <a:lumOff val="35000"/>
                  </a:schemeClr>
                </a:solidFill>
              </a:rPr>
              <a:t>τετραγωνικών</a:t>
            </a:r>
            <a:r>
              <a:rPr lang="el-GR" sz="900" dirty="0">
                <a:solidFill>
                  <a:schemeClr val="tx1">
                    <a:lumMod val="65000"/>
                    <a:lumOff val="35000"/>
                  </a:schemeClr>
                </a:solidFill>
              </a:rPr>
              <a:t> </a:t>
            </a:r>
            <a:r>
              <a:rPr lang="el-GR" sz="900" b="1" dirty="0">
                <a:solidFill>
                  <a:schemeClr val="tx1">
                    <a:lumMod val="65000"/>
                    <a:lumOff val="35000"/>
                  </a:schemeClr>
                </a:solidFill>
              </a:rPr>
              <a:t>σφαλμάτων</a:t>
            </a:r>
            <a:r>
              <a:rPr lang="el-GR" sz="900" dirty="0">
                <a:solidFill>
                  <a:schemeClr val="tx1">
                    <a:lumMod val="65000"/>
                    <a:lumOff val="35000"/>
                  </a:schemeClr>
                </a:solidFill>
              </a:rPr>
              <a:t> µε τον προσδιορισμό των κατάλληλων παραμέτρων. Η σχέση αθροίσματος τετραγωνικών σφαλμάτων:</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Στην </a:t>
            </a:r>
            <a:r>
              <a:rPr lang="el-GR" sz="900" b="1" dirty="0">
                <a:solidFill>
                  <a:schemeClr val="tx1">
                    <a:lumMod val="65000"/>
                    <a:lumOff val="35000"/>
                  </a:schemeClr>
                </a:solidFill>
              </a:rPr>
              <a:t>Γραμμική</a:t>
            </a:r>
            <a:r>
              <a:rPr lang="el-GR" sz="900" dirty="0">
                <a:solidFill>
                  <a:schemeClr val="tx1">
                    <a:lumMod val="65000"/>
                    <a:lumOff val="35000"/>
                  </a:schemeClr>
                </a:solidFill>
              </a:rPr>
              <a:t> </a:t>
            </a:r>
            <a:r>
              <a:rPr lang="el-GR" sz="900" b="1" dirty="0">
                <a:solidFill>
                  <a:schemeClr val="tx1">
                    <a:lumMod val="65000"/>
                    <a:lumOff val="35000"/>
                  </a:schemeClr>
                </a:solidFill>
              </a:rPr>
              <a:t>Παλινδρόμηση</a:t>
            </a:r>
            <a:r>
              <a:rPr lang="el-GR" sz="900" dirty="0">
                <a:solidFill>
                  <a:schemeClr val="tx1">
                    <a:lumMod val="65000"/>
                    <a:lumOff val="35000"/>
                  </a:schemeClr>
                </a:solidFill>
              </a:rPr>
              <a:t> ο προσδιορισμός των </a:t>
            </a:r>
            <a:r>
              <a:rPr lang="el-GR" sz="900" b="1" dirty="0">
                <a:solidFill>
                  <a:schemeClr val="tx1">
                    <a:lumMod val="65000"/>
                    <a:lumOff val="35000"/>
                  </a:schemeClr>
                </a:solidFill>
              </a:rPr>
              <a:t>παραμέτρων</a:t>
            </a:r>
            <a:r>
              <a:rPr lang="el-GR" sz="900" dirty="0">
                <a:solidFill>
                  <a:schemeClr val="tx1">
                    <a:lumMod val="65000"/>
                    <a:lumOff val="35000"/>
                  </a:schemeClr>
                </a:solidFill>
              </a:rPr>
              <a:t> που </a:t>
            </a:r>
            <a:r>
              <a:rPr lang="el-GR" sz="900" b="1" dirty="0">
                <a:solidFill>
                  <a:schemeClr val="tx1">
                    <a:lumMod val="65000"/>
                    <a:lumOff val="35000"/>
                  </a:schemeClr>
                </a:solidFill>
              </a:rPr>
              <a:t>ελαχιστοποιούν</a:t>
            </a:r>
            <a:r>
              <a:rPr lang="el-GR" sz="900" dirty="0">
                <a:solidFill>
                  <a:schemeClr val="tx1">
                    <a:lumMod val="65000"/>
                    <a:lumOff val="35000"/>
                  </a:schemeClr>
                </a:solidFill>
              </a:rPr>
              <a:t> την </a:t>
            </a:r>
            <a:r>
              <a:rPr lang="el-GR" sz="900" b="1" dirty="0">
                <a:solidFill>
                  <a:schemeClr val="tx1">
                    <a:lumMod val="65000"/>
                    <a:lumOff val="35000"/>
                  </a:schemeClr>
                </a:solidFill>
              </a:rPr>
              <a:t>παραπάνω</a:t>
            </a:r>
            <a:r>
              <a:rPr lang="el-GR" sz="900" dirty="0">
                <a:solidFill>
                  <a:schemeClr val="tx1">
                    <a:lumMod val="65000"/>
                    <a:lumOff val="35000"/>
                  </a:schemeClr>
                </a:solidFill>
              </a:rPr>
              <a:t> </a:t>
            </a:r>
            <a:r>
              <a:rPr lang="el-GR" sz="900" b="1" dirty="0">
                <a:solidFill>
                  <a:schemeClr val="tx1">
                    <a:lumMod val="65000"/>
                    <a:lumOff val="35000"/>
                  </a:schemeClr>
                </a:solidFill>
              </a:rPr>
              <a:t>σχέση</a:t>
            </a:r>
            <a:r>
              <a:rPr lang="el-GR" sz="900" dirty="0">
                <a:solidFill>
                  <a:schemeClr val="tx1">
                    <a:lumMod val="65000"/>
                    <a:lumOff val="35000"/>
                  </a:schemeClr>
                </a:solidFill>
              </a:rPr>
              <a:t> </a:t>
            </a:r>
            <a:r>
              <a:rPr lang="el-GR" sz="900" b="1" dirty="0">
                <a:solidFill>
                  <a:schemeClr val="tx1">
                    <a:lumMod val="65000"/>
                    <a:lumOff val="35000"/>
                  </a:schemeClr>
                </a:solidFill>
              </a:rPr>
              <a:t>πραγματοποιείται</a:t>
            </a:r>
            <a:r>
              <a:rPr lang="el-GR" sz="900" dirty="0">
                <a:solidFill>
                  <a:schemeClr val="tx1">
                    <a:lumMod val="65000"/>
                    <a:lumOff val="35000"/>
                  </a:schemeClr>
                </a:solidFill>
              </a:rPr>
              <a:t> µε τη </a:t>
            </a:r>
            <a:r>
              <a:rPr lang="el-GR" sz="900" b="1" dirty="0">
                <a:solidFill>
                  <a:schemeClr val="tx1">
                    <a:lumMod val="65000"/>
                    <a:lumOff val="35000"/>
                  </a:schemeClr>
                </a:solidFill>
              </a:rPr>
              <a:t>επίλυση</a:t>
            </a:r>
            <a:r>
              <a:rPr lang="el-GR" sz="900" dirty="0">
                <a:solidFill>
                  <a:schemeClr val="tx1">
                    <a:lumMod val="65000"/>
                    <a:lumOff val="35000"/>
                  </a:schemeClr>
                </a:solidFill>
              </a:rPr>
              <a:t> </a:t>
            </a:r>
            <a:r>
              <a:rPr lang="el-GR" sz="900" b="1" dirty="0">
                <a:solidFill>
                  <a:schemeClr val="tx1">
                    <a:lumMod val="65000"/>
                    <a:lumOff val="35000"/>
                  </a:schemeClr>
                </a:solidFill>
              </a:rPr>
              <a:t>δύο</a:t>
            </a:r>
            <a:r>
              <a:rPr lang="el-GR" sz="900" dirty="0">
                <a:solidFill>
                  <a:schemeClr val="tx1">
                    <a:lumMod val="65000"/>
                    <a:lumOff val="35000"/>
                  </a:schemeClr>
                </a:solidFill>
              </a:rPr>
              <a:t> απλών </a:t>
            </a:r>
            <a:r>
              <a:rPr lang="el-GR" sz="900" b="1" dirty="0">
                <a:solidFill>
                  <a:schemeClr val="tx1">
                    <a:lumMod val="65000"/>
                    <a:lumOff val="35000"/>
                  </a:schemeClr>
                </a:solidFill>
              </a:rPr>
              <a:t>εξισώσεων</a:t>
            </a:r>
            <a:r>
              <a:rPr lang="el-GR" sz="900" dirty="0">
                <a:solidFill>
                  <a:schemeClr val="tx1">
                    <a:lumMod val="65000"/>
                    <a:lumOff val="35000"/>
                  </a:schemeClr>
                </a:solidFill>
              </a:rPr>
              <a:t>:</a:t>
            </a:r>
            <a:endParaRPr lang="en-US" sz="900"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3504476" y="957254"/>
            <a:ext cx="5342030"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Γραμμική Παλινδρόμηση</a:t>
            </a:r>
            <a:r>
              <a:rPr lang="en-US" b="1" dirty="0">
                <a:solidFill>
                  <a:schemeClr val="bg1">
                    <a:lumMod val="95000"/>
                  </a:schemeClr>
                </a:solidFill>
              </a:rPr>
              <a:t> (Linear Regression)</a:t>
            </a:r>
          </a:p>
        </p:txBody>
      </p:sp>
      <p:pic>
        <p:nvPicPr>
          <p:cNvPr id="29" name="Picture Placeholder 10">
            <a:extLst>
              <a:ext uri="{FF2B5EF4-FFF2-40B4-BE49-F238E27FC236}">
                <a16:creationId xmlns:a16="http://schemas.microsoft.com/office/drawing/2014/main" id="{DF9329D8-4A47-46A6-8CDC-B15C5ED6DA8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p:blipFill>
        <p:spPr>
          <a:xfrm>
            <a:off x="151676" y="1002012"/>
            <a:ext cx="3201123"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D57513FF-5A53-40E6-A655-8FED19C6B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151676" y="2836171"/>
            <a:ext cx="3201124" cy="1869179"/>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31" name="Text Placeholder 7">
            <a:extLst>
              <a:ext uri="{FF2B5EF4-FFF2-40B4-BE49-F238E27FC236}">
                <a16:creationId xmlns:a16="http://schemas.microsoft.com/office/drawing/2014/main" id="{8896A929-2D3A-49ED-A68B-8308EC6E2642}"/>
              </a:ext>
            </a:extLst>
          </p:cNvPr>
          <p:cNvSpPr txBox="1">
            <a:spLocks/>
          </p:cNvSpPr>
          <p:nvPr/>
        </p:nvSpPr>
        <p:spPr>
          <a:xfrm>
            <a:off x="3503107" y="3121921"/>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Ανήκει</a:t>
            </a:r>
            <a:r>
              <a:rPr lang="el-GR" sz="900" dirty="0">
                <a:solidFill>
                  <a:schemeClr val="tx1">
                    <a:lumMod val="65000"/>
                    <a:lumOff val="35000"/>
                  </a:schemeClr>
                </a:solidFill>
              </a:rPr>
              <a:t> σε μια </a:t>
            </a:r>
            <a:r>
              <a:rPr lang="el-GR" sz="900" b="1" dirty="0">
                <a:solidFill>
                  <a:schemeClr val="tx1">
                    <a:lumMod val="65000"/>
                    <a:lumOff val="35000"/>
                  </a:schemeClr>
                </a:solidFill>
              </a:rPr>
              <a:t>κατηγορία</a:t>
            </a:r>
            <a:r>
              <a:rPr lang="el-GR" sz="900" dirty="0">
                <a:solidFill>
                  <a:schemeClr val="tx1">
                    <a:lumMod val="65000"/>
                    <a:lumOff val="35000"/>
                  </a:schemeClr>
                </a:solidFill>
              </a:rPr>
              <a:t> </a:t>
            </a:r>
            <a:r>
              <a:rPr lang="el-GR" sz="900" b="1" dirty="0">
                <a:solidFill>
                  <a:schemeClr val="tx1">
                    <a:lumMod val="65000"/>
                    <a:lumOff val="35000"/>
                  </a:schemeClr>
                </a:solidFill>
              </a:rPr>
              <a:t>αλγόριθμων</a:t>
            </a:r>
            <a:r>
              <a:rPr lang="el-GR" sz="900" dirty="0">
                <a:solidFill>
                  <a:schemeClr val="tx1">
                    <a:lumMod val="65000"/>
                    <a:lumOff val="35000"/>
                  </a:schemeClr>
                </a:solidFill>
              </a:rPr>
              <a:t> που </a:t>
            </a:r>
            <a:r>
              <a:rPr lang="el-GR" sz="900" b="1" dirty="0">
                <a:solidFill>
                  <a:schemeClr val="tx1">
                    <a:lumMod val="65000"/>
                    <a:lumOff val="35000"/>
                  </a:schemeClr>
                </a:solidFill>
              </a:rPr>
              <a:t>βασίζονται</a:t>
            </a:r>
            <a:r>
              <a:rPr lang="el-GR" sz="900" dirty="0">
                <a:solidFill>
                  <a:schemeClr val="tx1">
                    <a:lumMod val="65000"/>
                    <a:lumOff val="35000"/>
                  </a:schemeClr>
                </a:solidFill>
              </a:rPr>
              <a:t> στα </a:t>
            </a:r>
            <a:r>
              <a:rPr lang="el-GR" sz="900" b="1" dirty="0">
                <a:solidFill>
                  <a:schemeClr val="tx1">
                    <a:lumMod val="65000"/>
                    <a:lumOff val="35000"/>
                  </a:schemeClr>
                </a:solidFill>
              </a:rPr>
              <a:t>στιγμιότυπα</a:t>
            </a:r>
            <a:r>
              <a:rPr lang="el-GR" sz="900" dirty="0">
                <a:solidFill>
                  <a:schemeClr val="tx1">
                    <a:lumMod val="65000"/>
                    <a:lumOff val="35000"/>
                  </a:schemeClr>
                </a:solidFill>
              </a:rPr>
              <a:t> (</a:t>
            </a:r>
            <a:r>
              <a:rPr lang="en-GB" sz="900" b="1" dirty="0">
                <a:solidFill>
                  <a:schemeClr val="tx1">
                    <a:lumMod val="65000"/>
                    <a:lumOff val="35000"/>
                  </a:schemeClr>
                </a:solidFill>
              </a:rPr>
              <a:t>instances</a:t>
            </a:r>
            <a:r>
              <a:rPr lang="el-GR" sz="900" dirty="0">
                <a:solidFill>
                  <a:schemeClr val="tx1">
                    <a:lumMod val="65000"/>
                    <a:lumOff val="35000"/>
                  </a:schemeClr>
                </a:solidFill>
              </a:rPr>
              <a:t>) του </a:t>
            </a:r>
            <a:r>
              <a:rPr lang="el-GR" sz="900" b="1" dirty="0">
                <a:solidFill>
                  <a:schemeClr val="tx1">
                    <a:lumMod val="65000"/>
                    <a:lumOff val="35000"/>
                  </a:schemeClr>
                </a:solidFill>
              </a:rPr>
              <a:t>ιστορικού</a:t>
            </a:r>
            <a:r>
              <a:rPr lang="el-GR" sz="900" dirty="0">
                <a:solidFill>
                  <a:schemeClr val="tx1">
                    <a:lumMod val="65000"/>
                    <a:lumOff val="35000"/>
                  </a:schemeClr>
                </a:solidFill>
              </a:rPr>
              <a:t> </a:t>
            </a:r>
            <a:r>
              <a:rPr lang="el-GR" sz="900" b="1" dirty="0">
                <a:solidFill>
                  <a:schemeClr val="tx1">
                    <a:lumMod val="65000"/>
                    <a:lumOff val="35000"/>
                  </a:schemeClr>
                </a:solidFill>
              </a:rPr>
              <a:t>συνόλου</a:t>
            </a:r>
            <a:r>
              <a:rPr lang="el-GR" sz="900" dirty="0">
                <a:solidFill>
                  <a:schemeClr val="tx1">
                    <a:lumMod val="65000"/>
                    <a:lumOff val="35000"/>
                  </a:schemeClr>
                </a:solidFill>
              </a:rPr>
              <a:t> </a:t>
            </a:r>
            <a:r>
              <a:rPr lang="el-GR" sz="900" b="1" dirty="0">
                <a:solidFill>
                  <a:schemeClr val="tx1">
                    <a:lumMod val="65000"/>
                    <a:lumOff val="35000"/>
                  </a:schemeClr>
                </a:solidFill>
              </a:rPr>
              <a:t>δεδομένων</a:t>
            </a:r>
            <a:r>
              <a:rPr lang="el-GR" sz="900" dirty="0">
                <a:solidFill>
                  <a:schemeClr val="tx1">
                    <a:lumMod val="65000"/>
                    <a:lumOff val="35000"/>
                  </a:schemeClr>
                </a:solidFill>
              </a:rPr>
              <a:t> για να </a:t>
            </a:r>
            <a:r>
              <a:rPr lang="el-GR" sz="900" b="1" dirty="0">
                <a:solidFill>
                  <a:schemeClr val="tx1">
                    <a:lumMod val="65000"/>
                    <a:lumOff val="35000"/>
                  </a:schemeClr>
                </a:solidFill>
              </a:rPr>
              <a:t>προσεγγίσουν</a:t>
            </a:r>
            <a:r>
              <a:rPr lang="el-GR" sz="900" dirty="0">
                <a:solidFill>
                  <a:schemeClr val="tx1">
                    <a:lumMod val="65000"/>
                    <a:lumOff val="35000"/>
                  </a:schemeClr>
                </a:solidFill>
              </a:rPr>
              <a:t> τη </a:t>
            </a:r>
            <a:r>
              <a:rPr lang="el-GR" sz="900" b="1" dirty="0">
                <a:solidFill>
                  <a:schemeClr val="tx1">
                    <a:lumMod val="65000"/>
                    <a:lumOff val="35000"/>
                  </a:schemeClr>
                </a:solidFill>
              </a:rPr>
              <a:t>λύση</a:t>
            </a:r>
            <a:r>
              <a:rPr lang="el-GR" sz="900" dirty="0">
                <a:solidFill>
                  <a:schemeClr val="tx1">
                    <a:lumMod val="65000"/>
                    <a:lumOff val="35000"/>
                  </a:schemeClr>
                </a:solidFill>
              </a:rPr>
              <a:t> σε ένα </a:t>
            </a:r>
            <a:r>
              <a:rPr lang="el-GR" sz="900" b="1" dirty="0">
                <a:solidFill>
                  <a:schemeClr val="tx1">
                    <a:lumMod val="65000"/>
                    <a:lumOff val="35000"/>
                  </a:schemeClr>
                </a:solidFill>
              </a:rPr>
              <a:t>νέο</a:t>
            </a:r>
            <a:r>
              <a:rPr lang="el-GR" sz="900" dirty="0">
                <a:solidFill>
                  <a:schemeClr val="tx1">
                    <a:lumMod val="65000"/>
                    <a:lumOff val="35000"/>
                  </a:schemeClr>
                </a:solidFill>
              </a:rPr>
              <a:t> </a:t>
            </a:r>
            <a:r>
              <a:rPr lang="el-GR" sz="900" b="1" dirty="0">
                <a:solidFill>
                  <a:schemeClr val="tx1">
                    <a:lumMod val="65000"/>
                    <a:lumOff val="35000"/>
                  </a:schemeClr>
                </a:solidFill>
              </a:rPr>
              <a:t>στιγμιότυπο</a:t>
            </a:r>
          </a:p>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Αναθέτει</a:t>
            </a:r>
            <a:r>
              <a:rPr lang="el-GR" sz="900" dirty="0">
                <a:solidFill>
                  <a:schemeClr val="tx1">
                    <a:lumMod val="65000"/>
                    <a:lumOff val="35000"/>
                  </a:schemeClr>
                </a:solidFill>
              </a:rPr>
              <a:t> σε ένα </a:t>
            </a:r>
            <a:r>
              <a:rPr lang="el-GR" sz="900" b="1" dirty="0">
                <a:solidFill>
                  <a:schemeClr val="tx1">
                    <a:lumMod val="65000"/>
                    <a:lumOff val="35000"/>
                  </a:schemeClr>
                </a:solidFill>
              </a:rPr>
              <a:t>αντικείμενο</a:t>
            </a:r>
            <a:r>
              <a:rPr lang="el-GR" sz="900" dirty="0">
                <a:solidFill>
                  <a:schemeClr val="tx1">
                    <a:lumMod val="65000"/>
                    <a:lumOff val="35000"/>
                  </a:schemeClr>
                </a:solidFill>
              </a:rPr>
              <a:t> µε </a:t>
            </a:r>
            <a:r>
              <a:rPr lang="el-GR" sz="900" b="1" dirty="0">
                <a:solidFill>
                  <a:schemeClr val="tx1">
                    <a:lumMod val="65000"/>
                    <a:lumOff val="35000"/>
                  </a:schemeClr>
                </a:solidFill>
              </a:rPr>
              <a:t>άγνωστη</a:t>
            </a:r>
            <a:r>
              <a:rPr lang="el-GR" sz="900" dirty="0">
                <a:solidFill>
                  <a:schemeClr val="tx1">
                    <a:lumMod val="65000"/>
                    <a:lumOff val="35000"/>
                  </a:schemeClr>
                </a:solidFill>
              </a:rPr>
              <a:t> </a:t>
            </a:r>
            <a:r>
              <a:rPr lang="el-GR" sz="900" b="1" dirty="0">
                <a:solidFill>
                  <a:schemeClr val="tx1">
                    <a:lumMod val="65000"/>
                    <a:lumOff val="35000"/>
                  </a:schemeClr>
                </a:solidFill>
              </a:rPr>
              <a:t>τιμή</a:t>
            </a:r>
            <a:r>
              <a:rPr lang="el-GR" sz="900" dirty="0">
                <a:solidFill>
                  <a:schemeClr val="tx1">
                    <a:lumMod val="65000"/>
                    <a:lumOff val="35000"/>
                  </a:schemeClr>
                </a:solidFill>
              </a:rPr>
              <a:t> </a:t>
            </a:r>
            <a:r>
              <a:rPr lang="el-GR" sz="900" b="1" dirty="0">
                <a:solidFill>
                  <a:schemeClr val="tx1">
                    <a:lumMod val="65000"/>
                    <a:lumOff val="35000"/>
                  </a:schemeClr>
                </a:solidFill>
              </a:rPr>
              <a:t>εξαρτημένης</a:t>
            </a:r>
            <a:r>
              <a:rPr lang="el-GR" sz="900" dirty="0">
                <a:solidFill>
                  <a:schemeClr val="tx1">
                    <a:lumMod val="65000"/>
                    <a:lumOff val="35000"/>
                  </a:schemeClr>
                </a:solidFill>
              </a:rPr>
              <a:t> </a:t>
            </a:r>
            <a:r>
              <a:rPr lang="el-GR" sz="900" b="1" dirty="0">
                <a:solidFill>
                  <a:schemeClr val="tx1">
                    <a:lumMod val="65000"/>
                    <a:lumOff val="35000"/>
                  </a:schemeClr>
                </a:solidFill>
              </a:rPr>
              <a:t>μεταβλητής</a:t>
            </a:r>
            <a:r>
              <a:rPr lang="el-GR" sz="900" dirty="0">
                <a:solidFill>
                  <a:schemeClr val="tx1">
                    <a:lumMod val="65000"/>
                    <a:lumOff val="35000"/>
                  </a:schemeClr>
                </a:solidFill>
              </a:rPr>
              <a:t> την </a:t>
            </a:r>
            <a:r>
              <a:rPr lang="el-GR" sz="900" b="1" dirty="0">
                <a:solidFill>
                  <a:schemeClr val="tx1">
                    <a:lumMod val="65000"/>
                    <a:lumOff val="35000"/>
                  </a:schemeClr>
                </a:solidFill>
              </a:rPr>
              <a:t>πλειοψηφική</a:t>
            </a:r>
            <a:r>
              <a:rPr lang="el-GR" sz="900" dirty="0">
                <a:solidFill>
                  <a:schemeClr val="tx1">
                    <a:lumMod val="65000"/>
                    <a:lumOff val="35000"/>
                  </a:schemeClr>
                </a:solidFill>
              </a:rPr>
              <a:t> </a:t>
            </a:r>
            <a:r>
              <a:rPr lang="el-GR" sz="900" b="1" dirty="0">
                <a:solidFill>
                  <a:schemeClr val="tx1">
                    <a:lumMod val="65000"/>
                    <a:lumOff val="35000"/>
                  </a:schemeClr>
                </a:solidFill>
              </a:rPr>
              <a:t>τιμή</a:t>
            </a:r>
            <a:r>
              <a:rPr lang="el-GR" sz="900" dirty="0">
                <a:solidFill>
                  <a:schemeClr val="tx1">
                    <a:lumMod val="65000"/>
                    <a:lumOff val="35000"/>
                  </a:schemeClr>
                </a:solidFill>
              </a:rPr>
              <a:t> που </a:t>
            </a:r>
            <a:r>
              <a:rPr lang="el-GR" sz="900" b="1" dirty="0">
                <a:solidFill>
                  <a:schemeClr val="tx1">
                    <a:lumMod val="65000"/>
                    <a:lumOff val="35000"/>
                  </a:schemeClr>
                </a:solidFill>
              </a:rPr>
              <a:t>προκύπτει</a:t>
            </a:r>
            <a:r>
              <a:rPr lang="el-GR" sz="900" dirty="0">
                <a:solidFill>
                  <a:schemeClr val="tx1">
                    <a:lumMod val="65000"/>
                    <a:lumOff val="35000"/>
                  </a:schemeClr>
                </a:solidFill>
              </a:rPr>
              <a:t> από </a:t>
            </a:r>
            <a:r>
              <a:rPr lang="en-GB" sz="900" b="1" dirty="0">
                <a:solidFill>
                  <a:schemeClr val="tx1">
                    <a:lumMod val="65000"/>
                    <a:lumOff val="35000"/>
                  </a:schemeClr>
                </a:solidFill>
              </a:rPr>
              <a:t>k</a:t>
            </a:r>
            <a:r>
              <a:rPr lang="el-GR" sz="900" dirty="0">
                <a:solidFill>
                  <a:schemeClr val="tx1">
                    <a:lumMod val="65000"/>
                    <a:lumOff val="35000"/>
                  </a:schemeClr>
                </a:solidFill>
              </a:rPr>
              <a:t> </a:t>
            </a:r>
            <a:r>
              <a:rPr lang="el-GR" sz="900" b="1" dirty="0">
                <a:solidFill>
                  <a:schemeClr val="tx1">
                    <a:lumMod val="65000"/>
                    <a:lumOff val="35000"/>
                  </a:schemeClr>
                </a:solidFill>
              </a:rPr>
              <a:t>αντικείμενα</a:t>
            </a:r>
            <a:r>
              <a:rPr lang="el-GR" sz="900" dirty="0">
                <a:solidFill>
                  <a:schemeClr val="tx1">
                    <a:lumMod val="65000"/>
                    <a:lumOff val="35000"/>
                  </a:schemeClr>
                </a:solidFill>
              </a:rPr>
              <a:t> </a:t>
            </a:r>
            <a:r>
              <a:rPr lang="el-GR" sz="900" b="1" dirty="0">
                <a:solidFill>
                  <a:schemeClr val="tx1">
                    <a:lumMod val="65000"/>
                    <a:lumOff val="35000"/>
                  </a:schemeClr>
                </a:solidFill>
              </a:rPr>
              <a:t>εγνωσμένης</a:t>
            </a:r>
            <a:r>
              <a:rPr lang="el-GR" sz="900" dirty="0">
                <a:solidFill>
                  <a:schemeClr val="tx1">
                    <a:lumMod val="65000"/>
                    <a:lumOff val="35000"/>
                  </a:schemeClr>
                </a:solidFill>
              </a:rPr>
              <a:t> </a:t>
            </a:r>
            <a:r>
              <a:rPr lang="el-GR" sz="900" b="1" dirty="0">
                <a:solidFill>
                  <a:schemeClr val="tx1">
                    <a:lumMod val="65000"/>
                    <a:lumOff val="35000"/>
                  </a:schemeClr>
                </a:solidFill>
              </a:rPr>
              <a:t>τιμής</a:t>
            </a:r>
            <a:r>
              <a:rPr lang="el-GR" sz="900" dirty="0">
                <a:solidFill>
                  <a:schemeClr val="tx1">
                    <a:lumMod val="65000"/>
                    <a:lumOff val="35000"/>
                  </a:schemeClr>
                </a:solidFill>
              </a:rPr>
              <a:t> για την </a:t>
            </a:r>
            <a:r>
              <a:rPr lang="el-GR" sz="900" b="1" dirty="0">
                <a:solidFill>
                  <a:schemeClr val="tx1">
                    <a:lumMod val="65000"/>
                    <a:lumOff val="35000"/>
                  </a:schemeClr>
                </a:solidFill>
              </a:rPr>
              <a:t>εξαρτημένη</a:t>
            </a:r>
            <a:r>
              <a:rPr lang="el-GR" sz="900" dirty="0">
                <a:solidFill>
                  <a:schemeClr val="tx1">
                    <a:lumMod val="65000"/>
                    <a:lumOff val="35000"/>
                  </a:schemeClr>
                </a:solidFill>
              </a:rPr>
              <a:t> </a:t>
            </a:r>
            <a:r>
              <a:rPr lang="el-GR" sz="900" b="1" dirty="0">
                <a:solidFill>
                  <a:schemeClr val="tx1">
                    <a:lumMod val="65000"/>
                    <a:lumOff val="35000"/>
                  </a:schemeClr>
                </a:solidFill>
              </a:rPr>
              <a:t>μεταβλητή</a:t>
            </a:r>
            <a:r>
              <a:rPr lang="el-GR" sz="900" dirty="0">
                <a:solidFill>
                  <a:schemeClr val="tx1">
                    <a:lumMod val="65000"/>
                    <a:lumOff val="35000"/>
                  </a:schemeClr>
                </a:solidFill>
              </a:rPr>
              <a:t>, </a:t>
            </a:r>
            <a:r>
              <a:rPr lang="el-GR" sz="900" b="1" dirty="0">
                <a:solidFill>
                  <a:schemeClr val="tx1">
                    <a:lumMod val="65000"/>
                    <a:lumOff val="35000"/>
                  </a:schemeClr>
                </a:solidFill>
              </a:rPr>
              <a:t>κοντύτερα</a:t>
            </a:r>
            <a:r>
              <a:rPr lang="el-GR" sz="900" dirty="0">
                <a:solidFill>
                  <a:schemeClr val="tx1">
                    <a:lumMod val="65000"/>
                    <a:lumOff val="35000"/>
                  </a:schemeClr>
                </a:solidFill>
              </a:rPr>
              <a:t> σε αυτό. Επομένως </a:t>
            </a:r>
            <a:r>
              <a:rPr lang="el-GR" sz="900" b="1" dirty="0">
                <a:solidFill>
                  <a:schemeClr val="tx1">
                    <a:lumMod val="65000"/>
                    <a:lumOff val="35000"/>
                  </a:schemeClr>
                </a:solidFill>
              </a:rPr>
              <a:t>δεν</a:t>
            </a:r>
            <a:r>
              <a:rPr lang="el-GR" sz="900" dirty="0">
                <a:solidFill>
                  <a:schemeClr val="tx1">
                    <a:lumMod val="65000"/>
                    <a:lumOff val="35000"/>
                  </a:schemeClr>
                </a:solidFill>
              </a:rPr>
              <a:t> </a:t>
            </a:r>
            <a:r>
              <a:rPr lang="el-GR" sz="900" b="1" dirty="0">
                <a:solidFill>
                  <a:schemeClr val="tx1">
                    <a:lumMod val="65000"/>
                    <a:lumOff val="35000"/>
                  </a:schemeClr>
                </a:solidFill>
              </a:rPr>
              <a:t>κατασκευάζει</a:t>
            </a:r>
            <a:r>
              <a:rPr lang="el-GR" sz="900" dirty="0">
                <a:solidFill>
                  <a:schemeClr val="tx1">
                    <a:lumMod val="65000"/>
                    <a:lumOff val="35000"/>
                  </a:schemeClr>
                </a:solidFill>
              </a:rPr>
              <a:t> </a:t>
            </a:r>
            <a:r>
              <a:rPr lang="el-GR" sz="900" b="1" dirty="0">
                <a:solidFill>
                  <a:schemeClr val="tx1">
                    <a:lumMod val="65000"/>
                    <a:lumOff val="35000"/>
                  </a:schemeClr>
                </a:solidFill>
              </a:rPr>
              <a:t>αρχικά</a:t>
            </a:r>
            <a:r>
              <a:rPr lang="el-GR" sz="900" dirty="0">
                <a:solidFill>
                  <a:schemeClr val="tx1">
                    <a:lumMod val="65000"/>
                    <a:lumOff val="35000"/>
                  </a:schemeClr>
                </a:solidFill>
              </a:rPr>
              <a:t> </a:t>
            </a:r>
            <a:r>
              <a:rPr lang="el-GR" sz="900" b="1" dirty="0">
                <a:solidFill>
                  <a:schemeClr val="tx1">
                    <a:lumMod val="65000"/>
                    <a:lumOff val="35000"/>
                  </a:schemeClr>
                </a:solidFill>
              </a:rPr>
              <a:t>κάποιο</a:t>
            </a:r>
            <a:r>
              <a:rPr lang="el-GR" sz="900" dirty="0">
                <a:solidFill>
                  <a:schemeClr val="tx1">
                    <a:lumMod val="65000"/>
                    <a:lumOff val="35000"/>
                  </a:schemeClr>
                </a:solidFill>
              </a:rPr>
              <a:t> </a:t>
            </a:r>
            <a:r>
              <a:rPr lang="el-GR" sz="900" b="1" dirty="0">
                <a:solidFill>
                  <a:schemeClr val="tx1">
                    <a:lumMod val="65000"/>
                    <a:lumOff val="35000"/>
                  </a:schemeClr>
                </a:solidFill>
              </a:rPr>
              <a:t>μοντέλο</a:t>
            </a:r>
            <a:r>
              <a:rPr lang="el-GR" sz="900" dirty="0">
                <a:solidFill>
                  <a:schemeClr val="tx1">
                    <a:lumMod val="65000"/>
                    <a:lumOff val="35000"/>
                  </a:schemeClr>
                </a:solidFill>
              </a:rPr>
              <a:t>.</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Η έννοια της </a:t>
            </a:r>
            <a:r>
              <a:rPr lang="el-GR" sz="900" b="1" dirty="0">
                <a:solidFill>
                  <a:schemeClr val="tx1">
                    <a:lumMod val="65000"/>
                    <a:lumOff val="35000"/>
                  </a:schemeClr>
                </a:solidFill>
              </a:rPr>
              <a:t>εγγύτητας</a:t>
            </a:r>
            <a:r>
              <a:rPr lang="el-GR" sz="900" dirty="0">
                <a:solidFill>
                  <a:schemeClr val="tx1">
                    <a:lumMod val="65000"/>
                    <a:lumOff val="35000"/>
                  </a:schemeClr>
                </a:solidFill>
              </a:rPr>
              <a:t> συνήθως </a:t>
            </a:r>
            <a:r>
              <a:rPr lang="el-GR" sz="900" b="1" dirty="0">
                <a:solidFill>
                  <a:schemeClr val="tx1">
                    <a:lumMod val="65000"/>
                    <a:lumOff val="35000"/>
                  </a:schemeClr>
                </a:solidFill>
              </a:rPr>
              <a:t>εκφράζεται</a:t>
            </a:r>
            <a:r>
              <a:rPr lang="el-GR" sz="900" dirty="0">
                <a:solidFill>
                  <a:schemeClr val="tx1">
                    <a:lumMod val="65000"/>
                    <a:lumOff val="35000"/>
                  </a:schemeClr>
                </a:solidFill>
              </a:rPr>
              <a:t> από ένα </a:t>
            </a:r>
            <a:r>
              <a:rPr lang="el-GR" sz="900" b="1" dirty="0">
                <a:solidFill>
                  <a:schemeClr val="tx1">
                    <a:lumMod val="65000"/>
                    <a:lumOff val="35000"/>
                  </a:schemeClr>
                </a:solidFill>
              </a:rPr>
              <a:t>κριτήριο</a:t>
            </a:r>
            <a:r>
              <a:rPr lang="el-GR" sz="900" dirty="0">
                <a:solidFill>
                  <a:schemeClr val="tx1">
                    <a:lumMod val="65000"/>
                    <a:lumOff val="35000"/>
                  </a:schemeClr>
                </a:solidFill>
              </a:rPr>
              <a:t> </a:t>
            </a:r>
            <a:r>
              <a:rPr lang="el-GR" sz="900" b="1" dirty="0">
                <a:solidFill>
                  <a:schemeClr val="tx1">
                    <a:lumMod val="65000"/>
                    <a:lumOff val="35000"/>
                  </a:schemeClr>
                </a:solidFill>
              </a:rPr>
              <a:t>απόστασης</a:t>
            </a:r>
            <a:r>
              <a:rPr lang="el-GR" sz="900" dirty="0">
                <a:solidFill>
                  <a:schemeClr val="tx1">
                    <a:lumMod val="65000"/>
                    <a:lumOff val="35000"/>
                  </a:schemeClr>
                </a:solidFill>
              </a:rPr>
              <a:t> στον </a:t>
            </a:r>
            <a:r>
              <a:rPr lang="el-GR" sz="900" b="1" dirty="0">
                <a:solidFill>
                  <a:schemeClr val="tx1">
                    <a:lumMod val="65000"/>
                    <a:lumOff val="35000"/>
                  </a:schemeClr>
                </a:solidFill>
              </a:rPr>
              <a:t>ευκλείδειο</a:t>
            </a:r>
            <a:r>
              <a:rPr lang="el-GR" sz="900" dirty="0">
                <a:solidFill>
                  <a:schemeClr val="tx1">
                    <a:lumMod val="65000"/>
                    <a:lumOff val="35000"/>
                  </a:schemeClr>
                </a:solidFill>
              </a:rPr>
              <a:t> </a:t>
            </a:r>
            <a:r>
              <a:rPr lang="el-GR" sz="900" b="1" dirty="0">
                <a:solidFill>
                  <a:schemeClr val="tx1">
                    <a:lumMod val="65000"/>
                    <a:lumOff val="35000"/>
                  </a:schemeClr>
                </a:solidFill>
              </a:rPr>
              <a:t>χώρο</a:t>
            </a:r>
            <a:r>
              <a:rPr lang="el-GR" sz="900" dirty="0">
                <a:solidFill>
                  <a:schemeClr val="tx1">
                    <a:lumMod val="65000"/>
                    <a:lumOff val="35000"/>
                  </a:schemeClr>
                </a:solidFill>
              </a:rPr>
              <a:t> µε </a:t>
            </a:r>
            <a:r>
              <a:rPr lang="el-GR" sz="900" b="1" dirty="0">
                <a:solidFill>
                  <a:schemeClr val="tx1">
                    <a:lumMod val="65000"/>
                    <a:lumOff val="35000"/>
                  </a:schemeClr>
                </a:solidFill>
              </a:rPr>
              <a:t>άξονες</a:t>
            </a:r>
            <a:r>
              <a:rPr lang="el-GR" sz="900" dirty="0">
                <a:solidFill>
                  <a:schemeClr val="tx1">
                    <a:lumMod val="65000"/>
                    <a:lumOff val="35000"/>
                  </a:schemeClr>
                </a:solidFill>
              </a:rPr>
              <a:t> τις </a:t>
            </a:r>
            <a:r>
              <a:rPr lang="el-GR" sz="900" b="1" dirty="0">
                <a:solidFill>
                  <a:schemeClr val="tx1">
                    <a:lumMod val="65000"/>
                    <a:lumOff val="35000"/>
                  </a:schemeClr>
                </a:solidFill>
              </a:rPr>
              <a:t>μεταβλητές</a:t>
            </a:r>
            <a:r>
              <a:rPr lang="el-GR" sz="900" dirty="0">
                <a:solidFill>
                  <a:schemeClr val="tx1">
                    <a:lumMod val="65000"/>
                    <a:lumOff val="35000"/>
                  </a:schemeClr>
                </a:solidFill>
              </a:rPr>
              <a:t> </a:t>
            </a:r>
            <a:r>
              <a:rPr lang="el-GR" sz="900" b="1" dirty="0">
                <a:solidFill>
                  <a:schemeClr val="tx1">
                    <a:lumMod val="65000"/>
                    <a:lumOff val="35000"/>
                  </a:schemeClr>
                </a:solidFill>
              </a:rPr>
              <a:t>εισόδου</a:t>
            </a:r>
            <a:r>
              <a:rPr lang="el-GR" sz="900" dirty="0">
                <a:solidFill>
                  <a:schemeClr val="tx1">
                    <a:lumMod val="65000"/>
                    <a:lumOff val="35000"/>
                  </a:schemeClr>
                </a:solidFill>
              </a:rPr>
              <a:t> των </a:t>
            </a:r>
            <a:r>
              <a:rPr lang="el-GR" sz="900" b="1" dirty="0">
                <a:solidFill>
                  <a:schemeClr val="tx1">
                    <a:lumMod val="65000"/>
                    <a:lumOff val="35000"/>
                  </a:schemeClr>
                </a:solidFill>
              </a:rPr>
              <a:t>αντικειμένων</a:t>
            </a:r>
            <a:r>
              <a:rPr lang="el-GR" sz="900" dirty="0">
                <a:solidFill>
                  <a:schemeClr val="tx1">
                    <a:lumMod val="65000"/>
                    <a:lumOff val="35000"/>
                  </a:schemeClr>
                </a:solidFill>
              </a:rPr>
              <a:t> (τις </a:t>
            </a:r>
            <a:r>
              <a:rPr lang="el-GR" sz="900" b="1" dirty="0">
                <a:solidFill>
                  <a:schemeClr val="tx1">
                    <a:lumMod val="65000"/>
                    <a:lumOff val="35000"/>
                  </a:schemeClr>
                </a:solidFill>
              </a:rPr>
              <a:t>ιδιότητες</a:t>
            </a:r>
            <a:r>
              <a:rPr lang="el-GR" sz="900"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Στην </a:t>
            </a:r>
            <a:r>
              <a:rPr lang="el-GR" sz="900" b="1" dirty="0">
                <a:solidFill>
                  <a:schemeClr val="tx1">
                    <a:lumMod val="65000"/>
                    <a:lumOff val="35000"/>
                  </a:schemeClr>
                </a:solidFill>
              </a:rPr>
              <a:t>πλειονότητα</a:t>
            </a:r>
            <a:r>
              <a:rPr lang="el-GR" sz="900" dirty="0">
                <a:solidFill>
                  <a:schemeClr val="tx1">
                    <a:lumMod val="65000"/>
                    <a:lumOff val="35000"/>
                  </a:schemeClr>
                </a:solidFill>
              </a:rPr>
              <a:t> των περιπτώσεων </a:t>
            </a:r>
            <a:r>
              <a:rPr lang="el-GR" sz="900" b="1" dirty="0">
                <a:solidFill>
                  <a:schemeClr val="tx1">
                    <a:lumMod val="65000"/>
                    <a:lumOff val="35000"/>
                  </a:schemeClr>
                </a:solidFill>
              </a:rPr>
              <a:t>εφαρμογής</a:t>
            </a:r>
            <a:r>
              <a:rPr lang="el-GR" sz="900" dirty="0">
                <a:solidFill>
                  <a:schemeClr val="tx1">
                    <a:lumMod val="65000"/>
                    <a:lumOff val="35000"/>
                  </a:schemeClr>
                </a:solidFill>
              </a:rPr>
              <a:t> του </a:t>
            </a:r>
            <a:r>
              <a:rPr lang="el-GR" sz="900" b="1" dirty="0">
                <a:solidFill>
                  <a:schemeClr val="tx1">
                    <a:lumMod val="65000"/>
                    <a:lumOff val="35000"/>
                  </a:schemeClr>
                </a:solidFill>
              </a:rPr>
              <a:t>αλγόριθμου</a:t>
            </a:r>
            <a:r>
              <a:rPr lang="el-GR" sz="900" dirty="0">
                <a:solidFill>
                  <a:schemeClr val="tx1">
                    <a:lumMod val="65000"/>
                    <a:lumOff val="35000"/>
                  </a:schemeClr>
                </a:solidFill>
              </a:rPr>
              <a:t> σε σχετικά περιορισμένο όγκο δεδομένων η </a:t>
            </a:r>
            <a:r>
              <a:rPr lang="el-GR" sz="900" b="1" dirty="0">
                <a:solidFill>
                  <a:schemeClr val="tx1">
                    <a:lumMod val="65000"/>
                    <a:lumOff val="35000"/>
                  </a:schemeClr>
                </a:solidFill>
              </a:rPr>
              <a:t>απλή</a:t>
            </a:r>
            <a:r>
              <a:rPr lang="el-GR" sz="900" dirty="0">
                <a:solidFill>
                  <a:schemeClr val="tx1">
                    <a:lumMod val="65000"/>
                    <a:lumOff val="35000"/>
                  </a:schemeClr>
                </a:solidFill>
              </a:rPr>
              <a:t> </a:t>
            </a:r>
            <a:r>
              <a:rPr lang="el-GR" sz="900" b="1" dirty="0">
                <a:solidFill>
                  <a:schemeClr val="tx1">
                    <a:lumMod val="65000"/>
                    <a:lumOff val="35000"/>
                  </a:schemeClr>
                </a:solidFill>
              </a:rPr>
              <a:t>ευκλείδεια</a:t>
            </a:r>
            <a:r>
              <a:rPr lang="el-GR" sz="900" dirty="0">
                <a:solidFill>
                  <a:schemeClr val="tx1">
                    <a:lumMod val="65000"/>
                    <a:lumOff val="35000"/>
                  </a:schemeClr>
                </a:solidFill>
              </a:rPr>
              <a:t> </a:t>
            </a:r>
            <a:r>
              <a:rPr lang="el-GR" sz="900" b="1" dirty="0">
                <a:solidFill>
                  <a:schemeClr val="tx1">
                    <a:lumMod val="65000"/>
                    <a:lumOff val="35000"/>
                  </a:schemeClr>
                </a:solidFill>
              </a:rPr>
              <a:t>απόσταση</a:t>
            </a:r>
            <a:r>
              <a:rPr lang="el-GR" sz="900" dirty="0">
                <a:solidFill>
                  <a:schemeClr val="tx1">
                    <a:lumMod val="65000"/>
                    <a:lumOff val="35000"/>
                  </a:schemeClr>
                </a:solidFill>
              </a:rPr>
              <a:t> </a:t>
            </a:r>
            <a:r>
              <a:rPr lang="el-GR" sz="900" b="1" dirty="0">
                <a:solidFill>
                  <a:schemeClr val="tx1">
                    <a:lumMod val="65000"/>
                    <a:lumOff val="35000"/>
                  </a:schemeClr>
                </a:solidFill>
              </a:rPr>
              <a:t>προτιμάται</a:t>
            </a:r>
            <a:r>
              <a:rPr lang="el-GR" sz="900" dirty="0">
                <a:solidFill>
                  <a:schemeClr val="tx1">
                    <a:lumMod val="65000"/>
                    <a:lumOff val="35000"/>
                  </a:schemeClr>
                </a:solidFill>
              </a:rPr>
              <a:t> λόγω </a:t>
            </a:r>
            <a:r>
              <a:rPr lang="el-GR" sz="900" b="1" dirty="0">
                <a:solidFill>
                  <a:schemeClr val="tx1">
                    <a:lumMod val="65000"/>
                    <a:lumOff val="35000"/>
                  </a:schemeClr>
                </a:solidFill>
              </a:rPr>
              <a:t>απλότητας</a:t>
            </a:r>
            <a:r>
              <a:rPr lang="el-GR" sz="900" dirty="0">
                <a:solidFill>
                  <a:schemeClr val="tx1">
                    <a:lumMod val="65000"/>
                    <a:lumOff val="35000"/>
                  </a:schemeClr>
                </a:solidFill>
              </a:rPr>
              <a:t> υλοποίησης</a:t>
            </a:r>
            <a:endParaRPr lang="en-US" sz="900" dirty="0">
              <a:solidFill>
                <a:schemeClr val="tx1">
                  <a:lumMod val="65000"/>
                  <a:lumOff val="35000"/>
                </a:schemeClr>
              </a:solidFill>
            </a:endParaRPr>
          </a:p>
        </p:txBody>
      </p:sp>
      <p:sp>
        <p:nvSpPr>
          <p:cNvPr id="32" name="Text Placeholder 10">
            <a:extLst>
              <a:ext uri="{FF2B5EF4-FFF2-40B4-BE49-F238E27FC236}">
                <a16:creationId xmlns:a16="http://schemas.microsoft.com/office/drawing/2014/main" id="{CD8075D5-12BF-4DB4-B060-0A1DDEBE3557}"/>
              </a:ext>
            </a:extLst>
          </p:cNvPr>
          <p:cNvSpPr txBox="1">
            <a:spLocks/>
          </p:cNvSpPr>
          <p:nvPr/>
        </p:nvSpPr>
        <p:spPr>
          <a:xfrm>
            <a:off x="3503107" y="2836171"/>
            <a:ext cx="5342030"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Κ – Πλησιέστεροι Γείτονες</a:t>
            </a:r>
            <a:r>
              <a:rPr lang="en-US" b="1" dirty="0">
                <a:solidFill>
                  <a:schemeClr val="bg1">
                    <a:lumMod val="95000"/>
                  </a:schemeClr>
                </a:solidFill>
              </a:rPr>
              <a:t> (KNN)</a:t>
            </a:r>
          </a:p>
        </p:txBody>
      </p:sp>
      <p:graphicFrame>
        <p:nvGraphicFramePr>
          <p:cNvPr id="17" name="Object 16">
            <a:extLst>
              <a:ext uri="{FF2B5EF4-FFF2-40B4-BE49-F238E27FC236}">
                <a16:creationId xmlns:a16="http://schemas.microsoft.com/office/drawing/2014/main" id="{6FC89B91-4E6D-45DF-8448-96A4FF184429}"/>
              </a:ext>
            </a:extLst>
          </p:cNvPr>
          <p:cNvGraphicFramePr>
            <a:graphicFrameLocks noChangeAspect="1"/>
          </p:cNvGraphicFramePr>
          <p:nvPr>
            <p:extLst>
              <p:ext uri="{D42A27DB-BD31-4B8C-83A1-F6EECF244321}">
                <p14:modId xmlns:p14="http://schemas.microsoft.com/office/powerpoint/2010/main" val="2210378012"/>
              </p:ext>
            </p:extLst>
          </p:nvPr>
        </p:nvGraphicFramePr>
        <p:xfrm>
          <a:off x="6858000" y="2304862"/>
          <a:ext cx="1752600" cy="498500"/>
        </p:xfrm>
        <a:graphic>
          <a:graphicData uri="http://schemas.openxmlformats.org/presentationml/2006/ole">
            <mc:AlternateContent xmlns:mc="http://schemas.openxmlformats.org/markup-compatibility/2006">
              <mc:Choice xmlns:v="urn:schemas-microsoft-com:vml" Requires="v">
                <p:oleObj spid="_x0000_s10353" name="Equation" r:id="rId5" imgW="3722476" imgH="1058836" progId="Equation.DSMT4">
                  <p:embed/>
                </p:oleObj>
              </mc:Choice>
              <mc:Fallback>
                <p:oleObj name="Equation" r:id="rId5" imgW="3722476" imgH="1058836" progId="Equation.DSMT4">
                  <p:embed/>
                  <p:pic>
                    <p:nvPicPr>
                      <p:cNvPr id="0" name=""/>
                      <p:cNvPicPr/>
                      <p:nvPr/>
                    </p:nvPicPr>
                    <p:blipFill>
                      <a:blip r:embed="rId6"/>
                      <a:stretch>
                        <a:fillRect/>
                      </a:stretch>
                    </p:blipFill>
                    <p:spPr>
                      <a:xfrm>
                        <a:off x="6858000" y="2304862"/>
                        <a:ext cx="1752600" cy="4985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C47CA433-8524-444F-A4C2-C4EC7B77B357}"/>
              </a:ext>
            </a:extLst>
          </p:cNvPr>
          <p:cNvGraphicFramePr>
            <a:graphicFrameLocks noChangeAspect="1"/>
          </p:cNvGraphicFramePr>
          <p:nvPr>
            <p:extLst>
              <p:ext uri="{D42A27DB-BD31-4B8C-83A1-F6EECF244321}">
                <p14:modId xmlns:p14="http://schemas.microsoft.com/office/powerpoint/2010/main" val="3351933731"/>
              </p:ext>
            </p:extLst>
          </p:nvPr>
        </p:nvGraphicFramePr>
        <p:xfrm>
          <a:off x="7620000" y="1987139"/>
          <a:ext cx="457200" cy="257856"/>
        </p:xfrm>
        <a:graphic>
          <a:graphicData uri="http://schemas.openxmlformats.org/presentationml/2006/ole">
            <mc:AlternateContent xmlns:mc="http://schemas.openxmlformats.org/markup-compatibility/2006">
              <mc:Choice xmlns:v="urn:schemas-microsoft-com:vml" Requires="v">
                <p:oleObj spid="_x0000_s10354" name="Equation" r:id="rId7" imgW="1066186" imgH="600980" progId="Equation.DSMT4">
                  <p:embed/>
                </p:oleObj>
              </mc:Choice>
              <mc:Fallback>
                <p:oleObj name="Equation" r:id="rId7" imgW="1066186" imgH="600980" progId="Equation.DSMT4">
                  <p:embed/>
                  <p:pic>
                    <p:nvPicPr>
                      <p:cNvPr id="0" name=""/>
                      <p:cNvPicPr/>
                      <p:nvPr/>
                    </p:nvPicPr>
                    <p:blipFill>
                      <a:blip r:embed="rId8"/>
                      <a:stretch>
                        <a:fillRect/>
                      </a:stretch>
                    </p:blipFill>
                    <p:spPr>
                      <a:xfrm>
                        <a:off x="7620000" y="1987139"/>
                        <a:ext cx="457200" cy="257856"/>
                      </a:xfrm>
                      <a:prstGeom prst="rect">
                        <a:avLst/>
                      </a:prstGeom>
                    </p:spPr>
                  </p:pic>
                </p:oleObj>
              </mc:Fallback>
            </mc:AlternateContent>
          </a:graphicData>
        </a:graphic>
      </p:graphicFrame>
    </p:spTree>
    <p:extLst>
      <p:ext uri="{BB962C8B-B14F-4D97-AF65-F5344CB8AC3E}">
        <p14:creationId xmlns:p14="http://schemas.microsoft.com/office/powerpoint/2010/main" val="378366252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199" y="438150"/>
            <a:ext cx="8686801" cy="422672"/>
          </a:xfrm>
        </p:spPr>
        <p:txBody>
          <a:bodyPr/>
          <a:lstStyle/>
          <a:p>
            <a:r>
              <a:rPr lang="el-GR" dirty="0">
                <a:solidFill>
                  <a:schemeClr val="tx1">
                    <a:lumMod val="75000"/>
                    <a:lumOff val="25000"/>
                  </a:schemeClr>
                </a:solidFill>
              </a:rPr>
              <a:t>4. </a:t>
            </a:r>
            <a:r>
              <a:rPr lang="el-GR" dirty="0">
                <a:solidFill>
                  <a:srgbClr val="AB092F"/>
                </a:solidFill>
              </a:rPr>
              <a:t>Μοντέλα </a:t>
            </a:r>
            <a:r>
              <a:rPr lang="el-GR" dirty="0">
                <a:solidFill>
                  <a:schemeClr val="tx1">
                    <a:lumMod val="75000"/>
                    <a:lumOff val="25000"/>
                  </a:schemeClr>
                </a:solidFill>
              </a:rPr>
              <a:t>–</a:t>
            </a:r>
            <a:r>
              <a:rPr lang="el-GR" dirty="0">
                <a:solidFill>
                  <a:srgbClr val="AB092F"/>
                </a:solidFill>
              </a:rPr>
              <a:t> </a:t>
            </a:r>
            <a:r>
              <a:rPr lang="el-GR" dirty="0">
                <a:solidFill>
                  <a:schemeClr val="tx1">
                    <a:lumMod val="75000"/>
                    <a:lumOff val="25000"/>
                  </a:schemeClr>
                </a:solidFill>
              </a:rPr>
              <a:t>Αλγόριθμοι Πρόβλεψης</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11</a:t>
            </a:fld>
            <a:endParaRPr lang="en-JM"/>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3504476" y="1243005"/>
            <a:ext cx="5338567" cy="124325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lnSpcReduction="10000"/>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Ταξινομεί</a:t>
            </a:r>
            <a:r>
              <a:rPr lang="el-GR" sz="900" dirty="0">
                <a:solidFill>
                  <a:schemeClr val="tx1">
                    <a:lumMod val="65000"/>
                    <a:lumOff val="35000"/>
                  </a:schemeClr>
                </a:solidFill>
              </a:rPr>
              <a:t> </a:t>
            </a:r>
            <a:r>
              <a:rPr lang="el-GR" sz="900" b="1" dirty="0">
                <a:solidFill>
                  <a:schemeClr val="tx1">
                    <a:lumMod val="65000"/>
                    <a:lumOff val="35000"/>
                  </a:schemeClr>
                </a:solidFill>
              </a:rPr>
              <a:t>κατασκευάζοντας</a:t>
            </a:r>
            <a:r>
              <a:rPr lang="el-GR" sz="900" dirty="0">
                <a:solidFill>
                  <a:schemeClr val="tx1">
                    <a:lumMod val="65000"/>
                    <a:lumOff val="35000"/>
                  </a:schemeClr>
                </a:solidFill>
              </a:rPr>
              <a:t> ένα </a:t>
            </a:r>
            <a:r>
              <a:rPr lang="el-GR" sz="900" b="1" dirty="0">
                <a:solidFill>
                  <a:schemeClr val="tx1">
                    <a:lumMod val="65000"/>
                    <a:lumOff val="35000"/>
                  </a:schemeClr>
                </a:solidFill>
              </a:rPr>
              <a:t>Ν-διαστάσεων</a:t>
            </a:r>
            <a:r>
              <a:rPr lang="el-GR" sz="900" dirty="0">
                <a:solidFill>
                  <a:schemeClr val="tx1">
                    <a:lumMod val="65000"/>
                    <a:lumOff val="35000"/>
                  </a:schemeClr>
                </a:solidFill>
              </a:rPr>
              <a:t> </a:t>
            </a:r>
            <a:r>
              <a:rPr lang="el-GR" sz="900" b="1" dirty="0">
                <a:solidFill>
                  <a:schemeClr val="tx1">
                    <a:lumMod val="65000"/>
                    <a:lumOff val="35000"/>
                  </a:schemeClr>
                </a:solidFill>
              </a:rPr>
              <a:t>υπερ-επίπεδο</a:t>
            </a:r>
            <a:r>
              <a:rPr lang="el-GR" sz="900" dirty="0">
                <a:solidFill>
                  <a:schemeClr val="tx1">
                    <a:lumMod val="65000"/>
                    <a:lumOff val="35000"/>
                  </a:schemeClr>
                </a:solidFill>
              </a:rPr>
              <a:t> που </a:t>
            </a:r>
            <a:r>
              <a:rPr lang="el-GR" sz="900" b="1" dirty="0">
                <a:solidFill>
                  <a:schemeClr val="tx1">
                    <a:lumMod val="65000"/>
                    <a:lumOff val="35000"/>
                  </a:schemeClr>
                </a:solidFill>
              </a:rPr>
              <a:t>διαχωρίζει</a:t>
            </a:r>
            <a:r>
              <a:rPr lang="el-GR" sz="900" dirty="0">
                <a:solidFill>
                  <a:schemeClr val="tx1">
                    <a:lumMod val="65000"/>
                    <a:lumOff val="35000"/>
                  </a:schemeClr>
                </a:solidFill>
              </a:rPr>
              <a:t> βέλτιστα τα </a:t>
            </a:r>
            <a:r>
              <a:rPr lang="el-GR" sz="900" b="1" dirty="0">
                <a:solidFill>
                  <a:schemeClr val="tx1">
                    <a:lumMod val="65000"/>
                    <a:lumOff val="35000"/>
                  </a:schemeClr>
                </a:solidFill>
              </a:rPr>
              <a:t>δεδομένα</a:t>
            </a:r>
            <a:r>
              <a:rPr lang="el-GR" sz="900" dirty="0">
                <a:solidFill>
                  <a:schemeClr val="tx1">
                    <a:lumMod val="65000"/>
                    <a:lumOff val="35000"/>
                  </a:schemeClr>
                </a:solidFill>
              </a:rPr>
              <a:t> σε </a:t>
            </a:r>
            <a:r>
              <a:rPr lang="el-GR" sz="900" b="1" dirty="0">
                <a:solidFill>
                  <a:schemeClr val="tx1">
                    <a:lumMod val="65000"/>
                    <a:lumOff val="35000"/>
                  </a:schemeClr>
                </a:solidFill>
              </a:rPr>
              <a:t>δύο</a:t>
            </a:r>
            <a:r>
              <a:rPr lang="el-GR" sz="900" dirty="0">
                <a:solidFill>
                  <a:schemeClr val="tx1">
                    <a:lumMod val="65000"/>
                    <a:lumOff val="35000"/>
                  </a:schemeClr>
                </a:solidFill>
              </a:rPr>
              <a:t> </a:t>
            </a:r>
            <a:r>
              <a:rPr lang="el-GR" sz="900" b="1" dirty="0">
                <a:solidFill>
                  <a:schemeClr val="tx1">
                    <a:lumMod val="65000"/>
                    <a:lumOff val="35000"/>
                  </a:schemeClr>
                </a:solidFill>
              </a:rPr>
              <a:t>κατηγορίες</a:t>
            </a:r>
          </a:p>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Χρησιμοποιώντας</a:t>
            </a:r>
            <a:r>
              <a:rPr lang="el-GR" sz="900" dirty="0">
                <a:solidFill>
                  <a:schemeClr val="tx1">
                    <a:lumMod val="65000"/>
                    <a:lumOff val="35000"/>
                  </a:schemeClr>
                </a:solidFill>
              </a:rPr>
              <a:t> μια </a:t>
            </a:r>
            <a:r>
              <a:rPr lang="el-GR" sz="900" b="1" dirty="0">
                <a:solidFill>
                  <a:schemeClr val="tx1">
                    <a:lumMod val="65000"/>
                    <a:lumOff val="35000"/>
                  </a:schemeClr>
                </a:solidFill>
              </a:rPr>
              <a:t>λειτουργία</a:t>
            </a:r>
            <a:r>
              <a:rPr lang="el-GR" sz="900" dirty="0">
                <a:solidFill>
                  <a:schemeClr val="tx1">
                    <a:lumMod val="65000"/>
                    <a:lumOff val="35000"/>
                  </a:schemeClr>
                </a:solidFill>
              </a:rPr>
              <a:t> </a:t>
            </a:r>
            <a:r>
              <a:rPr lang="el-GR" sz="900" b="1" dirty="0">
                <a:solidFill>
                  <a:schemeClr val="tx1">
                    <a:lumMod val="65000"/>
                    <a:lumOff val="35000"/>
                  </a:schemeClr>
                </a:solidFill>
              </a:rPr>
              <a:t>πυρήνα</a:t>
            </a:r>
            <a:r>
              <a:rPr lang="el-GR" sz="900" dirty="0">
                <a:solidFill>
                  <a:schemeClr val="tx1">
                    <a:lumMod val="65000"/>
                    <a:lumOff val="35000"/>
                  </a:schemeClr>
                </a:solidFill>
              </a:rPr>
              <a:t>, τα </a:t>
            </a:r>
            <a:r>
              <a:rPr lang="en-GB" sz="900" b="1" dirty="0">
                <a:solidFill>
                  <a:schemeClr val="tx1">
                    <a:lumMod val="65000"/>
                    <a:lumOff val="35000"/>
                  </a:schemeClr>
                </a:solidFill>
              </a:rPr>
              <a:t>SVM</a:t>
            </a:r>
            <a:r>
              <a:rPr lang="el-GR" sz="900" dirty="0">
                <a:solidFill>
                  <a:schemeClr val="tx1">
                    <a:lumMod val="65000"/>
                    <a:lumOff val="35000"/>
                  </a:schemeClr>
                </a:solidFill>
              </a:rPr>
              <a:t> είναι μια </a:t>
            </a:r>
            <a:r>
              <a:rPr lang="el-GR" sz="900" b="1" dirty="0">
                <a:solidFill>
                  <a:schemeClr val="tx1">
                    <a:lumMod val="65000"/>
                    <a:lumOff val="35000"/>
                  </a:schemeClr>
                </a:solidFill>
              </a:rPr>
              <a:t>εναλλακτική</a:t>
            </a:r>
            <a:r>
              <a:rPr lang="el-GR" sz="900" dirty="0">
                <a:solidFill>
                  <a:schemeClr val="tx1">
                    <a:lumMod val="65000"/>
                    <a:lumOff val="35000"/>
                  </a:schemeClr>
                </a:solidFill>
              </a:rPr>
              <a:t> </a:t>
            </a:r>
            <a:r>
              <a:rPr lang="el-GR" sz="900" b="1" dirty="0">
                <a:solidFill>
                  <a:schemeClr val="tx1">
                    <a:lumMod val="65000"/>
                    <a:lumOff val="35000"/>
                  </a:schemeClr>
                </a:solidFill>
              </a:rPr>
              <a:t>μέθοδος</a:t>
            </a:r>
            <a:r>
              <a:rPr lang="el-GR" sz="900" dirty="0">
                <a:solidFill>
                  <a:schemeClr val="tx1">
                    <a:lumMod val="65000"/>
                    <a:lumOff val="35000"/>
                  </a:schemeClr>
                </a:solidFill>
              </a:rPr>
              <a:t> κατάρτισης για την λειτουργία βάσης και πολλαπλών στρώσεων </a:t>
            </a:r>
            <a:r>
              <a:rPr lang="el-GR" sz="900" b="1" dirty="0">
                <a:solidFill>
                  <a:schemeClr val="tx1">
                    <a:lumMod val="65000"/>
                    <a:lumOff val="35000"/>
                  </a:schemeClr>
                </a:solidFill>
              </a:rPr>
              <a:t>κατηγοριοποιητών</a:t>
            </a:r>
            <a:r>
              <a:rPr lang="el-GR" sz="900" dirty="0">
                <a:solidFill>
                  <a:schemeClr val="tx1">
                    <a:lumMod val="65000"/>
                    <a:lumOff val="35000"/>
                  </a:schemeClr>
                </a:solidFill>
              </a:rPr>
              <a:t> </a:t>
            </a:r>
            <a:r>
              <a:rPr lang="en-GB" sz="900" b="1" dirty="0">
                <a:solidFill>
                  <a:schemeClr val="tx1">
                    <a:lumMod val="65000"/>
                    <a:lumOff val="35000"/>
                  </a:schemeClr>
                </a:solidFill>
              </a:rPr>
              <a:t>Perceptron</a:t>
            </a:r>
            <a:endParaRPr lang="el-GR" sz="900" b="1" dirty="0">
              <a:solidFill>
                <a:schemeClr val="tx1">
                  <a:lumMod val="65000"/>
                  <a:lumOff val="35000"/>
                </a:schemeClr>
              </a:solidFill>
            </a:endParaRPr>
          </a:p>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Στόχος</a:t>
            </a:r>
            <a:r>
              <a:rPr lang="el-GR" sz="900" dirty="0">
                <a:solidFill>
                  <a:schemeClr val="tx1">
                    <a:lumMod val="65000"/>
                    <a:lumOff val="35000"/>
                  </a:schemeClr>
                </a:solidFill>
              </a:rPr>
              <a:t> των μοντέλων </a:t>
            </a:r>
            <a:r>
              <a:rPr lang="en-GB" sz="900" b="1" dirty="0">
                <a:solidFill>
                  <a:schemeClr val="tx1">
                    <a:lumMod val="65000"/>
                    <a:lumOff val="35000"/>
                  </a:schemeClr>
                </a:solidFill>
              </a:rPr>
              <a:t>SVM</a:t>
            </a:r>
            <a:r>
              <a:rPr lang="el-GR" sz="900" dirty="0">
                <a:solidFill>
                  <a:schemeClr val="tx1">
                    <a:lumMod val="65000"/>
                    <a:lumOff val="35000"/>
                  </a:schemeClr>
                </a:solidFill>
              </a:rPr>
              <a:t> είναι να βρούνε το </a:t>
            </a:r>
            <a:r>
              <a:rPr lang="el-GR" sz="900" b="1" dirty="0">
                <a:solidFill>
                  <a:schemeClr val="tx1">
                    <a:lumMod val="65000"/>
                    <a:lumOff val="35000"/>
                  </a:schemeClr>
                </a:solidFill>
              </a:rPr>
              <a:t>βέλτιστο</a:t>
            </a:r>
            <a:r>
              <a:rPr lang="el-GR" sz="900" dirty="0">
                <a:solidFill>
                  <a:schemeClr val="tx1">
                    <a:lumMod val="65000"/>
                    <a:lumOff val="35000"/>
                  </a:schemeClr>
                </a:solidFill>
              </a:rPr>
              <a:t> </a:t>
            </a:r>
            <a:r>
              <a:rPr lang="el-GR" sz="900" b="1" dirty="0">
                <a:solidFill>
                  <a:schemeClr val="tx1">
                    <a:lumMod val="65000"/>
                    <a:lumOff val="35000"/>
                  </a:schemeClr>
                </a:solidFill>
              </a:rPr>
              <a:t>υπερ-επίπεδο</a:t>
            </a:r>
            <a:r>
              <a:rPr lang="el-GR" sz="900" dirty="0">
                <a:solidFill>
                  <a:schemeClr val="tx1">
                    <a:lumMod val="65000"/>
                    <a:lumOff val="35000"/>
                  </a:schemeClr>
                </a:solidFill>
              </a:rPr>
              <a:t> </a:t>
            </a:r>
            <a:r>
              <a:rPr lang="el-GR" sz="900" b="1" dirty="0">
                <a:solidFill>
                  <a:schemeClr val="tx1">
                    <a:lumMod val="65000"/>
                    <a:lumOff val="35000"/>
                  </a:schemeClr>
                </a:solidFill>
              </a:rPr>
              <a:t>διαχωρίζοντας</a:t>
            </a:r>
            <a:r>
              <a:rPr lang="el-GR" sz="900" dirty="0">
                <a:solidFill>
                  <a:schemeClr val="tx1">
                    <a:lumMod val="65000"/>
                    <a:lumOff val="35000"/>
                  </a:schemeClr>
                </a:solidFill>
              </a:rPr>
              <a:t> έτσι </a:t>
            </a:r>
            <a:r>
              <a:rPr lang="el-GR" sz="900" b="1" dirty="0">
                <a:solidFill>
                  <a:schemeClr val="tx1">
                    <a:lumMod val="65000"/>
                    <a:lumOff val="35000"/>
                  </a:schemeClr>
                </a:solidFill>
              </a:rPr>
              <a:t>διαφορετικές</a:t>
            </a:r>
            <a:r>
              <a:rPr lang="el-GR" sz="900" dirty="0">
                <a:solidFill>
                  <a:schemeClr val="tx1">
                    <a:lumMod val="65000"/>
                    <a:lumOff val="35000"/>
                  </a:schemeClr>
                </a:solidFill>
              </a:rPr>
              <a:t> </a:t>
            </a:r>
            <a:r>
              <a:rPr lang="el-GR" sz="900" b="1" dirty="0">
                <a:solidFill>
                  <a:schemeClr val="tx1">
                    <a:lumMod val="65000"/>
                    <a:lumOff val="35000"/>
                  </a:schemeClr>
                </a:solidFill>
              </a:rPr>
              <a:t>περιπτώσεις</a:t>
            </a:r>
            <a:r>
              <a:rPr lang="el-GR" sz="900" dirty="0">
                <a:solidFill>
                  <a:schemeClr val="tx1">
                    <a:lumMod val="65000"/>
                    <a:lumOff val="35000"/>
                  </a:schemeClr>
                </a:solidFill>
              </a:rPr>
              <a:t> των </a:t>
            </a:r>
            <a:r>
              <a:rPr lang="el-GR" sz="900" b="1" dirty="0">
                <a:solidFill>
                  <a:schemeClr val="tx1">
                    <a:lumMod val="65000"/>
                    <a:lumOff val="35000"/>
                  </a:schemeClr>
                </a:solidFill>
              </a:rPr>
              <a:t>κλάσεων</a:t>
            </a:r>
            <a:r>
              <a:rPr lang="el-GR" sz="900" dirty="0">
                <a:solidFill>
                  <a:schemeClr val="tx1">
                    <a:lumMod val="65000"/>
                    <a:lumOff val="35000"/>
                  </a:schemeClr>
                </a:solidFill>
              </a:rPr>
              <a:t>, </a:t>
            </a:r>
            <a:r>
              <a:rPr lang="el-GR" sz="900" b="1" dirty="0">
                <a:solidFill>
                  <a:schemeClr val="tx1">
                    <a:lumMod val="65000"/>
                    <a:lumOff val="35000"/>
                  </a:schemeClr>
                </a:solidFill>
              </a:rPr>
              <a:t>εντός</a:t>
            </a:r>
            <a:r>
              <a:rPr lang="el-GR" sz="900" dirty="0">
                <a:solidFill>
                  <a:schemeClr val="tx1">
                    <a:lumMod val="65000"/>
                    <a:lumOff val="35000"/>
                  </a:schemeClr>
                </a:solidFill>
              </a:rPr>
              <a:t> ενός </a:t>
            </a:r>
            <a:r>
              <a:rPr lang="el-GR" sz="900" b="1" dirty="0">
                <a:solidFill>
                  <a:schemeClr val="tx1">
                    <a:lumMod val="65000"/>
                    <a:lumOff val="35000"/>
                  </a:schemeClr>
                </a:solidFill>
              </a:rPr>
              <a:t>πολυδιάστατου</a:t>
            </a:r>
            <a:r>
              <a:rPr lang="el-GR" sz="900" dirty="0">
                <a:solidFill>
                  <a:schemeClr val="tx1">
                    <a:lumMod val="65000"/>
                    <a:lumOff val="35000"/>
                  </a:schemeClr>
                </a:solidFill>
              </a:rPr>
              <a:t> </a:t>
            </a:r>
            <a:r>
              <a:rPr lang="el-GR" sz="900" b="1" dirty="0">
                <a:solidFill>
                  <a:schemeClr val="tx1">
                    <a:lumMod val="65000"/>
                    <a:lumOff val="35000"/>
                  </a:schemeClr>
                </a:solidFill>
              </a:rPr>
              <a:t>χώρου</a:t>
            </a:r>
            <a:r>
              <a:rPr lang="el-GR" sz="900" dirty="0">
                <a:solidFill>
                  <a:schemeClr val="tx1">
                    <a:lumMod val="65000"/>
                    <a:lumOff val="35000"/>
                  </a:schemeClr>
                </a:solidFill>
              </a:rPr>
              <a:t> με την </a:t>
            </a:r>
            <a:r>
              <a:rPr lang="el-GR" sz="900" b="1" dirty="0">
                <a:solidFill>
                  <a:schemeClr val="tx1">
                    <a:lumMod val="65000"/>
                    <a:lumOff val="35000"/>
                  </a:schemeClr>
                </a:solidFill>
              </a:rPr>
              <a:t>δημιουργία</a:t>
            </a:r>
            <a:r>
              <a:rPr lang="el-GR" sz="900" dirty="0">
                <a:solidFill>
                  <a:schemeClr val="tx1">
                    <a:lumMod val="65000"/>
                    <a:lumOff val="35000"/>
                  </a:schemeClr>
                </a:solidFill>
              </a:rPr>
              <a:t> </a:t>
            </a:r>
            <a:r>
              <a:rPr lang="el-GR" sz="900" b="1" dirty="0">
                <a:solidFill>
                  <a:schemeClr val="tx1">
                    <a:lumMod val="65000"/>
                    <a:lumOff val="35000"/>
                  </a:schemeClr>
                </a:solidFill>
              </a:rPr>
              <a:t>υπερ-επιπέδων</a:t>
            </a:r>
            <a:r>
              <a:rPr lang="el-GR" sz="900" dirty="0">
                <a:solidFill>
                  <a:schemeClr val="tx1">
                    <a:lumMod val="65000"/>
                    <a:lumOff val="35000"/>
                  </a:schemeClr>
                </a:solidFill>
              </a:rPr>
              <a:t>, </a:t>
            </a:r>
            <a:r>
              <a:rPr lang="el-GR" sz="900" b="1" dirty="0">
                <a:solidFill>
                  <a:schemeClr val="tx1">
                    <a:lumMod val="65000"/>
                    <a:lumOff val="35000"/>
                  </a:schemeClr>
                </a:solidFill>
              </a:rPr>
              <a:t>υποστηρίζοντας</a:t>
            </a:r>
            <a:r>
              <a:rPr lang="el-GR" sz="900" dirty="0">
                <a:solidFill>
                  <a:schemeClr val="tx1">
                    <a:lumMod val="65000"/>
                    <a:lumOff val="35000"/>
                  </a:schemeClr>
                </a:solidFill>
              </a:rPr>
              <a:t> με αυτόν τον τρόπο περιπτώσεις </a:t>
            </a:r>
            <a:r>
              <a:rPr lang="el-GR" sz="900" b="1" dirty="0">
                <a:solidFill>
                  <a:schemeClr val="tx1">
                    <a:lumMod val="65000"/>
                    <a:lumOff val="35000"/>
                  </a:schemeClr>
                </a:solidFill>
              </a:rPr>
              <a:t>Ταξινόμησης</a:t>
            </a:r>
            <a:r>
              <a:rPr lang="el-GR" sz="900" dirty="0">
                <a:solidFill>
                  <a:schemeClr val="tx1">
                    <a:lumMod val="65000"/>
                    <a:lumOff val="35000"/>
                  </a:schemeClr>
                </a:solidFill>
              </a:rPr>
              <a:t>, </a:t>
            </a:r>
            <a:r>
              <a:rPr lang="el-GR" sz="900" b="1" dirty="0">
                <a:solidFill>
                  <a:schemeClr val="tx1">
                    <a:lumMod val="65000"/>
                    <a:lumOff val="35000"/>
                  </a:schemeClr>
                </a:solidFill>
              </a:rPr>
              <a:t>Παλινδρόμησης</a:t>
            </a:r>
            <a:r>
              <a:rPr lang="el-GR" sz="900" dirty="0">
                <a:solidFill>
                  <a:schemeClr val="tx1">
                    <a:lumMod val="65000"/>
                    <a:lumOff val="35000"/>
                  </a:schemeClr>
                </a:solidFill>
              </a:rPr>
              <a:t> αλλά και </a:t>
            </a:r>
            <a:r>
              <a:rPr lang="el-GR" sz="900" b="1" dirty="0">
                <a:solidFill>
                  <a:schemeClr val="tx1">
                    <a:lumMod val="65000"/>
                    <a:lumOff val="35000"/>
                  </a:schemeClr>
                </a:solidFill>
              </a:rPr>
              <a:t>συνεχείς</a:t>
            </a:r>
            <a:r>
              <a:rPr lang="el-GR" sz="900" dirty="0">
                <a:solidFill>
                  <a:schemeClr val="tx1">
                    <a:lumMod val="65000"/>
                    <a:lumOff val="35000"/>
                  </a:schemeClr>
                </a:solidFill>
              </a:rPr>
              <a:t> </a:t>
            </a:r>
            <a:r>
              <a:rPr lang="el-GR" sz="900" b="1" dirty="0">
                <a:solidFill>
                  <a:schemeClr val="tx1">
                    <a:lumMod val="65000"/>
                    <a:lumOff val="35000"/>
                  </a:schemeClr>
                </a:solidFill>
              </a:rPr>
              <a:t>μεταβλητές</a:t>
            </a:r>
            <a:r>
              <a:rPr lang="el-GR" sz="900" dirty="0">
                <a:solidFill>
                  <a:schemeClr val="tx1">
                    <a:lumMod val="65000"/>
                    <a:lumOff val="35000"/>
                  </a:schemeClr>
                </a:solidFill>
              </a:rPr>
              <a:t> και </a:t>
            </a:r>
            <a:r>
              <a:rPr lang="el-GR" sz="900" b="1" dirty="0">
                <a:solidFill>
                  <a:schemeClr val="tx1">
                    <a:lumMod val="65000"/>
                    <a:lumOff val="35000"/>
                  </a:schemeClr>
                </a:solidFill>
              </a:rPr>
              <a:t>μεταβλητές</a:t>
            </a:r>
            <a:r>
              <a:rPr lang="el-GR" sz="900" dirty="0">
                <a:solidFill>
                  <a:schemeClr val="tx1">
                    <a:lumMod val="65000"/>
                    <a:lumOff val="35000"/>
                  </a:schemeClr>
                </a:solidFill>
              </a:rPr>
              <a:t> </a:t>
            </a:r>
            <a:r>
              <a:rPr lang="el-GR" sz="900" b="1" dirty="0">
                <a:solidFill>
                  <a:schemeClr val="tx1">
                    <a:lumMod val="65000"/>
                    <a:lumOff val="35000"/>
                  </a:schemeClr>
                </a:solidFill>
              </a:rPr>
              <a:t>χαρακτηριστικών</a:t>
            </a:r>
            <a:endParaRPr lang="en-US" sz="900" b="1"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3504476" y="957254"/>
            <a:ext cx="5342030"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Μηχανές Διανυσμάτων Υποστήριξης</a:t>
            </a:r>
            <a:r>
              <a:rPr lang="en-US" b="1" dirty="0">
                <a:solidFill>
                  <a:schemeClr val="bg1">
                    <a:lumMod val="95000"/>
                  </a:schemeClr>
                </a:solidFill>
              </a:rPr>
              <a:t> (SVM)</a:t>
            </a:r>
          </a:p>
        </p:txBody>
      </p:sp>
      <p:pic>
        <p:nvPicPr>
          <p:cNvPr id="29" name="Picture Placeholder 10">
            <a:extLst>
              <a:ext uri="{FF2B5EF4-FFF2-40B4-BE49-F238E27FC236}">
                <a16:creationId xmlns:a16="http://schemas.microsoft.com/office/drawing/2014/main" id="{DF9329D8-4A47-46A6-8CDC-B15C5ED6DA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151676" y="1002012"/>
            <a:ext cx="3201124"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D57513FF-5A53-40E6-A655-8FED19C6BA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bwMode="auto">
          <a:xfrm>
            <a:off x="151676" y="2836171"/>
            <a:ext cx="3201124" cy="1844281"/>
          </a:xfrm>
          <a:prstGeom prst="roundRect">
            <a:avLst>
              <a:gd name="adj" fmla="val 8594"/>
            </a:avLst>
          </a:prstGeom>
          <a:solidFill>
            <a:srgbClr val="FFFFFF">
              <a:shade val="85000"/>
            </a:srgbClr>
          </a:solidFill>
          <a:ln>
            <a:solidFill>
              <a:schemeClr val="bg1">
                <a:lumMod val="85000"/>
              </a:schemeClr>
            </a:solidFill>
          </a:ln>
          <a:effectLst>
            <a:reflection blurRad="12700" stA="38000" endPos="11000" dist="5000" dir="5400000" sy="-100000" algn="bl" rotWithShape="0"/>
          </a:effectLst>
        </p:spPr>
      </p:pic>
      <p:sp>
        <p:nvSpPr>
          <p:cNvPr id="31" name="Text Placeholder 7">
            <a:extLst>
              <a:ext uri="{FF2B5EF4-FFF2-40B4-BE49-F238E27FC236}">
                <a16:creationId xmlns:a16="http://schemas.microsoft.com/office/drawing/2014/main" id="{8896A929-2D3A-49ED-A68B-8308EC6E2642}"/>
              </a:ext>
            </a:extLst>
          </p:cNvPr>
          <p:cNvSpPr txBox="1">
            <a:spLocks/>
          </p:cNvSpPr>
          <p:nvPr/>
        </p:nvSpPr>
        <p:spPr>
          <a:xfrm>
            <a:off x="3504476" y="2817766"/>
            <a:ext cx="5338567" cy="1963784"/>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nSpc>
                <a:spcPct val="100000"/>
              </a:lnSpc>
              <a:buClr>
                <a:srgbClr val="AB092F"/>
              </a:buClr>
              <a:buFont typeface="Arial" panose="020B0604020202020204" pitchFamily="34" charset="0"/>
              <a:buChar char="•"/>
            </a:pPr>
            <a:r>
              <a:rPr lang="el-GR" sz="900" dirty="0">
                <a:solidFill>
                  <a:schemeClr val="tx1">
                    <a:lumMod val="65000"/>
                    <a:lumOff val="35000"/>
                  </a:schemeClr>
                </a:solidFill>
              </a:rPr>
              <a:t>Τα </a:t>
            </a:r>
            <a:r>
              <a:rPr lang="el-GR" sz="900" b="1" dirty="0">
                <a:solidFill>
                  <a:schemeClr val="tx1">
                    <a:lumMod val="65000"/>
                    <a:lumOff val="35000"/>
                  </a:schemeClr>
                </a:solidFill>
              </a:rPr>
              <a:t>Τεχνητά</a:t>
            </a:r>
            <a:r>
              <a:rPr lang="el-GR" sz="900" dirty="0">
                <a:solidFill>
                  <a:schemeClr val="tx1">
                    <a:lumMod val="65000"/>
                    <a:lumOff val="35000"/>
                  </a:schemeClr>
                </a:solidFill>
              </a:rPr>
              <a:t> </a:t>
            </a:r>
            <a:r>
              <a:rPr lang="el-GR" sz="900" b="1" dirty="0">
                <a:solidFill>
                  <a:schemeClr val="tx1">
                    <a:lumMod val="65000"/>
                    <a:lumOff val="35000"/>
                  </a:schemeClr>
                </a:solidFill>
              </a:rPr>
              <a:t>Νευρωνικά</a:t>
            </a:r>
            <a:r>
              <a:rPr lang="el-GR" sz="900" dirty="0">
                <a:solidFill>
                  <a:schemeClr val="tx1">
                    <a:lumMod val="65000"/>
                    <a:lumOff val="35000"/>
                  </a:schemeClr>
                </a:solidFill>
              </a:rPr>
              <a:t> </a:t>
            </a:r>
            <a:r>
              <a:rPr lang="el-GR" sz="900" b="1" dirty="0">
                <a:solidFill>
                  <a:schemeClr val="tx1">
                    <a:lumMod val="65000"/>
                    <a:lumOff val="35000"/>
                  </a:schemeClr>
                </a:solidFill>
              </a:rPr>
              <a:t>Δίκτυα</a:t>
            </a:r>
            <a:r>
              <a:rPr lang="el-GR" sz="900" dirty="0">
                <a:solidFill>
                  <a:schemeClr val="tx1">
                    <a:lumMod val="65000"/>
                    <a:lumOff val="35000"/>
                  </a:schemeClr>
                </a:solidFill>
              </a:rPr>
              <a:t> αρχικά προτάθηκαν ως ένα μαθηματικό μοντέλο </a:t>
            </a:r>
            <a:r>
              <a:rPr lang="el-GR" sz="900" b="1" dirty="0">
                <a:solidFill>
                  <a:schemeClr val="tx1">
                    <a:lumMod val="65000"/>
                    <a:lumOff val="35000"/>
                  </a:schemeClr>
                </a:solidFill>
              </a:rPr>
              <a:t>προσομοίωσης</a:t>
            </a:r>
            <a:r>
              <a:rPr lang="el-GR" sz="900" dirty="0">
                <a:solidFill>
                  <a:schemeClr val="tx1">
                    <a:lumMod val="65000"/>
                    <a:lumOff val="35000"/>
                  </a:schemeClr>
                </a:solidFill>
              </a:rPr>
              <a:t> της πολύπλοκης λειτουργίας του </a:t>
            </a:r>
            <a:r>
              <a:rPr lang="el-GR" sz="900" b="1" dirty="0">
                <a:solidFill>
                  <a:schemeClr val="tx1">
                    <a:lumMod val="65000"/>
                    <a:lumOff val="35000"/>
                  </a:schemeClr>
                </a:solidFill>
              </a:rPr>
              <a:t>ανθρώπινου</a:t>
            </a:r>
            <a:r>
              <a:rPr lang="el-GR" sz="900" dirty="0">
                <a:solidFill>
                  <a:schemeClr val="tx1">
                    <a:lumMod val="65000"/>
                    <a:lumOff val="35000"/>
                  </a:schemeClr>
                </a:solidFill>
              </a:rPr>
              <a:t> </a:t>
            </a:r>
            <a:r>
              <a:rPr lang="el-GR" sz="900" b="1" dirty="0">
                <a:solidFill>
                  <a:schemeClr val="tx1">
                    <a:lumMod val="65000"/>
                    <a:lumOff val="35000"/>
                  </a:schemeClr>
                </a:solidFill>
              </a:rPr>
              <a:t>εγκεφάλου</a:t>
            </a:r>
            <a:r>
              <a:rPr lang="el-GR" sz="900" dirty="0">
                <a:solidFill>
                  <a:schemeClr val="tx1">
                    <a:lumMod val="65000"/>
                    <a:lumOff val="35000"/>
                  </a:schemeClr>
                </a:solidFill>
              </a:rPr>
              <a:t>. Με τη δομή αυτή είναι δυνατή η </a:t>
            </a:r>
            <a:r>
              <a:rPr lang="el-GR" sz="900" b="1" dirty="0">
                <a:solidFill>
                  <a:schemeClr val="tx1">
                    <a:lumMod val="65000"/>
                    <a:lumOff val="35000"/>
                  </a:schemeClr>
                </a:solidFill>
              </a:rPr>
              <a:t>παράλληλη</a:t>
            </a:r>
            <a:r>
              <a:rPr lang="el-GR" sz="900" dirty="0">
                <a:solidFill>
                  <a:schemeClr val="tx1">
                    <a:lumMod val="65000"/>
                    <a:lumOff val="35000"/>
                  </a:schemeClr>
                </a:solidFill>
              </a:rPr>
              <a:t> </a:t>
            </a:r>
            <a:r>
              <a:rPr lang="el-GR" sz="900" b="1" dirty="0">
                <a:solidFill>
                  <a:schemeClr val="tx1">
                    <a:lumMod val="65000"/>
                    <a:lumOff val="35000"/>
                  </a:schemeClr>
                </a:solidFill>
              </a:rPr>
              <a:t>επεξεργασία</a:t>
            </a:r>
            <a:r>
              <a:rPr lang="el-GR" sz="900" dirty="0">
                <a:solidFill>
                  <a:schemeClr val="tx1">
                    <a:lumMod val="65000"/>
                    <a:lumOff val="35000"/>
                  </a:schemeClr>
                </a:solidFill>
              </a:rPr>
              <a:t> </a:t>
            </a:r>
            <a:r>
              <a:rPr lang="el-GR" sz="900" b="1" dirty="0">
                <a:solidFill>
                  <a:schemeClr val="tx1">
                    <a:lumMod val="65000"/>
                    <a:lumOff val="35000"/>
                  </a:schemeClr>
                </a:solidFill>
              </a:rPr>
              <a:t>δεδομένων</a:t>
            </a:r>
            <a:r>
              <a:rPr lang="el-GR" sz="900" dirty="0">
                <a:solidFill>
                  <a:schemeClr val="tx1">
                    <a:lumMod val="65000"/>
                    <a:lumOff val="35000"/>
                  </a:schemeClr>
                </a:solidFill>
              </a:rPr>
              <a:t> και η </a:t>
            </a:r>
            <a:r>
              <a:rPr lang="el-GR" sz="900" b="1" dirty="0">
                <a:solidFill>
                  <a:schemeClr val="tx1">
                    <a:lumMod val="65000"/>
                    <a:lumOff val="35000"/>
                  </a:schemeClr>
                </a:solidFill>
              </a:rPr>
              <a:t>συνεχής</a:t>
            </a:r>
            <a:r>
              <a:rPr lang="el-GR" sz="900" dirty="0">
                <a:solidFill>
                  <a:schemeClr val="tx1">
                    <a:lumMod val="65000"/>
                    <a:lumOff val="35000"/>
                  </a:schemeClr>
                </a:solidFill>
              </a:rPr>
              <a:t> </a:t>
            </a:r>
            <a:r>
              <a:rPr lang="el-GR" sz="900" b="1" dirty="0">
                <a:solidFill>
                  <a:schemeClr val="tx1">
                    <a:lumMod val="65000"/>
                    <a:lumOff val="35000"/>
                  </a:schemeClr>
                </a:solidFill>
              </a:rPr>
              <a:t>μάθηση</a:t>
            </a:r>
            <a:r>
              <a:rPr lang="el-GR" sz="900" dirty="0">
                <a:solidFill>
                  <a:schemeClr val="tx1">
                    <a:lumMod val="65000"/>
                    <a:lumOff val="35000"/>
                  </a:schemeClr>
                </a:solidFill>
              </a:rPr>
              <a:t> µέσω της </a:t>
            </a:r>
            <a:r>
              <a:rPr lang="el-GR" sz="900" b="1" dirty="0">
                <a:solidFill>
                  <a:schemeClr val="tx1">
                    <a:lumMod val="65000"/>
                    <a:lumOff val="35000"/>
                  </a:schemeClr>
                </a:solidFill>
              </a:rPr>
              <a:t>αλληλεπίδρασης</a:t>
            </a:r>
            <a:r>
              <a:rPr lang="el-GR" sz="900" dirty="0">
                <a:solidFill>
                  <a:schemeClr val="tx1">
                    <a:lumMod val="65000"/>
                    <a:lumOff val="35000"/>
                  </a:schemeClr>
                </a:solidFill>
              </a:rPr>
              <a:t> µε το </a:t>
            </a:r>
            <a:r>
              <a:rPr lang="el-GR" sz="900" b="1" dirty="0">
                <a:solidFill>
                  <a:schemeClr val="tx1">
                    <a:lumMod val="65000"/>
                    <a:lumOff val="35000"/>
                  </a:schemeClr>
                </a:solidFill>
              </a:rPr>
              <a:t>περιβάλλον</a:t>
            </a:r>
          </a:p>
          <a:p>
            <a:pPr marL="171450" indent="-171450">
              <a:lnSpc>
                <a:spcPct val="100000"/>
              </a:lnSpc>
              <a:buClr>
                <a:srgbClr val="AB092F"/>
              </a:buClr>
              <a:buFont typeface="Arial" panose="020B0604020202020204" pitchFamily="34" charset="0"/>
              <a:buChar char="•"/>
            </a:pPr>
            <a:r>
              <a:rPr lang="el-GR" sz="900" b="1" dirty="0">
                <a:solidFill>
                  <a:schemeClr val="tx1">
                    <a:lumMod val="65000"/>
                    <a:lumOff val="35000"/>
                  </a:schemeClr>
                </a:solidFill>
              </a:rPr>
              <a:t>Αποτελείται</a:t>
            </a:r>
            <a:r>
              <a:rPr lang="el-GR" sz="900" dirty="0">
                <a:solidFill>
                  <a:schemeClr val="tx1">
                    <a:lumMod val="65000"/>
                    <a:lumOff val="35000"/>
                  </a:schemeClr>
                </a:solidFill>
              </a:rPr>
              <a:t> από ένα σύνολο </a:t>
            </a:r>
            <a:r>
              <a:rPr lang="el-GR" sz="900" b="1" dirty="0">
                <a:solidFill>
                  <a:schemeClr val="tx1">
                    <a:lumMod val="65000"/>
                    <a:lumOff val="35000"/>
                  </a:schemeClr>
                </a:solidFill>
              </a:rPr>
              <a:t>τεχνητών</a:t>
            </a:r>
            <a:r>
              <a:rPr lang="el-GR" sz="900" dirty="0">
                <a:solidFill>
                  <a:schemeClr val="tx1">
                    <a:lumMod val="65000"/>
                    <a:lumOff val="35000"/>
                  </a:schemeClr>
                </a:solidFill>
              </a:rPr>
              <a:t> </a:t>
            </a:r>
            <a:r>
              <a:rPr lang="el-GR" sz="900" b="1" dirty="0">
                <a:solidFill>
                  <a:schemeClr val="tx1">
                    <a:lumMod val="65000"/>
                    <a:lumOff val="35000"/>
                  </a:schemeClr>
                </a:solidFill>
              </a:rPr>
              <a:t>νευρώνων</a:t>
            </a:r>
            <a:r>
              <a:rPr lang="el-GR" sz="900" dirty="0">
                <a:solidFill>
                  <a:schemeClr val="tx1">
                    <a:lumMod val="65000"/>
                    <a:lumOff val="35000"/>
                  </a:schemeClr>
                </a:solidFill>
              </a:rPr>
              <a:t> που </a:t>
            </a:r>
            <a:r>
              <a:rPr lang="el-GR" sz="900" b="1" dirty="0">
                <a:solidFill>
                  <a:schemeClr val="tx1">
                    <a:lumMod val="65000"/>
                    <a:lumOff val="35000"/>
                  </a:schemeClr>
                </a:solidFill>
              </a:rPr>
              <a:t>αλληλοεπιδρούν</a:t>
            </a:r>
            <a:r>
              <a:rPr lang="el-GR" sz="900" dirty="0">
                <a:solidFill>
                  <a:schemeClr val="tx1">
                    <a:lumMod val="65000"/>
                    <a:lumOff val="35000"/>
                  </a:schemeClr>
                </a:solidFill>
              </a:rPr>
              <a:t>, ενώ </a:t>
            </a:r>
            <a:r>
              <a:rPr lang="el-GR" sz="900" b="1" dirty="0">
                <a:solidFill>
                  <a:schemeClr val="tx1">
                    <a:lumMod val="65000"/>
                    <a:lumOff val="35000"/>
                  </a:schemeClr>
                </a:solidFill>
              </a:rPr>
              <a:t>συνδέονται</a:t>
            </a:r>
            <a:r>
              <a:rPr lang="el-GR" sz="900" dirty="0">
                <a:solidFill>
                  <a:schemeClr val="tx1">
                    <a:lumMod val="65000"/>
                    <a:lumOff val="35000"/>
                  </a:schemeClr>
                </a:solidFill>
              </a:rPr>
              <a:t> </a:t>
            </a:r>
            <a:r>
              <a:rPr lang="el-GR" sz="900" b="1" dirty="0">
                <a:solidFill>
                  <a:schemeClr val="tx1">
                    <a:lumMod val="65000"/>
                    <a:lumOff val="35000"/>
                  </a:schemeClr>
                </a:solidFill>
              </a:rPr>
              <a:t>μεταξύ</a:t>
            </a:r>
            <a:r>
              <a:rPr lang="el-GR" sz="900" dirty="0">
                <a:solidFill>
                  <a:schemeClr val="tx1">
                    <a:lumMod val="65000"/>
                    <a:lumOff val="35000"/>
                  </a:schemeClr>
                </a:solidFill>
              </a:rPr>
              <a:t> </a:t>
            </a:r>
            <a:r>
              <a:rPr lang="el-GR" sz="900" b="1" dirty="0">
                <a:solidFill>
                  <a:schemeClr val="tx1">
                    <a:lumMod val="65000"/>
                    <a:lumOff val="35000"/>
                  </a:schemeClr>
                </a:solidFill>
              </a:rPr>
              <a:t>τους</a:t>
            </a:r>
            <a:r>
              <a:rPr lang="el-GR" sz="900" dirty="0">
                <a:solidFill>
                  <a:schemeClr val="tx1">
                    <a:lumMod val="65000"/>
                    <a:lumOff val="35000"/>
                  </a:schemeClr>
                </a:solidFill>
              </a:rPr>
              <a:t> µε τις </a:t>
            </a:r>
            <a:r>
              <a:rPr lang="el-GR" sz="900" b="1" dirty="0">
                <a:solidFill>
                  <a:schemeClr val="tx1">
                    <a:lumMod val="65000"/>
                    <a:lumOff val="35000"/>
                  </a:schemeClr>
                </a:solidFill>
              </a:rPr>
              <a:t>συνάψεις</a:t>
            </a:r>
            <a:r>
              <a:rPr lang="el-GR" sz="900" dirty="0">
                <a:solidFill>
                  <a:schemeClr val="tx1">
                    <a:lumMod val="65000"/>
                    <a:lumOff val="35000"/>
                  </a:schemeClr>
                </a:solidFill>
              </a:rPr>
              <a:t> (</a:t>
            </a:r>
            <a:r>
              <a:rPr lang="en-GB" sz="900" b="1" dirty="0">
                <a:solidFill>
                  <a:schemeClr val="tx1">
                    <a:lumMod val="65000"/>
                    <a:lumOff val="35000"/>
                  </a:schemeClr>
                </a:solidFill>
              </a:rPr>
              <a:t>synapses</a:t>
            </a:r>
            <a:r>
              <a:rPr lang="el-GR" sz="900" dirty="0">
                <a:solidFill>
                  <a:schemeClr val="tx1">
                    <a:lumMod val="65000"/>
                    <a:lumOff val="35000"/>
                  </a:schemeClr>
                </a:solidFill>
              </a:rPr>
              <a:t>). Ο </a:t>
            </a:r>
            <a:r>
              <a:rPr lang="el-GR" sz="900" b="1" dirty="0">
                <a:solidFill>
                  <a:schemeClr val="tx1">
                    <a:lumMod val="65000"/>
                    <a:lumOff val="35000"/>
                  </a:schemeClr>
                </a:solidFill>
              </a:rPr>
              <a:t>βαθμός</a:t>
            </a:r>
            <a:r>
              <a:rPr lang="el-GR" sz="900" dirty="0">
                <a:solidFill>
                  <a:schemeClr val="tx1">
                    <a:lumMod val="65000"/>
                    <a:lumOff val="35000"/>
                  </a:schemeClr>
                </a:solidFill>
              </a:rPr>
              <a:t> </a:t>
            </a:r>
            <a:r>
              <a:rPr lang="el-GR" sz="900" b="1" dirty="0">
                <a:solidFill>
                  <a:schemeClr val="tx1">
                    <a:lumMod val="65000"/>
                    <a:lumOff val="35000"/>
                  </a:schemeClr>
                </a:solidFill>
              </a:rPr>
              <a:t>αλληλεπίδρασης</a:t>
            </a:r>
            <a:r>
              <a:rPr lang="el-GR" sz="900" dirty="0">
                <a:solidFill>
                  <a:schemeClr val="tx1">
                    <a:lumMod val="65000"/>
                    <a:lumOff val="35000"/>
                  </a:schemeClr>
                </a:solidFill>
              </a:rPr>
              <a:t> </a:t>
            </a:r>
            <a:r>
              <a:rPr lang="el-GR" sz="900" b="1" dirty="0">
                <a:solidFill>
                  <a:schemeClr val="tx1">
                    <a:lumMod val="65000"/>
                    <a:lumOff val="35000"/>
                  </a:schemeClr>
                </a:solidFill>
              </a:rPr>
              <a:t>διαφέρει</a:t>
            </a:r>
            <a:r>
              <a:rPr lang="el-GR" sz="900" dirty="0">
                <a:solidFill>
                  <a:schemeClr val="tx1">
                    <a:lumMod val="65000"/>
                    <a:lumOff val="35000"/>
                  </a:schemeClr>
                </a:solidFill>
              </a:rPr>
              <a:t> για κάθε </a:t>
            </a:r>
            <a:r>
              <a:rPr lang="el-GR" sz="900" b="1" dirty="0">
                <a:solidFill>
                  <a:schemeClr val="tx1">
                    <a:lumMod val="65000"/>
                    <a:lumOff val="35000"/>
                  </a:schemeClr>
                </a:solidFill>
              </a:rPr>
              <a:t>ζεύγος</a:t>
            </a:r>
            <a:r>
              <a:rPr lang="el-GR" sz="900" dirty="0">
                <a:solidFill>
                  <a:schemeClr val="tx1">
                    <a:lumMod val="65000"/>
                    <a:lumOff val="35000"/>
                  </a:schemeClr>
                </a:solidFill>
              </a:rPr>
              <a:t> </a:t>
            </a:r>
            <a:r>
              <a:rPr lang="el-GR" sz="900" b="1" dirty="0">
                <a:solidFill>
                  <a:schemeClr val="tx1">
                    <a:lumMod val="65000"/>
                    <a:lumOff val="35000"/>
                  </a:schemeClr>
                </a:solidFill>
              </a:rPr>
              <a:t>νευρώνων</a:t>
            </a:r>
            <a:r>
              <a:rPr lang="el-GR" sz="900" dirty="0">
                <a:solidFill>
                  <a:schemeClr val="tx1">
                    <a:lumMod val="65000"/>
                    <a:lumOff val="35000"/>
                  </a:schemeClr>
                </a:solidFill>
              </a:rPr>
              <a:t> και καθορίζεται από τα </a:t>
            </a:r>
            <a:r>
              <a:rPr lang="el-GR" sz="900" b="1" dirty="0">
                <a:solidFill>
                  <a:schemeClr val="tx1">
                    <a:lumMod val="65000"/>
                    <a:lumOff val="35000"/>
                  </a:schemeClr>
                </a:solidFill>
              </a:rPr>
              <a:t>συναπτικά</a:t>
            </a:r>
            <a:r>
              <a:rPr lang="el-GR" sz="900" dirty="0">
                <a:solidFill>
                  <a:schemeClr val="tx1">
                    <a:lumMod val="65000"/>
                    <a:lumOff val="35000"/>
                  </a:schemeClr>
                </a:solidFill>
              </a:rPr>
              <a:t> </a:t>
            </a:r>
            <a:r>
              <a:rPr lang="el-GR" sz="900" b="1" dirty="0">
                <a:solidFill>
                  <a:schemeClr val="tx1">
                    <a:lumMod val="65000"/>
                    <a:lumOff val="35000"/>
                  </a:schemeClr>
                </a:solidFill>
              </a:rPr>
              <a:t>βάρη</a:t>
            </a:r>
            <a:r>
              <a:rPr lang="el-GR" sz="900" dirty="0">
                <a:solidFill>
                  <a:schemeClr val="tx1">
                    <a:lumMod val="65000"/>
                    <a:lumOff val="35000"/>
                  </a:schemeClr>
                </a:solidFill>
              </a:rPr>
              <a:t> (</a:t>
            </a:r>
            <a:r>
              <a:rPr lang="en-GB" sz="900" b="1" dirty="0">
                <a:solidFill>
                  <a:schemeClr val="tx1">
                    <a:lumMod val="65000"/>
                    <a:lumOff val="35000"/>
                  </a:schemeClr>
                </a:solidFill>
              </a:rPr>
              <a:t>synaptic</a:t>
            </a:r>
            <a:r>
              <a:rPr lang="en-GB" sz="900" dirty="0">
                <a:solidFill>
                  <a:schemeClr val="tx1">
                    <a:lumMod val="65000"/>
                    <a:lumOff val="35000"/>
                  </a:schemeClr>
                </a:solidFill>
              </a:rPr>
              <a:t> </a:t>
            </a:r>
            <a:r>
              <a:rPr lang="en-GB" sz="900" b="1" dirty="0">
                <a:solidFill>
                  <a:schemeClr val="tx1">
                    <a:lumMod val="65000"/>
                    <a:lumOff val="35000"/>
                  </a:schemeClr>
                </a:solidFill>
              </a:rPr>
              <a:t>weights</a:t>
            </a:r>
            <a:r>
              <a:rPr lang="el-GR" sz="900" dirty="0">
                <a:solidFill>
                  <a:schemeClr val="tx1">
                    <a:lumMod val="65000"/>
                    <a:lumOff val="35000"/>
                  </a:schemeClr>
                </a:solidFill>
              </a:rPr>
              <a:t>) τα οποία </a:t>
            </a:r>
            <a:r>
              <a:rPr lang="el-GR" sz="900" b="1" dirty="0">
                <a:solidFill>
                  <a:schemeClr val="tx1">
                    <a:lumMod val="65000"/>
                    <a:lumOff val="35000"/>
                  </a:schemeClr>
                </a:solidFill>
              </a:rPr>
              <a:t>μεταβάλλονται</a:t>
            </a:r>
            <a:r>
              <a:rPr lang="el-GR" sz="900" dirty="0">
                <a:solidFill>
                  <a:schemeClr val="tx1">
                    <a:lumMod val="65000"/>
                    <a:lumOff val="35000"/>
                  </a:schemeClr>
                </a:solidFill>
              </a:rPr>
              <a:t> </a:t>
            </a:r>
            <a:r>
              <a:rPr lang="el-GR" sz="900" b="1" dirty="0">
                <a:solidFill>
                  <a:schemeClr val="tx1">
                    <a:lumMod val="65000"/>
                    <a:lumOff val="35000"/>
                  </a:schemeClr>
                </a:solidFill>
              </a:rPr>
              <a:t>συνεχώς</a:t>
            </a:r>
          </a:p>
          <a:p>
            <a:pPr marL="171450" indent="-171450">
              <a:lnSpc>
                <a:spcPct val="100000"/>
              </a:lnSpc>
              <a:buClr>
                <a:srgbClr val="AB092F"/>
              </a:buClr>
              <a:buFont typeface="Arial" panose="020B0604020202020204" pitchFamily="34" charset="0"/>
              <a:buChar char="•"/>
            </a:pPr>
            <a:r>
              <a:rPr lang="el-GR" sz="900" dirty="0">
                <a:solidFill>
                  <a:schemeClr val="tx1">
                    <a:lumMod val="65000"/>
                    <a:lumOff val="35000"/>
                  </a:schemeClr>
                </a:solidFill>
              </a:rPr>
              <a:t>Κάθε </a:t>
            </a:r>
            <a:r>
              <a:rPr lang="el-GR" sz="900" b="1" dirty="0">
                <a:solidFill>
                  <a:schemeClr val="tx1">
                    <a:lumMod val="65000"/>
                    <a:lumOff val="35000"/>
                  </a:schemeClr>
                </a:solidFill>
              </a:rPr>
              <a:t>νευρώνας</a:t>
            </a:r>
            <a:r>
              <a:rPr lang="el-GR" sz="900" dirty="0">
                <a:solidFill>
                  <a:schemeClr val="tx1">
                    <a:lumMod val="65000"/>
                    <a:lumOff val="35000"/>
                  </a:schemeClr>
                </a:solidFill>
              </a:rPr>
              <a:t> δέχεται </a:t>
            </a:r>
            <a:r>
              <a:rPr lang="el-GR" sz="900" b="1" dirty="0">
                <a:solidFill>
                  <a:schemeClr val="tx1">
                    <a:lumMod val="65000"/>
                    <a:lumOff val="35000"/>
                  </a:schemeClr>
                </a:solidFill>
              </a:rPr>
              <a:t>πληροφορία</a:t>
            </a:r>
            <a:r>
              <a:rPr lang="el-GR" sz="900" dirty="0">
                <a:solidFill>
                  <a:schemeClr val="tx1">
                    <a:lumMod val="65000"/>
                    <a:lumOff val="35000"/>
                  </a:schemeClr>
                </a:solidFill>
              </a:rPr>
              <a:t>, την </a:t>
            </a:r>
            <a:r>
              <a:rPr lang="el-GR" sz="900" b="1" dirty="0">
                <a:solidFill>
                  <a:schemeClr val="tx1">
                    <a:lumMod val="65000"/>
                    <a:lumOff val="35000"/>
                  </a:schemeClr>
                </a:solidFill>
              </a:rPr>
              <a:t>επεξεργάζεται</a:t>
            </a:r>
            <a:r>
              <a:rPr lang="el-GR" sz="900" dirty="0">
                <a:solidFill>
                  <a:schemeClr val="tx1">
                    <a:lumMod val="65000"/>
                    <a:lumOff val="35000"/>
                  </a:schemeClr>
                </a:solidFill>
              </a:rPr>
              <a:t> και δίνει µία </a:t>
            </a:r>
            <a:r>
              <a:rPr lang="el-GR" sz="900" b="1" dirty="0">
                <a:solidFill>
                  <a:schemeClr val="tx1">
                    <a:lumMod val="65000"/>
                    <a:lumOff val="35000"/>
                  </a:schemeClr>
                </a:solidFill>
              </a:rPr>
              <a:t>τιμή</a:t>
            </a:r>
            <a:r>
              <a:rPr lang="el-GR" sz="900" dirty="0">
                <a:solidFill>
                  <a:schemeClr val="tx1">
                    <a:lumMod val="65000"/>
                    <a:lumOff val="35000"/>
                  </a:schemeClr>
                </a:solidFill>
              </a:rPr>
              <a:t> </a:t>
            </a:r>
            <a:r>
              <a:rPr lang="el-GR" sz="900" b="1" dirty="0">
                <a:solidFill>
                  <a:schemeClr val="tx1">
                    <a:lumMod val="65000"/>
                    <a:lumOff val="35000"/>
                  </a:schemeClr>
                </a:solidFill>
              </a:rPr>
              <a:t>εξόδου</a:t>
            </a:r>
            <a:r>
              <a:rPr lang="el-GR" sz="900" dirty="0">
                <a:solidFill>
                  <a:schemeClr val="tx1">
                    <a:lumMod val="65000"/>
                    <a:lumOff val="35000"/>
                  </a:schemeClr>
                </a:solidFill>
              </a:rPr>
              <a:t>. Οι </a:t>
            </a:r>
            <a:r>
              <a:rPr lang="el-GR" sz="900" b="1" dirty="0">
                <a:solidFill>
                  <a:schemeClr val="tx1">
                    <a:lumMod val="65000"/>
                    <a:lumOff val="35000"/>
                  </a:schemeClr>
                </a:solidFill>
              </a:rPr>
              <a:t>είσοδοί</a:t>
            </a:r>
            <a:r>
              <a:rPr lang="el-GR" sz="900" dirty="0">
                <a:solidFill>
                  <a:schemeClr val="tx1">
                    <a:lumMod val="65000"/>
                    <a:lumOff val="35000"/>
                  </a:schemeClr>
                </a:solidFill>
              </a:rPr>
              <a:t> του είναι είτε οι </a:t>
            </a:r>
            <a:r>
              <a:rPr lang="el-GR" sz="900" b="1" dirty="0">
                <a:solidFill>
                  <a:schemeClr val="tx1">
                    <a:lumMod val="65000"/>
                    <a:lumOff val="35000"/>
                  </a:schemeClr>
                </a:solidFill>
              </a:rPr>
              <a:t>έξοδοι</a:t>
            </a:r>
            <a:r>
              <a:rPr lang="el-GR" sz="900" dirty="0">
                <a:solidFill>
                  <a:schemeClr val="tx1">
                    <a:lumMod val="65000"/>
                    <a:lumOff val="35000"/>
                  </a:schemeClr>
                </a:solidFill>
              </a:rPr>
              <a:t> </a:t>
            </a:r>
            <a:r>
              <a:rPr lang="el-GR" sz="900" b="1" dirty="0">
                <a:solidFill>
                  <a:schemeClr val="tx1">
                    <a:lumMod val="65000"/>
                    <a:lumOff val="35000"/>
                  </a:schemeClr>
                </a:solidFill>
              </a:rPr>
              <a:t>άλλων</a:t>
            </a:r>
            <a:r>
              <a:rPr lang="el-GR" sz="900" dirty="0">
                <a:solidFill>
                  <a:schemeClr val="tx1">
                    <a:lumMod val="65000"/>
                    <a:lumOff val="35000"/>
                  </a:schemeClr>
                </a:solidFill>
              </a:rPr>
              <a:t> </a:t>
            </a:r>
            <a:r>
              <a:rPr lang="el-GR" sz="900" b="1" dirty="0">
                <a:solidFill>
                  <a:schemeClr val="tx1">
                    <a:lumMod val="65000"/>
                    <a:lumOff val="35000"/>
                  </a:schemeClr>
                </a:solidFill>
              </a:rPr>
              <a:t>νευρώνων</a:t>
            </a:r>
            <a:r>
              <a:rPr lang="el-GR" sz="900" dirty="0">
                <a:solidFill>
                  <a:schemeClr val="tx1">
                    <a:lumMod val="65000"/>
                    <a:lumOff val="35000"/>
                  </a:schemeClr>
                </a:solidFill>
              </a:rPr>
              <a:t>, είτε το </a:t>
            </a:r>
            <a:r>
              <a:rPr lang="el-GR" sz="900" b="1" dirty="0">
                <a:solidFill>
                  <a:schemeClr val="tx1">
                    <a:lumMod val="65000"/>
                    <a:lumOff val="35000"/>
                  </a:schemeClr>
                </a:solidFill>
              </a:rPr>
              <a:t>πρωταρχικό</a:t>
            </a:r>
            <a:r>
              <a:rPr lang="el-GR" sz="900" dirty="0">
                <a:solidFill>
                  <a:schemeClr val="tx1">
                    <a:lumMod val="65000"/>
                    <a:lumOff val="35000"/>
                  </a:schemeClr>
                </a:solidFill>
              </a:rPr>
              <a:t> </a:t>
            </a:r>
            <a:r>
              <a:rPr lang="el-GR" sz="900" b="1" dirty="0">
                <a:solidFill>
                  <a:schemeClr val="tx1">
                    <a:lumMod val="65000"/>
                    <a:lumOff val="35000"/>
                  </a:schemeClr>
                </a:solidFill>
              </a:rPr>
              <a:t>σήμα</a:t>
            </a:r>
            <a:r>
              <a:rPr lang="el-GR" sz="900" dirty="0">
                <a:solidFill>
                  <a:schemeClr val="tx1">
                    <a:lumMod val="65000"/>
                    <a:lumOff val="35000"/>
                  </a:schemeClr>
                </a:solidFill>
              </a:rPr>
              <a:t> </a:t>
            </a:r>
            <a:r>
              <a:rPr lang="el-GR" sz="900" b="1" dirty="0">
                <a:solidFill>
                  <a:schemeClr val="tx1">
                    <a:lumMod val="65000"/>
                    <a:lumOff val="35000"/>
                  </a:schemeClr>
                </a:solidFill>
              </a:rPr>
              <a:t>εισόδου</a:t>
            </a:r>
            <a:r>
              <a:rPr lang="el-GR" sz="900" dirty="0">
                <a:solidFill>
                  <a:schemeClr val="tx1">
                    <a:lumMod val="65000"/>
                    <a:lumOff val="35000"/>
                  </a:schemeClr>
                </a:solidFill>
              </a:rPr>
              <a:t> του δικτύου</a:t>
            </a:r>
          </a:p>
          <a:p>
            <a:pPr marL="171450" indent="-171450">
              <a:lnSpc>
                <a:spcPct val="100000"/>
              </a:lnSpc>
              <a:buClr>
                <a:srgbClr val="AB092F"/>
              </a:buClr>
              <a:buFont typeface="Arial" panose="020B0604020202020204" pitchFamily="34" charset="0"/>
              <a:buChar char="•"/>
            </a:pPr>
            <a:r>
              <a:rPr lang="el-GR" sz="900" dirty="0">
                <a:solidFill>
                  <a:schemeClr val="tx1">
                    <a:lumMod val="65000"/>
                    <a:lumOff val="35000"/>
                  </a:schemeClr>
                </a:solidFill>
              </a:rPr>
              <a:t>Σε κάθε </a:t>
            </a:r>
            <a:r>
              <a:rPr lang="el-GR" sz="900" b="1" dirty="0">
                <a:solidFill>
                  <a:schemeClr val="tx1">
                    <a:lumMod val="65000"/>
                    <a:lumOff val="35000"/>
                  </a:schemeClr>
                </a:solidFill>
              </a:rPr>
              <a:t>νευρώνα</a:t>
            </a:r>
            <a:r>
              <a:rPr lang="el-GR" sz="900" dirty="0">
                <a:solidFill>
                  <a:schemeClr val="tx1">
                    <a:lumMod val="65000"/>
                    <a:lumOff val="35000"/>
                  </a:schemeClr>
                </a:solidFill>
              </a:rPr>
              <a:t> υπάρχει </a:t>
            </a:r>
            <a:r>
              <a:rPr lang="el-GR" sz="900" b="1" dirty="0">
                <a:solidFill>
                  <a:schemeClr val="tx1">
                    <a:lumMod val="65000"/>
                    <a:lumOff val="35000"/>
                  </a:schemeClr>
                </a:solidFill>
              </a:rPr>
              <a:t>μεροληψία</a:t>
            </a:r>
            <a:r>
              <a:rPr lang="el-GR" sz="900" dirty="0">
                <a:solidFill>
                  <a:schemeClr val="tx1">
                    <a:lumMod val="65000"/>
                    <a:lumOff val="35000"/>
                  </a:schemeClr>
                </a:solidFill>
              </a:rPr>
              <a:t> (</a:t>
            </a:r>
            <a:r>
              <a:rPr lang="en-US" sz="900" dirty="0">
                <a:solidFill>
                  <a:schemeClr val="tx1">
                    <a:lumMod val="65000"/>
                    <a:lumOff val="35000"/>
                  </a:schemeClr>
                </a:solidFill>
              </a:rPr>
              <a:t>bias</a:t>
            </a:r>
            <a:r>
              <a:rPr lang="el-GR" sz="900" dirty="0">
                <a:solidFill>
                  <a:schemeClr val="tx1">
                    <a:lumMod val="65000"/>
                    <a:lumOff val="35000"/>
                  </a:schemeClr>
                </a:solidFill>
              </a:rPr>
              <a:t>)</a:t>
            </a:r>
            <a:r>
              <a:rPr lang="en-US" sz="900" dirty="0">
                <a:solidFill>
                  <a:schemeClr val="tx1">
                    <a:lumMod val="65000"/>
                    <a:lumOff val="35000"/>
                  </a:schemeClr>
                </a:solidFill>
              </a:rPr>
              <a:t> </a:t>
            </a:r>
            <a:r>
              <a:rPr lang="el-GR" sz="900" dirty="0">
                <a:solidFill>
                  <a:schemeClr val="tx1">
                    <a:lumMod val="65000"/>
                    <a:lumOff val="35000"/>
                  </a:schemeClr>
                </a:solidFill>
              </a:rPr>
              <a:t>όπου τελικά βρίσκεται μια </a:t>
            </a:r>
            <a:r>
              <a:rPr lang="el-GR" sz="900" b="1" dirty="0">
                <a:solidFill>
                  <a:schemeClr val="tx1">
                    <a:lumMod val="65000"/>
                    <a:lumOff val="35000"/>
                  </a:schemeClr>
                </a:solidFill>
              </a:rPr>
              <a:t>Συνάρτηση</a:t>
            </a:r>
            <a:r>
              <a:rPr lang="el-GR" sz="900" dirty="0">
                <a:solidFill>
                  <a:schemeClr val="tx1">
                    <a:lumMod val="65000"/>
                    <a:lumOff val="35000"/>
                  </a:schemeClr>
                </a:solidFill>
              </a:rPr>
              <a:t> </a:t>
            </a:r>
            <a:r>
              <a:rPr lang="el-GR" sz="900" b="1" dirty="0">
                <a:solidFill>
                  <a:schemeClr val="tx1">
                    <a:lumMod val="65000"/>
                    <a:lumOff val="35000"/>
                  </a:schemeClr>
                </a:solidFill>
              </a:rPr>
              <a:t>Ενεργοποίησης</a:t>
            </a:r>
            <a:r>
              <a:rPr lang="el-GR" sz="900" dirty="0">
                <a:solidFill>
                  <a:schemeClr val="tx1">
                    <a:lumMod val="65000"/>
                    <a:lumOff val="35000"/>
                  </a:schemeClr>
                </a:solidFill>
              </a:rPr>
              <a:t> (</a:t>
            </a:r>
            <a:r>
              <a:rPr lang="en-US" sz="900" b="1" dirty="0">
                <a:solidFill>
                  <a:schemeClr val="tx1">
                    <a:lumMod val="65000"/>
                    <a:lumOff val="35000"/>
                  </a:schemeClr>
                </a:solidFill>
              </a:rPr>
              <a:t>Sigmoid</a:t>
            </a:r>
            <a:r>
              <a:rPr lang="en-US" sz="900" dirty="0">
                <a:solidFill>
                  <a:schemeClr val="tx1">
                    <a:lumMod val="65000"/>
                    <a:lumOff val="35000"/>
                  </a:schemeClr>
                </a:solidFill>
              </a:rPr>
              <a:t> </a:t>
            </a:r>
            <a:r>
              <a:rPr lang="el-GR" sz="900" dirty="0">
                <a:solidFill>
                  <a:schemeClr val="tx1">
                    <a:lumMod val="65000"/>
                    <a:lumOff val="35000"/>
                  </a:schemeClr>
                </a:solidFill>
              </a:rPr>
              <a:t>συνήθως</a:t>
            </a:r>
            <a:r>
              <a:rPr lang="en-US" sz="900" dirty="0">
                <a:solidFill>
                  <a:schemeClr val="tx1">
                    <a:lumMod val="65000"/>
                    <a:lumOff val="35000"/>
                  </a:schemeClr>
                </a:solidFill>
              </a:rPr>
              <a:t>, </a:t>
            </a:r>
            <a:r>
              <a:rPr lang="en-US" sz="900" b="1" dirty="0">
                <a:solidFill>
                  <a:schemeClr val="tx1">
                    <a:lumMod val="65000"/>
                    <a:lumOff val="35000"/>
                  </a:schemeClr>
                </a:solidFill>
              </a:rPr>
              <a:t>ReLU</a:t>
            </a:r>
            <a:r>
              <a:rPr lang="el-GR" sz="900" dirty="0">
                <a:solidFill>
                  <a:schemeClr val="tx1">
                    <a:lumMod val="65000"/>
                    <a:lumOff val="35000"/>
                  </a:schemeClr>
                </a:solidFill>
              </a:rPr>
              <a:t>) δίνοντας την </a:t>
            </a:r>
            <a:r>
              <a:rPr lang="el-GR" sz="900" b="1" dirty="0">
                <a:solidFill>
                  <a:schemeClr val="tx1">
                    <a:lumMod val="65000"/>
                    <a:lumOff val="35000"/>
                  </a:schemeClr>
                </a:solidFill>
              </a:rPr>
              <a:t>τελική</a:t>
            </a:r>
            <a:r>
              <a:rPr lang="el-GR" sz="900" dirty="0">
                <a:solidFill>
                  <a:schemeClr val="tx1">
                    <a:lumMod val="65000"/>
                    <a:lumOff val="35000"/>
                  </a:schemeClr>
                </a:solidFill>
              </a:rPr>
              <a:t> </a:t>
            </a:r>
            <a:r>
              <a:rPr lang="el-GR" sz="900" b="1" dirty="0">
                <a:solidFill>
                  <a:schemeClr val="tx1">
                    <a:lumMod val="65000"/>
                    <a:lumOff val="35000"/>
                  </a:schemeClr>
                </a:solidFill>
              </a:rPr>
              <a:t>έξοδο</a:t>
            </a:r>
            <a:r>
              <a:rPr lang="el-GR" sz="900" dirty="0">
                <a:solidFill>
                  <a:schemeClr val="tx1">
                    <a:lumMod val="65000"/>
                    <a:lumOff val="35000"/>
                  </a:schemeClr>
                </a:solidFill>
              </a:rPr>
              <a:t> του νευρώνα</a:t>
            </a:r>
          </a:p>
          <a:p>
            <a:pPr marL="171450" indent="-171450">
              <a:lnSpc>
                <a:spcPct val="100000"/>
              </a:lnSpc>
              <a:buClr>
                <a:srgbClr val="AB092F"/>
              </a:buClr>
              <a:buFont typeface="Arial" panose="020B0604020202020204" pitchFamily="34" charset="0"/>
              <a:buChar char="•"/>
            </a:pPr>
            <a:r>
              <a:rPr lang="el-GR" sz="900" dirty="0">
                <a:solidFill>
                  <a:schemeClr val="tx1">
                    <a:lumMod val="65000"/>
                    <a:lumOff val="35000"/>
                  </a:schemeClr>
                </a:solidFill>
              </a:rPr>
              <a:t>Εφαρμόζονται </a:t>
            </a:r>
            <a:r>
              <a:rPr lang="el-GR" sz="900" b="1" dirty="0">
                <a:solidFill>
                  <a:schemeClr val="tx1">
                    <a:lumMod val="65000"/>
                    <a:lumOff val="35000"/>
                  </a:schemeClr>
                </a:solidFill>
              </a:rPr>
              <a:t>Αλγόριθμοι</a:t>
            </a:r>
            <a:r>
              <a:rPr lang="el-GR" sz="900" dirty="0">
                <a:solidFill>
                  <a:schemeClr val="tx1">
                    <a:lumMod val="65000"/>
                    <a:lumOff val="35000"/>
                  </a:schemeClr>
                </a:solidFill>
              </a:rPr>
              <a:t> </a:t>
            </a:r>
            <a:r>
              <a:rPr lang="el-GR" sz="900" b="1" dirty="0">
                <a:solidFill>
                  <a:schemeClr val="tx1">
                    <a:lumMod val="65000"/>
                    <a:lumOff val="35000"/>
                  </a:schemeClr>
                </a:solidFill>
              </a:rPr>
              <a:t>Βελτιστοποίησης</a:t>
            </a:r>
            <a:r>
              <a:rPr lang="el-GR" sz="900" dirty="0">
                <a:solidFill>
                  <a:schemeClr val="tx1">
                    <a:lumMod val="65000"/>
                    <a:lumOff val="35000"/>
                  </a:schemeClr>
                </a:solidFill>
              </a:rPr>
              <a:t> (</a:t>
            </a:r>
            <a:r>
              <a:rPr lang="en-US" sz="900" b="1" dirty="0">
                <a:solidFill>
                  <a:schemeClr val="tx1">
                    <a:lumMod val="65000"/>
                    <a:lumOff val="35000"/>
                  </a:schemeClr>
                </a:solidFill>
              </a:rPr>
              <a:t>Adam</a:t>
            </a:r>
            <a:r>
              <a:rPr lang="el-GR" sz="900" dirty="0">
                <a:solidFill>
                  <a:schemeClr val="tx1">
                    <a:lumMod val="65000"/>
                    <a:lumOff val="35000"/>
                  </a:schemeClr>
                </a:solidFill>
              </a:rPr>
              <a:t>), </a:t>
            </a:r>
            <a:r>
              <a:rPr lang="el-GR" sz="900" b="1" dirty="0">
                <a:solidFill>
                  <a:schemeClr val="tx1">
                    <a:lumMod val="65000"/>
                    <a:lumOff val="35000"/>
                  </a:schemeClr>
                </a:solidFill>
              </a:rPr>
              <a:t>Συναρτήσεις</a:t>
            </a:r>
            <a:r>
              <a:rPr lang="el-GR" sz="900" dirty="0">
                <a:solidFill>
                  <a:schemeClr val="tx1">
                    <a:lumMod val="65000"/>
                    <a:lumOff val="35000"/>
                  </a:schemeClr>
                </a:solidFill>
              </a:rPr>
              <a:t> </a:t>
            </a:r>
            <a:r>
              <a:rPr lang="el-GR" sz="900" b="1" dirty="0">
                <a:solidFill>
                  <a:schemeClr val="tx1">
                    <a:lumMod val="65000"/>
                    <a:lumOff val="35000"/>
                  </a:schemeClr>
                </a:solidFill>
              </a:rPr>
              <a:t>Απώλειας</a:t>
            </a:r>
            <a:r>
              <a:rPr lang="el-GR" sz="900" dirty="0">
                <a:solidFill>
                  <a:schemeClr val="tx1">
                    <a:lumMod val="65000"/>
                    <a:lumOff val="35000"/>
                  </a:schemeClr>
                </a:solidFill>
              </a:rPr>
              <a:t> (</a:t>
            </a:r>
            <a:r>
              <a:rPr lang="en-US" sz="900" b="1" dirty="0">
                <a:solidFill>
                  <a:schemeClr val="tx1">
                    <a:lumMod val="65000"/>
                    <a:lumOff val="35000"/>
                  </a:schemeClr>
                </a:solidFill>
              </a:rPr>
              <a:t>Binary</a:t>
            </a:r>
            <a:r>
              <a:rPr lang="en-US" sz="900" dirty="0">
                <a:solidFill>
                  <a:schemeClr val="tx1">
                    <a:lumMod val="65000"/>
                    <a:lumOff val="35000"/>
                  </a:schemeClr>
                </a:solidFill>
              </a:rPr>
              <a:t> </a:t>
            </a:r>
            <a:r>
              <a:rPr lang="en-US" sz="900" b="1" dirty="0">
                <a:solidFill>
                  <a:schemeClr val="tx1">
                    <a:lumMod val="65000"/>
                    <a:lumOff val="35000"/>
                  </a:schemeClr>
                </a:solidFill>
              </a:rPr>
              <a:t>Cross</a:t>
            </a:r>
            <a:r>
              <a:rPr lang="en-US" sz="900" dirty="0">
                <a:solidFill>
                  <a:schemeClr val="tx1">
                    <a:lumMod val="65000"/>
                    <a:lumOff val="35000"/>
                  </a:schemeClr>
                </a:solidFill>
              </a:rPr>
              <a:t> </a:t>
            </a:r>
            <a:r>
              <a:rPr lang="en-US" sz="900" b="1" dirty="0">
                <a:solidFill>
                  <a:schemeClr val="tx1">
                    <a:lumMod val="65000"/>
                    <a:lumOff val="35000"/>
                  </a:schemeClr>
                </a:solidFill>
              </a:rPr>
              <a:t>Entropy</a:t>
            </a:r>
            <a:r>
              <a:rPr lang="el-GR" sz="900" dirty="0">
                <a:solidFill>
                  <a:schemeClr val="tx1">
                    <a:lumMod val="65000"/>
                    <a:lumOff val="35000"/>
                  </a:schemeClr>
                </a:solidFill>
              </a:rPr>
              <a:t>), καθώς και </a:t>
            </a:r>
            <a:r>
              <a:rPr lang="el-GR" sz="900" b="1" dirty="0">
                <a:solidFill>
                  <a:schemeClr val="tx1">
                    <a:lumMod val="65000"/>
                    <a:lumOff val="35000"/>
                  </a:schemeClr>
                </a:solidFill>
              </a:rPr>
              <a:t>τεχνικές</a:t>
            </a:r>
            <a:r>
              <a:rPr lang="el-GR" sz="900" dirty="0">
                <a:solidFill>
                  <a:schemeClr val="tx1">
                    <a:lumMod val="65000"/>
                    <a:lumOff val="35000"/>
                  </a:schemeClr>
                </a:solidFill>
              </a:rPr>
              <a:t> </a:t>
            </a:r>
            <a:r>
              <a:rPr lang="el-GR" sz="900" b="1" dirty="0">
                <a:solidFill>
                  <a:schemeClr val="tx1">
                    <a:lumMod val="65000"/>
                    <a:lumOff val="35000"/>
                  </a:schemeClr>
                </a:solidFill>
              </a:rPr>
              <a:t>Κανονικοποίησης</a:t>
            </a:r>
            <a:r>
              <a:rPr lang="el-GR" sz="900" dirty="0">
                <a:solidFill>
                  <a:schemeClr val="tx1">
                    <a:lumMod val="65000"/>
                    <a:lumOff val="35000"/>
                  </a:schemeClr>
                </a:solidFill>
              </a:rPr>
              <a:t> (</a:t>
            </a:r>
            <a:r>
              <a:rPr lang="el-GR" sz="900" b="1" dirty="0">
                <a:solidFill>
                  <a:schemeClr val="tx1">
                    <a:lumMod val="65000"/>
                    <a:lumOff val="35000"/>
                  </a:schemeClr>
                </a:solidFill>
              </a:rPr>
              <a:t>νευρώνες</a:t>
            </a:r>
            <a:r>
              <a:rPr lang="el-GR" sz="900" dirty="0">
                <a:solidFill>
                  <a:schemeClr val="tx1">
                    <a:lumMod val="65000"/>
                    <a:lumOff val="35000"/>
                  </a:schemeClr>
                </a:solidFill>
              </a:rPr>
              <a:t> </a:t>
            </a:r>
            <a:r>
              <a:rPr lang="en-US" sz="900" b="1" dirty="0">
                <a:solidFill>
                  <a:schemeClr val="tx1">
                    <a:lumMod val="65000"/>
                    <a:lumOff val="35000"/>
                  </a:schemeClr>
                </a:solidFill>
              </a:rPr>
              <a:t>Dropout</a:t>
            </a:r>
            <a:r>
              <a:rPr lang="el-GR" sz="900" dirty="0">
                <a:solidFill>
                  <a:schemeClr val="tx1">
                    <a:lumMod val="65000"/>
                    <a:lumOff val="35000"/>
                  </a:schemeClr>
                </a:solidFill>
              </a:rPr>
              <a:t>)</a:t>
            </a:r>
            <a:endParaRPr lang="en-US" sz="900" dirty="0">
              <a:solidFill>
                <a:schemeClr val="tx1">
                  <a:lumMod val="65000"/>
                  <a:lumOff val="35000"/>
                </a:schemeClr>
              </a:solidFill>
            </a:endParaRPr>
          </a:p>
          <a:p>
            <a:pPr marL="171450" indent="-171450">
              <a:lnSpc>
                <a:spcPct val="100000"/>
              </a:lnSpc>
              <a:buClr>
                <a:srgbClr val="AB092F"/>
              </a:buClr>
              <a:buFont typeface="Arial" panose="020B0604020202020204" pitchFamily="34" charset="0"/>
              <a:buChar char="•"/>
            </a:pPr>
            <a:r>
              <a:rPr lang="el-GR" sz="900" dirty="0">
                <a:solidFill>
                  <a:schemeClr val="tx1">
                    <a:lumMod val="65000"/>
                    <a:lumOff val="35000"/>
                  </a:schemeClr>
                </a:solidFill>
              </a:rPr>
              <a:t>Το </a:t>
            </a:r>
            <a:r>
              <a:rPr lang="el-GR" sz="900" b="1" dirty="0">
                <a:solidFill>
                  <a:schemeClr val="tx1">
                    <a:lumMod val="65000"/>
                    <a:lumOff val="35000"/>
                  </a:schemeClr>
                </a:solidFill>
              </a:rPr>
              <a:t>Νευρωνικό</a:t>
            </a:r>
            <a:r>
              <a:rPr lang="el-GR" sz="900" dirty="0">
                <a:solidFill>
                  <a:schemeClr val="tx1">
                    <a:lumMod val="65000"/>
                    <a:lumOff val="35000"/>
                  </a:schemeClr>
                </a:solidFill>
              </a:rPr>
              <a:t> </a:t>
            </a:r>
            <a:r>
              <a:rPr lang="el-GR" sz="900" b="1" dirty="0">
                <a:solidFill>
                  <a:schemeClr val="tx1">
                    <a:lumMod val="65000"/>
                    <a:lumOff val="35000"/>
                  </a:schemeClr>
                </a:solidFill>
              </a:rPr>
              <a:t>Δίκτυο</a:t>
            </a:r>
            <a:r>
              <a:rPr lang="el-GR" sz="900" dirty="0">
                <a:solidFill>
                  <a:schemeClr val="tx1">
                    <a:lumMod val="65000"/>
                    <a:lumOff val="35000"/>
                  </a:schemeClr>
                </a:solidFill>
              </a:rPr>
              <a:t> </a:t>
            </a:r>
            <a:r>
              <a:rPr lang="el-GR" sz="900" b="1" dirty="0">
                <a:solidFill>
                  <a:schemeClr val="tx1">
                    <a:lumMod val="65000"/>
                    <a:lumOff val="35000"/>
                  </a:schemeClr>
                </a:solidFill>
              </a:rPr>
              <a:t>εκπαιδεύεται</a:t>
            </a:r>
            <a:r>
              <a:rPr lang="el-GR" sz="900" dirty="0">
                <a:solidFill>
                  <a:schemeClr val="tx1">
                    <a:lumMod val="65000"/>
                    <a:lumOff val="35000"/>
                  </a:schemeClr>
                </a:solidFill>
              </a:rPr>
              <a:t> σε </a:t>
            </a:r>
            <a:r>
              <a:rPr lang="el-GR" sz="900" b="1" dirty="0">
                <a:solidFill>
                  <a:schemeClr val="tx1">
                    <a:lumMod val="65000"/>
                    <a:lumOff val="35000"/>
                  </a:schemeClr>
                </a:solidFill>
              </a:rPr>
              <a:t>εποχές</a:t>
            </a:r>
            <a:r>
              <a:rPr lang="el-GR" sz="900" dirty="0">
                <a:solidFill>
                  <a:schemeClr val="tx1">
                    <a:lumMod val="65000"/>
                    <a:lumOff val="35000"/>
                  </a:schemeClr>
                </a:solidFill>
              </a:rPr>
              <a:t>(</a:t>
            </a:r>
            <a:r>
              <a:rPr lang="en-US" sz="900" b="1" dirty="0">
                <a:solidFill>
                  <a:schemeClr val="tx1">
                    <a:lumMod val="65000"/>
                    <a:lumOff val="35000"/>
                  </a:schemeClr>
                </a:solidFill>
              </a:rPr>
              <a:t>epochs</a:t>
            </a:r>
            <a:r>
              <a:rPr lang="el-GR" sz="900" dirty="0">
                <a:solidFill>
                  <a:schemeClr val="tx1">
                    <a:lumMod val="65000"/>
                    <a:lumOff val="35000"/>
                  </a:schemeClr>
                </a:solidFill>
              </a:rPr>
              <a:t>) με συγκεκριμένο </a:t>
            </a:r>
            <a:r>
              <a:rPr lang="el-GR" sz="900" b="1" dirty="0">
                <a:solidFill>
                  <a:schemeClr val="tx1">
                    <a:lumMod val="65000"/>
                    <a:lumOff val="35000"/>
                  </a:schemeClr>
                </a:solidFill>
              </a:rPr>
              <a:t>ρυθμό</a:t>
            </a:r>
            <a:r>
              <a:rPr lang="el-GR" sz="900" dirty="0">
                <a:solidFill>
                  <a:schemeClr val="tx1">
                    <a:lumMod val="65000"/>
                    <a:lumOff val="35000"/>
                  </a:schemeClr>
                </a:solidFill>
              </a:rPr>
              <a:t> </a:t>
            </a:r>
            <a:r>
              <a:rPr lang="el-GR" sz="900" b="1" dirty="0">
                <a:solidFill>
                  <a:schemeClr val="tx1">
                    <a:lumMod val="65000"/>
                    <a:lumOff val="35000"/>
                  </a:schemeClr>
                </a:solidFill>
              </a:rPr>
              <a:t>μάθησης</a:t>
            </a:r>
            <a:r>
              <a:rPr lang="el-GR" sz="900" dirty="0">
                <a:solidFill>
                  <a:schemeClr val="tx1">
                    <a:lumMod val="65000"/>
                    <a:lumOff val="35000"/>
                  </a:schemeClr>
                </a:solidFill>
              </a:rPr>
              <a:t>(</a:t>
            </a:r>
            <a:r>
              <a:rPr lang="en-US" sz="900" b="1" dirty="0">
                <a:solidFill>
                  <a:schemeClr val="tx1">
                    <a:lumMod val="65000"/>
                    <a:lumOff val="35000"/>
                  </a:schemeClr>
                </a:solidFill>
              </a:rPr>
              <a:t>learning</a:t>
            </a:r>
            <a:r>
              <a:rPr lang="en-US" sz="900" dirty="0">
                <a:solidFill>
                  <a:schemeClr val="tx1">
                    <a:lumMod val="65000"/>
                    <a:lumOff val="35000"/>
                  </a:schemeClr>
                </a:solidFill>
              </a:rPr>
              <a:t> </a:t>
            </a:r>
            <a:r>
              <a:rPr lang="en-US" sz="900" b="1" dirty="0">
                <a:solidFill>
                  <a:schemeClr val="tx1">
                    <a:lumMod val="65000"/>
                    <a:lumOff val="35000"/>
                  </a:schemeClr>
                </a:solidFill>
              </a:rPr>
              <a:t>rate</a:t>
            </a:r>
            <a:r>
              <a:rPr lang="el-GR" sz="900" dirty="0">
                <a:solidFill>
                  <a:schemeClr val="tx1">
                    <a:lumMod val="65000"/>
                    <a:lumOff val="35000"/>
                  </a:schemeClr>
                </a:solidFill>
              </a:rPr>
              <a:t>)</a:t>
            </a:r>
            <a:endParaRPr lang="en-US" sz="900" dirty="0">
              <a:solidFill>
                <a:schemeClr val="tx1">
                  <a:lumMod val="65000"/>
                  <a:lumOff val="35000"/>
                </a:schemeClr>
              </a:solidFill>
            </a:endParaRPr>
          </a:p>
        </p:txBody>
      </p:sp>
      <p:sp>
        <p:nvSpPr>
          <p:cNvPr id="32" name="Text Placeholder 10">
            <a:extLst>
              <a:ext uri="{FF2B5EF4-FFF2-40B4-BE49-F238E27FC236}">
                <a16:creationId xmlns:a16="http://schemas.microsoft.com/office/drawing/2014/main" id="{CD8075D5-12BF-4DB4-B060-0A1DDEBE3557}"/>
              </a:ext>
            </a:extLst>
          </p:cNvPr>
          <p:cNvSpPr txBox="1">
            <a:spLocks/>
          </p:cNvSpPr>
          <p:nvPr/>
        </p:nvSpPr>
        <p:spPr>
          <a:xfrm>
            <a:off x="3503107" y="2530186"/>
            <a:ext cx="5342030"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Τεχνητά Νευρωνικά Δίκτυα (</a:t>
            </a:r>
            <a:r>
              <a:rPr lang="en-US" b="1" dirty="0">
                <a:solidFill>
                  <a:schemeClr val="bg1">
                    <a:lumMod val="95000"/>
                  </a:schemeClr>
                </a:solidFill>
              </a:rPr>
              <a:t>Neural Network</a:t>
            </a:r>
            <a:r>
              <a:rPr lang="el-GR" b="1" dirty="0">
                <a:solidFill>
                  <a:schemeClr val="bg1">
                    <a:lumMod val="95000"/>
                  </a:schemeClr>
                </a:solidFill>
              </a:rPr>
              <a:t>)</a:t>
            </a:r>
            <a:endParaRPr lang="en-US" b="1" dirty="0">
              <a:solidFill>
                <a:schemeClr val="bg1">
                  <a:lumMod val="95000"/>
                </a:schemeClr>
              </a:solidFill>
            </a:endParaRPr>
          </a:p>
        </p:txBody>
      </p:sp>
    </p:spTree>
    <p:extLst>
      <p:ext uri="{BB962C8B-B14F-4D97-AF65-F5344CB8AC3E}">
        <p14:creationId xmlns:p14="http://schemas.microsoft.com/office/powerpoint/2010/main" val="59593158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5. </a:t>
            </a:r>
            <a:r>
              <a:rPr lang="el-GR" dirty="0">
                <a:solidFill>
                  <a:srgbClr val="AB092F"/>
                </a:solidFill>
              </a:rPr>
              <a:t>Μετρικές Αξιολόγησης </a:t>
            </a:r>
            <a:r>
              <a:rPr lang="el-GR" dirty="0">
                <a:solidFill>
                  <a:schemeClr val="tx1">
                    <a:lumMod val="75000"/>
                    <a:lumOff val="25000"/>
                  </a:schemeClr>
                </a:solidFill>
              </a:rPr>
              <a:t>μεθόδων </a:t>
            </a:r>
            <a:r>
              <a:rPr lang="en-US" dirty="0">
                <a:solidFill>
                  <a:schemeClr val="tx1">
                    <a:lumMod val="75000"/>
                    <a:lumOff val="25000"/>
                  </a:schemeClr>
                </a:solidFill>
              </a:rPr>
              <a:t>ML</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12</a:t>
            </a:fld>
            <a:endParaRPr lang="en-JM"/>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3504476" y="1243004"/>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dirty="0">
                <a:solidFill>
                  <a:schemeClr val="tx1">
                    <a:lumMod val="65000"/>
                    <a:lumOff val="35000"/>
                  </a:schemeClr>
                </a:solidFill>
              </a:rPr>
              <a:t>Παρέχει ένα </a:t>
            </a:r>
            <a:r>
              <a:rPr lang="el-GR" sz="900" b="1" dirty="0">
                <a:solidFill>
                  <a:schemeClr val="tx1">
                    <a:lumMod val="65000"/>
                    <a:lumOff val="35000"/>
                  </a:schemeClr>
                </a:solidFill>
              </a:rPr>
              <a:t>μέτρο</a:t>
            </a:r>
            <a:r>
              <a:rPr lang="el-GR" sz="900" dirty="0">
                <a:solidFill>
                  <a:schemeClr val="tx1">
                    <a:lumMod val="65000"/>
                    <a:lumOff val="35000"/>
                  </a:schemeClr>
                </a:solidFill>
              </a:rPr>
              <a:t> για το </a:t>
            </a:r>
            <a:r>
              <a:rPr lang="el-GR" sz="900" b="1" dirty="0">
                <a:solidFill>
                  <a:schemeClr val="tx1">
                    <a:lumMod val="65000"/>
                    <a:lumOff val="35000"/>
                  </a:schemeClr>
                </a:solidFill>
              </a:rPr>
              <a:t>πόσο</a:t>
            </a:r>
            <a:r>
              <a:rPr lang="el-GR" sz="900" dirty="0">
                <a:solidFill>
                  <a:schemeClr val="tx1">
                    <a:lumMod val="65000"/>
                    <a:lumOff val="35000"/>
                  </a:schemeClr>
                </a:solidFill>
              </a:rPr>
              <a:t> </a:t>
            </a:r>
            <a:r>
              <a:rPr lang="el-GR" sz="900" b="1" dirty="0">
                <a:solidFill>
                  <a:schemeClr val="tx1">
                    <a:lumMod val="65000"/>
                    <a:lumOff val="35000"/>
                  </a:schemeClr>
                </a:solidFill>
              </a:rPr>
              <a:t>καλά</a:t>
            </a:r>
            <a:r>
              <a:rPr lang="el-GR" sz="900" dirty="0">
                <a:solidFill>
                  <a:schemeClr val="tx1">
                    <a:lumMod val="65000"/>
                    <a:lumOff val="35000"/>
                  </a:schemeClr>
                </a:solidFill>
              </a:rPr>
              <a:t> τα παρατηρημένα </a:t>
            </a:r>
            <a:r>
              <a:rPr lang="el-GR" sz="900" b="1" dirty="0">
                <a:solidFill>
                  <a:schemeClr val="tx1">
                    <a:lumMod val="65000"/>
                    <a:lumOff val="35000"/>
                  </a:schemeClr>
                </a:solidFill>
              </a:rPr>
              <a:t>αποτελέσματα</a:t>
            </a:r>
            <a:r>
              <a:rPr lang="el-GR" sz="900" dirty="0">
                <a:solidFill>
                  <a:schemeClr val="tx1">
                    <a:lumMod val="65000"/>
                    <a:lumOff val="35000"/>
                  </a:schemeClr>
                </a:solidFill>
              </a:rPr>
              <a:t> </a:t>
            </a:r>
            <a:r>
              <a:rPr lang="el-GR" sz="900" b="1" dirty="0">
                <a:solidFill>
                  <a:schemeClr val="tx1">
                    <a:lumMod val="65000"/>
                    <a:lumOff val="35000"/>
                  </a:schemeClr>
                </a:solidFill>
              </a:rPr>
              <a:t>αναπαράγονται</a:t>
            </a:r>
            <a:r>
              <a:rPr lang="el-GR" sz="900" dirty="0">
                <a:solidFill>
                  <a:schemeClr val="tx1">
                    <a:lumMod val="65000"/>
                    <a:lumOff val="35000"/>
                  </a:schemeClr>
                </a:solidFill>
              </a:rPr>
              <a:t> από το </a:t>
            </a:r>
            <a:r>
              <a:rPr lang="el-GR" sz="900" b="1" dirty="0">
                <a:solidFill>
                  <a:schemeClr val="tx1">
                    <a:lumMod val="65000"/>
                    <a:lumOff val="35000"/>
                  </a:schemeClr>
                </a:solidFill>
              </a:rPr>
              <a:t>μοντέλο</a:t>
            </a:r>
            <a:r>
              <a:rPr lang="el-GR" sz="900" dirty="0">
                <a:solidFill>
                  <a:schemeClr val="tx1">
                    <a:lumMod val="65000"/>
                    <a:lumOff val="35000"/>
                  </a:schemeClr>
                </a:solidFill>
              </a:rPr>
              <a:t>, με βάση το </a:t>
            </a:r>
            <a:r>
              <a:rPr lang="el-GR" sz="900" b="1" dirty="0">
                <a:solidFill>
                  <a:schemeClr val="tx1">
                    <a:lumMod val="65000"/>
                    <a:lumOff val="35000"/>
                  </a:schemeClr>
                </a:solidFill>
              </a:rPr>
              <a:t>ποσοστό</a:t>
            </a:r>
            <a:r>
              <a:rPr lang="el-GR" sz="900" dirty="0">
                <a:solidFill>
                  <a:schemeClr val="tx1">
                    <a:lumMod val="65000"/>
                    <a:lumOff val="35000"/>
                  </a:schemeClr>
                </a:solidFill>
              </a:rPr>
              <a:t> της </a:t>
            </a:r>
            <a:r>
              <a:rPr lang="el-GR" sz="900" b="1" dirty="0">
                <a:solidFill>
                  <a:schemeClr val="tx1">
                    <a:lumMod val="65000"/>
                    <a:lumOff val="35000"/>
                  </a:schemeClr>
                </a:solidFill>
              </a:rPr>
              <a:t>συνολικής</a:t>
            </a:r>
            <a:r>
              <a:rPr lang="el-GR" sz="900" dirty="0">
                <a:solidFill>
                  <a:schemeClr val="tx1">
                    <a:lumMod val="65000"/>
                    <a:lumOff val="35000"/>
                  </a:schemeClr>
                </a:solidFill>
              </a:rPr>
              <a:t> </a:t>
            </a:r>
            <a:r>
              <a:rPr lang="el-GR" sz="900" b="1" dirty="0">
                <a:solidFill>
                  <a:schemeClr val="tx1">
                    <a:lumMod val="65000"/>
                    <a:lumOff val="35000"/>
                  </a:schemeClr>
                </a:solidFill>
              </a:rPr>
              <a:t>μεταβολής</a:t>
            </a:r>
            <a:r>
              <a:rPr lang="el-GR" sz="900" dirty="0">
                <a:solidFill>
                  <a:schemeClr val="tx1">
                    <a:lumMod val="65000"/>
                    <a:lumOff val="35000"/>
                  </a:schemeClr>
                </a:solidFill>
              </a:rPr>
              <a:t> των </a:t>
            </a:r>
            <a:r>
              <a:rPr lang="el-GR" sz="900" b="1" dirty="0">
                <a:solidFill>
                  <a:schemeClr val="tx1">
                    <a:lumMod val="65000"/>
                    <a:lumOff val="35000"/>
                  </a:schemeClr>
                </a:solidFill>
              </a:rPr>
              <a:t>αποτελεσμάτων</a:t>
            </a:r>
            <a:r>
              <a:rPr lang="el-GR" sz="900" dirty="0">
                <a:solidFill>
                  <a:schemeClr val="tx1">
                    <a:lumMod val="65000"/>
                    <a:lumOff val="35000"/>
                  </a:schemeClr>
                </a:solidFill>
              </a:rPr>
              <a:t> που εξηγείται από το μοντέλο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Αποτελεί </a:t>
            </a:r>
            <a:r>
              <a:rPr lang="el-GR" sz="900" b="1" dirty="0">
                <a:solidFill>
                  <a:schemeClr val="tx1">
                    <a:lumMod val="65000"/>
                    <a:lumOff val="35000"/>
                  </a:schemeClr>
                </a:solidFill>
              </a:rPr>
              <a:t>βασικό</a:t>
            </a:r>
            <a:r>
              <a:rPr lang="el-GR" sz="900" dirty="0">
                <a:solidFill>
                  <a:schemeClr val="tx1">
                    <a:lumMod val="65000"/>
                    <a:lumOff val="35000"/>
                  </a:schemeClr>
                </a:solidFill>
              </a:rPr>
              <a:t> </a:t>
            </a:r>
            <a:r>
              <a:rPr lang="el-GR" sz="900" b="1" dirty="0">
                <a:solidFill>
                  <a:schemeClr val="tx1">
                    <a:lumMod val="65000"/>
                    <a:lumOff val="35000"/>
                  </a:schemeClr>
                </a:solidFill>
              </a:rPr>
              <a:t>μέτρο</a:t>
            </a:r>
            <a:r>
              <a:rPr lang="el-GR" sz="900" dirty="0">
                <a:solidFill>
                  <a:schemeClr val="tx1">
                    <a:lumMod val="65000"/>
                    <a:lumOff val="35000"/>
                  </a:schemeClr>
                </a:solidFill>
              </a:rPr>
              <a:t> </a:t>
            </a:r>
            <a:r>
              <a:rPr lang="el-GR" sz="900" b="1" dirty="0">
                <a:solidFill>
                  <a:schemeClr val="tx1">
                    <a:lumMod val="65000"/>
                    <a:lumOff val="35000"/>
                  </a:schemeClr>
                </a:solidFill>
              </a:rPr>
              <a:t>αξιολόγησης</a:t>
            </a:r>
            <a:r>
              <a:rPr lang="el-GR" sz="900" dirty="0">
                <a:solidFill>
                  <a:schemeClr val="tx1">
                    <a:lumMod val="65000"/>
                    <a:lumOff val="35000"/>
                  </a:schemeClr>
                </a:solidFill>
              </a:rPr>
              <a:t> για έναν αλγόριθμο </a:t>
            </a:r>
            <a:r>
              <a:rPr lang="el-GR" sz="900" b="1" dirty="0">
                <a:solidFill>
                  <a:schemeClr val="tx1">
                    <a:lumMod val="65000"/>
                    <a:lumOff val="35000"/>
                  </a:schemeClr>
                </a:solidFill>
              </a:rPr>
              <a:t>Παλινδρόμησης</a:t>
            </a:r>
          </a:p>
          <a:p>
            <a:pPr marL="171450" indent="-171450">
              <a:lnSpc>
                <a:spcPct val="150000"/>
              </a:lnSpc>
              <a:buClr>
                <a:srgbClr val="AB092F"/>
              </a:buClr>
              <a:buFont typeface="Arial" panose="020B0604020202020204" pitchFamily="34" charset="0"/>
              <a:buChar char="•"/>
            </a:pPr>
            <a:r>
              <a:rPr lang="el-GR" sz="900" dirty="0">
                <a:solidFill>
                  <a:schemeClr val="tx1">
                    <a:lumMod val="65000"/>
                    <a:lumOff val="35000"/>
                  </a:schemeClr>
                </a:solidFill>
              </a:rPr>
              <a:t>Υπολογίζεται ως:</a:t>
            </a:r>
          </a:p>
          <a:p>
            <a:pPr marL="171450" indent="-171450">
              <a:lnSpc>
                <a:spcPct val="150000"/>
              </a:lnSpc>
              <a:buClr>
                <a:srgbClr val="AB092F"/>
              </a:buClr>
              <a:buFont typeface="Arial" panose="020B0604020202020204" pitchFamily="34" charset="0"/>
              <a:buChar char="•"/>
            </a:pPr>
            <a:r>
              <a:rPr lang="el-GR" sz="900" dirty="0">
                <a:solidFill>
                  <a:schemeClr val="tx1">
                    <a:lumMod val="65000"/>
                    <a:lumOff val="35000"/>
                  </a:schemeClr>
                </a:solidFill>
              </a:rPr>
              <a:t>Άθροισμα τετράγωνων της Παλινδρόμησης:</a:t>
            </a:r>
          </a:p>
          <a:p>
            <a:pPr marL="171450" indent="-171450">
              <a:lnSpc>
                <a:spcPct val="150000"/>
              </a:lnSpc>
              <a:buClr>
                <a:srgbClr val="AB092F"/>
              </a:buClr>
              <a:buFont typeface="Arial" panose="020B0604020202020204" pitchFamily="34" charset="0"/>
              <a:buChar char="•"/>
            </a:pPr>
            <a:r>
              <a:rPr lang="el-GR" sz="900" dirty="0">
                <a:solidFill>
                  <a:schemeClr val="tx1">
                    <a:lumMod val="65000"/>
                    <a:lumOff val="35000"/>
                  </a:schemeClr>
                </a:solidFill>
              </a:rPr>
              <a:t>Άθροισμα τετράγωνων των εκτιμώμενων σφαλμάτων:</a:t>
            </a:r>
          </a:p>
          <a:p>
            <a:pPr marL="171450" indent="-171450">
              <a:lnSpc>
                <a:spcPct val="150000"/>
              </a:lnSpc>
              <a:buClr>
                <a:srgbClr val="AB092F"/>
              </a:buClr>
              <a:buFont typeface="Arial" panose="020B0604020202020204" pitchFamily="34" charset="0"/>
              <a:buChar char="•"/>
            </a:pPr>
            <a:r>
              <a:rPr lang="el-GR" sz="900" dirty="0">
                <a:solidFill>
                  <a:schemeClr val="tx1">
                    <a:lumMod val="65000"/>
                    <a:lumOff val="35000"/>
                  </a:schemeClr>
                </a:solidFill>
              </a:rPr>
              <a:t>Ολικό άθροισμα τετραγώνων:</a:t>
            </a:r>
          </a:p>
          <a:p>
            <a:pPr marL="171450" indent="-171450">
              <a:lnSpc>
                <a:spcPct val="150000"/>
              </a:lnSpc>
              <a:buClr>
                <a:srgbClr val="AB092F"/>
              </a:buClr>
              <a:buFont typeface="Arial" panose="020B0604020202020204" pitchFamily="34" charset="0"/>
              <a:buChar char="•"/>
            </a:pPr>
            <a:r>
              <a:rPr lang="el-GR" sz="900" dirty="0">
                <a:solidFill>
                  <a:schemeClr val="tx1">
                    <a:lumMod val="65000"/>
                    <a:lumOff val="35000"/>
                  </a:schemeClr>
                </a:solidFill>
              </a:rPr>
              <a:t>Όσο το </a:t>
            </a:r>
            <a:r>
              <a:rPr lang="en-US" sz="900" dirty="0">
                <a:solidFill>
                  <a:schemeClr val="tx1">
                    <a:lumMod val="65000"/>
                    <a:lumOff val="35000"/>
                  </a:schemeClr>
                </a:solidFill>
              </a:rPr>
              <a:t>R</a:t>
            </a:r>
            <a:r>
              <a:rPr lang="en-US" sz="900" baseline="30000" dirty="0">
                <a:solidFill>
                  <a:schemeClr val="tx1">
                    <a:lumMod val="65000"/>
                    <a:lumOff val="35000"/>
                  </a:schemeClr>
                </a:solidFill>
              </a:rPr>
              <a:t>2</a:t>
            </a:r>
            <a:r>
              <a:rPr lang="el-GR" sz="900" dirty="0">
                <a:solidFill>
                  <a:schemeClr val="tx1">
                    <a:lumMod val="65000"/>
                    <a:lumOff val="35000"/>
                  </a:schemeClr>
                </a:solidFill>
              </a:rPr>
              <a:t> </a:t>
            </a:r>
            <a:r>
              <a:rPr lang="el-GR" sz="900" b="1" dirty="0">
                <a:solidFill>
                  <a:schemeClr val="tx1">
                    <a:lumMod val="65000"/>
                    <a:lumOff val="35000"/>
                  </a:schemeClr>
                </a:solidFill>
              </a:rPr>
              <a:t>πλησιάζει</a:t>
            </a:r>
            <a:r>
              <a:rPr lang="el-GR" sz="900" dirty="0">
                <a:solidFill>
                  <a:schemeClr val="tx1">
                    <a:lumMod val="65000"/>
                    <a:lumOff val="35000"/>
                  </a:schemeClr>
                </a:solidFill>
              </a:rPr>
              <a:t> </a:t>
            </a:r>
            <a:r>
              <a:rPr lang="el-GR" sz="900" b="1" dirty="0">
                <a:solidFill>
                  <a:schemeClr val="tx1">
                    <a:lumMod val="65000"/>
                    <a:lumOff val="35000"/>
                  </a:schemeClr>
                </a:solidFill>
              </a:rPr>
              <a:t>το</a:t>
            </a:r>
            <a:r>
              <a:rPr lang="el-GR" sz="900" dirty="0">
                <a:solidFill>
                  <a:schemeClr val="tx1">
                    <a:lumMod val="65000"/>
                    <a:lumOff val="35000"/>
                  </a:schemeClr>
                </a:solidFill>
              </a:rPr>
              <a:t> </a:t>
            </a:r>
            <a:r>
              <a:rPr lang="el-GR" sz="900" b="1" dirty="0">
                <a:solidFill>
                  <a:schemeClr val="tx1">
                    <a:lumMod val="65000"/>
                    <a:lumOff val="35000"/>
                  </a:schemeClr>
                </a:solidFill>
              </a:rPr>
              <a:t>1</a:t>
            </a:r>
            <a:r>
              <a:rPr lang="el-GR" sz="900" dirty="0">
                <a:solidFill>
                  <a:schemeClr val="tx1">
                    <a:lumMod val="65000"/>
                    <a:lumOff val="35000"/>
                  </a:schemeClr>
                </a:solidFill>
              </a:rPr>
              <a:t> τα σφάλματα μηδενίζονται συνεπώς το μοντέλο περιγράφει </a:t>
            </a:r>
            <a:r>
              <a:rPr lang="el-GR" sz="900" b="1" dirty="0">
                <a:solidFill>
                  <a:schemeClr val="tx1">
                    <a:lumMod val="65000"/>
                    <a:lumOff val="35000"/>
                  </a:schemeClr>
                </a:solidFill>
              </a:rPr>
              <a:t>τέλεια</a:t>
            </a:r>
            <a:r>
              <a:rPr lang="el-GR" sz="900" dirty="0">
                <a:solidFill>
                  <a:schemeClr val="tx1">
                    <a:lumMod val="65000"/>
                    <a:lumOff val="35000"/>
                  </a:schemeClr>
                </a:solidFill>
              </a:rPr>
              <a:t> τα δεδομένα</a:t>
            </a:r>
            <a:endParaRPr lang="en-US" sz="900" baseline="30000"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3504476" y="957254"/>
            <a:ext cx="5342030"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Συντελεστής Προσδιορισμού </a:t>
            </a:r>
            <a:r>
              <a:rPr lang="en-US" dirty="0">
                <a:solidFill>
                  <a:schemeClr val="bg1">
                    <a:lumMod val="95000"/>
                  </a:schemeClr>
                </a:solidFill>
              </a:rPr>
              <a:t>R</a:t>
            </a:r>
            <a:r>
              <a:rPr lang="en-US" baseline="30000" dirty="0">
                <a:solidFill>
                  <a:schemeClr val="bg1">
                    <a:lumMod val="95000"/>
                  </a:schemeClr>
                </a:solidFill>
              </a:rPr>
              <a:t>2</a:t>
            </a:r>
          </a:p>
        </p:txBody>
      </p:sp>
      <p:pic>
        <p:nvPicPr>
          <p:cNvPr id="29" name="Picture Placeholder 10">
            <a:extLst>
              <a:ext uri="{FF2B5EF4-FFF2-40B4-BE49-F238E27FC236}">
                <a16:creationId xmlns:a16="http://schemas.microsoft.com/office/drawing/2014/main" id="{DF9329D8-4A47-46A6-8CDC-B15C5ED6DA8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p:blipFill>
        <p:spPr>
          <a:xfrm>
            <a:off x="152662" y="1002012"/>
            <a:ext cx="3199152"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D57513FF-5A53-40E6-A655-8FED19C6BAF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bwMode="auto">
          <a:xfrm>
            <a:off x="152662" y="2837409"/>
            <a:ext cx="3199151" cy="1867942"/>
          </a:xfrm>
          <a:prstGeom prst="roundRect">
            <a:avLst>
              <a:gd name="adj" fmla="val 8594"/>
            </a:avLst>
          </a:prstGeom>
          <a:solidFill>
            <a:srgbClr val="FFFFFF">
              <a:shade val="85000"/>
            </a:srgbClr>
          </a:solidFill>
          <a:ln>
            <a:solidFill>
              <a:schemeClr val="bg1">
                <a:lumMod val="85000"/>
              </a:schemeClr>
            </a:solidFill>
          </a:ln>
          <a:effectLst>
            <a:reflection blurRad="12700" stA="38000" endPos="10000" dist="5000" dir="5400000" sy="-100000" algn="bl" rotWithShape="0"/>
          </a:effectLst>
        </p:spPr>
      </p:pic>
      <p:sp>
        <p:nvSpPr>
          <p:cNvPr id="31" name="Text Placeholder 7">
            <a:extLst>
              <a:ext uri="{FF2B5EF4-FFF2-40B4-BE49-F238E27FC236}">
                <a16:creationId xmlns:a16="http://schemas.microsoft.com/office/drawing/2014/main" id="{8896A929-2D3A-49ED-A68B-8308EC6E2642}"/>
              </a:ext>
            </a:extLst>
          </p:cNvPr>
          <p:cNvSpPr txBox="1">
            <a:spLocks/>
          </p:cNvSpPr>
          <p:nvPr/>
        </p:nvSpPr>
        <p:spPr>
          <a:xfrm>
            <a:off x="3503107" y="3121921"/>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dirty="0">
                <a:solidFill>
                  <a:schemeClr val="tx1">
                    <a:lumMod val="65000"/>
                    <a:lumOff val="35000"/>
                  </a:schemeClr>
                </a:solidFill>
              </a:rPr>
              <a:t>Είναι </a:t>
            </a:r>
            <a:r>
              <a:rPr lang="el-GR" sz="900" b="1" dirty="0">
                <a:solidFill>
                  <a:schemeClr val="tx1">
                    <a:lumMod val="65000"/>
                    <a:lumOff val="35000"/>
                  </a:schemeClr>
                </a:solidFill>
              </a:rPr>
              <a:t>γραφικές</a:t>
            </a:r>
            <a:r>
              <a:rPr lang="el-GR" sz="900" dirty="0">
                <a:solidFill>
                  <a:schemeClr val="tx1">
                    <a:lumMod val="65000"/>
                    <a:lumOff val="35000"/>
                  </a:schemeClr>
                </a:solidFill>
              </a:rPr>
              <a:t> </a:t>
            </a:r>
            <a:r>
              <a:rPr lang="el-GR" sz="900" b="1" dirty="0">
                <a:solidFill>
                  <a:schemeClr val="tx1">
                    <a:lumMod val="65000"/>
                    <a:lumOff val="35000"/>
                  </a:schemeClr>
                </a:solidFill>
              </a:rPr>
              <a:t>μέθοδοι</a:t>
            </a:r>
            <a:r>
              <a:rPr lang="el-GR" sz="900" dirty="0">
                <a:solidFill>
                  <a:schemeClr val="tx1">
                    <a:lumMod val="65000"/>
                    <a:lumOff val="35000"/>
                  </a:schemeClr>
                </a:solidFill>
              </a:rPr>
              <a:t> </a:t>
            </a:r>
            <a:r>
              <a:rPr lang="el-GR" sz="900" b="1" dirty="0">
                <a:solidFill>
                  <a:schemeClr val="tx1">
                    <a:lumMod val="65000"/>
                    <a:lumOff val="35000"/>
                  </a:schemeClr>
                </a:solidFill>
              </a:rPr>
              <a:t>αξιολόγησης</a:t>
            </a:r>
            <a:r>
              <a:rPr lang="el-GR" sz="900" dirty="0">
                <a:solidFill>
                  <a:schemeClr val="tx1">
                    <a:lumMod val="65000"/>
                    <a:lumOff val="35000"/>
                  </a:schemeClr>
                </a:solidFill>
              </a:rPr>
              <a:t> των </a:t>
            </a:r>
            <a:r>
              <a:rPr lang="el-GR" sz="900" b="1" dirty="0">
                <a:solidFill>
                  <a:schemeClr val="tx1">
                    <a:lumMod val="65000"/>
                    <a:lumOff val="35000"/>
                  </a:schemeClr>
                </a:solidFill>
              </a:rPr>
              <a:t>χαρακτηριστικών</a:t>
            </a:r>
            <a:r>
              <a:rPr lang="el-GR" sz="900" dirty="0">
                <a:solidFill>
                  <a:schemeClr val="tx1">
                    <a:lumMod val="65000"/>
                    <a:lumOff val="35000"/>
                  </a:schemeClr>
                </a:solidFill>
              </a:rPr>
              <a:t> διαγνωστικών δοκιμών. Αποτελούν </a:t>
            </a:r>
            <a:r>
              <a:rPr lang="el-GR" sz="900" b="1" dirty="0">
                <a:solidFill>
                  <a:schemeClr val="tx1">
                    <a:lumMod val="65000"/>
                    <a:lumOff val="35000"/>
                  </a:schemeClr>
                </a:solidFill>
              </a:rPr>
              <a:t>γραφικές</a:t>
            </a:r>
            <a:r>
              <a:rPr lang="el-GR" sz="900" dirty="0">
                <a:solidFill>
                  <a:schemeClr val="tx1">
                    <a:lumMod val="65000"/>
                    <a:lumOff val="35000"/>
                  </a:schemeClr>
                </a:solidFill>
              </a:rPr>
              <a:t> </a:t>
            </a:r>
            <a:r>
              <a:rPr lang="el-GR" sz="900" b="1" dirty="0">
                <a:solidFill>
                  <a:schemeClr val="tx1">
                    <a:lumMod val="65000"/>
                    <a:lumOff val="35000"/>
                  </a:schemeClr>
                </a:solidFill>
              </a:rPr>
              <a:t>παραστάσεις</a:t>
            </a:r>
            <a:r>
              <a:rPr lang="el-GR" sz="900" dirty="0">
                <a:solidFill>
                  <a:schemeClr val="tx1">
                    <a:lumMod val="65000"/>
                    <a:lumOff val="35000"/>
                  </a:schemeClr>
                </a:solidFill>
              </a:rPr>
              <a:t> για την </a:t>
            </a:r>
            <a:r>
              <a:rPr lang="el-GR" sz="900" b="1" dirty="0">
                <a:solidFill>
                  <a:schemeClr val="tx1">
                    <a:lumMod val="65000"/>
                    <a:lumOff val="35000"/>
                  </a:schemeClr>
                </a:solidFill>
              </a:rPr>
              <a:t>ανταλλαγή</a:t>
            </a:r>
            <a:r>
              <a:rPr lang="el-GR" sz="900" dirty="0">
                <a:solidFill>
                  <a:schemeClr val="tx1">
                    <a:lumMod val="65000"/>
                    <a:lumOff val="35000"/>
                  </a:schemeClr>
                </a:solidFill>
              </a:rPr>
              <a:t> (</a:t>
            </a:r>
            <a:r>
              <a:rPr lang="en-GB" sz="900" dirty="0">
                <a:solidFill>
                  <a:schemeClr val="tx1">
                    <a:lumMod val="65000"/>
                    <a:lumOff val="35000"/>
                  </a:schemeClr>
                </a:solidFill>
              </a:rPr>
              <a:t>trade</a:t>
            </a:r>
            <a:r>
              <a:rPr lang="el-GR" sz="900" dirty="0">
                <a:solidFill>
                  <a:schemeClr val="tx1">
                    <a:lumMod val="65000"/>
                    <a:lumOff val="35000"/>
                  </a:schemeClr>
                </a:solidFill>
              </a:rPr>
              <a:t>-</a:t>
            </a:r>
            <a:r>
              <a:rPr lang="en-GB" sz="900" dirty="0">
                <a:solidFill>
                  <a:schemeClr val="tx1">
                    <a:lumMod val="65000"/>
                    <a:lumOff val="35000"/>
                  </a:schemeClr>
                </a:solidFill>
              </a:rPr>
              <a:t>off</a:t>
            </a:r>
            <a:r>
              <a:rPr lang="el-GR" sz="900" dirty="0">
                <a:solidFill>
                  <a:schemeClr val="tx1">
                    <a:lumMod val="65000"/>
                    <a:lumOff val="35000"/>
                  </a:schemeClr>
                </a:solidFill>
              </a:rPr>
              <a:t>) μεταξύ </a:t>
            </a:r>
            <a:r>
              <a:rPr lang="el-GR" sz="900" b="1" dirty="0">
                <a:solidFill>
                  <a:schemeClr val="tx1">
                    <a:lumMod val="65000"/>
                    <a:lumOff val="35000"/>
                  </a:schemeClr>
                </a:solidFill>
              </a:rPr>
              <a:t>ευαισθησίας</a:t>
            </a:r>
            <a:r>
              <a:rPr lang="el-GR" sz="900" dirty="0">
                <a:solidFill>
                  <a:schemeClr val="tx1">
                    <a:lumMod val="65000"/>
                    <a:lumOff val="35000"/>
                  </a:schemeClr>
                </a:solidFill>
              </a:rPr>
              <a:t> και </a:t>
            </a:r>
            <a:r>
              <a:rPr lang="el-GR" sz="900" b="1" dirty="0">
                <a:solidFill>
                  <a:schemeClr val="tx1">
                    <a:lumMod val="65000"/>
                    <a:lumOff val="35000"/>
                  </a:schemeClr>
                </a:solidFill>
              </a:rPr>
              <a:t>ιδιαιτερότητας</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Παρέχει μία </a:t>
            </a:r>
            <a:r>
              <a:rPr lang="el-GR" sz="900" b="1" dirty="0">
                <a:solidFill>
                  <a:schemeClr val="tx1">
                    <a:lumMod val="65000"/>
                    <a:lumOff val="35000"/>
                  </a:schemeClr>
                </a:solidFill>
              </a:rPr>
              <a:t>οπτική</a:t>
            </a:r>
            <a:r>
              <a:rPr lang="el-GR" sz="900" dirty="0">
                <a:solidFill>
                  <a:schemeClr val="tx1">
                    <a:lumMod val="65000"/>
                    <a:lumOff val="35000"/>
                  </a:schemeClr>
                </a:solidFill>
              </a:rPr>
              <a:t> </a:t>
            </a:r>
            <a:r>
              <a:rPr lang="el-GR" sz="900" b="1" dirty="0">
                <a:solidFill>
                  <a:schemeClr val="tx1">
                    <a:lumMod val="65000"/>
                    <a:lumOff val="35000"/>
                  </a:schemeClr>
                </a:solidFill>
              </a:rPr>
              <a:t>αναπαράσταση</a:t>
            </a:r>
            <a:r>
              <a:rPr lang="el-GR" sz="900" dirty="0">
                <a:solidFill>
                  <a:schemeClr val="tx1">
                    <a:lumMod val="65000"/>
                    <a:lumOff val="35000"/>
                  </a:schemeClr>
                </a:solidFill>
              </a:rPr>
              <a:t> των σχετικών διαφορών μεταξύ των </a:t>
            </a:r>
            <a:r>
              <a:rPr lang="el-GR" sz="900" b="1" dirty="0">
                <a:solidFill>
                  <a:schemeClr val="tx1">
                    <a:lumMod val="65000"/>
                    <a:lumOff val="35000"/>
                  </a:schemeClr>
                </a:solidFill>
              </a:rPr>
              <a:t>ωφελημάτων</a:t>
            </a:r>
            <a:r>
              <a:rPr lang="el-GR" sz="900" dirty="0">
                <a:solidFill>
                  <a:schemeClr val="tx1">
                    <a:lumMod val="65000"/>
                    <a:lumOff val="35000"/>
                  </a:schemeClr>
                </a:solidFill>
              </a:rPr>
              <a:t> (αληθή θετικά) και του </a:t>
            </a:r>
            <a:r>
              <a:rPr lang="el-GR" sz="900" b="1" dirty="0">
                <a:solidFill>
                  <a:schemeClr val="tx1">
                    <a:lumMod val="65000"/>
                    <a:lumOff val="35000"/>
                  </a:schemeClr>
                </a:solidFill>
              </a:rPr>
              <a:t>κόστους</a:t>
            </a:r>
            <a:r>
              <a:rPr lang="el-GR" sz="900" dirty="0">
                <a:solidFill>
                  <a:schemeClr val="tx1">
                    <a:lumMod val="65000"/>
                    <a:lumOff val="35000"/>
                  </a:schemeClr>
                </a:solidFill>
              </a:rPr>
              <a:t> (εσφαλμένα θετικά) της </a:t>
            </a:r>
            <a:r>
              <a:rPr lang="el-GR" sz="900" b="1" dirty="0">
                <a:solidFill>
                  <a:schemeClr val="tx1">
                    <a:lumMod val="65000"/>
                    <a:lumOff val="35000"/>
                  </a:schemeClr>
                </a:solidFill>
              </a:rPr>
              <a:t>ταξινόμησης</a:t>
            </a:r>
            <a:r>
              <a:rPr lang="el-GR" sz="900" dirty="0">
                <a:solidFill>
                  <a:schemeClr val="tx1">
                    <a:lumMod val="65000"/>
                    <a:lumOff val="35000"/>
                  </a:schemeClr>
                </a:solidFill>
              </a:rPr>
              <a:t> για τις </a:t>
            </a:r>
            <a:r>
              <a:rPr lang="el-GR" sz="900" b="1" dirty="0">
                <a:solidFill>
                  <a:schemeClr val="tx1">
                    <a:lumMod val="65000"/>
                    <a:lumOff val="35000"/>
                  </a:schemeClr>
                </a:solidFill>
              </a:rPr>
              <a:t>κατανομές</a:t>
            </a:r>
            <a:r>
              <a:rPr lang="el-GR" sz="900" dirty="0">
                <a:solidFill>
                  <a:schemeClr val="tx1">
                    <a:lumMod val="65000"/>
                    <a:lumOff val="35000"/>
                  </a:schemeClr>
                </a:solidFill>
              </a:rPr>
              <a:t> </a:t>
            </a:r>
            <a:r>
              <a:rPr lang="el-GR" sz="900" b="1" dirty="0">
                <a:solidFill>
                  <a:schemeClr val="tx1">
                    <a:lumMod val="65000"/>
                    <a:lumOff val="35000"/>
                  </a:schemeClr>
                </a:solidFill>
              </a:rPr>
              <a:t>δεδομένων</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Χρησιμοποιεί την αναλογία </a:t>
            </a:r>
            <a:r>
              <a:rPr lang="el-GR" sz="900" b="1" dirty="0">
                <a:solidFill>
                  <a:schemeClr val="tx1">
                    <a:lumMod val="65000"/>
                    <a:lumOff val="35000"/>
                  </a:schemeClr>
                </a:solidFill>
              </a:rPr>
              <a:t>2</a:t>
            </a:r>
            <a:r>
              <a:rPr lang="el-GR" sz="900" dirty="0">
                <a:solidFill>
                  <a:schemeClr val="tx1">
                    <a:lumMod val="65000"/>
                    <a:lumOff val="35000"/>
                  </a:schemeClr>
                </a:solidFill>
              </a:rPr>
              <a:t> </a:t>
            </a:r>
            <a:r>
              <a:rPr lang="el-GR" sz="900" b="1" dirty="0">
                <a:solidFill>
                  <a:schemeClr val="tx1">
                    <a:lumMod val="65000"/>
                    <a:lumOff val="35000"/>
                  </a:schemeClr>
                </a:solidFill>
              </a:rPr>
              <a:t>μετρικών</a:t>
            </a:r>
            <a:r>
              <a:rPr lang="el-GR" sz="900" dirty="0">
                <a:solidFill>
                  <a:schemeClr val="tx1">
                    <a:lumMod val="65000"/>
                    <a:lumOff val="35000"/>
                  </a:schemeClr>
                </a:solidFill>
              </a:rPr>
              <a:t> </a:t>
            </a:r>
            <a:r>
              <a:rPr lang="el-GR" sz="900" b="1" dirty="0">
                <a:solidFill>
                  <a:schemeClr val="tx1">
                    <a:lumMod val="65000"/>
                    <a:lumOff val="35000"/>
                  </a:schemeClr>
                </a:solidFill>
              </a:rPr>
              <a:t>αξιολόγησης</a:t>
            </a:r>
            <a:r>
              <a:rPr lang="el-GR" sz="900" dirty="0">
                <a:solidFill>
                  <a:schemeClr val="tx1">
                    <a:lumMod val="65000"/>
                    <a:lumOff val="35000"/>
                  </a:schemeClr>
                </a:solidFill>
              </a:rPr>
              <a:t> (δύο στήλες): την </a:t>
            </a:r>
            <a:r>
              <a:rPr lang="el-GR" sz="900" b="1" dirty="0">
                <a:solidFill>
                  <a:schemeClr val="tx1">
                    <a:lumMod val="65000"/>
                    <a:lumOff val="35000"/>
                  </a:schemeClr>
                </a:solidFill>
              </a:rPr>
              <a:t>αληθή</a:t>
            </a:r>
            <a:r>
              <a:rPr lang="el-GR" sz="900" dirty="0">
                <a:solidFill>
                  <a:schemeClr val="tx1">
                    <a:lumMod val="65000"/>
                    <a:lumOff val="35000"/>
                  </a:schemeClr>
                </a:solidFill>
              </a:rPr>
              <a:t> </a:t>
            </a:r>
            <a:r>
              <a:rPr lang="el-GR" sz="900" b="1" dirty="0">
                <a:solidFill>
                  <a:schemeClr val="tx1">
                    <a:lumMod val="65000"/>
                    <a:lumOff val="35000"/>
                  </a:schemeClr>
                </a:solidFill>
              </a:rPr>
              <a:t>θετική</a:t>
            </a:r>
            <a:r>
              <a:rPr lang="el-GR" sz="900" dirty="0">
                <a:solidFill>
                  <a:schemeClr val="tx1">
                    <a:lumMod val="65000"/>
                    <a:lumOff val="35000"/>
                  </a:schemeClr>
                </a:solidFill>
              </a:rPr>
              <a:t> </a:t>
            </a:r>
            <a:r>
              <a:rPr lang="el-GR" sz="900" b="1" dirty="0">
                <a:solidFill>
                  <a:schemeClr val="tx1">
                    <a:lumMod val="65000"/>
                    <a:lumOff val="35000"/>
                  </a:schemeClr>
                </a:solidFill>
              </a:rPr>
              <a:t>τιμή</a:t>
            </a:r>
            <a:r>
              <a:rPr lang="el-GR" sz="900" dirty="0">
                <a:solidFill>
                  <a:schemeClr val="tx1">
                    <a:lumMod val="65000"/>
                    <a:lumOff val="35000"/>
                  </a:schemeClr>
                </a:solidFill>
              </a:rPr>
              <a:t> (</a:t>
            </a:r>
            <a:r>
              <a:rPr lang="en-GB" sz="900" b="1" dirty="0">
                <a:solidFill>
                  <a:schemeClr val="tx1">
                    <a:lumMod val="65000"/>
                    <a:lumOff val="35000"/>
                  </a:schemeClr>
                </a:solidFill>
              </a:rPr>
              <a:t>TP</a:t>
            </a:r>
            <a:r>
              <a:rPr lang="en-GB" sz="900" dirty="0">
                <a:solidFill>
                  <a:schemeClr val="tx1">
                    <a:lumMod val="65000"/>
                    <a:lumOff val="35000"/>
                  </a:schemeClr>
                </a:solidFill>
              </a:rPr>
              <a:t> </a:t>
            </a:r>
            <a:r>
              <a:rPr lang="en-GB" sz="900" b="1" dirty="0">
                <a:solidFill>
                  <a:schemeClr val="tx1">
                    <a:lumMod val="65000"/>
                    <a:lumOff val="35000"/>
                  </a:schemeClr>
                </a:solidFill>
              </a:rPr>
              <a:t>rate</a:t>
            </a:r>
            <a:r>
              <a:rPr lang="el-GR" sz="900" dirty="0">
                <a:solidFill>
                  <a:schemeClr val="tx1">
                    <a:lumMod val="65000"/>
                    <a:lumOff val="35000"/>
                  </a:schemeClr>
                </a:solidFill>
              </a:rPr>
              <a:t>) και την </a:t>
            </a:r>
            <a:r>
              <a:rPr lang="el-GR" sz="900" b="1" dirty="0">
                <a:solidFill>
                  <a:schemeClr val="tx1">
                    <a:lumMod val="65000"/>
                    <a:lumOff val="35000"/>
                  </a:schemeClr>
                </a:solidFill>
              </a:rPr>
              <a:t>εσφαλμένη</a:t>
            </a:r>
            <a:r>
              <a:rPr lang="el-GR" sz="900" dirty="0">
                <a:solidFill>
                  <a:schemeClr val="tx1">
                    <a:lumMod val="65000"/>
                    <a:lumOff val="35000"/>
                  </a:schemeClr>
                </a:solidFill>
              </a:rPr>
              <a:t> </a:t>
            </a:r>
            <a:r>
              <a:rPr lang="el-GR" sz="900" b="1" dirty="0">
                <a:solidFill>
                  <a:schemeClr val="tx1">
                    <a:lumMod val="65000"/>
                    <a:lumOff val="35000"/>
                  </a:schemeClr>
                </a:solidFill>
              </a:rPr>
              <a:t>θετική</a:t>
            </a:r>
            <a:r>
              <a:rPr lang="el-GR" sz="900" dirty="0">
                <a:solidFill>
                  <a:schemeClr val="tx1">
                    <a:lumMod val="65000"/>
                    <a:lumOff val="35000"/>
                  </a:schemeClr>
                </a:solidFill>
              </a:rPr>
              <a:t> </a:t>
            </a:r>
            <a:r>
              <a:rPr lang="el-GR" sz="900" b="1" dirty="0">
                <a:solidFill>
                  <a:schemeClr val="tx1">
                    <a:lumMod val="65000"/>
                    <a:lumOff val="35000"/>
                  </a:schemeClr>
                </a:solidFill>
              </a:rPr>
              <a:t>τιμή</a:t>
            </a:r>
            <a:r>
              <a:rPr lang="el-GR" sz="900" dirty="0">
                <a:solidFill>
                  <a:schemeClr val="tx1">
                    <a:lumMod val="65000"/>
                    <a:lumOff val="35000"/>
                  </a:schemeClr>
                </a:solidFill>
              </a:rPr>
              <a:t> (</a:t>
            </a:r>
            <a:r>
              <a:rPr lang="en-GB" sz="900" b="1" dirty="0">
                <a:solidFill>
                  <a:schemeClr val="tx1">
                    <a:lumMod val="65000"/>
                    <a:lumOff val="35000"/>
                  </a:schemeClr>
                </a:solidFill>
              </a:rPr>
              <a:t>FP</a:t>
            </a:r>
            <a:r>
              <a:rPr lang="en-GB" sz="900" dirty="0">
                <a:solidFill>
                  <a:schemeClr val="tx1">
                    <a:lumMod val="65000"/>
                    <a:lumOff val="35000"/>
                  </a:schemeClr>
                </a:solidFill>
              </a:rPr>
              <a:t> </a:t>
            </a:r>
            <a:r>
              <a:rPr lang="en-GB" sz="900" b="1" dirty="0">
                <a:solidFill>
                  <a:schemeClr val="tx1">
                    <a:lumMod val="65000"/>
                    <a:lumOff val="35000"/>
                  </a:schemeClr>
                </a:solidFill>
              </a:rPr>
              <a:t>rate</a:t>
            </a:r>
            <a:r>
              <a:rPr lang="el-GR" sz="900" dirty="0">
                <a:solidFill>
                  <a:schemeClr val="tx1">
                    <a:lumMod val="65000"/>
                    <a:lumOff val="35000"/>
                  </a:schemeClr>
                </a:solidFill>
              </a:rPr>
              <a:t>). Αντιστοιχεί στην </a:t>
            </a:r>
            <a:r>
              <a:rPr lang="el-GR" sz="900" b="1" dirty="0">
                <a:solidFill>
                  <a:schemeClr val="tx1">
                    <a:lumMod val="65000"/>
                    <a:lumOff val="35000"/>
                  </a:schemeClr>
                </a:solidFill>
              </a:rPr>
              <a:t>απόδοση</a:t>
            </a:r>
            <a:r>
              <a:rPr lang="el-GR" sz="900" dirty="0">
                <a:solidFill>
                  <a:schemeClr val="tx1">
                    <a:lumMod val="65000"/>
                    <a:lumOff val="35000"/>
                  </a:schemeClr>
                </a:solidFill>
              </a:rPr>
              <a:t> ενός </a:t>
            </a:r>
            <a:r>
              <a:rPr lang="el-GR" sz="900" b="1" dirty="0">
                <a:solidFill>
                  <a:schemeClr val="tx1">
                    <a:lumMod val="65000"/>
                    <a:lumOff val="35000"/>
                  </a:schemeClr>
                </a:solidFill>
              </a:rPr>
              <a:t>Μοντέλου</a:t>
            </a:r>
            <a:r>
              <a:rPr lang="el-GR" sz="900" dirty="0">
                <a:solidFill>
                  <a:schemeClr val="tx1">
                    <a:lumMod val="65000"/>
                    <a:lumOff val="35000"/>
                  </a:schemeClr>
                </a:solidFill>
              </a:rPr>
              <a:t> για μία </a:t>
            </a:r>
            <a:r>
              <a:rPr lang="el-GR" sz="900" b="1" dirty="0">
                <a:solidFill>
                  <a:schemeClr val="tx1">
                    <a:lumMod val="65000"/>
                    <a:lumOff val="35000"/>
                  </a:schemeClr>
                </a:solidFill>
              </a:rPr>
              <a:t>κατανομή</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Η </a:t>
            </a:r>
            <a:r>
              <a:rPr lang="el-GR" sz="900" b="1" dirty="0">
                <a:solidFill>
                  <a:schemeClr val="tx1">
                    <a:lumMod val="65000"/>
                    <a:lumOff val="35000"/>
                  </a:schemeClr>
                </a:solidFill>
              </a:rPr>
              <a:t>περιοχή</a:t>
            </a:r>
            <a:r>
              <a:rPr lang="el-GR" sz="900" dirty="0">
                <a:solidFill>
                  <a:schemeClr val="tx1">
                    <a:lumMod val="65000"/>
                    <a:lumOff val="35000"/>
                  </a:schemeClr>
                </a:solidFill>
              </a:rPr>
              <a:t> </a:t>
            </a:r>
            <a:r>
              <a:rPr lang="el-GR" sz="900" b="1" dirty="0">
                <a:solidFill>
                  <a:schemeClr val="tx1">
                    <a:lumMod val="65000"/>
                    <a:lumOff val="35000"/>
                  </a:schemeClr>
                </a:solidFill>
              </a:rPr>
              <a:t>κάτω</a:t>
            </a:r>
            <a:r>
              <a:rPr lang="el-GR" sz="900" dirty="0">
                <a:solidFill>
                  <a:schemeClr val="tx1">
                    <a:lumMod val="65000"/>
                    <a:lumOff val="35000"/>
                  </a:schemeClr>
                </a:solidFill>
              </a:rPr>
              <a:t> </a:t>
            </a:r>
            <a:r>
              <a:rPr lang="el-GR" sz="900" b="1" dirty="0">
                <a:solidFill>
                  <a:schemeClr val="tx1">
                    <a:lumMod val="65000"/>
                    <a:lumOff val="35000"/>
                  </a:schemeClr>
                </a:solidFill>
              </a:rPr>
              <a:t>από</a:t>
            </a:r>
            <a:r>
              <a:rPr lang="el-GR" sz="900" dirty="0">
                <a:solidFill>
                  <a:schemeClr val="tx1">
                    <a:lumMod val="65000"/>
                    <a:lumOff val="35000"/>
                  </a:schemeClr>
                </a:solidFill>
              </a:rPr>
              <a:t> </a:t>
            </a:r>
            <a:r>
              <a:rPr lang="el-GR" sz="900" b="1" dirty="0">
                <a:solidFill>
                  <a:schemeClr val="tx1">
                    <a:lumMod val="65000"/>
                    <a:lumOff val="35000"/>
                  </a:schemeClr>
                </a:solidFill>
              </a:rPr>
              <a:t>την</a:t>
            </a:r>
            <a:r>
              <a:rPr lang="el-GR" sz="900" dirty="0">
                <a:solidFill>
                  <a:schemeClr val="tx1">
                    <a:lumMod val="65000"/>
                    <a:lumOff val="35000"/>
                  </a:schemeClr>
                </a:solidFill>
              </a:rPr>
              <a:t> </a:t>
            </a:r>
            <a:r>
              <a:rPr lang="el-GR" sz="900" b="1" dirty="0">
                <a:solidFill>
                  <a:schemeClr val="tx1">
                    <a:lumMod val="65000"/>
                    <a:lumOff val="35000"/>
                  </a:schemeClr>
                </a:solidFill>
              </a:rPr>
              <a:t>καμπύλη</a:t>
            </a:r>
            <a:r>
              <a:rPr lang="el-GR" sz="900" dirty="0">
                <a:solidFill>
                  <a:schemeClr val="tx1">
                    <a:lumMod val="65000"/>
                    <a:lumOff val="35000"/>
                  </a:schemeClr>
                </a:solidFill>
              </a:rPr>
              <a:t> (</a:t>
            </a:r>
            <a:r>
              <a:rPr lang="en-GB" sz="900" b="1" dirty="0">
                <a:solidFill>
                  <a:schemeClr val="tx1">
                    <a:lumMod val="65000"/>
                    <a:lumOff val="35000"/>
                  </a:schemeClr>
                </a:solidFill>
              </a:rPr>
              <a:t>Area</a:t>
            </a:r>
            <a:r>
              <a:rPr lang="en-GB" sz="900" dirty="0">
                <a:solidFill>
                  <a:schemeClr val="tx1">
                    <a:lumMod val="65000"/>
                    <a:lumOff val="35000"/>
                  </a:schemeClr>
                </a:solidFill>
              </a:rPr>
              <a:t> </a:t>
            </a:r>
            <a:r>
              <a:rPr lang="en-GB" sz="900" b="1" dirty="0">
                <a:solidFill>
                  <a:schemeClr val="tx1">
                    <a:lumMod val="65000"/>
                    <a:lumOff val="35000"/>
                  </a:schemeClr>
                </a:solidFill>
              </a:rPr>
              <a:t>Under</a:t>
            </a:r>
            <a:r>
              <a:rPr lang="en-GB" sz="900" dirty="0">
                <a:solidFill>
                  <a:schemeClr val="tx1">
                    <a:lumMod val="65000"/>
                    <a:lumOff val="35000"/>
                  </a:schemeClr>
                </a:solidFill>
              </a:rPr>
              <a:t> </a:t>
            </a:r>
            <a:r>
              <a:rPr lang="en-GB" sz="900" b="1" dirty="0">
                <a:solidFill>
                  <a:schemeClr val="tx1">
                    <a:lumMod val="65000"/>
                    <a:lumOff val="35000"/>
                  </a:schemeClr>
                </a:solidFill>
              </a:rPr>
              <a:t>the</a:t>
            </a:r>
            <a:r>
              <a:rPr lang="en-GB" sz="900" dirty="0">
                <a:solidFill>
                  <a:schemeClr val="tx1">
                    <a:lumMod val="65000"/>
                    <a:lumOff val="35000"/>
                  </a:schemeClr>
                </a:solidFill>
              </a:rPr>
              <a:t> </a:t>
            </a:r>
            <a:r>
              <a:rPr lang="en-GB" sz="900" b="1" dirty="0">
                <a:solidFill>
                  <a:schemeClr val="tx1">
                    <a:lumMod val="65000"/>
                    <a:lumOff val="35000"/>
                  </a:schemeClr>
                </a:solidFill>
              </a:rPr>
              <a:t>Curve</a:t>
            </a:r>
            <a:r>
              <a:rPr lang="el-GR" sz="900" dirty="0">
                <a:solidFill>
                  <a:schemeClr val="tx1">
                    <a:lumMod val="65000"/>
                    <a:lumOff val="35000"/>
                  </a:schemeClr>
                </a:solidFill>
              </a:rPr>
              <a:t> [</a:t>
            </a:r>
            <a:r>
              <a:rPr lang="en-GB" sz="900" b="1" dirty="0">
                <a:solidFill>
                  <a:schemeClr val="tx1">
                    <a:lumMod val="65000"/>
                    <a:lumOff val="35000"/>
                  </a:schemeClr>
                </a:solidFill>
              </a:rPr>
              <a:t>AUC</a:t>
            </a:r>
            <a:r>
              <a:rPr lang="el-GR" sz="900" dirty="0">
                <a:solidFill>
                  <a:schemeClr val="tx1">
                    <a:lumMod val="65000"/>
                    <a:lumOff val="35000"/>
                  </a:schemeClr>
                </a:solidFill>
              </a:rPr>
              <a:t>]) αποτελεί ένα αποδεκτό κριτήριο μέτρησης της </a:t>
            </a:r>
            <a:r>
              <a:rPr lang="el-GR" sz="900" b="1" dirty="0">
                <a:solidFill>
                  <a:schemeClr val="tx1">
                    <a:lumMod val="65000"/>
                    <a:lumOff val="35000"/>
                  </a:schemeClr>
                </a:solidFill>
              </a:rPr>
              <a:t>απόδοσης</a:t>
            </a:r>
            <a:r>
              <a:rPr lang="el-GR" sz="900" dirty="0">
                <a:solidFill>
                  <a:schemeClr val="tx1">
                    <a:lumMod val="65000"/>
                    <a:lumOff val="35000"/>
                  </a:schemeClr>
                </a:solidFill>
              </a:rPr>
              <a:t> για μια </a:t>
            </a:r>
            <a:r>
              <a:rPr lang="el-GR" sz="900" b="1" dirty="0">
                <a:solidFill>
                  <a:schemeClr val="tx1">
                    <a:lumMod val="65000"/>
                    <a:lumOff val="35000"/>
                  </a:schemeClr>
                </a:solidFill>
              </a:rPr>
              <a:t>καμπύλη</a:t>
            </a:r>
            <a:r>
              <a:rPr lang="el-GR" sz="900" dirty="0">
                <a:solidFill>
                  <a:schemeClr val="tx1">
                    <a:lumMod val="65000"/>
                    <a:lumOff val="35000"/>
                  </a:schemeClr>
                </a:solidFill>
              </a:rPr>
              <a:t> </a:t>
            </a:r>
            <a:r>
              <a:rPr lang="en-GB" sz="900" b="1" dirty="0">
                <a:solidFill>
                  <a:schemeClr val="tx1">
                    <a:lumMod val="65000"/>
                    <a:lumOff val="35000"/>
                  </a:schemeClr>
                </a:solidFill>
              </a:rPr>
              <a:t>ROC</a:t>
            </a:r>
            <a:r>
              <a:rPr lang="el-GR" sz="900" dirty="0">
                <a:solidFill>
                  <a:schemeClr val="tx1">
                    <a:lumMod val="65000"/>
                    <a:lumOff val="35000"/>
                  </a:schemeClr>
                </a:solidFill>
              </a:rPr>
              <a:t>, και </a:t>
            </a:r>
            <a:r>
              <a:rPr lang="el-GR" sz="900" b="1" dirty="0">
                <a:solidFill>
                  <a:schemeClr val="tx1">
                    <a:lumMod val="65000"/>
                    <a:lumOff val="35000"/>
                  </a:schemeClr>
                </a:solidFill>
              </a:rPr>
              <a:t>προβάλει</a:t>
            </a:r>
            <a:r>
              <a:rPr lang="el-GR" sz="900" dirty="0">
                <a:solidFill>
                  <a:schemeClr val="tx1">
                    <a:lumMod val="65000"/>
                    <a:lumOff val="35000"/>
                  </a:schemeClr>
                </a:solidFill>
              </a:rPr>
              <a:t> την </a:t>
            </a:r>
            <a:r>
              <a:rPr lang="el-GR" sz="900" b="1" dirty="0">
                <a:solidFill>
                  <a:schemeClr val="tx1">
                    <a:lumMod val="65000"/>
                    <a:lumOff val="35000"/>
                  </a:schemeClr>
                </a:solidFill>
              </a:rPr>
              <a:t>διαγνωστική</a:t>
            </a:r>
            <a:r>
              <a:rPr lang="el-GR" sz="900" dirty="0">
                <a:solidFill>
                  <a:schemeClr val="tx1">
                    <a:lumMod val="65000"/>
                    <a:lumOff val="35000"/>
                  </a:schemeClr>
                </a:solidFill>
              </a:rPr>
              <a:t> </a:t>
            </a:r>
            <a:r>
              <a:rPr lang="el-GR" sz="900" b="1" dirty="0">
                <a:solidFill>
                  <a:schemeClr val="tx1">
                    <a:lumMod val="65000"/>
                    <a:lumOff val="35000"/>
                  </a:schemeClr>
                </a:solidFill>
              </a:rPr>
              <a:t>ικανότητα</a:t>
            </a:r>
            <a:r>
              <a:rPr lang="el-GR" sz="900" dirty="0">
                <a:solidFill>
                  <a:schemeClr val="tx1">
                    <a:lumMod val="65000"/>
                    <a:lumOff val="35000"/>
                  </a:schemeClr>
                </a:solidFill>
              </a:rPr>
              <a:t> ενός </a:t>
            </a:r>
            <a:r>
              <a:rPr lang="el-GR" sz="900" b="1" dirty="0">
                <a:solidFill>
                  <a:schemeClr val="tx1">
                    <a:lumMod val="65000"/>
                    <a:lumOff val="35000"/>
                  </a:schemeClr>
                </a:solidFill>
              </a:rPr>
              <a:t>Μοντέλου</a:t>
            </a:r>
          </a:p>
          <a:p>
            <a:pPr marL="171450" indent="-171450">
              <a:buClr>
                <a:srgbClr val="AB092F"/>
              </a:buClr>
              <a:buFont typeface="Arial" panose="020B0604020202020204" pitchFamily="34" charset="0"/>
              <a:buChar char="•"/>
            </a:pPr>
            <a:endParaRPr lang="en-US" sz="900" dirty="0">
              <a:solidFill>
                <a:schemeClr val="tx1">
                  <a:lumMod val="65000"/>
                  <a:lumOff val="35000"/>
                </a:schemeClr>
              </a:solidFill>
            </a:endParaRPr>
          </a:p>
          <a:p>
            <a:pPr marL="171450" indent="-171450">
              <a:buClr>
                <a:srgbClr val="AB092F"/>
              </a:buClr>
              <a:buFont typeface="Arial" panose="020B0604020202020204" pitchFamily="34" charset="0"/>
              <a:buChar char="•"/>
            </a:pPr>
            <a:endParaRPr lang="en-US" sz="900" dirty="0">
              <a:solidFill>
                <a:schemeClr val="tx1">
                  <a:lumMod val="65000"/>
                  <a:lumOff val="35000"/>
                </a:schemeClr>
              </a:solidFill>
            </a:endParaRPr>
          </a:p>
        </p:txBody>
      </p:sp>
      <p:sp>
        <p:nvSpPr>
          <p:cNvPr id="32" name="Text Placeholder 10">
            <a:extLst>
              <a:ext uri="{FF2B5EF4-FFF2-40B4-BE49-F238E27FC236}">
                <a16:creationId xmlns:a16="http://schemas.microsoft.com/office/drawing/2014/main" id="{CD8075D5-12BF-4DB4-B060-0A1DDEBE3557}"/>
              </a:ext>
            </a:extLst>
          </p:cNvPr>
          <p:cNvSpPr txBox="1">
            <a:spLocks/>
          </p:cNvSpPr>
          <p:nvPr/>
        </p:nvSpPr>
        <p:spPr>
          <a:xfrm>
            <a:off x="3503107" y="2836171"/>
            <a:ext cx="5342030"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Καμπύλες </a:t>
            </a:r>
            <a:r>
              <a:rPr lang="en-US" b="1" dirty="0">
                <a:solidFill>
                  <a:schemeClr val="bg1">
                    <a:lumMod val="95000"/>
                  </a:schemeClr>
                </a:solidFill>
              </a:rPr>
              <a:t>ROC</a:t>
            </a:r>
          </a:p>
        </p:txBody>
      </p:sp>
      <p:graphicFrame>
        <p:nvGraphicFramePr>
          <p:cNvPr id="6" name="Object 5">
            <a:extLst>
              <a:ext uri="{FF2B5EF4-FFF2-40B4-BE49-F238E27FC236}">
                <a16:creationId xmlns:a16="http://schemas.microsoft.com/office/drawing/2014/main" id="{4D6CF31A-28FF-41EF-A170-4E352783A6F0}"/>
              </a:ext>
            </a:extLst>
          </p:cNvPr>
          <p:cNvGraphicFramePr>
            <a:graphicFrameLocks noChangeAspect="1"/>
          </p:cNvGraphicFramePr>
          <p:nvPr>
            <p:extLst>
              <p:ext uri="{D42A27DB-BD31-4B8C-83A1-F6EECF244321}">
                <p14:modId xmlns:p14="http://schemas.microsoft.com/office/powerpoint/2010/main" val="440203946"/>
              </p:ext>
            </p:extLst>
          </p:nvPr>
        </p:nvGraphicFramePr>
        <p:xfrm>
          <a:off x="4688532" y="1754912"/>
          <a:ext cx="1442740" cy="232009"/>
        </p:xfrm>
        <a:graphic>
          <a:graphicData uri="http://schemas.openxmlformats.org/presentationml/2006/ole">
            <mc:AlternateContent xmlns:mc="http://schemas.openxmlformats.org/markup-compatibility/2006">
              <mc:Choice xmlns:v="urn:schemas-microsoft-com:vml" Requires="v">
                <p:oleObj spid="_x0000_s7429" name="Equation" r:id="rId5" imgW="3208274" imgH="515178" progId="Equation.DSMT4">
                  <p:embed/>
                </p:oleObj>
              </mc:Choice>
              <mc:Fallback>
                <p:oleObj name="Equation" r:id="rId5" imgW="3208274" imgH="515178" progId="Equation.DSMT4">
                  <p:embed/>
                  <p:pic>
                    <p:nvPicPr>
                      <p:cNvPr id="0" name=""/>
                      <p:cNvPicPr/>
                      <p:nvPr/>
                    </p:nvPicPr>
                    <p:blipFill>
                      <a:blip r:embed="rId6"/>
                      <a:stretch>
                        <a:fillRect/>
                      </a:stretch>
                    </p:blipFill>
                    <p:spPr>
                      <a:xfrm>
                        <a:off x="4688532" y="1754912"/>
                        <a:ext cx="1442740" cy="23200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EBD63CD-6516-4A34-A228-A36EB0877C86}"/>
              </a:ext>
            </a:extLst>
          </p:cNvPr>
          <p:cNvGraphicFramePr>
            <a:graphicFrameLocks noChangeAspect="1"/>
          </p:cNvGraphicFramePr>
          <p:nvPr>
            <p:extLst>
              <p:ext uri="{D42A27DB-BD31-4B8C-83A1-F6EECF244321}">
                <p14:modId xmlns:p14="http://schemas.microsoft.com/office/powerpoint/2010/main" val="3530519104"/>
              </p:ext>
            </p:extLst>
          </p:nvPr>
        </p:nvGraphicFramePr>
        <p:xfrm>
          <a:off x="6096000" y="1947954"/>
          <a:ext cx="692664" cy="255233"/>
        </p:xfrm>
        <a:graphic>
          <a:graphicData uri="http://schemas.openxmlformats.org/presentationml/2006/ole">
            <mc:AlternateContent xmlns:mc="http://schemas.openxmlformats.org/markup-compatibility/2006">
              <mc:Choice xmlns:v="urn:schemas-microsoft-com:vml" Requires="v">
                <p:oleObj spid="_x0000_s7430" name="Equation" r:id="rId7" imgW="1399392" imgH="515178" progId="Equation.DSMT4">
                  <p:embed/>
                </p:oleObj>
              </mc:Choice>
              <mc:Fallback>
                <p:oleObj name="Equation" r:id="rId7" imgW="1399392" imgH="515178" progId="Equation.DSMT4">
                  <p:embed/>
                  <p:pic>
                    <p:nvPicPr>
                      <p:cNvPr id="0" name=""/>
                      <p:cNvPicPr/>
                      <p:nvPr/>
                    </p:nvPicPr>
                    <p:blipFill>
                      <a:blip r:embed="rId8"/>
                      <a:stretch>
                        <a:fillRect/>
                      </a:stretch>
                    </p:blipFill>
                    <p:spPr>
                      <a:xfrm>
                        <a:off x="6096000" y="1947954"/>
                        <a:ext cx="692664" cy="25523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BCB399D-DF96-4DB0-925F-F031622868F2}"/>
              </a:ext>
            </a:extLst>
          </p:cNvPr>
          <p:cNvGraphicFramePr>
            <a:graphicFrameLocks noChangeAspect="1"/>
          </p:cNvGraphicFramePr>
          <p:nvPr>
            <p:extLst>
              <p:ext uri="{D42A27DB-BD31-4B8C-83A1-F6EECF244321}">
                <p14:modId xmlns:p14="http://schemas.microsoft.com/office/powerpoint/2010/main" val="3693501180"/>
              </p:ext>
            </p:extLst>
          </p:nvPr>
        </p:nvGraphicFramePr>
        <p:xfrm>
          <a:off x="6502803" y="2154042"/>
          <a:ext cx="670640" cy="242176"/>
        </p:xfrm>
        <a:graphic>
          <a:graphicData uri="http://schemas.openxmlformats.org/presentationml/2006/ole">
            <mc:AlternateContent xmlns:mc="http://schemas.openxmlformats.org/markup-compatibility/2006">
              <mc:Choice xmlns:v="urn:schemas-microsoft-com:vml" Requires="v">
                <p:oleObj spid="_x0000_s7431" name="Equation" r:id="rId9" imgW="1428178" imgH="515178" progId="Equation.DSMT4">
                  <p:embed/>
                </p:oleObj>
              </mc:Choice>
              <mc:Fallback>
                <p:oleObj name="Equation" r:id="rId9" imgW="1428178" imgH="515178" progId="Equation.DSMT4">
                  <p:embed/>
                  <p:pic>
                    <p:nvPicPr>
                      <p:cNvPr id="0" name=""/>
                      <p:cNvPicPr/>
                      <p:nvPr/>
                    </p:nvPicPr>
                    <p:blipFill>
                      <a:blip r:embed="rId10"/>
                      <a:stretch>
                        <a:fillRect/>
                      </a:stretch>
                    </p:blipFill>
                    <p:spPr>
                      <a:xfrm>
                        <a:off x="6502803" y="2154042"/>
                        <a:ext cx="670640" cy="24217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EB90430-0869-4E6B-8DFD-BD9341DC6168}"/>
              </a:ext>
            </a:extLst>
          </p:cNvPr>
          <p:cNvGraphicFramePr>
            <a:graphicFrameLocks noChangeAspect="1"/>
          </p:cNvGraphicFramePr>
          <p:nvPr>
            <p:extLst>
              <p:ext uri="{D42A27DB-BD31-4B8C-83A1-F6EECF244321}">
                <p14:modId xmlns:p14="http://schemas.microsoft.com/office/powerpoint/2010/main" val="3297832698"/>
              </p:ext>
            </p:extLst>
          </p:nvPr>
        </p:nvGraphicFramePr>
        <p:xfrm>
          <a:off x="5283472" y="2369033"/>
          <a:ext cx="762000" cy="259591"/>
        </p:xfrm>
        <a:graphic>
          <a:graphicData uri="http://schemas.openxmlformats.org/presentationml/2006/ole">
            <mc:AlternateContent xmlns:mc="http://schemas.openxmlformats.org/markup-compatibility/2006">
              <mc:Choice xmlns:v="urn:schemas-microsoft-com:vml" Requires="v">
                <p:oleObj spid="_x0000_s7432" name="Equation" r:id="rId11" imgW="1513819" imgH="515178" progId="Equation.DSMT4">
                  <p:embed/>
                </p:oleObj>
              </mc:Choice>
              <mc:Fallback>
                <p:oleObj name="Equation" r:id="rId11" imgW="1513819" imgH="515178" progId="Equation.DSMT4">
                  <p:embed/>
                  <p:pic>
                    <p:nvPicPr>
                      <p:cNvPr id="0" name=""/>
                      <p:cNvPicPr/>
                      <p:nvPr/>
                    </p:nvPicPr>
                    <p:blipFill>
                      <a:blip r:embed="rId12"/>
                      <a:stretch>
                        <a:fillRect/>
                      </a:stretch>
                    </p:blipFill>
                    <p:spPr>
                      <a:xfrm>
                        <a:off x="5283472" y="2369033"/>
                        <a:ext cx="762000" cy="25959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B9DB0AB-623C-4345-A135-31D954794049}"/>
              </a:ext>
            </a:extLst>
          </p:cNvPr>
          <p:cNvGraphicFramePr>
            <a:graphicFrameLocks noChangeAspect="1"/>
          </p:cNvGraphicFramePr>
          <p:nvPr>
            <p:extLst>
              <p:ext uri="{D42A27DB-BD31-4B8C-83A1-F6EECF244321}">
                <p14:modId xmlns:p14="http://schemas.microsoft.com/office/powerpoint/2010/main" val="115941337"/>
              </p:ext>
            </p:extLst>
          </p:nvPr>
        </p:nvGraphicFramePr>
        <p:xfrm>
          <a:off x="6408293" y="1789913"/>
          <a:ext cx="511208" cy="150028"/>
        </p:xfrm>
        <a:graphic>
          <a:graphicData uri="http://schemas.openxmlformats.org/presentationml/2006/ole">
            <mc:AlternateContent xmlns:mc="http://schemas.openxmlformats.org/markup-compatibility/2006">
              <mc:Choice xmlns:v="urn:schemas-microsoft-com:vml" Requires="v">
                <p:oleObj spid="_x0000_s7433" name="Equation" r:id="rId13" imgW="875834" imgH="257409" progId="Equation.DSMT4">
                  <p:embed/>
                </p:oleObj>
              </mc:Choice>
              <mc:Fallback>
                <p:oleObj name="Equation" r:id="rId13" imgW="875834" imgH="257409" progId="Equation.DSMT4">
                  <p:embed/>
                  <p:pic>
                    <p:nvPicPr>
                      <p:cNvPr id="0" name=""/>
                      <p:cNvPicPr/>
                      <p:nvPr/>
                    </p:nvPicPr>
                    <p:blipFill>
                      <a:blip r:embed="rId14"/>
                      <a:stretch>
                        <a:fillRect/>
                      </a:stretch>
                    </p:blipFill>
                    <p:spPr>
                      <a:xfrm>
                        <a:off x="6408293" y="1789913"/>
                        <a:ext cx="511208" cy="150028"/>
                      </a:xfrm>
                      <a:prstGeom prst="rect">
                        <a:avLst/>
                      </a:prstGeom>
                    </p:spPr>
                  </p:pic>
                </p:oleObj>
              </mc:Fallback>
            </mc:AlternateContent>
          </a:graphicData>
        </a:graphic>
      </p:graphicFrame>
    </p:spTree>
    <p:extLst>
      <p:ext uri="{BB962C8B-B14F-4D97-AF65-F5344CB8AC3E}">
        <p14:creationId xmlns:p14="http://schemas.microsoft.com/office/powerpoint/2010/main" val="10205799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5. </a:t>
            </a:r>
            <a:r>
              <a:rPr lang="el-GR" dirty="0">
                <a:solidFill>
                  <a:srgbClr val="AB092F"/>
                </a:solidFill>
              </a:rPr>
              <a:t>Μετρικές Αξιολόγησης </a:t>
            </a:r>
            <a:r>
              <a:rPr lang="el-GR" dirty="0">
                <a:solidFill>
                  <a:schemeClr val="tx1">
                    <a:lumMod val="75000"/>
                    <a:lumOff val="25000"/>
                  </a:schemeClr>
                </a:solidFill>
              </a:rPr>
              <a:t>μεθόδων </a:t>
            </a:r>
            <a:r>
              <a:rPr lang="en-US" dirty="0">
                <a:solidFill>
                  <a:schemeClr val="tx1">
                    <a:lumMod val="75000"/>
                    <a:lumOff val="25000"/>
                  </a:schemeClr>
                </a:solidFill>
              </a:rPr>
              <a:t>ML</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13</a:t>
            </a:fld>
            <a:endParaRPr lang="en-JM"/>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3504476" y="1243004"/>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dirty="0">
                <a:solidFill>
                  <a:schemeClr val="tx1">
                    <a:lumMod val="65000"/>
                    <a:lumOff val="35000"/>
                  </a:schemeClr>
                </a:solidFill>
              </a:rPr>
              <a:t>Μπορούν να δώσουν μια </a:t>
            </a:r>
            <a:r>
              <a:rPr lang="el-GR" sz="900" b="1" dirty="0">
                <a:solidFill>
                  <a:schemeClr val="tx1">
                    <a:lumMod val="65000"/>
                    <a:lumOff val="35000"/>
                  </a:schemeClr>
                </a:solidFill>
              </a:rPr>
              <a:t>πληρέστερη</a:t>
            </a:r>
            <a:r>
              <a:rPr lang="el-GR" sz="900" dirty="0">
                <a:solidFill>
                  <a:schemeClr val="tx1">
                    <a:lumMod val="65000"/>
                    <a:lumOff val="35000"/>
                  </a:schemeClr>
                </a:solidFill>
              </a:rPr>
              <a:t> πληροφοριακή </a:t>
            </a:r>
            <a:r>
              <a:rPr lang="el-GR" sz="900" b="1" dirty="0">
                <a:solidFill>
                  <a:schemeClr val="tx1">
                    <a:lumMod val="65000"/>
                    <a:lumOff val="35000"/>
                  </a:schemeClr>
                </a:solidFill>
              </a:rPr>
              <a:t>αναπαράσταση</a:t>
            </a:r>
            <a:r>
              <a:rPr lang="el-GR" sz="900" dirty="0">
                <a:solidFill>
                  <a:schemeClr val="tx1">
                    <a:lumMod val="65000"/>
                    <a:lumOff val="35000"/>
                  </a:schemeClr>
                </a:solidFill>
              </a:rPr>
              <a:t> της </a:t>
            </a:r>
            <a:r>
              <a:rPr lang="el-GR" sz="900" b="1" dirty="0">
                <a:solidFill>
                  <a:schemeClr val="tx1">
                    <a:lumMod val="65000"/>
                    <a:lumOff val="35000"/>
                  </a:schemeClr>
                </a:solidFill>
              </a:rPr>
              <a:t>αξιολόγησης</a:t>
            </a:r>
            <a:r>
              <a:rPr lang="el-GR" sz="900" dirty="0">
                <a:solidFill>
                  <a:schemeClr val="tx1">
                    <a:lumMod val="65000"/>
                    <a:lumOff val="35000"/>
                  </a:schemeClr>
                </a:solidFill>
              </a:rPr>
              <a:t> </a:t>
            </a:r>
            <a:r>
              <a:rPr lang="el-GR" sz="900" b="1" dirty="0">
                <a:solidFill>
                  <a:schemeClr val="tx1">
                    <a:lumMod val="65000"/>
                    <a:lumOff val="35000"/>
                  </a:schemeClr>
                </a:solidFill>
              </a:rPr>
              <a:t>απόδοσης</a:t>
            </a:r>
            <a:r>
              <a:rPr lang="el-GR" sz="900" dirty="0">
                <a:solidFill>
                  <a:schemeClr val="tx1">
                    <a:lumMod val="65000"/>
                    <a:lumOff val="35000"/>
                  </a:schemeClr>
                </a:solidFill>
              </a:rPr>
              <a:t> από τις </a:t>
            </a:r>
            <a:r>
              <a:rPr lang="el-GR" sz="900" b="1" dirty="0">
                <a:solidFill>
                  <a:schemeClr val="tx1">
                    <a:lumMod val="65000"/>
                    <a:lumOff val="35000"/>
                  </a:schemeClr>
                </a:solidFill>
              </a:rPr>
              <a:t>καμπύλες</a:t>
            </a:r>
            <a:r>
              <a:rPr lang="el-GR" sz="900" dirty="0">
                <a:solidFill>
                  <a:schemeClr val="tx1">
                    <a:lumMod val="65000"/>
                    <a:lumOff val="35000"/>
                  </a:schemeClr>
                </a:solidFill>
              </a:rPr>
              <a:t> </a:t>
            </a:r>
            <a:r>
              <a:rPr lang="en-GB" sz="900" b="1" dirty="0">
                <a:solidFill>
                  <a:schemeClr val="tx1">
                    <a:lumMod val="65000"/>
                    <a:lumOff val="35000"/>
                  </a:schemeClr>
                </a:solidFill>
              </a:rPr>
              <a:t>ROC</a:t>
            </a:r>
            <a:r>
              <a:rPr lang="el-GR" sz="900" dirty="0">
                <a:solidFill>
                  <a:schemeClr val="tx1">
                    <a:lumMod val="65000"/>
                    <a:lumOff val="35000"/>
                  </a:schemeClr>
                </a:solidFill>
              </a:rPr>
              <a:t>. Μια </a:t>
            </a:r>
            <a:r>
              <a:rPr lang="el-GR" sz="900" b="1" dirty="0">
                <a:solidFill>
                  <a:schemeClr val="tx1">
                    <a:lumMod val="65000"/>
                    <a:lumOff val="35000"/>
                  </a:schemeClr>
                </a:solidFill>
              </a:rPr>
              <a:t>καμπύλη</a:t>
            </a:r>
            <a:r>
              <a:rPr lang="en-US" sz="900" dirty="0">
                <a:solidFill>
                  <a:schemeClr val="tx1">
                    <a:lumMod val="65000"/>
                    <a:lumOff val="35000"/>
                  </a:schemeClr>
                </a:solidFill>
              </a:rPr>
              <a:t> </a:t>
            </a:r>
            <a:r>
              <a:rPr lang="el-GR" sz="900" b="1" dirty="0">
                <a:solidFill>
                  <a:schemeClr val="tx1">
                    <a:lumMod val="65000"/>
                    <a:lumOff val="35000"/>
                  </a:schemeClr>
                </a:solidFill>
              </a:rPr>
              <a:t>κυριαρχεί</a:t>
            </a:r>
            <a:r>
              <a:rPr lang="el-GR" sz="900" dirty="0">
                <a:solidFill>
                  <a:schemeClr val="tx1">
                    <a:lumMod val="65000"/>
                    <a:lumOff val="35000"/>
                  </a:schemeClr>
                </a:solidFill>
              </a:rPr>
              <a:t> στο </a:t>
            </a:r>
            <a:r>
              <a:rPr lang="el-GR" sz="900" b="1" dirty="0">
                <a:solidFill>
                  <a:schemeClr val="tx1">
                    <a:lumMod val="65000"/>
                    <a:lumOff val="35000"/>
                  </a:schemeClr>
                </a:solidFill>
              </a:rPr>
              <a:t>χώρο</a:t>
            </a:r>
            <a:r>
              <a:rPr lang="el-GR" sz="900" dirty="0">
                <a:solidFill>
                  <a:schemeClr val="tx1">
                    <a:lumMod val="65000"/>
                    <a:lumOff val="35000"/>
                  </a:schemeClr>
                </a:solidFill>
              </a:rPr>
              <a:t> </a:t>
            </a:r>
            <a:r>
              <a:rPr lang="en-GB" sz="900" b="1" dirty="0">
                <a:solidFill>
                  <a:schemeClr val="tx1">
                    <a:lumMod val="65000"/>
                    <a:lumOff val="35000"/>
                  </a:schemeClr>
                </a:solidFill>
              </a:rPr>
              <a:t>ROC</a:t>
            </a:r>
            <a:r>
              <a:rPr lang="el-GR" sz="900" dirty="0">
                <a:solidFill>
                  <a:schemeClr val="tx1">
                    <a:lumMod val="65000"/>
                    <a:lumOff val="35000"/>
                  </a:schemeClr>
                </a:solidFill>
              </a:rPr>
              <a:t> αν και μόνο αν </a:t>
            </a:r>
            <a:r>
              <a:rPr lang="el-GR" sz="900" b="1" dirty="0">
                <a:solidFill>
                  <a:schemeClr val="tx1">
                    <a:lumMod val="65000"/>
                    <a:lumOff val="35000"/>
                  </a:schemeClr>
                </a:solidFill>
              </a:rPr>
              <a:t>κυριαρχεί</a:t>
            </a:r>
            <a:r>
              <a:rPr lang="el-GR" sz="900" dirty="0">
                <a:solidFill>
                  <a:schemeClr val="tx1">
                    <a:lumMod val="65000"/>
                    <a:lumOff val="35000"/>
                  </a:schemeClr>
                </a:solidFill>
              </a:rPr>
              <a:t> στο </a:t>
            </a:r>
            <a:r>
              <a:rPr lang="el-GR" sz="900" b="1" dirty="0">
                <a:solidFill>
                  <a:schemeClr val="tx1">
                    <a:lumMod val="65000"/>
                    <a:lumOff val="35000"/>
                  </a:schemeClr>
                </a:solidFill>
              </a:rPr>
              <a:t>χώρο</a:t>
            </a:r>
            <a:r>
              <a:rPr lang="el-GR" sz="900" dirty="0">
                <a:solidFill>
                  <a:schemeClr val="tx1">
                    <a:lumMod val="65000"/>
                    <a:lumOff val="35000"/>
                  </a:schemeClr>
                </a:solidFill>
              </a:rPr>
              <a:t> </a:t>
            </a:r>
            <a:r>
              <a:rPr lang="en-GB" sz="900" b="1" dirty="0">
                <a:solidFill>
                  <a:schemeClr val="tx1">
                    <a:lumMod val="65000"/>
                    <a:lumOff val="35000"/>
                  </a:schemeClr>
                </a:solidFill>
              </a:rPr>
              <a:t>PR</a:t>
            </a:r>
            <a:r>
              <a:rPr lang="en-GB" sz="900"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Οι </a:t>
            </a:r>
            <a:r>
              <a:rPr lang="el-GR" sz="900" b="1" dirty="0">
                <a:solidFill>
                  <a:schemeClr val="tx1">
                    <a:lumMod val="65000"/>
                    <a:lumOff val="35000"/>
                  </a:schemeClr>
                </a:solidFill>
              </a:rPr>
              <a:t>καμπύλες</a:t>
            </a:r>
            <a:r>
              <a:rPr lang="el-GR" sz="900" dirty="0">
                <a:solidFill>
                  <a:schemeClr val="tx1">
                    <a:lumMod val="65000"/>
                    <a:lumOff val="35000"/>
                  </a:schemeClr>
                </a:solidFill>
              </a:rPr>
              <a:t> </a:t>
            </a:r>
            <a:r>
              <a:rPr lang="en-GB" sz="900" b="1" dirty="0">
                <a:solidFill>
                  <a:schemeClr val="tx1">
                    <a:lumMod val="65000"/>
                    <a:lumOff val="35000"/>
                  </a:schemeClr>
                </a:solidFill>
              </a:rPr>
              <a:t>ROC</a:t>
            </a:r>
            <a:r>
              <a:rPr lang="el-GR" sz="900" dirty="0">
                <a:solidFill>
                  <a:schemeClr val="tx1">
                    <a:lumMod val="65000"/>
                    <a:lumOff val="35000"/>
                  </a:schemeClr>
                </a:solidFill>
              </a:rPr>
              <a:t> μπορούν να δώσουν μια </a:t>
            </a:r>
            <a:r>
              <a:rPr lang="el-GR" sz="900" b="1" dirty="0">
                <a:solidFill>
                  <a:schemeClr val="tx1">
                    <a:lumMod val="65000"/>
                    <a:lumOff val="35000"/>
                  </a:schemeClr>
                </a:solidFill>
              </a:rPr>
              <a:t>εποπτική</a:t>
            </a:r>
            <a:r>
              <a:rPr lang="el-GR" sz="900" dirty="0">
                <a:solidFill>
                  <a:schemeClr val="tx1">
                    <a:lumMod val="65000"/>
                    <a:lumOff val="35000"/>
                  </a:schemeClr>
                </a:solidFill>
              </a:rPr>
              <a:t> </a:t>
            </a:r>
            <a:r>
              <a:rPr lang="el-GR" sz="900" b="1" dirty="0">
                <a:solidFill>
                  <a:schemeClr val="tx1">
                    <a:lumMod val="65000"/>
                    <a:lumOff val="35000"/>
                  </a:schemeClr>
                </a:solidFill>
              </a:rPr>
              <a:t>αξιολόγηση</a:t>
            </a:r>
            <a:r>
              <a:rPr lang="el-GR" sz="900" dirty="0">
                <a:solidFill>
                  <a:schemeClr val="tx1">
                    <a:lumMod val="65000"/>
                    <a:lumOff val="35000"/>
                  </a:schemeClr>
                </a:solidFill>
              </a:rPr>
              <a:t> της </a:t>
            </a:r>
            <a:r>
              <a:rPr lang="el-GR" sz="900" b="1" dirty="0">
                <a:solidFill>
                  <a:schemeClr val="tx1">
                    <a:lumMod val="65000"/>
                    <a:lumOff val="35000"/>
                  </a:schemeClr>
                </a:solidFill>
              </a:rPr>
              <a:t>απόδοσης</a:t>
            </a:r>
            <a:r>
              <a:rPr lang="el-GR" sz="900" dirty="0">
                <a:solidFill>
                  <a:schemeClr val="tx1">
                    <a:lumMod val="65000"/>
                    <a:lumOff val="35000"/>
                  </a:schemeClr>
                </a:solidFill>
              </a:rPr>
              <a:t> της μεθόδου, </a:t>
            </a:r>
            <a:r>
              <a:rPr lang="el-GR" sz="900" b="1" dirty="0">
                <a:solidFill>
                  <a:schemeClr val="tx1">
                    <a:lumMod val="65000"/>
                    <a:lumOff val="35000"/>
                  </a:schemeClr>
                </a:solidFill>
              </a:rPr>
              <a:t>αλλά</a:t>
            </a:r>
            <a:r>
              <a:rPr lang="el-GR" sz="900" dirty="0">
                <a:solidFill>
                  <a:schemeClr val="tx1">
                    <a:lumMod val="65000"/>
                    <a:lumOff val="35000"/>
                  </a:schemeClr>
                </a:solidFill>
              </a:rPr>
              <a:t> παρουσιάζουν μια </a:t>
            </a:r>
            <a:r>
              <a:rPr lang="el-GR" sz="900" b="1" dirty="0">
                <a:solidFill>
                  <a:schemeClr val="tx1">
                    <a:lumMod val="65000"/>
                    <a:lumOff val="35000"/>
                  </a:schemeClr>
                </a:solidFill>
              </a:rPr>
              <a:t>αισιόδοξη</a:t>
            </a:r>
            <a:r>
              <a:rPr lang="el-GR" sz="900" dirty="0">
                <a:solidFill>
                  <a:schemeClr val="tx1">
                    <a:lumMod val="65000"/>
                    <a:lumOff val="35000"/>
                  </a:schemeClr>
                </a:solidFill>
              </a:rPr>
              <a:t> </a:t>
            </a:r>
            <a:r>
              <a:rPr lang="el-GR" sz="900" b="1" dirty="0">
                <a:solidFill>
                  <a:schemeClr val="tx1">
                    <a:lumMod val="65000"/>
                    <a:lumOff val="35000"/>
                  </a:schemeClr>
                </a:solidFill>
              </a:rPr>
              <a:t>άποψη</a:t>
            </a:r>
            <a:r>
              <a:rPr lang="el-GR" sz="900" dirty="0">
                <a:solidFill>
                  <a:schemeClr val="tx1">
                    <a:lumMod val="65000"/>
                    <a:lumOff val="35000"/>
                  </a:schemeClr>
                </a:solidFill>
              </a:rPr>
              <a:t> της </a:t>
            </a:r>
            <a:r>
              <a:rPr lang="el-GR" sz="900" b="1" dirty="0">
                <a:solidFill>
                  <a:schemeClr val="tx1">
                    <a:lumMod val="65000"/>
                    <a:lumOff val="35000"/>
                  </a:schemeClr>
                </a:solidFill>
              </a:rPr>
              <a:t>απόδοσης</a:t>
            </a:r>
            <a:r>
              <a:rPr lang="el-GR" sz="900" dirty="0">
                <a:solidFill>
                  <a:schemeClr val="tx1">
                    <a:lumMod val="65000"/>
                    <a:lumOff val="35000"/>
                  </a:schemeClr>
                </a:solidFill>
              </a:rPr>
              <a:t> του αλγορίθμου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Συνηθίζεται να παρουσιάζεται μια </a:t>
            </a:r>
            <a:r>
              <a:rPr lang="el-GR" sz="900" b="1" dirty="0">
                <a:solidFill>
                  <a:schemeClr val="tx1">
                    <a:lumMod val="65000"/>
                    <a:lumOff val="35000"/>
                  </a:schemeClr>
                </a:solidFill>
              </a:rPr>
              <a:t>γραφική</a:t>
            </a:r>
            <a:r>
              <a:rPr lang="el-GR" sz="900" dirty="0">
                <a:solidFill>
                  <a:schemeClr val="tx1">
                    <a:lumMod val="65000"/>
                    <a:lumOff val="35000"/>
                  </a:schemeClr>
                </a:solidFill>
              </a:rPr>
              <a:t> </a:t>
            </a:r>
            <a:r>
              <a:rPr lang="el-GR" sz="900" b="1" dirty="0">
                <a:solidFill>
                  <a:schemeClr val="tx1">
                    <a:lumMod val="65000"/>
                    <a:lumOff val="35000"/>
                  </a:schemeClr>
                </a:solidFill>
              </a:rPr>
              <a:t>παράσταση</a:t>
            </a:r>
            <a:r>
              <a:rPr lang="el-GR" sz="900" dirty="0">
                <a:solidFill>
                  <a:schemeClr val="tx1">
                    <a:lumMod val="65000"/>
                    <a:lumOff val="35000"/>
                  </a:schemeClr>
                </a:solidFill>
              </a:rPr>
              <a:t> με διακριτά «</a:t>
            </a:r>
            <a:r>
              <a:rPr lang="el-GR" sz="900" b="1" dirty="0">
                <a:solidFill>
                  <a:schemeClr val="tx1">
                    <a:lumMod val="65000"/>
                    <a:lumOff val="35000"/>
                  </a:schemeClr>
                </a:solidFill>
              </a:rPr>
              <a:t>οδοντωτό</a:t>
            </a:r>
            <a:r>
              <a:rPr lang="el-GR" sz="900" dirty="0">
                <a:solidFill>
                  <a:schemeClr val="tx1">
                    <a:lumMod val="65000"/>
                    <a:lumOff val="35000"/>
                  </a:schemeClr>
                </a:solidFill>
              </a:rPr>
              <a:t>» </a:t>
            </a:r>
            <a:r>
              <a:rPr lang="el-GR" sz="900" b="1" dirty="0">
                <a:solidFill>
                  <a:schemeClr val="tx1">
                    <a:lumMod val="65000"/>
                    <a:lumOff val="35000"/>
                  </a:schemeClr>
                </a:solidFill>
              </a:rPr>
              <a:t>σχήμα</a:t>
            </a:r>
            <a:endParaRPr lang="en-US" sz="900" b="1" dirty="0">
              <a:solidFill>
                <a:schemeClr val="tx1">
                  <a:lumMod val="65000"/>
                  <a:lumOff val="35000"/>
                </a:schemeClr>
              </a:solidFill>
            </a:endParaRP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Για το           -</a:t>
            </a:r>
            <a:r>
              <a:rPr lang="el-GR" sz="900" b="1" dirty="0">
                <a:solidFill>
                  <a:schemeClr val="tx1">
                    <a:lumMod val="65000"/>
                    <a:lumOff val="35000"/>
                  </a:schemeClr>
                </a:solidFill>
              </a:rPr>
              <a:t>οστό στοιχείο </a:t>
            </a:r>
            <a:r>
              <a:rPr lang="el-GR" sz="900" dirty="0">
                <a:solidFill>
                  <a:schemeClr val="tx1">
                    <a:lumMod val="65000"/>
                    <a:lumOff val="35000"/>
                  </a:schemeClr>
                </a:solidFill>
              </a:rPr>
              <a:t>που ανακτάται και </a:t>
            </a:r>
            <a:r>
              <a:rPr lang="el-GR" sz="900" b="1" dirty="0">
                <a:solidFill>
                  <a:schemeClr val="tx1">
                    <a:lumMod val="65000"/>
                    <a:lumOff val="35000"/>
                  </a:schemeClr>
                </a:solidFill>
              </a:rPr>
              <a:t>δεν</a:t>
            </a:r>
            <a:r>
              <a:rPr lang="el-GR" sz="900" dirty="0">
                <a:solidFill>
                  <a:schemeClr val="tx1">
                    <a:lumMod val="65000"/>
                    <a:lumOff val="35000"/>
                  </a:schemeClr>
                </a:solidFill>
              </a:rPr>
              <a:t> </a:t>
            </a:r>
            <a:r>
              <a:rPr lang="el-GR" sz="900" b="1" dirty="0">
                <a:solidFill>
                  <a:schemeClr val="tx1">
                    <a:lumMod val="65000"/>
                    <a:lumOff val="35000"/>
                  </a:schemeClr>
                </a:solidFill>
              </a:rPr>
              <a:t>είναι</a:t>
            </a:r>
            <a:r>
              <a:rPr lang="el-GR" sz="900" dirty="0">
                <a:solidFill>
                  <a:schemeClr val="tx1">
                    <a:lumMod val="65000"/>
                    <a:lumOff val="35000"/>
                  </a:schemeClr>
                </a:solidFill>
              </a:rPr>
              <a:t> </a:t>
            </a:r>
            <a:r>
              <a:rPr lang="el-GR" sz="900" b="1" dirty="0">
                <a:solidFill>
                  <a:schemeClr val="tx1">
                    <a:lumMod val="65000"/>
                    <a:lumOff val="35000"/>
                  </a:schemeClr>
                </a:solidFill>
              </a:rPr>
              <a:t>σχετικό</a:t>
            </a:r>
            <a:r>
              <a:rPr lang="el-GR" sz="900" dirty="0">
                <a:solidFill>
                  <a:schemeClr val="tx1">
                    <a:lumMod val="65000"/>
                    <a:lumOff val="35000"/>
                  </a:schemeClr>
                </a:solidFill>
              </a:rPr>
              <a:t>, παρατηρούμε ότι η </a:t>
            </a:r>
            <a:r>
              <a:rPr lang="el-GR" sz="900" b="1" dirty="0">
                <a:solidFill>
                  <a:schemeClr val="tx1">
                    <a:lumMod val="65000"/>
                    <a:lumOff val="35000"/>
                  </a:schemeClr>
                </a:solidFill>
              </a:rPr>
              <a:t>ανάκληση</a:t>
            </a:r>
            <a:r>
              <a:rPr lang="el-GR" sz="900" dirty="0">
                <a:solidFill>
                  <a:schemeClr val="tx1">
                    <a:lumMod val="65000"/>
                    <a:lumOff val="35000"/>
                  </a:schemeClr>
                </a:solidFill>
              </a:rPr>
              <a:t> είναι η </a:t>
            </a:r>
            <a:r>
              <a:rPr lang="el-GR" sz="900" b="1" dirty="0">
                <a:solidFill>
                  <a:schemeClr val="tx1">
                    <a:lumMod val="65000"/>
                    <a:lumOff val="35000"/>
                  </a:schemeClr>
                </a:solidFill>
              </a:rPr>
              <a:t>ίδια</a:t>
            </a:r>
            <a:r>
              <a:rPr lang="el-GR" sz="900" dirty="0">
                <a:solidFill>
                  <a:schemeClr val="tx1">
                    <a:lumMod val="65000"/>
                    <a:lumOff val="35000"/>
                  </a:schemeClr>
                </a:solidFill>
              </a:rPr>
              <a:t> ,όμως η </a:t>
            </a:r>
            <a:r>
              <a:rPr lang="el-GR" sz="900" b="1" dirty="0">
                <a:solidFill>
                  <a:schemeClr val="tx1">
                    <a:lumMod val="65000"/>
                    <a:lumOff val="35000"/>
                  </a:schemeClr>
                </a:solidFill>
              </a:rPr>
              <a:t>ακρίβεια</a:t>
            </a:r>
            <a:r>
              <a:rPr lang="el-GR" sz="900" dirty="0">
                <a:solidFill>
                  <a:schemeClr val="tx1">
                    <a:lumMod val="65000"/>
                    <a:lumOff val="35000"/>
                  </a:schemeClr>
                </a:solidFill>
              </a:rPr>
              <a:t> </a:t>
            </a:r>
            <a:r>
              <a:rPr lang="el-GR" sz="900" b="1" dirty="0">
                <a:solidFill>
                  <a:schemeClr val="tx1">
                    <a:lumMod val="65000"/>
                    <a:lumOff val="35000"/>
                  </a:schemeClr>
                </a:solidFill>
              </a:rPr>
              <a:t>μειώνεται</a:t>
            </a:r>
            <a:endParaRPr lang="en-US" sz="900" b="1" dirty="0">
              <a:solidFill>
                <a:schemeClr val="tx1">
                  <a:lumMod val="65000"/>
                  <a:lumOff val="35000"/>
                </a:schemeClr>
              </a:solidFill>
            </a:endParaRP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Για το           </a:t>
            </a:r>
            <a:r>
              <a:rPr lang="el-GR" sz="900" b="1" dirty="0">
                <a:solidFill>
                  <a:schemeClr val="tx1">
                    <a:lumMod val="65000"/>
                    <a:lumOff val="35000"/>
                  </a:schemeClr>
                </a:solidFill>
              </a:rPr>
              <a:t>-οστό στοιχείο </a:t>
            </a:r>
            <a:r>
              <a:rPr lang="el-GR" sz="900" dirty="0">
                <a:solidFill>
                  <a:schemeClr val="tx1">
                    <a:lumMod val="65000"/>
                    <a:lumOff val="35000"/>
                  </a:schemeClr>
                </a:solidFill>
              </a:rPr>
              <a:t>που ανακτάται και </a:t>
            </a:r>
            <a:r>
              <a:rPr lang="el-GR" sz="900" b="1" dirty="0">
                <a:solidFill>
                  <a:schemeClr val="tx1">
                    <a:lumMod val="65000"/>
                    <a:lumOff val="35000"/>
                  </a:schemeClr>
                </a:solidFill>
              </a:rPr>
              <a:t>είναι</a:t>
            </a:r>
            <a:r>
              <a:rPr lang="el-GR" sz="900" dirty="0">
                <a:solidFill>
                  <a:schemeClr val="tx1">
                    <a:lumMod val="65000"/>
                    <a:lumOff val="35000"/>
                  </a:schemeClr>
                </a:solidFill>
              </a:rPr>
              <a:t> </a:t>
            </a:r>
            <a:r>
              <a:rPr lang="el-GR" sz="900" b="1" dirty="0">
                <a:solidFill>
                  <a:schemeClr val="tx1">
                    <a:lumMod val="65000"/>
                    <a:lumOff val="35000"/>
                  </a:schemeClr>
                </a:solidFill>
              </a:rPr>
              <a:t>σχετικό</a:t>
            </a:r>
            <a:r>
              <a:rPr lang="el-GR" sz="900" dirty="0">
                <a:solidFill>
                  <a:schemeClr val="tx1">
                    <a:lumMod val="65000"/>
                    <a:lumOff val="35000"/>
                  </a:schemeClr>
                </a:solidFill>
              </a:rPr>
              <a:t>, τότε η </a:t>
            </a:r>
            <a:r>
              <a:rPr lang="el-GR" sz="900" b="1" dirty="0">
                <a:solidFill>
                  <a:schemeClr val="tx1">
                    <a:lumMod val="65000"/>
                    <a:lumOff val="35000"/>
                  </a:schemeClr>
                </a:solidFill>
              </a:rPr>
              <a:t>ανάκληση</a:t>
            </a:r>
            <a:r>
              <a:rPr lang="el-GR" sz="900" dirty="0">
                <a:solidFill>
                  <a:schemeClr val="tx1">
                    <a:lumMod val="65000"/>
                    <a:lumOff val="35000"/>
                  </a:schemeClr>
                </a:solidFill>
              </a:rPr>
              <a:t> και η </a:t>
            </a:r>
            <a:r>
              <a:rPr lang="el-GR" sz="900" b="1" dirty="0">
                <a:solidFill>
                  <a:schemeClr val="tx1">
                    <a:lumMod val="65000"/>
                    <a:lumOff val="35000"/>
                  </a:schemeClr>
                </a:solidFill>
              </a:rPr>
              <a:t>ακρίβεια</a:t>
            </a:r>
            <a:r>
              <a:rPr lang="el-GR" sz="900" dirty="0">
                <a:solidFill>
                  <a:schemeClr val="tx1">
                    <a:lumMod val="65000"/>
                    <a:lumOff val="35000"/>
                  </a:schemeClr>
                </a:solidFill>
              </a:rPr>
              <a:t> αυξάνονται και η καμπύλη δημιουργεί </a:t>
            </a:r>
            <a:r>
              <a:rPr lang="el-GR" sz="900" b="1" dirty="0">
                <a:solidFill>
                  <a:schemeClr val="tx1">
                    <a:lumMod val="65000"/>
                    <a:lumOff val="35000"/>
                  </a:schemeClr>
                </a:solidFill>
              </a:rPr>
              <a:t>απότομες</a:t>
            </a:r>
            <a:r>
              <a:rPr lang="el-GR" sz="900" dirty="0">
                <a:solidFill>
                  <a:schemeClr val="tx1">
                    <a:lumMod val="65000"/>
                    <a:lumOff val="35000"/>
                  </a:schemeClr>
                </a:solidFill>
              </a:rPr>
              <a:t> </a:t>
            </a:r>
            <a:r>
              <a:rPr lang="el-GR" sz="900" b="1" dirty="0">
                <a:solidFill>
                  <a:schemeClr val="tx1">
                    <a:lumMod val="65000"/>
                    <a:lumOff val="35000"/>
                  </a:schemeClr>
                </a:solidFill>
              </a:rPr>
              <a:t>γωνίες</a:t>
            </a:r>
            <a:r>
              <a:rPr lang="el-GR" sz="900" dirty="0">
                <a:solidFill>
                  <a:schemeClr val="tx1">
                    <a:lumMod val="65000"/>
                    <a:lumOff val="35000"/>
                  </a:schemeClr>
                </a:solidFill>
              </a:rPr>
              <a:t> προς τα δεξιά</a:t>
            </a:r>
            <a:endParaRPr lang="en-US" sz="900"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3504476" y="957254"/>
            <a:ext cx="5342030"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Καμπύλες </a:t>
            </a:r>
            <a:r>
              <a:rPr lang="en-US" b="1" dirty="0">
                <a:solidFill>
                  <a:schemeClr val="bg1">
                    <a:lumMod val="95000"/>
                  </a:schemeClr>
                </a:solidFill>
              </a:rPr>
              <a:t>PR</a:t>
            </a:r>
          </a:p>
        </p:txBody>
      </p:sp>
      <p:pic>
        <p:nvPicPr>
          <p:cNvPr id="29" name="Picture Placeholder 10">
            <a:extLst>
              <a:ext uri="{FF2B5EF4-FFF2-40B4-BE49-F238E27FC236}">
                <a16:creationId xmlns:a16="http://schemas.microsoft.com/office/drawing/2014/main" id="{DF9329D8-4A47-46A6-8CDC-B15C5ED6DA8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151676" y="1002012"/>
            <a:ext cx="3201124"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D57513FF-5A53-40E6-A655-8FED19C6B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151676" y="2837409"/>
            <a:ext cx="3201124" cy="1867942"/>
          </a:xfrm>
          <a:prstGeom prst="roundRect">
            <a:avLst>
              <a:gd name="adj" fmla="val 8594"/>
            </a:avLst>
          </a:prstGeom>
          <a:solidFill>
            <a:srgbClr val="FFFFFF">
              <a:shade val="85000"/>
            </a:srgbClr>
          </a:solidFill>
          <a:ln>
            <a:solidFill>
              <a:schemeClr val="bg1">
                <a:lumMod val="85000"/>
              </a:schemeClr>
            </a:solidFill>
          </a:ln>
          <a:effectLst>
            <a:reflection blurRad="12700" stA="38000" endPos="9000" dist="5000" dir="5400000" sy="-100000" algn="bl" rotWithShape="0"/>
          </a:effectLst>
        </p:spPr>
      </p:pic>
      <p:sp>
        <p:nvSpPr>
          <p:cNvPr id="31" name="Text Placeholder 7">
            <a:extLst>
              <a:ext uri="{FF2B5EF4-FFF2-40B4-BE49-F238E27FC236}">
                <a16:creationId xmlns:a16="http://schemas.microsoft.com/office/drawing/2014/main" id="{8896A929-2D3A-49ED-A68B-8308EC6E2642}"/>
              </a:ext>
            </a:extLst>
          </p:cNvPr>
          <p:cNvSpPr txBox="1">
            <a:spLocks/>
          </p:cNvSpPr>
          <p:nvPr/>
        </p:nvSpPr>
        <p:spPr>
          <a:xfrm>
            <a:off x="3503107" y="3121921"/>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Παρέχουν</a:t>
            </a:r>
            <a:r>
              <a:rPr lang="el-GR" sz="900" dirty="0">
                <a:solidFill>
                  <a:schemeClr val="tx1">
                    <a:lumMod val="65000"/>
                    <a:lumOff val="35000"/>
                  </a:schemeClr>
                </a:solidFill>
              </a:rPr>
              <a:t> μια κατανοητή </a:t>
            </a:r>
            <a:r>
              <a:rPr lang="el-GR" sz="900" b="1" dirty="0">
                <a:solidFill>
                  <a:schemeClr val="tx1">
                    <a:lumMod val="65000"/>
                    <a:lumOff val="35000"/>
                  </a:schemeClr>
                </a:solidFill>
              </a:rPr>
              <a:t>αποτίμηση</a:t>
            </a:r>
            <a:r>
              <a:rPr lang="el-GR" sz="900" dirty="0">
                <a:solidFill>
                  <a:schemeClr val="tx1">
                    <a:lumMod val="65000"/>
                    <a:lumOff val="35000"/>
                  </a:schemeClr>
                </a:solidFill>
              </a:rPr>
              <a:t> μετρικής για την </a:t>
            </a:r>
            <a:r>
              <a:rPr lang="el-GR" sz="900" b="1" dirty="0">
                <a:solidFill>
                  <a:schemeClr val="tx1">
                    <a:lumMod val="65000"/>
                    <a:lumOff val="35000"/>
                  </a:schemeClr>
                </a:solidFill>
              </a:rPr>
              <a:t>απόδοση</a:t>
            </a:r>
            <a:r>
              <a:rPr lang="el-GR" sz="900" dirty="0">
                <a:solidFill>
                  <a:schemeClr val="tx1">
                    <a:lumMod val="65000"/>
                    <a:lumOff val="35000"/>
                  </a:schemeClr>
                </a:solidFill>
              </a:rPr>
              <a:t> </a:t>
            </a:r>
            <a:r>
              <a:rPr lang="el-GR" sz="900" b="1" dirty="0">
                <a:solidFill>
                  <a:schemeClr val="tx1">
                    <a:lumMod val="65000"/>
                    <a:lumOff val="35000"/>
                  </a:schemeClr>
                </a:solidFill>
              </a:rPr>
              <a:t>ταξινομητών</a:t>
            </a:r>
            <a:r>
              <a:rPr lang="el-GR" sz="900" dirty="0">
                <a:solidFill>
                  <a:schemeClr val="tx1">
                    <a:lumMod val="65000"/>
                    <a:lumOff val="35000"/>
                  </a:schemeClr>
                </a:solidFill>
              </a:rPr>
              <a:t> σε μια </a:t>
            </a:r>
            <a:r>
              <a:rPr lang="el-GR" sz="900" b="1" dirty="0">
                <a:solidFill>
                  <a:schemeClr val="tx1">
                    <a:lumMod val="65000"/>
                    <a:lumOff val="35000"/>
                  </a:schemeClr>
                </a:solidFill>
              </a:rPr>
              <a:t>μεταβαλλόμενη</a:t>
            </a:r>
            <a:r>
              <a:rPr lang="el-GR" sz="900" dirty="0">
                <a:solidFill>
                  <a:schemeClr val="tx1">
                    <a:lumMod val="65000"/>
                    <a:lumOff val="35000"/>
                  </a:schemeClr>
                </a:solidFill>
              </a:rPr>
              <a:t> </a:t>
            </a:r>
            <a:r>
              <a:rPr lang="el-GR" sz="900" b="1" dirty="0">
                <a:solidFill>
                  <a:schemeClr val="tx1">
                    <a:lumMod val="65000"/>
                    <a:lumOff val="35000"/>
                  </a:schemeClr>
                </a:solidFill>
              </a:rPr>
              <a:t>τάξη</a:t>
            </a:r>
            <a:r>
              <a:rPr lang="el-GR" sz="900" dirty="0">
                <a:solidFill>
                  <a:schemeClr val="tx1">
                    <a:lumMod val="65000"/>
                    <a:lumOff val="35000"/>
                  </a:schemeClr>
                </a:solidFill>
              </a:rPr>
              <a:t> </a:t>
            </a:r>
            <a:r>
              <a:rPr lang="el-GR" sz="900" b="1" dirty="0">
                <a:solidFill>
                  <a:schemeClr val="tx1">
                    <a:lumMod val="65000"/>
                    <a:lumOff val="35000"/>
                  </a:schemeClr>
                </a:solidFill>
              </a:rPr>
              <a:t>πιθανοτήτων</a:t>
            </a:r>
            <a:r>
              <a:rPr lang="el-GR" sz="900" dirty="0">
                <a:solidFill>
                  <a:schemeClr val="tx1">
                    <a:lumMod val="65000"/>
                    <a:lumOff val="35000"/>
                  </a:schemeClr>
                </a:solidFill>
              </a:rPr>
              <a:t> ή </a:t>
            </a:r>
            <a:r>
              <a:rPr lang="el-GR" sz="900" b="1" dirty="0">
                <a:solidFill>
                  <a:schemeClr val="tx1">
                    <a:lumMod val="65000"/>
                    <a:lumOff val="35000"/>
                  </a:schemeClr>
                </a:solidFill>
              </a:rPr>
              <a:t>κόστη</a:t>
            </a:r>
            <a:r>
              <a:rPr lang="el-GR" sz="900" dirty="0">
                <a:solidFill>
                  <a:schemeClr val="tx1">
                    <a:lumMod val="65000"/>
                    <a:lumOff val="35000"/>
                  </a:schemeClr>
                </a:solidFill>
              </a:rPr>
              <a:t> </a:t>
            </a:r>
            <a:r>
              <a:rPr lang="el-GR" sz="900" b="1" dirty="0">
                <a:solidFill>
                  <a:schemeClr val="tx1">
                    <a:lumMod val="65000"/>
                    <a:lumOff val="35000"/>
                  </a:schemeClr>
                </a:solidFill>
              </a:rPr>
              <a:t>εσφαλμένης</a:t>
            </a:r>
            <a:r>
              <a:rPr lang="el-GR" sz="900" dirty="0">
                <a:solidFill>
                  <a:schemeClr val="tx1">
                    <a:lumMod val="65000"/>
                    <a:lumOff val="35000"/>
                  </a:schemeClr>
                </a:solidFill>
              </a:rPr>
              <a:t> </a:t>
            </a:r>
            <a:r>
              <a:rPr lang="el-GR" sz="900" b="1" dirty="0">
                <a:solidFill>
                  <a:schemeClr val="tx1">
                    <a:lumMod val="65000"/>
                    <a:lumOff val="35000"/>
                  </a:schemeClr>
                </a:solidFill>
              </a:rPr>
              <a:t>ταξινόμησης</a:t>
            </a:r>
            <a:r>
              <a:rPr lang="el-GR" sz="900"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Επιτρέπει την άμεση </a:t>
            </a:r>
            <a:r>
              <a:rPr lang="el-GR" sz="900" b="1" dirty="0">
                <a:solidFill>
                  <a:schemeClr val="tx1">
                    <a:lumMod val="65000"/>
                    <a:lumOff val="35000"/>
                  </a:schemeClr>
                </a:solidFill>
              </a:rPr>
              <a:t>παρατήρηση</a:t>
            </a:r>
            <a:r>
              <a:rPr lang="el-GR" sz="900" dirty="0">
                <a:solidFill>
                  <a:schemeClr val="tx1">
                    <a:lumMod val="65000"/>
                    <a:lumOff val="35000"/>
                  </a:schemeClr>
                </a:solidFill>
              </a:rPr>
              <a:t> του </a:t>
            </a:r>
            <a:r>
              <a:rPr lang="el-GR" sz="900" b="1" dirty="0">
                <a:solidFill>
                  <a:schemeClr val="tx1">
                    <a:lumMod val="65000"/>
                    <a:lumOff val="35000"/>
                  </a:schemeClr>
                </a:solidFill>
              </a:rPr>
              <a:t>διαστήματος</a:t>
            </a:r>
            <a:r>
              <a:rPr lang="el-GR" sz="900" dirty="0">
                <a:solidFill>
                  <a:schemeClr val="tx1">
                    <a:lumMod val="65000"/>
                    <a:lumOff val="35000"/>
                  </a:schemeClr>
                </a:solidFill>
              </a:rPr>
              <a:t> </a:t>
            </a:r>
            <a:r>
              <a:rPr lang="el-GR" sz="900" b="1" dirty="0">
                <a:solidFill>
                  <a:schemeClr val="tx1">
                    <a:lumMod val="65000"/>
                    <a:lumOff val="35000"/>
                  </a:schemeClr>
                </a:solidFill>
              </a:rPr>
              <a:t>κόστους</a:t>
            </a:r>
            <a:r>
              <a:rPr lang="el-GR" sz="900" dirty="0">
                <a:solidFill>
                  <a:schemeClr val="tx1">
                    <a:lumMod val="65000"/>
                    <a:lumOff val="35000"/>
                  </a:schemeClr>
                </a:solidFill>
              </a:rPr>
              <a:t> και καταδεικνύει αν ένας ταξινομητής είναι </a:t>
            </a:r>
            <a:r>
              <a:rPr lang="el-GR" sz="900" b="1" dirty="0">
                <a:solidFill>
                  <a:schemeClr val="tx1">
                    <a:lumMod val="65000"/>
                    <a:lumOff val="35000"/>
                  </a:schemeClr>
                </a:solidFill>
              </a:rPr>
              <a:t>καλύτερος</a:t>
            </a:r>
            <a:r>
              <a:rPr lang="el-GR" sz="900" dirty="0">
                <a:solidFill>
                  <a:schemeClr val="tx1">
                    <a:lumMod val="65000"/>
                    <a:lumOff val="35000"/>
                  </a:schemeClr>
                </a:solidFill>
              </a:rPr>
              <a:t> και </a:t>
            </a:r>
            <a:r>
              <a:rPr lang="el-GR" sz="900" b="1" dirty="0">
                <a:solidFill>
                  <a:schemeClr val="tx1">
                    <a:lumMod val="65000"/>
                    <a:lumOff val="35000"/>
                  </a:schemeClr>
                </a:solidFill>
              </a:rPr>
              <a:t>ποσοτικά</a:t>
            </a:r>
            <a:r>
              <a:rPr lang="el-GR" sz="900" dirty="0">
                <a:solidFill>
                  <a:schemeClr val="tx1">
                    <a:lumMod val="65000"/>
                    <a:lumOff val="35000"/>
                  </a:schemeClr>
                </a:solidFill>
              </a:rPr>
              <a:t> </a:t>
            </a:r>
            <a:r>
              <a:rPr lang="el-GR" sz="900" b="1" dirty="0">
                <a:solidFill>
                  <a:schemeClr val="tx1">
                    <a:lumMod val="65000"/>
                    <a:lumOff val="35000"/>
                  </a:schemeClr>
                </a:solidFill>
              </a:rPr>
              <a:t>πόσο</a:t>
            </a:r>
            <a:r>
              <a:rPr lang="el-GR" sz="900" dirty="0">
                <a:solidFill>
                  <a:schemeClr val="tx1">
                    <a:lumMod val="65000"/>
                    <a:lumOff val="35000"/>
                  </a:schemeClr>
                </a:solidFill>
              </a:rPr>
              <a:t> </a:t>
            </a:r>
            <a:r>
              <a:rPr lang="el-GR" sz="900" b="1" dirty="0">
                <a:solidFill>
                  <a:schemeClr val="tx1">
                    <a:lumMod val="65000"/>
                    <a:lumOff val="35000"/>
                  </a:schemeClr>
                </a:solidFill>
              </a:rPr>
              <a:t>καλύτερος</a:t>
            </a:r>
            <a:r>
              <a:rPr lang="el-GR" sz="900" dirty="0">
                <a:solidFill>
                  <a:schemeClr val="tx1">
                    <a:lumMod val="65000"/>
                    <a:lumOff val="35000"/>
                  </a:schemeClr>
                </a:solidFill>
              </a:rPr>
              <a:t> από </a:t>
            </a:r>
            <a:r>
              <a:rPr lang="el-GR" sz="900" b="1" dirty="0">
                <a:solidFill>
                  <a:schemeClr val="tx1">
                    <a:lumMod val="65000"/>
                    <a:lumOff val="35000"/>
                  </a:schemeClr>
                </a:solidFill>
              </a:rPr>
              <a:t>άλλους</a:t>
            </a:r>
            <a:r>
              <a:rPr lang="el-GR" sz="900" dirty="0">
                <a:solidFill>
                  <a:schemeClr val="tx1">
                    <a:lumMod val="65000"/>
                    <a:lumOff val="35000"/>
                  </a:schemeClr>
                </a:solidFill>
              </a:rPr>
              <a:t> ταξινοµητές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Οι </a:t>
            </a:r>
            <a:r>
              <a:rPr lang="el-GR" sz="900" b="1" dirty="0">
                <a:solidFill>
                  <a:schemeClr val="tx1">
                    <a:lumMod val="65000"/>
                    <a:lumOff val="35000"/>
                  </a:schemeClr>
                </a:solidFill>
              </a:rPr>
              <a:t>καμπύλες</a:t>
            </a:r>
            <a:r>
              <a:rPr lang="el-GR" sz="900" dirty="0">
                <a:solidFill>
                  <a:schemeClr val="tx1">
                    <a:lumMod val="65000"/>
                    <a:lumOff val="35000"/>
                  </a:schemeClr>
                </a:solidFill>
              </a:rPr>
              <a:t> </a:t>
            </a:r>
            <a:r>
              <a:rPr lang="en-GB" sz="900" b="1" dirty="0">
                <a:solidFill>
                  <a:schemeClr val="tx1">
                    <a:lumMod val="65000"/>
                    <a:lumOff val="35000"/>
                  </a:schemeClr>
                </a:solidFill>
              </a:rPr>
              <a:t>ROC</a:t>
            </a:r>
            <a:r>
              <a:rPr lang="el-GR" sz="900" dirty="0">
                <a:solidFill>
                  <a:schemeClr val="tx1">
                    <a:lumMod val="65000"/>
                    <a:lumOff val="35000"/>
                  </a:schemeClr>
                </a:solidFill>
              </a:rPr>
              <a:t> </a:t>
            </a:r>
            <a:r>
              <a:rPr lang="el-GR" sz="900" b="1" dirty="0">
                <a:solidFill>
                  <a:schemeClr val="tx1">
                    <a:lumMod val="65000"/>
                    <a:lumOff val="35000"/>
                  </a:schemeClr>
                </a:solidFill>
              </a:rPr>
              <a:t>αδυνατούν</a:t>
            </a:r>
            <a:r>
              <a:rPr lang="el-GR" sz="900" dirty="0">
                <a:solidFill>
                  <a:schemeClr val="tx1">
                    <a:lumMod val="65000"/>
                    <a:lumOff val="35000"/>
                  </a:schemeClr>
                </a:solidFill>
              </a:rPr>
              <a:t> να δώσουν </a:t>
            </a:r>
            <a:r>
              <a:rPr lang="el-GR" sz="900" b="1" dirty="0">
                <a:solidFill>
                  <a:schemeClr val="tx1">
                    <a:lumMod val="65000"/>
                    <a:lumOff val="35000"/>
                  </a:schemeClr>
                </a:solidFill>
              </a:rPr>
              <a:t>διαστήματα</a:t>
            </a:r>
            <a:r>
              <a:rPr lang="el-GR" sz="900" dirty="0">
                <a:solidFill>
                  <a:schemeClr val="tx1">
                    <a:lumMod val="65000"/>
                    <a:lumOff val="35000"/>
                  </a:schemeClr>
                </a:solidFill>
              </a:rPr>
              <a:t> </a:t>
            </a:r>
            <a:r>
              <a:rPr lang="el-GR" sz="900" b="1" dirty="0">
                <a:solidFill>
                  <a:schemeClr val="tx1">
                    <a:lumMod val="65000"/>
                    <a:lumOff val="35000"/>
                  </a:schemeClr>
                </a:solidFill>
              </a:rPr>
              <a:t>εμπιστοσύνης</a:t>
            </a:r>
            <a:r>
              <a:rPr lang="el-GR" sz="900" dirty="0">
                <a:solidFill>
                  <a:schemeClr val="tx1">
                    <a:lumMod val="65000"/>
                    <a:lumOff val="35000"/>
                  </a:schemeClr>
                </a:solidFill>
              </a:rPr>
              <a:t> για την </a:t>
            </a:r>
            <a:r>
              <a:rPr lang="el-GR" sz="900" b="1" dirty="0">
                <a:solidFill>
                  <a:schemeClr val="tx1">
                    <a:lumMod val="65000"/>
                    <a:lumOff val="35000"/>
                  </a:schemeClr>
                </a:solidFill>
              </a:rPr>
              <a:t>απόδοση</a:t>
            </a:r>
            <a:r>
              <a:rPr lang="el-GR" sz="900" dirty="0">
                <a:solidFill>
                  <a:schemeClr val="tx1">
                    <a:lumMod val="65000"/>
                    <a:lumOff val="35000"/>
                  </a:schemeClr>
                </a:solidFill>
              </a:rPr>
              <a:t> ενός ταξινομητή και </a:t>
            </a:r>
            <a:r>
              <a:rPr lang="el-GR" sz="900" b="1" dirty="0">
                <a:solidFill>
                  <a:schemeClr val="tx1">
                    <a:lumMod val="65000"/>
                    <a:lumOff val="35000"/>
                  </a:schemeClr>
                </a:solidFill>
              </a:rPr>
              <a:t>δεν</a:t>
            </a:r>
            <a:r>
              <a:rPr lang="el-GR" sz="900" dirty="0">
                <a:solidFill>
                  <a:schemeClr val="tx1">
                    <a:lumMod val="65000"/>
                    <a:lumOff val="35000"/>
                  </a:schemeClr>
                </a:solidFill>
              </a:rPr>
              <a:t> </a:t>
            </a:r>
            <a:r>
              <a:rPr lang="el-GR" sz="900" b="1" dirty="0">
                <a:solidFill>
                  <a:schemeClr val="tx1">
                    <a:lumMod val="65000"/>
                    <a:lumOff val="35000"/>
                  </a:schemeClr>
                </a:solidFill>
              </a:rPr>
              <a:t>μπορούν</a:t>
            </a:r>
            <a:r>
              <a:rPr lang="el-GR" sz="900" dirty="0">
                <a:solidFill>
                  <a:schemeClr val="tx1">
                    <a:lumMod val="65000"/>
                    <a:lumOff val="35000"/>
                  </a:schemeClr>
                </a:solidFill>
              </a:rPr>
              <a:t> να συνάγουν την </a:t>
            </a:r>
            <a:r>
              <a:rPr lang="el-GR" sz="900" b="1" dirty="0">
                <a:solidFill>
                  <a:schemeClr val="tx1">
                    <a:lumMod val="65000"/>
                    <a:lumOff val="35000"/>
                  </a:schemeClr>
                </a:solidFill>
              </a:rPr>
              <a:t>στατιστική</a:t>
            </a:r>
            <a:r>
              <a:rPr lang="el-GR" sz="900" dirty="0">
                <a:solidFill>
                  <a:schemeClr val="tx1">
                    <a:lumMod val="65000"/>
                    <a:lumOff val="35000"/>
                  </a:schemeClr>
                </a:solidFill>
              </a:rPr>
              <a:t> </a:t>
            </a:r>
            <a:r>
              <a:rPr lang="el-GR" sz="900" b="1" dirty="0">
                <a:solidFill>
                  <a:schemeClr val="tx1">
                    <a:lumMod val="65000"/>
                    <a:lumOff val="35000"/>
                  </a:schemeClr>
                </a:solidFill>
              </a:rPr>
              <a:t>σημασία</a:t>
            </a:r>
            <a:r>
              <a:rPr lang="el-GR" sz="900" dirty="0">
                <a:solidFill>
                  <a:schemeClr val="tx1">
                    <a:lumMod val="65000"/>
                    <a:lumOff val="35000"/>
                  </a:schemeClr>
                </a:solidFill>
              </a:rPr>
              <a:t> της </a:t>
            </a:r>
            <a:r>
              <a:rPr lang="el-GR" sz="900" b="1" dirty="0">
                <a:solidFill>
                  <a:schemeClr val="tx1">
                    <a:lumMod val="65000"/>
                    <a:lumOff val="35000"/>
                  </a:schemeClr>
                </a:solidFill>
              </a:rPr>
              <a:t>απόδοσης</a:t>
            </a:r>
            <a:r>
              <a:rPr lang="el-GR" sz="900" dirty="0">
                <a:solidFill>
                  <a:schemeClr val="tx1">
                    <a:lumMod val="65000"/>
                    <a:lumOff val="35000"/>
                  </a:schemeClr>
                </a:solidFill>
              </a:rPr>
              <a:t> διαφόρων ταξινομητών</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Το </a:t>
            </a:r>
            <a:r>
              <a:rPr lang="el-GR" sz="900" b="1" dirty="0">
                <a:solidFill>
                  <a:schemeClr val="tx1">
                    <a:lumMod val="65000"/>
                    <a:lumOff val="35000"/>
                  </a:schemeClr>
                </a:solidFill>
              </a:rPr>
              <a:t>αναμενόμενο</a:t>
            </a:r>
            <a:r>
              <a:rPr lang="el-GR" sz="900" dirty="0">
                <a:solidFill>
                  <a:schemeClr val="tx1">
                    <a:lumMod val="65000"/>
                    <a:lumOff val="35000"/>
                  </a:schemeClr>
                </a:solidFill>
              </a:rPr>
              <a:t> </a:t>
            </a:r>
            <a:r>
              <a:rPr lang="el-GR" sz="900" b="1" dirty="0">
                <a:solidFill>
                  <a:schemeClr val="tx1">
                    <a:lumMod val="65000"/>
                    <a:lumOff val="35000"/>
                  </a:schemeClr>
                </a:solidFill>
              </a:rPr>
              <a:t>κόστος</a:t>
            </a:r>
            <a:r>
              <a:rPr lang="el-GR" sz="900" dirty="0">
                <a:solidFill>
                  <a:schemeClr val="tx1">
                    <a:lumMod val="65000"/>
                    <a:lumOff val="35000"/>
                  </a:schemeClr>
                </a:solidFill>
              </a:rPr>
              <a:t> ενός </a:t>
            </a:r>
            <a:r>
              <a:rPr lang="el-GR" sz="900" b="1" dirty="0">
                <a:solidFill>
                  <a:schemeClr val="tx1">
                    <a:lumMod val="65000"/>
                    <a:lumOff val="35000"/>
                  </a:schemeClr>
                </a:solidFill>
              </a:rPr>
              <a:t>ταξινομητή</a:t>
            </a:r>
            <a:r>
              <a:rPr lang="el-GR" sz="900" dirty="0">
                <a:solidFill>
                  <a:schemeClr val="tx1">
                    <a:lumMod val="65000"/>
                    <a:lumOff val="35000"/>
                  </a:schemeClr>
                </a:solidFill>
              </a:rPr>
              <a:t> μπορεί να </a:t>
            </a:r>
            <a:r>
              <a:rPr lang="el-GR" sz="900" b="1" dirty="0">
                <a:solidFill>
                  <a:schemeClr val="tx1">
                    <a:lumMod val="65000"/>
                    <a:lumOff val="35000"/>
                  </a:schemeClr>
                </a:solidFill>
              </a:rPr>
              <a:t>παρασταθεί</a:t>
            </a:r>
            <a:r>
              <a:rPr lang="el-GR" sz="900" dirty="0">
                <a:solidFill>
                  <a:schemeClr val="tx1">
                    <a:lumMod val="65000"/>
                    <a:lumOff val="35000"/>
                  </a:schemeClr>
                </a:solidFill>
              </a:rPr>
              <a:t> άμεσα από την </a:t>
            </a:r>
            <a:r>
              <a:rPr lang="el-GR" sz="900" b="1" dirty="0">
                <a:solidFill>
                  <a:schemeClr val="tx1">
                    <a:lumMod val="65000"/>
                    <a:lumOff val="35000"/>
                  </a:schemeClr>
                </a:solidFill>
              </a:rPr>
              <a:t>καμπύλη</a:t>
            </a:r>
            <a:r>
              <a:rPr lang="el-GR" sz="900" dirty="0">
                <a:solidFill>
                  <a:schemeClr val="tx1">
                    <a:lumMod val="65000"/>
                    <a:lumOff val="35000"/>
                  </a:schemeClr>
                </a:solidFill>
              </a:rPr>
              <a:t> </a:t>
            </a:r>
            <a:r>
              <a:rPr lang="el-GR" sz="900" b="1" dirty="0">
                <a:solidFill>
                  <a:schemeClr val="tx1">
                    <a:lumMod val="65000"/>
                    <a:lumOff val="35000"/>
                  </a:schemeClr>
                </a:solidFill>
              </a:rPr>
              <a:t>Ακρίβειας/Κόστους</a:t>
            </a:r>
            <a:r>
              <a:rPr lang="el-GR" sz="900" dirty="0">
                <a:solidFill>
                  <a:schemeClr val="tx1">
                    <a:lumMod val="65000"/>
                    <a:lumOff val="35000"/>
                  </a:schemeClr>
                </a:solidFill>
              </a:rPr>
              <a:t>, που είναι εύκολο να κατανοηθεί. </a:t>
            </a:r>
            <a:endParaRPr lang="en-US" sz="900" dirty="0">
              <a:solidFill>
                <a:schemeClr val="tx1">
                  <a:lumMod val="65000"/>
                  <a:lumOff val="35000"/>
                </a:schemeClr>
              </a:solidFill>
            </a:endParaRPr>
          </a:p>
        </p:txBody>
      </p:sp>
      <p:sp>
        <p:nvSpPr>
          <p:cNvPr id="32" name="Text Placeholder 10">
            <a:extLst>
              <a:ext uri="{FF2B5EF4-FFF2-40B4-BE49-F238E27FC236}">
                <a16:creationId xmlns:a16="http://schemas.microsoft.com/office/drawing/2014/main" id="{CD8075D5-12BF-4DB4-B060-0A1DDEBE3557}"/>
              </a:ext>
            </a:extLst>
          </p:cNvPr>
          <p:cNvSpPr txBox="1">
            <a:spLocks/>
          </p:cNvSpPr>
          <p:nvPr/>
        </p:nvSpPr>
        <p:spPr>
          <a:xfrm>
            <a:off x="3503107" y="2836171"/>
            <a:ext cx="5342030"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Καμπύλες Ακρίβειας/Κόστους</a:t>
            </a:r>
            <a:endParaRPr lang="en-US" b="1" dirty="0">
              <a:solidFill>
                <a:schemeClr val="bg1">
                  <a:lumMod val="95000"/>
                </a:schemeClr>
              </a:solidFill>
            </a:endParaRPr>
          </a:p>
        </p:txBody>
      </p:sp>
      <p:graphicFrame>
        <p:nvGraphicFramePr>
          <p:cNvPr id="14" name="Object 13">
            <a:extLst>
              <a:ext uri="{FF2B5EF4-FFF2-40B4-BE49-F238E27FC236}">
                <a16:creationId xmlns:a16="http://schemas.microsoft.com/office/drawing/2014/main" id="{B7FBAB1D-C8B9-411C-9AAB-D058D87BC1B9}"/>
              </a:ext>
            </a:extLst>
          </p:cNvPr>
          <p:cNvGraphicFramePr>
            <a:graphicFrameLocks noChangeAspect="1"/>
          </p:cNvGraphicFramePr>
          <p:nvPr>
            <p:extLst>
              <p:ext uri="{D42A27DB-BD31-4B8C-83A1-F6EECF244321}">
                <p14:modId xmlns:p14="http://schemas.microsoft.com/office/powerpoint/2010/main" val="2209033513"/>
              </p:ext>
            </p:extLst>
          </p:nvPr>
        </p:nvGraphicFramePr>
        <p:xfrm>
          <a:off x="4038600" y="2065442"/>
          <a:ext cx="275501" cy="134689"/>
        </p:xfrm>
        <a:graphic>
          <a:graphicData uri="http://schemas.openxmlformats.org/presentationml/2006/ole">
            <mc:AlternateContent xmlns:mc="http://schemas.openxmlformats.org/markup-compatibility/2006">
              <mc:Choice xmlns:v="urn:schemas-microsoft-com:vml" Requires="v">
                <p:oleObj spid="_x0000_s8291" name="Equation" r:id="rId5" imgW="428561" imgH="209820" progId="Equation.DSMT4">
                  <p:embed/>
                </p:oleObj>
              </mc:Choice>
              <mc:Fallback>
                <p:oleObj name="Equation" r:id="rId5" imgW="428561" imgH="209820" progId="Equation.DSMT4">
                  <p:embed/>
                  <p:pic>
                    <p:nvPicPr>
                      <p:cNvPr id="0" name=""/>
                      <p:cNvPicPr/>
                      <p:nvPr/>
                    </p:nvPicPr>
                    <p:blipFill>
                      <a:blip r:embed="rId6"/>
                      <a:stretch>
                        <a:fillRect/>
                      </a:stretch>
                    </p:blipFill>
                    <p:spPr>
                      <a:xfrm>
                        <a:off x="4038600" y="2065442"/>
                        <a:ext cx="275501" cy="134689"/>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A6699EB3-8048-44FF-BC06-59FA88F45C95}"/>
              </a:ext>
            </a:extLst>
          </p:cNvPr>
          <p:cNvGraphicFramePr>
            <a:graphicFrameLocks noChangeAspect="1"/>
          </p:cNvGraphicFramePr>
          <p:nvPr>
            <p:extLst>
              <p:ext uri="{D42A27DB-BD31-4B8C-83A1-F6EECF244321}">
                <p14:modId xmlns:p14="http://schemas.microsoft.com/office/powerpoint/2010/main" val="1155401779"/>
              </p:ext>
            </p:extLst>
          </p:nvPr>
        </p:nvGraphicFramePr>
        <p:xfrm>
          <a:off x="4048948" y="2377007"/>
          <a:ext cx="266700" cy="123825"/>
        </p:xfrm>
        <a:graphic>
          <a:graphicData uri="http://schemas.openxmlformats.org/presentationml/2006/ole">
            <mc:AlternateContent xmlns:mc="http://schemas.openxmlformats.org/markup-compatibility/2006">
              <mc:Choice xmlns:v="urn:schemas-microsoft-com:vml" Requires="v">
                <p:oleObj spid="_x0000_s8292" name="Equation" r:id="rId7" imgW="266713" imgH="123689" progId="Equation.DSMT4">
                  <p:embed/>
                </p:oleObj>
              </mc:Choice>
              <mc:Fallback>
                <p:oleObj name="Equation" r:id="rId7" imgW="266713" imgH="123689" progId="Equation.DSMT4">
                  <p:embed/>
                  <p:pic>
                    <p:nvPicPr>
                      <p:cNvPr id="0" name=""/>
                      <p:cNvPicPr/>
                      <p:nvPr/>
                    </p:nvPicPr>
                    <p:blipFill>
                      <a:blip r:embed="rId8"/>
                      <a:stretch>
                        <a:fillRect/>
                      </a:stretch>
                    </p:blipFill>
                    <p:spPr>
                      <a:xfrm>
                        <a:off x="4048948" y="2377007"/>
                        <a:ext cx="266700" cy="123825"/>
                      </a:xfrm>
                      <a:prstGeom prst="rect">
                        <a:avLst/>
                      </a:prstGeom>
                    </p:spPr>
                  </p:pic>
                </p:oleObj>
              </mc:Fallback>
            </mc:AlternateContent>
          </a:graphicData>
        </a:graphic>
      </p:graphicFrame>
    </p:spTree>
    <p:extLst>
      <p:ext uri="{BB962C8B-B14F-4D97-AF65-F5344CB8AC3E}">
        <p14:creationId xmlns:p14="http://schemas.microsoft.com/office/powerpoint/2010/main" val="207948545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581150"/>
            <a:ext cx="2743200" cy="2895600"/>
          </a:xfrm>
          <a:solidFill>
            <a:schemeClr val="bg1">
              <a:lumMod val="95000"/>
            </a:schemeClr>
          </a:solidFill>
          <a:ln>
            <a:solidFill>
              <a:schemeClr val="bg1">
                <a:lumMod val="85000"/>
              </a:schemeClr>
            </a:solidFill>
          </a:ln>
        </p:spPr>
        <p:txBody>
          <a:bodyPr>
            <a:noAutofit/>
          </a:bodyPr>
          <a:lstStyle/>
          <a:p>
            <a:pPr>
              <a:buClr>
                <a:srgbClr val="AB092F"/>
              </a:buClr>
              <a:buFont typeface="Arial" panose="020B0604020202020204" pitchFamily="34" charset="0"/>
              <a:buChar char="•"/>
            </a:pPr>
            <a:r>
              <a:rPr lang="el-GR" dirty="0">
                <a:solidFill>
                  <a:schemeClr val="tx1">
                    <a:lumMod val="65000"/>
                    <a:lumOff val="35000"/>
                  </a:schemeClr>
                </a:solidFill>
              </a:rPr>
              <a:t>Το </a:t>
            </a:r>
            <a:r>
              <a:rPr lang="en-US" b="1" dirty="0">
                <a:solidFill>
                  <a:schemeClr val="tx1">
                    <a:lumMod val="65000"/>
                    <a:lumOff val="35000"/>
                  </a:schemeClr>
                </a:solidFill>
              </a:rPr>
              <a:t>dataset</a:t>
            </a:r>
            <a:r>
              <a:rPr lang="en-US" dirty="0">
                <a:solidFill>
                  <a:schemeClr val="tx1">
                    <a:lumMod val="65000"/>
                    <a:lumOff val="35000"/>
                  </a:schemeClr>
                </a:solidFill>
              </a:rPr>
              <a:t> </a:t>
            </a:r>
            <a:r>
              <a:rPr lang="el-GR" dirty="0">
                <a:solidFill>
                  <a:schemeClr val="tx1">
                    <a:lumMod val="65000"/>
                    <a:lumOff val="35000"/>
                  </a:schemeClr>
                </a:solidFill>
              </a:rPr>
              <a:t>που θα χρησιμοποιηθεί </a:t>
            </a:r>
            <a:r>
              <a:rPr lang="el-GR" b="1" dirty="0">
                <a:solidFill>
                  <a:schemeClr val="tx1">
                    <a:lumMod val="65000"/>
                    <a:lumOff val="35000"/>
                  </a:schemeClr>
                </a:solidFill>
              </a:rPr>
              <a:t>προέρχεται</a:t>
            </a:r>
            <a:r>
              <a:rPr lang="el-GR" dirty="0">
                <a:solidFill>
                  <a:schemeClr val="tx1">
                    <a:lumMod val="65000"/>
                    <a:lumOff val="35000"/>
                  </a:schemeClr>
                </a:solidFill>
              </a:rPr>
              <a:t> από τα </a:t>
            </a:r>
            <a:r>
              <a:rPr lang="el-GR" b="1" dirty="0">
                <a:solidFill>
                  <a:schemeClr val="tx1">
                    <a:lumMod val="65000"/>
                    <a:lumOff val="35000"/>
                  </a:schemeClr>
                </a:solidFill>
              </a:rPr>
              <a:t>στοιχεία</a:t>
            </a:r>
            <a:r>
              <a:rPr lang="el-GR" dirty="0">
                <a:solidFill>
                  <a:schemeClr val="tx1">
                    <a:lumMod val="65000"/>
                    <a:lumOff val="35000"/>
                  </a:schemeClr>
                </a:solidFill>
              </a:rPr>
              <a:t> που </a:t>
            </a:r>
            <a:r>
              <a:rPr lang="el-GR" b="1" dirty="0">
                <a:solidFill>
                  <a:schemeClr val="tx1">
                    <a:lumMod val="65000"/>
                    <a:lumOff val="35000"/>
                  </a:schemeClr>
                </a:solidFill>
              </a:rPr>
              <a:t>καταγράφηκαν</a:t>
            </a:r>
            <a:r>
              <a:rPr lang="el-GR" dirty="0">
                <a:solidFill>
                  <a:schemeClr val="tx1">
                    <a:lumMod val="65000"/>
                    <a:lumOff val="35000"/>
                  </a:schemeClr>
                </a:solidFill>
              </a:rPr>
              <a:t> για τους </a:t>
            </a:r>
            <a:r>
              <a:rPr lang="el-GR" b="1" dirty="0">
                <a:solidFill>
                  <a:schemeClr val="tx1">
                    <a:lumMod val="65000"/>
                    <a:lumOff val="35000"/>
                  </a:schemeClr>
                </a:solidFill>
              </a:rPr>
              <a:t>επιβάτες</a:t>
            </a:r>
            <a:r>
              <a:rPr lang="el-GR" dirty="0">
                <a:solidFill>
                  <a:schemeClr val="tx1">
                    <a:lumMod val="65000"/>
                    <a:lumOff val="35000"/>
                  </a:schemeClr>
                </a:solidFill>
              </a:rPr>
              <a:t> του </a:t>
            </a:r>
            <a:r>
              <a:rPr lang="el-GR" b="1" dirty="0">
                <a:solidFill>
                  <a:schemeClr val="tx1">
                    <a:lumMod val="65000"/>
                    <a:lumOff val="35000"/>
                  </a:schemeClr>
                </a:solidFill>
              </a:rPr>
              <a:t>Τιτανικού</a:t>
            </a:r>
          </a:p>
          <a:p>
            <a:pPr>
              <a:buClr>
                <a:srgbClr val="AB092F"/>
              </a:buClr>
              <a:buFont typeface="Arial" panose="020B0604020202020204" pitchFamily="34" charset="0"/>
              <a:buChar char="•"/>
            </a:pPr>
            <a:r>
              <a:rPr lang="el-GR" dirty="0">
                <a:solidFill>
                  <a:schemeClr val="tx1">
                    <a:lumMod val="65000"/>
                    <a:lumOff val="35000"/>
                  </a:schemeClr>
                </a:solidFill>
              </a:rPr>
              <a:t>Το </a:t>
            </a:r>
            <a:r>
              <a:rPr lang="el-GR" b="1" dirty="0">
                <a:solidFill>
                  <a:schemeClr val="tx1">
                    <a:lumMod val="65000"/>
                    <a:lumOff val="35000"/>
                  </a:schemeClr>
                </a:solidFill>
              </a:rPr>
              <a:t>στοιχείο</a:t>
            </a:r>
            <a:r>
              <a:rPr lang="el-GR" dirty="0">
                <a:solidFill>
                  <a:schemeClr val="tx1">
                    <a:lumMod val="65000"/>
                    <a:lumOff val="35000"/>
                  </a:schemeClr>
                </a:solidFill>
              </a:rPr>
              <a:t> </a:t>
            </a:r>
            <a:r>
              <a:rPr lang="el-GR" b="1" dirty="0">
                <a:solidFill>
                  <a:schemeClr val="tx1">
                    <a:lumMod val="65000"/>
                    <a:lumOff val="35000"/>
                  </a:schemeClr>
                </a:solidFill>
              </a:rPr>
              <a:t>πρόβλεψης</a:t>
            </a:r>
            <a:r>
              <a:rPr lang="el-GR" dirty="0">
                <a:solidFill>
                  <a:schemeClr val="tx1">
                    <a:lumMod val="65000"/>
                    <a:lumOff val="35000"/>
                  </a:schemeClr>
                </a:solidFill>
              </a:rPr>
              <a:t> είναι η </a:t>
            </a:r>
            <a:r>
              <a:rPr lang="el-GR" b="1" dirty="0">
                <a:solidFill>
                  <a:schemeClr val="tx1">
                    <a:lumMod val="65000"/>
                    <a:lumOff val="35000"/>
                  </a:schemeClr>
                </a:solidFill>
              </a:rPr>
              <a:t>επιβίωση</a:t>
            </a:r>
            <a:r>
              <a:rPr lang="el-GR" dirty="0">
                <a:solidFill>
                  <a:schemeClr val="tx1">
                    <a:lumMod val="65000"/>
                    <a:lumOff val="35000"/>
                  </a:schemeClr>
                </a:solidFill>
              </a:rPr>
              <a:t> ή </a:t>
            </a:r>
            <a:r>
              <a:rPr lang="el-GR" b="1" dirty="0">
                <a:solidFill>
                  <a:schemeClr val="tx1">
                    <a:lumMod val="65000"/>
                    <a:lumOff val="35000"/>
                  </a:schemeClr>
                </a:solidFill>
              </a:rPr>
              <a:t>μη</a:t>
            </a:r>
            <a:endParaRPr lang="en-US" b="1" dirty="0">
              <a:solidFill>
                <a:schemeClr val="tx1">
                  <a:lumMod val="65000"/>
                  <a:lumOff val="35000"/>
                </a:schemeClr>
              </a:solidFill>
            </a:endParaRP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l-GR" dirty="0">
                <a:solidFill>
                  <a:schemeClr val="tx1">
                    <a:lumMod val="65000"/>
                    <a:lumOff val="35000"/>
                  </a:schemeClr>
                </a:solidFill>
              </a:rPr>
              <a:t>Τα </a:t>
            </a:r>
            <a:r>
              <a:rPr lang="el-GR" b="1" dirty="0">
                <a:solidFill>
                  <a:schemeClr val="tx1">
                    <a:lumMod val="65000"/>
                    <a:lumOff val="35000"/>
                  </a:schemeClr>
                </a:solidFill>
              </a:rPr>
              <a:t>δεδομένα</a:t>
            </a:r>
            <a:r>
              <a:rPr lang="el-GR" dirty="0">
                <a:solidFill>
                  <a:schemeClr val="tx1">
                    <a:lumMod val="65000"/>
                    <a:lumOff val="35000"/>
                  </a:schemeClr>
                </a:solidFill>
              </a:rPr>
              <a:t> έχουν διαιρεθεί σε </a:t>
            </a:r>
            <a:r>
              <a:rPr lang="el-GR" b="1" dirty="0">
                <a:solidFill>
                  <a:schemeClr val="tx1">
                    <a:lumMod val="65000"/>
                    <a:lumOff val="35000"/>
                  </a:schemeClr>
                </a:solidFill>
              </a:rPr>
              <a:t>δύο</a:t>
            </a:r>
            <a:r>
              <a:rPr lang="el-GR" dirty="0">
                <a:solidFill>
                  <a:schemeClr val="tx1">
                    <a:lumMod val="65000"/>
                    <a:lumOff val="35000"/>
                  </a:schemeClr>
                </a:solidFill>
              </a:rPr>
              <a:t> </a:t>
            </a:r>
            <a:r>
              <a:rPr lang="el-GR" b="1" dirty="0">
                <a:solidFill>
                  <a:schemeClr val="tx1">
                    <a:lumMod val="65000"/>
                    <a:lumOff val="35000"/>
                  </a:schemeClr>
                </a:solidFill>
              </a:rPr>
              <a:t>γκρουπ</a:t>
            </a:r>
            <a:r>
              <a:rPr lang="el-GR" dirty="0">
                <a:solidFill>
                  <a:schemeClr val="tx1">
                    <a:lumMod val="65000"/>
                    <a:lumOff val="35000"/>
                  </a:schemeClr>
                </a:solidFill>
              </a:rPr>
              <a:t> συν </a:t>
            </a:r>
            <a:r>
              <a:rPr lang="el-GR" b="1" dirty="0">
                <a:solidFill>
                  <a:schemeClr val="tx1">
                    <a:lumMod val="65000"/>
                    <a:lumOff val="35000"/>
                  </a:schemeClr>
                </a:solidFill>
              </a:rPr>
              <a:t>ένα</a:t>
            </a:r>
            <a:r>
              <a:rPr lang="el-GR" dirty="0">
                <a:solidFill>
                  <a:schemeClr val="tx1">
                    <a:lumMod val="65000"/>
                    <a:lumOff val="35000"/>
                  </a:schemeClr>
                </a:solidFill>
              </a:rPr>
              <a:t> </a:t>
            </a:r>
            <a:r>
              <a:rPr lang="el-GR" b="1" dirty="0">
                <a:solidFill>
                  <a:schemeClr val="tx1">
                    <a:lumMod val="65000"/>
                    <a:lumOff val="35000"/>
                  </a:schemeClr>
                </a:solidFill>
              </a:rPr>
              <a:t>υπο-γκρούπ</a:t>
            </a:r>
            <a:r>
              <a:rPr lang="el-GR" dirty="0">
                <a:solidFill>
                  <a:schemeClr val="tx1">
                    <a:lumMod val="65000"/>
                    <a:lumOff val="35000"/>
                  </a:schemeClr>
                </a:solidFill>
              </a:rPr>
              <a:t>:</a:t>
            </a:r>
          </a:p>
          <a:p>
            <a:pPr>
              <a:buClr>
                <a:srgbClr val="AB092F"/>
              </a:buClr>
              <a:buFont typeface="Arial" panose="020B0604020202020204" pitchFamily="34" charset="0"/>
              <a:buChar char="•"/>
            </a:pPr>
            <a:endParaRPr lang="en-US" dirty="0">
              <a:solidFill>
                <a:schemeClr val="tx1">
                  <a:lumMod val="65000"/>
                  <a:lumOff val="35000"/>
                </a:schemeClr>
              </a:solidFill>
            </a:endParaRPr>
          </a:p>
          <a:p>
            <a:pPr lvl="0">
              <a:buClr>
                <a:srgbClr val="AB092F"/>
              </a:buClr>
              <a:buFont typeface="Arial" panose="020B0604020202020204" pitchFamily="34" charset="0"/>
              <a:buChar char="•"/>
            </a:pPr>
            <a:r>
              <a:rPr lang="en-US" b="1" dirty="0">
                <a:solidFill>
                  <a:schemeClr val="tx1">
                    <a:lumMod val="65000"/>
                    <a:lumOff val="35000"/>
                  </a:schemeClr>
                </a:solidFill>
              </a:rPr>
              <a:t>Training</a:t>
            </a:r>
            <a:r>
              <a:rPr lang="en-US" dirty="0">
                <a:solidFill>
                  <a:schemeClr val="tx1">
                    <a:lumMod val="65000"/>
                    <a:lumOff val="35000"/>
                  </a:schemeClr>
                </a:solidFill>
              </a:rPr>
              <a:t> </a:t>
            </a:r>
            <a:r>
              <a:rPr lang="en-US" b="1" dirty="0">
                <a:solidFill>
                  <a:schemeClr val="tx1">
                    <a:lumMod val="65000"/>
                    <a:lumOff val="35000"/>
                  </a:schemeClr>
                </a:solidFill>
              </a:rPr>
              <a:t>set</a:t>
            </a:r>
            <a:r>
              <a:rPr lang="en-US" dirty="0">
                <a:solidFill>
                  <a:schemeClr val="tx1">
                    <a:lumMod val="65000"/>
                    <a:lumOff val="35000"/>
                  </a:schemeClr>
                </a:solidFill>
              </a:rPr>
              <a:t> (</a:t>
            </a:r>
            <a:r>
              <a:rPr lang="en-US" b="1" dirty="0">
                <a:solidFill>
                  <a:schemeClr val="tx1">
                    <a:lumMod val="65000"/>
                    <a:lumOff val="35000"/>
                  </a:schemeClr>
                </a:solidFill>
              </a:rPr>
              <a:t>train.csv</a:t>
            </a:r>
            <a:r>
              <a:rPr lang="en-US" dirty="0">
                <a:solidFill>
                  <a:schemeClr val="tx1">
                    <a:lumMod val="65000"/>
                    <a:lumOff val="35000"/>
                  </a:schemeClr>
                </a:solidFill>
              </a:rPr>
              <a:t>) (</a:t>
            </a:r>
            <a:r>
              <a:rPr lang="el-GR" dirty="0">
                <a:solidFill>
                  <a:schemeClr val="tx1">
                    <a:lumMod val="65000"/>
                    <a:lumOff val="35000"/>
                  </a:schemeClr>
                </a:solidFill>
              </a:rPr>
              <a:t>Συλλογή Εκπαίδευσης</a:t>
            </a:r>
            <a:r>
              <a:rPr lang="en-US" dirty="0">
                <a:solidFill>
                  <a:schemeClr val="tx1">
                    <a:lumMod val="65000"/>
                    <a:lumOff val="35000"/>
                  </a:schemeClr>
                </a:solidFill>
              </a:rPr>
              <a:t>)</a:t>
            </a:r>
          </a:p>
          <a:p>
            <a:pPr lvl="0">
              <a:buClr>
                <a:srgbClr val="AB092F"/>
              </a:buClr>
              <a:buFont typeface="Arial" panose="020B0604020202020204" pitchFamily="34" charset="0"/>
              <a:buChar char="•"/>
            </a:pPr>
            <a:r>
              <a:rPr lang="en-US" b="1" dirty="0">
                <a:solidFill>
                  <a:schemeClr val="tx1">
                    <a:lumMod val="65000"/>
                    <a:lumOff val="35000"/>
                  </a:schemeClr>
                </a:solidFill>
              </a:rPr>
              <a:t>Test</a:t>
            </a:r>
            <a:r>
              <a:rPr lang="en-US" dirty="0">
                <a:solidFill>
                  <a:schemeClr val="tx1">
                    <a:lumMod val="65000"/>
                    <a:lumOff val="35000"/>
                  </a:schemeClr>
                </a:solidFill>
              </a:rPr>
              <a:t> </a:t>
            </a:r>
            <a:r>
              <a:rPr lang="en-US" b="1" dirty="0">
                <a:solidFill>
                  <a:schemeClr val="tx1">
                    <a:lumMod val="65000"/>
                    <a:lumOff val="35000"/>
                  </a:schemeClr>
                </a:solidFill>
              </a:rPr>
              <a:t>set</a:t>
            </a:r>
            <a:r>
              <a:rPr lang="en-US" dirty="0">
                <a:solidFill>
                  <a:schemeClr val="tx1">
                    <a:lumMod val="65000"/>
                    <a:lumOff val="35000"/>
                  </a:schemeClr>
                </a:solidFill>
              </a:rPr>
              <a:t> (</a:t>
            </a:r>
            <a:r>
              <a:rPr lang="en-US" b="1" dirty="0">
                <a:solidFill>
                  <a:schemeClr val="tx1">
                    <a:lumMod val="65000"/>
                    <a:lumOff val="35000"/>
                  </a:schemeClr>
                </a:solidFill>
              </a:rPr>
              <a:t>test.csv</a:t>
            </a:r>
            <a:r>
              <a:rPr lang="en-US" dirty="0">
                <a:solidFill>
                  <a:schemeClr val="tx1">
                    <a:lumMod val="65000"/>
                    <a:lumOff val="35000"/>
                  </a:schemeClr>
                </a:solidFill>
              </a:rPr>
              <a:t>) (</a:t>
            </a:r>
            <a:r>
              <a:rPr lang="el-GR" dirty="0">
                <a:solidFill>
                  <a:schemeClr val="tx1">
                    <a:lumMod val="65000"/>
                    <a:lumOff val="35000"/>
                  </a:schemeClr>
                </a:solidFill>
              </a:rPr>
              <a:t>Συλλογή Δοκιμής</a:t>
            </a:r>
            <a:r>
              <a:rPr lang="en-US" dirty="0">
                <a:solidFill>
                  <a:schemeClr val="tx1">
                    <a:lumMod val="65000"/>
                    <a:lumOff val="35000"/>
                  </a:schemeClr>
                </a:solidFill>
              </a:rPr>
              <a:t>)</a:t>
            </a:r>
          </a:p>
          <a:p>
            <a:pPr lvl="1">
              <a:buClr>
                <a:srgbClr val="AB092F"/>
              </a:buClr>
              <a:buFont typeface="Arial" panose="020B0604020202020204" pitchFamily="34" charset="0"/>
              <a:buChar char="•"/>
            </a:pPr>
            <a:r>
              <a:rPr lang="en-US" sz="900" b="1" dirty="0">
                <a:solidFill>
                  <a:schemeClr val="tx1">
                    <a:lumMod val="65000"/>
                    <a:lumOff val="35000"/>
                  </a:schemeClr>
                </a:solidFill>
              </a:rPr>
              <a:t>Gender</a:t>
            </a:r>
            <a:r>
              <a:rPr lang="en-US" sz="900" dirty="0">
                <a:solidFill>
                  <a:schemeClr val="tx1">
                    <a:lumMod val="65000"/>
                    <a:lumOff val="35000"/>
                  </a:schemeClr>
                </a:solidFill>
              </a:rPr>
              <a:t> </a:t>
            </a:r>
            <a:r>
              <a:rPr lang="en-US" sz="900" b="1" dirty="0">
                <a:solidFill>
                  <a:schemeClr val="tx1">
                    <a:lumMod val="65000"/>
                    <a:lumOff val="35000"/>
                  </a:schemeClr>
                </a:solidFill>
              </a:rPr>
              <a:t>submission</a:t>
            </a:r>
            <a:r>
              <a:rPr lang="en-US" sz="900" dirty="0">
                <a:solidFill>
                  <a:schemeClr val="tx1">
                    <a:lumMod val="65000"/>
                    <a:lumOff val="35000"/>
                  </a:schemeClr>
                </a:solidFill>
              </a:rPr>
              <a:t> (</a:t>
            </a:r>
            <a:r>
              <a:rPr lang="en-US" sz="900" b="1" dirty="0">
                <a:solidFill>
                  <a:schemeClr val="tx1">
                    <a:lumMod val="65000"/>
                    <a:lumOff val="35000"/>
                  </a:schemeClr>
                </a:solidFill>
              </a:rPr>
              <a:t>gender_submission.csv</a:t>
            </a:r>
            <a:r>
              <a:rPr lang="en-US" sz="900" dirty="0">
                <a:solidFill>
                  <a:schemeClr val="tx1">
                    <a:lumMod val="65000"/>
                    <a:lumOff val="35000"/>
                  </a:schemeClr>
                </a:solidFill>
              </a:rPr>
              <a:t>)</a:t>
            </a: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l-GR" b="1" dirty="0">
                <a:solidFill>
                  <a:schemeClr val="tx1">
                    <a:lumMod val="65000"/>
                    <a:lumOff val="35000"/>
                  </a:schemeClr>
                </a:solidFill>
              </a:rPr>
              <a:t>Συνολικά</a:t>
            </a:r>
            <a:r>
              <a:rPr lang="el-GR" dirty="0">
                <a:solidFill>
                  <a:schemeClr val="tx1">
                    <a:lumMod val="65000"/>
                    <a:lumOff val="35000"/>
                  </a:schemeClr>
                </a:solidFill>
              </a:rPr>
              <a:t> έχουμε </a:t>
            </a:r>
            <a:r>
              <a:rPr lang="el-GR" b="1" dirty="0">
                <a:solidFill>
                  <a:schemeClr val="tx1">
                    <a:lumMod val="65000"/>
                    <a:lumOff val="35000"/>
                  </a:schemeClr>
                </a:solidFill>
              </a:rPr>
              <a:t>1309</a:t>
            </a:r>
            <a:r>
              <a:rPr lang="el-GR" dirty="0">
                <a:solidFill>
                  <a:schemeClr val="tx1">
                    <a:lumMod val="65000"/>
                    <a:lumOff val="35000"/>
                  </a:schemeClr>
                </a:solidFill>
              </a:rPr>
              <a:t> </a:t>
            </a:r>
            <a:r>
              <a:rPr lang="el-GR" b="1" dirty="0">
                <a:solidFill>
                  <a:schemeClr val="tx1">
                    <a:lumMod val="65000"/>
                    <a:lumOff val="35000"/>
                  </a:schemeClr>
                </a:solidFill>
              </a:rPr>
              <a:t>εισόδους</a:t>
            </a:r>
            <a:r>
              <a:rPr lang="el-GR" dirty="0">
                <a:solidFill>
                  <a:schemeClr val="tx1">
                    <a:lumMod val="65000"/>
                    <a:lumOff val="35000"/>
                  </a:schemeClr>
                </a:solidFill>
              </a:rPr>
              <a:t> εκ των οποίων:</a:t>
            </a:r>
            <a:endParaRPr lang="en-US" dirty="0">
              <a:solidFill>
                <a:schemeClr val="tx1">
                  <a:lumMod val="65000"/>
                  <a:lumOff val="35000"/>
                </a:schemeClr>
              </a:solidFill>
            </a:endParaRPr>
          </a:p>
          <a:p>
            <a:pPr lvl="1">
              <a:buClr>
                <a:srgbClr val="AB092F"/>
              </a:buClr>
              <a:buFont typeface="Arial" panose="020B0604020202020204" pitchFamily="34" charset="0"/>
              <a:buChar char="•"/>
            </a:pPr>
            <a:r>
              <a:rPr lang="el-GR" sz="900" b="1" dirty="0">
                <a:solidFill>
                  <a:schemeClr val="tx1">
                    <a:lumMod val="65000"/>
                    <a:lumOff val="35000"/>
                  </a:schemeClr>
                </a:solidFill>
              </a:rPr>
              <a:t>891</a:t>
            </a:r>
            <a:r>
              <a:rPr lang="el-GR" sz="900" dirty="0">
                <a:solidFill>
                  <a:schemeClr val="tx1">
                    <a:lumMod val="65000"/>
                    <a:lumOff val="35000"/>
                  </a:schemeClr>
                </a:solidFill>
              </a:rPr>
              <a:t> στο </a:t>
            </a:r>
            <a:r>
              <a:rPr lang="en-US" sz="900" b="1" dirty="0">
                <a:solidFill>
                  <a:schemeClr val="tx1">
                    <a:lumMod val="65000"/>
                    <a:lumOff val="35000"/>
                  </a:schemeClr>
                </a:solidFill>
              </a:rPr>
              <a:t>train.csv</a:t>
            </a:r>
          </a:p>
          <a:p>
            <a:pPr lvl="1">
              <a:buClr>
                <a:srgbClr val="AB092F"/>
              </a:buClr>
              <a:buFont typeface="Arial" panose="020B0604020202020204" pitchFamily="34" charset="0"/>
              <a:buChar char="•"/>
            </a:pPr>
            <a:r>
              <a:rPr lang="el-GR" sz="900" b="1" dirty="0">
                <a:solidFill>
                  <a:schemeClr val="tx1">
                    <a:lumMod val="65000"/>
                    <a:lumOff val="35000"/>
                  </a:schemeClr>
                </a:solidFill>
              </a:rPr>
              <a:t>418</a:t>
            </a:r>
            <a:r>
              <a:rPr lang="el-GR" sz="900" dirty="0">
                <a:solidFill>
                  <a:schemeClr val="tx1">
                    <a:lumMod val="65000"/>
                    <a:lumOff val="35000"/>
                  </a:schemeClr>
                </a:solidFill>
              </a:rPr>
              <a:t> στο </a:t>
            </a:r>
            <a:r>
              <a:rPr lang="en-US" sz="900" b="1" dirty="0">
                <a:solidFill>
                  <a:schemeClr val="tx1">
                    <a:lumMod val="65000"/>
                    <a:lumOff val="35000"/>
                  </a:schemeClr>
                </a:solidFill>
              </a:rPr>
              <a:t>test.csv</a:t>
            </a:r>
            <a:endParaRPr lang="en-JM" sz="900" b="1" dirty="0">
              <a:solidFill>
                <a:schemeClr val="tx1">
                  <a:lumMod val="65000"/>
                  <a:lumOff val="35000"/>
                </a:schemeClr>
              </a:solidFill>
              <a:latin typeface="Arial" pitchFamily="34" charset="0"/>
            </a:endParaRP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l-GR" sz="1500" b="1" dirty="0"/>
              <a:t>Χαρακτηριστικά </a:t>
            </a:r>
            <a:r>
              <a:rPr lang="en-US" sz="1500" b="1" dirty="0"/>
              <a:t>Dataset</a:t>
            </a:r>
            <a:endParaRPr lang="en-JM" sz="15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l-GR" sz="1400" b="1" dirty="0"/>
              <a:t>Μια πρώτη ματιά στο </a:t>
            </a:r>
            <a:r>
              <a:rPr lang="en-US" sz="1400" b="1" dirty="0"/>
              <a:t>Dataset</a:t>
            </a:r>
            <a:endParaRPr lang="en-JM" sz="15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l-GR" b="1" dirty="0">
                <a:solidFill>
                  <a:schemeClr val="bg1"/>
                </a:solidFill>
              </a:rPr>
              <a:t>Περιγραφ</a:t>
            </a:r>
            <a:r>
              <a:rPr lang="el-GR" b="1" dirty="0"/>
              <a:t>ή </a:t>
            </a:r>
            <a:r>
              <a:rPr lang="en-US" b="1" dirty="0"/>
              <a:t>Dataset</a:t>
            </a:r>
            <a:endParaRPr lang="en-JM"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14</a:t>
            </a:fld>
            <a:endParaRPr lang="en-JM"/>
          </a:p>
        </p:txBody>
      </p:sp>
      <p:pic>
        <p:nvPicPr>
          <p:cNvPr id="12" name="Picture 11">
            <a:extLst>
              <a:ext uri="{FF2B5EF4-FFF2-40B4-BE49-F238E27FC236}">
                <a16:creationId xmlns:a16="http://schemas.microsoft.com/office/drawing/2014/main" id="{84799C9D-D923-4C75-A6A7-281A63B4F7DE}"/>
              </a:ext>
            </a:extLst>
          </p:cNvPr>
          <p:cNvPicPr>
            <a:picLocks noChangeAspect="1"/>
          </p:cNvPicPr>
          <p:nvPr/>
        </p:nvPicPr>
        <p:blipFill>
          <a:blip r:embed="rId2"/>
          <a:stretch>
            <a:fillRect/>
          </a:stretch>
        </p:blipFill>
        <p:spPr>
          <a:xfrm>
            <a:off x="3569277" y="1581151"/>
            <a:ext cx="2157845" cy="2989832"/>
          </a:xfrm>
          <a:prstGeom prst="roundRect">
            <a:avLst>
              <a:gd name="adj" fmla="val 8594"/>
            </a:avLst>
          </a:prstGeom>
          <a:solidFill>
            <a:srgbClr val="FFFFFF">
              <a:shade val="85000"/>
            </a:srgbClr>
          </a:solidFill>
          <a:ln>
            <a:noFill/>
          </a:ln>
          <a:effectLst>
            <a:reflection blurRad="12700" stA="38000" endPos="12000" dist="5000" dir="5400000" sy="-100000" algn="bl" rotWithShape="0"/>
          </a:effectLst>
        </p:spPr>
      </p:pic>
      <p:pic>
        <p:nvPicPr>
          <p:cNvPr id="25" name="Picture 24">
            <a:extLst>
              <a:ext uri="{FF2B5EF4-FFF2-40B4-BE49-F238E27FC236}">
                <a16:creationId xmlns:a16="http://schemas.microsoft.com/office/drawing/2014/main" id="{020F2E3E-5A4A-4EE5-AC3B-1FBC59A24471}"/>
              </a:ext>
            </a:extLst>
          </p:cNvPr>
          <p:cNvPicPr>
            <a:picLocks noChangeAspect="1"/>
          </p:cNvPicPr>
          <p:nvPr/>
        </p:nvPicPr>
        <p:blipFill>
          <a:blip r:embed="rId3"/>
          <a:stretch>
            <a:fillRect/>
          </a:stretch>
        </p:blipFill>
        <p:spPr>
          <a:xfrm>
            <a:off x="6408180" y="1581150"/>
            <a:ext cx="2576039" cy="1061605"/>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3CD687A7-2AB4-42A6-8C2E-4790E3D99D30}"/>
              </a:ext>
            </a:extLst>
          </p:cNvPr>
          <p:cNvPicPr>
            <a:picLocks noChangeAspect="1"/>
          </p:cNvPicPr>
          <p:nvPr/>
        </p:nvPicPr>
        <p:blipFill rotWithShape="1">
          <a:blip r:embed="rId4"/>
          <a:srcRect r="2318" b="1264"/>
          <a:stretch/>
        </p:blipFill>
        <p:spPr>
          <a:xfrm>
            <a:off x="6408179" y="3135333"/>
            <a:ext cx="2576039" cy="14418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83637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10;&#10;Description automatically generated">
            <a:extLst>
              <a:ext uri="{FF2B5EF4-FFF2-40B4-BE49-F238E27FC236}">
                <a16:creationId xmlns:a16="http://schemas.microsoft.com/office/drawing/2014/main" id="{1FBBA35D-6A1A-4CFD-935F-ADBDDDBE0339}"/>
              </a:ext>
            </a:extLst>
          </p:cNvPr>
          <p:cNvPicPr>
            <a:picLocks noChangeAspect="1"/>
          </p:cNvPicPr>
          <p:nvPr/>
        </p:nvPicPr>
        <p:blipFill>
          <a:blip r:embed="rId2"/>
          <a:stretch>
            <a:fillRect/>
          </a:stretch>
        </p:blipFill>
        <p:spPr>
          <a:xfrm>
            <a:off x="6327854" y="1949762"/>
            <a:ext cx="2701985" cy="1317314"/>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495425"/>
            <a:ext cx="2743200" cy="381000"/>
          </a:xfrm>
          <a:solidFill>
            <a:schemeClr val="bg1">
              <a:lumMod val="95000"/>
            </a:schemeClr>
          </a:solidFill>
          <a:ln>
            <a:solidFill>
              <a:schemeClr val="bg1">
                <a:lumMod val="85000"/>
              </a:schemeClr>
            </a:solidFill>
          </a:ln>
        </p:spPr>
        <p:txBody>
          <a:bodyPr>
            <a:normAutofit/>
          </a:bodyPr>
          <a:lstStyle/>
          <a:p>
            <a:pPr marL="0" indent="0">
              <a:buClr>
                <a:srgbClr val="AB092F"/>
              </a:buClr>
              <a:buNone/>
            </a:pPr>
            <a:r>
              <a:rPr lang="el-GR" dirty="0">
                <a:solidFill>
                  <a:schemeClr val="tx1">
                    <a:lumMod val="65000"/>
                    <a:lumOff val="35000"/>
                  </a:schemeClr>
                </a:solidFill>
              </a:rPr>
              <a:t>Θα </a:t>
            </a:r>
            <a:r>
              <a:rPr lang="el-GR" b="1" dirty="0">
                <a:solidFill>
                  <a:schemeClr val="tx1">
                    <a:lumMod val="65000"/>
                    <a:lumOff val="35000"/>
                  </a:schemeClr>
                </a:solidFill>
              </a:rPr>
              <a:t>ομαδοποιήσουμε</a:t>
            </a:r>
            <a:r>
              <a:rPr lang="el-GR" dirty="0">
                <a:solidFill>
                  <a:schemeClr val="tx1">
                    <a:lumMod val="65000"/>
                    <a:lumOff val="35000"/>
                  </a:schemeClr>
                </a:solidFill>
              </a:rPr>
              <a:t> το χαρακτηριστικό </a:t>
            </a:r>
            <a:r>
              <a:rPr lang="en-US" b="1" dirty="0">
                <a:solidFill>
                  <a:schemeClr val="tx1">
                    <a:lumMod val="65000"/>
                    <a:lumOff val="35000"/>
                  </a:schemeClr>
                </a:solidFill>
              </a:rPr>
              <a:t>Name</a:t>
            </a: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n-US" sz="1400" b="1" dirty="0"/>
              <a:t>Age</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n-US" sz="1300" b="1" dirty="0"/>
              <a:t>Fare</a:t>
            </a:r>
            <a:endParaRPr lang="en-JM" sz="13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n-US" sz="1300" b="1" dirty="0"/>
              <a:t>Name </a:t>
            </a:r>
            <a:endParaRPr lang="en-JM" sz="13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15</a:t>
            </a:fld>
            <a:endParaRPr lang="en-JM"/>
          </a:p>
        </p:txBody>
      </p:sp>
      <p:sp>
        <p:nvSpPr>
          <p:cNvPr id="13" name="Text Placeholder 3">
            <a:extLst>
              <a:ext uri="{FF2B5EF4-FFF2-40B4-BE49-F238E27FC236}">
                <a16:creationId xmlns:a16="http://schemas.microsoft.com/office/drawing/2014/main" id="{ECA3E47E-16C8-435F-B9D2-3561A4DAA8A4}"/>
              </a:ext>
            </a:extLst>
          </p:cNvPr>
          <p:cNvSpPr txBox="1">
            <a:spLocks/>
          </p:cNvSpPr>
          <p:nvPr/>
        </p:nvSpPr>
        <p:spPr>
          <a:xfrm>
            <a:off x="6324600" y="1493693"/>
            <a:ext cx="2743200" cy="381000"/>
          </a:xfrm>
          <a:prstGeom prst="rect">
            <a:avLst/>
          </a:prstGeom>
          <a:solidFill>
            <a:schemeClr val="bg1">
              <a:lumMod val="95000"/>
            </a:schemeClr>
          </a:solidFill>
          <a:ln>
            <a:solidFill>
              <a:schemeClr val="bg1">
                <a:lumMod val="85000"/>
              </a:schemeClr>
            </a:solidFill>
          </a:ln>
        </p:spPr>
        <p:txBody>
          <a:bodyPr vert="horz" lIns="91440" tIns="45720" rIns="91440" bIns="45720" rtlCol="0">
            <a:normAutofit/>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dirty="0">
                <a:solidFill>
                  <a:schemeClr val="tx1">
                    <a:lumMod val="65000"/>
                    <a:lumOff val="35000"/>
                  </a:schemeClr>
                </a:solidFill>
              </a:rPr>
              <a:t>Θα </a:t>
            </a:r>
            <a:r>
              <a:rPr lang="el-GR" b="1" dirty="0">
                <a:solidFill>
                  <a:schemeClr val="tx1">
                    <a:lumMod val="65000"/>
                    <a:lumOff val="35000"/>
                  </a:schemeClr>
                </a:solidFill>
              </a:rPr>
              <a:t>ομαδοποιήσουμε</a:t>
            </a:r>
            <a:r>
              <a:rPr lang="el-GR" dirty="0">
                <a:solidFill>
                  <a:schemeClr val="tx1">
                    <a:lumMod val="65000"/>
                    <a:lumOff val="35000"/>
                  </a:schemeClr>
                </a:solidFill>
              </a:rPr>
              <a:t> το χαρακτηριστικό </a:t>
            </a:r>
            <a:r>
              <a:rPr lang="en-US" b="1" dirty="0">
                <a:solidFill>
                  <a:schemeClr val="tx1">
                    <a:lumMod val="65000"/>
                    <a:lumOff val="35000"/>
                  </a:schemeClr>
                </a:solidFill>
              </a:rPr>
              <a:t>Fare</a:t>
            </a:r>
          </a:p>
        </p:txBody>
      </p:sp>
      <p:sp>
        <p:nvSpPr>
          <p:cNvPr id="11" name="Text Placeholder 3">
            <a:extLst>
              <a:ext uri="{FF2B5EF4-FFF2-40B4-BE49-F238E27FC236}">
                <a16:creationId xmlns:a16="http://schemas.microsoft.com/office/drawing/2014/main" id="{B661F7CC-9A73-4BEC-9352-770181DB204D}"/>
              </a:ext>
            </a:extLst>
          </p:cNvPr>
          <p:cNvSpPr txBox="1">
            <a:spLocks/>
          </p:cNvSpPr>
          <p:nvPr/>
        </p:nvSpPr>
        <p:spPr>
          <a:xfrm>
            <a:off x="3429000" y="1485899"/>
            <a:ext cx="2438400" cy="390525"/>
          </a:xfrm>
          <a:prstGeom prst="rect">
            <a:avLst/>
          </a:prstGeom>
          <a:solidFill>
            <a:schemeClr val="bg1">
              <a:lumMod val="95000"/>
            </a:schemeClr>
          </a:solidFill>
          <a:ln>
            <a:solidFill>
              <a:schemeClr val="bg1">
                <a:lumMod val="85000"/>
              </a:schemeClr>
            </a:solidFill>
          </a:ln>
        </p:spPr>
        <p:txBody>
          <a:bodyPr vert="horz" lIns="91440" tIns="45720" rIns="91440" bIns="45720" rtlCol="0">
            <a:normAutofit/>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dirty="0">
                <a:solidFill>
                  <a:schemeClr val="tx1">
                    <a:lumMod val="65000"/>
                    <a:lumOff val="35000"/>
                  </a:schemeClr>
                </a:solidFill>
              </a:rPr>
              <a:t>Θα </a:t>
            </a:r>
            <a:r>
              <a:rPr lang="el-GR" b="1" dirty="0">
                <a:solidFill>
                  <a:schemeClr val="tx1">
                    <a:lumMod val="65000"/>
                    <a:lumOff val="35000"/>
                  </a:schemeClr>
                </a:solidFill>
              </a:rPr>
              <a:t>ομαδοποιήσουμε</a:t>
            </a:r>
            <a:r>
              <a:rPr lang="el-GR" dirty="0">
                <a:solidFill>
                  <a:schemeClr val="tx1">
                    <a:lumMod val="65000"/>
                    <a:lumOff val="35000"/>
                  </a:schemeClr>
                </a:solidFill>
              </a:rPr>
              <a:t> το χαρακτηριστικό </a:t>
            </a:r>
            <a:r>
              <a:rPr lang="en-US" b="1" dirty="0">
                <a:solidFill>
                  <a:schemeClr val="tx1">
                    <a:lumMod val="65000"/>
                    <a:lumOff val="35000"/>
                  </a:schemeClr>
                </a:solidFill>
              </a:rPr>
              <a:t>Age</a:t>
            </a:r>
          </a:p>
        </p:txBody>
      </p:sp>
      <p:pic>
        <p:nvPicPr>
          <p:cNvPr id="12" name="Picture 11">
            <a:extLst>
              <a:ext uri="{FF2B5EF4-FFF2-40B4-BE49-F238E27FC236}">
                <a16:creationId xmlns:a16="http://schemas.microsoft.com/office/drawing/2014/main" id="{4BF7AD5A-ED94-48B0-AE9D-E6090C605746}"/>
              </a:ext>
            </a:extLst>
          </p:cNvPr>
          <p:cNvPicPr>
            <a:picLocks noChangeAspect="1"/>
          </p:cNvPicPr>
          <p:nvPr/>
        </p:nvPicPr>
        <p:blipFill>
          <a:blip r:embed="rId3"/>
          <a:stretch>
            <a:fillRect/>
          </a:stretch>
        </p:blipFill>
        <p:spPr>
          <a:xfrm>
            <a:off x="304800" y="1905300"/>
            <a:ext cx="2514600" cy="1361776"/>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15479227-E849-4545-80FD-FD910857B1D4}"/>
              </a:ext>
            </a:extLst>
          </p:cNvPr>
          <p:cNvPicPr>
            <a:picLocks noChangeAspect="1"/>
          </p:cNvPicPr>
          <p:nvPr/>
        </p:nvPicPr>
        <p:blipFill>
          <a:blip r:embed="rId4"/>
          <a:stretch>
            <a:fillRect/>
          </a:stretch>
        </p:blipFill>
        <p:spPr>
          <a:xfrm>
            <a:off x="304801" y="3315566"/>
            <a:ext cx="2514600" cy="1243975"/>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16" name="Picture 15" descr="Chart, histogram&#10;&#10;Description automatically generated">
            <a:extLst>
              <a:ext uri="{FF2B5EF4-FFF2-40B4-BE49-F238E27FC236}">
                <a16:creationId xmlns:a16="http://schemas.microsoft.com/office/drawing/2014/main" id="{05EC5994-9B50-415C-BD51-584BD469AF0F}"/>
              </a:ext>
            </a:extLst>
          </p:cNvPr>
          <p:cNvPicPr>
            <a:picLocks noChangeAspect="1"/>
          </p:cNvPicPr>
          <p:nvPr/>
        </p:nvPicPr>
        <p:blipFill>
          <a:blip r:embed="rId5"/>
          <a:stretch>
            <a:fillRect/>
          </a:stretch>
        </p:blipFill>
        <p:spPr>
          <a:xfrm>
            <a:off x="3308203" y="1909391"/>
            <a:ext cx="2674619" cy="1380726"/>
          </a:xfrm>
          <a:prstGeom prst="roundRect">
            <a:avLst>
              <a:gd name="adj" fmla="val 8594"/>
            </a:avLst>
          </a:prstGeom>
          <a:solidFill>
            <a:srgbClr val="FFFFFF">
              <a:shade val="85000"/>
            </a:srgbClr>
          </a:solidFill>
          <a:ln>
            <a:solidFill>
              <a:schemeClr val="bg1">
                <a:lumMod val="85000"/>
              </a:schemeClr>
            </a:solidFill>
          </a:ln>
          <a:effectLst>
            <a:reflection blurRad="12700" stA="38000" endPos="13000" dist="5000" dir="5400000" sy="-100000" algn="bl" rotWithShape="0"/>
          </a:effectLst>
        </p:spPr>
      </p:pic>
      <p:pic>
        <p:nvPicPr>
          <p:cNvPr id="15" name="Picture 14" descr="Chart&#10;&#10;Description automatically generated">
            <a:extLst>
              <a:ext uri="{FF2B5EF4-FFF2-40B4-BE49-F238E27FC236}">
                <a16:creationId xmlns:a16="http://schemas.microsoft.com/office/drawing/2014/main" id="{963224A1-6986-4A1E-9BA4-8B19B33AFC8B}"/>
              </a:ext>
            </a:extLst>
          </p:cNvPr>
          <p:cNvPicPr>
            <a:picLocks noChangeAspect="1"/>
          </p:cNvPicPr>
          <p:nvPr/>
        </p:nvPicPr>
        <p:blipFill rotWithShape="1">
          <a:blip r:embed="rId6"/>
          <a:srcRect b="53172"/>
          <a:stretch/>
        </p:blipFill>
        <p:spPr bwMode="auto">
          <a:xfrm>
            <a:off x="3308203" y="3393599"/>
            <a:ext cx="2674619" cy="1099502"/>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a:extLst>
            <a:ext uri="{53640926-AAD7-44D8-BBD7-CCE9431645EC}">
              <a14:shadowObscured xmlns:a14="http://schemas.microsoft.com/office/drawing/2010/main"/>
            </a:ext>
          </a:extLst>
        </p:spPr>
      </p:pic>
      <p:pic>
        <p:nvPicPr>
          <p:cNvPr id="18" name="Picture 17" descr="Chart, bar chart&#10;&#10;Description automatically generated">
            <a:extLst>
              <a:ext uri="{FF2B5EF4-FFF2-40B4-BE49-F238E27FC236}">
                <a16:creationId xmlns:a16="http://schemas.microsoft.com/office/drawing/2014/main" id="{D65799D2-A877-44A2-A00E-3C92A57324D8}"/>
              </a:ext>
            </a:extLst>
          </p:cNvPr>
          <p:cNvPicPr>
            <a:picLocks noChangeAspect="1"/>
          </p:cNvPicPr>
          <p:nvPr/>
        </p:nvPicPr>
        <p:blipFill>
          <a:blip r:embed="rId7"/>
          <a:stretch>
            <a:fillRect/>
          </a:stretch>
        </p:blipFill>
        <p:spPr>
          <a:xfrm>
            <a:off x="6324600" y="3315566"/>
            <a:ext cx="2674710" cy="1317314"/>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97376444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505AF40F-EB49-4A8E-A80F-7A6229D32EC5}"/>
              </a:ext>
            </a:extLst>
          </p:cNvPr>
          <p:cNvPicPr>
            <a:picLocks noChangeAspect="1"/>
          </p:cNvPicPr>
          <p:nvPr/>
        </p:nvPicPr>
        <p:blipFill rotWithShape="1">
          <a:blip r:embed="rId2"/>
          <a:srcRect t="7517"/>
          <a:stretch/>
        </p:blipFill>
        <p:spPr>
          <a:xfrm>
            <a:off x="3426312" y="1920231"/>
            <a:ext cx="2438400" cy="1429560"/>
          </a:xfrm>
          <a:prstGeom prst="roundRect">
            <a:avLst>
              <a:gd name="adj" fmla="val 8594"/>
            </a:avLst>
          </a:prstGeom>
          <a:solidFill>
            <a:srgbClr val="FFFFFF">
              <a:shade val="85000"/>
            </a:srgbClr>
          </a:solidFill>
          <a:ln>
            <a:solidFill>
              <a:schemeClr val="bg1">
                <a:lumMod val="85000"/>
              </a:schemeClr>
            </a:solidFill>
          </a:ln>
          <a:effectLst>
            <a:reflection blurRad="12700" stA="38000" endPos="19000" dist="5000" dir="5400000" sy="-100000" algn="bl" rotWithShape="0"/>
          </a:effectLst>
        </p:spPr>
      </p:pic>
      <p:pic>
        <p:nvPicPr>
          <p:cNvPr id="19" name="Picture 18" descr="Chart, bar chart&#10;&#10;Description automatically generated">
            <a:extLst>
              <a:ext uri="{FF2B5EF4-FFF2-40B4-BE49-F238E27FC236}">
                <a16:creationId xmlns:a16="http://schemas.microsoft.com/office/drawing/2014/main" id="{7A78F148-16FF-400F-9970-2935915525C1}"/>
              </a:ext>
            </a:extLst>
          </p:cNvPr>
          <p:cNvPicPr>
            <a:picLocks noChangeAspect="1"/>
          </p:cNvPicPr>
          <p:nvPr/>
        </p:nvPicPr>
        <p:blipFill>
          <a:blip r:embed="rId3"/>
          <a:stretch>
            <a:fillRect/>
          </a:stretch>
        </p:blipFill>
        <p:spPr>
          <a:xfrm>
            <a:off x="164986" y="1909391"/>
            <a:ext cx="2870428" cy="1348159"/>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495425"/>
            <a:ext cx="2743200" cy="381000"/>
          </a:xfrm>
          <a:solidFill>
            <a:schemeClr val="bg1">
              <a:lumMod val="95000"/>
            </a:schemeClr>
          </a:solidFill>
          <a:ln>
            <a:solidFill>
              <a:schemeClr val="bg1">
                <a:lumMod val="85000"/>
              </a:schemeClr>
            </a:solidFill>
          </a:ln>
        </p:spPr>
        <p:txBody>
          <a:bodyPr>
            <a:normAutofit lnSpcReduction="10000"/>
          </a:bodyPr>
          <a:lstStyle/>
          <a:p>
            <a:pPr marL="0" indent="0">
              <a:buClr>
                <a:srgbClr val="AB092F"/>
              </a:buClr>
              <a:buNone/>
            </a:pPr>
            <a:r>
              <a:rPr lang="el-GR" b="1" dirty="0">
                <a:solidFill>
                  <a:schemeClr val="tx1">
                    <a:lumMod val="65000"/>
                    <a:lumOff val="35000"/>
                  </a:schemeClr>
                </a:solidFill>
              </a:rPr>
              <a:t>Οπτικοποίηση </a:t>
            </a:r>
            <a:r>
              <a:rPr lang="el-GR" dirty="0">
                <a:solidFill>
                  <a:schemeClr val="tx1">
                    <a:lumMod val="65000"/>
                    <a:lumOff val="35000"/>
                  </a:schemeClr>
                </a:solidFill>
              </a:rPr>
              <a:t>του</a:t>
            </a:r>
            <a:r>
              <a:rPr lang="el-GR" b="1" dirty="0">
                <a:solidFill>
                  <a:schemeClr val="tx1">
                    <a:lumMod val="65000"/>
                    <a:lumOff val="35000"/>
                  </a:schemeClr>
                </a:solidFill>
              </a:rPr>
              <a:t> </a:t>
            </a:r>
            <a:r>
              <a:rPr lang="el-GR" dirty="0">
                <a:solidFill>
                  <a:schemeClr val="tx1">
                    <a:lumMod val="65000"/>
                    <a:lumOff val="35000"/>
                  </a:schemeClr>
                </a:solidFill>
              </a:rPr>
              <a:t>χαρακτηριστικού</a:t>
            </a:r>
            <a:r>
              <a:rPr lang="el-GR" b="1" dirty="0">
                <a:solidFill>
                  <a:schemeClr val="tx1">
                    <a:lumMod val="65000"/>
                    <a:lumOff val="35000"/>
                  </a:schemeClr>
                </a:solidFill>
              </a:rPr>
              <a:t> </a:t>
            </a:r>
            <a:endParaRPr lang="en-US" b="1" dirty="0">
              <a:solidFill>
                <a:schemeClr val="tx1">
                  <a:lumMod val="65000"/>
                  <a:lumOff val="35000"/>
                </a:schemeClr>
              </a:solidFill>
            </a:endParaRPr>
          </a:p>
          <a:p>
            <a:pPr marL="0" indent="0">
              <a:buClr>
                <a:srgbClr val="AB092F"/>
              </a:buClr>
              <a:buNone/>
            </a:pPr>
            <a:r>
              <a:rPr lang="en-US" b="1" dirty="0">
                <a:solidFill>
                  <a:schemeClr val="tx1">
                    <a:lumMod val="65000"/>
                    <a:lumOff val="35000"/>
                  </a:schemeClr>
                </a:solidFill>
              </a:rPr>
              <a:t>Embarked </a:t>
            </a:r>
            <a:r>
              <a:rPr lang="el-GR" dirty="0">
                <a:solidFill>
                  <a:schemeClr val="tx1">
                    <a:lumMod val="65000"/>
                    <a:lumOff val="35000"/>
                  </a:schemeClr>
                </a:solidFill>
              </a:rPr>
              <a:t>και</a:t>
            </a:r>
            <a:r>
              <a:rPr lang="el-GR" b="1" dirty="0">
                <a:solidFill>
                  <a:schemeClr val="tx1">
                    <a:lumMod val="65000"/>
                    <a:lumOff val="35000"/>
                  </a:schemeClr>
                </a:solidFill>
              </a:rPr>
              <a:t> </a:t>
            </a:r>
            <a:r>
              <a:rPr lang="en-US" b="1" dirty="0">
                <a:solidFill>
                  <a:schemeClr val="tx1">
                    <a:lumMod val="65000"/>
                    <a:lumOff val="35000"/>
                  </a:schemeClr>
                </a:solidFill>
              </a:rPr>
              <a:t>PClass</a:t>
            </a: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n-US" sz="1400" b="1" dirty="0"/>
              <a:t>SibSp </a:t>
            </a:r>
            <a:r>
              <a:rPr lang="el-GR" sz="1400" b="1" dirty="0"/>
              <a:t>και </a:t>
            </a:r>
            <a:r>
              <a:rPr lang="en-US" sz="1400" b="1" dirty="0"/>
              <a:t>Parch</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n-US" sz="1300" b="1" dirty="0"/>
              <a:t>FSize</a:t>
            </a:r>
            <a:endParaRPr lang="en-JM" sz="13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n-US" sz="1300" b="1" dirty="0"/>
              <a:t>Embarked </a:t>
            </a:r>
            <a:r>
              <a:rPr lang="el-GR" sz="1300" b="1" dirty="0"/>
              <a:t>και </a:t>
            </a:r>
            <a:r>
              <a:rPr lang="en-US" sz="1300" b="1" dirty="0"/>
              <a:t>PClass</a:t>
            </a:r>
            <a:endParaRPr lang="en-JM" sz="13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16</a:t>
            </a:fld>
            <a:endParaRPr lang="en-JM"/>
          </a:p>
        </p:txBody>
      </p:sp>
      <p:sp>
        <p:nvSpPr>
          <p:cNvPr id="13" name="Text Placeholder 3">
            <a:extLst>
              <a:ext uri="{FF2B5EF4-FFF2-40B4-BE49-F238E27FC236}">
                <a16:creationId xmlns:a16="http://schemas.microsoft.com/office/drawing/2014/main" id="{ECA3E47E-16C8-435F-B9D2-3561A4DAA8A4}"/>
              </a:ext>
            </a:extLst>
          </p:cNvPr>
          <p:cNvSpPr txBox="1">
            <a:spLocks/>
          </p:cNvSpPr>
          <p:nvPr/>
        </p:nvSpPr>
        <p:spPr>
          <a:xfrm>
            <a:off x="6324600" y="1493693"/>
            <a:ext cx="2743200" cy="381000"/>
          </a:xfrm>
          <a:prstGeom prst="rect">
            <a:avLst/>
          </a:prstGeom>
          <a:solidFill>
            <a:schemeClr val="bg1">
              <a:lumMod val="95000"/>
            </a:schemeClr>
          </a:solidFill>
          <a:ln>
            <a:solidFill>
              <a:schemeClr val="bg1">
                <a:lumMod val="85000"/>
              </a:schemeClr>
            </a:solidFill>
          </a:ln>
        </p:spPr>
        <p:txBody>
          <a:bodyPr vert="horz" lIns="91440" tIns="45720" rIns="91440" bIns="45720" rtlCol="0">
            <a:normAutofit lnSpcReduction="10000"/>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dirty="0">
                <a:solidFill>
                  <a:schemeClr val="tx1">
                    <a:lumMod val="65000"/>
                    <a:lumOff val="35000"/>
                  </a:schemeClr>
                </a:solidFill>
              </a:rPr>
              <a:t>Θα </a:t>
            </a:r>
            <a:r>
              <a:rPr lang="el-GR" b="1" dirty="0">
                <a:solidFill>
                  <a:schemeClr val="tx1">
                    <a:lumMod val="65000"/>
                    <a:lumOff val="35000"/>
                  </a:schemeClr>
                </a:solidFill>
              </a:rPr>
              <a:t>μετασχηματίσουμε</a:t>
            </a:r>
            <a:r>
              <a:rPr lang="el-GR" dirty="0">
                <a:solidFill>
                  <a:schemeClr val="tx1">
                    <a:lumMod val="65000"/>
                    <a:lumOff val="35000"/>
                  </a:schemeClr>
                </a:solidFill>
              </a:rPr>
              <a:t> τα χαρακτηριστικά</a:t>
            </a:r>
          </a:p>
          <a:p>
            <a:pPr marL="0" indent="0">
              <a:buClr>
                <a:srgbClr val="AB092F"/>
              </a:buClr>
              <a:buNone/>
            </a:pPr>
            <a:r>
              <a:rPr lang="en-US" b="1" dirty="0">
                <a:solidFill>
                  <a:schemeClr val="tx1">
                    <a:lumMod val="65000"/>
                    <a:lumOff val="35000"/>
                  </a:schemeClr>
                </a:solidFill>
              </a:rPr>
              <a:t>SibSp </a:t>
            </a:r>
            <a:r>
              <a:rPr lang="el-GR" dirty="0">
                <a:solidFill>
                  <a:schemeClr val="tx1">
                    <a:lumMod val="65000"/>
                    <a:lumOff val="35000"/>
                  </a:schemeClr>
                </a:solidFill>
              </a:rPr>
              <a:t>και</a:t>
            </a:r>
            <a:r>
              <a:rPr lang="el-GR" b="1" dirty="0">
                <a:solidFill>
                  <a:schemeClr val="tx1">
                    <a:lumMod val="65000"/>
                    <a:lumOff val="35000"/>
                  </a:schemeClr>
                </a:solidFill>
              </a:rPr>
              <a:t> </a:t>
            </a:r>
            <a:r>
              <a:rPr lang="en-US" b="1" dirty="0">
                <a:solidFill>
                  <a:schemeClr val="tx1">
                    <a:lumMod val="65000"/>
                    <a:lumOff val="35000"/>
                  </a:schemeClr>
                </a:solidFill>
              </a:rPr>
              <a:t>Parch</a:t>
            </a:r>
            <a:r>
              <a:rPr lang="el-GR" b="1" dirty="0">
                <a:solidFill>
                  <a:schemeClr val="tx1">
                    <a:lumMod val="65000"/>
                    <a:lumOff val="35000"/>
                  </a:schemeClr>
                </a:solidFill>
              </a:rPr>
              <a:t> </a:t>
            </a:r>
            <a:r>
              <a:rPr lang="el-GR" dirty="0">
                <a:solidFill>
                  <a:schemeClr val="tx1">
                    <a:lumMod val="65000"/>
                    <a:lumOff val="35000"/>
                  </a:schemeClr>
                </a:solidFill>
              </a:rPr>
              <a:t>στο</a:t>
            </a:r>
            <a:r>
              <a:rPr lang="el-GR" b="1" dirty="0">
                <a:solidFill>
                  <a:schemeClr val="tx1">
                    <a:lumMod val="65000"/>
                    <a:lumOff val="35000"/>
                  </a:schemeClr>
                </a:solidFill>
              </a:rPr>
              <a:t> νέο </a:t>
            </a:r>
            <a:r>
              <a:rPr lang="el-GR" dirty="0">
                <a:solidFill>
                  <a:schemeClr val="tx1">
                    <a:lumMod val="65000"/>
                    <a:lumOff val="35000"/>
                  </a:schemeClr>
                </a:solidFill>
              </a:rPr>
              <a:t>χαρακτηριστικό</a:t>
            </a:r>
            <a:r>
              <a:rPr lang="el-GR" b="1" dirty="0">
                <a:solidFill>
                  <a:schemeClr val="tx1">
                    <a:lumMod val="65000"/>
                    <a:lumOff val="35000"/>
                  </a:schemeClr>
                </a:solidFill>
              </a:rPr>
              <a:t> </a:t>
            </a:r>
            <a:r>
              <a:rPr lang="en-US" b="1" dirty="0">
                <a:solidFill>
                  <a:schemeClr val="tx1">
                    <a:lumMod val="65000"/>
                    <a:lumOff val="35000"/>
                  </a:schemeClr>
                </a:solidFill>
              </a:rPr>
              <a:t>FSize</a:t>
            </a:r>
          </a:p>
        </p:txBody>
      </p:sp>
      <p:sp>
        <p:nvSpPr>
          <p:cNvPr id="11" name="Text Placeholder 3">
            <a:extLst>
              <a:ext uri="{FF2B5EF4-FFF2-40B4-BE49-F238E27FC236}">
                <a16:creationId xmlns:a16="http://schemas.microsoft.com/office/drawing/2014/main" id="{B661F7CC-9A73-4BEC-9352-770181DB204D}"/>
              </a:ext>
            </a:extLst>
          </p:cNvPr>
          <p:cNvSpPr txBox="1">
            <a:spLocks/>
          </p:cNvSpPr>
          <p:nvPr/>
        </p:nvSpPr>
        <p:spPr>
          <a:xfrm>
            <a:off x="3429000" y="1485899"/>
            <a:ext cx="2438400" cy="390525"/>
          </a:xfrm>
          <a:prstGeom prst="rect">
            <a:avLst/>
          </a:prstGeom>
          <a:solidFill>
            <a:schemeClr val="bg1">
              <a:lumMod val="95000"/>
            </a:schemeClr>
          </a:solidFill>
          <a:ln>
            <a:solidFill>
              <a:schemeClr val="bg1">
                <a:lumMod val="85000"/>
              </a:schemeClr>
            </a:solidFill>
          </a:ln>
        </p:spPr>
        <p:txBody>
          <a:bodyPr vert="horz" lIns="91440" tIns="45720" rIns="91440" bIns="45720" rtlCol="0">
            <a:normAutofit/>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b="1" dirty="0">
                <a:solidFill>
                  <a:schemeClr val="tx1">
                    <a:lumMod val="65000"/>
                    <a:lumOff val="35000"/>
                  </a:schemeClr>
                </a:solidFill>
              </a:rPr>
              <a:t>Οπτικοποίηση </a:t>
            </a:r>
            <a:r>
              <a:rPr lang="el-GR" dirty="0">
                <a:solidFill>
                  <a:schemeClr val="tx1">
                    <a:lumMod val="65000"/>
                    <a:lumOff val="35000"/>
                  </a:schemeClr>
                </a:solidFill>
              </a:rPr>
              <a:t>του</a:t>
            </a:r>
            <a:r>
              <a:rPr lang="el-GR" b="1" dirty="0">
                <a:solidFill>
                  <a:schemeClr val="tx1">
                    <a:lumMod val="65000"/>
                    <a:lumOff val="35000"/>
                  </a:schemeClr>
                </a:solidFill>
              </a:rPr>
              <a:t> </a:t>
            </a:r>
            <a:r>
              <a:rPr lang="el-GR" dirty="0">
                <a:solidFill>
                  <a:schemeClr val="tx1">
                    <a:lumMod val="65000"/>
                    <a:lumOff val="35000"/>
                  </a:schemeClr>
                </a:solidFill>
              </a:rPr>
              <a:t>χαρακτηριστικού</a:t>
            </a:r>
            <a:r>
              <a:rPr lang="el-GR" b="1" dirty="0">
                <a:solidFill>
                  <a:schemeClr val="tx1">
                    <a:lumMod val="65000"/>
                    <a:lumOff val="35000"/>
                  </a:schemeClr>
                </a:solidFill>
              </a:rPr>
              <a:t> </a:t>
            </a:r>
            <a:endParaRPr lang="en-US" b="1" dirty="0">
              <a:solidFill>
                <a:schemeClr val="tx1">
                  <a:lumMod val="65000"/>
                  <a:lumOff val="35000"/>
                </a:schemeClr>
              </a:solidFill>
            </a:endParaRPr>
          </a:p>
          <a:p>
            <a:pPr marL="0" indent="0">
              <a:buClr>
                <a:srgbClr val="AB092F"/>
              </a:buClr>
              <a:buNone/>
            </a:pPr>
            <a:r>
              <a:rPr lang="en-US" b="1" dirty="0">
                <a:solidFill>
                  <a:schemeClr val="tx1">
                    <a:lumMod val="65000"/>
                    <a:lumOff val="35000"/>
                  </a:schemeClr>
                </a:solidFill>
              </a:rPr>
              <a:t>SibSp </a:t>
            </a:r>
            <a:r>
              <a:rPr lang="el-GR" dirty="0">
                <a:solidFill>
                  <a:schemeClr val="tx1">
                    <a:lumMod val="65000"/>
                    <a:lumOff val="35000"/>
                  </a:schemeClr>
                </a:solidFill>
              </a:rPr>
              <a:t>και</a:t>
            </a:r>
            <a:r>
              <a:rPr lang="el-GR" b="1" dirty="0">
                <a:solidFill>
                  <a:schemeClr val="tx1">
                    <a:lumMod val="65000"/>
                    <a:lumOff val="35000"/>
                  </a:schemeClr>
                </a:solidFill>
              </a:rPr>
              <a:t> </a:t>
            </a:r>
            <a:r>
              <a:rPr lang="en-US" b="1" dirty="0">
                <a:solidFill>
                  <a:schemeClr val="tx1">
                    <a:lumMod val="65000"/>
                    <a:lumOff val="35000"/>
                  </a:schemeClr>
                </a:solidFill>
              </a:rPr>
              <a:t>Parch</a:t>
            </a:r>
          </a:p>
        </p:txBody>
      </p:sp>
      <p:pic>
        <p:nvPicPr>
          <p:cNvPr id="20" name="Picture 19" descr="Chart, bar chart&#10;&#10;Description automatically generated">
            <a:extLst>
              <a:ext uri="{FF2B5EF4-FFF2-40B4-BE49-F238E27FC236}">
                <a16:creationId xmlns:a16="http://schemas.microsoft.com/office/drawing/2014/main" id="{42D1FFBF-051A-401A-816D-44515186F04D}"/>
              </a:ext>
            </a:extLst>
          </p:cNvPr>
          <p:cNvPicPr>
            <a:picLocks noChangeAspect="1"/>
          </p:cNvPicPr>
          <p:nvPr/>
        </p:nvPicPr>
        <p:blipFill>
          <a:blip r:embed="rId4"/>
          <a:stretch>
            <a:fillRect/>
          </a:stretch>
        </p:blipFill>
        <p:spPr>
          <a:xfrm>
            <a:off x="164986" y="3320860"/>
            <a:ext cx="2870428" cy="1350207"/>
          </a:xfrm>
          <a:prstGeom prst="roundRect">
            <a:avLst>
              <a:gd name="adj" fmla="val 8594"/>
            </a:avLst>
          </a:prstGeom>
          <a:solidFill>
            <a:srgbClr val="FFFFFF">
              <a:shade val="85000"/>
            </a:srgbClr>
          </a:solidFill>
          <a:ln>
            <a:solidFill>
              <a:schemeClr val="bg1">
                <a:lumMod val="85000"/>
              </a:schemeClr>
            </a:solidFill>
          </a:ln>
          <a:effectLst>
            <a:reflection blurRad="12700" stA="38000" endPos="15000" dist="5000" dir="5400000" sy="-100000" algn="bl" rotWithShape="0"/>
          </a:effectLst>
        </p:spPr>
      </p:pic>
      <p:pic>
        <p:nvPicPr>
          <p:cNvPr id="22" name="Picture 21" descr="Chart&#10;&#10;Description automatically generated">
            <a:extLst>
              <a:ext uri="{FF2B5EF4-FFF2-40B4-BE49-F238E27FC236}">
                <a16:creationId xmlns:a16="http://schemas.microsoft.com/office/drawing/2014/main" id="{220D059A-E146-4771-B3D4-16564A79C639}"/>
              </a:ext>
            </a:extLst>
          </p:cNvPr>
          <p:cNvPicPr>
            <a:picLocks noChangeAspect="1"/>
          </p:cNvPicPr>
          <p:nvPr/>
        </p:nvPicPr>
        <p:blipFill rotWithShape="1">
          <a:blip r:embed="rId5"/>
          <a:srcRect t="29815"/>
          <a:stretch/>
        </p:blipFill>
        <p:spPr>
          <a:xfrm>
            <a:off x="3800893" y="3413680"/>
            <a:ext cx="1785937" cy="1219200"/>
          </a:xfrm>
          <a:prstGeom prst="roundRect">
            <a:avLst>
              <a:gd name="adj" fmla="val 8594"/>
            </a:avLst>
          </a:prstGeom>
          <a:solidFill>
            <a:srgbClr val="FFFFFF">
              <a:shade val="85000"/>
            </a:srgbClr>
          </a:solidFill>
          <a:ln>
            <a:solidFill>
              <a:schemeClr val="bg1">
                <a:lumMod val="85000"/>
              </a:schemeClr>
            </a:solidFill>
          </a:ln>
          <a:effectLst>
            <a:reflection blurRad="12700" stA="38000" endPos="22000" dist="5000" dir="5400000" sy="-100000" algn="bl" rotWithShape="0"/>
          </a:effectLst>
        </p:spPr>
      </p:pic>
      <p:pic>
        <p:nvPicPr>
          <p:cNvPr id="23" name="Picture 22" descr="Chart, bar chart&#10;&#10;Description automatically generated">
            <a:extLst>
              <a:ext uri="{FF2B5EF4-FFF2-40B4-BE49-F238E27FC236}">
                <a16:creationId xmlns:a16="http://schemas.microsoft.com/office/drawing/2014/main" id="{1154CC80-E414-4B92-B68E-27AA0F026B1C}"/>
              </a:ext>
            </a:extLst>
          </p:cNvPr>
          <p:cNvPicPr>
            <a:picLocks noChangeAspect="1"/>
          </p:cNvPicPr>
          <p:nvPr/>
        </p:nvPicPr>
        <p:blipFill>
          <a:blip r:embed="rId6"/>
          <a:stretch>
            <a:fillRect/>
          </a:stretch>
        </p:blipFill>
        <p:spPr>
          <a:xfrm>
            <a:off x="6324600" y="2266950"/>
            <a:ext cx="2684124" cy="172274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53600603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495425"/>
            <a:ext cx="2743200" cy="381000"/>
          </a:xfrm>
          <a:solidFill>
            <a:schemeClr val="bg1">
              <a:lumMod val="95000"/>
            </a:schemeClr>
          </a:solidFill>
          <a:ln>
            <a:solidFill>
              <a:schemeClr val="bg1">
                <a:lumMod val="85000"/>
              </a:schemeClr>
            </a:solidFill>
          </a:ln>
        </p:spPr>
        <p:txBody>
          <a:bodyPr>
            <a:normAutofit fontScale="92500"/>
          </a:bodyPr>
          <a:lstStyle/>
          <a:p>
            <a:pPr marL="0" indent="0">
              <a:buClr>
                <a:srgbClr val="AB092F"/>
              </a:buClr>
              <a:buNone/>
            </a:pPr>
            <a:r>
              <a:rPr lang="el-GR" b="1" dirty="0">
                <a:solidFill>
                  <a:schemeClr val="tx1">
                    <a:lumMod val="65000"/>
                    <a:lumOff val="35000"/>
                  </a:schemeClr>
                </a:solidFill>
              </a:rPr>
              <a:t>Οπτικοποίηση </a:t>
            </a:r>
            <a:r>
              <a:rPr lang="el-GR" dirty="0">
                <a:solidFill>
                  <a:schemeClr val="tx1">
                    <a:lumMod val="65000"/>
                    <a:lumOff val="35000"/>
                  </a:schemeClr>
                </a:solidFill>
              </a:rPr>
              <a:t>της</a:t>
            </a:r>
            <a:r>
              <a:rPr lang="el-GR" b="1" dirty="0">
                <a:solidFill>
                  <a:schemeClr val="tx1">
                    <a:lumMod val="65000"/>
                    <a:lumOff val="35000"/>
                  </a:schemeClr>
                </a:solidFill>
              </a:rPr>
              <a:t> Συσχέτισης </a:t>
            </a:r>
            <a:r>
              <a:rPr lang="el-GR" dirty="0">
                <a:solidFill>
                  <a:schemeClr val="tx1">
                    <a:lumMod val="65000"/>
                    <a:lumOff val="35000"/>
                  </a:schemeClr>
                </a:solidFill>
              </a:rPr>
              <a:t>κάθε</a:t>
            </a:r>
            <a:r>
              <a:rPr lang="el-GR" b="1" dirty="0">
                <a:solidFill>
                  <a:schemeClr val="tx1">
                    <a:lumMod val="65000"/>
                    <a:lumOff val="35000"/>
                  </a:schemeClr>
                </a:solidFill>
              </a:rPr>
              <a:t> ζεύγους χαρακτηριστικών </a:t>
            </a:r>
            <a:r>
              <a:rPr lang="el-GR" dirty="0">
                <a:solidFill>
                  <a:schemeClr val="tx1">
                    <a:lumMod val="65000"/>
                    <a:lumOff val="35000"/>
                  </a:schemeClr>
                </a:solidFill>
              </a:rPr>
              <a:t>έπειτα</a:t>
            </a:r>
            <a:r>
              <a:rPr lang="el-GR" b="1" dirty="0">
                <a:solidFill>
                  <a:schemeClr val="tx1">
                    <a:lumMod val="65000"/>
                    <a:lumOff val="35000"/>
                  </a:schemeClr>
                </a:solidFill>
              </a:rPr>
              <a:t> </a:t>
            </a:r>
            <a:r>
              <a:rPr lang="el-GR" dirty="0">
                <a:solidFill>
                  <a:schemeClr val="tx1">
                    <a:lumMod val="65000"/>
                    <a:lumOff val="35000"/>
                  </a:schemeClr>
                </a:solidFill>
              </a:rPr>
              <a:t>από</a:t>
            </a:r>
            <a:r>
              <a:rPr lang="el-GR" b="1" dirty="0">
                <a:solidFill>
                  <a:schemeClr val="tx1">
                    <a:lumMod val="65000"/>
                    <a:lumOff val="35000"/>
                  </a:schemeClr>
                </a:solidFill>
              </a:rPr>
              <a:t> μετασχηματισμό </a:t>
            </a:r>
            <a:r>
              <a:rPr lang="el-GR" dirty="0">
                <a:solidFill>
                  <a:schemeClr val="tx1">
                    <a:lumMod val="65000"/>
                    <a:lumOff val="35000"/>
                  </a:schemeClr>
                </a:solidFill>
              </a:rPr>
              <a:t>σε</a:t>
            </a:r>
            <a:r>
              <a:rPr lang="el-GR" b="1" dirty="0">
                <a:solidFill>
                  <a:schemeClr val="tx1">
                    <a:lumMod val="65000"/>
                    <a:lumOff val="35000"/>
                  </a:schemeClr>
                </a:solidFill>
              </a:rPr>
              <a:t> </a:t>
            </a:r>
            <a:r>
              <a:rPr lang="en-US" b="1" dirty="0">
                <a:solidFill>
                  <a:schemeClr val="tx1">
                    <a:lumMod val="65000"/>
                    <a:lumOff val="35000"/>
                  </a:schemeClr>
                </a:solidFill>
              </a:rPr>
              <a:t>binary</a:t>
            </a: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n-US" sz="1400" b="1" dirty="0"/>
              <a:t>Total</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n-US" sz="1300" b="1" dirty="0"/>
              <a:t>Sex</a:t>
            </a:r>
            <a:endParaRPr lang="en-JM" sz="1300" b="1" dirty="0"/>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n-US" sz="1300" b="1" dirty="0">
                <a:solidFill>
                  <a:schemeClr val="bg1"/>
                </a:solidFill>
              </a:rPr>
              <a:t>Correlation (</a:t>
            </a:r>
            <a:r>
              <a:rPr lang="el-GR" sz="1300" b="1" dirty="0">
                <a:solidFill>
                  <a:schemeClr val="bg1"/>
                </a:solidFill>
              </a:rPr>
              <a:t>Συσχέτιση</a:t>
            </a:r>
            <a:r>
              <a:rPr lang="en-US" sz="1300" b="1" dirty="0">
                <a:solidFill>
                  <a:schemeClr val="bg1"/>
                </a:solidFill>
              </a:rPr>
              <a:t>)</a:t>
            </a:r>
            <a:endParaRPr lang="en-JM" sz="13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17</a:t>
            </a:fld>
            <a:endParaRPr lang="en-JM"/>
          </a:p>
        </p:txBody>
      </p:sp>
      <p:sp>
        <p:nvSpPr>
          <p:cNvPr id="13" name="Text Placeholder 3">
            <a:extLst>
              <a:ext uri="{FF2B5EF4-FFF2-40B4-BE49-F238E27FC236}">
                <a16:creationId xmlns:a16="http://schemas.microsoft.com/office/drawing/2014/main" id="{ECA3E47E-16C8-435F-B9D2-3561A4DAA8A4}"/>
              </a:ext>
            </a:extLst>
          </p:cNvPr>
          <p:cNvSpPr txBox="1">
            <a:spLocks/>
          </p:cNvSpPr>
          <p:nvPr/>
        </p:nvSpPr>
        <p:spPr>
          <a:xfrm>
            <a:off x="6324600" y="1493693"/>
            <a:ext cx="2743200" cy="381000"/>
          </a:xfrm>
          <a:prstGeom prst="rect">
            <a:avLst/>
          </a:prstGeom>
          <a:solidFill>
            <a:schemeClr val="bg1">
              <a:lumMod val="95000"/>
            </a:schemeClr>
          </a:solidFill>
          <a:ln>
            <a:solidFill>
              <a:schemeClr val="bg1">
                <a:lumMod val="85000"/>
              </a:schemeClr>
            </a:solidFill>
          </a:ln>
        </p:spPr>
        <p:txBody>
          <a:bodyPr vert="horz" lIns="91440" tIns="45720" rIns="91440" bIns="45720" rtlCol="0">
            <a:normAutofit/>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b="1" dirty="0">
                <a:solidFill>
                  <a:schemeClr val="tx1">
                    <a:lumMod val="65000"/>
                    <a:lumOff val="35000"/>
                  </a:schemeClr>
                </a:solidFill>
              </a:rPr>
              <a:t>Οπτικοποίηση </a:t>
            </a:r>
            <a:r>
              <a:rPr lang="el-GR" dirty="0">
                <a:solidFill>
                  <a:schemeClr val="tx1">
                    <a:lumMod val="65000"/>
                    <a:lumOff val="35000"/>
                  </a:schemeClr>
                </a:solidFill>
              </a:rPr>
              <a:t>του</a:t>
            </a:r>
            <a:r>
              <a:rPr lang="el-GR" b="1" dirty="0">
                <a:solidFill>
                  <a:schemeClr val="tx1">
                    <a:lumMod val="65000"/>
                    <a:lumOff val="35000"/>
                  </a:schemeClr>
                </a:solidFill>
              </a:rPr>
              <a:t> </a:t>
            </a:r>
            <a:r>
              <a:rPr lang="el-GR" dirty="0">
                <a:solidFill>
                  <a:schemeClr val="tx1">
                    <a:lumMod val="65000"/>
                    <a:lumOff val="35000"/>
                  </a:schemeClr>
                </a:solidFill>
              </a:rPr>
              <a:t>χαρακτηριστικού</a:t>
            </a:r>
            <a:r>
              <a:rPr lang="el-GR" b="1" dirty="0">
                <a:solidFill>
                  <a:schemeClr val="tx1">
                    <a:lumMod val="65000"/>
                    <a:lumOff val="35000"/>
                  </a:schemeClr>
                </a:solidFill>
              </a:rPr>
              <a:t> </a:t>
            </a:r>
            <a:r>
              <a:rPr lang="en-US" b="1" dirty="0">
                <a:solidFill>
                  <a:schemeClr val="tx1">
                    <a:lumMod val="65000"/>
                    <a:lumOff val="35000"/>
                  </a:schemeClr>
                </a:solidFill>
              </a:rPr>
              <a:t>Sex</a:t>
            </a:r>
          </a:p>
        </p:txBody>
      </p:sp>
      <p:sp>
        <p:nvSpPr>
          <p:cNvPr id="11" name="Text Placeholder 3">
            <a:extLst>
              <a:ext uri="{FF2B5EF4-FFF2-40B4-BE49-F238E27FC236}">
                <a16:creationId xmlns:a16="http://schemas.microsoft.com/office/drawing/2014/main" id="{B661F7CC-9A73-4BEC-9352-770181DB204D}"/>
              </a:ext>
            </a:extLst>
          </p:cNvPr>
          <p:cNvSpPr txBox="1">
            <a:spLocks/>
          </p:cNvSpPr>
          <p:nvPr/>
        </p:nvSpPr>
        <p:spPr>
          <a:xfrm>
            <a:off x="3429000" y="1485899"/>
            <a:ext cx="2438400" cy="390525"/>
          </a:xfrm>
          <a:prstGeom prst="rect">
            <a:avLst/>
          </a:prstGeom>
          <a:solidFill>
            <a:schemeClr val="bg1">
              <a:lumMod val="95000"/>
            </a:schemeClr>
          </a:solidFill>
          <a:ln>
            <a:solidFill>
              <a:schemeClr val="bg1">
                <a:lumMod val="85000"/>
              </a:schemeClr>
            </a:solidFill>
          </a:ln>
        </p:spPr>
        <p:txBody>
          <a:bodyPr vert="horz" lIns="91440" tIns="45720" rIns="91440" bIns="45720" rtlCol="0">
            <a:normAutofit/>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AB092F"/>
              </a:buClr>
              <a:buNone/>
            </a:pPr>
            <a:r>
              <a:rPr lang="el-GR" b="1" dirty="0">
                <a:solidFill>
                  <a:schemeClr val="tx1">
                    <a:lumMod val="65000"/>
                    <a:lumOff val="35000"/>
                  </a:schemeClr>
                </a:solidFill>
              </a:rPr>
              <a:t>Οπτικοποίηση </a:t>
            </a:r>
            <a:r>
              <a:rPr lang="el-GR" dirty="0">
                <a:solidFill>
                  <a:schemeClr val="tx1">
                    <a:lumMod val="65000"/>
                    <a:lumOff val="35000"/>
                  </a:schemeClr>
                </a:solidFill>
              </a:rPr>
              <a:t>της </a:t>
            </a:r>
            <a:r>
              <a:rPr lang="el-GR" b="1" dirty="0">
                <a:solidFill>
                  <a:schemeClr val="tx1">
                    <a:lumMod val="65000"/>
                    <a:lumOff val="35000"/>
                  </a:schemeClr>
                </a:solidFill>
              </a:rPr>
              <a:t>συνολικής κατανομής </a:t>
            </a:r>
            <a:endParaRPr lang="en-US" b="1" dirty="0">
              <a:solidFill>
                <a:schemeClr val="tx1">
                  <a:lumMod val="65000"/>
                  <a:lumOff val="35000"/>
                </a:schemeClr>
              </a:solidFill>
            </a:endParaRPr>
          </a:p>
        </p:txBody>
      </p:sp>
      <p:pic>
        <p:nvPicPr>
          <p:cNvPr id="15" name="Picture 14" descr="Chart&#10;&#10;Description automatically generated">
            <a:extLst>
              <a:ext uri="{FF2B5EF4-FFF2-40B4-BE49-F238E27FC236}">
                <a16:creationId xmlns:a16="http://schemas.microsoft.com/office/drawing/2014/main" id="{6CF76C8E-7ADA-4C16-B9C9-511A66E8B106}"/>
              </a:ext>
            </a:extLst>
          </p:cNvPr>
          <p:cNvPicPr>
            <a:picLocks noChangeAspect="1"/>
          </p:cNvPicPr>
          <p:nvPr/>
        </p:nvPicPr>
        <p:blipFill>
          <a:blip r:embed="rId2"/>
          <a:stretch>
            <a:fillRect/>
          </a:stretch>
        </p:blipFill>
        <p:spPr>
          <a:xfrm>
            <a:off x="69272" y="1962150"/>
            <a:ext cx="3054927" cy="2702147"/>
          </a:xfrm>
          <a:prstGeom prst="roundRect">
            <a:avLst>
              <a:gd name="adj" fmla="val 8594"/>
            </a:avLst>
          </a:prstGeom>
          <a:solidFill>
            <a:srgbClr val="FFFFFF">
              <a:shade val="85000"/>
            </a:srgbClr>
          </a:solidFill>
          <a:ln>
            <a:solidFill>
              <a:schemeClr val="bg1">
                <a:lumMod val="85000"/>
              </a:schemeClr>
            </a:solidFill>
          </a:ln>
          <a:effectLst>
            <a:reflection blurRad="12700" stA="38000" endPos="9000" dist="5000" dir="5400000" sy="-100000" algn="bl" rotWithShape="0"/>
          </a:effectLst>
        </p:spPr>
      </p:pic>
      <p:pic>
        <p:nvPicPr>
          <p:cNvPr id="16" name="Picture 15" descr="Chart, bar chart&#10;&#10;Description automatically generated">
            <a:extLst>
              <a:ext uri="{FF2B5EF4-FFF2-40B4-BE49-F238E27FC236}">
                <a16:creationId xmlns:a16="http://schemas.microsoft.com/office/drawing/2014/main" id="{28AE4917-166C-4889-A6FA-CADF2DD38079}"/>
              </a:ext>
            </a:extLst>
          </p:cNvPr>
          <p:cNvPicPr>
            <a:picLocks noChangeAspect="1"/>
          </p:cNvPicPr>
          <p:nvPr/>
        </p:nvPicPr>
        <p:blipFill>
          <a:blip r:embed="rId3"/>
          <a:stretch>
            <a:fillRect/>
          </a:stretch>
        </p:blipFill>
        <p:spPr>
          <a:xfrm>
            <a:off x="3289226" y="2312740"/>
            <a:ext cx="2697407" cy="1272675"/>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17" name="Picture 16" descr="Chart, bar chart&#10;&#10;Description automatically generated">
            <a:extLst>
              <a:ext uri="{FF2B5EF4-FFF2-40B4-BE49-F238E27FC236}">
                <a16:creationId xmlns:a16="http://schemas.microsoft.com/office/drawing/2014/main" id="{A72DAA85-43BE-4C3C-A39A-0242D39B82AA}"/>
              </a:ext>
            </a:extLst>
          </p:cNvPr>
          <p:cNvPicPr>
            <a:picLocks noChangeAspect="1"/>
          </p:cNvPicPr>
          <p:nvPr/>
        </p:nvPicPr>
        <p:blipFill>
          <a:blip r:embed="rId4"/>
          <a:stretch>
            <a:fillRect/>
          </a:stretch>
        </p:blipFill>
        <p:spPr>
          <a:xfrm>
            <a:off x="6248400" y="2310709"/>
            <a:ext cx="2743200" cy="1297196"/>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171916694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581150"/>
            <a:ext cx="2743200" cy="2895600"/>
          </a:xfrm>
          <a:solidFill>
            <a:schemeClr val="bg1">
              <a:lumMod val="95000"/>
            </a:schemeClr>
          </a:solidFill>
          <a:ln>
            <a:solidFill>
              <a:schemeClr val="bg1">
                <a:lumMod val="85000"/>
              </a:schemeClr>
            </a:solidFill>
          </a:ln>
        </p:spPr>
        <p:txBody>
          <a:bodyPr>
            <a:normAutofit/>
          </a:bodyPr>
          <a:lstStyle/>
          <a:p>
            <a:pPr marL="0" indent="0">
              <a:buClr>
                <a:srgbClr val="AB092F"/>
              </a:buClr>
              <a:buNone/>
            </a:pPr>
            <a:r>
              <a:rPr lang="el-GR" sz="1000" dirty="0">
                <a:solidFill>
                  <a:schemeClr val="tx1">
                    <a:lumMod val="65000"/>
                    <a:lumOff val="35000"/>
                  </a:schemeClr>
                </a:solidFill>
              </a:rPr>
              <a:t>Μοντέλα – Αλγόριθμοι Πρόβλεψης που θα εφαρμόσουμε:</a:t>
            </a:r>
          </a:p>
          <a:p>
            <a:pPr marL="0" indent="0">
              <a:buClr>
                <a:srgbClr val="AB092F"/>
              </a:buClr>
              <a:buNone/>
            </a:pPr>
            <a:endParaRPr lang="el-GR" sz="1000"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Decision</a:t>
            </a:r>
            <a:r>
              <a:rPr lang="en-US" sz="1000" dirty="0">
                <a:solidFill>
                  <a:schemeClr val="tx1">
                    <a:lumMod val="65000"/>
                    <a:lumOff val="35000"/>
                  </a:schemeClr>
                </a:solidFill>
              </a:rPr>
              <a:t> </a:t>
            </a:r>
            <a:r>
              <a:rPr lang="en-US" sz="1000" b="1" dirty="0">
                <a:solidFill>
                  <a:schemeClr val="tx1">
                    <a:lumMod val="65000"/>
                    <a:lumOff val="35000"/>
                  </a:schemeClr>
                </a:solidFill>
              </a:rPr>
              <a:t>Trees </a:t>
            </a:r>
            <a:r>
              <a:rPr lang="en-US" sz="1000" dirty="0">
                <a:solidFill>
                  <a:schemeClr val="tx1">
                    <a:lumMod val="65000"/>
                    <a:lumOff val="35000"/>
                  </a:schemeClr>
                </a:solidFill>
              </a:rPr>
              <a:t>(</a:t>
            </a:r>
            <a:r>
              <a:rPr lang="en-US" sz="1000" b="1" dirty="0">
                <a:solidFill>
                  <a:schemeClr val="tx1">
                    <a:lumMod val="65000"/>
                    <a:lumOff val="35000"/>
                  </a:schemeClr>
                </a:solidFill>
              </a:rPr>
              <a:t>Classification</a:t>
            </a:r>
            <a:r>
              <a:rPr lang="en-US" sz="1000" dirty="0">
                <a:solidFill>
                  <a:schemeClr val="tx1">
                    <a:lumMod val="65000"/>
                    <a:lumOff val="35000"/>
                  </a:schemeClr>
                </a:solidFill>
              </a:rPr>
              <a:t>)</a:t>
            </a:r>
            <a:endParaRPr lang="en-US" sz="1000" b="1"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Naïve</a:t>
            </a:r>
            <a:r>
              <a:rPr lang="en-US" sz="1000" dirty="0">
                <a:solidFill>
                  <a:schemeClr val="tx1">
                    <a:lumMod val="65000"/>
                    <a:lumOff val="35000"/>
                  </a:schemeClr>
                </a:solidFill>
              </a:rPr>
              <a:t> </a:t>
            </a:r>
            <a:r>
              <a:rPr lang="en-US" sz="1000" b="1" dirty="0">
                <a:solidFill>
                  <a:schemeClr val="tx1">
                    <a:lumMod val="65000"/>
                    <a:lumOff val="35000"/>
                  </a:schemeClr>
                </a:solidFill>
              </a:rPr>
              <a:t>Bayes</a:t>
            </a:r>
            <a:r>
              <a:rPr lang="en-US" sz="1000" dirty="0">
                <a:solidFill>
                  <a:schemeClr val="tx1">
                    <a:lumMod val="65000"/>
                    <a:lumOff val="35000"/>
                  </a:schemeClr>
                </a:solidFill>
              </a:rPr>
              <a:t> </a:t>
            </a:r>
            <a:r>
              <a:rPr lang="en-US" sz="1000" b="1" dirty="0">
                <a:solidFill>
                  <a:schemeClr val="tx1">
                    <a:lumMod val="65000"/>
                    <a:lumOff val="35000"/>
                  </a:schemeClr>
                </a:solidFill>
              </a:rPr>
              <a:t>classifier </a:t>
            </a:r>
            <a:r>
              <a:rPr lang="en-US" sz="1000" dirty="0">
                <a:solidFill>
                  <a:schemeClr val="tx1">
                    <a:lumMod val="65000"/>
                    <a:lumOff val="35000"/>
                  </a:schemeClr>
                </a:solidFill>
              </a:rPr>
              <a:t>(</a:t>
            </a:r>
            <a:r>
              <a:rPr lang="en-US" sz="1000" b="1" dirty="0">
                <a:solidFill>
                  <a:schemeClr val="tx1">
                    <a:lumMod val="65000"/>
                    <a:lumOff val="35000"/>
                  </a:schemeClr>
                </a:solidFill>
              </a:rPr>
              <a:t>Classification</a:t>
            </a:r>
            <a:r>
              <a:rPr lang="en-US" sz="1000" dirty="0">
                <a:solidFill>
                  <a:schemeClr val="tx1">
                    <a:lumMod val="65000"/>
                    <a:lumOff val="35000"/>
                  </a:schemeClr>
                </a:solidFill>
              </a:rPr>
              <a:t>)</a:t>
            </a:r>
            <a:endParaRPr lang="en-US" sz="1000" b="1"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Logistic</a:t>
            </a:r>
            <a:r>
              <a:rPr lang="en-US" sz="1000" dirty="0">
                <a:solidFill>
                  <a:schemeClr val="tx1">
                    <a:lumMod val="65000"/>
                    <a:lumOff val="35000"/>
                  </a:schemeClr>
                </a:solidFill>
              </a:rPr>
              <a:t> </a:t>
            </a:r>
            <a:r>
              <a:rPr lang="en-US" sz="1000" b="1" dirty="0">
                <a:solidFill>
                  <a:schemeClr val="tx1">
                    <a:lumMod val="65000"/>
                    <a:lumOff val="35000"/>
                  </a:schemeClr>
                </a:solidFill>
              </a:rPr>
              <a:t>Regression </a:t>
            </a:r>
            <a:r>
              <a:rPr lang="en-US" sz="1000" dirty="0">
                <a:solidFill>
                  <a:schemeClr val="tx1">
                    <a:lumMod val="65000"/>
                    <a:lumOff val="35000"/>
                  </a:schemeClr>
                </a:solidFill>
              </a:rPr>
              <a:t>(</a:t>
            </a:r>
            <a:r>
              <a:rPr lang="en-US" sz="1000" b="1" dirty="0">
                <a:solidFill>
                  <a:schemeClr val="tx1">
                    <a:lumMod val="65000"/>
                    <a:lumOff val="35000"/>
                  </a:schemeClr>
                </a:solidFill>
              </a:rPr>
              <a:t>Regression</a:t>
            </a:r>
            <a:r>
              <a:rPr lang="en-US" sz="1000" dirty="0">
                <a:solidFill>
                  <a:schemeClr val="tx1">
                    <a:lumMod val="65000"/>
                    <a:lumOff val="35000"/>
                  </a:schemeClr>
                </a:solidFill>
              </a:rPr>
              <a:t>)</a:t>
            </a:r>
            <a:endParaRPr lang="en-US" sz="1000" b="1"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KNN</a:t>
            </a:r>
            <a:r>
              <a:rPr lang="en-US" sz="1000" dirty="0">
                <a:solidFill>
                  <a:schemeClr val="tx1">
                    <a:lumMod val="65000"/>
                    <a:lumOff val="35000"/>
                  </a:schemeClr>
                </a:solidFill>
              </a:rPr>
              <a:t> (</a:t>
            </a:r>
            <a:r>
              <a:rPr lang="en-US" sz="1000" b="1" dirty="0">
                <a:solidFill>
                  <a:schemeClr val="tx1">
                    <a:lumMod val="65000"/>
                    <a:lumOff val="35000"/>
                  </a:schemeClr>
                </a:solidFill>
              </a:rPr>
              <a:t>Regression</a:t>
            </a:r>
            <a:r>
              <a:rPr lang="en-US" sz="1000" dirty="0">
                <a:solidFill>
                  <a:schemeClr val="tx1">
                    <a:lumMod val="65000"/>
                    <a:lumOff val="35000"/>
                  </a:schemeClr>
                </a:solidFill>
              </a:rPr>
              <a:t>)</a:t>
            </a:r>
          </a:p>
          <a:p>
            <a:pPr>
              <a:buClr>
                <a:srgbClr val="AB092F"/>
              </a:buClr>
              <a:buFont typeface="Arial" panose="020B0604020202020204" pitchFamily="34" charset="0"/>
              <a:buChar char="•"/>
            </a:pPr>
            <a:r>
              <a:rPr lang="en-US" sz="1000" b="1" dirty="0">
                <a:solidFill>
                  <a:schemeClr val="tx1">
                    <a:lumMod val="65000"/>
                    <a:lumOff val="35000"/>
                  </a:schemeClr>
                </a:solidFill>
              </a:rPr>
              <a:t>SVM </a:t>
            </a:r>
            <a:r>
              <a:rPr lang="en-US" sz="1000" dirty="0">
                <a:solidFill>
                  <a:schemeClr val="tx1">
                    <a:lumMod val="65000"/>
                    <a:lumOff val="35000"/>
                  </a:schemeClr>
                </a:solidFill>
              </a:rPr>
              <a:t>(</a:t>
            </a:r>
            <a:r>
              <a:rPr lang="en-US" sz="1000" b="1" dirty="0">
                <a:solidFill>
                  <a:schemeClr val="tx1">
                    <a:lumMod val="65000"/>
                    <a:lumOff val="35000"/>
                  </a:schemeClr>
                </a:solidFill>
              </a:rPr>
              <a:t>Regression</a:t>
            </a:r>
            <a:r>
              <a:rPr lang="en-US" sz="1000" dirty="0">
                <a:solidFill>
                  <a:schemeClr val="tx1">
                    <a:lumMod val="65000"/>
                    <a:lumOff val="35000"/>
                  </a:schemeClr>
                </a:solidFill>
              </a:rPr>
              <a:t>)</a:t>
            </a:r>
            <a:endParaRPr lang="en-US" sz="1000" b="1"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Perceptron </a:t>
            </a:r>
            <a:r>
              <a:rPr lang="en-US" sz="1000" dirty="0">
                <a:solidFill>
                  <a:schemeClr val="tx1">
                    <a:lumMod val="65000"/>
                    <a:lumOff val="35000"/>
                  </a:schemeClr>
                </a:solidFill>
              </a:rPr>
              <a:t>(</a:t>
            </a:r>
            <a:r>
              <a:rPr lang="en-US" sz="1000" b="1" dirty="0">
                <a:solidFill>
                  <a:schemeClr val="tx1">
                    <a:lumMod val="65000"/>
                    <a:lumOff val="35000"/>
                  </a:schemeClr>
                </a:solidFill>
              </a:rPr>
              <a:t>Classification</a:t>
            </a:r>
            <a:r>
              <a:rPr lang="en-US" sz="1000" dirty="0">
                <a:solidFill>
                  <a:schemeClr val="tx1">
                    <a:lumMod val="65000"/>
                    <a:lumOff val="35000"/>
                  </a:schemeClr>
                </a:solidFill>
              </a:rPr>
              <a:t>)</a:t>
            </a:r>
            <a:endParaRPr lang="en-US" sz="1000" b="1" dirty="0">
              <a:solidFill>
                <a:schemeClr val="tx1">
                  <a:lumMod val="65000"/>
                  <a:lumOff val="35000"/>
                </a:schemeClr>
              </a:solidFill>
            </a:endParaRPr>
          </a:p>
          <a:p>
            <a:pPr>
              <a:buClr>
                <a:srgbClr val="AB092F"/>
              </a:buClr>
              <a:buFont typeface="Arial" panose="020B0604020202020204" pitchFamily="34" charset="0"/>
              <a:buChar char="•"/>
            </a:pPr>
            <a:r>
              <a:rPr lang="en-US" sz="1000" b="1" dirty="0">
                <a:solidFill>
                  <a:schemeClr val="tx1">
                    <a:lumMod val="65000"/>
                    <a:lumOff val="35000"/>
                  </a:schemeClr>
                </a:solidFill>
              </a:rPr>
              <a:t>Neural</a:t>
            </a:r>
            <a:r>
              <a:rPr lang="en-US" sz="1000" dirty="0">
                <a:solidFill>
                  <a:schemeClr val="tx1">
                    <a:lumMod val="65000"/>
                    <a:lumOff val="35000"/>
                  </a:schemeClr>
                </a:solidFill>
              </a:rPr>
              <a:t> </a:t>
            </a:r>
            <a:r>
              <a:rPr lang="en-US" sz="1000" b="1" dirty="0">
                <a:solidFill>
                  <a:schemeClr val="tx1">
                    <a:lumMod val="65000"/>
                    <a:lumOff val="35000"/>
                  </a:schemeClr>
                </a:solidFill>
              </a:rPr>
              <a:t>Network </a:t>
            </a:r>
            <a:r>
              <a:rPr lang="en-US" sz="1000" dirty="0">
                <a:solidFill>
                  <a:schemeClr val="tx1">
                    <a:lumMod val="65000"/>
                    <a:lumOff val="35000"/>
                  </a:schemeClr>
                </a:solidFill>
              </a:rPr>
              <a:t>(</a:t>
            </a:r>
            <a:r>
              <a:rPr lang="en-US" sz="1000" b="1" dirty="0">
                <a:solidFill>
                  <a:schemeClr val="tx1">
                    <a:lumMod val="65000"/>
                    <a:lumOff val="35000"/>
                  </a:schemeClr>
                </a:solidFill>
              </a:rPr>
              <a:t>Classification</a:t>
            </a:r>
            <a:r>
              <a:rPr lang="en-US" sz="1000" dirty="0">
                <a:solidFill>
                  <a:schemeClr val="tx1">
                    <a:lumMod val="65000"/>
                    <a:lumOff val="35000"/>
                  </a:schemeClr>
                </a:solidFill>
              </a:rPr>
              <a:t>)</a:t>
            </a:r>
            <a:endParaRPr lang="en-US" sz="1000" b="1" dirty="0">
              <a:solidFill>
                <a:schemeClr val="tx1">
                  <a:lumMod val="65000"/>
                  <a:lumOff val="35000"/>
                </a:schemeClr>
              </a:solidFill>
            </a:endParaRP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l-GR" sz="1400" b="1" dirty="0"/>
              <a:t>Άποψη Νευρωνικού Δικτύου</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l-GR" sz="1300" b="1" dirty="0"/>
              <a:t>Αρχιτεκτονική Νευρωνικού Δικτύου</a:t>
            </a:r>
            <a:endParaRPr lang="en-JM" sz="13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l-GR" sz="1300" b="1" dirty="0"/>
              <a:t>Μοντέλα – Αλγόριθμοι Πρόβλεψης </a:t>
            </a:r>
            <a:endParaRPr lang="en-JM" sz="13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18</a:t>
            </a:fld>
            <a:endParaRPr lang="en-JM"/>
          </a:p>
        </p:txBody>
      </p:sp>
      <p:sp>
        <p:nvSpPr>
          <p:cNvPr id="13" name="Text Placeholder 3">
            <a:extLst>
              <a:ext uri="{FF2B5EF4-FFF2-40B4-BE49-F238E27FC236}">
                <a16:creationId xmlns:a16="http://schemas.microsoft.com/office/drawing/2014/main" id="{ECA3E47E-16C8-435F-B9D2-3561A4DAA8A4}"/>
              </a:ext>
            </a:extLst>
          </p:cNvPr>
          <p:cNvSpPr txBox="1">
            <a:spLocks/>
          </p:cNvSpPr>
          <p:nvPr/>
        </p:nvSpPr>
        <p:spPr>
          <a:xfrm>
            <a:off x="6324599" y="1581150"/>
            <a:ext cx="2743200" cy="2895600"/>
          </a:xfrm>
          <a:prstGeom prst="rect">
            <a:avLst/>
          </a:prstGeom>
          <a:solidFill>
            <a:schemeClr val="bg1">
              <a:lumMod val="95000"/>
            </a:schemeClr>
          </a:solidFill>
          <a:ln>
            <a:solidFill>
              <a:schemeClr val="bg1">
                <a:lumMod val="85000"/>
              </a:schemeClr>
            </a:solidFill>
          </a:ln>
        </p:spPr>
        <p:txBody>
          <a:bodyPr vert="horz" lIns="91440" tIns="45720" rIns="91440" bIns="45720" rtlCol="0">
            <a:normAutofit lnSpcReduction="10000"/>
          </a:bodyPr>
          <a:lstStyle>
            <a:lvl1pPr marL="342900" indent="-342900" algn="l" defTabSz="914400" rtl="0" eaLnBrk="1" latinLnBrk="0" hangingPunct="1">
              <a:lnSpc>
                <a:spcPct val="110000"/>
              </a:lnSpc>
              <a:spcBef>
                <a:spcPts val="0"/>
              </a:spcBef>
              <a:buClr>
                <a:srgbClr val="92D050"/>
              </a:buClr>
              <a:buSzPct val="120000"/>
              <a:buFont typeface="Courier New" pitchFamily="49" charset="0"/>
              <a:buChar char="o"/>
              <a:defRPr sz="9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buFont typeface="Arial" panose="020B0604020202020204" pitchFamily="34" charset="0"/>
              <a:buChar char="•"/>
            </a:pPr>
            <a:r>
              <a:rPr lang="en-US" b="1" dirty="0">
                <a:solidFill>
                  <a:schemeClr val="tx1">
                    <a:lumMod val="65000"/>
                    <a:lumOff val="35000"/>
                  </a:schemeClr>
                </a:solidFill>
              </a:rPr>
              <a:t>20 </a:t>
            </a:r>
            <a:r>
              <a:rPr lang="el-GR" b="1" dirty="0">
                <a:solidFill>
                  <a:schemeClr val="tx1">
                    <a:lumMod val="65000"/>
                    <a:lumOff val="35000"/>
                  </a:schemeClr>
                </a:solidFill>
              </a:rPr>
              <a:t>νευρώνες εισόδου</a:t>
            </a:r>
            <a:r>
              <a:rPr lang="el-GR" dirty="0">
                <a:solidFill>
                  <a:schemeClr val="tx1">
                    <a:lumMod val="65000"/>
                    <a:lumOff val="35000"/>
                  </a:schemeClr>
                </a:solidFill>
              </a:rPr>
              <a:t>, όσα είναι και τα χαρακτηριστικά μας</a:t>
            </a:r>
            <a:endParaRPr lang="en-US" b="1" dirty="0">
              <a:solidFill>
                <a:schemeClr val="tx1">
                  <a:lumMod val="65000"/>
                  <a:lumOff val="35000"/>
                </a:schemeClr>
              </a:solidFill>
            </a:endParaRPr>
          </a:p>
          <a:p>
            <a:pPr>
              <a:buClr>
                <a:srgbClr val="AB092F"/>
              </a:buClr>
              <a:buFont typeface="Arial" panose="020B0604020202020204" pitchFamily="34" charset="0"/>
              <a:buChar char="•"/>
            </a:pPr>
            <a:r>
              <a:rPr lang="el-GR" b="1" dirty="0">
                <a:solidFill>
                  <a:schemeClr val="tx1">
                    <a:lumMod val="65000"/>
                    <a:lumOff val="35000"/>
                  </a:schemeClr>
                </a:solidFill>
              </a:rPr>
              <a:t>18</a:t>
            </a:r>
            <a:r>
              <a:rPr lang="el-GR" dirty="0">
                <a:solidFill>
                  <a:schemeClr val="tx1">
                    <a:lumMod val="65000"/>
                    <a:lumOff val="35000"/>
                  </a:schemeClr>
                </a:solidFill>
              </a:rPr>
              <a:t> </a:t>
            </a:r>
            <a:r>
              <a:rPr lang="el-GR" b="1" dirty="0">
                <a:solidFill>
                  <a:schemeClr val="tx1">
                    <a:lumMod val="65000"/>
                    <a:lumOff val="35000"/>
                  </a:schemeClr>
                </a:solidFill>
              </a:rPr>
              <a:t>κρυφοί</a:t>
            </a:r>
            <a:r>
              <a:rPr lang="el-GR" dirty="0">
                <a:solidFill>
                  <a:schemeClr val="tx1">
                    <a:lumMod val="65000"/>
                    <a:lumOff val="35000"/>
                  </a:schemeClr>
                </a:solidFill>
              </a:rPr>
              <a:t> </a:t>
            </a:r>
            <a:r>
              <a:rPr lang="el-GR" b="1" dirty="0">
                <a:solidFill>
                  <a:schemeClr val="tx1">
                    <a:lumMod val="65000"/>
                    <a:lumOff val="35000"/>
                  </a:schemeClr>
                </a:solidFill>
              </a:rPr>
              <a:t>νευρώνες</a:t>
            </a:r>
            <a:r>
              <a:rPr lang="el-GR" dirty="0">
                <a:solidFill>
                  <a:schemeClr val="tx1">
                    <a:lumMod val="65000"/>
                    <a:lumOff val="35000"/>
                  </a:schemeClr>
                </a:solidFill>
              </a:rPr>
              <a:t> </a:t>
            </a:r>
            <a:r>
              <a:rPr lang="el-GR" b="1" dirty="0">
                <a:solidFill>
                  <a:schemeClr val="tx1">
                    <a:lumMod val="65000"/>
                    <a:lumOff val="35000"/>
                  </a:schemeClr>
                </a:solidFill>
              </a:rPr>
              <a:t>υπολογισμού</a:t>
            </a:r>
            <a:endParaRPr lang="el-GR" dirty="0">
              <a:solidFill>
                <a:schemeClr val="tx1">
                  <a:lumMod val="65000"/>
                  <a:lumOff val="35000"/>
                </a:schemeClr>
              </a:solidFill>
            </a:endParaRPr>
          </a:p>
          <a:p>
            <a:pPr>
              <a:buClr>
                <a:srgbClr val="AB092F"/>
              </a:buClr>
              <a:buFont typeface="Arial" panose="020B0604020202020204" pitchFamily="34" charset="0"/>
              <a:buChar char="•"/>
            </a:pPr>
            <a:r>
              <a:rPr lang="en-US" b="1" dirty="0">
                <a:solidFill>
                  <a:schemeClr val="tx1">
                    <a:lumMod val="65000"/>
                    <a:lumOff val="35000"/>
                  </a:schemeClr>
                </a:solidFill>
              </a:rPr>
              <a:t>1</a:t>
            </a:r>
            <a:r>
              <a:rPr lang="en-US" dirty="0">
                <a:solidFill>
                  <a:schemeClr val="tx1">
                    <a:lumMod val="65000"/>
                    <a:lumOff val="35000"/>
                  </a:schemeClr>
                </a:solidFill>
              </a:rPr>
              <a:t> </a:t>
            </a:r>
            <a:r>
              <a:rPr lang="el-GR" b="1" dirty="0">
                <a:solidFill>
                  <a:schemeClr val="tx1">
                    <a:lumMod val="65000"/>
                    <a:lumOff val="35000"/>
                  </a:schemeClr>
                </a:solidFill>
              </a:rPr>
              <a:t>στρώμα</a:t>
            </a:r>
            <a:r>
              <a:rPr lang="el-GR" dirty="0">
                <a:solidFill>
                  <a:schemeClr val="tx1">
                    <a:lumMod val="65000"/>
                    <a:lumOff val="35000"/>
                  </a:schemeClr>
                </a:solidFill>
              </a:rPr>
              <a:t> κανονικοποίησης </a:t>
            </a:r>
            <a:r>
              <a:rPr lang="en-US" b="1" dirty="0">
                <a:solidFill>
                  <a:schemeClr val="tx1">
                    <a:lumMod val="65000"/>
                    <a:lumOff val="35000"/>
                  </a:schemeClr>
                </a:solidFill>
              </a:rPr>
              <a:t>Dropout</a:t>
            </a:r>
          </a:p>
          <a:p>
            <a:pPr>
              <a:buClr>
                <a:srgbClr val="AB092F"/>
              </a:buClr>
              <a:buFont typeface="Arial" panose="020B0604020202020204" pitchFamily="34" charset="0"/>
              <a:buChar char="•"/>
            </a:pPr>
            <a:r>
              <a:rPr lang="el-GR" b="1" dirty="0">
                <a:solidFill>
                  <a:schemeClr val="tx1">
                    <a:lumMod val="65000"/>
                    <a:lumOff val="35000"/>
                  </a:schemeClr>
                </a:solidFill>
              </a:rPr>
              <a:t>60</a:t>
            </a:r>
            <a:r>
              <a:rPr lang="el-GR" dirty="0">
                <a:solidFill>
                  <a:schemeClr val="tx1">
                    <a:lumMod val="65000"/>
                    <a:lumOff val="35000"/>
                  </a:schemeClr>
                </a:solidFill>
              </a:rPr>
              <a:t> </a:t>
            </a:r>
            <a:r>
              <a:rPr lang="el-GR" b="1" dirty="0">
                <a:solidFill>
                  <a:schemeClr val="tx1">
                    <a:lumMod val="65000"/>
                    <a:lumOff val="35000"/>
                  </a:schemeClr>
                </a:solidFill>
              </a:rPr>
              <a:t>κρυφοί</a:t>
            </a:r>
            <a:r>
              <a:rPr lang="el-GR" dirty="0">
                <a:solidFill>
                  <a:schemeClr val="tx1">
                    <a:lumMod val="65000"/>
                    <a:lumOff val="35000"/>
                  </a:schemeClr>
                </a:solidFill>
              </a:rPr>
              <a:t> </a:t>
            </a:r>
            <a:r>
              <a:rPr lang="el-GR" b="1" dirty="0">
                <a:solidFill>
                  <a:schemeClr val="tx1">
                    <a:lumMod val="65000"/>
                    <a:lumOff val="35000"/>
                  </a:schemeClr>
                </a:solidFill>
              </a:rPr>
              <a:t>νευρώνες</a:t>
            </a:r>
            <a:r>
              <a:rPr lang="el-GR" dirty="0">
                <a:solidFill>
                  <a:schemeClr val="tx1">
                    <a:lumMod val="65000"/>
                    <a:lumOff val="35000"/>
                  </a:schemeClr>
                </a:solidFill>
              </a:rPr>
              <a:t> </a:t>
            </a:r>
            <a:r>
              <a:rPr lang="el-GR" b="1" dirty="0">
                <a:solidFill>
                  <a:schemeClr val="tx1">
                    <a:lumMod val="65000"/>
                    <a:lumOff val="35000"/>
                  </a:schemeClr>
                </a:solidFill>
              </a:rPr>
              <a:t>υπολογισμού</a:t>
            </a:r>
            <a:endParaRPr lang="en-US" b="1" dirty="0">
              <a:solidFill>
                <a:schemeClr val="tx1">
                  <a:lumMod val="65000"/>
                  <a:lumOff val="35000"/>
                </a:schemeClr>
              </a:solidFill>
            </a:endParaRPr>
          </a:p>
          <a:p>
            <a:pPr>
              <a:buClr>
                <a:srgbClr val="AB092F"/>
              </a:buClr>
              <a:buFont typeface="Arial" panose="020B0604020202020204" pitchFamily="34" charset="0"/>
              <a:buChar char="•"/>
            </a:pPr>
            <a:r>
              <a:rPr lang="en-US" b="1" dirty="0">
                <a:solidFill>
                  <a:schemeClr val="tx1">
                    <a:lumMod val="65000"/>
                    <a:lumOff val="35000"/>
                  </a:schemeClr>
                </a:solidFill>
              </a:rPr>
              <a:t>1</a:t>
            </a:r>
            <a:r>
              <a:rPr lang="el-GR" dirty="0">
                <a:solidFill>
                  <a:schemeClr val="tx1">
                    <a:lumMod val="65000"/>
                    <a:lumOff val="35000"/>
                  </a:schemeClr>
                </a:solidFill>
              </a:rPr>
              <a:t> </a:t>
            </a:r>
            <a:r>
              <a:rPr lang="el-GR" b="1" dirty="0">
                <a:solidFill>
                  <a:schemeClr val="tx1">
                    <a:lumMod val="65000"/>
                    <a:lumOff val="35000"/>
                  </a:schemeClr>
                </a:solidFill>
              </a:rPr>
              <a:t>στρώμα</a:t>
            </a:r>
            <a:r>
              <a:rPr lang="el-GR" dirty="0">
                <a:solidFill>
                  <a:schemeClr val="tx1">
                    <a:lumMod val="65000"/>
                    <a:lumOff val="35000"/>
                  </a:schemeClr>
                </a:solidFill>
              </a:rPr>
              <a:t> κανονικοποίησης </a:t>
            </a:r>
            <a:r>
              <a:rPr lang="en-US" b="1" dirty="0">
                <a:solidFill>
                  <a:schemeClr val="tx1">
                    <a:lumMod val="65000"/>
                    <a:lumOff val="35000"/>
                  </a:schemeClr>
                </a:solidFill>
              </a:rPr>
              <a:t>Dropout</a:t>
            </a:r>
          </a:p>
          <a:p>
            <a:pPr>
              <a:buClr>
                <a:srgbClr val="AB092F"/>
              </a:buClr>
              <a:buFont typeface="Arial" panose="020B0604020202020204" pitchFamily="34" charset="0"/>
              <a:buChar char="•"/>
            </a:pPr>
            <a:r>
              <a:rPr lang="en-US" b="1" dirty="0">
                <a:solidFill>
                  <a:schemeClr val="tx1">
                    <a:lumMod val="65000"/>
                    <a:lumOff val="35000"/>
                  </a:schemeClr>
                </a:solidFill>
              </a:rPr>
              <a:t>1</a:t>
            </a:r>
            <a:r>
              <a:rPr lang="en-US" dirty="0">
                <a:solidFill>
                  <a:schemeClr val="tx1">
                    <a:lumMod val="65000"/>
                    <a:lumOff val="35000"/>
                  </a:schemeClr>
                </a:solidFill>
              </a:rPr>
              <a:t> </a:t>
            </a:r>
            <a:r>
              <a:rPr lang="el-GR" b="1" dirty="0">
                <a:solidFill>
                  <a:schemeClr val="tx1">
                    <a:lumMod val="65000"/>
                    <a:lumOff val="35000"/>
                  </a:schemeClr>
                </a:solidFill>
              </a:rPr>
              <a:t>νευρώνας</a:t>
            </a:r>
            <a:r>
              <a:rPr lang="el-GR" dirty="0">
                <a:solidFill>
                  <a:schemeClr val="tx1">
                    <a:lumMod val="65000"/>
                    <a:lumOff val="35000"/>
                  </a:schemeClr>
                </a:solidFill>
              </a:rPr>
              <a:t> </a:t>
            </a:r>
            <a:r>
              <a:rPr lang="el-GR" b="1" dirty="0">
                <a:solidFill>
                  <a:schemeClr val="tx1">
                    <a:lumMod val="65000"/>
                    <a:lumOff val="35000"/>
                  </a:schemeClr>
                </a:solidFill>
              </a:rPr>
              <a:t>εξόδου</a:t>
            </a: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l-GR" b="1" dirty="0">
                <a:solidFill>
                  <a:schemeClr val="tx1">
                    <a:lumMod val="65000"/>
                    <a:lumOff val="35000"/>
                  </a:schemeClr>
                </a:solidFill>
              </a:rPr>
              <a:t>Συνάρτηση</a:t>
            </a:r>
            <a:r>
              <a:rPr lang="el-GR" dirty="0">
                <a:solidFill>
                  <a:schemeClr val="tx1">
                    <a:lumMod val="65000"/>
                    <a:lumOff val="35000"/>
                  </a:schemeClr>
                </a:solidFill>
              </a:rPr>
              <a:t> </a:t>
            </a:r>
            <a:r>
              <a:rPr lang="el-GR" b="1" dirty="0">
                <a:solidFill>
                  <a:schemeClr val="tx1">
                    <a:lumMod val="65000"/>
                    <a:lumOff val="35000"/>
                  </a:schemeClr>
                </a:solidFill>
              </a:rPr>
              <a:t>Ενεργοποίησης</a:t>
            </a:r>
            <a:r>
              <a:rPr lang="el-GR" dirty="0">
                <a:solidFill>
                  <a:schemeClr val="tx1">
                    <a:lumMod val="65000"/>
                    <a:lumOff val="35000"/>
                  </a:schemeClr>
                </a:solidFill>
              </a:rPr>
              <a:t> είναι η </a:t>
            </a:r>
            <a:r>
              <a:rPr lang="en-US" b="1" dirty="0">
                <a:solidFill>
                  <a:schemeClr val="tx1">
                    <a:lumMod val="65000"/>
                    <a:lumOff val="35000"/>
                  </a:schemeClr>
                </a:solidFill>
              </a:rPr>
              <a:t>ReLU</a:t>
            </a:r>
            <a:r>
              <a:rPr lang="el-GR" dirty="0">
                <a:solidFill>
                  <a:schemeClr val="tx1">
                    <a:lumMod val="65000"/>
                    <a:lumOff val="35000"/>
                  </a:schemeClr>
                </a:solidFill>
              </a:rPr>
              <a:t> (</a:t>
            </a:r>
            <a:r>
              <a:rPr lang="en-US" dirty="0">
                <a:solidFill>
                  <a:schemeClr val="tx1">
                    <a:lumMod val="65000"/>
                    <a:lumOff val="35000"/>
                  </a:schemeClr>
                </a:solidFill>
              </a:rPr>
              <a:t>Rectified Linear Unit</a:t>
            </a:r>
            <a:r>
              <a:rPr lang="el-GR" dirty="0">
                <a:solidFill>
                  <a:schemeClr val="tx1">
                    <a:lumMod val="65000"/>
                    <a:lumOff val="35000"/>
                  </a:schemeClr>
                </a:solidFill>
              </a:rPr>
              <a:t>) στα πρώτα στρώματα και </a:t>
            </a:r>
            <a:r>
              <a:rPr lang="en-US" b="1" dirty="0">
                <a:solidFill>
                  <a:schemeClr val="tx1">
                    <a:lumMod val="65000"/>
                    <a:lumOff val="35000"/>
                  </a:schemeClr>
                </a:solidFill>
              </a:rPr>
              <a:t>Sigmoid</a:t>
            </a:r>
            <a:r>
              <a:rPr lang="el-GR" dirty="0">
                <a:solidFill>
                  <a:schemeClr val="tx1">
                    <a:lumMod val="65000"/>
                    <a:lumOff val="35000"/>
                  </a:schemeClr>
                </a:solidFill>
              </a:rPr>
              <a:t> στο </a:t>
            </a:r>
            <a:r>
              <a:rPr lang="el-GR" b="1" dirty="0">
                <a:solidFill>
                  <a:schemeClr val="tx1">
                    <a:lumMod val="65000"/>
                    <a:lumOff val="35000"/>
                  </a:schemeClr>
                </a:solidFill>
              </a:rPr>
              <a:t>στρώμα</a:t>
            </a:r>
            <a:r>
              <a:rPr lang="el-GR" dirty="0">
                <a:solidFill>
                  <a:schemeClr val="tx1">
                    <a:lumMod val="65000"/>
                    <a:lumOff val="35000"/>
                  </a:schemeClr>
                </a:solidFill>
              </a:rPr>
              <a:t> </a:t>
            </a:r>
            <a:r>
              <a:rPr lang="el-GR" b="1" dirty="0">
                <a:solidFill>
                  <a:schemeClr val="tx1">
                    <a:lumMod val="65000"/>
                    <a:lumOff val="35000"/>
                  </a:schemeClr>
                </a:solidFill>
              </a:rPr>
              <a:t>εξόδου</a:t>
            </a: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l-GR" b="1" dirty="0">
                <a:solidFill>
                  <a:schemeClr val="tx1">
                    <a:lumMod val="65000"/>
                    <a:lumOff val="35000"/>
                  </a:schemeClr>
                </a:solidFill>
              </a:rPr>
              <a:t>Συνάρτηση</a:t>
            </a:r>
            <a:r>
              <a:rPr lang="el-GR" dirty="0">
                <a:solidFill>
                  <a:schemeClr val="tx1">
                    <a:lumMod val="65000"/>
                    <a:lumOff val="35000"/>
                  </a:schemeClr>
                </a:solidFill>
              </a:rPr>
              <a:t> </a:t>
            </a:r>
            <a:r>
              <a:rPr lang="el-GR" b="1" dirty="0">
                <a:solidFill>
                  <a:schemeClr val="tx1">
                    <a:lumMod val="65000"/>
                    <a:lumOff val="35000"/>
                  </a:schemeClr>
                </a:solidFill>
              </a:rPr>
              <a:t>Απώλειας</a:t>
            </a:r>
            <a:r>
              <a:rPr lang="el-GR" dirty="0">
                <a:solidFill>
                  <a:schemeClr val="tx1">
                    <a:lumMod val="65000"/>
                    <a:lumOff val="35000"/>
                  </a:schemeClr>
                </a:solidFill>
              </a:rPr>
              <a:t> είναι η </a:t>
            </a:r>
            <a:r>
              <a:rPr lang="en-US" b="1" dirty="0">
                <a:solidFill>
                  <a:schemeClr val="tx1">
                    <a:lumMod val="65000"/>
                    <a:lumOff val="35000"/>
                  </a:schemeClr>
                </a:solidFill>
              </a:rPr>
              <a:t>Binary</a:t>
            </a:r>
            <a:r>
              <a:rPr lang="en-US" dirty="0">
                <a:solidFill>
                  <a:schemeClr val="tx1">
                    <a:lumMod val="65000"/>
                    <a:lumOff val="35000"/>
                  </a:schemeClr>
                </a:solidFill>
              </a:rPr>
              <a:t> </a:t>
            </a:r>
            <a:r>
              <a:rPr lang="en-US" b="1" dirty="0">
                <a:solidFill>
                  <a:schemeClr val="tx1">
                    <a:lumMod val="65000"/>
                    <a:lumOff val="35000"/>
                  </a:schemeClr>
                </a:solidFill>
              </a:rPr>
              <a:t>Cross</a:t>
            </a:r>
            <a:r>
              <a:rPr lang="en-US" dirty="0">
                <a:solidFill>
                  <a:schemeClr val="tx1">
                    <a:lumMod val="65000"/>
                    <a:lumOff val="35000"/>
                  </a:schemeClr>
                </a:solidFill>
              </a:rPr>
              <a:t> </a:t>
            </a:r>
            <a:r>
              <a:rPr lang="en-US" b="1" dirty="0">
                <a:solidFill>
                  <a:schemeClr val="tx1">
                    <a:lumMod val="65000"/>
                    <a:lumOff val="35000"/>
                  </a:schemeClr>
                </a:solidFill>
              </a:rPr>
              <a:t>Entropy</a:t>
            </a:r>
            <a:endParaRPr lang="el-GR" b="1" dirty="0">
              <a:solidFill>
                <a:schemeClr val="tx1">
                  <a:lumMod val="65000"/>
                  <a:lumOff val="35000"/>
                </a:schemeClr>
              </a:solidFill>
            </a:endParaRP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l-GR" b="1" dirty="0">
                <a:solidFill>
                  <a:schemeClr val="tx1">
                    <a:lumMod val="65000"/>
                    <a:lumOff val="35000"/>
                  </a:schemeClr>
                </a:solidFill>
              </a:rPr>
              <a:t>Αλγόριθμος</a:t>
            </a:r>
            <a:r>
              <a:rPr lang="el-GR" dirty="0">
                <a:solidFill>
                  <a:schemeClr val="tx1">
                    <a:lumMod val="65000"/>
                    <a:lumOff val="35000"/>
                  </a:schemeClr>
                </a:solidFill>
              </a:rPr>
              <a:t> </a:t>
            </a:r>
            <a:r>
              <a:rPr lang="el-GR" b="1" dirty="0">
                <a:solidFill>
                  <a:schemeClr val="tx1">
                    <a:lumMod val="65000"/>
                    <a:lumOff val="35000"/>
                  </a:schemeClr>
                </a:solidFill>
              </a:rPr>
              <a:t>Βελτιστοποίησης</a:t>
            </a:r>
            <a:r>
              <a:rPr lang="el-GR" dirty="0">
                <a:solidFill>
                  <a:schemeClr val="tx1">
                    <a:lumMod val="65000"/>
                    <a:lumOff val="35000"/>
                  </a:schemeClr>
                </a:solidFill>
              </a:rPr>
              <a:t> είναι ο </a:t>
            </a:r>
            <a:r>
              <a:rPr lang="en-US" b="1" dirty="0">
                <a:solidFill>
                  <a:schemeClr val="tx1">
                    <a:lumMod val="65000"/>
                    <a:lumOff val="35000"/>
                  </a:schemeClr>
                </a:solidFill>
              </a:rPr>
              <a:t>Adam</a:t>
            </a:r>
            <a:r>
              <a:rPr lang="en-US" dirty="0">
                <a:solidFill>
                  <a:schemeClr val="tx1">
                    <a:lumMod val="65000"/>
                    <a:lumOff val="35000"/>
                  </a:schemeClr>
                </a:solidFill>
              </a:rPr>
              <a:t> </a:t>
            </a:r>
            <a:r>
              <a:rPr lang="el-GR" dirty="0">
                <a:solidFill>
                  <a:schemeClr val="tx1">
                    <a:lumMod val="65000"/>
                    <a:lumOff val="35000"/>
                  </a:schemeClr>
                </a:solidFill>
              </a:rPr>
              <a:t>με </a:t>
            </a:r>
            <a:r>
              <a:rPr lang="en-US" b="1" dirty="0">
                <a:solidFill>
                  <a:schemeClr val="tx1">
                    <a:lumMod val="65000"/>
                    <a:lumOff val="35000"/>
                  </a:schemeClr>
                </a:solidFill>
              </a:rPr>
              <a:t>learning</a:t>
            </a:r>
            <a:r>
              <a:rPr lang="en-US" dirty="0">
                <a:solidFill>
                  <a:schemeClr val="tx1">
                    <a:lumMod val="65000"/>
                    <a:lumOff val="35000"/>
                  </a:schemeClr>
                </a:solidFill>
              </a:rPr>
              <a:t> </a:t>
            </a:r>
            <a:r>
              <a:rPr lang="en-US" b="1" dirty="0">
                <a:solidFill>
                  <a:schemeClr val="tx1">
                    <a:lumMod val="65000"/>
                    <a:lumOff val="35000"/>
                  </a:schemeClr>
                </a:solidFill>
              </a:rPr>
              <a:t>rate</a:t>
            </a:r>
            <a:r>
              <a:rPr lang="el-GR" dirty="0">
                <a:solidFill>
                  <a:schemeClr val="tx1">
                    <a:lumMod val="65000"/>
                    <a:lumOff val="35000"/>
                  </a:schemeClr>
                </a:solidFill>
              </a:rPr>
              <a:t> </a:t>
            </a:r>
            <a:r>
              <a:rPr lang="el-GR" b="1" dirty="0">
                <a:solidFill>
                  <a:schemeClr val="tx1">
                    <a:lumMod val="65000"/>
                    <a:lumOff val="35000"/>
                  </a:schemeClr>
                </a:solidFill>
              </a:rPr>
              <a:t>0.001</a:t>
            </a:r>
          </a:p>
          <a:p>
            <a:pPr>
              <a:buClr>
                <a:srgbClr val="AB092F"/>
              </a:buClr>
              <a:buFont typeface="Arial" panose="020B0604020202020204" pitchFamily="34" charset="0"/>
              <a:buChar char="•"/>
            </a:pPr>
            <a:endParaRPr lang="en-US" dirty="0">
              <a:solidFill>
                <a:schemeClr val="tx1">
                  <a:lumMod val="65000"/>
                  <a:lumOff val="35000"/>
                </a:schemeClr>
              </a:solidFill>
            </a:endParaRPr>
          </a:p>
          <a:p>
            <a:pPr>
              <a:buClr>
                <a:srgbClr val="AB092F"/>
              </a:buClr>
              <a:buFont typeface="Arial" panose="020B0604020202020204" pitchFamily="34" charset="0"/>
              <a:buChar char="•"/>
            </a:pPr>
            <a:r>
              <a:rPr lang="en-US" b="1" dirty="0">
                <a:solidFill>
                  <a:schemeClr val="tx1">
                    <a:lumMod val="65000"/>
                    <a:lumOff val="35000"/>
                  </a:schemeClr>
                </a:solidFill>
              </a:rPr>
              <a:t>2</a:t>
            </a:r>
            <a:r>
              <a:rPr lang="el-GR" b="1" dirty="0">
                <a:solidFill>
                  <a:schemeClr val="tx1">
                    <a:lumMod val="65000"/>
                    <a:lumOff val="35000"/>
                  </a:schemeClr>
                </a:solidFill>
              </a:rPr>
              <a:t>00</a:t>
            </a:r>
            <a:r>
              <a:rPr lang="el-GR" dirty="0">
                <a:solidFill>
                  <a:schemeClr val="tx1">
                    <a:lumMod val="65000"/>
                    <a:lumOff val="35000"/>
                  </a:schemeClr>
                </a:solidFill>
              </a:rPr>
              <a:t> </a:t>
            </a:r>
            <a:r>
              <a:rPr lang="el-GR" b="1" dirty="0">
                <a:solidFill>
                  <a:schemeClr val="tx1">
                    <a:lumMod val="65000"/>
                    <a:lumOff val="35000"/>
                  </a:schemeClr>
                </a:solidFill>
              </a:rPr>
              <a:t>εποχές</a:t>
            </a:r>
            <a:r>
              <a:rPr lang="el-GR" dirty="0">
                <a:solidFill>
                  <a:schemeClr val="tx1">
                    <a:lumMod val="65000"/>
                    <a:lumOff val="35000"/>
                  </a:schemeClr>
                </a:solidFill>
              </a:rPr>
              <a:t> (</a:t>
            </a:r>
            <a:r>
              <a:rPr lang="en-US" b="1" dirty="0">
                <a:solidFill>
                  <a:schemeClr val="tx1">
                    <a:lumMod val="65000"/>
                    <a:lumOff val="35000"/>
                  </a:schemeClr>
                </a:solidFill>
              </a:rPr>
              <a:t>epochs</a:t>
            </a:r>
            <a:r>
              <a:rPr lang="el-GR" dirty="0">
                <a:solidFill>
                  <a:schemeClr val="tx1">
                    <a:lumMod val="65000"/>
                    <a:lumOff val="35000"/>
                  </a:schemeClr>
                </a:solidFill>
              </a:rPr>
              <a:t>)</a:t>
            </a:r>
            <a:endParaRPr lang="en-US" dirty="0">
              <a:solidFill>
                <a:schemeClr val="tx1">
                  <a:lumMod val="65000"/>
                  <a:lumOff val="35000"/>
                </a:schemeClr>
              </a:solidFill>
            </a:endParaRPr>
          </a:p>
        </p:txBody>
      </p:sp>
      <p:pic>
        <p:nvPicPr>
          <p:cNvPr id="5" name="Picture 4">
            <a:extLst>
              <a:ext uri="{FF2B5EF4-FFF2-40B4-BE49-F238E27FC236}">
                <a16:creationId xmlns:a16="http://schemas.microsoft.com/office/drawing/2014/main" id="{5C8991D4-A58A-4044-9E98-8F2C2046CD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51435" y="1581150"/>
            <a:ext cx="2438400" cy="3134701"/>
          </a:xfrm>
          <a:prstGeom prst="roundRect">
            <a:avLst>
              <a:gd name="adj" fmla="val 8594"/>
            </a:avLst>
          </a:prstGeom>
          <a:solidFill>
            <a:srgbClr val="FFFFFF">
              <a:shade val="85000"/>
            </a:srgbClr>
          </a:solidFill>
          <a:ln>
            <a:solidFill>
              <a:schemeClr val="bg1">
                <a:lumMod val="85000"/>
              </a:schemeClr>
            </a:solidFill>
          </a:ln>
          <a:effectLst>
            <a:reflection blurRad="12700" stA="38000" endPos="7000" dist="5000" dir="5400000" sy="-100000" algn="bl" rotWithShape="0"/>
          </a:effectLst>
        </p:spPr>
      </p:pic>
    </p:spTree>
    <p:extLst>
      <p:ext uri="{BB962C8B-B14F-4D97-AF65-F5344CB8AC3E}">
        <p14:creationId xmlns:p14="http://schemas.microsoft.com/office/powerpoint/2010/main" val="299638469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581150"/>
            <a:ext cx="2743200" cy="2895600"/>
          </a:xfrm>
          <a:solidFill>
            <a:schemeClr val="bg1">
              <a:lumMod val="95000"/>
            </a:schemeClr>
          </a:solidFill>
          <a:ln>
            <a:solidFill>
              <a:schemeClr val="bg1">
                <a:lumMod val="85000"/>
              </a:schemeClr>
            </a:solidFill>
          </a:ln>
        </p:spPr>
        <p:txBody>
          <a:bodyPr>
            <a:normAutofit/>
          </a:bodyPr>
          <a:lstStyle/>
          <a:p>
            <a:pPr>
              <a:buClr>
                <a:srgbClr val="AB092F"/>
              </a:buClr>
              <a:buFont typeface="Arial" panose="020B0604020202020204" pitchFamily="34" charset="0"/>
              <a:buChar char="•"/>
            </a:pPr>
            <a:r>
              <a:rPr lang="el-GR" dirty="0">
                <a:solidFill>
                  <a:schemeClr val="tx1">
                    <a:lumMod val="65000"/>
                    <a:lumOff val="35000"/>
                  </a:schemeClr>
                </a:solidFill>
              </a:rPr>
              <a:t>Αρχικά, βλέπουμε τις </a:t>
            </a:r>
            <a:r>
              <a:rPr lang="el-GR" b="1" dirty="0">
                <a:solidFill>
                  <a:schemeClr val="tx1">
                    <a:lumMod val="65000"/>
                    <a:lumOff val="35000"/>
                  </a:schemeClr>
                </a:solidFill>
              </a:rPr>
              <a:t>Καμπύλες</a:t>
            </a:r>
            <a:r>
              <a:rPr lang="el-GR" dirty="0">
                <a:solidFill>
                  <a:schemeClr val="tx1">
                    <a:lumMod val="65000"/>
                    <a:lumOff val="35000"/>
                  </a:schemeClr>
                </a:solidFill>
              </a:rPr>
              <a:t> </a:t>
            </a:r>
            <a:r>
              <a:rPr lang="en-US" b="1" dirty="0">
                <a:solidFill>
                  <a:schemeClr val="tx1">
                    <a:lumMod val="65000"/>
                    <a:lumOff val="35000"/>
                  </a:schemeClr>
                </a:solidFill>
              </a:rPr>
              <a:t>ROC</a:t>
            </a:r>
            <a:r>
              <a:rPr lang="en-US" dirty="0">
                <a:solidFill>
                  <a:schemeClr val="tx1">
                    <a:lumMod val="65000"/>
                    <a:lumOff val="35000"/>
                  </a:schemeClr>
                </a:solidFill>
              </a:rPr>
              <a:t> </a:t>
            </a:r>
            <a:r>
              <a:rPr lang="el-GR" dirty="0">
                <a:solidFill>
                  <a:schemeClr val="tx1">
                    <a:lumMod val="65000"/>
                    <a:lumOff val="35000"/>
                  </a:schemeClr>
                </a:solidFill>
              </a:rPr>
              <a:t>για κάθε </a:t>
            </a:r>
            <a:r>
              <a:rPr lang="el-GR" b="1" dirty="0">
                <a:solidFill>
                  <a:schemeClr val="tx1">
                    <a:lumMod val="65000"/>
                    <a:lumOff val="35000"/>
                  </a:schemeClr>
                </a:solidFill>
              </a:rPr>
              <a:t>Μοντέλο</a:t>
            </a:r>
            <a:r>
              <a:rPr lang="el-GR" dirty="0">
                <a:solidFill>
                  <a:schemeClr val="tx1">
                    <a:lumMod val="65000"/>
                    <a:lumOff val="35000"/>
                  </a:schemeClr>
                </a:solidFill>
              </a:rPr>
              <a:t>, παρατηρώντας την </a:t>
            </a:r>
            <a:r>
              <a:rPr lang="el-GR" b="1" dirty="0">
                <a:solidFill>
                  <a:schemeClr val="tx1">
                    <a:lumMod val="65000"/>
                    <a:lumOff val="35000"/>
                  </a:schemeClr>
                </a:solidFill>
              </a:rPr>
              <a:t>διαγνωστική</a:t>
            </a:r>
            <a:r>
              <a:rPr lang="el-GR" dirty="0">
                <a:solidFill>
                  <a:schemeClr val="tx1">
                    <a:lumMod val="65000"/>
                    <a:lumOff val="35000"/>
                  </a:schemeClr>
                </a:solidFill>
              </a:rPr>
              <a:t> </a:t>
            </a:r>
            <a:r>
              <a:rPr lang="el-GR" b="1" dirty="0">
                <a:solidFill>
                  <a:schemeClr val="tx1">
                    <a:lumMod val="65000"/>
                    <a:lumOff val="35000"/>
                  </a:schemeClr>
                </a:solidFill>
              </a:rPr>
              <a:t>ικανότητα</a:t>
            </a:r>
            <a:r>
              <a:rPr lang="el-GR" dirty="0">
                <a:solidFill>
                  <a:schemeClr val="tx1">
                    <a:lumMod val="65000"/>
                    <a:lumOff val="35000"/>
                  </a:schemeClr>
                </a:solidFill>
              </a:rPr>
              <a:t> αυτών. Το μέτρο </a:t>
            </a:r>
            <a:r>
              <a:rPr lang="en-US" b="1" dirty="0">
                <a:solidFill>
                  <a:schemeClr val="tx1">
                    <a:lumMod val="65000"/>
                    <a:lumOff val="35000"/>
                  </a:schemeClr>
                </a:solidFill>
              </a:rPr>
              <a:t>AUC</a:t>
            </a:r>
            <a:r>
              <a:rPr lang="el-GR" dirty="0">
                <a:solidFill>
                  <a:schemeClr val="tx1">
                    <a:lumMod val="65000"/>
                    <a:lumOff val="35000"/>
                  </a:schemeClr>
                </a:solidFill>
              </a:rPr>
              <a:t> (</a:t>
            </a:r>
            <a:r>
              <a:rPr lang="en-US" b="1" dirty="0">
                <a:solidFill>
                  <a:schemeClr val="tx1">
                    <a:lumMod val="65000"/>
                    <a:lumOff val="35000"/>
                  </a:schemeClr>
                </a:solidFill>
              </a:rPr>
              <a:t>Area</a:t>
            </a:r>
            <a:r>
              <a:rPr lang="en-US" dirty="0">
                <a:solidFill>
                  <a:schemeClr val="tx1">
                    <a:lumMod val="65000"/>
                    <a:lumOff val="35000"/>
                  </a:schemeClr>
                </a:solidFill>
              </a:rPr>
              <a:t> </a:t>
            </a:r>
            <a:r>
              <a:rPr lang="en-US" b="1" dirty="0">
                <a:solidFill>
                  <a:schemeClr val="tx1">
                    <a:lumMod val="65000"/>
                    <a:lumOff val="35000"/>
                  </a:schemeClr>
                </a:solidFill>
              </a:rPr>
              <a:t>Under</a:t>
            </a:r>
            <a:r>
              <a:rPr lang="en-US" dirty="0">
                <a:solidFill>
                  <a:schemeClr val="tx1">
                    <a:lumMod val="65000"/>
                    <a:lumOff val="35000"/>
                  </a:schemeClr>
                </a:solidFill>
              </a:rPr>
              <a:t> </a:t>
            </a:r>
            <a:r>
              <a:rPr lang="en-US" b="1" dirty="0">
                <a:solidFill>
                  <a:schemeClr val="tx1">
                    <a:lumMod val="65000"/>
                    <a:lumOff val="35000"/>
                  </a:schemeClr>
                </a:solidFill>
              </a:rPr>
              <a:t>Curve</a:t>
            </a:r>
            <a:r>
              <a:rPr lang="el-GR" dirty="0">
                <a:solidFill>
                  <a:schemeClr val="tx1">
                    <a:lumMod val="65000"/>
                    <a:lumOff val="35000"/>
                  </a:schemeClr>
                </a:solidFill>
              </a:rPr>
              <a:t>) (χώρος κάτω από την καμπύλη) </a:t>
            </a:r>
            <a:r>
              <a:rPr lang="el-GR" b="1" dirty="0">
                <a:solidFill>
                  <a:schemeClr val="tx1">
                    <a:lumMod val="65000"/>
                    <a:lumOff val="35000"/>
                  </a:schemeClr>
                </a:solidFill>
              </a:rPr>
              <a:t>δείχνει</a:t>
            </a:r>
            <a:r>
              <a:rPr lang="el-GR" dirty="0">
                <a:solidFill>
                  <a:schemeClr val="tx1">
                    <a:lumMod val="65000"/>
                    <a:lumOff val="35000"/>
                  </a:schemeClr>
                </a:solidFill>
              </a:rPr>
              <a:t> αυτή την </a:t>
            </a:r>
            <a:r>
              <a:rPr lang="el-GR" b="1" dirty="0">
                <a:solidFill>
                  <a:schemeClr val="tx1">
                    <a:lumMod val="65000"/>
                    <a:lumOff val="35000"/>
                  </a:schemeClr>
                </a:solidFill>
              </a:rPr>
              <a:t>ικανότητα</a:t>
            </a:r>
            <a:r>
              <a:rPr lang="el-GR" dirty="0">
                <a:solidFill>
                  <a:schemeClr val="tx1">
                    <a:lumMod val="65000"/>
                    <a:lumOff val="35000"/>
                  </a:schemeClr>
                </a:solidFill>
              </a:rPr>
              <a:t>. </a:t>
            </a:r>
            <a:r>
              <a:rPr lang="el-GR" b="1" dirty="0">
                <a:solidFill>
                  <a:schemeClr val="tx1">
                    <a:lumMod val="65000"/>
                    <a:lumOff val="35000"/>
                  </a:schemeClr>
                </a:solidFill>
              </a:rPr>
              <a:t>Όσο</a:t>
            </a:r>
            <a:r>
              <a:rPr lang="el-GR" dirty="0">
                <a:solidFill>
                  <a:schemeClr val="tx1">
                    <a:lumMod val="65000"/>
                    <a:lumOff val="35000"/>
                  </a:schemeClr>
                </a:solidFill>
              </a:rPr>
              <a:t> </a:t>
            </a:r>
            <a:r>
              <a:rPr lang="el-GR" b="1" dirty="0">
                <a:solidFill>
                  <a:schemeClr val="tx1">
                    <a:lumMod val="65000"/>
                    <a:lumOff val="35000"/>
                  </a:schemeClr>
                </a:solidFill>
              </a:rPr>
              <a:t>υψηλότερη</a:t>
            </a:r>
            <a:r>
              <a:rPr lang="el-GR" dirty="0">
                <a:solidFill>
                  <a:schemeClr val="tx1">
                    <a:lumMod val="65000"/>
                    <a:lumOff val="35000"/>
                  </a:schemeClr>
                </a:solidFill>
              </a:rPr>
              <a:t> η τιμή του </a:t>
            </a:r>
            <a:r>
              <a:rPr lang="en-US" b="1" dirty="0">
                <a:solidFill>
                  <a:schemeClr val="tx1">
                    <a:lumMod val="65000"/>
                    <a:lumOff val="35000"/>
                  </a:schemeClr>
                </a:solidFill>
              </a:rPr>
              <a:t>AUC</a:t>
            </a:r>
            <a:r>
              <a:rPr lang="en-US" dirty="0">
                <a:solidFill>
                  <a:schemeClr val="tx1">
                    <a:lumMod val="65000"/>
                    <a:lumOff val="35000"/>
                  </a:schemeClr>
                </a:solidFill>
              </a:rPr>
              <a:t> </a:t>
            </a:r>
            <a:r>
              <a:rPr lang="el-GR" b="1" dirty="0">
                <a:solidFill>
                  <a:schemeClr val="tx1">
                    <a:lumMod val="65000"/>
                    <a:lumOff val="35000"/>
                  </a:schemeClr>
                </a:solidFill>
              </a:rPr>
              <a:t>τόσο</a:t>
            </a:r>
            <a:r>
              <a:rPr lang="el-GR" dirty="0">
                <a:solidFill>
                  <a:schemeClr val="tx1">
                    <a:lumMod val="65000"/>
                    <a:lumOff val="35000"/>
                  </a:schemeClr>
                </a:solidFill>
              </a:rPr>
              <a:t> το </a:t>
            </a:r>
            <a:r>
              <a:rPr lang="el-GR" b="1" dirty="0">
                <a:solidFill>
                  <a:schemeClr val="tx1">
                    <a:lumMod val="65000"/>
                    <a:lumOff val="35000"/>
                  </a:schemeClr>
                </a:solidFill>
              </a:rPr>
              <a:t>καλύτερο</a:t>
            </a:r>
            <a:r>
              <a:rPr lang="el-GR" dirty="0">
                <a:solidFill>
                  <a:schemeClr val="tx1">
                    <a:lumMod val="65000"/>
                    <a:lumOff val="35000"/>
                  </a:schemeClr>
                </a:solidFill>
              </a:rPr>
              <a:t> με </a:t>
            </a:r>
            <a:r>
              <a:rPr lang="el-GR" b="1" dirty="0">
                <a:solidFill>
                  <a:schemeClr val="tx1">
                    <a:lumMod val="65000"/>
                    <a:lumOff val="35000"/>
                  </a:schemeClr>
                </a:solidFill>
              </a:rPr>
              <a:t>όριο</a:t>
            </a:r>
            <a:r>
              <a:rPr lang="el-GR" dirty="0">
                <a:solidFill>
                  <a:schemeClr val="tx1">
                    <a:lumMod val="65000"/>
                    <a:lumOff val="35000"/>
                  </a:schemeClr>
                </a:solidFill>
              </a:rPr>
              <a:t> τιμής το </a:t>
            </a:r>
            <a:r>
              <a:rPr lang="el-GR" b="1" dirty="0">
                <a:solidFill>
                  <a:schemeClr val="tx1">
                    <a:lumMod val="65000"/>
                    <a:lumOff val="35000"/>
                  </a:schemeClr>
                </a:solidFill>
              </a:rPr>
              <a:t>1</a:t>
            </a:r>
            <a:r>
              <a:rPr lang="el-GR" dirty="0">
                <a:solidFill>
                  <a:schemeClr val="tx1">
                    <a:lumMod val="65000"/>
                    <a:lumOff val="35000"/>
                  </a:schemeClr>
                </a:solidFill>
              </a:rPr>
              <a:t>. Αν φτάσει την τιμή 1 τότε το Μοντέλο είναι </a:t>
            </a:r>
            <a:r>
              <a:rPr lang="el-GR" b="1" dirty="0">
                <a:solidFill>
                  <a:schemeClr val="tx1">
                    <a:lumMod val="65000"/>
                    <a:lumOff val="35000"/>
                  </a:schemeClr>
                </a:solidFill>
              </a:rPr>
              <a:t>τέλειο</a:t>
            </a:r>
            <a:r>
              <a:rPr lang="el-GR" dirty="0">
                <a:solidFill>
                  <a:schemeClr val="tx1">
                    <a:lumMod val="65000"/>
                    <a:lumOff val="35000"/>
                  </a:schemeClr>
                </a:solidFill>
              </a:rPr>
              <a:t>. Παρατηρούμε </a:t>
            </a:r>
            <a:r>
              <a:rPr lang="el-GR" b="1" dirty="0">
                <a:solidFill>
                  <a:schemeClr val="tx1">
                    <a:lumMod val="65000"/>
                    <a:lumOff val="35000"/>
                  </a:schemeClr>
                </a:solidFill>
              </a:rPr>
              <a:t>καλή</a:t>
            </a:r>
            <a:r>
              <a:rPr lang="el-GR" dirty="0">
                <a:solidFill>
                  <a:schemeClr val="tx1">
                    <a:lumMod val="65000"/>
                    <a:lumOff val="35000"/>
                  </a:schemeClr>
                </a:solidFill>
              </a:rPr>
              <a:t> </a:t>
            </a:r>
            <a:r>
              <a:rPr lang="el-GR" b="1" dirty="0">
                <a:solidFill>
                  <a:schemeClr val="tx1">
                    <a:lumMod val="65000"/>
                    <a:lumOff val="35000"/>
                  </a:schemeClr>
                </a:solidFill>
              </a:rPr>
              <a:t>έως</a:t>
            </a:r>
            <a:r>
              <a:rPr lang="el-GR" dirty="0">
                <a:solidFill>
                  <a:schemeClr val="tx1">
                    <a:lumMod val="65000"/>
                    <a:lumOff val="35000"/>
                  </a:schemeClr>
                </a:solidFill>
              </a:rPr>
              <a:t> </a:t>
            </a:r>
            <a:r>
              <a:rPr lang="el-GR" b="1" dirty="0">
                <a:solidFill>
                  <a:schemeClr val="tx1">
                    <a:lumMod val="65000"/>
                    <a:lumOff val="35000"/>
                  </a:schemeClr>
                </a:solidFill>
              </a:rPr>
              <a:t>πολύ</a:t>
            </a:r>
            <a:r>
              <a:rPr lang="el-GR" dirty="0">
                <a:solidFill>
                  <a:schemeClr val="tx1">
                    <a:lumMod val="65000"/>
                    <a:lumOff val="35000"/>
                  </a:schemeClr>
                </a:solidFill>
              </a:rPr>
              <a:t> </a:t>
            </a:r>
            <a:r>
              <a:rPr lang="el-GR" b="1" dirty="0">
                <a:solidFill>
                  <a:schemeClr val="tx1">
                    <a:lumMod val="65000"/>
                    <a:lumOff val="35000"/>
                  </a:schemeClr>
                </a:solidFill>
              </a:rPr>
              <a:t>καλή</a:t>
            </a:r>
            <a:r>
              <a:rPr lang="el-GR" dirty="0">
                <a:solidFill>
                  <a:schemeClr val="tx1">
                    <a:lumMod val="65000"/>
                    <a:lumOff val="35000"/>
                  </a:schemeClr>
                </a:solidFill>
              </a:rPr>
              <a:t> </a:t>
            </a:r>
            <a:r>
              <a:rPr lang="el-GR" b="1" dirty="0">
                <a:solidFill>
                  <a:schemeClr val="tx1">
                    <a:lumMod val="65000"/>
                    <a:lumOff val="35000"/>
                  </a:schemeClr>
                </a:solidFill>
              </a:rPr>
              <a:t>απόδοση</a:t>
            </a:r>
            <a:r>
              <a:rPr lang="el-GR" dirty="0">
                <a:solidFill>
                  <a:schemeClr val="tx1">
                    <a:lumMod val="65000"/>
                    <a:lumOff val="35000"/>
                  </a:schemeClr>
                </a:solidFill>
              </a:rPr>
              <a:t> για τα Μοντέλα μας</a:t>
            </a:r>
          </a:p>
          <a:p>
            <a:pPr>
              <a:buClr>
                <a:srgbClr val="AB092F"/>
              </a:buClr>
              <a:buFont typeface="Arial" panose="020B0604020202020204" pitchFamily="34" charset="0"/>
              <a:buChar char="•"/>
            </a:pPr>
            <a:endParaRPr lang="el-GR" dirty="0">
              <a:solidFill>
                <a:schemeClr val="tx1">
                  <a:lumMod val="65000"/>
                  <a:lumOff val="35000"/>
                </a:schemeClr>
              </a:solidFill>
            </a:endParaRPr>
          </a:p>
          <a:p>
            <a:pPr>
              <a:buClr>
                <a:srgbClr val="AB092F"/>
              </a:buClr>
              <a:buFont typeface="Arial" panose="020B0604020202020204" pitchFamily="34" charset="0"/>
              <a:buChar char="•"/>
            </a:pPr>
            <a:r>
              <a:rPr lang="el-GR" dirty="0">
                <a:solidFill>
                  <a:schemeClr val="tx1">
                    <a:lumMod val="65000"/>
                    <a:lumOff val="35000"/>
                  </a:schemeClr>
                </a:solidFill>
              </a:rPr>
              <a:t>Στη συνέχεια, βλέπουμε τις</a:t>
            </a:r>
            <a:r>
              <a:rPr lang="en-US" dirty="0">
                <a:solidFill>
                  <a:schemeClr val="tx1">
                    <a:lumMod val="65000"/>
                    <a:lumOff val="35000"/>
                  </a:schemeClr>
                </a:solidFill>
              </a:rPr>
              <a:t> </a:t>
            </a:r>
            <a:r>
              <a:rPr lang="el-GR" b="1" dirty="0">
                <a:solidFill>
                  <a:schemeClr val="tx1">
                    <a:lumMod val="65000"/>
                    <a:lumOff val="35000"/>
                  </a:schemeClr>
                </a:solidFill>
              </a:rPr>
              <a:t>Καμπύλες</a:t>
            </a:r>
            <a:r>
              <a:rPr lang="el-GR" dirty="0">
                <a:solidFill>
                  <a:schemeClr val="tx1">
                    <a:lumMod val="65000"/>
                    <a:lumOff val="35000"/>
                  </a:schemeClr>
                </a:solidFill>
              </a:rPr>
              <a:t> </a:t>
            </a:r>
            <a:r>
              <a:rPr lang="en-US" b="1" dirty="0">
                <a:solidFill>
                  <a:schemeClr val="tx1">
                    <a:lumMod val="65000"/>
                    <a:lumOff val="35000"/>
                  </a:schemeClr>
                </a:solidFill>
              </a:rPr>
              <a:t>PR</a:t>
            </a:r>
            <a:r>
              <a:rPr lang="en-US" dirty="0">
                <a:solidFill>
                  <a:schemeClr val="tx1">
                    <a:lumMod val="65000"/>
                    <a:lumOff val="35000"/>
                  </a:schemeClr>
                </a:solidFill>
              </a:rPr>
              <a:t> </a:t>
            </a:r>
            <a:r>
              <a:rPr lang="el-GR" dirty="0">
                <a:solidFill>
                  <a:schemeClr val="tx1">
                    <a:lumMod val="65000"/>
                    <a:lumOff val="35000"/>
                  </a:schemeClr>
                </a:solidFill>
              </a:rPr>
              <a:t>για κάθε </a:t>
            </a:r>
            <a:r>
              <a:rPr lang="el-GR" b="1" dirty="0">
                <a:solidFill>
                  <a:schemeClr val="tx1">
                    <a:lumMod val="65000"/>
                    <a:lumOff val="35000"/>
                  </a:schemeClr>
                </a:solidFill>
              </a:rPr>
              <a:t>Μοντέλο</a:t>
            </a:r>
            <a:r>
              <a:rPr lang="el-GR" dirty="0">
                <a:solidFill>
                  <a:schemeClr val="tx1">
                    <a:lumMod val="65000"/>
                    <a:lumOff val="35000"/>
                  </a:schemeClr>
                </a:solidFill>
              </a:rPr>
              <a:t>. Παρατηρούμε, αντίστοιχα ότι έχουμε </a:t>
            </a:r>
            <a:r>
              <a:rPr lang="el-GR" b="1" dirty="0">
                <a:solidFill>
                  <a:schemeClr val="tx1">
                    <a:lumMod val="65000"/>
                    <a:lumOff val="35000"/>
                  </a:schemeClr>
                </a:solidFill>
              </a:rPr>
              <a:t>επιθυμητές</a:t>
            </a:r>
            <a:r>
              <a:rPr lang="el-GR" dirty="0">
                <a:solidFill>
                  <a:schemeClr val="tx1">
                    <a:lumMod val="65000"/>
                    <a:lumOff val="35000"/>
                  </a:schemeClr>
                </a:solidFill>
              </a:rPr>
              <a:t> </a:t>
            </a:r>
            <a:r>
              <a:rPr lang="el-GR" b="1" dirty="0">
                <a:solidFill>
                  <a:schemeClr val="tx1">
                    <a:lumMod val="65000"/>
                    <a:lumOff val="35000"/>
                  </a:schemeClr>
                </a:solidFill>
              </a:rPr>
              <a:t>καμπύλες</a:t>
            </a:r>
            <a:r>
              <a:rPr lang="el-GR" dirty="0">
                <a:solidFill>
                  <a:schemeClr val="tx1">
                    <a:lumMod val="65000"/>
                    <a:lumOff val="35000"/>
                  </a:schemeClr>
                </a:solidFill>
              </a:rPr>
              <a:t>, που σημαίνει ότι τα </a:t>
            </a:r>
            <a:r>
              <a:rPr lang="el-GR" b="1" dirty="0">
                <a:solidFill>
                  <a:schemeClr val="tx1">
                    <a:lumMod val="65000"/>
                    <a:lumOff val="35000"/>
                  </a:schemeClr>
                </a:solidFill>
              </a:rPr>
              <a:t>Μοντέλα</a:t>
            </a:r>
            <a:r>
              <a:rPr lang="el-GR" dirty="0">
                <a:solidFill>
                  <a:schemeClr val="tx1">
                    <a:lumMod val="65000"/>
                    <a:lumOff val="35000"/>
                  </a:schemeClr>
                </a:solidFill>
              </a:rPr>
              <a:t> μας </a:t>
            </a:r>
            <a:r>
              <a:rPr lang="el-GR" b="1" dirty="0">
                <a:solidFill>
                  <a:schemeClr val="tx1">
                    <a:lumMod val="65000"/>
                    <a:lumOff val="35000"/>
                  </a:schemeClr>
                </a:solidFill>
              </a:rPr>
              <a:t>διαχωρίζουν</a:t>
            </a:r>
            <a:r>
              <a:rPr lang="el-GR" dirty="0">
                <a:solidFill>
                  <a:schemeClr val="tx1">
                    <a:lumMod val="65000"/>
                    <a:lumOff val="35000"/>
                  </a:schemeClr>
                </a:solidFill>
              </a:rPr>
              <a:t> </a:t>
            </a:r>
            <a:r>
              <a:rPr lang="el-GR" b="1" dirty="0">
                <a:solidFill>
                  <a:schemeClr val="tx1">
                    <a:lumMod val="65000"/>
                    <a:lumOff val="35000"/>
                  </a:schemeClr>
                </a:solidFill>
              </a:rPr>
              <a:t>πολύ</a:t>
            </a:r>
            <a:r>
              <a:rPr lang="el-GR" dirty="0">
                <a:solidFill>
                  <a:schemeClr val="tx1">
                    <a:lumMod val="65000"/>
                    <a:lumOff val="35000"/>
                  </a:schemeClr>
                </a:solidFill>
              </a:rPr>
              <a:t> </a:t>
            </a:r>
            <a:r>
              <a:rPr lang="el-GR" b="1" dirty="0">
                <a:solidFill>
                  <a:schemeClr val="tx1">
                    <a:lumMod val="65000"/>
                    <a:lumOff val="35000"/>
                  </a:schemeClr>
                </a:solidFill>
              </a:rPr>
              <a:t>καλά</a:t>
            </a:r>
            <a:r>
              <a:rPr lang="el-GR" dirty="0">
                <a:solidFill>
                  <a:schemeClr val="tx1">
                    <a:lumMod val="65000"/>
                    <a:lumOff val="35000"/>
                  </a:schemeClr>
                </a:solidFill>
              </a:rPr>
              <a:t>  τις δύο καταστάσεις: </a:t>
            </a:r>
            <a:r>
              <a:rPr lang="el-GR" b="1" dirty="0">
                <a:solidFill>
                  <a:schemeClr val="tx1">
                    <a:lumMod val="65000"/>
                    <a:lumOff val="35000"/>
                  </a:schemeClr>
                </a:solidFill>
              </a:rPr>
              <a:t>επιβίωση</a:t>
            </a:r>
            <a:r>
              <a:rPr lang="el-GR" dirty="0">
                <a:solidFill>
                  <a:schemeClr val="tx1">
                    <a:lumMod val="65000"/>
                    <a:lumOff val="35000"/>
                  </a:schemeClr>
                </a:solidFill>
              </a:rPr>
              <a:t> </a:t>
            </a:r>
            <a:r>
              <a:rPr lang="el-GR" b="1" dirty="0">
                <a:solidFill>
                  <a:schemeClr val="tx1">
                    <a:lumMod val="65000"/>
                    <a:lumOff val="35000"/>
                  </a:schemeClr>
                </a:solidFill>
              </a:rPr>
              <a:t>ή</a:t>
            </a:r>
            <a:r>
              <a:rPr lang="el-GR" dirty="0">
                <a:solidFill>
                  <a:schemeClr val="tx1">
                    <a:lumMod val="65000"/>
                    <a:lumOff val="35000"/>
                  </a:schemeClr>
                </a:solidFill>
              </a:rPr>
              <a:t> </a:t>
            </a:r>
            <a:r>
              <a:rPr lang="el-GR" b="1" dirty="0">
                <a:solidFill>
                  <a:schemeClr val="tx1">
                    <a:lumMod val="65000"/>
                    <a:lumOff val="35000"/>
                  </a:schemeClr>
                </a:solidFill>
              </a:rPr>
              <a:t>μη</a:t>
            </a:r>
            <a:r>
              <a:rPr lang="el-GR" dirty="0">
                <a:solidFill>
                  <a:schemeClr val="tx1">
                    <a:lumMod val="65000"/>
                    <a:lumOff val="35000"/>
                  </a:schemeClr>
                </a:solidFill>
              </a:rPr>
              <a:t>. </a:t>
            </a:r>
            <a:r>
              <a:rPr lang="el-GR" b="1" dirty="0">
                <a:solidFill>
                  <a:schemeClr val="tx1">
                    <a:lumMod val="65000"/>
                    <a:lumOff val="35000"/>
                  </a:schemeClr>
                </a:solidFill>
              </a:rPr>
              <a:t>Βλέπουμε</a:t>
            </a:r>
            <a:r>
              <a:rPr lang="el-GR" dirty="0">
                <a:solidFill>
                  <a:schemeClr val="tx1">
                    <a:lumMod val="65000"/>
                    <a:lumOff val="35000"/>
                  </a:schemeClr>
                </a:solidFill>
              </a:rPr>
              <a:t>, όπως ήταν αναμενόμενο σχεδόν απόλυτη </a:t>
            </a:r>
            <a:r>
              <a:rPr lang="el-GR" b="1" dirty="0">
                <a:solidFill>
                  <a:schemeClr val="tx1">
                    <a:lumMod val="65000"/>
                    <a:lumOff val="35000"/>
                  </a:schemeClr>
                </a:solidFill>
              </a:rPr>
              <a:t>συμμετρία</a:t>
            </a:r>
            <a:r>
              <a:rPr lang="el-GR" dirty="0">
                <a:solidFill>
                  <a:schemeClr val="tx1">
                    <a:lumMod val="65000"/>
                    <a:lumOff val="35000"/>
                  </a:schemeClr>
                </a:solidFill>
              </a:rPr>
              <a:t> με τις </a:t>
            </a:r>
            <a:r>
              <a:rPr lang="el-GR" b="1" dirty="0">
                <a:solidFill>
                  <a:schemeClr val="tx1">
                    <a:lumMod val="65000"/>
                    <a:lumOff val="35000"/>
                  </a:schemeClr>
                </a:solidFill>
              </a:rPr>
              <a:t>καμπύλες</a:t>
            </a:r>
            <a:r>
              <a:rPr lang="el-GR" dirty="0">
                <a:solidFill>
                  <a:schemeClr val="tx1">
                    <a:lumMod val="65000"/>
                    <a:lumOff val="35000"/>
                  </a:schemeClr>
                </a:solidFill>
              </a:rPr>
              <a:t> </a:t>
            </a:r>
            <a:r>
              <a:rPr lang="en-US" b="1" dirty="0">
                <a:solidFill>
                  <a:schemeClr val="tx1">
                    <a:lumMod val="65000"/>
                    <a:lumOff val="35000"/>
                  </a:schemeClr>
                </a:solidFill>
              </a:rPr>
              <a:t>ROC</a:t>
            </a:r>
          </a:p>
          <a:p>
            <a:endParaRPr lang="en-US" dirty="0">
              <a:solidFill>
                <a:schemeClr val="tx1">
                  <a:lumMod val="65000"/>
                  <a:lumOff val="35000"/>
                </a:schemeClr>
              </a:solidFill>
            </a:endParaRP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l-GR" sz="1400" b="1" dirty="0"/>
              <a:t>Καμπύλες </a:t>
            </a:r>
            <a:r>
              <a:rPr lang="en-US" sz="1400" b="1" dirty="0"/>
              <a:t>ROC</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l-GR" sz="1400" b="1" dirty="0"/>
              <a:t>Καμπύλες </a:t>
            </a:r>
            <a:r>
              <a:rPr lang="en-US" sz="1400" b="1" dirty="0"/>
              <a:t>PR</a:t>
            </a:r>
            <a:endParaRPr lang="en-JM" sz="14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l-GR" sz="1300" b="1" dirty="0"/>
              <a:t>Σύγκριση Μοντέλων</a:t>
            </a:r>
            <a:endParaRPr lang="en-JM" sz="13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19</a:t>
            </a:fld>
            <a:endParaRPr lang="en-JM"/>
          </a:p>
        </p:txBody>
      </p:sp>
      <p:pic>
        <p:nvPicPr>
          <p:cNvPr id="11" name="Picture 10" descr="Chart&#10;&#10;Description automatically generated">
            <a:extLst>
              <a:ext uri="{FF2B5EF4-FFF2-40B4-BE49-F238E27FC236}">
                <a16:creationId xmlns:a16="http://schemas.microsoft.com/office/drawing/2014/main" id="{EFC4DE62-8D1F-4862-97EA-69F611F23FFC}"/>
              </a:ext>
            </a:extLst>
          </p:cNvPr>
          <p:cNvPicPr>
            <a:picLocks noChangeAspect="1"/>
          </p:cNvPicPr>
          <p:nvPr/>
        </p:nvPicPr>
        <p:blipFill>
          <a:blip r:embed="rId2"/>
          <a:stretch>
            <a:fillRect/>
          </a:stretch>
        </p:blipFill>
        <p:spPr>
          <a:xfrm>
            <a:off x="3461105" y="1581150"/>
            <a:ext cx="2362200" cy="3140911"/>
          </a:xfrm>
          <a:prstGeom prst="roundRect">
            <a:avLst>
              <a:gd name="adj" fmla="val 8594"/>
            </a:avLst>
          </a:prstGeom>
          <a:solidFill>
            <a:srgbClr val="FFFFFF">
              <a:shade val="85000"/>
            </a:srgbClr>
          </a:solidFill>
          <a:ln>
            <a:solidFill>
              <a:schemeClr val="bg1">
                <a:lumMod val="85000"/>
              </a:schemeClr>
            </a:solidFill>
          </a:ln>
          <a:effectLst>
            <a:reflection blurRad="12700" stA="38000" endPos="9000" dist="5000" dir="5400000" sy="-100000" algn="bl" rotWithShape="0"/>
          </a:effectLst>
        </p:spPr>
      </p:pic>
      <p:pic>
        <p:nvPicPr>
          <p:cNvPr id="12" name="Picture 11" descr="A picture containing graphical user interface&#10;&#10;Description automatically generated">
            <a:extLst>
              <a:ext uri="{FF2B5EF4-FFF2-40B4-BE49-F238E27FC236}">
                <a16:creationId xmlns:a16="http://schemas.microsoft.com/office/drawing/2014/main" id="{D6D8670D-480F-43A5-9C86-FEB47485DC63}"/>
              </a:ext>
            </a:extLst>
          </p:cNvPr>
          <p:cNvPicPr>
            <a:picLocks noChangeAspect="1"/>
          </p:cNvPicPr>
          <p:nvPr/>
        </p:nvPicPr>
        <p:blipFill>
          <a:blip r:embed="rId3"/>
          <a:stretch>
            <a:fillRect/>
          </a:stretch>
        </p:blipFill>
        <p:spPr>
          <a:xfrm>
            <a:off x="6477000" y="1579119"/>
            <a:ext cx="2369814" cy="3149154"/>
          </a:xfrm>
          <a:prstGeom prst="roundRect">
            <a:avLst>
              <a:gd name="adj" fmla="val 8594"/>
            </a:avLst>
          </a:prstGeom>
          <a:solidFill>
            <a:srgbClr val="FFFFFF">
              <a:shade val="85000"/>
            </a:srgbClr>
          </a:solidFill>
          <a:ln>
            <a:solidFill>
              <a:schemeClr val="bg1">
                <a:lumMod val="85000"/>
              </a:schemeClr>
            </a:solidFill>
          </a:ln>
          <a:effectLst>
            <a:reflection blurRad="12700" stA="38000" endPos="4000" dist="5000" dir="5400000" sy="-100000" algn="bl" rotWithShape="0"/>
          </a:effectLst>
        </p:spPr>
      </p:pic>
    </p:spTree>
    <p:extLst>
      <p:ext uri="{BB962C8B-B14F-4D97-AF65-F5344CB8AC3E}">
        <p14:creationId xmlns:p14="http://schemas.microsoft.com/office/powerpoint/2010/main" val="214343871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night sky&#10;&#10;Description automatically generated">
            <a:extLst>
              <a:ext uri="{FF2B5EF4-FFF2-40B4-BE49-F238E27FC236}">
                <a16:creationId xmlns:a16="http://schemas.microsoft.com/office/drawing/2014/main" id="{E8683E42-DEF7-4538-B7AE-33155EDAC13B}"/>
              </a:ext>
            </a:extLst>
          </p:cNvPr>
          <p:cNvPicPr>
            <a:picLocks noGrp="1"/>
          </p:cNvPicPr>
          <p:nvPr>
            <p:ph type="pic" sz="quarter" idx="13"/>
          </p:nvPr>
        </p:nvPicPr>
        <p:blipFill rotWithShape="1">
          <a:blip r:embed="rId2" cstate="print">
            <a:extLst>
              <a:ext uri="{28A0092B-C50C-407E-A947-70E740481C1C}">
                <a14:useLocalDpi xmlns:a14="http://schemas.microsoft.com/office/drawing/2010/main" val="0"/>
              </a:ext>
            </a:extLst>
          </a:blip>
          <a:srcRect t="19834" b="38841"/>
          <a:stretch/>
        </p:blipFill>
        <p:spPr>
          <a:xfrm>
            <a:off x="152400" y="1028700"/>
            <a:ext cx="4296641" cy="3143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rgbClr val="AB092F"/>
                </a:solidFill>
              </a:rPr>
              <a:t>Πρόλογος και Σκοπός </a:t>
            </a:r>
            <a:r>
              <a:rPr lang="el-GR" dirty="0">
                <a:solidFill>
                  <a:schemeClr val="tx1">
                    <a:lumMod val="75000"/>
                    <a:lumOff val="25000"/>
                  </a:schemeClr>
                </a:solidFill>
              </a:rPr>
              <a:t>της Εκπόνησης</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2</a:t>
            </a:fld>
            <a:endParaRPr lang="en-JM"/>
          </a:p>
        </p:txBody>
      </p:sp>
      <p:sp>
        <p:nvSpPr>
          <p:cNvPr id="7" name="Text Placeholder 6">
            <a:extLst>
              <a:ext uri="{FF2B5EF4-FFF2-40B4-BE49-F238E27FC236}">
                <a16:creationId xmlns:a16="http://schemas.microsoft.com/office/drawing/2014/main" id="{B6ACDF29-3E84-4342-973A-55196EDD9D6E}"/>
              </a:ext>
            </a:extLst>
          </p:cNvPr>
          <p:cNvSpPr>
            <a:spLocks noGrp="1"/>
          </p:cNvSpPr>
          <p:nvPr>
            <p:ph type="body" sz="quarter" idx="19"/>
          </p:nvPr>
        </p:nvSpPr>
        <p:spPr>
          <a:xfrm>
            <a:off x="4920096" y="3843626"/>
            <a:ext cx="3929874" cy="404524"/>
          </a:xfrm>
        </p:spPr>
        <p:txBody>
          <a:bodyPr>
            <a:normAutofit/>
          </a:bodyPr>
          <a:lstStyle/>
          <a:p>
            <a:pPr marL="0" indent="0"/>
            <a:r>
              <a:rPr lang="el-GR" sz="900" dirty="0">
                <a:solidFill>
                  <a:schemeClr val="tx1">
                    <a:lumMod val="65000"/>
                    <a:lumOff val="35000"/>
                  </a:schemeClr>
                </a:solidFill>
              </a:rPr>
              <a:t>Το </a:t>
            </a:r>
            <a:r>
              <a:rPr lang="el-GR" sz="900" b="1" dirty="0">
                <a:solidFill>
                  <a:schemeClr val="tx1">
                    <a:lumMod val="65000"/>
                    <a:lumOff val="35000"/>
                  </a:schemeClr>
                </a:solidFill>
              </a:rPr>
              <a:t>θεωρητικό</a:t>
            </a:r>
            <a:r>
              <a:rPr lang="el-GR" sz="900" dirty="0">
                <a:solidFill>
                  <a:schemeClr val="tx1">
                    <a:lumMod val="65000"/>
                    <a:lumOff val="35000"/>
                  </a:schemeClr>
                </a:solidFill>
              </a:rPr>
              <a:t> </a:t>
            </a:r>
            <a:r>
              <a:rPr lang="el-GR" sz="900" b="1" dirty="0">
                <a:solidFill>
                  <a:schemeClr val="tx1">
                    <a:lumMod val="65000"/>
                    <a:lumOff val="35000"/>
                  </a:schemeClr>
                </a:solidFill>
              </a:rPr>
              <a:t>υπόβαθρο</a:t>
            </a:r>
            <a:r>
              <a:rPr lang="el-GR" sz="900" dirty="0">
                <a:solidFill>
                  <a:schemeClr val="tx1">
                    <a:lumMod val="65000"/>
                    <a:lumOff val="35000"/>
                  </a:schemeClr>
                </a:solidFill>
              </a:rPr>
              <a:t> αναπτύσσεται στα πρώτα κεφάλαια της εργασίας και </a:t>
            </a:r>
            <a:r>
              <a:rPr lang="el-GR" sz="900" b="1" dirty="0">
                <a:solidFill>
                  <a:schemeClr val="tx1">
                    <a:lumMod val="65000"/>
                    <a:lumOff val="35000"/>
                  </a:schemeClr>
                </a:solidFill>
              </a:rPr>
              <a:t>αποσκοπεί</a:t>
            </a:r>
            <a:r>
              <a:rPr lang="el-GR" sz="900" dirty="0">
                <a:solidFill>
                  <a:schemeClr val="tx1">
                    <a:lumMod val="65000"/>
                    <a:lumOff val="35000"/>
                  </a:schemeClr>
                </a:solidFill>
              </a:rPr>
              <a:t> στην </a:t>
            </a:r>
            <a:r>
              <a:rPr lang="el-GR" sz="900" b="1" dirty="0">
                <a:solidFill>
                  <a:schemeClr val="tx1">
                    <a:lumMod val="65000"/>
                    <a:lumOff val="35000"/>
                  </a:schemeClr>
                </a:solidFill>
              </a:rPr>
              <a:t>κατανόηση</a:t>
            </a:r>
            <a:r>
              <a:rPr lang="el-GR" sz="900" dirty="0">
                <a:solidFill>
                  <a:schemeClr val="tx1">
                    <a:lumMod val="65000"/>
                    <a:lumOff val="35000"/>
                  </a:schemeClr>
                </a:solidFill>
              </a:rPr>
              <a:t> των </a:t>
            </a:r>
            <a:r>
              <a:rPr lang="el-GR" sz="900" b="1" dirty="0">
                <a:solidFill>
                  <a:schemeClr val="tx1">
                    <a:lumMod val="65000"/>
                    <a:lumOff val="35000"/>
                  </a:schemeClr>
                </a:solidFill>
              </a:rPr>
              <a:t>τεχνικών</a:t>
            </a:r>
            <a:r>
              <a:rPr lang="el-GR" sz="900" dirty="0">
                <a:solidFill>
                  <a:schemeClr val="tx1">
                    <a:lumMod val="65000"/>
                    <a:lumOff val="35000"/>
                  </a:schemeClr>
                </a:solidFill>
              </a:rPr>
              <a:t> </a:t>
            </a:r>
            <a:r>
              <a:rPr lang="el-GR" sz="900" b="1" dirty="0">
                <a:solidFill>
                  <a:schemeClr val="tx1">
                    <a:lumMod val="65000"/>
                    <a:lumOff val="35000"/>
                  </a:schemeClr>
                </a:solidFill>
              </a:rPr>
              <a:t>Μηχανικής</a:t>
            </a:r>
            <a:r>
              <a:rPr lang="el-GR" sz="900" dirty="0">
                <a:solidFill>
                  <a:schemeClr val="tx1">
                    <a:lumMod val="65000"/>
                    <a:lumOff val="35000"/>
                  </a:schemeClr>
                </a:solidFill>
              </a:rPr>
              <a:t> </a:t>
            </a:r>
            <a:r>
              <a:rPr lang="el-GR" sz="900" b="1" dirty="0">
                <a:solidFill>
                  <a:schemeClr val="tx1">
                    <a:lumMod val="65000"/>
                    <a:lumOff val="35000"/>
                  </a:schemeClr>
                </a:solidFill>
              </a:rPr>
              <a:t>Μάθησης</a:t>
            </a:r>
            <a:endParaRPr lang="en-US" sz="900" b="1" dirty="0">
              <a:solidFill>
                <a:schemeClr val="tx1">
                  <a:lumMod val="65000"/>
                  <a:lumOff val="35000"/>
                </a:schemeClr>
              </a:solidFill>
            </a:endParaRPr>
          </a:p>
        </p:txBody>
      </p:sp>
      <p:sp>
        <p:nvSpPr>
          <p:cNvPr id="8" name="Text Placeholder 7">
            <a:extLst>
              <a:ext uri="{FF2B5EF4-FFF2-40B4-BE49-F238E27FC236}">
                <a16:creationId xmlns:a16="http://schemas.microsoft.com/office/drawing/2014/main" id="{A1D59466-DB50-41D5-99BA-F35A7EFC8775}"/>
              </a:ext>
            </a:extLst>
          </p:cNvPr>
          <p:cNvSpPr>
            <a:spLocks noGrp="1"/>
          </p:cNvSpPr>
          <p:nvPr>
            <p:ph type="body" sz="quarter" idx="41"/>
          </p:nvPr>
        </p:nvSpPr>
        <p:spPr>
          <a:xfrm>
            <a:off x="4920095" y="2872698"/>
            <a:ext cx="3929874" cy="970928"/>
          </a:xfrm>
        </p:spPr>
        <p:txBody>
          <a:bodyPr>
            <a:normAutofit fontScale="77500" lnSpcReduction="20000"/>
          </a:bodyPr>
          <a:lstStyle/>
          <a:p>
            <a:pPr marL="0" indent="0"/>
            <a:r>
              <a:rPr lang="el-GR" sz="1300" b="1" dirty="0">
                <a:solidFill>
                  <a:schemeClr val="tx1">
                    <a:lumMod val="65000"/>
                    <a:lumOff val="35000"/>
                  </a:schemeClr>
                </a:solidFill>
              </a:rPr>
              <a:t>Σκοπός</a:t>
            </a:r>
            <a:r>
              <a:rPr lang="el-GR" sz="1300" dirty="0">
                <a:solidFill>
                  <a:schemeClr val="tx1">
                    <a:lumMod val="65000"/>
                    <a:lumOff val="35000"/>
                  </a:schemeClr>
                </a:solidFill>
              </a:rPr>
              <a:t> της παρούσας διατριβής είναι να </a:t>
            </a:r>
            <a:r>
              <a:rPr lang="el-GR" sz="1300" b="1" dirty="0">
                <a:solidFill>
                  <a:schemeClr val="tx1">
                    <a:lumMod val="65000"/>
                    <a:lumOff val="35000"/>
                  </a:schemeClr>
                </a:solidFill>
              </a:rPr>
              <a:t>παρουσιαστούν</a:t>
            </a:r>
            <a:r>
              <a:rPr lang="el-GR" sz="1300" dirty="0">
                <a:solidFill>
                  <a:schemeClr val="tx1">
                    <a:lumMod val="65000"/>
                    <a:lumOff val="35000"/>
                  </a:schemeClr>
                </a:solidFill>
              </a:rPr>
              <a:t>, να </a:t>
            </a:r>
            <a:r>
              <a:rPr lang="el-GR" sz="1300" b="1" dirty="0">
                <a:solidFill>
                  <a:schemeClr val="tx1">
                    <a:lumMod val="65000"/>
                    <a:lumOff val="35000"/>
                  </a:schemeClr>
                </a:solidFill>
              </a:rPr>
              <a:t>εξεταστούν</a:t>
            </a:r>
            <a:r>
              <a:rPr lang="el-GR" sz="1300" dirty="0">
                <a:solidFill>
                  <a:schemeClr val="tx1">
                    <a:lumMod val="65000"/>
                    <a:lumOff val="35000"/>
                  </a:schemeClr>
                </a:solidFill>
              </a:rPr>
              <a:t> και να </a:t>
            </a:r>
            <a:r>
              <a:rPr lang="el-GR" sz="1300" b="1" dirty="0">
                <a:solidFill>
                  <a:schemeClr val="tx1">
                    <a:lumMod val="65000"/>
                    <a:lumOff val="35000"/>
                  </a:schemeClr>
                </a:solidFill>
              </a:rPr>
              <a:t>συγκριθούν</a:t>
            </a:r>
            <a:r>
              <a:rPr lang="el-GR" sz="1300" dirty="0">
                <a:solidFill>
                  <a:schemeClr val="tx1">
                    <a:lumMod val="65000"/>
                    <a:lumOff val="35000"/>
                  </a:schemeClr>
                </a:solidFill>
              </a:rPr>
              <a:t> ως προς την </a:t>
            </a:r>
            <a:r>
              <a:rPr lang="el-GR" sz="1300" b="1" dirty="0">
                <a:solidFill>
                  <a:schemeClr val="tx1">
                    <a:lumMod val="65000"/>
                    <a:lumOff val="35000"/>
                  </a:schemeClr>
                </a:solidFill>
              </a:rPr>
              <a:t>αποτελεσματικότητα</a:t>
            </a:r>
            <a:r>
              <a:rPr lang="el-GR" sz="1300" dirty="0">
                <a:solidFill>
                  <a:schemeClr val="tx1">
                    <a:lumMod val="65000"/>
                    <a:lumOff val="35000"/>
                  </a:schemeClr>
                </a:solidFill>
              </a:rPr>
              <a:t> διάφοροι </a:t>
            </a:r>
            <a:r>
              <a:rPr lang="el-GR" sz="1300" b="1" dirty="0">
                <a:solidFill>
                  <a:schemeClr val="tx1">
                    <a:lumMod val="65000"/>
                    <a:lumOff val="35000"/>
                  </a:schemeClr>
                </a:solidFill>
              </a:rPr>
              <a:t>Αλγόριθμοι</a:t>
            </a:r>
            <a:r>
              <a:rPr lang="el-GR" sz="1300" dirty="0">
                <a:solidFill>
                  <a:schemeClr val="tx1">
                    <a:lumMod val="65000"/>
                    <a:lumOff val="35000"/>
                  </a:schemeClr>
                </a:solidFill>
              </a:rPr>
              <a:t> </a:t>
            </a:r>
            <a:r>
              <a:rPr lang="el-GR" sz="1300" b="1" dirty="0">
                <a:solidFill>
                  <a:schemeClr val="tx1">
                    <a:lumMod val="65000"/>
                    <a:lumOff val="35000"/>
                  </a:schemeClr>
                </a:solidFill>
              </a:rPr>
              <a:t>Ταξινόμησης</a:t>
            </a:r>
            <a:r>
              <a:rPr lang="el-GR" sz="1300" dirty="0">
                <a:solidFill>
                  <a:schemeClr val="tx1">
                    <a:lumMod val="65000"/>
                    <a:lumOff val="35000"/>
                  </a:schemeClr>
                </a:solidFill>
              </a:rPr>
              <a:t> που χρησιμοποιούνται ως </a:t>
            </a:r>
            <a:r>
              <a:rPr lang="el-GR" sz="1300" b="1" dirty="0">
                <a:solidFill>
                  <a:schemeClr val="tx1">
                    <a:lumMod val="65000"/>
                    <a:lumOff val="35000"/>
                  </a:schemeClr>
                </a:solidFill>
              </a:rPr>
              <a:t>Μοντέλα</a:t>
            </a:r>
            <a:r>
              <a:rPr lang="el-GR" sz="1300" dirty="0">
                <a:solidFill>
                  <a:schemeClr val="tx1">
                    <a:lumMod val="65000"/>
                    <a:lumOff val="35000"/>
                  </a:schemeClr>
                </a:solidFill>
              </a:rPr>
              <a:t> στην </a:t>
            </a:r>
            <a:r>
              <a:rPr lang="el-GR" sz="1300" b="1" dirty="0">
                <a:solidFill>
                  <a:schemeClr val="tx1">
                    <a:lumMod val="65000"/>
                    <a:lumOff val="35000"/>
                  </a:schemeClr>
                </a:solidFill>
              </a:rPr>
              <a:t>Μηχανική</a:t>
            </a:r>
            <a:r>
              <a:rPr lang="el-GR" sz="1300" dirty="0">
                <a:solidFill>
                  <a:schemeClr val="tx1">
                    <a:lumMod val="65000"/>
                    <a:lumOff val="35000"/>
                  </a:schemeClr>
                </a:solidFill>
              </a:rPr>
              <a:t> </a:t>
            </a:r>
            <a:r>
              <a:rPr lang="el-GR" sz="1300" b="1" dirty="0">
                <a:solidFill>
                  <a:schemeClr val="tx1">
                    <a:lumMod val="65000"/>
                    <a:lumOff val="35000"/>
                  </a:schemeClr>
                </a:solidFill>
              </a:rPr>
              <a:t>Μάθηση</a:t>
            </a:r>
            <a:r>
              <a:rPr lang="el-GR" sz="1300" dirty="0">
                <a:solidFill>
                  <a:schemeClr val="tx1">
                    <a:lumMod val="65000"/>
                    <a:lumOff val="35000"/>
                  </a:schemeClr>
                </a:solidFill>
              </a:rPr>
              <a:t> με την βοήθεια της γλώσσας προγραμματισμού </a:t>
            </a:r>
            <a:r>
              <a:rPr lang="en-US" sz="1300" b="1" dirty="0">
                <a:solidFill>
                  <a:schemeClr val="tx1">
                    <a:lumMod val="65000"/>
                    <a:lumOff val="35000"/>
                  </a:schemeClr>
                </a:solidFill>
              </a:rPr>
              <a:t>Python</a:t>
            </a:r>
            <a:r>
              <a:rPr lang="el-GR" sz="1300" dirty="0">
                <a:solidFill>
                  <a:schemeClr val="tx1">
                    <a:lumMod val="65000"/>
                    <a:lumOff val="35000"/>
                  </a:schemeClr>
                </a:solidFill>
              </a:rPr>
              <a:t>. Το πρόβλημα που θα εξετάσουμε έχει να κάνει με την </a:t>
            </a:r>
            <a:r>
              <a:rPr lang="el-GR" sz="1300" b="1" dirty="0">
                <a:solidFill>
                  <a:schemeClr val="tx1">
                    <a:lumMod val="65000"/>
                    <a:lumOff val="35000"/>
                  </a:schemeClr>
                </a:solidFill>
              </a:rPr>
              <a:t>επιβίωση</a:t>
            </a:r>
            <a:r>
              <a:rPr lang="el-GR" sz="1300" dirty="0">
                <a:solidFill>
                  <a:schemeClr val="tx1">
                    <a:lumMod val="65000"/>
                    <a:lumOff val="35000"/>
                  </a:schemeClr>
                </a:solidFill>
              </a:rPr>
              <a:t> </a:t>
            </a:r>
            <a:r>
              <a:rPr lang="el-GR" sz="1300" b="1" dirty="0">
                <a:solidFill>
                  <a:schemeClr val="tx1">
                    <a:lumMod val="65000"/>
                    <a:lumOff val="35000"/>
                  </a:schemeClr>
                </a:solidFill>
              </a:rPr>
              <a:t>ή</a:t>
            </a:r>
            <a:r>
              <a:rPr lang="el-GR" sz="1300" dirty="0">
                <a:solidFill>
                  <a:schemeClr val="tx1">
                    <a:lumMod val="65000"/>
                    <a:lumOff val="35000"/>
                  </a:schemeClr>
                </a:solidFill>
              </a:rPr>
              <a:t> </a:t>
            </a:r>
            <a:r>
              <a:rPr lang="el-GR" sz="1300" b="1" dirty="0">
                <a:solidFill>
                  <a:schemeClr val="tx1">
                    <a:lumMod val="65000"/>
                    <a:lumOff val="35000"/>
                  </a:schemeClr>
                </a:solidFill>
              </a:rPr>
              <a:t>όχι</a:t>
            </a:r>
            <a:r>
              <a:rPr lang="el-GR" sz="1300" dirty="0">
                <a:solidFill>
                  <a:schemeClr val="tx1">
                    <a:lumMod val="65000"/>
                    <a:lumOff val="35000"/>
                  </a:schemeClr>
                </a:solidFill>
              </a:rPr>
              <a:t> ενός </a:t>
            </a:r>
            <a:r>
              <a:rPr lang="el-GR" sz="1300" b="1" dirty="0">
                <a:solidFill>
                  <a:schemeClr val="tx1">
                    <a:lumMod val="65000"/>
                    <a:lumOff val="35000"/>
                  </a:schemeClr>
                </a:solidFill>
              </a:rPr>
              <a:t>επιβάτη</a:t>
            </a:r>
            <a:r>
              <a:rPr lang="el-GR" sz="1300" dirty="0">
                <a:solidFill>
                  <a:schemeClr val="tx1">
                    <a:lumMod val="65000"/>
                    <a:lumOff val="35000"/>
                  </a:schemeClr>
                </a:solidFill>
              </a:rPr>
              <a:t> του </a:t>
            </a:r>
            <a:r>
              <a:rPr lang="el-GR" sz="1300" b="1" dirty="0">
                <a:solidFill>
                  <a:schemeClr val="tx1">
                    <a:lumMod val="65000"/>
                    <a:lumOff val="35000"/>
                  </a:schemeClr>
                </a:solidFill>
              </a:rPr>
              <a:t>Τιτανικού</a:t>
            </a:r>
            <a:r>
              <a:rPr lang="el-GR" sz="1300" dirty="0">
                <a:solidFill>
                  <a:schemeClr val="tx1">
                    <a:lumMod val="65000"/>
                    <a:lumOff val="35000"/>
                  </a:schemeClr>
                </a:solidFill>
              </a:rPr>
              <a:t>.</a:t>
            </a:r>
          </a:p>
          <a:p>
            <a:endParaRPr lang="en-US" dirty="0"/>
          </a:p>
        </p:txBody>
      </p:sp>
      <p:sp>
        <p:nvSpPr>
          <p:cNvPr id="9" name="Text Placeholder 8">
            <a:extLst>
              <a:ext uri="{FF2B5EF4-FFF2-40B4-BE49-F238E27FC236}">
                <a16:creationId xmlns:a16="http://schemas.microsoft.com/office/drawing/2014/main" id="{29C544C7-CD5F-467D-A5D5-A39E06B58EB0}"/>
              </a:ext>
            </a:extLst>
          </p:cNvPr>
          <p:cNvSpPr>
            <a:spLocks noGrp="1"/>
          </p:cNvSpPr>
          <p:nvPr>
            <p:ph type="body" sz="quarter" idx="42"/>
          </p:nvPr>
        </p:nvSpPr>
        <p:spPr>
          <a:xfrm>
            <a:off x="4916632" y="4248150"/>
            <a:ext cx="3929874" cy="404524"/>
          </a:xfrm>
        </p:spPr>
        <p:txBody>
          <a:bodyPr>
            <a:normAutofit/>
          </a:bodyPr>
          <a:lstStyle/>
          <a:p>
            <a:pPr marL="0" indent="0"/>
            <a:r>
              <a:rPr lang="el-GR" sz="900" b="1" dirty="0">
                <a:solidFill>
                  <a:schemeClr val="tx1">
                    <a:lumMod val="65000"/>
                    <a:lumOff val="35000"/>
                  </a:schemeClr>
                </a:solidFill>
              </a:rPr>
              <a:t>Εφαρμογή</a:t>
            </a:r>
            <a:r>
              <a:rPr lang="el-GR" sz="900" dirty="0">
                <a:solidFill>
                  <a:schemeClr val="tx1">
                    <a:lumMod val="65000"/>
                    <a:lumOff val="35000"/>
                  </a:schemeClr>
                </a:solidFill>
              </a:rPr>
              <a:t> σε </a:t>
            </a:r>
            <a:r>
              <a:rPr lang="en-US" sz="900" dirty="0">
                <a:solidFill>
                  <a:schemeClr val="tx1">
                    <a:lumMod val="65000"/>
                    <a:lumOff val="35000"/>
                  </a:schemeClr>
                </a:solidFill>
              </a:rPr>
              <a:t>Python</a:t>
            </a:r>
            <a:r>
              <a:rPr lang="el-GR" sz="900" dirty="0">
                <a:solidFill>
                  <a:schemeClr val="tx1">
                    <a:lumMod val="65000"/>
                    <a:lumOff val="35000"/>
                  </a:schemeClr>
                </a:solidFill>
              </a:rPr>
              <a:t> όπου θα γίνει </a:t>
            </a:r>
            <a:r>
              <a:rPr lang="el-GR" sz="900" b="1" dirty="0">
                <a:solidFill>
                  <a:schemeClr val="tx1">
                    <a:lumMod val="65000"/>
                    <a:lumOff val="35000"/>
                  </a:schemeClr>
                </a:solidFill>
              </a:rPr>
              <a:t>ανάλυση</a:t>
            </a:r>
            <a:r>
              <a:rPr lang="el-GR" sz="900" dirty="0">
                <a:solidFill>
                  <a:schemeClr val="tx1">
                    <a:lumMod val="65000"/>
                    <a:lumOff val="35000"/>
                  </a:schemeClr>
                </a:solidFill>
              </a:rPr>
              <a:t> </a:t>
            </a:r>
            <a:r>
              <a:rPr lang="el-GR" sz="900" b="1" dirty="0">
                <a:solidFill>
                  <a:schemeClr val="tx1">
                    <a:lumMod val="65000"/>
                    <a:lumOff val="35000"/>
                  </a:schemeClr>
                </a:solidFill>
              </a:rPr>
              <a:t>δεδομένων</a:t>
            </a:r>
            <a:r>
              <a:rPr lang="el-GR" sz="900" dirty="0">
                <a:solidFill>
                  <a:schemeClr val="tx1">
                    <a:lumMod val="65000"/>
                    <a:lumOff val="35000"/>
                  </a:schemeClr>
                </a:solidFill>
              </a:rPr>
              <a:t>, </a:t>
            </a:r>
            <a:r>
              <a:rPr lang="el-GR" sz="900" b="1" dirty="0">
                <a:solidFill>
                  <a:schemeClr val="tx1">
                    <a:lumMod val="65000"/>
                    <a:lumOff val="35000"/>
                  </a:schemeClr>
                </a:solidFill>
              </a:rPr>
              <a:t>επεξεργασία</a:t>
            </a:r>
            <a:r>
              <a:rPr lang="el-GR" sz="900" dirty="0">
                <a:solidFill>
                  <a:schemeClr val="tx1">
                    <a:lumMod val="65000"/>
                    <a:lumOff val="35000"/>
                  </a:schemeClr>
                </a:solidFill>
              </a:rPr>
              <a:t>, </a:t>
            </a:r>
            <a:r>
              <a:rPr lang="el-GR" sz="900" b="1" dirty="0">
                <a:solidFill>
                  <a:schemeClr val="tx1">
                    <a:lumMod val="65000"/>
                    <a:lumOff val="35000"/>
                  </a:schemeClr>
                </a:solidFill>
              </a:rPr>
              <a:t>εφαρμογή</a:t>
            </a:r>
            <a:r>
              <a:rPr lang="el-GR" sz="900" dirty="0">
                <a:solidFill>
                  <a:schemeClr val="tx1">
                    <a:lumMod val="65000"/>
                    <a:lumOff val="35000"/>
                  </a:schemeClr>
                </a:solidFill>
              </a:rPr>
              <a:t> </a:t>
            </a:r>
            <a:r>
              <a:rPr lang="el-GR" sz="900" b="1" dirty="0">
                <a:solidFill>
                  <a:schemeClr val="tx1">
                    <a:lumMod val="65000"/>
                    <a:lumOff val="35000"/>
                  </a:schemeClr>
                </a:solidFill>
              </a:rPr>
              <a:t>αλγορίθμων</a:t>
            </a:r>
            <a:r>
              <a:rPr lang="el-GR" sz="900" dirty="0">
                <a:solidFill>
                  <a:schemeClr val="tx1">
                    <a:lumMod val="65000"/>
                    <a:lumOff val="35000"/>
                  </a:schemeClr>
                </a:solidFill>
              </a:rPr>
              <a:t> </a:t>
            </a:r>
            <a:r>
              <a:rPr lang="el-GR" sz="900" b="1" dirty="0">
                <a:solidFill>
                  <a:schemeClr val="tx1">
                    <a:lumMod val="65000"/>
                    <a:lumOff val="35000"/>
                  </a:schemeClr>
                </a:solidFill>
              </a:rPr>
              <a:t>πρόβλεψης</a:t>
            </a:r>
            <a:r>
              <a:rPr lang="el-GR" sz="900" dirty="0">
                <a:solidFill>
                  <a:schemeClr val="tx1">
                    <a:lumMod val="65000"/>
                    <a:lumOff val="35000"/>
                  </a:schemeClr>
                </a:solidFill>
              </a:rPr>
              <a:t>, </a:t>
            </a:r>
            <a:r>
              <a:rPr lang="el-GR" sz="900" b="1" dirty="0">
                <a:solidFill>
                  <a:schemeClr val="tx1">
                    <a:lumMod val="65000"/>
                    <a:lumOff val="35000"/>
                  </a:schemeClr>
                </a:solidFill>
              </a:rPr>
              <a:t>αξιολόγηση</a:t>
            </a:r>
            <a:r>
              <a:rPr lang="el-GR" sz="900" dirty="0">
                <a:solidFill>
                  <a:schemeClr val="tx1">
                    <a:lumMod val="65000"/>
                    <a:lumOff val="35000"/>
                  </a:schemeClr>
                </a:solidFill>
              </a:rPr>
              <a:t> και </a:t>
            </a:r>
            <a:r>
              <a:rPr lang="el-GR" sz="900" b="1" dirty="0">
                <a:solidFill>
                  <a:schemeClr val="tx1">
                    <a:lumMod val="65000"/>
                    <a:lumOff val="35000"/>
                  </a:schemeClr>
                </a:solidFill>
              </a:rPr>
              <a:t>σύγκριση</a:t>
            </a:r>
            <a:r>
              <a:rPr lang="el-GR" sz="900" dirty="0">
                <a:solidFill>
                  <a:schemeClr val="tx1">
                    <a:lumMod val="65000"/>
                    <a:lumOff val="35000"/>
                  </a:schemeClr>
                </a:solidFill>
              </a:rPr>
              <a:t>.</a:t>
            </a:r>
            <a:endParaRPr lang="en-US" sz="900" dirty="0">
              <a:solidFill>
                <a:schemeClr val="tx1">
                  <a:lumMod val="65000"/>
                  <a:lumOff val="35000"/>
                </a:schemeClr>
              </a:solidFill>
            </a:endParaRPr>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4920095" y="1363134"/>
            <a:ext cx="3922948"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fontScale="92500" lnSpcReduction="20000"/>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l-GR" dirty="0">
                <a:solidFill>
                  <a:schemeClr val="tx1">
                    <a:lumMod val="65000"/>
                    <a:lumOff val="35000"/>
                  </a:schemeClr>
                </a:solidFill>
              </a:rPr>
              <a:t>Το παρόν έγγραφο αποτελεί την παρουσίαση της Πτυχιακής Εργασίας με θέμα τη μελέτη επί της Μηχανικής Μάθησης με Εφαρμογές στην </a:t>
            </a:r>
            <a:r>
              <a:rPr lang="en-US" dirty="0">
                <a:solidFill>
                  <a:schemeClr val="tx1">
                    <a:lumMod val="65000"/>
                    <a:lumOff val="35000"/>
                  </a:schemeClr>
                </a:solidFill>
              </a:rPr>
              <a:t>Python</a:t>
            </a:r>
            <a:r>
              <a:rPr lang="el-GR" dirty="0">
                <a:solidFill>
                  <a:schemeClr val="tx1">
                    <a:lumMod val="65000"/>
                    <a:lumOff val="35000"/>
                  </a:schemeClr>
                </a:solidFill>
              </a:rPr>
              <a:t>, τόσο σε θεωρητικό όσο και σε επίπεδο εφαρμογής. Η εργασία αυτή πραγματοποιήθηκε στα πλαίσια της εκπόνησης της πτυχιακής εργασίας του φοιτητή του τμήματος Ψηφιακών Συστημάτων του Πανεπιστημίου Πειραιά, Σταθόπουλου Παναγιώτη, υπό την επίβλεψη του αναπληρωτή καθηγητή του τμήματος, κ. Μ. Φιλιππάκη.</a:t>
            </a:r>
            <a:endParaRPr lang="en-US"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4916632" y="1077384"/>
            <a:ext cx="3929874"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Πρόλογος</a:t>
            </a:r>
            <a:endParaRPr lang="en-US" b="1" dirty="0">
              <a:solidFill>
                <a:schemeClr val="bg1">
                  <a:lumMod val="95000"/>
                </a:schemeClr>
              </a:solidFill>
            </a:endParaRPr>
          </a:p>
        </p:txBody>
      </p:sp>
      <p:sp>
        <p:nvSpPr>
          <p:cNvPr id="19" name="Text Placeholder 10">
            <a:extLst>
              <a:ext uri="{FF2B5EF4-FFF2-40B4-BE49-F238E27FC236}">
                <a16:creationId xmlns:a16="http://schemas.microsoft.com/office/drawing/2014/main" id="{BD7EFD7C-1C46-476C-B37E-751B157DBBC1}"/>
              </a:ext>
            </a:extLst>
          </p:cNvPr>
          <p:cNvSpPr txBox="1">
            <a:spLocks/>
          </p:cNvSpPr>
          <p:nvPr/>
        </p:nvSpPr>
        <p:spPr>
          <a:xfrm>
            <a:off x="4920095" y="2587281"/>
            <a:ext cx="3929874"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Σκοπός</a:t>
            </a:r>
            <a:endParaRPr lang="en-US" b="1" dirty="0">
              <a:solidFill>
                <a:schemeClr val="bg1">
                  <a:lumMod val="95000"/>
                </a:schemeClr>
              </a:solidFill>
            </a:endParaRPr>
          </a:p>
        </p:txBody>
      </p:sp>
    </p:spTree>
    <p:extLst>
      <p:ext uri="{BB962C8B-B14F-4D97-AF65-F5344CB8AC3E}">
        <p14:creationId xmlns:p14="http://schemas.microsoft.com/office/powerpoint/2010/main" val="45017400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JM" sz="1400" dirty="0">
              <a:solidFill>
                <a:schemeClr val="tx1">
                  <a:lumMod val="75000"/>
                  <a:lumOff val="25000"/>
                </a:schemeClr>
              </a:solidFill>
              <a:latin typeface="Bebas Neue"/>
              <a:cs typeface="Bebas Neue"/>
            </a:endParaRPr>
          </a:p>
        </p:txBody>
      </p:sp>
      <p:sp>
        <p:nvSpPr>
          <p:cNvPr id="4" name="Text Placeholder 3"/>
          <p:cNvSpPr>
            <a:spLocks noGrp="1"/>
          </p:cNvSpPr>
          <p:nvPr>
            <p:ph type="body" sz="quarter" idx="13"/>
          </p:nvPr>
        </p:nvSpPr>
        <p:spPr>
          <a:xfrm>
            <a:off x="228600" y="1581150"/>
            <a:ext cx="2743200" cy="2895600"/>
          </a:xfrm>
          <a:solidFill>
            <a:schemeClr val="bg1">
              <a:lumMod val="95000"/>
            </a:schemeClr>
          </a:solidFill>
          <a:ln>
            <a:solidFill>
              <a:schemeClr val="bg1">
                <a:lumMod val="85000"/>
              </a:schemeClr>
            </a:solidFill>
          </a:ln>
        </p:spPr>
        <p:txBody>
          <a:bodyPr>
            <a:normAutofit/>
          </a:bodyPr>
          <a:lstStyle/>
          <a:p>
            <a:pPr>
              <a:buClr>
                <a:srgbClr val="AB092F"/>
              </a:buClr>
              <a:buFont typeface="Arial" panose="020B0604020202020204" pitchFamily="34" charset="0"/>
              <a:buChar char="•"/>
            </a:pPr>
            <a:r>
              <a:rPr lang="el-GR" dirty="0">
                <a:solidFill>
                  <a:schemeClr val="tx1">
                    <a:lumMod val="65000"/>
                    <a:lumOff val="35000"/>
                  </a:schemeClr>
                </a:solidFill>
              </a:rPr>
              <a:t>Φαίνεται ότι </a:t>
            </a:r>
            <a:r>
              <a:rPr lang="el-GR" b="1" dirty="0">
                <a:solidFill>
                  <a:schemeClr val="tx1">
                    <a:lumMod val="65000"/>
                    <a:lumOff val="35000"/>
                  </a:schemeClr>
                </a:solidFill>
              </a:rPr>
              <a:t>δεν</a:t>
            </a:r>
            <a:r>
              <a:rPr lang="el-GR" dirty="0">
                <a:solidFill>
                  <a:schemeClr val="tx1">
                    <a:lumMod val="65000"/>
                    <a:lumOff val="35000"/>
                  </a:schemeClr>
                </a:solidFill>
              </a:rPr>
              <a:t> </a:t>
            </a:r>
            <a:r>
              <a:rPr lang="el-GR" b="1" dirty="0">
                <a:solidFill>
                  <a:schemeClr val="tx1">
                    <a:lumMod val="65000"/>
                    <a:lumOff val="35000"/>
                  </a:schemeClr>
                </a:solidFill>
              </a:rPr>
              <a:t>υπάρχει</a:t>
            </a:r>
            <a:r>
              <a:rPr lang="el-GR" dirty="0">
                <a:solidFill>
                  <a:schemeClr val="tx1">
                    <a:lumMod val="65000"/>
                    <a:lumOff val="35000"/>
                  </a:schemeClr>
                </a:solidFill>
              </a:rPr>
              <a:t> υπολογίσιμη </a:t>
            </a:r>
            <a:r>
              <a:rPr lang="el-GR" b="1" dirty="0">
                <a:solidFill>
                  <a:schemeClr val="tx1">
                    <a:lumMod val="65000"/>
                    <a:lumOff val="35000"/>
                  </a:schemeClr>
                </a:solidFill>
              </a:rPr>
              <a:t>υπερ-εκπαίδευση</a:t>
            </a:r>
            <a:r>
              <a:rPr lang="el-GR" dirty="0">
                <a:solidFill>
                  <a:schemeClr val="tx1">
                    <a:lumMod val="65000"/>
                    <a:lumOff val="35000"/>
                  </a:schemeClr>
                </a:solidFill>
              </a:rPr>
              <a:t> (</a:t>
            </a:r>
            <a:r>
              <a:rPr lang="en-US" b="1" dirty="0">
                <a:solidFill>
                  <a:schemeClr val="tx1">
                    <a:lumMod val="65000"/>
                    <a:lumOff val="35000"/>
                  </a:schemeClr>
                </a:solidFill>
              </a:rPr>
              <a:t>overfitting</a:t>
            </a:r>
            <a:r>
              <a:rPr lang="el-GR" dirty="0">
                <a:solidFill>
                  <a:schemeClr val="tx1">
                    <a:lumMod val="65000"/>
                    <a:lumOff val="35000"/>
                  </a:schemeClr>
                </a:solidFill>
              </a:rPr>
              <a:t>). Αν ήταν </a:t>
            </a:r>
            <a:r>
              <a:rPr lang="el-GR" b="1" dirty="0">
                <a:solidFill>
                  <a:schemeClr val="tx1">
                    <a:lumMod val="65000"/>
                    <a:lumOff val="35000"/>
                  </a:schemeClr>
                </a:solidFill>
              </a:rPr>
              <a:t>μεγάλο</a:t>
            </a:r>
            <a:r>
              <a:rPr lang="el-GR" dirty="0">
                <a:solidFill>
                  <a:schemeClr val="tx1">
                    <a:lumMod val="65000"/>
                    <a:lumOff val="35000"/>
                  </a:schemeClr>
                </a:solidFill>
              </a:rPr>
              <a:t> το </a:t>
            </a:r>
            <a:r>
              <a:rPr lang="el-GR" b="1" dirty="0">
                <a:solidFill>
                  <a:schemeClr val="tx1">
                    <a:lumMod val="65000"/>
                    <a:lumOff val="35000"/>
                  </a:schemeClr>
                </a:solidFill>
              </a:rPr>
              <a:t>χάσμα</a:t>
            </a:r>
            <a:r>
              <a:rPr lang="el-GR" dirty="0">
                <a:solidFill>
                  <a:schemeClr val="tx1">
                    <a:lumMod val="65000"/>
                    <a:lumOff val="35000"/>
                  </a:schemeClr>
                </a:solidFill>
              </a:rPr>
              <a:t> θα </a:t>
            </a:r>
            <a:r>
              <a:rPr lang="el-GR" b="1" dirty="0">
                <a:solidFill>
                  <a:schemeClr val="tx1">
                    <a:lumMod val="65000"/>
                    <a:lumOff val="35000"/>
                  </a:schemeClr>
                </a:solidFill>
              </a:rPr>
              <a:t>σήμαινε</a:t>
            </a:r>
            <a:r>
              <a:rPr lang="el-GR" dirty="0">
                <a:solidFill>
                  <a:schemeClr val="tx1">
                    <a:lumMod val="65000"/>
                    <a:lumOff val="35000"/>
                  </a:schemeClr>
                </a:solidFill>
              </a:rPr>
              <a:t> ότι το Νευρωνικό Δίκτυο </a:t>
            </a:r>
            <a:r>
              <a:rPr lang="el-GR" b="1" dirty="0">
                <a:solidFill>
                  <a:schemeClr val="tx1">
                    <a:lumMod val="65000"/>
                    <a:lumOff val="35000"/>
                  </a:schemeClr>
                </a:solidFill>
              </a:rPr>
              <a:t>δεν</a:t>
            </a:r>
            <a:r>
              <a:rPr lang="el-GR" dirty="0">
                <a:solidFill>
                  <a:schemeClr val="tx1">
                    <a:lumMod val="65000"/>
                    <a:lumOff val="35000"/>
                  </a:schemeClr>
                </a:solidFill>
              </a:rPr>
              <a:t> είναι </a:t>
            </a:r>
            <a:r>
              <a:rPr lang="el-GR" b="1" dirty="0">
                <a:solidFill>
                  <a:schemeClr val="tx1">
                    <a:lumMod val="65000"/>
                    <a:lumOff val="35000"/>
                  </a:schemeClr>
                </a:solidFill>
              </a:rPr>
              <a:t>κατάλληλο</a:t>
            </a:r>
            <a:r>
              <a:rPr lang="el-GR" dirty="0">
                <a:solidFill>
                  <a:schemeClr val="tx1">
                    <a:lumMod val="65000"/>
                    <a:lumOff val="35000"/>
                  </a:schemeClr>
                </a:solidFill>
              </a:rPr>
              <a:t> για την κατηγοριοποίηση. Όσο </a:t>
            </a:r>
            <a:r>
              <a:rPr lang="el-GR" b="1" dirty="0">
                <a:solidFill>
                  <a:schemeClr val="tx1">
                    <a:lumMod val="65000"/>
                    <a:lumOff val="35000"/>
                  </a:schemeClr>
                </a:solidFill>
              </a:rPr>
              <a:t>μεγαλύτερο</a:t>
            </a:r>
            <a:r>
              <a:rPr lang="el-GR" dirty="0">
                <a:solidFill>
                  <a:schemeClr val="tx1">
                    <a:lumMod val="65000"/>
                    <a:lumOff val="35000"/>
                  </a:schemeClr>
                </a:solidFill>
              </a:rPr>
              <a:t> το </a:t>
            </a:r>
            <a:r>
              <a:rPr lang="en-US" b="1" dirty="0">
                <a:solidFill>
                  <a:schemeClr val="tx1">
                    <a:lumMod val="65000"/>
                    <a:lumOff val="35000"/>
                  </a:schemeClr>
                </a:solidFill>
              </a:rPr>
              <a:t>overfitting</a:t>
            </a:r>
            <a:r>
              <a:rPr lang="en-US" dirty="0">
                <a:solidFill>
                  <a:schemeClr val="tx1">
                    <a:lumMod val="65000"/>
                    <a:lumOff val="35000"/>
                  </a:schemeClr>
                </a:solidFill>
              </a:rPr>
              <a:t> </a:t>
            </a:r>
            <a:r>
              <a:rPr lang="el-GR" b="1" dirty="0">
                <a:solidFill>
                  <a:schemeClr val="tx1">
                    <a:lumMod val="65000"/>
                    <a:lumOff val="35000"/>
                  </a:schemeClr>
                </a:solidFill>
              </a:rPr>
              <a:t>τόσο</a:t>
            </a:r>
            <a:r>
              <a:rPr lang="el-GR" dirty="0">
                <a:solidFill>
                  <a:schemeClr val="tx1">
                    <a:lumMod val="65000"/>
                    <a:lumOff val="35000"/>
                  </a:schemeClr>
                </a:solidFill>
              </a:rPr>
              <a:t> το Μοντέλο </a:t>
            </a:r>
            <a:r>
              <a:rPr lang="el-GR" b="1" dirty="0">
                <a:solidFill>
                  <a:schemeClr val="tx1">
                    <a:lumMod val="65000"/>
                    <a:lumOff val="35000"/>
                  </a:schemeClr>
                </a:solidFill>
              </a:rPr>
              <a:t>ταιριάζει</a:t>
            </a:r>
            <a:r>
              <a:rPr lang="el-GR" dirty="0">
                <a:solidFill>
                  <a:schemeClr val="tx1">
                    <a:lumMod val="65000"/>
                    <a:lumOff val="35000"/>
                  </a:schemeClr>
                </a:solidFill>
              </a:rPr>
              <a:t> </a:t>
            </a:r>
            <a:r>
              <a:rPr lang="el-GR" b="1" dirty="0">
                <a:solidFill>
                  <a:schemeClr val="tx1">
                    <a:lumMod val="65000"/>
                    <a:lumOff val="35000"/>
                  </a:schemeClr>
                </a:solidFill>
              </a:rPr>
              <a:t>ακριβώς</a:t>
            </a:r>
            <a:r>
              <a:rPr lang="el-GR" dirty="0">
                <a:solidFill>
                  <a:schemeClr val="tx1">
                    <a:lumMod val="65000"/>
                    <a:lumOff val="35000"/>
                  </a:schemeClr>
                </a:solidFill>
              </a:rPr>
              <a:t> με τα </a:t>
            </a:r>
            <a:r>
              <a:rPr lang="el-GR" b="1" dirty="0">
                <a:solidFill>
                  <a:schemeClr val="tx1">
                    <a:lumMod val="65000"/>
                    <a:lumOff val="35000"/>
                  </a:schemeClr>
                </a:solidFill>
              </a:rPr>
              <a:t>δεδομένα</a:t>
            </a:r>
            <a:r>
              <a:rPr lang="el-GR" dirty="0">
                <a:solidFill>
                  <a:schemeClr val="tx1">
                    <a:lumMod val="65000"/>
                    <a:lumOff val="35000"/>
                  </a:schemeClr>
                </a:solidFill>
              </a:rPr>
              <a:t> </a:t>
            </a:r>
            <a:r>
              <a:rPr lang="el-GR" b="1" dirty="0">
                <a:solidFill>
                  <a:schemeClr val="tx1">
                    <a:lumMod val="65000"/>
                    <a:lumOff val="35000"/>
                  </a:schemeClr>
                </a:solidFill>
              </a:rPr>
              <a:t>εκπαίδευσης</a:t>
            </a:r>
            <a:r>
              <a:rPr lang="el-GR" dirty="0">
                <a:solidFill>
                  <a:schemeClr val="tx1">
                    <a:lumMod val="65000"/>
                    <a:lumOff val="35000"/>
                  </a:schemeClr>
                </a:solidFill>
              </a:rPr>
              <a:t>, </a:t>
            </a:r>
            <a:r>
              <a:rPr lang="el-GR" b="1" dirty="0">
                <a:solidFill>
                  <a:schemeClr val="tx1">
                    <a:lumMod val="65000"/>
                    <a:lumOff val="35000"/>
                  </a:schemeClr>
                </a:solidFill>
              </a:rPr>
              <a:t>αδυνατώντας</a:t>
            </a:r>
            <a:r>
              <a:rPr lang="el-GR" dirty="0">
                <a:solidFill>
                  <a:schemeClr val="tx1">
                    <a:lumMod val="65000"/>
                    <a:lumOff val="35000"/>
                  </a:schemeClr>
                </a:solidFill>
              </a:rPr>
              <a:t> στην πορεία να </a:t>
            </a:r>
            <a:r>
              <a:rPr lang="el-GR" b="1" dirty="0">
                <a:solidFill>
                  <a:schemeClr val="tx1">
                    <a:lumMod val="65000"/>
                    <a:lumOff val="35000"/>
                  </a:schemeClr>
                </a:solidFill>
              </a:rPr>
              <a:t>αποδώσει</a:t>
            </a:r>
            <a:r>
              <a:rPr lang="el-GR" dirty="0">
                <a:solidFill>
                  <a:schemeClr val="tx1">
                    <a:lumMod val="65000"/>
                    <a:lumOff val="35000"/>
                  </a:schemeClr>
                </a:solidFill>
              </a:rPr>
              <a:t> με </a:t>
            </a:r>
            <a:r>
              <a:rPr lang="el-GR" b="1" dirty="0">
                <a:solidFill>
                  <a:schemeClr val="tx1">
                    <a:lumMod val="65000"/>
                    <a:lumOff val="35000"/>
                  </a:schemeClr>
                </a:solidFill>
              </a:rPr>
              <a:t>ακρίβεια</a:t>
            </a:r>
            <a:r>
              <a:rPr lang="el-GR" dirty="0">
                <a:solidFill>
                  <a:schemeClr val="tx1">
                    <a:lumMod val="65000"/>
                    <a:lumOff val="35000"/>
                  </a:schemeClr>
                </a:solidFill>
              </a:rPr>
              <a:t> στα «</a:t>
            </a:r>
            <a:r>
              <a:rPr lang="el-GR" b="1" dirty="0">
                <a:solidFill>
                  <a:schemeClr val="tx1">
                    <a:lumMod val="65000"/>
                    <a:lumOff val="35000"/>
                  </a:schemeClr>
                </a:solidFill>
              </a:rPr>
              <a:t>αόρατα</a:t>
            </a:r>
            <a:r>
              <a:rPr lang="el-GR" dirty="0">
                <a:solidFill>
                  <a:schemeClr val="tx1">
                    <a:lumMod val="65000"/>
                    <a:lumOff val="35000"/>
                  </a:schemeClr>
                </a:solidFill>
              </a:rPr>
              <a:t>» </a:t>
            </a:r>
            <a:r>
              <a:rPr lang="el-GR" b="1" dirty="0">
                <a:solidFill>
                  <a:schemeClr val="tx1">
                    <a:lumMod val="65000"/>
                    <a:lumOff val="35000"/>
                  </a:schemeClr>
                </a:solidFill>
              </a:rPr>
              <a:t>δεδομένα</a:t>
            </a:r>
            <a:r>
              <a:rPr lang="el-GR" dirty="0">
                <a:solidFill>
                  <a:schemeClr val="tx1">
                    <a:lumMod val="65000"/>
                    <a:lumOff val="35000"/>
                  </a:schemeClr>
                </a:solidFill>
              </a:rPr>
              <a:t>, χάνοντας έτσι τον σκοπό του.</a:t>
            </a:r>
          </a:p>
          <a:p>
            <a:pPr>
              <a:buClr>
                <a:srgbClr val="AB092F"/>
              </a:buClr>
              <a:buFont typeface="Arial" panose="020B0604020202020204" pitchFamily="34" charset="0"/>
              <a:buChar char="•"/>
            </a:pPr>
            <a:endParaRPr lang="el-GR" dirty="0">
              <a:solidFill>
                <a:schemeClr val="tx1">
                  <a:lumMod val="65000"/>
                  <a:lumOff val="35000"/>
                </a:schemeClr>
              </a:solidFill>
            </a:endParaRPr>
          </a:p>
          <a:p>
            <a:pPr>
              <a:buClr>
                <a:srgbClr val="AB092F"/>
              </a:buClr>
              <a:buFont typeface="Arial" panose="020B0604020202020204" pitchFamily="34" charset="0"/>
              <a:buChar char="•"/>
            </a:pPr>
            <a:r>
              <a:rPr lang="el-GR" dirty="0">
                <a:solidFill>
                  <a:schemeClr val="tx1">
                    <a:lumMod val="65000"/>
                    <a:lumOff val="35000"/>
                  </a:schemeClr>
                </a:solidFill>
              </a:rPr>
              <a:t>Και σε αυτό το διάγραμμα διακρίνουμε </a:t>
            </a:r>
            <a:r>
              <a:rPr lang="el-GR" b="1" dirty="0">
                <a:solidFill>
                  <a:schemeClr val="tx1">
                    <a:lumMod val="65000"/>
                    <a:lumOff val="35000"/>
                  </a:schemeClr>
                </a:solidFill>
              </a:rPr>
              <a:t>θετικά</a:t>
            </a:r>
            <a:r>
              <a:rPr lang="el-GR" dirty="0">
                <a:solidFill>
                  <a:schemeClr val="tx1">
                    <a:lumMod val="65000"/>
                    <a:lumOff val="35000"/>
                  </a:schemeClr>
                </a:solidFill>
              </a:rPr>
              <a:t> </a:t>
            </a:r>
            <a:r>
              <a:rPr lang="el-GR" b="1" dirty="0">
                <a:solidFill>
                  <a:schemeClr val="tx1">
                    <a:lumMod val="65000"/>
                    <a:lumOff val="35000"/>
                  </a:schemeClr>
                </a:solidFill>
              </a:rPr>
              <a:t>αποτελέσματα</a:t>
            </a:r>
            <a:r>
              <a:rPr lang="el-GR" dirty="0">
                <a:solidFill>
                  <a:schemeClr val="tx1">
                    <a:lumMod val="65000"/>
                    <a:lumOff val="35000"/>
                  </a:schemeClr>
                </a:solidFill>
              </a:rPr>
              <a:t>. Η καμπύλη καταδεικνύει </a:t>
            </a:r>
            <a:r>
              <a:rPr lang="el-GR" b="1" dirty="0">
                <a:solidFill>
                  <a:schemeClr val="tx1">
                    <a:lumMod val="65000"/>
                    <a:lumOff val="35000"/>
                  </a:schemeClr>
                </a:solidFill>
              </a:rPr>
              <a:t>μικρή</a:t>
            </a:r>
            <a:r>
              <a:rPr lang="el-GR" dirty="0">
                <a:solidFill>
                  <a:schemeClr val="tx1">
                    <a:lumMod val="65000"/>
                    <a:lumOff val="35000"/>
                  </a:schemeClr>
                </a:solidFill>
              </a:rPr>
              <a:t> </a:t>
            </a:r>
            <a:r>
              <a:rPr lang="el-GR" b="1" dirty="0">
                <a:solidFill>
                  <a:schemeClr val="tx1">
                    <a:lumMod val="65000"/>
                    <a:lumOff val="35000"/>
                  </a:schemeClr>
                </a:solidFill>
              </a:rPr>
              <a:t>απώλεια</a:t>
            </a:r>
            <a:r>
              <a:rPr lang="el-GR" dirty="0">
                <a:solidFill>
                  <a:schemeClr val="tx1">
                    <a:lumMod val="65000"/>
                    <a:lumOff val="35000"/>
                  </a:schemeClr>
                </a:solidFill>
              </a:rPr>
              <a:t> που </a:t>
            </a:r>
            <a:r>
              <a:rPr lang="el-GR" b="1" dirty="0">
                <a:solidFill>
                  <a:schemeClr val="tx1">
                    <a:lumMod val="65000"/>
                    <a:lumOff val="35000"/>
                  </a:schemeClr>
                </a:solidFill>
              </a:rPr>
              <a:t>σημαίνει</a:t>
            </a:r>
            <a:r>
              <a:rPr lang="el-GR" dirty="0">
                <a:solidFill>
                  <a:schemeClr val="tx1">
                    <a:lumMod val="65000"/>
                    <a:lumOff val="35000"/>
                  </a:schemeClr>
                </a:solidFill>
              </a:rPr>
              <a:t> ότι ο </a:t>
            </a:r>
            <a:r>
              <a:rPr lang="el-GR" b="1" dirty="0">
                <a:solidFill>
                  <a:schemeClr val="tx1">
                    <a:lumMod val="65000"/>
                    <a:lumOff val="35000"/>
                  </a:schemeClr>
                </a:solidFill>
              </a:rPr>
              <a:t>ρυθμός</a:t>
            </a:r>
            <a:r>
              <a:rPr lang="el-GR" dirty="0">
                <a:solidFill>
                  <a:schemeClr val="tx1">
                    <a:lumMod val="65000"/>
                    <a:lumOff val="35000"/>
                  </a:schemeClr>
                </a:solidFill>
              </a:rPr>
              <a:t> </a:t>
            </a:r>
            <a:r>
              <a:rPr lang="el-GR" b="1" dirty="0">
                <a:solidFill>
                  <a:schemeClr val="tx1">
                    <a:lumMod val="65000"/>
                    <a:lumOff val="35000"/>
                  </a:schemeClr>
                </a:solidFill>
              </a:rPr>
              <a:t>μάθησης</a:t>
            </a:r>
            <a:r>
              <a:rPr lang="el-GR" dirty="0">
                <a:solidFill>
                  <a:schemeClr val="tx1">
                    <a:lumMod val="65000"/>
                    <a:lumOff val="35000"/>
                  </a:schemeClr>
                </a:solidFill>
              </a:rPr>
              <a:t> είναι </a:t>
            </a:r>
            <a:r>
              <a:rPr lang="el-GR" b="1" dirty="0">
                <a:solidFill>
                  <a:schemeClr val="tx1">
                    <a:lumMod val="65000"/>
                    <a:lumOff val="35000"/>
                  </a:schemeClr>
                </a:solidFill>
              </a:rPr>
              <a:t>επιθυμητός</a:t>
            </a:r>
            <a:r>
              <a:rPr lang="el-GR" dirty="0">
                <a:solidFill>
                  <a:schemeClr val="tx1">
                    <a:lumMod val="65000"/>
                    <a:lumOff val="35000"/>
                  </a:schemeClr>
                </a:solidFill>
              </a:rPr>
              <a:t> </a:t>
            </a:r>
            <a:endParaRPr lang="en-US" dirty="0">
              <a:solidFill>
                <a:schemeClr val="tx1">
                  <a:lumMod val="65000"/>
                  <a:lumOff val="35000"/>
                </a:schemeClr>
              </a:solidFill>
            </a:endParaRPr>
          </a:p>
        </p:txBody>
      </p:sp>
      <p:sp>
        <p:nvSpPr>
          <p:cNvPr id="8" name="Content Placeholder 7"/>
          <p:cNvSpPr>
            <a:spLocks noGrp="1"/>
          </p:cNvSpPr>
          <p:nvPr>
            <p:ph sz="quarter" idx="38"/>
          </p:nvPr>
        </p:nvSpPr>
        <p:spPr>
          <a:xfrm>
            <a:off x="3429000" y="1200150"/>
            <a:ext cx="2438400" cy="285750"/>
          </a:xfrm>
          <a:solidFill>
            <a:srgbClr val="AB092F"/>
          </a:solidFill>
          <a:ln>
            <a:noFill/>
          </a:ln>
        </p:spPr>
        <p:txBody>
          <a:bodyPr/>
          <a:lstStyle/>
          <a:p>
            <a:r>
              <a:rPr lang="el-GR" sz="1400" b="1" dirty="0">
                <a:solidFill>
                  <a:schemeClr val="bg1"/>
                </a:solidFill>
              </a:rPr>
              <a:t>Ακρ</a:t>
            </a:r>
            <a:r>
              <a:rPr lang="el-GR" sz="1400" b="1" dirty="0"/>
              <a:t>ίβεια </a:t>
            </a:r>
            <a:r>
              <a:rPr lang="en-US" sz="1400" b="1" dirty="0"/>
              <a:t>(Accuracy)</a:t>
            </a:r>
            <a:endParaRPr lang="en-JM" sz="1400" b="1" dirty="0">
              <a:solidFill>
                <a:schemeClr val="bg1"/>
              </a:solidFill>
            </a:endParaRPr>
          </a:p>
        </p:txBody>
      </p:sp>
      <p:sp>
        <p:nvSpPr>
          <p:cNvPr id="9" name="Content Placeholder 8"/>
          <p:cNvSpPr>
            <a:spLocks noGrp="1"/>
          </p:cNvSpPr>
          <p:nvPr>
            <p:ph sz="quarter" idx="39"/>
          </p:nvPr>
        </p:nvSpPr>
        <p:spPr>
          <a:xfrm>
            <a:off x="6324600" y="1200150"/>
            <a:ext cx="2743200" cy="285750"/>
          </a:xfrm>
          <a:solidFill>
            <a:srgbClr val="002D51"/>
          </a:solidFill>
          <a:ln>
            <a:noFill/>
          </a:ln>
        </p:spPr>
        <p:txBody>
          <a:bodyPr/>
          <a:lstStyle/>
          <a:p>
            <a:r>
              <a:rPr lang="el-GR" sz="1400" b="1" dirty="0"/>
              <a:t>Απώλεια (</a:t>
            </a:r>
            <a:r>
              <a:rPr lang="en-US" sz="1400" b="1" dirty="0"/>
              <a:t>Loss</a:t>
            </a:r>
            <a:r>
              <a:rPr lang="el-GR" sz="1400" b="1" dirty="0"/>
              <a:t>)</a:t>
            </a:r>
            <a:endParaRPr lang="en-JM" sz="1400" b="1" dirty="0">
              <a:solidFill>
                <a:schemeClr val="bg1"/>
              </a:solidFill>
            </a:endParaRPr>
          </a:p>
        </p:txBody>
      </p:sp>
      <p:sp>
        <p:nvSpPr>
          <p:cNvPr id="10" name="Content Placeholder 9"/>
          <p:cNvSpPr>
            <a:spLocks noGrp="1"/>
          </p:cNvSpPr>
          <p:nvPr>
            <p:ph sz="quarter" idx="37"/>
          </p:nvPr>
        </p:nvSpPr>
        <p:spPr>
          <a:xfrm>
            <a:off x="228600" y="1207943"/>
            <a:ext cx="2743200" cy="285750"/>
          </a:xfrm>
          <a:solidFill>
            <a:srgbClr val="002D51"/>
          </a:solidFill>
          <a:ln>
            <a:noFill/>
          </a:ln>
        </p:spPr>
        <p:txBody>
          <a:bodyPr/>
          <a:lstStyle/>
          <a:p>
            <a:r>
              <a:rPr lang="el-GR" sz="1100" b="1" dirty="0">
                <a:solidFill>
                  <a:schemeClr val="bg1"/>
                </a:solidFill>
              </a:rPr>
              <a:t>Νευρωνικό </a:t>
            </a:r>
            <a:r>
              <a:rPr lang="el-GR" sz="1100" b="1" dirty="0"/>
              <a:t>Δίκτυο κ</a:t>
            </a:r>
            <a:r>
              <a:rPr lang="el-GR" sz="1100" b="1" dirty="0">
                <a:solidFill>
                  <a:schemeClr val="bg1"/>
                </a:solidFill>
              </a:rPr>
              <a:t>ατά την εκπαίδευση</a:t>
            </a:r>
            <a:endParaRPr lang="en-JM" sz="1100" b="1" dirty="0">
              <a:solidFill>
                <a:schemeClr val="bg1"/>
              </a:solidFill>
            </a:endParaRPr>
          </a:p>
        </p:txBody>
      </p:sp>
      <p:sp>
        <p:nvSpPr>
          <p:cNvPr id="7" name="Slide Number Placeholder 6">
            <a:extLst>
              <a:ext uri="{FF2B5EF4-FFF2-40B4-BE49-F238E27FC236}">
                <a16:creationId xmlns:a16="http://schemas.microsoft.com/office/drawing/2014/main" id="{F0FE8853-5046-4ECB-A706-59A15C9030E0}"/>
              </a:ext>
            </a:extLst>
          </p:cNvPr>
          <p:cNvSpPr>
            <a:spLocks noGrp="1"/>
          </p:cNvSpPr>
          <p:nvPr>
            <p:ph type="sldNum" sz="quarter" idx="12"/>
          </p:nvPr>
        </p:nvSpPr>
        <p:spPr/>
        <p:txBody>
          <a:bodyPr/>
          <a:lstStyle/>
          <a:p>
            <a:fld id="{8DF5134D-7C6B-4A7B-B28B-A8C75F870448}" type="slidenum">
              <a:rPr lang="en-JM" smtClean="0"/>
              <a:pPr/>
              <a:t>20</a:t>
            </a:fld>
            <a:endParaRPr lang="en-JM"/>
          </a:p>
        </p:txBody>
      </p:sp>
      <p:pic>
        <p:nvPicPr>
          <p:cNvPr id="13" name="Picture 12" descr="Graphical user interface, chart&#10;&#10;Description automatically generated">
            <a:extLst>
              <a:ext uri="{FF2B5EF4-FFF2-40B4-BE49-F238E27FC236}">
                <a16:creationId xmlns:a16="http://schemas.microsoft.com/office/drawing/2014/main" id="{72AA5606-B819-43C8-9417-11DACAADCE0E}"/>
              </a:ext>
            </a:extLst>
          </p:cNvPr>
          <p:cNvPicPr>
            <a:picLocks noChangeAspect="1"/>
          </p:cNvPicPr>
          <p:nvPr/>
        </p:nvPicPr>
        <p:blipFill>
          <a:blip r:embed="rId2"/>
          <a:stretch>
            <a:fillRect/>
          </a:stretch>
        </p:blipFill>
        <p:spPr>
          <a:xfrm>
            <a:off x="3401291" y="2046892"/>
            <a:ext cx="2495267" cy="1964115"/>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14" name="Picture 13" descr="Chart, histogram&#10;&#10;Description automatically generated">
            <a:extLst>
              <a:ext uri="{FF2B5EF4-FFF2-40B4-BE49-F238E27FC236}">
                <a16:creationId xmlns:a16="http://schemas.microsoft.com/office/drawing/2014/main" id="{DE80CEE4-219D-469D-9DAA-0028541C5781}"/>
              </a:ext>
            </a:extLst>
          </p:cNvPr>
          <p:cNvPicPr>
            <a:picLocks noChangeAspect="1"/>
          </p:cNvPicPr>
          <p:nvPr/>
        </p:nvPicPr>
        <p:blipFill>
          <a:blip r:embed="rId3"/>
          <a:stretch>
            <a:fillRect/>
          </a:stretch>
        </p:blipFill>
        <p:spPr>
          <a:xfrm>
            <a:off x="6441011" y="2052797"/>
            <a:ext cx="2438400" cy="195230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408375410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199" y="438150"/>
            <a:ext cx="8686799" cy="422672"/>
          </a:xfrm>
        </p:spPr>
        <p:txBody>
          <a:bodyPr/>
          <a:lstStyle/>
          <a:p>
            <a:r>
              <a:rPr lang="en-US" dirty="0">
                <a:solidFill>
                  <a:schemeClr val="tx1">
                    <a:lumMod val="75000"/>
                    <a:lumOff val="25000"/>
                  </a:schemeClr>
                </a:solidFill>
                <a:latin typeface="Bebas Neue"/>
                <a:cs typeface="Bebas Neue"/>
              </a:rPr>
              <a:t>6. </a:t>
            </a:r>
            <a:r>
              <a:rPr lang="el-GR" dirty="0">
                <a:solidFill>
                  <a:srgbClr val="AB092F"/>
                </a:solidFill>
                <a:latin typeface="Bebas Neue"/>
                <a:cs typeface="Bebas Neue"/>
              </a:rPr>
              <a:t>Εφαρμογή</a:t>
            </a:r>
            <a:r>
              <a:rPr lang="el-GR" dirty="0">
                <a:solidFill>
                  <a:schemeClr val="tx1">
                    <a:lumMod val="75000"/>
                    <a:lumOff val="25000"/>
                  </a:schemeClr>
                </a:solidFill>
                <a:latin typeface="Bebas Neue"/>
                <a:cs typeface="Bebas Neue"/>
              </a:rPr>
              <a:t> σε </a:t>
            </a:r>
            <a:r>
              <a:rPr lang="en-US" dirty="0">
                <a:solidFill>
                  <a:schemeClr val="tx1">
                    <a:lumMod val="75000"/>
                    <a:lumOff val="25000"/>
                  </a:schemeClr>
                </a:solidFill>
                <a:latin typeface="Bebas Neue"/>
                <a:cs typeface="Bebas Neue"/>
              </a:rPr>
              <a:t>Python</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21</a:t>
            </a:fld>
            <a:endParaRPr lang="en-JM"/>
          </a:p>
        </p:txBody>
      </p:sp>
      <p:sp>
        <p:nvSpPr>
          <p:cNvPr id="8" name="Text Placeholder 7">
            <a:extLst>
              <a:ext uri="{FF2B5EF4-FFF2-40B4-BE49-F238E27FC236}">
                <a16:creationId xmlns:a16="http://schemas.microsoft.com/office/drawing/2014/main" id="{A1D59466-DB50-41D5-99BA-F35A7EFC8775}"/>
              </a:ext>
            </a:extLst>
          </p:cNvPr>
          <p:cNvSpPr>
            <a:spLocks noGrp="1"/>
          </p:cNvSpPr>
          <p:nvPr>
            <p:ph type="body" sz="quarter" idx="41"/>
          </p:nvPr>
        </p:nvSpPr>
        <p:spPr>
          <a:xfrm>
            <a:off x="4925292" y="3428440"/>
            <a:ext cx="3929874" cy="970928"/>
          </a:xfrm>
        </p:spPr>
        <p:txBody>
          <a:bodyPr>
            <a:normAutofit/>
          </a:bodyPr>
          <a:lstStyle/>
          <a:p>
            <a:pPr marL="0" indent="0"/>
            <a:r>
              <a:rPr lang="el-GR" dirty="0">
                <a:solidFill>
                  <a:schemeClr val="tx1">
                    <a:lumMod val="65000"/>
                    <a:lumOff val="35000"/>
                  </a:schemeClr>
                </a:solidFill>
              </a:rPr>
              <a:t>Βλέπουμε σε </a:t>
            </a:r>
            <a:r>
              <a:rPr lang="el-GR" b="1" dirty="0">
                <a:solidFill>
                  <a:schemeClr val="tx1">
                    <a:lumMod val="65000"/>
                    <a:lumOff val="35000"/>
                  </a:schemeClr>
                </a:solidFill>
              </a:rPr>
              <a:t>γραφική</a:t>
            </a:r>
            <a:r>
              <a:rPr lang="el-GR" dirty="0">
                <a:solidFill>
                  <a:schemeClr val="tx1">
                    <a:lumMod val="65000"/>
                    <a:lumOff val="35000"/>
                  </a:schemeClr>
                </a:solidFill>
              </a:rPr>
              <a:t> </a:t>
            </a:r>
            <a:r>
              <a:rPr lang="el-GR" b="1" dirty="0">
                <a:solidFill>
                  <a:schemeClr val="tx1">
                    <a:lumMod val="65000"/>
                    <a:lumOff val="35000"/>
                  </a:schemeClr>
                </a:solidFill>
              </a:rPr>
              <a:t>παράσταση</a:t>
            </a:r>
            <a:r>
              <a:rPr lang="el-GR" dirty="0">
                <a:solidFill>
                  <a:schemeClr val="tx1">
                    <a:lumMod val="65000"/>
                    <a:lumOff val="35000"/>
                  </a:schemeClr>
                </a:solidFill>
              </a:rPr>
              <a:t> την </a:t>
            </a:r>
            <a:r>
              <a:rPr lang="el-GR" b="1" dirty="0">
                <a:solidFill>
                  <a:schemeClr val="tx1">
                    <a:lumMod val="65000"/>
                    <a:lumOff val="35000"/>
                  </a:schemeClr>
                </a:solidFill>
              </a:rPr>
              <a:t>Ακρίβεια</a:t>
            </a:r>
            <a:r>
              <a:rPr lang="el-GR" dirty="0">
                <a:solidFill>
                  <a:schemeClr val="tx1">
                    <a:lumMod val="65000"/>
                    <a:lumOff val="35000"/>
                  </a:schemeClr>
                </a:solidFill>
              </a:rPr>
              <a:t> </a:t>
            </a:r>
            <a:r>
              <a:rPr lang="el-GR" b="1" dirty="0">
                <a:solidFill>
                  <a:schemeClr val="tx1">
                    <a:lumMod val="65000"/>
                    <a:lumOff val="35000"/>
                  </a:schemeClr>
                </a:solidFill>
              </a:rPr>
              <a:t>ανά</a:t>
            </a:r>
            <a:r>
              <a:rPr lang="el-GR" dirty="0">
                <a:solidFill>
                  <a:schemeClr val="tx1">
                    <a:lumMod val="65000"/>
                    <a:lumOff val="35000"/>
                  </a:schemeClr>
                </a:solidFill>
              </a:rPr>
              <a:t> </a:t>
            </a:r>
            <a:r>
              <a:rPr lang="el-GR" b="1" dirty="0">
                <a:solidFill>
                  <a:schemeClr val="tx1">
                    <a:lumMod val="65000"/>
                    <a:lumOff val="35000"/>
                  </a:schemeClr>
                </a:solidFill>
              </a:rPr>
              <a:t>Μοντέλο</a:t>
            </a:r>
            <a:r>
              <a:rPr lang="el-GR" dirty="0">
                <a:solidFill>
                  <a:schemeClr val="tx1">
                    <a:lumMod val="65000"/>
                    <a:lumOff val="35000"/>
                  </a:schemeClr>
                </a:solidFill>
              </a:rPr>
              <a:t>. Παρατηρούμε, αμέσως, ότι τα </a:t>
            </a:r>
            <a:r>
              <a:rPr lang="el-GR" b="1" dirty="0">
                <a:solidFill>
                  <a:schemeClr val="tx1">
                    <a:lumMod val="65000"/>
                    <a:lumOff val="35000"/>
                  </a:schemeClr>
                </a:solidFill>
              </a:rPr>
              <a:t>Δέντρα</a:t>
            </a:r>
            <a:r>
              <a:rPr lang="el-GR" dirty="0">
                <a:solidFill>
                  <a:schemeClr val="tx1">
                    <a:lumMod val="65000"/>
                    <a:lumOff val="35000"/>
                  </a:schemeClr>
                </a:solidFill>
              </a:rPr>
              <a:t> </a:t>
            </a:r>
            <a:r>
              <a:rPr lang="el-GR" b="1" dirty="0">
                <a:solidFill>
                  <a:schemeClr val="tx1">
                    <a:lumMod val="65000"/>
                    <a:lumOff val="35000"/>
                  </a:schemeClr>
                </a:solidFill>
              </a:rPr>
              <a:t>Απόφασης</a:t>
            </a:r>
            <a:r>
              <a:rPr lang="el-GR" dirty="0">
                <a:solidFill>
                  <a:schemeClr val="tx1">
                    <a:lumMod val="65000"/>
                    <a:lumOff val="35000"/>
                  </a:schemeClr>
                </a:solidFill>
              </a:rPr>
              <a:t> και το </a:t>
            </a:r>
            <a:r>
              <a:rPr lang="el-GR" b="1" dirty="0">
                <a:solidFill>
                  <a:schemeClr val="tx1">
                    <a:lumMod val="65000"/>
                    <a:lumOff val="35000"/>
                  </a:schemeClr>
                </a:solidFill>
              </a:rPr>
              <a:t>Νευρωνικό</a:t>
            </a:r>
            <a:r>
              <a:rPr lang="el-GR" dirty="0">
                <a:solidFill>
                  <a:schemeClr val="tx1">
                    <a:lumMod val="65000"/>
                    <a:lumOff val="35000"/>
                  </a:schemeClr>
                </a:solidFill>
              </a:rPr>
              <a:t> </a:t>
            </a:r>
            <a:r>
              <a:rPr lang="el-GR" b="1" dirty="0">
                <a:solidFill>
                  <a:schemeClr val="tx1">
                    <a:lumMod val="65000"/>
                    <a:lumOff val="35000"/>
                  </a:schemeClr>
                </a:solidFill>
              </a:rPr>
              <a:t>μας</a:t>
            </a:r>
            <a:r>
              <a:rPr lang="el-GR" dirty="0">
                <a:solidFill>
                  <a:schemeClr val="tx1">
                    <a:lumMod val="65000"/>
                    <a:lumOff val="35000"/>
                  </a:schemeClr>
                </a:solidFill>
              </a:rPr>
              <a:t> </a:t>
            </a:r>
            <a:r>
              <a:rPr lang="el-GR" b="1" dirty="0">
                <a:solidFill>
                  <a:schemeClr val="tx1">
                    <a:lumMod val="65000"/>
                    <a:lumOff val="35000"/>
                  </a:schemeClr>
                </a:solidFill>
              </a:rPr>
              <a:t>Δίκτυο</a:t>
            </a:r>
            <a:r>
              <a:rPr lang="el-GR" dirty="0">
                <a:solidFill>
                  <a:schemeClr val="tx1">
                    <a:lumMod val="65000"/>
                    <a:lumOff val="35000"/>
                  </a:schemeClr>
                </a:solidFill>
              </a:rPr>
              <a:t> έχουν την δυνατότητα να κατατάσσουν τους επιβάτες με </a:t>
            </a:r>
            <a:r>
              <a:rPr lang="el-GR" b="1" dirty="0">
                <a:solidFill>
                  <a:schemeClr val="tx1">
                    <a:lumMod val="65000"/>
                    <a:lumOff val="35000"/>
                  </a:schemeClr>
                </a:solidFill>
              </a:rPr>
              <a:t>ιδιαίτερα</a:t>
            </a:r>
            <a:r>
              <a:rPr lang="el-GR" dirty="0">
                <a:solidFill>
                  <a:schemeClr val="tx1">
                    <a:lumMod val="65000"/>
                    <a:lumOff val="35000"/>
                  </a:schemeClr>
                </a:solidFill>
              </a:rPr>
              <a:t> </a:t>
            </a:r>
            <a:r>
              <a:rPr lang="el-GR" b="1" dirty="0">
                <a:solidFill>
                  <a:schemeClr val="tx1">
                    <a:lumMod val="65000"/>
                    <a:lumOff val="35000"/>
                  </a:schemeClr>
                </a:solidFill>
              </a:rPr>
              <a:t>υψηλές</a:t>
            </a:r>
            <a:r>
              <a:rPr lang="el-GR" dirty="0">
                <a:solidFill>
                  <a:schemeClr val="tx1">
                    <a:lumMod val="65000"/>
                    <a:lumOff val="35000"/>
                  </a:schemeClr>
                </a:solidFill>
              </a:rPr>
              <a:t> </a:t>
            </a:r>
            <a:r>
              <a:rPr lang="el-GR" b="1" dirty="0">
                <a:solidFill>
                  <a:schemeClr val="tx1">
                    <a:lumMod val="65000"/>
                    <a:lumOff val="35000"/>
                  </a:schemeClr>
                </a:solidFill>
              </a:rPr>
              <a:t>επιδόσεις</a:t>
            </a:r>
            <a:r>
              <a:rPr lang="el-GR" dirty="0">
                <a:solidFill>
                  <a:schemeClr val="tx1">
                    <a:lumMod val="65000"/>
                    <a:lumOff val="35000"/>
                  </a:schemeClr>
                </a:solidFill>
              </a:rPr>
              <a:t>.</a:t>
            </a:r>
            <a:endParaRPr lang="en-US" dirty="0">
              <a:solidFill>
                <a:schemeClr val="tx1">
                  <a:lumMod val="65000"/>
                  <a:lumOff val="35000"/>
                </a:schemeClr>
              </a:solidFill>
            </a:endParaRPr>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4925292" y="1632058"/>
            <a:ext cx="3922948"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l-GR" dirty="0">
                <a:solidFill>
                  <a:schemeClr val="tx1">
                    <a:lumMod val="65000"/>
                    <a:lumOff val="35000"/>
                  </a:schemeClr>
                </a:solidFill>
              </a:rPr>
              <a:t>Τελικά, ένα από τα βασικότερα μέτρα η </a:t>
            </a:r>
            <a:r>
              <a:rPr lang="el-GR" b="1" dirty="0">
                <a:solidFill>
                  <a:schemeClr val="tx1">
                    <a:lumMod val="65000"/>
                    <a:lumOff val="35000"/>
                  </a:schemeClr>
                </a:solidFill>
              </a:rPr>
              <a:t>Ακρίβεια</a:t>
            </a:r>
            <a:r>
              <a:rPr lang="el-GR" dirty="0">
                <a:solidFill>
                  <a:schemeClr val="tx1">
                    <a:lumMod val="65000"/>
                    <a:lumOff val="35000"/>
                  </a:schemeClr>
                </a:solidFill>
              </a:rPr>
              <a:t> (</a:t>
            </a:r>
            <a:r>
              <a:rPr lang="en-US" b="1" dirty="0">
                <a:solidFill>
                  <a:schemeClr val="tx1">
                    <a:lumMod val="65000"/>
                    <a:lumOff val="35000"/>
                  </a:schemeClr>
                </a:solidFill>
              </a:rPr>
              <a:t>Accuracy</a:t>
            </a:r>
            <a:r>
              <a:rPr lang="el-GR" dirty="0">
                <a:solidFill>
                  <a:schemeClr val="tx1">
                    <a:lumMod val="65000"/>
                    <a:lumOff val="35000"/>
                  </a:schemeClr>
                </a:solidFill>
              </a:rPr>
              <a:t>) μας δίνει μια </a:t>
            </a:r>
            <a:r>
              <a:rPr lang="el-GR" b="1" dirty="0">
                <a:solidFill>
                  <a:schemeClr val="tx1">
                    <a:lumMod val="65000"/>
                    <a:lumOff val="35000"/>
                  </a:schemeClr>
                </a:solidFill>
              </a:rPr>
              <a:t>καθαρή</a:t>
            </a:r>
            <a:r>
              <a:rPr lang="el-GR" dirty="0">
                <a:solidFill>
                  <a:schemeClr val="tx1">
                    <a:lumMod val="65000"/>
                    <a:lumOff val="35000"/>
                  </a:schemeClr>
                </a:solidFill>
              </a:rPr>
              <a:t> </a:t>
            </a:r>
            <a:r>
              <a:rPr lang="el-GR" b="1" dirty="0">
                <a:solidFill>
                  <a:schemeClr val="tx1">
                    <a:lumMod val="65000"/>
                    <a:lumOff val="35000"/>
                  </a:schemeClr>
                </a:solidFill>
              </a:rPr>
              <a:t>εικόνα</a:t>
            </a:r>
            <a:r>
              <a:rPr lang="el-GR" dirty="0">
                <a:solidFill>
                  <a:schemeClr val="tx1">
                    <a:lumMod val="65000"/>
                    <a:lumOff val="35000"/>
                  </a:schemeClr>
                </a:solidFill>
              </a:rPr>
              <a:t> για την </a:t>
            </a:r>
            <a:r>
              <a:rPr lang="el-GR" b="1" dirty="0">
                <a:solidFill>
                  <a:schemeClr val="tx1">
                    <a:lumMod val="65000"/>
                    <a:lumOff val="35000"/>
                  </a:schemeClr>
                </a:solidFill>
              </a:rPr>
              <a:t>απόδοση</a:t>
            </a:r>
            <a:r>
              <a:rPr lang="el-GR" dirty="0">
                <a:solidFill>
                  <a:schemeClr val="tx1">
                    <a:lumMod val="65000"/>
                    <a:lumOff val="35000"/>
                  </a:schemeClr>
                </a:solidFill>
              </a:rPr>
              <a:t> των </a:t>
            </a:r>
            <a:r>
              <a:rPr lang="el-GR" b="1" dirty="0">
                <a:solidFill>
                  <a:schemeClr val="tx1">
                    <a:lumMod val="65000"/>
                    <a:lumOff val="35000"/>
                  </a:schemeClr>
                </a:solidFill>
              </a:rPr>
              <a:t>Μοντέλων</a:t>
            </a:r>
            <a:r>
              <a:rPr lang="el-GR" dirty="0">
                <a:solidFill>
                  <a:schemeClr val="tx1">
                    <a:lumMod val="65000"/>
                    <a:lumOff val="35000"/>
                  </a:schemeClr>
                </a:solidFill>
              </a:rPr>
              <a:t>. Παρατηρούμε, </a:t>
            </a:r>
            <a:r>
              <a:rPr lang="el-GR" b="1" dirty="0">
                <a:solidFill>
                  <a:schemeClr val="tx1">
                    <a:lumMod val="65000"/>
                    <a:lumOff val="35000"/>
                  </a:schemeClr>
                </a:solidFill>
              </a:rPr>
              <a:t>αποδεκτή</a:t>
            </a:r>
            <a:r>
              <a:rPr lang="el-GR" dirty="0">
                <a:solidFill>
                  <a:schemeClr val="tx1">
                    <a:lumMod val="65000"/>
                    <a:lumOff val="35000"/>
                  </a:schemeClr>
                </a:solidFill>
              </a:rPr>
              <a:t> έως και </a:t>
            </a:r>
            <a:r>
              <a:rPr lang="el-GR" b="1" dirty="0">
                <a:solidFill>
                  <a:schemeClr val="tx1">
                    <a:lumMod val="65000"/>
                    <a:lumOff val="35000"/>
                  </a:schemeClr>
                </a:solidFill>
              </a:rPr>
              <a:t>πολύ</a:t>
            </a:r>
            <a:r>
              <a:rPr lang="el-GR" dirty="0">
                <a:solidFill>
                  <a:schemeClr val="tx1">
                    <a:lumMod val="65000"/>
                    <a:lumOff val="35000"/>
                  </a:schemeClr>
                </a:solidFill>
              </a:rPr>
              <a:t> </a:t>
            </a:r>
            <a:r>
              <a:rPr lang="el-GR" b="1" dirty="0">
                <a:solidFill>
                  <a:schemeClr val="tx1">
                    <a:lumMod val="65000"/>
                    <a:lumOff val="35000"/>
                  </a:schemeClr>
                </a:solidFill>
              </a:rPr>
              <a:t>καλή</a:t>
            </a:r>
            <a:r>
              <a:rPr lang="el-GR" dirty="0">
                <a:solidFill>
                  <a:schemeClr val="tx1">
                    <a:lumMod val="65000"/>
                    <a:lumOff val="35000"/>
                  </a:schemeClr>
                </a:solidFill>
              </a:rPr>
              <a:t> </a:t>
            </a:r>
            <a:r>
              <a:rPr lang="el-GR" b="1" dirty="0">
                <a:solidFill>
                  <a:schemeClr val="tx1">
                    <a:lumMod val="65000"/>
                    <a:lumOff val="35000"/>
                  </a:schemeClr>
                </a:solidFill>
              </a:rPr>
              <a:t>Ακρίβεια</a:t>
            </a:r>
            <a:r>
              <a:rPr lang="el-GR" dirty="0">
                <a:solidFill>
                  <a:schemeClr val="tx1">
                    <a:lumMod val="65000"/>
                    <a:lumOff val="35000"/>
                  </a:schemeClr>
                </a:solidFill>
              </a:rPr>
              <a:t> </a:t>
            </a:r>
          </a:p>
          <a:p>
            <a:pPr marL="0" indent="0"/>
            <a:r>
              <a:rPr lang="el-GR" dirty="0">
                <a:solidFill>
                  <a:schemeClr val="tx1">
                    <a:lumMod val="65000"/>
                    <a:lumOff val="35000"/>
                  </a:schemeClr>
                </a:solidFill>
              </a:rPr>
              <a:t>(</a:t>
            </a:r>
            <a:r>
              <a:rPr lang="el-GR" b="1" dirty="0">
                <a:solidFill>
                  <a:schemeClr val="tx1">
                    <a:lumMod val="65000"/>
                    <a:lumOff val="35000"/>
                  </a:schemeClr>
                </a:solidFill>
              </a:rPr>
              <a:t>76</a:t>
            </a:r>
            <a:r>
              <a:rPr lang="en-US" b="1" dirty="0">
                <a:solidFill>
                  <a:schemeClr val="tx1">
                    <a:lumMod val="65000"/>
                    <a:lumOff val="35000"/>
                  </a:schemeClr>
                </a:solidFill>
              </a:rPr>
              <a:t>.</a:t>
            </a:r>
            <a:r>
              <a:rPr lang="el-GR" b="1" dirty="0">
                <a:solidFill>
                  <a:schemeClr val="tx1">
                    <a:lumMod val="65000"/>
                    <a:lumOff val="35000"/>
                  </a:schemeClr>
                </a:solidFill>
              </a:rPr>
              <a:t>66%</a:t>
            </a:r>
            <a:r>
              <a:rPr lang="el-GR" dirty="0">
                <a:solidFill>
                  <a:schemeClr val="tx1">
                    <a:lumMod val="65000"/>
                    <a:lumOff val="35000"/>
                  </a:schemeClr>
                </a:solidFill>
              </a:rPr>
              <a:t> - </a:t>
            </a:r>
            <a:r>
              <a:rPr lang="el-GR" b="1" dirty="0">
                <a:solidFill>
                  <a:schemeClr val="tx1">
                    <a:lumMod val="65000"/>
                    <a:lumOff val="35000"/>
                  </a:schemeClr>
                </a:solidFill>
              </a:rPr>
              <a:t>89</a:t>
            </a:r>
            <a:r>
              <a:rPr lang="en-US" b="1" dirty="0">
                <a:solidFill>
                  <a:schemeClr val="tx1">
                    <a:lumMod val="65000"/>
                    <a:lumOff val="35000"/>
                  </a:schemeClr>
                </a:solidFill>
              </a:rPr>
              <a:t>.</a:t>
            </a:r>
            <a:r>
              <a:rPr lang="el-GR" b="1" dirty="0">
                <a:solidFill>
                  <a:schemeClr val="tx1">
                    <a:lumMod val="65000"/>
                    <a:lumOff val="35000"/>
                  </a:schemeClr>
                </a:solidFill>
              </a:rPr>
              <a:t>45%</a:t>
            </a:r>
            <a:r>
              <a:rPr lang="el-GR" dirty="0">
                <a:solidFill>
                  <a:schemeClr val="tx1">
                    <a:lumMod val="65000"/>
                    <a:lumOff val="35000"/>
                  </a:schemeClr>
                </a:solidFill>
              </a:rPr>
              <a:t>). Σημαίνει ότι το κάθε Μοντέλο </a:t>
            </a:r>
            <a:r>
              <a:rPr lang="el-GR" b="1" dirty="0">
                <a:solidFill>
                  <a:schemeClr val="tx1">
                    <a:lumMod val="65000"/>
                    <a:lumOff val="35000"/>
                  </a:schemeClr>
                </a:solidFill>
              </a:rPr>
              <a:t>προβλέπει</a:t>
            </a:r>
            <a:r>
              <a:rPr lang="el-GR" dirty="0">
                <a:solidFill>
                  <a:schemeClr val="tx1">
                    <a:lumMod val="65000"/>
                    <a:lumOff val="35000"/>
                  </a:schemeClr>
                </a:solidFill>
              </a:rPr>
              <a:t> </a:t>
            </a:r>
            <a:r>
              <a:rPr lang="el-GR" b="1" dirty="0">
                <a:solidFill>
                  <a:schemeClr val="tx1">
                    <a:lumMod val="65000"/>
                    <a:lumOff val="35000"/>
                  </a:schemeClr>
                </a:solidFill>
              </a:rPr>
              <a:t>επιτυχώς</a:t>
            </a:r>
            <a:r>
              <a:rPr lang="el-GR" dirty="0">
                <a:solidFill>
                  <a:schemeClr val="tx1">
                    <a:lumMod val="65000"/>
                    <a:lumOff val="35000"/>
                  </a:schemeClr>
                </a:solidFill>
              </a:rPr>
              <a:t> την </a:t>
            </a:r>
            <a:r>
              <a:rPr lang="el-GR" b="1" dirty="0">
                <a:solidFill>
                  <a:schemeClr val="tx1">
                    <a:lumMod val="65000"/>
                    <a:lumOff val="35000"/>
                  </a:schemeClr>
                </a:solidFill>
              </a:rPr>
              <a:t>επιβίωση</a:t>
            </a:r>
            <a:r>
              <a:rPr lang="el-GR" dirty="0">
                <a:solidFill>
                  <a:schemeClr val="tx1">
                    <a:lumMod val="65000"/>
                    <a:lumOff val="35000"/>
                  </a:schemeClr>
                </a:solidFill>
              </a:rPr>
              <a:t> </a:t>
            </a:r>
            <a:r>
              <a:rPr lang="el-GR" b="1" dirty="0">
                <a:solidFill>
                  <a:schemeClr val="tx1">
                    <a:lumMod val="65000"/>
                    <a:lumOff val="35000"/>
                  </a:schemeClr>
                </a:solidFill>
              </a:rPr>
              <a:t>ή</a:t>
            </a:r>
            <a:r>
              <a:rPr lang="el-GR" dirty="0">
                <a:solidFill>
                  <a:schemeClr val="tx1">
                    <a:lumMod val="65000"/>
                    <a:lumOff val="35000"/>
                  </a:schemeClr>
                </a:solidFill>
              </a:rPr>
              <a:t> </a:t>
            </a:r>
            <a:r>
              <a:rPr lang="el-GR" b="1" dirty="0">
                <a:solidFill>
                  <a:schemeClr val="tx1">
                    <a:lumMod val="65000"/>
                    <a:lumOff val="35000"/>
                  </a:schemeClr>
                </a:solidFill>
              </a:rPr>
              <a:t>μη</a:t>
            </a:r>
            <a:r>
              <a:rPr lang="el-GR" dirty="0">
                <a:solidFill>
                  <a:schemeClr val="tx1">
                    <a:lumMod val="65000"/>
                    <a:lumOff val="35000"/>
                  </a:schemeClr>
                </a:solidFill>
              </a:rPr>
              <a:t> σε περίπου </a:t>
            </a:r>
            <a:r>
              <a:rPr lang="el-GR" b="1" dirty="0">
                <a:solidFill>
                  <a:schemeClr val="tx1">
                    <a:lumMod val="65000"/>
                    <a:lumOff val="35000"/>
                  </a:schemeClr>
                </a:solidFill>
              </a:rPr>
              <a:t>8-9</a:t>
            </a:r>
            <a:r>
              <a:rPr lang="el-GR" dirty="0">
                <a:solidFill>
                  <a:schemeClr val="tx1">
                    <a:lumMod val="65000"/>
                    <a:lumOff val="35000"/>
                  </a:schemeClr>
                </a:solidFill>
              </a:rPr>
              <a:t> στους </a:t>
            </a:r>
            <a:r>
              <a:rPr lang="el-GR" b="1" dirty="0">
                <a:solidFill>
                  <a:schemeClr val="tx1">
                    <a:lumMod val="65000"/>
                    <a:lumOff val="35000"/>
                  </a:schemeClr>
                </a:solidFill>
              </a:rPr>
              <a:t>10</a:t>
            </a:r>
            <a:r>
              <a:rPr lang="el-GR" dirty="0">
                <a:solidFill>
                  <a:schemeClr val="tx1">
                    <a:lumMod val="65000"/>
                    <a:lumOff val="35000"/>
                  </a:schemeClr>
                </a:solidFill>
              </a:rPr>
              <a:t> επιβάτες</a:t>
            </a:r>
            <a:endParaRPr lang="en-US"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4920097" y="1346308"/>
            <a:ext cx="3929874"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Ακρίβεια κάθε Μοντέλου</a:t>
            </a:r>
            <a:endParaRPr lang="en-US" b="1" dirty="0">
              <a:solidFill>
                <a:schemeClr val="bg1">
                  <a:lumMod val="95000"/>
                </a:schemeClr>
              </a:solidFill>
            </a:endParaRPr>
          </a:p>
        </p:txBody>
      </p:sp>
      <p:sp>
        <p:nvSpPr>
          <p:cNvPr id="19" name="Text Placeholder 10">
            <a:extLst>
              <a:ext uri="{FF2B5EF4-FFF2-40B4-BE49-F238E27FC236}">
                <a16:creationId xmlns:a16="http://schemas.microsoft.com/office/drawing/2014/main" id="{BD7EFD7C-1C46-476C-B37E-751B157DBBC1}"/>
              </a:ext>
            </a:extLst>
          </p:cNvPr>
          <p:cNvSpPr txBox="1">
            <a:spLocks/>
          </p:cNvSpPr>
          <p:nvPr/>
        </p:nvSpPr>
        <p:spPr>
          <a:xfrm>
            <a:off x="4920097" y="3133386"/>
            <a:ext cx="3929874"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Γραφική Παράσταση Ακρίβειας - Μοντέλου</a:t>
            </a:r>
            <a:endParaRPr lang="en-US" b="1" dirty="0">
              <a:solidFill>
                <a:schemeClr val="bg1">
                  <a:lumMod val="95000"/>
                </a:schemeClr>
              </a:solidFill>
            </a:endParaRPr>
          </a:p>
        </p:txBody>
      </p:sp>
      <p:pic>
        <p:nvPicPr>
          <p:cNvPr id="12" name="Picture 11" descr="Chart, bar chart&#10;&#10;Description automatically generated">
            <a:extLst>
              <a:ext uri="{FF2B5EF4-FFF2-40B4-BE49-F238E27FC236}">
                <a16:creationId xmlns:a16="http://schemas.microsoft.com/office/drawing/2014/main" id="{1D1A624C-6FD6-4C3A-B673-52EED216F7E5}"/>
              </a:ext>
            </a:extLst>
          </p:cNvPr>
          <p:cNvPicPr>
            <a:picLocks noChangeAspect="1"/>
          </p:cNvPicPr>
          <p:nvPr/>
        </p:nvPicPr>
        <p:blipFill>
          <a:blip r:embed="rId2"/>
          <a:stretch>
            <a:fillRect/>
          </a:stretch>
        </p:blipFill>
        <p:spPr>
          <a:xfrm>
            <a:off x="76200" y="1518777"/>
            <a:ext cx="4324417" cy="2137007"/>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cxnSp>
        <p:nvCxnSpPr>
          <p:cNvPr id="20" name="Straight Connector 19">
            <a:extLst>
              <a:ext uri="{FF2B5EF4-FFF2-40B4-BE49-F238E27FC236}">
                <a16:creationId xmlns:a16="http://schemas.microsoft.com/office/drawing/2014/main" id="{BBB900CF-8FA0-4209-9D78-0CF9C35A6D67}"/>
              </a:ext>
            </a:extLst>
          </p:cNvPr>
          <p:cNvCxnSpPr/>
          <p:nvPr/>
        </p:nvCxnSpPr>
        <p:spPr>
          <a:xfrm>
            <a:off x="4648200" y="1098166"/>
            <a:ext cx="0" cy="338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9498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rgbClr val="AB092F"/>
                </a:solidFill>
              </a:rPr>
              <a:t>Συμπεράσματα</a:t>
            </a:r>
            <a:r>
              <a:rPr lang="el-GR" dirty="0">
                <a:solidFill>
                  <a:schemeClr val="tx1">
                    <a:lumMod val="75000"/>
                    <a:lumOff val="25000"/>
                  </a:schemeClr>
                </a:solidFill>
              </a:rPr>
              <a:t> της Διατριβής</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22</a:t>
            </a:fld>
            <a:endParaRPr lang="en-JM"/>
          </a:p>
        </p:txBody>
      </p:sp>
      <p:sp>
        <p:nvSpPr>
          <p:cNvPr id="8" name="Text Placeholder 7">
            <a:extLst>
              <a:ext uri="{FF2B5EF4-FFF2-40B4-BE49-F238E27FC236}">
                <a16:creationId xmlns:a16="http://schemas.microsoft.com/office/drawing/2014/main" id="{A1D59466-DB50-41D5-99BA-F35A7EFC8775}"/>
              </a:ext>
            </a:extLst>
          </p:cNvPr>
          <p:cNvSpPr>
            <a:spLocks noGrp="1"/>
          </p:cNvSpPr>
          <p:nvPr>
            <p:ph type="body" sz="quarter" idx="41"/>
          </p:nvPr>
        </p:nvSpPr>
        <p:spPr>
          <a:xfrm>
            <a:off x="4648200" y="1266702"/>
            <a:ext cx="4343399" cy="3514848"/>
          </a:xfrm>
        </p:spPr>
        <p:txBody>
          <a:bodyPr>
            <a:noAutofit/>
          </a:bodyPr>
          <a:lstStyle/>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Η </a:t>
            </a:r>
            <a:r>
              <a:rPr lang="el-GR" sz="900" b="1" dirty="0">
                <a:solidFill>
                  <a:schemeClr val="tx1">
                    <a:lumMod val="65000"/>
                    <a:lumOff val="35000"/>
                  </a:schemeClr>
                </a:solidFill>
              </a:rPr>
              <a:t>Μηχανική</a:t>
            </a:r>
            <a:r>
              <a:rPr lang="el-GR" sz="900" dirty="0">
                <a:solidFill>
                  <a:schemeClr val="tx1">
                    <a:lumMod val="65000"/>
                    <a:lumOff val="35000"/>
                  </a:schemeClr>
                </a:solidFill>
              </a:rPr>
              <a:t> </a:t>
            </a:r>
            <a:r>
              <a:rPr lang="el-GR" sz="900" b="1" dirty="0">
                <a:solidFill>
                  <a:schemeClr val="tx1">
                    <a:lumMod val="65000"/>
                    <a:lumOff val="35000"/>
                  </a:schemeClr>
                </a:solidFill>
              </a:rPr>
              <a:t>Μάθηση</a:t>
            </a:r>
            <a:r>
              <a:rPr lang="el-GR" sz="900" dirty="0">
                <a:solidFill>
                  <a:schemeClr val="tx1">
                    <a:lumMod val="65000"/>
                    <a:lumOff val="35000"/>
                  </a:schemeClr>
                </a:solidFill>
              </a:rPr>
              <a:t> </a:t>
            </a:r>
            <a:r>
              <a:rPr lang="el-GR" sz="900" b="1" dirty="0">
                <a:solidFill>
                  <a:schemeClr val="tx1">
                    <a:lumMod val="65000"/>
                    <a:lumOff val="35000"/>
                  </a:schemeClr>
                </a:solidFill>
              </a:rPr>
              <a:t>προσφέρει</a:t>
            </a:r>
            <a:r>
              <a:rPr lang="el-GR" sz="900" dirty="0">
                <a:solidFill>
                  <a:schemeClr val="tx1">
                    <a:lumMod val="65000"/>
                    <a:lumOff val="35000"/>
                  </a:schemeClr>
                </a:solidFill>
              </a:rPr>
              <a:t> πολλές </a:t>
            </a:r>
            <a:r>
              <a:rPr lang="el-GR" sz="900" b="1" dirty="0">
                <a:solidFill>
                  <a:schemeClr val="tx1">
                    <a:lumMod val="65000"/>
                    <a:lumOff val="35000"/>
                  </a:schemeClr>
                </a:solidFill>
              </a:rPr>
              <a:t>δυνατότητες</a:t>
            </a:r>
            <a:r>
              <a:rPr lang="el-GR" sz="900" dirty="0">
                <a:solidFill>
                  <a:schemeClr val="tx1">
                    <a:lumMod val="65000"/>
                    <a:lumOff val="35000"/>
                  </a:schemeClr>
                </a:solidFill>
              </a:rPr>
              <a:t>, </a:t>
            </a:r>
            <a:r>
              <a:rPr lang="el-GR" sz="900" b="1" dirty="0">
                <a:solidFill>
                  <a:schemeClr val="tx1">
                    <a:lumMod val="65000"/>
                    <a:lumOff val="35000"/>
                  </a:schemeClr>
                </a:solidFill>
              </a:rPr>
              <a:t>βοηθάει</a:t>
            </a:r>
            <a:r>
              <a:rPr lang="el-GR" sz="900" dirty="0">
                <a:solidFill>
                  <a:schemeClr val="tx1">
                    <a:lumMod val="65000"/>
                    <a:lumOff val="35000"/>
                  </a:schemeClr>
                </a:solidFill>
              </a:rPr>
              <a:t> στην </a:t>
            </a:r>
            <a:r>
              <a:rPr lang="el-GR" sz="900" b="1" dirty="0">
                <a:solidFill>
                  <a:schemeClr val="tx1">
                    <a:lumMod val="65000"/>
                    <a:lumOff val="35000"/>
                  </a:schemeClr>
                </a:solidFill>
              </a:rPr>
              <a:t>δημιουργία</a:t>
            </a:r>
            <a:r>
              <a:rPr lang="el-GR" sz="900" dirty="0">
                <a:solidFill>
                  <a:schemeClr val="tx1">
                    <a:lumMod val="65000"/>
                    <a:lumOff val="35000"/>
                  </a:schemeClr>
                </a:solidFill>
              </a:rPr>
              <a:t> </a:t>
            </a:r>
            <a:r>
              <a:rPr lang="el-GR" sz="900" b="1" dirty="0">
                <a:solidFill>
                  <a:schemeClr val="tx1">
                    <a:lumMod val="65000"/>
                    <a:lumOff val="35000"/>
                  </a:schemeClr>
                </a:solidFill>
              </a:rPr>
              <a:t>εφαρμογών</a:t>
            </a:r>
            <a:r>
              <a:rPr lang="el-GR" sz="900" dirty="0">
                <a:solidFill>
                  <a:schemeClr val="tx1">
                    <a:lumMod val="65000"/>
                    <a:lumOff val="35000"/>
                  </a:schemeClr>
                </a:solidFill>
              </a:rPr>
              <a:t> και </a:t>
            </a:r>
            <a:r>
              <a:rPr lang="el-GR" sz="900" b="1" dirty="0">
                <a:solidFill>
                  <a:schemeClr val="tx1">
                    <a:lumMod val="65000"/>
                    <a:lumOff val="35000"/>
                  </a:schemeClr>
                </a:solidFill>
              </a:rPr>
              <a:t>συστημάτων</a:t>
            </a:r>
            <a:r>
              <a:rPr lang="el-GR" sz="900" dirty="0">
                <a:solidFill>
                  <a:schemeClr val="tx1">
                    <a:lumMod val="65000"/>
                    <a:lumOff val="35000"/>
                  </a:schemeClr>
                </a:solidFill>
              </a:rPr>
              <a:t> των οποίων η υλοποίηση </a:t>
            </a:r>
            <a:r>
              <a:rPr lang="el-GR" sz="900" b="1" dirty="0">
                <a:solidFill>
                  <a:schemeClr val="tx1">
                    <a:lumMod val="65000"/>
                    <a:lumOff val="35000"/>
                  </a:schemeClr>
                </a:solidFill>
              </a:rPr>
              <a:t>ήταν</a:t>
            </a:r>
            <a:r>
              <a:rPr lang="el-GR" sz="900" dirty="0">
                <a:solidFill>
                  <a:schemeClr val="tx1">
                    <a:lumMod val="65000"/>
                    <a:lumOff val="35000"/>
                  </a:schemeClr>
                </a:solidFill>
              </a:rPr>
              <a:t> </a:t>
            </a:r>
            <a:r>
              <a:rPr lang="el-GR" sz="900" b="1" dirty="0">
                <a:solidFill>
                  <a:schemeClr val="tx1">
                    <a:lumMod val="65000"/>
                    <a:lumOff val="35000"/>
                  </a:schemeClr>
                </a:solidFill>
              </a:rPr>
              <a:t>ανέφικτη</a:t>
            </a:r>
            <a:r>
              <a:rPr lang="el-GR" sz="900" dirty="0">
                <a:solidFill>
                  <a:schemeClr val="tx1">
                    <a:lumMod val="65000"/>
                    <a:lumOff val="35000"/>
                  </a:schemeClr>
                </a:solidFill>
              </a:rPr>
              <a:t> </a:t>
            </a:r>
            <a:r>
              <a:rPr lang="el-GR" sz="900" b="1" dirty="0">
                <a:solidFill>
                  <a:schemeClr val="tx1">
                    <a:lumMod val="65000"/>
                    <a:lumOff val="35000"/>
                  </a:schemeClr>
                </a:solidFill>
              </a:rPr>
              <a:t>πριν</a:t>
            </a:r>
            <a:r>
              <a:rPr lang="el-GR" sz="900" dirty="0">
                <a:solidFill>
                  <a:schemeClr val="tx1">
                    <a:lumMod val="65000"/>
                    <a:lumOff val="35000"/>
                  </a:schemeClr>
                </a:solidFill>
              </a:rPr>
              <a:t> από μερικά χρόνια</a:t>
            </a:r>
            <a:endParaRPr lang="en-US" sz="900"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Όντας </a:t>
            </a:r>
            <a:r>
              <a:rPr lang="el-GR" sz="900" b="1" dirty="0">
                <a:solidFill>
                  <a:schemeClr val="tx1">
                    <a:lumMod val="65000"/>
                    <a:lumOff val="35000"/>
                  </a:schemeClr>
                </a:solidFill>
              </a:rPr>
              <a:t>καινοτόμα</a:t>
            </a:r>
            <a:r>
              <a:rPr lang="el-GR" sz="900" dirty="0">
                <a:solidFill>
                  <a:schemeClr val="tx1">
                    <a:lumMod val="65000"/>
                    <a:lumOff val="35000"/>
                  </a:schemeClr>
                </a:solidFill>
              </a:rPr>
              <a:t> και </a:t>
            </a:r>
            <a:r>
              <a:rPr lang="el-GR" sz="900" b="1" dirty="0">
                <a:solidFill>
                  <a:schemeClr val="tx1">
                    <a:lumMod val="65000"/>
                    <a:lumOff val="35000"/>
                  </a:schemeClr>
                </a:solidFill>
              </a:rPr>
              <a:t>νεοεισαχθείσα</a:t>
            </a:r>
            <a:r>
              <a:rPr lang="el-GR" sz="900" dirty="0">
                <a:solidFill>
                  <a:schemeClr val="tx1">
                    <a:lumMod val="65000"/>
                    <a:lumOff val="35000"/>
                  </a:schemeClr>
                </a:solidFill>
              </a:rPr>
              <a:t>, γίνεται όλο και πιο </a:t>
            </a:r>
            <a:r>
              <a:rPr lang="el-GR" sz="900" b="1" dirty="0">
                <a:solidFill>
                  <a:schemeClr val="tx1">
                    <a:lumMod val="65000"/>
                    <a:lumOff val="35000"/>
                  </a:schemeClr>
                </a:solidFill>
              </a:rPr>
              <a:t>δημοφιλής</a:t>
            </a:r>
            <a:r>
              <a:rPr lang="el-GR" sz="900" dirty="0">
                <a:solidFill>
                  <a:schemeClr val="tx1">
                    <a:lumMod val="65000"/>
                    <a:lumOff val="35000"/>
                  </a:schemeClr>
                </a:solidFill>
              </a:rPr>
              <a:t> στον </a:t>
            </a:r>
            <a:r>
              <a:rPr lang="el-GR" sz="900" b="1" dirty="0">
                <a:solidFill>
                  <a:schemeClr val="tx1">
                    <a:lumMod val="65000"/>
                    <a:lumOff val="35000"/>
                  </a:schemeClr>
                </a:solidFill>
              </a:rPr>
              <a:t>χώρο</a:t>
            </a:r>
            <a:r>
              <a:rPr lang="el-GR" sz="900" dirty="0">
                <a:solidFill>
                  <a:schemeClr val="tx1">
                    <a:lumMod val="65000"/>
                    <a:lumOff val="35000"/>
                  </a:schemeClr>
                </a:solidFill>
              </a:rPr>
              <a:t> της </a:t>
            </a:r>
            <a:r>
              <a:rPr lang="el-GR" sz="900" b="1" dirty="0">
                <a:solidFill>
                  <a:schemeClr val="tx1">
                    <a:lumMod val="65000"/>
                    <a:lumOff val="35000"/>
                  </a:schemeClr>
                </a:solidFill>
              </a:rPr>
              <a:t>πληροφορικής</a:t>
            </a:r>
            <a:r>
              <a:rPr lang="el-GR" sz="900" dirty="0">
                <a:solidFill>
                  <a:schemeClr val="tx1">
                    <a:lumMod val="65000"/>
                    <a:lumOff val="35000"/>
                  </a:schemeClr>
                </a:solidFill>
              </a:rPr>
              <a:t> </a:t>
            </a:r>
            <a:r>
              <a:rPr lang="el-GR" sz="900" b="1" dirty="0">
                <a:solidFill>
                  <a:schemeClr val="tx1">
                    <a:lumMod val="65000"/>
                    <a:lumOff val="35000"/>
                  </a:schemeClr>
                </a:solidFill>
              </a:rPr>
              <a:t>παρέχοντας</a:t>
            </a:r>
            <a:r>
              <a:rPr lang="el-GR" sz="900" dirty="0">
                <a:solidFill>
                  <a:schemeClr val="tx1">
                    <a:lumMod val="65000"/>
                    <a:lumOff val="35000"/>
                  </a:schemeClr>
                </a:solidFill>
              </a:rPr>
              <a:t> </a:t>
            </a:r>
            <a:r>
              <a:rPr lang="el-GR" sz="900" b="1" dirty="0">
                <a:solidFill>
                  <a:schemeClr val="tx1">
                    <a:lumMod val="65000"/>
                    <a:lumOff val="35000"/>
                  </a:schemeClr>
                </a:solidFill>
              </a:rPr>
              <a:t>λύσεις</a:t>
            </a:r>
            <a:r>
              <a:rPr lang="el-GR" sz="900" dirty="0">
                <a:solidFill>
                  <a:schemeClr val="tx1">
                    <a:lumMod val="65000"/>
                    <a:lumOff val="35000"/>
                  </a:schemeClr>
                </a:solidFill>
              </a:rPr>
              <a:t> και σε </a:t>
            </a:r>
            <a:r>
              <a:rPr lang="el-GR" sz="900" b="1" dirty="0">
                <a:solidFill>
                  <a:schemeClr val="tx1">
                    <a:lumMod val="65000"/>
                    <a:lumOff val="35000"/>
                  </a:schemeClr>
                </a:solidFill>
              </a:rPr>
              <a:t>επιστήμες</a:t>
            </a:r>
            <a:r>
              <a:rPr lang="el-GR" sz="900" dirty="0">
                <a:solidFill>
                  <a:schemeClr val="tx1">
                    <a:lumMod val="65000"/>
                    <a:lumOff val="35000"/>
                  </a:schemeClr>
                </a:solidFill>
              </a:rPr>
              <a:t> όπως η </a:t>
            </a:r>
            <a:r>
              <a:rPr lang="el-GR" sz="900" b="1" dirty="0">
                <a:solidFill>
                  <a:schemeClr val="tx1">
                    <a:lumMod val="65000"/>
                    <a:lumOff val="35000"/>
                  </a:schemeClr>
                </a:solidFill>
              </a:rPr>
              <a:t>υγεία</a:t>
            </a:r>
            <a:r>
              <a:rPr lang="el-GR" sz="900" dirty="0">
                <a:solidFill>
                  <a:schemeClr val="tx1">
                    <a:lumMod val="65000"/>
                    <a:lumOff val="35000"/>
                  </a:schemeClr>
                </a:solidFill>
              </a:rPr>
              <a:t>, </a:t>
            </a:r>
            <a:r>
              <a:rPr lang="el-GR" sz="900" b="1" dirty="0">
                <a:solidFill>
                  <a:schemeClr val="tx1">
                    <a:lumMod val="65000"/>
                    <a:lumOff val="35000"/>
                  </a:schemeClr>
                </a:solidFill>
              </a:rPr>
              <a:t>οικονομία</a:t>
            </a:r>
            <a:r>
              <a:rPr lang="el-GR" sz="900" dirty="0">
                <a:solidFill>
                  <a:schemeClr val="tx1">
                    <a:lumMod val="65000"/>
                    <a:lumOff val="35000"/>
                  </a:schemeClr>
                </a:solidFill>
              </a:rPr>
              <a:t>, </a:t>
            </a:r>
            <a:r>
              <a:rPr lang="el-GR" sz="900" b="1" dirty="0">
                <a:solidFill>
                  <a:schemeClr val="tx1">
                    <a:lumMod val="65000"/>
                    <a:lumOff val="35000"/>
                  </a:schemeClr>
                </a:solidFill>
              </a:rPr>
              <a:t>κυβερνητικό</a:t>
            </a:r>
            <a:r>
              <a:rPr lang="el-GR" sz="900" dirty="0">
                <a:solidFill>
                  <a:schemeClr val="tx1">
                    <a:lumMod val="65000"/>
                    <a:lumOff val="35000"/>
                  </a:schemeClr>
                </a:solidFill>
              </a:rPr>
              <a:t> </a:t>
            </a:r>
            <a:r>
              <a:rPr lang="el-GR" sz="900" b="1" dirty="0">
                <a:solidFill>
                  <a:schemeClr val="tx1">
                    <a:lumMod val="65000"/>
                    <a:lumOff val="35000"/>
                  </a:schemeClr>
                </a:solidFill>
              </a:rPr>
              <a:t>έργο</a:t>
            </a:r>
            <a:r>
              <a:rPr lang="el-GR" sz="900" dirty="0">
                <a:solidFill>
                  <a:schemeClr val="tx1">
                    <a:lumMod val="65000"/>
                    <a:lumOff val="35000"/>
                  </a:schemeClr>
                </a:solidFill>
              </a:rPr>
              <a:t>, </a:t>
            </a:r>
            <a:r>
              <a:rPr lang="el-GR" sz="900" b="1" dirty="0">
                <a:solidFill>
                  <a:schemeClr val="tx1">
                    <a:lumMod val="65000"/>
                    <a:lumOff val="35000"/>
                  </a:schemeClr>
                </a:solidFill>
              </a:rPr>
              <a:t>πωλήσεις</a:t>
            </a:r>
            <a:r>
              <a:rPr lang="el-GR" sz="900" dirty="0">
                <a:solidFill>
                  <a:schemeClr val="tx1">
                    <a:lumMod val="65000"/>
                    <a:lumOff val="35000"/>
                  </a:schemeClr>
                </a:solidFill>
              </a:rPr>
              <a:t>, </a:t>
            </a:r>
            <a:r>
              <a:rPr lang="en-US" sz="900" b="1" dirty="0">
                <a:solidFill>
                  <a:schemeClr val="tx1">
                    <a:lumMod val="65000"/>
                    <a:lumOff val="35000"/>
                  </a:schemeClr>
                </a:solidFill>
              </a:rPr>
              <a:t>marketing</a:t>
            </a:r>
            <a:r>
              <a:rPr lang="el-GR" sz="900" dirty="0">
                <a:solidFill>
                  <a:schemeClr val="tx1">
                    <a:lumMod val="65000"/>
                    <a:lumOff val="35000"/>
                  </a:schemeClr>
                </a:solidFill>
              </a:rPr>
              <a:t>, κλπ.</a:t>
            </a:r>
            <a:endParaRPr lang="en-US" sz="900"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Η αποτελεσματική </a:t>
            </a:r>
            <a:r>
              <a:rPr lang="el-GR" sz="900" b="1" dirty="0">
                <a:solidFill>
                  <a:schemeClr val="tx1">
                    <a:lumMod val="65000"/>
                    <a:lumOff val="35000"/>
                  </a:schemeClr>
                </a:solidFill>
              </a:rPr>
              <a:t>εκπαίδευση</a:t>
            </a:r>
            <a:r>
              <a:rPr lang="el-GR" sz="900" dirty="0">
                <a:solidFill>
                  <a:schemeClr val="tx1">
                    <a:lumMod val="65000"/>
                    <a:lumOff val="35000"/>
                  </a:schemeClr>
                </a:solidFill>
              </a:rPr>
              <a:t> των </a:t>
            </a:r>
            <a:r>
              <a:rPr lang="el-GR" sz="900" b="1" dirty="0">
                <a:solidFill>
                  <a:schemeClr val="tx1">
                    <a:lumMod val="65000"/>
                    <a:lumOff val="35000"/>
                  </a:schemeClr>
                </a:solidFill>
              </a:rPr>
              <a:t>Μοντέλων</a:t>
            </a:r>
            <a:r>
              <a:rPr lang="el-GR" sz="900" dirty="0">
                <a:solidFill>
                  <a:schemeClr val="tx1">
                    <a:lumMod val="65000"/>
                    <a:lumOff val="35000"/>
                  </a:schemeClr>
                </a:solidFill>
              </a:rPr>
              <a:t> είναι μια </a:t>
            </a:r>
            <a:r>
              <a:rPr lang="el-GR" sz="900" b="1" dirty="0">
                <a:solidFill>
                  <a:schemeClr val="tx1">
                    <a:lumMod val="65000"/>
                    <a:lumOff val="35000"/>
                  </a:schemeClr>
                </a:solidFill>
              </a:rPr>
              <a:t>διαδικασία</a:t>
            </a:r>
            <a:r>
              <a:rPr lang="el-GR" sz="900" dirty="0">
                <a:solidFill>
                  <a:schemeClr val="tx1">
                    <a:lumMod val="65000"/>
                    <a:lumOff val="35000"/>
                  </a:schemeClr>
                </a:solidFill>
              </a:rPr>
              <a:t> </a:t>
            </a:r>
            <a:r>
              <a:rPr lang="el-GR" sz="900" b="1" dirty="0">
                <a:solidFill>
                  <a:schemeClr val="tx1">
                    <a:lumMod val="65000"/>
                    <a:lumOff val="35000"/>
                  </a:schemeClr>
                </a:solidFill>
              </a:rPr>
              <a:t>χρονοβόρα</a:t>
            </a:r>
            <a:r>
              <a:rPr lang="el-GR" sz="900" dirty="0">
                <a:solidFill>
                  <a:schemeClr val="tx1">
                    <a:lumMod val="65000"/>
                    <a:lumOff val="35000"/>
                  </a:schemeClr>
                </a:solidFill>
              </a:rPr>
              <a:t> και σε πολλές περιπτώσεις </a:t>
            </a:r>
            <a:r>
              <a:rPr lang="el-GR" sz="900" b="1" dirty="0">
                <a:solidFill>
                  <a:schemeClr val="tx1">
                    <a:lumMod val="65000"/>
                    <a:lumOff val="35000"/>
                  </a:schemeClr>
                </a:solidFill>
              </a:rPr>
              <a:t>απρόβλεπτη</a:t>
            </a:r>
            <a:r>
              <a:rPr lang="el-GR" sz="900" dirty="0">
                <a:solidFill>
                  <a:schemeClr val="tx1">
                    <a:lumMod val="65000"/>
                    <a:lumOff val="35000"/>
                  </a:schemeClr>
                </a:solidFill>
              </a:rPr>
              <a:t> αφού </a:t>
            </a:r>
            <a:r>
              <a:rPr lang="el-GR" sz="900" b="1" dirty="0">
                <a:solidFill>
                  <a:schemeClr val="tx1">
                    <a:lumMod val="65000"/>
                    <a:lumOff val="35000"/>
                  </a:schemeClr>
                </a:solidFill>
              </a:rPr>
              <a:t>εξαρτάται</a:t>
            </a:r>
            <a:r>
              <a:rPr lang="el-GR" sz="900" dirty="0">
                <a:solidFill>
                  <a:schemeClr val="tx1">
                    <a:lumMod val="65000"/>
                    <a:lumOff val="35000"/>
                  </a:schemeClr>
                </a:solidFill>
              </a:rPr>
              <a:t> από </a:t>
            </a:r>
            <a:r>
              <a:rPr lang="el-GR" sz="900" b="1" dirty="0">
                <a:solidFill>
                  <a:schemeClr val="tx1">
                    <a:lumMod val="65000"/>
                    <a:lumOff val="35000"/>
                  </a:schemeClr>
                </a:solidFill>
              </a:rPr>
              <a:t>πολλές</a:t>
            </a:r>
            <a:r>
              <a:rPr lang="el-GR" sz="900" dirty="0">
                <a:solidFill>
                  <a:schemeClr val="tx1">
                    <a:lumMod val="65000"/>
                    <a:lumOff val="35000"/>
                  </a:schemeClr>
                </a:solidFill>
              </a:rPr>
              <a:t> </a:t>
            </a:r>
            <a:r>
              <a:rPr lang="el-GR" sz="900" b="1" dirty="0">
                <a:solidFill>
                  <a:schemeClr val="tx1">
                    <a:lumMod val="65000"/>
                    <a:lumOff val="35000"/>
                  </a:schemeClr>
                </a:solidFill>
              </a:rPr>
              <a:t>συνιστώσες</a:t>
            </a:r>
            <a:r>
              <a:rPr lang="el-GR" sz="900" dirty="0">
                <a:solidFill>
                  <a:schemeClr val="tx1">
                    <a:lumMod val="65000"/>
                    <a:lumOff val="35000"/>
                  </a:schemeClr>
                </a:solidFill>
              </a:rPr>
              <a:t>, όπως η </a:t>
            </a:r>
            <a:r>
              <a:rPr lang="el-GR" sz="900" b="1" dirty="0">
                <a:solidFill>
                  <a:schemeClr val="tx1">
                    <a:lumMod val="65000"/>
                    <a:lumOff val="35000"/>
                  </a:schemeClr>
                </a:solidFill>
              </a:rPr>
              <a:t>αρχιτεκτονική</a:t>
            </a:r>
            <a:r>
              <a:rPr lang="el-GR" sz="900" dirty="0">
                <a:solidFill>
                  <a:schemeClr val="tx1">
                    <a:lumMod val="65000"/>
                    <a:lumOff val="35000"/>
                  </a:schemeClr>
                </a:solidFill>
              </a:rPr>
              <a:t> αυτών, ο </a:t>
            </a:r>
            <a:r>
              <a:rPr lang="el-GR" sz="900" b="1" dirty="0">
                <a:solidFill>
                  <a:schemeClr val="tx1">
                    <a:lumMod val="65000"/>
                    <a:lumOff val="35000"/>
                  </a:schemeClr>
                </a:solidFill>
              </a:rPr>
              <a:t>ρυθμός</a:t>
            </a:r>
            <a:r>
              <a:rPr lang="el-GR" sz="900" dirty="0">
                <a:solidFill>
                  <a:schemeClr val="tx1">
                    <a:lumMod val="65000"/>
                    <a:lumOff val="35000"/>
                  </a:schemeClr>
                </a:solidFill>
              </a:rPr>
              <a:t> </a:t>
            </a:r>
            <a:r>
              <a:rPr lang="el-GR" sz="900" b="1" dirty="0">
                <a:solidFill>
                  <a:schemeClr val="tx1">
                    <a:lumMod val="65000"/>
                    <a:lumOff val="35000"/>
                  </a:schemeClr>
                </a:solidFill>
              </a:rPr>
              <a:t>μάθησης</a:t>
            </a:r>
            <a:r>
              <a:rPr lang="el-GR" sz="900" dirty="0">
                <a:solidFill>
                  <a:schemeClr val="tx1">
                    <a:lumMod val="65000"/>
                    <a:lumOff val="35000"/>
                  </a:schemeClr>
                </a:solidFill>
              </a:rPr>
              <a:t> και η </a:t>
            </a:r>
            <a:r>
              <a:rPr lang="el-GR" sz="900" b="1" dirty="0">
                <a:solidFill>
                  <a:schemeClr val="tx1">
                    <a:lumMod val="65000"/>
                    <a:lumOff val="35000"/>
                  </a:schemeClr>
                </a:solidFill>
              </a:rPr>
              <a:t>ικανότητά</a:t>
            </a:r>
            <a:r>
              <a:rPr lang="el-GR" sz="900" dirty="0">
                <a:solidFill>
                  <a:schemeClr val="tx1">
                    <a:lumMod val="65000"/>
                    <a:lumOff val="35000"/>
                  </a:schemeClr>
                </a:solidFill>
              </a:rPr>
              <a:t> τους να </a:t>
            </a:r>
            <a:r>
              <a:rPr lang="el-GR" sz="900" b="1" dirty="0">
                <a:solidFill>
                  <a:schemeClr val="tx1">
                    <a:lumMod val="65000"/>
                    <a:lumOff val="35000"/>
                  </a:schemeClr>
                </a:solidFill>
              </a:rPr>
              <a:t>αυτοβελτιώνονται</a:t>
            </a:r>
            <a:endParaRPr lang="en-US" sz="900" b="1"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b="1" dirty="0">
                <a:solidFill>
                  <a:schemeClr val="tx1">
                    <a:lumMod val="65000"/>
                    <a:lumOff val="35000"/>
                  </a:schemeClr>
                </a:solidFill>
              </a:rPr>
              <a:t>Σημαντικό</a:t>
            </a:r>
            <a:r>
              <a:rPr lang="el-GR" sz="900" dirty="0">
                <a:solidFill>
                  <a:schemeClr val="tx1">
                    <a:lumMod val="65000"/>
                    <a:lumOff val="35000"/>
                  </a:schemeClr>
                </a:solidFill>
              </a:rPr>
              <a:t> </a:t>
            </a:r>
            <a:r>
              <a:rPr lang="el-GR" sz="900" b="1" dirty="0">
                <a:solidFill>
                  <a:schemeClr val="tx1">
                    <a:lumMod val="65000"/>
                    <a:lumOff val="35000"/>
                  </a:schemeClr>
                </a:solidFill>
              </a:rPr>
              <a:t>βάρος</a:t>
            </a:r>
            <a:r>
              <a:rPr lang="el-GR" sz="900" dirty="0">
                <a:solidFill>
                  <a:schemeClr val="tx1">
                    <a:lumMod val="65000"/>
                    <a:lumOff val="35000"/>
                  </a:schemeClr>
                </a:solidFill>
              </a:rPr>
              <a:t> ενασχόλησης, όπως είδαμε, πρέπει να </a:t>
            </a:r>
            <a:r>
              <a:rPr lang="el-GR" sz="900" b="1" dirty="0">
                <a:solidFill>
                  <a:schemeClr val="tx1">
                    <a:lumMod val="65000"/>
                    <a:lumOff val="35000"/>
                  </a:schemeClr>
                </a:solidFill>
              </a:rPr>
              <a:t>δοθεί</a:t>
            </a:r>
            <a:r>
              <a:rPr lang="el-GR" sz="900" dirty="0">
                <a:solidFill>
                  <a:schemeClr val="tx1">
                    <a:lumMod val="65000"/>
                    <a:lumOff val="35000"/>
                  </a:schemeClr>
                </a:solidFill>
              </a:rPr>
              <a:t> στα ίδια τα </a:t>
            </a:r>
            <a:r>
              <a:rPr lang="el-GR" sz="900" b="1" dirty="0">
                <a:solidFill>
                  <a:schemeClr val="tx1">
                    <a:lumMod val="65000"/>
                    <a:lumOff val="35000"/>
                  </a:schemeClr>
                </a:solidFill>
              </a:rPr>
              <a:t>δεδομένα</a:t>
            </a:r>
            <a:r>
              <a:rPr lang="el-GR" sz="900" dirty="0">
                <a:solidFill>
                  <a:schemeClr val="tx1">
                    <a:lumMod val="65000"/>
                    <a:lumOff val="35000"/>
                  </a:schemeClr>
                </a:solidFill>
              </a:rPr>
              <a:t>, δηλαδή στη </a:t>
            </a:r>
            <a:r>
              <a:rPr lang="el-GR" sz="900" b="1" dirty="0">
                <a:solidFill>
                  <a:schemeClr val="tx1">
                    <a:lumMod val="65000"/>
                    <a:lumOff val="35000"/>
                  </a:schemeClr>
                </a:solidFill>
              </a:rPr>
              <a:t>μορφολογία</a:t>
            </a:r>
            <a:r>
              <a:rPr lang="el-GR" sz="900" dirty="0">
                <a:solidFill>
                  <a:schemeClr val="tx1">
                    <a:lumMod val="65000"/>
                    <a:lumOff val="35000"/>
                  </a:schemeClr>
                </a:solidFill>
              </a:rPr>
              <a:t> τους, στο </a:t>
            </a:r>
            <a:r>
              <a:rPr lang="el-GR" sz="900" b="1" dirty="0">
                <a:solidFill>
                  <a:schemeClr val="tx1">
                    <a:lumMod val="65000"/>
                    <a:lumOff val="35000"/>
                  </a:schemeClr>
                </a:solidFill>
              </a:rPr>
              <a:t>μέγεθός</a:t>
            </a:r>
            <a:r>
              <a:rPr lang="el-GR" sz="900" dirty="0">
                <a:solidFill>
                  <a:schemeClr val="tx1">
                    <a:lumMod val="65000"/>
                    <a:lumOff val="35000"/>
                  </a:schemeClr>
                </a:solidFill>
              </a:rPr>
              <a:t> τους και στην </a:t>
            </a:r>
            <a:r>
              <a:rPr lang="el-GR" sz="900" b="1" dirty="0">
                <a:solidFill>
                  <a:schemeClr val="tx1">
                    <a:lumMod val="65000"/>
                    <a:lumOff val="35000"/>
                  </a:schemeClr>
                </a:solidFill>
              </a:rPr>
              <a:t>καθαριότητα</a:t>
            </a:r>
            <a:r>
              <a:rPr lang="el-GR" sz="900" dirty="0">
                <a:solidFill>
                  <a:schemeClr val="tx1">
                    <a:lumMod val="65000"/>
                    <a:lumOff val="35000"/>
                  </a:schemeClr>
                </a:solidFill>
              </a:rPr>
              <a:t> τους. Η </a:t>
            </a:r>
            <a:r>
              <a:rPr lang="el-GR" sz="900" b="1" dirty="0">
                <a:solidFill>
                  <a:schemeClr val="tx1">
                    <a:lumMod val="65000"/>
                    <a:lumOff val="35000"/>
                  </a:schemeClr>
                </a:solidFill>
              </a:rPr>
              <a:t>οπτικοποίηση</a:t>
            </a:r>
            <a:r>
              <a:rPr lang="el-GR" sz="900" dirty="0">
                <a:solidFill>
                  <a:schemeClr val="tx1">
                    <a:lumMod val="65000"/>
                    <a:lumOff val="35000"/>
                  </a:schemeClr>
                </a:solidFill>
              </a:rPr>
              <a:t> τους σε σχήματα παίζει </a:t>
            </a:r>
            <a:r>
              <a:rPr lang="el-GR" sz="900" b="1" dirty="0">
                <a:solidFill>
                  <a:schemeClr val="tx1">
                    <a:lumMod val="65000"/>
                    <a:lumOff val="35000"/>
                  </a:schemeClr>
                </a:solidFill>
              </a:rPr>
              <a:t>καθοριστικό</a:t>
            </a:r>
            <a:r>
              <a:rPr lang="el-GR" sz="900" dirty="0">
                <a:solidFill>
                  <a:schemeClr val="tx1">
                    <a:lumMod val="65000"/>
                    <a:lumOff val="35000"/>
                  </a:schemeClr>
                </a:solidFill>
              </a:rPr>
              <a:t> </a:t>
            </a:r>
            <a:r>
              <a:rPr lang="el-GR" sz="900" b="1" dirty="0">
                <a:solidFill>
                  <a:schemeClr val="tx1">
                    <a:lumMod val="65000"/>
                    <a:lumOff val="35000"/>
                  </a:schemeClr>
                </a:solidFill>
              </a:rPr>
              <a:t>ρόλο</a:t>
            </a:r>
            <a:r>
              <a:rPr lang="el-GR" sz="900" dirty="0">
                <a:solidFill>
                  <a:schemeClr val="tx1">
                    <a:lumMod val="65000"/>
                    <a:lumOff val="35000"/>
                  </a:schemeClr>
                </a:solidFill>
              </a:rPr>
              <a:t> για την </a:t>
            </a:r>
            <a:r>
              <a:rPr lang="el-GR" sz="900" b="1" dirty="0">
                <a:solidFill>
                  <a:schemeClr val="tx1">
                    <a:lumMod val="65000"/>
                    <a:lumOff val="35000"/>
                  </a:schemeClr>
                </a:solidFill>
              </a:rPr>
              <a:t>κατανόησή</a:t>
            </a:r>
            <a:r>
              <a:rPr lang="el-GR" sz="900" dirty="0">
                <a:solidFill>
                  <a:schemeClr val="tx1">
                    <a:lumMod val="65000"/>
                    <a:lumOff val="35000"/>
                  </a:schemeClr>
                </a:solidFill>
              </a:rPr>
              <a:t> τους.</a:t>
            </a:r>
            <a:endParaRPr lang="en-US" sz="900"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Παρατηρήσαμε ότι </a:t>
            </a:r>
            <a:r>
              <a:rPr lang="el-GR" sz="900" b="1" dirty="0">
                <a:solidFill>
                  <a:schemeClr val="tx1">
                    <a:lumMod val="65000"/>
                    <a:lumOff val="35000"/>
                  </a:schemeClr>
                </a:solidFill>
              </a:rPr>
              <a:t>μερικά</a:t>
            </a:r>
            <a:r>
              <a:rPr lang="el-GR" sz="900" dirty="0">
                <a:solidFill>
                  <a:schemeClr val="tx1">
                    <a:lumMod val="65000"/>
                    <a:lumOff val="35000"/>
                  </a:schemeClr>
                </a:solidFill>
              </a:rPr>
              <a:t> </a:t>
            </a:r>
            <a:r>
              <a:rPr lang="el-GR" sz="900" b="1" dirty="0">
                <a:solidFill>
                  <a:schemeClr val="tx1">
                    <a:lumMod val="65000"/>
                    <a:lumOff val="35000"/>
                  </a:schemeClr>
                </a:solidFill>
              </a:rPr>
              <a:t>Μοντέλα</a:t>
            </a:r>
            <a:r>
              <a:rPr lang="el-GR" sz="900" dirty="0">
                <a:solidFill>
                  <a:schemeClr val="tx1">
                    <a:lumMod val="65000"/>
                    <a:lumOff val="35000"/>
                  </a:schemeClr>
                </a:solidFill>
              </a:rPr>
              <a:t> </a:t>
            </a:r>
            <a:r>
              <a:rPr lang="el-GR" sz="900" b="1" dirty="0">
                <a:solidFill>
                  <a:schemeClr val="tx1">
                    <a:lumMod val="65000"/>
                    <a:lumOff val="35000"/>
                  </a:schemeClr>
                </a:solidFill>
              </a:rPr>
              <a:t>απέδωσαν</a:t>
            </a:r>
            <a:r>
              <a:rPr lang="el-GR" sz="900" dirty="0">
                <a:solidFill>
                  <a:schemeClr val="tx1">
                    <a:lumMod val="65000"/>
                    <a:lumOff val="35000"/>
                  </a:schemeClr>
                </a:solidFill>
              </a:rPr>
              <a:t> </a:t>
            </a:r>
            <a:r>
              <a:rPr lang="el-GR" sz="900" b="1" dirty="0">
                <a:solidFill>
                  <a:schemeClr val="tx1">
                    <a:lumMod val="65000"/>
                    <a:lumOff val="35000"/>
                  </a:schemeClr>
                </a:solidFill>
              </a:rPr>
              <a:t>καλύτερα</a:t>
            </a:r>
            <a:r>
              <a:rPr lang="el-GR" sz="900" dirty="0">
                <a:solidFill>
                  <a:schemeClr val="tx1">
                    <a:lumMod val="65000"/>
                    <a:lumOff val="35000"/>
                  </a:schemeClr>
                </a:solidFill>
              </a:rPr>
              <a:t> από κάποια </a:t>
            </a:r>
            <a:r>
              <a:rPr lang="el-GR" sz="900" b="1" dirty="0">
                <a:solidFill>
                  <a:schemeClr val="tx1">
                    <a:lumMod val="65000"/>
                    <a:lumOff val="35000"/>
                  </a:schemeClr>
                </a:solidFill>
              </a:rPr>
              <a:t>άλλα</a:t>
            </a:r>
            <a:r>
              <a:rPr lang="el-GR" sz="900" dirty="0">
                <a:solidFill>
                  <a:schemeClr val="tx1">
                    <a:lumMod val="65000"/>
                    <a:lumOff val="35000"/>
                  </a:schemeClr>
                </a:solidFill>
              </a:rPr>
              <a:t>, </a:t>
            </a:r>
            <a:r>
              <a:rPr lang="el-GR" sz="900" b="1" dirty="0">
                <a:solidFill>
                  <a:schemeClr val="tx1">
                    <a:lumMod val="65000"/>
                    <a:lumOff val="35000"/>
                  </a:schemeClr>
                </a:solidFill>
              </a:rPr>
              <a:t>χωρίς</a:t>
            </a:r>
            <a:r>
              <a:rPr lang="el-GR" sz="900" dirty="0">
                <a:solidFill>
                  <a:schemeClr val="tx1">
                    <a:lumMod val="65000"/>
                    <a:lumOff val="35000"/>
                  </a:schemeClr>
                </a:solidFill>
              </a:rPr>
              <a:t> αυτό να σημαίνει ότι τα </a:t>
            </a:r>
            <a:r>
              <a:rPr lang="el-GR" sz="900" b="1" dirty="0">
                <a:solidFill>
                  <a:schemeClr val="tx1">
                    <a:lumMod val="65000"/>
                    <a:lumOff val="35000"/>
                  </a:schemeClr>
                </a:solidFill>
              </a:rPr>
              <a:t>λιγότερο</a:t>
            </a:r>
            <a:r>
              <a:rPr lang="el-GR" sz="900" dirty="0">
                <a:solidFill>
                  <a:schemeClr val="tx1">
                    <a:lumMod val="65000"/>
                    <a:lumOff val="35000"/>
                  </a:schemeClr>
                </a:solidFill>
              </a:rPr>
              <a:t> </a:t>
            </a:r>
            <a:r>
              <a:rPr lang="el-GR" sz="900" b="1" dirty="0">
                <a:solidFill>
                  <a:schemeClr val="tx1">
                    <a:lumMod val="65000"/>
                    <a:lumOff val="35000"/>
                  </a:schemeClr>
                </a:solidFill>
              </a:rPr>
              <a:t>αποδοτικά</a:t>
            </a:r>
            <a:r>
              <a:rPr lang="el-GR" sz="900" dirty="0">
                <a:solidFill>
                  <a:schemeClr val="tx1">
                    <a:lumMod val="65000"/>
                    <a:lumOff val="35000"/>
                  </a:schemeClr>
                </a:solidFill>
              </a:rPr>
              <a:t> είναι </a:t>
            </a:r>
            <a:r>
              <a:rPr lang="el-GR" sz="900" b="1" dirty="0">
                <a:solidFill>
                  <a:schemeClr val="tx1">
                    <a:lumMod val="65000"/>
                    <a:lumOff val="35000"/>
                  </a:schemeClr>
                </a:solidFill>
              </a:rPr>
              <a:t>χειρότερα</a:t>
            </a:r>
            <a:r>
              <a:rPr lang="el-GR" sz="900" dirty="0">
                <a:solidFill>
                  <a:schemeClr val="tx1">
                    <a:lumMod val="65000"/>
                    <a:lumOff val="35000"/>
                  </a:schemeClr>
                </a:solidFill>
              </a:rPr>
              <a:t> εξ’ αυτών. Υπό </a:t>
            </a:r>
            <a:r>
              <a:rPr lang="el-GR" sz="900" b="1" dirty="0">
                <a:solidFill>
                  <a:schemeClr val="tx1">
                    <a:lumMod val="65000"/>
                    <a:lumOff val="35000"/>
                  </a:schemeClr>
                </a:solidFill>
              </a:rPr>
              <a:t>άλλες</a:t>
            </a:r>
            <a:r>
              <a:rPr lang="el-GR" sz="900" dirty="0">
                <a:solidFill>
                  <a:schemeClr val="tx1">
                    <a:lumMod val="65000"/>
                    <a:lumOff val="35000"/>
                  </a:schemeClr>
                </a:solidFill>
              </a:rPr>
              <a:t> </a:t>
            </a:r>
            <a:r>
              <a:rPr lang="el-GR" sz="900" b="1" dirty="0">
                <a:solidFill>
                  <a:schemeClr val="tx1">
                    <a:lumMod val="65000"/>
                    <a:lumOff val="35000"/>
                  </a:schemeClr>
                </a:solidFill>
              </a:rPr>
              <a:t>συνθήκες</a:t>
            </a:r>
            <a:r>
              <a:rPr lang="el-GR" sz="900" dirty="0">
                <a:solidFill>
                  <a:schemeClr val="tx1">
                    <a:lumMod val="65000"/>
                    <a:lumOff val="35000"/>
                  </a:schemeClr>
                </a:solidFill>
              </a:rPr>
              <a:t> δεν θα ήταν απίθανο να δούμε εντελώς </a:t>
            </a:r>
            <a:r>
              <a:rPr lang="el-GR" sz="900" b="1" dirty="0">
                <a:solidFill>
                  <a:schemeClr val="tx1">
                    <a:lumMod val="65000"/>
                    <a:lumOff val="35000"/>
                  </a:schemeClr>
                </a:solidFill>
              </a:rPr>
              <a:t>άλλη</a:t>
            </a:r>
            <a:r>
              <a:rPr lang="el-GR" sz="900" dirty="0">
                <a:solidFill>
                  <a:schemeClr val="tx1">
                    <a:lumMod val="65000"/>
                    <a:lumOff val="35000"/>
                  </a:schemeClr>
                </a:solidFill>
              </a:rPr>
              <a:t> </a:t>
            </a:r>
            <a:r>
              <a:rPr lang="el-GR" sz="900" b="1" dirty="0">
                <a:solidFill>
                  <a:schemeClr val="tx1">
                    <a:lumMod val="65000"/>
                    <a:lumOff val="35000"/>
                  </a:schemeClr>
                </a:solidFill>
              </a:rPr>
              <a:t>ιεραρχία</a:t>
            </a:r>
            <a:endParaRPr lang="en-US" sz="900" b="1"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Είδαμε, ωστόσο, </a:t>
            </a:r>
            <a:r>
              <a:rPr lang="el-GR" sz="900" b="1" dirty="0">
                <a:solidFill>
                  <a:schemeClr val="tx1">
                    <a:lumMod val="65000"/>
                    <a:lumOff val="35000"/>
                  </a:schemeClr>
                </a:solidFill>
              </a:rPr>
              <a:t>μεγάλη</a:t>
            </a:r>
            <a:r>
              <a:rPr lang="el-GR" sz="900" dirty="0">
                <a:solidFill>
                  <a:schemeClr val="tx1">
                    <a:lumMod val="65000"/>
                    <a:lumOff val="35000"/>
                  </a:schemeClr>
                </a:solidFill>
              </a:rPr>
              <a:t> </a:t>
            </a:r>
            <a:r>
              <a:rPr lang="el-GR" sz="900" b="1" dirty="0">
                <a:solidFill>
                  <a:schemeClr val="tx1">
                    <a:lumMod val="65000"/>
                    <a:lumOff val="35000"/>
                  </a:schemeClr>
                </a:solidFill>
              </a:rPr>
              <a:t>διαγνωστική</a:t>
            </a:r>
            <a:r>
              <a:rPr lang="el-GR" sz="900" dirty="0">
                <a:solidFill>
                  <a:schemeClr val="tx1">
                    <a:lumMod val="65000"/>
                    <a:lumOff val="35000"/>
                  </a:schemeClr>
                </a:solidFill>
              </a:rPr>
              <a:t> </a:t>
            </a:r>
            <a:r>
              <a:rPr lang="el-GR" sz="900" b="1" dirty="0">
                <a:solidFill>
                  <a:schemeClr val="tx1">
                    <a:lumMod val="65000"/>
                    <a:lumOff val="35000"/>
                  </a:schemeClr>
                </a:solidFill>
              </a:rPr>
              <a:t>ικανότητα</a:t>
            </a:r>
            <a:r>
              <a:rPr lang="el-GR" sz="900" dirty="0">
                <a:solidFill>
                  <a:schemeClr val="tx1">
                    <a:lumMod val="65000"/>
                    <a:lumOff val="35000"/>
                  </a:schemeClr>
                </a:solidFill>
              </a:rPr>
              <a:t> σε </a:t>
            </a:r>
            <a:r>
              <a:rPr lang="el-GR" sz="900" b="1" dirty="0">
                <a:solidFill>
                  <a:schemeClr val="tx1">
                    <a:lumMod val="65000"/>
                    <a:lumOff val="35000"/>
                  </a:schemeClr>
                </a:solidFill>
              </a:rPr>
              <a:t>όλα</a:t>
            </a:r>
            <a:r>
              <a:rPr lang="el-GR" sz="900" dirty="0">
                <a:solidFill>
                  <a:schemeClr val="tx1">
                    <a:lumMod val="65000"/>
                    <a:lumOff val="35000"/>
                  </a:schemeClr>
                </a:solidFill>
              </a:rPr>
              <a:t> τα </a:t>
            </a:r>
            <a:r>
              <a:rPr lang="el-GR" sz="900" b="1" dirty="0">
                <a:solidFill>
                  <a:schemeClr val="tx1">
                    <a:lumMod val="65000"/>
                    <a:lumOff val="35000"/>
                  </a:schemeClr>
                </a:solidFill>
              </a:rPr>
              <a:t>Μοντέλα</a:t>
            </a:r>
            <a:r>
              <a:rPr lang="el-GR" sz="900" dirty="0">
                <a:solidFill>
                  <a:schemeClr val="tx1">
                    <a:lumMod val="65000"/>
                    <a:lumOff val="35000"/>
                  </a:schemeClr>
                </a:solidFill>
              </a:rPr>
              <a:t> μέσω των </a:t>
            </a:r>
            <a:r>
              <a:rPr lang="el-GR" sz="900" b="1" dirty="0">
                <a:solidFill>
                  <a:schemeClr val="tx1">
                    <a:lumMod val="65000"/>
                    <a:lumOff val="35000"/>
                  </a:schemeClr>
                </a:solidFill>
              </a:rPr>
              <a:t>καμπυλών</a:t>
            </a:r>
            <a:r>
              <a:rPr lang="el-GR" sz="900" dirty="0">
                <a:solidFill>
                  <a:schemeClr val="tx1">
                    <a:lumMod val="65000"/>
                    <a:lumOff val="35000"/>
                  </a:schemeClr>
                </a:solidFill>
              </a:rPr>
              <a:t> </a:t>
            </a:r>
            <a:r>
              <a:rPr lang="en-US" sz="900" b="1" dirty="0">
                <a:solidFill>
                  <a:schemeClr val="tx1">
                    <a:lumMod val="65000"/>
                    <a:lumOff val="35000"/>
                  </a:schemeClr>
                </a:solidFill>
              </a:rPr>
              <a:t>ROC</a:t>
            </a:r>
            <a:r>
              <a:rPr lang="en-US" sz="900" dirty="0">
                <a:solidFill>
                  <a:schemeClr val="tx1">
                    <a:lumMod val="65000"/>
                    <a:lumOff val="35000"/>
                  </a:schemeClr>
                </a:solidFill>
              </a:rPr>
              <a:t> </a:t>
            </a:r>
            <a:r>
              <a:rPr lang="el-GR" sz="900" dirty="0">
                <a:solidFill>
                  <a:schemeClr val="tx1">
                    <a:lumMod val="65000"/>
                    <a:lumOff val="35000"/>
                  </a:schemeClr>
                </a:solidFill>
              </a:rPr>
              <a:t>και των </a:t>
            </a:r>
            <a:r>
              <a:rPr lang="el-GR" sz="900" b="1" dirty="0">
                <a:solidFill>
                  <a:schemeClr val="tx1">
                    <a:lumMod val="65000"/>
                    <a:lumOff val="35000"/>
                  </a:schemeClr>
                </a:solidFill>
              </a:rPr>
              <a:t>καμπυλών</a:t>
            </a:r>
            <a:r>
              <a:rPr lang="el-GR" sz="900" dirty="0">
                <a:solidFill>
                  <a:schemeClr val="tx1">
                    <a:lumMod val="65000"/>
                    <a:lumOff val="35000"/>
                  </a:schemeClr>
                </a:solidFill>
              </a:rPr>
              <a:t> </a:t>
            </a:r>
            <a:r>
              <a:rPr lang="en-US" sz="900" b="1" dirty="0">
                <a:solidFill>
                  <a:schemeClr val="tx1">
                    <a:lumMod val="65000"/>
                    <a:lumOff val="35000"/>
                  </a:schemeClr>
                </a:solidFill>
              </a:rPr>
              <a:t>PR</a:t>
            </a:r>
            <a:r>
              <a:rPr lang="el-GR" sz="900" dirty="0">
                <a:solidFill>
                  <a:schemeClr val="tx1">
                    <a:lumMod val="65000"/>
                    <a:lumOff val="35000"/>
                  </a:schemeClr>
                </a:solidFill>
              </a:rPr>
              <a:t>, κάτι που σηματοδοτεί την </a:t>
            </a:r>
            <a:r>
              <a:rPr lang="el-GR" sz="900" b="1" dirty="0">
                <a:solidFill>
                  <a:schemeClr val="tx1">
                    <a:lumMod val="65000"/>
                    <a:lumOff val="35000"/>
                  </a:schemeClr>
                </a:solidFill>
              </a:rPr>
              <a:t>ευχρηστία</a:t>
            </a:r>
            <a:r>
              <a:rPr lang="el-GR" sz="900" dirty="0">
                <a:solidFill>
                  <a:schemeClr val="tx1">
                    <a:lumMod val="65000"/>
                    <a:lumOff val="35000"/>
                  </a:schemeClr>
                </a:solidFill>
              </a:rPr>
              <a:t> και την </a:t>
            </a:r>
            <a:r>
              <a:rPr lang="el-GR" sz="900" b="1" dirty="0">
                <a:solidFill>
                  <a:schemeClr val="tx1">
                    <a:lumMod val="65000"/>
                    <a:lumOff val="35000"/>
                  </a:schemeClr>
                </a:solidFill>
              </a:rPr>
              <a:t>αποτελεσματικότητα</a:t>
            </a:r>
            <a:r>
              <a:rPr lang="el-GR" sz="900" dirty="0">
                <a:solidFill>
                  <a:schemeClr val="tx1">
                    <a:lumMod val="65000"/>
                    <a:lumOff val="35000"/>
                  </a:schemeClr>
                </a:solidFill>
              </a:rPr>
              <a:t> τους</a:t>
            </a:r>
            <a:endParaRPr lang="en-US" sz="900" dirty="0">
              <a:solidFill>
                <a:schemeClr val="tx1">
                  <a:lumMod val="65000"/>
                  <a:lumOff val="35000"/>
                </a:schemeClr>
              </a:solidFill>
            </a:endParaRPr>
          </a:p>
          <a:p>
            <a:pPr marL="171450" lvl="0" indent="-171450">
              <a:buClr>
                <a:srgbClr val="AB092F"/>
              </a:buClr>
              <a:buFont typeface="Arial" panose="020B0604020202020204" pitchFamily="34" charset="0"/>
              <a:buChar char="•"/>
            </a:pPr>
            <a:r>
              <a:rPr lang="el-GR" sz="900" dirty="0">
                <a:solidFill>
                  <a:schemeClr val="tx1">
                    <a:lumMod val="65000"/>
                    <a:lumOff val="35000"/>
                  </a:schemeClr>
                </a:solidFill>
              </a:rPr>
              <a:t>Τα </a:t>
            </a:r>
            <a:r>
              <a:rPr lang="el-GR" sz="900" b="1" dirty="0">
                <a:solidFill>
                  <a:schemeClr val="tx1">
                    <a:lumMod val="65000"/>
                    <a:lumOff val="35000"/>
                  </a:schemeClr>
                </a:solidFill>
              </a:rPr>
              <a:t>2</a:t>
            </a:r>
            <a:r>
              <a:rPr lang="el-GR" sz="900" dirty="0">
                <a:solidFill>
                  <a:schemeClr val="tx1">
                    <a:lumMod val="65000"/>
                    <a:lumOff val="35000"/>
                  </a:schemeClr>
                </a:solidFill>
              </a:rPr>
              <a:t> </a:t>
            </a:r>
            <a:r>
              <a:rPr lang="el-GR" sz="900" b="1" dirty="0">
                <a:solidFill>
                  <a:schemeClr val="tx1">
                    <a:lumMod val="65000"/>
                    <a:lumOff val="35000"/>
                  </a:schemeClr>
                </a:solidFill>
              </a:rPr>
              <a:t>πρώτα</a:t>
            </a:r>
            <a:r>
              <a:rPr lang="el-GR" sz="900" dirty="0">
                <a:solidFill>
                  <a:schemeClr val="tx1">
                    <a:lumMod val="65000"/>
                    <a:lumOff val="35000"/>
                  </a:schemeClr>
                </a:solidFill>
              </a:rPr>
              <a:t> </a:t>
            </a:r>
            <a:r>
              <a:rPr lang="el-GR" sz="900" b="1" dirty="0">
                <a:solidFill>
                  <a:schemeClr val="tx1">
                    <a:lumMod val="65000"/>
                    <a:lumOff val="35000"/>
                  </a:schemeClr>
                </a:solidFill>
              </a:rPr>
              <a:t>Μοντέλα</a:t>
            </a:r>
            <a:r>
              <a:rPr lang="el-GR" sz="900" dirty="0">
                <a:solidFill>
                  <a:schemeClr val="tx1">
                    <a:lumMod val="65000"/>
                    <a:lumOff val="35000"/>
                  </a:schemeClr>
                </a:solidFill>
              </a:rPr>
              <a:t>, τα </a:t>
            </a:r>
            <a:r>
              <a:rPr lang="el-GR" sz="900" b="1" dirty="0">
                <a:solidFill>
                  <a:schemeClr val="tx1">
                    <a:lumMod val="65000"/>
                    <a:lumOff val="35000"/>
                  </a:schemeClr>
                </a:solidFill>
              </a:rPr>
              <a:t>Δέντρα</a:t>
            </a:r>
            <a:r>
              <a:rPr lang="el-GR" sz="900" dirty="0">
                <a:solidFill>
                  <a:schemeClr val="tx1">
                    <a:lumMod val="65000"/>
                    <a:lumOff val="35000"/>
                  </a:schemeClr>
                </a:solidFill>
              </a:rPr>
              <a:t> </a:t>
            </a:r>
            <a:r>
              <a:rPr lang="el-GR" sz="900" b="1" dirty="0">
                <a:solidFill>
                  <a:schemeClr val="tx1">
                    <a:lumMod val="65000"/>
                    <a:lumOff val="35000"/>
                  </a:schemeClr>
                </a:solidFill>
              </a:rPr>
              <a:t>Απόφασης</a:t>
            </a:r>
            <a:r>
              <a:rPr lang="el-GR" sz="900" dirty="0">
                <a:solidFill>
                  <a:schemeClr val="tx1">
                    <a:lumMod val="65000"/>
                    <a:lumOff val="35000"/>
                  </a:schemeClr>
                </a:solidFill>
              </a:rPr>
              <a:t> και το </a:t>
            </a:r>
            <a:r>
              <a:rPr lang="el-GR" sz="900" b="1" dirty="0">
                <a:solidFill>
                  <a:schemeClr val="tx1">
                    <a:lumMod val="65000"/>
                    <a:lumOff val="35000"/>
                  </a:schemeClr>
                </a:solidFill>
              </a:rPr>
              <a:t>Νευρωνικό</a:t>
            </a:r>
            <a:r>
              <a:rPr lang="el-GR" sz="900" dirty="0">
                <a:solidFill>
                  <a:schemeClr val="tx1">
                    <a:lumMod val="65000"/>
                    <a:lumOff val="35000"/>
                  </a:schemeClr>
                </a:solidFill>
              </a:rPr>
              <a:t> </a:t>
            </a:r>
            <a:r>
              <a:rPr lang="el-GR" sz="900" b="1" dirty="0">
                <a:solidFill>
                  <a:schemeClr val="tx1">
                    <a:lumMod val="65000"/>
                    <a:lumOff val="35000"/>
                  </a:schemeClr>
                </a:solidFill>
              </a:rPr>
              <a:t>Δίκτυο</a:t>
            </a:r>
            <a:r>
              <a:rPr lang="el-GR" sz="900" dirty="0">
                <a:solidFill>
                  <a:schemeClr val="tx1">
                    <a:lumMod val="65000"/>
                    <a:lumOff val="35000"/>
                  </a:schemeClr>
                </a:solidFill>
              </a:rPr>
              <a:t> δικής μας αρχιτεκτονικής πέτυχαν </a:t>
            </a:r>
            <a:r>
              <a:rPr lang="el-GR" sz="900" b="1" dirty="0">
                <a:solidFill>
                  <a:schemeClr val="tx1">
                    <a:lumMod val="65000"/>
                    <a:lumOff val="35000"/>
                  </a:schemeClr>
                </a:solidFill>
              </a:rPr>
              <a:t>ιδιαίτερα</a:t>
            </a:r>
            <a:r>
              <a:rPr lang="el-GR" sz="900" dirty="0">
                <a:solidFill>
                  <a:schemeClr val="tx1">
                    <a:lumMod val="65000"/>
                    <a:lumOff val="35000"/>
                  </a:schemeClr>
                </a:solidFill>
              </a:rPr>
              <a:t> </a:t>
            </a:r>
            <a:r>
              <a:rPr lang="el-GR" sz="900" b="1" dirty="0">
                <a:solidFill>
                  <a:schemeClr val="tx1">
                    <a:lumMod val="65000"/>
                    <a:lumOff val="35000"/>
                  </a:schemeClr>
                </a:solidFill>
              </a:rPr>
              <a:t>υψηλή</a:t>
            </a:r>
            <a:r>
              <a:rPr lang="el-GR" sz="900" dirty="0">
                <a:solidFill>
                  <a:schemeClr val="tx1">
                    <a:lumMod val="65000"/>
                    <a:lumOff val="35000"/>
                  </a:schemeClr>
                </a:solidFill>
              </a:rPr>
              <a:t> </a:t>
            </a:r>
            <a:r>
              <a:rPr lang="el-GR" sz="900" b="1" dirty="0">
                <a:solidFill>
                  <a:schemeClr val="tx1">
                    <a:lumMod val="65000"/>
                    <a:lumOff val="35000"/>
                  </a:schemeClr>
                </a:solidFill>
              </a:rPr>
              <a:t>επίδοση</a:t>
            </a:r>
            <a:r>
              <a:rPr lang="el-GR" sz="900" dirty="0">
                <a:solidFill>
                  <a:schemeClr val="tx1">
                    <a:lumMod val="65000"/>
                    <a:lumOff val="35000"/>
                  </a:schemeClr>
                </a:solidFill>
              </a:rPr>
              <a:t> στην </a:t>
            </a:r>
            <a:r>
              <a:rPr lang="el-GR" sz="900" b="1" dirty="0">
                <a:solidFill>
                  <a:schemeClr val="tx1">
                    <a:lumMod val="65000"/>
                    <a:lumOff val="35000"/>
                  </a:schemeClr>
                </a:solidFill>
              </a:rPr>
              <a:t>Ακρίβεια</a:t>
            </a:r>
            <a:r>
              <a:rPr lang="el-GR" sz="900" dirty="0">
                <a:solidFill>
                  <a:schemeClr val="tx1">
                    <a:lumMod val="65000"/>
                    <a:lumOff val="35000"/>
                  </a:schemeClr>
                </a:solidFill>
              </a:rPr>
              <a:t> (&gt;87%)</a:t>
            </a:r>
            <a:endParaRPr lang="en-US" sz="900" dirty="0">
              <a:solidFill>
                <a:schemeClr val="tx1">
                  <a:lumMod val="65000"/>
                  <a:lumOff val="35000"/>
                </a:schemeClr>
              </a:solidFill>
            </a:endParaRPr>
          </a:p>
        </p:txBody>
      </p:sp>
      <p:sp>
        <p:nvSpPr>
          <p:cNvPr id="19" name="Text Placeholder 10">
            <a:extLst>
              <a:ext uri="{FF2B5EF4-FFF2-40B4-BE49-F238E27FC236}">
                <a16:creationId xmlns:a16="http://schemas.microsoft.com/office/drawing/2014/main" id="{BD7EFD7C-1C46-476C-B37E-751B157DBBC1}"/>
              </a:ext>
            </a:extLst>
          </p:cNvPr>
          <p:cNvSpPr txBox="1">
            <a:spLocks/>
          </p:cNvSpPr>
          <p:nvPr/>
        </p:nvSpPr>
        <p:spPr>
          <a:xfrm>
            <a:off x="4648200" y="980952"/>
            <a:ext cx="4343399"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Συμπεράσματα</a:t>
            </a:r>
            <a:endParaRPr lang="en-US" b="1" dirty="0">
              <a:solidFill>
                <a:schemeClr val="bg1">
                  <a:lumMod val="95000"/>
                </a:schemeClr>
              </a:solidFill>
            </a:endParaRPr>
          </a:p>
        </p:txBody>
      </p:sp>
      <p:pic>
        <p:nvPicPr>
          <p:cNvPr id="12290" name="Picture 2">
            <a:extLst>
              <a:ext uri="{FF2B5EF4-FFF2-40B4-BE49-F238E27FC236}">
                <a16:creationId xmlns:a16="http://schemas.microsoft.com/office/drawing/2014/main" id="{E7E0AB9C-D3F1-4B24-A773-AFA6B46C6A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52401" y="980952"/>
            <a:ext cx="4370175" cy="2325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7">
            <a:extLst>
              <a:ext uri="{FF2B5EF4-FFF2-40B4-BE49-F238E27FC236}">
                <a16:creationId xmlns:a16="http://schemas.microsoft.com/office/drawing/2014/main" id="{E872828F-1533-43E4-8D5A-F7A02E71FBAF}"/>
              </a:ext>
            </a:extLst>
          </p:cNvPr>
          <p:cNvSpPr txBox="1">
            <a:spLocks/>
          </p:cNvSpPr>
          <p:nvPr/>
        </p:nvSpPr>
        <p:spPr>
          <a:xfrm>
            <a:off x="123347" y="3714751"/>
            <a:ext cx="4471088" cy="10668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itchFamily="34" charset="0"/>
              <a:buChar char="•"/>
            </a:pPr>
            <a:r>
              <a:rPr lang="el-GR" sz="800" dirty="0">
                <a:solidFill>
                  <a:schemeClr val="tx1">
                    <a:lumMod val="65000"/>
                    <a:lumOff val="35000"/>
                  </a:schemeClr>
                </a:solidFill>
              </a:rPr>
              <a:t>Είναι </a:t>
            </a:r>
            <a:r>
              <a:rPr lang="el-GR" sz="800" b="1" dirty="0">
                <a:solidFill>
                  <a:schemeClr val="tx1">
                    <a:lumMod val="65000"/>
                    <a:lumOff val="35000"/>
                  </a:schemeClr>
                </a:solidFill>
              </a:rPr>
              <a:t>συναρπαστικό</a:t>
            </a:r>
            <a:r>
              <a:rPr lang="el-GR" sz="800" dirty="0">
                <a:solidFill>
                  <a:schemeClr val="tx1">
                    <a:lumMod val="65000"/>
                    <a:lumOff val="35000"/>
                  </a:schemeClr>
                </a:solidFill>
              </a:rPr>
              <a:t> το γεγονός </a:t>
            </a:r>
            <a:r>
              <a:rPr lang="el-GR" sz="800" b="1" dirty="0">
                <a:solidFill>
                  <a:schemeClr val="tx1">
                    <a:lumMod val="65000"/>
                    <a:lumOff val="35000"/>
                  </a:schemeClr>
                </a:solidFill>
              </a:rPr>
              <a:t>ότι</a:t>
            </a:r>
            <a:r>
              <a:rPr lang="el-GR" sz="800" dirty="0">
                <a:solidFill>
                  <a:schemeClr val="tx1">
                    <a:lumMod val="65000"/>
                    <a:lumOff val="35000"/>
                  </a:schemeClr>
                </a:solidFill>
              </a:rPr>
              <a:t> ένας </a:t>
            </a:r>
            <a:r>
              <a:rPr lang="el-GR" sz="800" b="1" dirty="0">
                <a:solidFill>
                  <a:schemeClr val="tx1">
                    <a:lumMod val="65000"/>
                    <a:lumOff val="35000"/>
                  </a:schemeClr>
                </a:solidFill>
              </a:rPr>
              <a:t>αλγόριθμος</a:t>
            </a:r>
            <a:r>
              <a:rPr lang="el-GR" sz="800" dirty="0">
                <a:solidFill>
                  <a:schemeClr val="tx1">
                    <a:lumMod val="65000"/>
                    <a:lumOff val="35000"/>
                  </a:schemeClr>
                </a:solidFill>
              </a:rPr>
              <a:t> μπορεί να αναπτύξει </a:t>
            </a:r>
            <a:r>
              <a:rPr lang="el-GR" sz="800" b="1" dirty="0">
                <a:solidFill>
                  <a:schemeClr val="tx1">
                    <a:lumMod val="65000"/>
                    <a:lumOff val="35000"/>
                  </a:schemeClr>
                </a:solidFill>
              </a:rPr>
              <a:t>κριτική</a:t>
            </a:r>
            <a:r>
              <a:rPr lang="el-GR" sz="800" dirty="0">
                <a:solidFill>
                  <a:schemeClr val="tx1">
                    <a:lumMod val="65000"/>
                    <a:lumOff val="35000"/>
                  </a:schemeClr>
                </a:solidFill>
              </a:rPr>
              <a:t> </a:t>
            </a:r>
            <a:r>
              <a:rPr lang="el-GR" sz="800" b="1" dirty="0">
                <a:solidFill>
                  <a:schemeClr val="tx1">
                    <a:lumMod val="65000"/>
                    <a:lumOff val="35000"/>
                  </a:schemeClr>
                </a:solidFill>
              </a:rPr>
              <a:t>σκέψη</a:t>
            </a:r>
            <a:r>
              <a:rPr lang="el-GR" sz="800" dirty="0">
                <a:solidFill>
                  <a:schemeClr val="tx1">
                    <a:lumMod val="65000"/>
                    <a:lumOff val="35000"/>
                  </a:schemeClr>
                </a:solidFill>
              </a:rPr>
              <a:t> για ένα </a:t>
            </a:r>
            <a:r>
              <a:rPr lang="el-GR" sz="800" b="1" dirty="0">
                <a:solidFill>
                  <a:schemeClr val="tx1">
                    <a:lumMod val="65000"/>
                    <a:lumOff val="35000"/>
                  </a:schemeClr>
                </a:solidFill>
              </a:rPr>
              <a:t>μικρό</a:t>
            </a:r>
            <a:r>
              <a:rPr lang="el-GR" sz="800" dirty="0">
                <a:solidFill>
                  <a:schemeClr val="tx1">
                    <a:lumMod val="65000"/>
                    <a:lumOff val="35000"/>
                  </a:schemeClr>
                </a:solidFill>
              </a:rPr>
              <a:t> </a:t>
            </a:r>
            <a:r>
              <a:rPr lang="el-GR" sz="800" b="1" dirty="0">
                <a:solidFill>
                  <a:schemeClr val="tx1">
                    <a:lumMod val="65000"/>
                    <a:lumOff val="35000"/>
                  </a:schemeClr>
                </a:solidFill>
              </a:rPr>
              <a:t>περιβάλλον</a:t>
            </a:r>
            <a:r>
              <a:rPr lang="el-GR" sz="800" dirty="0">
                <a:solidFill>
                  <a:schemeClr val="tx1">
                    <a:lumMod val="65000"/>
                    <a:lumOff val="35000"/>
                  </a:schemeClr>
                </a:solidFill>
              </a:rPr>
              <a:t> </a:t>
            </a:r>
            <a:r>
              <a:rPr lang="el-GR" sz="800" b="1" dirty="0">
                <a:solidFill>
                  <a:schemeClr val="tx1">
                    <a:lumMod val="65000"/>
                    <a:lumOff val="35000"/>
                  </a:schemeClr>
                </a:solidFill>
              </a:rPr>
              <a:t>ερεθισμάτων</a:t>
            </a:r>
            <a:r>
              <a:rPr lang="el-GR" sz="800" dirty="0">
                <a:solidFill>
                  <a:schemeClr val="tx1">
                    <a:lumMod val="65000"/>
                    <a:lumOff val="35000"/>
                  </a:schemeClr>
                </a:solidFill>
              </a:rPr>
              <a:t> που δέχεται. Είναι ένα </a:t>
            </a:r>
            <a:r>
              <a:rPr lang="el-GR" sz="800" b="1" dirty="0">
                <a:solidFill>
                  <a:schemeClr val="tx1">
                    <a:lumMod val="65000"/>
                    <a:lumOff val="35000"/>
                  </a:schemeClr>
                </a:solidFill>
              </a:rPr>
              <a:t>τεράστιο</a:t>
            </a:r>
            <a:r>
              <a:rPr lang="el-GR" sz="800" dirty="0">
                <a:solidFill>
                  <a:schemeClr val="tx1">
                    <a:lumMod val="65000"/>
                    <a:lumOff val="35000"/>
                  </a:schemeClr>
                </a:solidFill>
              </a:rPr>
              <a:t> </a:t>
            </a:r>
            <a:r>
              <a:rPr lang="el-GR" sz="800" b="1" dirty="0">
                <a:solidFill>
                  <a:schemeClr val="tx1">
                    <a:lumMod val="65000"/>
                    <a:lumOff val="35000"/>
                  </a:schemeClr>
                </a:solidFill>
              </a:rPr>
              <a:t>ορόσημο</a:t>
            </a:r>
            <a:r>
              <a:rPr lang="el-GR" sz="800" dirty="0">
                <a:solidFill>
                  <a:schemeClr val="tx1">
                    <a:lumMod val="65000"/>
                    <a:lumOff val="35000"/>
                  </a:schemeClr>
                </a:solidFill>
              </a:rPr>
              <a:t> στην </a:t>
            </a:r>
            <a:r>
              <a:rPr lang="el-GR" sz="800" b="1" dirty="0">
                <a:solidFill>
                  <a:schemeClr val="tx1">
                    <a:lumMod val="65000"/>
                    <a:lumOff val="35000"/>
                  </a:schemeClr>
                </a:solidFill>
              </a:rPr>
              <a:t>ιστορία</a:t>
            </a:r>
            <a:r>
              <a:rPr lang="el-GR" sz="800" dirty="0">
                <a:solidFill>
                  <a:schemeClr val="tx1">
                    <a:lumMod val="65000"/>
                    <a:lumOff val="35000"/>
                  </a:schemeClr>
                </a:solidFill>
              </a:rPr>
              <a:t> των </a:t>
            </a:r>
            <a:r>
              <a:rPr lang="el-GR" sz="800" b="1" dirty="0">
                <a:solidFill>
                  <a:schemeClr val="tx1">
                    <a:lumMod val="65000"/>
                    <a:lumOff val="35000"/>
                  </a:schemeClr>
                </a:solidFill>
              </a:rPr>
              <a:t>υπολογιστών</a:t>
            </a:r>
            <a:r>
              <a:rPr lang="el-GR" sz="800" dirty="0">
                <a:solidFill>
                  <a:schemeClr val="tx1">
                    <a:lumMod val="65000"/>
                    <a:lumOff val="35000"/>
                  </a:schemeClr>
                </a:solidFill>
              </a:rPr>
              <a:t>. Όπως ένα </a:t>
            </a:r>
            <a:r>
              <a:rPr lang="el-GR" sz="800" b="1" dirty="0">
                <a:solidFill>
                  <a:schemeClr val="tx1">
                    <a:lumMod val="65000"/>
                    <a:lumOff val="35000"/>
                  </a:schemeClr>
                </a:solidFill>
              </a:rPr>
              <a:t>νεογέννητο</a:t>
            </a:r>
            <a:r>
              <a:rPr lang="el-GR" sz="800" dirty="0">
                <a:solidFill>
                  <a:schemeClr val="tx1">
                    <a:lumMod val="65000"/>
                    <a:lumOff val="35000"/>
                  </a:schemeClr>
                </a:solidFill>
              </a:rPr>
              <a:t> </a:t>
            </a:r>
            <a:r>
              <a:rPr lang="el-GR" sz="800" b="1" dirty="0">
                <a:solidFill>
                  <a:schemeClr val="tx1">
                    <a:lumMod val="65000"/>
                    <a:lumOff val="35000"/>
                  </a:schemeClr>
                </a:solidFill>
              </a:rPr>
              <a:t>μωρό</a:t>
            </a:r>
            <a:r>
              <a:rPr lang="el-GR" sz="800" dirty="0">
                <a:solidFill>
                  <a:schemeClr val="tx1">
                    <a:lumMod val="65000"/>
                    <a:lumOff val="35000"/>
                  </a:schemeClr>
                </a:solidFill>
              </a:rPr>
              <a:t> </a:t>
            </a:r>
            <a:r>
              <a:rPr lang="el-GR" sz="800" b="1" dirty="0">
                <a:solidFill>
                  <a:schemeClr val="tx1">
                    <a:lumMod val="65000"/>
                    <a:lumOff val="35000"/>
                  </a:schemeClr>
                </a:solidFill>
              </a:rPr>
              <a:t>αναπτύσσει</a:t>
            </a:r>
            <a:r>
              <a:rPr lang="el-GR" sz="800" dirty="0">
                <a:solidFill>
                  <a:schemeClr val="tx1">
                    <a:lumMod val="65000"/>
                    <a:lumOff val="35000"/>
                  </a:schemeClr>
                </a:solidFill>
              </a:rPr>
              <a:t> την σκέψη του με το πέρασμα των χρόνων έτσι και η </a:t>
            </a:r>
            <a:r>
              <a:rPr lang="el-GR" sz="800" b="1" dirty="0">
                <a:solidFill>
                  <a:schemeClr val="tx1">
                    <a:lumMod val="65000"/>
                    <a:lumOff val="35000"/>
                  </a:schemeClr>
                </a:solidFill>
              </a:rPr>
              <a:t>Μηχανική</a:t>
            </a:r>
            <a:r>
              <a:rPr lang="el-GR" sz="800" dirty="0">
                <a:solidFill>
                  <a:schemeClr val="tx1">
                    <a:lumMod val="65000"/>
                    <a:lumOff val="35000"/>
                  </a:schemeClr>
                </a:solidFill>
              </a:rPr>
              <a:t> </a:t>
            </a:r>
            <a:r>
              <a:rPr lang="el-GR" sz="800" b="1" dirty="0">
                <a:solidFill>
                  <a:schemeClr val="tx1">
                    <a:lumMod val="65000"/>
                    <a:lumOff val="35000"/>
                  </a:schemeClr>
                </a:solidFill>
              </a:rPr>
              <a:t>Μάθηση</a:t>
            </a:r>
            <a:r>
              <a:rPr lang="el-GR" sz="800" dirty="0">
                <a:solidFill>
                  <a:schemeClr val="tx1">
                    <a:lumMod val="65000"/>
                    <a:lumOff val="35000"/>
                  </a:schemeClr>
                </a:solidFill>
              </a:rPr>
              <a:t> ως </a:t>
            </a:r>
            <a:r>
              <a:rPr lang="el-GR" sz="800" b="1" dirty="0">
                <a:solidFill>
                  <a:schemeClr val="tx1">
                    <a:lumMod val="65000"/>
                    <a:lumOff val="35000"/>
                  </a:schemeClr>
                </a:solidFill>
              </a:rPr>
              <a:t>υποσύνολο</a:t>
            </a:r>
            <a:r>
              <a:rPr lang="el-GR" sz="800" dirty="0">
                <a:solidFill>
                  <a:schemeClr val="tx1">
                    <a:lumMod val="65000"/>
                    <a:lumOff val="35000"/>
                  </a:schemeClr>
                </a:solidFill>
              </a:rPr>
              <a:t> της </a:t>
            </a:r>
            <a:r>
              <a:rPr lang="el-GR" sz="800" b="1" dirty="0">
                <a:solidFill>
                  <a:schemeClr val="tx1">
                    <a:lumMod val="65000"/>
                    <a:lumOff val="35000"/>
                  </a:schemeClr>
                </a:solidFill>
              </a:rPr>
              <a:t>Τεχνίτης</a:t>
            </a:r>
            <a:r>
              <a:rPr lang="el-GR" sz="800" dirty="0">
                <a:solidFill>
                  <a:schemeClr val="tx1">
                    <a:lumMod val="65000"/>
                    <a:lumOff val="35000"/>
                  </a:schemeClr>
                </a:solidFill>
              </a:rPr>
              <a:t> </a:t>
            </a:r>
            <a:r>
              <a:rPr lang="el-GR" sz="800" b="1" dirty="0">
                <a:solidFill>
                  <a:schemeClr val="tx1">
                    <a:lumMod val="65000"/>
                    <a:lumOff val="35000"/>
                  </a:schemeClr>
                </a:solidFill>
              </a:rPr>
              <a:t>Νοημοσύνης</a:t>
            </a:r>
            <a:r>
              <a:rPr lang="el-GR" sz="800" dirty="0">
                <a:solidFill>
                  <a:schemeClr val="tx1">
                    <a:lumMod val="65000"/>
                    <a:lumOff val="35000"/>
                  </a:schemeClr>
                </a:solidFill>
              </a:rPr>
              <a:t> </a:t>
            </a:r>
            <a:r>
              <a:rPr lang="el-GR" sz="800" b="1" dirty="0">
                <a:solidFill>
                  <a:schemeClr val="tx1">
                    <a:lumMod val="65000"/>
                    <a:lumOff val="35000"/>
                  </a:schemeClr>
                </a:solidFill>
              </a:rPr>
              <a:t>δύναται</a:t>
            </a:r>
            <a:r>
              <a:rPr lang="el-GR" sz="800" dirty="0">
                <a:solidFill>
                  <a:schemeClr val="tx1">
                    <a:lumMod val="65000"/>
                    <a:lumOff val="35000"/>
                  </a:schemeClr>
                </a:solidFill>
              </a:rPr>
              <a:t> να </a:t>
            </a:r>
            <a:r>
              <a:rPr lang="el-GR" sz="800" b="1" dirty="0">
                <a:solidFill>
                  <a:schemeClr val="tx1">
                    <a:lumMod val="65000"/>
                    <a:lumOff val="35000"/>
                  </a:schemeClr>
                </a:solidFill>
              </a:rPr>
              <a:t>αναπτυχθεί</a:t>
            </a:r>
            <a:r>
              <a:rPr lang="el-GR" sz="800" dirty="0">
                <a:solidFill>
                  <a:schemeClr val="tx1">
                    <a:lumMod val="65000"/>
                    <a:lumOff val="35000"/>
                  </a:schemeClr>
                </a:solidFill>
              </a:rPr>
              <a:t> περεταίρω. Είναι </a:t>
            </a:r>
            <a:r>
              <a:rPr lang="el-GR" sz="800" b="1" dirty="0">
                <a:solidFill>
                  <a:schemeClr val="tx1">
                    <a:lumMod val="65000"/>
                    <a:lumOff val="35000"/>
                  </a:schemeClr>
                </a:solidFill>
              </a:rPr>
              <a:t>αναπόφευκτο</a:t>
            </a:r>
            <a:r>
              <a:rPr lang="el-GR" sz="800" dirty="0">
                <a:solidFill>
                  <a:schemeClr val="tx1">
                    <a:lumMod val="65000"/>
                    <a:lumOff val="35000"/>
                  </a:schemeClr>
                </a:solidFill>
              </a:rPr>
              <a:t> το γεγονός ότι μια μέρα θα </a:t>
            </a:r>
            <a:r>
              <a:rPr lang="el-GR" sz="800" b="1" dirty="0">
                <a:solidFill>
                  <a:schemeClr val="tx1">
                    <a:lumMod val="65000"/>
                    <a:lumOff val="35000"/>
                  </a:schemeClr>
                </a:solidFill>
              </a:rPr>
              <a:t>υπάρξει</a:t>
            </a:r>
            <a:r>
              <a:rPr lang="el-GR" sz="800" dirty="0">
                <a:solidFill>
                  <a:schemeClr val="tx1">
                    <a:lumMod val="65000"/>
                    <a:lumOff val="35000"/>
                  </a:schemeClr>
                </a:solidFill>
              </a:rPr>
              <a:t> </a:t>
            </a:r>
            <a:r>
              <a:rPr lang="el-GR" sz="800" b="1" dirty="0">
                <a:solidFill>
                  <a:schemeClr val="tx1">
                    <a:lumMod val="65000"/>
                    <a:lumOff val="35000"/>
                  </a:schemeClr>
                </a:solidFill>
              </a:rPr>
              <a:t>έξυπνη</a:t>
            </a:r>
            <a:r>
              <a:rPr lang="el-GR" sz="800" dirty="0">
                <a:solidFill>
                  <a:schemeClr val="tx1">
                    <a:lumMod val="65000"/>
                    <a:lumOff val="35000"/>
                  </a:schemeClr>
                </a:solidFill>
              </a:rPr>
              <a:t> </a:t>
            </a:r>
            <a:r>
              <a:rPr lang="el-GR" sz="800" b="1" dirty="0">
                <a:solidFill>
                  <a:schemeClr val="tx1">
                    <a:lumMod val="65000"/>
                    <a:lumOff val="35000"/>
                  </a:schemeClr>
                </a:solidFill>
              </a:rPr>
              <a:t>συμπεριφορά</a:t>
            </a:r>
            <a:r>
              <a:rPr lang="el-GR" sz="800" dirty="0">
                <a:solidFill>
                  <a:schemeClr val="tx1">
                    <a:lumMod val="65000"/>
                    <a:lumOff val="35000"/>
                  </a:schemeClr>
                </a:solidFill>
              </a:rPr>
              <a:t> από τις </a:t>
            </a:r>
            <a:r>
              <a:rPr lang="el-GR" sz="800" b="1" dirty="0">
                <a:solidFill>
                  <a:schemeClr val="tx1">
                    <a:lumMod val="65000"/>
                    <a:lumOff val="35000"/>
                  </a:schemeClr>
                </a:solidFill>
              </a:rPr>
              <a:t>μηχανές</a:t>
            </a:r>
            <a:r>
              <a:rPr lang="el-GR" sz="800" dirty="0">
                <a:solidFill>
                  <a:schemeClr val="tx1">
                    <a:lumMod val="65000"/>
                    <a:lumOff val="35000"/>
                  </a:schemeClr>
                </a:solidFill>
              </a:rPr>
              <a:t> </a:t>
            </a:r>
            <a:r>
              <a:rPr lang="el-GR" sz="800" b="1" dirty="0">
                <a:solidFill>
                  <a:schemeClr val="tx1">
                    <a:lumMod val="65000"/>
                    <a:lumOff val="35000"/>
                  </a:schemeClr>
                </a:solidFill>
              </a:rPr>
              <a:t>δυσδιάκριτη</a:t>
            </a:r>
            <a:r>
              <a:rPr lang="el-GR" sz="800" dirty="0">
                <a:solidFill>
                  <a:schemeClr val="tx1">
                    <a:lumMod val="65000"/>
                    <a:lumOff val="35000"/>
                  </a:schemeClr>
                </a:solidFill>
              </a:rPr>
              <a:t> από την </a:t>
            </a:r>
            <a:r>
              <a:rPr lang="el-GR" sz="800" b="1" dirty="0">
                <a:solidFill>
                  <a:schemeClr val="tx1">
                    <a:lumMod val="65000"/>
                    <a:lumOff val="35000"/>
                  </a:schemeClr>
                </a:solidFill>
              </a:rPr>
              <a:t>ανθρώπινη</a:t>
            </a:r>
            <a:r>
              <a:rPr lang="el-GR" sz="800" dirty="0">
                <a:solidFill>
                  <a:schemeClr val="tx1">
                    <a:lumMod val="65000"/>
                    <a:lumOff val="35000"/>
                  </a:schemeClr>
                </a:solidFill>
              </a:rPr>
              <a:t>. Για αυτόν ακριβώς τον λόγο </a:t>
            </a:r>
            <a:r>
              <a:rPr lang="el-GR" sz="800" b="1" dirty="0">
                <a:solidFill>
                  <a:schemeClr val="tx1">
                    <a:lumMod val="65000"/>
                    <a:lumOff val="35000"/>
                  </a:schemeClr>
                </a:solidFill>
              </a:rPr>
              <a:t>χρειάζεται</a:t>
            </a:r>
            <a:r>
              <a:rPr lang="el-GR" sz="800" dirty="0">
                <a:solidFill>
                  <a:schemeClr val="tx1">
                    <a:lumMod val="65000"/>
                    <a:lumOff val="35000"/>
                  </a:schemeClr>
                </a:solidFill>
              </a:rPr>
              <a:t> ιδιαίτερη </a:t>
            </a:r>
            <a:r>
              <a:rPr lang="el-GR" sz="800" b="1" dirty="0">
                <a:solidFill>
                  <a:schemeClr val="tx1">
                    <a:lumMod val="65000"/>
                    <a:lumOff val="35000"/>
                  </a:schemeClr>
                </a:solidFill>
              </a:rPr>
              <a:t>προσοχή</a:t>
            </a:r>
            <a:r>
              <a:rPr lang="el-GR" sz="800" dirty="0">
                <a:solidFill>
                  <a:schemeClr val="tx1">
                    <a:lumMod val="65000"/>
                    <a:lumOff val="35000"/>
                  </a:schemeClr>
                </a:solidFill>
              </a:rPr>
              <a:t> από την </a:t>
            </a:r>
            <a:r>
              <a:rPr lang="el-GR" sz="800" b="1" dirty="0">
                <a:solidFill>
                  <a:schemeClr val="tx1">
                    <a:lumMod val="65000"/>
                    <a:lumOff val="35000"/>
                  </a:schemeClr>
                </a:solidFill>
              </a:rPr>
              <a:t>παγκόσμια</a:t>
            </a:r>
            <a:r>
              <a:rPr lang="el-GR" sz="800" dirty="0">
                <a:solidFill>
                  <a:schemeClr val="tx1">
                    <a:lumMod val="65000"/>
                    <a:lumOff val="35000"/>
                  </a:schemeClr>
                </a:solidFill>
              </a:rPr>
              <a:t> </a:t>
            </a:r>
            <a:r>
              <a:rPr lang="el-GR" sz="800" b="1" dirty="0">
                <a:solidFill>
                  <a:schemeClr val="tx1">
                    <a:lumMod val="65000"/>
                    <a:lumOff val="35000"/>
                  </a:schemeClr>
                </a:solidFill>
              </a:rPr>
              <a:t>κοινότητα</a:t>
            </a:r>
            <a:r>
              <a:rPr lang="el-GR" sz="800" dirty="0">
                <a:solidFill>
                  <a:schemeClr val="tx1">
                    <a:lumMod val="65000"/>
                    <a:lumOff val="35000"/>
                  </a:schemeClr>
                </a:solidFill>
              </a:rPr>
              <a:t>.</a:t>
            </a:r>
            <a:endParaRPr lang="en-US" sz="800" dirty="0">
              <a:solidFill>
                <a:schemeClr val="tx1">
                  <a:lumMod val="65000"/>
                  <a:lumOff val="35000"/>
                </a:schemeClr>
              </a:solidFill>
            </a:endParaRPr>
          </a:p>
        </p:txBody>
      </p:sp>
    </p:spTree>
    <p:extLst>
      <p:ext uri="{BB962C8B-B14F-4D97-AF65-F5344CB8AC3E}">
        <p14:creationId xmlns:p14="http://schemas.microsoft.com/office/powerpoint/2010/main" val="349866725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38E40F-3200-438F-88BE-5883744C9DAF}"/>
              </a:ext>
            </a:extLst>
          </p:cNvPr>
          <p:cNvSpPr>
            <a:spLocks noGrp="1"/>
          </p:cNvSpPr>
          <p:nvPr>
            <p:ph type="title"/>
          </p:nvPr>
        </p:nvSpPr>
        <p:spPr>
          <a:xfrm>
            <a:off x="457199" y="438150"/>
            <a:ext cx="8614823" cy="422672"/>
          </a:xfrm>
        </p:spPr>
        <p:txBody>
          <a:bodyPr/>
          <a:lstStyle/>
          <a:p>
            <a:r>
              <a:rPr lang="el-GR" dirty="0">
                <a:solidFill>
                  <a:srgbClr val="AB092F"/>
                </a:solidFill>
              </a:rPr>
              <a:t>Περιεχόμενα </a:t>
            </a:r>
            <a:r>
              <a:rPr lang="el-GR" dirty="0">
                <a:solidFill>
                  <a:schemeClr val="tx1">
                    <a:lumMod val="75000"/>
                    <a:lumOff val="25000"/>
                  </a:schemeClr>
                </a:solidFill>
              </a:rPr>
              <a:t>της Διατριβής</a:t>
            </a:r>
            <a:endParaRPr lang="en-US"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F748EF63-FDAF-40E9-8014-A68581C0593E}"/>
              </a:ext>
            </a:extLst>
          </p:cNvPr>
          <p:cNvSpPr>
            <a:spLocks noGrp="1"/>
          </p:cNvSpPr>
          <p:nvPr>
            <p:ph type="sldNum" sz="quarter" idx="12"/>
          </p:nvPr>
        </p:nvSpPr>
        <p:spPr/>
        <p:txBody>
          <a:bodyPr/>
          <a:lstStyle/>
          <a:p>
            <a:fld id="{8DF5134D-7C6B-4A7B-B28B-A8C75F870448}" type="slidenum">
              <a:rPr lang="en-JM" smtClean="0"/>
              <a:pPr/>
              <a:t>3</a:t>
            </a:fld>
            <a:endParaRPr lang="en-JM" dirty="0"/>
          </a:p>
        </p:txBody>
      </p:sp>
      <p:sp>
        <p:nvSpPr>
          <p:cNvPr id="6" name="Text Placeholder 5">
            <a:extLst>
              <a:ext uri="{FF2B5EF4-FFF2-40B4-BE49-F238E27FC236}">
                <a16:creationId xmlns:a16="http://schemas.microsoft.com/office/drawing/2014/main" id="{6777CCF2-A081-46BD-BCBC-AEE416B60B81}"/>
              </a:ext>
            </a:extLst>
          </p:cNvPr>
          <p:cNvSpPr>
            <a:spLocks noGrp="1"/>
          </p:cNvSpPr>
          <p:nvPr>
            <p:ph type="body" sz="quarter" idx="13"/>
          </p:nvPr>
        </p:nvSpPr>
        <p:spPr>
          <a:xfrm>
            <a:off x="0" y="1318022"/>
            <a:ext cx="4389118" cy="968188"/>
          </a:xfrm>
          <a:solidFill>
            <a:schemeClr val="bg1"/>
          </a:solidFill>
          <a:ln>
            <a:solidFill>
              <a:schemeClr val="bg1">
                <a:lumMod val="85000"/>
              </a:schemeClr>
            </a:solidFill>
          </a:ln>
        </p:spPr>
        <p:txBody>
          <a:bodyPr/>
          <a:lstStyle/>
          <a:p>
            <a:pPr>
              <a:buClr>
                <a:srgbClr val="AB092F"/>
              </a:buClr>
              <a:buFont typeface="Arial" panose="020B0604020202020204" pitchFamily="34" charset="0"/>
              <a:buChar char="•"/>
            </a:pPr>
            <a:r>
              <a:rPr lang="el-GR" dirty="0">
                <a:solidFill>
                  <a:schemeClr val="tx1">
                    <a:lumMod val="65000"/>
                    <a:lumOff val="35000"/>
                  </a:schemeClr>
                </a:solidFill>
              </a:rPr>
              <a:t>Περιληπτική εισαγωγή στην Μηχανική Μάθηση</a:t>
            </a:r>
          </a:p>
          <a:p>
            <a:pPr>
              <a:buClr>
                <a:srgbClr val="AB092F"/>
              </a:buClr>
              <a:buFont typeface="Arial" panose="020B0604020202020204" pitchFamily="34" charset="0"/>
              <a:buChar char="•"/>
            </a:pPr>
            <a:r>
              <a:rPr lang="el-GR" dirty="0">
                <a:solidFill>
                  <a:schemeClr val="tx1">
                    <a:lumMod val="65000"/>
                    <a:lumOff val="35000"/>
                  </a:schemeClr>
                </a:solidFill>
              </a:rPr>
              <a:t>Ιστορικό υπόβαθρο</a:t>
            </a:r>
          </a:p>
          <a:p>
            <a:pPr>
              <a:buClr>
                <a:srgbClr val="AB092F"/>
              </a:buClr>
              <a:buFont typeface="Arial" panose="020B0604020202020204" pitchFamily="34" charset="0"/>
              <a:buChar char="•"/>
            </a:pPr>
            <a:r>
              <a:rPr lang="el-GR" dirty="0">
                <a:solidFill>
                  <a:schemeClr val="tx1">
                    <a:lumMod val="65000"/>
                    <a:lumOff val="35000"/>
                  </a:schemeClr>
                </a:solidFill>
              </a:rPr>
              <a:t>Ορόσημα της Μηχανικής Μάθησης</a:t>
            </a:r>
          </a:p>
          <a:p>
            <a:pPr>
              <a:buClr>
                <a:srgbClr val="AB092F"/>
              </a:buClr>
              <a:buFont typeface="Arial" panose="020B0604020202020204" pitchFamily="34" charset="0"/>
              <a:buChar char="•"/>
            </a:pPr>
            <a:r>
              <a:rPr lang="el-GR" dirty="0">
                <a:solidFill>
                  <a:schemeClr val="tx1">
                    <a:lumMod val="65000"/>
                    <a:lumOff val="35000"/>
                  </a:schemeClr>
                </a:solidFill>
              </a:rPr>
              <a:t>Εισαγωγικοί ορισμοί Μηχανικής Μάθησης</a:t>
            </a:r>
            <a:endParaRPr lang="en-US" dirty="0">
              <a:solidFill>
                <a:schemeClr val="tx1">
                  <a:lumMod val="65000"/>
                  <a:lumOff val="35000"/>
                </a:schemeClr>
              </a:solidFill>
            </a:endParaRPr>
          </a:p>
        </p:txBody>
      </p:sp>
      <p:sp>
        <p:nvSpPr>
          <p:cNvPr id="7" name="Text Placeholder 6">
            <a:extLst>
              <a:ext uri="{FF2B5EF4-FFF2-40B4-BE49-F238E27FC236}">
                <a16:creationId xmlns:a16="http://schemas.microsoft.com/office/drawing/2014/main" id="{A836C980-564F-43AA-9BAE-EE4F4DA88FB3}"/>
              </a:ext>
            </a:extLst>
          </p:cNvPr>
          <p:cNvSpPr>
            <a:spLocks noGrp="1"/>
          </p:cNvSpPr>
          <p:nvPr>
            <p:ph type="body" sz="quarter" idx="14"/>
          </p:nvPr>
        </p:nvSpPr>
        <p:spPr>
          <a:xfrm>
            <a:off x="4763538" y="1318022"/>
            <a:ext cx="4389119" cy="968188"/>
          </a:xfrm>
          <a:solidFill>
            <a:schemeClr val="bg1"/>
          </a:solidFill>
          <a:ln>
            <a:solidFill>
              <a:schemeClr val="bg1">
                <a:lumMod val="85000"/>
              </a:schemeClr>
            </a:solidFill>
          </a:ln>
        </p:spPr>
        <p:txBody>
          <a:bodyPr/>
          <a:lstStyle/>
          <a:p>
            <a:pPr>
              <a:buClr>
                <a:srgbClr val="AB092F"/>
              </a:buClr>
              <a:buFont typeface="Arial" panose="020B0604020202020204" pitchFamily="34" charset="0"/>
              <a:buChar char="•"/>
            </a:pPr>
            <a:r>
              <a:rPr lang="el-GR" dirty="0">
                <a:solidFill>
                  <a:schemeClr val="tx1">
                    <a:lumMod val="65000"/>
                    <a:lumOff val="35000"/>
                  </a:schemeClr>
                </a:solidFill>
              </a:rPr>
              <a:t>Μοντέλα που αποτελούν τον πυρήνα της Μηχανικής Μάθησης</a:t>
            </a:r>
          </a:p>
          <a:p>
            <a:pPr>
              <a:buClr>
                <a:srgbClr val="AB092F"/>
              </a:buClr>
              <a:buFont typeface="Arial" panose="020B0604020202020204" pitchFamily="34" charset="0"/>
              <a:buChar char="•"/>
            </a:pPr>
            <a:r>
              <a:rPr lang="el-GR" dirty="0">
                <a:solidFill>
                  <a:schemeClr val="tx1">
                    <a:lumMod val="65000"/>
                    <a:lumOff val="35000"/>
                  </a:schemeClr>
                </a:solidFill>
              </a:rPr>
              <a:t>Δέντρα Απόφασης, Αλγόριθμος </a:t>
            </a:r>
            <a:r>
              <a:rPr lang="en-US" dirty="0">
                <a:solidFill>
                  <a:schemeClr val="tx1">
                    <a:lumMod val="65000"/>
                    <a:lumOff val="35000"/>
                  </a:schemeClr>
                </a:solidFill>
              </a:rPr>
              <a:t>Bayes</a:t>
            </a:r>
            <a:r>
              <a:rPr lang="el-GR" dirty="0">
                <a:solidFill>
                  <a:schemeClr val="tx1">
                    <a:lumMod val="65000"/>
                    <a:lumOff val="35000"/>
                  </a:schemeClr>
                </a:solidFill>
              </a:rPr>
              <a:t>, Γραμμική Παλινδρόμηση, </a:t>
            </a:r>
            <a:br>
              <a:rPr lang="el-GR" dirty="0">
                <a:solidFill>
                  <a:schemeClr val="tx1">
                    <a:lumMod val="65000"/>
                    <a:lumOff val="35000"/>
                  </a:schemeClr>
                </a:solidFill>
              </a:rPr>
            </a:br>
            <a:r>
              <a:rPr lang="el-GR" dirty="0">
                <a:solidFill>
                  <a:schemeClr val="tx1">
                    <a:lumMod val="65000"/>
                    <a:lumOff val="35000"/>
                  </a:schemeClr>
                </a:solidFill>
              </a:rPr>
              <a:t>Κ – Πλησιέστεροι Γείτονες, Μηχανές Διανυσμάτων Υποστήριξης, Τεχνητά Νευρωνικά Δίκτυα</a:t>
            </a:r>
          </a:p>
          <a:p>
            <a:pPr>
              <a:buClr>
                <a:srgbClr val="AB092F"/>
              </a:buClr>
              <a:buFont typeface="Arial" panose="020B0604020202020204" pitchFamily="34" charset="0"/>
              <a:buChar char="•"/>
            </a:pPr>
            <a:r>
              <a:rPr lang="el-GR" dirty="0">
                <a:solidFill>
                  <a:schemeClr val="tx1">
                    <a:lumMod val="65000"/>
                    <a:lumOff val="35000"/>
                  </a:schemeClr>
                </a:solidFill>
              </a:rPr>
              <a:t>Διαφορετικές αρχιτεκτονικές και προσεγγίσεις μεταξύ αυτών</a:t>
            </a:r>
            <a:endParaRPr lang="en-US" dirty="0">
              <a:solidFill>
                <a:schemeClr val="tx1">
                  <a:lumMod val="65000"/>
                  <a:lumOff val="35000"/>
                </a:schemeClr>
              </a:solidFill>
            </a:endParaRPr>
          </a:p>
          <a:p>
            <a:endParaRPr lang="en-US" dirty="0">
              <a:solidFill>
                <a:schemeClr val="tx1">
                  <a:lumMod val="75000"/>
                  <a:lumOff val="25000"/>
                </a:schemeClr>
              </a:solidFill>
            </a:endParaRPr>
          </a:p>
        </p:txBody>
      </p:sp>
      <p:sp>
        <p:nvSpPr>
          <p:cNvPr id="8" name="Text Placeholder 7">
            <a:extLst>
              <a:ext uri="{FF2B5EF4-FFF2-40B4-BE49-F238E27FC236}">
                <a16:creationId xmlns:a16="http://schemas.microsoft.com/office/drawing/2014/main" id="{5DA6B2EE-397E-4FDE-AFD6-15277F979291}"/>
              </a:ext>
            </a:extLst>
          </p:cNvPr>
          <p:cNvSpPr>
            <a:spLocks noGrp="1"/>
          </p:cNvSpPr>
          <p:nvPr>
            <p:ph type="body" sz="quarter" idx="15"/>
          </p:nvPr>
        </p:nvSpPr>
        <p:spPr>
          <a:xfrm>
            <a:off x="0" y="2589068"/>
            <a:ext cx="4389119" cy="969812"/>
          </a:xfrm>
          <a:solidFill>
            <a:schemeClr val="bg1"/>
          </a:solidFill>
          <a:ln>
            <a:solidFill>
              <a:schemeClr val="bg1">
                <a:lumMod val="85000"/>
              </a:schemeClr>
            </a:solidFill>
          </a:ln>
        </p:spPr>
        <p:txBody>
          <a:bodyPr/>
          <a:lstStyle/>
          <a:p>
            <a:pPr>
              <a:buClr>
                <a:srgbClr val="AB092F"/>
              </a:buClr>
              <a:buFont typeface="Arial" panose="020B0604020202020204" pitchFamily="34" charset="0"/>
              <a:buChar char="•"/>
            </a:pPr>
            <a:r>
              <a:rPr lang="el-GR" dirty="0">
                <a:solidFill>
                  <a:schemeClr val="tx1">
                    <a:lumMod val="65000"/>
                    <a:lumOff val="35000"/>
                  </a:schemeClr>
                </a:solidFill>
              </a:rPr>
              <a:t>Προβλεπτικά – Περιγραφικά Μοντέλα, ανάλογα με το ζητούμενο</a:t>
            </a:r>
          </a:p>
          <a:p>
            <a:pPr>
              <a:buClr>
                <a:srgbClr val="AB092F"/>
              </a:buClr>
              <a:buFont typeface="Arial" panose="020B0604020202020204" pitchFamily="34" charset="0"/>
              <a:buChar char="•"/>
            </a:pPr>
            <a:r>
              <a:rPr lang="el-GR" dirty="0">
                <a:solidFill>
                  <a:schemeClr val="tx1">
                    <a:lumMod val="65000"/>
                    <a:lumOff val="35000"/>
                  </a:schemeClr>
                </a:solidFill>
              </a:rPr>
              <a:t>Κύριες τεχνικές ανάλογα με τον χαρακτήρα του μοντέλου</a:t>
            </a:r>
          </a:p>
          <a:p>
            <a:pPr>
              <a:buClr>
                <a:srgbClr val="AB092F"/>
              </a:buClr>
              <a:buFont typeface="Arial" panose="020B0604020202020204" pitchFamily="34" charset="0"/>
              <a:buChar char="•"/>
            </a:pPr>
            <a:r>
              <a:rPr lang="el-GR" dirty="0">
                <a:solidFill>
                  <a:schemeClr val="tx1">
                    <a:lumMod val="65000"/>
                    <a:lumOff val="35000"/>
                  </a:schemeClr>
                </a:solidFill>
              </a:rPr>
              <a:t>Κατηγοριοποίηση, Παλινδρόμηση, Συσταδοποίηση, Κανόνες Συσχέτισης, Ανάλυση Χρονολογικών Σειρών</a:t>
            </a:r>
            <a:endParaRPr lang="en-US" dirty="0">
              <a:solidFill>
                <a:schemeClr val="tx1">
                  <a:lumMod val="65000"/>
                  <a:lumOff val="35000"/>
                </a:schemeClr>
              </a:solidFill>
            </a:endParaRPr>
          </a:p>
          <a:p>
            <a:endParaRPr lang="en-US" dirty="0"/>
          </a:p>
        </p:txBody>
      </p:sp>
      <p:sp>
        <p:nvSpPr>
          <p:cNvPr id="9" name="Text Placeholder 8">
            <a:extLst>
              <a:ext uri="{FF2B5EF4-FFF2-40B4-BE49-F238E27FC236}">
                <a16:creationId xmlns:a16="http://schemas.microsoft.com/office/drawing/2014/main" id="{699EF34E-001D-47E6-8B44-318BA399D88C}"/>
              </a:ext>
            </a:extLst>
          </p:cNvPr>
          <p:cNvSpPr>
            <a:spLocks noGrp="1"/>
          </p:cNvSpPr>
          <p:nvPr>
            <p:ph type="body" sz="quarter" idx="16"/>
          </p:nvPr>
        </p:nvSpPr>
        <p:spPr>
          <a:xfrm>
            <a:off x="4763538" y="2589068"/>
            <a:ext cx="4389120" cy="969812"/>
          </a:xfrm>
          <a:solidFill>
            <a:schemeClr val="bg1"/>
          </a:solidFill>
          <a:ln>
            <a:solidFill>
              <a:schemeClr val="bg1">
                <a:lumMod val="85000"/>
              </a:schemeClr>
            </a:solidFill>
          </a:ln>
        </p:spPr>
        <p:txBody>
          <a:bodyPr/>
          <a:lstStyle/>
          <a:p>
            <a:pPr>
              <a:buClr>
                <a:srgbClr val="AB092F"/>
              </a:buClr>
              <a:buFont typeface="Arial" panose="020B0604020202020204" pitchFamily="34" charset="0"/>
              <a:buChar char="•"/>
            </a:pPr>
            <a:r>
              <a:rPr lang="el-GR" dirty="0">
                <a:solidFill>
                  <a:schemeClr val="tx1">
                    <a:lumMod val="65000"/>
                    <a:lumOff val="35000"/>
                  </a:schemeClr>
                </a:solidFill>
              </a:rPr>
              <a:t>Το σημαντικό στάδιο Αξιολόγησης με σκοπό την βελτίωση</a:t>
            </a:r>
          </a:p>
          <a:p>
            <a:pPr>
              <a:buClr>
                <a:srgbClr val="AB092F"/>
              </a:buClr>
              <a:buFont typeface="Arial" panose="020B0604020202020204" pitchFamily="34" charset="0"/>
              <a:buChar char="•"/>
            </a:pPr>
            <a:r>
              <a:rPr lang="el-GR" dirty="0">
                <a:solidFill>
                  <a:schemeClr val="tx1">
                    <a:lumMod val="65000"/>
                    <a:lumOff val="35000"/>
                  </a:schemeClr>
                </a:solidFill>
              </a:rPr>
              <a:t>Συντελεστής Προσδιορισμού      , Καμπύλες </a:t>
            </a:r>
            <a:r>
              <a:rPr lang="en-US" dirty="0">
                <a:solidFill>
                  <a:schemeClr val="tx1">
                    <a:lumMod val="65000"/>
                    <a:lumOff val="35000"/>
                  </a:schemeClr>
                </a:solidFill>
              </a:rPr>
              <a:t>ROC, </a:t>
            </a:r>
            <a:r>
              <a:rPr lang="el-GR" dirty="0">
                <a:solidFill>
                  <a:schemeClr val="tx1">
                    <a:lumMod val="65000"/>
                    <a:lumOff val="35000"/>
                  </a:schemeClr>
                </a:solidFill>
              </a:rPr>
              <a:t>Καμπύλες </a:t>
            </a:r>
            <a:r>
              <a:rPr lang="en-US" dirty="0">
                <a:solidFill>
                  <a:schemeClr val="tx1">
                    <a:lumMod val="65000"/>
                    <a:lumOff val="35000"/>
                  </a:schemeClr>
                </a:solidFill>
              </a:rPr>
              <a:t>PR,</a:t>
            </a:r>
            <a:r>
              <a:rPr lang="el-GR" dirty="0">
                <a:solidFill>
                  <a:schemeClr val="tx1">
                    <a:lumMod val="65000"/>
                    <a:lumOff val="35000"/>
                  </a:schemeClr>
                </a:solidFill>
              </a:rPr>
              <a:t> Καμπύλες Ακρίβειας/Κόστους</a:t>
            </a:r>
          </a:p>
          <a:p>
            <a:pPr>
              <a:buClr>
                <a:srgbClr val="AB092F"/>
              </a:buClr>
              <a:buFont typeface="Arial" panose="020B0604020202020204" pitchFamily="34" charset="0"/>
              <a:buChar char="•"/>
            </a:pPr>
            <a:r>
              <a:rPr lang="el-GR" dirty="0">
                <a:solidFill>
                  <a:schemeClr val="tx1">
                    <a:lumMod val="65000"/>
                    <a:lumOff val="35000"/>
                  </a:schemeClr>
                </a:solidFill>
              </a:rPr>
              <a:t>Άλλες τεχνικές για αλγόριθμους Παλινδρόμησης και άλλες για αλγόριθμους Κατηγοριοποίησης</a:t>
            </a:r>
            <a:endParaRPr lang="en-US" dirty="0">
              <a:solidFill>
                <a:schemeClr val="tx1">
                  <a:lumMod val="65000"/>
                  <a:lumOff val="35000"/>
                </a:schemeClr>
              </a:solidFill>
            </a:endParaRPr>
          </a:p>
          <a:p>
            <a:endParaRPr lang="en-US" dirty="0"/>
          </a:p>
        </p:txBody>
      </p:sp>
      <p:sp>
        <p:nvSpPr>
          <p:cNvPr id="10" name="Text Placeholder 9">
            <a:extLst>
              <a:ext uri="{FF2B5EF4-FFF2-40B4-BE49-F238E27FC236}">
                <a16:creationId xmlns:a16="http://schemas.microsoft.com/office/drawing/2014/main" id="{CDD8E1F1-EC9E-49E6-8A8E-E881B7ABEB15}"/>
              </a:ext>
            </a:extLst>
          </p:cNvPr>
          <p:cNvSpPr>
            <a:spLocks noGrp="1"/>
          </p:cNvSpPr>
          <p:nvPr>
            <p:ph type="body" sz="quarter" idx="17"/>
          </p:nvPr>
        </p:nvSpPr>
        <p:spPr>
          <a:xfrm>
            <a:off x="-11086" y="1032272"/>
            <a:ext cx="4407408" cy="285750"/>
          </a:xfrm>
          <a:solidFill>
            <a:srgbClr val="002D51"/>
          </a:solidFill>
        </p:spPr>
        <p:txBody>
          <a:bodyPr/>
          <a:lstStyle/>
          <a:p>
            <a:r>
              <a:rPr lang="el-GR" b="1" dirty="0"/>
              <a:t>1. </a:t>
            </a:r>
            <a:r>
              <a:rPr lang="el-GR" sz="1400" b="1" dirty="0"/>
              <a:t>Εισαγωγή στην Μηχανική Μάθηση</a:t>
            </a:r>
            <a:endParaRPr lang="en-US" b="1" dirty="0"/>
          </a:p>
        </p:txBody>
      </p:sp>
      <p:sp>
        <p:nvSpPr>
          <p:cNvPr id="11" name="Text Placeholder 10">
            <a:extLst>
              <a:ext uri="{FF2B5EF4-FFF2-40B4-BE49-F238E27FC236}">
                <a16:creationId xmlns:a16="http://schemas.microsoft.com/office/drawing/2014/main" id="{3BFBCA90-D0A9-49FA-9EE5-9ABD1598064D}"/>
              </a:ext>
            </a:extLst>
          </p:cNvPr>
          <p:cNvSpPr>
            <a:spLocks noGrp="1"/>
          </p:cNvSpPr>
          <p:nvPr>
            <p:ph type="body" sz="quarter" idx="18"/>
          </p:nvPr>
        </p:nvSpPr>
        <p:spPr>
          <a:xfrm>
            <a:off x="4763539" y="1032272"/>
            <a:ext cx="4389120" cy="285750"/>
          </a:xfrm>
          <a:solidFill>
            <a:srgbClr val="002D51"/>
          </a:solidFill>
        </p:spPr>
        <p:txBody>
          <a:bodyPr/>
          <a:lstStyle/>
          <a:p>
            <a:r>
              <a:rPr lang="el-GR" b="1" dirty="0"/>
              <a:t>4. </a:t>
            </a:r>
            <a:r>
              <a:rPr lang="el-GR" sz="1400" b="1" dirty="0"/>
              <a:t>Μοντέλα – Αλγόριθμοι Πρόβλεψης</a:t>
            </a:r>
            <a:endParaRPr lang="en-US" b="1" dirty="0"/>
          </a:p>
        </p:txBody>
      </p:sp>
      <p:sp>
        <p:nvSpPr>
          <p:cNvPr id="13" name="Text Placeholder 12">
            <a:extLst>
              <a:ext uri="{FF2B5EF4-FFF2-40B4-BE49-F238E27FC236}">
                <a16:creationId xmlns:a16="http://schemas.microsoft.com/office/drawing/2014/main" id="{CEEE7E47-D459-44E6-83C2-48E328EC0669}"/>
              </a:ext>
            </a:extLst>
          </p:cNvPr>
          <p:cNvSpPr>
            <a:spLocks noGrp="1"/>
          </p:cNvSpPr>
          <p:nvPr>
            <p:ph type="body" sz="quarter" idx="20"/>
          </p:nvPr>
        </p:nvSpPr>
        <p:spPr>
          <a:xfrm>
            <a:off x="-11084" y="2299854"/>
            <a:ext cx="4407408" cy="285750"/>
          </a:xfrm>
          <a:solidFill>
            <a:srgbClr val="002D51"/>
          </a:solidFill>
        </p:spPr>
        <p:txBody>
          <a:bodyPr/>
          <a:lstStyle/>
          <a:p>
            <a:r>
              <a:rPr lang="el-GR" b="1" dirty="0"/>
              <a:t>2. </a:t>
            </a:r>
            <a:r>
              <a:rPr lang="el-GR" sz="1400" b="1" dirty="0"/>
              <a:t>Κατηγοριοποίηση Αλγορίθμων</a:t>
            </a:r>
            <a:endParaRPr lang="en-US" b="1" dirty="0"/>
          </a:p>
        </p:txBody>
      </p:sp>
      <p:sp>
        <p:nvSpPr>
          <p:cNvPr id="12" name="Text Placeholder 11">
            <a:extLst>
              <a:ext uri="{FF2B5EF4-FFF2-40B4-BE49-F238E27FC236}">
                <a16:creationId xmlns:a16="http://schemas.microsoft.com/office/drawing/2014/main" id="{7C296BE6-3058-498C-93D3-49650B924353}"/>
              </a:ext>
            </a:extLst>
          </p:cNvPr>
          <p:cNvSpPr>
            <a:spLocks noGrp="1"/>
          </p:cNvSpPr>
          <p:nvPr>
            <p:ph type="body" sz="quarter" idx="19"/>
          </p:nvPr>
        </p:nvSpPr>
        <p:spPr>
          <a:xfrm>
            <a:off x="4763538" y="2299854"/>
            <a:ext cx="4389120" cy="285750"/>
          </a:xfrm>
          <a:solidFill>
            <a:srgbClr val="002D51"/>
          </a:solidFill>
        </p:spPr>
        <p:txBody>
          <a:bodyPr/>
          <a:lstStyle/>
          <a:p>
            <a:r>
              <a:rPr lang="el-GR" b="1" dirty="0"/>
              <a:t>5. </a:t>
            </a:r>
            <a:r>
              <a:rPr lang="el-GR" sz="1400" b="1" dirty="0"/>
              <a:t>Μετρικές Αξιολόγησης μεθόδων Μηχανικής Μάθησης</a:t>
            </a:r>
            <a:endParaRPr lang="en-US" b="1" dirty="0"/>
          </a:p>
        </p:txBody>
      </p:sp>
      <p:sp>
        <p:nvSpPr>
          <p:cNvPr id="15" name="Text Placeholder 11">
            <a:extLst>
              <a:ext uri="{FF2B5EF4-FFF2-40B4-BE49-F238E27FC236}">
                <a16:creationId xmlns:a16="http://schemas.microsoft.com/office/drawing/2014/main" id="{6D20A02F-FEEF-4C61-97BA-85C582863AE6}"/>
              </a:ext>
            </a:extLst>
          </p:cNvPr>
          <p:cNvSpPr txBox="1">
            <a:spLocks/>
          </p:cNvSpPr>
          <p:nvPr/>
        </p:nvSpPr>
        <p:spPr>
          <a:xfrm>
            <a:off x="-13961" y="3569925"/>
            <a:ext cx="4407408" cy="285750"/>
          </a:xfrm>
          <a:prstGeom prst="rect">
            <a:avLst/>
          </a:prstGeom>
          <a:solidFill>
            <a:srgbClr val="002D51"/>
          </a:solidFill>
          <a:ln>
            <a:no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500" b="0" kern="1200">
                <a:solidFill>
                  <a:schemeClr val="bg1"/>
                </a:solidFill>
                <a:latin typeface="Bebas Neue" pitchFamily="34" charset="0"/>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l-GR" b="1" dirty="0"/>
              <a:t>3. </a:t>
            </a:r>
            <a:r>
              <a:rPr lang="el-GR" sz="1400" b="1" dirty="0"/>
              <a:t>Είδη Μηχανικής Μάθησης</a:t>
            </a:r>
            <a:endParaRPr lang="en-US" sz="1400" b="1" dirty="0"/>
          </a:p>
        </p:txBody>
      </p:sp>
      <p:sp>
        <p:nvSpPr>
          <p:cNvPr id="16" name="Text Placeholder 7">
            <a:extLst>
              <a:ext uri="{FF2B5EF4-FFF2-40B4-BE49-F238E27FC236}">
                <a16:creationId xmlns:a16="http://schemas.microsoft.com/office/drawing/2014/main" id="{4BC5E352-F289-4D16-9D8D-09E5484014B3}"/>
              </a:ext>
            </a:extLst>
          </p:cNvPr>
          <p:cNvSpPr txBox="1">
            <a:spLocks/>
          </p:cNvSpPr>
          <p:nvPr/>
        </p:nvSpPr>
        <p:spPr>
          <a:xfrm>
            <a:off x="0" y="3856650"/>
            <a:ext cx="4389119" cy="968188"/>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buFont typeface="Arial" panose="020B0604020202020204" pitchFamily="34" charset="0"/>
              <a:buChar char="•"/>
            </a:pPr>
            <a:r>
              <a:rPr lang="el-GR" dirty="0">
                <a:solidFill>
                  <a:schemeClr val="tx1">
                    <a:lumMod val="65000"/>
                    <a:lumOff val="35000"/>
                  </a:schemeClr>
                </a:solidFill>
              </a:rPr>
              <a:t>Διαχωρισμός ανάλογα με το είδος των δεδομένων</a:t>
            </a:r>
          </a:p>
          <a:p>
            <a:pPr>
              <a:buClr>
                <a:srgbClr val="AB092F"/>
              </a:buClr>
              <a:buFont typeface="Arial" panose="020B0604020202020204" pitchFamily="34" charset="0"/>
              <a:buChar char="•"/>
            </a:pPr>
            <a:r>
              <a:rPr lang="el-GR" dirty="0">
                <a:solidFill>
                  <a:schemeClr val="tx1">
                    <a:lumMod val="65000"/>
                    <a:lumOff val="35000"/>
                  </a:schemeClr>
                </a:solidFill>
              </a:rPr>
              <a:t>Επιβλεπόμενη Μάθηση, Μη-Επιβλεπόμενη Μάθηση, Ημι-Επιβλεπόμενη Μάθηση, Ενεργή Μάθηση</a:t>
            </a:r>
          </a:p>
          <a:p>
            <a:pPr>
              <a:buClr>
                <a:srgbClr val="AB092F"/>
              </a:buClr>
              <a:buFont typeface="Arial" panose="020B0604020202020204" pitchFamily="34" charset="0"/>
              <a:buChar char="•"/>
            </a:pPr>
            <a:r>
              <a:rPr lang="el-GR" dirty="0">
                <a:solidFill>
                  <a:schemeClr val="tx1">
                    <a:lumMod val="65000"/>
                    <a:lumOff val="35000"/>
                  </a:schemeClr>
                </a:solidFill>
              </a:rPr>
              <a:t>Ετικετοποιημένα ή/και μη ετικετοποιημένα δεδομένα</a:t>
            </a:r>
            <a:endParaRPr lang="en-US" dirty="0">
              <a:solidFill>
                <a:schemeClr val="tx1">
                  <a:lumMod val="65000"/>
                  <a:lumOff val="35000"/>
                </a:schemeClr>
              </a:solidFill>
            </a:endParaRPr>
          </a:p>
          <a:p>
            <a:endParaRPr lang="en-US" dirty="0">
              <a:solidFill>
                <a:schemeClr val="tx1">
                  <a:lumMod val="75000"/>
                  <a:lumOff val="25000"/>
                </a:schemeClr>
              </a:solidFill>
            </a:endParaRPr>
          </a:p>
        </p:txBody>
      </p:sp>
      <p:sp>
        <p:nvSpPr>
          <p:cNvPr id="17" name="Text Placeholder 11">
            <a:extLst>
              <a:ext uri="{FF2B5EF4-FFF2-40B4-BE49-F238E27FC236}">
                <a16:creationId xmlns:a16="http://schemas.microsoft.com/office/drawing/2014/main" id="{6FE4A97C-4CA8-466C-BBDE-2356DE95441C}"/>
              </a:ext>
            </a:extLst>
          </p:cNvPr>
          <p:cNvSpPr txBox="1">
            <a:spLocks/>
          </p:cNvSpPr>
          <p:nvPr/>
        </p:nvSpPr>
        <p:spPr>
          <a:xfrm>
            <a:off x="4759209" y="3570900"/>
            <a:ext cx="4389120" cy="285750"/>
          </a:xfrm>
          <a:prstGeom prst="rect">
            <a:avLst/>
          </a:prstGeom>
          <a:solidFill>
            <a:srgbClr val="002D51"/>
          </a:solidFill>
          <a:ln>
            <a:no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500" b="0" kern="1200">
                <a:solidFill>
                  <a:schemeClr val="bg1"/>
                </a:solidFill>
                <a:latin typeface="Bebas Neue" pitchFamily="34" charset="0"/>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600" b="1" kern="1200">
                <a:solidFill>
                  <a:srgbClr val="CC3399"/>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l-GR" b="1" dirty="0"/>
              <a:t>6. </a:t>
            </a:r>
            <a:r>
              <a:rPr lang="el-GR" sz="1400" b="1" dirty="0"/>
              <a:t>Εφαρμογή σε </a:t>
            </a:r>
            <a:r>
              <a:rPr lang="en-US" sz="1400" b="1" dirty="0"/>
              <a:t>Python</a:t>
            </a:r>
          </a:p>
        </p:txBody>
      </p:sp>
      <p:sp>
        <p:nvSpPr>
          <p:cNvPr id="18" name="Text Placeholder 7">
            <a:extLst>
              <a:ext uri="{FF2B5EF4-FFF2-40B4-BE49-F238E27FC236}">
                <a16:creationId xmlns:a16="http://schemas.microsoft.com/office/drawing/2014/main" id="{291AD773-F0FD-4FCA-9D52-45D05D7CF575}"/>
              </a:ext>
            </a:extLst>
          </p:cNvPr>
          <p:cNvSpPr txBox="1">
            <a:spLocks/>
          </p:cNvSpPr>
          <p:nvPr/>
        </p:nvSpPr>
        <p:spPr>
          <a:xfrm>
            <a:off x="4764024" y="3858274"/>
            <a:ext cx="4389119" cy="968188"/>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6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buFont typeface="Arial" panose="020B0604020202020204" pitchFamily="34" charset="0"/>
              <a:buChar char="•"/>
            </a:pPr>
            <a:r>
              <a:rPr lang="el-GR" dirty="0">
                <a:solidFill>
                  <a:schemeClr val="tx1">
                    <a:lumMod val="65000"/>
                    <a:lumOff val="35000"/>
                  </a:schemeClr>
                </a:solidFill>
              </a:rPr>
              <a:t>Υλοποίηση εφαρμογής </a:t>
            </a:r>
            <a:r>
              <a:rPr lang="en-US" dirty="0">
                <a:solidFill>
                  <a:schemeClr val="tx1">
                    <a:lumMod val="65000"/>
                    <a:lumOff val="35000"/>
                  </a:schemeClr>
                </a:solidFill>
              </a:rPr>
              <a:t>Python </a:t>
            </a:r>
            <a:r>
              <a:rPr lang="el-GR" dirty="0">
                <a:solidFill>
                  <a:schemeClr val="tx1">
                    <a:lumMod val="65000"/>
                    <a:lumOff val="35000"/>
                  </a:schemeClr>
                </a:solidFill>
              </a:rPr>
              <a:t>με σκοπό την πρακτική εφαρμογή των θεωρητικών αναφορών</a:t>
            </a:r>
          </a:p>
          <a:p>
            <a:pPr>
              <a:buClr>
                <a:srgbClr val="AB092F"/>
              </a:buClr>
              <a:buFont typeface="Arial" panose="020B0604020202020204" pitchFamily="34" charset="0"/>
              <a:buChar char="•"/>
            </a:pPr>
            <a:r>
              <a:rPr lang="el-GR" dirty="0">
                <a:solidFill>
                  <a:schemeClr val="tx1">
                    <a:lumMod val="65000"/>
                    <a:lumOff val="35000"/>
                  </a:schemeClr>
                </a:solidFill>
              </a:rPr>
              <a:t>Το Σύνολο Δεδομένων του Τιτανικού, πρώτη ματιά στα δεδομένα, επεξεργασία και οπτικοποίηση αυτών, εφαρμογή αλγορίθμων, Σύγκριση αλγορίθμων</a:t>
            </a:r>
          </a:p>
        </p:txBody>
      </p:sp>
      <p:graphicFrame>
        <p:nvGraphicFramePr>
          <p:cNvPr id="19" name="Object 18">
            <a:extLst>
              <a:ext uri="{FF2B5EF4-FFF2-40B4-BE49-F238E27FC236}">
                <a16:creationId xmlns:a16="http://schemas.microsoft.com/office/drawing/2014/main" id="{BE9C0D03-36CF-49DA-857E-F43D5E682FFB}"/>
              </a:ext>
            </a:extLst>
          </p:cNvPr>
          <p:cNvGraphicFramePr>
            <a:graphicFrameLocks noChangeAspect="1"/>
          </p:cNvGraphicFramePr>
          <p:nvPr>
            <p:extLst>
              <p:ext uri="{D42A27DB-BD31-4B8C-83A1-F6EECF244321}">
                <p14:modId xmlns:p14="http://schemas.microsoft.com/office/powerpoint/2010/main" val="3367372022"/>
              </p:ext>
            </p:extLst>
          </p:nvPr>
        </p:nvGraphicFramePr>
        <p:xfrm>
          <a:off x="6844665" y="2799589"/>
          <a:ext cx="209550" cy="190500"/>
        </p:xfrm>
        <a:graphic>
          <a:graphicData uri="http://schemas.openxmlformats.org/presentationml/2006/ole">
            <mc:AlternateContent xmlns:mc="http://schemas.openxmlformats.org/markup-compatibility/2006">
              <mc:Choice xmlns:v="urn:schemas-microsoft-com:vml" Requires="v">
                <p:oleObj spid="_x0000_s4172" name="Equation" r:id="rId3" imgW="209423" imgH="190713" progId="Equation.DSMT4">
                  <p:embed/>
                </p:oleObj>
              </mc:Choice>
              <mc:Fallback>
                <p:oleObj name="Equation" r:id="rId3" imgW="209423" imgH="190713" progId="Equation.DSMT4">
                  <p:embed/>
                  <p:pic>
                    <p:nvPicPr>
                      <p:cNvPr id="0" name=""/>
                      <p:cNvPicPr/>
                      <p:nvPr/>
                    </p:nvPicPr>
                    <p:blipFill>
                      <a:blip r:embed="rId4"/>
                      <a:stretch>
                        <a:fillRect/>
                      </a:stretch>
                    </p:blipFill>
                    <p:spPr>
                      <a:xfrm>
                        <a:off x="6844665" y="2799589"/>
                        <a:ext cx="209550" cy="190500"/>
                      </a:xfrm>
                      <a:prstGeom prst="rect">
                        <a:avLst/>
                      </a:prstGeom>
                    </p:spPr>
                  </p:pic>
                </p:oleObj>
              </mc:Fallback>
            </mc:AlternateContent>
          </a:graphicData>
        </a:graphic>
      </p:graphicFrame>
    </p:spTree>
    <p:extLst>
      <p:ext uri="{BB962C8B-B14F-4D97-AF65-F5344CB8AC3E}">
        <p14:creationId xmlns:p14="http://schemas.microsoft.com/office/powerpoint/2010/main" val="354350893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1. Εισαγωγή στην </a:t>
            </a:r>
            <a:r>
              <a:rPr lang="el-GR" dirty="0">
                <a:solidFill>
                  <a:srgbClr val="AB092F"/>
                </a:solidFill>
              </a:rPr>
              <a:t>Μηχανική Μάθηση</a:t>
            </a:r>
            <a:endParaRPr lang="en-JM" dirty="0">
              <a:solidFill>
                <a:srgbClr val="AB092F"/>
              </a:solidFill>
            </a:endParaRPr>
          </a:p>
        </p:txBody>
      </p:sp>
      <p:sp>
        <p:nvSpPr>
          <p:cNvPr id="4" name="Text Placeholder 3"/>
          <p:cNvSpPr>
            <a:spLocks noGrp="1"/>
          </p:cNvSpPr>
          <p:nvPr>
            <p:ph type="body" sz="quarter" idx="15"/>
          </p:nvPr>
        </p:nvSpPr>
        <p:spPr>
          <a:xfrm>
            <a:off x="5206057" y="1809750"/>
            <a:ext cx="3785543" cy="320040"/>
          </a:xfrm>
          <a:solidFill>
            <a:srgbClr val="002D51"/>
          </a:solidFill>
          <a:ln>
            <a:noFill/>
          </a:ln>
        </p:spPr>
        <p:txBody>
          <a:bodyPr/>
          <a:lstStyle/>
          <a:p>
            <a:pPr>
              <a:spcBef>
                <a:spcPts val="1125"/>
              </a:spcBef>
            </a:pPr>
            <a:r>
              <a:rPr lang="el-GR" sz="1600" b="1" dirty="0">
                <a:solidFill>
                  <a:schemeClr val="bg1"/>
                </a:solidFill>
                <a:latin typeface="Bebas Neue" pitchFamily="34" charset="0"/>
              </a:rPr>
              <a:t>Ιστορική Αναδρομή</a:t>
            </a:r>
            <a:endParaRPr lang="en-JM" sz="1600" b="1" dirty="0">
              <a:solidFill>
                <a:schemeClr val="bg1"/>
              </a:solidFill>
              <a:latin typeface="Bebas Neue" pitchFamily="34" charset="0"/>
            </a:endParaRPr>
          </a:p>
        </p:txBody>
      </p:sp>
      <p:sp>
        <p:nvSpPr>
          <p:cNvPr id="5" name="Text Placeholder 4"/>
          <p:cNvSpPr>
            <a:spLocks noGrp="1"/>
          </p:cNvSpPr>
          <p:nvPr>
            <p:ph type="body" sz="quarter" idx="4294967295"/>
          </p:nvPr>
        </p:nvSpPr>
        <p:spPr>
          <a:xfrm>
            <a:off x="5206057" y="2132377"/>
            <a:ext cx="3785543" cy="769300"/>
          </a:xfrm>
          <a:solidFill>
            <a:schemeClr val="bg1"/>
          </a:solidFill>
          <a:ln>
            <a:solidFill>
              <a:schemeClr val="bg1">
                <a:lumMod val="85000"/>
              </a:schemeClr>
            </a:solidFill>
          </a:ln>
        </p:spPr>
        <p:txBody>
          <a:bodyPr>
            <a:noAutofit/>
          </a:bodyPr>
          <a:lstStyle/>
          <a:p>
            <a:pPr>
              <a:buClr>
                <a:srgbClr val="AB092F"/>
              </a:buClr>
            </a:pPr>
            <a:r>
              <a:rPr lang="el-GR" sz="1100" dirty="0">
                <a:solidFill>
                  <a:schemeClr val="tx1">
                    <a:lumMod val="65000"/>
                    <a:lumOff val="35000"/>
                  </a:schemeClr>
                </a:solidFill>
              </a:rPr>
              <a:t>Στηρίχθηκε στο θεώρημα των πιθανοτήτων του</a:t>
            </a:r>
            <a:r>
              <a:rPr lang="en-US" sz="1100" dirty="0">
                <a:solidFill>
                  <a:schemeClr val="tx1">
                    <a:lumMod val="65000"/>
                    <a:lumOff val="35000"/>
                  </a:schemeClr>
                </a:solidFill>
              </a:rPr>
              <a:t> Bayes </a:t>
            </a:r>
            <a:r>
              <a:rPr lang="el-GR" sz="1100" dirty="0">
                <a:solidFill>
                  <a:schemeClr val="tx1">
                    <a:lumMod val="65000"/>
                    <a:lumOff val="35000"/>
                  </a:schemeClr>
                </a:solidFill>
              </a:rPr>
              <a:t>περίπου το 1700 μ.Χ.</a:t>
            </a:r>
          </a:p>
          <a:p>
            <a:pPr>
              <a:buClr>
                <a:srgbClr val="AB092F"/>
              </a:buClr>
            </a:pPr>
            <a:r>
              <a:rPr lang="el-GR" sz="1100" dirty="0">
                <a:solidFill>
                  <a:schemeClr val="tx1">
                    <a:lumMod val="65000"/>
                    <a:lumOff val="35000"/>
                  </a:schemeClr>
                </a:solidFill>
              </a:rPr>
              <a:t>Τα τελευταία χρόνια υπάρχει </a:t>
            </a:r>
            <a:r>
              <a:rPr lang="el-GR" sz="1100" b="1" dirty="0">
                <a:solidFill>
                  <a:schemeClr val="tx1">
                    <a:lumMod val="65000"/>
                    <a:lumOff val="35000"/>
                  </a:schemeClr>
                </a:solidFill>
              </a:rPr>
              <a:t>ραγδαία ανάπτυξη </a:t>
            </a:r>
            <a:r>
              <a:rPr lang="el-GR" sz="1100" dirty="0">
                <a:solidFill>
                  <a:schemeClr val="tx1">
                    <a:lumMod val="65000"/>
                    <a:lumOff val="35000"/>
                  </a:schemeClr>
                </a:solidFill>
              </a:rPr>
              <a:t>στο αντικείμενο επιτυγχάνοντας  συνεχώς νέα </a:t>
            </a:r>
            <a:r>
              <a:rPr lang="el-GR" sz="1100" b="1" dirty="0">
                <a:solidFill>
                  <a:schemeClr val="tx1">
                    <a:lumMod val="65000"/>
                    <a:lumOff val="35000"/>
                  </a:schemeClr>
                </a:solidFill>
              </a:rPr>
              <a:t>ορόσημα</a:t>
            </a:r>
            <a:endParaRPr lang="en-US" sz="1100" dirty="0">
              <a:solidFill>
                <a:schemeClr val="tx1">
                  <a:lumMod val="65000"/>
                  <a:lumOff val="35000"/>
                </a:schemeClr>
              </a:solidFill>
              <a:latin typeface="Bebas Neue"/>
            </a:endParaRPr>
          </a:p>
          <a:p>
            <a:pPr>
              <a:buClr>
                <a:srgbClr val="AB092F"/>
              </a:buClr>
            </a:pPr>
            <a:endParaRPr lang="en-JM" sz="1100" b="1" dirty="0">
              <a:solidFill>
                <a:schemeClr val="tx1">
                  <a:lumMod val="65000"/>
                  <a:lumOff val="35000"/>
                </a:schemeClr>
              </a:solidFill>
              <a:latin typeface="Bebas Neue"/>
            </a:endParaRPr>
          </a:p>
          <a:p>
            <a:pPr marL="0" indent="0">
              <a:buNone/>
            </a:pPr>
            <a:endParaRPr lang="en-JM" sz="1100" dirty="0">
              <a:solidFill>
                <a:schemeClr val="tx1">
                  <a:lumMod val="75000"/>
                  <a:lumOff val="25000"/>
                </a:schemeClr>
              </a:solidFill>
              <a:latin typeface="Arial" pitchFamily="34" charset="0"/>
            </a:endParaRPr>
          </a:p>
        </p:txBody>
      </p:sp>
      <p:sp>
        <p:nvSpPr>
          <p:cNvPr id="16" name="Text Placeholder 3"/>
          <p:cNvSpPr>
            <a:spLocks noGrp="1"/>
          </p:cNvSpPr>
          <p:nvPr>
            <p:ph type="body" sz="quarter" idx="15"/>
          </p:nvPr>
        </p:nvSpPr>
        <p:spPr>
          <a:xfrm>
            <a:off x="5206057" y="2901677"/>
            <a:ext cx="3785543" cy="320040"/>
          </a:xfrm>
          <a:solidFill>
            <a:srgbClr val="AB092F"/>
          </a:solidFill>
          <a:ln>
            <a:noFill/>
          </a:ln>
        </p:spPr>
        <p:txBody>
          <a:bodyPr/>
          <a:lstStyle/>
          <a:p>
            <a:r>
              <a:rPr lang="el-GR" sz="1600" b="1" dirty="0">
                <a:solidFill>
                  <a:schemeClr val="bg1"/>
                </a:solidFill>
                <a:latin typeface="Bebas Neue" pitchFamily="34" charset="0"/>
              </a:rPr>
              <a:t>Η έννοια της Μηχανικής Μάθησης</a:t>
            </a:r>
            <a:endParaRPr lang="en-JM" sz="1600" b="1" dirty="0">
              <a:solidFill>
                <a:schemeClr val="bg1"/>
              </a:solidFill>
              <a:latin typeface="Bebas Neue" pitchFamily="34" charset="0"/>
            </a:endParaRPr>
          </a:p>
        </p:txBody>
      </p:sp>
      <p:sp>
        <p:nvSpPr>
          <p:cNvPr id="17" name="Text Placeholder 4"/>
          <p:cNvSpPr>
            <a:spLocks noGrp="1"/>
          </p:cNvSpPr>
          <p:nvPr>
            <p:ph type="body" sz="quarter" idx="4294967295"/>
          </p:nvPr>
        </p:nvSpPr>
        <p:spPr>
          <a:xfrm>
            <a:off x="5206057" y="3221716"/>
            <a:ext cx="3785543" cy="1559833"/>
          </a:xfrm>
          <a:solidFill>
            <a:schemeClr val="bg1"/>
          </a:solidFill>
          <a:ln>
            <a:solidFill>
              <a:schemeClr val="bg1">
                <a:lumMod val="85000"/>
              </a:schemeClr>
            </a:solidFill>
          </a:ln>
        </p:spPr>
        <p:txBody>
          <a:bodyPr>
            <a:noAutofit/>
          </a:bodyPr>
          <a:lstStyle/>
          <a:p>
            <a:pPr>
              <a:buClr>
                <a:srgbClr val="AB092F"/>
              </a:buClr>
            </a:pPr>
            <a:r>
              <a:rPr lang="el-GR" sz="1100" i="1" dirty="0">
                <a:solidFill>
                  <a:schemeClr val="tx1">
                    <a:lumMod val="65000"/>
                    <a:lumOff val="35000"/>
                  </a:schemeClr>
                </a:solidFill>
              </a:rPr>
              <a:t>«</a:t>
            </a:r>
            <a:r>
              <a:rPr lang="el-GR" sz="1100" b="1" i="1" dirty="0">
                <a:solidFill>
                  <a:schemeClr val="tx1">
                    <a:lumMod val="65000"/>
                    <a:lumOff val="35000"/>
                  </a:schemeClr>
                </a:solidFill>
              </a:rPr>
              <a:t>Μηχανική Μάθηση </a:t>
            </a:r>
            <a:r>
              <a:rPr lang="el-GR" sz="1100" i="1" dirty="0">
                <a:solidFill>
                  <a:schemeClr val="tx1">
                    <a:lumMod val="65000"/>
                    <a:lumOff val="35000"/>
                  </a:schemeClr>
                </a:solidFill>
              </a:rPr>
              <a:t>είναι η μελέτη υπολογιστικών μεθόδων για την απόκτηση νέας</a:t>
            </a:r>
            <a:r>
              <a:rPr lang="el-GR" sz="1100" b="1" i="1" dirty="0">
                <a:solidFill>
                  <a:schemeClr val="tx1">
                    <a:lumMod val="65000"/>
                    <a:lumOff val="35000"/>
                  </a:schemeClr>
                </a:solidFill>
              </a:rPr>
              <a:t> γνώσης</a:t>
            </a:r>
            <a:r>
              <a:rPr lang="el-GR" sz="1100" i="1" dirty="0">
                <a:solidFill>
                  <a:schemeClr val="tx1">
                    <a:lumMod val="65000"/>
                    <a:lumOff val="35000"/>
                  </a:schemeClr>
                </a:solidFill>
              </a:rPr>
              <a:t>, νέων</a:t>
            </a:r>
            <a:r>
              <a:rPr lang="el-GR" sz="1100" b="1" i="1" dirty="0">
                <a:solidFill>
                  <a:schemeClr val="tx1">
                    <a:lumMod val="65000"/>
                    <a:lumOff val="35000"/>
                  </a:schemeClr>
                </a:solidFill>
              </a:rPr>
              <a:t> δεξιοτήτων</a:t>
            </a:r>
            <a:r>
              <a:rPr lang="el-GR" sz="1100" i="1" dirty="0">
                <a:solidFill>
                  <a:schemeClr val="tx1">
                    <a:lumMod val="65000"/>
                    <a:lumOff val="35000"/>
                  </a:schemeClr>
                </a:solidFill>
              </a:rPr>
              <a:t> και νέων </a:t>
            </a:r>
            <a:r>
              <a:rPr lang="el-GR" sz="1100" b="1" i="1" dirty="0">
                <a:solidFill>
                  <a:schemeClr val="tx1">
                    <a:lumMod val="65000"/>
                    <a:lumOff val="35000"/>
                  </a:schemeClr>
                </a:solidFill>
              </a:rPr>
              <a:t>τρόπων οργάνωσης </a:t>
            </a:r>
            <a:r>
              <a:rPr lang="el-GR" sz="1100" i="1" dirty="0">
                <a:solidFill>
                  <a:schemeClr val="tx1">
                    <a:lumMod val="65000"/>
                    <a:lumOff val="35000"/>
                  </a:schemeClr>
                </a:solidFill>
              </a:rPr>
              <a:t>της υπάρχουσας γνώσης»</a:t>
            </a:r>
            <a:endParaRPr lang="en-US" sz="1100" i="1" dirty="0">
              <a:solidFill>
                <a:schemeClr val="tx1">
                  <a:lumMod val="65000"/>
                  <a:lumOff val="35000"/>
                </a:schemeClr>
              </a:solidFill>
            </a:endParaRPr>
          </a:p>
          <a:p>
            <a:pPr>
              <a:buClr>
                <a:srgbClr val="AB092F"/>
              </a:buClr>
            </a:pPr>
            <a:r>
              <a:rPr lang="el-GR" sz="1100" dirty="0">
                <a:solidFill>
                  <a:schemeClr val="tx1">
                    <a:lumMod val="65000"/>
                    <a:lumOff val="35000"/>
                  </a:schemeClr>
                </a:solidFill>
                <a:latin typeface="Bebas Neue"/>
              </a:rPr>
              <a:t>Ο </a:t>
            </a:r>
            <a:r>
              <a:rPr lang="el-GR" sz="1100" b="1" dirty="0">
                <a:solidFill>
                  <a:schemeClr val="tx1">
                    <a:lumMod val="65000"/>
                    <a:lumOff val="35000"/>
                  </a:schemeClr>
                </a:solidFill>
                <a:latin typeface="Bebas Neue"/>
              </a:rPr>
              <a:t>αλγόριθμος</a:t>
            </a:r>
            <a:r>
              <a:rPr lang="el-GR" sz="1100" dirty="0">
                <a:solidFill>
                  <a:schemeClr val="tx1">
                    <a:lumMod val="65000"/>
                    <a:lumOff val="35000"/>
                  </a:schemeClr>
                </a:solidFill>
                <a:latin typeface="Bebas Neue"/>
              </a:rPr>
              <a:t> έχει την </a:t>
            </a:r>
            <a:r>
              <a:rPr lang="el-GR" sz="1100" b="1" dirty="0">
                <a:solidFill>
                  <a:schemeClr val="tx1">
                    <a:lumMod val="65000"/>
                    <a:lumOff val="35000"/>
                  </a:schemeClr>
                </a:solidFill>
                <a:latin typeface="Bebas Neue"/>
              </a:rPr>
              <a:t>ικανότητα</a:t>
            </a:r>
            <a:r>
              <a:rPr lang="el-GR" sz="1100" dirty="0">
                <a:solidFill>
                  <a:schemeClr val="tx1">
                    <a:lumMod val="65000"/>
                    <a:lumOff val="35000"/>
                  </a:schemeClr>
                </a:solidFill>
                <a:latin typeface="Bebas Neue"/>
              </a:rPr>
              <a:t> να </a:t>
            </a:r>
            <a:r>
              <a:rPr lang="el-GR" sz="1100" b="1" dirty="0">
                <a:solidFill>
                  <a:schemeClr val="tx1">
                    <a:lumMod val="65000"/>
                    <a:lumOff val="35000"/>
                  </a:schemeClr>
                </a:solidFill>
                <a:latin typeface="Bebas Neue"/>
              </a:rPr>
              <a:t>μαθαίνει</a:t>
            </a:r>
            <a:r>
              <a:rPr lang="el-GR" sz="1100" dirty="0">
                <a:solidFill>
                  <a:schemeClr val="tx1">
                    <a:lumMod val="65000"/>
                    <a:lumOff val="35000"/>
                  </a:schemeClr>
                </a:solidFill>
                <a:latin typeface="Bebas Neue"/>
              </a:rPr>
              <a:t> και να </a:t>
            </a:r>
            <a:r>
              <a:rPr lang="el-GR" sz="1100" b="1" dirty="0">
                <a:solidFill>
                  <a:schemeClr val="tx1">
                    <a:lumMod val="65000"/>
                    <a:lumOff val="35000"/>
                  </a:schemeClr>
                </a:solidFill>
                <a:latin typeface="Bebas Neue"/>
              </a:rPr>
              <a:t>προσαρμόζεται</a:t>
            </a:r>
            <a:r>
              <a:rPr lang="el-GR" sz="1100" dirty="0">
                <a:solidFill>
                  <a:schemeClr val="tx1">
                    <a:lumMod val="65000"/>
                    <a:lumOff val="35000"/>
                  </a:schemeClr>
                </a:solidFill>
                <a:latin typeface="Bebas Neue"/>
              </a:rPr>
              <a:t> στις νέες μεταβολές, </a:t>
            </a:r>
            <a:r>
              <a:rPr lang="el-GR" sz="1100" b="1" dirty="0">
                <a:solidFill>
                  <a:schemeClr val="tx1">
                    <a:lumMod val="65000"/>
                    <a:lumOff val="35000"/>
                  </a:schemeClr>
                </a:solidFill>
                <a:latin typeface="Bebas Neue"/>
              </a:rPr>
              <a:t>χωρίς</a:t>
            </a:r>
            <a:r>
              <a:rPr lang="el-GR" sz="1100" dirty="0">
                <a:solidFill>
                  <a:schemeClr val="tx1">
                    <a:lumMod val="65000"/>
                    <a:lumOff val="35000"/>
                  </a:schemeClr>
                </a:solidFill>
                <a:latin typeface="Bebas Neue"/>
              </a:rPr>
              <a:t> ο </a:t>
            </a:r>
            <a:r>
              <a:rPr lang="el-GR" sz="1100" b="1" dirty="0">
                <a:solidFill>
                  <a:schemeClr val="tx1">
                    <a:lumMod val="65000"/>
                    <a:lumOff val="35000"/>
                  </a:schemeClr>
                </a:solidFill>
                <a:latin typeface="Bebas Neue"/>
              </a:rPr>
              <a:t>σχεδιαστής</a:t>
            </a:r>
            <a:r>
              <a:rPr lang="el-GR" sz="1100" dirty="0">
                <a:solidFill>
                  <a:schemeClr val="tx1">
                    <a:lumMod val="65000"/>
                    <a:lumOff val="35000"/>
                  </a:schemeClr>
                </a:solidFill>
                <a:latin typeface="Bebas Neue"/>
              </a:rPr>
              <a:t> του αλγορίθμου να </a:t>
            </a:r>
            <a:r>
              <a:rPr lang="el-GR" sz="1100" b="1" dirty="0">
                <a:solidFill>
                  <a:schemeClr val="tx1">
                    <a:lumMod val="65000"/>
                    <a:lumOff val="35000"/>
                  </a:schemeClr>
                </a:solidFill>
                <a:latin typeface="Bebas Neue"/>
              </a:rPr>
              <a:t>παρέχει</a:t>
            </a:r>
            <a:r>
              <a:rPr lang="el-GR" sz="1100" dirty="0">
                <a:solidFill>
                  <a:schemeClr val="tx1">
                    <a:lumMod val="65000"/>
                    <a:lumOff val="35000"/>
                  </a:schemeClr>
                </a:solidFill>
                <a:latin typeface="Bebas Neue"/>
              </a:rPr>
              <a:t> </a:t>
            </a:r>
            <a:r>
              <a:rPr lang="el-GR" sz="1100" b="1" dirty="0">
                <a:solidFill>
                  <a:schemeClr val="tx1">
                    <a:lumMod val="65000"/>
                    <a:lumOff val="35000"/>
                  </a:schemeClr>
                </a:solidFill>
                <a:latin typeface="Bebas Neue"/>
              </a:rPr>
              <a:t>λύσεις</a:t>
            </a:r>
            <a:r>
              <a:rPr lang="el-GR" sz="1100" dirty="0">
                <a:solidFill>
                  <a:schemeClr val="tx1">
                    <a:lumMod val="65000"/>
                    <a:lumOff val="35000"/>
                  </a:schemeClr>
                </a:solidFill>
                <a:latin typeface="Bebas Neue"/>
              </a:rPr>
              <a:t> για όλες τις καταστάσεις</a:t>
            </a:r>
            <a:endParaRPr lang="en-JM" sz="1100" dirty="0">
              <a:solidFill>
                <a:schemeClr val="tx1">
                  <a:lumMod val="65000"/>
                  <a:lumOff val="35000"/>
                </a:schemeClr>
              </a:solidFill>
              <a:latin typeface="Bebas Neue"/>
            </a:endParaRPr>
          </a:p>
        </p:txBody>
      </p:sp>
      <p:sp>
        <p:nvSpPr>
          <p:cNvPr id="22" name="Text Placeholder 3"/>
          <p:cNvSpPr>
            <a:spLocks noGrp="1"/>
          </p:cNvSpPr>
          <p:nvPr>
            <p:ph type="body" sz="quarter" idx="15"/>
          </p:nvPr>
        </p:nvSpPr>
        <p:spPr>
          <a:xfrm>
            <a:off x="5206057" y="981073"/>
            <a:ext cx="3785543" cy="828677"/>
          </a:xfrm>
          <a:solidFill>
            <a:schemeClr val="bg1"/>
          </a:solidFill>
          <a:ln>
            <a:solidFill>
              <a:schemeClr val="bg1">
                <a:lumMod val="85000"/>
              </a:schemeClr>
            </a:solidFill>
          </a:ln>
        </p:spPr>
        <p:txBody>
          <a:bodyPr/>
          <a:lstStyle/>
          <a:p>
            <a:pPr marL="285750" indent="-285750">
              <a:spcBef>
                <a:spcPts val="0"/>
              </a:spcBef>
              <a:buClr>
                <a:srgbClr val="AB092F"/>
              </a:buClr>
              <a:buFont typeface="Arial" panose="020B0604020202020204" pitchFamily="34" charset="0"/>
              <a:buChar char="•"/>
            </a:pPr>
            <a:r>
              <a:rPr lang="el-GR" sz="1200" dirty="0">
                <a:solidFill>
                  <a:schemeClr val="tx1">
                    <a:lumMod val="65000"/>
                    <a:lumOff val="35000"/>
                  </a:schemeClr>
                </a:solidFill>
              </a:rPr>
              <a:t>Άμεσα </a:t>
            </a:r>
            <a:r>
              <a:rPr lang="el-GR" sz="1200" b="1" dirty="0">
                <a:solidFill>
                  <a:schemeClr val="tx1">
                    <a:lumMod val="65000"/>
                    <a:lumOff val="35000"/>
                  </a:schemeClr>
                </a:solidFill>
              </a:rPr>
              <a:t>συνδεδεμένη</a:t>
            </a:r>
            <a:r>
              <a:rPr lang="el-GR" sz="1200" dirty="0">
                <a:solidFill>
                  <a:schemeClr val="tx1">
                    <a:lumMod val="65000"/>
                    <a:lumOff val="35000"/>
                  </a:schemeClr>
                </a:solidFill>
              </a:rPr>
              <a:t> με την </a:t>
            </a:r>
            <a:r>
              <a:rPr lang="el-GR" sz="1200" b="1" dirty="0">
                <a:solidFill>
                  <a:schemeClr val="tx1">
                    <a:lumMod val="65000"/>
                    <a:lumOff val="35000"/>
                  </a:schemeClr>
                </a:solidFill>
              </a:rPr>
              <a:t>Πληροφορική</a:t>
            </a:r>
          </a:p>
          <a:p>
            <a:pPr marL="285750" indent="-285750">
              <a:spcBef>
                <a:spcPts val="0"/>
              </a:spcBef>
              <a:buClr>
                <a:srgbClr val="AB092F"/>
              </a:buClr>
              <a:buFont typeface="Arial" panose="020B0604020202020204" pitchFamily="34" charset="0"/>
              <a:buChar char="•"/>
            </a:pPr>
            <a:r>
              <a:rPr lang="el-GR" sz="1200" dirty="0">
                <a:solidFill>
                  <a:schemeClr val="tx1">
                    <a:lumMod val="65000"/>
                    <a:lumOff val="35000"/>
                  </a:schemeClr>
                </a:solidFill>
              </a:rPr>
              <a:t>Αποτελεί</a:t>
            </a:r>
            <a:r>
              <a:rPr lang="en-US" sz="1200" dirty="0">
                <a:solidFill>
                  <a:schemeClr val="tx1">
                    <a:lumMod val="65000"/>
                    <a:lumOff val="35000"/>
                  </a:schemeClr>
                </a:solidFill>
              </a:rPr>
              <a:t> </a:t>
            </a:r>
            <a:r>
              <a:rPr lang="el-GR" sz="1200" dirty="0">
                <a:solidFill>
                  <a:schemeClr val="tx1">
                    <a:lumMod val="65000"/>
                    <a:lumOff val="35000"/>
                  </a:schemeClr>
                </a:solidFill>
              </a:rPr>
              <a:t>οργανικό </a:t>
            </a:r>
            <a:r>
              <a:rPr lang="el-GR" sz="1200" b="1" dirty="0">
                <a:solidFill>
                  <a:schemeClr val="tx1">
                    <a:lumMod val="65000"/>
                    <a:lumOff val="35000"/>
                  </a:schemeClr>
                </a:solidFill>
              </a:rPr>
              <a:t>μέρος</a:t>
            </a:r>
            <a:r>
              <a:rPr lang="el-GR" sz="1200" dirty="0">
                <a:solidFill>
                  <a:schemeClr val="tx1">
                    <a:lumMod val="65000"/>
                    <a:lumOff val="35000"/>
                  </a:schemeClr>
                </a:solidFill>
              </a:rPr>
              <a:t> της</a:t>
            </a:r>
            <a:r>
              <a:rPr lang="el-GR" sz="1200" b="1" dirty="0">
                <a:solidFill>
                  <a:schemeClr val="tx1">
                    <a:lumMod val="65000"/>
                    <a:lumOff val="35000"/>
                  </a:schemeClr>
                </a:solidFill>
              </a:rPr>
              <a:t> Τεχνητής Νοημοσύνης</a:t>
            </a:r>
          </a:p>
          <a:p>
            <a:pPr marL="285750" indent="-285750">
              <a:spcBef>
                <a:spcPts val="0"/>
              </a:spcBef>
              <a:buClr>
                <a:srgbClr val="AB092F"/>
              </a:buClr>
              <a:buFont typeface="Arial" panose="020B0604020202020204" pitchFamily="34" charset="0"/>
              <a:buChar char="•"/>
            </a:pPr>
            <a:r>
              <a:rPr lang="el-GR" sz="1200" b="1" dirty="0">
                <a:solidFill>
                  <a:schemeClr val="tx1">
                    <a:lumMod val="65000"/>
                    <a:lumOff val="35000"/>
                  </a:schemeClr>
                </a:solidFill>
              </a:rPr>
              <a:t>Επηρεάζει</a:t>
            </a:r>
            <a:r>
              <a:rPr lang="el-GR" sz="1200" dirty="0">
                <a:solidFill>
                  <a:schemeClr val="tx1">
                    <a:lumMod val="65000"/>
                    <a:lumOff val="35000"/>
                  </a:schemeClr>
                </a:solidFill>
              </a:rPr>
              <a:t> και άλλα </a:t>
            </a:r>
            <a:r>
              <a:rPr lang="el-GR" sz="1200" b="1" dirty="0">
                <a:solidFill>
                  <a:schemeClr val="tx1">
                    <a:lumMod val="65000"/>
                    <a:lumOff val="35000"/>
                  </a:schemeClr>
                </a:solidFill>
              </a:rPr>
              <a:t>επιστημονικά πεδία</a:t>
            </a:r>
            <a:r>
              <a:rPr lang="el-GR" sz="1200" dirty="0">
                <a:solidFill>
                  <a:schemeClr val="tx1">
                    <a:lumMod val="65000"/>
                    <a:lumOff val="35000"/>
                  </a:schemeClr>
                </a:solidFill>
              </a:rPr>
              <a:t> π.χ. στατιστική</a:t>
            </a:r>
          </a:p>
        </p:txBody>
      </p:sp>
      <p:sp>
        <p:nvSpPr>
          <p:cNvPr id="12" name="Rectangle 3">
            <a:extLst>
              <a:ext uri="{FF2B5EF4-FFF2-40B4-BE49-F238E27FC236}">
                <a16:creationId xmlns:a16="http://schemas.microsoft.com/office/drawing/2014/main" id="{0ADA2BE7-9EC2-4BB3-8AD8-A991B3DF34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5" name="Picture Placeholder 44" descr="A picture containing text, electronics, circuit&#10;&#10;Description automatically generated">
            <a:extLst>
              <a:ext uri="{FF2B5EF4-FFF2-40B4-BE49-F238E27FC236}">
                <a16:creationId xmlns:a16="http://schemas.microsoft.com/office/drawing/2014/main" id="{68491464-E7CA-41BD-8DEF-2B067ECE569C}"/>
              </a:ext>
            </a:extLst>
          </p:cNvPr>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l="3341" r="3341"/>
          <a:stretch>
            <a:fillRect/>
          </a:stretch>
        </p:blipFill>
        <p:spPr/>
      </p:pic>
      <p:sp>
        <p:nvSpPr>
          <p:cNvPr id="51" name="Slide Number Placeholder 5">
            <a:extLst>
              <a:ext uri="{FF2B5EF4-FFF2-40B4-BE49-F238E27FC236}">
                <a16:creationId xmlns:a16="http://schemas.microsoft.com/office/drawing/2014/main" id="{83721F65-AAEA-4CCF-9726-87CBC9E06E02}"/>
              </a:ext>
            </a:extLst>
          </p:cNvPr>
          <p:cNvSpPr>
            <a:spLocks noGrp="1"/>
          </p:cNvSpPr>
          <p:nvPr>
            <p:ph type="sldNum" sz="quarter" idx="12"/>
          </p:nvPr>
        </p:nvSpPr>
        <p:spPr>
          <a:xfrm>
            <a:off x="8686800" y="4901680"/>
            <a:ext cx="385223" cy="254324"/>
          </a:xfrm>
        </p:spPr>
        <p:txBody>
          <a:bodyPr/>
          <a:lstStyle/>
          <a:p>
            <a:fld id="{8DF5134D-7C6B-4A7B-B28B-A8C75F870448}" type="slidenum">
              <a:rPr lang="en-JM" smtClean="0"/>
              <a:pPr/>
              <a:t>4</a:t>
            </a:fld>
            <a:endParaRPr lang="en-JM"/>
          </a:p>
        </p:txBody>
      </p:sp>
    </p:spTree>
    <p:extLst>
      <p:ext uri="{BB962C8B-B14F-4D97-AF65-F5344CB8AC3E}">
        <p14:creationId xmlns:p14="http://schemas.microsoft.com/office/powerpoint/2010/main" val="1439158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BF9C-FA46-4404-9189-FCCAA700D864}"/>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2. </a:t>
            </a:r>
            <a:r>
              <a:rPr lang="el-GR" dirty="0">
                <a:solidFill>
                  <a:srgbClr val="AB092F"/>
                </a:solidFill>
              </a:rPr>
              <a:t>Κατηγοριοποίηση </a:t>
            </a:r>
            <a:r>
              <a:rPr lang="el-GR" dirty="0">
                <a:solidFill>
                  <a:schemeClr val="tx1">
                    <a:lumMod val="75000"/>
                    <a:lumOff val="25000"/>
                  </a:schemeClr>
                </a:solidFill>
              </a:rPr>
              <a:t>Αλγορίθμων</a:t>
            </a:r>
            <a:endParaRPr lang="en-US" dirty="0"/>
          </a:p>
        </p:txBody>
      </p:sp>
      <p:sp>
        <p:nvSpPr>
          <p:cNvPr id="3" name="Slide Number Placeholder 2">
            <a:extLst>
              <a:ext uri="{FF2B5EF4-FFF2-40B4-BE49-F238E27FC236}">
                <a16:creationId xmlns:a16="http://schemas.microsoft.com/office/drawing/2014/main" id="{9DA7697F-DF1C-4333-9B1B-E00CF221D4D9}"/>
              </a:ext>
            </a:extLst>
          </p:cNvPr>
          <p:cNvSpPr>
            <a:spLocks noGrp="1"/>
          </p:cNvSpPr>
          <p:nvPr>
            <p:ph type="sldNum" sz="quarter" idx="12"/>
          </p:nvPr>
        </p:nvSpPr>
        <p:spPr/>
        <p:txBody>
          <a:bodyPr/>
          <a:lstStyle/>
          <a:p>
            <a:fld id="{8DF5134D-7C6B-4A7B-B28B-A8C75F870448}" type="slidenum">
              <a:rPr lang="en-JM" smtClean="0"/>
              <a:pPr/>
              <a:t>5</a:t>
            </a:fld>
            <a:endParaRPr lang="en-JM" dirty="0"/>
          </a:p>
        </p:txBody>
      </p:sp>
      <p:sp>
        <p:nvSpPr>
          <p:cNvPr id="4" name="Text Placeholder 3">
            <a:extLst>
              <a:ext uri="{FF2B5EF4-FFF2-40B4-BE49-F238E27FC236}">
                <a16:creationId xmlns:a16="http://schemas.microsoft.com/office/drawing/2014/main" id="{ACC4E68A-9B53-4A14-ACD4-4665D730B6AE}"/>
              </a:ext>
            </a:extLst>
          </p:cNvPr>
          <p:cNvSpPr>
            <a:spLocks noGrp="1" noChangeAspect="1"/>
          </p:cNvSpPr>
          <p:nvPr>
            <p:ph type="body" sz="quarter" idx="16"/>
          </p:nvPr>
        </p:nvSpPr>
        <p:spPr>
          <a:xfrm>
            <a:off x="720725" y="1521970"/>
            <a:ext cx="1885950" cy="1887013"/>
          </a:xfrm>
          <a:solidFill>
            <a:srgbClr val="002D51"/>
          </a:solidFill>
        </p:spPr>
        <p:txBody>
          <a:bodyPr>
            <a:noAutofit/>
          </a:bodyPr>
          <a:lstStyle/>
          <a:p>
            <a:r>
              <a:rPr lang="el-GR" b="1" dirty="0"/>
              <a:t>Κατηγοριοποίηση</a:t>
            </a:r>
            <a:endParaRPr lang="en-US" b="1" dirty="0"/>
          </a:p>
          <a:p>
            <a:r>
              <a:rPr lang="en-US" b="1" dirty="0"/>
              <a:t>(Classification)</a:t>
            </a:r>
          </a:p>
        </p:txBody>
      </p:sp>
      <p:sp>
        <p:nvSpPr>
          <p:cNvPr id="5" name="Text Placeholder 4">
            <a:extLst>
              <a:ext uri="{FF2B5EF4-FFF2-40B4-BE49-F238E27FC236}">
                <a16:creationId xmlns:a16="http://schemas.microsoft.com/office/drawing/2014/main" id="{28A58727-B97E-4531-876C-EAB8044C565A}"/>
              </a:ext>
            </a:extLst>
          </p:cNvPr>
          <p:cNvSpPr>
            <a:spLocks noGrp="1" noChangeAspect="1"/>
          </p:cNvSpPr>
          <p:nvPr>
            <p:ph type="body" sz="quarter" idx="17"/>
          </p:nvPr>
        </p:nvSpPr>
        <p:spPr>
          <a:xfrm>
            <a:off x="3629025" y="1521971"/>
            <a:ext cx="1885950" cy="1887013"/>
          </a:xfrm>
          <a:solidFill>
            <a:srgbClr val="AB092F"/>
          </a:solidFill>
          <a:ln>
            <a:noFill/>
          </a:ln>
        </p:spPr>
        <p:txBody>
          <a:bodyPr/>
          <a:lstStyle/>
          <a:p>
            <a:r>
              <a:rPr lang="el-GR" b="1" dirty="0"/>
              <a:t>Παλινδρόμηση</a:t>
            </a:r>
            <a:endParaRPr lang="en-US" b="1" dirty="0"/>
          </a:p>
          <a:p>
            <a:r>
              <a:rPr lang="en-US" b="1" dirty="0"/>
              <a:t>(Regression)</a:t>
            </a:r>
          </a:p>
        </p:txBody>
      </p:sp>
      <p:sp>
        <p:nvSpPr>
          <p:cNvPr id="6" name="Text Placeholder 5">
            <a:extLst>
              <a:ext uri="{FF2B5EF4-FFF2-40B4-BE49-F238E27FC236}">
                <a16:creationId xmlns:a16="http://schemas.microsoft.com/office/drawing/2014/main" id="{E009B71D-9264-460D-A681-CBA65FDEF6D9}"/>
              </a:ext>
            </a:extLst>
          </p:cNvPr>
          <p:cNvSpPr>
            <a:spLocks noGrp="1" noChangeAspect="1"/>
          </p:cNvSpPr>
          <p:nvPr>
            <p:ph type="body" sz="quarter" idx="18"/>
          </p:nvPr>
        </p:nvSpPr>
        <p:spPr>
          <a:xfrm>
            <a:off x="6511925" y="1521970"/>
            <a:ext cx="1885950" cy="1887013"/>
          </a:xfrm>
          <a:solidFill>
            <a:srgbClr val="002D51"/>
          </a:solidFill>
        </p:spPr>
        <p:txBody>
          <a:bodyPr/>
          <a:lstStyle/>
          <a:p>
            <a:r>
              <a:rPr lang="el-GR" b="1" dirty="0"/>
              <a:t>Ανάλυση Χρονολογικών Σειρών</a:t>
            </a:r>
            <a:endParaRPr lang="en-US" dirty="0"/>
          </a:p>
          <a:p>
            <a:r>
              <a:rPr lang="en-US" b="1" dirty="0"/>
              <a:t>(Time Series Analysis)</a:t>
            </a:r>
            <a:endParaRPr lang="en-US" dirty="0"/>
          </a:p>
        </p:txBody>
      </p:sp>
      <p:sp>
        <p:nvSpPr>
          <p:cNvPr id="7" name="Text Placeholder 6">
            <a:extLst>
              <a:ext uri="{FF2B5EF4-FFF2-40B4-BE49-F238E27FC236}">
                <a16:creationId xmlns:a16="http://schemas.microsoft.com/office/drawing/2014/main" id="{382DC82F-F219-457C-ABCE-4B9C89E8E7B2}"/>
              </a:ext>
            </a:extLst>
          </p:cNvPr>
          <p:cNvSpPr>
            <a:spLocks noGrp="1"/>
          </p:cNvSpPr>
          <p:nvPr>
            <p:ph type="body" sz="quarter" idx="19"/>
          </p:nvPr>
        </p:nvSpPr>
        <p:spPr>
          <a:xfrm>
            <a:off x="584200" y="3432175"/>
            <a:ext cx="2159000" cy="1273175"/>
          </a:xfrm>
          <a:solidFill>
            <a:schemeClr val="bg1"/>
          </a:solidFill>
          <a:ln>
            <a:solidFill>
              <a:schemeClr val="bg1">
                <a:lumMod val="85000"/>
              </a:schemeClr>
            </a:solidFill>
          </a:ln>
        </p:spPr>
        <p:txBody>
          <a:bodyPr>
            <a:normAutofit fontScale="92500" lnSpcReduction="10000"/>
          </a:bodyPr>
          <a:lstStyle/>
          <a:p>
            <a:r>
              <a:rPr lang="el-GR" dirty="0">
                <a:solidFill>
                  <a:schemeClr val="tx1">
                    <a:lumMod val="65000"/>
                    <a:lumOff val="35000"/>
                  </a:schemeClr>
                </a:solidFill>
              </a:rPr>
              <a:t>Βασίζεται στην εξέταση των χαρακτηριστικών ενός νέου παραδείγματος (</a:t>
            </a:r>
            <a:r>
              <a:rPr lang="en-GB" dirty="0">
                <a:solidFill>
                  <a:schemeClr val="tx1">
                    <a:lumMod val="65000"/>
                    <a:lumOff val="35000"/>
                  </a:schemeClr>
                </a:solidFill>
              </a:rPr>
              <a:t>instance</a:t>
            </a:r>
            <a:r>
              <a:rPr lang="el-GR" dirty="0">
                <a:solidFill>
                  <a:schemeClr val="tx1">
                    <a:lumMod val="65000"/>
                    <a:lumOff val="35000"/>
                  </a:schemeClr>
                </a:solidFill>
              </a:rPr>
              <a:t>) το οποίο µε βάση τα χαρακτηριστικά αυτά αντιστοιχίζεται σε ένα προκαθορισμένο σύνολο κλάσεων. </a:t>
            </a:r>
            <a:endParaRPr lang="en-US" dirty="0">
              <a:solidFill>
                <a:schemeClr val="tx1">
                  <a:lumMod val="65000"/>
                  <a:lumOff val="35000"/>
                </a:schemeClr>
              </a:solidFill>
            </a:endParaRPr>
          </a:p>
        </p:txBody>
      </p:sp>
      <p:sp>
        <p:nvSpPr>
          <p:cNvPr id="8" name="Text Placeholder 7">
            <a:extLst>
              <a:ext uri="{FF2B5EF4-FFF2-40B4-BE49-F238E27FC236}">
                <a16:creationId xmlns:a16="http://schemas.microsoft.com/office/drawing/2014/main" id="{4C09B7FE-8224-4820-B54F-39133EC88839}"/>
              </a:ext>
            </a:extLst>
          </p:cNvPr>
          <p:cNvSpPr>
            <a:spLocks noGrp="1"/>
          </p:cNvSpPr>
          <p:nvPr>
            <p:ph type="body" sz="quarter" idx="20"/>
          </p:nvPr>
        </p:nvSpPr>
        <p:spPr>
          <a:xfrm>
            <a:off x="3505200" y="3432175"/>
            <a:ext cx="2159000" cy="1273175"/>
          </a:xfrm>
          <a:solidFill>
            <a:schemeClr val="bg1"/>
          </a:solidFill>
          <a:ln>
            <a:solidFill>
              <a:schemeClr val="bg1">
                <a:lumMod val="85000"/>
              </a:schemeClr>
            </a:solidFill>
          </a:ln>
        </p:spPr>
        <p:txBody>
          <a:bodyPr/>
          <a:lstStyle/>
          <a:p>
            <a:r>
              <a:rPr lang="el-GR" dirty="0">
                <a:solidFill>
                  <a:schemeClr val="tx1">
                    <a:lumMod val="65000"/>
                    <a:lumOff val="35000"/>
                  </a:schemeClr>
                </a:solidFill>
              </a:rPr>
              <a:t>Σκοπός είναι η πρόβλεψη της τιμής μιας μεταβλητής μελετώντας τις τιμές που είχε στο παρελθόν.</a:t>
            </a:r>
            <a:endParaRPr lang="en-US" dirty="0">
              <a:solidFill>
                <a:schemeClr val="tx1">
                  <a:lumMod val="65000"/>
                  <a:lumOff val="35000"/>
                </a:schemeClr>
              </a:solidFill>
              <a:latin typeface="Bebas Neue"/>
            </a:endParaRPr>
          </a:p>
        </p:txBody>
      </p:sp>
      <p:sp>
        <p:nvSpPr>
          <p:cNvPr id="9" name="Text Placeholder 8">
            <a:extLst>
              <a:ext uri="{FF2B5EF4-FFF2-40B4-BE49-F238E27FC236}">
                <a16:creationId xmlns:a16="http://schemas.microsoft.com/office/drawing/2014/main" id="{E1099076-803C-4403-9AD4-81322B7995CD}"/>
              </a:ext>
            </a:extLst>
          </p:cNvPr>
          <p:cNvSpPr>
            <a:spLocks noGrp="1"/>
          </p:cNvSpPr>
          <p:nvPr>
            <p:ph type="body" sz="quarter" idx="21"/>
          </p:nvPr>
        </p:nvSpPr>
        <p:spPr>
          <a:xfrm>
            <a:off x="6375400" y="3432175"/>
            <a:ext cx="2159000" cy="1273175"/>
          </a:xfrm>
          <a:solidFill>
            <a:schemeClr val="bg1"/>
          </a:solidFill>
          <a:ln>
            <a:solidFill>
              <a:schemeClr val="bg1">
                <a:lumMod val="85000"/>
              </a:schemeClr>
            </a:solidFill>
          </a:ln>
        </p:spPr>
        <p:txBody>
          <a:bodyPr>
            <a:normAutofit fontScale="85000" lnSpcReduction="20000"/>
          </a:bodyPr>
          <a:lstStyle/>
          <a:p>
            <a:r>
              <a:rPr lang="el-GR" dirty="0">
                <a:solidFill>
                  <a:schemeClr val="tx1">
                    <a:lumMod val="65000"/>
                    <a:lumOff val="35000"/>
                  </a:schemeClr>
                </a:solidFill>
              </a:rPr>
              <a:t>Μελετάται η τιμή ενός χαρακτηριστικού καθώς μεταβάλλεται στο χρόνο. Οι τιμές συνήθως λαμβάνονται σε ίσα χρονικά διαστήματα και για να παρασταθούν οπτικά οι χρονοσειρές χρησιμοποιείται το διάγραμμα χρονοσειρών.</a:t>
            </a:r>
            <a:endParaRPr lang="en-US" dirty="0">
              <a:solidFill>
                <a:schemeClr val="tx1">
                  <a:lumMod val="65000"/>
                  <a:lumOff val="35000"/>
                </a:schemeClr>
              </a:solidFill>
            </a:endParaRPr>
          </a:p>
        </p:txBody>
      </p:sp>
      <p:sp>
        <p:nvSpPr>
          <p:cNvPr id="10" name="Content Placeholder 9">
            <a:extLst>
              <a:ext uri="{FF2B5EF4-FFF2-40B4-BE49-F238E27FC236}">
                <a16:creationId xmlns:a16="http://schemas.microsoft.com/office/drawing/2014/main" id="{CAEA8C3B-F162-48CE-AEBC-981A94F040D8}"/>
              </a:ext>
            </a:extLst>
          </p:cNvPr>
          <p:cNvSpPr>
            <a:spLocks noGrp="1"/>
          </p:cNvSpPr>
          <p:nvPr>
            <p:ph sz="quarter" idx="13"/>
          </p:nvPr>
        </p:nvSpPr>
        <p:spPr>
          <a:solidFill>
            <a:schemeClr val="bg1"/>
          </a:solidFill>
          <a:ln>
            <a:solidFill>
              <a:schemeClr val="bg1">
                <a:lumMod val="85000"/>
              </a:schemeClr>
            </a:solidFill>
          </a:ln>
        </p:spPr>
        <p:txBody>
          <a:bodyPr>
            <a:normAutofit fontScale="85000" lnSpcReduction="20000"/>
          </a:bodyPr>
          <a:lstStyle/>
          <a:p>
            <a:pPr marL="0" indent="0"/>
            <a:r>
              <a:rPr lang="en-US" dirty="0"/>
              <a:t>T</a:t>
            </a:r>
            <a:r>
              <a:rPr lang="el-GR" dirty="0"/>
              <a:t>ο </a:t>
            </a:r>
            <a:r>
              <a:rPr lang="el-GR" b="1" dirty="0"/>
              <a:t>προβλεπτικό</a:t>
            </a:r>
            <a:r>
              <a:rPr lang="el-GR" dirty="0"/>
              <a:t> </a:t>
            </a:r>
            <a:r>
              <a:rPr lang="el-GR" b="1" dirty="0"/>
              <a:t>μοντέλο</a:t>
            </a:r>
            <a:r>
              <a:rPr lang="el-GR" dirty="0"/>
              <a:t> κάνει µία </a:t>
            </a:r>
            <a:r>
              <a:rPr lang="el-GR" b="1" dirty="0"/>
              <a:t>πρόβλεψη</a:t>
            </a:r>
            <a:r>
              <a:rPr lang="el-GR" dirty="0"/>
              <a:t> για τις </a:t>
            </a:r>
            <a:r>
              <a:rPr lang="el-GR" b="1" dirty="0"/>
              <a:t>τιμές</a:t>
            </a:r>
            <a:r>
              <a:rPr lang="el-GR" dirty="0"/>
              <a:t> των δεδομένων µε τη χρήση των </a:t>
            </a:r>
            <a:r>
              <a:rPr lang="el-GR" b="1" dirty="0"/>
              <a:t>ιστορικών δεδομένων </a:t>
            </a:r>
            <a:r>
              <a:rPr lang="el-GR" dirty="0"/>
              <a:t>και </a:t>
            </a:r>
            <a:r>
              <a:rPr lang="el-GR" b="1" dirty="0"/>
              <a:t>αποτελεσμάτων</a:t>
            </a:r>
            <a:r>
              <a:rPr lang="en-US" dirty="0"/>
              <a:t>.</a:t>
            </a:r>
            <a:r>
              <a:rPr lang="el-GR" dirty="0"/>
              <a:t> Λόγω του ότι </a:t>
            </a:r>
            <a:r>
              <a:rPr lang="el-GR" b="1" dirty="0"/>
              <a:t>προβλέπουν</a:t>
            </a:r>
            <a:r>
              <a:rPr lang="el-GR" dirty="0"/>
              <a:t> µία </a:t>
            </a:r>
            <a:r>
              <a:rPr lang="el-GR" b="1" dirty="0"/>
              <a:t>τιμή</a:t>
            </a:r>
            <a:r>
              <a:rPr lang="el-GR" dirty="0"/>
              <a:t> ή κάποιες </a:t>
            </a:r>
            <a:r>
              <a:rPr lang="el-GR" b="1" dirty="0"/>
              <a:t>τιμές</a:t>
            </a:r>
            <a:r>
              <a:rPr lang="el-GR" dirty="0"/>
              <a:t>, καταχωρούνται οι </a:t>
            </a:r>
            <a:r>
              <a:rPr lang="el-GR" b="1" dirty="0"/>
              <a:t>τεχνικές</a:t>
            </a:r>
            <a:r>
              <a:rPr lang="el-GR" dirty="0"/>
              <a:t> της </a:t>
            </a:r>
            <a:r>
              <a:rPr lang="el-GR" b="1" dirty="0"/>
              <a:t>κατηγοριοποίησης</a:t>
            </a:r>
            <a:r>
              <a:rPr lang="el-GR" dirty="0"/>
              <a:t>, της </a:t>
            </a:r>
            <a:r>
              <a:rPr lang="el-GR" b="1" dirty="0"/>
              <a:t>παλινδρόμησης</a:t>
            </a:r>
            <a:r>
              <a:rPr lang="el-GR" dirty="0"/>
              <a:t>, της </a:t>
            </a:r>
            <a:r>
              <a:rPr lang="el-GR" b="1" dirty="0"/>
              <a:t>ανάλυσης</a:t>
            </a:r>
            <a:r>
              <a:rPr lang="el-GR" dirty="0"/>
              <a:t> </a:t>
            </a:r>
            <a:r>
              <a:rPr lang="el-GR" b="1" dirty="0"/>
              <a:t>των</a:t>
            </a:r>
            <a:r>
              <a:rPr lang="el-GR" dirty="0"/>
              <a:t> </a:t>
            </a:r>
            <a:r>
              <a:rPr lang="el-GR" b="1" dirty="0"/>
              <a:t>χρονολογικών</a:t>
            </a:r>
            <a:r>
              <a:rPr lang="el-GR" dirty="0"/>
              <a:t> </a:t>
            </a:r>
            <a:r>
              <a:rPr lang="el-GR" b="1" dirty="0"/>
              <a:t>σειρών</a:t>
            </a:r>
            <a:r>
              <a:rPr lang="el-GR" dirty="0"/>
              <a:t> και της </a:t>
            </a:r>
            <a:r>
              <a:rPr lang="el-GR" b="1" dirty="0"/>
              <a:t>πρόβλεψης</a:t>
            </a:r>
            <a:r>
              <a:rPr lang="el-GR" dirty="0"/>
              <a:t>.</a:t>
            </a:r>
            <a:endParaRPr lang="en-US" dirty="0"/>
          </a:p>
        </p:txBody>
      </p:sp>
    </p:spTree>
    <p:extLst>
      <p:ext uri="{BB962C8B-B14F-4D97-AF65-F5344CB8AC3E}">
        <p14:creationId xmlns:p14="http://schemas.microsoft.com/office/powerpoint/2010/main" val="41532301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BF9C-FA46-4404-9189-FCCAA700D864}"/>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2. </a:t>
            </a:r>
            <a:r>
              <a:rPr lang="el-GR" dirty="0">
                <a:solidFill>
                  <a:srgbClr val="AB092F"/>
                </a:solidFill>
              </a:rPr>
              <a:t>Κατηγοριοποίηση </a:t>
            </a:r>
            <a:r>
              <a:rPr lang="el-GR" dirty="0">
                <a:solidFill>
                  <a:schemeClr val="tx1">
                    <a:lumMod val="75000"/>
                    <a:lumOff val="25000"/>
                  </a:schemeClr>
                </a:solidFill>
              </a:rPr>
              <a:t>Αλγορίθμων </a:t>
            </a:r>
            <a:endParaRPr lang="en-US" dirty="0"/>
          </a:p>
        </p:txBody>
      </p:sp>
      <p:sp>
        <p:nvSpPr>
          <p:cNvPr id="3" name="Slide Number Placeholder 2">
            <a:extLst>
              <a:ext uri="{FF2B5EF4-FFF2-40B4-BE49-F238E27FC236}">
                <a16:creationId xmlns:a16="http://schemas.microsoft.com/office/drawing/2014/main" id="{9DA7697F-DF1C-4333-9B1B-E00CF221D4D9}"/>
              </a:ext>
            </a:extLst>
          </p:cNvPr>
          <p:cNvSpPr>
            <a:spLocks noGrp="1"/>
          </p:cNvSpPr>
          <p:nvPr>
            <p:ph type="sldNum" sz="quarter" idx="12"/>
          </p:nvPr>
        </p:nvSpPr>
        <p:spPr/>
        <p:txBody>
          <a:bodyPr/>
          <a:lstStyle/>
          <a:p>
            <a:fld id="{8DF5134D-7C6B-4A7B-B28B-A8C75F870448}" type="slidenum">
              <a:rPr lang="en-JM" smtClean="0"/>
              <a:pPr/>
              <a:t>6</a:t>
            </a:fld>
            <a:endParaRPr lang="en-JM"/>
          </a:p>
        </p:txBody>
      </p:sp>
      <p:sp>
        <p:nvSpPr>
          <p:cNvPr id="5" name="Text Placeholder 4">
            <a:extLst>
              <a:ext uri="{FF2B5EF4-FFF2-40B4-BE49-F238E27FC236}">
                <a16:creationId xmlns:a16="http://schemas.microsoft.com/office/drawing/2014/main" id="{28A58727-B97E-4531-876C-EAB8044C565A}"/>
              </a:ext>
            </a:extLst>
          </p:cNvPr>
          <p:cNvSpPr>
            <a:spLocks noGrp="1" noChangeAspect="1"/>
          </p:cNvSpPr>
          <p:nvPr>
            <p:ph type="body" sz="quarter" idx="17"/>
          </p:nvPr>
        </p:nvSpPr>
        <p:spPr>
          <a:xfrm>
            <a:off x="1680211" y="1525055"/>
            <a:ext cx="1885950" cy="1887013"/>
          </a:xfrm>
          <a:solidFill>
            <a:srgbClr val="AB092F"/>
          </a:solidFill>
          <a:ln>
            <a:noFill/>
          </a:ln>
        </p:spPr>
        <p:txBody>
          <a:bodyPr/>
          <a:lstStyle/>
          <a:p>
            <a:r>
              <a:rPr lang="el-GR" b="1" dirty="0"/>
              <a:t>Συσταδοποίηση</a:t>
            </a:r>
            <a:endParaRPr lang="en-US" b="1" dirty="0"/>
          </a:p>
          <a:p>
            <a:r>
              <a:rPr lang="en-US" b="1" dirty="0"/>
              <a:t>(Clustering)</a:t>
            </a:r>
          </a:p>
        </p:txBody>
      </p:sp>
      <p:sp>
        <p:nvSpPr>
          <p:cNvPr id="6" name="Text Placeholder 5">
            <a:extLst>
              <a:ext uri="{FF2B5EF4-FFF2-40B4-BE49-F238E27FC236}">
                <a16:creationId xmlns:a16="http://schemas.microsoft.com/office/drawing/2014/main" id="{E009B71D-9264-460D-A681-CBA65FDEF6D9}"/>
              </a:ext>
            </a:extLst>
          </p:cNvPr>
          <p:cNvSpPr>
            <a:spLocks noGrp="1" noChangeAspect="1"/>
          </p:cNvSpPr>
          <p:nvPr>
            <p:ph type="body" sz="quarter" idx="18"/>
          </p:nvPr>
        </p:nvSpPr>
        <p:spPr>
          <a:xfrm>
            <a:off x="5577840" y="1525055"/>
            <a:ext cx="1885950" cy="1887013"/>
          </a:xfrm>
          <a:solidFill>
            <a:srgbClr val="002D51"/>
          </a:solidFill>
        </p:spPr>
        <p:txBody>
          <a:bodyPr/>
          <a:lstStyle/>
          <a:p>
            <a:r>
              <a:rPr lang="el-GR" b="1" dirty="0"/>
              <a:t>Κανόνες Συσχέτισης</a:t>
            </a:r>
            <a:endParaRPr lang="en-US" dirty="0"/>
          </a:p>
          <a:p>
            <a:r>
              <a:rPr lang="en-US" b="1" dirty="0"/>
              <a:t>(Association Rules)</a:t>
            </a:r>
            <a:endParaRPr lang="en-US" dirty="0"/>
          </a:p>
        </p:txBody>
      </p:sp>
      <p:sp>
        <p:nvSpPr>
          <p:cNvPr id="8" name="Text Placeholder 7">
            <a:extLst>
              <a:ext uri="{FF2B5EF4-FFF2-40B4-BE49-F238E27FC236}">
                <a16:creationId xmlns:a16="http://schemas.microsoft.com/office/drawing/2014/main" id="{4C09B7FE-8224-4820-B54F-39133EC88839}"/>
              </a:ext>
            </a:extLst>
          </p:cNvPr>
          <p:cNvSpPr>
            <a:spLocks noGrp="1"/>
          </p:cNvSpPr>
          <p:nvPr>
            <p:ph type="body" sz="quarter" idx="20"/>
          </p:nvPr>
        </p:nvSpPr>
        <p:spPr>
          <a:xfrm>
            <a:off x="1543686" y="3432174"/>
            <a:ext cx="2159000" cy="1349376"/>
          </a:xfrm>
          <a:solidFill>
            <a:schemeClr val="bg1"/>
          </a:solidFill>
          <a:ln>
            <a:solidFill>
              <a:schemeClr val="bg1">
                <a:lumMod val="85000"/>
              </a:schemeClr>
            </a:solidFill>
          </a:ln>
        </p:spPr>
        <p:txBody>
          <a:bodyPr>
            <a:normAutofit fontScale="92500"/>
          </a:bodyPr>
          <a:lstStyle/>
          <a:p>
            <a:r>
              <a:rPr lang="el-GR" dirty="0">
                <a:solidFill>
                  <a:schemeClr val="tx1">
                    <a:lumMod val="65000"/>
                    <a:lumOff val="35000"/>
                  </a:schemeClr>
                </a:solidFill>
              </a:rPr>
              <a:t>Είναι η διαδικασία του καταμερισμού ενός ετερογενούς πληθυσμού σε ένα σύνολο περισσότερων ετερογενών συστάδων (</a:t>
            </a:r>
            <a:r>
              <a:rPr lang="en-GB" dirty="0">
                <a:solidFill>
                  <a:schemeClr val="tx1">
                    <a:lumMod val="65000"/>
                    <a:lumOff val="35000"/>
                  </a:schemeClr>
                </a:solidFill>
              </a:rPr>
              <a:t>clusters</a:t>
            </a:r>
            <a:r>
              <a:rPr lang="el-GR" dirty="0">
                <a:solidFill>
                  <a:schemeClr val="tx1">
                    <a:lumMod val="65000"/>
                    <a:lumOff val="35000"/>
                  </a:schemeClr>
                </a:solidFill>
              </a:rPr>
              <a:t>). Δε βασίζεται σε προκαθορισμένες κατηγορίες.</a:t>
            </a:r>
            <a:endParaRPr lang="en-US" dirty="0">
              <a:solidFill>
                <a:schemeClr val="tx1">
                  <a:lumMod val="65000"/>
                  <a:lumOff val="35000"/>
                </a:schemeClr>
              </a:solidFill>
            </a:endParaRPr>
          </a:p>
        </p:txBody>
      </p:sp>
      <p:sp>
        <p:nvSpPr>
          <p:cNvPr id="9" name="Text Placeholder 8">
            <a:extLst>
              <a:ext uri="{FF2B5EF4-FFF2-40B4-BE49-F238E27FC236}">
                <a16:creationId xmlns:a16="http://schemas.microsoft.com/office/drawing/2014/main" id="{E1099076-803C-4403-9AD4-81322B7995CD}"/>
              </a:ext>
            </a:extLst>
          </p:cNvPr>
          <p:cNvSpPr>
            <a:spLocks noGrp="1"/>
          </p:cNvSpPr>
          <p:nvPr>
            <p:ph type="body" sz="quarter" idx="21"/>
          </p:nvPr>
        </p:nvSpPr>
        <p:spPr>
          <a:xfrm>
            <a:off x="5317173" y="3432174"/>
            <a:ext cx="2407284" cy="1349376"/>
          </a:xfrm>
          <a:solidFill>
            <a:schemeClr val="bg1"/>
          </a:solidFill>
          <a:ln>
            <a:solidFill>
              <a:schemeClr val="bg1">
                <a:lumMod val="85000"/>
              </a:schemeClr>
            </a:solidFill>
          </a:ln>
        </p:spPr>
        <p:txBody>
          <a:bodyPr>
            <a:normAutofit fontScale="92500" lnSpcReduction="20000"/>
          </a:bodyPr>
          <a:lstStyle/>
          <a:p>
            <a:r>
              <a:rPr lang="el-GR" dirty="0">
                <a:solidFill>
                  <a:schemeClr val="tx1">
                    <a:lumMod val="65000"/>
                    <a:lumOff val="35000"/>
                  </a:schemeClr>
                </a:solidFill>
              </a:rPr>
              <a:t>Ανακαλύπτουν κρυμμένες «συσχετίσεις» μεταξύ των γνωρισμάτων ενός συνόλου των δεδομένων. Οι συσχετισμοί παρουσιάζονται με τη μορφή            και αναφέρονται στα σύνολα γνωρισμάτων που υπάρχουν στα υπό ανάλυση δεδομένα</a:t>
            </a:r>
            <a:r>
              <a:rPr lang="en-US" dirty="0">
                <a:solidFill>
                  <a:schemeClr val="tx1">
                    <a:lumMod val="65000"/>
                    <a:lumOff val="35000"/>
                  </a:schemeClr>
                </a:solidFill>
              </a:rPr>
              <a:t>.</a:t>
            </a:r>
          </a:p>
        </p:txBody>
      </p:sp>
      <p:sp>
        <p:nvSpPr>
          <p:cNvPr id="10" name="Content Placeholder 9">
            <a:extLst>
              <a:ext uri="{FF2B5EF4-FFF2-40B4-BE49-F238E27FC236}">
                <a16:creationId xmlns:a16="http://schemas.microsoft.com/office/drawing/2014/main" id="{CAEA8C3B-F162-48CE-AEBC-981A94F040D8}"/>
              </a:ext>
            </a:extLst>
          </p:cNvPr>
          <p:cNvSpPr>
            <a:spLocks noGrp="1"/>
          </p:cNvSpPr>
          <p:nvPr>
            <p:ph sz="quarter" idx="13"/>
          </p:nvPr>
        </p:nvSpPr>
        <p:spPr/>
        <p:txBody>
          <a:bodyPr>
            <a:normAutofit fontScale="85000" lnSpcReduction="20000"/>
          </a:bodyPr>
          <a:lstStyle/>
          <a:p>
            <a:pPr marL="0" indent="0"/>
            <a:r>
              <a:rPr lang="el-GR" dirty="0"/>
              <a:t>Το </a:t>
            </a:r>
            <a:r>
              <a:rPr lang="el-GR" b="1" dirty="0"/>
              <a:t>περιγραφικό</a:t>
            </a:r>
            <a:r>
              <a:rPr lang="el-GR" dirty="0"/>
              <a:t> </a:t>
            </a:r>
            <a:r>
              <a:rPr lang="el-GR" b="1" dirty="0"/>
              <a:t>μοντέλο</a:t>
            </a:r>
            <a:r>
              <a:rPr lang="el-GR" dirty="0"/>
              <a:t> αναγνωρίζει </a:t>
            </a:r>
            <a:r>
              <a:rPr lang="el-GR" b="1" dirty="0"/>
              <a:t>πρότυπα</a:t>
            </a:r>
            <a:r>
              <a:rPr lang="el-GR" dirty="0"/>
              <a:t> ή </a:t>
            </a:r>
            <a:r>
              <a:rPr lang="el-GR" b="1" dirty="0"/>
              <a:t>συσχετίσεις</a:t>
            </a:r>
            <a:r>
              <a:rPr lang="el-GR" dirty="0"/>
              <a:t> στα </a:t>
            </a:r>
            <a:r>
              <a:rPr lang="el-GR" b="1" dirty="0"/>
              <a:t>δεδομένα</a:t>
            </a:r>
            <a:r>
              <a:rPr lang="el-GR" dirty="0"/>
              <a:t>, και δρα ως </a:t>
            </a:r>
            <a:r>
              <a:rPr lang="el-GR" b="1" dirty="0"/>
              <a:t>μέσο</a:t>
            </a:r>
            <a:r>
              <a:rPr lang="el-GR" dirty="0"/>
              <a:t> </a:t>
            </a:r>
            <a:r>
              <a:rPr lang="el-GR" b="1" dirty="0"/>
              <a:t>διερεύνησης</a:t>
            </a:r>
            <a:r>
              <a:rPr lang="el-GR" dirty="0"/>
              <a:t> των </a:t>
            </a:r>
            <a:r>
              <a:rPr lang="el-GR" b="1" dirty="0"/>
              <a:t>ιδιοτήτων</a:t>
            </a:r>
            <a:r>
              <a:rPr lang="el-GR" dirty="0"/>
              <a:t> των δεδομένων υπό εξέταση και </a:t>
            </a:r>
            <a:r>
              <a:rPr lang="el-GR" b="1" dirty="0"/>
              <a:t>δεν προβλέπει νέες ιδιότητες</a:t>
            </a:r>
            <a:r>
              <a:rPr lang="en-US" dirty="0"/>
              <a:t>.</a:t>
            </a:r>
            <a:r>
              <a:rPr lang="el-GR" b="1" dirty="0"/>
              <a:t> </a:t>
            </a:r>
            <a:r>
              <a:rPr lang="el-GR" dirty="0"/>
              <a:t>Λόγω της </a:t>
            </a:r>
            <a:r>
              <a:rPr lang="el-GR" b="1" dirty="0"/>
              <a:t>αναγνώρισης</a:t>
            </a:r>
            <a:r>
              <a:rPr lang="el-GR" dirty="0"/>
              <a:t> των </a:t>
            </a:r>
            <a:r>
              <a:rPr lang="el-GR" b="1" dirty="0"/>
              <a:t>προτύπων</a:t>
            </a:r>
            <a:r>
              <a:rPr lang="el-GR" dirty="0"/>
              <a:t>, κατατάσσονται οι </a:t>
            </a:r>
            <a:r>
              <a:rPr lang="el-GR" b="1" dirty="0"/>
              <a:t>τεχνικές</a:t>
            </a:r>
            <a:r>
              <a:rPr lang="el-GR" dirty="0"/>
              <a:t> της </a:t>
            </a:r>
            <a:r>
              <a:rPr lang="el-GR" b="1" dirty="0"/>
              <a:t>συσταδοποίησης</a:t>
            </a:r>
            <a:r>
              <a:rPr lang="el-GR" dirty="0"/>
              <a:t>, της </a:t>
            </a:r>
            <a:r>
              <a:rPr lang="el-GR" b="1" dirty="0"/>
              <a:t>παρουσίασης</a:t>
            </a:r>
            <a:r>
              <a:rPr lang="el-GR" dirty="0"/>
              <a:t> </a:t>
            </a:r>
            <a:r>
              <a:rPr lang="el-GR" b="1" dirty="0"/>
              <a:t>συνόψεων</a:t>
            </a:r>
            <a:r>
              <a:rPr lang="el-GR" dirty="0"/>
              <a:t>, της </a:t>
            </a:r>
            <a:r>
              <a:rPr lang="el-GR" b="1" dirty="0"/>
              <a:t>ανακάλυψης</a:t>
            </a:r>
            <a:r>
              <a:rPr lang="el-GR" dirty="0"/>
              <a:t> </a:t>
            </a:r>
            <a:r>
              <a:rPr lang="el-GR" b="1" dirty="0"/>
              <a:t>ακολουθιών</a:t>
            </a:r>
            <a:r>
              <a:rPr lang="el-GR" dirty="0"/>
              <a:t> και των </a:t>
            </a:r>
            <a:r>
              <a:rPr lang="el-GR" b="1" dirty="0"/>
              <a:t>κανόνων</a:t>
            </a:r>
            <a:r>
              <a:rPr lang="el-GR" dirty="0"/>
              <a:t> </a:t>
            </a:r>
            <a:r>
              <a:rPr lang="el-GR" b="1" dirty="0"/>
              <a:t>συσχετίσεων</a:t>
            </a:r>
            <a:r>
              <a:rPr lang="el-GR" dirty="0"/>
              <a:t>.</a:t>
            </a:r>
            <a:endParaRPr lang="en-US" dirty="0"/>
          </a:p>
        </p:txBody>
      </p:sp>
      <p:graphicFrame>
        <p:nvGraphicFramePr>
          <p:cNvPr id="24" name="Object 23">
            <a:extLst>
              <a:ext uri="{FF2B5EF4-FFF2-40B4-BE49-F238E27FC236}">
                <a16:creationId xmlns:a16="http://schemas.microsoft.com/office/drawing/2014/main" id="{E06D27BD-7CA3-4512-9C61-47306C2791F0}"/>
              </a:ext>
            </a:extLst>
          </p:cNvPr>
          <p:cNvGraphicFramePr>
            <a:graphicFrameLocks noChangeAspect="1"/>
          </p:cNvGraphicFramePr>
          <p:nvPr>
            <p:extLst>
              <p:ext uri="{D42A27DB-BD31-4B8C-83A1-F6EECF244321}">
                <p14:modId xmlns:p14="http://schemas.microsoft.com/office/powerpoint/2010/main" val="424354253"/>
              </p:ext>
            </p:extLst>
          </p:nvPr>
        </p:nvGraphicFramePr>
        <p:xfrm>
          <a:off x="7363373" y="4079209"/>
          <a:ext cx="361084" cy="147381"/>
        </p:xfrm>
        <a:graphic>
          <a:graphicData uri="http://schemas.openxmlformats.org/presentationml/2006/ole">
            <mc:AlternateContent xmlns:mc="http://schemas.openxmlformats.org/markup-compatibility/2006">
              <mc:Choice xmlns:v="urn:schemas-microsoft-com:vml" Requires="v">
                <p:oleObj spid="_x0000_s5192" name="Equation" r:id="rId3" imgW="466344" imgH="190713" progId="Equation.DSMT4">
                  <p:embed/>
                </p:oleObj>
              </mc:Choice>
              <mc:Fallback>
                <p:oleObj name="Equation" r:id="rId3" imgW="466344" imgH="190713" progId="Equation.DSMT4">
                  <p:embed/>
                  <p:pic>
                    <p:nvPicPr>
                      <p:cNvPr id="0" name=""/>
                      <p:cNvPicPr/>
                      <p:nvPr/>
                    </p:nvPicPr>
                    <p:blipFill>
                      <a:blip r:embed="rId4"/>
                      <a:stretch>
                        <a:fillRect/>
                      </a:stretch>
                    </p:blipFill>
                    <p:spPr>
                      <a:xfrm>
                        <a:off x="7363373" y="4079209"/>
                        <a:ext cx="361084" cy="147381"/>
                      </a:xfrm>
                      <a:prstGeom prst="rect">
                        <a:avLst/>
                      </a:prstGeom>
                    </p:spPr>
                  </p:pic>
                </p:oleObj>
              </mc:Fallback>
            </mc:AlternateContent>
          </a:graphicData>
        </a:graphic>
      </p:graphicFrame>
    </p:spTree>
    <p:extLst>
      <p:ext uri="{BB962C8B-B14F-4D97-AF65-F5344CB8AC3E}">
        <p14:creationId xmlns:p14="http://schemas.microsoft.com/office/powerpoint/2010/main" val="68638174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iagram&#10;&#10;Description automatically generated">
            <a:extLst>
              <a:ext uri="{FF2B5EF4-FFF2-40B4-BE49-F238E27FC236}">
                <a16:creationId xmlns:a16="http://schemas.microsoft.com/office/drawing/2014/main" id="{3119E574-7557-43A6-AA18-F57596C8AF8A}"/>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tretch>
            <a:fillRect/>
          </a:stretch>
        </p:blipFill>
        <p:spPr>
          <a:xfrm>
            <a:off x="152400" y="1002012"/>
            <a:ext cx="3200400"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3" name="Title 2">
            <a:extLst>
              <a:ext uri="{FF2B5EF4-FFF2-40B4-BE49-F238E27FC236}">
                <a16:creationId xmlns:a16="http://schemas.microsoft.com/office/drawing/2014/main" id="{1526D652-3BA3-4AA6-921D-842DDC5AE09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3. </a:t>
            </a:r>
            <a:r>
              <a:rPr lang="el-GR" dirty="0">
                <a:solidFill>
                  <a:srgbClr val="AB092F"/>
                </a:solidFill>
              </a:rPr>
              <a:t>Είδη </a:t>
            </a:r>
            <a:r>
              <a:rPr lang="el-GR" dirty="0">
                <a:solidFill>
                  <a:schemeClr val="tx1">
                    <a:lumMod val="75000"/>
                    <a:lumOff val="25000"/>
                  </a:schemeClr>
                </a:solidFill>
              </a:rPr>
              <a:t>Μηχανικής Μάθησης </a:t>
            </a:r>
            <a:endParaRPr lang="en-US" dirty="0"/>
          </a:p>
        </p:txBody>
      </p:sp>
      <p:sp>
        <p:nvSpPr>
          <p:cNvPr id="4" name="Slide Number Placeholder 3">
            <a:extLst>
              <a:ext uri="{FF2B5EF4-FFF2-40B4-BE49-F238E27FC236}">
                <a16:creationId xmlns:a16="http://schemas.microsoft.com/office/drawing/2014/main" id="{7AD75120-9F24-4892-B3AD-7237ABB82018}"/>
              </a:ext>
            </a:extLst>
          </p:cNvPr>
          <p:cNvSpPr>
            <a:spLocks noGrp="1"/>
          </p:cNvSpPr>
          <p:nvPr>
            <p:ph type="sldNum" sz="quarter" idx="12"/>
          </p:nvPr>
        </p:nvSpPr>
        <p:spPr/>
        <p:txBody>
          <a:bodyPr/>
          <a:lstStyle/>
          <a:p>
            <a:fld id="{8DF5134D-7C6B-4A7B-B28B-A8C75F870448}" type="slidenum">
              <a:rPr lang="en-JM" smtClean="0"/>
              <a:pPr/>
              <a:t>7</a:t>
            </a:fld>
            <a:endParaRPr lang="en-JM"/>
          </a:p>
        </p:txBody>
      </p:sp>
      <p:pic>
        <p:nvPicPr>
          <p:cNvPr id="15" name="Picture 14">
            <a:extLst>
              <a:ext uri="{FF2B5EF4-FFF2-40B4-BE49-F238E27FC236}">
                <a16:creationId xmlns:a16="http://schemas.microsoft.com/office/drawing/2014/main" id="{8B24ACF5-AF76-4399-A978-5D1914CDD2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836171"/>
            <a:ext cx="3200400" cy="1906187"/>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grpSp>
        <p:nvGrpSpPr>
          <p:cNvPr id="7" name="Group 6">
            <a:extLst>
              <a:ext uri="{FF2B5EF4-FFF2-40B4-BE49-F238E27FC236}">
                <a16:creationId xmlns:a16="http://schemas.microsoft.com/office/drawing/2014/main" id="{EF17A1DD-4030-4F67-9540-FE88808352C1}"/>
              </a:ext>
            </a:extLst>
          </p:cNvPr>
          <p:cNvGrpSpPr/>
          <p:nvPr/>
        </p:nvGrpSpPr>
        <p:grpSpPr>
          <a:xfrm>
            <a:off x="4419600" y="1047750"/>
            <a:ext cx="4395143" cy="3708678"/>
            <a:chOff x="4419600" y="1047750"/>
            <a:chExt cx="4395143" cy="3708678"/>
          </a:xfrm>
        </p:grpSpPr>
        <p:sp>
          <p:nvSpPr>
            <p:cNvPr id="29" name="Text Placeholder 3">
              <a:extLst>
                <a:ext uri="{FF2B5EF4-FFF2-40B4-BE49-F238E27FC236}">
                  <a16:creationId xmlns:a16="http://schemas.microsoft.com/office/drawing/2014/main" id="{54244405-6BBC-4D23-BEA7-CDD302D47B60}"/>
                </a:ext>
              </a:extLst>
            </p:cNvPr>
            <p:cNvSpPr txBox="1">
              <a:spLocks/>
            </p:cNvSpPr>
            <p:nvPr/>
          </p:nvSpPr>
          <p:spPr>
            <a:xfrm>
              <a:off x="4419600" y="1047750"/>
              <a:ext cx="4395143" cy="320040"/>
            </a:xfrm>
            <a:prstGeom prst="rect">
              <a:avLst/>
            </a:prstGeom>
            <a:solidFill>
              <a:srgbClr val="002D51"/>
            </a:solidFill>
            <a:ln>
              <a:noFill/>
            </a:ln>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25"/>
                </a:spcBef>
                <a:buNone/>
              </a:pPr>
              <a:r>
                <a:rPr lang="el-GR" sz="1600" b="1" dirty="0">
                  <a:solidFill>
                    <a:schemeClr val="bg1"/>
                  </a:solidFill>
                  <a:latin typeface="Bebas Neue" pitchFamily="34" charset="0"/>
                </a:rPr>
                <a:t>Επιβλεπόμενη Μάθηση</a:t>
              </a:r>
              <a:endParaRPr lang="en-JM" sz="1600" b="1" dirty="0">
                <a:solidFill>
                  <a:schemeClr val="bg1"/>
                </a:solidFill>
                <a:latin typeface="Bebas Neue" pitchFamily="34" charset="0"/>
              </a:endParaRPr>
            </a:p>
          </p:txBody>
        </p:sp>
        <p:sp>
          <p:nvSpPr>
            <p:cNvPr id="30" name="Text Placeholder 4">
              <a:extLst>
                <a:ext uri="{FF2B5EF4-FFF2-40B4-BE49-F238E27FC236}">
                  <a16:creationId xmlns:a16="http://schemas.microsoft.com/office/drawing/2014/main" id="{3D5AE2A4-45DF-4614-A09C-2831CECE37CD}"/>
                </a:ext>
              </a:extLst>
            </p:cNvPr>
            <p:cNvSpPr txBox="1">
              <a:spLocks/>
            </p:cNvSpPr>
            <p:nvPr/>
          </p:nvSpPr>
          <p:spPr>
            <a:xfrm>
              <a:off x="4419600" y="1370377"/>
              <a:ext cx="4395143" cy="1506166"/>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pPr>
              <a:r>
                <a:rPr lang="el-GR" sz="1100" b="1" dirty="0">
                  <a:solidFill>
                    <a:schemeClr val="tx1">
                      <a:lumMod val="65000"/>
                      <a:lumOff val="35000"/>
                    </a:schemeClr>
                  </a:solidFill>
                </a:rPr>
                <a:t>Λαμβάνει</a:t>
              </a:r>
              <a:r>
                <a:rPr lang="el-GR" sz="1100" dirty="0">
                  <a:solidFill>
                    <a:schemeClr val="tx1">
                      <a:lumMod val="65000"/>
                      <a:lumOff val="35000"/>
                    </a:schemeClr>
                  </a:solidFill>
                </a:rPr>
                <a:t> ένα σύνολο από </a:t>
              </a:r>
              <a:r>
                <a:rPr lang="el-GR" sz="1100" b="1" dirty="0">
                  <a:solidFill>
                    <a:schemeClr val="tx1">
                      <a:lumMod val="65000"/>
                      <a:lumOff val="35000"/>
                    </a:schemeClr>
                  </a:solidFill>
                </a:rPr>
                <a:t>Δεδομένα</a:t>
              </a:r>
              <a:r>
                <a:rPr lang="el-GR" sz="1100" dirty="0">
                  <a:solidFill>
                    <a:schemeClr val="tx1">
                      <a:lumMod val="65000"/>
                      <a:lumOff val="35000"/>
                    </a:schemeClr>
                  </a:solidFill>
                </a:rPr>
                <a:t> </a:t>
              </a:r>
              <a:r>
                <a:rPr lang="el-GR" sz="1100" b="1" dirty="0">
                  <a:solidFill>
                    <a:schemeClr val="tx1">
                      <a:lumMod val="65000"/>
                      <a:lumOff val="35000"/>
                    </a:schemeClr>
                  </a:solidFill>
                </a:rPr>
                <a:t>Εκπαίδευσης</a:t>
              </a:r>
              <a:r>
                <a:rPr lang="el-GR" sz="1100" dirty="0">
                  <a:solidFill>
                    <a:schemeClr val="tx1">
                      <a:lumMod val="65000"/>
                      <a:lumOff val="35000"/>
                    </a:schemeClr>
                  </a:solidFill>
                </a:rPr>
                <a:t> (</a:t>
              </a:r>
              <a:r>
                <a:rPr lang="en-US" sz="1100" b="1" dirty="0">
                  <a:solidFill>
                    <a:schemeClr val="tx1">
                      <a:lumMod val="65000"/>
                      <a:lumOff val="35000"/>
                    </a:schemeClr>
                  </a:solidFill>
                </a:rPr>
                <a:t>T</a:t>
              </a:r>
              <a:r>
                <a:rPr lang="en-GB" sz="1100" b="1" dirty="0">
                  <a:solidFill>
                    <a:schemeClr val="tx1">
                      <a:lumMod val="65000"/>
                      <a:lumOff val="35000"/>
                    </a:schemeClr>
                  </a:solidFill>
                </a:rPr>
                <a:t>raining</a:t>
              </a:r>
              <a:r>
                <a:rPr lang="en-GB" sz="1100" dirty="0">
                  <a:solidFill>
                    <a:schemeClr val="tx1">
                      <a:lumMod val="65000"/>
                      <a:lumOff val="35000"/>
                    </a:schemeClr>
                  </a:solidFill>
                </a:rPr>
                <a:t> </a:t>
              </a:r>
              <a:r>
                <a:rPr lang="en-GB" sz="1100" b="1" dirty="0">
                  <a:solidFill>
                    <a:schemeClr val="tx1">
                      <a:lumMod val="65000"/>
                      <a:lumOff val="35000"/>
                    </a:schemeClr>
                  </a:solidFill>
                </a:rPr>
                <a:t>Data</a:t>
              </a:r>
              <a:r>
                <a:rPr lang="el-GR" sz="1100" dirty="0">
                  <a:solidFill>
                    <a:schemeClr val="tx1">
                      <a:lumMod val="65000"/>
                      <a:lumOff val="35000"/>
                    </a:schemeClr>
                  </a:solidFill>
                </a:rPr>
                <a:t>)</a:t>
              </a:r>
            </a:p>
            <a:p>
              <a:pPr>
                <a:buClr>
                  <a:srgbClr val="AB092F"/>
                </a:buClr>
              </a:pPr>
              <a:r>
                <a:rPr lang="el-GR" sz="1100" b="1" dirty="0">
                  <a:solidFill>
                    <a:schemeClr val="tx1">
                      <a:lumMod val="65000"/>
                      <a:lumOff val="35000"/>
                    </a:schemeClr>
                  </a:solidFill>
                </a:rPr>
                <a:t>Δημιουργείται</a:t>
              </a:r>
              <a:r>
                <a:rPr lang="el-GR" sz="1100" dirty="0">
                  <a:solidFill>
                    <a:schemeClr val="tx1">
                      <a:lumMod val="65000"/>
                      <a:lumOff val="35000"/>
                    </a:schemeClr>
                  </a:solidFill>
                </a:rPr>
                <a:t> ένα </a:t>
              </a:r>
              <a:r>
                <a:rPr lang="el-GR" sz="1100" b="1" dirty="0">
                  <a:solidFill>
                    <a:schemeClr val="tx1">
                      <a:lumMod val="65000"/>
                      <a:lumOff val="35000"/>
                    </a:schemeClr>
                  </a:solidFill>
                </a:rPr>
                <a:t>Μοντέλο</a:t>
              </a:r>
              <a:r>
                <a:rPr lang="el-GR" sz="1100" dirty="0">
                  <a:solidFill>
                    <a:schemeClr val="tx1">
                      <a:lumMod val="65000"/>
                      <a:lumOff val="35000"/>
                    </a:schemeClr>
                  </a:solidFill>
                </a:rPr>
                <a:t> </a:t>
              </a:r>
              <a:r>
                <a:rPr lang="el-GR" sz="1100" b="1" dirty="0">
                  <a:solidFill>
                    <a:schemeClr val="tx1">
                      <a:lumMod val="65000"/>
                      <a:lumOff val="35000"/>
                    </a:schemeClr>
                  </a:solidFill>
                </a:rPr>
                <a:t>Κατηγοριοποίησης</a:t>
              </a:r>
              <a:r>
                <a:rPr lang="el-GR" sz="1100" dirty="0">
                  <a:solidFill>
                    <a:schemeClr val="tx1">
                      <a:lumMod val="65000"/>
                      <a:lumOff val="35000"/>
                    </a:schemeClr>
                  </a:solidFill>
                </a:rPr>
                <a:t> – </a:t>
              </a:r>
              <a:r>
                <a:rPr lang="el-GR" sz="1100" b="1" dirty="0">
                  <a:solidFill>
                    <a:schemeClr val="tx1">
                      <a:lumMod val="65000"/>
                      <a:lumOff val="35000"/>
                    </a:schemeClr>
                  </a:solidFill>
                </a:rPr>
                <a:t>Παλινδρόμησης</a:t>
              </a:r>
              <a:r>
                <a:rPr lang="el-GR" sz="1100" dirty="0">
                  <a:solidFill>
                    <a:schemeClr val="tx1">
                      <a:lumMod val="65000"/>
                      <a:lumOff val="35000"/>
                    </a:schemeClr>
                  </a:solidFill>
                </a:rPr>
                <a:t> µε </a:t>
              </a:r>
              <a:r>
                <a:rPr lang="el-GR" sz="1100" b="1" dirty="0">
                  <a:solidFill>
                    <a:schemeClr val="tx1">
                      <a:lumMod val="65000"/>
                      <a:lumOff val="35000"/>
                    </a:schemeClr>
                  </a:solidFill>
                </a:rPr>
                <a:t>σκοπό</a:t>
              </a:r>
              <a:r>
                <a:rPr lang="el-GR" sz="1100" dirty="0">
                  <a:solidFill>
                    <a:schemeClr val="tx1">
                      <a:lumMod val="65000"/>
                      <a:lumOff val="35000"/>
                    </a:schemeClr>
                  </a:solidFill>
                </a:rPr>
                <a:t> την </a:t>
              </a:r>
              <a:r>
                <a:rPr lang="el-GR" sz="1100" b="1" dirty="0">
                  <a:solidFill>
                    <a:schemeClr val="tx1">
                      <a:lumMod val="65000"/>
                      <a:lumOff val="35000"/>
                    </a:schemeClr>
                  </a:solidFill>
                </a:rPr>
                <a:t>πρόβλεψη</a:t>
              </a:r>
            </a:p>
            <a:p>
              <a:pPr>
                <a:buClr>
                  <a:srgbClr val="AB092F"/>
                </a:buClr>
              </a:pPr>
              <a:r>
                <a:rPr lang="el-GR" sz="1100" dirty="0">
                  <a:solidFill>
                    <a:schemeClr val="tx1">
                      <a:lumMod val="65000"/>
                      <a:lumOff val="35000"/>
                    </a:schemeClr>
                  </a:solidFill>
                </a:rPr>
                <a:t>Τα </a:t>
              </a:r>
              <a:r>
                <a:rPr lang="el-GR" sz="1100" b="1" dirty="0">
                  <a:solidFill>
                    <a:schemeClr val="tx1">
                      <a:lumMod val="65000"/>
                      <a:lumOff val="35000"/>
                    </a:schemeClr>
                  </a:solidFill>
                </a:rPr>
                <a:t>Δεδομένα</a:t>
              </a:r>
              <a:r>
                <a:rPr lang="el-GR" sz="1100" dirty="0">
                  <a:solidFill>
                    <a:schemeClr val="tx1">
                      <a:lumMod val="65000"/>
                      <a:lumOff val="35000"/>
                    </a:schemeClr>
                  </a:solidFill>
                </a:rPr>
                <a:t> </a:t>
              </a:r>
              <a:r>
                <a:rPr lang="el-GR" sz="1100" b="1" dirty="0">
                  <a:solidFill>
                    <a:schemeClr val="tx1">
                      <a:lumMod val="65000"/>
                      <a:lumOff val="35000"/>
                    </a:schemeClr>
                  </a:solidFill>
                </a:rPr>
                <a:t>Δοκιμών</a:t>
              </a:r>
              <a:r>
                <a:rPr lang="el-GR" sz="1100" dirty="0">
                  <a:solidFill>
                    <a:schemeClr val="tx1">
                      <a:lumMod val="65000"/>
                      <a:lumOff val="35000"/>
                    </a:schemeClr>
                  </a:solidFill>
                </a:rPr>
                <a:t> (</a:t>
              </a:r>
              <a:r>
                <a:rPr lang="en-US" sz="1100" b="1" dirty="0">
                  <a:solidFill>
                    <a:schemeClr val="tx1">
                      <a:lumMod val="65000"/>
                      <a:lumOff val="35000"/>
                    </a:schemeClr>
                  </a:solidFill>
                </a:rPr>
                <a:t>Test</a:t>
              </a:r>
              <a:r>
                <a:rPr lang="en-US" sz="1100" dirty="0">
                  <a:solidFill>
                    <a:schemeClr val="tx1">
                      <a:lumMod val="65000"/>
                      <a:lumOff val="35000"/>
                    </a:schemeClr>
                  </a:solidFill>
                </a:rPr>
                <a:t> </a:t>
              </a:r>
              <a:r>
                <a:rPr lang="en-US" sz="1100" b="1" dirty="0">
                  <a:solidFill>
                    <a:schemeClr val="tx1">
                      <a:lumMod val="65000"/>
                      <a:lumOff val="35000"/>
                    </a:schemeClr>
                  </a:solidFill>
                </a:rPr>
                <a:t>Data</a:t>
              </a:r>
              <a:r>
                <a:rPr lang="el-GR" sz="1100" dirty="0">
                  <a:solidFill>
                    <a:schemeClr val="tx1">
                      <a:lumMod val="65000"/>
                      <a:lumOff val="35000"/>
                    </a:schemeClr>
                  </a:solidFill>
                </a:rPr>
                <a:t>) δεν χρησιμοποιούνται κατά την εκπαίδευση, αλλά κατά την </a:t>
              </a:r>
              <a:r>
                <a:rPr lang="el-GR" sz="1100" b="1" dirty="0">
                  <a:solidFill>
                    <a:schemeClr val="tx1">
                      <a:lumMod val="65000"/>
                      <a:lumOff val="35000"/>
                    </a:schemeClr>
                  </a:solidFill>
                </a:rPr>
                <a:t>εκτίμηση</a:t>
              </a:r>
              <a:r>
                <a:rPr lang="el-GR" sz="1100" dirty="0">
                  <a:solidFill>
                    <a:schemeClr val="tx1">
                      <a:lumMod val="65000"/>
                      <a:lumOff val="35000"/>
                    </a:schemeClr>
                  </a:solidFill>
                </a:rPr>
                <a:t> της </a:t>
              </a:r>
              <a:r>
                <a:rPr lang="el-GR" sz="1100" b="1" dirty="0">
                  <a:solidFill>
                    <a:schemeClr val="tx1">
                      <a:lumMod val="65000"/>
                      <a:lumOff val="35000"/>
                    </a:schemeClr>
                  </a:solidFill>
                </a:rPr>
                <a:t>αποτελεσματικότητας</a:t>
              </a:r>
            </a:p>
            <a:p>
              <a:pPr>
                <a:buClr>
                  <a:srgbClr val="AB092F"/>
                </a:buClr>
              </a:pPr>
              <a:r>
                <a:rPr lang="el-GR" sz="1100" dirty="0">
                  <a:solidFill>
                    <a:schemeClr val="tx1">
                      <a:lumMod val="65000"/>
                      <a:lumOff val="35000"/>
                    </a:schemeClr>
                  </a:solidFill>
                </a:rPr>
                <a:t>Αποτελείται από </a:t>
              </a:r>
              <a:r>
                <a:rPr lang="el-GR" sz="1100" b="1" dirty="0">
                  <a:solidFill>
                    <a:schemeClr val="tx1">
                      <a:lumMod val="65000"/>
                      <a:lumOff val="35000"/>
                    </a:schemeClr>
                  </a:solidFill>
                </a:rPr>
                <a:t>ετικετοποιημένα</a:t>
              </a:r>
              <a:r>
                <a:rPr lang="el-GR" sz="1100" dirty="0">
                  <a:solidFill>
                    <a:schemeClr val="tx1">
                      <a:lumMod val="65000"/>
                      <a:lumOff val="35000"/>
                    </a:schemeClr>
                  </a:solidFill>
                </a:rPr>
                <a:t> </a:t>
              </a:r>
              <a:r>
                <a:rPr lang="el-GR" sz="1100" b="1" dirty="0">
                  <a:solidFill>
                    <a:schemeClr val="tx1">
                      <a:lumMod val="65000"/>
                      <a:lumOff val="35000"/>
                    </a:schemeClr>
                  </a:solidFill>
                </a:rPr>
                <a:t>δεδομένα</a:t>
              </a:r>
              <a:r>
                <a:rPr lang="el-GR" sz="1100" dirty="0">
                  <a:solidFill>
                    <a:schemeClr val="tx1">
                      <a:lumMod val="65000"/>
                      <a:lumOff val="35000"/>
                    </a:schemeClr>
                  </a:solidFill>
                </a:rPr>
                <a:t> δηλαδή οι </a:t>
              </a:r>
              <a:r>
                <a:rPr lang="el-GR" sz="1100" b="1" dirty="0">
                  <a:solidFill>
                    <a:schemeClr val="tx1">
                      <a:lumMod val="65000"/>
                      <a:lumOff val="35000"/>
                    </a:schemeClr>
                  </a:solidFill>
                </a:rPr>
                <a:t>κλάσεις</a:t>
              </a:r>
              <a:r>
                <a:rPr lang="el-GR" sz="1100" dirty="0">
                  <a:solidFill>
                    <a:schemeClr val="tx1">
                      <a:lumMod val="65000"/>
                      <a:lumOff val="35000"/>
                    </a:schemeClr>
                  </a:solidFill>
                </a:rPr>
                <a:t> τους </a:t>
              </a:r>
              <a:r>
                <a:rPr lang="el-GR" sz="1100" b="1" dirty="0">
                  <a:solidFill>
                    <a:schemeClr val="tx1">
                      <a:lumMod val="65000"/>
                      <a:lumOff val="35000"/>
                    </a:schemeClr>
                  </a:solidFill>
                </a:rPr>
                <a:t>είναι</a:t>
              </a:r>
              <a:r>
                <a:rPr lang="el-GR" sz="1100" dirty="0">
                  <a:solidFill>
                    <a:schemeClr val="tx1">
                      <a:lumMod val="65000"/>
                      <a:lumOff val="35000"/>
                    </a:schemeClr>
                  </a:solidFill>
                </a:rPr>
                <a:t> </a:t>
              </a:r>
              <a:r>
                <a:rPr lang="el-GR" sz="1100" b="1" dirty="0">
                  <a:solidFill>
                    <a:schemeClr val="tx1">
                      <a:lumMod val="65000"/>
                      <a:lumOff val="35000"/>
                    </a:schemeClr>
                  </a:solidFill>
                </a:rPr>
                <a:t>γνωστές</a:t>
              </a:r>
              <a:endParaRPr lang="en-JM" sz="1100" b="1" dirty="0">
                <a:solidFill>
                  <a:schemeClr val="tx1">
                    <a:lumMod val="65000"/>
                    <a:lumOff val="35000"/>
                  </a:schemeClr>
                </a:solidFill>
              </a:endParaRPr>
            </a:p>
            <a:p>
              <a:pPr marL="0" indent="0">
                <a:buFont typeface="Arial" pitchFamily="34" charset="0"/>
                <a:buNone/>
              </a:pPr>
              <a:endParaRPr lang="en-JM" sz="1100" dirty="0">
                <a:solidFill>
                  <a:schemeClr val="tx1">
                    <a:lumMod val="65000"/>
                    <a:lumOff val="35000"/>
                  </a:schemeClr>
                </a:solidFill>
                <a:latin typeface="Arial" pitchFamily="34" charset="0"/>
              </a:endParaRPr>
            </a:p>
          </p:txBody>
        </p:sp>
        <p:sp>
          <p:nvSpPr>
            <p:cNvPr id="31" name="Text Placeholder 3">
              <a:extLst>
                <a:ext uri="{FF2B5EF4-FFF2-40B4-BE49-F238E27FC236}">
                  <a16:creationId xmlns:a16="http://schemas.microsoft.com/office/drawing/2014/main" id="{7ACECA1E-7FFB-483E-AB8D-6733656FF8C4}"/>
                </a:ext>
              </a:extLst>
            </p:cNvPr>
            <p:cNvSpPr txBox="1">
              <a:spLocks/>
            </p:cNvSpPr>
            <p:nvPr/>
          </p:nvSpPr>
          <p:spPr>
            <a:xfrm>
              <a:off x="4419600" y="2876549"/>
              <a:ext cx="4395143" cy="320040"/>
            </a:xfrm>
            <a:prstGeom prst="rect">
              <a:avLst/>
            </a:prstGeom>
            <a:solidFill>
              <a:srgbClr val="AB092F"/>
            </a:solidFill>
            <a:ln>
              <a:noFill/>
            </a:ln>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25"/>
                </a:spcBef>
                <a:buNone/>
              </a:pPr>
              <a:r>
                <a:rPr lang="el-GR" sz="1600" b="1" dirty="0">
                  <a:solidFill>
                    <a:schemeClr val="bg1"/>
                  </a:solidFill>
                  <a:latin typeface="Bebas Neue" pitchFamily="34" charset="0"/>
                </a:rPr>
                <a:t>Μη-Επιβλεπόμενη Μάθηση</a:t>
              </a:r>
              <a:endParaRPr lang="en-JM" sz="1600" b="1" dirty="0">
                <a:solidFill>
                  <a:schemeClr val="bg1"/>
                </a:solidFill>
                <a:latin typeface="Bebas Neue" pitchFamily="34" charset="0"/>
              </a:endParaRPr>
            </a:p>
          </p:txBody>
        </p:sp>
        <p:sp>
          <p:nvSpPr>
            <p:cNvPr id="32" name="Text Placeholder 4">
              <a:extLst>
                <a:ext uri="{FF2B5EF4-FFF2-40B4-BE49-F238E27FC236}">
                  <a16:creationId xmlns:a16="http://schemas.microsoft.com/office/drawing/2014/main" id="{98008841-48C0-4C8B-B39E-1A89941C8F77}"/>
                </a:ext>
              </a:extLst>
            </p:cNvPr>
            <p:cNvSpPr txBox="1">
              <a:spLocks/>
            </p:cNvSpPr>
            <p:nvPr/>
          </p:nvSpPr>
          <p:spPr>
            <a:xfrm>
              <a:off x="4419600" y="3196595"/>
              <a:ext cx="4395143" cy="1559833"/>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pPr>
              <a:r>
                <a:rPr lang="el-GR" sz="1100" b="1" dirty="0">
                  <a:solidFill>
                    <a:schemeClr val="tx1">
                      <a:lumMod val="65000"/>
                      <a:lumOff val="35000"/>
                    </a:schemeClr>
                  </a:solidFill>
                </a:rPr>
                <a:t>Λαμβάνει</a:t>
              </a:r>
              <a:r>
                <a:rPr lang="el-GR" sz="1100" dirty="0">
                  <a:solidFill>
                    <a:schemeClr val="tx1">
                      <a:lumMod val="65000"/>
                      <a:lumOff val="35000"/>
                    </a:schemeClr>
                  </a:solidFill>
                </a:rPr>
                <a:t> ένα σύνολο </a:t>
              </a:r>
              <a:r>
                <a:rPr lang="el-GR" sz="1100" b="1" dirty="0">
                  <a:solidFill>
                    <a:schemeClr val="tx1">
                      <a:lumMod val="65000"/>
                      <a:lumOff val="35000"/>
                    </a:schemeClr>
                  </a:solidFill>
                </a:rPr>
                <a:t>Δεδομένα</a:t>
              </a:r>
              <a:r>
                <a:rPr lang="el-GR" sz="1100" dirty="0">
                  <a:solidFill>
                    <a:schemeClr val="tx1">
                      <a:lumMod val="65000"/>
                      <a:lumOff val="35000"/>
                    </a:schemeClr>
                  </a:solidFill>
                </a:rPr>
                <a:t> </a:t>
              </a:r>
              <a:r>
                <a:rPr lang="el-GR" sz="1100" b="1" dirty="0">
                  <a:solidFill>
                    <a:schemeClr val="tx1">
                      <a:lumMod val="65000"/>
                      <a:lumOff val="35000"/>
                    </a:schemeClr>
                  </a:solidFill>
                </a:rPr>
                <a:t>Εκπαίδευσης</a:t>
              </a:r>
              <a:r>
                <a:rPr lang="el-GR" sz="1100" dirty="0">
                  <a:solidFill>
                    <a:schemeClr val="tx1">
                      <a:lumMod val="65000"/>
                      <a:lumOff val="35000"/>
                    </a:schemeClr>
                  </a:solidFill>
                </a:rPr>
                <a:t> (</a:t>
              </a:r>
              <a:r>
                <a:rPr lang="en-US" sz="1100" b="1" dirty="0">
                  <a:solidFill>
                    <a:schemeClr val="tx1">
                      <a:lumMod val="65000"/>
                      <a:lumOff val="35000"/>
                    </a:schemeClr>
                  </a:solidFill>
                </a:rPr>
                <a:t>T</a:t>
              </a:r>
              <a:r>
                <a:rPr lang="en-GB" sz="1100" b="1" dirty="0">
                  <a:solidFill>
                    <a:schemeClr val="tx1">
                      <a:lumMod val="65000"/>
                      <a:lumOff val="35000"/>
                    </a:schemeClr>
                  </a:solidFill>
                </a:rPr>
                <a:t>raining</a:t>
              </a:r>
              <a:r>
                <a:rPr lang="en-GB" sz="1100" dirty="0">
                  <a:solidFill>
                    <a:schemeClr val="tx1">
                      <a:lumMod val="65000"/>
                      <a:lumOff val="35000"/>
                    </a:schemeClr>
                  </a:solidFill>
                </a:rPr>
                <a:t> </a:t>
              </a:r>
              <a:r>
                <a:rPr lang="en-GB" sz="1100" b="1" dirty="0">
                  <a:solidFill>
                    <a:schemeClr val="tx1">
                      <a:lumMod val="65000"/>
                      <a:lumOff val="35000"/>
                    </a:schemeClr>
                  </a:solidFill>
                </a:rPr>
                <a:t>Data</a:t>
              </a:r>
              <a:r>
                <a:rPr lang="el-GR" sz="1100" dirty="0">
                  <a:solidFill>
                    <a:schemeClr val="tx1">
                      <a:lumMod val="65000"/>
                      <a:lumOff val="35000"/>
                    </a:schemeClr>
                  </a:solidFill>
                </a:rPr>
                <a:t>) για τα οποία οι </a:t>
              </a:r>
              <a:r>
                <a:rPr lang="el-GR" sz="1100" b="1" dirty="0">
                  <a:solidFill>
                    <a:schemeClr val="tx1">
                      <a:lumMod val="65000"/>
                      <a:lumOff val="35000"/>
                    </a:schemeClr>
                  </a:solidFill>
                </a:rPr>
                <a:t>κλάσεις</a:t>
              </a:r>
              <a:r>
                <a:rPr lang="el-GR" sz="1100" dirty="0">
                  <a:solidFill>
                    <a:schemeClr val="tx1">
                      <a:lumMod val="65000"/>
                      <a:lumOff val="35000"/>
                    </a:schemeClr>
                  </a:solidFill>
                </a:rPr>
                <a:t> τους </a:t>
              </a:r>
              <a:r>
                <a:rPr lang="el-GR" sz="1100" b="1" dirty="0">
                  <a:solidFill>
                    <a:schemeClr val="tx1">
                      <a:lumMod val="65000"/>
                      <a:lumOff val="35000"/>
                    </a:schemeClr>
                  </a:solidFill>
                </a:rPr>
                <a:t>δεν</a:t>
              </a:r>
              <a:r>
                <a:rPr lang="el-GR" sz="1100" dirty="0">
                  <a:solidFill>
                    <a:schemeClr val="tx1">
                      <a:lumMod val="65000"/>
                      <a:lumOff val="35000"/>
                    </a:schemeClr>
                  </a:solidFill>
                </a:rPr>
                <a:t> </a:t>
              </a:r>
              <a:r>
                <a:rPr lang="el-GR" sz="1100" b="1" dirty="0">
                  <a:solidFill>
                    <a:schemeClr val="tx1">
                      <a:lumMod val="65000"/>
                      <a:lumOff val="35000"/>
                    </a:schemeClr>
                  </a:solidFill>
                </a:rPr>
                <a:t>είναι</a:t>
              </a:r>
              <a:r>
                <a:rPr lang="el-GR" sz="1100" dirty="0">
                  <a:solidFill>
                    <a:schemeClr val="tx1">
                      <a:lumMod val="65000"/>
                      <a:lumOff val="35000"/>
                    </a:schemeClr>
                  </a:solidFill>
                </a:rPr>
                <a:t> </a:t>
              </a:r>
              <a:r>
                <a:rPr lang="el-GR" sz="1100" b="1" dirty="0">
                  <a:solidFill>
                    <a:schemeClr val="tx1">
                      <a:lumMod val="65000"/>
                      <a:lumOff val="35000"/>
                    </a:schemeClr>
                  </a:solidFill>
                </a:rPr>
                <a:t>γνωστές</a:t>
              </a:r>
              <a:endParaRPr lang="en-US" sz="1100" b="1" dirty="0">
                <a:solidFill>
                  <a:schemeClr val="tx1">
                    <a:lumMod val="65000"/>
                    <a:lumOff val="35000"/>
                  </a:schemeClr>
                </a:solidFill>
              </a:endParaRPr>
            </a:p>
            <a:p>
              <a:pPr>
                <a:buClr>
                  <a:srgbClr val="AB092F"/>
                </a:buClr>
              </a:pPr>
              <a:r>
                <a:rPr lang="el-GR" sz="1100" dirty="0">
                  <a:solidFill>
                    <a:schemeClr val="tx1">
                      <a:lumMod val="65000"/>
                      <a:lumOff val="35000"/>
                    </a:schemeClr>
                  </a:solidFill>
                </a:rPr>
                <a:t>Το </a:t>
              </a:r>
              <a:r>
                <a:rPr lang="el-GR" sz="1100" b="1" dirty="0">
                  <a:solidFill>
                    <a:schemeClr val="tx1">
                      <a:lumMod val="65000"/>
                      <a:lumOff val="35000"/>
                    </a:schemeClr>
                  </a:solidFill>
                </a:rPr>
                <a:t>Μοντέλο</a:t>
              </a:r>
              <a:r>
                <a:rPr lang="el-GR" sz="1100" dirty="0">
                  <a:solidFill>
                    <a:schemeClr val="tx1">
                      <a:lumMod val="65000"/>
                      <a:lumOff val="35000"/>
                    </a:schemeClr>
                  </a:solidFill>
                </a:rPr>
                <a:t> προσπαθεί να </a:t>
              </a:r>
              <a:r>
                <a:rPr lang="el-GR" sz="1100" b="1" dirty="0">
                  <a:solidFill>
                    <a:schemeClr val="tx1">
                      <a:lumMod val="65000"/>
                      <a:lumOff val="35000"/>
                    </a:schemeClr>
                  </a:solidFill>
                </a:rPr>
                <a:t>χειριστεί</a:t>
              </a:r>
              <a:r>
                <a:rPr lang="el-GR" sz="1100" dirty="0">
                  <a:solidFill>
                    <a:schemeClr val="tx1">
                      <a:lumMod val="65000"/>
                      <a:lumOff val="35000"/>
                    </a:schemeClr>
                  </a:solidFill>
                </a:rPr>
                <a:t> τα </a:t>
              </a:r>
              <a:r>
                <a:rPr lang="el-GR" sz="1100" b="1" dirty="0">
                  <a:solidFill>
                    <a:schemeClr val="tx1">
                      <a:lumMod val="65000"/>
                      <a:lumOff val="35000"/>
                    </a:schemeClr>
                  </a:solidFill>
                </a:rPr>
                <a:t>δεδομένα</a:t>
              </a:r>
              <a:r>
                <a:rPr lang="el-GR" sz="1100" dirty="0">
                  <a:solidFill>
                    <a:schemeClr val="tx1">
                      <a:lumMod val="65000"/>
                      <a:lumOff val="35000"/>
                    </a:schemeClr>
                  </a:solidFill>
                </a:rPr>
                <a:t> με βάση τις </a:t>
              </a:r>
              <a:r>
                <a:rPr lang="el-GR" sz="1100" b="1" dirty="0">
                  <a:solidFill>
                    <a:schemeClr val="tx1">
                      <a:lumMod val="65000"/>
                      <a:lumOff val="35000"/>
                    </a:schemeClr>
                  </a:solidFill>
                </a:rPr>
                <a:t>ομοιότητες</a:t>
              </a:r>
              <a:r>
                <a:rPr lang="el-GR" sz="1100" dirty="0">
                  <a:solidFill>
                    <a:schemeClr val="tx1">
                      <a:lumMod val="65000"/>
                      <a:lumOff val="35000"/>
                    </a:schemeClr>
                  </a:solidFill>
                </a:rPr>
                <a:t> ή τις </a:t>
              </a:r>
              <a:r>
                <a:rPr lang="el-GR" sz="1100" b="1" dirty="0">
                  <a:solidFill>
                    <a:schemeClr val="tx1">
                      <a:lumMod val="65000"/>
                      <a:lumOff val="35000"/>
                    </a:schemeClr>
                  </a:solidFill>
                </a:rPr>
                <a:t>ανομοιότητες</a:t>
              </a:r>
              <a:r>
                <a:rPr lang="el-GR" sz="1100" dirty="0">
                  <a:solidFill>
                    <a:schemeClr val="tx1">
                      <a:lumMod val="65000"/>
                      <a:lumOff val="35000"/>
                    </a:schemeClr>
                  </a:solidFill>
                </a:rPr>
                <a:t> που παρουσιάζουν </a:t>
              </a:r>
              <a:r>
                <a:rPr lang="el-GR" sz="1100" b="1" dirty="0">
                  <a:solidFill>
                    <a:schemeClr val="tx1">
                      <a:lumMod val="65000"/>
                      <a:lumOff val="35000"/>
                    </a:schemeClr>
                  </a:solidFill>
                </a:rPr>
                <a:t>μεταξύ</a:t>
              </a:r>
              <a:r>
                <a:rPr lang="el-GR" sz="1100" dirty="0">
                  <a:solidFill>
                    <a:schemeClr val="tx1">
                      <a:lumMod val="65000"/>
                      <a:lumOff val="35000"/>
                    </a:schemeClr>
                  </a:solidFill>
                </a:rPr>
                <a:t> τους</a:t>
              </a:r>
            </a:p>
            <a:p>
              <a:pPr>
                <a:buClr>
                  <a:srgbClr val="AB092F"/>
                </a:buClr>
              </a:pPr>
              <a:r>
                <a:rPr lang="el-GR" sz="1100" b="1" dirty="0">
                  <a:solidFill>
                    <a:schemeClr val="tx1">
                      <a:lumMod val="65000"/>
                      <a:lumOff val="35000"/>
                    </a:schemeClr>
                  </a:solidFill>
                </a:rPr>
                <a:t>Δύσκολο</a:t>
              </a:r>
              <a:r>
                <a:rPr lang="el-GR" sz="1100" dirty="0">
                  <a:solidFill>
                    <a:schemeClr val="tx1">
                      <a:lumMod val="65000"/>
                      <a:lumOff val="35000"/>
                    </a:schemeClr>
                  </a:solidFill>
                </a:rPr>
                <a:t> να γίνει </a:t>
              </a:r>
              <a:r>
                <a:rPr lang="el-GR" sz="1100" b="1" dirty="0">
                  <a:solidFill>
                    <a:schemeClr val="tx1">
                      <a:lumMod val="65000"/>
                      <a:lumOff val="35000"/>
                    </a:schemeClr>
                  </a:solidFill>
                </a:rPr>
                <a:t>εκτίμηση</a:t>
              </a:r>
              <a:r>
                <a:rPr lang="el-GR" sz="1100" dirty="0">
                  <a:solidFill>
                    <a:schemeClr val="tx1">
                      <a:lumMod val="65000"/>
                      <a:lumOff val="35000"/>
                    </a:schemeClr>
                  </a:solidFill>
                </a:rPr>
                <a:t> της </a:t>
              </a:r>
              <a:r>
                <a:rPr lang="el-GR" sz="1100" b="1" dirty="0">
                  <a:solidFill>
                    <a:schemeClr val="tx1">
                      <a:lumMod val="65000"/>
                      <a:lumOff val="35000"/>
                    </a:schemeClr>
                  </a:solidFill>
                </a:rPr>
                <a:t>απόδοσης</a:t>
              </a:r>
              <a:r>
                <a:rPr lang="el-GR" sz="1100" dirty="0">
                  <a:solidFill>
                    <a:schemeClr val="tx1">
                      <a:lumMod val="65000"/>
                      <a:lumOff val="35000"/>
                    </a:schemeClr>
                  </a:solidFill>
                </a:rPr>
                <a:t> του </a:t>
              </a:r>
              <a:r>
                <a:rPr lang="el-GR" sz="1100" b="1" dirty="0">
                  <a:solidFill>
                    <a:schemeClr val="tx1">
                      <a:lumMod val="65000"/>
                      <a:lumOff val="35000"/>
                    </a:schemeClr>
                  </a:solidFill>
                </a:rPr>
                <a:t>Μοντέλου</a:t>
              </a:r>
              <a:r>
                <a:rPr lang="el-GR" sz="1100" dirty="0">
                  <a:solidFill>
                    <a:schemeClr val="tx1">
                      <a:lumMod val="65000"/>
                      <a:lumOff val="35000"/>
                    </a:schemeClr>
                  </a:solidFill>
                </a:rPr>
                <a:t>, επειδή </a:t>
              </a:r>
              <a:r>
                <a:rPr lang="el-GR" sz="1100" b="1" dirty="0">
                  <a:solidFill>
                    <a:schemeClr val="tx1">
                      <a:lumMod val="65000"/>
                      <a:lumOff val="35000"/>
                    </a:schemeClr>
                  </a:solidFill>
                </a:rPr>
                <a:t>δεν</a:t>
              </a:r>
              <a:r>
                <a:rPr lang="el-GR" sz="1100" dirty="0">
                  <a:solidFill>
                    <a:schemeClr val="tx1">
                      <a:lumMod val="65000"/>
                      <a:lumOff val="35000"/>
                    </a:schemeClr>
                  </a:solidFill>
                </a:rPr>
                <a:t> </a:t>
              </a:r>
              <a:r>
                <a:rPr lang="el-GR" sz="1100" b="1" dirty="0">
                  <a:solidFill>
                    <a:schemeClr val="tx1">
                      <a:lumMod val="65000"/>
                      <a:lumOff val="35000"/>
                    </a:schemeClr>
                  </a:solidFill>
                </a:rPr>
                <a:t>υπάρχουν</a:t>
              </a:r>
              <a:r>
                <a:rPr lang="el-GR" sz="1100" dirty="0">
                  <a:solidFill>
                    <a:schemeClr val="tx1">
                      <a:lumMod val="65000"/>
                      <a:lumOff val="35000"/>
                    </a:schemeClr>
                  </a:solidFill>
                </a:rPr>
                <a:t> </a:t>
              </a:r>
              <a:r>
                <a:rPr lang="el-GR" sz="1100" b="1" dirty="0">
                  <a:solidFill>
                    <a:schemeClr val="tx1">
                      <a:lumMod val="65000"/>
                      <a:lumOff val="35000"/>
                    </a:schemeClr>
                  </a:solidFill>
                </a:rPr>
                <a:t>γνωστές</a:t>
              </a:r>
              <a:r>
                <a:rPr lang="el-GR" sz="1100" dirty="0">
                  <a:solidFill>
                    <a:schemeClr val="tx1">
                      <a:lumMod val="65000"/>
                      <a:lumOff val="35000"/>
                    </a:schemeClr>
                  </a:solidFill>
                </a:rPr>
                <a:t> </a:t>
              </a:r>
              <a:r>
                <a:rPr lang="el-GR" sz="1100" b="1" dirty="0">
                  <a:solidFill>
                    <a:schemeClr val="tx1">
                      <a:lumMod val="65000"/>
                      <a:lumOff val="35000"/>
                    </a:schemeClr>
                  </a:solidFill>
                </a:rPr>
                <a:t>κλάσεις</a:t>
              </a:r>
            </a:p>
            <a:p>
              <a:pPr>
                <a:buClr>
                  <a:srgbClr val="AB092F"/>
                </a:buClr>
              </a:pPr>
              <a:r>
                <a:rPr lang="el-GR" sz="1100" b="1" dirty="0">
                  <a:solidFill>
                    <a:schemeClr val="tx1">
                      <a:lumMod val="65000"/>
                      <a:lumOff val="35000"/>
                    </a:schemeClr>
                  </a:solidFill>
                </a:rPr>
                <a:t>Αποτελείται </a:t>
              </a:r>
              <a:r>
                <a:rPr lang="el-GR" sz="1100" dirty="0">
                  <a:solidFill>
                    <a:schemeClr val="tx1">
                      <a:lumMod val="65000"/>
                      <a:lumOff val="35000"/>
                    </a:schemeClr>
                  </a:solidFill>
                </a:rPr>
                <a:t>από</a:t>
              </a:r>
              <a:r>
                <a:rPr lang="el-GR" sz="1100" b="1" dirty="0">
                  <a:solidFill>
                    <a:schemeClr val="tx1">
                      <a:lumMod val="65000"/>
                      <a:lumOff val="35000"/>
                    </a:schemeClr>
                  </a:solidFill>
                </a:rPr>
                <a:t> μη ετικετοποιημένα δεδομένα</a:t>
              </a:r>
              <a:endParaRPr lang="en-JM" sz="1100" b="1" dirty="0">
                <a:solidFill>
                  <a:schemeClr val="tx1">
                    <a:lumMod val="65000"/>
                    <a:lumOff val="35000"/>
                  </a:schemeClr>
                </a:solidFill>
              </a:endParaRPr>
            </a:p>
          </p:txBody>
        </p:sp>
      </p:grpSp>
    </p:spTree>
    <p:extLst>
      <p:ext uri="{BB962C8B-B14F-4D97-AF65-F5344CB8AC3E}">
        <p14:creationId xmlns:p14="http://schemas.microsoft.com/office/powerpoint/2010/main" val="3946446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3119E574-7557-43A6-AA18-F57596C8AF8A}"/>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p:blipFill>
        <p:spPr>
          <a:xfrm>
            <a:off x="152707" y="1002012"/>
            <a:ext cx="3199786"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3" name="Title 2">
            <a:extLst>
              <a:ext uri="{FF2B5EF4-FFF2-40B4-BE49-F238E27FC236}">
                <a16:creationId xmlns:a16="http://schemas.microsoft.com/office/drawing/2014/main" id="{1526D652-3BA3-4AA6-921D-842DDC5AE09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3. </a:t>
            </a:r>
            <a:r>
              <a:rPr lang="el-GR" dirty="0">
                <a:solidFill>
                  <a:srgbClr val="AB092F"/>
                </a:solidFill>
              </a:rPr>
              <a:t>Είδη </a:t>
            </a:r>
            <a:r>
              <a:rPr lang="el-GR" dirty="0">
                <a:solidFill>
                  <a:schemeClr val="tx1">
                    <a:lumMod val="75000"/>
                    <a:lumOff val="25000"/>
                  </a:schemeClr>
                </a:solidFill>
              </a:rPr>
              <a:t>Μηχανικής Μάθησης </a:t>
            </a:r>
            <a:endParaRPr lang="en-US" dirty="0"/>
          </a:p>
        </p:txBody>
      </p:sp>
      <p:sp>
        <p:nvSpPr>
          <p:cNvPr id="4" name="Slide Number Placeholder 3">
            <a:extLst>
              <a:ext uri="{FF2B5EF4-FFF2-40B4-BE49-F238E27FC236}">
                <a16:creationId xmlns:a16="http://schemas.microsoft.com/office/drawing/2014/main" id="{7AD75120-9F24-4892-B3AD-7237ABB82018}"/>
              </a:ext>
            </a:extLst>
          </p:cNvPr>
          <p:cNvSpPr>
            <a:spLocks noGrp="1"/>
          </p:cNvSpPr>
          <p:nvPr>
            <p:ph type="sldNum" sz="quarter" idx="12"/>
          </p:nvPr>
        </p:nvSpPr>
        <p:spPr/>
        <p:txBody>
          <a:bodyPr/>
          <a:lstStyle/>
          <a:p>
            <a:fld id="{8DF5134D-7C6B-4A7B-B28B-A8C75F870448}" type="slidenum">
              <a:rPr lang="en-JM" smtClean="0"/>
              <a:pPr/>
              <a:t>8</a:t>
            </a:fld>
            <a:endParaRPr lang="en-JM"/>
          </a:p>
        </p:txBody>
      </p:sp>
      <p:pic>
        <p:nvPicPr>
          <p:cNvPr id="15" name="Picture 14">
            <a:extLst>
              <a:ext uri="{FF2B5EF4-FFF2-40B4-BE49-F238E27FC236}">
                <a16:creationId xmlns:a16="http://schemas.microsoft.com/office/drawing/2014/main" id="{8B24ACF5-AF76-4399-A978-5D1914CDD2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51398" y="2837409"/>
            <a:ext cx="3199786" cy="1919020"/>
          </a:xfrm>
          <a:prstGeom prst="roundRect">
            <a:avLst>
              <a:gd name="adj" fmla="val 8594"/>
            </a:avLst>
          </a:prstGeom>
          <a:solidFill>
            <a:srgbClr val="FFFFFF">
              <a:shade val="85000"/>
            </a:srgbClr>
          </a:solidFill>
          <a:ln>
            <a:solidFill>
              <a:schemeClr val="bg1">
                <a:lumMod val="85000"/>
              </a:schemeClr>
            </a:solidFill>
          </a:ln>
          <a:effectLst>
            <a:reflection blurRad="12700" stA="38000" endPos="7000" dist="5000" dir="5400000" sy="-100000" algn="bl" rotWithShape="0"/>
          </a:effectLst>
        </p:spPr>
      </p:pic>
      <p:grpSp>
        <p:nvGrpSpPr>
          <p:cNvPr id="20" name="Group 19">
            <a:extLst>
              <a:ext uri="{FF2B5EF4-FFF2-40B4-BE49-F238E27FC236}">
                <a16:creationId xmlns:a16="http://schemas.microsoft.com/office/drawing/2014/main" id="{5DC21F36-4ED4-4F57-ADFB-9D0EA96D7E67}"/>
              </a:ext>
            </a:extLst>
          </p:cNvPr>
          <p:cNvGrpSpPr/>
          <p:nvPr/>
        </p:nvGrpSpPr>
        <p:grpSpPr>
          <a:xfrm>
            <a:off x="4419600" y="1047750"/>
            <a:ext cx="4395143" cy="3708678"/>
            <a:chOff x="4419600" y="1047750"/>
            <a:chExt cx="4395143" cy="3708678"/>
          </a:xfrm>
        </p:grpSpPr>
        <p:sp>
          <p:nvSpPr>
            <p:cNvPr id="21" name="Text Placeholder 3">
              <a:extLst>
                <a:ext uri="{FF2B5EF4-FFF2-40B4-BE49-F238E27FC236}">
                  <a16:creationId xmlns:a16="http://schemas.microsoft.com/office/drawing/2014/main" id="{F40848B8-EB52-4C25-8932-A080734B99FB}"/>
                </a:ext>
              </a:extLst>
            </p:cNvPr>
            <p:cNvSpPr txBox="1">
              <a:spLocks/>
            </p:cNvSpPr>
            <p:nvPr/>
          </p:nvSpPr>
          <p:spPr>
            <a:xfrm>
              <a:off x="4419600" y="1047750"/>
              <a:ext cx="4395143" cy="320040"/>
            </a:xfrm>
            <a:prstGeom prst="rect">
              <a:avLst/>
            </a:prstGeom>
            <a:solidFill>
              <a:srgbClr val="002D51"/>
            </a:solidFill>
            <a:ln>
              <a:noFill/>
            </a:ln>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25"/>
                </a:spcBef>
                <a:buNone/>
              </a:pPr>
              <a:r>
                <a:rPr lang="el-GR" sz="1600" b="1" dirty="0">
                  <a:solidFill>
                    <a:schemeClr val="bg1"/>
                  </a:solidFill>
                  <a:latin typeface="Bebas Neue" pitchFamily="34" charset="0"/>
                </a:rPr>
                <a:t>Ημι-Επιβλεπόμενη Μάθηση</a:t>
              </a:r>
              <a:endParaRPr lang="en-JM" sz="1600" b="1" dirty="0">
                <a:solidFill>
                  <a:schemeClr val="bg1"/>
                </a:solidFill>
                <a:latin typeface="Bebas Neue" pitchFamily="34" charset="0"/>
              </a:endParaRPr>
            </a:p>
          </p:txBody>
        </p:sp>
        <p:sp>
          <p:nvSpPr>
            <p:cNvPr id="22" name="Text Placeholder 4">
              <a:extLst>
                <a:ext uri="{FF2B5EF4-FFF2-40B4-BE49-F238E27FC236}">
                  <a16:creationId xmlns:a16="http://schemas.microsoft.com/office/drawing/2014/main" id="{2C55490A-4E3F-4B94-9207-595CEDDA36C8}"/>
                </a:ext>
              </a:extLst>
            </p:cNvPr>
            <p:cNvSpPr txBox="1">
              <a:spLocks/>
            </p:cNvSpPr>
            <p:nvPr/>
          </p:nvSpPr>
          <p:spPr>
            <a:xfrm>
              <a:off x="4419600" y="1370377"/>
              <a:ext cx="4395143" cy="1506166"/>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pPr>
              <a:r>
                <a:rPr lang="el-GR" sz="1100" b="1" dirty="0">
                  <a:solidFill>
                    <a:schemeClr val="tx1">
                      <a:lumMod val="65000"/>
                      <a:lumOff val="35000"/>
                    </a:schemeClr>
                  </a:solidFill>
                </a:rPr>
                <a:t>Λαμβάνει</a:t>
              </a:r>
              <a:r>
                <a:rPr lang="el-GR" sz="1100" dirty="0">
                  <a:solidFill>
                    <a:schemeClr val="tx1">
                      <a:lumMod val="65000"/>
                      <a:lumOff val="35000"/>
                    </a:schemeClr>
                  </a:solidFill>
                </a:rPr>
                <a:t> ένα σύνολο από </a:t>
              </a:r>
              <a:r>
                <a:rPr lang="el-GR" sz="1100" b="1" dirty="0">
                  <a:solidFill>
                    <a:schemeClr val="tx1">
                      <a:lumMod val="65000"/>
                      <a:lumOff val="35000"/>
                    </a:schemeClr>
                  </a:solidFill>
                </a:rPr>
                <a:t>Δεδομένα</a:t>
              </a:r>
              <a:r>
                <a:rPr lang="el-GR" sz="1100" dirty="0">
                  <a:solidFill>
                    <a:schemeClr val="tx1">
                      <a:lumMod val="65000"/>
                      <a:lumOff val="35000"/>
                    </a:schemeClr>
                  </a:solidFill>
                </a:rPr>
                <a:t> </a:t>
              </a:r>
              <a:r>
                <a:rPr lang="el-GR" sz="1100" b="1" dirty="0">
                  <a:solidFill>
                    <a:schemeClr val="tx1">
                      <a:lumMod val="65000"/>
                      <a:lumOff val="35000"/>
                    </a:schemeClr>
                  </a:solidFill>
                </a:rPr>
                <a:t>Εκπαίδευσης</a:t>
              </a:r>
              <a:r>
                <a:rPr lang="el-GR" sz="1100" dirty="0">
                  <a:solidFill>
                    <a:schemeClr val="tx1">
                      <a:lumMod val="65000"/>
                      <a:lumOff val="35000"/>
                    </a:schemeClr>
                  </a:solidFill>
                </a:rPr>
                <a:t> (</a:t>
              </a:r>
              <a:r>
                <a:rPr lang="en-US" sz="1100" b="1" dirty="0">
                  <a:solidFill>
                    <a:schemeClr val="tx1">
                      <a:lumMod val="65000"/>
                      <a:lumOff val="35000"/>
                    </a:schemeClr>
                  </a:solidFill>
                </a:rPr>
                <a:t>T</a:t>
              </a:r>
              <a:r>
                <a:rPr lang="en-GB" sz="1100" b="1" dirty="0">
                  <a:solidFill>
                    <a:schemeClr val="tx1">
                      <a:lumMod val="65000"/>
                      <a:lumOff val="35000"/>
                    </a:schemeClr>
                  </a:solidFill>
                </a:rPr>
                <a:t>raining</a:t>
              </a:r>
              <a:r>
                <a:rPr lang="en-GB" sz="1100" dirty="0">
                  <a:solidFill>
                    <a:schemeClr val="tx1">
                      <a:lumMod val="65000"/>
                      <a:lumOff val="35000"/>
                    </a:schemeClr>
                  </a:solidFill>
                </a:rPr>
                <a:t> </a:t>
              </a:r>
              <a:r>
                <a:rPr lang="en-GB" sz="1100" b="1" dirty="0">
                  <a:solidFill>
                    <a:schemeClr val="tx1">
                      <a:lumMod val="65000"/>
                      <a:lumOff val="35000"/>
                    </a:schemeClr>
                  </a:solidFill>
                </a:rPr>
                <a:t>Data</a:t>
              </a:r>
              <a:r>
                <a:rPr lang="el-GR" sz="1100" dirty="0">
                  <a:solidFill>
                    <a:schemeClr val="tx1">
                      <a:lumMod val="65000"/>
                      <a:lumOff val="35000"/>
                    </a:schemeClr>
                  </a:solidFill>
                </a:rPr>
                <a:t>)</a:t>
              </a:r>
            </a:p>
            <a:p>
              <a:pPr>
                <a:buClr>
                  <a:srgbClr val="AB092F"/>
                </a:buClr>
              </a:pPr>
              <a:r>
                <a:rPr lang="el-GR" sz="1100" b="1" dirty="0">
                  <a:solidFill>
                    <a:schemeClr val="tx1">
                      <a:lumMod val="65000"/>
                      <a:lumOff val="35000"/>
                    </a:schemeClr>
                  </a:solidFill>
                </a:rPr>
                <a:t>Δημιουργείται</a:t>
              </a:r>
              <a:r>
                <a:rPr lang="el-GR" sz="1100" dirty="0">
                  <a:solidFill>
                    <a:schemeClr val="tx1">
                      <a:lumMod val="65000"/>
                      <a:lumOff val="35000"/>
                    </a:schemeClr>
                  </a:solidFill>
                </a:rPr>
                <a:t> ένα </a:t>
              </a:r>
              <a:r>
                <a:rPr lang="el-GR" sz="1100" b="1" dirty="0">
                  <a:solidFill>
                    <a:schemeClr val="tx1">
                      <a:lumMod val="65000"/>
                      <a:lumOff val="35000"/>
                    </a:schemeClr>
                  </a:solidFill>
                </a:rPr>
                <a:t>Μοντέλο</a:t>
              </a:r>
              <a:r>
                <a:rPr lang="el-GR" sz="1100" dirty="0">
                  <a:solidFill>
                    <a:schemeClr val="tx1">
                      <a:lumMod val="65000"/>
                      <a:lumOff val="35000"/>
                    </a:schemeClr>
                  </a:solidFill>
                </a:rPr>
                <a:t> µε </a:t>
              </a:r>
              <a:r>
                <a:rPr lang="el-GR" sz="1100" b="1" dirty="0">
                  <a:solidFill>
                    <a:schemeClr val="tx1">
                      <a:lumMod val="65000"/>
                      <a:lumOff val="35000"/>
                    </a:schemeClr>
                  </a:solidFill>
                </a:rPr>
                <a:t>σκοπό</a:t>
              </a:r>
              <a:r>
                <a:rPr lang="el-GR" sz="1100" dirty="0">
                  <a:solidFill>
                    <a:schemeClr val="tx1">
                      <a:lumMod val="65000"/>
                      <a:lumOff val="35000"/>
                    </a:schemeClr>
                  </a:solidFill>
                </a:rPr>
                <a:t> την </a:t>
              </a:r>
              <a:r>
                <a:rPr lang="el-GR" sz="1100" b="1" dirty="0">
                  <a:solidFill>
                    <a:schemeClr val="tx1">
                      <a:lumMod val="65000"/>
                      <a:lumOff val="35000"/>
                    </a:schemeClr>
                  </a:solidFill>
                </a:rPr>
                <a:t>πρόβλεψη</a:t>
              </a:r>
            </a:p>
            <a:p>
              <a:pPr>
                <a:buClr>
                  <a:srgbClr val="AB092F"/>
                </a:buClr>
              </a:pPr>
              <a:r>
                <a:rPr lang="el-GR" sz="1100" dirty="0">
                  <a:solidFill>
                    <a:schemeClr val="tx1">
                      <a:lumMod val="65000"/>
                      <a:lumOff val="35000"/>
                    </a:schemeClr>
                  </a:solidFill>
                </a:rPr>
                <a:t>Πολλές φορές, ο </a:t>
              </a:r>
              <a:r>
                <a:rPr lang="el-GR" sz="1100" b="1" dirty="0">
                  <a:solidFill>
                    <a:schemeClr val="tx1">
                      <a:lumMod val="65000"/>
                      <a:lumOff val="35000"/>
                    </a:schemeClr>
                  </a:solidFill>
                </a:rPr>
                <a:t>συνδυασμός</a:t>
              </a:r>
              <a:r>
                <a:rPr lang="el-GR" sz="1100" dirty="0">
                  <a:solidFill>
                    <a:schemeClr val="tx1">
                      <a:lumMod val="65000"/>
                      <a:lumOff val="35000"/>
                    </a:schemeClr>
                  </a:solidFill>
                </a:rPr>
                <a:t> της </a:t>
              </a:r>
              <a:r>
                <a:rPr lang="el-GR" sz="1100" b="1" dirty="0">
                  <a:solidFill>
                    <a:schemeClr val="tx1">
                      <a:lumMod val="65000"/>
                      <a:lumOff val="35000"/>
                    </a:schemeClr>
                  </a:solidFill>
                </a:rPr>
                <a:t>Επιβλεπόμενης</a:t>
              </a:r>
              <a:r>
                <a:rPr lang="el-GR" sz="1100" dirty="0">
                  <a:solidFill>
                    <a:schemeClr val="tx1">
                      <a:lumMod val="65000"/>
                      <a:lumOff val="35000"/>
                    </a:schemeClr>
                  </a:solidFill>
                </a:rPr>
                <a:t> και της </a:t>
              </a:r>
              <a:r>
                <a:rPr lang="el-GR" sz="1100" b="1" dirty="0">
                  <a:solidFill>
                    <a:schemeClr val="tx1">
                      <a:lumMod val="65000"/>
                      <a:lumOff val="35000"/>
                    </a:schemeClr>
                  </a:solidFill>
                </a:rPr>
                <a:t>Ημι-Επιβλεπόμενης</a:t>
              </a:r>
              <a:r>
                <a:rPr lang="el-GR" sz="1100" dirty="0">
                  <a:solidFill>
                    <a:schemeClr val="tx1">
                      <a:lumMod val="65000"/>
                      <a:lumOff val="35000"/>
                    </a:schemeClr>
                  </a:solidFill>
                </a:rPr>
                <a:t> </a:t>
              </a:r>
              <a:r>
                <a:rPr lang="el-GR" sz="1100" b="1" dirty="0">
                  <a:solidFill>
                    <a:schemeClr val="tx1">
                      <a:lumMod val="65000"/>
                      <a:lumOff val="35000"/>
                    </a:schemeClr>
                  </a:solidFill>
                </a:rPr>
                <a:t>Μάθησης</a:t>
              </a:r>
              <a:r>
                <a:rPr lang="el-GR" sz="1100" dirty="0">
                  <a:solidFill>
                    <a:schemeClr val="tx1">
                      <a:lumMod val="65000"/>
                      <a:lumOff val="35000"/>
                    </a:schemeClr>
                  </a:solidFill>
                </a:rPr>
                <a:t> μπορεί να οδηγήσει σε </a:t>
              </a:r>
              <a:r>
                <a:rPr lang="el-GR" sz="1100" b="1" dirty="0">
                  <a:solidFill>
                    <a:schemeClr val="tx1">
                      <a:lumMod val="65000"/>
                      <a:lumOff val="35000"/>
                    </a:schemeClr>
                  </a:solidFill>
                </a:rPr>
                <a:t>καλύτερη</a:t>
              </a:r>
              <a:r>
                <a:rPr lang="el-GR" sz="1100" dirty="0">
                  <a:solidFill>
                    <a:schemeClr val="tx1">
                      <a:lumMod val="65000"/>
                      <a:lumOff val="35000"/>
                    </a:schemeClr>
                  </a:solidFill>
                </a:rPr>
                <a:t> </a:t>
              </a:r>
              <a:r>
                <a:rPr lang="el-GR" sz="1100" b="1" dirty="0">
                  <a:solidFill>
                    <a:schemeClr val="tx1">
                      <a:lumMod val="65000"/>
                      <a:lumOff val="35000"/>
                    </a:schemeClr>
                  </a:solidFill>
                </a:rPr>
                <a:t>απόδοση</a:t>
              </a:r>
              <a:r>
                <a:rPr lang="el-GR" sz="1100" dirty="0">
                  <a:solidFill>
                    <a:schemeClr val="tx1">
                      <a:lumMod val="65000"/>
                      <a:lumOff val="35000"/>
                    </a:schemeClr>
                  </a:solidFill>
                </a:rPr>
                <a:t> από τα </a:t>
              </a:r>
              <a:r>
                <a:rPr lang="el-GR" sz="1100" b="1" dirty="0">
                  <a:solidFill>
                    <a:schemeClr val="tx1">
                      <a:lumMod val="65000"/>
                      <a:lumOff val="35000"/>
                    </a:schemeClr>
                  </a:solidFill>
                </a:rPr>
                <a:t>υπόλοιπα</a:t>
              </a:r>
              <a:r>
                <a:rPr lang="el-GR" sz="1100" dirty="0">
                  <a:solidFill>
                    <a:schemeClr val="tx1">
                      <a:lumMod val="65000"/>
                      <a:lumOff val="35000"/>
                    </a:schemeClr>
                  </a:solidFill>
                </a:rPr>
                <a:t> </a:t>
              </a:r>
              <a:r>
                <a:rPr lang="el-GR" sz="1100" b="1" dirty="0">
                  <a:solidFill>
                    <a:schemeClr val="tx1">
                      <a:lumMod val="65000"/>
                      <a:lumOff val="35000"/>
                    </a:schemeClr>
                  </a:solidFill>
                </a:rPr>
                <a:t>είδη</a:t>
              </a:r>
              <a:r>
                <a:rPr lang="el-GR" sz="1100" dirty="0">
                  <a:solidFill>
                    <a:schemeClr val="tx1">
                      <a:lumMod val="65000"/>
                      <a:lumOff val="35000"/>
                    </a:schemeClr>
                  </a:solidFill>
                </a:rPr>
                <a:t>.</a:t>
              </a:r>
              <a:endParaRPr lang="el-GR" sz="1100" b="1" dirty="0">
                <a:solidFill>
                  <a:schemeClr val="tx1">
                    <a:lumMod val="65000"/>
                    <a:lumOff val="35000"/>
                  </a:schemeClr>
                </a:solidFill>
              </a:endParaRPr>
            </a:p>
            <a:p>
              <a:pPr>
                <a:buClr>
                  <a:srgbClr val="AB092F"/>
                </a:buClr>
              </a:pPr>
              <a:r>
                <a:rPr lang="el-GR" sz="1100" b="1" dirty="0">
                  <a:solidFill>
                    <a:schemeClr val="tx1">
                      <a:lumMod val="65000"/>
                      <a:lumOff val="35000"/>
                    </a:schemeClr>
                  </a:solidFill>
                </a:rPr>
                <a:t>Αποτελείται</a:t>
              </a:r>
              <a:r>
                <a:rPr lang="el-GR" sz="1100" dirty="0">
                  <a:solidFill>
                    <a:schemeClr val="tx1">
                      <a:lumMod val="65000"/>
                      <a:lumOff val="35000"/>
                    </a:schemeClr>
                  </a:solidFill>
                </a:rPr>
                <a:t> από </a:t>
              </a:r>
              <a:r>
                <a:rPr lang="el-GR" sz="1100" b="1" dirty="0">
                  <a:solidFill>
                    <a:schemeClr val="tx1">
                      <a:lumMod val="65000"/>
                      <a:lumOff val="35000"/>
                    </a:schemeClr>
                  </a:solidFill>
                </a:rPr>
                <a:t>μικρό πλήθος ετικετοποιημένων </a:t>
              </a:r>
              <a:r>
                <a:rPr lang="el-GR" sz="1100" dirty="0">
                  <a:solidFill>
                    <a:schemeClr val="tx1">
                      <a:lumMod val="65000"/>
                      <a:lumOff val="35000"/>
                    </a:schemeClr>
                  </a:solidFill>
                </a:rPr>
                <a:t>και</a:t>
              </a:r>
              <a:r>
                <a:rPr lang="el-GR" sz="1100" b="1" dirty="0">
                  <a:solidFill>
                    <a:schemeClr val="tx1">
                      <a:lumMod val="65000"/>
                      <a:lumOff val="35000"/>
                    </a:schemeClr>
                  </a:solidFill>
                </a:rPr>
                <a:t> μεγάλο πλήθος μη ετικετοποιημένων</a:t>
              </a:r>
              <a:r>
                <a:rPr lang="el-GR" sz="1100" dirty="0">
                  <a:solidFill>
                    <a:schemeClr val="tx1">
                      <a:lumMod val="65000"/>
                      <a:lumOff val="35000"/>
                    </a:schemeClr>
                  </a:solidFill>
                </a:rPr>
                <a:t> </a:t>
              </a:r>
              <a:r>
                <a:rPr lang="el-GR" sz="1100" b="1" dirty="0">
                  <a:solidFill>
                    <a:schemeClr val="tx1">
                      <a:lumMod val="65000"/>
                      <a:lumOff val="35000"/>
                    </a:schemeClr>
                  </a:solidFill>
                </a:rPr>
                <a:t>δεδομένων</a:t>
              </a:r>
              <a:endParaRPr lang="en-JM" sz="1100" b="1" dirty="0">
                <a:solidFill>
                  <a:schemeClr val="tx1">
                    <a:lumMod val="65000"/>
                    <a:lumOff val="35000"/>
                  </a:schemeClr>
                </a:solidFill>
              </a:endParaRPr>
            </a:p>
          </p:txBody>
        </p:sp>
        <p:sp>
          <p:nvSpPr>
            <p:cNvPr id="23" name="Text Placeholder 3">
              <a:extLst>
                <a:ext uri="{FF2B5EF4-FFF2-40B4-BE49-F238E27FC236}">
                  <a16:creationId xmlns:a16="http://schemas.microsoft.com/office/drawing/2014/main" id="{536C2497-C84B-4AD1-98CC-0F8A405EE5EF}"/>
                </a:ext>
              </a:extLst>
            </p:cNvPr>
            <p:cNvSpPr txBox="1">
              <a:spLocks/>
            </p:cNvSpPr>
            <p:nvPr/>
          </p:nvSpPr>
          <p:spPr>
            <a:xfrm>
              <a:off x="4419600" y="2876549"/>
              <a:ext cx="4395143" cy="320040"/>
            </a:xfrm>
            <a:prstGeom prst="rect">
              <a:avLst/>
            </a:prstGeom>
            <a:solidFill>
              <a:srgbClr val="AB092F"/>
            </a:solidFill>
            <a:ln>
              <a:noFill/>
            </a:ln>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125"/>
                </a:spcBef>
                <a:buNone/>
              </a:pPr>
              <a:r>
                <a:rPr lang="el-GR" sz="1600" b="1" dirty="0">
                  <a:solidFill>
                    <a:schemeClr val="bg1"/>
                  </a:solidFill>
                  <a:latin typeface="Bebas Neue" pitchFamily="34" charset="0"/>
                </a:rPr>
                <a:t>Ενεργή Μάθηση</a:t>
              </a:r>
              <a:endParaRPr lang="en-JM" sz="1600" b="1" dirty="0">
                <a:solidFill>
                  <a:schemeClr val="bg1"/>
                </a:solidFill>
                <a:latin typeface="Bebas Neue" pitchFamily="34" charset="0"/>
              </a:endParaRPr>
            </a:p>
          </p:txBody>
        </p:sp>
        <p:sp>
          <p:nvSpPr>
            <p:cNvPr id="24" name="Text Placeholder 4">
              <a:extLst>
                <a:ext uri="{FF2B5EF4-FFF2-40B4-BE49-F238E27FC236}">
                  <a16:creationId xmlns:a16="http://schemas.microsoft.com/office/drawing/2014/main" id="{0F1CF534-331F-4859-9315-EDA4993FD17C}"/>
                </a:ext>
              </a:extLst>
            </p:cNvPr>
            <p:cNvSpPr txBox="1">
              <a:spLocks/>
            </p:cNvSpPr>
            <p:nvPr/>
          </p:nvSpPr>
          <p:spPr>
            <a:xfrm>
              <a:off x="4419600" y="3196595"/>
              <a:ext cx="4395143" cy="1559833"/>
            </a:xfrm>
            <a:prstGeom prst="rect">
              <a:avLst/>
            </a:prstGeom>
            <a:solidFill>
              <a:schemeClr val="bg1"/>
            </a:solidFill>
            <a:ln>
              <a:solidFill>
                <a:schemeClr val="bg1">
                  <a:lumMod val="85000"/>
                </a:schemeClr>
              </a:solidFill>
            </a:ln>
          </p:spPr>
          <p:txBody>
            <a:bodyPr vert="horz" lIns="91440" tIns="45720" rIns="91440" bIns="45720" rtlCol="0">
              <a:noAutofit/>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AB092F"/>
                </a:buClr>
              </a:pPr>
              <a:r>
                <a:rPr lang="el-GR" sz="1100" b="1" dirty="0">
                  <a:solidFill>
                    <a:schemeClr val="tx1">
                      <a:lumMod val="65000"/>
                      <a:lumOff val="35000"/>
                    </a:schemeClr>
                  </a:solidFill>
                </a:rPr>
                <a:t>Λαμβάνει</a:t>
              </a:r>
              <a:r>
                <a:rPr lang="el-GR" sz="1100" dirty="0">
                  <a:solidFill>
                    <a:schemeClr val="tx1">
                      <a:lumMod val="65000"/>
                      <a:lumOff val="35000"/>
                    </a:schemeClr>
                  </a:solidFill>
                </a:rPr>
                <a:t> ένα σύνολο από </a:t>
              </a:r>
              <a:r>
                <a:rPr lang="el-GR" sz="1100" b="1" dirty="0">
                  <a:solidFill>
                    <a:schemeClr val="tx1">
                      <a:lumMod val="65000"/>
                      <a:lumOff val="35000"/>
                    </a:schemeClr>
                  </a:solidFill>
                </a:rPr>
                <a:t>Δεδομένα</a:t>
              </a:r>
              <a:r>
                <a:rPr lang="el-GR" sz="1100" dirty="0">
                  <a:solidFill>
                    <a:schemeClr val="tx1">
                      <a:lumMod val="65000"/>
                      <a:lumOff val="35000"/>
                    </a:schemeClr>
                  </a:solidFill>
                </a:rPr>
                <a:t> </a:t>
              </a:r>
              <a:r>
                <a:rPr lang="el-GR" sz="1100" b="1" dirty="0">
                  <a:solidFill>
                    <a:schemeClr val="tx1">
                      <a:lumMod val="65000"/>
                      <a:lumOff val="35000"/>
                    </a:schemeClr>
                  </a:solidFill>
                </a:rPr>
                <a:t>Εκπαίδευσης</a:t>
              </a:r>
              <a:r>
                <a:rPr lang="el-GR" sz="1100" dirty="0">
                  <a:solidFill>
                    <a:schemeClr val="tx1">
                      <a:lumMod val="65000"/>
                      <a:lumOff val="35000"/>
                    </a:schemeClr>
                  </a:solidFill>
                </a:rPr>
                <a:t> (</a:t>
              </a:r>
              <a:r>
                <a:rPr lang="en-US" sz="1100" b="1" dirty="0">
                  <a:solidFill>
                    <a:schemeClr val="tx1">
                      <a:lumMod val="65000"/>
                      <a:lumOff val="35000"/>
                    </a:schemeClr>
                  </a:solidFill>
                </a:rPr>
                <a:t>T</a:t>
              </a:r>
              <a:r>
                <a:rPr lang="en-GB" sz="1100" b="1" dirty="0">
                  <a:solidFill>
                    <a:schemeClr val="tx1">
                      <a:lumMod val="65000"/>
                      <a:lumOff val="35000"/>
                    </a:schemeClr>
                  </a:solidFill>
                </a:rPr>
                <a:t>raining</a:t>
              </a:r>
              <a:r>
                <a:rPr lang="en-GB" sz="1100" dirty="0">
                  <a:solidFill>
                    <a:schemeClr val="tx1">
                      <a:lumMod val="65000"/>
                      <a:lumOff val="35000"/>
                    </a:schemeClr>
                  </a:solidFill>
                </a:rPr>
                <a:t> </a:t>
              </a:r>
              <a:r>
                <a:rPr lang="en-GB" sz="1100" b="1" dirty="0">
                  <a:solidFill>
                    <a:schemeClr val="tx1">
                      <a:lumMod val="65000"/>
                      <a:lumOff val="35000"/>
                    </a:schemeClr>
                  </a:solidFill>
                </a:rPr>
                <a:t>Data</a:t>
              </a:r>
              <a:r>
                <a:rPr lang="el-GR" sz="1100" dirty="0">
                  <a:solidFill>
                    <a:schemeClr val="tx1">
                      <a:lumMod val="65000"/>
                      <a:lumOff val="35000"/>
                    </a:schemeClr>
                  </a:solidFill>
                </a:rPr>
                <a:t>)</a:t>
              </a:r>
            </a:p>
            <a:p>
              <a:pPr>
                <a:buClr>
                  <a:srgbClr val="AB092F"/>
                </a:buClr>
              </a:pPr>
              <a:r>
                <a:rPr lang="el-GR" sz="1100" b="1" dirty="0">
                  <a:solidFill>
                    <a:schemeClr val="tx1">
                      <a:lumMod val="65000"/>
                      <a:lumOff val="35000"/>
                    </a:schemeClr>
                  </a:solidFill>
                </a:rPr>
                <a:t>Δημιουργείται</a:t>
              </a:r>
              <a:r>
                <a:rPr lang="el-GR" sz="1100" dirty="0">
                  <a:solidFill>
                    <a:schemeClr val="tx1">
                      <a:lumMod val="65000"/>
                      <a:lumOff val="35000"/>
                    </a:schemeClr>
                  </a:solidFill>
                </a:rPr>
                <a:t> ένα </a:t>
              </a:r>
              <a:r>
                <a:rPr lang="el-GR" sz="1100" b="1" dirty="0">
                  <a:solidFill>
                    <a:schemeClr val="tx1">
                      <a:lumMod val="65000"/>
                      <a:lumOff val="35000"/>
                    </a:schemeClr>
                  </a:solidFill>
                </a:rPr>
                <a:t>Μοντέλο</a:t>
              </a:r>
              <a:r>
                <a:rPr lang="el-GR" sz="1100" dirty="0">
                  <a:solidFill>
                    <a:schemeClr val="tx1">
                      <a:lumMod val="65000"/>
                      <a:lumOff val="35000"/>
                    </a:schemeClr>
                  </a:solidFill>
                </a:rPr>
                <a:t> µε </a:t>
              </a:r>
              <a:r>
                <a:rPr lang="el-GR" sz="1100" b="1" dirty="0">
                  <a:solidFill>
                    <a:schemeClr val="tx1">
                      <a:lumMod val="65000"/>
                      <a:lumOff val="35000"/>
                    </a:schemeClr>
                  </a:solidFill>
                </a:rPr>
                <a:t>σκοπό</a:t>
              </a:r>
              <a:r>
                <a:rPr lang="el-GR" sz="1100" dirty="0">
                  <a:solidFill>
                    <a:schemeClr val="tx1">
                      <a:lumMod val="65000"/>
                      <a:lumOff val="35000"/>
                    </a:schemeClr>
                  </a:solidFill>
                </a:rPr>
                <a:t> την </a:t>
              </a:r>
              <a:r>
                <a:rPr lang="el-GR" sz="1100" b="1" dirty="0">
                  <a:solidFill>
                    <a:schemeClr val="tx1">
                      <a:lumMod val="65000"/>
                      <a:lumOff val="35000"/>
                    </a:schemeClr>
                  </a:solidFill>
                </a:rPr>
                <a:t>πρόβλεψη</a:t>
              </a:r>
            </a:p>
            <a:p>
              <a:pPr>
                <a:buClr>
                  <a:srgbClr val="AB092F"/>
                </a:buClr>
              </a:pPr>
              <a:r>
                <a:rPr lang="el-GR" sz="1100" dirty="0">
                  <a:solidFill>
                    <a:schemeClr val="tx1">
                      <a:lumMod val="65000"/>
                      <a:lumOff val="35000"/>
                    </a:schemeClr>
                  </a:solidFill>
                </a:rPr>
                <a:t>Το </a:t>
              </a:r>
              <a:r>
                <a:rPr lang="el-GR" sz="1100" b="1" dirty="0">
                  <a:solidFill>
                    <a:schemeClr val="tx1">
                      <a:lumMod val="65000"/>
                      <a:lumOff val="35000"/>
                    </a:schemeClr>
                  </a:solidFill>
                </a:rPr>
                <a:t>Μοντέλο</a:t>
              </a:r>
              <a:r>
                <a:rPr lang="el-GR" sz="1100" dirty="0">
                  <a:solidFill>
                    <a:schemeClr val="tx1">
                      <a:lumMod val="65000"/>
                      <a:lumOff val="35000"/>
                    </a:schemeClr>
                  </a:solidFill>
                </a:rPr>
                <a:t> επιλέγει τις </a:t>
              </a:r>
              <a:r>
                <a:rPr lang="el-GR" sz="1100" b="1" dirty="0">
                  <a:solidFill>
                    <a:schemeClr val="tx1">
                      <a:lumMod val="65000"/>
                      <a:lumOff val="35000"/>
                    </a:schemeClr>
                  </a:solidFill>
                </a:rPr>
                <a:t>περιπτώσεις</a:t>
              </a:r>
              <a:r>
                <a:rPr lang="el-GR" sz="1100" dirty="0">
                  <a:solidFill>
                    <a:schemeClr val="tx1">
                      <a:lumMod val="65000"/>
                      <a:lumOff val="35000"/>
                    </a:schemeClr>
                  </a:solidFill>
                </a:rPr>
                <a:t> για τις οποίες είναι </a:t>
              </a:r>
              <a:r>
                <a:rPr lang="el-GR" sz="1100" b="1" dirty="0">
                  <a:solidFill>
                    <a:schemeClr val="tx1">
                      <a:lumMod val="65000"/>
                      <a:lumOff val="35000"/>
                    </a:schemeClr>
                  </a:solidFill>
                </a:rPr>
                <a:t>αβέβαιο</a:t>
              </a:r>
              <a:r>
                <a:rPr lang="el-GR" sz="1100" dirty="0">
                  <a:solidFill>
                    <a:schemeClr val="tx1">
                      <a:lumMod val="65000"/>
                      <a:lumOff val="35000"/>
                    </a:schemeClr>
                  </a:solidFill>
                </a:rPr>
                <a:t> να </a:t>
              </a:r>
              <a:r>
                <a:rPr lang="el-GR" sz="1100" b="1" dirty="0">
                  <a:solidFill>
                    <a:schemeClr val="tx1">
                      <a:lumMod val="65000"/>
                      <a:lumOff val="35000"/>
                    </a:schemeClr>
                  </a:solidFill>
                </a:rPr>
                <a:t>προβλέψει</a:t>
              </a:r>
              <a:r>
                <a:rPr lang="el-GR" sz="1100" dirty="0">
                  <a:solidFill>
                    <a:schemeClr val="tx1">
                      <a:lumMod val="65000"/>
                      <a:lumOff val="35000"/>
                    </a:schemeClr>
                  </a:solidFill>
                </a:rPr>
                <a:t> και στη συνέχεια </a:t>
              </a:r>
              <a:r>
                <a:rPr lang="el-GR" sz="1100" b="1" dirty="0">
                  <a:solidFill>
                    <a:schemeClr val="tx1">
                      <a:lumMod val="65000"/>
                      <a:lumOff val="35000"/>
                    </a:schemeClr>
                  </a:solidFill>
                </a:rPr>
                <a:t>θέτει</a:t>
              </a:r>
              <a:r>
                <a:rPr lang="el-GR" sz="1100" dirty="0">
                  <a:solidFill>
                    <a:schemeClr val="tx1">
                      <a:lumMod val="65000"/>
                      <a:lumOff val="35000"/>
                    </a:schemeClr>
                  </a:solidFill>
                </a:rPr>
                <a:t> </a:t>
              </a:r>
              <a:r>
                <a:rPr lang="el-GR" sz="1100" b="1" dirty="0">
                  <a:solidFill>
                    <a:schemeClr val="tx1">
                      <a:lumMod val="65000"/>
                      <a:lumOff val="35000"/>
                    </a:schemeClr>
                  </a:solidFill>
                </a:rPr>
                <a:t>ερωτήματα</a:t>
              </a:r>
              <a:r>
                <a:rPr lang="el-GR" sz="1100" dirty="0">
                  <a:solidFill>
                    <a:schemeClr val="tx1">
                      <a:lumMod val="65000"/>
                      <a:lumOff val="35000"/>
                    </a:schemeClr>
                  </a:solidFill>
                </a:rPr>
                <a:t> και </a:t>
              </a:r>
              <a:r>
                <a:rPr lang="el-GR" sz="1100" b="1" dirty="0">
                  <a:solidFill>
                    <a:schemeClr val="tx1">
                      <a:lumMod val="65000"/>
                      <a:lumOff val="35000"/>
                    </a:schemeClr>
                  </a:solidFill>
                </a:rPr>
                <a:t>ζητά</a:t>
              </a:r>
              <a:r>
                <a:rPr lang="el-GR" sz="1100" dirty="0">
                  <a:solidFill>
                    <a:schemeClr val="tx1">
                      <a:lumMod val="65000"/>
                      <a:lumOff val="35000"/>
                    </a:schemeClr>
                  </a:solidFill>
                </a:rPr>
                <a:t> από έναν </a:t>
              </a:r>
              <a:r>
                <a:rPr lang="el-GR" sz="1100" b="1" dirty="0">
                  <a:solidFill>
                    <a:schemeClr val="tx1">
                      <a:lumMod val="65000"/>
                      <a:lumOff val="35000"/>
                    </a:schemeClr>
                  </a:solidFill>
                </a:rPr>
                <a:t>ειδικό</a:t>
              </a:r>
              <a:r>
                <a:rPr lang="el-GR" sz="1100" dirty="0">
                  <a:solidFill>
                    <a:schemeClr val="tx1">
                      <a:lumMod val="65000"/>
                      <a:lumOff val="35000"/>
                    </a:schemeClr>
                  </a:solidFill>
                </a:rPr>
                <a:t> (</a:t>
              </a:r>
              <a:r>
                <a:rPr lang="el-GR" sz="1100" b="1" dirty="0">
                  <a:solidFill>
                    <a:schemeClr val="tx1">
                      <a:lumMod val="65000"/>
                      <a:lumOff val="35000"/>
                    </a:schemeClr>
                  </a:solidFill>
                </a:rPr>
                <a:t>σύστημα</a:t>
              </a:r>
              <a:r>
                <a:rPr lang="el-GR" sz="1100" dirty="0">
                  <a:solidFill>
                    <a:schemeClr val="tx1">
                      <a:lumMod val="65000"/>
                      <a:lumOff val="35000"/>
                    </a:schemeClr>
                  </a:solidFill>
                </a:rPr>
                <a:t> ή </a:t>
              </a:r>
              <a:r>
                <a:rPr lang="el-GR" sz="1100" b="1" dirty="0">
                  <a:solidFill>
                    <a:schemeClr val="tx1">
                      <a:lumMod val="65000"/>
                      <a:lumOff val="35000"/>
                    </a:schemeClr>
                  </a:solidFill>
                </a:rPr>
                <a:t>άνθρωπο</a:t>
              </a:r>
              <a:r>
                <a:rPr lang="el-GR" sz="1100" dirty="0">
                  <a:solidFill>
                    <a:schemeClr val="tx1">
                      <a:lumMod val="65000"/>
                      <a:lumOff val="35000"/>
                    </a:schemeClr>
                  </a:solidFill>
                </a:rPr>
                <a:t>) τις </a:t>
              </a:r>
              <a:r>
                <a:rPr lang="el-GR" sz="1100" b="1" dirty="0">
                  <a:solidFill>
                    <a:schemeClr val="tx1">
                      <a:lumMod val="65000"/>
                      <a:lumOff val="35000"/>
                    </a:schemeClr>
                  </a:solidFill>
                </a:rPr>
                <a:t>ετικέτες</a:t>
              </a:r>
              <a:r>
                <a:rPr lang="el-GR" sz="1100" dirty="0">
                  <a:solidFill>
                    <a:schemeClr val="tx1">
                      <a:lumMod val="65000"/>
                      <a:lumOff val="35000"/>
                    </a:schemeClr>
                  </a:solidFill>
                </a:rPr>
                <a:t> αυτών των </a:t>
              </a:r>
              <a:r>
                <a:rPr lang="el-GR" sz="1100" b="1" dirty="0">
                  <a:solidFill>
                    <a:schemeClr val="tx1">
                      <a:lumMod val="65000"/>
                      <a:lumOff val="35000"/>
                    </a:schemeClr>
                  </a:solidFill>
                </a:rPr>
                <a:t>περιπτώσεων</a:t>
              </a:r>
              <a:r>
                <a:rPr lang="el-GR" sz="1100" dirty="0">
                  <a:solidFill>
                    <a:schemeClr val="tx1">
                      <a:lumMod val="65000"/>
                      <a:lumOff val="35000"/>
                    </a:schemeClr>
                  </a:solidFill>
                </a:rPr>
                <a:t> </a:t>
              </a:r>
            </a:p>
            <a:p>
              <a:pPr>
                <a:buClr>
                  <a:srgbClr val="AB092F"/>
                </a:buClr>
              </a:pPr>
              <a:r>
                <a:rPr lang="el-GR" sz="1100" b="1" dirty="0">
                  <a:solidFill>
                    <a:schemeClr val="tx1">
                      <a:lumMod val="65000"/>
                      <a:lumOff val="35000"/>
                    </a:schemeClr>
                  </a:solidFill>
                </a:rPr>
                <a:t>Αποτελείται</a:t>
              </a:r>
              <a:r>
                <a:rPr lang="el-GR" sz="1100" dirty="0">
                  <a:solidFill>
                    <a:schemeClr val="tx1">
                      <a:lumMod val="65000"/>
                      <a:lumOff val="35000"/>
                    </a:schemeClr>
                  </a:solidFill>
                </a:rPr>
                <a:t> από </a:t>
              </a:r>
              <a:r>
                <a:rPr lang="el-GR" sz="1100" b="1" dirty="0">
                  <a:solidFill>
                    <a:schemeClr val="tx1">
                      <a:lumMod val="65000"/>
                      <a:lumOff val="35000"/>
                    </a:schemeClr>
                  </a:solidFill>
                </a:rPr>
                <a:t>μικρό πλήθος ετικετοποιημένων </a:t>
              </a:r>
              <a:r>
                <a:rPr lang="el-GR" sz="1100" dirty="0">
                  <a:solidFill>
                    <a:schemeClr val="tx1">
                      <a:lumMod val="65000"/>
                      <a:lumOff val="35000"/>
                    </a:schemeClr>
                  </a:solidFill>
                </a:rPr>
                <a:t>και</a:t>
              </a:r>
              <a:r>
                <a:rPr lang="el-GR" sz="1100" b="1" dirty="0">
                  <a:solidFill>
                    <a:schemeClr val="tx1">
                      <a:lumMod val="65000"/>
                      <a:lumOff val="35000"/>
                    </a:schemeClr>
                  </a:solidFill>
                </a:rPr>
                <a:t> μεγάλο πλήθος μη ετικετοποιημένων</a:t>
              </a:r>
              <a:r>
                <a:rPr lang="el-GR" sz="1100" dirty="0">
                  <a:solidFill>
                    <a:schemeClr val="tx1">
                      <a:lumMod val="65000"/>
                      <a:lumOff val="35000"/>
                    </a:schemeClr>
                  </a:solidFill>
                </a:rPr>
                <a:t> </a:t>
              </a:r>
              <a:r>
                <a:rPr lang="el-GR" sz="1100" b="1" dirty="0">
                  <a:solidFill>
                    <a:schemeClr val="tx1">
                      <a:lumMod val="65000"/>
                      <a:lumOff val="35000"/>
                    </a:schemeClr>
                  </a:solidFill>
                </a:rPr>
                <a:t>δεδομένων</a:t>
              </a:r>
              <a:endParaRPr lang="en-JM" sz="1100" b="1" dirty="0">
                <a:solidFill>
                  <a:schemeClr val="tx1">
                    <a:lumMod val="65000"/>
                    <a:lumOff val="35000"/>
                  </a:schemeClr>
                </a:solidFill>
              </a:endParaRPr>
            </a:p>
          </p:txBody>
        </p:sp>
      </p:grpSp>
    </p:spTree>
    <p:extLst>
      <p:ext uri="{BB962C8B-B14F-4D97-AF65-F5344CB8AC3E}">
        <p14:creationId xmlns:p14="http://schemas.microsoft.com/office/powerpoint/2010/main" val="140596519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7452A-4293-464E-B221-D8F98D021478}"/>
              </a:ext>
            </a:extLst>
          </p:cNvPr>
          <p:cNvSpPr>
            <a:spLocks noGrp="1"/>
          </p:cNvSpPr>
          <p:nvPr>
            <p:ph type="title"/>
          </p:nvPr>
        </p:nvSpPr>
        <p:spPr>
          <a:xfrm>
            <a:off x="457200" y="438150"/>
            <a:ext cx="8686800" cy="422672"/>
          </a:xfrm>
        </p:spPr>
        <p:txBody>
          <a:bodyPr/>
          <a:lstStyle/>
          <a:p>
            <a:r>
              <a:rPr lang="el-GR" dirty="0">
                <a:solidFill>
                  <a:schemeClr val="tx1">
                    <a:lumMod val="75000"/>
                    <a:lumOff val="25000"/>
                  </a:schemeClr>
                </a:solidFill>
              </a:rPr>
              <a:t>4. </a:t>
            </a:r>
            <a:r>
              <a:rPr lang="el-GR" dirty="0">
                <a:solidFill>
                  <a:srgbClr val="AB092F"/>
                </a:solidFill>
              </a:rPr>
              <a:t>Μοντέλα </a:t>
            </a:r>
            <a:r>
              <a:rPr lang="el-GR" dirty="0">
                <a:solidFill>
                  <a:schemeClr val="tx1">
                    <a:lumMod val="75000"/>
                    <a:lumOff val="25000"/>
                  </a:schemeClr>
                </a:solidFill>
              </a:rPr>
              <a:t>–</a:t>
            </a:r>
            <a:r>
              <a:rPr lang="el-GR" dirty="0">
                <a:solidFill>
                  <a:srgbClr val="AB092F"/>
                </a:solidFill>
              </a:rPr>
              <a:t> </a:t>
            </a:r>
            <a:r>
              <a:rPr lang="el-GR" dirty="0">
                <a:solidFill>
                  <a:schemeClr val="tx1">
                    <a:lumMod val="75000"/>
                    <a:lumOff val="25000"/>
                  </a:schemeClr>
                </a:solidFill>
              </a:rPr>
              <a:t>Αλγόριθμοι Πρόβλεψης</a:t>
            </a:r>
            <a:endParaRPr lang="en-US" dirty="0"/>
          </a:p>
        </p:txBody>
      </p:sp>
      <p:sp>
        <p:nvSpPr>
          <p:cNvPr id="4" name="Slide Number Placeholder 3">
            <a:extLst>
              <a:ext uri="{FF2B5EF4-FFF2-40B4-BE49-F238E27FC236}">
                <a16:creationId xmlns:a16="http://schemas.microsoft.com/office/drawing/2014/main" id="{7CBC7824-FF3D-43C2-B92A-315EACBDE88F}"/>
              </a:ext>
            </a:extLst>
          </p:cNvPr>
          <p:cNvSpPr>
            <a:spLocks noGrp="1"/>
          </p:cNvSpPr>
          <p:nvPr>
            <p:ph type="sldNum" sz="quarter" idx="12"/>
          </p:nvPr>
        </p:nvSpPr>
        <p:spPr/>
        <p:txBody>
          <a:bodyPr/>
          <a:lstStyle/>
          <a:p>
            <a:fld id="{8DF5134D-7C6B-4A7B-B28B-A8C75F870448}" type="slidenum">
              <a:rPr lang="en-JM" smtClean="0"/>
              <a:pPr/>
              <a:t>9</a:t>
            </a:fld>
            <a:endParaRPr lang="en-JM"/>
          </a:p>
        </p:txBody>
      </p:sp>
      <p:sp>
        <p:nvSpPr>
          <p:cNvPr id="16" name="Text Placeholder 7">
            <a:extLst>
              <a:ext uri="{FF2B5EF4-FFF2-40B4-BE49-F238E27FC236}">
                <a16:creationId xmlns:a16="http://schemas.microsoft.com/office/drawing/2014/main" id="{7CFB85FD-C16D-4CD1-8EB3-9D06BE4F880C}"/>
              </a:ext>
            </a:extLst>
          </p:cNvPr>
          <p:cNvSpPr txBox="1">
            <a:spLocks/>
          </p:cNvSpPr>
          <p:nvPr/>
        </p:nvSpPr>
        <p:spPr>
          <a:xfrm>
            <a:off x="3504476" y="1243004"/>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fontScale="85000" lnSpcReduction="10000"/>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b="1" dirty="0">
                <a:solidFill>
                  <a:schemeClr val="tx1">
                    <a:lumMod val="65000"/>
                    <a:lumOff val="35000"/>
                  </a:schemeClr>
                </a:solidFill>
              </a:rPr>
              <a:t>Αποτελούν</a:t>
            </a:r>
            <a:r>
              <a:rPr lang="el-GR" dirty="0">
                <a:solidFill>
                  <a:schemeClr val="tx1">
                    <a:lumMod val="65000"/>
                    <a:lumOff val="35000"/>
                  </a:schemeClr>
                </a:solidFill>
              </a:rPr>
              <a:t> µία από τις πιο </a:t>
            </a:r>
            <a:r>
              <a:rPr lang="el-GR" b="1" dirty="0">
                <a:solidFill>
                  <a:schemeClr val="tx1">
                    <a:lumMod val="65000"/>
                    <a:lumOff val="35000"/>
                  </a:schemeClr>
                </a:solidFill>
              </a:rPr>
              <a:t>διαδεδομένες</a:t>
            </a:r>
            <a:r>
              <a:rPr lang="el-GR" dirty="0">
                <a:solidFill>
                  <a:schemeClr val="tx1">
                    <a:lumMod val="65000"/>
                    <a:lumOff val="35000"/>
                  </a:schemeClr>
                </a:solidFill>
              </a:rPr>
              <a:t> μεθόδους για την </a:t>
            </a:r>
            <a:r>
              <a:rPr lang="el-GR" b="1" dirty="0">
                <a:solidFill>
                  <a:schemeClr val="tx1">
                    <a:lumMod val="65000"/>
                    <a:lumOff val="35000"/>
                  </a:schemeClr>
                </a:solidFill>
              </a:rPr>
              <a:t>Κατηγοριοποίηση</a:t>
            </a:r>
            <a:r>
              <a:rPr lang="el-GR" dirty="0">
                <a:solidFill>
                  <a:schemeClr val="tx1">
                    <a:lumMod val="65000"/>
                    <a:lumOff val="35000"/>
                  </a:schemeClr>
                </a:solidFill>
              </a:rPr>
              <a:t> </a:t>
            </a:r>
            <a:r>
              <a:rPr lang="el-GR" b="1" dirty="0">
                <a:solidFill>
                  <a:schemeClr val="tx1">
                    <a:lumMod val="65000"/>
                    <a:lumOff val="35000"/>
                  </a:schemeClr>
                </a:solidFill>
              </a:rPr>
              <a:t>δεδομένων</a:t>
            </a:r>
            <a:r>
              <a:rPr lang="el-GR" dirty="0">
                <a:solidFill>
                  <a:schemeClr val="tx1">
                    <a:lumMod val="65000"/>
                    <a:lumOff val="35000"/>
                  </a:schemeClr>
                </a:solidFill>
              </a:rPr>
              <a:t>, στην οποία επιχειρείται η </a:t>
            </a:r>
            <a:r>
              <a:rPr lang="el-GR" b="1" dirty="0">
                <a:solidFill>
                  <a:schemeClr val="tx1">
                    <a:lumMod val="65000"/>
                    <a:lumOff val="35000"/>
                  </a:schemeClr>
                </a:solidFill>
              </a:rPr>
              <a:t>προσέγγιση</a:t>
            </a:r>
            <a:r>
              <a:rPr lang="el-GR" dirty="0">
                <a:solidFill>
                  <a:schemeClr val="tx1">
                    <a:lumMod val="65000"/>
                    <a:lumOff val="35000"/>
                  </a:schemeClr>
                </a:solidFill>
              </a:rPr>
              <a:t> μιας </a:t>
            </a:r>
            <a:r>
              <a:rPr lang="el-GR" b="1" dirty="0">
                <a:solidFill>
                  <a:schemeClr val="tx1">
                    <a:lumMod val="65000"/>
                    <a:lumOff val="35000"/>
                  </a:schemeClr>
                </a:solidFill>
              </a:rPr>
              <a:t>τιμής</a:t>
            </a:r>
            <a:r>
              <a:rPr lang="el-GR" dirty="0">
                <a:solidFill>
                  <a:schemeClr val="tx1">
                    <a:lumMod val="65000"/>
                    <a:lumOff val="35000"/>
                  </a:schemeClr>
                </a:solidFill>
              </a:rPr>
              <a:t> μιας </a:t>
            </a:r>
            <a:r>
              <a:rPr lang="el-GR" b="1" dirty="0">
                <a:solidFill>
                  <a:schemeClr val="tx1">
                    <a:lumMod val="65000"/>
                    <a:lumOff val="35000"/>
                  </a:schemeClr>
                </a:solidFill>
              </a:rPr>
              <a:t>κατηγορικής</a:t>
            </a:r>
            <a:r>
              <a:rPr lang="el-GR" dirty="0">
                <a:solidFill>
                  <a:schemeClr val="tx1">
                    <a:lumMod val="65000"/>
                    <a:lumOff val="35000"/>
                  </a:schemeClr>
                </a:solidFill>
              </a:rPr>
              <a:t> </a:t>
            </a:r>
            <a:r>
              <a:rPr lang="el-GR" b="1" dirty="0">
                <a:solidFill>
                  <a:schemeClr val="tx1">
                    <a:lumMod val="65000"/>
                    <a:lumOff val="35000"/>
                  </a:schemeClr>
                </a:solidFill>
              </a:rPr>
              <a:t>συνάρτησης</a:t>
            </a:r>
            <a:r>
              <a:rPr lang="el-GR" dirty="0">
                <a:solidFill>
                  <a:schemeClr val="tx1">
                    <a:lumMod val="65000"/>
                    <a:lumOff val="35000"/>
                  </a:schemeClr>
                </a:solidFill>
              </a:rPr>
              <a:t> </a:t>
            </a:r>
            <a:r>
              <a:rPr lang="el-GR" b="1" dirty="0">
                <a:solidFill>
                  <a:schemeClr val="tx1">
                    <a:lumMod val="65000"/>
                    <a:lumOff val="35000"/>
                  </a:schemeClr>
                </a:solidFill>
              </a:rPr>
              <a:t>απόφασης</a:t>
            </a:r>
            <a:r>
              <a:rPr lang="el-GR" dirty="0">
                <a:solidFill>
                  <a:schemeClr val="tx1">
                    <a:lumMod val="65000"/>
                    <a:lumOff val="35000"/>
                  </a:schemeClr>
                </a:solidFill>
              </a:rPr>
              <a:t> ακολουθώντας την </a:t>
            </a:r>
            <a:r>
              <a:rPr lang="el-GR" b="1" dirty="0">
                <a:solidFill>
                  <a:schemeClr val="tx1">
                    <a:lumMod val="65000"/>
                    <a:lumOff val="35000"/>
                  </a:schemeClr>
                </a:solidFill>
              </a:rPr>
              <a:t>τεχνική</a:t>
            </a:r>
            <a:r>
              <a:rPr lang="el-GR" dirty="0">
                <a:solidFill>
                  <a:schemeClr val="tx1">
                    <a:lumMod val="65000"/>
                    <a:lumOff val="35000"/>
                  </a:schemeClr>
                </a:solidFill>
              </a:rPr>
              <a:t> του «</a:t>
            </a:r>
            <a:r>
              <a:rPr lang="el-GR" b="1" dirty="0">
                <a:solidFill>
                  <a:schemeClr val="tx1">
                    <a:lumMod val="65000"/>
                    <a:lumOff val="35000"/>
                  </a:schemeClr>
                </a:solidFill>
              </a:rPr>
              <a:t>διαίρει</a:t>
            </a:r>
            <a:r>
              <a:rPr lang="el-GR" dirty="0">
                <a:solidFill>
                  <a:schemeClr val="tx1">
                    <a:lumMod val="65000"/>
                    <a:lumOff val="35000"/>
                  </a:schemeClr>
                </a:solidFill>
              </a:rPr>
              <a:t> </a:t>
            </a:r>
            <a:r>
              <a:rPr lang="el-GR" b="1" dirty="0">
                <a:solidFill>
                  <a:schemeClr val="tx1">
                    <a:lumMod val="65000"/>
                    <a:lumOff val="35000"/>
                  </a:schemeClr>
                </a:solidFill>
              </a:rPr>
              <a:t>και</a:t>
            </a:r>
            <a:r>
              <a:rPr lang="el-GR" dirty="0">
                <a:solidFill>
                  <a:schemeClr val="tx1">
                    <a:lumMod val="65000"/>
                    <a:lumOff val="35000"/>
                  </a:schemeClr>
                </a:solidFill>
              </a:rPr>
              <a:t> </a:t>
            </a:r>
            <a:r>
              <a:rPr lang="el-GR" b="1" dirty="0">
                <a:solidFill>
                  <a:schemeClr val="tx1">
                    <a:lumMod val="65000"/>
                    <a:lumOff val="35000"/>
                  </a:schemeClr>
                </a:solidFill>
              </a:rPr>
              <a:t>βασίλευε</a:t>
            </a:r>
            <a:r>
              <a:rPr lang="el-GR"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dirty="0">
                <a:solidFill>
                  <a:schemeClr val="tx1">
                    <a:lumMod val="65000"/>
                    <a:lumOff val="35000"/>
                  </a:schemeClr>
                </a:solidFill>
              </a:rPr>
              <a:t>Είναι µία </a:t>
            </a:r>
            <a:r>
              <a:rPr lang="el-GR" b="1" dirty="0">
                <a:solidFill>
                  <a:schemeClr val="tx1">
                    <a:lumMod val="65000"/>
                    <a:lumOff val="35000"/>
                  </a:schemeClr>
                </a:solidFill>
              </a:rPr>
              <a:t>γραφική</a:t>
            </a:r>
            <a:r>
              <a:rPr lang="el-GR" dirty="0">
                <a:solidFill>
                  <a:schemeClr val="tx1">
                    <a:lumMod val="65000"/>
                    <a:lumOff val="35000"/>
                  </a:schemeClr>
                </a:solidFill>
              </a:rPr>
              <a:t> </a:t>
            </a:r>
            <a:r>
              <a:rPr lang="el-GR" b="1" dirty="0">
                <a:solidFill>
                  <a:schemeClr val="tx1">
                    <a:lumMod val="65000"/>
                    <a:lumOff val="35000"/>
                  </a:schemeClr>
                </a:solidFill>
              </a:rPr>
              <a:t>απεικόνιση</a:t>
            </a:r>
            <a:r>
              <a:rPr lang="el-GR" dirty="0">
                <a:solidFill>
                  <a:schemeClr val="tx1">
                    <a:lumMod val="65000"/>
                    <a:lumOff val="35000"/>
                  </a:schemeClr>
                </a:solidFill>
              </a:rPr>
              <a:t> όλων των </a:t>
            </a:r>
            <a:r>
              <a:rPr lang="el-GR" b="1" dirty="0">
                <a:solidFill>
                  <a:schemeClr val="tx1">
                    <a:lumMod val="65000"/>
                    <a:lumOff val="35000"/>
                  </a:schemeClr>
                </a:solidFill>
              </a:rPr>
              <a:t>πιθανών</a:t>
            </a:r>
            <a:r>
              <a:rPr lang="el-GR" dirty="0">
                <a:solidFill>
                  <a:schemeClr val="tx1">
                    <a:lumMod val="65000"/>
                    <a:lumOff val="35000"/>
                  </a:schemeClr>
                </a:solidFill>
              </a:rPr>
              <a:t> </a:t>
            </a:r>
            <a:r>
              <a:rPr lang="el-GR" b="1" dirty="0">
                <a:solidFill>
                  <a:schemeClr val="tx1">
                    <a:lumMod val="65000"/>
                    <a:lumOff val="35000"/>
                  </a:schemeClr>
                </a:solidFill>
              </a:rPr>
              <a:t>διαδρομών</a:t>
            </a:r>
            <a:r>
              <a:rPr lang="el-GR" dirty="0">
                <a:solidFill>
                  <a:schemeClr val="tx1">
                    <a:lumMod val="65000"/>
                    <a:lumOff val="35000"/>
                  </a:schemeClr>
                </a:solidFill>
              </a:rPr>
              <a:t> που οδηγούν στο </a:t>
            </a:r>
            <a:r>
              <a:rPr lang="el-GR" b="1" dirty="0">
                <a:solidFill>
                  <a:schemeClr val="tx1">
                    <a:lumMod val="65000"/>
                    <a:lumOff val="35000"/>
                  </a:schemeClr>
                </a:solidFill>
              </a:rPr>
              <a:t>τελικό</a:t>
            </a:r>
            <a:r>
              <a:rPr lang="el-GR" dirty="0">
                <a:solidFill>
                  <a:schemeClr val="tx1">
                    <a:lumMod val="65000"/>
                    <a:lumOff val="35000"/>
                  </a:schemeClr>
                </a:solidFill>
              </a:rPr>
              <a:t> </a:t>
            </a:r>
            <a:r>
              <a:rPr lang="el-GR" b="1" dirty="0">
                <a:solidFill>
                  <a:schemeClr val="tx1">
                    <a:lumMod val="65000"/>
                    <a:lumOff val="35000"/>
                  </a:schemeClr>
                </a:solidFill>
              </a:rPr>
              <a:t>αποτέλεσμα</a:t>
            </a:r>
            <a:r>
              <a:rPr lang="el-GR"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dirty="0">
                <a:solidFill>
                  <a:schemeClr val="tx1">
                    <a:lumMod val="65000"/>
                    <a:lumOff val="35000"/>
                  </a:schemeClr>
                </a:solidFill>
              </a:rPr>
              <a:t>Ένα </a:t>
            </a:r>
            <a:r>
              <a:rPr lang="el-GR" b="1" dirty="0">
                <a:solidFill>
                  <a:schemeClr val="tx1">
                    <a:lumMod val="65000"/>
                    <a:lumOff val="35000"/>
                  </a:schemeClr>
                </a:solidFill>
              </a:rPr>
              <a:t>Δένδρο</a:t>
            </a:r>
            <a:r>
              <a:rPr lang="el-GR" dirty="0">
                <a:solidFill>
                  <a:schemeClr val="tx1">
                    <a:lumMod val="65000"/>
                    <a:lumOff val="35000"/>
                  </a:schemeClr>
                </a:solidFill>
              </a:rPr>
              <a:t> </a:t>
            </a:r>
            <a:r>
              <a:rPr lang="el-GR" b="1" dirty="0">
                <a:solidFill>
                  <a:schemeClr val="tx1">
                    <a:lumMod val="65000"/>
                    <a:lumOff val="35000"/>
                  </a:schemeClr>
                </a:solidFill>
              </a:rPr>
              <a:t>Απόφασης</a:t>
            </a:r>
            <a:r>
              <a:rPr lang="el-GR" dirty="0">
                <a:solidFill>
                  <a:schemeClr val="tx1">
                    <a:lumMod val="65000"/>
                    <a:lumOff val="35000"/>
                  </a:schemeClr>
                </a:solidFill>
              </a:rPr>
              <a:t> έχει τους εξής </a:t>
            </a:r>
            <a:r>
              <a:rPr lang="el-GR" b="1" dirty="0">
                <a:solidFill>
                  <a:schemeClr val="tx1">
                    <a:lumMod val="65000"/>
                    <a:lumOff val="35000"/>
                  </a:schemeClr>
                </a:solidFill>
              </a:rPr>
              <a:t>τύπους</a:t>
            </a:r>
            <a:r>
              <a:rPr lang="el-GR" dirty="0">
                <a:solidFill>
                  <a:schemeClr val="tx1">
                    <a:lumMod val="65000"/>
                    <a:lumOff val="35000"/>
                  </a:schemeClr>
                </a:solidFill>
              </a:rPr>
              <a:t> </a:t>
            </a:r>
            <a:r>
              <a:rPr lang="el-GR" b="1" dirty="0">
                <a:solidFill>
                  <a:schemeClr val="tx1">
                    <a:lumMod val="65000"/>
                    <a:lumOff val="35000"/>
                  </a:schemeClr>
                </a:solidFill>
              </a:rPr>
              <a:t>κόμβων</a:t>
            </a:r>
            <a:r>
              <a:rPr lang="el-GR" dirty="0">
                <a:solidFill>
                  <a:schemeClr val="tx1">
                    <a:lumMod val="65000"/>
                    <a:lumOff val="35000"/>
                  </a:schemeClr>
                </a:solidFill>
              </a:rPr>
              <a:t>:</a:t>
            </a:r>
          </a:p>
          <a:p>
            <a:pPr marL="571500" lvl="1" indent="-171450">
              <a:buClr>
                <a:srgbClr val="AB092F"/>
              </a:buClr>
              <a:buFont typeface="Arial" panose="020B0604020202020204" pitchFamily="34" charset="0"/>
              <a:buChar char="•"/>
            </a:pPr>
            <a:r>
              <a:rPr lang="el-GR" sz="1100" dirty="0">
                <a:solidFill>
                  <a:schemeClr val="tx1">
                    <a:lumMod val="65000"/>
                    <a:lumOff val="35000"/>
                  </a:schemeClr>
                </a:solidFill>
              </a:rPr>
              <a:t>Τον </a:t>
            </a:r>
            <a:r>
              <a:rPr lang="el-GR" sz="1100" b="1" dirty="0">
                <a:solidFill>
                  <a:schemeClr val="tx1">
                    <a:lumMod val="65000"/>
                    <a:lumOff val="35000"/>
                  </a:schemeClr>
                </a:solidFill>
              </a:rPr>
              <a:t>αρχικό</a:t>
            </a:r>
            <a:r>
              <a:rPr lang="el-GR" sz="1100" dirty="0">
                <a:solidFill>
                  <a:schemeClr val="tx1">
                    <a:lumMod val="65000"/>
                    <a:lumOff val="35000"/>
                  </a:schemeClr>
                </a:solidFill>
              </a:rPr>
              <a:t> </a:t>
            </a:r>
            <a:r>
              <a:rPr lang="el-GR" sz="1100" b="1" dirty="0">
                <a:solidFill>
                  <a:schemeClr val="tx1">
                    <a:lumMod val="65000"/>
                    <a:lumOff val="35000"/>
                  </a:schemeClr>
                </a:solidFill>
              </a:rPr>
              <a:t>κόμβο</a:t>
            </a:r>
            <a:r>
              <a:rPr lang="el-GR" sz="1100" dirty="0">
                <a:solidFill>
                  <a:schemeClr val="tx1">
                    <a:lumMod val="65000"/>
                    <a:lumOff val="35000"/>
                  </a:schemeClr>
                </a:solidFill>
              </a:rPr>
              <a:t> (</a:t>
            </a:r>
            <a:r>
              <a:rPr lang="el-GR" sz="1100" b="1" dirty="0">
                <a:solidFill>
                  <a:schemeClr val="tx1">
                    <a:lumMod val="65000"/>
                    <a:lumOff val="35000"/>
                  </a:schemeClr>
                </a:solidFill>
              </a:rPr>
              <a:t>ρίζα</a:t>
            </a:r>
            <a:r>
              <a:rPr lang="el-GR" sz="1100" dirty="0">
                <a:solidFill>
                  <a:schemeClr val="tx1">
                    <a:lumMod val="65000"/>
                    <a:lumOff val="35000"/>
                  </a:schemeClr>
                </a:solidFill>
              </a:rPr>
              <a:t>), ο οποίος </a:t>
            </a:r>
            <a:r>
              <a:rPr lang="el-GR" sz="1100" b="1" dirty="0">
                <a:solidFill>
                  <a:schemeClr val="tx1">
                    <a:lumMod val="65000"/>
                    <a:lumOff val="35000"/>
                  </a:schemeClr>
                </a:solidFill>
              </a:rPr>
              <a:t>δεν</a:t>
            </a:r>
            <a:r>
              <a:rPr lang="el-GR" sz="1100" dirty="0">
                <a:solidFill>
                  <a:schemeClr val="tx1">
                    <a:lumMod val="65000"/>
                    <a:lumOff val="35000"/>
                  </a:schemeClr>
                </a:solidFill>
              </a:rPr>
              <a:t> έχει εισερχόμενες ακμές</a:t>
            </a:r>
          </a:p>
          <a:p>
            <a:pPr marL="571500" lvl="1" indent="-171450">
              <a:buClr>
                <a:srgbClr val="AB092F"/>
              </a:buClr>
              <a:buFont typeface="Arial" panose="020B0604020202020204" pitchFamily="34" charset="0"/>
              <a:buChar char="•"/>
            </a:pPr>
            <a:r>
              <a:rPr lang="el-GR" sz="1100" dirty="0">
                <a:solidFill>
                  <a:schemeClr val="tx1">
                    <a:lumMod val="65000"/>
                    <a:lumOff val="35000"/>
                  </a:schemeClr>
                </a:solidFill>
              </a:rPr>
              <a:t>Τους </a:t>
            </a:r>
            <a:r>
              <a:rPr lang="el-GR" sz="1100" b="1" dirty="0">
                <a:solidFill>
                  <a:schemeClr val="tx1">
                    <a:lumMod val="65000"/>
                    <a:lumOff val="35000"/>
                  </a:schemeClr>
                </a:solidFill>
              </a:rPr>
              <a:t>εσωτερικούς</a:t>
            </a:r>
            <a:r>
              <a:rPr lang="el-GR" sz="1100" dirty="0">
                <a:solidFill>
                  <a:schemeClr val="tx1">
                    <a:lumMod val="65000"/>
                    <a:lumOff val="35000"/>
                  </a:schemeClr>
                </a:solidFill>
              </a:rPr>
              <a:t> </a:t>
            </a:r>
            <a:r>
              <a:rPr lang="el-GR" sz="1100" b="1" dirty="0">
                <a:solidFill>
                  <a:schemeClr val="tx1">
                    <a:lumMod val="65000"/>
                    <a:lumOff val="35000"/>
                  </a:schemeClr>
                </a:solidFill>
              </a:rPr>
              <a:t>κόμβους</a:t>
            </a:r>
            <a:r>
              <a:rPr lang="el-GR" sz="1100" dirty="0">
                <a:solidFill>
                  <a:schemeClr val="tx1">
                    <a:lumMod val="65000"/>
                    <a:lumOff val="35000"/>
                  </a:schemeClr>
                </a:solidFill>
              </a:rPr>
              <a:t>, οι οποίοι αντιστοιχούν σε μια </a:t>
            </a:r>
            <a:r>
              <a:rPr lang="el-GR" sz="1100" b="1" dirty="0">
                <a:solidFill>
                  <a:schemeClr val="tx1">
                    <a:lumMod val="65000"/>
                    <a:lumOff val="35000"/>
                  </a:schemeClr>
                </a:solidFill>
              </a:rPr>
              <a:t>μεταβλητή</a:t>
            </a:r>
            <a:r>
              <a:rPr lang="el-GR" sz="1100" dirty="0">
                <a:solidFill>
                  <a:schemeClr val="tx1">
                    <a:lumMod val="65000"/>
                    <a:lumOff val="35000"/>
                  </a:schemeClr>
                </a:solidFill>
              </a:rPr>
              <a:t> που </a:t>
            </a:r>
            <a:r>
              <a:rPr lang="el-GR" sz="1100" b="1" dirty="0">
                <a:solidFill>
                  <a:schemeClr val="tx1">
                    <a:lumMod val="65000"/>
                    <a:lumOff val="35000"/>
                  </a:schemeClr>
                </a:solidFill>
              </a:rPr>
              <a:t>χρησιμοποιείται</a:t>
            </a:r>
            <a:r>
              <a:rPr lang="el-GR" sz="1100" dirty="0">
                <a:solidFill>
                  <a:schemeClr val="tx1">
                    <a:lumMod val="65000"/>
                    <a:lumOff val="35000"/>
                  </a:schemeClr>
                </a:solidFill>
              </a:rPr>
              <a:t> για περαιτέρω </a:t>
            </a:r>
            <a:r>
              <a:rPr lang="el-GR" sz="1100" b="1" dirty="0">
                <a:solidFill>
                  <a:schemeClr val="tx1">
                    <a:lumMod val="65000"/>
                    <a:lumOff val="35000"/>
                  </a:schemeClr>
                </a:solidFill>
              </a:rPr>
              <a:t>διαχωρισμό</a:t>
            </a:r>
            <a:r>
              <a:rPr lang="el-GR" sz="1100" dirty="0">
                <a:solidFill>
                  <a:schemeClr val="tx1">
                    <a:lumMod val="65000"/>
                    <a:lumOff val="35000"/>
                  </a:schemeClr>
                </a:solidFill>
              </a:rPr>
              <a:t> του δένδρου. Στις </a:t>
            </a:r>
            <a:r>
              <a:rPr lang="el-GR" sz="1100" b="1" dirty="0">
                <a:solidFill>
                  <a:schemeClr val="tx1">
                    <a:lumMod val="65000"/>
                    <a:lumOff val="35000"/>
                  </a:schemeClr>
                </a:solidFill>
              </a:rPr>
              <a:t>εξερχόμενες</a:t>
            </a:r>
            <a:r>
              <a:rPr lang="el-GR" sz="1100" dirty="0">
                <a:solidFill>
                  <a:schemeClr val="tx1">
                    <a:lumMod val="65000"/>
                    <a:lumOff val="35000"/>
                  </a:schemeClr>
                </a:solidFill>
              </a:rPr>
              <a:t> </a:t>
            </a:r>
            <a:r>
              <a:rPr lang="el-GR" sz="1100" b="1" dirty="0">
                <a:solidFill>
                  <a:schemeClr val="tx1">
                    <a:lumMod val="65000"/>
                    <a:lumOff val="35000"/>
                  </a:schemeClr>
                </a:solidFill>
              </a:rPr>
              <a:t>ακμές</a:t>
            </a:r>
            <a:r>
              <a:rPr lang="el-GR" sz="1100" dirty="0">
                <a:solidFill>
                  <a:schemeClr val="tx1">
                    <a:lumMod val="65000"/>
                    <a:lumOff val="35000"/>
                  </a:schemeClr>
                </a:solidFill>
              </a:rPr>
              <a:t> από τον αρχικό ή κάθε </a:t>
            </a:r>
            <a:r>
              <a:rPr lang="el-GR" sz="1100" b="1" dirty="0">
                <a:solidFill>
                  <a:schemeClr val="tx1">
                    <a:lumMod val="65000"/>
                    <a:lumOff val="35000"/>
                  </a:schemeClr>
                </a:solidFill>
              </a:rPr>
              <a:t>εσωτερικό</a:t>
            </a:r>
            <a:r>
              <a:rPr lang="el-GR" sz="1100" dirty="0">
                <a:solidFill>
                  <a:schemeClr val="tx1">
                    <a:lumMod val="65000"/>
                    <a:lumOff val="35000"/>
                  </a:schemeClr>
                </a:solidFill>
              </a:rPr>
              <a:t> </a:t>
            </a:r>
            <a:r>
              <a:rPr lang="el-GR" sz="1100" b="1" dirty="0">
                <a:solidFill>
                  <a:schemeClr val="tx1">
                    <a:lumMod val="65000"/>
                    <a:lumOff val="35000"/>
                  </a:schemeClr>
                </a:solidFill>
              </a:rPr>
              <a:t>κόμβο</a:t>
            </a:r>
            <a:r>
              <a:rPr lang="el-GR" sz="1100" dirty="0">
                <a:solidFill>
                  <a:schemeClr val="tx1">
                    <a:lumMod val="65000"/>
                    <a:lumOff val="35000"/>
                  </a:schemeClr>
                </a:solidFill>
              </a:rPr>
              <a:t>, αντιστοιχεί µία </a:t>
            </a:r>
            <a:r>
              <a:rPr lang="el-GR" sz="1100" b="1" dirty="0">
                <a:solidFill>
                  <a:schemeClr val="tx1">
                    <a:lumMod val="65000"/>
                    <a:lumOff val="35000"/>
                  </a:schemeClr>
                </a:solidFill>
              </a:rPr>
              <a:t>συνθήκη</a:t>
            </a:r>
            <a:r>
              <a:rPr lang="el-GR" sz="1100" dirty="0">
                <a:solidFill>
                  <a:schemeClr val="tx1">
                    <a:lumMod val="65000"/>
                    <a:lumOff val="35000"/>
                  </a:schemeClr>
                </a:solidFill>
              </a:rPr>
              <a:t> </a:t>
            </a:r>
            <a:r>
              <a:rPr lang="el-GR" sz="1100" b="1" dirty="0">
                <a:solidFill>
                  <a:schemeClr val="tx1">
                    <a:lumMod val="65000"/>
                    <a:lumOff val="35000"/>
                  </a:schemeClr>
                </a:solidFill>
              </a:rPr>
              <a:t>ελέγχου</a:t>
            </a:r>
            <a:r>
              <a:rPr lang="el-GR" sz="1100" dirty="0">
                <a:solidFill>
                  <a:schemeClr val="tx1">
                    <a:lumMod val="65000"/>
                    <a:lumOff val="35000"/>
                  </a:schemeClr>
                </a:solidFill>
              </a:rPr>
              <a:t> µε βάση την τιμή τους μεταβλητής</a:t>
            </a:r>
          </a:p>
          <a:p>
            <a:pPr marL="571500" lvl="1" indent="-171450">
              <a:buClr>
                <a:srgbClr val="AB092F"/>
              </a:buClr>
              <a:buFont typeface="Arial" panose="020B0604020202020204" pitchFamily="34" charset="0"/>
              <a:buChar char="•"/>
            </a:pPr>
            <a:r>
              <a:rPr lang="el-GR" sz="1100" dirty="0">
                <a:solidFill>
                  <a:schemeClr val="tx1">
                    <a:lumMod val="65000"/>
                    <a:lumOff val="35000"/>
                  </a:schemeClr>
                </a:solidFill>
              </a:rPr>
              <a:t>Τους </a:t>
            </a:r>
            <a:r>
              <a:rPr lang="el-GR" sz="1100" b="1" dirty="0">
                <a:solidFill>
                  <a:schemeClr val="tx1">
                    <a:lumMod val="65000"/>
                    <a:lumOff val="35000"/>
                  </a:schemeClr>
                </a:solidFill>
              </a:rPr>
              <a:t>εξωτερικούς</a:t>
            </a:r>
            <a:r>
              <a:rPr lang="el-GR" sz="1100" dirty="0">
                <a:solidFill>
                  <a:schemeClr val="tx1">
                    <a:lumMod val="65000"/>
                    <a:lumOff val="35000"/>
                  </a:schemeClr>
                </a:solidFill>
              </a:rPr>
              <a:t> </a:t>
            </a:r>
            <a:r>
              <a:rPr lang="el-GR" sz="1100" b="1" dirty="0">
                <a:solidFill>
                  <a:schemeClr val="tx1">
                    <a:lumMod val="65000"/>
                    <a:lumOff val="35000"/>
                  </a:schemeClr>
                </a:solidFill>
              </a:rPr>
              <a:t>κόμβους</a:t>
            </a:r>
            <a:r>
              <a:rPr lang="el-GR" sz="1100" dirty="0">
                <a:solidFill>
                  <a:schemeClr val="tx1">
                    <a:lumMod val="65000"/>
                    <a:lumOff val="35000"/>
                  </a:schemeClr>
                </a:solidFill>
              </a:rPr>
              <a:t> (</a:t>
            </a:r>
            <a:r>
              <a:rPr lang="el-GR" sz="1100" b="1" dirty="0">
                <a:solidFill>
                  <a:schemeClr val="tx1">
                    <a:lumMod val="65000"/>
                    <a:lumOff val="35000"/>
                  </a:schemeClr>
                </a:solidFill>
              </a:rPr>
              <a:t>φύλλα</a:t>
            </a:r>
            <a:r>
              <a:rPr lang="el-GR" sz="1100" dirty="0">
                <a:solidFill>
                  <a:schemeClr val="tx1">
                    <a:lumMod val="65000"/>
                    <a:lumOff val="35000"/>
                  </a:schemeClr>
                </a:solidFill>
              </a:rPr>
              <a:t>), οι οποίοι </a:t>
            </a:r>
            <a:r>
              <a:rPr lang="el-GR" sz="1100" b="1" dirty="0">
                <a:solidFill>
                  <a:schemeClr val="tx1">
                    <a:lumMod val="65000"/>
                    <a:lumOff val="35000"/>
                  </a:schemeClr>
                </a:solidFill>
              </a:rPr>
              <a:t>αντιστοιχούν</a:t>
            </a:r>
            <a:r>
              <a:rPr lang="el-GR" sz="1100" dirty="0">
                <a:solidFill>
                  <a:schemeClr val="tx1">
                    <a:lumMod val="65000"/>
                    <a:lumOff val="35000"/>
                  </a:schemeClr>
                </a:solidFill>
              </a:rPr>
              <a:t> στα </a:t>
            </a:r>
            <a:r>
              <a:rPr lang="el-GR" sz="1100" b="1" dirty="0">
                <a:solidFill>
                  <a:schemeClr val="tx1">
                    <a:lumMod val="65000"/>
                    <a:lumOff val="35000"/>
                  </a:schemeClr>
                </a:solidFill>
              </a:rPr>
              <a:t>αποτελέσματα</a:t>
            </a:r>
          </a:p>
          <a:p>
            <a:pPr marL="171450" indent="-171450">
              <a:buClr>
                <a:srgbClr val="AB092F"/>
              </a:buClr>
              <a:buFont typeface="Arial" panose="020B0604020202020204" pitchFamily="34" charset="0"/>
              <a:buChar char="•"/>
            </a:pPr>
            <a:endParaRPr lang="en-US" dirty="0">
              <a:solidFill>
                <a:schemeClr val="tx1">
                  <a:lumMod val="65000"/>
                  <a:lumOff val="35000"/>
                </a:schemeClr>
              </a:solidFill>
            </a:endParaRPr>
          </a:p>
        </p:txBody>
      </p:sp>
      <p:sp>
        <p:nvSpPr>
          <p:cNvPr id="18" name="Text Placeholder 10">
            <a:extLst>
              <a:ext uri="{FF2B5EF4-FFF2-40B4-BE49-F238E27FC236}">
                <a16:creationId xmlns:a16="http://schemas.microsoft.com/office/drawing/2014/main" id="{0BDF9716-1A65-4FA1-9FC3-B801DB1104A8}"/>
              </a:ext>
            </a:extLst>
          </p:cNvPr>
          <p:cNvSpPr txBox="1">
            <a:spLocks/>
          </p:cNvSpPr>
          <p:nvPr/>
        </p:nvSpPr>
        <p:spPr>
          <a:xfrm>
            <a:off x="3504476" y="957254"/>
            <a:ext cx="5342030" cy="285750"/>
          </a:xfrm>
          <a:prstGeom prst="rect">
            <a:avLst/>
          </a:prstGeom>
          <a:solidFill>
            <a:srgbClr val="002D51"/>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Δέντρα Απόφασης</a:t>
            </a:r>
            <a:r>
              <a:rPr lang="en-US" b="1" dirty="0">
                <a:solidFill>
                  <a:schemeClr val="bg1">
                    <a:lumMod val="95000"/>
                  </a:schemeClr>
                </a:solidFill>
              </a:rPr>
              <a:t> (Decision Trees)</a:t>
            </a:r>
          </a:p>
        </p:txBody>
      </p:sp>
      <p:pic>
        <p:nvPicPr>
          <p:cNvPr id="29" name="Picture Placeholder 10">
            <a:extLst>
              <a:ext uri="{FF2B5EF4-FFF2-40B4-BE49-F238E27FC236}">
                <a16:creationId xmlns:a16="http://schemas.microsoft.com/office/drawing/2014/main" id="{DF9329D8-4A47-46A6-8CDC-B15C5ED6DA8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p:blipFill>
        <p:spPr>
          <a:xfrm>
            <a:off x="151676" y="1002012"/>
            <a:ext cx="3201124" cy="1799523"/>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D57513FF-5A53-40E6-A655-8FED19C6BA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151676" y="2837409"/>
            <a:ext cx="3201124" cy="1867942"/>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31" name="Text Placeholder 7">
            <a:extLst>
              <a:ext uri="{FF2B5EF4-FFF2-40B4-BE49-F238E27FC236}">
                <a16:creationId xmlns:a16="http://schemas.microsoft.com/office/drawing/2014/main" id="{8896A929-2D3A-49ED-A68B-8308EC6E2642}"/>
              </a:ext>
            </a:extLst>
          </p:cNvPr>
          <p:cNvSpPr txBox="1">
            <a:spLocks/>
          </p:cNvSpPr>
          <p:nvPr/>
        </p:nvSpPr>
        <p:spPr>
          <a:xfrm>
            <a:off x="3503107" y="3121921"/>
            <a:ext cx="5338567" cy="1558531"/>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vert="horz" lIns="91440" tIns="45720" rIns="91440" bIns="45720" rtlCol="0">
            <a:normAutofit/>
          </a:bodyPr>
          <a:lstStyle>
            <a:lvl1pPr marL="342900" indent="-342900" algn="l" defTabSz="914400" rtl="0" eaLnBrk="1" latinLnBrk="0" hangingPunct="1">
              <a:lnSpc>
                <a:spcPct val="110000"/>
              </a:lnSpc>
              <a:spcBef>
                <a:spcPts val="0"/>
              </a:spcBef>
              <a:buFont typeface="Arial" pitchFamily="34" charset="0"/>
              <a:buNone/>
              <a:defRPr sz="11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Clr>
                <a:srgbClr val="AB092F"/>
              </a:buClr>
              <a:buFont typeface="Arial" panose="020B0604020202020204" pitchFamily="34" charset="0"/>
              <a:buChar char="•"/>
            </a:pPr>
            <a:r>
              <a:rPr lang="el-GR" sz="900" b="1" dirty="0">
                <a:solidFill>
                  <a:schemeClr val="tx1">
                    <a:lumMod val="65000"/>
                    <a:lumOff val="35000"/>
                  </a:schemeClr>
                </a:solidFill>
              </a:rPr>
              <a:t>Αποτελεί</a:t>
            </a:r>
            <a:r>
              <a:rPr lang="el-GR" sz="900" dirty="0">
                <a:solidFill>
                  <a:schemeClr val="tx1">
                    <a:lumMod val="65000"/>
                    <a:lumOff val="35000"/>
                  </a:schemeClr>
                </a:solidFill>
              </a:rPr>
              <a:t> μια </a:t>
            </a:r>
            <a:r>
              <a:rPr lang="el-GR" sz="900" b="1" dirty="0">
                <a:solidFill>
                  <a:schemeClr val="tx1">
                    <a:lumMod val="65000"/>
                    <a:lumOff val="35000"/>
                  </a:schemeClr>
                </a:solidFill>
              </a:rPr>
              <a:t>απλή</a:t>
            </a:r>
            <a:r>
              <a:rPr lang="el-GR" sz="900" dirty="0">
                <a:solidFill>
                  <a:schemeClr val="tx1">
                    <a:lumMod val="65000"/>
                    <a:lumOff val="35000"/>
                  </a:schemeClr>
                </a:solidFill>
              </a:rPr>
              <a:t>, </a:t>
            </a:r>
            <a:r>
              <a:rPr lang="el-GR" sz="900" b="1" dirty="0">
                <a:solidFill>
                  <a:schemeClr val="tx1">
                    <a:lumMod val="65000"/>
                    <a:lumOff val="35000"/>
                  </a:schemeClr>
                </a:solidFill>
              </a:rPr>
              <a:t>γρήγορη</a:t>
            </a:r>
            <a:r>
              <a:rPr lang="el-GR" sz="900" dirty="0">
                <a:solidFill>
                  <a:schemeClr val="tx1">
                    <a:lumMod val="65000"/>
                    <a:lumOff val="35000"/>
                  </a:schemeClr>
                </a:solidFill>
              </a:rPr>
              <a:t> και αρκετά </a:t>
            </a:r>
            <a:r>
              <a:rPr lang="el-GR" sz="900" b="1" dirty="0">
                <a:solidFill>
                  <a:schemeClr val="tx1">
                    <a:lumMod val="65000"/>
                    <a:lumOff val="35000"/>
                  </a:schemeClr>
                </a:solidFill>
              </a:rPr>
              <a:t>αποτελεσματική</a:t>
            </a:r>
            <a:r>
              <a:rPr lang="el-GR" sz="900" dirty="0">
                <a:solidFill>
                  <a:schemeClr val="tx1">
                    <a:lumMod val="65000"/>
                    <a:lumOff val="35000"/>
                  </a:schemeClr>
                </a:solidFill>
              </a:rPr>
              <a:t> </a:t>
            </a:r>
            <a:r>
              <a:rPr lang="el-GR" sz="900" b="1" dirty="0">
                <a:solidFill>
                  <a:schemeClr val="tx1">
                    <a:lumMod val="65000"/>
                    <a:lumOff val="35000"/>
                  </a:schemeClr>
                </a:solidFill>
              </a:rPr>
              <a:t>μέθοδο</a:t>
            </a:r>
            <a:r>
              <a:rPr lang="el-GR" sz="900" dirty="0">
                <a:solidFill>
                  <a:schemeClr val="tx1">
                    <a:lumMod val="65000"/>
                    <a:lumOff val="35000"/>
                  </a:schemeClr>
                </a:solidFill>
              </a:rPr>
              <a:t> </a:t>
            </a:r>
            <a:r>
              <a:rPr lang="el-GR" sz="900" b="1" dirty="0">
                <a:solidFill>
                  <a:schemeClr val="tx1">
                    <a:lumMod val="65000"/>
                    <a:lumOff val="35000"/>
                  </a:schemeClr>
                </a:solidFill>
              </a:rPr>
              <a:t>ταξινόμησης</a:t>
            </a:r>
            <a:r>
              <a:rPr lang="el-GR" sz="900" dirty="0">
                <a:solidFill>
                  <a:schemeClr val="tx1">
                    <a:lumMod val="65000"/>
                    <a:lumOff val="35000"/>
                  </a:schemeClr>
                </a:solidFill>
              </a:rPr>
              <a:t> η οποία χρησιμοποιεί </a:t>
            </a:r>
            <a:r>
              <a:rPr lang="el-GR" sz="900" b="1" dirty="0">
                <a:solidFill>
                  <a:schemeClr val="tx1">
                    <a:lumMod val="65000"/>
                    <a:lumOff val="35000"/>
                  </a:schemeClr>
                </a:solidFill>
              </a:rPr>
              <a:t>πιθανοτικά</a:t>
            </a:r>
            <a:r>
              <a:rPr lang="el-GR" sz="900" dirty="0">
                <a:solidFill>
                  <a:schemeClr val="tx1">
                    <a:lumMod val="65000"/>
                    <a:lumOff val="35000"/>
                  </a:schemeClr>
                </a:solidFill>
              </a:rPr>
              <a:t> </a:t>
            </a:r>
            <a:r>
              <a:rPr lang="el-GR" sz="900" b="1" dirty="0">
                <a:solidFill>
                  <a:schemeClr val="tx1">
                    <a:lumMod val="65000"/>
                    <a:lumOff val="35000"/>
                  </a:schemeClr>
                </a:solidFill>
              </a:rPr>
              <a:t>μοντέλα</a:t>
            </a:r>
            <a:r>
              <a:rPr lang="el-GR" sz="900" dirty="0">
                <a:solidFill>
                  <a:schemeClr val="tx1">
                    <a:lumMod val="65000"/>
                    <a:lumOff val="35000"/>
                  </a:schemeClr>
                </a:solidFill>
              </a:rPr>
              <a:t> τα οποία στηρίζονται στο </a:t>
            </a:r>
            <a:r>
              <a:rPr lang="el-GR" sz="900" b="1" dirty="0">
                <a:solidFill>
                  <a:schemeClr val="tx1">
                    <a:lumMod val="65000"/>
                    <a:lumOff val="35000"/>
                  </a:schemeClr>
                </a:solidFill>
              </a:rPr>
              <a:t>θεώρημα</a:t>
            </a:r>
            <a:r>
              <a:rPr lang="el-GR" sz="900" dirty="0">
                <a:solidFill>
                  <a:schemeClr val="tx1">
                    <a:lumMod val="65000"/>
                    <a:lumOff val="35000"/>
                  </a:schemeClr>
                </a:solidFill>
              </a:rPr>
              <a:t> του </a:t>
            </a:r>
            <a:r>
              <a:rPr lang="en-GB" sz="900" b="1" dirty="0">
                <a:solidFill>
                  <a:schemeClr val="tx1">
                    <a:lumMod val="65000"/>
                    <a:lumOff val="35000"/>
                  </a:schemeClr>
                </a:solidFill>
              </a:rPr>
              <a:t>Bayes</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Σύμφωνα με το θεώρημα </a:t>
            </a:r>
            <a:r>
              <a:rPr lang="el-GR" sz="900" b="1" dirty="0">
                <a:solidFill>
                  <a:schemeClr val="tx1">
                    <a:lumMod val="65000"/>
                    <a:lumOff val="35000"/>
                  </a:schemeClr>
                </a:solidFill>
              </a:rPr>
              <a:t>ισχύει</a:t>
            </a:r>
            <a:r>
              <a:rPr lang="el-GR" sz="900" dirty="0">
                <a:solidFill>
                  <a:schemeClr val="tx1">
                    <a:lumMod val="65000"/>
                    <a:lumOff val="35000"/>
                  </a:schemeClr>
                </a:solidFill>
              </a:rPr>
              <a:t>:</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Ο </a:t>
            </a:r>
            <a:r>
              <a:rPr lang="el-GR" sz="900" b="1" dirty="0">
                <a:solidFill>
                  <a:schemeClr val="tx1">
                    <a:lumMod val="65000"/>
                    <a:lumOff val="35000"/>
                  </a:schemeClr>
                </a:solidFill>
              </a:rPr>
              <a:t>κατηγοριοποιητής</a:t>
            </a:r>
            <a:r>
              <a:rPr lang="el-GR" sz="900" dirty="0">
                <a:solidFill>
                  <a:schemeClr val="tx1">
                    <a:lumMod val="65000"/>
                    <a:lumOff val="35000"/>
                  </a:schemeClr>
                </a:solidFill>
              </a:rPr>
              <a:t> </a:t>
            </a:r>
            <a:r>
              <a:rPr lang="en-GB" sz="900" b="1" dirty="0">
                <a:solidFill>
                  <a:schemeClr val="tx1">
                    <a:lumMod val="65000"/>
                    <a:lumOff val="35000"/>
                  </a:schemeClr>
                </a:solidFill>
              </a:rPr>
              <a:t>Bayes</a:t>
            </a:r>
            <a:r>
              <a:rPr lang="el-GR" sz="900" dirty="0">
                <a:solidFill>
                  <a:schemeClr val="tx1">
                    <a:lumMod val="65000"/>
                    <a:lumOff val="35000"/>
                  </a:schemeClr>
                </a:solidFill>
              </a:rPr>
              <a:t> χρησιμοποιείται για την </a:t>
            </a:r>
            <a:r>
              <a:rPr lang="el-GR" sz="900" b="1" dirty="0">
                <a:solidFill>
                  <a:schemeClr val="tx1">
                    <a:lumMod val="65000"/>
                    <a:lumOff val="35000"/>
                  </a:schemeClr>
                </a:solidFill>
              </a:rPr>
              <a:t>εκτίμηση</a:t>
            </a:r>
            <a:r>
              <a:rPr lang="el-GR" sz="900" dirty="0">
                <a:solidFill>
                  <a:schemeClr val="tx1">
                    <a:lumMod val="65000"/>
                    <a:lumOff val="35000"/>
                  </a:schemeClr>
                </a:solidFill>
              </a:rPr>
              <a:t> της </a:t>
            </a:r>
            <a:r>
              <a:rPr lang="el-GR" sz="900" b="1" dirty="0">
                <a:solidFill>
                  <a:schemeClr val="tx1">
                    <a:lumMod val="65000"/>
                    <a:lumOff val="35000"/>
                  </a:schemeClr>
                </a:solidFill>
              </a:rPr>
              <a:t>πιθανότητας</a:t>
            </a:r>
            <a:r>
              <a:rPr lang="el-GR" sz="900" dirty="0">
                <a:solidFill>
                  <a:schemeClr val="tx1">
                    <a:lumMod val="65000"/>
                    <a:lumOff val="35000"/>
                  </a:schemeClr>
                </a:solidFill>
              </a:rPr>
              <a:t> ενός </a:t>
            </a:r>
            <a:r>
              <a:rPr lang="el-GR" sz="900" b="1" dirty="0">
                <a:solidFill>
                  <a:schemeClr val="tx1">
                    <a:lumMod val="65000"/>
                    <a:lumOff val="35000"/>
                  </a:schemeClr>
                </a:solidFill>
              </a:rPr>
              <a:t>στιγμιότυπου</a:t>
            </a:r>
            <a:r>
              <a:rPr lang="el-GR" sz="900" dirty="0">
                <a:solidFill>
                  <a:schemeClr val="tx1">
                    <a:lumMod val="65000"/>
                    <a:lumOff val="35000"/>
                  </a:schemeClr>
                </a:solidFill>
              </a:rPr>
              <a:t> να </a:t>
            </a:r>
            <a:r>
              <a:rPr lang="el-GR" sz="900" b="1" dirty="0">
                <a:solidFill>
                  <a:schemeClr val="tx1">
                    <a:lumMod val="65000"/>
                    <a:lumOff val="35000"/>
                  </a:schemeClr>
                </a:solidFill>
              </a:rPr>
              <a:t>ανήκει</a:t>
            </a:r>
            <a:r>
              <a:rPr lang="el-GR" sz="900" dirty="0">
                <a:solidFill>
                  <a:schemeClr val="tx1">
                    <a:lumMod val="65000"/>
                    <a:lumOff val="35000"/>
                  </a:schemeClr>
                </a:solidFill>
              </a:rPr>
              <a:t> σε μια από τις </a:t>
            </a:r>
            <a:r>
              <a:rPr lang="el-GR" sz="900" b="1" dirty="0">
                <a:solidFill>
                  <a:schemeClr val="tx1">
                    <a:lumMod val="65000"/>
                    <a:lumOff val="35000"/>
                  </a:schemeClr>
                </a:solidFill>
              </a:rPr>
              <a:t>προκαθορισμένες</a:t>
            </a:r>
            <a:r>
              <a:rPr lang="el-GR" sz="900" dirty="0">
                <a:solidFill>
                  <a:schemeClr val="tx1">
                    <a:lumMod val="65000"/>
                    <a:lumOff val="35000"/>
                  </a:schemeClr>
                </a:solidFill>
              </a:rPr>
              <a:t> </a:t>
            </a:r>
            <a:r>
              <a:rPr lang="el-GR" sz="900" b="1" dirty="0">
                <a:solidFill>
                  <a:schemeClr val="tx1">
                    <a:lumMod val="65000"/>
                    <a:lumOff val="35000"/>
                  </a:schemeClr>
                </a:solidFill>
              </a:rPr>
              <a:t>κλάσεις</a:t>
            </a:r>
            <a:r>
              <a:rPr lang="el-GR" sz="900" dirty="0">
                <a:solidFill>
                  <a:schemeClr val="tx1">
                    <a:lumMod val="65000"/>
                    <a:lumOff val="35000"/>
                  </a:schemeClr>
                </a:solidFill>
              </a:rPr>
              <a:t> υπό την </a:t>
            </a:r>
            <a:r>
              <a:rPr lang="el-GR" sz="900" b="1" dirty="0">
                <a:solidFill>
                  <a:schemeClr val="tx1">
                    <a:lumMod val="65000"/>
                    <a:lumOff val="35000"/>
                  </a:schemeClr>
                </a:solidFill>
              </a:rPr>
              <a:t>υπόθεση</a:t>
            </a:r>
            <a:r>
              <a:rPr lang="el-GR" sz="900" dirty="0">
                <a:solidFill>
                  <a:schemeClr val="tx1">
                    <a:lumMod val="65000"/>
                    <a:lumOff val="35000"/>
                  </a:schemeClr>
                </a:solidFill>
              </a:rPr>
              <a:t> ότι τα </a:t>
            </a:r>
            <a:r>
              <a:rPr lang="el-GR" sz="900" b="1" dirty="0">
                <a:solidFill>
                  <a:schemeClr val="tx1">
                    <a:lumMod val="65000"/>
                    <a:lumOff val="35000"/>
                  </a:schemeClr>
                </a:solidFill>
              </a:rPr>
              <a:t>χαρακτηριστικά</a:t>
            </a:r>
            <a:r>
              <a:rPr lang="el-GR" sz="900" dirty="0">
                <a:solidFill>
                  <a:schemeClr val="tx1">
                    <a:lumMod val="65000"/>
                    <a:lumOff val="35000"/>
                  </a:schemeClr>
                </a:solidFill>
              </a:rPr>
              <a:t> είναι </a:t>
            </a:r>
            <a:r>
              <a:rPr lang="el-GR" sz="900" b="1" dirty="0">
                <a:solidFill>
                  <a:schemeClr val="tx1">
                    <a:lumMod val="65000"/>
                    <a:lumOff val="35000"/>
                  </a:schemeClr>
                </a:solidFill>
              </a:rPr>
              <a:t>μεταξύ</a:t>
            </a:r>
            <a:r>
              <a:rPr lang="el-GR" sz="900" dirty="0">
                <a:solidFill>
                  <a:schemeClr val="tx1">
                    <a:lumMod val="65000"/>
                    <a:lumOff val="35000"/>
                  </a:schemeClr>
                </a:solidFill>
              </a:rPr>
              <a:t> τους </a:t>
            </a:r>
            <a:r>
              <a:rPr lang="el-GR" sz="900" b="1" dirty="0">
                <a:solidFill>
                  <a:schemeClr val="tx1">
                    <a:lumMod val="65000"/>
                    <a:lumOff val="35000"/>
                  </a:schemeClr>
                </a:solidFill>
              </a:rPr>
              <a:t>ανεξάρτητα</a:t>
            </a:r>
            <a:r>
              <a:rPr lang="el-GR" sz="900" dirty="0">
                <a:solidFill>
                  <a:schemeClr val="tx1">
                    <a:lumMod val="65000"/>
                    <a:lumOff val="35000"/>
                  </a:schemeClr>
                </a:solidFill>
              </a:rPr>
              <a:t>. </a:t>
            </a:r>
          </a:p>
          <a:p>
            <a:pPr marL="171450" indent="-171450">
              <a:buClr>
                <a:srgbClr val="AB092F"/>
              </a:buClr>
              <a:buFont typeface="Arial" panose="020B0604020202020204" pitchFamily="34" charset="0"/>
              <a:buChar char="•"/>
            </a:pPr>
            <a:r>
              <a:rPr lang="el-GR" sz="900" dirty="0">
                <a:solidFill>
                  <a:schemeClr val="tx1">
                    <a:lumMod val="65000"/>
                    <a:lumOff val="35000"/>
                  </a:schemeClr>
                </a:solidFill>
              </a:rPr>
              <a:t>Είναι μια από τις </a:t>
            </a:r>
            <a:r>
              <a:rPr lang="el-GR" sz="900" b="1" dirty="0">
                <a:solidFill>
                  <a:schemeClr val="tx1">
                    <a:lumMod val="65000"/>
                    <a:lumOff val="35000"/>
                  </a:schemeClr>
                </a:solidFill>
              </a:rPr>
              <a:t>αρχικές</a:t>
            </a:r>
            <a:r>
              <a:rPr lang="el-GR" sz="900" dirty="0">
                <a:solidFill>
                  <a:schemeClr val="tx1">
                    <a:lumMod val="65000"/>
                    <a:lumOff val="35000"/>
                  </a:schemeClr>
                </a:solidFill>
              </a:rPr>
              <a:t> </a:t>
            </a:r>
            <a:r>
              <a:rPr lang="el-GR" sz="900" b="1" dirty="0">
                <a:solidFill>
                  <a:schemeClr val="tx1">
                    <a:lumMod val="65000"/>
                    <a:lumOff val="35000"/>
                  </a:schemeClr>
                </a:solidFill>
              </a:rPr>
              <a:t>τεχνικές</a:t>
            </a:r>
            <a:r>
              <a:rPr lang="el-GR" sz="900" dirty="0">
                <a:solidFill>
                  <a:schemeClr val="tx1">
                    <a:lumMod val="65000"/>
                    <a:lumOff val="35000"/>
                  </a:schemeClr>
                </a:solidFill>
              </a:rPr>
              <a:t> </a:t>
            </a:r>
            <a:r>
              <a:rPr lang="el-GR" sz="900" b="1" dirty="0">
                <a:solidFill>
                  <a:schemeClr val="tx1">
                    <a:lumMod val="65000"/>
                    <a:lumOff val="35000"/>
                  </a:schemeClr>
                </a:solidFill>
              </a:rPr>
              <a:t>Μοντελοποίησης</a:t>
            </a:r>
            <a:r>
              <a:rPr lang="el-GR" sz="900" dirty="0">
                <a:solidFill>
                  <a:schemeClr val="tx1">
                    <a:lumMod val="65000"/>
                    <a:lumOff val="35000"/>
                  </a:schemeClr>
                </a:solidFill>
              </a:rPr>
              <a:t> στην Μηχανική Μάθηση η οποία παραμένει διαδεδομένη μέχρι και σήμερα</a:t>
            </a:r>
            <a:endParaRPr lang="en-US" sz="900" dirty="0">
              <a:solidFill>
                <a:schemeClr val="tx1">
                  <a:lumMod val="65000"/>
                  <a:lumOff val="35000"/>
                </a:schemeClr>
              </a:solidFill>
            </a:endParaRPr>
          </a:p>
        </p:txBody>
      </p:sp>
      <p:sp>
        <p:nvSpPr>
          <p:cNvPr id="32" name="Text Placeholder 10">
            <a:extLst>
              <a:ext uri="{FF2B5EF4-FFF2-40B4-BE49-F238E27FC236}">
                <a16:creationId xmlns:a16="http://schemas.microsoft.com/office/drawing/2014/main" id="{CD8075D5-12BF-4DB4-B060-0A1DDEBE3557}"/>
              </a:ext>
            </a:extLst>
          </p:cNvPr>
          <p:cNvSpPr txBox="1">
            <a:spLocks/>
          </p:cNvSpPr>
          <p:nvPr/>
        </p:nvSpPr>
        <p:spPr>
          <a:xfrm>
            <a:off x="3503107" y="2836171"/>
            <a:ext cx="5342030" cy="285750"/>
          </a:xfrm>
          <a:prstGeom prst="rect">
            <a:avLst/>
          </a:prstGeom>
          <a:solidFill>
            <a:srgbClr val="AB092F"/>
          </a:solidFill>
        </p:spPr>
        <p:txBody>
          <a:bodyPr/>
          <a:lstStyle>
            <a:lvl1pPr marL="342900" indent="-3429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1pPr>
            <a:lvl2pPr marL="742950" indent="-28575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2pPr>
            <a:lvl3pPr marL="11430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3pPr>
            <a:lvl4pPr marL="16002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4pPr>
            <a:lvl5pPr marL="2057400" indent="-228600" algn="l" defTabSz="914400"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Bebas Neue"/>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l-GR" b="1" dirty="0">
                <a:solidFill>
                  <a:schemeClr val="bg1">
                    <a:lumMod val="95000"/>
                  </a:schemeClr>
                </a:solidFill>
              </a:rPr>
              <a:t>Αλγόριθμος </a:t>
            </a:r>
            <a:r>
              <a:rPr lang="en-US" b="1" dirty="0">
                <a:solidFill>
                  <a:schemeClr val="bg1">
                    <a:lumMod val="95000"/>
                  </a:schemeClr>
                </a:solidFill>
              </a:rPr>
              <a:t>Bayes</a:t>
            </a:r>
          </a:p>
        </p:txBody>
      </p:sp>
      <p:graphicFrame>
        <p:nvGraphicFramePr>
          <p:cNvPr id="28" name="Object 27">
            <a:extLst>
              <a:ext uri="{FF2B5EF4-FFF2-40B4-BE49-F238E27FC236}">
                <a16:creationId xmlns:a16="http://schemas.microsoft.com/office/drawing/2014/main" id="{68D01B8D-0E57-4EAD-A885-4C15FC13FAA1}"/>
              </a:ext>
            </a:extLst>
          </p:cNvPr>
          <p:cNvGraphicFramePr>
            <a:graphicFrameLocks noChangeAspect="1"/>
          </p:cNvGraphicFramePr>
          <p:nvPr>
            <p:extLst>
              <p:ext uri="{D42A27DB-BD31-4B8C-83A1-F6EECF244321}">
                <p14:modId xmlns:p14="http://schemas.microsoft.com/office/powerpoint/2010/main" val="334273136"/>
              </p:ext>
            </p:extLst>
          </p:nvPr>
        </p:nvGraphicFramePr>
        <p:xfrm>
          <a:off x="5334000" y="3475218"/>
          <a:ext cx="1231425" cy="211165"/>
        </p:xfrm>
        <a:graphic>
          <a:graphicData uri="http://schemas.openxmlformats.org/presentationml/2006/ole">
            <mc:AlternateContent xmlns:mc="http://schemas.openxmlformats.org/markup-compatibility/2006">
              <mc:Choice xmlns:v="urn:schemas-microsoft-com:vml" Requires="v">
                <p:oleObj spid="_x0000_s6204" name="Equation" r:id="rId5" imgW="2675361" imgH="620088" progId="Equation.DSMT4">
                  <p:embed/>
                </p:oleObj>
              </mc:Choice>
              <mc:Fallback>
                <p:oleObj name="Equation" r:id="rId5" imgW="2675361" imgH="620088" progId="Equation.DSMT4">
                  <p:embed/>
                  <p:pic>
                    <p:nvPicPr>
                      <p:cNvPr id="0" name=""/>
                      <p:cNvPicPr/>
                      <p:nvPr/>
                    </p:nvPicPr>
                    <p:blipFill>
                      <a:blip r:embed="rId6"/>
                      <a:stretch>
                        <a:fillRect/>
                      </a:stretch>
                    </p:blipFill>
                    <p:spPr>
                      <a:xfrm>
                        <a:off x="5334000" y="3475218"/>
                        <a:ext cx="1231425" cy="211165"/>
                      </a:xfrm>
                      <a:prstGeom prst="rect">
                        <a:avLst/>
                      </a:prstGeom>
                    </p:spPr>
                  </p:pic>
                </p:oleObj>
              </mc:Fallback>
            </mc:AlternateContent>
          </a:graphicData>
        </a:graphic>
      </p:graphicFrame>
    </p:spTree>
    <p:extLst>
      <p:ext uri="{BB962C8B-B14F-4D97-AF65-F5344CB8AC3E}">
        <p14:creationId xmlns:p14="http://schemas.microsoft.com/office/powerpoint/2010/main" val="308900479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11880</TotalTime>
  <Words>3090</Words>
  <Application>Microsoft Office PowerPoint</Application>
  <PresentationFormat>On-screen Show (16:9)</PresentationFormat>
  <Paragraphs>276</Paragraphs>
  <Slides>22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Times New Roman</vt:lpstr>
      <vt:lpstr>Calibri</vt:lpstr>
      <vt:lpstr>Courier New</vt:lpstr>
      <vt:lpstr>Bebas Neue</vt:lpstr>
      <vt:lpstr>Arial</vt:lpstr>
      <vt:lpstr>BebasNEUE</vt:lpstr>
      <vt:lpstr>Office Theme</vt:lpstr>
      <vt:lpstr>Equation</vt:lpstr>
      <vt:lpstr>Μηχανική Μάθηση και Εφαρμογές με Python </vt:lpstr>
      <vt:lpstr>Πρόλογος και Σκοπός της Εκπόνησης</vt:lpstr>
      <vt:lpstr>Περιεχόμενα της Διατριβής</vt:lpstr>
      <vt:lpstr>1. Εισαγωγή στην Μηχανική Μάθηση</vt:lpstr>
      <vt:lpstr>2. Κατηγοριοποίηση Αλγορίθμων</vt:lpstr>
      <vt:lpstr>2. Κατηγοριοποίηση Αλγορίθμων </vt:lpstr>
      <vt:lpstr>3. Είδη Μηχανικής Μάθησης </vt:lpstr>
      <vt:lpstr>3. Είδη Μηχανικής Μάθησης </vt:lpstr>
      <vt:lpstr>4. Μοντέλα – Αλγόριθμοι Πρόβλεψης</vt:lpstr>
      <vt:lpstr>4. Μοντέλα – Αλγόριθμοι Πρόβλεψης</vt:lpstr>
      <vt:lpstr>4. Μοντέλα – Αλγόριθμοι Πρόβλεψης</vt:lpstr>
      <vt:lpstr>5. Μετρικές Αξιολόγησης μεθόδων ML</vt:lpstr>
      <vt:lpstr>5. Μετρικές Αξιολόγησης μεθόδων ML</vt:lpstr>
      <vt:lpstr>6. Εφαρμογή σε Python</vt:lpstr>
      <vt:lpstr>6. Εφαρμογή σε Python</vt:lpstr>
      <vt:lpstr>6. Εφαρμογή σε Python</vt:lpstr>
      <vt:lpstr>6. Εφαρμογή σε Python</vt:lpstr>
      <vt:lpstr>6. Εφαρμογή σε Python</vt:lpstr>
      <vt:lpstr>6. Εφαρμογή σε Python</vt:lpstr>
      <vt:lpstr>6. Εφαρμογή σε Python</vt:lpstr>
      <vt:lpstr>6. Εφαρμογή σε Python</vt:lpstr>
      <vt:lpstr>Συμπεράσματα της Διατριβής</vt:lpstr>
    </vt:vector>
  </TitlesOfParts>
  <Company>LIME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Παναγιώτης Σταθόπουλος</dc:creator>
  <cp:lastModifiedBy>Παναγιώτης Σταθόπουλος</cp:lastModifiedBy>
  <cp:revision>446</cp:revision>
  <dcterms:created xsi:type="dcterms:W3CDTF">2011-12-26T17:46:32Z</dcterms:created>
  <dcterms:modified xsi:type="dcterms:W3CDTF">2021-10-10T14:07:30Z</dcterms:modified>
</cp:coreProperties>
</file>