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6" r:id="rId6"/>
    <p:sldId id="267" r:id="rId7"/>
    <p:sldId id="268" r:id="rId8"/>
    <p:sldId id="269" r:id="rId9"/>
    <p:sldId id="271" r:id="rId10"/>
    <p:sldId id="260" r:id="rId11"/>
    <p:sldId id="261" r:id="rId12"/>
    <p:sldId id="262" r:id="rId13"/>
    <p:sldId id="263" r:id="rId14"/>
    <p:sldId id="264" r:id="rId15"/>
    <p:sldId id="265"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88" autoAdjust="0"/>
  </p:normalViewPr>
  <p:slideViewPr>
    <p:cSldViewPr snapToGrid="0">
      <p:cViewPr varScale="1">
        <p:scale>
          <a:sx n="56" d="100"/>
          <a:sy n="56" d="100"/>
        </p:scale>
        <p:origin x="16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7B573-6AE4-4072-95DE-DE5588B39ED9}" type="datetimeFigureOut">
              <a:rPr lang="el-GR" smtClean="0"/>
              <a:t>13/2/2025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B0E20-3EFA-4FF5-ADAA-8FDB8FFBB3CA}" type="slidenum">
              <a:rPr lang="el-GR" smtClean="0"/>
              <a:t>‹#›</a:t>
            </a:fld>
            <a:endParaRPr lang="el-GR"/>
          </a:p>
        </p:txBody>
      </p:sp>
    </p:spTree>
    <p:extLst>
      <p:ext uri="{BB962C8B-B14F-4D97-AF65-F5344CB8AC3E}">
        <p14:creationId xmlns:p14="http://schemas.microsoft.com/office/powerpoint/2010/main" val="389370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begin with an overview of our approach and the dataset used for our experiments. N</a:t>
            </a:r>
          </a:p>
          <a:p>
            <a:r>
              <a:rPr lang="en-US" dirty="0"/>
              <a:t>Next, we will discuss how we generate embeddings for the memory and discuss the k nearest neighbor's retrieval method. </a:t>
            </a:r>
          </a:p>
          <a:p>
            <a:r>
              <a:rPr lang="en-US" dirty="0"/>
              <a:t>We will then present our prediction approach, which combines a weighted distance function with Vision Transformer SoftMax predictions. </a:t>
            </a:r>
          </a:p>
          <a:p>
            <a:r>
              <a:rPr lang="en-US" dirty="0"/>
              <a:t>Finally, we will compare the best models from each method and discuss our findings.</a:t>
            </a:r>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2</a:t>
            </a:fld>
            <a:endParaRPr lang="el-GR"/>
          </a:p>
        </p:txBody>
      </p:sp>
    </p:spTree>
    <p:extLst>
      <p:ext uri="{BB962C8B-B14F-4D97-AF65-F5344CB8AC3E}">
        <p14:creationId xmlns:p14="http://schemas.microsoft.com/office/powerpoint/2010/main" val="2707069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conducted several types of experiments to evaluate the model's performance.</a:t>
            </a:r>
          </a:p>
          <a:p>
            <a:pPr>
              <a:buFont typeface="+mj-lt"/>
              <a:buNone/>
            </a:pPr>
            <a:r>
              <a:rPr lang="en-US" dirty="0"/>
              <a:t>The first experiment compares the effectiveness of CLS embeddings obtained with Cosine KNN versus Euclidean KNN. This helps determine which distance metric yields better results when identifying the K nearest neighbors.</a:t>
            </a:r>
          </a:p>
          <a:p>
            <a:pPr>
              <a:buFont typeface="+mj-lt"/>
              <a:buNone/>
            </a:pPr>
            <a:r>
              <a:rPr lang="en-US" dirty="0"/>
              <a:t>The second experiment explores the effect of SoftMax predictions on the final class label. This analysis investigates how incorporating the predicted SoftMax values influences the overall prediction when combined with the nearest neighbor information.</a:t>
            </a:r>
          </a:p>
          <a:p>
            <a:pPr>
              <a:buFont typeface="+mj-lt"/>
              <a:buNone/>
            </a:pPr>
            <a:r>
              <a:rPr lang="en-US" dirty="0"/>
              <a:t>Finally, we test different values of K the number of nearest neighbors to assess how varying this parameter impacts the accuracy and robustness of the model.</a:t>
            </a:r>
          </a:p>
          <a:p>
            <a:r>
              <a:rPr lang="en-US" dirty="0"/>
              <a:t>Due to time constraints, the prediction function only uses the cosine similarity to determine how close the embeddings are, but Euclidean similarity could also be explored in future work.</a:t>
            </a:r>
          </a:p>
          <a:p>
            <a:endParaRPr lang="en-US" dirty="0"/>
          </a:p>
          <a:p>
            <a:r>
              <a:rPr lang="en-US" dirty="0"/>
              <a:t>From the plot, we observe that the embeddings produced by KNN with Cosine consistently outperform those created with Euclidean across all values of K and configurations (with or without SoftMax predictions). Accuracy improves as K increases, peaking around K=9 or K=11 before slightly decreasing due to irrelevant neighbors. Surprisingly, incorporating SoftMax predictions results in slightly lower accuracy in some cases compared to not using them, despite the base model having ~76% accuracy. The best configuration achieved 72% accuracy, which is lower than the fine-tuned model's performance, indicating that while the function-based approach is reasonable, it is not as effective. The prediction-with-function approach underperforms compared to the base model (~76% accuracy), suggesting either that the embeddings are not ideal for the function or that the function prediction method needs refinement, such as better distance weighting or neighbor selection.</a:t>
            </a:r>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11</a:t>
            </a:fld>
            <a:endParaRPr lang="el-GR"/>
          </a:p>
        </p:txBody>
      </p:sp>
    </p:spTree>
    <p:extLst>
      <p:ext uri="{BB962C8B-B14F-4D97-AF65-F5344CB8AC3E}">
        <p14:creationId xmlns:p14="http://schemas.microsoft.com/office/powerpoint/2010/main" val="89652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CLS embeddings, we also examined patch embeddings. In this version, the input consists of the K nearest patch embeddings from the training images, selected for each patch embedding in the test image. These embeddings are retrieved using the same KNN approach but applied at the patch level, identifying the nearest neighbors for each individual patch. </a:t>
            </a:r>
          </a:p>
          <a:p>
            <a:r>
              <a:rPr lang="en-US" dirty="0"/>
              <a:t>So the function is calculated for each one of the test image patch embeddings and then we sum or average each individual score vector across all patches to derive the final class label. This method leverages local information from individual patches to refine the overall prediction. As before, the static distance factor is incorporated alongside the predicted SoftMax label.</a:t>
            </a:r>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12</a:t>
            </a:fld>
            <a:endParaRPr lang="el-GR"/>
          </a:p>
        </p:txBody>
      </p:sp>
    </p:spTree>
    <p:extLst>
      <p:ext uri="{BB962C8B-B14F-4D97-AF65-F5344CB8AC3E}">
        <p14:creationId xmlns:p14="http://schemas.microsoft.com/office/powerpoint/2010/main" val="193506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patch embedding evaluation we examine only the patch embeddings that produced with Cosine KNN due to resources and time limitation. We also examine the impact of different weighting strategies, such as sum-based versus average, to assess their effect on accuracy. Due to resource constraints, we used K=5 neighbors for these experiments, along with the influence of SoftMax predictions.</a:t>
            </a:r>
          </a:p>
          <a:p>
            <a:endParaRPr lang="en-US" dirty="0"/>
          </a:p>
          <a:p>
            <a:r>
              <a:rPr lang="en-US" dirty="0"/>
              <a:t>The results show that incorporating SoftMax predictions reduces accuracy from 0.68 to 0.57, regardless of the weighting strategy. This suggests that SoftMax probabilities may be poorly calibrated or introduce noise when weighting nearest neighbors on the patch level, leading to a misalignment between predicted probabilities and the similarity-based approach, likely due to incorrect predictions. The choice between sum-based and average weighting has minimal impact, as both produce the same accuracy with or without SoftMax predictions. To improve performance, further investigation into SoftMax calibration, adjusting the static distance factor and exploring alternative distance metrics or a larger K value are recommended.</a:t>
            </a:r>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13</a:t>
            </a:fld>
            <a:endParaRPr lang="el-GR"/>
          </a:p>
        </p:txBody>
      </p:sp>
    </p:spTree>
    <p:extLst>
      <p:ext uri="{BB962C8B-B14F-4D97-AF65-F5344CB8AC3E}">
        <p14:creationId xmlns:p14="http://schemas.microsoft.com/office/powerpoint/2010/main" val="18489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Fine-tuning the classifier head of </a:t>
            </a:r>
            <a:r>
              <a:rPr lang="en-US" dirty="0" err="1"/>
              <a:t>ViT</a:t>
            </a:r>
            <a:r>
              <a:rPr lang="en-US" dirty="0"/>
              <a:t>-Tiny achieves the highest accuracy of 0.7657, outperforming all other methods.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indicates that training the model directly on the dataset enables it to learn better feature representations compared to alternative approaches.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Using brute-force KNN with CLS embeddings and cosine similarity achieves 0.72 accuracy for K values of 9, 11, and 13. However, when using patch embeddings instead, the accuracy slightly decreases, suggesting that while local patch-level information is useful, it may not be as discriminative as CLS embeddings for final classification. Additionally, the choice of weighting method, whether sum-based or average, does not significantly impact performance in the patch-based approach.</a:t>
            </a:r>
            <a:endParaRPr lang="el-GR" dirty="0"/>
          </a:p>
          <a:p>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14</a:t>
            </a:fld>
            <a:endParaRPr lang="el-GR"/>
          </a:p>
        </p:txBody>
      </p:sp>
    </p:spTree>
    <p:extLst>
      <p:ext uri="{BB962C8B-B14F-4D97-AF65-F5344CB8AC3E}">
        <p14:creationId xmlns:p14="http://schemas.microsoft.com/office/powerpoint/2010/main" val="388014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Fine-tuning delivers the best performance, likely due to its ability to extract better features and adapt to the specific task. The brute force KNN has similar behavior with the prediction using the function. CLS embeddings prove to be more effective than patch-based embeddings for classification. In KNN, using higher K values (9-13) helps improve performance by reducing noise but up to a threshold. Finally, previous experiments using </a:t>
            </a:r>
            <a:r>
              <a:rPr lang="en-US" dirty="0" err="1"/>
              <a:t>softmax</a:t>
            </a:r>
            <a:r>
              <a:rPr lang="en-US" dirty="0"/>
              <a:t> weighting may have contributed to a decrease in performance, though further testing is needed to confirm this impact.</a:t>
            </a:r>
            <a:endParaRPr lang="el-GR" dirty="0"/>
          </a:p>
          <a:p>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15</a:t>
            </a:fld>
            <a:endParaRPr lang="el-GR"/>
          </a:p>
        </p:txBody>
      </p:sp>
    </p:spTree>
    <p:extLst>
      <p:ext uri="{BB962C8B-B14F-4D97-AF65-F5344CB8AC3E}">
        <p14:creationId xmlns:p14="http://schemas.microsoft.com/office/powerpoint/2010/main" val="220681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problem we are going to talk about is how can we improve an image classification task using RAG.</a:t>
            </a:r>
          </a:p>
          <a:p>
            <a:pPr marL="285750" indent="-285750">
              <a:buAutoNum type="romanLcPeriod"/>
            </a:pPr>
            <a:r>
              <a:rPr lang="en-US" dirty="0"/>
              <a:t>The main idea is to create image embeddings from the train set</a:t>
            </a:r>
          </a:p>
          <a:p>
            <a:pPr marL="285750" indent="-285750">
              <a:buAutoNum type="romanLcPeriod"/>
            </a:pPr>
            <a:r>
              <a:rPr lang="en-US" dirty="0"/>
              <a:t>For each test image, retrieve the most similar embeddings and use them in the classification</a:t>
            </a:r>
          </a:p>
          <a:p>
            <a:pPr marL="0" indent="0">
              <a:buNone/>
            </a:pPr>
            <a:r>
              <a:rPr lang="en-US" dirty="0"/>
              <a:t>How can KNN search help us with this task</a:t>
            </a:r>
          </a:p>
          <a:p>
            <a:pPr marL="285750" indent="-285750">
              <a:buAutoNum type="romanLcPeriod"/>
            </a:pPr>
            <a:r>
              <a:rPr lang="en-US" dirty="0"/>
              <a:t>KNN can accurately give us the top K similar embeddings. This however works only on small volumes of data. Larger volumes require more efficient search algorithms such as FAISS search.</a:t>
            </a:r>
          </a:p>
          <a:p>
            <a:pPr marL="0" indent="0">
              <a:buNone/>
            </a:pPr>
            <a:r>
              <a:rPr lang="en-US" dirty="0"/>
              <a:t>How can we combine the results?</a:t>
            </a:r>
          </a:p>
          <a:p>
            <a:pPr marL="285750" indent="-285750">
              <a:buAutoNum type="romanLcPeriod"/>
            </a:pPr>
            <a:r>
              <a:rPr lang="en-US" dirty="0"/>
              <a:t>We can apply a special formula that helps us combine:</a:t>
            </a:r>
          </a:p>
          <a:p>
            <a:pPr marL="742950" lvl="1" indent="-285750">
              <a:buAutoNum type="romanLcPeriod"/>
            </a:pPr>
            <a:r>
              <a:rPr lang="en-US" dirty="0"/>
              <a:t>The prediction</a:t>
            </a:r>
          </a:p>
          <a:p>
            <a:pPr marL="742950" lvl="1" indent="-285750">
              <a:buAutoNum type="romanLcPeriod"/>
            </a:pPr>
            <a:r>
              <a:rPr lang="en-US" dirty="0"/>
              <a:t>The classes of all the </a:t>
            </a:r>
            <a:r>
              <a:rPr lang="en-US" dirty="0" err="1"/>
              <a:t>reteieved</a:t>
            </a:r>
            <a:r>
              <a:rPr lang="en-US" dirty="0"/>
              <a:t> embeddings, with a weight depending on the similarity with the test image.</a:t>
            </a:r>
          </a:p>
        </p:txBody>
      </p:sp>
      <p:sp>
        <p:nvSpPr>
          <p:cNvPr id="4" name="Θέση αριθμού διαφάνειας 3"/>
          <p:cNvSpPr>
            <a:spLocks noGrp="1"/>
          </p:cNvSpPr>
          <p:nvPr>
            <p:ph type="sldNum" sz="quarter" idx="5"/>
          </p:nvPr>
        </p:nvSpPr>
        <p:spPr/>
        <p:txBody>
          <a:bodyPr/>
          <a:lstStyle/>
          <a:p>
            <a:fld id="{E40B0E20-3EFA-4FF5-ADAA-8FDB8FFBB3CA}" type="slidenum">
              <a:rPr lang="el-GR" smtClean="0"/>
              <a:t>3</a:t>
            </a:fld>
            <a:endParaRPr lang="el-GR"/>
          </a:p>
        </p:txBody>
      </p:sp>
    </p:spTree>
    <p:extLst>
      <p:ext uri="{BB962C8B-B14F-4D97-AF65-F5344CB8AC3E}">
        <p14:creationId xmlns:p14="http://schemas.microsoft.com/office/powerpoint/2010/main" val="169841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for our experiments is the CIFAR-10 dataset. It consists of 6000 images at image resolution 32 by 32 pixels. It has 10 classes which we can see their labels on the  figure on the right along with some sample images and 6000 images per </a:t>
            </a:r>
            <a:r>
              <a:rPr lang="en-US" dirty="0" err="1"/>
              <a:t>clas</a:t>
            </a:r>
            <a:r>
              <a:rPr lang="en-US" dirty="0"/>
              <a:t>. The training set consists of 50000 images and the test set of 10000 images.</a:t>
            </a:r>
          </a:p>
        </p:txBody>
      </p:sp>
      <p:sp>
        <p:nvSpPr>
          <p:cNvPr id="4" name="Slide Number Placeholder 3"/>
          <p:cNvSpPr>
            <a:spLocks noGrp="1"/>
          </p:cNvSpPr>
          <p:nvPr>
            <p:ph type="sldNum" sz="quarter" idx="5"/>
          </p:nvPr>
        </p:nvSpPr>
        <p:spPr/>
        <p:txBody>
          <a:bodyPr/>
          <a:lstStyle/>
          <a:p>
            <a:fld id="{E40B0E20-3EFA-4FF5-ADAA-8FDB8FFBB3CA}" type="slidenum">
              <a:rPr lang="el-GR" smtClean="0"/>
              <a:t>4</a:t>
            </a:fld>
            <a:endParaRPr lang="el-GR"/>
          </a:p>
        </p:txBody>
      </p:sp>
    </p:spTree>
    <p:extLst>
      <p:ext uri="{BB962C8B-B14F-4D97-AF65-F5344CB8AC3E}">
        <p14:creationId xmlns:p14="http://schemas.microsoft.com/office/powerpoint/2010/main" val="169237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order for this method to work, good embeddings are everything.</a:t>
            </a:r>
          </a:p>
          <a:p>
            <a:endParaRPr lang="en-US" dirty="0"/>
          </a:p>
          <a:p>
            <a:r>
              <a:rPr lang="en-US" dirty="0"/>
              <a:t>We have to use a pretrained SOTA vision model such as a Vision Transformer to extract the embeddings</a:t>
            </a:r>
          </a:p>
          <a:p>
            <a:endParaRPr lang="en-US" dirty="0"/>
          </a:p>
          <a:p>
            <a:pPr marL="228600" indent="-228600">
              <a:buAutoNum type="arabicPeriod"/>
            </a:pPr>
            <a:r>
              <a:rPr lang="en-US" dirty="0"/>
              <a:t>The first approach is to get the produced </a:t>
            </a:r>
            <a:r>
              <a:rPr lang="en-US" dirty="0" err="1"/>
              <a:t>cls</a:t>
            </a:r>
            <a:r>
              <a:rPr lang="en-US" dirty="0"/>
              <a:t> token for each image, as it contains a representation of the whole image</a:t>
            </a:r>
          </a:p>
          <a:p>
            <a:pPr marL="228600" indent="-228600">
              <a:buAutoNum type="arabicPeriod"/>
            </a:pPr>
            <a:r>
              <a:rPr lang="en-US" dirty="0"/>
              <a:t>The second approach is to get the produced patch embeddings. </a:t>
            </a:r>
          </a:p>
          <a:p>
            <a:pPr marL="685800" lvl="1" indent="-228600">
              <a:buAutoNum type="arabicPeriod"/>
            </a:pPr>
            <a:r>
              <a:rPr lang="en-US" dirty="0"/>
              <a:t>Each one characterizes a patch of the original image</a:t>
            </a:r>
          </a:p>
          <a:p>
            <a:pPr marL="0" lvl="0" indent="0">
              <a:buNone/>
            </a:pPr>
            <a:endParaRPr lang="en-US" dirty="0"/>
          </a:p>
          <a:p>
            <a:pPr marL="0" lvl="0" indent="0">
              <a:buNone/>
            </a:pPr>
            <a:r>
              <a:rPr lang="en-US" dirty="0"/>
              <a:t>This requires some modifications as we have to do the same for the test images and calculate a class for each patch of the test image. We then have to somehow decide the final class.</a:t>
            </a:r>
          </a:p>
        </p:txBody>
      </p:sp>
      <p:sp>
        <p:nvSpPr>
          <p:cNvPr id="4" name="Θέση αριθμού διαφάνειας 3"/>
          <p:cNvSpPr>
            <a:spLocks noGrp="1"/>
          </p:cNvSpPr>
          <p:nvPr>
            <p:ph type="sldNum" sz="quarter" idx="5"/>
          </p:nvPr>
        </p:nvSpPr>
        <p:spPr/>
        <p:txBody>
          <a:bodyPr/>
          <a:lstStyle/>
          <a:p>
            <a:fld id="{E40B0E20-3EFA-4FF5-ADAA-8FDB8FFBB3CA}" type="slidenum">
              <a:rPr lang="el-GR" smtClean="0"/>
              <a:t>5</a:t>
            </a:fld>
            <a:endParaRPr lang="el-GR"/>
          </a:p>
        </p:txBody>
      </p:sp>
    </p:spTree>
    <p:extLst>
      <p:ext uri="{BB962C8B-B14F-4D97-AF65-F5344CB8AC3E}">
        <p14:creationId xmlns:p14="http://schemas.microsoft.com/office/powerpoint/2010/main" val="149519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 chose </a:t>
            </a:r>
            <a:r>
              <a:rPr lang="en-US" dirty="0" err="1"/>
              <a:t>vit_tiny</a:t>
            </a:r>
            <a:r>
              <a:rPr lang="en-US" dirty="0"/>
              <a:t> for the embeddings generation task.</a:t>
            </a:r>
          </a:p>
          <a:p>
            <a:r>
              <a:rPr lang="en-US" dirty="0"/>
              <a:t>1. This model is developed by google and originally trained on the ImageNet Dataset.</a:t>
            </a:r>
          </a:p>
          <a:p>
            <a:r>
              <a:rPr lang="en-US" dirty="0"/>
              <a:t>2. The embeddings produced have a length of 192</a:t>
            </a:r>
          </a:p>
          <a:p>
            <a:r>
              <a:rPr lang="en-US" dirty="0"/>
              <a:t>3. Each CIFAR10 image is split into 196 patches</a:t>
            </a:r>
          </a:p>
          <a:p>
            <a:endParaRPr lang="en-US" dirty="0"/>
          </a:p>
          <a:p>
            <a:r>
              <a:rPr lang="en-US" dirty="0"/>
              <a:t>For the CLS Method, we used the entire train set as our memory.</a:t>
            </a:r>
          </a:p>
          <a:p>
            <a:r>
              <a:rPr lang="en-US" dirty="0"/>
              <a:t>We generated one embedding (the </a:t>
            </a:r>
            <a:r>
              <a:rPr lang="en-US" dirty="0" err="1"/>
              <a:t>cls</a:t>
            </a:r>
            <a:r>
              <a:rPr lang="en-US" dirty="0"/>
              <a:t> token) per train image</a:t>
            </a:r>
          </a:p>
          <a:p>
            <a:r>
              <a:rPr lang="en-US" dirty="0"/>
              <a:t>The final shape of the memory was (</a:t>
            </a:r>
            <a:r>
              <a:rPr lang="en-US" dirty="0" err="1"/>
              <a:t>num_images</a:t>
            </a:r>
            <a:r>
              <a:rPr lang="en-US" dirty="0"/>
              <a:t>, 192)</a:t>
            </a:r>
          </a:p>
          <a:p>
            <a:endParaRPr lang="en-US" dirty="0"/>
          </a:p>
          <a:p>
            <a:r>
              <a:rPr lang="en-US" dirty="0"/>
              <a:t>For the Patch Method we used 10% of the train set as memory</a:t>
            </a:r>
          </a:p>
          <a:p>
            <a:r>
              <a:rPr lang="en-US" dirty="0"/>
              <a:t>196 patch embeddings were generated per train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shape of the memory (</a:t>
            </a:r>
            <a:r>
              <a:rPr lang="en-US" dirty="0" err="1"/>
              <a:t>num_images</a:t>
            </a:r>
            <a:r>
              <a:rPr lang="en-US" dirty="0"/>
              <a:t>, 196,192)</a:t>
            </a:r>
          </a:p>
        </p:txBody>
      </p:sp>
      <p:sp>
        <p:nvSpPr>
          <p:cNvPr id="4" name="Θέση αριθμού διαφάνειας 3"/>
          <p:cNvSpPr>
            <a:spLocks noGrp="1"/>
          </p:cNvSpPr>
          <p:nvPr>
            <p:ph type="sldNum" sz="quarter" idx="5"/>
          </p:nvPr>
        </p:nvSpPr>
        <p:spPr/>
        <p:txBody>
          <a:bodyPr/>
          <a:lstStyle/>
          <a:p>
            <a:fld id="{E40B0E20-3EFA-4FF5-ADAA-8FDB8FFBB3CA}" type="slidenum">
              <a:rPr lang="el-GR" smtClean="0"/>
              <a:t>6</a:t>
            </a:fld>
            <a:endParaRPr lang="el-GR"/>
          </a:p>
        </p:txBody>
      </p:sp>
    </p:spTree>
    <p:extLst>
      <p:ext uri="{BB962C8B-B14F-4D97-AF65-F5344CB8AC3E}">
        <p14:creationId xmlns:p14="http://schemas.microsoft.com/office/powerpoint/2010/main" val="319334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the effect of the embeddings on this image classification task, we need a baseline. </a:t>
            </a:r>
          </a:p>
          <a:p>
            <a:r>
              <a:rPr lang="en-US" dirty="0"/>
              <a:t>To do this we are going to use KNN Search.</a:t>
            </a:r>
          </a:p>
          <a:p>
            <a:endParaRPr lang="en-US" dirty="0"/>
          </a:p>
          <a:p>
            <a:r>
              <a:rPr lang="en-US" dirty="0"/>
              <a:t>Two baselines will be established, one using CLS and one using the Patch Method.</a:t>
            </a:r>
          </a:p>
          <a:p>
            <a:endParaRPr lang="en-US" dirty="0"/>
          </a:p>
          <a:p>
            <a:r>
              <a:rPr lang="en-US" dirty="0"/>
              <a:t>Reminder: The neighbors will be fetched based on their embeddings similarity.</a:t>
            </a:r>
          </a:p>
          <a:p>
            <a:endParaRPr lang="en-US" dirty="0"/>
          </a:p>
          <a:p>
            <a:r>
              <a:rPr lang="en-US" dirty="0"/>
              <a:t>For the CLS, the predicted class for a test image will be the majority class of the K returned neighbors</a:t>
            </a:r>
          </a:p>
          <a:p>
            <a:endParaRPr lang="en-US" dirty="0"/>
          </a:p>
          <a:p>
            <a:r>
              <a:rPr lang="en-US" dirty="0"/>
              <a:t>For the Patch method</a:t>
            </a:r>
          </a:p>
          <a:p>
            <a:pPr marL="171450" indent="-171450">
              <a:buFontTx/>
              <a:buChar char="-"/>
            </a:pPr>
            <a:r>
              <a:rPr lang="en-US" dirty="0"/>
              <a:t>A class for each patch of the test image using the same method as the CLS</a:t>
            </a:r>
          </a:p>
          <a:p>
            <a:pPr marL="171450" indent="-171450">
              <a:buFontTx/>
              <a:buChar char="-"/>
            </a:pPr>
            <a:r>
              <a:rPr lang="en-US" dirty="0"/>
              <a:t>The predicted class will be the </a:t>
            </a:r>
            <a:r>
              <a:rPr lang="en-US" dirty="0" err="1"/>
              <a:t>the</a:t>
            </a:r>
            <a:r>
              <a:rPr lang="en-US" dirty="0"/>
              <a:t> most common class along the patch classes</a:t>
            </a:r>
          </a:p>
          <a:p>
            <a:endParaRPr lang="en-US" dirty="0"/>
          </a:p>
        </p:txBody>
      </p:sp>
      <p:sp>
        <p:nvSpPr>
          <p:cNvPr id="4" name="Slide Number Placeholder 3"/>
          <p:cNvSpPr>
            <a:spLocks noGrp="1"/>
          </p:cNvSpPr>
          <p:nvPr>
            <p:ph type="sldNum" sz="quarter" idx="5"/>
          </p:nvPr>
        </p:nvSpPr>
        <p:spPr/>
        <p:txBody>
          <a:bodyPr/>
          <a:lstStyle/>
          <a:p>
            <a:fld id="{E40B0E20-3EFA-4FF5-ADAA-8FDB8FFBB3CA}" type="slidenum">
              <a:rPr lang="el-GR" smtClean="0"/>
              <a:t>7</a:t>
            </a:fld>
            <a:endParaRPr lang="el-GR"/>
          </a:p>
        </p:txBody>
      </p:sp>
    </p:spTree>
    <p:extLst>
      <p:ext uri="{BB962C8B-B14F-4D97-AF65-F5344CB8AC3E}">
        <p14:creationId xmlns:p14="http://schemas.microsoft.com/office/powerpoint/2010/main" val="71696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Now let’s take a look at the Brute Force Results.</a:t>
            </a:r>
          </a:p>
          <a:p>
            <a:r>
              <a:rPr lang="en-US" dirty="0"/>
              <a:t>Again, those are computed without any predictions, KNN only</a:t>
            </a:r>
          </a:p>
          <a:p>
            <a:endParaRPr lang="en-US" dirty="0"/>
          </a:p>
          <a:p>
            <a:r>
              <a:rPr lang="en-US" dirty="0"/>
              <a:t>For the CLS Method, Cosine gives consistently better scores, although the difference is minimal</a:t>
            </a:r>
          </a:p>
          <a:p>
            <a:r>
              <a:rPr lang="en-US" dirty="0"/>
              <a:t>The best accuracy is 72% with K = 9 or 11 or 13</a:t>
            </a:r>
          </a:p>
          <a:p>
            <a:endParaRPr lang="en-US" dirty="0"/>
          </a:p>
          <a:p>
            <a:r>
              <a:rPr lang="en-US" dirty="0"/>
              <a:t>For the Patch Method we only run two experiments with K = 5 due to hardware restraints.</a:t>
            </a:r>
          </a:p>
          <a:p>
            <a:pPr marL="228600" indent="-228600">
              <a:buAutoNum type="arabicPeriod"/>
            </a:pPr>
            <a:r>
              <a:rPr lang="en-US" dirty="0"/>
              <a:t>Any larger K would result in out of memory exceptions when trying to store the neighbors (which is required for the second method)</a:t>
            </a:r>
          </a:p>
          <a:p>
            <a:pPr marL="228600" indent="-228600">
              <a:buAutoNum type="arabicPeriod"/>
            </a:pPr>
            <a:r>
              <a:rPr lang="en-US" dirty="0"/>
              <a:t>Any larger memory  would cause memory issues but also greatly increase the KNN run time</a:t>
            </a:r>
          </a:p>
          <a:p>
            <a:pPr marL="0" indent="0">
              <a:buNone/>
            </a:pPr>
            <a:r>
              <a:rPr lang="en-US" dirty="0"/>
              <a:t>The best accuracy is 70% with the cosine distance.</a:t>
            </a:r>
          </a:p>
        </p:txBody>
      </p:sp>
      <p:sp>
        <p:nvSpPr>
          <p:cNvPr id="4" name="Θέση αριθμού διαφάνειας 3"/>
          <p:cNvSpPr>
            <a:spLocks noGrp="1"/>
          </p:cNvSpPr>
          <p:nvPr>
            <p:ph type="sldNum" sz="quarter" idx="5"/>
          </p:nvPr>
        </p:nvSpPr>
        <p:spPr/>
        <p:txBody>
          <a:bodyPr/>
          <a:lstStyle/>
          <a:p>
            <a:fld id="{E40B0E20-3EFA-4FF5-ADAA-8FDB8FFBB3CA}" type="slidenum">
              <a:rPr lang="el-GR" smtClean="0"/>
              <a:t>8</a:t>
            </a:fld>
            <a:endParaRPr lang="el-GR"/>
          </a:p>
        </p:txBody>
      </p:sp>
    </p:spTree>
    <p:extLst>
      <p:ext uri="{BB962C8B-B14F-4D97-AF65-F5344CB8AC3E}">
        <p14:creationId xmlns:p14="http://schemas.microsoft.com/office/powerpoint/2010/main" val="407813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B827C-BDBD-5D99-5428-07A0B2D737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C1AD4-38B1-0FE9-51CF-153A9B9FC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9BD9C5-B567-E5F6-A9B8-6FE6DADCE866}"/>
              </a:ext>
            </a:extLst>
          </p:cNvPr>
          <p:cNvSpPr>
            <a:spLocks noGrp="1"/>
          </p:cNvSpPr>
          <p:nvPr>
            <p:ph type="body" idx="1"/>
          </p:nvPr>
        </p:nvSpPr>
        <p:spPr/>
        <p:txBody>
          <a:bodyPr/>
          <a:lstStyle/>
          <a:p>
            <a:r>
              <a:rPr lang="en-US" dirty="0"/>
              <a:t>Besides using KNN to find similar images, we also use the Vision Transformer's predictions to improve classification. </a:t>
            </a:r>
          </a:p>
          <a:p>
            <a:pPr marL="171450" indent="-171450">
              <a:buFont typeface="Arial" panose="020B0604020202020204" pitchFamily="34" charset="0"/>
              <a:buChar char="•"/>
            </a:pPr>
            <a:r>
              <a:rPr lang="en-US" b="0" dirty="0"/>
              <a:t>We combine retrieved embeddings with </a:t>
            </a:r>
            <a:r>
              <a:rPr lang="en-US" b="0" dirty="0" err="1"/>
              <a:t>softmax</a:t>
            </a:r>
            <a:r>
              <a:rPr lang="en-US" b="0" dirty="0"/>
              <a:t> probabilities to make a final prediction using a weighted distance-base method.</a:t>
            </a:r>
          </a:p>
          <a:p>
            <a:pPr marL="171450" indent="-171450">
              <a:buFont typeface="Arial" panose="020B0604020202020204" pitchFamily="34" charset="0"/>
              <a:buChar char="•"/>
            </a:pPr>
            <a:r>
              <a:rPr lang="en-US" b="0" dirty="0"/>
              <a:t>To obtain the SoftMax predictions, we fine-tune only the classifier head of </a:t>
            </a:r>
            <a:r>
              <a:rPr lang="en-US" b="0" dirty="0" err="1"/>
              <a:t>ViT</a:t>
            </a:r>
            <a:r>
              <a:rPr lang="en-US" b="0" dirty="0"/>
              <a:t>-Tiny on CIFAR-10. </a:t>
            </a:r>
          </a:p>
          <a:p>
            <a:pPr marL="171450" indent="-171450">
              <a:buFont typeface="Arial" panose="020B0604020202020204" pitchFamily="34" charset="0"/>
              <a:buChar char="•"/>
            </a:pPr>
            <a:r>
              <a:rPr lang="en-US" b="0" dirty="0"/>
              <a:t>During testing, the model outputs class logits, which are raw prediction scores before SoftMax is applied.</a:t>
            </a:r>
          </a:p>
          <a:p>
            <a:pPr marL="171450" indent="-171450">
              <a:buFont typeface="Arial" panose="020B0604020202020204" pitchFamily="34" charset="0"/>
              <a:buChar char="•"/>
            </a:pPr>
            <a:r>
              <a:rPr lang="en-US" b="0" dirty="0"/>
              <a:t>These logits are produced in the MLP head, as shown in the Vision Transformer architecture diagram. </a:t>
            </a:r>
          </a:p>
          <a:p>
            <a:pPr marL="171450" indent="-171450">
              <a:buFont typeface="Arial" panose="020B0604020202020204" pitchFamily="34" charset="0"/>
              <a:buChar char="•"/>
            </a:pPr>
            <a:r>
              <a:rPr lang="en-US" b="0" dirty="0"/>
              <a:t>Instead of directly selecting the highest logit as the predicted class, we apply SoftMax to transform the logits into a probability distribution across all classes, following the SoftMax equation presented here.</a:t>
            </a:r>
          </a:p>
          <a:p>
            <a:pPr marL="171450" indent="-171450">
              <a:buFont typeface="Arial" panose="020B0604020202020204" pitchFamily="34" charset="0"/>
              <a:buChar char="•"/>
            </a:pPr>
            <a:r>
              <a:rPr lang="en-US" b="0" dirty="0"/>
              <a:t> The predicted class is the one with the highest probability, while the sum of all class probabilities equals 1.</a:t>
            </a:r>
          </a:p>
          <a:p>
            <a:pPr marL="171450" indent="-171450">
              <a:buFont typeface="Arial" panose="020B0604020202020204" pitchFamily="34" charset="0"/>
              <a:buChar char="•"/>
            </a:pPr>
            <a:r>
              <a:rPr lang="en-US" b="0" dirty="0"/>
              <a:t> Additionally, the model used for generating these SoftMax predictions achieves a test accuracy of 76.77%.</a:t>
            </a:r>
          </a:p>
        </p:txBody>
      </p:sp>
      <p:sp>
        <p:nvSpPr>
          <p:cNvPr id="4" name="Slide Number Placeholder 3">
            <a:extLst>
              <a:ext uri="{FF2B5EF4-FFF2-40B4-BE49-F238E27FC236}">
                <a16:creationId xmlns:a16="http://schemas.microsoft.com/office/drawing/2014/main" id="{2125CF4B-E951-7FD2-6780-6B62E67E8C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0B0E20-3EFA-4FF5-ADAA-8FDB8FFBB3CA}"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874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forward, we also implemented a prediction method that we are going to describe. We have two versions: one using the CLS embeddings and one other using the patch embeddings. Here we describe the CLS version.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input consists of two key components: </a:t>
            </a:r>
          </a:p>
          <a:p>
            <a:r>
              <a:rPr lang="en-US" dirty="0"/>
              <a:t>The K nearest CLS embeddings from the training images, selected for the CLS embedding of the test image using the KNN method presented by Panos .</a:t>
            </a:r>
          </a:p>
          <a:p>
            <a:r>
              <a:rPr lang="en-US" dirty="0"/>
              <a:t>Apart from that, we also use The SoftMax prediction vector from the fine-tuned Vision Transformer as showed by </a:t>
            </a:r>
            <a:r>
              <a:rPr lang="en-US" dirty="0" err="1"/>
              <a:t>Myrto</a:t>
            </a:r>
            <a:r>
              <a:rPr lang="en-US" dirty="0"/>
              <a:t>.</a:t>
            </a:r>
          </a:p>
          <a:p>
            <a:r>
              <a:rPr lang="en-US" dirty="0"/>
              <a:t>The output is computed as the sum of the similarities between the embeddings of the test image and the K nearest image embeddings each multiplied by the corresponding one-hot vector, representing the class of the k nearest image. This means that for each one of the K nearest neighbors, the similarity between test and nearest embedding​ is used to weight the contribution of its corresponding class label​. Additionally, the static distance, which represents a perfect match, is incorporated as an additional factor along with the predicted SoftMax vector. This approach combines both local similarities and the global prediction to refine the final output.</a:t>
            </a:r>
          </a:p>
          <a:p>
            <a:endParaRPr lang="el-GR" dirty="0"/>
          </a:p>
        </p:txBody>
      </p:sp>
      <p:sp>
        <p:nvSpPr>
          <p:cNvPr id="4" name="Slide Number Placeholder 3"/>
          <p:cNvSpPr>
            <a:spLocks noGrp="1"/>
          </p:cNvSpPr>
          <p:nvPr>
            <p:ph type="sldNum" sz="quarter" idx="5"/>
          </p:nvPr>
        </p:nvSpPr>
        <p:spPr/>
        <p:txBody>
          <a:bodyPr/>
          <a:lstStyle/>
          <a:p>
            <a:fld id="{E40B0E20-3EFA-4FF5-ADAA-8FDB8FFBB3CA}" type="slidenum">
              <a:rPr lang="el-GR" smtClean="0"/>
              <a:t>10</a:t>
            </a:fld>
            <a:endParaRPr lang="el-GR"/>
          </a:p>
        </p:txBody>
      </p:sp>
    </p:spTree>
    <p:extLst>
      <p:ext uri="{BB962C8B-B14F-4D97-AF65-F5344CB8AC3E}">
        <p14:creationId xmlns:p14="http://schemas.microsoft.com/office/powerpoint/2010/main" val="381121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2DEC-B7F0-75A7-6127-452D2D572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14838D9F-707C-EDAA-34FE-7E2134D5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3E916D51-F8B1-D19F-097A-CB0665E4C8DD}"/>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6622EC03-99ED-B429-F03D-1A53CE5E1ED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9E61524-D76E-3826-2149-87E3ACC7EAA5}"/>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231284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86F-2114-9723-E9E5-67279C23832E}"/>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1EE86F03-F276-EF80-2C7B-3861EB4F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DE8780-53BF-132B-AB75-3A9B9F63A060}"/>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DF2E7569-B616-12AF-01FC-FA8CD308F4E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11E9AE5-3FFE-FB56-212D-71734E33CE0C}"/>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30447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79EE9-2B39-30A2-CCAA-09A8985A52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D24EDAB1-4800-E509-39CC-34591B720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7321ADD-F154-9B23-0CB5-22DED907DF33}"/>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4782CDC4-466E-D287-0B56-540AACB7F80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2DF798A-BFFB-D082-6D16-83FCF59CF81E}"/>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296930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7290-A1EF-7389-9EFB-B090CB04404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BB8E60A9-FF14-31B3-6817-89467B595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B706BCC-6D61-A434-CC61-96376A67D222}"/>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C1A95920-42B5-A443-A3F9-BE9002AEDCD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1D3A32F-0293-B058-B74A-3B77431ADA79}"/>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161175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8A30-4117-2523-579D-A7A7F5832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8616EF17-1DEE-7E57-49EF-FF710229FE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6BD2D-327B-751A-80F7-F1101DFB5638}"/>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CA561E7E-3AE8-B111-4AEE-12086678593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83334E66-D930-36E1-F371-55FECA3DF59A}"/>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18455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47BF-C6E8-E6C4-9477-A75C1396F8E3}"/>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F93E8F3-8CDE-F886-E1C9-A1A50F6C61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2FE14520-2349-9D15-1EAF-B329556BD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C4E36678-4A18-F8B8-F23C-10F728FF8BC1}"/>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6" name="Footer Placeholder 5">
            <a:extLst>
              <a:ext uri="{FF2B5EF4-FFF2-40B4-BE49-F238E27FC236}">
                <a16:creationId xmlns:a16="http://schemas.microsoft.com/office/drawing/2014/main" id="{8CBF76A4-3B0F-D81C-6E33-87CC98A06B1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DA34247-7D98-7CC5-942C-053FF8746E36}"/>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270575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2A7F-8177-B594-798E-D2323870416A}"/>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DECB4F59-46CD-A610-0779-0D205B824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A17D8-C224-9848-A39D-C6482F24F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893A314E-E1F3-C305-FD86-419DB85C9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B7DCC-BB1B-BC9D-3D86-B0CB139EC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3E9DB0EF-A638-5DAD-7A19-98E747CB4052}"/>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8" name="Footer Placeholder 7">
            <a:extLst>
              <a:ext uri="{FF2B5EF4-FFF2-40B4-BE49-F238E27FC236}">
                <a16:creationId xmlns:a16="http://schemas.microsoft.com/office/drawing/2014/main" id="{2527F53F-1C70-BA2E-B443-A8BC96481A44}"/>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CF87518-039F-A020-D4FC-090952D2396A}"/>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100368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A5B9-2682-8230-8D1A-163A6C72162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365FC350-06B8-4124-B73F-9D5A45E94118}"/>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4" name="Footer Placeholder 3">
            <a:extLst>
              <a:ext uri="{FF2B5EF4-FFF2-40B4-BE49-F238E27FC236}">
                <a16:creationId xmlns:a16="http://schemas.microsoft.com/office/drawing/2014/main" id="{54BFD438-5D2F-89F0-E32A-D2CF27D2C75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C00EC94-414B-8113-4DE9-700A6DC48FCE}"/>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214549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4BE17-B5D1-0FF3-36EE-582FAAC0F446}"/>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3" name="Footer Placeholder 2">
            <a:extLst>
              <a:ext uri="{FF2B5EF4-FFF2-40B4-BE49-F238E27FC236}">
                <a16:creationId xmlns:a16="http://schemas.microsoft.com/office/drawing/2014/main" id="{2BE357CE-9CD1-BD5C-E33F-D1853B6910A7}"/>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6DF9203A-DDCB-9D5B-72DA-E8296DBE5019}"/>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5123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6A33-9089-01AF-93DF-756CFC241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B34BA162-038B-DC7C-D759-253B6A779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99CF07E5-60FD-6662-3897-BA2733CD6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FC3A6-F434-E7C3-7737-7DEA265A5725}"/>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6" name="Footer Placeholder 5">
            <a:extLst>
              <a:ext uri="{FF2B5EF4-FFF2-40B4-BE49-F238E27FC236}">
                <a16:creationId xmlns:a16="http://schemas.microsoft.com/office/drawing/2014/main" id="{B81B526D-282C-B3B5-92CC-0195EE9BDB80}"/>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AC147B97-B63D-E26B-72BD-29ACDE24D09F}"/>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173751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0111-6086-7E68-7ADE-AE09DF38E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6C7E9AD7-9E50-C1EE-AFA4-8AEDD8E63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A11AA1BB-EEDF-A568-ED46-D48E87389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08EA1-5E35-7010-3243-B0A6E56BB815}"/>
              </a:ext>
            </a:extLst>
          </p:cNvPr>
          <p:cNvSpPr>
            <a:spLocks noGrp="1"/>
          </p:cNvSpPr>
          <p:nvPr>
            <p:ph type="dt" sz="half" idx="10"/>
          </p:nvPr>
        </p:nvSpPr>
        <p:spPr/>
        <p:txBody>
          <a:bodyPr/>
          <a:lstStyle/>
          <a:p>
            <a:fld id="{45B0DAB8-6AC5-4FE2-9DE7-5AD6F8337B87}" type="datetimeFigureOut">
              <a:rPr lang="el-GR" smtClean="0"/>
              <a:t>13/2/2025</a:t>
            </a:fld>
            <a:endParaRPr lang="el-GR"/>
          </a:p>
        </p:txBody>
      </p:sp>
      <p:sp>
        <p:nvSpPr>
          <p:cNvPr id="6" name="Footer Placeholder 5">
            <a:extLst>
              <a:ext uri="{FF2B5EF4-FFF2-40B4-BE49-F238E27FC236}">
                <a16:creationId xmlns:a16="http://schemas.microsoft.com/office/drawing/2014/main" id="{B74965A9-1212-203E-D83F-4762B6FDAAD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6527DFF-0571-475A-A21C-4F0E33A21254}"/>
              </a:ext>
            </a:extLst>
          </p:cNvPr>
          <p:cNvSpPr>
            <a:spLocks noGrp="1"/>
          </p:cNvSpPr>
          <p:nvPr>
            <p:ph type="sldNum" sz="quarter" idx="12"/>
          </p:nvPr>
        </p:nvSpPr>
        <p:spPr/>
        <p:txBody>
          <a:bodyPr/>
          <a:lstStyle/>
          <a:p>
            <a:fld id="{28C3285E-D8F8-4FC8-8BAF-243412C7D3E6}" type="slidenum">
              <a:rPr lang="el-GR" smtClean="0"/>
              <a:t>‹#›</a:t>
            </a:fld>
            <a:endParaRPr lang="el-GR"/>
          </a:p>
        </p:txBody>
      </p:sp>
    </p:spTree>
    <p:extLst>
      <p:ext uri="{BB962C8B-B14F-4D97-AF65-F5344CB8AC3E}">
        <p14:creationId xmlns:p14="http://schemas.microsoft.com/office/powerpoint/2010/main" val="228949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188E2-F644-D0FA-F58C-8B5E060C8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10617EB2-42E4-7051-590C-F865C0E7D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A37FD77-3175-F9C6-342B-34CCF775D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B0DAB8-6AC5-4FE2-9DE7-5AD6F8337B87}" type="datetimeFigureOut">
              <a:rPr lang="el-GR" smtClean="0"/>
              <a:t>13/2/2025</a:t>
            </a:fld>
            <a:endParaRPr lang="el-GR"/>
          </a:p>
        </p:txBody>
      </p:sp>
      <p:sp>
        <p:nvSpPr>
          <p:cNvPr id="5" name="Footer Placeholder 4">
            <a:extLst>
              <a:ext uri="{FF2B5EF4-FFF2-40B4-BE49-F238E27FC236}">
                <a16:creationId xmlns:a16="http://schemas.microsoft.com/office/drawing/2014/main" id="{673FC8ED-0B40-AD72-E16B-1E42746D6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D6310311-1F00-C440-ACA1-F74C5031F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C3285E-D8F8-4FC8-8BAF-243412C7D3E6}" type="slidenum">
              <a:rPr lang="el-GR" smtClean="0"/>
              <a:t>‹#›</a:t>
            </a:fld>
            <a:endParaRPr lang="el-GR"/>
          </a:p>
        </p:txBody>
      </p:sp>
    </p:spTree>
    <p:extLst>
      <p:ext uri="{BB962C8B-B14F-4D97-AF65-F5344CB8AC3E}">
        <p14:creationId xmlns:p14="http://schemas.microsoft.com/office/powerpoint/2010/main" val="124307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CA3B-238D-425C-C11E-63DCCB1409C3}"/>
              </a:ext>
            </a:extLst>
          </p:cNvPr>
          <p:cNvSpPr>
            <a:spLocks noGrp="1"/>
          </p:cNvSpPr>
          <p:nvPr>
            <p:ph type="ctrTitle"/>
          </p:nvPr>
        </p:nvSpPr>
        <p:spPr/>
        <p:txBody>
          <a:bodyPr/>
          <a:lstStyle/>
          <a:p>
            <a:r>
              <a:rPr lang="en-US" dirty="0"/>
              <a:t>Rag Enhanced Image Classification</a:t>
            </a:r>
            <a:endParaRPr lang="el-GR" dirty="0"/>
          </a:p>
        </p:txBody>
      </p:sp>
      <p:sp>
        <p:nvSpPr>
          <p:cNvPr id="3" name="Subtitle 2">
            <a:extLst>
              <a:ext uri="{FF2B5EF4-FFF2-40B4-BE49-F238E27FC236}">
                <a16:creationId xmlns:a16="http://schemas.microsoft.com/office/drawing/2014/main" id="{3783800F-D617-DD81-C721-5C3E2998DBF4}"/>
              </a:ext>
            </a:extLst>
          </p:cNvPr>
          <p:cNvSpPr>
            <a:spLocks noGrp="1"/>
          </p:cNvSpPr>
          <p:nvPr>
            <p:ph type="subTitle" idx="1"/>
          </p:nvPr>
        </p:nvSpPr>
        <p:spPr/>
        <p:txBody>
          <a:bodyPr/>
          <a:lstStyle/>
          <a:p>
            <a:r>
              <a:rPr lang="en-US" dirty="0"/>
              <a:t>Computer Vision</a:t>
            </a:r>
          </a:p>
          <a:p>
            <a:r>
              <a:rPr lang="en-US" dirty="0" err="1"/>
              <a:t>Myrto</a:t>
            </a:r>
            <a:r>
              <a:rPr lang="en-US" dirty="0"/>
              <a:t> </a:t>
            </a:r>
            <a:r>
              <a:rPr lang="en-US" dirty="0" err="1"/>
              <a:t>Potamiti</a:t>
            </a:r>
            <a:r>
              <a:rPr lang="en-US" dirty="0"/>
              <a:t>, Panagiotis </a:t>
            </a:r>
            <a:r>
              <a:rPr lang="en-US" dirty="0" err="1"/>
              <a:t>Korovesis</a:t>
            </a:r>
            <a:r>
              <a:rPr lang="en-US" dirty="0"/>
              <a:t>, Giannis Fourfouris</a:t>
            </a:r>
            <a:endParaRPr lang="el-GR" dirty="0"/>
          </a:p>
          <a:p>
            <a:endParaRPr lang="el-GR" dirty="0"/>
          </a:p>
        </p:txBody>
      </p:sp>
    </p:spTree>
    <p:extLst>
      <p:ext uri="{BB962C8B-B14F-4D97-AF65-F5344CB8AC3E}">
        <p14:creationId xmlns:p14="http://schemas.microsoft.com/office/powerpoint/2010/main" val="386523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9BB8-9DF1-D76E-BD84-927ADF8ACA2C}"/>
              </a:ext>
            </a:extLst>
          </p:cNvPr>
          <p:cNvSpPr>
            <a:spLocks noGrp="1"/>
          </p:cNvSpPr>
          <p:nvPr>
            <p:ph type="title"/>
          </p:nvPr>
        </p:nvSpPr>
        <p:spPr/>
        <p:txBody>
          <a:bodyPr/>
          <a:lstStyle/>
          <a:p>
            <a:r>
              <a:rPr lang="en-US" dirty="0"/>
              <a:t>Prediction using Function – CLS Version (1/2)</a:t>
            </a:r>
            <a:endParaRPr lang="el-G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4B637C-1E73-484D-EB45-1998508F771C}"/>
                  </a:ext>
                </a:extLst>
              </p:cNvPr>
              <p:cNvSpPr>
                <a:spLocks noGrp="1"/>
              </p:cNvSpPr>
              <p:nvPr>
                <p:ph idx="1"/>
              </p:nvPr>
            </p:nvSpPr>
            <p:spPr>
              <a:xfrm>
                <a:off x="101600" y="1825624"/>
                <a:ext cx="12090400" cy="4879975"/>
              </a:xfrm>
            </p:spPr>
            <p:txBody>
              <a:bodyPr>
                <a:normAutofit/>
              </a:bodyPr>
              <a:lstStyle/>
              <a:p>
                <a:r>
                  <a:rPr lang="en-US" dirty="0"/>
                  <a:t>Input:</a:t>
                </a:r>
              </a:p>
              <a:p>
                <a:pPr lvl="1"/>
                <a:r>
                  <a:rPr lang="en-US" dirty="0"/>
                  <a:t>The K nearest CLS embeddings from the training images for the CLS embedding in the test image, as generated by the KNN approach</a:t>
                </a:r>
              </a:p>
              <a:p>
                <a:pPr lvl="1"/>
                <a:r>
                  <a:rPr lang="en-US" dirty="0"/>
                  <a:t>The SoftMax prediction from the fine-tuned </a:t>
                </a:r>
                <a:r>
                  <a:rPr lang="en-US" dirty="0" err="1"/>
                  <a:t>ViT</a:t>
                </a:r>
                <a:r>
                  <a:rPr lang="en-US" dirty="0"/>
                  <a:t> model.</a:t>
                </a:r>
              </a:p>
              <a:p>
                <a:pPr>
                  <a:spcAft>
                    <a:spcPts val="6000"/>
                  </a:spcAft>
                </a:pPr>
                <a:r>
                  <a:rPr lang="pt-BR" dirty="0"/>
                  <a:t>Output:</a:t>
                </a:r>
              </a:p>
              <a:p>
                <a:pPr marL="92075" indent="0">
                  <a:buNone/>
                  <a:tabLst>
                    <a:tab pos="0" algn="l"/>
                  </a:tabLst>
                </a:pPr>
                <a14:m>
                  <m:oMathPara xmlns:m="http://schemas.openxmlformats.org/officeDocument/2006/math">
                    <m:oMathParaPr>
                      <m:jc m:val="left"/>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𝑘</m:t>
                          </m:r>
                          <m:r>
                            <a:rPr lang="en-US" b="0" i="1" smtClean="0">
                              <a:latin typeface="Cambria Math" panose="02040503050406030204" pitchFamily="18" charset="0"/>
                            </a:rPr>
                            <m:t>+1</m:t>
                          </m:r>
                        </m:sup>
                        <m:e>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l-GR" b="0" i="1" smtClean="0">
                              <a:latin typeface="Cambria Math" panose="02040503050406030204" pitchFamily="18" charset="0"/>
                            </a:rPr>
                            <m:t>= </m:t>
                          </m:r>
                          <m:nary>
                            <m:naryPr>
                              <m:chr m:val="∑"/>
                              <m:ctrlPr>
                                <a:rPr lang="el-GR" b="0" i="1" smtClean="0">
                                  <a:latin typeface="Cambria Math" panose="02040503050406030204" pitchFamily="18" charset="0"/>
                                </a:rPr>
                              </m:ctrlPr>
                            </m:naryPr>
                            <m:sub>
                              <m:r>
                                <m:rPr>
                                  <m:sty m:val="p"/>
                                  <m:brk m:alnAt="23"/>
                                </m:rPr>
                                <a:rPr lang="en-US" b="0" i="0" smtClean="0">
                                  <a:latin typeface="Cambria Math" panose="02040503050406030204" pitchFamily="18" charset="0"/>
                                </a:rPr>
                                <m:t>i</m:t>
                              </m:r>
                              <m:r>
                                <a:rPr lang="el-GR" b="0" i="0"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𝑠𝑡𝑎𝑡𝑖𝑐</m:t>
                              </m:r>
                              <m:r>
                                <a:rPr lang="en-US" b="0" i="1" smtClean="0">
                                  <a:latin typeface="Cambria Math" panose="02040503050406030204" pitchFamily="18" charset="0"/>
                                </a:rPr>
                                <m:t>_</m:t>
                              </m:r>
                              <m:r>
                                <a:rPr lang="en-US" b="0" i="1" smtClean="0">
                                  <a:latin typeface="Cambria Math" panose="02040503050406030204" pitchFamily="18" charset="0"/>
                                </a:rPr>
                                <m:t>𝑑𝑖𝑠𝑡</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_</m:t>
                              </m:r>
                              <m:r>
                                <a:rPr lang="en-US" b="0" i="1" smtClean="0">
                                  <a:latin typeface="Cambria Math" panose="02040503050406030204" pitchFamily="18" charset="0"/>
                                </a:rPr>
                                <m:t>𝑠𝑜𝑓𝑡𝑚𝑎𝑥</m:t>
                              </m:r>
                            </m:e>
                          </m:nary>
                          <m:r>
                            <a:rPr lang="pt-BR" i="1" smtClean="0">
                              <a:latin typeface="Cambria Math" panose="02040503050406030204" pitchFamily="18" charset="0"/>
                            </a:rPr>
                            <m:t> </m:t>
                          </m:r>
                        </m:e>
                      </m:nary>
                    </m:oMath>
                  </m:oMathPara>
                </a14:m>
                <a:endParaRPr lang="el-GR" dirty="0"/>
              </a:p>
            </p:txBody>
          </p:sp>
        </mc:Choice>
        <mc:Fallback xmlns="">
          <p:sp>
            <p:nvSpPr>
              <p:cNvPr id="3" name="Content Placeholder 2">
                <a:extLst>
                  <a:ext uri="{FF2B5EF4-FFF2-40B4-BE49-F238E27FC236}">
                    <a16:creationId xmlns:a16="http://schemas.microsoft.com/office/drawing/2014/main" id="{C34B637C-1E73-484D-EB45-1998508F771C}"/>
                  </a:ext>
                </a:extLst>
              </p:cNvPr>
              <p:cNvSpPr>
                <a:spLocks noGrp="1" noRot="1" noChangeAspect="1" noMove="1" noResize="1" noEditPoints="1" noAdjustHandles="1" noChangeArrowheads="1" noChangeShapeType="1" noTextEdit="1"/>
              </p:cNvSpPr>
              <p:nvPr>
                <p:ph idx="1"/>
              </p:nvPr>
            </p:nvSpPr>
            <p:spPr>
              <a:xfrm>
                <a:off x="101600" y="1825624"/>
                <a:ext cx="12090400" cy="4879975"/>
              </a:xfrm>
              <a:blipFill>
                <a:blip r:embed="rId3"/>
                <a:stretch>
                  <a:fillRect l="-908" t="-2122" r="-504"/>
                </a:stretch>
              </a:blipFill>
            </p:spPr>
            <p:txBody>
              <a:bodyPr/>
              <a:lstStyle/>
              <a:p>
                <a:r>
                  <a:rPr lang="el-GR">
                    <a:noFill/>
                  </a:rPr>
                  <a:t> </a:t>
                </a:r>
              </a:p>
            </p:txBody>
          </p:sp>
        </mc:Fallback>
      </mc:AlternateContent>
      <p:sp>
        <p:nvSpPr>
          <p:cNvPr id="5" name="TextBox 4">
            <a:extLst>
              <a:ext uri="{FF2B5EF4-FFF2-40B4-BE49-F238E27FC236}">
                <a16:creationId xmlns:a16="http://schemas.microsoft.com/office/drawing/2014/main" id="{F505E540-7E50-42F1-8F21-91BEBC0CCC9D}"/>
              </a:ext>
            </a:extLst>
          </p:cNvPr>
          <p:cNvSpPr txBox="1"/>
          <p:nvPr/>
        </p:nvSpPr>
        <p:spPr>
          <a:xfrm>
            <a:off x="1790700" y="3434614"/>
            <a:ext cx="4356100" cy="830997"/>
          </a:xfrm>
          <a:prstGeom prst="rect">
            <a:avLst/>
          </a:prstGeom>
          <a:noFill/>
          <a:ln w="19050">
            <a:solidFill>
              <a:schemeClr val="tx1"/>
            </a:solidFill>
          </a:ln>
        </p:spPr>
        <p:txBody>
          <a:bodyPr wrap="square" rtlCol="0">
            <a:spAutoFit/>
          </a:bodyPr>
          <a:lstStyle/>
          <a:p>
            <a:pPr algn="ctr"/>
            <a:r>
              <a:rPr lang="en-US" sz="2400" dirty="0">
                <a:solidFill>
                  <a:srgbClr val="262626"/>
                </a:solidFill>
                <a:latin typeface="Inter"/>
              </a:rPr>
              <a:t>S</a:t>
            </a:r>
            <a:r>
              <a:rPr lang="en-US" sz="2400" b="0" i="0" dirty="0">
                <a:solidFill>
                  <a:srgbClr val="262626"/>
                </a:solidFill>
                <a:effectLst/>
                <a:latin typeface="Inter"/>
              </a:rPr>
              <a:t>imilarity</a:t>
            </a:r>
          </a:p>
          <a:p>
            <a:pPr algn="ctr"/>
            <a:r>
              <a:rPr lang="en-US" sz="2400" b="0" i="0" dirty="0">
                <a:solidFill>
                  <a:srgbClr val="262626"/>
                </a:solidFill>
                <a:effectLst/>
                <a:latin typeface="Inter"/>
              </a:rPr>
              <a:t> (</a:t>
            </a:r>
            <a:r>
              <a:rPr lang="en-US" sz="2400" b="0" i="0" dirty="0" err="1">
                <a:solidFill>
                  <a:srgbClr val="262626"/>
                </a:solidFill>
                <a:effectLst/>
                <a:latin typeface="Inter"/>
              </a:rPr>
              <a:t>test_image</a:t>
            </a:r>
            <a:r>
              <a:rPr lang="en-US" sz="2400" b="0" i="0" dirty="0">
                <a:solidFill>
                  <a:srgbClr val="262626"/>
                </a:solidFill>
                <a:effectLst/>
                <a:latin typeface="Inter"/>
              </a:rPr>
              <a:t>, </a:t>
            </a:r>
            <a:r>
              <a:rPr lang="en-US" sz="2400" b="0" i="0" dirty="0" err="1">
                <a:solidFill>
                  <a:srgbClr val="262626"/>
                </a:solidFill>
                <a:effectLst/>
                <a:latin typeface="Inter"/>
              </a:rPr>
              <a:t>k_nearest_image</a:t>
            </a:r>
            <a:r>
              <a:rPr lang="en-US" sz="2400" b="0" i="0" dirty="0">
                <a:solidFill>
                  <a:srgbClr val="262626"/>
                </a:solidFill>
                <a:effectLst/>
                <a:latin typeface="Inter"/>
              </a:rPr>
              <a:t>)</a:t>
            </a:r>
            <a:endParaRPr lang="el-GR" sz="1600" dirty="0"/>
          </a:p>
        </p:txBody>
      </p:sp>
      <p:sp>
        <p:nvSpPr>
          <p:cNvPr id="6" name="TextBox 5">
            <a:extLst>
              <a:ext uri="{FF2B5EF4-FFF2-40B4-BE49-F238E27FC236}">
                <a16:creationId xmlns:a16="http://schemas.microsoft.com/office/drawing/2014/main" id="{25C99574-773B-FB09-E348-F7D8EA85E196}"/>
              </a:ext>
            </a:extLst>
          </p:cNvPr>
          <p:cNvSpPr txBox="1"/>
          <p:nvPr/>
        </p:nvSpPr>
        <p:spPr>
          <a:xfrm>
            <a:off x="6457950" y="3434614"/>
            <a:ext cx="5422900" cy="830997"/>
          </a:xfrm>
          <a:prstGeom prst="rect">
            <a:avLst/>
          </a:prstGeom>
          <a:noFill/>
          <a:ln w="19050">
            <a:solidFill>
              <a:schemeClr val="tx1"/>
            </a:solidFill>
          </a:ln>
        </p:spPr>
        <p:txBody>
          <a:bodyPr wrap="square" rtlCol="0">
            <a:spAutoFit/>
          </a:bodyPr>
          <a:lstStyle/>
          <a:p>
            <a:pPr algn="ctr"/>
            <a:r>
              <a:rPr lang="en-US" sz="2400" dirty="0">
                <a:solidFill>
                  <a:srgbClr val="262626"/>
                </a:solidFill>
                <a:latin typeface="Inter"/>
              </a:rPr>
              <a:t>The one-hot vector representing the class of the </a:t>
            </a:r>
            <a:r>
              <a:rPr lang="en-US" sz="2400" dirty="0" err="1">
                <a:solidFill>
                  <a:srgbClr val="262626"/>
                </a:solidFill>
                <a:latin typeface="Inter"/>
              </a:rPr>
              <a:t>k_nearest_image</a:t>
            </a:r>
            <a:endParaRPr lang="el-GR" sz="1600" dirty="0"/>
          </a:p>
        </p:txBody>
      </p:sp>
      <p:cxnSp>
        <p:nvCxnSpPr>
          <p:cNvPr id="9" name="Straight Arrow Connector 8">
            <a:extLst>
              <a:ext uri="{FF2B5EF4-FFF2-40B4-BE49-F238E27FC236}">
                <a16:creationId xmlns:a16="http://schemas.microsoft.com/office/drawing/2014/main" id="{A58FD8D2-F5D8-C855-D4F2-C9F7072427B8}"/>
              </a:ext>
            </a:extLst>
          </p:cNvPr>
          <p:cNvCxnSpPr>
            <a:cxnSpLocks/>
            <a:stCxn id="5" idx="2"/>
            <a:endCxn id="12" idx="0"/>
          </p:cNvCxnSpPr>
          <p:nvPr/>
        </p:nvCxnSpPr>
        <p:spPr>
          <a:xfrm>
            <a:off x="3968750" y="4265611"/>
            <a:ext cx="1068999" cy="658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08537DC5-FD49-0F57-3447-BEEC639A61B7}"/>
              </a:ext>
            </a:extLst>
          </p:cNvPr>
          <p:cNvCxnSpPr>
            <a:cxnSpLocks/>
            <a:stCxn id="6" idx="2"/>
          </p:cNvCxnSpPr>
          <p:nvPr/>
        </p:nvCxnSpPr>
        <p:spPr>
          <a:xfrm flipH="1">
            <a:off x="6146800" y="4265611"/>
            <a:ext cx="3022600" cy="658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7DE0B76B-31C2-8C60-441B-885031B4A06B}"/>
              </a:ext>
            </a:extLst>
          </p:cNvPr>
          <p:cNvSpPr/>
          <p:nvPr/>
        </p:nvSpPr>
        <p:spPr>
          <a:xfrm>
            <a:off x="4372708" y="4923692"/>
            <a:ext cx="1330081" cy="564297"/>
          </a:xfrm>
          <a:prstGeom prst="ellipse">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sp>
        <p:nvSpPr>
          <p:cNvPr id="13" name="Oval 12">
            <a:extLst>
              <a:ext uri="{FF2B5EF4-FFF2-40B4-BE49-F238E27FC236}">
                <a16:creationId xmlns:a16="http://schemas.microsoft.com/office/drawing/2014/main" id="{EFB7E92C-1322-ECCA-E758-4D8EA2EAFA6B}"/>
              </a:ext>
            </a:extLst>
          </p:cNvPr>
          <p:cNvSpPr/>
          <p:nvPr/>
        </p:nvSpPr>
        <p:spPr>
          <a:xfrm>
            <a:off x="5824172" y="4923692"/>
            <a:ext cx="541459" cy="564297"/>
          </a:xfrm>
          <a:prstGeom prst="ellipse">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sp>
        <p:nvSpPr>
          <p:cNvPr id="16" name="TextBox 15">
            <a:extLst>
              <a:ext uri="{FF2B5EF4-FFF2-40B4-BE49-F238E27FC236}">
                <a16:creationId xmlns:a16="http://schemas.microsoft.com/office/drawing/2014/main" id="{6EE6F8F1-3865-EDBB-79BB-1EA20A8B3A0E}"/>
              </a:ext>
            </a:extLst>
          </p:cNvPr>
          <p:cNvSpPr txBox="1"/>
          <p:nvPr/>
        </p:nvSpPr>
        <p:spPr>
          <a:xfrm>
            <a:off x="6365631" y="5788144"/>
            <a:ext cx="2692887" cy="830997"/>
          </a:xfrm>
          <a:prstGeom prst="rect">
            <a:avLst/>
          </a:prstGeom>
          <a:noFill/>
          <a:ln w="19050">
            <a:solidFill>
              <a:schemeClr val="tx1"/>
            </a:solidFill>
          </a:ln>
        </p:spPr>
        <p:txBody>
          <a:bodyPr wrap="square" rtlCol="0">
            <a:spAutoFit/>
          </a:bodyPr>
          <a:lstStyle/>
          <a:p>
            <a:pPr algn="ctr"/>
            <a:r>
              <a:rPr lang="en-US" sz="2400" dirty="0">
                <a:solidFill>
                  <a:srgbClr val="262626"/>
                </a:solidFill>
                <a:latin typeface="Inter"/>
              </a:rPr>
              <a:t> Value representing a perfect match</a:t>
            </a:r>
            <a:endParaRPr lang="el-GR" sz="1600" dirty="0"/>
          </a:p>
        </p:txBody>
      </p:sp>
      <p:cxnSp>
        <p:nvCxnSpPr>
          <p:cNvPr id="17" name="Straight Arrow Connector 16">
            <a:extLst>
              <a:ext uri="{FF2B5EF4-FFF2-40B4-BE49-F238E27FC236}">
                <a16:creationId xmlns:a16="http://schemas.microsoft.com/office/drawing/2014/main" id="{63D99116-737A-4555-0875-4D457ABFB511}"/>
              </a:ext>
            </a:extLst>
          </p:cNvPr>
          <p:cNvCxnSpPr>
            <a:cxnSpLocks/>
            <a:endCxn id="16" idx="0"/>
          </p:cNvCxnSpPr>
          <p:nvPr/>
        </p:nvCxnSpPr>
        <p:spPr>
          <a:xfrm>
            <a:off x="7474682" y="5404338"/>
            <a:ext cx="237393" cy="3838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2844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182456-8032-BF12-952B-63F22DDD0D46}"/>
              </a:ext>
            </a:extLst>
          </p:cNvPr>
          <p:cNvPicPr>
            <a:picLocks noChangeAspect="1"/>
          </p:cNvPicPr>
          <p:nvPr/>
        </p:nvPicPr>
        <p:blipFill>
          <a:blip r:embed="rId3"/>
          <a:stretch>
            <a:fillRect/>
          </a:stretch>
        </p:blipFill>
        <p:spPr>
          <a:xfrm>
            <a:off x="4475018" y="1194243"/>
            <a:ext cx="7716982" cy="5298632"/>
          </a:xfrm>
          <a:prstGeom prst="rect">
            <a:avLst/>
          </a:prstGeom>
        </p:spPr>
      </p:pic>
      <p:sp>
        <p:nvSpPr>
          <p:cNvPr id="2" name="Title 1">
            <a:extLst>
              <a:ext uri="{FF2B5EF4-FFF2-40B4-BE49-F238E27FC236}">
                <a16:creationId xmlns:a16="http://schemas.microsoft.com/office/drawing/2014/main" id="{DA3EE9D3-3390-BDF6-DE1F-5450A84EA6F3}"/>
              </a:ext>
            </a:extLst>
          </p:cNvPr>
          <p:cNvSpPr>
            <a:spLocks noGrp="1"/>
          </p:cNvSpPr>
          <p:nvPr>
            <p:ph type="title"/>
          </p:nvPr>
        </p:nvSpPr>
        <p:spPr/>
        <p:txBody>
          <a:bodyPr/>
          <a:lstStyle/>
          <a:p>
            <a:r>
              <a:rPr lang="en-US" dirty="0"/>
              <a:t>Prediction using Function – CLS Version (2/2)</a:t>
            </a:r>
            <a:endParaRPr lang="el-GR" dirty="0"/>
          </a:p>
        </p:txBody>
      </p:sp>
      <p:sp>
        <p:nvSpPr>
          <p:cNvPr id="3" name="Content Placeholder 2">
            <a:extLst>
              <a:ext uri="{FF2B5EF4-FFF2-40B4-BE49-F238E27FC236}">
                <a16:creationId xmlns:a16="http://schemas.microsoft.com/office/drawing/2014/main" id="{65A146CB-D082-77E5-B733-FE66088AAA9E}"/>
              </a:ext>
            </a:extLst>
          </p:cNvPr>
          <p:cNvSpPr>
            <a:spLocks noGrp="1"/>
          </p:cNvSpPr>
          <p:nvPr>
            <p:ph idx="1"/>
          </p:nvPr>
        </p:nvSpPr>
        <p:spPr>
          <a:xfrm>
            <a:off x="170934" y="1825625"/>
            <a:ext cx="4178644" cy="4351338"/>
          </a:xfrm>
        </p:spPr>
        <p:txBody>
          <a:bodyPr/>
          <a:lstStyle/>
          <a:p>
            <a:r>
              <a:rPr lang="en-US" dirty="0"/>
              <a:t>Types of Experiments:</a:t>
            </a:r>
          </a:p>
          <a:p>
            <a:pPr lvl="1"/>
            <a:r>
              <a:rPr lang="en-US" dirty="0"/>
              <a:t>CLS embeddings produced with Cosine KNN vs Euclidean KNN.</a:t>
            </a:r>
          </a:p>
          <a:p>
            <a:pPr lvl="1"/>
            <a:r>
              <a:rPr lang="en-US" dirty="0"/>
              <a:t>Effect of SoftMax Predictions.</a:t>
            </a:r>
          </a:p>
          <a:p>
            <a:pPr lvl="1"/>
            <a:r>
              <a:rPr lang="en-US" dirty="0"/>
              <a:t>Testing different values of K.</a:t>
            </a:r>
            <a:endParaRPr lang="el-GR" dirty="0"/>
          </a:p>
        </p:txBody>
      </p:sp>
      <p:sp>
        <p:nvSpPr>
          <p:cNvPr id="4" name="TextBox 3">
            <a:extLst>
              <a:ext uri="{FF2B5EF4-FFF2-40B4-BE49-F238E27FC236}">
                <a16:creationId xmlns:a16="http://schemas.microsoft.com/office/drawing/2014/main" id="{BB066B61-F181-00C5-781E-AA8685047D7D}"/>
              </a:ext>
            </a:extLst>
          </p:cNvPr>
          <p:cNvSpPr txBox="1"/>
          <p:nvPr/>
        </p:nvSpPr>
        <p:spPr>
          <a:xfrm>
            <a:off x="0" y="6596390"/>
            <a:ext cx="8600303" cy="261610"/>
          </a:xfrm>
          <a:prstGeom prst="rect">
            <a:avLst/>
          </a:prstGeom>
          <a:noFill/>
        </p:spPr>
        <p:txBody>
          <a:bodyPr wrap="square" rtlCol="0">
            <a:spAutoFit/>
          </a:bodyPr>
          <a:lstStyle/>
          <a:p>
            <a:r>
              <a:rPr lang="en-US" sz="1100" dirty="0"/>
              <a:t>For these experiments we focused on cosine similarity due to time constraints, but Euclidean similarity could also be explored.</a:t>
            </a:r>
            <a:endParaRPr lang="el-GR" sz="1100" dirty="0"/>
          </a:p>
        </p:txBody>
      </p:sp>
    </p:spTree>
    <p:extLst>
      <p:ext uri="{BB962C8B-B14F-4D97-AF65-F5344CB8AC3E}">
        <p14:creationId xmlns:p14="http://schemas.microsoft.com/office/powerpoint/2010/main" val="397251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E7B0-8CE6-FA77-CF3A-573DE4976DC2}"/>
              </a:ext>
            </a:extLst>
          </p:cNvPr>
          <p:cNvSpPr>
            <a:spLocks noGrp="1"/>
          </p:cNvSpPr>
          <p:nvPr>
            <p:ph type="title"/>
          </p:nvPr>
        </p:nvSpPr>
        <p:spPr/>
        <p:txBody>
          <a:bodyPr/>
          <a:lstStyle/>
          <a:p>
            <a:r>
              <a:rPr lang="en-US" dirty="0"/>
              <a:t>Prediction using Function – Patch Version (1/</a:t>
            </a:r>
            <a:r>
              <a:rPr lang="el-GR" dirty="0"/>
              <a:t>2</a:t>
            </a:r>
            <a:r>
              <a:rPr lang="en-US" dirty="0"/>
              <a:t>)</a:t>
            </a:r>
            <a:endParaRPr lang="el-GR" dirty="0"/>
          </a:p>
        </p:txBody>
      </p:sp>
      <p:sp>
        <p:nvSpPr>
          <p:cNvPr id="3" name="Content Placeholder 2">
            <a:extLst>
              <a:ext uri="{FF2B5EF4-FFF2-40B4-BE49-F238E27FC236}">
                <a16:creationId xmlns:a16="http://schemas.microsoft.com/office/drawing/2014/main" id="{ACA64507-E74D-06D6-8207-AB801D00F978}"/>
              </a:ext>
            </a:extLst>
          </p:cNvPr>
          <p:cNvSpPr>
            <a:spLocks noGrp="1"/>
          </p:cNvSpPr>
          <p:nvPr>
            <p:ph idx="1"/>
          </p:nvPr>
        </p:nvSpPr>
        <p:spPr/>
        <p:txBody>
          <a:bodyPr/>
          <a:lstStyle/>
          <a:p>
            <a:r>
              <a:rPr lang="en-US" dirty="0"/>
              <a:t>Input:</a:t>
            </a:r>
          </a:p>
          <a:p>
            <a:pPr lvl="1"/>
            <a:r>
              <a:rPr lang="en-US" dirty="0"/>
              <a:t>Like before, but now the K nearest Patch embeddings from the training images are retrieved for </a:t>
            </a:r>
            <a:r>
              <a:rPr lang="en-US" u="sng" dirty="0"/>
              <a:t>each</a:t>
            </a:r>
            <a:r>
              <a:rPr lang="en-US" dirty="0"/>
              <a:t> Patch embedding in the test image.</a:t>
            </a:r>
          </a:p>
          <a:p>
            <a:r>
              <a:rPr lang="en-US" dirty="0"/>
              <a:t>Output:</a:t>
            </a:r>
          </a:p>
          <a:p>
            <a:pPr lvl="1"/>
            <a:r>
              <a:rPr lang="en-US" dirty="0"/>
              <a:t>Class scores from each patch embedding are computed and then summed or averaged to identify the class.</a:t>
            </a:r>
            <a:endParaRPr lang="el-GR" dirty="0"/>
          </a:p>
        </p:txBody>
      </p:sp>
    </p:spTree>
    <p:extLst>
      <p:ext uri="{BB962C8B-B14F-4D97-AF65-F5344CB8AC3E}">
        <p14:creationId xmlns:p14="http://schemas.microsoft.com/office/powerpoint/2010/main" val="405796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1389-0015-FD87-088A-7383F9B3D072}"/>
              </a:ext>
            </a:extLst>
          </p:cNvPr>
          <p:cNvSpPr>
            <a:spLocks noGrp="1"/>
          </p:cNvSpPr>
          <p:nvPr>
            <p:ph type="title"/>
          </p:nvPr>
        </p:nvSpPr>
        <p:spPr/>
        <p:txBody>
          <a:bodyPr/>
          <a:lstStyle/>
          <a:p>
            <a:r>
              <a:rPr lang="en-US" dirty="0"/>
              <a:t>Prediction using Function – Patch Version (2/</a:t>
            </a:r>
            <a:r>
              <a:rPr lang="el-GR" dirty="0"/>
              <a:t>2</a:t>
            </a:r>
            <a:r>
              <a:rPr lang="en-US" dirty="0"/>
              <a:t>)</a:t>
            </a:r>
            <a:endParaRPr lang="el-GR" dirty="0"/>
          </a:p>
        </p:txBody>
      </p:sp>
      <p:sp>
        <p:nvSpPr>
          <p:cNvPr id="4" name="Content Placeholder 2">
            <a:extLst>
              <a:ext uri="{FF2B5EF4-FFF2-40B4-BE49-F238E27FC236}">
                <a16:creationId xmlns:a16="http://schemas.microsoft.com/office/drawing/2014/main" id="{981AE04C-D323-D631-EAA6-6CC38BCCFD7C}"/>
              </a:ext>
            </a:extLst>
          </p:cNvPr>
          <p:cNvSpPr>
            <a:spLocks noGrp="1"/>
          </p:cNvSpPr>
          <p:nvPr>
            <p:ph idx="1"/>
          </p:nvPr>
        </p:nvSpPr>
        <p:spPr>
          <a:xfrm>
            <a:off x="170934" y="1825625"/>
            <a:ext cx="4178644" cy="4351338"/>
          </a:xfrm>
        </p:spPr>
        <p:txBody>
          <a:bodyPr/>
          <a:lstStyle/>
          <a:p>
            <a:r>
              <a:rPr lang="en-US" dirty="0"/>
              <a:t>Types of Experiments:</a:t>
            </a:r>
          </a:p>
          <a:p>
            <a:pPr lvl="1"/>
            <a:r>
              <a:rPr lang="en-US" dirty="0"/>
              <a:t>Patch embeddings produced with Cosine KNN.</a:t>
            </a:r>
          </a:p>
          <a:p>
            <a:pPr lvl="1"/>
            <a:r>
              <a:rPr lang="en-US" dirty="0"/>
              <a:t>Influence of different weighting strategies (Sum-based vs Average).</a:t>
            </a:r>
          </a:p>
          <a:p>
            <a:pPr lvl="1"/>
            <a:r>
              <a:rPr lang="en-US" dirty="0"/>
              <a:t>K = 5.</a:t>
            </a:r>
          </a:p>
          <a:p>
            <a:pPr lvl="1"/>
            <a:r>
              <a:rPr lang="en-US" dirty="0"/>
              <a:t>SoftMax Predictions Impact.</a:t>
            </a:r>
          </a:p>
        </p:txBody>
      </p:sp>
      <p:pic>
        <p:nvPicPr>
          <p:cNvPr id="5" name="Picture 4">
            <a:extLst>
              <a:ext uri="{FF2B5EF4-FFF2-40B4-BE49-F238E27FC236}">
                <a16:creationId xmlns:a16="http://schemas.microsoft.com/office/drawing/2014/main" id="{555ADACA-A6B3-3200-209B-441138387C69}"/>
              </a:ext>
            </a:extLst>
          </p:cNvPr>
          <p:cNvPicPr>
            <a:picLocks noChangeAspect="1"/>
          </p:cNvPicPr>
          <p:nvPr/>
        </p:nvPicPr>
        <p:blipFill>
          <a:blip r:embed="rId3"/>
          <a:stretch>
            <a:fillRect/>
          </a:stretch>
        </p:blipFill>
        <p:spPr>
          <a:xfrm>
            <a:off x="5019641" y="1352791"/>
            <a:ext cx="7172359" cy="4152418"/>
          </a:xfrm>
          <a:prstGeom prst="rect">
            <a:avLst/>
          </a:prstGeom>
        </p:spPr>
      </p:pic>
    </p:spTree>
    <p:extLst>
      <p:ext uri="{BB962C8B-B14F-4D97-AF65-F5344CB8AC3E}">
        <p14:creationId xmlns:p14="http://schemas.microsoft.com/office/powerpoint/2010/main" val="96022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72D0-9E88-7721-F863-54B2A3B06DF2}"/>
              </a:ext>
            </a:extLst>
          </p:cNvPr>
          <p:cNvSpPr>
            <a:spLocks noGrp="1"/>
          </p:cNvSpPr>
          <p:nvPr>
            <p:ph type="title"/>
          </p:nvPr>
        </p:nvSpPr>
        <p:spPr/>
        <p:txBody>
          <a:bodyPr/>
          <a:lstStyle/>
          <a:p>
            <a:r>
              <a:rPr lang="en-US" dirty="0"/>
              <a:t>Best Models Comparison</a:t>
            </a:r>
            <a:endParaRPr lang="el-GR" dirty="0"/>
          </a:p>
        </p:txBody>
      </p:sp>
      <p:pic>
        <p:nvPicPr>
          <p:cNvPr id="4" name="Content Placeholder 7">
            <a:extLst>
              <a:ext uri="{FF2B5EF4-FFF2-40B4-BE49-F238E27FC236}">
                <a16:creationId xmlns:a16="http://schemas.microsoft.com/office/drawing/2014/main" id="{0D249F48-27E7-9242-2728-D6A78CB0AD1E}"/>
              </a:ext>
            </a:extLst>
          </p:cNvPr>
          <p:cNvPicPr>
            <a:picLocks noGrp="1" noChangeAspect="1"/>
          </p:cNvPicPr>
          <p:nvPr>
            <p:ph idx="1"/>
          </p:nvPr>
        </p:nvPicPr>
        <p:blipFill>
          <a:blip r:embed="rId3"/>
          <a:stretch>
            <a:fillRect/>
          </a:stretch>
        </p:blipFill>
        <p:spPr>
          <a:xfrm>
            <a:off x="2342671" y="1825625"/>
            <a:ext cx="7506658" cy="4351338"/>
          </a:xfrm>
        </p:spPr>
      </p:pic>
    </p:spTree>
    <p:extLst>
      <p:ext uri="{BB962C8B-B14F-4D97-AF65-F5344CB8AC3E}">
        <p14:creationId xmlns:p14="http://schemas.microsoft.com/office/powerpoint/2010/main" val="165369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9339-A4B4-82D5-BBD5-A03FFDB12934}"/>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E28E09ED-C325-FDA4-CC08-B82FDF2E73BC}"/>
              </a:ext>
            </a:extLst>
          </p:cNvPr>
          <p:cNvSpPr>
            <a:spLocks noGrp="1"/>
          </p:cNvSpPr>
          <p:nvPr>
            <p:ph idx="1"/>
          </p:nvPr>
        </p:nvSpPr>
        <p:spPr/>
        <p:txBody>
          <a:bodyPr/>
          <a:lstStyle/>
          <a:p>
            <a:r>
              <a:rPr lang="en-US" dirty="0"/>
              <a:t>Fine-tuning </a:t>
            </a:r>
            <a:r>
              <a:rPr lang="en-US" dirty="0" err="1"/>
              <a:t>ViT</a:t>
            </a:r>
            <a:r>
              <a:rPr lang="en-US" dirty="0"/>
              <a:t> provides the best performance.</a:t>
            </a:r>
          </a:p>
          <a:p>
            <a:r>
              <a:rPr lang="en-US" dirty="0"/>
              <a:t>The brute force KNN performs similar to the Function prediction method.</a:t>
            </a:r>
          </a:p>
          <a:p>
            <a:r>
              <a:rPr lang="en-US" dirty="0"/>
              <a:t>CLS embeddings work better than patch-based embeddings.</a:t>
            </a:r>
          </a:p>
          <a:p>
            <a:r>
              <a:rPr lang="en-US" dirty="0"/>
              <a:t>Higher K values (9-13) improve KNN performance by reducing noise.</a:t>
            </a:r>
          </a:p>
          <a:p>
            <a:r>
              <a:rPr lang="en-US" dirty="0"/>
              <a:t>Using SoftMax weighting in previous experiments may have decreased the performance, but it needs further testing.</a:t>
            </a:r>
            <a:endParaRPr lang="el-GR" dirty="0"/>
          </a:p>
        </p:txBody>
      </p:sp>
    </p:spTree>
    <p:extLst>
      <p:ext uri="{BB962C8B-B14F-4D97-AF65-F5344CB8AC3E}">
        <p14:creationId xmlns:p14="http://schemas.microsoft.com/office/powerpoint/2010/main" val="329435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A8EE-9FAC-6899-E5B7-CC203DFFCE6C}"/>
              </a:ext>
            </a:extLst>
          </p:cNvPr>
          <p:cNvSpPr>
            <a:spLocks noGrp="1"/>
          </p:cNvSpPr>
          <p:nvPr>
            <p:ph type="title"/>
          </p:nvPr>
        </p:nvSpPr>
        <p:spPr/>
        <p:txBody>
          <a:bodyPr/>
          <a:lstStyle/>
          <a:p>
            <a:r>
              <a:rPr lang="en-US" dirty="0"/>
              <a:t>Content</a:t>
            </a:r>
            <a:endParaRPr lang="el-GR" dirty="0"/>
          </a:p>
        </p:txBody>
      </p:sp>
      <p:sp>
        <p:nvSpPr>
          <p:cNvPr id="3" name="Content Placeholder 2">
            <a:extLst>
              <a:ext uri="{FF2B5EF4-FFF2-40B4-BE49-F238E27FC236}">
                <a16:creationId xmlns:a16="http://schemas.microsoft.com/office/drawing/2014/main" id="{CB311711-9711-7F3E-02C5-3B31D1A6E0C3}"/>
              </a:ext>
            </a:extLst>
          </p:cNvPr>
          <p:cNvSpPr>
            <a:spLocks noGrp="1"/>
          </p:cNvSpPr>
          <p:nvPr>
            <p:ph idx="1"/>
          </p:nvPr>
        </p:nvSpPr>
        <p:spPr/>
        <p:txBody>
          <a:bodyPr>
            <a:normAutofit/>
          </a:bodyPr>
          <a:lstStyle/>
          <a:p>
            <a:r>
              <a:rPr lang="en-US" dirty="0"/>
              <a:t>Overview</a:t>
            </a:r>
            <a:endParaRPr lang="el-GR" dirty="0"/>
          </a:p>
          <a:p>
            <a:r>
              <a:rPr lang="en-US" dirty="0"/>
              <a:t>Dataset</a:t>
            </a:r>
            <a:endParaRPr lang="el-GR" dirty="0"/>
          </a:p>
          <a:p>
            <a:r>
              <a:rPr lang="en-US" dirty="0"/>
              <a:t>Embeddings Generation</a:t>
            </a:r>
          </a:p>
          <a:p>
            <a:r>
              <a:rPr lang="en-US" dirty="0"/>
              <a:t>Brute Force KNN</a:t>
            </a:r>
          </a:p>
          <a:p>
            <a:r>
              <a:rPr lang="en-US" dirty="0"/>
              <a:t>Vision Transformer Predictions</a:t>
            </a:r>
          </a:p>
          <a:p>
            <a:r>
              <a:rPr lang="en-US" dirty="0"/>
              <a:t>Prediction using Function </a:t>
            </a:r>
          </a:p>
          <a:p>
            <a:r>
              <a:rPr lang="en-US" dirty="0"/>
              <a:t>Best Models Comparison</a:t>
            </a:r>
          </a:p>
          <a:p>
            <a:r>
              <a:rPr lang="en-US" dirty="0"/>
              <a:t>Conclusion</a:t>
            </a:r>
            <a:endParaRPr lang="el-GR" dirty="0"/>
          </a:p>
        </p:txBody>
      </p:sp>
    </p:spTree>
    <p:extLst>
      <p:ext uri="{BB962C8B-B14F-4D97-AF65-F5344CB8AC3E}">
        <p14:creationId xmlns:p14="http://schemas.microsoft.com/office/powerpoint/2010/main" val="84522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47C4-EA3A-257F-249B-76D1D29B59C2}"/>
              </a:ext>
            </a:extLst>
          </p:cNvPr>
          <p:cNvSpPr>
            <a:spLocks noGrp="1"/>
          </p:cNvSpPr>
          <p:nvPr>
            <p:ph type="title"/>
          </p:nvPr>
        </p:nvSpPr>
        <p:spPr/>
        <p:txBody>
          <a:bodyPr/>
          <a:lstStyle/>
          <a:p>
            <a:r>
              <a:rPr lang="en-US" dirty="0"/>
              <a:t>Overview</a:t>
            </a:r>
            <a:endParaRPr lang="el-GR" dirty="0"/>
          </a:p>
        </p:txBody>
      </p:sp>
      <p:sp>
        <p:nvSpPr>
          <p:cNvPr id="3" name="Content Placeholder 2">
            <a:extLst>
              <a:ext uri="{FF2B5EF4-FFF2-40B4-BE49-F238E27FC236}">
                <a16:creationId xmlns:a16="http://schemas.microsoft.com/office/drawing/2014/main" id="{DD2E435E-070E-73CC-5B14-4B0E40400082}"/>
              </a:ext>
            </a:extLst>
          </p:cNvPr>
          <p:cNvSpPr>
            <a:spLocks noGrp="1"/>
          </p:cNvSpPr>
          <p:nvPr>
            <p:ph idx="1"/>
          </p:nvPr>
        </p:nvSpPr>
        <p:spPr/>
        <p:txBody>
          <a:bodyPr/>
          <a:lstStyle/>
          <a:p>
            <a:r>
              <a:rPr lang="en-US" dirty="0"/>
              <a:t>How can RAG Improve Image Classification?</a:t>
            </a:r>
          </a:p>
          <a:p>
            <a:pPr lvl="1"/>
            <a:r>
              <a:rPr lang="en-US" dirty="0"/>
              <a:t>By creating image embeddings from the train set.</a:t>
            </a:r>
          </a:p>
          <a:p>
            <a:pPr lvl="1"/>
            <a:r>
              <a:rPr lang="en-US" dirty="0"/>
              <a:t>By retrieving the most similar embeddings to help us with the classification.</a:t>
            </a:r>
          </a:p>
          <a:p>
            <a:r>
              <a:rPr lang="en-US" dirty="0"/>
              <a:t>How can KNN search hep us achieve this?</a:t>
            </a:r>
          </a:p>
          <a:p>
            <a:pPr lvl="1"/>
            <a:r>
              <a:rPr lang="en-US" dirty="0"/>
              <a:t>KNN can provide us with the </a:t>
            </a:r>
            <a:r>
              <a:rPr lang="en-US" i="1" dirty="0"/>
              <a:t>K </a:t>
            </a:r>
            <a:r>
              <a:rPr lang="en-US" dirty="0"/>
              <a:t>most similar embeddings for a given image.</a:t>
            </a:r>
          </a:p>
          <a:p>
            <a:r>
              <a:rPr lang="en-US" dirty="0"/>
              <a:t>How can we combine the results?</a:t>
            </a:r>
          </a:p>
          <a:p>
            <a:pPr lvl="1"/>
            <a:r>
              <a:rPr lang="en-US" dirty="0"/>
              <a:t>By applying a prediction function that gives a “weight” to each fetched embeddings original class</a:t>
            </a:r>
          </a:p>
        </p:txBody>
      </p:sp>
    </p:spTree>
    <p:extLst>
      <p:ext uri="{BB962C8B-B14F-4D97-AF65-F5344CB8AC3E}">
        <p14:creationId xmlns:p14="http://schemas.microsoft.com/office/powerpoint/2010/main" val="75909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4EC1-AB69-DED7-8C5A-B0C6E6D47D8D}"/>
              </a:ext>
            </a:extLst>
          </p:cNvPr>
          <p:cNvSpPr>
            <a:spLocks noGrp="1"/>
          </p:cNvSpPr>
          <p:nvPr>
            <p:ph type="title"/>
          </p:nvPr>
        </p:nvSpPr>
        <p:spPr/>
        <p:txBody>
          <a:bodyPr/>
          <a:lstStyle/>
          <a:p>
            <a:r>
              <a:rPr lang="en-US" dirty="0"/>
              <a:t>Dataset</a:t>
            </a:r>
            <a:endParaRPr lang="el-GR" dirty="0"/>
          </a:p>
        </p:txBody>
      </p:sp>
      <p:sp>
        <p:nvSpPr>
          <p:cNvPr id="3" name="Content Placeholder 2">
            <a:extLst>
              <a:ext uri="{FF2B5EF4-FFF2-40B4-BE49-F238E27FC236}">
                <a16:creationId xmlns:a16="http://schemas.microsoft.com/office/drawing/2014/main" id="{91DB442A-B9AA-C1F8-AA64-3154A53518B0}"/>
              </a:ext>
            </a:extLst>
          </p:cNvPr>
          <p:cNvSpPr>
            <a:spLocks noGrp="1"/>
          </p:cNvSpPr>
          <p:nvPr>
            <p:ph idx="1"/>
          </p:nvPr>
        </p:nvSpPr>
        <p:spPr>
          <a:xfrm>
            <a:off x="406400" y="1825625"/>
            <a:ext cx="5689600" cy="4351338"/>
          </a:xfrm>
        </p:spPr>
        <p:txBody>
          <a:bodyPr/>
          <a:lstStyle/>
          <a:p>
            <a:r>
              <a:rPr lang="en-US" dirty="0"/>
              <a:t>CIFAR-10 Dataset:</a:t>
            </a:r>
          </a:p>
          <a:p>
            <a:pPr lvl="1"/>
            <a:r>
              <a:rPr lang="en-US" dirty="0"/>
              <a:t>Total Images: 60,000</a:t>
            </a:r>
          </a:p>
          <a:p>
            <a:pPr lvl="1"/>
            <a:r>
              <a:rPr lang="en-US" dirty="0"/>
              <a:t>Image Size: 32×32 pixels</a:t>
            </a:r>
          </a:p>
          <a:p>
            <a:pPr lvl="1"/>
            <a:r>
              <a:rPr lang="en-US" dirty="0"/>
              <a:t>Number of Classes: 10</a:t>
            </a:r>
          </a:p>
          <a:p>
            <a:pPr lvl="1"/>
            <a:r>
              <a:rPr lang="en-US" dirty="0"/>
              <a:t>Images per Class: 6,000</a:t>
            </a:r>
          </a:p>
          <a:p>
            <a:pPr lvl="1"/>
            <a:r>
              <a:rPr lang="en-US" dirty="0"/>
              <a:t>Training Set: 50,000 images</a:t>
            </a:r>
          </a:p>
          <a:p>
            <a:pPr lvl="1"/>
            <a:r>
              <a:rPr lang="en-US" dirty="0"/>
              <a:t>Test Set: 10,000 images</a:t>
            </a:r>
            <a:endParaRPr lang="el-GR" dirty="0"/>
          </a:p>
        </p:txBody>
      </p:sp>
      <p:pic>
        <p:nvPicPr>
          <p:cNvPr id="5" name="Picture 4">
            <a:extLst>
              <a:ext uri="{FF2B5EF4-FFF2-40B4-BE49-F238E27FC236}">
                <a16:creationId xmlns:a16="http://schemas.microsoft.com/office/drawing/2014/main" id="{2AC34554-6BFD-F047-AF97-01FA60830A45}"/>
              </a:ext>
            </a:extLst>
          </p:cNvPr>
          <p:cNvPicPr>
            <a:picLocks noChangeAspect="1"/>
          </p:cNvPicPr>
          <p:nvPr/>
        </p:nvPicPr>
        <p:blipFill>
          <a:blip r:embed="rId3"/>
          <a:stretch>
            <a:fillRect/>
          </a:stretch>
        </p:blipFill>
        <p:spPr>
          <a:xfrm>
            <a:off x="5427043" y="989648"/>
            <a:ext cx="6764957" cy="5202555"/>
          </a:xfrm>
          <a:prstGeom prst="rect">
            <a:avLst/>
          </a:prstGeom>
        </p:spPr>
      </p:pic>
    </p:spTree>
    <p:extLst>
      <p:ext uri="{BB962C8B-B14F-4D97-AF65-F5344CB8AC3E}">
        <p14:creationId xmlns:p14="http://schemas.microsoft.com/office/powerpoint/2010/main" val="213944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812E31-FFA9-D5B4-D955-B5C358C81234}"/>
              </a:ext>
            </a:extLst>
          </p:cNvPr>
          <p:cNvSpPr>
            <a:spLocks noGrp="1"/>
          </p:cNvSpPr>
          <p:nvPr>
            <p:ph type="title"/>
          </p:nvPr>
        </p:nvSpPr>
        <p:spPr/>
        <p:txBody>
          <a:bodyPr/>
          <a:lstStyle/>
          <a:p>
            <a:r>
              <a:rPr lang="en-US" dirty="0"/>
              <a:t>Embeddings Generation (1/2)</a:t>
            </a:r>
          </a:p>
        </p:txBody>
      </p:sp>
      <p:sp>
        <p:nvSpPr>
          <p:cNvPr id="3" name="Θέση περιεχομένου 2">
            <a:extLst>
              <a:ext uri="{FF2B5EF4-FFF2-40B4-BE49-F238E27FC236}">
                <a16:creationId xmlns:a16="http://schemas.microsoft.com/office/drawing/2014/main" id="{3C833F80-2A4C-7915-D92C-82AF775DFFC3}"/>
              </a:ext>
            </a:extLst>
          </p:cNvPr>
          <p:cNvSpPr>
            <a:spLocks noGrp="1"/>
          </p:cNvSpPr>
          <p:nvPr>
            <p:ph idx="1"/>
          </p:nvPr>
        </p:nvSpPr>
        <p:spPr>
          <a:xfrm>
            <a:off x="463061" y="3756633"/>
            <a:ext cx="5257800" cy="2747963"/>
          </a:xfrm>
        </p:spPr>
        <p:txBody>
          <a:bodyPr/>
          <a:lstStyle/>
          <a:p>
            <a:pPr marL="0" indent="0">
              <a:buNone/>
            </a:pPr>
            <a:r>
              <a:rPr lang="en-US" b="1" dirty="0"/>
              <a:t>First Approach</a:t>
            </a:r>
          </a:p>
          <a:p>
            <a:r>
              <a:rPr lang="en-US" dirty="0"/>
              <a:t>Use the CLS token for each image</a:t>
            </a:r>
          </a:p>
          <a:p>
            <a:r>
              <a:rPr lang="en-US" dirty="0"/>
              <a:t>The CLS token provides a representation of the whole image</a:t>
            </a:r>
          </a:p>
        </p:txBody>
      </p:sp>
      <p:sp>
        <p:nvSpPr>
          <p:cNvPr id="4" name="Θέση περιεχομένου 2">
            <a:extLst>
              <a:ext uri="{FF2B5EF4-FFF2-40B4-BE49-F238E27FC236}">
                <a16:creationId xmlns:a16="http://schemas.microsoft.com/office/drawing/2014/main" id="{66D15E33-4744-3C0E-2900-A553B537DBDE}"/>
              </a:ext>
            </a:extLst>
          </p:cNvPr>
          <p:cNvSpPr txBox="1">
            <a:spLocks/>
          </p:cNvSpPr>
          <p:nvPr/>
        </p:nvSpPr>
        <p:spPr>
          <a:xfrm>
            <a:off x="6471141" y="3756633"/>
            <a:ext cx="5257800" cy="28487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Second Approach</a:t>
            </a:r>
          </a:p>
          <a:p>
            <a:r>
              <a:rPr lang="en-US" dirty="0"/>
              <a:t>Use the patch embeddings</a:t>
            </a:r>
          </a:p>
          <a:p>
            <a:r>
              <a:rPr lang="en-US" dirty="0"/>
              <a:t>Each embedding characterizes a patch of the original image.</a:t>
            </a:r>
          </a:p>
          <a:p>
            <a:r>
              <a:rPr lang="en-US" dirty="0"/>
              <a:t>We must calculate a class </a:t>
            </a:r>
            <a:r>
              <a:rPr lang="en-US" i="1" dirty="0"/>
              <a:t>for each patch of the test image </a:t>
            </a:r>
            <a:r>
              <a:rPr lang="en-US" dirty="0"/>
              <a:t>and then decide on the final class</a:t>
            </a:r>
            <a:endParaRPr lang="en-US" i="1" dirty="0"/>
          </a:p>
          <a:p>
            <a:endParaRPr lang="en-US" dirty="0"/>
          </a:p>
        </p:txBody>
      </p:sp>
      <p:sp>
        <p:nvSpPr>
          <p:cNvPr id="5" name="TextBox 4">
            <a:extLst>
              <a:ext uri="{FF2B5EF4-FFF2-40B4-BE49-F238E27FC236}">
                <a16:creationId xmlns:a16="http://schemas.microsoft.com/office/drawing/2014/main" id="{2F6DD91C-263F-46DE-3E88-2A132025DF7C}"/>
              </a:ext>
            </a:extLst>
          </p:cNvPr>
          <p:cNvSpPr txBox="1"/>
          <p:nvPr/>
        </p:nvSpPr>
        <p:spPr>
          <a:xfrm>
            <a:off x="838200" y="1512370"/>
            <a:ext cx="10310446"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For this method to work, good embeddings are a must</a:t>
            </a:r>
          </a:p>
          <a:p>
            <a:pPr marL="457200" indent="-457200">
              <a:buFont typeface="Arial" panose="020B0604020202020204" pitchFamily="34" charset="0"/>
              <a:buChar char="•"/>
            </a:pPr>
            <a:r>
              <a:rPr lang="en-US" sz="2800" dirty="0"/>
              <a:t>We have to use a pretrained SOTA vision model such as a Vision Transformer to extract the embeddings.</a:t>
            </a:r>
          </a:p>
          <a:p>
            <a:pPr marL="457200" indent="-457200">
              <a:buFont typeface="Arial" panose="020B0604020202020204" pitchFamily="34" charset="0"/>
              <a:buChar char="•"/>
            </a:pPr>
            <a:r>
              <a:rPr lang="en-US" sz="2800" dirty="0"/>
              <a:t>There are two approaches we can follow.</a:t>
            </a:r>
          </a:p>
        </p:txBody>
      </p:sp>
    </p:spTree>
    <p:extLst>
      <p:ext uri="{BB962C8B-B14F-4D97-AF65-F5344CB8AC3E}">
        <p14:creationId xmlns:p14="http://schemas.microsoft.com/office/powerpoint/2010/main" val="89889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D2147C-9B1F-4EEA-56F9-81AB901B9291}"/>
              </a:ext>
            </a:extLst>
          </p:cNvPr>
          <p:cNvSpPr>
            <a:spLocks noGrp="1"/>
          </p:cNvSpPr>
          <p:nvPr>
            <p:ph type="title"/>
          </p:nvPr>
        </p:nvSpPr>
        <p:spPr/>
        <p:txBody>
          <a:bodyPr/>
          <a:lstStyle/>
          <a:p>
            <a:r>
              <a:rPr lang="en-US" dirty="0"/>
              <a:t>Embeddings Generation (2/2)</a:t>
            </a:r>
          </a:p>
        </p:txBody>
      </p:sp>
      <p:sp>
        <p:nvSpPr>
          <p:cNvPr id="3" name="Θέση περιεχομένου 2">
            <a:extLst>
              <a:ext uri="{FF2B5EF4-FFF2-40B4-BE49-F238E27FC236}">
                <a16:creationId xmlns:a16="http://schemas.microsoft.com/office/drawing/2014/main" id="{A753FC4F-7083-9570-4F57-ED17B89B1348}"/>
              </a:ext>
            </a:extLst>
          </p:cNvPr>
          <p:cNvSpPr>
            <a:spLocks noGrp="1"/>
          </p:cNvSpPr>
          <p:nvPr>
            <p:ph idx="1"/>
          </p:nvPr>
        </p:nvSpPr>
        <p:spPr>
          <a:xfrm>
            <a:off x="568570" y="1690688"/>
            <a:ext cx="3886200" cy="4351338"/>
          </a:xfrm>
        </p:spPr>
        <p:txBody>
          <a:bodyPr/>
          <a:lstStyle/>
          <a:p>
            <a:pPr marL="0" indent="0">
              <a:buNone/>
            </a:pPr>
            <a:r>
              <a:rPr lang="en-US" b="1" dirty="0"/>
              <a:t>Model</a:t>
            </a:r>
          </a:p>
          <a:p>
            <a:r>
              <a:rPr lang="en-US" dirty="0"/>
              <a:t>vit_tiny_patch16_224 was our embeddings model</a:t>
            </a:r>
          </a:p>
          <a:p>
            <a:pPr lvl="1"/>
            <a:r>
              <a:rPr lang="en-US" dirty="0"/>
              <a:t>Developed by Google.</a:t>
            </a:r>
          </a:p>
          <a:p>
            <a:pPr lvl="1"/>
            <a:r>
              <a:rPr lang="en-US" dirty="0"/>
              <a:t>Trained on ImageNet</a:t>
            </a:r>
          </a:p>
          <a:p>
            <a:pPr lvl="1"/>
            <a:r>
              <a:rPr lang="en-US" dirty="0"/>
              <a:t>Creates embedding with a length of </a:t>
            </a:r>
            <a:r>
              <a:rPr lang="en-US" i="1" dirty="0"/>
              <a:t>192.</a:t>
            </a:r>
            <a:endParaRPr lang="en-US" dirty="0"/>
          </a:p>
          <a:p>
            <a:pPr lvl="1"/>
            <a:r>
              <a:rPr lang="en-US" dirty="0"/>
              <a:t>It splits each image into 196 patches.</a:t>
            </a:r>
          </a:p>
        </p:txBody>
      </p:sp>
      <p:sp>
        <p:nvSpPr>
          <p:cNvPr id="4" name="Θέση περιεχομένου 2">
            <a:extLst>
              <a:ext uri="{FF2B5EF4-FFF2-40B4-BE49-F238E27FC236}">
                <a16:creationId xmlns:a16="http://schemas.microsoft.com/office/drawing/2014/main" id="{7A4FC56C-AF50-A3AC-04E5-EDBBD1B820FA}"/>
              </a:ext>
            </a:extLst>
          </p:cNvPr>
          <p:cNvSpPr txBox="1">
            <a:spLocks/>
          </p:cNvSpPr>
          <p:nvPr/>
        </p:nvSpPr>
        <p:spPr>
          <a:xfrm>
            <a:off x="5040923" y="1690688"/>
            <a:ext cx="6013940" cy="17383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CLS Method</a:t>
            </a:r>
            <a:endParaRPr lang="en-US" dirty="0"/>
          </a:p>
          <a:p>
            <a:r>
              <a:rPr lang="en-US" dirty="0"/>
              <a:t>Entire Train set as “Memory”.</a:t>
            </a:r>
          </a:p>
          <a:p>
            <a:r>
              <a:rPr lang="en-US" dirty="0"/>
              <a:t>One (CLS) embedding per train image.</a:t>
            </a:r>
          </a:p>
          <a:p>
            <a:r>
              <a:rPr lang="en-US" dirty="0"/>
              <a:t>Shape: (</a:t>
            </a:r>
            <a:r>
              <a:rPr lang="en-US" dirty="0" err="1"/>
              <a:t>num_images</a:t>
            </a:r>
            <a:r>
              <a:rPr lang="en-US" dirty="0"/>
              <a:t>, 192)</a:t>
            </a:r>
          </a:p>
        </p:txBody>
      </p:sp>
      <p:sp>
        <p:nvSpPr>
          <p:cNvPr id="5" name="Θέση περιεχομένου 2">
            <a:extLst>
              <a:ext uri="{FF2B5EF4-FFF2-40B4-BE49-F238E27FC236}">
                <a16:creationId xmlns:a16="http://schemas.microsoft.com/office/drawing/2014/main" id="{EA33AC00-7A2B-9FD5-1D47-C14765B11343}"/>
              </a:ext>
            </a:extLst>
          </p:cNvPr>
          <p:cNvSpPr txBox="1">
            <a:spLocks/>
          </p:cNvSpPr>
          <p:nvPr/>
        </p:nvSpPr>
        <p:spPr>
          <a:xfrm>
            <a:off x="5040922" y="3866357"/>
            <a:ext cx="6582507" cy="17383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Patch Method</a:t>
            </a:r>
            <a:endParaRPr lang="en-US" dirty="0"/>
          </a:p>
          <a:p>
            <a:r>
              <a:rPr lang="en-US" dirty="0"/>
              <a:t>10% of Train set as “Memory”.</a:t>
            </a:r>
          </a:p>
          <a:p>
            <a:r>
              <a:rPr lang="en-US" dirty="0"/>
              <a:t>196 patch embeddings per train image.</a:t>
            </a:r>
          </a:p>
          <a:p>
            <a:r>
              <a:rPr lang="en-US" dirty="0"/>
              <a:t>Shape: (</a:t>
            </a:r>
            <a:r>
              <a:rPr lang="en-US" dirty="0" err="1"/>
              <a:t>num_images</a:t>
            </a:r>
            <a:r>
              <a:rPr lang="en-US" dirty="0"/>
              <a:t>, 196,192).</a:t>
            </a:r>
          </a:p>
        </p:txBody>
      </p:sp>
    </p:spTree>
    <p:extLst>
      <p:ext uri="{BB962C8B-B14F-4D97-AF65-F5344CB8AC3E}">
        <p14:creationId xmlns:p14="http://schemas.microsoft.com/office/powerpoint/2010/main" val="25422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D6CF85-66DB-0C8F-CEFD-436B898D478F}"/>
              </a:ext>
            </a:extLst>
          </p:cNvPr>
          <p:cNvSpPr>
            <a:spLocks noGrp="1"/>
          </p:cNvSpPr>
          <p:nvPr>
            <p:ph type="title"/>
          </p:nvPr>
        </p:nvSpPr>
        <p:spPr/>
        <p:txBody>
          <a:bodyPr/>
          <a:lstStyle/>
          <a:p>
            <a:r>
              <a:rPr lang="en-US" dirty="0"/>
              <a:t>Brute Force Only (1/2)</a:t>
            </a:r>
          </a:p>
        </p:txBody>
      </p:sp>
      <p:sp>
        <p:nvSpPr>
          <p:cNvPr id="3" name="Θέση περιεχομένου 2">
            <a:extLst>
              <a:ext uri="{FF2B5EF4-FFF2-40B4-BE49-F238E27FC236}">
                <a16:creationId xmlns:a16="http://schemas.microsoft.com/office/drawing/2014/main" id="{F8DBF979-D875-CF2A-5E75-F3FDB595F7D9}"/>
              </a:ext>
            </a:extLst>
          </p:cNvPr>
          <p:cNvSpPr>
            <a:spLocks noGrp="1"/>
          </p:cNvSpPr>
          <p:nvPr>
            <p:ph idx="1"/>
          </p:nvPr>
        </p:nvSpPr>
        <p:spPr>
          <a:xfrm>
            <a:off x="838200" y="1825625"/>
            <a:ext cx="10515600" cy="1058252"/>
          </a:xfrm>
        </p:spPr>
        <p:txBody>
          <a:bodyPr/>
          <a:lstStyle/>
          <a:p>
            <a:r>
              <a:rPr lang="en-US" dirty="0"/>
              <a:t>Acts as our </a:t>
            </a:r>
            <a:r>
              <a:rPr lang="en-US" i="1" dirty="0"/>
              <a:t>baseline</a:t>
            </a:r>
            <a:endParaRPr lang="en-US" dirty="0"/>
          </a:p>
          <a:p>
            <a:r>
              <a:rPr lang="en-US" dirty="0"/>
              <a:t>We </a:t>
            </a:r>
            <a:r>
              <a:rPr lang="en-US" i="1" dirty="0"/>
              <a:t>did not use </a:t>
            </a:r>
            <a:r>
              <a:rPr lang="en-US" dirty="0"/>
              <a:t>any model, only a KNN Search.</a:t>
            </a:r>
          </a:p>
        </p:txBody>
      </p:sp>
      <p:sp>
        <p:nvSpPr>
          <p:cNvPr id="5" name="TextBox 4">
            <a:extLst>
              <a:ext uri="{FF2B5EF4-FFF2-40B4-BE49-F238E27FC236}">
                <a16:creationId xmlns:a16="http://schemas.microsoft.com/office/drawing/2014/main" id="{D52B4A07-1A72-85EB-8CC4-C78ABF9F3CD9}"/>
              </a:ext>
            </a:extLst>
          </p:cNvPr>
          <p:cNvSpPr txBox="1"/>
          <p:nvPr/>
        </p:nvSpPr>
        <p:spPr>
          <a:xfrm>
            <a:off x="838200" y="3429000"/>
            <a:ext cx="3903784" cy="2246769"/>
          </a:xfrm>
          <a:prstGeom prst="rect">
            <a:avLst/>
          </a:prstGeom>
          <a:noFill/>
        </p:spPr>
        <p:txBody>
          <a:bodyPr wrap="square" rtlCol="0">
            <a:spAutoFit/>
          </a:bodyPr>
          <a:lstStyle/>
          <a:p>
            <a:r>
              <a:rPr lang="en-US" sz="2800" b="1" dirty="0"/>
              <a:t>CLS Method</a:t>
            </a:r>
          </a:p>
          <a:p>
            <a:pPr marL="457200" indent="-457200">
              <a:buFont typeface="Arial" panose="020B0604020202020204" pitchFamily="34" charset="0"/>
              <a:buChar char="•"/>
            </a:pPr>
            <a:r>
              <a:rPr lang="en-US" sz="2800" dirty="0"/>
              <a:t>The final image class was set to the majority class of the K neighbors</a:t>
            </a:r>
          </a:p>
        </p:txBody>
      </p:sp>
      <p:sp>
        <p:nvSpPr>
          <p:cNvPr id="6" name="TextBox 5">
            <a:extLst>
              <a:ext uri="{FF2B5EF4-FFF2-40B4-BE49-F238E27FC236}">
                <a16:creationId xmlns:a16="http://schemas.microsoft.com/office/drawing/2014/main" id="{3F4D7787-5EA3-55D4-8507-0969547DE7CC}"/>
              </a:ext>
            </a:extLst>
          </p:cNvPr>
          <p:cNvSpPr txBox="1"/>
          <p:nvPr/>
        </p:nvSpPr>
        <p:spPr>
          <a:xfrm>
            <a:off x="6096000" y="3428999"/>
            <a:ext cx="5556738" cy="3108543"/>
          </a:xfrm>
          <a:prstGeom prst="rect">
            <a:avLst/>
          </a:prstGeom>
          <a:noFill/>
        </p:spPr>
        <p:txBody>
          <a:bodyPr wrap="square" rtlCol="0">
            <a:spAutoFit/>
          </a:bodyPr>
          <a:lstStyle/>
          <a:p>
            <a:r>
              <a:rPr lang="en-US" sz="2800" b="1" dirty="0"/>
              <a:t>Patch Method</a:t>
            </a:r>
          </a:p>
          <a:p>
            <a:pPr marL="457200" indent="-457200">
              <a:buFont typeface="Arial" panose="020B0604020202020204" pitchFamily="34" charset="0"/>
              <a:buChar char="•"/>
            </a:pPr>
            <a:r>
              <a:rPr lang="en-US" sz="2800" dirty="0"/>
              <a:t>A class for each image patch was generated. (Same method as CLS) </a:t>
            </a:r>
          </a:p>
          <a:p>
            <a:pPr marL="457200" indent="-457200">
              <a:buFont typeface="Arial" panose="020B0604020202020204" pitchFamily="34" charset="0"/>
              <a:buChar char="•"/>
            </a:pPr>
            <a:r>
              <a:rPr lang="en-US" sz="2800" dirty="0"/>
              <a:t>The majority class of the patches was set to the final image class.</a:t>
            </a:r>
          </a:p>
        </p:txBody>
      </p:sp>
    </p:spTree>
    <p:extLst>
      <p:ext uri="{BB962C8B-B14F-4D97-AF65-F5344CB8AC3E}">
        <p14:creationId xmlns:p14="http://schemas.microsoft.com/office/powerpoint/2010/main" val="21375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1BB76-8BB2-C0F1-183A-26FAE41DF9CB}"/>
              </a:ext>
            </a:extLst>
          </p:cNvPr>
          <p:cNvSpPr>
            <a:spLocks noGrp="1"/>
          </p:cNvSpPr>
          <p:nvPr>
            <p:ph type="title"/>
          </p:nvPr>
        </p:nvSpPr>
        <p:spPr/>
        <p:txBody>
          <a:bodyPr/>
          <a:lstStyle/>
          <a:p>
            <a:r>
              <a:rPr lang="en-US" dirty="0"/>
              <a:t>Brute Force (2/2)</a:t>
            </a:r>
          </a:p>
        </p:txBody>
      </p:sp>
      <p:pic>
        <p:nvPicPr>
          <p:cNvPr id="7" name="Εικόνα 6">
            <a:extLst>
              <a:ext uri="{FF2B5EF4-FFF2-40B4-BE49-F238E27FC236}">
                <a16:creationId xmlns:a16="http://schemas.microsoft.com/office/drawing/2014/main" id="{83E5C369-A031-E803-C3AE-F9575A661C1C}"/>
              </a:ext>
            </a:extLst>
          </p:cNvPr>
          <p:cNvPicPr>
            <a:picLocks noChangeAspect="1"/>
          </p:cNvPicPr>
          <p:nvPr/>
        </p:nvPicPr>
        <p:blipFill>
          <a:blip r:embed="rId3"/>
          <a:stretch>
            <a:fillRect/>
          </a:stretch>
        </p:blipFill>
        <p:spPr>
          <a:xfrm>
            <a:off x="142044" y="1690688"/>
            <a:ext cx="5953956" cy="4410691"/>
          </a:xfrm>
          <a:prstGeom prst="rect">
            <a:avLst/>
          </a:prstGeom>
        </p:spPr>
      </p:pic>
      <p:pic>
        <p:nvPicPr>
          <p:cNvPr id="9" name="Εικόνα 8">
            <a:extLst>
              <a:ext uri="{FF2B5EF4-FFF2-40B4-BE49-F238E27FC236}">
                <a16:creationId xmlns:a16="http://schemas.microsoft.com/office/drawing/2014/main" id="{040AE428-F671-0C30-F3D0-6C3A64C8342E}"/>
              </a:ext>
            </a:extLst>
          </p:cNvPr>
          <p:cNvPicPr>
            <a:picLocks noChangeAspect="1"/>
          </p:cNvPicPr>
          <p:nvPr/>
        </p:nvPicPr>
        <p:blipFill>
          <a:blip r:embed="rId4"/>
          <a:stretch>
            <a:fillRect/>
          </a:stretch>
        </p:blipFill>
        <p:spPr>
          <a:xfrm>
            <a:off x="6096000" y="1690688"/>
            <a:ext cx="5693597" cy="4206327"/>
          </a:xfrm>
          <a:prstGeom prst="rect">
            <a:avLst/>
          </a:prstGeom>
        </p:spPr>
      </p:pic>
      <p:sp>
        <p:nvSpPr>
          <p:cNvPr id="10" name="TextBox 9">
            <a:extLst>
              <a:ext uri="{FF2B5EF4-FFF2-40B4-BE49-F238E27FC236}">
                <a16:creationId xmlns:a16="http://schemas.microsoft.com/office/drawing/2014/main" id="{CD382E9D-838B-E396-7717-82660CB27F40}"/>
              </a:ext>
            </a:extLst>
          </p:cNvPr>
          <p:cNvSpPr txBox="1"/>
          <p:nvPr/>
        </p:nvSpPr>
        <p:spPr>
          <a:xfrm>
            <a:off x="375138" y="6066517"/>
            <a:ext cx="115589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Similar Performances between Euclidean and Cosine Distances</a:t>
            </a:r>
          </a:p>
          <a:p>
            <a:pPr marL="285750" indent="-285750">
              <a:buFont typeface="Arial" panose="020B0604020202020204" pitchFamily="34" charset="0"/>
              <a:buChar char="•"/>
            </a:pPr>
            <a:r>
              <a:rPr lang="en-US" dirty="0"/>
              <a:t>CLS Baseline: 72% Accuracy with Cosine, K=11.                                          Patch Baseline: 71% Accuracy with Cosine.</a:t>
            </a:r>
          </a:p>
        </p:txBody>
      </p:sp>
    </p:spTree>
    <p:extLst>
      <p:ext uri="{BB962C8B-B14F-4D97-AF65-F5344CB8AC3E}">
        <p14:creationId xmlns:p14="http://schemas.microsoft.com/office/powerpoint/2010/main" val="156644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737E0-94F5-0B51-163B-B9C4C669A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20089-26BE-9535-742C-59A1DE27EADB}"/>
              </a:ext>
            </a:extLst>
          </p:cNvPr>
          <p:cNvSpPr>
            <a:spLocks noGrp="1"/>
          </p:cNvSpPr>
          <p:nvPr>
            <p:ph type="title"/>
          </p:nvPr>
        </p:nvSpPr>
        <p:spPr/>
        <p:txBody>
          <a:bodyPr/>
          <a:lstStyle/>
          <a:p>
            <a:r>
              <a:rPr lang="en-US" dirty="0"/>
              <a:t>Vision Transformer Predictions</a:t>
            </a:r>
            <a:endParaRPr lang="el-GR" dirty="0"/>
          </a:p>
        </p:txBody>
      </p:sp>
      <p:sp>
        <p:nvSpPr>
          <p:cNvPr id="10" name="Content Placeholder 2">
            <a:extLst>
              <a:ext uri="{FF2B5EF4-FFF2-40B4-BE49-F238E27FC236}">
                <a16:creationId xmlns:a16="http://schemas.microsoft.com/office/drawing/2014/main" id="{1769A551-A6DF-AD59-8135-6CC7E6B54C3E}"/>
              </a:ext>
            </a:extLst>
          </p:cNvPr>
          <p:cNvSpPr>
            <a:spLocks noGrp="1"/>
          </p:cNvSpPr>
          <p:nvPr>
            <p:ph idx="1"/>
          </p:nvPr>
        </p:nvSpPr>
        <p:spPr>
          <a:xfrm>
            <a:off x="135104" y="1959478"/>
            <a:ext cx="11955296" cy="2973387"/>
          </a:xfrm>
        </p:spPr>
        <p:txBody>
          <a:bodyPr>
            <a:normAutofit/>
          </a:bodyPr>
          <a:lstStyle/>
          <a:p>
            <a:r>
              <a:rPr lang="en-US" u="sng" dirty="0"/>
              <a:t>Model Training</a:t>
            </a:r>
            <a:r>
              <a:rPr lang="en-US" dirty="0"/>
              <a:t>: </a:t>
            </a:r>
            <a:r>
              <a:rPr lang="en-US" dirty="0" err="1"/>
              <a:t>ViT</a:t>
            </a:r>
            <a:r>
              <a:rPr lang="en-US" dirty="0"/>
              <a:t>-Tiny fine-tuned on CIFAR-10, only the classifier head trained</a:t>
            </a:r>
          </a:p>
          <a:p>
            <a:r>
              <a:rPr lang="en-US" u="sng" dirty="0"/>
              <a:t>Evaluation Process</a:t>
            </a:r>
            <a:r>
              <a:rPr lang="en-US" dirty="0"/>
              <a:t>: During testing, model predicts class scores (logits)</a:t>
            </a:r>
          </a:p>
          <a:p>
            <a:endParaRPr lang="el-GR" b="1" dirty="0"/>
          </a:p>
          <a:p>
            <a:pPr marL="92075" indent="0">
              <a:buNone/>
              <a:tabLst>
                <a:tab pos="0" algn="l"/>
              </a:tabLst>
            </a:pPr>
            <a:endParaRPr lang="el-GR" dirty="0"/>
          </a:p>
        </p:txBody>
      </p:sp>
      <p:sp>
        <p:nvSpPr>
          <p:cNvPr id="14" name="Content Placeholder 2">
            <a:extLst>
              <a:ext uri="{FF2B5EF4-FFF2-40B4-BE49-F238E27FC236}">
                <a16:creationId xmlns:a16="http://schemas.microsoft.com/office/drawing/2014/main" id="{805FA6FE-B374-6D10-1543-05E0F59F6C27}"/>
              </a:ext>
            </a:extLst>
          </p:cNvPr>
          <p:cNvSpPr txBox="1">
            <a:spLocks/>
          </p:cNvSpPr>
          <p:nvPr/>
        </p:nvSpPr>
        <p:spPr>
          <a:xfrm>
            <a:off x="101600" y="1477039"/>
            <a:ext cx="12090400" cy="53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u="sng" dirty="0"/>
              <a:t>SoftMax Prediction Extraction</a:t>
            </a:r>
            <a:endParaRPr lang="el-GR" sz="3000" u="sng" dirty="0"/>
          </a:p>
          <a:p>
            <a:endParaRPr lang="el-GR" dirty="0"/>
          </a:p>
        </p:txBody>
      </p:sp>
      <p:sp>
        <p:nvSpPr>
          <p:cNvPr id="19" name="Content Placeholder 2">
            <a:extLst>
              <a:ext uri="{FF2B5EF4-FFF2-40B4-BE49-F238E27FC236}">
                <a16:creationId xmlns:a16="http://schemas.microsoft.com/office/drawing/2014/main" id="{91E22229-EE14-9B8B-9006-570070C4318A}"/>
              </a:ext>
            </a:extLst>
          </p:cNvPr>
          <p:cNvSpPr txBox="1">
            <a:spLocks/>
          </p:cNvSpPr>
          <p:nvPr/>
        </p:nvSpPr>
        <p:spPr>
          <a:xfrm>
            <a:off x="135104" y="3365687"/>
            <a:ext cx="11940842" cy="4096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SoftMax Calculation:</a:t>
            </a:r>
            <a:r>
              <a:rPr lang="en-US" dirty="0"/>
              <a:t> Apply </a:t>
            </a:r>
            <a:r>
              <a:rPr lang="en-US" dirty="0" err="1"/>
              <a:t>softmax</a:t>
            </a:r>
            <a:r>
              <a:rPr lang="en-US" dirty="0"/>
              <a:t> to logits         Probability distributions</a:t>
            </a:r>
          </a:p>
        </p:txBody>
      </p:sp>
      <p:sp>
        <p:nvSpPr>
          <p:cNvPr id="20" name="Content Placeholder 2">
            <a:extLst>
              <a:ext uri="{FF2B5EF4-FFF2-40B4-BE49-F238E27FC236}">
                <a16:creationId xmlns:a16="http://schemas.microsoft.com/office/drawing/2014/main" id="{DCF67F0D-3CB9-E797-5456-EC263003657B}"/>
              </a:ext>
            </a:extLst>
          </p:cNvPr>
          <p:cNvSpPr txBox="1">
            <a:spLocks/>
          </p:cNvSpPr>
          <p:nvPr/>
        </p:nvSpPr>
        <p:spPr>
          <a:xfrm>
            <a:off x="50800" y="5079259"/>
            <a:ext cx="12090400" cy="1462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2075" indent="0">
              <a:buFont typeface="Arial" panose="020B0604020202020204" pitchFamily="34" charset="0"/>
              <a:buNone/>
              <a:tabLst>
                <a:tab pos="0" algn="l"/>
              </a:tabLst>
            </a:pPr>
            <a:endParaRPr lang="el-GR" dirty="0"/>
          </a:p>
        </p:txBody>
      </p:sp>
      <p:sp>
        <p:nvSpPr>
          <p:cNvPr id="22" name="Arrow: Right 21">
            <a:extLst>
              <a:ext uri="{FF2B5EF4-FFF2-40B4-BE49-F238E27FC236}">
                <a16:creationId xmlns:a16="http://schemas.microsoft.com/office/drawing/2014/main" id="{7721029E-C2A5-2B05-1950-326409535F88}"/>
              </a:ext>
            </a:extLst>
          </p:cNvPr>
          <p:cNvSpPr/>
          <p:nvPr/>
        </p:nvSpPr>
        <p:spPr>
          <a:xfrm>
            <a:off x="6800465" y="3347299"/>
            <a:ext cx="385010" cy="334128"/>
          </a:xfrm>
          <a:prstGeom prst="rightArrow">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10EFC-0A7A-73D5-C540-CDDBA7AF27A6}"/>
                  </a:ext>
                </a:extLst>
              </p:cNvPr>
              <p:cNvSpPr txBox="1"/>
              <p:nvPr/>
            </p:nvSpPr>
            <p:spPr>
              <a:xfrm>
                <a:off x="0" y="4907057"/>
                <a:ext cx="2745967" cy="883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d>
                      <m:r>
                        <a:rPr lang="en-US" sz="2400" b="0" i="0"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𝑧𝑖</m:t>
                              </m:r>
                            </m:sup>
                          </m:sSup>
                        </m:num>
                        <m:den>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𝑗</m:t>
                              </m:r>
                            </m:sub>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𝑧𝑗</m:t>
                                  </m:r>
                                </m:sup>
                              </m:sSup>
                            </m:e>
                          </m:nary>
                        </m:den>
                      </m:f>
                    </m:oMath>
                  </m:oMathPara>
                </a14:m>
                <a:endParaRPr lang="en-US" sz="2400" dirty="0"/>
              </a:p>
            </p:txBody>
          </p:sp>
        </mc:Choice>
        <mc:Fallback xmlns="">
          <p:sp>
            <p:nvSpPr>
              <p:cNvPr id="23" name="TextBox 22">
                <a:extLst>
                  <a:ext uri="{FF2B5EF4-FFF2-40B4-BE49-F238E27FC236}">
                    <a16:creationId xmlns:a16="http://schemas.microsoft.com/office/drawing/2014/main" id="{57410EFC-0A7A-73D5-C540-CDDBA7AF27A6}"/>
                  </a:ext>
                </a:extLst>
              </p:cNvPr>
              <p:cNvSpPr txBox="1">
                <a:spLocks noRot="1" noChangeAspect="1" noMove="1" noResize="1" noEditPoints="1" noAdjustHandles="1" noChangeArrowheads="1" noChangeShapeType="1" noTextEdit="1"/>
              </p:cNvSpPr>
              <p:nvPr/>
            </p:nvSpPr>
            <p:spPr>
              <a:xfrm>
                <a:off x="0" y="4907057"/>
                <a:ext cx="2745967" cy="883703"/>
              </a:xfrm>
              <a:prstGeom prst="rect">
                <a:avLst/>
              </a:prstGeom>
              <a:blipFill>
                <a:blip r:embed="rId3"/>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AC8034DC-8C11-89CD-5466-217B8FEE84B7}"/>
              </a:ext>
            </a:extLst>
          </p:cNvPr>
          <p:cNvSpPr/>
          <p:nvPr/>
        </p:nvSpPr>
        <p:spPr>
          <a:xfrm>
            <a:off x="374393" y="5088647"/>
            <a:ext cx="837719" cy="566926"/>
          </a:xfrm>
          <a:prstGeom prst="ellipse">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sp>
        <p:nvSpPr>
          <p:cNvPr id="25" name="Oval 24">
            <a:extLst>
              <a:ext uri="{FF2B5EF4-FFF2-40B4-BE49-F238E27FC236}">
                <a16:creationId xmlns:a16="http://schemas.microsoft.com/office/drawing/2014/main" id="{79C09AB3-33E7-32A5-552E-A59A6D3B5F5E}"/>
              </a:ext>
            </a:extLst>
          </p:cNvPr>
          <p:cNvSpPr/>
          <p:nvPr/>
        </p:nvSpPr>
        <p:spPr>
          <a:xfrm>
            <a:off x="1815648" y="4867421"/>
            <a:ext cx="385042" cy="326314"/>
          </a:xfrm>
          <a:prstGeom prst="ellipse">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cxnSp>
        <p:nvCxnSpPr>
          <p:cNvPr id="26" name="Straight Arrow Connector 25">
            <a:extLst>
              <a:ext uri="{FF2B5EF4-FFF2-40B4-BE49-F238E27FC236}">
                <a16:creationId xmlns:a16="http://schemas.microsoft.com/office/drawing/2014/main" id="{FA58D327-7439-F4FC-A1AC-54EECDC741A7}"/>
              </a:ext>
            </a:extLst>
          </p:cNvPr>
          <p:cNvCxnSpPr>
            <a:cxnSpLocks/>
          </p:cNvCxnSpPr>
          <p:nvPr/>
        </p:nvCxnSpPr>
        <p:spPr>
          <a:xfrm flipH="1" flipV="1">
            <a:off x="2193829" y="5098914"/>
            <a:ext cx="338356" cy="1772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13D26A7-0161-17B4-9166-281CE4B43C1B}"/>
              </a:ext>
            </a:extLst>
          </p:cNvPr>
          <p:cNvCxnSpPr>
            <a:cxnSpLocks/>
            <a:stCxn id="33" idx="0"/>
          </p:cNvCxnSpPr>
          <p:nvPr/>
        </p:nvCxnSpPr>
        <p:spPr>
          <a:xfrm flipH="1" flipV="1">
            <a:off x="793252" y="5655573"/>
            <a:ext cx="410489" cy="3073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50FAAFDB-ED6D-42FC-34CE-32588DF35E13}"/>
              </a:ext>
            </a:extLst>
          </p:cNvPr>
          <p:cNvSpPr txBox="1"/>
          <p:nvPr/>
        </p:nvSpPr>
        <p:spPr>
          <a:xfrm>
            <a:off x="111956" y="5962962"/>
            <a:ext cx="2183569" cy="400110"/>
          </a:xfrm>
          <a:prstGeom prst="rect">
            <a:avLst/>
          </a:prstGeom>
          <a:noFill/>
          <a:ln w="19050">
            <a:solidFill>
              <a:schemeClr val="tx1"/>
            </a:solidFill>
          </a:ln>
        </p:spPr>
        <p:txBody>
          <a:bodyPr wrap="square" rtlCol="0">
            <a:spAutoFit/>
          </a:bodyPr>
          <a:lstStyle/>
          <a:p>
            <a:pPr algn="ctr"/>
            <a:r>
              <a:rPr lang="en-US" sz="2000" dirty="0">
                <a:solidFill>
                  <a:srgbClr val="262626"/>
                </a:solidFill>
                <a:latin typeface="Inter"/>
              </a:rPr>
              <a:t>Predicted </a:t>
            </a:r>
            <a:r>
              <a:rPr lang="en-US" sz="2000" dirty="0" err="1">
                <a:solidFill>
                  <a:srgbClr val="262626"/>
                </a:solidFill>
                <a:latin typeface="Inter"/>
              </a:rPr>
              <a:t>softmax</a:t>
            </a:r>
            <a:endParaRPr lang="el-GR" sz="2000" dirty="0"/>
          </a:p>
        </p:txBody>
      </p:sp>
      <p:sp>
        <p:nvSpPr>
          <p:cNvPr id="36" name="TextBox 35">
            <a:extLst>
              <a:ext uri="{FF2B5EF4-FFF2-40B4-BE49-F238E27FC236}">
                <a16:creationId xmlns:a16="http://schemas.microsoft.com/office/drawing/2014/main" id="{EDBAA6AE-8089-7CB9-87D6-0E510695FBB4}"/>
              </a:ext>
            </a:extLst>
          </p:cNvPr>
          <p:cNvSpPr txBox="1"/>
          <p:nvPr/>
        </p:nvSpPr>
        <p:spPr>
          <a:xfrm>
            <a:off x="2532185" y="5131926"/>
            <a:ext cx="1458790" cy="400110"/>
          </a:xfrm>
          <a:prstGeom prst="rect">
            <a:avLst/>
          </a:prstGeom>
          <a:noFill/>
          <a:ln w="19050">
            <a:solidFill>
              <a:schemeClr val="tx1"/>
            </a:solidFill>
          </a:ln>
        </p:spPr>
        <p:txBody>
          <a:bodyPr wrap="square" rtlCol="0">
            <a:spAutoFit/>
          </a:bodyPr>
          <a:lstStyle/>
          <a:p>
            <a:pPr algn="ctr"/>
            <a:r>
              <a:rPr lang="en-US" sz="2000" dirty="0">
                <a:solidFill>
                  <a:srgbClr val="262626"/>
                </a:solidFill>
                <a:latin typeface="Inter"/>
              </a:rPr>
              <a:t>Class logit</a:t>
            </a:r>
            <a:endParaRPr lang="el-GR" sz="2000" dirty="0"/>
          </a:p>
        </p:txBody>
      </p:sp>
      <p:pic>
        <p:nvPicPr>
          <p:cNvPr id="41" name="Picture 40" descr="A diagram of a transformer&#10;&#10;AI-generated content may be incorrect.">
            <a:extLst>
              <a:ext uri="{FF2B5EF4-FFF2-40B4-BE49-F238E27FC236}">
                <a16:creationId xmlns:a16="http://schemas.microsoft.com/office/drawing/2014/main" id="{7333E8A8-111B-7AF5-78CE-8FF63E5F4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638" y="4019107"/>
            <a:ext cx="5374758" cy="2714107"/>
          </a:xfrm>
          <a:prstGeom prst="rect">
            <a:avLst/>
          </a:prstGeom>
        </p:spPr>
      </p:pic>
      <p:sp>
        <p:nvSpPr>
          <p:cNvPr id="42" name="Rectangle 41">
            <a:extLst>
              <a:ext uri="{FF2B5EF4-FFF2-40B4-BE49-F238E27FC236}">
                <a16:creationId xmlns:a16="http://schemas.microsoft.com/office/drawing/2014/main" id="{9966649C-65BA-DC8D-50EC-13787BBAB3D5}"/>
              </a:ext>
            </a:extLst>
          </p:cNvPr>
          <p:cNvSpPr/>
          <p:nvPr/>
        </p:nvSpPr>
        <p:spPr>
          <a:xfrm>
            <a:off x="7362967" y="4467916"/>
            <a:ext cx="261257" cy="221397"/>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sp>
        <p:nvSpPr>
          <p:cNvPr id="44" name="TextBox 43">
            <a:extLst>
              <a:ext uri="{FF2B5EF4-FFF2-40B4-BE49-F238E27FC236}">
                <a16:creationId xmlns:a16="http://schemas.microsoft.com/office/drawing/2014/main" id="{9CFC79D6-541C-A64E-E6C2-F651B944E0A2}"/>
              </a:ext>
            </a:extLst>
          </p:cNvPr>
          <p:cNvSpPr txBox="1"/>
          <p:nvPr/>
        </p:nvSpPr>
        <p:spPr>
          <a:xfrm>
            <a:off x="7836461" y="3961664"/>
            <a:ext cx="1383740" cy="261610"/>
          </a:xfrm>
          <a:prstGeom prst="rect">
            <a:avLst/>
          </a:prstGeom>
          <a:solidFill>
            <a:schemeClr val="bg1"/>
          </a:solidFill>
          <a:ln w="19050">
            <a:solidFill>
              <a:schemeClr val="tx1"/>
            </a:solidFill>
          </a:ln>
        </p:spPr>
        <p:txBody>
          <a:bodyPr wrap="square" rtlCol="0">
            <a:spAutoFit/>
          </a:bodyPr>
          <a:lstStyle/>
          <a:p>
            <a:pPr algn="ctr"/>
            <a:r>
              <a:rPr lang="en-US" sz="1100" dirty="0" err="1">
                <a:solidFill>
                  <a:srgbClr val="262626"/>
                </a:solidFill>
                <a:latin typeface="Inter"/>
              </a:rPr>
              <a:t>Softmax</a:t>
            </a:r>
            <a:r>
              <a:rPr lang="en-US" sz="1100" dirty="0">
                <a:solidFill>
                  <a:srgbClr val="262626"/>
                </a:solidFill>
                <a:latin typeface="Inter"/>
              </a:rPr>
              <a:t> Predictions</a:t>
            </a:r>
            <a:endParaRPr lang="el-GR" sz="1100" dirty="0"/>
          </a:p>
        </p:txBody>
      </p:sp>
      <p:cxnSp>
        <p:nvCxnSpPr>
          <p:cNvPr id="45" name="Straight Arrow Connector 44">
            <a:extLst>
              <a:ext uri="{FF2B5EF4-FFF2-40B4-BE49-F238E27FC236}">
                <a16:creationId xmlns:a16="http://schemas.microsoft.com/office/drawing/2014/main" id="{232D6638-1AC7-E49F-6743-3A567A0EC4DA}"/>
              </a:ext>
            </a:extLst>
          </p:cNvPr>
          <p:cNvCxnSpPr>
            <a:cxnSpLocks/>
            <a:stCxn id="44" idx="1"/>
          </p:cNvCxnSpPr>
          <p:nvPr/>
        </p:nvCxnSpPr>
        <p:spPr>
          <a:xfrm flipH="1">
            <a:off x="7493595" y="4092469"/>
            <a:ext cx="342866" cy="375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B5024E2-3286-6510-744D-F2B4FD70FDB6}"/>
              </a:ext>
            </a:extLst>
          </p:cNvPr>
          <p:cNvSpPr txBox="1"/>
          <p:nvPr/>
        </p:nvSpPr>
        <p:spPr>
          <a:xfrm>
            <a:off x="8192234" y="4437201"/>
            <a:ext cx="2184118" cy="430887"/>
          </a:xfrm>
          <a:prstGeom prst="rect">
            <a:avLst/>
          </a:prstGeom>
          <a:solidFill>
            <a:schemeClr val="bg1"/>
          </a:solidFill>
          <a:ln w="19050">
            <a:solidFill>
              <a:schemeClr val="bg1"/>
            </a:solidFill>
          </a:ln>
        </p:spPr>
        <p:txBody>
          <a:bodyPr wrap="square" rtlCol="0">
            <a:spAutoFit/>
          </a:bodyPr>
          <a:lstStyle/>
          <a:p>
            <a:pPr algn="ctr"/>
            <a:r>
              <a:rPr lang="en-US" sz="1100" b="1" dirty="0">
                <a:solidFill>
                  <a:srgbClr val="262626"/>
                </a:solidFill>
                <a:latin typeface="Inter"/>
              </a:rPr>
              <a:t>Vision Transformer Architecture (</a:t>
            </a:r>
            <a:r>
              <a:rPr lang="en-US" sz="1100" b="1" dirty="0" err="1">
                <a:solidFill>
                  <a:srgbClr val="262626"/>
                </a:solidFill>
                <a:latin typeface="Inter"/>
              </a:rPr>
              <a:t>ViT</a:t>
            </a:r>
            <a:r>
              <a:rPr lang="en-US" sz="1100" b="1" dirty="0">
                <a:solidFill>
                  <a:srgbClr val="262626"/>
                </a:solidFill>
                <a:latin typeface="Inter"/>
              </a:rPr>
              <a:t>)</a:t>
            </a:r>
            <a:endParaRPr lang="el-GR" sz="1100" b="1" dirty="0"/>
          </a:p>
        </p:txBody>
      </p:sp>
      <p:sp>
        <p:nvSpPr>
          <p:cNvPr id="54" name="Content Placeholder 2">
            <a:extLst>
              <a:ext uri="{FF2B5EF4-FFF2-40B4-BE49-F238E27FC236}">
                <a16:creationId xmlns:a16="http://schemas.microsoft.com/office/drawing/2014/main" id="{8D591460-17A0-266B-AE7F-9AC14E2A985D}"/>
              </a:ext>
            </a:extLst>
          </p:cNvPr>
          <p:cNvSpPr txBox="1">
            <a:spLocks/>
          </p:cNvSpPr>
          <p:nvPr/>
        </p:nvSpPr>
        <p:spPr>
          <a:xfrm>
            <a:off x="135104" y="3810091"/>
            <a:ext cx="3874215" cy="84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Test accuracy: 76.77%</a:t>
            </a:r>
          </a:p>
          <a:p>
            <a:endParaRPr lang="el-GR" b="1" dirty="0"/>
          </a:p>
          <a:p>
            <a:pPr marL="92075" indent="0">
              <a:buFont typeface="Arial" panose="020B0604020202020204" pitchFamily="34" charset="0"/>
              <a:buNone/>
              <a:tabLst>
                <a:tab pos="0" algn="l"/>
              </a:tabLst>
            </a:pPr>
            <a:endParaRPr lang="el-GR" dirty="0"/>
          </a:p>
        </p:txBody>
      </p:sp>
    </p:spTree>
    <p:extLst>
      <p:ext uri="{BB962C8B-B14F-4D97-AF65-F5344CB8AC3E}">
        <p14:creationId xmlns:p14="http://schemas.microsoft.com/office/powerpoint/2010/main" val="92974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TotalTime>
  <Words>2748</Words>
  <Application>Microsoft Office PowerPoint</Application>
  <PresentationFormat>Widescreen</PresentationFormat>
  <Paragraphs>210</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Cambria Math</vt:lpstr>
      <vt:lpstr>Inter</vt:lpstr>
      <vt:lpstr>Wingdings</vt:lpstr>
      <vt:lpstr>Office Theme</vt:lpstr>
      <vt:lpstr>Rag Enhanced Image Classification</vt:lpstr>
      <vt:lpstr>Content</vt:lpstr>
      <vt:lpstr>Overview</vt:lpstr>
      <vt:lpstr>Dataset</vt:lpstr>
      <vt:lpstr>Embeddings Generation (1/2)</vt:lpstr>
      <vt:lpstr>Embeddings Generation (2/2)</vt:lpstr>
      <vt:lpstr>Brute Force Only (1/2)</vt:lpstr>
      <vt:lpstr>Brute Force (2/2)</vt:lpstr>
      <vt:lpstr>Vision Transformer Predictions</vt:lpstr>
      <vt:lpstr>Prediction using Function – CLS Version (1/2)</vt:lpstr>
      <vt:lpstr>Prediction using Function – CLS Version (2/2)</vt:lpstr>
      <vt:lpstr>Prediction using Function – Patch Version (1/2)</vt:lpstr>
      <vt:lpstr>Prediction using Function – Patch Version (2/2)</vt:lpstr>
      <vt:lpstr>Best Models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Giannis Fourfouris</dc:creator>
  <cp:lastModifiedBy>Giannis Fourfouris</cp:lastModifiedBy>
  <cp:revision>82</cp:revision>
  <dcterms:created xsi:type="dcterms:W3CDTF">2025-02-11T15:21:45Z</dcterms:created>
  <dcterms:modified xsi:type="dcterms:W3CDTF">2025-02-13T12:23:42Z</dcterms:modified>
</cp:coreProperties>
</file>