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4" r:id="rId8"/>
    <p:sldId id="263" r:id="rId9"/>
    <p:sldId id="267" r:id="rId10"/>
    <p:sldId id="269" r:id="rId11"/>
    <p:sldId id="266" r:id="rId12"/>
    <p:sldId id="272" r:id="rId13"/>
    <p:sldId id="273" r:id="rId14"/>
    <p:sldId id="274" r:id="rId15"/>
    <p:sldId id="275" r:id="rId16"/>
    <p:sldId id="277" r:id="rId17"/>
    <p:sldId id="276" r:id="rId18"/>
    <p:sldId id="279" r:id="rId19"/>
    <p:sldId id="281" r:id="rId20"/>
    <p:sldId id="278" r:id="rId21"/>
    <p:sldId id="280" r:id="rId22"/>
    <p:sldId id="282" r:id="rId23"/>
    <p:sldId id="271" r:id="rId24"/>
    <p:sldId id="270" r:id="rId2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47712" autoAdjust="0"/>
  </p:normalViewPr>
  <p:slideViewPr>
    <p:cSldViewPr snapToGrid="0">
      <p:cViewPr>
        <p:scale>
          <a:sx n="78" d="100"/>
          <a:sy n="78" d="100"/>
        </p:scale>
        <p:origin x="100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1E60A-2430-4416-A91D-6D47C2F8F72C}" type="datetimeFigureOut">
              <a:rPr lang="el-GR" smtClean="0"/>
              <a:t>12/2/2025</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DC22C-DA71-4595-951E-46BF2F511F80}" type="slidenum">
              <a:rPr lang="el-GR" smtClean="0"/>
              <a:t>‹#›</a:t>
            </a:fld>
            <a:endParaRPr lang="el-GR"/>
          </a:p>
        </p:txBody>
      </p:sp>
    </p:spTree>
    <p:extLst>
      <p:ext uri="{BB962C8B-B14F-4D97-AF65-F5344CB8AC3E}">
        <p14:creationId xmlns:p14="http://schemas.microsoft.com/office/powerpoint/2010/main" val="372099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2B1DC22C-DA71-4595-951E-46BF2F511F80}" type="slidenum">
              <a:rPr lang="el-GR" smtClean="0"/>
              <a:t>1</a:t>
            </a:fld>
            <a:endParaRPr lang="el-GR"/>
          </a:p>
        </p:txBody>
      </p:sp>
    </p:spTree>
    <p:extLst>
      <p:ext uri="{BB962C8B-B14F-4D97-AF65-F5344CB8AC3E}">
        <p14:creationId xmlns:p14="http://schemas.microsoft.com/office/powerpoint/2010/main" val="3104659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analyzing the relationship between training and validation loss, a low training loss paired with a high validation loss often indicates overfitting. This occurs when the model fits the training data very well but fails to generalize effectively to unseen data. On the other hand, when both training and validation losses are high, it suggests underfitting. In this case, the model struggles to learn even the basic patterns from the training data, indicating that it may not be complex enough or is not being trained long enough. Both scenarios highlight the need for proper model tuning and regularization to ensure the model strikes a balance between fitting the data well and generalizing effectively.</a:t>
            </a:r>
            <a:endParaRPr lang="el-GR" dirty="0"/>
          </a:p>
        </p:txBody>
      </p:sp>
      <p:sp>
        <p:nvSpPr>
          <p:cNvPr id="4" name="Slide Number Placeholder 3"/>
          <p:cNvSpPr>
            <a:spLocks noGrp="1"/>
          </p:cNvSpPr>
          <p:nvPr>
            <p:ph type="sldNum" sz="quarter" idx="5"/>
          </p:nvPr>
        </p:nvSpPr>
        <p:spPr/>
        <p:txBody>
          <a:bodyPr/>
          <a:lstStyle/>
          <a:p>
            <a:fld id="{2B1DC22C-DA71-4595-951E-46BF2F511F80}" type="slidenum">
              <a:rPr lang="el-GR" smtClean="0"/>
              <a:t>10</a:t>
            </a:fld>
            <a:endParaRPr lang="el-GR"/>
          </a:p>
        </p:txBody>
      </p:sp>
    </p:spTree>
    <p:extLst>
      <p:ext uri="{BB962C8B-B14F-4D97-AF65-F5344CB8AC3E}">
        <p14:creationId xmlns:p14="http://schemas.microsoft.com/office/powerpoint/2010/main" val="124742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time implications highlight the trade-off between model complexity, dataset size, and optimization efficiency. Larger, more complex datasets, such as Bengali Sign Language and </a:t>
            </a:r>
            <a:r>
              <a:rPr lang="en-US" dirty="0" err="1"/>
              <a:t>HaGRID</a:t>
            </a:r>
            <a:r>
              <a:rPr lang="en-US" dirty="0"/>
              <a:t>, require more resources and time, but often result in lower accuracies due to challenges in generalization. The Enhanced CNN with Dropout showed significant improvements by reducing overfitting and enhancing generalization, even on complex datasets. Optimizing training dynamics with early stopping further improved efficiency by halting training when validation performance plateaued. Architectural tuning and regularization are crucial for complex sign language datasets, and the key takeaway is that no single model fits all datasets.</a:t>
            </a:r>
          </a:p>
        </p:txBody>
      </p:sp>
      <p:sp>
        <p:nvSpPr>
          <p:cNvPr id="4" name="Slide Number Placeholder 3"/>
          <p:cNvSpPr>
            <a:spLocks noGrp="1"/>
          </p:cNvSpPr>
          <p:nvPr>
            <p:ph type="sldNum" sz="quarter" idx="5"/>
          </p:nvPr>
        </p:nvSpPr>
        <p:spPr/>
        <p:txBody>
          <a:bodyPr/>
          <a:lstStyle/>
          <a:p>
            <a:fld id="{2B1DC22C-DA71-4595-951E-46BF2F511F80}" type="slidenum">
              <a:rPr lang="el-GR" smtClean="0"/>
              <a:t>11</a:t>
            </a:fld>
            <a:endParaRPr lang="el-GR"/>
          </a:p>
        </p:txBody>
      </p:sp>
    </p:spTree>
    <p:extLst>
      <p:ext uri="{BB962C8B-B14F-4D97-AF65-F5344CB8AC3E}">
        <p14:creationId xmlns:p14="http://schemas.microsoft.com/office/powerpoint/2010/main" val="300129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Now let’s look at the second approach: Transfer Learning.</a:t>
            </a:r>
          </a:p>
          <a:p>
            <a:endParaRPr lang="en-US" dirty="0"/>
          </a:p>
          <a:p>
            <a:r>
              <a:rPr lang="en-US" dirty="0"/>
              <a:t>Our goal is to leverage pre-trained models to achieve better performance that the previous models.</a:t>
            </a:r>
          </a:p>
          <a:p>
            <a:endParaRPr lang="en-US" dirty="0"/>
          </a:p>
          <a:p>
            <a:r>
              <a:rPr lang="en-US" dirty="0"/>
              <a:t>Two approaches are explored in our research:</a:t>
            </a:r>
          </a:p>
          <a:p>
            <a:pPr marL="228600" indent="-228600">
              <a:buAutoNum type="arabicPeriod"/>
            </a:pPr>
            <a:r>
              <a:rPr lang="en-US" dirty="0"/>
              <a:t>The first is to import pre-trained models and replace their classification head with a new one that fits our data and train only this CLH</a:t>
            </a:r>
          </a:p>
          <a:p>
            <a:pPr marL="228600" indent="-228600">
              <a:buAutoNum type="arabicPeriod"/>
            </a:pPr>
            <a:r>
              <a:rPr lang="en-US" dirty="0"/>
              <a:t>The second is to fine tune the entire model</a:t>
            </a:r>
          </a:p>
          <a:p>
            <a:pPr marL="228600" indent="-228600">
              <a:buAutoNum type="arabicPeriod"/>
            </a:pPr>
            <a:endParaRPr lang="en-US" dirty="0"/>
          </a:p>
          <a:p>
            <a:pPr marL="0" indent="0">
              <a:buNone/>
            </a:pPr>
            <a:r>
              <a:rPr lang="en-US" dirty="0"/>
              <a:t>We chose two established models, both trained on the ImageNet Dataset:</a:t>
            </a:r>
          </a:p>
          <a:p>
            <a:pPr marL="228600" indent="-228600">
              <a:buAutoNum type="arabicPeriod"/>
            </a:pPr>
            <a:r>
              <a:rPr lang="en-US" dirty="0"/>
              <a:t>MobileNetV2</a:t>
            </a:r>
          </a:p>
          <a:p>
            <a:pPr marL="228600" indent="-228600">
              <a:buAutoNum type="arabicPeriod"/>
            </a:pPr>
            <a:r>
              <a:rPr lang="en-US" dirty="0" err="1"/>
              <a:t>ConvNetXtBase</a:t>
            </a:r>
            <a:endParaRPr lang="en-US" dirty="0"/>
          </a:p>
        </p:txBody>
      </p:sp>
      <p:sp>
        <p:nvSpPr>
          <p:cNvPr id="4" name="Θέση αριθμού διαφάνειας 3"/>
          <p:cNvSpPr>
            <a:spLocks noGrp="1"/>
          </p:cNvSpPr>
          <p:nvPr>
            <p:ph type="sldNum" sz="quarter" idx="5"/>
          </p:nvPr>
        </p:nvSpPr>
        <p:spPr/>
        <p:txBody>
          <a:bodyPr/>
          <a:lstStyle/>
          <a:p>
            <a:fld id="{2B1DC22C-DA71-4595-951E-46BF2F511F80}" type="slidenum">
              <a:rPr lang="el-GR" smtClean="0"/>
              <a:t>12</a:t>
            </a:fld>
            <a:endParaRPr lang="el-GR"/>
          </a:p>
        </p:txBody>
      </p:sp>
    </p:spTree>
    <p:extLst>
      <p:ext uri="{BB962C8B-B14F-4D97-AF65-F5344CB8AC3E}">
        <p14:creationId xmlns:p14="http://schemas.microsoft.com/office/powerpoint/2010/main" val="2079965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fontAlgn="base"/>
            <a:r>
              <a:rPr lang="en-US" b="1" i="0" dirty="0">
                <a:solidFill>
                  <a:srgbClr val="FFFFFF"/>
                </a:solidFill>
                <a:effectLst/>
                <a:latin typeface="DDG_ProximaNova"/>
              </a:rPr>
              <a:t>MobileNetV2</a:t>
            </a:r>
          </a:p>
          <a:p>
            <a:pPr algn="l" fontAlgn="base">
              <a:buFont typeface="Arial" panose="020B0604020202020204" pitchFamily="34" charset="0"/>
              <a:buChar char="•"/>
            </a:pPr>
            <a:r>
              <a:rPr lang="en-US" b="1" i="0" dirty="0">
                <a:solidFill>
                  <a:srgbClr val="FFFFFF"/>
                </a:solidFill>
                <a:effectLst/>
                <a:latin typeface="var(--sds-font-family-01)"/>
              </a:rPr>
              <a:t>Architecture Overview</a:t>
            </a:r>
            <a:r>
              <a:rPr lang="en-US" b="0" i="0" dirty="0">
                <a:solidFill>
                  <a:srgbClr val="FFFFFF"/>
                </a:solidFill>
                <a:effectLst/>
                <a:latin typeface="var(--sds-font-family-01)"/>
              </a:rPr>
              <a:t>: MobileNetV2 consists of two types of blocks: residual blocks with a stride of 1 and downsizing blocks with a stride of 2, featuring a total of three layers for each block type.</a:t>
            </a:r>
          </a:p>
          <a:p>
            <a:pPr algn="l" fontAlgn="base">
              <a:buFont typeface="Arial" panose="020B0604020202020204" pitchFamily="34" charset="0"/>
              <a:buChar char="•"/>
            </a:pPr>
            <a:r>
              <a:rPr lang="en-US" b="1" i="0" dirty="0">
                <a:solidFill>
                  <a:srgbClr val="FFFFFF"/>
                </a:solidFill>
                <a:effectLst/>
                <a:latin typeface="var(--sds-font-family-01)"/>
              </a:rPr>
              <a:t>Convolutional Layers</a:t>
            </a:r>
            <a:r>
              <a:rPr lang="en-US" b="0" i="0" dirty="0">
                <a:solidFill>
                  <a:srgbClr val="FFFFFF"/>
                </a:solidFill>
                <a:effectLst/>
                <a:latin typeface="var(--sds-font-family-01)"/>
              </a:rPr>
              <a:t>: The model employs a combination of point-wise and depth-wise convolutions, with the first layer creating new features, the second applying a single filter per input channel, and the last layer being a point-wise convolution without non-linearity.</a:t>
            </a:r>
          </a:p>
          <a:p>
            <a:pPr algn="l" fontAlgn="base">
              <a:buFont typeface="Arial" panose="020B0604020202020204" pitchFamily="34" charset="0"/>
              <a:buChar char="•"/>
            </a:pPr>
            <a:r>
              <a:rPr lang="en-US" b="1" i="0" dirty="0">
                <a:solidFill>
                  <a:srgbClr val="FFFFFF"/>
                </a:solidFill>
                <a:effectLst/>
                <a:latin typeface="var(--sds-font-family-01)"/>
              </a:rPr>
              <a:t>Activation Function</a:t>
            </a:r>
            <a:r>
              <a:rPr lang="en-US" b="0" i="0" dirty="0">
                <a:solidFill>
                  <a:srgbClr val="FFFFFF"/>
                </a:solidFill>
                <a:effectLst/>
                <a:latin typeface="var(--sds-font-family-01)"/>
              </a:rPr>
              <a:t>: To address the exploding gradients issue, MobileNetV2 utilizes the ReLU6 activation function, enhancing stability during training.</a:t>
            </a:r>
          </a:p>
          <a:p>
            <a:pPr algn="l" fontAlgn="base"/>
            <a:endParaRPr lang="en-US" b="1" i="0" dirty="0">
              <a:solidFill>
                <a:srgbClr val="FFFFFF"/>
              </a:solidFill>
              <a:effectLst/>
              <a:latin typeface="DDG_ProximaNova"/>
            </a:endParaRPr>
          </a:p>
          <a:p>
            <a:pPr algn="l" fontAlgn="base"/>
            <a:r>
              <a:rPr lang="en-US" b="1" i="0" dirty="0" err="1">
                <a:solidFill>
                  <a:srgbClr val="FFFFFF"/>
                </a:solidFill>
                <a:effectLst/>
                <a:latin typeface="DDG_ProximaNova"/>
              </a:rPr>
              <a:t>ConvNetXt</a:t>
            </a:r>
            <a:endParaRPr lang="en-US" b="1" i="0" dirty="0">
              <a:solidFill>
                <a:srgbClr val="FFFFFF"/>
              </a:solidFill>
              <a:effectLst/>
              <a:latin typeface="DDG_ProximaNova"/>
            </a:endParaRPr>
          </a:p>
          <a:p>
            <a:pPr algn="l" fontAlgn="base">
              <a:buFont typeface="Arial" panose="020B0604020202020204" pitchFamily="34" charset="0"/>
              <a:buChar char="•"/>
            </a:pPr>
            <a:r>
              <a:rPr lang="en-US" b="1" i="0" dirty="0">
                <a:solidFill>
                  <a:srgbClr val="FFFFFF"/>
                </a:solidFill>
                <a:effectLst/>
                <a:latin typeface="var(--sds-font-family-01)"/>
              </a:rPr>
              <a:t>Model Improvements</a:t>
            </a:r>
            <a:r>
              <a:rPr lang="en-US" b="0" i="0" dirty="0">
                <a:solidFill>
                  <a:srgbClr val="FFFFFF"/>
                </a:solidFill>
                <a:effectLst/>
                <a:latin typeface="var(--sds-font-family-01)"/>
              </a:rPr>
              <a:t>: </a:t>
            </a:r>
            <a:r>
              <a:rPr lang="en-US" b="0" i="0" dirty="0" err="1">
                <a:solidFill>
                  <a:srgbClr val="FFFFFF"/>
                </a:solidFill>
                <a:effectLst/>
                <a:latin typeface="var(--sds-font-family-01)"/>
              </a:rPr>
              <a:t>ConvNetXt</a:t>
            </a:r>
            <a:r>
              <a:rPr lang="en-US" b="0" i="0" dirty="0">
                <a:solidFill>
                  <a:srgbClr val="FFFFFF"/>
                </a:solidFill>
                <a:effectLst/>
                <a:latin typeface="var(--sds-font-family-01)"/>
              </a:rPr>
              <a:t> is based on the ResNet50 architecture but incorporates significant enhancements, such as replacing the </a:t>
            </a:r>
            <a:r>
              <a:rPr lang="en-US" b="0" i="0" dirty="0" err="1">
                <a:solidFill>
                  <a:srgbClr val="FFFFFF"/>
                </a:solidFill>
                <a:effectLst/>
                <a:latin typeface="var(--sds-font-family-01)"/>
              </a:rPr>
              <a:t>ReLU</a:t>
            </a:r>
            <a:r>
              <a:rPr lang="en-US" b="0" i="0" dirty="0">
                <a:solidFill>
                  <a:srgbClr val="FFFFFF"/>
                </a:solidFill>
                <a:effectLst/>
                <a:latin typeface="var(--sds-font-family-01)"/>
              </a:rPr>
              <a:t> activation function with </a:t>
            </a:r>
            <a:r>
              <a:rPr lang="en-US" b="0" i="0" dirty="0" err="1">
                <a:solidFill>
                  <a:srgbClr val="FFFFFF"/>
                </a:solidFill>
                <a:effectLst/>
                <a:latin typeface="var(--sds-font-family-01)"/>
              </a:rPr>
              <a:t>GeLU</a:t>
            </a:r>
            <a:r>
              <a:rPr lang="en-US" b="0" i="0" dirty="0">
                <a:solidFill>
                  <a:srgbClr val="FFFFFF"/>
                </a:solidFill>
                <a:effectLst/>
                <a:latin typeface="var(--sds-font-family-01)"/>
              </a:rPr>
              <a:t> and using the </a:t>
            </a:r>
            <a:r>
              <a:rPr lang="en-US" b="0" i="0" dirty="0" err="1">
                <a:solidFill>
                  <a:srgbClr val="FFFFFF"/>
                </a:solidFill>
                <a:effectLst/>
                <a:latin typeface="var(--sds-font-family-01)"/>
              </a:rPr>
              <a:t>AdamW</a:t>
            </a:r>
            <a:r>
              <a:rPr lang="en-US" b="0" i="0" dirty="0">
                <a:solidFill>
                  <a:srgbClr val="FFFFFF"/>
                </a:solidFill>
                <a:effectLst/>
                <a:latin typeface="var(--sds-font-family-01)"/>
              </a:rPr>
              <a:t> optimizer.</a:t>
            </a:r>
          </a:p>
          <a:p>
            <a:pPr algn="l" fontAlgn="base">
              <a:buFont typeface="Arial" panose="020B0604020202020204" pitchFamily="34" charset="0"/>
              <a:buChar char="•"/>
            </a:pPr>
            <a:r>
              <a:rPr lang="en-US" b="1" i="0" dirty="0">
                <a:solidFill>
                  <a:srgbClr val="FFFFFF"/>
                </a:solidFill>
                <a:effectLst/>
                <a:latin typeface="var(--sds-font-family-01)"/>
              </a:rPr>
              <a:t>Block Structure</a:t>
            </a:r>
            <a:r>
              <a:rPr lang="en-US" b="0" i="0" dirty="0">
                <a:solidFill>
                  <a:srgbClr val="FFFFFF"/>
                </a:solidFill>
                <a:effectLst/>
                <a:latin typeface="var(--sds-font-family-01)"/>
              </a:rPr>
              <a:t>: It has a reverse bottleneck structure, which was made popular by </a:t>
            </a:r>
            <a:r>
              <a:rPr lang="en-US" b="0" i="0" dirty="0" err="1">
                <a:solidFill>
                  <a:srgbClr val="FFFFFF"/>
                </a:solidFill>
                <a:effectLst/>
                <a:latin typeface="var(--sds-font-family-01)"/>
              </a:rPr>
              <a:t>MobileNet</a:t>
            </a:r>
            <a:r>
              <a:rPr lang="en-US" b="0" i="0" dirty="0">
                <a:solidFill>
                  <a:srgbClr val="FFFFFF"/>
                </a:solidFill>
                <a:effectLst/>
                <a:latin typeface="var(--sds-font-family-01)"/>
              </a:rPr>
              <a:t>. (</a:t>
            </a:r>
            <a:r>
              <a:rPr lang="en-US" b="0" i="0" dirty="0" err="1">
                <a:solidFill>
                  <a:srgbClr val="FFFFFF"/>
                </a:solidFill>
                <a:effectLst/>
                <a:latin typeface="var(--sds-font-family-01)"/>
              </a:rPr>
              <a:t>ie</a:t>
            </a:r>
            <a:r>
              <a:rPr lang="en-US" b="0" i="0" dirty="0">
                <a:solidFill>
                  <a:srgbClr val="FFFFFF"/>
                </a:solidFill>
                <a:effectLst/>
                <a:latin typeface="var(--sds-font-family-01)"/>
              </a:rPr>
              <a:t> the input dim is exploded inside the block and then converted back to the initial to allow the residual connection)</a:t>
            </a:r>
          </a:p>
          <a:p>
            <a:pPr lvl="1" algn="l" fontAlgn="base">
              <a:buFont typeface="Arial" panose="020B0604020202020204" pitchFamily="34" charset="0"/>
              <a:buChar char="•"/>
            </a:pPr>
            <a:r>
              <a:rPr lang="en-US" b="0" i="0" dirty="0">
                <a:solidFill>
                  <a:srgbClr val="FFFFFF"/>
                </a:solidFill>
                <a:effectLst/>
                <a:latin typeface="var(--sds-font-family-01)"/>
              </a:rPr>
              <a:t>We have a depth wise convolution with a 7x7 kernel, then a pointwise which explodes the dim by 4 times 4*96 = 384 and finally a pointwise which </a:t>
            </a:r>
            <a:r>
              <a:rPr lang="en-US" b="0" i="0" dirty="0" err="1">
                <a:solidFill>
                  <a:srgbClr val="FFFFFF"/>
                </a:solidFill>
                <a:effectLst/>
                <a:latin typeface="var(--sds-font-family-01)"/>
              </a:rPr>
              <a:t>convets</a:t>
            </a:r>
            <a:r>
              <a:rPr lang="en-US" b="0" i="0" dirty="0">
                <a:solidFill>
                  <a:srgbClr val="FFFFFF"/>
                </a:solidFill>
                <a:effectLst/>
                <a:latin typeface="var(--sds-font-family-01)"/>
              </a:rPr>
              <a:t> it back to the original size.</a:t>
            </a:r>
          </a:p>
          <a:p>
            <a:pPr algn="l" fontAlgn="base">
              <a:buFont typeface="Arial" panose="020B0604020202020204" pitchFamily="34" charset="0"/>
              <a:buChar char="•"/>
            </a:pPr>
            <a:r>
              <a:rPr lang="en-US" b="1" i="0" dirty="0">
                <a:solidFill>
                  <a:srgbClr val="FFFFFF"/>
                </a:solidFill>
                <a:effectLst/>
                <a:latin typeface="var(--sds-font-family-01)"/>
              </a:rPr>
              <a:t>Stem Layer Modifications</a:t>
            </a:r>
            <a:r>
              <a:rPr lang="en-US" b="0" i="0" dirty="0">
                <a:solidFill>
                  <a:srgbClr val="FFFFFF"/>
                </a:solidFill>
                <a:effectLst/>
                <a:latin typeface="var(--sds-font-family-01)"/>
              </a:rPr>
              <a:t>: In the stem layer, </a:t>
            </a:r>
            <a:r>
              <a:rPr lang="en-US" b="0" i="0" dirty="0" err="1">
                <a:solidFill>
                  <a:srgbClr val="FFFFFF"/>
                </a:solidFill>
                <a:effectLst/>
                <a:latin typeface="var(--sds-font-family-01)"/>
              </a:rPr>
              <a:t>ConvNetXt</a:t>
            </a:r>
            <a:r>
              <a:rPr lang="en-US" b="0" i="0" dirty="0">
                <a:solidFill>
                  <a:srgbClr val="FFFFFF"/>
                </a:solidFill>
                <a:effectLst/>
                <a:latin typeface="var(--sds-font-family-01)"/>
              </a:rPr>
              <a:t> replaces traditional convolution kernels with non-overlapping 4x4 kernels, improving the model's efficiency and effectiveness.</a:t>
            </a:r>
          </a:p>
          <a:p>
            <a:endParaRPr lang="en-US" dirty="0"/>
          </a:p>
        </p:txBody>
      </p:sp>
      <p:sp>
        <p:nvSpPr>
          <p:cNvPr id="4" name="Θέση αριθμού διαφάνειας 3"/>
          <p:cNvSpPr>
            <a:spLocks noGrp="1"/>
          </p:cNvSpPr>
          <p:nvPr>
            <p:ph type="sldNum" sz="quarter" idx="5"/>
          </p:nvPr>
        </p:nvSpPr>
        <p:spPr/>
        <p:txBody>
          <a:bodyPr/>
          <a:lstStyle/>
          <a:p>
            <a:fld id="{2B1DC22C-DA71-4595-951E-46BF2F511F80}" type="slidenum">
              <a:rPr lang="el-GR" smtClean="0"/>
              <a:t>13</a:t>
            </a:fld>
            <a:endParaRPr lang="el-GR"/>
          </a:p>
        </p:txBody>
      </p:sp>
    </p:spTree>
    <p:extLst>
      <p:ext uri="{BB962C8B-B14F-4D97-AF65-F5344CB8AC3E}">
        <p14:creationId xmlns:p14="http://schemas.microsoft.com/office/powerpoint/2010/main" val="411561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Finally let’s look at the classification head.</a:t>
            </a:r>
          </a:p>
          <a:p>
            <a:endParaRPr lang="en-US" dirty="0"/>
          </a:p>
          <a:p>
            <a:pPr marL="228600" indent="-228600">
              <a:buAutoNum type="arabicPeriod"/>
            </a:pPr>
            <a:r>
              <a:rPr lang="en-US" dirty="0"/>
              <a:t>We used the same classification head for all experiments, treating the hidden size as a hyper parameter. The sizes tested were 128, 256, 512</a:t>
            </a:r>
          </a:p>
          <a:p>
            <a:pPr marL="228600" indent="-228600">
              <a:buAutoNum type="arabicPeriod"/>
            </a:pPr>
            <a:r>
              <a:rPr lang="en-US" dirty="0"/>
              <a:t>We added </a:t>
            </a:r>
            <a:r>
              <a:rPr lang="en-US" dirty="0" err="1"/>
              <a:t>GlobalAveragePooling</a:t>
            </a:r>
            <a:r>
              <a:rPr lang="en-US" dirty="0"/>
              <a:t> to reduce the number of trainable parameters and Batch Normalization to “iron out” any abnormalities</a:t>
            </a:r>
          </a:p>
          <a:p>
            <a:pPr marL="228600" indent="-228600">
              <a:buAutoNum type="arabicPeriod"/>
            </a:pPr>
            <a:r>
              <a:rPr lang="en-US" dirty="0" err="1"/>
              <a:t>Relu</a:t>
            </a:r>
            <a:r>
              <a:rPr lang="en-US" dirty="0"/>
              <a:t> was the activation function</a:t>
            </a:r>
          </a:p>
          <a:p>
            <a:pPr marL="228600" indent="-228600">
              <a:buAutoNum type="arabicPeriod"/>
            </a:pPr>
            <a:r>
              <a:rPr lang="en-US" dirty="0"/>
              <a:t>We went with a high dropout of 0.4 and with Early Stopping to prevent any overfit.</a:t>
            </a:r>
          </a:p>
        </p:txBody>
      </p:sp>
      <p:sp>
        <p:nvSpPr>
          <p:cNvPr id="4" name="Θέση αριθμού διαφάνειας 3"/>
          <p:cNvSpPr>
            <a:spLocks noGrp="1"/>
          </p:cNvSpPr>
          <p:nvPr>
            <p:ph type="sldNum" sz="quarter" idx="5"/>
          </p:nvPr>
        </p:nvSpPr>
        <p:spPr/>
        <p:txBody>
          <a:bodyPr/>
          <a:lstStyle/>
          <a:p>
            <a:fld id="{2B1DC22C-DA71-4595-951E-46BF2F511F80}" type="slidenum">
              <a:rPr lang="el-GR" smtClean="0"/>
              <a:t>14</a:t>
            </a:fld>
            <a:endParaRPr lang="el-GR"/>
          </a:p>
        </p:txBody>
      </p:sp>
    </p:spTree>
    <p:extLst>
      <p:ext uri="{BB962C8B-B14F-4D97-AF65-F5344CB8AC3E}">
        <p14:creationId xmlns:p14="http://schemas.microsoft.com/office/powerpoint/2010/main" val="2601345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Let’s take a look at the results:</a:t>
            </a:r>
          </a:p>
          <a:p>
            <a:endParaRPr lang="en-US" dirty="0"/>
          </a:p>
          <a:p>
            <a:pPr marL="228600" indent="-228600">
              <a:buAutoNum type="arabicPeriod"/>
            </a:pPr>
            <a:r>
              <a:rPr lang="en-US" dirty="0"/>
              <a:t>The first observation we can make is that MobileNetV2, although smaller outperformed </a:t>
            </a:r>
            <a:r>
              <a:rPr lang="en-US" dirty="0" err="1"/>
              <a:t>ConvNetXt</a:t>
            </a:r>
            <a:r>
              <a:rPr lang="en-US" dirty="0"/>
              <a:t> in all datasets.</a:t>
            </a:r>
          </a:p>
          <a:p>
            <a:pPr marL="228600" indent="-228600">
              <a:buAutoNum type="arabicPeriod"/>
            </a:pPr>
            <a:r>
              <a:rPr lang="en-US" dirty="0"/>
              <a:t>Also, as expected fine tuning the entire model resulted in significant improvements both in the train and validation accuracy</a:t>
            </a:r>
          </a:p>
          <a:p>
            <a:pPr marL="228600" indent="-228600">
              <a:buAutoNum type="arabicPeriod"/>
            </a:pPr>
            <a:r>
              <a:rPr lang="en-US" dirty="0"/>
              <a:t>The train and validation scores are similar, with the validation scores being lower of course, which suggests a proper training without overfitting.</a:t>
            </a:r>
          </a:p>
        </p:txBody>
      </p:sp>
      <p:sp>
        <p:nvSpPr>
          <p:cNvPr id="4" name="Θέση αριθμού διαφάνειας 3"/>
          <p:cNvSpPr>
            <a:spLocks noGrp="1"/>
          </p:cNvSpPr>
          <p:nvPr>
            <p:ph type="sldNum" sz="quarter" idx="5"/>
          </p:nvPr>
        </p:nvSpPr>
        <p:spPr/>
        <p:txBody>
          <a:bodyPr/>
          <a:lstStyle/>
          <a:p>
            <a:fld id="{2B1DC22C-DA71-4595-951E-46BF2F511F80}" type="slidenum">
              <a:rPr lang="el-GR" smtClean="0"/>
              <a:t>15</a:t>
            </a:fld>
            <a:endParaRPr lang="el-GR"/>
          </a:p>
        </p:txBody>
      </p:sp>
    </p:spTree>
    <p:extLst>
      <p:ext uri="{BB962C8B-B14F-4D97-AF65-F5344CB8AC3E}">
        <p14:creationId xmlns:p14="http://schemas.microsoft.com/office/powerpoint/2010/main" val="3406906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And this is the table with all the experiments.</a:t>
            </a:r>
          </a:p>
          <a:p>
            <a:endParaRPr lang="en-US" dirty="0"/>
          </a:p>
          <a:p>
            <a:pPr marL="228600" indent="-228600">
              <a:buAutoNum type="arabicPeriod"/>
            </a:pPr>
            <a:r>
              <a:rPr lang="en-US" dirty="0"/>
              <a:t>I want say everything don’t worry</a:t>
            </a:r>
          </a:p>
          <a:p>
            <a:pPr marL="228600" indent="-228600">
              <a:buAutoNum type="arabicPeriod"/>
            </a:pPr>
            <a:r>
              <a:rPr lang="en-US" dirty="0"/>
              <a:t>I want to point out some specific cases</a:t>
            </a:r>
          </a:p>
          <a:p>
            <a:pPr marL="228600" indent="-228600">
              <a:buAutoNum type="arabicPeriod"/>
            </a:pPr>
            <a:r>
              <a:rPr lang="en-US" dirty="0"/>
              <a:t>Starting from the top, it’s clear that that the ASL dataset wasn’t challenging, leading to 100% accuracy</a:t>
            </a:r>
          </a:p>
          <a:p>
            <a:pPr marL="228600" indent="-228600">
              <a:buAutoNum type="arabicPeriod"/>
            </a:pPr>
            <a:r>
              <a:rPr lang="en-US" dirty="0"/>
              <a:t>Fine tunning the entire model resulted gave excellent results on the Azerbaijan Sign Language Dataset, raising the bar from 62 to 90% test accuracy</a:t>
            </a:r>
          </a:p>
          <a:p>
            <a:pPr marL="228600" indent="-228600">
              <a:buAutoNum type="arabicPeriod"/>
            </a:pPr>
            <a:r>
              <a:rPr lang="en-US" dirty="0"/>
              <a:t>Same thing for the Hand Gesture Recognition Dataset were we went from 0.65 to 96% test accuracy.</a:t>
            </a:r>
          </a:p>
        </p:txBody>
      </p:sp>
      <p:sp>
        <p:nvSpPr>
          <p:cNvPr id="4" name="Θέση αριθμού διαφάνειας 3"/>
          <p:cNvSpPr>
            <a:spLocks noGrp="1"/>
          </p:cNvSpPr>
          <p:nvPr>
            <p:ph type="sldNum" sz="quarter" idx="5"/>
          </p:nvPr>
        </p:nvSpPr>
        <p:spPr/>
        <p:txBody>
          <a:bodyPr/>
          <a:lstStyle/>
          <a:p>
            <a:fld id="{2B1DC22C-DA71-4595-951E-46BF2F511F80}" type="slidenum">
              <a:rPr lang="el-GR" smtClean="0"/>
              <a:t>16</a:t>
            </a:fld>
            <a:endParaRPr lang="el-GR"/>
          </a:p>
        </p:txBody>
      </p:sp>
    </p:spTree>
    <p:extLst>
      <p:ext uri="{BB962C8B-B14F-4D97-AF65-F5344CB8AC3E}">
        <p14:creationId xmlns:p14="http://schemas.microsoft.com/office/powerpoint/2010/main" val="272725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Finally, lets take a look at the following scatter plot.</a:t>
            </a:r>
          </a:p>
          <a:p>
            <a:endParaRPr lang="en-US" dirty="0"/>
          </a:p>
          <a:p>
            <a:pPr marL="228600" indent="-228600">
              <a:buAutoNum type="arabicPeriod"/>
            </a:pPr>
            <a:r>
              <a:rPr lang="en-US" dirty="0"/>
              <a:t>It shows the difference between the train and the validation loss for the best model for each dataset.</a:t>
            </a:r>
          </a:p>
          <a:p>
            <a:pPr marL="228600" indent="-228600">
              <a:buAutoNum type="arabicPeriod"/>
            </a:pPr>
            <a:r>
              <a:rPr lang="en-US" dirty="0"/>
              <a:t>A quick reminder from before, low train / high </a:t>
            </a:r>
            <a:r>
              <a:rPr lang="en-US" dirty="0" err="1"/>
              <a:t>val</a:t>
            </a:r>
            <a:r>
              <a:rPr lang="en-US" dirty="0"/>
              <a:t> loss indicates overfit, whereas high train and </a:t>
            </a:r>
            <a:r>
              <a:rPr lang="en-US" dirty="0" err="1"/>
              <a:t>val</a:t>
            </a:r>
            <a:r>
              <a:rPr lang="en-US" dirty="0"/>
              <a:t> loss indicates incapability to learn the data patterns.</a:t>
            </a:r>
          </a:p>
          <a:p>
            <a:pPr marL="228600" indent="-228600">
              <a:buAutoNum type="arabicPeriod"/>
            </a:pPr>
            <a:r>
              <a:rPr lang="en-US" dirty="0"/>
              <a:t>Almost all datasets are on the diagonal. They have the same train and </a:t>
            </a:r>
            <a:r>
              <a:rPr lang="en-US" dirty="0" err="1"/>
              <a:t>val</a:t>
            </a:r>
            <a:r>
              <a:rPr lang="en-US" dirty="0"/>
              <a:t> loss</a:t>
            </a:r>
          </a:p>
          <a:p>
            <a:pPr marL="228600" indent="-228600">
              <a:buAutoNum type="arabicPeriod"/>
            </a:pPr>
            <a:r>
              <a:rPr lang="en-US" dirty="0"/>
              <a:t>The only notable exception is the Hand Gesture Recognition Dataset (Hagrid) which still only has a difference of about ~ 0.1</a:t>
            </a:r>
          </a:p>
        </p:txBody>
      </p:sp>
      <p:sp>
        <p:nvSpPr>
          <p:cNvPr id="4" name="Θέση αριθμού διαφάνειας 3"/>
          <p:cNvSpPr>
            <a:spLocks noGrp="1"/>
          </p:cNvSpPr>
          <p:nvPr>
            <p:ph type="sldNum" sz="quarter" idx="5"/>
          </p:nvPr>
        </p:nvSpPr>
        <p:spPr/>
        <p:txBody>
          <a:bodyPr/>
          <a:lstStyle/>
          <a:p>
            <a:fld id="{2B1DC22C-DA71-4595-951E-46BF2F511F80}" type="slidenum">
              <a:rPr lang="el-GR" smtClean="0"/>
              <a:t>17</a:t>
            </a:fld>
            <a:endParaRPr lang="el-GR"/>
          </a:p>
        </p:txBody>
      </p:sp>
    </p:spTree>
    <p:extLst>
      <p:ext uri="{BB962C8B-B14F-4D97-AF65-F5344CB8AC3E}">
        <p14:creationId xmlns:p14="http://schemas.microsoft.com/office/powerpoint/2010/main" val="630168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12D3F-977F-992B-E5A9-C8DC3C592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304141-E18D-9FE9-02CF-ECB798E05F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567CD1-659C-F169-9015-B05280751907}"/>
              </a:ext>
            </a:extLst>
          </p:cNvPr>
          <p:cNvSpPr>
            <a:spLocks noGrp="1"/>
          </p:cNvSpPr>
          <p:nvPr>
            <p:ph type="body" idx="1"/>
          </p:nvPr>
        </p:nvSpPr>
        <p:spPr/>
        <p:txBody>
          <a:bodyPr/>
          <a:lstStyle/>
          <a:p>
            <a:r>
              <a:rPr lang="en-US" dirty="0"/>
              <a:t>Vision Transformers, or </a:t>
            </a:r>
            <a:r>
              <a:rPr lang="en-US" dirty="0" err="1"/>
              <a:t>ViTs</a:t>
            </a:r>
            <a:r>
              <a:rPr lang="en-US" dirty="0"/>
              <a:t>, are a type of model for image processing that treats images as sequences of patches, much like how words are treated in text processing. These models are often </a:t>
            </a:r>
            <a:r>
              <a:rPr lang="en-US" b="1" dirty="0"/>
              <a:t>pre-trained on large datasets</a:t>
            </a:r>
            <a:r>
              <a:rPr lang="en-US" dirty="0"/>
              <a:t> like ImageNet to improve their generalization. The core advantage of Vision Transformers lies in their </a:t>
            </a:r>
            <a:r>
              <a:rPr lang="en-US" b="1" dirty="0"/>
              <a:t>self-attention mechanism</a:t>
            </a:r>
            <a:r>
              <a:rPr lang="en-US" dirty="0"/>
              <a:t>, which allows the model to capture both </a:t>
            </a:r>
            <a:r>
              <a:rPr lang="en-US" b="1" dirty="0"/>
              <a:t>local and global dependencies</a:t>
            </a:r>
            <a:r>
              <a:rPr lang="en-US" dirty="0"/>
              <a:t> within the image. Unlike CNNs, which primarily focus on local features. For classification, a special </a:t>
            </a:r>
            <a:r>
              <a:rPr lang="en-US" b="1" dirty="0"/>
              <a:t>[CLS token]</a:t>
            </a:r>
            <a:r>
              <a:rPr lang="en-US" dirty="0"/>
              <a:t> is added to the sequence of image patches. This token aggregates the information from all patches, and its final representation is used to predict the image class.</a:t>
            </a:r>
            <a:endParaRPr lang="el-GR" dirty="0"/>
          </a:p>
        </p:txBody>
      </p:sp>
      <p:sp>
        <p:nvSpPr>
          <p:cNvPr id="4" name="Slide Number Placeholder 3">
            <a:extLst>
              <a:ext uri="{FF2B5EF4-FFF2-40B4-BE49-F238E27FC236}">
                <a16:creationId xmlns:a16="http://schemas.microsoft.com/office/drawing/2014/main" id="{959BCB94-8724-A8F1-9F9E-160997E434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1DC22C-DA71-4595-951E-46BF2F511F80}" type="slidenum">
              <a:rPr kumimoji="0" lang="el-GR"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l-G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23400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7D07F-17B4-31DB-2075-3DA31E78AF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4D7B9B-503F-459A-4A68-F28B742BEB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8F0DB0-7A4D-F4D6-CB88-A6B4275BCE8E}"/>
              </a:ext>
            </a:extLst>
          </p:cNvPr>
          <p:cNvSpPr>
            <a:spLocks noGrp="1"/>
          </p:cNvSpPr>
          <p:nvPr>
            <p:ph type="body" idx="1"/>
          </p:nvPr>
        </p:nvSpPr>
        <p:spPr/>
        <p:txBody>
          <a:bodyPr/>
          <a:lstStyle/>
          <a:p>
            <a:r>
              <a:rPr lang="en-US" dirty="0"/>
              <a:t>In our experiments, we tested both classic Vision Transformer (</a:t>
            </a:r>
            <a:r>
              <a:rPr lang="en-US" dirty="0" err="1"/>
              <a:t>ViT</a:t>
            </a:r>
            <a:r>
              <a:rPr lang="en-US" dirty="0"/>
              <a:t>) architectures as well as two variants, each with distinct characteristics.</a:t>
            </a:r>
          </a:p>
          <a:p>
            <a:r>
              <a:rPr lang="en-US" dirty="0"/>
              <a:t>First, we used </a:t>
            </a:r>
            <a:r>
              <a:rPr lang="en-US" b="1" dirty="0" err="1"/>
              <a:t>ViT</a:t>
            </a:r>
            <a:r>
              <a:rPr lang="en-US" b="1" dirty="0"/>
              <a:t>-Tiny</a:t>
            </a:r>
            <a:r>
              <a:rPr lang="en-US" dirty="0"/>
              <a:t>, which has 9.7 million parameters and is pre-trained on ImageNet-21k. We tested two approaches for fine-tuning: training the entire model and training only the classifier head.</a:t>
            </a:r>
          </a:p>
          <a:p>
            <a:r>
              <a:rPr lang="en-US" dirty="0"/>
              <a:t>Next, we tested </a:t>
            </a:r>
            <a:r>
              <a:rPr lang="en-US" b="1" dirty="0" err="1"/>
              <a:t>ViT</a:t>
            </a:r>
            <a:r>
              <a:rPr lang="en-US" b="1" dirty="0"/>
              <a:t>-Base</a:t>
            </a:r>
            <a:r>
              <a:rPr lang="en-US" dirty="0"/>
              <a:t>, a larger model with 86.6 million parameters, also pre-trained on ImageNet-21k. Due to the size of this model, we only fine-tuned the classifier head.</a:t>
            </a:r>
          </a:p>
          <a:p>
            <a:r>
              <a:rPr lang="en-US" dirty="0"/>
              <a:t>The first variant we explored is the </a:t>
            </a:r>
            <a:r>
              <a:rPr lang="en-US" b="1" dirty="0"/>
              <a:t>Efficient Vision Transformer (EfficientViT-M5)</a:t>
            </a:r>
            <a:r>
              <a:rPr lang="en-US" dirty="0"/>
              <a:t>, which contains 12.5 million parameters and is pre-trained on ImageNet-1k. We fine-tuned the entire model. This architecture employs a </a:t>
            </a:r>
            <a:r>
              <a:rPr lang="en-US" b="1" dirty="0"/>
              <a:t>Cascaded Group Attention</a:t>
            </a:r>
            <a:r>
              <a:rPr lang="en-US" dirty="0"/>
              <a:t> mechanism, which provides memory efficiency without compromising performance, making it a suitable option for scenarios with limited computational resources.</a:t>
            </a:r>
          </a:p>
          <a:p>
            <a:r>
              <a:rPr lang="en-US" dirty="0"/>
              <a:t>The second variant is the </a:t>
            </a:r>
            <a:r>
              <a:rPr lang="en-US" b="1" dirty="0"/>
              <a:t>Data-efficient Image Transformer (</a:t>
            </a:r>
            <a:r>
              <a:rPr lang="en-US" b="1" dirty="0" err="1"/>
              <a:t>DeiT</a:t>
            </a:r>
            <a:r>
              <a:rPr lang="en-US" b="1" dirty="0"/>
              <a:t>-III Small)</a:t>
            </a:r>
            <a:r>
              <a:rPr lang="en-US" dirty="0"/>
              <a:t>, with 22.1 million parameters and pre-trained on ImageNet-22k. </a:t>
            </a:r>
            <a:r>
              <a:rPr lang="en-US" dirty="0" err="1"/>
              <a:t>DeiT</a:t>
            </a:r>
            <a:r>
              <a:rPr lang="en-US" dirty="0"/>
              <a:t> models use a </a:t>
            </a:r>
            <a:r>
              <a:rPr lang="en-US" b="1" dirty="0"/>
              <a:t>distillation token</a:t>
            </a:r>
            <a:r>
              <a:rPr lang="en-US" dirty="0"/>
              <a:t> for knowledge transfer from a teacher model, usually a convolutional neural network (CNN), which helps reduce the need for large datasets.</a:t>
            </a:r>
          </a:p>
          <a:p>
            <a:r>
              <a:rPr lang="en-US" dirty="0"/>
              <a:t>All models in this experiment were trained on images with a resolution of </a:t>
            </a:r>
            <a:r>
              <a:rPr lang="en-US" b="1" dirty="0"/>
              <a:t>224x224</a:t>
            </a:r>
            <a:endParaRPr lang="en-US" dirty="0"/>
          </a:p>
        </p:txBody>
      </p:sp>
      <p:sp>
        <p:nvSpPr>
          <p:cNvPr id="4" name="Slide Number Placeholder 3">
            <a:extLst>
              <a:ext uri="{FF2B5EF4-FFF2-40B4-BE49-F238E27FC236}">
                <a16:creationId xmlns:a16="http://schemas.microsoft.com/office/drawing/2014/main" id="{AB7D8112-87A8-F32B-2374-EF6BE1BA105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1DC22C-DA71-4595-951E-46BF2F511F80}" type="slidenum">
              <a:rPr kumimoji="0" lang="el-GR"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l-G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21975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We’ll start with an overview of our objectives and methodology.</a:t>
            </a:r>
          </a:p>
          <a:p>
            <a:r>
              <a:rPr lang="en-US" b="0" dirty="0"/>
              <a:t>Next, we’ll explore the datasets, highlighting their diversity and complexity.</a:t>
            </a:r>
          </a:p>
          <a:p>
            <a:r>
              <a:rPr lang="en-US" b="0" dirty="0"/>
              <a:t>Then, we’ll dive into the custom neural and convolutional networks, focusing on their architectures and performance.</a:t>
            </a:r>
          </a:p>
          <a:p>
            <a:r>
              <a:rPr lang="en-US" b="0" dirty="0"/>
              <a:t>We’ll discuss transfer learning and how pre-trained models improve accuracy and efficiency.</a:t>
            </a:r>
          </a:p>
          <a:p>
            <a:r>
              <a:rPr lang="en-US" b="0" dirty="0"/>
              <a:t>We’ll also examine vision transformers and their ability to handle complex datasets.</a:t>
            </a:r>
          </a:p>
          <a:p>
            <a:r>
              <a:rPr lang="en-US" b="0" dirty="0"/>
              <a:t>A model comparison follows, identifying the top performer.</a:t>
            </a:r>
          </a:p>
          <a:p>
            <a:r>
              <a:rPr lang="en-US" b="0" dirty="0"/>
              <a:t>Finally, we’ll wrap up with our conclusion and future work.</a:t>
            </a:r>
          </a:p>
        </p:txBody>
      </p:sp>
      <p:sp>
        <p:nvSpPr>
          <p:cNvPr id="4" name="Slide Number Placeholder 3"/>
          <p:cNvSpPr>
            <a:spLocks noGrp="1"/>
          </p:cNvSpPr>
          <p:nvPr>
            <p:ph type="sldNum" sz="quarter" idx="5"/>
          </p:nvPr>
        </p:nvSpPr>
        <p:spPr/>
        <p:txBody>
          <a:bodyPr/>
          <a:lstStyle/>
          <a:p>
            <a:fld id="{2B1DC22C-DA71-4595-951E-46BF2F511F80}" type="slidenum">
              <a:rPr lang="el-GR" smtClean="0"/>
              <a:t>2</a:t>
            </a:fld>
            <a:endParaRPr lang="el-GR"/>
          </a:p>
        </p:txBody>
      </p:sp>
    </p:spTree>
    <p:extLst>
      <p:ext uri="{BB962C8B-B14F-4D97-AF65-F5344CB8AC3E}">
        <p14:creationId xmlns:p14="http://schemas.microsoft.com/office/powerpoint/2010/main" val="580395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4FAFD-1DA1-9946-DBB2-D48043D1F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4ED31B-591D-99F5-6270-4199F7BCB5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BC3B06-9639-9B3E-AB9C-0F18ACDF83CB}"/>
              </a:ext>
            </a:extLst>
          </p:cNvPr>
          <p:cNvSpPr>
            <a:spLocks noGrp="1"/>
          </p:cNvSpPr>
          <p:nvPr>
            <p:ph type="body" idx="1"/>
          </p:nvPr>
        </p:nvSpPr>
        <p:spPr/>
        <p:txBody>
          <a:bodyPr/>
          <a:lstStyle/>
          <a:p>
            <a:r>
              <a:rPr lang="en-US" dirty="0"/>
              <a:t>Now we will evaluate the models performance. On this plot on the left we see the training accuracy and on the right the validation accuracy. We observe that on simpler datasets like the American sign language all models perform almost perfect indicating strong generalization.  The models were we trained only the classification head tend to perform poorly. To elaborate on more </a:t>
            </a:r>
            <a:r>
              <a:rPr lang="en-US" dirty="0" err="1"/>
              <a:t>complec</a:t>
            </a:r>
            <a:r>
              <a:rPr lang="en-US" dirty="0"/>
              <a:t> datasets like the Bengali dataset for the Vit-Tiny where we trained the classification head and the </a:t>
            </a:r>
            <a:r>
              <a:rPr lang="en-US" dirty="0" err="1"/>
              <a:t>ViT</a:t>
            </a:r>
            <a:r>
              <a:rPr lang="en-US" dirty="0"/>
              <a:t> base </a:t>
            </a:r>
            <a:r>
              <a:rPr lang="en-US" dirty="0" err="1"/>
              <a:t>th</a:t>
            </a:r>
            <a:r>
              <a:rPr lang="en-US" dirty="0"/>
              <a:t> training accuracy is higher than the validation accuracy. Also the visual transformer variants efficient vit noted with red and </a:t>
            </a:r>
            <a:r>
              <a:rPr lang="en-US" dirty="0" err="1"/>
              <a:t>DeiT</a:t>
            </a:r>
            <a:r>
              <a:rPr lang="en-US" dirty="0"/>
              <a:t> with purple in many datasets outperform the classic variants and produce high accuracy on most of them.</a:t>
            </a:r>
            <a:endParaRPr lang="el-GR" dirty="0"/>
          </a:p>
        </p:txBody>
      </p:sp>
      <p:sp>
        <p:nvSpPr>
          <p:cNvPr id="4" name="Slide Number Placeholder 3">
            <a:extLst>
              <a:ext uri="{FF2B5EF4-FFF2-40B4-BE49-F238E27FC236}">
                <a16:creationId xmlns:a16="http://schemas.microsoft.com/office/drawing/2014/main" id="{9CFAD5F8-8A28-4D60-9C7E-EB212432871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1DC22C-DA71-4595-951E-46BF2F511F80}" type="slidenum">
              <a:rPr kumimoji="0" lang="el-GR"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l-G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00208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4A954-AA77-EA1B-8BEA-05616B7BB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7FE426-3B7C-FFF1-350E-4039CA37FE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B7F5E9-A78F-452A-013C-08D6403E6CD9}"/>
              </a:ext>
            </a:extLst>
          </p:cNvPr>
          <p:cNvSpPr>
            <a:spLocks noGrp="1"/>
          </p:cNvSpPr>
          <p:nvPr>
            <p:ph type="body" idx="1"/>
          </p:nvPr>
        </p:nvSpPr>
        <p:spPr/>
        <p:txBody>
          <a:bodyPr/>
          <a:lstStyle/>
          <a:p>
            <a:r>
              <a:rPr lang="en-US" dirty="0"/>
              <a:t>Although we achieve high test accuracy (above 90%) with the best models for each dataset, notable differences in training and validation losses suggest areas for improvement. Datasets like Azerbaijan and Bengali Sign Language show a gap between low training loss and higher validation loss, indicating overfitting. In contrast, datasets like 27 Class Sign Language and American Sign Language demonstrate good generalization with low, similar losses. However, the Kenyan Sign Language dataset shows higher training loss and accuracy, suggesting underfitting.</a:t>
            </a:r>
          </a:p>
        </p:txBody>
      </p:sp>
      <p:sp>
        <p:nvSpPr>
          <p:cNvPr id="4" name="Slide Number Placeholder 3">
            <a:extLst>
              <a:ext uri="{FF2B5EF4-FFF2-40B4-BE49-F238E27FC236}">
                <a16:creationId xmlns:a16="http://schemas.microsoft.com/office/drawing/2014/main" id="{A2492B55-A67A-94C4-69A8-95612074F2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1DC22C-DA71-4595-951E-46BF2F511F80}" type="slidenum">
              <a:rPr kumimoji="0" lang="el-GR"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l-G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09039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D02ED-C155-9C27-8C65-A44CFC979F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26B21D-FDC1-A911-9792-FAAF778D1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96D869-A0A2-0E65-8417-9B6A9852960A}"/>
              </a:ext>
            </a:extLst>
          </p:cNvPr>
          <p:cNvSpPr>
            <a:spLocks noGrp="1"/>
          </p:cNvSpPr>
          <p:nvPr>
            <p:ph type="body" idx="1"/>
          </p:nvPr>
        </p:nvSpPr>
        <p:spPr/>
        <p:txBody>
          <a:bodyPr/>
          <a:lstStyle/>
          <a:p>
            <a:r>
              <a:rPr lang="en-US" dirty="0"/>
              <a:t>To conclude, the experiments revealed some key insights into Vision Transformer performance. We observed that </a:t>
            </a:r>
            <a:r>
              <a:rPr lang="en-US" b="1" dirty="0"/>
              <a:t>head-only fine-tuning</a:t>
            </a:r>
            <a:r>
              <a:rPr lang="en-US" dirty="0"/>
              <a:t> often leads to lower accuracy, especially on more complex datasets, while also increasing the number of required epochs and computational cost. It is worth to highlight also  that </a:t>
            </a:r>
            <a:r>
              <a:rPr lang="en-US" b="1" dirty="0"/>
              <a:t>EfficientViT-M5</a:t>
            </a:r>
            <a:r>
              <a:rPr lang="en-US" dirty="0"/>
              <a:t> proved to be the optimal model, offering a strong balance between time and accuracy, achieving high performance across all datasets tested, while maintaining scalable computation times. However, one challenge that persists with Vision Transformers is their data-hungry nature. As expected, their performance tends to drop on smaller datasets, like the Kenyan sign language,  and the models required more epochs to </a:t>
            </a:r>
            <a:r>
              <a:rPr lang="en-US" dirty="0" err="1"/>
              <a:t>converege</a:t>
            </a:r>
            <a:r>
              <a:rPr lang="en-US" dirty="0"/>
              <a:t>.</a:t>
            </a:r>
            <a:endParaRPr lang="el-GR" dirty="0"/>
          </a:p>
        </p:txBody>
      </p:sp>
      <p:sp>
        <p:nvSpPr>
          <p:cNvPr id="4" name="Slide Number Placeholder 3">
            <a:extLst>
              <a:ext uri="{FF2B5EF4-FFF2-40B4-BE49-F238E27FC236}">
                <a16:creationId xmlns:a16="http://schemas.microsoft.com/office/drawing/2014/main" id="{372BBBBD-F141-F1A6-EC41-41805738DAA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1DC22C-DA71-4595-951E-46BF2F511F80}" type="slidenum">
              <a:rPr kumimoji="0" lang="el-GR"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l-G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85898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compared the top-performing models across different training approaches—Custom Neural Networks, Transfer Learning, and Vision Transformers—based on their performance metrics for each dataset. At a glance, the key takeaways are clear: traditional neural networks struggled to generalize, while Transfer Learning and Fine-Tuned Vision Transformers consistently delivered superior results. The use of pre-trained features significantly improved accuracy across all datasets, highlighting the advantages of leveraging existing knowledge for better model performance.</a:t>
            </a:r>
            <a:endParaRPr lang="el-GR" dirty="0"/>
          </a:p>
        </p:txBody>
      </p:sp>
      <p:sp>
        <p:nvSpPr>
          <p:cNvPr id="4" name="Slide Number Placeholder 3"/>
          <p:cNvSpPr>
            <a:spLocks noGrp="1"/>
          </p:cNvSpPr>
          <p:nvPr>
            <p:ph type="sldNum" sz="quarter" idx="5"/>
          </p:nvPr>
        </p:nvSpPr>
        <p:spPr/>
        <p:txBody>
          <a:bodyPr/>
          <a:lstStyle/>
          <a:p>
            <a:fld id="{2B1DC22C-DA71-4595-951E-46BF2F511F80}" type="slidenum">
              <a:rPr lang="el-GR" smtClean="0"/>
              <a:t>23</a:t>
            </a:fld>
            <a:endParaRPr lang="el-GR"/>
          </a:p>
        </p:txBody>
      </p:sp>
    </p:spTree>
    <p:extLst>
      <p:ext uri="{BB962C8B-B14F-4D97-AF65-F5344CB8AC3E}">
        <p14:creationId xmlns:p14="http://schemas.microsoft.com/office/powerpoint/2010/main" val="3780087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evaluated Custom Neural Networks, Transfer Learning, and Vision Transformers across multiple sign language datasets to understand their performance. The key insights from our analysis show that model selection should be guided by dataset characteristics and application needs. Notably, Transfer Learning and Fine-Tuning require significantly less effort than training models from scratch while achieving better accuracy, especially with limited data. Looking ahead, our future work will focus on enhancing model robustness through advanced data augmentation, leveraging video datasets to capture temporal dynamics and utilize models for real-time processing on edge devices.</a:t>
            </a:r>
            <a:endParaRPr lang="el-GR" dirty="0"/>
          </a:p>
        </p:txBody>
      </p:sp>
      <p:sp>
        <p:nvSpPr>
          <p:cNvPr id="4" name="Slide Number Placeholder 3"/>
          <p:cNvSpPr>
            <a:spLocks noGrp="1"/>
          </p:cNvSpPr>
          <p:nvPr>
            <p:ph type="sldNum" sz="quarter" idx="5"/>
          </p:nvPr>
        </p:nvSpPr>
        <p:spPr/>
        <p:txBody>
          <a:bodyPr/>
          <a:lstStyle/>
          <a:p>
            <a:fld id="{2B1DC22C-DA71-4595-951E-46BF2F511F80}" type="slidenum">
              <a:rPr lang="el-GR" smtClean="0"/>
              <a:t>24</a:t>
            </a:fld>
            <a:endParaRPr lang="el-GR"/>
          </a:p>
        </p:txBody>
      </p:sp>
    </p:spTree>
    <p:extLst>
      <p:ext uri="{BB962C8B-B14F-4D97-AF65-F5344CB8AC3E}">
        <p14:creationId xmlns:p14="http://schemas.microsoft.com/office/powerpoint/2010/main" val="281386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project is to develop an effective system for recognizing hand gestures in sign language. To achieve this, we begin with baseline models to establish performance benchmarks. Then, we progress to more complex models capable of handling challenging datasets. Techniques such as fine-tuning and transfer learning are applied to further improve accuracy and generalization.</a:t>
            </a:r>
          </a:p>
          <a:p>
            <a:r>
              <a:rPr lang="en-US" dirty="0"/>
              <a:t>Our study evaluates six diverse sign language datasets, each with different levels of complexity. Finally, we analyze key observations from our experiments. We compare different model architectures and assess their effectiveness, identifying the most promising approach for sign language recognition.</a:t>
            </a:r>
          </a:p>
        </p:txBody>
      </p:sp>
      <p:sp>
        <p:nvSpPr>
          <p:cNvPr id="4" name="Slide Number Placeholder 3"/>
          <p:cNvSpPr>
            <a:spLocks noGrp="1"/>
          </p:cNvSpPr>
          <p:nvPr>
            <p:ph type="sldNum" sz="quarter" idx="5"/>
          </p:nvPr>
        </p:nvSpPr>
        <p:spPr/>
        <p:txBody>
          <a:bodyPr/>
          <a:lstStyle/>
          <a:p>
            <a:fld id="{2B1DC22C-DA71-4595-951E-46BF2F511F80}" type="slidenum">
              <a:rPr lang="el-GR" smtClean="0"/>
              <a:t>3</a:t>
            </a:fld>
            <a:endParaRPr lang="el-GR"/>
          </a:p>
        </p:txBody>
      </p:sp>
    </p:spTree>
    <p:extLst>
      <p:ext uri="{BB962C8B-B14F-4D97-AF65-F5344CB8AC3E}">
        <p14:creationId xmlns:p14="http://schemas.microsoft.com/office/powerpoint/2010/main" val="4260766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utilizes six distinct sign language datasets, each representing different alphabets, gestures and complexities. These include American Sign Language (ASL), Bengali Sign Language, Kenyan Sign Language, Azerbaijani Sign Language, the Hand Gesture Recognition Image dataset, and a 27-Class Sign Language dataset. Each dataset introduces unique challenges, such as variations in backgrounds, hand positions and individual performers. These differences help evaluate model robustness and adaptability across diverse real-world scenarios.</a:t>
            </a:r>
            <a:endParaRPr lang="el-GR" dirty="0"/>
          </a:p>
        </p:txBody>
      </p:sp>
      <p:sp>
        <p:nvSpPr>
          <p:cNvPr id="4" name="Slide Number Placeholder 3"/>
          <p:cNvSpPr>
            <a:spLocks noGrp="1"/>
          </p:cNvSpPr>
          <p:nvPr>
            <p:ph type="sldNum" sz="quarter" idx="5"/>
          </p:nvPr>
        </p:nvSpPr>
        <p:spPr/>
        <p:txBody>
          <a:bodyPr/>
          <a:lstStyle/>
          <a:p>
            <a:fld id="{2B1DC22C-DA71-4595-951E-46BF2F511F80}" type="slidenum">
              <a:rPr lang="el-GR" smtClean="0"/>
              <a:t>4</a:t>
            </a:fld>
            <a:endParaRPr lang="el-GR"/>
          </a:p>
        </p:txBody>
      </p:sp>
    </p:spTree>
    <p:extLst>
      <p:ext uri="{BB962C8B-B14F-4D97-AF65-F5344CB8AC3E}">
        <p14:creationId xmlns:p14="http://schemas.microsoft.com/office/powerpoint/2010/main" val="327580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datasets were carefully selected to follow a progressive difficulty gradient, ensuring a thorough evaluation of model performance across different levels of complexity.</a:t>
            </a:r>
          </a:p>
          <a:p>
            <a:r>
              <a:rPr lang="en-US" b="0" dirty="0"/>
              <a:t>We started with simpler, well-structured datasets like American Sign Language (ASL), which provided a strong baseline for training and validation.</a:t>
            </a:r>
          </a:p>
          <a:p>
            <a:r>
              <a:rPr lang="en-US" b="0" dirty="0"/>
              <a:t>As the study progressed, we introduced more challenging datasets, such as the 27-Class Sign Language Dataset, which included greater variability in backgrounds and hand positions. Finally, we incorporated challenging datasets, such as the Hand Gesture Recognition Image dataset, designed to test the models’ ability to handle a diversity of backgrounds, different angles, positions and colors. This step-by-step approach allowed us to identify model strengths and weaknesses, particularly regarding generalization and overfitting, and guided improvements for handling increasingly complex real-world scenarios.</a:t>
            </a:r>
          </a:p>
        </p:txBody>
      </p:sp>
      <p:sp>
        <p:nvSpPr>
          <p:cNvPr id="4" name="Slide Number Placeholder 3"/>
          <p:cNvSpPr>
            <a:spLocks noGrp="1"/>
          </p:cNvSpPr>
          <p:nvPr>
            <p:ph type="sldNum" sz="quarter" idx="5"/>
          </p:nvPr>
        </p:nvSpPr>
        <p:spPr/>
        <p:txBody>
          <a:bodyPr/>
          <a:lstStyle/>
          <a:p>
            <a:fld id="{2B1DC22C-DA71-4595-951E-46BF2F511F80}" type="slidenum">
              <a:rPr lang="el-GR" smtClean="0"/>
              <a:t>5</a:t>
            </a:fld>
            <a:endParaRPr lang="el-GR"/>
          </a:p>
        </p:txBody>
      </p:sp>
    </p:spTree>
    <p:extLst>
      <p:ext uri="{BB962C8B-B14F-4D97-AF65-F5344CB8AC3E}">
        <p14:creationId xmlns:p14="http://schemas.microsoft.com/office/powerpoint/2010/main" val="272060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Inter"/>
              </a:rPr>
              <a:t>In the Model Development phase, three distinct neural network models were developed from scratch to establish a performance baseline. The first model, a Simple Feedforward Neural Network, features a fully connected architecture with a flatten layer, followed by a linear layer containing 500 hidden units and </a:t>
            </a:r>
            <a:r>
              <a:rPr lang="en-US" b="0" i="0" dirty="0" err="1">
                <a:solidFill>
                  <a:srgbClr val="404040"/>
                </a:solidFill>
                <a:effectLst/>
                <a:latin typeface="Inter"/>
              </a:rPr>
              <a:t>ReLU</a:t>
            </a:r>
            <a:r>
              <a:rPr lang="en-US" b="0" i="0" dirty="0">
                <a:solidFill>
                  <a:srgbClr val="404040"/>
                </a:solidFill>
                <a:effectLst/>
                <a:latin typeface="Inter"/>
              </a:rPr>
              <a:t> activation. The second model, a Simple Convolutional Neural Network (CNN), incorporates two convolutional layers for feature extraction: the first layer uses 32 filters (5×5) with </a:t>
            </a:r>
            <a:r>
              <a:rPr lang="en-US" b="0" i="0" dirty="0" err="1">
                <a:solidFill>
                  <a:srgbClr val="404040"/>
                </a:solidFill>
                <a:effectLst/>
                <a:latin typeface="Inter"/>
              </a:rPr>
              <a:t>ReLU</a:t>
            </a:r>
            <a:r>
              <a:rPr lang="en-US" b="0" i="0" dirty="0">
                <a:solidFill>
                  <a:srgbClr val="404040"/>
                </a:solidFill>
                <a:effectLst/>
                <a:latin typeface="Inter"/>
              </a:rPr>
              <a:t> activation, and the second layer uses 16 filters (3×3) with </a:t>
            </a:r>
            <a:r>
              <a:rPr lang="en-US" b="0" i="0" dirty="0" err="1">
                <a:solidFill>
                  <a:srgbClr val="404040"/>
                </a:solidFill>
                <a:effectLst/>
                <a:latin typeface="Inter"/>
              </a:rPr>
              <a:t>ReLU</a:t>
            </a:r>
            <a:r>
              <a:rPr lang="en-US" b="0" i="0" dirty="0">
                <a:solidFill>
                  <a:srgbClr val="404040"/>
                </a:solidFill>
                <a:effectLst/>
                <a:latin typeface="Inter"/>
              </a:rPr>
              <a:t> activation, followed by a flatten layer for classification. </a:t>
            </a:r>
            <a:endParaRPr lang="el-GR" b="0" dirty="0"/>
          </a:p>
        </p:txBody>
      </p:sp>
      <p:sp>
        <p:nvSpPr>
          <p:cNvPr id="4" name="Slide Number Placeholder 3"/>
          <p:cNvSpPr>
            <a:spLocks noGrp="1"/>
          </p:cNvSpPr>
          <p:nvPr>
            <p:ph type="sldNum" sz="quarter" idx="5"/>
          </p:nvPr>
        </p:nvSpPr>
        <p:spPr/>
        <p:txBody>
          <a:bodyPr/>
          <a:lstStyle/>
          <a:p>
            <a:fld id="{2B1DC22C-DA71-4595-951E-46BF2F511F80}" type="slidenum">
              <a:rPr lang="el-GR" smtClean="0"/>
              <a:t>6</a:t>
            </a:fld>
            <a:endParaRPr lang="el-GR"/>
          </a:p>
        </p:txBody>
      </p:sp>
    </p:spTree>
    <p:extLst>
      <p:ext uri="{BB962C8B-B14F-4D97-AF65-F5344CB8AC3E}">
        <p14:creationId xmlns:p14="http://schemas.microsoft.com/office/powerpoint/2010/main" val="56662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Enhanced Convolutional Neural Network (CNN) improves on a standard CNN by adding layers to address overfitting and enhance generalization. It starts with Conv Layer 1 (32 filters, 5×5) with </a:t>
            </a:r>
            <a:r>
              <a:rPr lang="en-US" dirty="0" err="1"/>
              <a:t>ReLU</a:t>
            </a:r>
            <a:r>
              <a:rPr lang="en-US" dirty="0"/>
              <a:t> and Batch Normalization, followed by Max-Pool 1 (2×2). Conv Layer 2 (16 filters, 3×3) refines features, and Max-Pool 2 further reduces dimensionality. A Dropout Layer (0.5 rate) helps prevent overfitting, and a Fully Connected Layer generates predictions. Early Stopping halts training when overfitting is detected. In all models,  Optimization was done using Stochastic Gradient Descent (SGD) with a learning rate of 0.001 and Nesterov momentum (0.9). The datasets were split into 70% training, 20% validation, and 10% testing, with the validation set helping to monitor overfitting.</a:t>
            </a:r>
            <a:endParaRPr lang="el-GR" dirty="0"/>
          </a:p>
        </p:txBody>
      </p:sp>
      <p:sp>
        <p:nvSpPr>
          <p:cNvPr id="4" name="Slide Number Placeholder 3"/>
          <p:cNvSpPr>
            <a:spLocks noGrp="1"/>
          </p:cNvSpPr>
          <p:nvPr>
            <p:ph type="sldNum" sz="quarter" idx="5"/>
          </p:nvPr>
        </p:nvSpPr>
        <p:spPr/>
        <p:txBody>
          <a:bodyPr/>
          <a:lstStyle/>
          <a:p>
            <a:fld id="{2B1DC22C-DA71-4595-951E-46BF2F511F80}" type="slidenum">
              <a:rPr lang="el-GR" smtClean="0"/>
              <a:t>7</a:t>
            </a:fld>
            <a:endParaRPr lang="el-GR"/>
          </a:p>
        </p:txBody>
      </p:sp>
    </p:spTree>
    <p:extLst>
      <p:ext uri="{BB962C8B-B14F-4D97-AF65-F5344CB8AC3E}">
        <p14:creationId xmlns:p14="http://schemas.microsoft.com/office/powerpoint/2010/main" val="21950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summarizes the performance of the different neural network models across the various datasets. We record values such as the number of epochs, training, validation and test accuracy, as well as training and validation loss, which we discuss in the next slides.</a:t>
            </a:r>
            <a:endParaRPr lang="el-GR" dirty="0"/>
          </a:p>
        </p:txBody>
      </p:sp>
      <p:sp>
        <p:nvSpPr>
          <p:cNvPr id="4" name="Slide Number Placeholder 3"/>
          <p:cNvSpPr>
            <a:spLocks noGrp="1"/>
          </p:cNvSpPr>
          <p:nvPr>
            <p:ph type="sldNum" sz="quarter" idx="5"/>
          </p:nvPr>
        </p:nvSpPr>
        <p:spPr/>
        <p:txBody>
          <a:bodyPr/>
          <a:lstStyle/>
          <a:p>
            <a:fld id="{2B1DC22C-DA71-4595-951E-46BF2F511F80}" type="slidenum">
              <a:rPr lang="el-GR" smtClean="0"/>
              <a:t>8</a:t>
            </a:fld>
            <a:endParaRPr lang="el-GR"/>
          </a:p>
        </p:txBody>
      </p:sp>
    </p:spTree>
    <p:extLst>
      <p:ext uri="{BB962C8B-B14F-4D97-AF65-F5344CB8AC3E}">
        <p14:creationId xmlns:p14="http://schemas.microsoft.com/office/powerpoint/2010/main" val="3221514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shows the accuracy for the different datasets and models on the training and validation sets. The test set was excluded for sizing reasons, as it behaves similarly to the validation set. The results show that while NN models achieve high training accuracy, they struggle with generalization on validation and test sets, especially for more complex datasets like Bengali and Kenyan Sign Language. In contrast, CNN models generally demonstrate better performance, with higher accuracy and lower loss, particularly in training. The Enhanced CNN with Dropout model shows a mix of results, with improvements in some datasets but challenges in others, indicating that while dropout can aid generalization, further optimization may be needed.</a:t>
            </a:r>
            <a:endParaRPr lang="el-GR" dirty="0"/>
          </a:p>
        </p:txBody>
      </p:sp>
      <p:sp>
        <p:nvSpPr>
          <p:cNvPr id="4" name="Slide Number Placeholder 3"/>
          <p:cNvSpPr>
            <a:spLocks noGrp="1"/>
          </p:cNvSpPr>
          <p:nvPr>
            <p:ph type="sldNum" sz="quarter" idx="5"/>
          </p:nvPr>
        </p:nvSpPr>
        <p:spPr/>
        <p:txBody>
          <a:bodyPr/>
          <a:lstStyle/>
          <a:p>
            <a:fld id="{2B1DC22C-DA71-4595-951E-46BF2F511F80}" type="slidenum">
              <a:rPr lang="el-GR" smtClean="0"/>
              <a:t>9</a:t>
            </a:fld>
            <a:endParaRPr lang="el-GR"/>
          </a:p>
        </p:txBody>
      </p:sp>
    </p:spTree>
    <p:extLst>
      <p:ext uri="{BB962C8B-B14F-4D97-AF65-F5344CB8AC3E}">
        <p14:creationId xmlns:p14="http://schemas.microsoft.com/office/powerpoint/2010/main" val="1487364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781A-4AF4-BB9C-B5F2-4E13AC96A1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82AE6A41-6EF9-BE92-AB26-A268E1A51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FB2EBCED-7B3E-2CAD-902B-2D98F7D5533C}"/>
              </a:ext>
            </a:extLst>
          </p:cNvPr>
          <p:cNvSpPr>
            <a:spLocks noGrp="1"/>
          </p:cNvSpPr>
          <p:nvPr>
            <p:ph type="dt" sz="half" idx="10"/>
          </p:nvPr>
        </p:nvSpPr>
        <p:spPr/>
        <p:txBody>
          <a:bodyPr/>
          <a:lstStyle/>
          <a:p>
            <a:fld id="{C1A4973E-7C94-4B4E-A358-48D8D1DC3278}" type="datetimeFigureOut">
              <a:rPr lang="el-GR" smtClean="0"/>
              <a:t>12/2/2025</a:t>
            </a:fld>
            <a:endParaRPr lang="el-GR"/>
          </a:p>
        </p:txBody>
      </p:sp>
      <p:sp>
        <p:nvSpPr>
          <p:cNvPr id="5" name="Footer Placeholder 4">
            <a:extLst>
              <a:ext uri="{FF2B5EF4-FFF2-40B4-BE49-F238E27FC236}">
                <a16:creationId xmlns:a16="http://schemas.microsoft.com/office/drawing/2014/main" id="{4881AB54-B3D3-A355-FA28-A8DF1839D5D7}"/>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C4AF2BAA-B1ED-7E59-490F-AF0C34A737CE}"/>
              </a:ext>
            </a:extLst>
          </p:cNvPr>
          <p:cNvSpPr>
            <a:spLocks noGrp="1"/>
          </p:cNvSpPr>
          <p:nvPr>
            <p:ph type="sldNum" sz="quarter" idx="12"/>
          </p:nvPr>
        </p:nvSpPr>
        <p:spPr/>
        <p:txBody>
          <a:bodyPr/>
          <a:lstStyle/>
          <a:p>
            <a:fld id="{759914C1-44D4-4D6D-9C9D-E3EE37EEA6B3}" type="slidenum">
              <a:rPr lang="el-GR" smtClean="0"/>
              <a:t>‹#›</a:t>
            </a:fld>
            <a:endParaRPr lang="el-GR"/>
          </a:p>
        </p:txBody>
      </p:sp>
    </p:spTree>
    <p:extLst>
      <p:ext uri="{BB962C8B-B14F-4D97-AF65-F5344CB8AC3E}">
        <p14:creationId xmlns:p14="http://schemas.microsoft.com/office/powerpoint/2010/main" val="162296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9778-11C5-D3BB-05E7-1AF7AF16606F}"/>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69D37077-E355-0E13-6B9A-7B5A5AAB8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C63260DF-608D-7573-B61E-26B88926B09F}"/>
              </a:ext>
            </a:extLst>
          </p:cNvPr>
          <p:cNvSpPr>
            <a:spLocks noGrp="1"/>
          </p:cNvSpPr>
          <p:nvPr>
            <p:ph type="dt" sz="half" idx="10"/>
          </p:nvPr>
        </p:nvSpPr>
        <p:spPr/>
        <p:txBody>
          <a:bodyPr/>
          <a:lstStyle/>
          <a:p>
            <a:fld id="{C1A4973E-7C94-4B4E-A358-48D8D1DC3278}" type="datetimeFigureOut">
              <a:rPr lang="el-GR" smtClean="0"/>
              <a:t>12/2/2025</a:t>
            </a:fld>
            <a:endParaRPr lang="el-GR"/>
          </a:p>
        </p:txBody>
      </p:sp>
      <p:sp>
        <p:nvSpPr>
          <p:cNvPr id="5" name="Footer Placeholder 4">
            <a:extLst>
              <a:ext uri="{FF2B5EF4-FFF2-40B4-BE49-F238E27FC236}">
                <a16:creationId xmlns:a16="http://schemas.microsoft.com/office/drawing/2014/main" id="{B41FA572-FDDA-2923-A5BD-2CCD18B34F0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2BBFF23-B089-42FD-EB56-B37E131E1F6F}"/>
              </a:ext>
            </a:extLst>
          </p:cNvPr>
          <p:cNvSpPr>
            <a:spLocks noGrp="1"/>
          </p:cNvSpPr>
          <p:nvPr>
            <p:ph type="sldNum" sz="quarter" idx="12"/>
          </p:nvPr>
        </p:nvSpPr>
        <p:spPr/>
        <p:txBody>
          <a:bodyPr/>
          <a:lstStyle/>
          <a:p>
            <a:fld id="{759914C1-44D4-4D6D-9C9D-E3EE37EEA6B3}" type="slidenum">
              <a:rPr lang="el-GR" smtClean="0"/>
              <a:t>‹#›</a:t>
            </a:fld>
            <a:endParaRPr lang="el-GR"/>
          </a:p>
        </p:txBody>
      </p:sp>
    </p:spTree>
    <p:extLst>
      <p:ext uri="{BB962C8B-B14F-4D97-AF65-F5344CB8AC3E}">
        <p14:creationId xmlns:p14="http://schemas.microsoft.com/office/powerpoint/2010/main" val="81210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9FD63E-A27E-C623-1C52-5D77246B50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08132244-B399-F1D9-C98A-06312FF6E7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CC7CC06A-9BE2-4935-EB96-661B41E8AD71}"/>
              </a:ext>
            </a:extLst>
          </p:cNvPr>
          <p:cNvSpPr>
            <a:spLocks noGrp="1"/>
          </p:cNvSpPr>
          <p:nvPr>
            <p:ph type="dt" sz="half" idx="10"/>
          </p:nvPr>
        </p:nvSpPr>
        <p:spPr/>
        <p:txBody>
          <a:bodyPr/>
          <a:lstStyle/>
          <a:p>
            <a:fld id="{C1A4973E-7C94-4B4E-A358-48D8D1DC3278}" type="datetimeFigureOut">
              <a:rPr lang="el-GR" smtClean="0"/>
              <a:t>12/2/2025</a:t>
            </a:fld>
            <a:endParaRPr lang="el-GR"/>
          </a:p>
        </p:txBody>
      </p:sp>
      <p:sp>
        <p:nvSpPr>
          <p:cNvPr id="5" name="Footer Placeholder 4">
            <a:extLst>
              <a:ext uri="{FF2B5EF4-FFF2-40B4-BE49-F238E27FC236}">
                <a16:creationId xmlns:a16="http://schemas.microsoft.com/office/drawing/2014/main" id="{82BE399B-6197-FCAF-8E7D-83B3357CB1B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8690E4F-E6B7-B79E-3EAD-B7E1692B2B1B}"/>
              </a:ext>
            </a:extLst>
          </p:cNvPr>
          <p:cNvSpPr>
            <a:spLocks noGrp="1"/>
          </p:cNvSpPr>
          <p:nvPr>
            <p:ph type="sldNum" sz="quarter" idx="12"/>
          </p:nvPr>
        </p:nvSpPr>
        <p:spPr/>
        <p:txBody>
          <a:bodyPr/>
          <a:lstStyle/>
          <a:p>
            <a:fld id="{759914C1-44D4-4D6D-9C9D-E3EE37EEA6B3}" type="slidenum">
              <a:rPr lang="el-GR" smtClean="0"/>
              <a:t>‹#›</a:t>
            </a:fld>
            <a:endParaRPr lang="el-GR"/>
          </a:p>
        </p:txBody>
      </p:sp>
    </p:spTree>
    <p:extLst>
      <p:ext uri="{BB962C8B-B14F-4D97-AF65-F5344CB8AC3E}">
        <p14:creationId xmlns:p14="http://schemas.microsoft.com/office/powerpoint/2010/main" val="170358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FA2C-8A7F-244F-1B68-67454D951CF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99E3C096-E09D-4D6A-AF24-F7C64E3EB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5C57BAD-E382-EDEA-679D-E4E90C860939}"/>
              </a:ext>
            </a:extLst>
          </p:cNvPr>
          <p:cNvSpPr>
            <a:spLocks noGrp="1"/>
          </p:cNvSpPr>
          <p:nvPr>
            <p:ph type="dt" sz="half" idx="10"/>
          </p:nvPr>
        </p:nvSpPr>
        <p:spPr/>
        <p:txBody>
          <a:bodyPr/>
          <a:lstStyle/>
          <a:p>
            <a:fld id="{C1A4973E-7C94-4B4E-A358-48D8D1DC3278}" type="datetimeFigureOut">
              <a:rPr lang="el-GR" smtClean="0"/>
              <a:t>12/2/2025</a:t>
            </a:fld>
            <a:endParaRPr lang="el-GR"/>
          </a:p>
        </p:txBody>
      </p:sp>
      <p:sp>
        <p:nvSpPr>
          <p:cNvPr id="5" name="Footer Placeholder 4">
            <a:extLst>
              <a:ext uri="{FF2B5EF4-FFF2-40B4-BE49-F238E27FC236}">
                <a16:creationId xmlns:a16="http://schemas.microsoft.com/office/drawing/2014/main" id="{3632564F-4BAF-C41F-E082-4B16C3C8E739}"/>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A82E1A44-AF34-292B-A491-953CC549DC56}"/>
              </a:ext>
            </a:extLst>
          </p:cNvPr>
          <p:cNvSpPr>
            <a:spLocks noGrp="1"/>
          </p:cNvSpPr>
          <p:nvPr>
            <p:ph type="sldNum" sz="quarter" idx="12"/>
          </p:nvPr>
        </p:nvSpPr>
        <p:spPr/>
        <p:txBody>
          <a:bodyPr/>
          <a:lstStyle/>
          <a:p>
            <a:fld id="{759914C1-44D4-4D6D-9C9D-E3EE37EEA6B3}" type="slidenum">
              <a:rPr lang="el-GR" smtClean="0"/>
              <a:t>‹#›</a:t>
            </a:fld>
            <a:endParaRPr lang="el-GR"/>
          </a:p>
        </p:txBody>
      </p:sp>
    </p:spTree>
    <p:extLst>
      <p:ext uri="{BB962C8B-B14F-4D97-AF65-F5344CB8AC3E}">
        <p14:creationId xmlns:p14="http://schemas.microsoft.com/office/powerpoint/2010/main" val="55682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CD5A-D36A-790E-2F56-437A23DC8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311BB954-795E-9916-89DE-42A02D98E0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B9EEDD-ADBC-65C0-E4A0-2D4A33CA7D84}"/>
              </a:ext>
            </a:extLst>
          </p:cNvPr>
          <p:cNvSpPr>
            <a:spLocks noGrp="1"/>
          </p:cNvSpPr>
          <p:nvPr>
            <p:ph type="dt" sz="half" idx="10"/>
          </p:nvPr>
        </p:nvSpPr>
        <p:spPr/>
        <p:txBody>
          <a:bodyPr/>
          <a:lstStyle/>
          <a:p>
            <a:fld id="{C1A4973E-7C94-4B4E-A358-48D8D1DC3278}" type="datetimeFigureOut">
              <a:rPr lang="el-GR" smtClean="0"/>
              <a:t>12/2/2025</a:t>
            </a:fld>
            <a:endParaRPr lang="el-GR"/>
          </a:p>
        </p:txBody>
      </p:sp>
      <p:sp>
        <p:nvSpPr>
          <p:cNvPr id="5" name="Footer Placeholder 4">
            <a:extLst>
              <a:ext uri="{FF2B5EF4-FFF2-40B4-BE49-F238E27FC236}">
                <a16:creationId xmlns:a16="http://schemas.microsoft.com/office/drawing/2014/main" id="{622E4C9E-C714-F9DB-27F5-9340E20358A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F95ABA1-EA96-334D-69FD-7FFC98753B27}"/>
              </a:ext>
            </a:extLst>
          </p:cNvPr>
          <p:cNvSpPr>
            <a:spLocks noGrp="1"/>
          </p:cNvSpPr>
          <p:nvPr>
            <p:ph type="sldNum" sz="quarter" idx="12"/>
          </p:nvPr>
        </p:nvSpPr>
        <p:spPr/>
        <p:txBody>
          <a:bodyPr/>
          <a:lstStyle/>
          <a:p>
            <a:fld id="{759914C1-44D4-4D6D-9C9D-E3EE37EEA6B3}" type="slidenum">
              <a:rPr lang="el-GR" smtClean="0"/>
              <a:t>‹#›</a:t>
            </a:fld>
            <a:endParaRPr lang="el-GR"/>
          </a:p>
        </p:txBody>
      </p:sp>
    </p:spTree>
    <p:extLst>
      <p:ext uri="{BB962C8B-B14F-4D97-AF65-F5344CB8AC3E}">
        <p14:creationId xmlns:p14="http://schemas.microsoft.com/office/powerpoint/2010/main" val="280076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FE6F-0C09-1456-C6DF-ED66CDF01AFA}"/>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AEE641D8-E461-72AD-1530-539C9AFF77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4F0425E6-3437-190D-F59C-90A2302031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F43B1861-92FD-697D-BF15-D79A9DA071FC}"/>
              </a:ext>
            </a:extLst>
          </p:cNvPr>
          <p:cNvSpPr>
            <a:spLocks noGrp="1"/>
          </p:cNvSpPr>
          <p:nvPr>
            <p:ph type="dt" sz="half" idx="10"/>
          </p:nvPr>
        </p:nvSpPr>
        <p:spPr/>
        <p:txBody>
          <a:bodyPr/>
          <a:lstStyle/>
          <a:p>
            <a:fld id="{C1A4973E-7C94-4B4E-A358-48D8D1DC3278}" type="datetimeFigureOut">
              <a:rPr lang="el-GR" smtClean="0"/>
              <a:t>12/2/2025</a:t>
            </a:fld>
            <a:endParaRPr lang="el-GR"/>
          </a:p>
        </p:txBody>
      </p:sp>
      <p:sp>
        <p:nvSpPr>
          <p:cNvPr id="6" name="Footer Placeholder 5">
            <a:extLst>
              <a:ext uri="{FF2B5EF4-FFF2-40B4-BE49-F238E27FC236}">
                <a16:creationId xmlns:a16="http://schemas.microsoft.com/office/drawing/2014/main" id="{BF79C6DD-B53C-7684-6457-2C6AA4ED14F1}"/>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B32C08A-499F-B73D-847E-1DB0FB539FC0}"/>
              </a:ext>
            </a:extLst>
          </p:cNvPr>
          <p:cNvSpPr>
            <a:spLocks noGrp="1"/>
          </p:cNvSpPr>
          <p:nvPr>
            <p:ph type="sldNum" sz="quarter" idx="12"/>
          </p:nvPr>
        </p:nvSpPr>
        <p:spPr/>
        <p:txBody>
          <a:bodyPr/>
          <a:lstStyle/>
          <a:p>
            <a:fld id="{759914C1-44D4-4D6D-9C9D-E3EE37EEA6B3}" type="slidenum">
              <a:rPr lang="el-GR" smtClean="0"/>
              <a:t>‹#›</a:t>
            </a:fld>
            <a:endParaRPr lang="el-GR"/>
          </a:p>
        </p:txBody>
      </p:sp>
    </p:spTree>
    <p:extLst>
      <p:ext uri="{BB962C8B-B14F-4D97-AF65-F5344CB8AC3E}">
        <p14:creationId xmlns:p14="http://schemas.microsoft.com/office/powerpoint/2010/main" val="37001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D709-900C-FF66-C345-141C88321BDC}"/>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AA7D7E07-2128-41BC-865F-106ADFE88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38D86-804C-CFD5-10A4-303B4017AF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D73930B0-24A7-DC65-0F8F-E02A7E8E2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92238-92C0-794D-8C42-35259EF2E2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D3A613B7-DA0A-DEA5-AD6D-2A466FC216F5}"/>
              </a:ext>
            </a:extLst>
          </p:cNvPr>
          <p:cNvSpPr>
            <a:spLocks noGrp="1"/>
          </p:cNvSpPr>
          <p:nvPr>
            <p:ph type="dt" sz="half" idx="10"/>
          </p:nvPr>
        </p:nvSpPr>
        <p:spPr/>
        <p:txBody>
          <a:bodyPr/>
          <a:lstStyle/>
          <a:p>
            <a:fld id="{C1A4973E-7C94-4B4E-A358-48D8D1DC3278}" type="datetimeFigureOut">
              <a:rPr lang="el-GR" smtClean="0"/>
              <a:t>12/2/2025</a:t>
            </a:fld>
            <a:endParaRPr lang="el-GR"/>
          </a:p>
        </p:txBody>
      </p:sp>
      <p:sp>
        <p:nvSpPr>
          <p:cNvPr id="8" name="Footer Placeholder 7">
            <a:extLst>
              <a:ext uri="{FF2B5EF4-FFF2-40B4-BE49-F238E27FC236}">
                <a16:creationId xmlns:a16="http://schemas.microsoft.com/office/drawing/2014/main" id="{369C032D-A0D0-41BA-D531-493156E28CA2}"/>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1A8147B8-95C7-FEC0-D03D-D404697441B3}"/>
              </a:ext>
            </a:extLst>
          </p:cNvPr>
          <p:cNvSpPr>
            <a:spLocks noGrp="1"/>
          </p:cNvSpPr>
          <p:nvPr>
            <p:ph type="sldNum" sz="quarter" idx="12"/>
          </p:nvPr>
        </p:nvSpPr>
        <p:spPr/>
        <p:txBody>
          <a:bodyPr/>
          <a:lstStyle/>
          <a:p>
            <a:fld id="{759914C1-44D4-4D6D-9C9D-E3EE37EEA6B3}" type="slidenum">
              <a:rPr lang="el-GR" smtClean="0"/>
              <a:t>‹#›</a:t>
            </a:fld>
            <a:endParaRPr lang="el-GR"/>
          </a:p>
        </p:txBody>
      </p:sp>
    </p:spTree>
    <p:extLst>
      <p:ext uri="{BB962C8B-B14F-4D97-AF65-F5344CB8AC3E}">
        <p14:creationId xmlns:p14="http://schemas.microsoft.com/office/powerpoint/2010/main" val="424311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7346-D4AC-8D8C-47EB-287491FD7626}"/>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37713148-4FF2-1CE4-775E-B35AFCDC84A0}"/>
              </a:ext>
            </a:extLst>
          </p:cNvPr>
          <p:cNvSpPr>
            <a:spLocks noGrp="1"/>
          </p:cNvSpPr>
          <p:nvPr>
            <p:ph type="dt" sz="half" idx="10"/>
          </p:nvPr>
        </p:nvSpPr>
        <p:spPr/>
        <p:txBody>
          <a:bodyPr/>
          <a:lstStyle/>
          <a:p>
            <a:fld id="{C1A4973E-7C94-4B4E-A358-48D8D1DC3278}" type="datetimeFigureOut">
              <a:rPr lang="el-GR" smtClean="0"/>
              <a:t>12/2/2025</a:t>
            </a:fld>
            <a:endParaRPr lang="el-GR"/>
          </a:p>
        </p:txBody>
      </p:sp>
      <p:sp>
        <p:nvSpPr>
          <p:cNvPr id="4" name="Footer Placeholder 3">
            <a:extLst>
              <a:ext uri="{FF2B5EF4-FFF2-40B4-BE49-F238E27FC236}">
                <a16:creationId xmlns:a16="http://schemas.microsoft.com/office/drawing/2014/main" id="{B66E681F-BAFE-D02E-4A4F-06484DEF421C}"/>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47D91840-8FD8-A801-0A77-D0AA93EAAD28}"/>
              </a:ext>
            </a:extLst>
          </p:cNvPr>
          <p:cNvSpPr>
            <a:spLocks noGrp="1"/>
          </p:cNvSpPr>
          <p:nvPr>
            <p:ph type="sldNum" sz="quarter" idx="12"/>
          </p:nvPr>
        </p:nvSpPr>
        <p:spPr/>
        <p:txBody>
          <a:bodyPr/>
          <a:lstStyle/>
          <a:p>
            <a:fld id="{759914C1-44D4-4D6D-9C9D-E3EE37EEA6B3}" type="slidenum">
              <a:rPr lang="el-GR" smtClean="0"/>
              <a:t>‹#›</a:t>
            </a:fld>
            <a:endParaRPr lang="el-GR"/>
          </a:p>
        </p:txBody>
      </p:sp>
    </p:spTree>
    <p:extLst>
      <p:ext uri="{BB962C8B-B14F-4D97-AF65-F5344CB8AC3E}">
        <p14:creationId xmlns:p14="http://schemas.microsoft.com/office/powerpoint/2010/main" val="148356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686E4A-B091-6824-E6EB-EAEA8DFB7D0E}"/>
              </a:ext>
            </a:extLst>
          </p:cNvPr>
          <p:cNvSpPr>
            <a:spLocks noGrp="1"/>
          </p:cNvSpPr>
          <p:nvPr>
            <p:ph type="dt" sz="half" idx="10"/>
          </p:nvPr>
        </p:nvSpPr>
        <p:spPr/>
        <p:txBody>
          <a:bodyPr/>
          <a:lstStyle/>
          <a:p>
            <a:fld id="{C1A4973E-7C94-4B4E-A358-48D8D1DC3278}" type="datetimeFigureOut">
              <a:rPr lang="el-GR" smtClean="0"/>
              <a:t>12/2/2025</a:t>
            </a:fld>
            <a:endParaRPr lang="el-GR"/>
          </a:p>
        </p:txBody>
      </p:sp>
      <p:sp>
        <p:nvSpPr>
          <p:cNvPr id="3" name="Footer Placeholder 2">
            <a:extLst>
              <a:ext uri="{FF2B5EF4-FFF2-40B4-BE49-F238E27FC236}">
                <a16:creationId xmlns:a16="http://schemas.microsoft.com/office/drawing/2014/main" id="{C4D848C5-BF21-70C5-5203-FC98005B31A0}"/>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A7F02D2F-C8BB-4887-6CA8-A4608EB563C1}"/>
              </a:ext>
            </a:extLst>
          </p:cNvPr>
          <p:cNvSpPr>
            <a:spLocks noGrp="1"/>
          </p:cNvSpPr>
          <p:nvPr>
            <p:ph type="sldNum" sz="quarter" idx="12"/>
          </p:nvPr>
        </p:nvSpPr>
        <p:spPr/>
        <p:txBody>
          <a:bodyPr/>
          <a:lstStyle/>
          <a:p>
            <a:fld id="{759914C1-44D4-4D6D-9C9D-E3EE37EEA6B3}" type="slidenum">
              <a:rPr lang="el-GR" smtClean="0"/>
              <a:t>‹#›</a:t>
            </a:fld>
            <a:endParaRPr lang="el-GR"/>
          </a:p>
        </p:txBody>
      </p:sp>
    </p:spTree>
    <p:extLst>
      <p:ext uri="{BB962C8B-B14F-4D97-AF65-F5344CB8AC3E}">
        <p14:creationId xmlns:p14="http://schemas.microsoft.com/office/powerpoint/2010/main" val="122651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BB58-3C32-88E9-9DEC-CE1FC2882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CB799EB9-7D39-0C43-E58B-885ABEBDB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C8AF7344-17CD-9E08-796B-63FC3EBA9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57D55-1ACE-81D1-4F8B-B317C7531CCF}"/>
              </a:ext>
            </a:extLst>
          </p:cNvPr>
          <p:cNvSpPr>
            <a:spLocks noGrp="1"/>
          </p:cNvSpPr>
          <p:nvPr>
            <p:ph type="dt" sz="half" idx="10"/>
          </p:nvPr>
        </p:nvSpPr>
        <p:spPr/>
        <p:txBody>
          <a:bodyPr/>
          <a:lstStyle/>
          <a:p>
            <a:fld id="{C1A4973E-7C94-4B4E-A358-48D8D1DC3278}" type="datetimeFigureOut">
              <a:rPr lang="el-GR" smtClean="0"/>
              <a:t>12/2/2025</a:t>
            </a:fld>
            <a:endParaRPr lang="el-GR"/>
          </a:p>
        </p:txBody>
      </p:sp>
      <p:sp>
        <p:nvSpPr>
          <p:cNvPr id="6" name="Footer Placeholder 5">
            <a:extLst>
              <a:ext uri="{FF2B5EF4-FFF2-40B4-BE49-F238E27FC236}">
                <a16:creationId xmlns:a16="http://schemas.microsoft.com/office/drawing/2014/main" id="{B645C640-0B8A-5242-9678-E1A62ED1C29A}"/>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771EB411-828D-3663-E37C-09F0415D5A2A}"/>
              </a:ext>
            </a:extLst>
          </p:cNvPr>
          <p:cNvSpPr>
            <a:spLocks noGrp="1"/>
          </p:cNvSpPr>
          <p:nvPr>
            <p:ph type="sldNum" sz="quarter" idx="12"/>
          </p:nvPr>
        </p:nvSpPr>
        <p:spPr/>
        <p:txBody>
          <a:bodyPr/>
          <a:lstStyle/>
          <a:p>
            <a:fld id="{759914C1-44D4-4D6D-9C9D-E3EE37EEA6B3}" type="slidenum">
              <a:rPr lang="el-GR" smtClean="0"/>
              <a:t>‹#›</a:t>
            </a:fld>
            <a:endParaRPr lang="el-GR"/>
          </a:p>
        </p:txBody>
      </p:sp>
    </p:spTree>
    <p:extLst>
      <p:ext uri="{BB962C8B-B14F-4D97-AF65-F5344CB8AC3E}">
        <p14:creationId xmlns:p14="http://schemas.microsoft.com/office/powerpoint/2010/main" val="217963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4D23-E4FC-CB4F-A673-F620185EE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E69C3857-B277-9D40-508E-50264C198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B14F6E4B-B7E4-FA33-450B-81AFCD98E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E0849-F757-A01A-65B2-F14310C1B3D8}"/>
              </a:ext>
            </a:extLst>
          </p:cNvPr>
          <p:cNvSpPr>
            <a:spLocks noGrp="1"/>
          </p:cNvSpPr>
          <p:nvPr>
            <p:ph type="dt" sz="half" idx="10"/>
          </p:nvPr>
        </p:nvSpPr>
        <p:spPr/>
        <p:txBody>
          <a:bodyPr/>
          <a:lstStyle/>
          <a:p>
            <a:fld id="{C1A4973E-7C94-4B4E-A358-48D8D1DC3278}" type="datetimeFigureOut">
              <a:rPr lang="el-GR" smtClean="0"/>
              <a:t>12/2/2025</a:t>
            </a:fld>
            <a:endParaRPr lang="el-GR"/>
          </a:p>
        </p:txBody>
      </p:sp>
      <p:sp>
        <p:nvSpPr>
          <p:cNvPr id="6" name="Footer Placeholder 5">
            <a:extLst>
              <a:ext uri="{FF2B5EF4-FFF2-40B4-BE49-F238E27FC236}">
                <a16:creationId xmlns:a16="http://schemas.microsoft.com/office/drawing/2014/main" id="{89EFFA93-C944-66B0-4BD8-369B5392C8A6}"/>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725AC541-4CDF-F919-F64E-D514FA0153BA}"/>
              </a:ext>
            </a:extLst>
          </p:cNvPr>
          <p:cNvSpPr>
            <a:spLocks noGrp="1"/>
          </p:cNvSpPr>
          <p:nvPr>
            <p:ph type="sldNum" sz="quarter" idx="12"/>
          </p:nvPr>
        </p:nvSpPr>
        <p:spPr/>
        <p:txBody>
          <a:bodyPr/>
          <a:lstStyle/>
          <a:p>
            <a:fld id="{759914C1-44D4-4D6D-9C9D-E3EE37EEA6B3}" type="slidenum">
              <a:rPr lang="el-GR" smtClean="0"/>
              <a:t>‹#›</a:t>
            </a:fld>
            <a:endParaRPr lang="el-GR"/>
          </a:p>
        </p:txBody>
      </p:sp>
    </p:spTree>
    <p:extLst>
      <p:ext uri="{BB962C8B-B14F-4D97-AF65-F5344CB8AC3E}">
        <p14:creationId xmlns:p14="http://schemas.microsoft.com/office/powerpoint/2010/main" val="270790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D10D-C508-5C86-0D7B-B43034C90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538EF092-07C7-6465-BA85-D67257425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217C2086-93C2-8CAB-6D21-BB8BDC5B6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A4973E-7C94-4B4E-A358-48D8D1DC3278}" type="datetimeFigureOut">
              <a:rPr lang="el-GR" smtClean="0"/>
              <a:t>12/2/2025</a:t>
            </a:fld>
            <a:endParaRPr lang="el-GR"/>
          </a:p>
        </p:txBody>
      </p:sp>
      <p:sp>
        <p:nvSpPr>
          <p:cNvPr id="5" name="Footer Placeholder 4">
            <a:extLst>
              <a:ext uri="{FF2B5EF4-FFF2-40B4-BE49-F238E27FC236}">
                <a16:creationId xmlns:a16="http://schemas.microsoft.com/office/drawing/2014/main" id="{FB87C35F-8CF2-34C4-0825-243BE803E0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Slide Number Placeholder 5">
            <a:extLst>
              <a:ext uri="{FF2B5EF4-FFF2-40B4-BE49-F238E27FC236}">
                <a16:creationId xmlns:a16="http://schemas.microsoft.com/office/drawing/2014/main" id="{4ED11A5F-36FB-4F4C-4B6E-4B0058A62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9914C1-44D4-4D6D-9C9D-E3EE37EEA6B3}" type="slidenum">
              <a:rPr lang="el-GR" smtClean="0"/>
              <a:t>‹#›</a:t>
            </a:fld>
            <a:endParaRPr lang="el-GR"/>
          </a:p>
        </p:txBody>
      </p:sp>
    </p:spTree>
    <p:extLst>
      <p:ext uri="{BB962C8B-B14F-4D97-AF65-F5344CB8AC3E}">
        <p14:creationId xmlns:p14="http://schemas.microsoft.com/office/powerpoint/2010/main" val="268544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A04E-29B4-AE6F-577B-8942A91420B8}"/>
              </a:ext>
            </a:extLst>
          </p:cNvPr>
          <p:cNvSpPr>
            <a:spLocks noGrp="1"/>
          </p:cNvSpPr>
          <p:nvPr>
            <p:ph type="ctrTitle"/>
          </p:nvPr>
        </p:nvSpPr>
        <p:spPr/>
        <p:txBody>
          <a:bodyPr/>
          <a:lstStyle/>
          <a:p>
            <a:r>
              <a:rPr lang="en-US" dirty="0"/>
              <a:t>Sign Language Recognition</a:t>
            </a:r>
            <a:endParaRPr lang="el-GR" dirty="0"/>
          </a:p>
        </p:txBody>
      </p:sp>
      <p:sp>
        <p:nvSpPr>
          <p:cNvPr id="3" name="Subtitle 2">
            <a:extLst>
              <a:ext uri="{FF2B5EF4-FFF2-40B4-BE49-F238E27FC236}">
                <a16:creationId xmlns:a16="http://schemas.microsoft.com/office/drawing/2014/main" id="{ADBB9787-FF56-A696-7871-1A9FA38682BA}"/>
              </a:ext>
            </a:extLst>
          </p:cNvPr>
          <p:cNvSpPr>
            <a:spLocks noGrp="1"/>
          </p:cNvSpPr>
          <p:nvPr>
            <p:ph type="subTitle" idx="1"/>
          </p:nvPr>
        </p:nvSpPr>
        <p:spPr/>
        <p:txBody>
          <a:bodyPr/>
          <a:lstStyle/>
          <a:p>
            <a:r>
              <a:rPr lang="en-US" dirty="0"/>
              <a:t>Deep Neural Network</a:t>
            </a:r>
          </a:p>
          <a:p>
            <a:r>
              <a:rPr lang="en-US" dirty="0" err="1"/>
              <a:t>Myrto</a:t>
            </a:r>
            <a:r>
              <a:rPr lang="en-US" dirty="0"/>
              <a:t> </a:t>
            </a:r>
            <a:r>
              <a:rPr lang="en-US" dirty="0" err="1"/>
              <a:t>Potamiti</a:t>
            </a:r>
            <a:r>
              <a:rPr lang="en-US" dirty="0"/>
              <a:t>, Panagiotis </a:t>
            </a:r>
            <a:r>
              <a:rPr lang="en-US" dirty="0" err="1"/>
              <a:t>Korovesis</a:t>
            </a:r>
            <a:r>
              <a:rPr lang="en-US" dirty="0"/>
              <a:t>, Giannis Fourfouris</a:t>
            </a:r>
            <a:endParaRPr lang="el-GR" dirty="0"/>
          </a:p>
        </p:txBody>
      </p:sp>
    </p:spTree>
    <p:extLst>
      <p:ext uri="{BB962C8B-B14F-4D97-AF65-F5344CB8AC3E}">
        <p14:creationId xmlns:p14="http://schemas.microsoft.com/office/powerpoint/2010/main" val="375234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B0C1-9051-9998-DF39-B7B7F9149312}"/>
              </a:ext>
            </a:extLst>
          </p:cNvPr>
          <p:cNvSpPr>
            <a:spLocks noGrp="1"/>
          </p:cNvSpPr>
          <p:nvPr>
            <p:ph type="title"/>
          </p:nvPr>
        </p:nvSpPr>
        <p:spPr>
          <a:xfrm>
            <a:off x="0" y="18255"/>
            <a:ext cx="10515600" cy="1325563"/>
          </a:xfrm>
        </p:spPr>
        <p:txBody>
          <a:bodyPr/>
          <a:lstStyle/>
          <a:p>
            <a:r>
              <a:rPr lang="en-US" dirty="0"/>
              <a:t>Custom Neural and Convolutional Networks – Results (3/4)</a:t>
            </a:r>
            <a:endParaRPr lang="el-GR" dirty="0"/>
          </a:p>
        </p:txBody>
      </p:sp>
      <p:pic>
        <p:nvPicPr>
          <p:cNvPr id="7" name="Content Placeholder 6">
            <a:extLst>
              <a:ext uri="{FF2B5EF4-FFF2-40B4-BE49-F238E27FC236}">
                <a16:creationId xmlns:a16="http://schemas.microsoft.com/office/drawing/2014/main" id="{EBE8C1DA-B003-7FC9-79A5-4FDC417126C1}"/>
              </a:ext>
            </a:extLst>
          </p:cNvPr>
          <p:cNvPicPr>
            <a:picLocks noGrp="1" noChangeAspect="1"/>
          </p:cNvPicPr>
          <p:nvPr>
            <p:ph idx="1"/>
          </p:nvPr>
        </p:nvPicPr>
        <p:blipFill>
          <a:blip r:embed="rId3"/>
          <a:stretch>
            <a:fillRect/>
          </a:stretch>
        </p:blipFill>
        <p:spPr>
          <a:xfrm>
            <a:off x="5604146" y="1329262"/>
            <a:ext cx="6587854" cy="4944259"/>
          </a:xfrm>
          <a:prstGeom prst="rect">
            <a:avLst/>
          </a:prstGeom>
        </p:spPr>
      </p:pic>
      <p:sp>
        <p:nvSpPr>
          <p:cNvPr id="4" name="Content Placeholder 2">
            <a:extLst>
              <a:ext uri="{FF2B5EF4-FFF2-40B4-BE49-F238E27FC236}">
                <a16:creationId xmlns:a16="http://schemas.microsoft.com/office/drawing/2014/main" id="{C01548E8-A1CE-946A-F7A4-8ABCE425417E}"/>
              </a:ext>
            </a:extLst>
          </p:cNvPr>
          <p:cNvSpPr txBox="1">
            <a:spLocks/>
          </p:cNvSpPr>
          <p:nvPr/>
        </p:nvSpPr>
        <p:spPr>
          <a:xfrm>
            <a:off x="838200" y="1825625"/>
            <a:ext cx="579783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l-GR" dirty="0"/>
          </a:p>
        </p:txBody>
      </p:sp>
      <p:sp>
        <p:nvSpPr>
          <p:cNvPr id="10" name="Content Placeholder 2">
            <a:extLst>
              <a:ext uri="{FF2B5EF4-FFF2-40B4-BE49-F238E27FC236}">
                <a16:creationId xmlns:a16="http://schemas.microsoft.com/office/drawing/2014/main" id="{A2B762FE-3A3A-EECC-528D-9A9FD9F2152E}"/>
              </a:ext>
            </a:extLst>
          </p:cNvPr>
          <p:cNvSpPr txBox="1">
            <a:spLocks/>
          </p:cNvSpPr>
          <p:nvPr/>
        </p:nvSpPr>
        <p:spPr>
          <a:xfrm>
            <a:off x="88594" y="1625722"/>
            <a:ext cx="55155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Low Training Loss, High Validation Loss:</a:t>
            </a:r>
          </a:p>
          <a:p>
            <a:pPr lvl="1"/>
            <a:r>
              <a:rPr lang="en-US" dirty="0"/>
              <a:t>Indicates overfitting.</a:t>
            </a:r>
          </a:p>
          <a:p>
            <a:r>
              <a:rPr lang="en-US" u="sng" dirty="0"/>
              <a:t>High Training and Validation Loss:</a:t>
            </a:r>
          </a:p>
          <a:p>
            <a:pPr lvl="1"/>
            <a:r>
              <a:rPr lang="en-US" dirty="0"/>
              <a:t>Suggests difficulty in learning from the training data (underfitting).</a:t>
            </a:r>
            <a:endParaRPr lang="el-GR" dirty="0"/>
          </a:p>
        </p:txBody>
      </p:sp>
    </p:spTree>
    <p:extLst>
      <p:ext uri="{BB962C8B-B14F-4D97-AF65-F5344CB8AC3E}">
        <p14:creationId xmlns:p14="http://schemas.microsoft.com/office/powerpoint/2010/main" val="262062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98A5-024A-1A5A-CB80-95E154500B54}"/>
              </a:ext>
            </a:extLst>
          </p:cNvPr>
          <p:cNvSpPr>
            <a:spLocks noGrp="1"/>
          </p:cNvSpPr>
          <p:nvPr>
            <p:ph type="title"/>
          </p:nvPr>
        </p:nvSpPr>
        <p:spPr>
          <a:xfrm>
            <a:off x="0" y="0"/>
            <a:ext cx="10515600" cy="1325563"/>
          </a:xfrm>
        </p:spPr>
        <p:txBody>
          <a:bodyPr/>
          <a:lstStyle/>
          <a:p>
            <a:r>
              <a:rPr lang="en-US" dirty="0"/>
              <a:t>Custom Neural and Convolutional Networks – Results (4/4)</a:t>
            </a:r>
            <a:endParaRPr lang="el-GR" dirty="0"/>
          </a:p>
        </p:txBody>
      </p:sp>
      <p:sp>
        <p:nvSpPr>
          <p:cNvPr id="3" name="Content Placeholder 2">
            <a:extLst>
              <a:ext uri="{FF2B5EF4-FFF2-40B4-BE49-F238E27FC236}">
                <a16:creationId xmlns:a16="http://schemas.microsoft.com/office/drawing/2014/main" id="{8C3A34D3-A317-BE8F-7B56-E803D6B9CFCA}"/>
              </a:ext>
            </a:extLst>
          </p:cNvPr>
          <p:cNvSpPr>
            <a:spLocks noGrp="1"/>
          </p:cNvSpPr>
          <p:nvPr>
            <p:ph idx="1"/>
          </p:nvPr>
        </p:nvSpPr>
        <p:spPr>
          <a:xfrm>
            <a:off x="-1" y="1495118"/>
            <a:ext cx="11854149" cy="5032375"/>
          </a:xfrm>
        </p:spPr>
        <p:txBody>
          <a:bodyPr>
            <a:normAutofit/>
          </a:bodyPr>
          <a:lstStyle/>
          <a:p>
            <a:r>
              <a:rPr lang="en-US" u="sng" dirty="0"/>
              <a:t>Training Time Implication:</a:t>
            </a:r>
          </a:p>
          <a:p>
            <a:pPr lvl="1"/>
            <a:r>
              <a:rPr lang="en-US" dirty="0"/>
              <a:t>Trade-off between model complexity, dataset size and optimization.</a:t>
            </a:r>
          </a:p>
          <a:p>
            <a:r>
              <a:rPr lang="en-US" u="sng" dirty="0"/>
              <a:t>Dataset-Specific Insights:</a:t>
            </a:r>
          </a:p>
          <a:p>
            <a:pPr lvl="1"/>
            <a:r>
              <a:rPr lang="en-US" dirty="0"/>
              <a:t>Larger, complex datasets resulted in lower accuracies.</a:t>
            </a:r>
          </a:p>
          <a:p>
            <a:pPr lvl="1"/>
            <a:r>
              <a:rPr lang="en-US" dirty="0"/>
              <a:t>Enhanced CNN + Dropout reduced overfitting, improving generalization.</a:t>
            </a:r>
          </a:p>
          <a:p>
            <a:r>
              <a:rPr lang="en-US" u="sng" dirty="0"/>
              <a:t>Training Dynamics:</a:t>
            </a:r>
          </a:p>
          <a:p>
            <a:pPr lvl="1"/>
            <a:r>
              <a:rPr lang="en-US" dirty="0"/>
              <a:t>Early stopping optimized performance, preventing excessive training.</a:t>
            </a:r>
          </a:p>
          <a:p>
            <a:r>
              <a:rPr lang="en-US" u="sng" dirty="0"/>
              <a:t>Conclusion</a:t>
            </a:r>
            <a:r>
              <a:rPr lang="en-US" dirty="0"/>
              <a:t>:</a:t>
            </a:r>
          </a:p>
          <a:p>
            <a:pPr lvl="1"/>
            <a:r>
              <a:rPr lang="en-US" dirty="0"/>
              <a:t>Architectural tuning &amp; regularization are key for complex sign language datasets.</a:t>
            </a:r>
          </a:p>
          <a:p>
            <a:pPr lvl="1"/>
            <a:r>
              <a:rPr lang="en-US" dirty="0"/>
              <a:t>No single model fits all the datasets.</a:t>
            </a:r>
          </a:p>
        </p:txBody>
      </p:sp>
    </p:spTree>
    <p:extLst>
      <p:ext uri="{BB962C8B-B14F-4D97-AF65-F5344CB8AC3E}">
        <p14:creationId xmlns:p14="http://schemas.microsoft.com/office/powerpoint/2010/main" val="241347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F2651ED-2AED-B500-B10A-0E318EACC7A1}"/>
              </a:ext>
            </a:extLst>
          </p:cNvPr>
          <p:cNvSpPr>
            <a:spLocks noGrp="1"/>
          </p:cNvSpPr>
          <p:nvPr>
            <p:ph type="title"/>
          </p:nvPr>
        </p:nvSpPr>
        <p:spPr>
          <a:xfrm>
            <a:off x="0" y="18255"/>
            <a:ext cx="10515600" cy="1325563"/>
          </a:xfrm>
        </p:spPr>
        <p:txBody>
          <a:bodyPr/>
          <a:lstStyle/>
          <a:p>
            <a:r>
              <a:rPr lang="en-US" dirty="0"/>
              <a:t>Transfer Learning (1/3): Overview</a:t>
            </a:r>
          </a:p>
        </p:txBody>
      </p:sp>
      <p:sp>
        <p:nvSpPr>
          <p:cNvPr id="3" name="Θέση περιεχομένου 2">
            <a:extLst>
              <a:ext uri="{FF2B5EF4-FFF2-40B4-BE49-F238E27FC236}">
                <a16:creationId xmlns:a16="http://schemas.microsoft.com/office/drawing/2014/main" id="{C23AEDC8-BE6D-A164-8440-C67C26BDE4D8}"/>
              </a:ext>
            </a:extLst>
          </p:cNvPr>
          <p:cNvSpPr>
            <a:spLocks noGrp="1"/>
          </p:cNvSpPr>
          <p:nvPr>
            <p:ph idx="1"/>
          </p:nvPr>
        </p:nvSpPr>
        <p:spPr>
          <a:xfrm>
            <a:off x="-1" y="1343818"/>
            <a:ext cx="11953301" cy="4351338"/>
          </a:xfrm>
        </p:spPr>
        <p:txBody>
          <a:bodyPr/>
          <a:lstStyle/>
          <a:p>
            <a:r>
              <a:rPr lang="en-US" u="sng" dirty="0"/>
              <a:t>Definition: </a:t>
            </a:r>
            <a:r>
              <a:rPr lang="en-US" dirty="0"/>
              <a:t>Using a pre-trained model and fine-tuning it on our specific dataset or task</a:t>
            </a:r>
          </a:p>
          <a:p>
            <a:r>
              <a:rPr lang="en-US" u="sng" dirty="0"/>
              <a:t>Two main ways to train these models:</a:t>
            </a:r>
          </a:p>
          <a:p>
            <a:pPr lvl="1"/>
            <a:r>
              <a:rPr lang="en-US" dirty="0"/>
              <a:t>Create a new classification head and train in</a:t>
            </a:r>
          </a:p>
          <a:p>
            <a:pPr lvl="1"/>
            <a:r>
              <a:rPr lang="en-US" dirty="0"/>
              <a:t>Create a new classification head and train the entire model</a:t>
            </a:r>
          </a:p>
          <a:p>
            <a:r>
              <a:rPr lang="en-US" dirty="0"/>
              <a:t>We used two established models</a:t>
            </a:r>
            <a:r>
              <a:rPr lang="el-GR" dirty="0"/>
              <a:t>, </a:t>
            </a:r>
            <a:r>
              <a:rPr lang="en-US" dirty="0"/>
              <a:t>both</a:t>
            </a:r>
            <a:r>
              <a:rPr lang="el-GR" dirty="0"/>
              <a:t> </a:t>
            </a:r>
            <a:r>
              <a:rPr lang="en-US" dirty="0"/>
              <a:t>trained on ImageNet:</a:t>
            </a:r>
          </a:p>
          <a:p>
            <a:pPr lvl="1"/>
            <a:r>
              <a:rPr lang="en-US" b="1" dirty="0"/>
              <a:t>MobileNetV2</a:t>
            </a:r>
          </a:p>
          <a:p>
            <a:pPr lvl="1"/>
            <a:r>
              <a:rPr lang="en-US" b="1" dirty="0" err="1"/>
              <a:t>ConvNetXtBase</a:t>
            </a:r>
            <a:endParaRPr lang="en-US" b="1" dirty="0"/>
          </a:p>
        </p:txBody>
      </p:sp>
    </p:spTree>
    <p:extLst>
      <p:ext uri="{BB962C8B-B14F-4D97-AF65-F5344CB8AC3E}">
        <p14:creationId xmlns:p14="http://schemas.microsoft.com/office/powerpoint/2010/main" val="378383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3120014-FA80-EB4D-DC64-A8ADD506A47F}"/>
              </a:ext>
            </a:extLst>
          </p:cNvPr>
          <p:cNvSpPr>
            <a:spLocks noGrp="1"/>
          </p:cNvSpPr>
          <p:nvPr>
            <p:ph type="title"/>
          </p:nvPr>
        </p:nvSpPr>
        <p:spPr>
          <a:xfrm>
            <a:off x="0" y="1568"/>
            <a:ext cx="10515600" cy="1325563"/>
          </a:xfrm>
        </p:spPr>
        <p:txBody>
          <a:bodyPr/>
          <a:lstStyle/>
          <a:p>
            <a:r>
              <a:rPr lang="en-US" dirty="0"/>
              <a:t>Transfer Learning (2/3): Model Architecture</a:t>
            </a:r>
          </a:p>
        </p:txBody>
      </p:sp>
      <p:sp>
        <p:nvSpPr>
          <p:cNvPr id="3" name="Θέση περιεχομένου 2">
            <a:extLst>
              <a:ext uri="{FF2B5EF4-FFF2-40B4-BE49-F238E27FC236}">
                <a16:creationId xmlns:a16="http://schemas.microsoft.com/office/drawing/2014/main" id="{4FA70F22-5950-153A-15ED-90F649253030}"/>
              </a:ext>
            </a:extLst>
          </p:cNvPr>
          <p:cNvSpPr>
            <a:spLocks noGrp="1"/>
          </p:cNvSpPr>
          <p:nvPr>
            <p:ph idx="1"/>
          </p:nvPr>
        </p:nvSpPr>
        <p:spPr>
          <a:xfrm>
            <a:off x="833120" y="1669966"/>
            <a:ext cx="4424680" cy="541655"/>
          </a:xfrm>
        </p:spPr>
        <p:txBody>
          <a:bodyPr/>
          <a:lstStyle/>
          <a:p>
            <a:pPr marL="0" indent="0">
              <a:buNone/>
            </a:pPr>
            <a:r>
              <a:rPr lang="en-US" u="sng" dirty="0"/>
              <a:t>MobileNetV2 Architecture</a:t>
            </a:r>
          </a:p>
        </p:txBody>
      </p:sp>
      <p:sp>
        <p:nvSpPr>
          <p:cNvPr id="4" name="Θέση περιεχομένου 2">
            <a:extLst>
              <a:ext uri="{FF2B5EF4-FFF2-40B4-BE49-F238E27FC236}">
                <a16:creationId xmlns:a16="http://schemas.microsoft.com/office/drawing/2014/main" id="{1082B6E2-2F4A-F89D-0102-10844A50BEDC}"/>
              </a:ext>
            </a:extLst>
          </p:cNvPr>
          <p:cNvSpPr txBox="1">
            <a:spLocks/>
          </p:cNvSpPr>
          <p:nvPr/>
        </p:nvSpPr>
        <p:spPr>
          <a:xfrm>
            <a:off x="6727354" y="1669966"/>
            <a:ext cx="4622798" cy="54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a:t>ConvNetXtBase</a:t>
            </a:r>
            <a:r>
              <a:rPr lang="en-US" u="sng" dirty="0"/>
              <a:t> Architecture</a:t>
            </a:r>
          </a:p>
        </p:txBody>
      </p:sp>
      <p:pic>
        <p:nvPicPr>
          <p:cNvPr id="6" name="Εικόνα 5">
            <a:extLst>
              <a:ext uri="{FF2B5EF4-FFF2-40B4-BE49-F238E27FC236}">
                <a16:creationId xmlns:a16="http://schemas.microsoft.com/office/drawing/2014/main" id="{0AF97734-4719-60F9-5802-E10B4C760258}"/>
              </a:ext>
            </a:extLst>
          </p:cNvPr>
          <p:cNvPicPr>
            <a:picLocks noChangeAspect="1"/>
          </p:cNvPicPr>
          <p:nvPr/>
        </p:nvPicPr>
        <p:blipFill>
          <a:blip r:embed="rId3"/>
          <a:stretch>
            <a:fillRect/>
          </a:stretch>
        </p:blipFill>
        <p:spPr>
          <a:xfrm>
            <a:off x="838200" y="2367974"/>
            <a:ext cx="4610743" cy="4124901"/>
          </a:xfrm>
          <a:prstGeom prst="rect">
            <a:avLst/>
          </a:prstGeom>
        </p:spPr>
      </p:pic>
      <p:pic>
        <p:nvPicPr>
          <p:cNvPr id="8" name="Εικόνα 7">
            <a:extLst>
              <a:ext uri="{FF2B5EF4-FFF2-40B4-BE49-F238E27FC236}">
                <a16:creationId xmlns:a16="http://schemas.microsoft.com/office/drawing/2014/main" id="{0FC6875B-AD36-AC56-112D-571BB2FE8B49}"/>
              </a:ext>
            </a:extLst>
          </p:cNvPr>
          <p:cNvPicPr>
            <a:picLocks noChangeAspect="1"/>
          </p:cNvPicPr>
          <p:nvPr/>
        </p:nvPicPr>
        <p:blipFill>
          <a:blip r:embed="rId4"/>
          <a:stretch>
            <a:fillRect/>
          </a:stretch>
        </p:blipFill>
        <p:spPr>
          <a:xfrm>
            <a:off x="6924042" y="2367974"/>
            <a:ext cx="4229422" cy="4012751"/>
          </a:xfrm>
          <a:prstGeom prst="rect">
            <a:avLst/>
          </a:prstGeom>
        </p:spPr>
      </p:pic>
    </p:spTree>
    <p:extLst>
      <p:ext uri="{BB962C8B-B14F-4D97-AF65-F5344CB8AC3E}">
        <p14:creationId xmlns:p14="http://schemas.microsoft.com/office/powerpoint/2010/main" val="846993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7B47AA1-9AED-7D36-032C-53D26EFD3EB5}"/>
              </a:ext>
            </a:extLst>
          </p:cNvPr>
          <p:cNvSpPr>
            <a:spLocks noGrp="1"/>
          </p:cNvSpPr>
          <p:nvPr>
            <p:ph type="title"/>
          </p:nvPr>
        </p:nvSpPr>
        <p:spPr>
          <a:xfrm>
            <a:off x="0" y="0"/>
            <a:ext cx="10515600" cy="1325563"/>
          </a:xfrm>
        </p:spPr>
        <p:txBody>
          <a:bodyPr/>
          <a:lstStyle/>
          <a:p>
            <a:r>
              <a:rPr lang="en-US" dirty="0"/>
              <a:t>Transfer Learning (3/3): Classification Head</a:t>
            </a:r>
          </a:p>
        </p:txBody>
      </p:sp>
      <p:sp>
        <p:nvSpPr>
          <p:cNvPr id="3" name="Θέση περιεχομένου 2">
            <a:extLst>
              <a:ext uri="{FF2B5EF4-FFF2-40B4-BE49-F238E27FC236}">
                <a16:creationId xmlns:a16="http://schemas.microsoft.com/office/drawing/2014/main" id="{6E7BE91C-B7B6-C46D-1D7F-8F20043E3D6A}"/>
              </a:ext>
            </a:extLst>
          </p:cNvPr>
          <p:cNvSpPr>
            <a:spLocks noGrp="1"/>
          </p:cNvSpPr>
          <p:nvPr>
            <p:ph idx="1"/>
          </p:nvPr>
        </p:nvSpPr>
        <p:spPr>
          <a:xfrm>
            <a:off x="0" y="1212007"/>
            <a:ext cx="10515600" cy="887095"/>
          </a:xfrm>
        </p:spPr>
        <p:txBody>
          <a:bodyPr>
            <a:normAutofit/>
          </a:bodyPr>
          <a:lstStyle/>
          <a:p>
            <a:r>
              <a:rPr lang="en-US" sz="2400" dirty="0"/>
              <a:t>We used the same classification head for all experiments, treating the </a:t>
            </a:r>
            <a:r>
              <a:rPr lang="en-US" sz="2400" u="sng" dirty="0"/>
              <a:t>hidden size</a:t>
            </a:r>
            <a:r>
              <a:rPr lang="en-US" sz="2400" dirty="0"/>
              <a:t> as a hyper parameter.</a:t>
            </a:r>
          </a:p>
          <a:p>
            <a:endParaRPr lang="en-US" sz="2400" dirty="0"/>
          </a:p>
        </p:txBody>
      </p:sp>
      <p:pic>
        <p:nvPicPr>
          <p:cNvPr id="5" name="Εικόνα 4">
            <a:extLst>
              <a:ext uri="{FF2B5EF4-FFF2-40B4-BE49-F238E27FC236}">
                <a16:creationId xmlns:a16="http://schemas.microsoft.com/office/drawing/2014/main" id="{D684F233-45FF-6A48-458E-AA1F77BCD782}"/>
              </a:ext>
            </a:extLst>
          </p:cNvPr>
          <p:cNvPicPr>
            <a:picLocks noChangeAspect="1"/>
          </p:cNvPicPr>
          <p:nvPr/>
        </p:nvPicPr>
        <p:blipFill>
          <a:blip r:embed="rId3"/>
          <a:stretch>
            <a:fillRect/>
          </a:stretch>
        </p:blipFill>
        <p:spPr>
          <a:xfrm>
            <a:off x="199221" y="2537570"/>
            <a:ext cx="5630061" cy="2991267"/>
          </a:xfrm>
          <a:prstGeom prst="rect">
            <a:avLst/>
          </a:prstGeom>
        </p:spPr>
      </p:pic>
      <p:sp>
        <p:nvSpPr>
          <p:cNvPr id="6" name="Θέση περιεχομένου 2">
            <a:extLst>
              <a:ext uri="{FF2B5EF4-FFF2-40B4-BE49-F238E27FC236}">
                <a16:creationId xmlns:a16="http://schemas.microsoft.com/office/drawing/2014/main" id="{4A2A9352-2E8E-D720-3D24-9B4853296A51}"/>
              </a:ext>
            </a:extLst>
          </p:cNvPr>
          <p:cNvSpPr txBox="1">
            <a:spLocks/>
          </p:cNvSpPr>
          <p:nvPr/>
        </p:nvSpPr>
        <p:spPr>
          <a:xfrm>
            <a:off x="6622974" y="2537570"/>
            <a:ext cx="5369805" cy="2323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t>Adam Optimizer </a:t>
            </a:r>
            <a:r>
              <a:rPr lang="en-US" sz="2400" dirty="0"/>
              <a:t>was used for all experiments:</a:t>
            </a:r>
          </a:p>
          <a:p>
            <a:pPr lvl="1"/>
            <a:r>
              <a:rPr lang="en-US" sz="2000" dirty="0"/>
              <a:t>LR: 0.001 for CLH only</a:t>
            </a:r>
          </a:p>
          <a:p>
            <a:pPr lvl="1"/>
            <a:r>
              <a:rPr lang="en-US" sz="2000" dirty="0"/>
              <a:t>LR: 0.0001 for the entire model</a:t>
            </a:r>
          </a:p>
          <a:p>
            <a:r>
              <a:rPr lang="en-US" sz="2400" u="sng" dirty="0"/>
              <a:t>Early Stopping </a:t>
            </a:r>
            <a:r>
              <a:rPr lang="en-US" sz="2400" dirty="0"/>
              <a:t>was used to prevent overfit</a:t>
            </a:r>
          </a:p>
        </p:txBody>
      </p:sp>
    </p:spTree>
    <p:extLst>
      <p:ext uri="{BB962C8B-B14F-4D97-AF65-F5344CB8AC3E}">
        <p14:creationId xmlns:p14="http://schemas.microsoft.com/office/powerpoint/2010/main" val="3693471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BB65343-365C-081B-8013-63618072682E}"/>
              </a:ext>
            </a:extLst>
          </p:cNvPr>
          <p:cNvSpPr>
            <a:spLocks noGrp="1"/>
          </p:cNvSpPr>
          <p:nvPr>
            <p:ph type="title"/>
          </p:nvPr>
        </p:nvSpPr>
        <p:spPr>
          <a:xfrm>
            <a:off x="0" y="-23776"/>
            <a:ext cx="10515600" cy="1325563"/>
          </a:xfrm>
        </p:spPr>
        <p:txBody>
          <a:bodyPr/>
          <a:lstStyle/>
          <a:p>
            <a:r>
              <a:rPr lang="en-US" dirty="0"/>
              <a:t>Transfer Learning Results (1/3)</a:t>
            </a:r>
          </a:p>
        </p:txBody>
      </p:sp>
      <p:sp>
        <p:nvSpPr>
          <p:cNvPr id="4" name="AutoShape 2">
            <a:extLst>
              <a:ext uri="{FF2B5EF4-FFF2-40B4-BE49-F238E27FC236}">
                <a16:creationId xmlns:a16="http://schemas.microsoft.com/office/drawing/2014/main" id="{5BF86983-1224-03F2-D25B-2C96058B3D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Εικόνα 8">
            <a:extLst>
              <a:ext uri="{FF2B5EF4-FFF2-40B4-BE49-F238E27FC236}">
                <a16:creationId xmlns:a16="http://schemas.microsoft.com/office/drawing/2014/main" id="{8C6A7D2E-0569-0F5C-08E2-C9E099F29163}"/>
              </a:ext>
            </a:extLst>
          </p:cNvPr>
          <p:cNvPicPr>
            <a:picLocks noChangeAspect="1"/>
          </p:cNvPicPr>
          <p:nvPr/>
        </p:nvPicPr>
        <p:blipFill>
          <a:blip r:embed="rId3"/>
          <a:stretch>
            <a:fillRect/>
          </a:stretch>
        </p:blipFill>
        <p:spPr>
          <a:xfrm>
            <a:off x="939800" y="948828"/>
            <a:ext cx="5003800" cy="2781038"/>
          </a:xfrm>
          <a:prstGeom prst="rect">
            <a:avLst/>
          </a:prstGeom>
        </p:spPr>
      </p:pic>
      <p:pic>
        <p:nvPicPr>
          <p:cNvPr id="13" name="Εικόνα 12">
            <a:extLst>
              <a:ext uri="{FF2B5EF4-FFF2-40B4-BE49-F238E27FC236}">
                <a16:creationId xmlns:a16="http://schemas.microsoft.com/office/drawing/2014/main" id="{18FAE732-6A30-9978-8EA6-7402771A3AFC}"/>
              </a:ext>
            </a:extLst>
          </p:cNvPr>
          <p:cNvPicPr>
            <a:picLocks noChangeAspect="1"/>
          </p:cNvPicPr>
          <p:nvPr/>
        </p:nvPicPr>
        <p:blipFill>
          <a:blip r:embed="rId4"/>
          <a:stretch>
            <a:fillRect/>
          </a:stretch>
        </p:blipFill>
        <p:spPr>
          <a:xfrm>
            <a:off x="6248401" y="1082010"/>
            <a:ext cx="5003800" cy="2740418"/>
          </a:xfrm>
          <a:prstGeom prst="rect">
            <a:avLst/>
          </a:prstGeom>
        </p:spPr>
      </p:pic>
      <p:pic>
        <p:nvPicPr>
          <p:cNvPr id="15" name="Εικόνα 14">
            <a:extLst>
              <a:ext uri="{FF2B5EF4-FFF2-40B4-BE49-F238E27FC236}">
                <a16:creationId xmlns:a16="http://schemas.microsoft.com/office/drawing/2014/main" id="{3622A840-DDCB-E66C-7CBD-B85589EA527C}"/>
              </a:ext>
            </a:extLst>
          </p:cNvPr>
          <p:cNvPicPr>
            <a:picLocks noChangeAspect="1"/>
          </p:cNvPicPr>
          <p:nvPr/>
        </p:nvPicPr>
        <p:blipFill>
          <a:blip r:embed="rId5"/>
          <a:stretch>
            <a:fillRect/>
          </a:stretch>
        </p:blipFill>
        <p:spPr>
          <a:xfrm>
            <a:off x="8571995" y="6114946"/>
            <a:ext cx="3620005" cy="743054"/>
          </a:xfrm>
          <a:prstGeom prst="rect">
            <a:avLst/>
          </a:prstGeom>
        </p:spPr>
      </p:pic>
      <p:sp>
        <p:nvSpPr>
          <p:cNvPr id="16" name="TextBox 15">
            <a:extLst>
              <a:ext uri="{FF2B5EF4-FFF2-40B4-BE49-F238E27FC236}">
                <a16:creationId xmlns:a16="http://schemas.microsoft.com/office/drawing/2014/main" id="{E8693895-9DA1-4164-2C58-D6D5FBB98806}"/>
              </a:ext>
            </a:extLst>
          </p:cNvPr>
          <p:cNvSpPr txBox="1"/>
          <p:nvPr/>
        </p:nvSpPr>
        <p:spPr>
          <a:xfrm>
            <a:off x="6248400" y="4068792"/>
            <a:ext cx="5455920" cy="1754326"/>
          </a:xfrm>
          <a:prstGeom prst="rect">
            <a:avLst/>
          </a:prstGeom>
          <a:noFill/>
        </p:spPr>
        <p:txBody>
          <a:bodyPr wrap="square" rtlCol="0">
            <a:spAutoFit/>
          </a:bodyPr>
          <a:lstStyle/>
          <a:p>
            <a:pPr marL="342900" indent="-342900">
              <a:buFont typeface="+mj-lt"/>
              <a:buAutoNum type="arabicPeriod"/>
            </a:pPr>
            <a:r>
              <a:rPr lang="en-US" dirty="0"/>
              <a:t>MobileNetV2 outperformed </a:t>
            </a:r>
            <a:r>
              <a:rPr lang="en-US" dirty="0" err="1"/>
              <a:t>ConvNetXtBase</a:t>
            </a:r>
            <a:r>
              <a:rPr lang="en-US" dirty="0"/>
              <a:t> in for experiments</a:t>
            </a:r>
          </a:p>
          <a:p>
            <a:pPr marL="342900" indent="-342900">
              <a:buFont typeface="+mj-lt"/>
              <a:buAutoNum type="arabicPeriod"/>
            </a:pPr>
            <a:r>
              <a:rPr lang="en-US" dirty="0"/>
              <a:t>Fine-tunning the entire model resulted in significant improvements for all experiments</a:t>
            </a:r>
          </a:p>
          <a:p>
            <a:pPr marL="342900" indent="-342900">
              <a:buFont typeface="+mj-lt"/>
              <a:buAutoNum type="arabicPeriod"/>
            </a:pPr>
            <a:r>
              <a:rPr lang="en-US" dirty="0"/>
              <a:t>The train and validation scores are similar which suggest a proper training without overfitting.</a:t>
            </a:r>
          </a:p>
        </p:txBody>
      </p:sp>
      <p:sp>
        <p:nvSpPr>
          <p:cNvPr id="17" name="TextBox 16">
            <a:extLst>
              <a:ext uri="{FF2B5EF4-FFF2-40B4-BE49-F238E27FC236}">
                <a16:creationId xmlns:a16="http://schemas.microsoft.com/office/drawing/2014/main" id="{465E9728-C6DE-045E-0088-08942B45250C}"/>
              </a:ext>
            </a:extLst>
          </p:cNvPr>
          <p:cNvSpPr txBox="1"/>
          <p:nvPr/>
        </p:nvSpPr>
        <p:spPr>
          <a:xfrm>
            <a:off x="487680" y="6458803"/>
            <a:ext cx="8757920" cy="276999"/>
          </a:xfrm>
          <a:prstGeom prst="rect">
            <a:avLst/>
          </a:prstGeom>
          <a:noFill/>
        </p:spPr>
        <p:txBody>
          <a:bodyPr wrap="square" rtlCol="0">
            <a:spAutoFit/>
          </a:bodyPr>
          <a:lstStyle/>
          <a:p>
            <a:r>
              <a:rPr lang="en-US" sz="1200" dirty="0"/>
              <a:t>* A detailed performance report can be found at Table 3 in the technical report</a:t>
            </a:r>
          </a:p>
        </p:txBody>
      </p:sp>
      <p:pic>
        <p:nvPicPr>
          <p:cNvPr id="7" name="Εικόνα 6">
            <a:extLst>
              <a:ext uri="{FF2B5EF4-FFF2-40B4-BE49-F238E27FC236}">
                <a16:creationId xmlns:a16="http://schemas.microsoft.com/office/drawing/2014/main" id="{536D57C1-815A-3440-1982-1DAF031627BF}"/>
              </a:ext>
            </a:extLst>
          </p:cNvPr>
          <p:cNvPicPr>
            <a:picLocks noChangeAspect="1"/>
          </p:cNvPicPr>
          <p:nvPr/>
        </p:nvPicPr>
        <p:blipFill>
          <a:blip r:embed="rId6"/>
          <a:stretch>
            <a:fillRect/>
          </a:stretch>
        </p:blipFill>
        <p:spPr>
          <a:xfrm>
            <a:off x="1048002" y="3807079"/>
            <a:ext cx="4787395" cy="2667073"/>
          </a:xfrm>
          <a:prstGeom prst="rect">
            <a:avLst/>
          </a:prstGeom>
        </p:spPr>
      </p:pic>
    </p:spTree>
    <p:extLst>
      <p:ext uri="{BB962C8B-B14F-4D97-AF65-F5344CB8AC3E}">
        <p14:creationId xmlns:p14="http://schemas.microsoft.com/office/powerpoint/2010/main" val="71543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1157B7-FB03-E82A-F188-7F240C87C199}"/>
              </a:ext>
            </a:extLst>
          </p:cNvPr>
          <p:cNvSpPr>
            <a:spLocks noGrp="1"/>
          </p:cNvSpPr>
          <p:nvPr>
            <p:ph type="title"/>
          </p:nvPr>
        </p:nvSpPr>
        <p:spPr>
          <a:xfrm>
            <a:off x="0" y="-283401"/>
            <a:ext cx="10515600" cy="1325563"/>
          </a:xfrm>
        </p:spPr>
        <p:txBody>
          <a:bodyPr>
            <a:normAutofit/>
          </a:bodyPr>
          <a:lstStyle/>
          <a:p>
            <a:r>
              <a:rPr lang="en-US" dirty="0"/>
              <a:t>Transfer Learning Results (2/3)</a:t>
            </a:r>
          </a:p>
        </p:txBody>
      </p:sp>
      <p:pic>
        <p:nvPicPr>
          <p:cNvPr id="5" name="Εικόνα 4">
            <a:extLst>
              <a:ext uri="{FF2B5EF4-FFF2-40B4-BE49-F238E27FC236}">
                <a16:creationId xmlns:a16="http://schemas.microsoft.com/office/drawing/2014/main" id="{C15EF5B3-53DE-D3B8-BF14-900A90AED678}"/>
              </a:ext>
            </a:extLst>
          </p:cNvPr>
          <p:cNvPicPr>
            <a:picLocks noChangeAspect="1"/>
          </p:cNvPicPr>
          <p:nvPr/>
        </p:nvPicPr>
        <p:blipFill>
          <a:blip r:embed="rId3"/>
          <a:srcRect t="2910"/>
          <a:stretch/>
        </p:blipFill>
        <p:spPr>
          <a:xfrm>
            <a:off x="1699977" y="661012"/>
            <a:ext cx="8792046" cy="6196988"/>
          </a:xfrm>
          <a:prstGeom prst="rect">
            <a:avLst/>
          </a:prstGeom>
        </p:spPr>
      </p:pic>
    </p:spTree>
    <p:extLst>
      <p:ext uri="{BB962C8B-B14F-4D97-AF65-F5344CB8AC3E}">
        <p14:creationId xmlns:p14="http://schemas.microsoft.com/office/powerpoint/2010/main" val="3799042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E1B0D-A575-C716-5BB4-664336FE7873}"/>
              </a:ext>
            </a:extLst>
          </p:cNvPr>
          <p:cNvSpPr>
            <a:spLocks noGrp="1"/>
          </p:cNvSpPr>
          <p:nvPr>
            <p:ph type="title"/>
          </p:nvPr>
        </p:nvSpPr>
        <p:spPr>
          <a:xfrm>
            <a:off x="0" y="0"/>
            <a:ext cx="10515600" cy="1325563"/>
          </a:xfrm>
        </p:spPr>
        <p:txBody>
          <a:bodyPr/>
          <a:lstStyle/>
          <a:p>
            <a:r>
              <a:rPr lang="en-US" dirty="0"/>
              <a:t>Transfer Learning Results (3/3)</a:t>
            </a:r>
          </a:p>
        </p:txBody>
      </p:sp>
      <p:pic>
        <p:nvPicPr>
          <p:cNvPr id="6" name="Εικόνα 5" descr="Εικόνα που περιέχει κείμενο, στιγμιότυπο οθόνης, αριθμός, γραμμή&#10;&#10;Το περιεχόμενο που δημιουργείται από τεχνολογία AI ενδέχεται να είναι εσφαλμένο.">
            <a:extLst>
              <a:ext uri="{FF2B5EF4-FFF2-40B4-BE49-F238E27FC236}">
                <a16:creationId xmlns:a16="http://schemas.microsoft.com/office/drawing/2014/main" id="{1309BBE3-92CD-10BD-E09A-D45C0200B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3232"/>
            <a:ext cx="5932090" cy="4449068"/>
          </a:xfrm>
          <a:prstGeom prst="rect">
            <a:avLst/>
          </a:prstGeom>
        </p:spPr>
      </p:pic>
      <p:sp>
        <p:nvSpPr>
          <p:cNvPr id="7" name="TextBox 6">
            <a:extLst>
              <a:ext uri="{FF2B5EF4-FFF2-40B4-BE49-F238E27FC236}">
                <a16:creationId xmlns:a16="http://schemas.microsoft.com/office/drawing/2014/main" id="{C29F9B67-FED5-5DEF-97AC-67BA47E7CD63}"/>
              </a:ext>
            </a:extLst>
          </p:cNvPr>
          <p:cNvSpPr txBox="1"/>
          <p:nvPr/>
        </p:nvSpPr>
        <p:spPr>
          <a:xfrm>
            <a:off x="6365884" y="1633232"/>
            <a:ext cx="568103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graph shows the train and validation loss of the best model for each dataset</a:t>
            </a:r>
          </a:p>
          <a:p>
            <a:pPr marL="285750" indent="-285750">
              <a:buFont typeface="Arial" panose="020B0604020202020204" pitchFamily="34" charset="0"/>
              <a:buChar char="•"/>
            </a:pPr>
            <a:r>
              <a:rPr lang="en-US" sz="2000" dirty="0"/>
              <a:t>Elements along the diagonal have similar train and validation loss</a:t>
            </a:r>
          </a:p>
          <a:p>
            <a:pPr marL="285750" indent="-285750">
              <a:buFont typeface="Arial" panose="020B0604020202020204" pitchFamily="34" charset="0"/>
              <a:buChar char="•"/>
            </a:pPr>
            <a:r>
              <a:rPr lang="en-US" sz="2000" dirty="0"/>
              <a:t>Four out of six points have almost identical train and validation loss</a:t>
            </a:r>
          </a:p>
          <a:p>
            <a:pPr marL="285750" indent="-285750">
              <a:buFont typeface="Arial" panose="020B0604020202020204" pitchFamily="34" charset="0"/>
              <a:buChar char="•"/>
            </a:pPr>
            <a:r>
              <a:rPr lang="en-US" sz="2000" dirty="0"/>
              <a:t>The larger difference is ~ 0.1 for the Hand Gesture Recognition Dataset</a:t>
            </a:r>
          </a:p>
        </p:txBody>
      </p:sp>
      <p:sp>
        <p:nvSpPr>
          <p:cNvPr id="9" name="TextBox 8">
            <a:extLst>
              <a:ext uri="{FF2B5EF4-FFF2-40B4-BE49-F238E27FC236}">
                <a16:creationId xmlns:a16="http://schemas.microsoft.com/office/drawing/2014/main" id="{FC420381-4063-11A7-52E4-1141517DC677}"/>
              </a:ext>
            </a:extLst>
          </p:cNvPr>
          <p:cNvSpPr txBox="1"/>
          <p:nvPr/>
        </p:nvSpPr>
        <p:spPr>
          <a:xfrm>
            <a:off x="6365884" y="4298035"/>
            <a:ext cx="5826116" cy="2246769"/>
          </a:xfrm>
          <a:prstGeom prst="rect">
            <a:avLst/>
          </a:prstGeom>
          <a:noFill/>
        </p:spPr>
        <p:txBody>
          <a:bodyPr wrap="square" rtlCol="0">
            <a:spAutoFit/>
          </a:bodyPr>
          <a:lstStyle/>
          <a:p>
            <a:pPr algn="ctr"/>
            <a:r>
              <a:rPr lang="en-US" sz="2000" b="1" dirty="0"/>
              <a:t>Transfer Learning: Overall</a:t>
            </a:r>
          </a:p>
          <a:p>
            <a:pPr marL="285750" indent="-285750">
              <a:buFont typeface="Arial" panose="020B0604020202020204" pitchFamily="34" charset="0"/>
              <a:buChar char="•"/>
            </a:pPr>
            <a:r>
              <a:rPr lang="en-US" sz="2000" dirty="0"/>
              <a:t>Transfer Learning closed the gap that traditional architectures left</a:t>
            </a:r>
          </a:p>
          <a:p>
            <a:pPr marL="285750" indent="-285750">
              <a:buFont typeface="Arial" panose="020B0604020202020204" pitchFamily="34" charset="0"/>
              <a:buChar char="•"/>
            </a:pPr>
            <a:r>
              <a:rPr lang="en-US" sz="2000" dirty="0"/>
              <a:t>While training only the classification head is a good initial approach, the benefits from training the entire model, definitely outweigh the training overhead</a:t>
            </a:r>
          </a:p>
        </p:txBody>
      </p:sp>
    </p:spTree>
    <p:extLst>
      <p:ext uri="{BB962C8B-B14F-4D97-AF65-F5344CB8AC3E}">
        <p14:creationId xmlns:p14="http://schemas.microsoft.com/office/powerpoint/2010/main" val="102937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0D9FA-C29D-630C-13D2-C21898D49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A9C38-F21A-A15F-6A94-40CBE3E6B89C}"/>
              </a:ext>
            </a:extLst>
          </p:cNvPr>
          <p:cNvSpPr>
            <a:spLocks noGrp="1"/>
          </p:cNvSpPr>
          <p:nvPr>
            <p:ph type="title"/>
          </p:nvPr>
        </p:nvSpPr>
        <p:spPr>
          <a:xfrm>
            <a:off x="0" y="0"/>
            <a:ext cx="10515600" cy="1325563"/>
          </a:xfrm>
        </p:spPr>
        <p:txBody>
          <a:bodyPr/>
          <a:lstStyle/>
          <a:p>
            <a:r>
              <a:rPr lang="en-US" dirty="0"/>
              <a:t>Vision Transformers (1/2): Overview</a:t>
            </a:r>
            <a:endParaRPr lang="el-GR" dirty="0"/>
          </a:p>
        </p:txBody>
      </p:sp>
      <p:sp>
        <p:nvSpPr>
          <p:cNvPr id="3" name="Content Placeholder 2">
            <a:extLst>
              <a:ext uri="{FF2B5EF4-FFF2-40B4-BE49-F238E27FC236}">
                <a16:creationId xmlns:a16="http://schemas.microsoft.com/office/drawing/2014/main" id="{1B5B0535-4B99-6581-297E-8ABF679CB818}"/>
              </a:ext>
            </a:extLst>
          </p:cNvPr>
          <p:cNvSpPr txBox="1">
            <a:spLocks/>
          </p:cNvSpPr>
          <p:nvPr/>
        </p:nvSpPr>
        <p:spPr>
          <a:xfrm>
            <a:off x="176645" y="1133502"/>
            <a:ext cx="11432895" cy="2025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Transformer architecture for image processing: images a sequences</a:t>
            </a:r>
          </a:p>
          <a:p>
            <a:r>
              <a:rPr lang="en-US" dirty="0"/>
              <a:t>Pre-trained on large datasets</a:t>
            </a:r>
          </a:p>
          <a:p>
            <a:r>
              <a:rPr lang="en-US" dirty="0"/>
              <a:t>Self-attention mechanism: local and global dependencies</a:t>
            </a:r>
          </a:p>
          <a:p>
            <a:r>
              <a:rPr lang="en-US" dirty="0"/>
              <a:t>CLS token for classification</a:t>
            </a:r>
          </a:p>
          <a:p>
            <a:endParaRPr lang="el-GR" u="sng" dirty="0"/>
          </a:p>
        </p:txBody>
      </p:sp>
      <p:pic>
        <p:nvPicPr>
          <p:cNvPr id="4" name="Picture 3" descr="A diagram of a transformer&#10;&#10;AI-generated content may be incorrect.">
            <a:extLst>
              <a:ext uri="{FF2B5EF4-FFF2-40B4-BE49-F238E27FC236}">
                <a16:creationId xmlns:a16="http://schemas.microsoft.com/office/drawing/2014/main" id="{3C36F78E-6BA8-E6A7-515E-6247E9924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088" y="3283527"/>
            <a:ext cx="6564115" cy="3314700"/>
          </a:xfrm>
          <a:prstGeom prst="rect">
            <a:avLst/>
          </a:prstGeom>
        </p:spPr>
      </p:pic>
    </p:spTree>
    <p:extLst>
      <p:ext uri="{BB962C8B-B14F-4D97-AF65-F5344CB8AC3E}">
        <p14:creationId xmlns:p14="http://schemas.microsoft.com/office/powerpoint/2010/main" val="2089629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FFF0C-9EEC-DD9B-3C40-89E342D4A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1F6614-0A3C-3B0C-430E-666E59F73CF4}"/>
              </a:ext>
            </a:extLst>
          </p:cNvPr>
          <p:cNvSpPr>
            <a:spLocks noGrp="1"/>
          </p:cNvSpPr>
          <p:nvPr>
            <p:ph type="title"/>
          </p:nvPr>
        </p:nvSpPr>
        <p:spPr>
          <a:xfrm>
            <a:off x="12936" y="0"/>
            <a:ext cx="10515600" cy="1325563"/>
          </a:xfrm>
        </p:spPr>
        <p:txBody>
          <a:bodyPr/>
          <a:lstStyle/>
          <a:p>
            <a:r>
              <a:rPr lang="en-US" dirty="0"/>
              <a:t>Vision Transformer(2/2): Architectures</a:t>
            </a:r>
            <a:endParaRPr lang="el-GR" dirty="0"/>
          </a:p>
        </p:txBody>
      </p:sp>
      <p:pic>
        <p:nvPicPr>
          <p:cNvPr id="6" name="Picture 5">
            <a:extLst>
              <a:ext uri="{FF2B5EF4-FFF2-40B4-BE49-F238E27FC236}">
                <a16:creationId xmlns:a16="http://schemas.microsoft.com/office/drawing/2014/main" id="{38DD3CCC-D34C-3888-E34F-220005FFD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4" y="1092498"/>
            <a:ext cx="7731402" cy="1651708"/>
          </a:xfrm>
          <a:prstGeom prst="rect">
            <a:avLst/>
          </a:prstGeom>
        </p:spPr>
      </p:pic>
      <p:sp>
        <p:nvSpPr>
          <p:cNvPr id="7" name="Content Placeholder 2">
            <a:extLst>
              <a:ext uri="{FF2B5EF4-FFF2-40B4-BE49-F238E27FC236}">
                <a16:creationId xmlns:a16="http://schemas.microsoft.com/office/drawing/2014/main" id="{78327DA5-B967-AEDD-1F42-4ECF19B250FB}"/>
              </a:ext>
            </a:extLst>
          </p:cNvPr>
          <p:cNvSpPr txBox="1">
            <a:spLocks/>
          </p:cNvSpPr>
          <p:nvPr/>
        </p:nvSpPr>
        <p:spPr>
          <a:xfrm>
            <a:off x="432628" y="3013811"/>
            <a:ext cx="5943601" cy="6437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a:t>Vision transformer variants:</a:t>
            </a:r>
          </a:p>
          <a:p>
            <a:endParaRPr lang="en-US" dirty="0"/>
          </a:p>
          <a:p>
            <a:endParaRPr lang="el-GR" u="sng" dirty="0"/>
          </a:p>
        </p:txBody>
      </p:sp>
      <p:sp>
        <p:nvSpPr>
          <p:cNvPr id="14" name="Content Placeholder 2">
            <a:extLst>
              <a:ext uri="{FF2B5EF4-FFF2-40B4-BE49-F238E27FC236}">
                <a16:creationId xmlns:a16="http://schemas.microsoft.com/office/drawing/2014/main" id="{8079ECEA-B2A9-1490-1DDD-040A01248418}"/>
              </a:ext>
            </a:extLst>
          </p:cNvPr>
          <p:cNvSpPr txBox="1">
            <a:spLocks/>
          </p:cNvSpPr>
          <p:nvPr/>
        </p:nvSpPr>
        <p:spPr>
          <a:xfrm>
            <a:off x="0" y="3595255"/>
            <a:ext cx="72112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Data-efficient Image Transformer (</a:t>
            </a:r>
            <a:r>
              <a:rPr lang="en-US" dirty="0" err="1"/>
              <a:t>DeiT</a:t>
            </a:r>
            <a:r>
              <a:rPr lang="en-US" dirty="0"/>
              <a:t>-III)</a:t>
            </a:r>
          </a:p>
          <a:p>
            <a:pPr lvl="1">
              <a:spcBef>
                <a:spcPts val="1000"/>
              </a:spcBef>
              <a:defRPr/>
            </a:pPr>
            <a:r>
              <a:rPr lang="en-US" dirty="0"/>
              <a:t>Distillation token for knowledge transfer from teacher model (CNN)</a:t>
            </a:r>
          </a:p>
          <a:p>
            <a:pPr>
              <a:defRPr/>
            </a:pPr>
            <a:r>
              <a:rPr lang="en-US" dirty="0"/>
              <a:t>Efficient Vision Transformer (EfficientViT-M5)</a:t>
            </a:r>
          </a:p>
          <a:p>
            <a:pPr lvl="1">
              <a:defRPr/>
            </a:pPr>
            <a:r>
              <a:rPr lang="en-US" dirty="0"/>
              <a:t>Memory efficiency with Cascaded Group Attention</a:t>
            </a:r>
            <a:endParaRPr kumimoji="0" lang="el-GR" sz="2000" b="0" i="0" u="none" strike="noStrike" kern="1200" cap="none" spc="0" normalizeH="0" baseline="0" noProof="0" dirty="0">
              <a:ln>
                <a:noFill/>
              </a:ln>
              <a:solidFill>
                <a:prstClr val="black"/>
              </a:solidFill>
              <a:effectLst/>
              <a:uLnTx/>
              <a:uFillTx/>
              <a:latin typeface="Aptos" panose="02110004020202020204"/>
              <a:ea typeface="+mn-ea"/>
              <a:cs typeface="+mn-cs"/>
            </a:endParaRPr>
          </a:p>
          <a:p>
            <a:pPr>
              <a:defRPr/>
            </a:pPr>
            <a:endParaRPr lang="en-US" dirty="0"/>
          </a:p>
        </p:txBody>
      </p:sp>
      <p:pic>
        <p:nvPicPr>
          <p:cNvPr id="16" name="Picture 15" descr="A screenshot of a computer&#10;&#10;AI-generated content may be incorrect.">
            <a:extLst>
              <a:ext uri="{FF2B5EF4-FFF2-40B4-BE49-F238E27FC236}">
                <a16:creationId xmlns:a16="http://schemas.microsoft.com/office/drawing/2014/main" id="{D05DB809-3E94-03BF-B021-94800C090E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8082" y="874046"/>
            <a:ext cx="2581290" cy="3387212"/>
          </a:xfrm>
          <a:prstGeom prst="rect">
            <a:avLst/>
          </a:prstGeom>
        </p:spPr>
      </p:pic>
      <p:pic>
        <p:nvPicPr>
          <p:cNvPr id="18" name="Picture 17" descr="A diagram of a network&#10;&#10;AI-generated content may be incorrect.">
            <a:extLst>
              <a:ext uri="{FF2B5EF4-FFF2-40B4-BE49-F238E27FC236}">
                <a16:creationId xmlns:a16="http://schemas.microsoft.com/office/drawing/2014/main" id="{0499468A-3DB3-549B-BD39-D60B60593FF9}"/>
              </a:ext>
            </a:extLst>
          </p:cNvPr>
          <p:cNvPicPr>
            <a:picLocks noChangeAspect="1"/>
          </p:cNvPicPr>
          <p:nvPr/>
        </p:nvPicPr>
        <p:blipFill>
          <a:blip r:embed="rId5">
            <a:extLst>
              <a:ext uri="{28A0092B-C50C-407E-A947-70E740481C1C}">
                <a14:useLocalDpi xmlns:a14="http://schemas.microsoft.com/office/drawing/2010/main" val="0"/>
              </a:ext>
            </a:extLst>
          </a:blip>
          <a:srcRect l="2120" t="3697" r="3845"/>
          <a:stretch/>
        </p:blipFill>
        <p:spPr>
          <a:xfrm>
            <a:off x="8391321" y="4285202"/>
            <a:ext cx="3734207" cy="2534056"/>
          </a:xfrm>
          <a:prstGeom prst="rect">
            <a:avLst/>
          </a:prstGeom>
        </p:spPr>
      </p:pic>
    </p:spTree>
    <p:extLst>
      <p:ext uri="{BB962C8B-B14F-4D97-AF65-F5344CB8AC3E}">
        <p14:creationId xmlns:p14="http://schemas.microsoft.com/office/powerpoint/2010/main" val="219283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B356-CE75-32C1-BC58-C426AB107324}"/>
              </a:ext>
            </a:extLst>
          </p:cNvPr>
          <p:cNvSpPr>
            <a:spLocks noGrp="1"/>
          </p:cNvSpPr>
          <p:nvPr>
            <p:ph type="title"/>
          </p:nvPr>
        </p:nvSpPr>
        <p:spPr>
          <a:xfrm>
            <a:off x="0" y="0"/>
            <a:ext cx="10515600" cy="1325563"/>
          </a:xfrm>
        </p:spPr>
        <p:txBody>
          <a:bodyPr/>
          <a:lstStyle/>
          <a:p>
            <a:r>
              <a:rPr lang="en-US" dirty="0"/>
              <a:t>Contents</a:t>
            </a:r>
            <a:endParaRPr lang="el-GR" dirty="0"/>
          </a:p>
        </p:txBody>
      </p:sp>
      <p:sp>
        <p:nvSpPr>
          <p:cNvPr id="3" name="Content Placeholder 2">
            <a:extLst>
              <a:ext uri="{FF2B5EF4-FFF2-40B4-BE49-F238E27FC236}">
                <a16:creationId xmlns:a16="http://schemas.microsoft.com/office/drawing/2014/main" id="{E5F7FF11-A671-66F8-7004-5E5CB8D1E078}"/>
              </a:ext>
            </a:extLst>
          </p:cNvPr>
          <p:cNvSpPr>
            <a:spLocks noGrp="1"/>
          </p:cNvSpPr>
          <p:nvPr>
            <p:ph idx="1"/>
          </p:nvPr>
        </p:nvSpPr>
        <p:spPr>
          <a:xfrm>
            <a:off x="166171" y="1406984"/>
            <a:ext cx="10515600" cy="4351338"/>
          </a:xfrm>
        </p:spPr>
        <p:txBody>
          <a:bodyPr/>
          <a:lstStyle/>
          <a:p>
            <a:r>
              <a:rPr lang="en-US" dirty="0"/>
              <a:t>Overview</a:t>
            </a:r>
          </a:p>
          <a:p>
            <a:r>
              <a:rPr lang="en-US" dirty="0"/>
              <a:t>Datasets</a:t>
            </a:r>
          </a:p>
          <a:p>
            <a:r>
              <a:rPr lang="en-US" dirty="0"/>
              <a:t>Custom Neural and Convolutional Networks</a:t>
            </a:r>
          </a:p>
          <a:p>
            <a:r>
              <a:rPr lang="en-US" dirty="0"/>
              <a:t>Transfer Learning</a:t>
            </a:r>
          </a:p>
          <a:p>
            <a:r>
              <a:rPr lang="en-US" dirty="0"/>
              <a:t>Vision Transformers</a:t>
            </a:r>
          </a:p>
          <a:p>
            <a:r>
              <a:rPr lang="en-US" dirty="0"/>
              <a:t>Best Models Comparison</a:t>
            </a:r>
          </a:p>
          <a:p>
            <a:r>
              <a:rPr lang="en-US" dirty="0"/>
              <a:t>Conclusion &amp; Future Work</a:t>
            </a:r>
            <a:endParaRPr lang="el-GR" dirty="0"/>
          </a:p>
        </p:txBody>
      </p:sp>
    </p:spTree>
    <p:extLst>
      <p:ext uri="{BB962C8B-B14F-4D97-AF65-F5344CB8AC3E}">
        <p14:creationId xmlns:p14="http://schemas.microsoft.com/office/powerpoint/2010/main" val="3613322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79074-F92E-116B-8A9C-3065F7E35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9118F2-A992-2634-5949-14D06FF23A12}"/>
              </a:ext>
            </a:extLst>
          </p:cNvPr>
          <p:cNvSpPr>
            <a:spLocks noGrp="1"/>
          </p:cNvSpPr>
          <p:nvPr>
            <p:ph type="title"/>
          </p:nvPr>
        </p:nvSpPr>
        <p:spPr>
          <a:xfrm>
            <a:off x="0" y="0"/>
            <a:ext cx="10515600" cy="1325563"/>
          </a:xfrm>
        </p:spPr>
        <p:txBody>
          <a:bodyPr/>
          <a:lstStyle/>
          <a:p>
            <a:r>
              <a:rPr lang="en-US" dirty="0"/>
              <a:t>Vision Transformers(1/3): Results</a:t>
            </a:r>
            <a:endParaRPr lang="el-GR" dirty="0"/>
          </a:p>
        </p:txBody>
      </p:sp>
      <p:pic>
        <p:nvPicPr>
          <p:cNvPr id="8" name="Picture 7" descr="A graph of different colored vertical lines&#10;&#10;AI-generated content may be incorrect.">
            <a:extLst>
              <a:ext uri="{FF2B5EF4-FFF2-40B4-BE49-F238E27FC236}">
                <a16:creationId xmlns:a16="http://schemas.microsoft.com/office/drawing/2014/main" id="{5980CB69-24AD-7C8D-0536-BFFC3BEE1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8836"/>
            <a:ext cx="6840682" cy="3381139"/>
          </a:xfrm>
          <a:prstGeom prst="rect">
            <a:avLst/>
          </a:prstGeom>
        </p:spPr>
      </p:pic>
      <p:pic>
        <p:nvPicPr>
          <p:cNvPr id="11" name="Picture 10" descr="A graph of different colored lines&#10;&#10;AI-generated content may be incorrect.">
            <a:extLst>
              <a:ext uri="{FF2B5EF4-FFF2-40B4-BE49-F238E27FC236}">
                <a16:creationId xmlns:a16="http://schemas.microsoft.com/office/drawing/2014/main" id="{475223A8-FCA5-07C3-9EDD-2CFDE95D1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954" y="1498836"/>
            <a:ext cx="6982690" cy="3451330"/>
          </a:xfrm>
          <a:prstGeom prst="rect">
            <a:avLst/>
          </a:prstGeom>
        </p:spPr>
      </p:pic>
      <p:sp>
        <p:nvSpPr>
          <p:cNvPr id="12" name="Content Placeholder 2">
            <a:extLst>
              <a:ext uri="{FF2B5EF4-FFF2-40B4-BE49-F238E27FC236}">
                <a16:creationId xmlns:a16="http://schemas.microsoft.com/office/drawing/2014/main" id="{B81ECFA3-C910-809F-B36E-046E898863F0}"/>
              </a:ext>
            </a:extLst>
          </p:cNvPr>
          <p:cNvSpPr txBox="1">
            <a:spLocks/>
          </p:cNvSpPr>
          <p:nvPr/>
        </p:nvSpPr>
        <p:spPr>
          <a:xfrm>
            <a:off x="0" y="5112305"/>
            <a:ext cx="11907982" cy="1333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t>Visual Transformer Variants</a:t>
            </a:r>
            <a:r>
              <a:rPr lang="en-US" sz="2400" dirty="0"/>
              <a:t>: High performance across all datasets</a:t>
            </a:r>
          </a:p>
          <a:p>
            <a:r>
              <a:rPr lang="en-US" sz="2400" u="sng" dirty="0"/>
              <a:t>Classification head training</a:t>
            </a:r>
            <a:r>
              <a:rPr lang="en-US" sz="2400" dirty="0"/>
              <a:t>: Overfitting on more complex datasets</a:t>
            </a:r>
          </a:p>
          <a:p>
            <a:r>
              <a:rPr lang="en-US" sz="2400" u="sng" dirty="0"/>
              <a:t>Simpler datasets:</a:t>
            </a:r>
            <a:r>
              <a:rPr lang="en-US" sz="2400" dirty="0"/>
              <a:t> Strong generalization</a:t>
            </a:r>
            <a:r>
              <a:rPr lang="en-US" sz="2400" u="sng" dirty="0"/>
              <a:t> </a:t>
            </a:r>
            <a:endParaRPr lang="en-US" sz="2400" dirty="0"/>
          </a:p>
        </p:txBody>
      </p:sp>
    </p:spTree>
    <p:extLst>
      <p:ext uri="{BB962C8B-B14F-4D97-AF65-F5344CB8AC3E}">
        <p14:creationId xmlns:p14="http://schemas.microsoft.com/office/powerpoint/2010/main" val="1537206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1F97E-177A-59B6-E24C-371AC0ABF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7B2BB-4779-A631-5F37-4283C380A750}"/>
              </a:ext>
            </a:extLst>
          </p:cNvPr>
          <p:cNvSpPr>
            <a:spLocks noGrp="1"/>
          </p:cNvSpPr>
          <p:nvPr>
            <p:ph type="title"/>
          </p:nvPr>
        </p:nvSpPr>
        <p:spPr>
          <a:xfrm>
            <a:off x="0" y="-40310"/>
            <a:ext cx="10515600" cy="1325563"/>
          </a:xfrm>
        </p:spPr>
        <p:txBody>
          <a:bodyPr/>
          <a:lstStyle/>
          <a:p>
            <a:r>
              <a:rPr lang="en-US" dirty="0"/>
              <a:t>Vision Transformers(2/3): Results</a:t>
            </a:r>
            <a:endParaRPr lang="el-GR" dirty="0"/>
          </a:p>
        </p:txBody>
      </p:sp>
      <p:sp>
        <p:nvSpPr>
          <p:cNvPr id="4" name="Content Placeholder 2">
            <a:extLst>
              <a:ext uri="{FF2B5EF4-FFF2-40B4-BE49-F238E27FC236}">
                <a16:creationId xmlns:a16="http://schemas.microsoft.com/office/drawing/2014/main" id="{E23272FD-F779-4DD8-1BA1-2F735B857651}"/>
              </a:ext>
            </a:extLst>
          </p:cNvPr>
          <p:cNvSpPr txBox="1">
            <a:spLocks/>
          </p:cNvSpPr>
          <p:nvPr/>
        </p:nvSpPr>
        <p:spPr>
          <a:xfrm>
            <a:off x="838200" y="1825625"/>
            <a:ext cx="579783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l-GR" sz="2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11" name="Picture 10" descr="A graph with colored squares and numbers&#10;&#10;AI-generated content may be incorrect.">
            <a:extLst>
              <a:ext uri="{FF2B5EF4-FFF2-40B4-BE49-F238E27FC236}">
                <a16:creationId xmlns:a16="http://schemas.microsoft.com/office/drawing/2014/main" id="{92B2410B-83C5-B70A-3140-BD1ADAD71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37" y="1217205"/>
            <a:ext cx="6035531" cy="3600570"/>
          </a:xfrm>
          <a:prstGeom prst="rect">
            <a:avLst/>
          </a:prstGeom>
        </p:spPr>
      </p:pic>
      <p:pic>
        <p:nvPicPr>
          <p:cNvPr id="5" name="Picture 4" descr="A table with numbers and letters&#10;&#10;AI-generated content may be incorrect.">
            <a:extLst>
              <a:ext uri="{FF2B5EF4-FFF2-40B4-BE49-F238E27FC236}">
                <a16:creationId xmlns:a16="http://schemas.microsoft.com/office/drawing/2014/main" id="{2970495D-C093-D444-F3CB-D12A54207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9" y="4971469"/>
            <a:ext cx="7912729" cy="1216582"/>
          </a:xfrm>
          <a:prstGeom prst="rect">
            <a:avLst/>
          </a:prstGeom>
        </p:spPr>
      </p:pic>
      <p:sp>
        <p:nvSpPr>
          <p:cNvPr id="6" name="Content Placeholder 2">
            <a:extLst>
              <a:ext uri="{FF2B5EF4-FFF2-40B4-BE49-F238E27FC236}">
                <a16:creationId xmlns:a16="http://schemas.microsoft.com/office/drawing/2014/main" id="{CFB22346-F79D-73C4-7C0D-3E793B2FE2D1}"/>
              </a:ext>
            </a:extLst>
          </p:cNvPr>
          <p:cNvSpPr txBox="1">
            <a:spLocks/>
          </p:cNvSpPr>
          <p:nvPr/>
        </p:nvSpPr>
        <p:spPr>
          <a:xfrm>
            <a:off x="6553842" y="1465377"/>
            <a:ext cx="5513560" cy="19331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Overfitting: </a:t>
            </a:r>
            <a:r>
              <a:rPr lang="en-US" sz="2400" dirty="0" err="1"/>
              <a:t>ViT</a:t>
            </a:r>
            <a:r>
              <a:rPr lang="en-US" sz="2400" dirty="0"/>
              <a:t> Tiny for Azerbaijan &amp; Bengali Sign Language </a:t>
            </a:r>
          </a:p>
          <a:p>
            <a:r>
              <a:rPr lang="en-US" sz="2400" dirty="0"/>
              <a:t>Underfitting: </a:t>
            </a:r>
            <a:r>
              <a:rPr lang="en-US" sz="2400" dirty="0" err="1"/>
              <a:t>DeiT</a:t>
            </a:r>
            <a:r>
              <a:rPr lang="en-US" sz="2400" dirty="0"/>
              <a:t>-III Small for Kenyan Sign Language </a:t>
            </a:r>
          </a:p>
        </p:txBody>
      </p:sp>
      <p:sp>
        <p:nvSpPr>
          <p:cNvPr id="8" name="TextBox 7">
            <a:extLst>
              <a:ext uri="{FF2B5EF4-FFF2-40B4-BE49-F238E27FC236}">
                <a16:creationId xmlns:a16="http://schemas.microsoft.com/office/drawing/2014/main" id="{C11A8F46-61F5-4306-3C26-BE09C9795081}"/>
              </a:ext>
            </a:extLst>
          </p:cNvPr>
          <p:cNvSpPr txBox="1"/>
          <p:nvPr/>
        </p:nvSpPr>
        <p:spPr>
          <a:xfrm>
            <a:off x="6636031" y="3758795"/>
            <a:ext cx="6097508" cy="461665"/>
          </a:xfrm>
          <a:prstGeom prst="rect">
            <a:avLst/>
          </a:prstGeom>
          <a:noFill/>
        </p:spPr>
        <p:txBody>
          <a:bodyPr wrap="square">
            <a:spAutoFit/>
          </a:bodyPr>
          <a:lstStyle/>
          <a:p>
            <a:r>
              <a:rPr lang="en-US" sz="2400" u="sng" dirty="0"/>
              <a:t>Test accuracy achieved higher than 90%</a:t>
            </a:r>
            <a:endParaRPr lang="en-US" sz="2400" dirty="0"/>
          </a:p>
        </p:txBody>
      </p:sp>
    </p:spTree>
    <p:extLst>
      <p:ext uri="{BB962C8B-B14F-4D97-AF65-F5344CB8AC3E}">
        <p14:creationId xmlns:p14="http://schemas.microsoft.com/office/powerpoint/2010/main" val="473561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6FE90-E5B6-538A-2226-1F49545C8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EB4A90-4523-6367-49EB-2EB346B845BC}"/>
              </a:ext>
            </a:extLst>
          </p:cNvPr>
          <p:cNvSpPr>
            <a:spLocks noGrp="1"/>
          </p:cNvSpPr>
          <p:nvPr>
            <p:ph type="title"/>
          </p:nvPr>
        </p:nvSpPr>
        <p:spPr>
          <a:xfrm>
            <a:off x="31090" y="0"/>
            <a:ext cx="10515600" cy="1325563"/>
          </a:xfrm>
        </p:spPr>
        <p:txBody>
          <a:bodyPr/>
          <a:lstStyle/>
          <a:p>
            <a:r>
              <a:rPr lang="en-US" dirty="0"/>
              <a:t>Vision Transformers(3/3): Results</a:t>
            </a:r>
            <a:endParaRPr lang="el-GR" dirty="0"/>
          </a:p>
        </p:txBody>
      </p:sp>
      <p:sp>
        <p:nvSpPr>
          <p:cNvPr id="4" name="Content Placeholder 2">
            <a:extLst>
              <a:ext uri="{FF2B5EF4-FFF2-40B4-BE49-F238E27FC236}">
                <a16:creationId xmlns:a16="http://schemas.microsoft.com/office/drawing/2014/main" id="{166B0279-A1A9-2A25-D0E0-39EF5DC9A11C}"/>
              </a:ext>
            </a:extLst>
          </p:cNvPr>
          <p:cNvSpPr txBox="1">
            <a:spLocks/>
          </p:cNvSpPr>
          <p:nvPr/>
        </p:nvSpPr>
        <p:spPr>
          <a:xfrm>
            <a:off x="838200" y="1825625"/>
            <a:ext cx="579783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l-GR" sz="2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C80E2C27-4AE1-EFB1-3772-88D6DD406570}"/>
              </a:ext>
            </a:extLst>
          </p:cNvPr>
          <p:cNvSpPr>
            <a:spLocks noGrp="1"/>
          </p:cNvSpPr>
          <p:nvPr>
            <p:ph idx="1"/>
          </p:nvPr>
        </p:nvSpPr>
        <p:spPr>
          <a:xfrm>
            <a:off x="703119" y="1241730"/>
            <a:ext cx="10886626" cy="5032375"/>
          </a:xfrm>
        </p:spPr>
        <p:txBody>
          <a:bodyPr>
            <a:normAutofit/>
          </a:bodyPr>
          <a:lstStyle/>
          <a:p>
            <a:r>
              <a:rPr lang="en-US" u="sng" dirty="0"/>
              <a:t>Effect of head-only fine-tuning:</a:t>
            </a:r>
          </a:p>
          <a:p>
            <a:pPr lvl="1"/>
            <a:r>
              <a:rPr lang="en-US" dirty="0"/>
              <a:t>More epochs and computational cost.</a:t>
            </a:r>
          </a:p>
          <a:p>
            <a:pPr lvl="1"/>
            <a:r>
              <a:rPr lang="en-US" dirty="0"/>
              <a:t>Lower accuracy on more complex datasets</a:t>
            </a:r>
          </a:p>
          <a:p>
            <a:pPr lvl="1"/>
            <a:r>
              <a:rPr lang="en-US" dirty="0"/>
              <a:t>Overfitting on complex datasets</a:t>
            </a:r>
          </a:p>
          <a:p>
            <a:pPr lvl="1"/>
            <a:endParaRPr lang="en-US" dirty="0"/>
          </a:p>
          <a:p>
            <a:r>
              <a:rPr lang="en-US" u="sng" dirty="0"/>
              <a:t>Architecture with optimal time-accuracy tradeoff:</a:t>
            </a:r>
            <a:r>
              <a:rPr lang="en-US" b="1" dirty="0"/>
              <a:t> EfficientViT-M5 </a:t>
            </a:r>
          </a:p>
          <a:p>
            <a:pPr lvl="1"/>
            <a:r>
              <a:rPr lang="en-US" dirty="0"/>
              <a:t>Scalable computation times</a:t>
            </a:r>
          </a:p>
          <a:p>
            <a:pPr lvl="1"/>
            <a:r>
              <a:rPr lang="en-US" dirty="0"/>
              <a:t>High accuracy across all datasets</a:t>
            </a:r>
          </a:p>
          <a:p>
            <a:pPr lvl="1"/>
            <a:endParaRPr lang="en-US" dirty="0"/>
          </a:p>
          <a:p>
            <a:r>
              <a:rPr lang="en-US" dirty="0"/>
              <a:t>Vision transformers data hungry nature: Weaker performance on small datasets</a:t>
            </a:r>
          </a:p>
        </p:txBody>
      </p:sp>
    </p:spTree>
    <p:extLst>
      <p:ext uri="{BB962C8B-B14F-4D97-AF65-F5344CB8AC3E}">
        <p14:creationId xmlns:p14="http://schemas.microsoft.com/office/powerpoint/2010/main" val="1307336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graph of different colored bars&#10;&#10;AI-generated content may be incorrect.">
            <a:extLst>
              <a:ext uri="{FF2B5EF4-FFF2-40B4-BE49-F238E27FC236}">
                <a16:creationId xmlns:a16="http://schemas.microsoft.com/office/drawing/2014/main" id="{D0EE7BDA-F2E0-CDE4-22B2-3153FB587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012" y="1375636"/>
            <a:ext cx="6958988" cy="5388579"/>
          </a:xfrm>
          <a:prstGeom prst="rect">
            <a:avLst/>
          </a:prstGeom>
        </p:spPr>
      </p:pic>
      <p:sp>
        <p:nvSpPr>
          <p:cNvPr id="2" name="Title 1">
            <a:extLst>
              <a:ext uri="{FF2B5EF4-FFF2-40B4-BE49-F238E27FC236}">
                <a16:creationId xmlns:a16="http://schemas.microsoft.com/office/drawing/2014/main" id="{ACCAFCEF-5834-6E03-9891-5F5835648466}"/>
              </a:ext>
            </a:extLst>
          </p:cNvPr>
          <p:cNvSpPr>
            <a:spLocks noGrp="1"/>
          </p:cNvSpPr>
          <p:nvPr>
            <p:ph type="title"/>
          </p:nvPr>
        </p:nvSpPr>
        <p:spPr>
          <a:xfrm>
            <a:off x="0" y="0"/>
            <a:ext cx="10515600" cy="1325563"/>
          </a:xfrm>
        </p:spPr>
        <p:txBody>
          <a:bodyPr/>
          <a:lstStyle/>
          <a:p>
            <a:r>
              <a:rPr lang="en-US" dirty="0"/>
              <a:t>Best Models Comparison</a:t>
            </a:r>
            <a:endParaRPr lang="el-GR" dirty="0"/>
          </a:p>
        </p:txBody>
      </p:sp>
      <p:sp>
        <p:nvSpPr>
          <p:cNvPr id="14" name="Content Placeholder 2">
            <a:extLst>
              <a:ext uri="{FF2B5EF4-FFF2-40B4-BE49-F238E27FC236}">
                <a16:creationId xmlns:a16="http://schemas.microsoft.com/office/drawing/2014/main" id="{D02E665D-3D4D-1810-9F67-B867F6797304}"/>
              </a:ext>
            </a:extLst>
          </p:cNvPr>
          <p:cNvSpPr>
            <a:spLocks noGrp="1"/>
          </p:cNvSpPr>
          <p:nvPr>
            <p:ph idx="1"/>
          </p:nvPr>
        </p:nvSpPr>
        <p:spPr>
          <a:xfrm>
            <a:off x="0" y="1375636"/>
            <a:ext cx="4994030" cy="5073527"/>
          </a:xfrm>
        </p:spPr>
        <p:txBody>
          <a:bodyPr>
            <a:normAutofit/>
          </a:bodyPr>
          <a:lstStyle/>
          <a:p>
            <a:r>
              <a:rPr lang="en-US" u="sng" dirty="0"/>
              <a:t>Key Takeaways:</a:t>
            </a:r>
          </a:p>
          <a:p>
            <a:pPr lvl="1"/>
            <a:r>
              <a:rPr lang="en-US" dirty="0"/>
              <a:t>Traditional neural networks struggled to generalize.</a:t>
            </a:r>
          </a:p>
          <a:p>
            <a:pPr lvl="1"/>
            <a:r>
              <a:rPr lang="en-US" dirty="0"/>
              <a:t>Transfer Learning &amp; Fine-Tuned Vision Transformers consistently achieved superior results.</a:t>
            </a:r>
          </a:p>
          <a:p>
            <a:pPr lvl="1"/>
            <a:r>
              <a:rPr lang="en-US" dirty="0"/>
              <a:t>Pre-trained features significantly improved accuracy across all datasets.</a:t>
            </a:r>
          </a:p>
        </p:txBody>
      </p:sp>
    </p:spTree>
    <p:extLst>
      <p:ext uri="{BB962C8B-B14F-4D97-AF65-F5344CB8AC3E}">
        <p14:creationId xmlns:p14="http://schemas.microsoft.com/office/powerpoint/2010/main" val="3984096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F065-FC13-CA0E-58B4-927A62C2F5DD}"/>
              </a:ext>
            </a:extLst>
          </p:cNvPr>
          <p:cNvSpPr>
            <a:spLocks noGrp="1"/>
          </p:cNvSpPr>
          <p:nvPr>
            <p:ph type="title"/>
          </p:nvPr>
        </p:nvSpPr>
        <p:spPr>
          <a:xfrm>
            <a:off x="0" y="0"/>
            <a:ext cx="10515600" cy="1325563"/>
          </a:xfrm>
        </p:spPr>
        <p:txBody>
          <a:bodyPr/>
          <a:lstStyle/>
          <a:p>
            <a:r>
              <a:rPr lang="en-US" dirty="0"/>
              <a:t>Conclusion &amp; Future Work</a:t>
            </a:r>
            <a:endParaRPr lang="el-GR" dirty="0"/>
          </a:p>
        </p:txBody>
      </p:sp>
      <p:sp>
        <p:nvSpPr>
          <p:cNvPr id="3" name="Content Placeholder 2">
            <a:extLst>
              <a:ext uri="{FF2B5EF4-FFF2-40B4-BE49-F238E27FC236}">
                <a16:creationId xmlns:a16="http://schemas.microsoft.com/office/drawing/2014/main" id="{D147B8F7-086B-B209-1F75-513930F0BA8E}"/>
              </a:ext>
            </a:extLst>
          </p:cNvPr>
          <p:cNvSpPr>
            <a:spLocks noGrp="1"/>
          </p:cNvSpPr>
          <p:nvPr>
            <p:ph idx="1"/>
          </p:nvPr>
        </p:nvSpPr>
        <p:spPr>
          <a:xfrm>
            <a:off x="0" y="1325563"/>
            <a:ext cx="11281272" cy="5032375"/>
          </a:xfrm>
        </p:spPr>
        <p:txBody>
          <a:bodyPr/>
          <a:lstStyle/>
          <a:p>
            <a:r>
              <a:rPr lang="en-US" u="sng" dirty="0"/>
              <a:t>Evaluated Custom Neural Networks, Transfer Learning and Vision Transformers on multiple sign language datasets.</a:t>
            </a:r>
          </a:p>
          <a:p>
            <a:r>
              <a:rPr lang="en-US" u="sng" dirty="0"/>
              <a:t>Key Insights:</a:t>
            </a:r>
          </a:p>
          <a:p>
            <a:pPr lvl="1"/>
            <a:r>
              <a:rPr lang="en-US" dirty="0"/>
              <a:t>Model selection depends on dataset characteristics and application needs.</a:t>
            </a:r>
          </a:p>
          <a:p>
            <a:pPr lvl="1"/>
            <a:r>
              <a:rPr lang="en-US" dirty="0"/>
              <a:t>Transfer Learning &amp; Fine-Tuning require less effort than training models from scratch and achieve better accuracy with limited data.</a:t>
            </a:r>
          </a:p>
          <a:p>
            <a:r>
              <a:rPr lang="en-US" u="sng" dirty="0"/>
              <a:t>Future Work:</a:t>
            </a:r>
          </a:p>
          <a:p>
            <a:pPr lvl="1"/>
            <a:r>
              <a:rPr lang="en-US" dirty="0"/>
              <a:t>Advanced Data Augmentation.</a:t>
            </a:r>
          </a:p>
          <a:p>
            <a:pPr lvl="1"/>
            <a:r>
              <a:rPr lang="en-US" dirty="0"/>
              <a:t>Leverage Video Datasets.</a:t>
            </a:r>
          </a:p>
          <a:p>
            <a:pPr lvl="1"/>
            <a:r>
              <a:rPr lang="en-US" dirty="0"/>
              <a:t>Real-Time Processing.</a:t>
            </a:r>
          </a:p>
          <a:p>
            <a:pPr lvl="1"/>
            <a:endParaRPr lang="el-GR" dirty="0"/>
          </a:p>
        </p:txBody>
      </p:sp>
    </p:spTree>
    <p:extLst>
      <p:ext uri="{BB962C8B-B14F-4D97-AF65-F5344CB8AC3E}">
        <p14:creationId xmlns:p14="http://schemas.microsoft.com/office/powerpoint/2010/main" val="186269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CEC7-C7CA-18CE-FCBB-D25485953517}"/>
              </a:ext>
            </a:extLst>
          </p:cNvPr>
          <p:cNvSpPr>
            <a:spLocks noGrp="1"/>
          </p:cNvSpPr>
          <p:nvPr>
            <p:ph type="title"/>
          </p:nvPr>
        </p:nvSpPr>
        <p:spPr>
          <a:xfrm>
            <a:off x="0" y="0"/>
            <a:ext cx="10515600" cy="1325563"/>
          </a:xfrm>
        </p:spPr>
        <p:txBody>
          <a:bodyPr/>
          <a:lstStyle/>
          <a:p>
            <a:r>
              <a:rPr lang="en-US" dirty="0"/>
              <a:t>Overview</a:t>
            </a:r>
            <a:endParaRPr lang="el-GR" dirty="0"/>
          </a:p>
        </p:txBody>
      </p:sp>
      <p:sp>
        <p:nvSpPr>
          <p:cNvPr id="3" name="Content Placeholder 2">
            <a:extLst>
              <a:ext uri="{FF2B5EF4-FFF2-40B4-BE49-F238E27FC236}">
                <a16:creationId xmlns:a16="http://schemas.microsoft.com/office/drawing/2014/main" id="{D9F5B3DE-8C6E-BD57-CF5D-A2AE31657BC6}"/>
              </a:ext>
            </a:extLst>
          </p:cNvPr>
          <p:cNvSpPr>
            <a:spLocks noGrp="1"/>
          </p:cNvSpPr>
          <p:nvPr>
            <p:ph idx="1"/>
          </p:nvPr>
        </p:nvSpPr>
        <p:spPr>
          <a:xfrm>
            <a:off x="122104" y="1197663"/>
            <a:ext cx="10515600" cy="5032376"/>
          </a:xfrm>
        </p:spPr>
        <p:txBody>
          <a:bodyPr>
            <a:normAutofit lnSpcReduction="10000"/>
          </a:bodyPr>
          <a:lstStyle/>
          <a:p>
            <a:r>
              <a:rPr lang="en-US" u="sng" dirty="0"/>
              <a:t>Project Goal:</a:t>
            </a:r>
          </a:p>
          <a:p>
            <a:pPr lvl="1"/>
            <a:r>
              <a:rPr lang="en-US" dirty="0"/>
              <a:t>Develop an effective system for recognizing hand gestures in sign language.</a:t>
            </a:r>
          </a:p>
          <a:p>
            <a:r>
              <a:rPr lang="en-US" u="sng" dirty="0"/>
              <a:t>Methodology</a:t>
            </a:r>
            <a:r>
              <a:rPr lang="en-US" dirty="0"/>
              <a:t>:</a:t>
            </a:r>
          </a:p>
          <a:p>
            <a:pPr lvl="1"/>
            <a:r>
              <a:rPr lang="en-US" dirty="0"/>
              <a:t>Begin with baseline models to establish performance metrics.</a:t>
            </a:r>
          </a:p>
          <a:p>
            <a:pPr lvl="1"/>
            <a:r>
              <a:rPr lang="en-US" dirty="0"/>
              <a:t>Progress to more complex models for challenging datasets.</a:t>
            </a:r>
          </a:p>
          <a:p>
            <a:pPr lvl="1"/>
            <a:r>
              <a:rPr lang="en-US" dirty="0"/>
              <a:t>Apply techniques like fine-tuning and transfer learning.</a:t>
            </a:r>
          </a:p>
          <a:p>
            <a:r>
              <a:rPr lang="en-US" u="sng" dirty="0"/>
              <a:t>Datasets</a:t>
            </a:r>
            <a:r>
              <a:rPr lang="en-US" dirty="0"/>
              <a:t>:</a:t>
            </a:r>
          </a:p>
          <a:p>
            <a:pPr lvl="1"/>
            <a:r>
              <a:rPr lang="en-US" dirty="0"/>
              <a:t>Examination of six different sign language datasets.</a:t>
            </a:r>
          </a:p>
          <a:p>
            <a:r>
              <a:rPr lang="en-US" u="sng" dirty="0"/>
              <a:t>Key Observations:</a:t>
            </a:r>
          </a:p>
          <a:p>
            <a:pPr lvl="1"/>
            <a:r>
              <a:rPr lang="en-US" dirty="0"/>
              <a:t>Comparison of model architectures and effectiveness.</a:t>
            </a:r>
          </a:p>
          <a:p>
            <a:pPr lvl="1"/>
            <a:r>
              <a:rPr lang="en-US" dirty="0"/>
              <a:t>Experimental insights on performance across datasets.</a:t>
            </a:r>
            <a:endParaRPr lang="el-GR" dirty="0"/>
          </a:p>
        </p:txBody>
      </p:sp>
    </p:spTree>
    <p:extLst>
      <p:ext uri="{BB962C8B-B14F-4D97-AF65-F5344CB8AC3E}">
        <p14:creationId xmlns:p14="http://schemas.microsoft.com/office/powerpoint/2010/main" val="179025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3E6E-AE7B-3B31-57D9-C84994A9B343}"/>
              </a:ext>
            </a:extLst>
          </p:cNvPr>
          <p:cNvSpPr>
            <a:spLocks noGrp="1"/>
          </p:cNvSpPr>
          <p:nvPr>
            <p:ph type="title"/>
          </p:nvPr>
        </p:nvSpPr>
        <p:spPr>
          <a:xfrm>
            <a:off x="0" y="0"/>
            <a:ext cx="10515600" cy="1325563"/>
          </a:xfrm>
        </p:spPr>
        <p:txBody>
          <a:bodyPr/>
          <a:lstStyle/>
          <a:p>
            <a:r>
              <a:rPr lang="en-US" dirty="0"/>
              <a:t>Datasets (1/2)</a:t>
            </a:r>
            <a:endParaRPr lang="el-GR" dirty="0"/>
          </a:p>
        </p:txBody>
      </p:sp>
      <p:sp>
        <p:nvSpPr>
          <p:cNvPr id="3" name="Content Placeholder 2">
            <a:extLst>
              <a:ext uri="{FF2B5EF4-FFF2-40B4-BE49-F238E27FC236}">
                <a16:creationId xmlns:a16="http://schemas.microsoft.com/office/drawing/2014/main" id="{2B4663F6-7BCF-90A7-5E5F-4B1C01AC52D9}"/>
              </a:ext>
            </a:extLst>
          </p:cNvPr>
          <p:cNvSpPr>
            <a:spLocks noGrp="1"/>
          </p:cNvSpPr>
          <p:nvPr>
            <p:ph idx="1"/>
          </p:nvPr>
        </p:nvSpPr>
        <p:spPr>
          <a:xfrm>
            <a:off x="100070" y="1506135"/>
            <a:ext cx="10774680" cy="4778375"/>
          </a:xfrm>
        </p:spPr>
        <p:txBody>
          <a:bodyPr>
            <a:normAutofit/>
          </a:bodyPr>
          <a:lstStyle/>
          <a:p>
            <a:r>
              <a:rPr lang="en-US" u="sng" dirty="0"/>
              <a:t>Variety of Datasets:</a:t>
            </a:r>
          </a:p>
          <a:p>
            <a:pPr lvl="1"/>
            <a:r>
              <a:rPr lang="en-US" dirty="0"/>
              <a:t>Analysis of six distinct sign language datasets, each representing different alphabets and gestures.</a:t>
            </a:r>
          </a:p>
          <a:p>
            <a:pPr lvl="1"/>
            <a:endParaRPr lang="en-US" dirty="0"/>
          </a:p>
        </p:txBody>
      </p:sp>
      <p:pic>
        <p:nvPicPr>
          <p:cNvPr id="5" name="Picture 4">
            <a:extLst>
              <a:ext uri="{FF2B5EF4-FFF2-40B4-BE49-F238E27FC236}">
                <a16:creationId xmlns:a16="http://schemas.microsoft.com/office/drawing/2014/main" id="{D507C8B0-6692-8FB3-2022-4AD59EF3FEF9}"/>
              </a:ext>
            </a:extLst>
          </p:cNvPr>
          <p:cNvPicPr>
            <a:picLocks noChangeAspect="1"/>
          </p:cNvPicPr>
          <p:nvPr/>
        </p:nvPicPr>
        <p:blipFill>
          <a:blip r:embed="rId3"/>
          <a:stretch>
            <a:fillRect/>
          </a:stretch>
        </p:blipFill>
        <p:spPr>
          <a:xfrm>
            <a:off x="100070" y="3429000"/>
            <a:ext cx="11356490" cy="2368178"/>
          </a:xfrm>
          <a:prstGeom prst="rect">
            <a:avLst/>
          </a:prstGeom>
        </p:spPr>
      </p:pic>
    </p:spTree>
    <p:extLst>
      <p:ext uri="{BB962C8B-B14F-4D97-AF65-F5344CB8AC3E}">
        <p14:creationId xmlns:p14="http://schemas.microsoft.com/office/powerpoint/2010/main" val="171447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4F0F-2A49-B242-32B1-934CFC2B14FB}"/>
              </a:ext>
            </a:extLst>
          </p:cNvPr>
          <p:cNvSpPr>
            <a:spLocks noGrp="1"/>
          </p:cNvSpPr>
          <p:nvPr>
            <p:ph type="title"/>
          </p:nvPr>
        </p:nvSpPr>
        <p:spPr>
          <a:xfrm>
            <a:off x="0" y="0"/>
            <a:ext cx="10515600" cy="1325563"/>
          </a:xfrm>
        </p:spPr>
        <p:txBody>
          <a:bodyPr/>
          <a:lstStyle/>
          <a:p>
            <a:r>
              <a:rPr lang="en-US" dirty="0"/>
              <a:t>Datasets (2/2)</a:t>
            </a:r>
            <a:endParaRPr lang="el-GR" dirty="0"/>
          </a:p>
        </p:txBody>
      </p:sp>
      <p:pic>
        <p:nvPicPr>
          <p:cNvPr id="7" name="Picture 6">
            <a:extLst>
              <a:ext uri="{FF2B5EF4-FFF2-40B4-BE49-F238E27FC236}">
                <a16:creationId xmlns:a16="http://schemas.microsoft.com/office/drawing/2014/main" id="{F6754014-F3F4-7FFE-18A2-47FC96455E74}"/>
              </a:ext>
            </a:extLst>
          </p:cNvPr>
          <p:cNvPicPr>
            <a:picLocks noChangeAspect="1"/>
          </p:cNvPicPr>
          <p:nvPr/>
        </p:nvPicPr>
        <p:blipFill>
          <a:blip r:embed="rId3"/>
          <a:stretch>
            <a:fillRect/>
          </a:stretch>
        </p:blipFill>
        <p:spPr>
          <a:xfrm>
            <a:off x="0" y="3275648"/>
            <a:ext cx="4028906" cy="3582352"/>
          </a:xfrm>
          <a:prstGeom prst="rect">
            <a:avLst/>
          </a:prstGeom>
        </p:spPr>
      </p:pic>
      <p:pic>
        <p:nvPicPr>
          <p:cNvPr id="9" name="Picture 8">
            <a:extLst>
              <a:ext uri="{FF2B5EF4-FFF2-40B4-BE49-F238E27FC236}">
                <a16:creationId xmlns:a16="http://schemas.microsoft.com/office/drawing/2014/main" id="{5F8BAE22-2ACC-7428-041E-930C7DE32694}"/>
              </a:ext>
            </a:extLst>
          </p:cNvPr>
          <p:cNvPicPr>
            <a:picLocks noChangeAspect="1"/>
          </p:cNvPicPr>
          <p:nvPr/>
        </p:nvPicPr>
        <p:blipFill>
          <a:blip r:embed="rId4"/>
          <a:stretch>
            <a:fillRect/>
          </a:stretch>
        </p:blipFill>
        <p:spPr>
          <a:xfrm>
            <a:off x="7809888" y="47153"/>
            <a:ext cx="4382112" cy="3381847"/>
          </a:xfrm>
          <a:prstGeom prst="rect">
            <a:avLst/>
          </a:prstGeom>
        </p:spPr>
      </p:pic>
      <p:pic>
        <p:nvPicPr>
          <p:cNvPr id="11" name="Picture 10">
            <a:extLst>
              <a:ext uri="{FF2B5EF4-FFF2-40B4-BE49-F238E27FC236}">
                <a16:creationId xmlns:a16="http://schemas.microsoft.com/office/drawing/2014/main" id="{BB782111-CFD2-4D77-5A1B-C6E80B91231A}"/>
              </a:ext>
            </a:extLst>
          </p:cNvPr>
          <p:cNvPicPr>
            <a:picLocks noChangeAspect="1"/>
          </p:cNvPicPr>
          <p:nvPr/>
        </p:nvPicPr>
        <p:blipFill>
          <a:blip r:embed="rId5"/>
          <a:stretch>
            <a:fillRect/>
          </a:stretch>
        </p:blipFill>
        <p:spPr>
          <a:xfrm>
            <a:off x="3978749" y="1690688"/>
            <a:ext cx="3715268" cy="3477110"/>
          </a:xfrm>
          <a:prstGeom prst="rect">
            <a:avLst/>
          </a:prstGeom>
        </p:spPr>
      </p:pic>
    </p:spTree>
    <p:extLst>
      <p:ext uri="{BB962C8B-B14F-4D97-AF65-F5344CB8AC3E}">
        <p14:creationId xmlns:p14="http://schemas.microsoft.com/office/powerpoint/2010/main" val="64406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D95D-1016-46AA-0B8A-A679563893BC}"/>
              </a:ext>
            </a:extLst>
          </p:cNvPr>
          <p:cNvSpPr>
            <a:spLocks noGrp="1"/>
          </p:cNvSpPr>
          <p:nvPr>
            <p:ph type="title"/>
          </p:nvPr>
        </p:nvSpPr>
        <p:spPr>
          <a:xfrm>
            <a:off x="0" y="0"/>
            <a:ext cx="12008386" cy="1325563"/>
          </a:xfrm>
        </p:spPr>
        <p:txBody>
          <a:bodyPr/>
          <a:lstStyle/>
          <a:p>
            <a:r>
              <a:rPr lang="en-US" dirty="0"/>
              <a:t>Custom Neural and Convolutional Networks – Models Architecture (1/2)</a:t>
            </a:r>
            <a:endParaRPr lang="el-GR" dirty="0"/>
          </a:p>
        </p:txBody>
      </p:sp>
      <p:sp>
        <p:nvSpPr>
          <p:cNvPr id="3" name="Content Placeholder 2">
            <a:extLst>
              <a:ext uri="{FF2B5EF4-FFF2-40B4-BE49-F238E27FC236}">
                <a16:creationId xmlns:a16="http://schemas.microsoft.com/office/drawing/2014/main" id="{29D2956D-0522-A14F-8A07-CBA5829D9C60}"/>
              </a:ext>
            </a:extLst>
          </p:cNvPr>
          <p:cNvSpPr>
            <a:spLocks noGrp="1"/>
          </p:cNvSpPr>
          <p:nvPr>
            <p:ph idx="1"/>
          </p:nvPr>
        </p:nvSpPr>
        <p:spPr>
          <a:xfrm>
            <a:off x="87077" y="1748507"/>
            <a:ext cx="10515600" cy="1325563"/>
          </a:xfrm>
        </p:spPr>
        <p:txBody>
          <a:bodyPr/>
          <a:lstStyle/>
          <a:p>
            <a:r>
              <a:rPr lang="en-US" u="sng" dirty="0"/>
              <a:t>Model Development:</a:t>
            </a:r>
          </a:p>
          <a:p>
            <a:pPr lvl="1"/>
            <a:r>
              <a:rPr lang="en-US" dirty="0"/>
              <a:t>Three distinct neural network models were developed from scratch to establish a performance baseline.</a:t>
            </a:r>
            <a:endParaRPr lang="el-GR" dirty="0"/>
          </a:p>
        </p:txBody>
      </p:sp>
      <p:sp>
        <p:nvSpPr>
          <p:cNvPr id="6" name="Content Placeholder 2">
            <a:extLst>
              <a:ext uri="{FF2B5EF4-FFF2-40B4-BE49-F238E27FC236}">
                <a16:creationId xmlns:a16="http://schemas.microsoft.com/office/drawing/2014/main" id="{852347FA-B6CA-2072-6D5C-715249F7152E}"/>
              </a:ext>
            </a:extLst>
          </p:cNvPr>
          <p:cNvSpPr txBox="1">
            <a:spLocks/>
          </p:cNvSpPr>
          <p:nvPr/>
        </p:nvSpPr>
        <p:spPr>
          <a:xfrm>
            <a:off x="6096000" y="3302471"/>
            <a:ext cx="5640730" cy="3012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Simple Convolutional Neural Network (CNN)</a:t>
            </a:r>
          </a:p>
          <a:p>
            <a:pPr lvl="1"/>
            <a:r>
              <a:rPr lang="en-US" dirty="0"/>
              <a:t>Two convolutional layers for feature extraction.</a:t>
            </a:r>
          </a:p>
          <a:p>
            <a:pPr lvl="1"/>
            <a:r>
              <a:rPr lang="en-US" dirty="0"/>
              <a:t>Layer 1: 32 filters (5×5) with </a:t>
            </a:r>
            <a:r>
              <a:rPr lang="en-US" dirty="0" err="1"/>
              <a:t>ReLU</a:t>
            </a:r>
            <a:r>
              <a:rPr lang="en-US" dirty="0"/>
              <a:t>.</a:t>
            </a:r>
          </a:p>
          <a:p>
            <a:pPr lvl="1"/>
            <a:r>
              <a:rPr lang="en-US" dirty="0"/>
              <a:t>Layer 2: 16 filters (3×3) with </a:t>
            </a:r>
            <a:r>
              <a:rPr lang="en-US" dirty="0" err="1"/>
              <a:t>ReLU</a:t>
            </a:r>
            <a:r>
              <a:rPr lang="en-US" dirty="0"/>
              <a:t>.</a:t>
            </a:r>
          </a:p>
          <a:p>
            <a:pPr lvl="1"/>
            <a:r>
              <a:rPr lang="en-US" dirty="0"/>
              <a:t>Flatten layer for classification.</a:t>
            </a:r>
            <a:endParaRPr lang="el-GR" dirty="0"/>
          </a:p>
        </p:txBody>
      </p:sp>
      <p:sp>
        <p:nvSpPr>
          <p:cNvPr id="11" name="Content Placeholder 2">
            <a:extLst>
              <a:ext uri="{FF2B5EF4-FFF2-40B4-BE49-F238E27FC236}">
                <a16:creationId xmlns:a16="http://schemas.microsoft.com/office/drawing/2014/main" id="{7CCEED67-F4FD-D723-E1F9-D017972481C3}"/>
              </a:ext>
            </a:extLst>
          </p:cNvPr>
          <p:cNvSpPr txBox="1">
            <a:spLocks/>
          </p:cNvSpPr>
          <p:nvPr/>
        </p:nvSpPr>
        <p:spPr>
          <a:xfrm>
            <a:off x="87077" y="3302471"/>
            <a:ext cx="4953965" cy="3001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Simple Feedforward Neural Network</a:t>
            </a:r>
          </a:p>
          <a:p>
            <a:pPr lvl="1"/>
            <a:r>
              <a:rPr lang="en-US" dirty="0"/>
              <a:t>Fully connected architecture with a flatten layer.</a:t>
            </a:r>
          </a:p>
          <a:p>
            <a:pPr lvl="1"/>
            <a:r>
              <a:rPr lang="en-US" dirty="0"/>
              <a:t>Linear layer (500 hidden units) with </a:t>
            </a:r>
            <a:r>
              <a:rPr lang="en-US" dirty="0" err="1"/>
              <a:t>ReLU</a:t>
            </a:r>
            <a:r>
              <a:rPr lang="en-US" dirty="0"/>
              <a:t> activation.</a:t>
            </a:r>
            <a:endParaRPr lang="el-GR" dirty="0"/>
          </a:p>
        </p:txBody>
      </p:sp>
    </p:spTree>
    <p:extLst>
      <p:ext uri="{BB962C8B-B14F-4D97-AF65-F5344CB8AC3E}">
        <p14:creationId xmlns:p14="http://schemas.microsoft.com/office/powerpoint/2010/main" val="148420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606F-AEFD-0938-75FF-8D828C41D515}"/>
              </a:ext>
            </a:extLst>
          </p:cNvPr>
          <p:cNvSpPr>
            <a:spLocks noGrp="1"/>
          </p:cNvSpPr>
          <p:nvPr>
            <p:ph type="title"/>
          </p:nvPr>
        </p:nvSpPr>
        <p:spPr>
          <a:xfrm>
            <a:off x="918" y="18255"/>
            <a:ext cx="10515600" cy="1325563"/>
          </a:xfrm>
        </p:spPr>
        <p:txBody>
          <a:bodyPr/>
          <a:lstStyle/>
          <a:p>
            <a:r>
              <a:rPr lang="en-US" dirty="0"/>
              <a:t>Custom Neural and Convolutional Networks - Models Architecture (2/2)</a:t>
            </a:r>
            <a:endParaRPr lang="el-GR" dirty="0"/>
          </a:p>
        </p:txBody>
      </p:sp>
      <p:sp>
        <p:nvSpPr>
          <p:cNvPr id="3" name="Content Placeholder 2">
            <a:extLst>
              <a:ext uri="{FF2B5EF4-FFF2-40B4-BE49-F238E27FC236}">
                <a16:creationId xmlns:a16="http://schemas.microsoft.com/office/drawing/2014/main" id="{85C3141B-B8B1-692B-CFC7-D242FDA2B017}"/>
              </a:ext>
            </a:extLst>
          </p:cNvPr>
          <p:cNvSpPr>
            <a:spLocks noGrp="1"/>
          </p:cNvSpPr>
          <p:nvPr>
            <p:ph idx="1"/>
          </p:nvPr>
        </p:nvSpPr>
        <p:spPr>
          <a:xfrm>
            <a:off x="122104" y="1616304"/>
            <a:ext cx="10515600" cy="4351338"/>
          </a:xfrm>
        </p:spPr>
        <p:txBody>
          <a:bodyPr/>
          <a:lstStyle/>
          <a:p>
            <a:r>
              <a:rPr lang="en-US" u="sng" dirty="0"/>
              <a:t>Enhanced Convolutional Neural Network (CNN)</a:t>
            </a:r>
          </a:p>
          <a:p>
            <a:pPr lvl="1"/>
            <a:r>
              <a:rPr lang="en-US" b="1" dirty="0"/>
              <a:t>Conv Layer 1:</a:t>
            </a:r>
            <a:r>
              <a:rPr lang="en-US" dirty="0"/>
              <a:t> 32 filters (5×5), </a:t>
            </a:r>
            <a:r>
              <a:rPr lang="en-US" dirty="0" err="1"/>
              <a:t>ReLU</a:t>
            </a:r>
            <a:r>
              <a:rPr lang="en-US" dirty="0"/>
              <a:t>, Batch Norm.</a:t>
            </a:r>
          </a:p>
          <a:p>
            <a:pPr lvl="1"/>
            <a:r>
              <a:rPr lang="en-US" b="1" dirty="0"/>
              <a:t>Max-Pool 1:</a:t>
            </a:r>
            <a:r>
              <a:rPr lang="en-US" dirty="0"/>
              <a:t> 2×2 kernel for down-sampling.</a:t>
            </a:r>
          </a:p>
          <a:p>
            <a:pPr lvl="1"/>
            <a:r>
              <a:rPr lang="en-US" b="1" dirty="0"/>
              <a:t>Conv Layer 2:</a:t>
            </a:r>
            <a:r>
              <a:rPr lang="en-US" dirty="0"/>
              <a:t> 16 filters (3×3), </a:t>
            </a:r>
            <a:r>
              <a:rPr lang="en-US" dirty="0" err="1"/>
              <a:t>ReLU</a:t>
            </a:r>
            <a:r>
              <a:rPr lang="en-US" dirty="0"/>
              <a:t>, Batch Norm.</a:t>
            </a:r>
          </a:p>
          <a:p>
            <a:pPr lvl="1"/>
            <a:r>
              <a:rPr lang="en-US" b="1" dirty="0"/>
              <a:t>Max-Pool 2</a:t>
            </a:r>
            <a:r>
              <a:rPr lang="en-US" dirty="0"/>
              <a:t>: 2×2 kernel for further down-sampling.</a:t>
            </a:r>
          </a:p>
          <a:p>
            <a:pPr lvl="1"/>
            <a:r>
              <a:rPr lang="en-US" b="1" dirty="0"/>
              <a:t>Dropout Layer:</a:t>
            </a:r>
            <a:r>
              <a:rPr lang="en-US" dirty="0"/>
              <a:t> Reduces overfitting (rate: 0.5).</a:t>
            </a:r>
          </a:p>
          <a:p>
            <a:pPr lvl="1"/>
            <a:r>
              <a:rPr lang="en-US" b="1" dirty="0"/>
              <a:t>Fully Connected Layer:</a:t>
            </a:r>
            <a:r>
              <a:rPr lang="en-US" dirty="0"/>
              <a:t> Processes features into predictions.</a:t>
            </a:r>
          </a:p>
          <a:p>
            <a:pPr lvl="1"/>
            <a:r>
              <a:rPr lang="en-US" b="1" dirty="0"/>
              <a:t>Early Stopping:</a:t>
            </a:r>
            <a:r>
              <a:rPr lang="en-US" dirty="0"/>
              <a:t> Prevents overfitting by monitoring validation performance.</a:t>
            </a:r>
          </a:p>
          <a:p>
            <a:pPr lvl="1"/>
            <a:endParaRPr lang="el-GR" dirty="0"/>
          </a:p>
        </p:txBody>
      </p:sp>
      <p:sp>
        <p:nvSpPr>
          <p:cNvPr id="12" name="Content Placeholder 2">
            <a:extLst>
              <a:ext uri="{FF2B5EF4-FFF2-40B4-BE49-F238E27FC236}">
                <a16:creationId xmlns:a16="http://schemas.microsoft.com/office/drawing/2014/main" id="{FA088675-E0F7-E8DB-F080-FF9014C1BA6B}"/>
              </a:ext>
            </a:extLst>
          </p:cNvPr>
          <p:cNvSpPr txBox="1">
            <a:spLocks/>
          </p:cNvSpPr>
          <p:nvPr/>
        </p:nvSpPr>
        <p:spPr>
          <a:xfrm>
            <a:off x="602365" y="5693185"/>
            <a:ext cx="10987270" cy="1325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t>All models were optimized using Stochastic Gradient Descent (SGD) with a learning rate of 0.001 and Nesterov momentum (0.9).</a:t>
            </a:r>
          </a:p>
          <a:p>
            <a:pPr marL="0" indent="0" algn="ctr">
              <a:buNone/>
            </a:pPr>
            <a:r>
              <a:rPr lang="en-US" sz="1800" dirty="0"/>
              <a:t>Supervised learning with mini-batch SGD and cross-entropy loss.</a:t>
            </a:r>
          </a:p>
          <a:p>
            <a:pPr marL="0" indent="0" algn="ctr">
              <a:buNone/>
            </a:pPr>
            <a:r>
              <a:rPr lang="en-US" sz="1800" dirty="0"/>
              <a:t>Validation sets used to track performance and prevent overfitting (70% train, 20% validation, 10% test).</a:t>
            </a:r>
          </a:p>
          <a:p>
            <a:pPr marL="0" indent="0" algn="ctr">
              <a:buNone/>
            </a:pPr>
            <a:endParaRPr lang="el-GR" sz="1800" dirty="0"/>
          </a:p>
        </p:txBody>
      </p:sp>
    </p:spTree>
    <p:extLst>
      <p:ext uri="{BB962C8B-B14F-4D97-AF65-F5344CB8AC3E}">
        <p14:creationId xmlns:p14="http://schemas.microsoft.com/office/powerpoint/2010/main" val="39541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FE33-01B6-8B20-8E6D-5E46115602A6}"/>
              </a:ext>
            </a:extLst>
          </p:cNvPr>
          <p:cNvSpPr>
            <a:spLocks noGrp="1"/>
          </p:cNvSpPr>
          <p:nvPr>
            <p:ph type="title"/>
          </p:nvPr>
        </p:nvSpPr>
        <p:spPr>
          <a:xfrm>
            <a:off x="0" y="0"/>
            <a:ext cx="10515600" cy="1325563"/>
          </a:xfrm>
        </p:spPr>
        <p:txBody>
          <a:bodyPr/>
          <a:lstStyle/>
          <a:p>
            <a:r>
              <a:rPr lang="en-US" dirty="0"/>
              <a:t>Custom Neural and Convolutional Networks – Results (1/4)</a:t>
            </a:r>
            <a:endParaRPr lang="el-GR" dirty="0"/>
          </a:p>
        </p:txBody>
      </p:sp>
      <p:pic>
        <p:nvPicPr>
          <p:cNvPr id="5" name="Picture 4">
            <a:extLst>
              <a:ext uri="{FF2B5EF4-FFF2-40B4-BE49-F238E27FC236}">
                <a16:creationId xmlns:a16="http://schemas.microsoft.com/office/drawing/2014/main" id="{8BD13164-7B74-0A7A-073E-B130D3970861}"/>
              </a:ext>
            </a:extLst>
          </p:cNvPr>
          <p:cNvPicPr>
            <a:picLocks noChangeAspect="1"/>
          </p:cNvPicPr>
          <p:nvPr/>
        </p:nvPicPr>
        <p:blipFill>
          <a:blip r:embed="rId3"/>
          <a:stretch>
            <a:fillRect/>
          </a:stretch>
        </p:blipFill>
        <p:spPr>
          <a:xfrm>
            <a:off x="784083" y="1851156"/>
            <a:ext cx="10623833" cy="4387597"/>
          </a:xfrm>
          <a:prstGeom prst="rect">
            <a:avLst/>
          </a:prstGeom>
        </p:spPr>
      </p:pic>
    </p:spTree>
    <p:extLst>
      <p:ext uri="{BB962C8B-B14F-4D97-AF65-F5344CB8AC3E}">
        <p14:creationId xmlns:p14="http://schemas.microsoft.com/office/powerpoint/2010/main" val="172072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7BC4E6-7E30-6AA9-3D42-040ACEC6F411}"/>
              </a:ext>
            </a:extLst>
          </p:cNvPr>
          <p:cNvPicPr>
            <a:picLocks noChangeAspect="1"/>
          </p:cNvPicPr>
          <p:nvPr/>
        </p:nvPicPr>
        <p:blipFill>
          <a:blip r:embed="rId3"/>
          <a:stretch>
            <a:fillRect/>
          </a:stretch>
        </p:blipFill>
        <p:spPr>
          <a:xfrm>
            <a:off x="1946821" y="1286881"/>
            <a:ext cx="8298357" cy="5571119"/>
          </a:xfrm>
          <a:prstGeom prst="rect">
            <a:avLst/>
          </a:prstGeom>
        </p:spPr>
      </p:pic>
      <p:sp>
        <p:nvSpPr>
          <p:cNvPr id="2" name="Title 1">
            <a:extLst>
              <a:ext uri="{FF2B5EF4-FFF2-40B4-BE49-F238E27FC236}">
                <a16:creationId xmlns:a16="http://schemas.microsoft.com/office/drawing/2014/main" id="{1E9514FE-46ED-50D4-711A-4B0D4CB3C514}"/>
              </a:ext>
            </a:extLst>
          </p:cNvPr>
          <p:cNvSpPr>
            <a:spLocks noGrp="1"/>
          </p:cNvSpPr>
          <p:nvPr>
            <p:ph type="title"/>
          </p:nvPr>
        </p:nvSpPr>
        <p:spPr>
          <a:xfrm>
            <a:off x="0" y="0"/>
            <a:ext cx="10515600" cy="1325563"/>
          </a:xfrm>
        </p:spPr>
        <p:txBody>
          <a:bodyPr/>
          <a:lstStyle/>
          <a:p>
            <a:r>
              <a:rPr lang="en-US" dirty="0"/>
              <a:t>Custom Neural and Convolutional Networks – Results (2/4)</a:t>
            </a:r>
            <a:endParaRPr lang="el-GR" dirty="0"/>
          </a:p>
        </p:txBody>
      </p:sp>
    </p:spTree>
    <p:extLst>
      <p:ext uri="{BB962C8B-B14F-4D97-AF65-F5344CB8AC3E}">
        <p14:creationId xmlns:p14="http://schemas.microsoft.com/office/powerpoint/2010/main" val="250031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2987</TotalTime>
  <Words>3706</Words>
  <Application>Microsoft Office PowerPoint</Application>
  <PresentationFormat>Widescreen</PresentationFormat>
  <Paragraphs>243</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Arial</vt:lpstr>
      <vt:lpstr>DDG_ProximaNova</vt:lpstr>
      <vt:lpstr>Inter</vt:lpstr>
      <vt:lpstr>var(--sds-font-family-01)</vt:lpstr>
      <vt:lpstr>Office Theme</vt:lpstr>
      <vt:lpstr>Sign Language Recognition</vt:lpstr>
      <vt:lpstr>Contents</vt:lpstr>
      <vt:lpstr>Overview</vt:lpstr>
      <vt:lpstr>Datasets (1/2)</vt:lpstr>
      <vt:lpstr>Datasets (2/2)</vt:lpstr>
      <vt:lpstr>Custom Neural and Convolutional Networks – Models Architecture (1/2)</vt:lpstr>
      <vt:lpstr>Custom Neural and Convolutional Networks - Models Architecture (2/2)</vt:lpstr>
      <vt:lpstr>Custom Neural and Convolutional Networks – Results (1/4)</vt:lpstr>
      <vt:lpstr>Custom Neural and Convolutional Networks – Results (2/4)</vt:lpstr>
      <vt:lpstr>Custom Neural and Convolutional Networks – Results (3/4)</vt:lpstr>
      <vt:lpstr>Custom Neural and Convolutional Networks – Results (4/4)</vt:lpstr>
      <vt:lpstr>Transfer Learning (1/3): Overview</vt:lpstr>
      <vt:lpstr>Transfer Learning (2/3): Model Architecture</vt:lpstr>
      <vt:lpstr>Transfer Learning (3/3): Classification Head</vt:lpstr>
      <vt:lpstr>Transfer Learning Results (1/3)</vt:lpstr>
      <vt:lpstr>Transfer Learning Results (2/3)</vt:lpstr>
      <vt:lpstr>Transfer Learning Results (3/3)</vt:lpstr>
      <vt:lpstr>Vision Transformers (1/2): Overview</vt:lpstr>
      <vt:lpstr>Vision Transformer(2/2): Architectures</vt:lpstr>
      <vt:lpstr>Vision Transformers(1/3): Results</vt:lpstr>
      <vt:lpstr>Vision Transformers(2/3): Results</vt:lpstr>
      <vt:lpstr>Vision Transformers(3/3): Results</vt:lpstr>
      <vt:lpstr>Best Models Comparison</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Giannis Fourfouris</dc:creator>
  <cp:lastModifiedBy>Myrto P</cp:lastModifiedBy>
  <cp:revision>74</cp:revision>
  <dcterms:created xsi:type="dcterms:W3CDTF">2025-02-09T08:57:51Z</dcterms:created>
  <dcterms:modified xsi:type="dcterms:W3CDTF">2025-02-12T09:46:50Z</dcterms:modified>
</cp:coreProperties>
</file>