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EB845-ECA0-4EAE-BF35-019B168C7852}" v="1" dt="2024-03-19T03:25:2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2892" y="-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7011132"/>
            <a:ext cx="25704245" cy="14914762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501064"/>
            <a:ext cx="22680216" cy="10343147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57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31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80848"/>
            <a:ext cx="6520562" cy="363051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80848"/>
            <a:ext cx="19183683" cy="363051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72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3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80331"/>
            <a:ext cx="26082248" cy="178203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69280"/>
            <a:ext cx="26082248" cy="9371307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>
                    <a:tint val="82000"/>
                  </a:schemeClr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82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9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404240"/>
            <a:ext cx="12852122" cy="27181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404240"/>
            <a:ext cx="12852122" cy="27181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40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80857"/>
            <a:ext cx="26082248" cy="82804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501820"/>
            <a:ext cx="12793057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48601"/>
            <a:ext cx="12793057" cy="23016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501820"/>
            <a:ext cx="12856061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48601"/>
            <a:ext cx="12856061" cy="23016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7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17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75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68216"/>
            <a:ext cx="15309146" cy="3044436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5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68216"/>
            <a:ext cx="15309146" cy="3044436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49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80857"/>
            <a:ext cx="26082248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404240"/>
            <a:ext cx="26082248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D92FD-82C0-4B2A-B6FD-DDBEEF16BE96}" type="datetimeFigureOut">
              <a:rPr lang="en-AU" smtClean="0"/>
              <a:t>14/02/2025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706598"/>
            <a:ext cx="10206097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1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E19245-D4D6-BD16-28E1-93A0ED6D701B}"/>
              </a:ext>
            </a:extLst>
          </p:cNvPr>
          <p:cNvSpPr/>
          <p:nvPr/>
        </p:nvSpPr>
        <p:spPr>
          <a:xfrm>
            <a:off x="0" y="-44733"/>
            <a:ext cx="30240288" cy="5162083"/>
          </a:xfrm>
          <a:prstGeom prst="rect">
            <a:avLst/>
          </a:prstGeom>
          <a:gradFill flip="none" rotWithShape="1">
            <a:gsLst>
              <a:gs pos="0">
                <a:srgbClr val="005CA9">
                  <a:shade val="30000"/>
                  <a:satMod val="115000"/>
                </a:srgbClr>
              </a:gs>
              <a:gs pos="50000">
                <a:srgbClr val="005CA9">
                  <a:shade val="67500"/>
                  <a:satMod val="115000"/>
                </a:srgbClr>
              </a:gs>
              <a:gs pos="100000">
                <a:srgbClr val="005C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1B547-4D07-D294-A4FA-9C1173A8F3F2}"/>
              </a:ext>
            </a:extLst>
          </p:cNvPr>
          <p:cNvSpPr txBox="1"/>
          <p:nvPr/>
        </p:nvSpPr>
        <p:spPr>
          <a:xfrm>
            <a:off x="0" y="871156"/>
            <a:ext cx="30240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0" b="1" dirty="0">
                <a:solidFill>
                  <a:schemeClr val="bg1"/>
                </a:solidFill>
              </a:rPr>
              <a:t>Sign Language Recognition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D949D-43AB-FE87-F56C-80733CB3AAAF}"/>
              </a:ext>
            </a:extLst>
          </p:cNvPr>
          <p:cNvSpPr/>
          <p:nvPr/>
        </p:nvSpPr>
        <p:spPr>
          <a:xfrm>
            <a:off x="0" y="40670807"/>
            <a:ext cx="30240288" cy="2169468"/>
          </a:xfrm>
          <a:prstGeom prst="rect">
            <a:avLst/>
          </a:prstGeom>
          <a:gradFill flip="none" rotWithShape="1">
            <a:gsLst>
              <a:gs pos="0">
                <a:srgbClr val="005CA9">
                  <a:shade val="30000"/>
                  <a:satMod val="115000"/>
                </a:srgbClr>
              </a:gs>
              <a:gs pos="50000">
                <a:srgbClr val="005CA9">
                  <a:shade val="67500"/>
                  <a:satMod val="115000"/>
                </a:srgbClr>
              </a:gs>
              <a:gs pos="100000">
                <a:srgbClr val="005C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8B00B-5069-9185-1A49-19DF9E5A31DE}"/>
              </a:ext>
            </a:extLst>
          </p:cNvPr>
          <p:cNvSpPr txBox="1"/>
          <p:nvPr/>
        </p:nvSpPr>
        <p:spPr>
          <a:xfrm>
            <a:off x="1026041" y="6823561"/>
            <a:ext cx="136530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 effective sign language recognition system.</a:t>
            </a:r>
          </a:p>
          <a:p>
            <a:r>
              <a:rPr lang="en-US" sz="3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of baseline models to more complex architectures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 and transfer learning for better accuracy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Observations: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of model architectures and effectiveness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46A23-6122-4F1D-E3B4-D213E1DE1581}"/>
              </a:ext>
            </a:extLst>
          </p:cNvPr>
          <p:cNvSpPr txBox="1"/>
          <p:nvPr/>
        </p:nvSpPr>
        <p:spPr>
          <a:xfrm>
            <a:off x="0" y="3207243"/>
            <a:ext cx="3024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Myrto </a:t>
            </a:r>
            <a:r>
              <a:rPr lang="en-AU" sz="4800" dirty="0" err="1">
                <a:solidFill>
                  <a:schemeClr val="bg1"/>
                </a:solidFill>
              </a:rPr>
              <a:t>Potamiti</a:t>
            </a:r>
            <a:r>
              <a:rPr lang="en-AU" sz="4800" dirty="0">
                <a:solidFill>
                  <a:schemeClr val="bg1"/>
                </a:solidFill>
              </a:rPr>
              <a:t>, Panagiotis </a:t>
            </a:r>
            <a:r>
              <a:rPr lang="en-AU" sz="4800" dirty="0" err="1">
                <a:solidFill>
                  <a:schemeClr val="bg1"/>
                </a:solidFill>
              </a:rPr>
              <a:t>Korovesis</a:t>
            </a:r>
            <a:r>
              <a:rPr lang="en-AU" sz="4800" dirty="0">
                <a:solidFill>
                  <a:schemeClr val="bg1"/>
                </a:solidFill>
              </a:rPr>
              <a:t>, Giannis </a:t>
            </a:r>
            <a:r>
              <a:rPr lang="en-AU" sz="4800" dirty="0" err="1">
                <a:solidFill>
                  <a:schemeClr val="bg1"/>
                </a:solidFill>
              </a:rPr>
              <a:t>Fourfouris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5E7A1-01AE-CF3E-5486-52DB991FB1F8}"/>
              </a:ext>
            </a:extLst>
          </p:cNvPr>
          <p:cNvSpPr txBox="1"/>
          <p:nvPr/>
        </p:nvSpPr>
        <p:spPr>
          <a:xfrm>
            <a:off x="1046761" y="5620091"/>
            <a:ext cx="697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1. </a:t>
            </a:r>
            <a:r>
              <a:rPr lang="en-AU" sz="5400" b="1" dirty="0">
                <a:solidFill>
                  <a:srgbClr val="005CA9"/>
                </a:solidFill>
              </a:rPr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E292F-8AE8-7659-FAB0-3FD5A8F4F8AB}"/>
              </a:ext>
            </a:extLst>
          </p:cNvPr>
          <p:cNvSpPr txBox="1"/>
          <p:nvPr/>
        </p:nvSpPr>
        <p:spPr>
          <a:xfrm>
            <a:off x="1060252" y="10299015"/>
            <a:ext cx="69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2. Datasets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5B2B0-40E0-3708-C86E-1915AD1E3D07}"/>
              </a:ext>
            </a:extLst>
          </p:cNvPr>
          <p:cNvSpPr txBox="1"/>
          <p:nvPr/>
        </p:nvSpPr>
        <p:spPr>
          <a:xfrm>
            <a:off x="1060252" y="11417980"/>
            <a:ext cx="136530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000" dirty="0">
                <a:latin typeface="Calibri" panose="020F0502020204030204" pitchFamily="34" charset="0"/>
                <a:cs typeface="Calibri" panose="020F0502020204030204" pitchFamily="34" charset="0"/>
              </a:rPr>
              <a:t>Six datasets containing different alphabets and gestures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1B07C-2F85-CE5B-24A8-7247C80D3E94}"/>
              </a:ext>
            </a:extLst>
          </p:cNvPr>
          <p:cNvSpPr txBox="1"/>
          <p:nvPr/>
        </p:nvSpPr>
        <p:spPr>
          <a:xfrm>
            <a:off x="15673144" y="5620091"/>
            <a:ext cx="69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4.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65A64-3AEE-C3CB-C450-C02D9C531376}"/>
              </a:ext>
            </a:extLst>
          </p:cNvPr>
          <p:cNvSpPr txBox="1"/>
          <p:nvPr/>
        </p:nvSpPr>
        <p:spPr>
          <a:xfrm>
            <a:off x="15552993" y="28846585"/>
            <a:ext cx="69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5. Conclusions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6BA379-2874-8737-6B88-CCE9B72258B5}"/>
              </a:ext>
            </a:extLst>
          </p:cNvPr>
          <p:cNvSpPr txBox="1"/>
          <p:nvPr/>
        </p:nvSpPr>
        <p:spPr>
          <a:xfrm>
            <a:off x="15673144" y="35109125"/>
            <a:ext cx="69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10BDF-3FA9-42EA-CCD9-77172EAF730A}"/>
              </a:ext>
            </a:extLst>
          </p:cNvPr>
          <p:cNvSpPr txBox="1"/>
          <p:nvPr/>
        </p:nvSpPr>
        <p:spPr>
          <a:xfrm>
            <a:off x="858772" y="19582048"/>
            <a:ext cx="13653061" cy="1957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Neural and Convolutional Networks (CNNs)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Simple Feedforward Neural Network (FFNN):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Fully connected architecture with a flatten layer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Linear layer with 500 hidden units,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activation.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Simple Convolutional Neural Network (CNN):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Layer 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32 filters (5×5) with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Layer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16 filters (3×3) with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Flatten layer for classification.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Enhanced CNN: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Conv Layer 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32 filters (5×5),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Batch Norm.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Max-Pool 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2×2 kernel.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Conv Layer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16 filters (3×3),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Batch Norm.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Max-Pool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2×2 kernel.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Dropout Layer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0.5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Fully connected Layer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Learning</a:t>
            </a:r>
            <a:endParaRPr lang="en-US" sz="2800" u="sng" dirty="0">
              <a:solidFill>
                <a:srgbClr val="005CA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Models: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MobileNetV2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ConvNetXtBase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Training Approach: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Fine-tune only the classification head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hidden size as a hyperparameter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Fine-tune the entire model</a:t>
            </a: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Optimizer: Adam optimizer with learning rates: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0.001 for training only the classification head.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	 0.0001 for full model fine-tuning.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Vision Transformers (</a:t>
            </a:r>
            <a:r>
              <a:rPr lang="en-US" sz="3000" b="1" u="sng" dirty="0" err="1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ViTs</a:t>
            </a:r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Transformer architecture for image processing</a:t>
            </a: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Model Variants: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Classic Vision Transformer architectures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DeiT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-III (Data-efficient Image Transformer):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Distillation token for knowledge transfer </a:t>
            </a:r>
            <a:endParaRPr lang="el-G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from a teacher model (usually CNN).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EfficientViT-M5: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Cascaded Group Attention for memory efficiency.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902215-9A79-32FB-142A-AD93B7398F5C}"/>
              </a:ext>
            </a:extLst>
          </p:cNvPr>
          <p:cNvSpPr txBox="1"/>
          <p:nvPr/>
        </p:nvSpPr>
        <p:spPr>
          <a:xfrm>
            <a:off x="15534744" y="29730471"/>
            <a:ext cx="13640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of three approaches: Custom Neural Networks, Transfer Learning and Vision Transformers on multiple sign language datasets</a:t>
            </a: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Transfer Learning and fine-tuning:</a:t>
            </a: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 Better accuracy on limited data</a:t>
            </a:r>
            <a:endParaRPr lang="en-AU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Context specific model selection:</a:t>
            </a: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 Dataset characteristics and application</a:t>
            </a: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BD6F3-7DB1-DAF4-15F6-DC54FF75E0E3}"/>
              </a:ext>
            </a:extLst>
          </p:cNvPr>
          <p:cNvSpPr txBox="1"/>
          <p:nvPr/>
        </p:nvSpPr>
        <p:spPr>
          <a:xfrm>
            <a:off x="15571241" y="36074700"/>
            <a:ext cx="136040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[1] Kapil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Londhe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American Sign Language, 2021.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[2] A.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Muntakim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Rafi et al., "Image-based Bengali sign language alphabet recognition," IEEE GHTC, 2019.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[3] Gaurav Dutta, KSL Challenge Dataset, 2023.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Aykhan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Nazimzada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AzSL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Dataset, 2022.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[5] A.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Kapitanov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et al., "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HAGrid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dataset," IEEE/CVF Winter Conf. on Applications of CV, 2024.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[6] A. Mavi, Z.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Dikle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"New 27-class sign language dataset,"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2022.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[7] M. Sandler et al., "MobileNetV2: Inverted residuals," 2019.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[8] Z. Liu et al., "A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ConvNet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for the 2020s,"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2022.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[9] K. He et al., "Deep residual learning,"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2015.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[10] A.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Dosovitskiy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et al., "An image is worth 16x16 words: Vision transformers," ICLR, 2021.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[11] H.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Touvron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et al., "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DeiT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III: Revenge of the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ViT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,"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2022.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[12] X. Liu et al., "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EfficientViT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: Memory-efficient vision transformer," CVPR, 2022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EE1255-327C-4C34-EAE3-867C917A518D}"/>
              </a:ext>
            </a:extLst>
          </p:cNvPr>
          <p:cNvSpPr txBox="1"/>
          <p:nvPr/>
        </p:nvSpPr>
        <p:spPr>
          <a:xfrm>
            <a:off x="5868761" y="41220633"/>
            <a:ext cx="19763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Neural Network</a:t>
            </a:r>
          </a:p>
          <a:p>
            <a:pPr algn="ctr"/>
            <a:r>
              <a:rPr lang="fr-FR" sz="4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Data Science &amp; Information Technologies, </a:t>
            </a:r>
            <a:r>
              <a:rPr lang="fr-FR" sz="4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4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</a:t>
            </a:r>
            <a:endParaRPr lang="en-AU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4A0A05-1DAA-F8C7-F59B-940584EB0B28}"/>
              </a:ext>
            </a:extLst>
          </p:cNvPr>
          <p:cNvSpPr txBox="1"/>
          <p:nvPr/>
        </p:nvSpPr>
        <p:spPr>
          <a:xfrm>
            <a:off x="1026041" y="18574780"/>
            <a:ext cx="10345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3. 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251767-023B-3AB5-950B-498C900E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52" y="12150763"/>
            <a:ext cx="12598152" cy="2702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AA91CC-B1C6-4A36-A673-30B78DB7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" r="-1435" b="20819"/>
          <a:stretch/>
        </p:blipFill>
        <p:spPr>
          <a:xfrm>
            <a:off x="858772" y="15143152"/>
            <a:ext cx="4701288" cy="2889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D5EFB-1C3E-DAD5-CCEF-A7AAFF3B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1431"/>
          <a:stretch/>
        </p:blipFill>
        <p:spPr>
          <a:xfrm>
            <a:off x="10085853" y="15110483"/>
            <a:ext cx="3929491" cy="2889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068AD0-B30B-9098-8ADA-9465F392A4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9342"/>
          <a:stretch/>
        </p:blipFill>
        <p:spPr>
          <a:xfrm>
            <a:off x="5527994" y="15100012"/>
            <a:ext cx="4028906" cy="28894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434CF4-7968-DDC1-D6DC-0A9F02442F52}"/>
              </a:ext>
            </a:extLst>
          </p:cNvPr>
          <p:cNvSpPr txBox="1"/>
          <p:nvPr/>
        </p:nvSpPr>
        <p:spPr>
          <a:xfrm>
            <a:off x="1472949" y="17993540"/>
            <a:ext cx="1512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Figure 1: Sample images from: a) Hand Gesture Recognition Image Dataset, b) American Sign Language, c) 27 Class Sign Language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663CA-802D-0240-8E06-A92BA3FD2371}"/>
              </a:ext>
            </a:extLst>
          </p:cNvPr>
          <p:cNvSpPr txBox="1"/>
          <p:nvPr/>
        </p:nvSpPr>
        <p:spPr>
          <a:xfrm>
            <a:off x="15673144" y="32651085"/>
            <a:ext cx="69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6. Future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6EFC0-6982-88C8-625C-4A6BFB821E87}"/>
              </a:ext>
            </a:extLst>
          </p:cNvPr>
          <p:cNvSpPr txBox="1"/>
          <p:nvPr/>
        </p:nvSpPr>
        <p:spPr>
          <a:xfrm>
            <a:off x="15552993" y="33599087"/>
            <a:ext cx="13640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latin typeface="Calibri" panose="020F0502020204030204" pitchFamily="34" charset="0"/>
                <a:cs typeface="Calibri" panose="020F0502020204030204" pitchFamily="34" charset="0"/>
              </a:rPr>
              <a:t>Advanced  Data Augmentation</a:t>
            </a: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Exploitation of Video Datasets with real-time processing</a:t>
            </a: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DA2F77-BECD-9D9C-BF16-A6FA469DBA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2947"/>
          <a:stretch/>
        </p:blipFill>
        <p:spPr>
          <a:xfrm>
            <a:off x="23201741" y="21570236"/>
            <a:ext cx="6563627" cy="7584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75E2DD-FC0B-2F10-1E0D-1225CD326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08" y="38554839"/>
            <a:ext cx="8358583" cy="1785697"/>
          </a:xfrm>
          <a:prstGeom prst="rect">
            <a:avLst/>
          </a:prstGeom>
        </p:spPr>
      </p:pic>
      <p:pic>
        <p:nvPicPr>
          <p:cNvPr id="23" name="Εικόνα 5">
            <a:extLst>
              <a:ext uri="{FF2B5EF4-FFF2-40B4-BE49-F238E27FC236}">
                <a16:creationId xmlns:a16="http://schemas.microsoft.com/office/drawing/2014/main" id="{04409E9E-0708-1E7B-847A-539128FA4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108" y="30865651"/>
            <a:ext cx="4564886" cy="4083876"/>
          </a:xfrm>
          <a:prstGeom prst="rect">
            <a:avLst/>
          </a:prstGeom>
        </p:spPr>
      </p:pic>
      <p:pic>
        <p:nvPicPr>
          <p:cNvPr id="24" name="Εικόνα 7">
            <a:extLst>
              <a:ext uri="{FF2B5EF4-FFF2-40B4-BE49-F238E27FC236}">
                <a16:creationId xmlns:a16="http://schemas.microsoft.com/office/drawing/2014/main" id="{5FB66010-3C81-F325-036B-9A9A61BB68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4779" y="30865651"/>
            <a:ext cx="4564886" cy="4331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E0C0F6-43CF-7E0A-5B78-F9455518E89D}"/>
              </a:ext>
            </a:extLst>
          </p:cNvPr>
          <p:cNvSpPr txBox="1"/>
          <p:nvPr/>
        </p:nvSpPr>
        <p:spPr>
          <a:xfrm>
            <a:off x="15750353" y="6742660"/>
            <a:ext cx="76668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Neural and Convolutional Networks (CNNs)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Enhanced CNN + Dropout:</a:t>
            </a:r>
            <a:r>
              <a:rPr lang="en-US" sz="2800" dirty="0"/>
              <a:t> Improved generalization, reduced overfitting.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Tradeoff between model complexity, dataset size, and optimization efficiency.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Optimized performance with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early stopping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NN overfitting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 complex datasets.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1CE15-924D-DBF7-5582-BD9F4A1CBBA1}"/>
              </a:ext>
            </a:extLst>
          </p:cNvPr>
          <p:cNvSpPr txBox="1"/>
          <p:nvPr/>
        </p:nvSpPr>
        <p:spPr>
          <a:xfrm>
            <a:off x="16024024" y="21769867"/>
            <a:ext cx="70117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Models Comparison on all 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CNNs: Poor generalization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Learning &amp; </a:t>
            </a:r>
            <a:r>
              <a:rPr 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ViTs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outperformed custom CNN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Pretrained features boost accuracy.</a:t>
            </a:r>
            <a:endPara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77DA9E-563A-9343-D58B-278E5002A3B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8204" t="2196" b="80509"/>
          <a:stretch/>
        </p:blipFill>
        <p:spPr>
          <a:xfrm>
            <a:off x="20006879" y="26573677"/>
            <a:ext cx="4267145" cy="1798352"/>
          </a:xfrm>
          <a:prstGeom prst="rect">
            <a:avLst/>
          </a:prstGeom>
        </p:spPr>
      </p:pic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F97D8714-4E79-0774-EB49-CB11F7CA41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45985" y="6452606"/>
            <a:ext cx="6819775" cy="5118318"/>
          </a:xfrm>
          <a:prstGeom prst="rect">
            <a:avLst/>
          </a:prstGeom>
        </p:spPr>
      </p:pic>
      <p:pic>
        <p:nvPicPr>
          <p:cNvPr id="36" name="Εικόνα 5" descr="Εικόνα που περιέχει κείμενο, στιγμιότυπο οθόνης, αριθμός, γραμμή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F3A2F307-2F14-35B8-23CF-1A65F064FD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141" y="11988027"/>
            <a:ext cx="6501297" cy="4757531"/>
          </a:xfrm>
          <a:prstGeom prst="rect">
            <a:avLst/>
          </a:prstGeom>
        </p:spPr>
      </p:pic>
      <p:pic>
        <p:nvPicPr>
          <p:cNvPr id="37" name="Picture 36" descr="A graph with colored squares and numbers&#10;&#10;AI-generated content may be incorrect.">
            <a:extLst>
              <a:ext uri="{FF2B5EF4-FFF2-40B4-BE49-F238E27FC236}">
                <a16:creationId xmlns:a16="http://schemas.microsoft.com/office/drawing/2014/main" id="{FA586B43-32C1-D8FA-A393-A438488A0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985" y="16948355"/>
            <a:ext cx="6685614" cy="39883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51E45B3-84D2-6E5C-9424-ADA5F9D38A7A}"/>
              </a:ext>
            </a:extLst>
          </p:cNvPr>
          <p:cNvSpPr txBox="1"/>
          <p:nvPr/>
        </p:nvSpPr>
        <p:spPr>
          <a:xfrm>
            <a:off x="16060521" y="11492639"/>
            <a:ext cx="697529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MobileNetV2 outperformed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ConvNeXt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across all datasets despite being smaller.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 train-validation accuracies: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Proper learning with reduced overfitting.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train-validation loss differences across all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 the entire model: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Significant accuracy improvement over training only the classification head.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BFDC96-049E-5702-504B-52C3D198EFBF}"/>
              </a:ext>
            </a:extLst>
          </p:cNvPr>
          <p:cNvSpPr txBox="1"/>
          <p:nvPr/>
        </p:nvSpPr>
        <p:spPr>
          <a:xfrm>
            <a:off x="16187908" y="16912786"/>
            <a:ext cx="70117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Vision Transformers (</a:t>
            </a:r>
            <a:r>
              <a:rPr lang="en-US" sz="3000" b="1" u="sng" dirty="0" err="1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ViTs</a:t>
            </a:r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Fine-tuning classification head: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Overfitting on more complex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Visual Transformer Variants: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High performance across all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EfficientViT-M5: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Optimal time-accuracy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Vision transformers data hungry nature: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Weaker performance on small datasets</a:t>
            </a:r>
          </a:p>
        </p:txBody>
      </p:sp>
    </p:spTree>
    <p:extLst>
      <p:ext uri="{BB962C8B-B14F-4D97-AF65-F5344CB8AC3E}">
        <p14:creationId xmlns:p14="http://schemas.microsoft.com/office/powerpoint/2010/main" val="344370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nash Health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5215D"/>
      </a:accent1>
      <a:accent2>
        <a:srgbClr val="005CA9"/>
      </a:accent2>
      <a:accent3>
        <a:srgbClr val="00A39A"/>
      </a:accent3>
      <a:accent4>
        <a:srgbClr val="EFEEE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61892C1072394FAEDD59C5DABA5D2E" ma:contentTypeVersion="19" ma:contentTypeDescription="Create a new document." ma:contentTypeScope="" ma:versionID="c3bf856597a6f272e62802464959c9ae">
  <xsd:schema xmlns:xsd="http://www.w3.org/2001/XMLSchema" xmlns:xs="http://www.w3.org/2001/XMLSchema" xmlns:p="http://schemas.microsoft.com/office/2006/metadata/properties" xmlns:ns2="b46b7a7a-60bd-463b-8784-40e0360947d8" xmlns:ns3="ffd4d2fb-1d99-4c9c-9b59-8928febbbb66" targetNamespace="http://schemas.microsoft.com/office/2006/metadata/properties" ma:root="true" ma:fieldsID="b9d1c54bc5708d77aa170e36336aab11" ns2:_="" ns3:_="">
    <xsd:import namespace="b46b7a7a-60bd-463b-8784-40e0360947d8"/>
    <xsd:import namespace="ffd4d2fb-1d99-4c9c-9b59-8928febbbb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Note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b7a7a-60bd-463b-8784-40e036094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98763fd-94b5-4da1-826f-f7dcd53e6d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Notes" ma:index="25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4d2fb-1d99-4c9c-9b59-8928febbbb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499c900-8c54-4308-947d-3bc3a4fbdf7e}" ma:internalName="TaxCatchAll" ma:showField="CatchAllData" ma:web="ffd4d2fb-1d99-4c9c-9b59-8928febbbb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46b7a7a-60bd-463b-8784-40e0360947d8">
      <Terms xmlns="http://schemas.microsoft.com/office/infopath/2007/PartnerControls"/>
    </lcf76f155ced4ddcb4097134ff3c332f>
    <Notes xmlns="b46b7a7a-60bd-463b-8784-40e0360947d8" xsi:nil="true"/>
    <TaxCatchAll xmlns="ffd4d2fb-1d99-4c9c-9b59-8928febbbb66" xsi:nil="true"/>
    <SharedWithUsers xmlns="ffd4d2fb-1d99-4c9c-9b59-8928febbbb66">
      <UserInfo>
        <DisplayName/>
        <AccountId xsi:nil="true"/>
        <AccountType/>
      </UserInfo>
    </SharedWithUsers>
    <MediaLengthInSeconds xmlns="b46b7a7a-60bd-463b-8784-40e0360947d8" xsi:nil="true"/>
  </documentManagement>
</p:properties>
</file>

<file path=customXml/itemProps1.xml><?xml version="1.0" encoding="utf-8"?>
<ds:datastoreItem xmlns:ds="http://schemas.openxmlformats.org/officeDocument/2006/customXml" ds:itemID="{D9DEC8D1-D206-44F2-B6F1-0E559B740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6b7a7a-60bd-463b-8784-40e0360947d8"/>
    <ds:schemaRef ds:uri="ffd4d2fb-1d99-4c9c-9b59-8928febbb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D0422E-2D7C-4C37-B135-B71141D372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A834B4-D88C-4218-91F6-E2A769CC28A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ffd4d2fb-1d99-4c9c-9b59-8928febbbb66"/>
    <ds:schemaRef ds:uri="b46b7a7a-60bd-463b-8784-40e0360947d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763</Words>
  <Application>Microsoft Office PowerPoint</Application>
  <PresentationFormat>Custom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Kilby</dc:creator>
  <cp:lastModifiedBy>Myrto P</cp:lastModifiedBy>
  <cp:revision>16</cp:revision>
  <dcterms:created xsi:type="dcterms:W3CDTF">2024-02-26T05:45:39Z</dcterms:created>
  <dcterms:modified xsi:type="dcterms:W3CDTF">2025-02-14T09:00:54Z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0x0101008B61892C1072394FAEDD59C5DABA5D2E</vt:lpwstr>
  </property>
  <property fmtid="{D5CDD505-2E9C-101B-9397-08002B2CF9AE}" pid="3" name="Order">
    <vt:r8>232900</vt:r8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