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64" r:id="rId5"/>
    <p:sldId id="266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43772-1DA8-EF0E-562F-DD3BF032FDFF}" v="17" dt="2024-03-07T18:42:08.701"/>
    <p1510:client id="{2742F1CD-54BB-F3EC-1B41-000047EC94E2}" v="393" dt="2024-03-07T19:02:44.542"/>
    <p1510:client id="{76C2B2BE-44B5-080B-4FDA-562AA2D36FA4}" v="168" dt="2024-03-05T19:46:34.655"/>
    <p1510:client id="{97DBD436-5F29-CFD8-1FBC-1838775AB724}" v="174" dt="2024-03-07T16:50:51.931"/>
    <p1510:client id="{C3EE0BA7-A464-16FE-863F-6656624FB5CD}" v="194" dt="2024-03-06T19:47:09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061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9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4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65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9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7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9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4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3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en-US" dirty="0"/>
              <a:t>Factors </a:t>
            </a:r>
            <a:r>
              <a:rPr lang="en-US" dirty="0">
                <a:ea typeface="+mj-lt"/>
                <a:cs typeface="+mj-lt"/>
              </a:rPr>
              <a:t>determining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economic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Panagiotis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Leontsinis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Muhammad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AZMI and, </a:t>
            </a:r>
            <a:r>
              <a:rPr lang="en-GB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Gabija</a:t>
            </a:r>
            <a:r>
              <a:rPr lang="en-GB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Suruda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 descr="Earth Globe Europe-Africa">
            <a:extLst>
              <a:ext uri="{FF2B5EF4-FFF2-40B4-BE49-F238E27FC236}">
                <a16:creationId xmlns:a16="http://schemas.microsoft.com/office/drawing/2014/main" id="{C5218BE3-12BB-BDED-4A86-5F28359C5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52944" y="1554214"/>
            <a:ext cx="3744546" cy="37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53A5-7921-63EE-8A4D-67CAEEFC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choices</a:t>
            </a:r>
          </a:p>
        </p:txBody>
      </p:sp>
      <p:pic>
        <p:nvPicPr>
          <p:cNvPr id="4" name="Picture 3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42CD56-77CD-397D-F89E-81BAB9AE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70" y="4786975"/>
            <a:ext cx="4943475" cy="1790700"/>
          </a:xfrm>
          <a:prstGeom prst="rect">
            <a:avLst/>
          </a:prstGeom>
        </p:spPr>
      </p:pic>
      <p:pic>
        <p:nvPicPr>
          <p:cNvPr id="8" name="Content Placeholder 7" descr="Preview of Jupyter Notebooks in VS Code">
            <a:extLst>
              <a:ext uri="{FF2B5EF4-FFF2-40B4-BE49-F238E27FC236}">
                <a16:creationId xmlns:a16="http://schemas.microsoft.com/office/drawing/2014/main" id="{A5E0574C-A1BE-0E17-5BDA-F993EAC00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2185" b="-331"/>
          <a:stretch/>
        </p:blipFill>
        <p:spPr>
          <a:xfrm>
            <a:off x="1077814" y="1815603"/>
            <a:ext cx="3795201" cy="2739030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0629768-CCAD-F198-EFC7-29168926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060" y="1033079"/>
            <a:ext cx="4612256" cy="3080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D0615-F9E9-F36A-85B9-C958064189E0}"/>
              </a:ext>
            </a:extLst>
          </p:cNvPr>
          <p:cNvSpPr txBox="1"/>
          <p:nvPr/>
        </p:nvSpPr>
        <p:spPr>
          <a:xfrm>
            <a:off x="6520961" y="4205653"/>
            <a:ext cx="45866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u="sng" dirty="0">
                <a:solidFill>
                  <a:srgbClr val="00B0F0"/>
                </a:solidFill>
                <a:ea typeface="+mn-lt"/>
                <a:cs typeface="+mn-lt"/>
              </a:rPr>
              <a:t>https://towardsdatascience.com/how-to-do-visualization-using-python-from-scratch-651304b5ee7a</a:t>
            </a:r>
            <a:endParaRPr lang="en-US" sz="1200" u="sng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AECAD-D7A4-E9A8-1634-DCA57BC39CC5}"/>
              </a:ext>
            </a:extLst>
          </p:cNvPr>
          <p:cNvSpPr txBox="1"/>
          <p:nvPr/>
        </p:nvSpPr>
        <p:spPr>
          <a:xfrm>
            <a:off x="416943" y="5276490"/>
            <a:ext cx="63260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This code will load the image 'person.png' along with a table named </a:t>
            </a:r>
            <a:r>
              <a:rPr lang="en-US" sz="1200" err="1">
                <a:latin typeface="Arial"/>
                <a:cs typeface="Arial"/>
              </a:rPr>
              <a:t>uk</a:t>
            </a:r>
            <a:r>
              <a:rPr lang="en-US" sz="1200" dirty="0">
                <a:latin typeface="Arial"/>
                <a:cs typeface="Arial"/>
              </a:rPr>
              <a:t>-unemployment which is a csv file. A csv file is an excel file format for tables. Furthermore, the second function will create the canvas with the specific width and height.</a:t>
            </a:r>
          </a:p>
        </p:txBody>
      </p:sp>
    </p:spTree>
    <p:extLst>
      <p:ext uri="{BB962C8B-B14F-4D97-AF65-F5344CB8AC3E}">
        <p14:creationId xmlns:p14="http://schemas.microsoft.com/office/powerpoint/2010/main" val="118717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04A-4BF3-6F80-30C6-4796F2D5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57BD-AB6E-5964-955F-BA41AFFE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My aim of this project is to produce a website with visual data regarding factors determining economic growth</a:t>
            </a:r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Economic growth occurs when there is an increase in the production and consumption of goods and services.</a:t>
            </a:r>
            <a:endParaRPr lang="en-US" sz="1200" dirty="0">
              <a:latin typeface="Arial"/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For example, </a:t>
            </a:r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Arial"/>
              </a:rPr>
              <a:t>Gross Domestic Product</a:t>
            </a:r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 (GDP) can be used as a measure for economic growth.</a:t>
            </a:r>
            <a:endParaRPr lang="en-US" sz="120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200" b="1" u="sng" dirty="0">
                <a:solidFill>
                  <a:srgbClr val="0D0D0D"/>
                </a:solidFill>
                <a:latin typeface="Arial"/>
                <a:ea typeface="Calibri"/>
                <a:cs typeface="Calibri"/>
              </a:rPr>
              <a:t>Macroeconomic factors:</a:t>
            </a:r>
            <a:endParaRPr lang="en-US" sz="1200" b="1" dirty="0">
              <a:solidFill>
                <a:srgbClr val="0D0D0D"/>
              </a:solidFill>
              <a:latin typeface="Arial"/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Calibri"/>
                <a:cs typeface="Calibri"/>
              </a:rPr>
              <a:t>GDP per capita</a:t>
            </a:r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Calibri"/>
                <a:cs typeface="Calibri"/>
              </a:rPr>
              <a:t>Investment</a:t>
            </a:r>
            <a:endParaRPr lang="en-US" dirty="0"/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Calibri"/>
                <a:cs typeface="Calibri"/>
              </a:rPr>
              <a:t>Government spending</a:t>
            </a:r>
          </a:p>
          <a:p>
            <a:r>
              <a:rPr lang="en-US" sz="1200" dirty="0">
                <a:solidFill>
                  <a:srgbClr val="0D0D0D"/>
                </a:solidFill>
                <a:latin typeface="Arial"/>
                <a:ea typeface="Calibri"/>
                <a:cs typeface="Calibri"/>
              </a:rPr>
              <a:t>Consumption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8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7D90-04AC-2B2C-D57C-D87086F5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Dataset#1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BF03-64B6-53F3-6A43-9CA2A43A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320" y="2033283"/>
            <a:ext cx="391267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The World Bank's data portal, databank.worldbank.org, provides global development, economic, social, and environmental data</a:t>
            </a:r>
            <a:endParaRPr lang="en-US" sz="1100">
              <a:latin typeface="Arial"/>
              <a:cs typeface="Arial"/>
            </a:endParaRPr>
          </a:p>
          <a:p>
            <a:endParaRPr lang="en-US" sz="1100" u="sng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endParaRPr lang="en-US" sz="1100" u="sng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endParaRPr lang="en-US" sz="1100" u="sng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endParaRPr lang="en-US" sz="1100" u="sng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endParaRPr lang="en-US" sz="1100" u="sng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r>
              <a:rPr lang="en-US" sz="1100" u="sng" dirty="0">
                <a:solidFill>
                  <a:srgbClr val="00B0F0"/>
                </a:solidFill>
                <a:latin typeface="Arial"/>
                <a:ea typeface="+mn-lt"/>
                <a:cs typeface="+mn-lt"/>
              </a:rPr>
              <a:t>https://databank.worldbank.org/source/ida-results-measurement-system,-tier-i-database-%e2%80%93-wdi</a:t>
            </a:r>
            <a:endParaRPr lang="en-US" sz="1100" u="sng">
              <a:solidFill>
                <a:srgbClr val="00B0F0"/>
              </a:solidFill>
              <a:latin typeface="Arial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02162D-DAFE-7BDC-D383-1E12DF6B2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94" y="2082178"/>
            <a:ext cx="6000607" cy="28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4142-2A1F-7E31-9D47-5F5B8FA2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Dataset#2</a:t>
            </a:r>
          </a:p>
        </p:txBody>
      </p:sp>
      <p:pic>
        <p:nvPicPr>
          <p:cNvPr id="4" name="Content Placeholder 3" descr="A screenshot of a paper&#10;&#10;Description automatically generated">
            <a:extLst>
              <a:ext uri="{FF2B5EF4-FFF2-40B4-BE49-F238E27FC236}">
                <a16:creationId xmlns:a16="http://schemas.microsoft.com/office/drawing/2014/main" id="{59B61750-E05D-6E12-414C-1EE151BC2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594" y="1304307"/>
            <a:ext cx="3490243" cy="4875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63EC3-4770-3129-6062-127DA459CC49}"/>
              </a:ext>
            </a:extLst>
          </p:cNvPr>
          <p:cNvSpPr txBox="1"/>
          <p:nvPr/>
        </p:nvSpPr>
        <p:spPr>
          <a:xfrm>
            <a:off x="982578" y="2225842"/>
            <a:ext cx="5434263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Science direct provides access to a collection of peer-reviewed journals, articles, and research papers</a:t>
            </a:r>
            <a:endParaRPr lang="en-US" sz="120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200" u="sng" dirty="0">
                <a:solidFill>
                  <a:srgbClr val="00B0F0"/>
                </a:solidFill>
                <a:latin typeface="Arial"/>
                <a:ea typeface="+mn-lt"/>
                <a:cs typeface="+mn-lt"/>
              </a:rPr>
              <a:t>https://www.sciencedirect.com/science/article/pii/S2405844021012123?via%3Dihub</a:t>
            </a:r>
            <a:endParaRPr lang="en-US" sz="1200" u="sng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82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1182-8F18-8913-7C3F-3B464250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Dataset#3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ED70FCD5-5B72-33EF-8B90-A88179A48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565" y="2116347"/>
            <a:ext cx="6202729" cy="33449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3F0E0-3793-A39F-652A-F33AEBDB6A35}"/>
              </a:ext>
            </a:extLst>
          </p:cNvPr>
          <p:cNvSpPr txBox="1"/>
          <p:nvPr/>
        </p:nvSpPr>
        <p:spPr>
          <a:xfrm>
            <a:off x="1423736" y="2286000"/>
            <a:ext cx="333630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latin typeface="Arial"/>
                <a:ea typeface="+mn-lt"/>
                <a:cs typeface="Arial"/>
              </a:rPr>
              <a:t>The website provides accurate and up-to-date information, and their work is often cited in academic research and media reports</a:t>
            </a:r>
            <a:endParaRPr lang="en-US" sz="12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u="sng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 algn="l">
              <a:buFont typeface="Arial"/>
              <a:buChar char="•"/>
            </a:pPr>
            <a:r>
              <a:rPr lang="en-US" sz="1200" u="sng" dirty="0">
                <a:solidFill>
                  <a:srgbClr val="00B0F0"/>
                </a:solidFill>
                <a:latin typeface="Arial"/>
                <a:cs typeface="Arial"/>
              </a:rPr>
              <a:t>https://ourworldindata.org/economic-growth#research-writing</a:t>
            </a:r>
            <a:endParaRPr lang="en-US" u="sng">
              <a:solidFill>
                <a:srgbClr val="00B0F0"/>
              </a:solidFill>
              <a:latin typeface="Century Schoolbook" panose="020406040505050203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69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56E-4D4B-63A0-D8FE-8371678A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DD6A-5E67-9FF2-A535-BF30A43C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u="sng" dirty="0">
                <a:latin typeface="Arial"/>
                <a:ea typeface="+mn-lt"/>
                <a:cs typeface="+mn-lt"/>
              </a:rPr>
              <a:t>Data Accuracy and Reliability:</a:t>
            </a:r>
            <a:endParaRPr lang="en-US" sz="1200" u="sng">
              <a:latin typeface="Arial"/>
              <a:ea typeface="+mn-lt"/>
              <a:cs typeface="+mn-lt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May contain errors or inaccuracies due to data collection methods, bias, or incorrectly measured data</a:t>
            </a:r>
          </a:p>
          <a:p>
            <a:r>
              <a:rPr lang="en-US" sz="1200" b="1" u="sng" dirty="0">
                <a:latin typeface="Arial"/>
                <a:ea typeface="+mn-lt"/>
                <a:cs typeface="+mn-lt"/>
              </a:rPr>
              <a:t>Time relevancy: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Economic data may involve time lags </a:t>
            </a:r>
          </a:p>
          <a:p>
            <a:r>
              <a:rPr lang="en-US" sz="1200" b="1" u="sng" dirty="0">
                <a:latin typeface="Arial"/>
                <a:ea typeface="+mn-lt"/>
                <a:cs typeface="+mn-lt"/>
              </a:rPr>
              <a:t>Currency and Inflation Adjustments: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Account for currency fluctuations or inflation adjustments</a:t>
            </a:r>
          </a:p>
          <a:p>
            <a:r>
              <a:rPr lang="en-US" sz="1200" b="1" u="sng" dirty="0">
                <a:latin typeface="Arial"/>
                <a:ea typeface="+mn-lt"/>
                <a:cs typeface="+mn-lt"/>
              </a:rPr>
              <a:t>Political and external factors: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Economic data can be influenced by political factors, such as governments</a:t>
            </a:r>
            <a:endParaRPr lang="en-US" sz="1200" b="1" dirty="0">
              <a:latin typeface="Arial"/>
              <a:ea typeface="+mn-lt"/>
              <a:cs typeface="+mn-lt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May not fully account for the impact of external shocks</a:t>
            </a:r>
          </a:p>
          <a:p>
            <a:endParaRPr lang="en-US" sz="1200" b="1" dirty="0">
              <a:solidFill>
                <a:srgbClr val="0D0D0D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9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FBD-BAE3-EE8C-5862-B535964C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EC6D7F-A7D5-CECD-CA6D-E49E5721E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715898"/>
            <a:ext cx="8595360" cy="2577140"/>
          </a:xfrm>
        </p:spPr>
      </p:pic>
    </p:spTree>
    <p:extLst>
      <p:ext uri="{BB962C8B-B14F-4D97-AF65-F5344CB8AC3E}">
        <p14:creationId xmlns:p14="http://schemas.microsoft.com/office/powerpoint/2010/main" val="380305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8856-79E3-806B-7936-5832D1AC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</a:p>
        </p:txBody>
      </p:sp>
      <p:pic>
        <p:nvPicPr>
          <p:cNvPr id="4" name="Content Placeholder 3" descr="Best Charts For Data Visualization">
            <a:extLst>
              <a:ext uri="{FF2B5EF4-FFF2-40B4-BE49-F238E27FC236}">
                <a16:creationId xmlns:a16="http://schemas.microsoft.com/office/drawing/2014/main" id="{421ABE27-4082-9E3D-F4AF-A769D8BE4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79" y="1828800"/>
            <a:ext cx="8337893" cy="4351338"/>
          </a:xfrm>
        </p:spPr>
      </p:pic>
    </p:spTree>
    <p:extLst>
      <p:ext uri="{BB962C8B-B14F-4D97-AF65-F5344CB8AC3E}">
        <p14:creationId xmlns:p14="http://schemas.microsoft.com/office/powerpoint/2010/main" val="400455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FF4F-64C0-FD57-F1BF-1EBFACCB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537A-F4D3-4F2F-70B8-542C3409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Arial"/>
                <a:ea typeface="+mn-lt"/>
                <a:cs typeface="+mn-lt"/>
              </a:rPr>
              <a:t>Interactive page will capture users' attention and engage them to explore the data visualizations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Interactive elements like tooltips, zooming, and filtering to enhance user engagement</a:t>
            </a:r>
            <a:endParaRPr lang="en-US" sz="120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ea typeface="+mn-lt"/>
                <a:cs typeface="+mn-lt"/>
              </a:rPr>
              <a:t>User-Friendly Navigation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Relevant and high-quality images that complement the content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Readable and modern fonts</a:t>
            </a:r>
          </a:p>
          <a:p>
            <a:r>
              <a:rPr lang="en-US" sz="1200" dirty="0">
                <a:latin typeface="Arial"/>
                <a:ea typeface="+mn-lt"/>
                <a:cs typeface="+mn-lt"/>
              </a:rPr>
              <a:t>Clean and cohesive color scheme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0309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340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Factors determining  economic growth</vt:lpstr>
      <vt:lpstr>Chosen topic</vt:lpstr>
      <vt:lpstr>Dataset#1</vt:lpstr>
      <vt:lpstr>Dataset#2</vt:lpstr>
      <vt:lpstr>Dataset#3</vt:lpstr>
      <vt:lpstr>Limitations of datasets</vt:lpstr>
      <vt:lpstr>Visualisation</vt:lpstr>
      <vt:lpstr>Visualisation</vt:lpstr>
      <vt:lpstr>Aesthetic choices</vt:lpstr>
      <vt:lpstr>Technical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Leontsinis, Panagiotis (2022)</dc:creator>
  <cp:lastModifiedBy>Leontsinis, Panagiotis (2022)</cp:lastModifiedBy>
  <cp:revision>393</cp:revision>
  <dcterms:created xsi:type="dcterms:W3CDTF">2024-03-04T11:44:08Z</dcterms:created>
  <dcterms:modified xsi:type="dcterms:W3CDTF">2024-03-10T15:35:32Z</dcterms:modified>
</cp:coreProperties>
</file>