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</p:sldIdLst>
  <p:sldSz cx="12192000" cy="6858000"/>
  <p:notesSz cx="7772400" cy="10058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2AE551-7B61-4320-97B2-B06427B23E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D53C3EA9-F7FA-4BA2-A463-317BDD509A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73B3DD70-16BF-4228-91E3-31A155E6EE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CB35BA58-CEEC-48DE-95F0-0E788458EB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1BC5ED82-D02D-4B12-A687-CFA911C5AC1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3B6C4DBD-5B21-4B1E-A2DD-93D362A89C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B8E8991-FF8A-4E39-88C6-976AF4B137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E895FE12-6CE4-484D-8C07-6EDB51BB49C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A1EF6C6B-4A00-4734-A051-90DF91BA86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3407B3B3-C22E-47F7-91DA-E057C267AC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262EBD1E-998A-40BC-8ABE-93AD6818A51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F73D9C-AE38-4D69-943C-D0D38836A49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0CED8E96-B479-40C2-A3CA-8923421CB83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B7E3B2F3-7244-4D67-AEEC-264BB5C92F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B616779F-DE25-4553-9BBB-E041F86818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8213B9E0-DBC3-4B22-B1C5-664D4CFDFB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6EDF0AB9-6B9E-49CA-8E05-BEAEB51438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FE68552-F392-443B-9ABC-13EF42CCFB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D581588-9A03-42BB-AC79-52F2AA0F57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74B3966-275E-4D85-A56B-916E0B2A54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3B4914-2251-4281-84BF-E81AC5F0E6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05C0CB7-E313-4520-B031-30D74F5A2F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E2C179C-77AA-40DA-8777-B32A4168470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84BAD080-798E-4BDA-B251-00F1DDF533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4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Freeform 6"/>
          <p:cNvSpPr/>
          <p:nvPr/>
        </p:nvSpPr>
        <p:spPr>
          <a:xfrm>
            <a:off x="0" y="4323960"/>
            <a:ext cx="1743840" cy="777960"/>
          </a:xfrm>
          <a:custGeom>
            <a:avLst/>
            <a:gdLst>
              <a:gd name="textAreaLeft" fmla="*/ 0 w 1743840"/>
              <a:gd name="textAreaRight" fmla="*/ 1744560 w 1743840"/>
              <a:gd name="textAreaTop" fmla="*/ 0 h 777960"/>
              <a:gd name="textAreaBottom" fmla="*/ 778680 h 777960"/>
            </a:gdLst>
            <a:ahLst/>
            <a:cxnLst/>
            <a:rect l="textAreaLeft" t="textAreaTop" r="textAreaRight" b="textAreaBottom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ftr" idx="1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sldNum" idx="2"/>
          </p:nvPr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2CB2690-8E1C-4ADE-8EB5-7F485E13D610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9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3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4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5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6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8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04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305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17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Freeform 11"/>
          <p:cNvSpPr/>
          <p:nvPr/>
        </p:nvSpPr>
        <p:spPr>
          <a:xfrm flipV="1">
            <a:off x="-3600" y="317736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 type="ftr" idx="28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20" name="PlaceHolder 2"/>
          <p:cNvSpPr>
            <a:spLocks noGrp="1"/>
          </p:cNvSpPr>
          <p:nvPr>
            <p:ph type="sldNum" idx="29"/>
          </p:nvPr>
        </p:nvSpPr>
        <p:spPr>
          <a:xfrm>
            <a:off x="531720" y="324396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EAA5E55-7BD7-49AB-B77F-0B693BA1D93F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dt" idx="30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23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9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1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4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35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336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7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0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3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4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6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7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8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498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53" name="PlaceHolder 4"/>
          <p:cNvSpPr>
            <a:spLocks noGrp="1"/>
          </p:cNvSpPr>
          <p:nvPr>
            <p:ph type="ftr" idx="31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54" name="PlaceHolder 5"/>
          <p:cNvSpPr>
            <a:spLocks noGrp="1"/>
          </p:cNvSpPr>
          <p:nvPr>
            <p:ph type="sldNum" idx="32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20A65F2-CED5-4D80-A326-4F2E020F1CA4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6"/>
          <p:cNvSpPr>
            <a:spLocks noGrp="1"/>
          </p:cNvSpPr>
          <p:nvPr>
            <p:ph type="dt" idx="3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6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72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373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5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ftr" idx="3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8" name="PlaceHolder 2"/>
          <p:cNvSpPr>
            <a:spLocks noGrp="1"/>
          </p:cNvSpPr>
          <p:nvPr>
            <p:ph type="sldNum" idx="35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85EBE43-5BA8-4EF1-BEA3-842120F7AFDB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dt" idx="36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91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03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404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6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9" name="PlaceHolder 2"/>
          <p:cNvSpPr>
            <a:spLocks noGrp="1"/>
          </p:cNvSpPr>
          <p:nvPr>
            <p:ph type="ftr" idx="37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0" name="PlaceHolder 3"/>
          <p:cNvSpPr>
            <a:spLocks noGrp="1"/>
          </p:cNvSpPr>
          <p:nvPr>
            <p:ph type="sldNum" idx="38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375A3A1-83E2-4595-80B4-310CF44827C3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dt" idx="39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24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5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6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7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8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9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0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2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3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4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36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437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8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0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1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2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3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4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5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6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9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ftr" idx="40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2" name="PlaceHolder 2"/>
          <p:cNvSpPr>
            <a:spLocks noGrp="1"/>
          </p:cNvSpPr>
          <p:nvPr>
            <p:ph type="sldNum" idx="41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EB41811-8BB2-453A-B3F6-55A0D8651863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dt" idx="42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55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7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8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4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5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67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468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9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0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1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3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4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5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6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0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PlaceHolder 1"/>
          <p:cNvSpPr>
            <a:spLocks noGrp="1"/>
          </p:cNvSpPr>
          <p:nvPr>
            <p:ph type="ftr" idx="43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3" name="PlaceHolder 2"/>
          <p:cNvSpPr>
            <a:spLocks noGrp="1"/>
          </p:cNvSpPr>
          <p:nvPr>
            <p:ph type="sldNum" idx="44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7FC4A54-DE9D-4912-9053-C456ACD44AFE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dt" idx="45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486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7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8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9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0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1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2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3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4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5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6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7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98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499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0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2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3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5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6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9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0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1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" name="Freeform 11"/>
          <p:cNvSpPr/>
          <p:nvPr/>
        </p:nvSpPr>
        <p:spPr>
          <a:xfrm flipV="1">
            <a:off x="-3600" y="491112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" name="PlaceHolder 1"/>
          <p:cNvSpPr>
            <a:spLocks noGrp="1"/>
          </p:cNvSpPr>
          <p:nvPr>
            <p:ph type="ftr" idx="46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14" name="PlaceHolder 2"/>
          <p:cNvSpPr>
            <a:spLocks noGrp="1"/>
          </p:cNvSpPr>
          <p:nvPr>
            <p:ph type="sldNum" idx="47"/>
          </p:nvPr>
        </p:nvSpPr>
        <p:spPr>
          <a:xfrm>
            <a:off x="531720" y="49831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FE70DA8-B4BD-4F40-BAF3-F72E9F68CBB0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dt" idx="48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17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8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0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1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3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4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5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6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7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8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29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530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1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2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3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4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5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6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7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8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9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0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1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2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6" name="PlaceHolder 3"/>
          <p:cNvSpPr>
            <a:spLocks noGrp="1"/>
          </p:cNvSpPr>
          <p:nvPr>
            <p:ph type="ftr" idx="49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7" name="PlaceHolder 4"/>
          <p:cNvSpPr>
            <a:spLocks noGrp="1"/>
          </p:cNvSpPr>
          <p:nvPr>
            <p:ph type="sldNum" idx="50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F8A0AAF-B0D6-493C-AFAB-44DC715FFACA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dt" idx="51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5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3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4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5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7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8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0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1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2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3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64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565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6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7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8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9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1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2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3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4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5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6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7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8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81" name="PlaceHolder 3"/>
          <p:cNvSpPr>
            <a:spLocks noGrp="1"/>
          </p:cNvSpPr>
          <p:nvPr>
            <p:ph type="ftr" idx="52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2" name="PlaceHolder 4"/>
          <p:cNvSpPr>
            <a:spLocks noGrp="1"/>
          </p:cNvSpPr>
          <p:nvPr>
            <p:ph type="sldNum" idx="53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6A01A52-3CC4-48C7-A4C8-903B2CC838BD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PlaceHolder 5"/>
          <p:cNvSpPr>
            <a:spLocks noGrp="1"/>
          </p:cNvSpPr>
          <p:nvPr>
            <p:ph type="dt" idx="54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587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8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9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0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1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2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3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4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5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7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8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99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600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1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2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3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4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5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6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7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9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0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1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12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3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16" name="PlaceHolder 3"/>
          <p:cNvSpPr>
            <a:spLocks noGrp="1"/>
          </p:cNvSpPr>
          <p:nvPr>
            <p:ph type="ftr" idx="55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17" name="PlaceHolder 4"/>
          <p:cNvSpPr>
            <a:spLocks noGrp="1"/>
          </p:cNvSpPr>
          <p:nvPr>
            <p:ph type="sldNum" idx="56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3A2FD4B-51FB-4998-9901-A8F19BB82E66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PlaceHolder 5"/>
          <p:cNvSpPr>
            <a:spLocks noGrp="1"/>
          </p:cNvSpPr>
          <p:nvPr>
            <p:ph type="dt" idx="57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6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8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49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1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Freeform 11"/>
          <p:cNvSpPr/>
          <p:nvPr/>
        </p:nvSpPr>
        <p:spPr>
          <a:xfrm flipV="1">
            <a:off x="-3600" y="317736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sldNum" idx="5"/>
          </p:nvPr>
        </p:nvSpPr>
        <p:spPr>
          <a:xfrm>
            <a:off x="531720" y="324396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2EC9AB8-19F1-4D48-B44F-4A771B416A29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6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2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3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4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5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6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7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8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9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0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1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2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3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4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635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6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7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8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9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0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1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2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3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4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5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6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47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8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51" name="PlaceHolder 3"/>
          <p:cNvSpPr>
            <a:spLocks noGrp="1"/>
          </p:cNvSpPr>
          <p:nvPr>
            <p:ph type="ftr" idx="58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2" name="PlaceHolder 4"/>
          <p:cNvSpPr>
            <a:spLocks noGrp="1"/>
          </p:cNvSpPr>
          <p:nvPr>
            <p:ph type="sldNum" idx="59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8ED7981-AEC8-41D0-B698-CDDC93107519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dt" idx="60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57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8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9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0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1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2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3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4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5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6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7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8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9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670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1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2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3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4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5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6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7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1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2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3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6" name="PlaceHolder 3"/>
          <p:cNvSpPr>
            <a:spLocks noGrp="1"/>
          </p:cNvSpPr>
          <p:nvPr>
            <p:ph type="ftr" idx="61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87" name="PlaceHolder 4"/>
          <p:cNvSpPr>
            <a:spLocks noGrp="1"/>
          </p:cNvSpPr>
          <p:nvPr>
            <p:ph type="sldNum" idx="62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DA60B7C-226E-4033-8A42-DA0AC08910E8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PlaceHolder 5"/>
          <p:cNvSpPr>
            <a:spLocks noGrp="1"/>
          </p:cNvSpPr>
          <p:nvPr>
            <p:ph type="dt" idx="6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9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3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4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5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6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7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8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9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0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1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2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3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04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705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6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7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8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9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0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1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2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3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4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5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6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17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8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21" name="PlaceHolder 3"/>
          <p:cNvSpPr>
            <a:spLocks noGrp="1"/>
          </p:cNvSpPr>
          <p:nvPr>
            <p:ph type="ftr" idx="6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22" name="PlaceHolder 4"/>
          <p:cNvSpPr>
            <a:spLocks noGrp="1"/>
          </p:cNvSpPr>
          <p:nvPr>
            <p:ph type="sldNum" idx="65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88FEDBC-E434-4751-90DC-F7E16E64A328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dt" idx="66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27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8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9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0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1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2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3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4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5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6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7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8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39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740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1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2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3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4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5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6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7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8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9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0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1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2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3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56" name="PlaceHolder 3"/>
          <p:cNvSpPr>
            <a:spLocks noGrp="1"/>
          </p:cNvSpPr>
          <p:nvPr>
            <p:ph type="ftr" idx="67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57" name="PlaceHolder 4"/>
          <p:cNvSpPr>
            <a:spLocks noGrp="1"/>
          </p:cNvSpPr>
          <p:nvPr>
            <p:ph type="sldNum" idx="68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E67DAED-4E7F-42AB-887B-DE642CFE3D0D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 type="dt" idx="69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6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3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4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5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6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7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8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9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0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1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2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3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74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775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6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7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8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9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0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1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2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3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4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5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6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7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8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1" name="PlaceHolder 3"/>
          <p:cNvSpPr>
            <a:spLocks noGrp="1"/>
          </p:cNvSpPr>
          <p:nvPr>
            <p:ph type="ftr" idx="70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92" name="PlaceHolder 4"/>
          <p:cNvSpPr>
            <a:spLocks noGrp="1"/>
          </p:cNvSpPr>
          <p:nvPr>
            <p:ph type="sldNum" idx="71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3161C8B-70C9-4FD0-9D4B-AC325EC168EB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dt" idx="72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9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80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2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Freeform 11"/>
          <p:cNvSpPr/>
          <p:nvPr/>
        </p:nvSpPr>
        <p:spPr>
          <a:xfrm flipV="1">
            <a:off x="-3600" y="317736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Box 13"/>
          <p:cNvSpPr/>
          <p:nvPr/>
        </p:nvSpPr>
        <p:spPr>
          <a:xfrm>
            <a:off x="2467800" y="6480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strike="noStrike" spc="-1">
                <a:solidFill>
                  <a:schemeClr val="accent1"/>
                </a:solidFill>
                <a:latin typeface="Arial"/>
              </a:rPr>
              <a:t>“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14"/>
          <p:cNvSpPr/>
          <p:nvPr/>
        </p:nvSpPr>
        <p:spPr>
          <a:xfrm>
            <a:off x="11115000" y="29052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strike="noStrike" spc="-1">
                <a:solidFill>
                  <a:schemeClr val="accent1"/>
                </a:solidFill>
                <a:latin typeface="Arial"/>
              </a:rPr>
              <a:t>”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7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sldNum" idx="8"/>
          </p:nvPr>
        </p:nvSpPr>
        <p:spPr>
          <a:xfrm>
            <a:off x="531720" y="324396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59C9C7A-A542-4DC6-A0A3-A4D49EF008B1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0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2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13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5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Freeform 11"/>
          <p:cNvSpPr/>
          <p:nvPr/>
        </p:nvSpPr>
        <p:spPr>
          <a:xfrm flipV="1">
            <a:off x="-3600" y="491112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531720" y="49831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EEF1844-29A1-4AC3-82CA-1BF4CEABFC7C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1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3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4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6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Freeform 11"/>
          <p:cNvSpPr/>
          <p:nvPr/>
        </p:nvSpPr>
        <p:spPr>
          <a:xfrm flipV="1">
            <a:off x="-3600" y="491112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extBox 16"/>
          <p:cNvSpPr/>
          <p:nvPr/>
        </p:nvSpPr>
        <p:spPr>
          <a:xfrm>
            <a:off x="2467800" y="6480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strike="noStrike" spc="-1">
                <a:solidFill>
                  <a:schemeClr val="accent1"/>
                </a:solidFill>
                <a:latin typeface="Arial"/>
              </a:rPr>
              <a:t>“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17"/>
          <p:cNvSpPr/>
          <p:nvPr/>
        </p:nvSpPr>
        <p:spPr>
          <a:xfrm>
            <a:off x="11115000" y="29052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strike="noStrike" spc="-1">
                <a:solidFill>
                  <a:schemeClr val="accent1"/>
                </a:solidFill>
                <a:latin typeface="Arial"/>
              </a:rPr>
              <a:t>”</a:t>
            </a:r>
            <a:endParaRPr lang="en-US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ftr" idx="13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sldNum" idx="14"/>
          </p:nvPr>
        </p:nvSpPr>
        <p:spPr>
          <a:xfrm>
            <a:off x="531720" y="49831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787332-38EC-4BAB-B498-76E464DA8398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15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64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6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77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9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Freeform 11"/>
          <p:cNvSpPr/>
          <p:nvPr/>
        </p:nvSpPr>
        <p:spPr>
          <a:xfrm flipV="1">
            <a:off x="-3600" y="491112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ftr" idx="16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sldNum" idx="17"/>
          </p:nvPr>
        </p:nvSpPr>
        <p:spPr>
          <a:xfrm>
            <a:off x="531720" y="49831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201E717-09FC-4158-9CF0-D04361319821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18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5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7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208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0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ftr" idx="19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sldNum" idx="20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910AD64-DE14-48AB-9331-91EC3251474D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21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26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8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239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1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22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4" name="PlaceHolder 2"/>
          <p:cNvSpPr>
            <a:spLocks noGrp="1"/>
          </p:cNvSpPr>
          <p:nvPr>
            <p:ph type="sldNum" idx="23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245BF4B-7C76-43AD-8BF7-C93149580344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4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57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9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270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2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6" name="PlaceHolder 3"/>
          <p:cNvSpPr>
            <a:spLocks noGrp="1"/>
          </p:cNvSpPr>
          <p:nvPr>
            <p:ph type="ftr" idx="25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7" name="PlaceHolder 4"/>
          <p:cNvSpPr>
            <a:spLocks noGrp="1"/>
          </p:cNvSpPr>
          <p:nvPr>
            <p:ph type="sldNum" idx="26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l-GR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880CF59-B147-47FF-8AE2-685861269318}" type="slidenum">
              <a:rPr lang="el-GR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dt" idx="27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2589120" y="9378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87222"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Design and Implementation of a Dynamic Plugin Framework in Java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subTitle"/>
          </p:nvPr>
        </p:nvSpPr>
        <p:spPr>
          <a:xfrm>
            <a:off x="2743200" y="4800600"/>
            <a:ext cx="5257440" cy="112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l-GR" sz="18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Century Gothic"/>
              </a:rPr>
              <a:t>Παναγιώτης Παπακώστας – ΜΠΣΠ 2330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Τίτλος 2"/>
          <p:cNvSpPr/>
          <p:nvPr/>
        </p:nvSpPr>
        <p:spPr>
          <a:xfrm>
            <a:off x="2514600" y="3429000"/>
            <a:ext cx="891468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3400" b="0" strike="noStrike" spc="-1">
                <a:solidFill>
                  <a:srgbClr val="729FCF"/>
                </a:solidFill>
                <a:latin typeface="Century Gothic"/>
              </a:rPr>
              <a:t>Using Java Reflection and Spring Boot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Θέση περιεχομένου 9"/>
          <p:cNvSpPr/>
          <p:nvPr/>
        </p:nvSpPr>
        <p:spPr>
          <a:xfrm>
            <a:off x="2553120" y="2057400"/>
            <a:ext cx="89146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Επιστρέφει όλες τις public μεθόδους του plugin (μέσω reflection).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3" name="Picture 822"/>
          <p:cNvPicPr/>
          <p:nvPr/>
        </p:nvPicPr>
        <p:blipFill>
          <a:blip r:embed="rId2"/>
          <a:stretch/>
        </p:blipFill>
        <p:spPr>
          <a:xfrm>
            <a:off x="3200400" y="2422440"/>
            <a:ext cx="6171840" cy="420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Θέση περιεχομένου 10"/>
          <p:cNvSpPr/>
          <p:nvPr/>
        </p:nvSpPr>
        <p:spPr>
          <a:xfrm>
            <a:off x="1371600" y="2286000"/>
            <a:ext cx="4571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H  listSafePluginMethods επιστρέφει μόνο τις μεθόδους που είναι σημειωμένες με @PluginAction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To  @PluginAction είναι ένα annotation που δημιουργήθηκε ώστε μόνο όσες μέθοδοι είναι σημειωμένες με αυτό να μπορούν να εκτελεστούν, για λόγους ασφαλείας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6" name="Picture 825"/>
          <p:cNvPicPr/>
          <p:nvPr/>
        </p:nvPicPr>
        <p:blipFill>
          <a:blip r:embed="rId2"/>
          <a:stretch/>
        </p:blipFill>
        <p:spPr>
          <a:xfrm>
            <a:off x="6629400" y="1828800"/>
            <a:ext cx="5257440" cy="4572360"/>
          </a:xfrm>
          <a:prstGeom prst="rect">
            <a:avLst/>
          </a:prstGeom>
          <a:ln w="0">
            <a:noFill/>
          </a:ln>
        </p:spPr>
      </p:pic>
      <p:pic>
        <p:nvPicPr>
          <p:cNvPr id="827" name="Picture 826"/>
          <p:cNvPicPr/>
          <p:nvPr/>
        </p:nvPicPr>
        <p:blipFill>
          <a:blip r:embed="rId3"/>
          <a:stretch/>
        </p:blipFill>
        <p:spPr>
          <a:xfrm>
            <a:off x="1771920" y="3524760"/>
            <a:ext cx="3942720" cy="1961280"/>
          </a:xfrm>
          <a:prstGeom prst="rect">
            <a:avLst/>
          </a:prstGeom>
          <a:ln w="0">
            <a:noFill/>
          </a:ln>
        </p:spPr>
      </p:pic>
      <p:sp>
        <p:nvSpPr>
          <p:cNvPr id="828" name="Θέση περιεχομένου 11"/>
          <p:cNvSpPr/>
          <p:nvPr/>
        </p:nvSpPr>
        <p:spPr>
          <a:xfrm>
            <a:off x="1600200" y="5715000"/>
            <a:ext cx="1142640" cy="22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Π.χ.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9" name="Picture 828"/>
          <p:cNvPicPr/>
          <p:nvPr/>
        </p:nvPicPr>
        <p:blipFill>
          <a:blip r:embed="rId4"/>
          <a:stretch/>
        </p:blipFill>
        <p:spPr>
          <a:xfrm>
            <a:off x="1828800" y="5943600"/>
            <a:ext cx="4504680" cy="51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Θέση περιεχομένου 5"/>
          <p:cNvSpPr/>
          <p:nvPr/>
        </p:nvSpPr>
        <p:spPr>
          <a:xfrm>
            <a:off x="1371600" y="1904760"/>
            <a:ext cx="98294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Αντίστοιχα μέθοδοι για εκτέλεση μεθόδων των  plugins (annotaded και μη)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2" name="Picture 831"/>
          <p:cNvPicPr/>
          <p:nvPr/>
        </p:nvPicPr>
        <p:blipFill>
          <a:blip r:embed="rId2"/>
          <a:stretch/>
        </p:blipFill>
        <p:spPr>
          <a:xfrm>
            <a:off x="685800" y="2590560"/>
            <a:ext cx="5609520" cy="2666880"/>
          </a:xfrm>
          <a:prstGeom prst="rect">
            <a:avLst/>
          </a:prstGeom>
          <a:ln w="0">
            <a:noFill/>
          </a:ln>
        </p:spPr>
      </p:pic>
      <p:pic>
        <p:nvPicPr>
          <p:cNvPr id="833" name="Picture 832"/>
          <p:cNvPicPr/>
          <p:nvPr/>
        </p:nvPicPr>
        <p:blipFill>
          <a:blip r:embed="rId3"/>
          <a:stretch/>
        </p:blipFill>
        <p:spPr>
          <a:xfrm>
            <a:off x="6515640" y="2590200"/>
            <a:ext cx="5374440" cy="266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Θέση περιεχομένου 6"/>
          <p:cNvSpPr/>
          <p:nvPr/>
        </p:nvSpPr>
        <p:spPr>
          <a:xfrm>
            <a:off x="2743200" y="1904760"/>
            <a:ext cx="82292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Μέθοδος που επιτρέπει την κλήση plugin είτε με χρήση string είτε json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6" name="Picture 835"/>
          <p:cNvPicPr/>
          <p:nvPr/>
        </p:nvPicPr>
        <p:blipFill>
          <a:blip r:embed="rId2"/>
          <a:stretch/>
        </p:blipFill>
        <p:spPr>
          <a:xfrm>
            <a:off x="3581640" y="2361960"/>
            <a:ext cx="5790600" cy="388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Θέση περιεχομένου 12"/>
          <p:cNvSpPr/>
          <p:nvPr/>
        </p:nvSpPr>
        <p:spPr>
          <a:xfrm>
            <a:off x="2743200" y="1904760"/>
            <a:ext cx="8000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Μέθοδος που επιτρέπει την κλήση plugin χωρίς το id ή το όνομά του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6E216-65C5-C546-F4C0-C3091FB4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397618"/>
            <a:ext cx="7664844" cy="41975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Ενδεικτικές Κλήσεις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Θέση περιεχομένου 13"/>
          <p:cNvSpPr/>
          <p:nvPr/>
        </p:nvSpPr>
        <p:spPr>
          <a:xfrm>
            <a:off x="2743200" y="1904760"/>
            <a:ext cx="8000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Με χρήση εργαλείου postman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2" name="Picture 841"/>
          <p:cNvPicPr/>
          <p:nvPr/>
        </p:nvPicPr>
        <p:blipFill>
          <a:blip r:embed="rId2"/>
          <a:stretch/>
        </p:blipFill>
        <p:spPr>
          <a:xfrm>
            <a:off x="685800" y="2286000"/>
            <a:ext cx="5029200" cy="1776240"/>
          </a:xfrm>
          <a:prstGeom prst="rect">
            <a:avLst/>
          </a:prstGeom>
          <a:ln w="0">
            <a:noFill/>
          </a:ln>
        </p:spPr>
      </p:pic>
      <p:pic>
        <p:nvPicPr>
          <p:cNvPr id="843" name="Picture 842"/>
          <p:cNvPicPr/>
          <p:nvPr/>
        </p:nvPicPr>
        <p:blipFill>
          <a:blip r:embed="rId3"/>
          <a:stretch/>
        </p:blipFill>
        <p:spPr>
          <a:xfrm>
            <a:off x="6477840" y="2286000"/>
            <a:ext cx="4952160" cy="1749240"/>
          </a:xfrm>
          <a:prstGeom prst="rect">
            <a:avLst/>
          </a:prstGeom>
          <a:ln w="0">
            <a:noFill/>
          </a:ln>
        </p:spPr>
      </p:pic>
      <p:pic>
        <p:nvPicPr>
          <p:cNvPr id="844" name="Picture 843"/>
          <p:cNvPicPr/>
          <p:nvPr/>
        </p:nvPicPr>
        <p:blipFill>
          <a:blip r:embed="rId4"/>
          <a:stretch/>
        </p:blipFill>
        <p:spPr>
          <a:xfrm>
            <a:off x="685800" y="4343400"/>
            <a:ext cx="5029200" cy="2214720"/>
          </a:xfrm>
          <a:prstGeom prst="rect">
            <a:avLst/>
          </a:prstGeom>
          <a:ln w="0">
            <a:noFill/>
          </a:ln>
        </p:spPr>
      </p:pic>
      <p:pic>
        <p:nvPicPr>
          <p:cNvPr id="845" name="Picture 844"/>
          <p:cNvPicPr/>
          <p:nvPr/>
        </p:nvPicPr>
        <p:blipFill>
          <a:blip r:embed="rId5"/>
          <a:stretch/>
        </p:blipFill>
        <p:spPr>
          <a:xfrm>
            <a:off x="6400800" y="4343400"/>
            <a:ext cx="5029200" cy="213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Εισαγωγή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/>
          </p:nvPr>
        </p:nvSpPr>
        <p:spPr>
          <a:xfrm>
            <a:off x="2593080" y="1600200"/>
            <a:ext cx="8914680" cy="182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Στόχος: Υλοποίηση ενός δυναμικού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plugin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framework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 το οποίο θα επιτρέπει τη φόρτωση, ενεργοποίηση, εκτέλεση, απενεργοποίηση και αφαίρεση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plugins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 χωρίς να απαιτείται επανεκκίνηση της εφαρμογής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Προσέγγιση: Χρήση του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Reflection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 για φόρτωση και εκτέλεση μεθόδων on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runtime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Τεχνολογίες: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Java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Spring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Boot</a:t>
            </a:r>
            <a:r>
              <a:rPr lang="el-GR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l-GR" sz="1800" b="0" strike="noStrike" spc="-1" dirty="0" err="1">
                <a:solidFill>
                  <a:srgbClr val="000000"/>
                </a:solidFill>
                <a:latin typeface="Calibri"/>
              </a:rPr>
              <a:t>MySQL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2589120" y="1676520"/>
            <a:ext cx="8914680" cy="4393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333"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l-GR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Η εφαρμογή αποτελείται από τα modules: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api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core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plugin-calculator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plugin-reportgenerator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plugin-stringprocessor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l-GR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  <a:ea typeface="Noto Sans CJK SC"/>
              </a:rPr>
              <a:t>Οι βασικές λειτουργίες της εφαρμογής υλοποιούνται στο core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l-GR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  <a:ea typeface="Noto Sans CJK SC"/>
              </a:rPr>
              <a:t>Το api περιλαμβάνει απαραίτητα interfaces και annotations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l-GR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  <a:ea typeface="Noto Sans CJK SC"/>
              </a:rPr>
              <a:t>Τα plugin-calculator, </a:t>
            </a: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  <a:ea typeface="Noto Sans CJK SC"/>
              </a:rPr>
              <a:t>plugin-reportgenerator, plugin-stringprocessor είναι plugins με διαφορετικές λειτουργίες τα οποία φορτώνονται κατά την εκτέλεση της εφαρμογής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  <a:ea typeface="Noto Sans CJK SC"/>
              </a:rPr>
              <a:t>Επιπλέον γίνεται χρήση Βάσης Δεδομένων MySQL η οποία χρησιμοποιείται για την αποθήκευση των plugins κατά τη φόρτωση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-  Core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2553120" y="2169720"/>
            <a:ext cx="8914680" cy="80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Οι βασικές λειτουργίες της εφαρμογής υλοποιούνται στο Core module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Έχει την παρακάτω δομή: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5" name="Picture 804"/>
          <p:cNvPicPr/>
          <p:nvPr/>
        </p:nvPicPr>
        <p:blipFill>
          <a:blip r:embed="rId2"/>
          <a:stretch/>
        </p:blipFill>
        <p:spPr>
          <a:xfrm>
            <a:off x="5372280" y="3172320"/>
            <a:ext cx="2894040" cy="345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-  Core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2514600" y="160020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Η βασική κλάση είναι η PluginService η οποία είναι υπεύθυνη για τη φόρτωση, ενεργοποίηση, εκτέλεση, απενεργοποίηση, αφαίρεση plugins on runtime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Περιέχει επιπλέον βοηθητικές μεθόδους για τη φόρτωση των διαθέσιμων plugins, των μεθόδων τους κλπ.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Αυτή τη στιγμή η εφαρμογή δίνει τη δυνατότητα εκτέλεσης plugins είτε απλώς καλώντας συγκεκριμένο plugin (χωρίς reflection) είτε με χρήση ενός json ή πιο απλά με χρήση ενός string (με reflection), με τη χρήση κατάλληλων μεθόδων και endpoints (για ακαδημαϊκούς σκοπούς)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Δίνεται η δυνατότητα ένα plugin να καλεί μεθόδους άλλου plugin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Έχει υλοποιηθεί basic authentication με χρήση Spring Security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Έχει υλοποιηθεί και ένα βασικό testing για μερικές από τις λειτουργίες της εφαρμογής και για τη σύγκριση του performance κλήσης μεθόδων με χρήση reflection και χωρίς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9" name="Picture 808"/>
          <p:cNvPicPr/>
          <p:nvPr/>
        </p:nvPicPr>
        <p:blipFill>
          <a:blip r:embed="rId2"/>
          <a:stretch/>
        </p:blipFill>
        <p:spPr>
          <a:xfrm>
            <a:off x="914400" y="2766240"/>
            <a:ext cx="4314240" cy="2719800"/>
          </a:xfrm>
          <a:prstGeom prst="rect">
            <a:avLst/>
          </a:prstGeom>
          <a:ln w="0">
            <a:noFill/>
          </a:ln>
        </p:spPr>
      </p:pic>
      <p:sp>
        <p:nvSpPr>
          <p:cNvPr id="810" name="Θέση περιεχομένου 7"/>
          <p:cNvSpPr/>
          <p:nvPr/>
        </p:nvSpPr>
        <p:spPr>
          <a:xfrm>
            <a:off x="2553120" y="2169720"/>
            <a:ext cx="891468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Φόρτωση των ενεργών plugins κατά την εκκίνηση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1" name="Picture 810"/>
          <p:cNvPicPr/>
          <p:nvPr/>
        </p:nvPicPr>
        <p:blipFill>
          <a:blip r:embed="rId3"/>
          <a:stretch/>
        </p:blipFill>
        <p:spPr>
          <a:xfrm>
            <a:off x="5734800" y="2743200"/>
            <a:ext cx="5963040" cy="274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Θέση περιεχομένου 1"/>
          <p:cNvSpPr/>
          <p:nvPr/>
        </p:nvSpPr>
        <p:spPr>
          <a:xfrm>
            <a:off x="2553120" y="2169720"/>
            <a:ext cx="891468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</a:t>
            </a:r>
            <a:r>
              <a:rPr lang="en-US" sz="18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Μεταφόρτωση plugin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4" name="Picture 813"/>
          <p:cNvPicPr/>
          <p:nvPr/>
        </p:nvPicPr>
        <p:blipFill>
          <a:blip r:embed="rId2"/>
          <a:stretch/>
        </p:blipFill>
        <p:spPr>
          <a:xfrm>
            <a:off x="2553120" y="2686320"/>
            <a:ext cx="8762400" cy="39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Θέση περιεχομένου 8"/>
          <p:cNvSpPr/>
          <p:nvPr/>
        </p:nvSpPr>
        <p:spPr>
          <a:xfrm>
            <a:off x="2553120" y="2057400"/>
            <a:ext cx="891468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</a:t>
            </a:r>
            <a:r>
              <a:rPr lang="en-US" sz="18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Ενεργοποίηση plugin</a:t>
            </a:r>
            <a:r>
              <a:rPr lang="en-US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(Αποθηκεύει ένα JAR αρχείο plugin στο δίσκο και το καταχωρεί στη βάση δεδομένων)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7" name="Picture 816"/>
          <p:cNvPicPr/>
          <p:nvPr/>
        </p:nvPicPr>
        <p:blipFill>
          <a:blip r:embed="rId2"/>
          <a:stretch/>
        </p:blipFill>
        <p:spPr>
          <a:xfrm>
            <a:off x="2553120" y="2743200"/>
            <a:ext cx="8762400" cy="394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l-GR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Σχεδίαση και Υλοποίηση –</a:t>
            </a:r>
            <a:r>
              <a:rPr lang="en-US" sz="3600" b="0" strike="noStrike" spc="-1">
                <a:solidFill>
                  <a:schemeClr val="accent2">
                    <a:lumMod val="75000"/>
                  </a:schemeClr>
                </a:solidFill>
                <a:latin typeface="Century Gothic"/>
              </a:rPr>
              <a:t> Ενδεικτικός Κώδικας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Θέση περιεχομένου 4"/>
          <p:cNvSpPr/>
          <p:nvPr/>
        </p:nvSpPr>
        <p:spPr>
          <a:xfrm>
            <a:off x="2553120" y="2057400"/>
            <a:ext cx="89146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Century Gothic"/>
              </a:rPr>
              <a:t> Απενεργοποίηση -   αφαίρεση plugin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0" name="Picture 819"/>
          <p:cNvPicPr/>
          <p:nvPr/>
        </p:nvPicPr>
        <p:blipFill>
          <a:blip r:embed="rId2"/>
          <a:stretch/>
        </p:blipFill>
        <p:spPr>
          <a:xfrm>
            <a:off x="2943720" y="2562480"/>
            <a:ext cx="6885720" cy="360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Θρόισμα">
  <a:themeElements>
    <a:clrScheme name="Θρόισμα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480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15</vt:i4>
      </vt:variant>
    </vt:vector>
  </HeadingPairs>
  <TitlesOfParts>
    <vt:vector size="46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Θρόισμα</vt:lpstr>
      <vt:lpstr>Design and Implementation of a Dynamic Plugin Framework in Java</vt:lpstr>
      <vt:lpstr>Εισαγωγή</vt:lpstr>
      <vt:lpstr>Σχεδίαση και Υλοποίηση</vt:lpstr>
      <vt:lpstr>Σχεδίαση και Υλοποίηση -  Core</vt:lpstr>
      <vt:lpstr>Σχεδίαση και Υλοποίηση -  Core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Ενδεικτικός Κώδικας</vt:lpstr>
      <vt:lpstr>Σχεδίαση και Υλοποίηση – Ενδεικτικές Κλήσεις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Ατομική Εργασία 1  BetProject</dc:title>
  <dc:subject/>
  <dc:creator>Παναγιώτης Παπακώστας</dc:creator>
  <dc:description/>
  <cp:lastModifiedBy>Παναγιώτης Παπακώστας</cp:lastModifiedBy>
  <cp:revision>14</cp:revision>
  <dcterms:created xsi:type="dcterms:W3CDTF">2023-11-21T09:46:52Z</dcterms:created>
  <dcterms:modified xsi:type="dcterms:W3CDTF">2025-06-05T17:10:28Z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Ευρεία οθόνη</vt:lpwstr>
  </property>
  <property fmtid="{D5CDD505-2E9C-101B-9397-08002B2CF9AE}" pid="4" name="Slides">
    <vt:i4>29</vt:i4>
  </property>
</Properties>
</file>