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13"/>
  </p:notesMasterIdLst>
  <p:sldIdLst>
    <p:sldId id="256" r:id="rId2"/>
    <p:sldId id="258" r:id="rId3"/>
    <p:sldId id="288" r:id="rId4"/>
    <p:sldId id="261" r:id="rId5"/>
    <p:sldId id="260" r:id="rId6"/>
    <p:sldId id="263" r:id="rId7"/>
    <p:sldId id="259" r:id="rId8"/>
    <p:sldId id="270" r:id="rId9"/>
    <p:sldId id="278" r:id="rId10"/>
    <p:sldId id="289" r:id="rId11"/>
    <p:sldId id="279"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2824698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930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807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143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89b53d51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89b53d51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26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5229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733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214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58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033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76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Text Sentiment Analysis</a:t>
            </a:r>
            <a:br>
              <a:rPr lang="en" dirty="0"/>
            </a:br>
            <a:r>
              <a:rPr lang="en" dirty="0"/>
              <a:t>on IMDB Reviews</a:t>
            </a:r>
            <a:endParaRPr dirty="0"/>
          </a:p>
        </p:txBody>
      </p:sp>
    </p:spTree>
  </p:cSld>
  <p:clrMapOvr>
    <a:masterClrMapping/>
  </p:clrMapOvr>
  <p:transition advTm="9369">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a:extLst>
              <a:ext uri="{FF2B5EF4-FFF2-40B4-BE49-F238E27FC236}">
                <a16:creationId xmlns="" xmlns:a16="http://schemas.microsoft.com/office/drawing/2014/main" id="{29D3F2C2-479B-7085-E8DD-09CE05CBDCB3}"/>
              </a:ext>
            </a:extLst>
          </p:cNvPr>
          <p:cNvSpPr>
            <a:spLocks noGrp="1"/>
          </p:cNvSpPr>
          <p:nvPr>
            <p:ph type="body" idx="1"/>
          </p:nvPr>
        </p:nvSpPr>
        <p:spPr>
          <a:xfrm>
            <a:off x="1430850" y="84413"/>
            <a:ext cx="6282300" cy="819900"/>
          </a:xfrm>
        </p:spPr>
        <p:txBody>
          <a:bodyPr/>
          <a:lstStyle/>
          <a:p>
            <a:r>
              <a:rPr lang="en-US" dirty="0"/>
              <a:t>Future Work </a:t>
            </a:r>
            <a:endParaRPr lang="el-GR" dirty="0"/>
          </a:p>
        </p:txBody>
      </p:sp>
      <p:sp>
        <p:nvSpPr>
          <p:cNvPr id="3" name="Θέση αριθμού διαφάνειας 2">
            <a:extLst>
              <a:ext uri="{FF2B5EF4-FFF2-40B4-BE49-F238E27FC236}">
                <a16:creationId xmlns="" xmlns:a16="http://schemas.microsoft.com/office/drawing/2014/main" id="{006E537B-A89E-25A6-5C26-A2EC1E81716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sp>
        <p:nvSpPr>
          <p:cNvPr id="4" name="TextBox 3">
            <a:extLst>
              <a:ext uri="{FF2B5EF4-FFF2-40B4-BE49-F238E27FC236}">
                <a16:creationId xmlns="" xmlns:a16="http://schemas.microsoft.com/office/drawing/2014/main" id="{06911571-175E-9C36-827B-E56242780875}"/>
              </a:ext>
            </a:extLst>
          </p:cNvPr>
          <p:cNvSpPr txBox="1"/>
          <p:nvPr/>
        </p:nvSpPr>
        <p:spPr>
          <a:xfrm>
            <a:off x="1626432" y="1031730"/>
            <a:ext cx="7600013" cy="3539430"/>
          </a:xfrm>
          <a:prstGeom prst="rect">
            <a:avLst/>
          </a:prstGeom>
          <a:noFill/>
        </p:spPr>
        <p:txBody>
          <a:bodyPr wrap="square" rtlCol="0">
            <a:spAutoFit/>
          </a:bodyPr>
          <a:lstStyle/>
          <a:p>
            <a:r>
              <a:rPr lang="en-US" dirty="0">
                <a:solidFill>
                  <a:schemeClr val="bg2"/>
                </a:solidFill>
                <a:latin typeface="Muli"/>
              </a:rPr>
              <a:t>Multiple approaches could tackle the task of Sentiment Analysis. As we know machine learning models and neural networks don't take raw text data as an input. This means we must somehow encode our textual data to numeric values that our models can understand. There are many different ways of doing this like using the Bag of Words method. We could even use pretrained embeddings like </a:t>
            </a:r>
            <a:r>
              <a:rPr lang="en-US" dirty="0" err="1">
                <a:solidFill>
                  <a:schemeClr val="bg2"/>
                </a:solidFill>
                <a:latin typeface="Muli"/>
              </a:rPr>
              <a:t>GloVe</a:t>
            </a:r>
            <a:r>
              <a:rPr lang="en-US" dirty="0">
                <a:solidFill>
                  <a:schemeClr val="bg2"/>
                </a:solidFill>
                <a:latin typeface="Muli"/>
              </a:rPr>
              <a:t> </a:t>
            </a:r>
            <a:r>
              <a:rPr lang="en-US" dirty="0" err="1">
                <a:solidFill>
                  <a:schemeClr val="bg2"/>
                </a:solidFill>
                <a:latin typeface="Muli"/>
              </a:rPr>
              <a:t>Embeddings,which</a:t>
            </a:r>
            <a:r>
              <a:rPr lang="en-US" dirty="0">
                <a:solidFill>
                  <a:schemeClr val="bg2"/>
                </a:solidFill>
                <a:latin typeface="Muli"/>
              </a:rPr>
              <a:t> are a type of word embedding that encode the co-occurrence probability ratio between two words as vector differences.</a:t>
            </a:r>
          </a:p>
          <a:p>
            <a:endParaRPr lang="en-US" dirty="0">
              <a:latin typeface="Muli"/>
            </a:endParaRPr>
          </a:p>
          <a:p>
            <a:r>
              <a:rPr lang="en-US" dirty="0" err="1">
                <a:solidFill>
                  <a:schemeClr val="bg2"/>
                </a:solidFill>
                <a:latin typeface="Muli"/>
              </a:rPr>
              <a:t>Additionaly</a:t>
            </a:r>
            <a:r>
              <a:rPr lang="en-US" dirty="0">
                <a:solidFill>
                  <a:schemeClr val="bg2"/>
                </a:solidFill>
                <a:latin typeface="Muli"/>
              </a:rPr>
              <a:t>, there are plenty of ways to build our Neural Network, there is a large number of bibliography that suggest multiple architectures on how to build the desire Neural Model.</a:t>
            </a:r>
          </a:p>
          <a:p>
            <a:endParaRPr lang="en-US" dirty="0">
              <a:solidFill>
                <a:schemeClr val="bg2"/>
              </a:solidFill>
              <a:latin typeface="Muli"/>
            </a:endParaRPr>
          </a:p>
          <a:p>
            <a:endParaRPr lang="en-US" dirty="0">
              <a:solidFill>
                <a:schemeClr val="bg2"/>
              </a:solidFill>
              <a:latin typeface="Muli"/>
            </a:endParaRPr>
          </a:p>
          <a:p>
            <a:r>
              <a:rPr lang="en-US" dirty="0">
                <a:solidFill>
                  <a:schemeClr val="bg2"/>
                </a:solidFill>
                <a:latin typeface="Muli"/>
              </a:rPr>
              <a:t>Moreover, another possible way of facing this problem would be to use a test set different from our training set, so, for example, we could have used the famous IMDB dataset in order to build our model and then we could implement our model having as a test set an irrelevant dataset . In this way, we could have seen the flaws that our model may have and built an even stronger one that predicts out of the box sentences.</a:t>
            </a:r>
            <a:endParaRPr lang="el-GR" dirty="0">
              <a:solidFill>
                <a:schemeClr val="bg2"/>
              </a:solidFill>
              <a:latin typeface="Muli"/>
            </a:endParaRPr>
          </a:p>
        </p:txBody>
      </p:sp>
    </p:spTree>
    <p:extLst>
      <p:ext uri="{BB962C8B-B14F-4D97-AF65-F5344CB8AC3E}">
        <p14:creationId xmlns:p14="http://schemas.microsoft.com/office/powerpoint/2010/main" val="3891708316"/>
      </p:ext>
    </p:extLst>
  </p:cSld>
  <p:clrMapOvr>
    <a:masterClrMapping/>
  </p:clrMapOvr>
  <mc:AlternateContent xmlns:mc="http://schemas.openxmlformats.org/markup-compatibility/2006">
    <mc:Choice xmlns:p14="http://schemas.microsoft.com/office/powerpoint/2010/main" Requires="p14">
      <p:transition spd="slow" p14:dur="3400" advTm="60198">
        <p14:reveal/>
      </p:transition>
    </mc:Choice>
    <mc:Fallback>
      <p:transition spd="slow" advTm="60198">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93" name="Google Shape;593;p34"/>
          <p:cNvSpPr txBox="1">
            <a:spLocks noGrp="1"/>
          </p:cNvSpPr>
          <p:nvPr>
            <p:ph type="body" idx="4294967295"/>
          </p:nvPr>
        </p:nvSpPr>
        <p:spPr>
          <a:xfrm>
            <a:off x="3308953" y="2324025"/>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p>
          <a:p>
            <a:pPr marL="0" lvl="0" indent="0" algn="ctr" rtl="0">
              <a:spcBef>
                <a:spcPts val="600"/>
              </a:spcBef>
              <a:spcAft>
                <a:spcPts val="0"/>
              </a:spcAft>
              <a:buNone/>
            </a:pPr>
            <a:endParaRPr lang="en" sz="3600" b="1" dirty="0"/>
          </a:p>
          <a:p>
            <a:pPr marL="0" lvl="0" indent="0" algn="ctr" rtl="0">
              <a:spcBef>
                <a:spcPts val="600"/>
              </a:spcBef>
              <a:spcAft>
                <a:spcPts val="0"/>
              </a:spcAft>
              <a:buNone/>
            </a:pPr>
            <a:endParaRPr lang="en" sz="3600" b="1" dirty="0"/>
          </a:p>
          <a:p>
            <a:pPr marL="0" lvl="0" indent="0" rtl="0">
              <a:spcBef>
                <a:spcPts val="600"/>
              </a:spcBef>
              <a:spcAft>
                <a:spcPts val="0"/>
              </a:spcAft>
              <a:buNone/>
            </a:pPr>
            <a:r>
              <a:rPr lang="en" sz="3600" b="1" dirty="0"/>
              <a:t>	</a:t>
            </a:r>
            <a:r>
              <a:rPr lang="en" sz="1000" b="1" dirty="0"/>
              <a:t>Stasinos Panagiotis</a:t>
            </a:r>
          </a:p>
          <a:p>
            <a:pPr marL="0" lvl="0" indent="0" rtl="0">
              <a:spcBef>
                <a:spcPts val="600"/>
              </a:spcBef>
              <a:spcAft>
                <a:spcPts val="0"/>
              </a:spcAft>
              <a:buNone/>
            </a:pPr>
            <a:r>
              <a:rPr lang="en" sz="1000" b="1" dirty="0"/>
              <a:t>	         (dit2123)</a:t>
            </a: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cSld>
  <p:clrMapOvr>
    <a:masterClrMapping/>
  </p:clrMapOvr>
  <mc:AlternateContent xmlns:mc="http://schemas.openxmlformats.org/markup-compatibility/2006">
    <mc:Choice xmlns:p14="http://schemas.microsoft.com/office/powerpoint/2010/main" Requires="p14">
      <p:transition spd="slow" p14:dur="1500" advTm="9376">
        <p:split orient="vert"/>
      </p:transition>
    </mc:Choice>
    <mc:Fallback>
      <p:transition spd="slow" advTm="9376">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2428713" y="892192"/>
            <a:ext cx="2578002" cy="5508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t>Motivation</a:t>
            </a:r>
            <a:endParaRPr sz="3200" b="1" dirty="0"/>
          </a:p>
        </p:txBody>
      </p:sp>
      <p:sp>
        <p:nvSpPr>
          <p:cNvPr id="352" name="Google Shape;352;p13"/>
          <p:cNvSpPr txBox="1">
            <a:spLocks noGrp="1"/>
          </p:cNvSpPr>
          <p:nvPr>
            <p:ph type="body" idx="4294967295"/>
          </p:nvPr>
        </p:nvSpPr>
        <p:spPr>
          <a:xfrm>
            <a:off x="562257" y="1575791"/>
            <a:ext cx="7131696"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0" i="0" dirty="0">
                <a:solidFill>
                  <a:schemeClr val="bg2"/>
                </a:solidFill>
                <a:effectLst/>
              </a:rPr>
              <a:t>The need to “speak computer” is no longer a barrier to leveraging machines. For the first time in history, we are able to communicate with computers in the same way we speak to each other. Gone are the days of relying on keywords and specific syntax designed to activate an algorithm. We can talk to virtual assistants in our phones, receive curated purchasing advice from chatbots, and let autocomplete features assist with our searches, write our emails, and ask our questions. All of these are examples of Natural Language Processing (NLP) in action.</a:t>
            </a:r>
          </a:p>
          <a:p>
            <a:pPr marL="0" lvl="0" indent="0" algn="l" rtl="0">
              <a:spcBef>
                <a:spcPts val="600"/>
              </a:spcBef>
              <a:spcAft>
                <a:spcPts val="0"/>
              </a:spcAft>
              <a:buNone/>
            </a:pPr>
            <a:r>
              <a:rPr lang="en-US" dirty="0">
                <a:solidFill>
                  <a:schemeClr val="bg2"/>
                </a:solidFill>
              </a:rPr>
              <a:t> When talking about NLP, Sentiment analysis comes in handy. It extracts useful information and patterns to predict behavior of developments and events taking place in social media. The different types of social media include various social networking pages, blogs, video sharing pages and company networks such as Facebook, Twitter, Instagram , email interactions in a system review sites like IMDB. The prediction and analysis of information that these domains offers us ,includes multiple application areas such as marketing, economics, politics and health. </a:t>
            </a:r>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pic>
        <p:nvPicPr>
          <p:cNvPr id="1028" name="Picture 4" descr="Sentiment Analysis | Sentiment Analysis Python | Express Analytics">
            <a:extLst>
              <a:ext uri="{FF2B5EF4-FFF2-40B4-BE49-F238E27FC236}">
                <a16:creationId xmlns="" xmlns:a16="http://schemas.microsoft.com/office/drawing/2014/main" id="{DAA84528-37A1-99F9-06A1-B61BC8B62028}"/>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122873" y="519099"/>
            <a:ext cx="2426493" cy="129702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cSld>
  <p:clrMapOvr>
    <a:masterClrMapping/>
  </p:clrMapOvr>
  <p:transition advTm="73432">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43"/>
          <p:cNvSpPr txBox="1">
            <a:spLocks noGrp="1"/>
          </p:cNvSpPr>
          <p:nvPr>
            <p:ph type="title"/>
          </p:nvPr>
        </p:nvSpPr>
        <p:spPr>
          <a:xfrm>
            <a:off x="2009476" y="453081"/>
            <a:ext cx="4944300" cy="645300"/>
          </a:xfrm>
          <a:prstGeom prst="rect">
            <a:avLst/>
          </a:prstGeom>
          <a:effectLst>
            <a:reflection blurRad="6350" stA="50000" endA="300" endPos="55500" dist="50800" dir="5400000" sy="-100000" algn="bl" rotWithShape="0"/>
          </a:effectLst>
        </p:spPr>
        <p:txBody>
          <a:bodyPr spcFirstLastPara="1" wrap="square" lIns="91425" tIns="91425" rIns="91425" bIns="91425" anchor="t" anchorCtr="0">
            <a:noAutofit/>
          </a:bodyPr>
          <a:lstStyle/>
          <a:p>
            <a:pPr marL="0" lvl="0" indent="0" algn="l" rtl="0">
              <a:spcBef>
                <a:spcPts val="0"/>
              </a:spcBef>
              <a:spcAft>
                <a:spcPts val="0"/>
              </a:spcAft>
              <a:buNone/>
            </a:pPr>
            <a:r>
              <a:rPr lang="en" dirty="0"/>
              <a:t>This Project</a:t>
            </a:r>
            <a:endParaRPr dirty="0"/>
          </a:p>
        </p:txBody>
      </p:sp>
      <p:sp>
        <p:nvSpPr>
          <p:cNvPr id="763" name="Google Shape;763;p4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grpSp>
        <p:nvGrpSpPr>
          <p:cNvPr id="764" name="Google Shape;764;p43"/>
          <p:cNvGrpSpPr/>
          <p:nvPr/>
        </p:nvGrpSpPr>
        <p:grpSpPr>
          <a:xfrm>
            <a:off x="1732695" y="1705891"/>
            <a:ext cx="3282784" cy="2950822"/>
            <a:chOff x="3778727" y="4460423"/>
            <a:chExt cx="720272" cy="647437"/>
          </a:xfrm>
        </p:grpSpPr>
        <p:sp>
          <p:nvSpPr>
            <p:cNvPr id="765" name="Google Shape;765;p43"/>
            <p:cNvSpPr/>
            <p:nvPr/>
          </p:nvSpPr>
          <p:spPr>
            <a:xfrm>
              <a:off x="3957350" y="490369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100" b="1" dirty="0">
                  <a:solidFill>
                    <a:schemeClr val="dk1"/>
                  </a:solidFill>
                  <a:latin typeface="Muli"/>
                  <a:ea typeface="Muli"/>
                  <a:cs typeface="Muli"/>
                  <a:sym typeface="Muli"/>
                </a:rPr>
                <a:t>Prediction on </a:t>
              </a:r>
            </a:p>
            <a:p>
              <a:pPr marL="0" marR="0" lvl="0" indent="0" algn="ctr" rtl="0">
                <a:lnSpc>
                  <a:spcPct val="100000"/>
                </a:lnSpc>
                <a:spcBef>
                  <a:spcPts val="0"/>
                </a:spcBef>
                <a:spcAft>
                  <a:spcPts val="0"/>
                </a:spcAft>
                <a:buClr>
                  <a:schemeClr val="dk1"/>
                </a:buClr>
                <a:buSzPts val="1400"/>
                <a:buFont typeface="Calibri"/>
                <a:buNone/>
              </a:pPr>
              <a:r>
                <a:rPr lang="en" sz="1100" b="1" dirty="0">
                  <a:solidFill>
                    <a:schemeClr val="dk1"/>
                  </a:solidFill>
                  <a:latin typeface="Muli"/>
                  <a:ea typeface="Muli"/>
                  <a:cs typeface="Muli"/>
                  <a:sym typeface="Muli"/>
                </a:rPr>
                <a:t>Reviews</a:t>
              </a:r>
              <a:endParaRPr sz="1100" b="1" i="0" u="none" strike="noStrike" cap="none" dirty="0">
                <a:solidFill>
                  <a:schemeClr val="dk1"/>
                </a:solidFill>
                <a:latin typeface="Muli"/>
                <a:ea typeface="Muli"/>
                <a:cs typeface="Muli"/>
                <a:sym typeface="Muli"/>
              </a:endParaRPr>
            </a:p>
          </p:txBody>
        </p:sp>
        <p:sp>
          <p:nvSpPr>
            <p:cNvPr id="766" name="Google Shape;766;p43"/>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100" b="1" dirty="0">
                  <a:solidFill>
                    <a:schemeClr val="dk1"/>
                  </a:solidFill>
                  <a:latin typeface="Muli"/>
                  <a:ea typeface="Muli"/>
                  <a:cs typeface="Muli"/>
                  <a:sym typeface="Muli"/>
                </a:rPr>
                <a:t>Prediction on </a:t>
              </a:r>
            </a:p>
            <a:p>
              <a:pPr marL="0" marR="0" lvl="0" indent="0" algn="ctr" rtl="0">
                <a:lnSpc>
                  <a:spcPct val="100000"/>
                </a:lnSpc>
                <a:spcBef>
                  <a:spcPts val="0"/>
                </a:spcBef>
                <a:spcAft>
                  <a:spcPts val="0"/>
                </a:spcAft>
                <a:buClr>
                  <a:schemeClr val="dk1"/>
                </a:buClr>
                <a:buSzPts val="1400"/>
                <a:buFont typeface="Calibri"/>
                <a:buNone/>
              </a:pPr>
              <a:r>
                <a:rPr lang="en" sz="1100" b="1" i="0" u="none" strike="noStrike" cap="none" dirty="0">
                  <a:solidFill>
                    <a:schemeClr val="dk1"/>
                  </a:solidFill>
                  <a:latin typeface="Muli"/>
                  <a:ea typeface="Muli"/>
                  <a:cs typeface="Muli"/>
                  <a:sym typeface="Muli"/>
                </a:rPr>
                <a:t>Toy Reviews</a:t>
              </a:r>
              <a:endParaRPr sz="1100" b="1" i="0" u="none" strike="noStrike" cap="none" dirty="0">
                <a:solidFill>
                  <a:schemeClr val="dk1"/>
                </a:solidFill>
                <a:latin typeface="Muli"/>
                <a:ea typeface="Muli"/>
                <a:cs typeface="Muli"/>
                <a:sym typeface="Muli"/>
              </a:endParaRPr>
            </a:p>
          </p:txBody>
        </p:sp>
        <p:sp>
          <p:nvSpPr>
            <p:cNvPr id="767" name="Google Shape;767;p43"/>
            <p:cNvSpPr/>
            <p:nvPr/>
          </p:nvSpPr>
          <p:spPr>
            <a:xfrm>
              <a:off x="3780424" y="4519451"/>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dirty="0">
                  <a:solidFill>
                    <a:schemeClr val="dk1"/>
                  </a:solidFill>
                  <a:latin typeface="Muli"/>
                  <a:ea typeface="Muli"/>
                  <a:cs typeface="Muli"/>
                  <a:sym typeface="Muli"/>
                </a:rPr>
                <a:t>Exploratory Data Analysis</a:t>
              </a:r>
              <a:endParaRPr sz="1200" b="1" i="0" u="none" strike="noStrike" cap="none" dirty="0">
                <a:solidFill>
                  <a:schemeClr val="dk1"/>
                </a:solidFill>
                <a:latin typeface="Muli"/>
                <a:ea typeface="Muli"/>
                <a:cs typeface="Muli"/>
                <a:sym typeface="Muli"/>
              </a:endParaRPr>
            </a:p>
          </p:txBody>
        </p:sp>
        <p:sp>
          <p:nvSpPr>
            <p:cNvPr id="768" name="Google Shape;768;p43"/>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dk1"/>
                  </a:solidFill>
                  <a:latin typeface="Muli"/>
                  <a:ea typeface="Muli"/>
                  <a:cs typeface="Muli"/>
                  <a:sym typeface="Muli"/>
                </a:rPr>
                <a:t>Data Transformation</a:t>
              </a:r>
              <a:endParaRPr sz="1200" b="1" i="0" u="none" strike="noStrike" cap="none" dirty="0">
                <a:solidFill>
                  <a:schemeClr val="dk1"/>
                </a:solidFill>
                <a:latin typeface="Muli"/>
                <a:ea typeface="Muli"/>
                <a:cs typeface="Muli"/>
                <a:sym typeface="Muli"/>
              </a:endParaRPr>
            </a:p>
          </p:txBody>
        </p:sp>
        <p:sp>
          <p:nvSpPr>
            <p:cNvPr id="769" name="Google Shape;769;p43"/>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dirty="0">
                  <a:solidFill>
                    <a:schemeClr val="dk1"/>
                  </a:solidFill>
                  <a:latin typeface="Muli"/>
                  <a:ea typeface="Muli"/>
                  <a:cs typeface="Muli"/>
                  <a:sym typeface="Muli"/>
                </a:rPr>
                <a:t>Text Preprocessing</a:t>
              </a:r>
              <a:endParaRPr sz="1200" b="1" i="0" u="none" strike="noStrike" cap="none" dirty="0">
                <a:solidFill>
                  <a:schemeClr val="dk1"/>
                </a:solidFill>
                <a:latin typeface="Muli"/>
                <a:ea typeface="Muli"/>
                <a:cs typeface="Muli"/>
                <a:sym typeface="Muli"/>
              </a:endParaRPr>
            </a:p>
          </p:txBody>
        </p:sp>
        <p:sp>
          <p:nvSpPr>
            <p:cNvPr id="770" name="Google Shape;770;p43"/>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dirty="0">
                  <a:solidFill>
                    <a:schemeClr val="dk1"/>
                  </a:solidFill>
                  <a:latin typeface="Muli"/>
                  <a:ea typeface="Muli"/>
                  <a:cs typeface="Muli"/>
                  <a:sym typeface="Muli"/>
                </a:rPr>
                <a:t>Model Building</a:t>
              </a:r>
              <a:endParaRPr sz="1200" b="1" i="0" u="none" strike="noStrike" cap="none" dirty="0">
                <a:solidFill>
                  <a:schemeClr val="dk1"/>
                </a:solidFill>
                <a:latin typeface="Muli"/>
                <a:ea typeface="Muli"/>
                <a:cs typeface="Muli"/>
                <a:sym typeface="Muli"/>
              </a:endParaRPr>
            </a:p>
          </p:txBody>
        </p:sp>
        <p:sp>
          <p:nvSpPr>
            <p:cNvPr id="771" name="Google Shape;771;p43"/>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dk1"/>
                </a:solidFill>
                <a:latin typeface="Muli"/>
                <a:ea typeface="Muli"/>
                <a:cs typeface="Muli"/>
                <a:sym typeface="Muli"/>
              </a:endParaRPr>
            </a:p>
          </p:txBody>
        </p:sp>
      </p:grpSp>
      <p:cxnSp>
        <p:nvCxnSpPr>
          <p:cNvPr id="772" name="Google Shape;772;p43"/>
          <p:cNvCxnSpPr/>
          <p:nvPr/>
        </p:nvCxnSpPr>
        <p:spPr>
          <a:xfrm>
            <a:off x="4942415" y="2194574"/>
            <a:ext cx="961500" cy="0"/>
          </a:xfrm>
          <a:prstGeom prst="straightConnector1">
            <a:avLst/>
          </a:prstGeom>
          <a:noFill/>
          <a:ln w="9525" cap="flat" cmpd="sng">
            <a:solidFill>
              <a:schemeClr val="accent1"/>
            </a:solidFill>
            <a:prstDash val="solid"/>
            <a:round/>
            <a:headEnd type="oval" w="med" len="med"/>
            <a:tailEnd type="oval" w="med" len="med"/>
          </a:ln>
        </p:spPr>
      </p:cxnSp>
      <p:sp>
        <p:nvSpPr>
          <p:cNvPr id="773" name="Google Shape;773;p43"/>
          <p:cNvSpPr txBox="1"/>
          <p:nvPr/>
        </p:nvSpPr>
        <p:spPr>
          <a:xfrm>
            <a:off x="5959885" y="2038064"/>
            <a:ext cx="2535000" cy="31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1"/>
                </a:solidFill>
                <a:latin typeface="Muli"/>
                <a:ea typeface="Muli"/>
                <a:cs typeface="Muli"/>
                <a:sym typeface="Muli"/>
              </a:rPr>
              <a:t>Having a look on our dataset</a:t>
            </a:r>
            <a:endParaRPr sz="1000" dirty="0">
              <a:solidFill>
                <a:schemeClr val="dk1"/>
              </a:solidFill>
              <a:latin typeface="Muli"/>
              <a:ea typeface="Muli"/>
              <a:cs typeface="Muli"/>
              <a:sym typeface="Muli"/>
            </a:endParaRPr>
          </a:p>
        </p:txBody>
      </p:sp>
      <p:cxnSp>
        <p:nvCxnSpPr>
          <p:cNvPr id="774" name="Google Shape;774;p43"/>
          <p:cNvCxnSpPr/>
          <p:nvPr/>
        </p:nvCxnSpPr>
        <p:spPr>
          <a:xfrm>
            <a:off x="4800801" y="2632695"/>
            <a:ext cx="1103100" cy="0"/>
          </a:xfrm>
          <a:prstGeom prst="straightConnector1">
            <a:avLst/>
          </a:prstGeom>
          <a:noFill/>
          <a:ln w="9525" cap="flat" cmpd="sng">
            <a:solidFill>
              <a:schemeClr val="accent2"/>
            </a:solidFill>
            <a:prstDash val="solid"/>
            <a:round/>
            <a:headEnd type="oval" w="med" len="med"/>
            <a:tailEnd type="oval" w="med" len="med"/>
          </a:ln>
        </p:spPr>
      </p:cxnSp>
      <p:sp>
        <p:nvSpPr>
          <p:cNvPr id="775" name="Google Shape;775;p43"/>
          <p:cNvSpPr txBox="1"/>
          <p:nvPr/>
        </p:nvSpPr>
        <p:spPr>
          <a:xfrm>
            <a:off x="5959885" y="2476177"/>
            <a:ext cx="2535000" cy="31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1"/>
                </a:solidFill>
                <a:latin typeface="Muli"/>
                <a:ea typeface="Muli"/>
                <a:cs typeface="Muli"/>
                <a:sym typeface="Muli"/>
              </a:rPr>
              <a:t>Cleaning our dataset</a:t>
            </a:r>
            <a:endParaRPr sz="1000" dirty="0">
              <a:solidFill>
                <a:schemeClr val="dk1"/>
              </a:solidFill>
              <a:latin typeface="Muli"/>
              <a:ea typeface="Muli"/>
              <a:cs typeface="Muli"/>
              <a:sym typeface="Muli"/>
            </a:endParaRPr>
          </a:p>
        </p:txBody>
      </p:sp>
      <p:cxnSp>
        <p:nvCxnSpPr>
          <p:cNvPr id="776" name="Google Shape;776;p43"/>
          <p:cNvCxnSpPr/>
          <p:nvPr/>
        </p:nvCxnSpPr>
        <p:spPr>
          <a:xfrm>
            <a:off x="4599559" y="3070816"/>
            <a:ext cx="1304100" cy="0"/>
          </a:xfrm>
          <a:prstGeom prst="straightConnector1">
            <a:avLst/>
          </a:prstGeom>
          <a:noFill/>
          <a:ln w="9525" cap="flat" cmpd="sng">
            <a:solidFill>
              <a:schemeClr val="accent3"/>
            </a:solidFill>
            <a:prstDash val="solid"/>
            <a:round/>
            <a:headEnd type="oval" w="med" len="med"/>
            <a:tailEnd type="oval" w="med" len="med"/>
          </a:ln>
        </p:spPr>
      </p:cxnSp>
      <p:sp>
        <p:nvSpPr>
          <p:cNvPr id="777" name="Google Shape;777;p43"/>
          <p:cNvSpPr txBox="1"/>
          <p:nvPr/>
        </p:nvSpPr>
        <p:spPr>
          <a:xfrm>
            <a:off x="5959885" y="2914289"/>
            <a:ext cx="2535000" cy="31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1"/>
                </a:solidFill>
                <a:latin typeface="Muli"/>
                <a:ea typeface="Muli"/>
                <a:cs typeface="Muli"/>
                <a:sym typeface="Muli"/>
              </a:rPr>
              <a:t>Transforming our data for our model</a:t>
            </a:r>
            <a:endParaRPr sz="1000" dirty="0">
              <a:solidFill>
                <a:schemeClr val="dk1"/>
              </a:solidFill>
              <a:latin typeface="Muli"/>
              <a:ea typeface="Muli"/>
              <a:cs typeface="Muli"/>
              <a:sym typeface="Muli"/>
            </a:endParaRPr>
          </a:p>
        </p:txBody>
      </p:sp>
      <p:cxnSp>
        <p:nvCxnSpPr>
          <p:cNvPr id="778" name="Google Shape;778;p43"/>
          <p:cNvCxnSpPr/>
          <p:nvPr/>
        </p:nvCxnSpPr>
        <p:spPr>
          <a:xfrm>
            <a:off x="4428130" y="3508915"/>
            <a:ext cx="1475700" cy="0"/>
          </a:xfrm>
          <a:prstGeom prst="straightConnector1">
            <a:avLst/>
          </a:prstGeom>
          <a:noFill/>
          <a:ln w="9525" cap="flat" cmpd="sng">
            <a:solidFill>
              <a:schemeClr val="accent4"/>
            </a:solidFill>
            <a:prstDash val="solid"/>
            <a:round/>
            <a:headEnd type="oval" w="med" len="med"/>
            <a:tailEnd type="oval" w="med" len="med"/>
          </a:ln>
        </p:spPr>
      </p:cxnSp>
      <p:sp>
        <p:nvSpPr>
          <p:cNvPr id="779" name="Google Shape;779;p43"/>
          <p:cNvSpPr txBox="1"/>
          <p:nvPr/>
        </p:nvSpPr>
        <p:spPr>
          <a:xfrm>
            <a:off x="5959885" y="3352401"/>
            <a:ext cx="2535000" cy="31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1"/>
                </a:solidFill>
                <a:latin typeface="Muli"/>
                <a:ea typeface="Muli"/>
                <a:cs typeface="Muli"/>
                <a:sym typeface="Muli"/>
              </a:rPr>
              <a:t>Architectural desing of our Neural Network</a:t>
            </a:r>
            <a:endParaRPr sz="1000" dirty="0">
              <a:solidFill>
                <a:schemeClr val="dk1"/>
              </a:solidFill>
              <a:latin typeface="Muli"/>
              <a:ea typeface="Muli"/>
              <a:cs typeface="Muli"/>
              <a:sym typeface="Muli"/>
            </a:endParaRPr>
          </a:p>
        </p:txBody>
      </p:sp>
      <p:cxnSp>
        <p:nvCxnSpPr>
          <p:cNvPr id="780" name="Google Shape;780;p43"/>
          <p:cNvCxnSpPr/>
          <p:nvPr/>
        </p:nvCxnSpPr>
        <p:spPr>
          <a:xfrm>
            <a:off x="4241784" y="3947036"/>
            <a:ext cx="1662000" cy="0"/>
          </a:xfrm>
          <a:prstGeom prst="straightConnector1">
            <a:avLst/>
          </a:prstGeom>
          <a:noFill/>
          <a:ln w="9525" cap="flat" cmpd="sng">
            <a:solidFill>
              <a:schemeClr val="accent5"/>
            </a:solidFill>
            <a:prstDash val="solid"/>
            <a:round/>
            <a:headEnd type="oval" w="med" len="med"/>
            <a:tailEnd type="oval" w="med" len="med"/>
          </a:ln>
        </p:spPr>
      </p:cxnSp>
      <p:sp>
        <p:nvSpPr>
          <p:cNvPr id="781" name="Google Shape;781;p43"/>
          <p:cNvSpPr txBox="1"/>
          <p:nvPr/>
        </p:nvSpPr>
        <p:spPr>
          <a:xfrm>
            <a:off x="5959885" y="3790513"/>
            <a:ext cx="2535000" cy="31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1"/>
                </a:solidFill>
                <a:latin typeface="Muli"/>
                <a:ea typeface="Muli"/>
                <a:cs typeface="Muli"/>
                <a:sym typeface="Muli"/>
              </a:rPr>
              <a:t>Random Reviews Prediction</a:t>
            </a:r>
            <a:endParaRPr sz="1000" dirty="0">
              <a:solidFill>
                <a:schemeClr val="dk1"/>
              </a:solidFill>
              <a:latin typeface="Muli"/>
              <a:ea typeface="Muli"/>
              <a:cs typeface="Muli"/>
              <a:sym typeface="Muli"/>
            </a:endParaRPr>
          </a:p>
        </p:txBody>
      </p:sp>
      <p:cxnSp>
        <p:nvCxnSpPr>
          <p:cNvPr id="782" name="Google Shape;782;p43"/>
          <p:cNvCxnSpPr/>
          <p:nvPr/>
        </p:nvCxnSpPr>
        <p:spPr>
          <a:xfrm>
            <a:off x="4048000" y="4385135"/>
            <a:ext cx="1848000" cy="0"/>
          </a:xfrm>
          <a:prstGeom prst="straightConnector1">
            <a:avLst/>
          </a:prstGeom>
          <a:noFill/>
          <a:ln w="9525" cap="flat" cmpd="sng">
            <a:solidFill>
              <a:schemeClr val="accent6"/>
            </a:solidFill>
            <a:prstDash val="solid"/>
            <a:round/>
            <a:headEnd type="oval" w="med" len="med"/>
            <a:tailEnd type="oval" w="med" len="med"/>
          </a:ln>
        </p:spPr>
      </p:cxnSp>
      <p:sp>
        <p:nvSpPr>
          <p:cNvPr id="783" name="Google Shape;783;p43"/>
          <p:cNvSpPr txBox="1"/>
          <p:nvPr/>
        </p:nvSpPr>
        <p:spPr>
          <a:xfrm>
            <a:off x="5959885" y="4228625"/>
            <a:ext cx="2535000" cy="312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1"/>
                </a:solidFill>
                <a:latin typeface="Muli"/>
                <a:ea typeface="Muli"/>
                <a:cs typeface="Muli"/>
                <a:sym typeface="Muli"/>
              </a:rPr>
              <a:t>Prediction on our own sentences</a:t>
            </a:r>
            <a:endParaRPr sz="1000" dirty="0">
              <a:solidFill>
                <a:schemeClr val="dk1"/>
              </a:solidFill>
              <a:latin typeface="Muli"/>
              <a:ea typeface="Muli"/>
              <a:cs typeface="Muli"/>
              <a:sym typeface="Muli"/>
            </a:endParaRPr>
          </a:p>
        </p:txBody>
      </p:sp>
    </p:spTree>
  </p:cSld>
  <p:clrMapOvr>
    <a:masterClrMapping/>
  </p:clrMapOvr>
  <mc:AlternateContent xmlns:mc="http://schemas.openxmlformats.org/markup-compatibility/2006">
    <mc:Choice xmlns:p14="http://schemas.microsoft.com/office/powerpoint/2010/main" Requires="p14">
      <p:transition spd="slow" p14:dur="3400" advTm="38476">
        <p14:reveal/>
      </p:transition>
    </mc:Choice>
    <mc:Fallback>
      <p:transition spd="slow" advTm="38476">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392267" y="264706"/>
            <a:ext cx="3603798" cy="378013"/>
          </a:xfrm>
          <a:prstGeom prst="rect">
            <a:avLst/>
          </a:prstGeom>
          <a:effectLst>
            <a:reflection blurRad="6350" stA="50000" endA="300" endPos="55500" dist="50800" dir="5400000" sy="-100000" algn="bl" rotWithShape="0"/>
          </a:effectLst>
        </p:spPr>
        <p:txBody>
          <a:bodyPr spcFirstLastPara="1" wrap="square" lIns="91425" tIns="91425" rIns="91425" bIns="91425" anchor="b" anchorCtr="0">
            <a:noAutofit/>
          </a:bodyPr>
          <a:lstStyle/>
          <a:p>
            <a:pPr marL="0" lvl="0" indent="0" algn="l" rtl="0">
              <a:spcBef>
                <a:spcPts val="0"/>
              </a:spcBef>
              <a:spcAft>
                <a:spcPts val="0"/>
              </a:spcAft>
              <a:buNone/>
            </a:pPr>
            <a:r>
              <a:rPr lang="en" dirty="0"/>
              <a:t>The dataset</a:t>
            </a:r>
            <a:endParaRPr dirty="0"/>
          </a:p>
        </p:txBody>
      </p:sp>
      <p:sp>
        <p:nvSpPr>
          <p:cNvPr id="373" name="Google Shape;373;p16"/>
          <p:cNvSpPr txBox="1">
            <a:spLocks noGrp="1"/>
          </p:cNvSpPr>
          <p:nvPr>
            <p:ph type="body" idx="1"/>
          </p:nvPr>
        </p:nvSpPr>
        <p:spPr>
          <a:xfrm>
            <a:off x="1722016" y="701050"/>
            <a:ext cx="4944300" cy="16599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1400"/>
              <a:buNone/>
            </a:pPr>
            <a:r>
              <a:rPr lang="en-US" dirty="0"/>
              <a:t>The IMDB dataset consists of 50.000 reviews that have been divided into ½ of positive reviews and ½ of negative reviews,</a:t>
            </a:r>
          </a:p>
          <a:p>
            <a:pPr marL="139700" lvl="0" indent="0" algn="l" rtl="0">
              <a:spcBef>
                <a:spcPts val="600"/>
              </a:spcBef>
              <a:spcAft>
                <a:spcPts val="0"/>
              </a:spcAft>
              <a:buSzPts val="1400"/>
              <a:buNone/>
            </a:pPr>
            <a:r>
              <a:rPr lang="en-US" dirty="0"/>
              <a:t>with zero null values.</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pic>
        <p:nvPicPr>
          <p:cNvPr id="3" name="Εικόνα 2">
            <a:extLst>
              <a:ext uri="{FF2B5EF4-FFF2-40B4-BE49-F238E27FC236}">
                <a16:creationId xmlns="" xmlns:a16="http://schemas.microsoft.com/office/drawing/2014/main" id="{27CED656-F461-160F-D108-52B0EC135685}"/>
              </a:ext>
            </a:extLst>
          </p:cNvPr>
          <p:cNvPicPr>
            <a:picLocks noChangeAspect="1"/>
          </p:cNvPicPr>
          <p:nvPr/>
        </p:nvPicPr>
        <p:blipFill>
          <a:blip r:embed="rId4"/>
          <a:stretch>
            <a:fillRect/>
          </a:stretch>
        </p:blipFill>
        <p:spPr>
          <a:xfrm>
            <a:off x="6326942" y="453712"/>
            <a:ext cx="2682146" cy="202071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TextBox 3">
            <a:extLst>
              <a:ext uri="{FF2B5EF4-FFF2-40B4-BE49-F238E27FC236}">
                <a16:creationId xmlns="" xmlns:a16="http://schemas.microsoft.com/office/drawing/2014/main" id="{FF9673A7-0BD2-3A91-7B23-0EE248841DC6}"/>
              </a:ext>
            </a:extLst>
          </p:cNvPr>
          <p:cNvSpPr txBox="1"/>
          <p:nvPr/>
        </p:nvSpPr>
        <p:spPr>
          <a:xfrm>
            <a:off x="742520" y="1997370"/>
            <a:ext cx="5755759" cy="954107"/>
          </a:xfrm>
          <a:prstGeom prst="rect">
            <a:avLst/>
          </a:prstGeom>
          <a:noFill/>
        </p:spPr>
        <p:txBody>
          <a:bodyPr wrap="square" rtlCol="0">
            <a:spAutoFit/>
          </a:bodyPr>
          <a:lstStyle/>
          <a:p>
            <a:r>
              <a:rPr lang="en-US" dirty="0">
                <a:solidFill>
                  <a:schemeClr val="bg2"/>
                </a:solidFill>
                <a:latin typeface="Muli"/>
              </a:rPr>
              <a:t>Considering the vocabulary used in this reviews we can actually visualize  the words used for each </a:t>
            </a:r>
            <a:r>
              <a:rPr lang="en-US" dirty="0" smtClean="0">
                <a:solidFill>
                  <a:schemeClr val="bg2"/>
                </a:solidFill>
                <a:latin typeface="Muli"/>
              </a:rPr>
              <a:t>of </a:t>
            </a:r>
            <a:r>
              <a:rPr lang="en-US" dirty="0">
                <a:solidFill>
                  <a:schemeClr val="bg2"/>
                </a:solidFill>
                <a:latin typeface="Muli"/>
              </a:rPr>
              <a:t>positive and negative reviews with the help of </a:t>
            </a:r>
            <a:r>
              <a:rPr lang="en-US" dirty="0" err="1">
                <a:solidFill>
                  <a:schemeClr val="bg2"/>
                </a:solidFill>
                <a:latin typeface="Muli"/>
              </a:rPr>
              <a:t>WordCloud</a:t>
            </a:r>
            <a:r>
              <a:rPr lang="en-US" dirty="0">
                <a:solidFill>
                  <a:schemeClr val="bg2"/>
                </a:solidFill>
              </a:rPr>
              <a:t>. </a:t>
            </a:r>
            <a:r>
              <a:rPr lang="en-US" dirty="0">
                <a:solidFill>
                  <a:schemeClr val="bg2"/>
                </a:solidFill>
                <a:latin typeface="Muli"/>
              </a:rPr>
              <a:t>Moreover , we transform each Positive and Negative review into 1 and </a:t>
            </a:r>
            <a:r>
              <a:rPr lang="en-US" dirty="0" smtClean="0">
                <a:solidFill>
                  <a:schemeClr val="bg2"/>
                </a:solidFill>
                <a:latin typeface="Muli"/>
              </a:rPr>
              <a:t>0.</a:t>
            </a:r>
            <a:endParaRPr lang="el-GR" dirty="0">
              <a:solidFill>
                <a:schemeClr val="bg2"/>
              </a:solidFill>
              <a:latin typeface="Muli"/>
            </a:endParaRPr>
          </a:p>
        </p:txBody>
      </p:sp>
      <p:pic>
        <p:nvPicPr>
          <p:cNvPr id="8" name="Εικόνα 7">
            <a:extLst>
              <a:ext uri="{FF2B5EF4-FFF2-40B4-BE49-F238E27FC236}">
                <a16:creationId xmlns="" xmlns:a16="http://schemas.microsoft.com/office/drawing/2014/main" id="{363ED59D-8DAD-37E8-E911-4BA3E6D0001A}"/>
              </a:ext>
            </a:extLst>
          </p:cNvPr>
          <p:cNvPicPr>
            <a:picLocks noChangeAspect="1"/>
          </p:cNvPicPr>
          <p:nvPr/>
        </p:nvPicPr>
        <p:blipFill>
          <a:blip r:embed="rId5"/>
          <a:stretch>
            <a:fillRect/>
          </a:stretch>
        </p:blipFill>
        <p:spPr>
          <a:xfrm>
            <a:off x="4853301" y="3043159"/>
            <a:ext cx="2417988" cy="2008525"/>
          </a:xfrm>
          <a:prstGeom prst="rect">
            <a:avLst/>
          </a:prstGeom>
        </p:spPr>
      </p:pic>
      <p:pic>
        <p:nvPicPr>
          <p:cNvPr id="10" name="Εικόνα 9">
            <a:extLst>
              <a:ext uri="{FF2B5EF4-FFF2-40B4-BE49-F238E27FC236}">
                <a16:creationId xmlns="" xmlns:a16="http://schemas.microsoft.com/office/drawing/2014/main" id="{5758DD3A-C160-D6F5-5157-5AA599303FF1}"/>
              </a:ext>
            </a:extLst>
          </p:cNvPr>
          <p:cNvPicPr>
            <a:picLocks noChangeAspect="1"/>
          </p:cNvPicPr>
          <p:nvPr/>
        </p:nvPicPr>
        <p:blipFill>
          <a:blip r:embed="rId6"/>
          <a:stretch>
            <a:fillRect/>
          </a:stretch>
        </p:blipFill>
        <p:spPr>
          <a:xfrm>
            <a:off x="610085" y="3043159"/>
            <a:ext cx="2520331" cy="2023241"/>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3400" advTm="55385">
        <p14:reveal/>
      </p:transition>
    </mc:Choice>
    <mc:Fallback>
      <p:transition spd="slow" advTm="5538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189265" y="-254833"/>
            <a:ext cx="6282300" cy="819900"/>
          </a:xfrm>
          <a:prstGeom prst="rect">
            <a:avLst/>
          </a:prstGeom>
          <a:effectLst>
            <a:reflection blurRad="6350" stA="50000" endA="300" endPos="55500" dist="50800" dir="5400000" sy="-100000" algn="bl" rotWithShape="0"/>
          </a:effectLst>
        </p:spPr>
        <p:txBody>
          <a:bodyPr spcFirstLastPara="1" wrap="square" lIns="91425" tIns="91425" rIns="91425" bIns="91425" anchor="ctr" anchorCtr="0">
            <a:noAutofit/>
          </a:bodyPr>
          <a:lstStyle/>
          <a:p>
            <a:pPr marL="0" lvl="0" indent="0" algn="l" rtl="0">
              <a:spcBef>
                <a:spcPts val="600"/>
              </a:spcBef>
              <a:spcAft>
                <a:spcPts val="0"/>
              </a:spcAft>
              <a:buNone/>
            </a:pPr>
            <a:r>
              <a:rPr lang="en-US" dirty="0">
                <a:solidFill>
                  <a:schemeClr val="accent2"/>
                </a:solidFill>
              </a:rPr>
              <a:t>Data Preprocessing</a:t>
            </a:r>
            <a:endParaRPr dirty="0">
              <a:solidFill>
                <a:schemeClr val="accent2"/>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2" name="TextBox 1">
            <a:extLst>
              <a:ext uri="{FF2B5EF4-FFF2-40B4-BE49-F238E27FC236}">
                <a16:creationId xmlns="" xmlns:a16="http://schemas.microsoft.com/office/drawing/2014/main" id="{4C2853AA-97A8-BB76-0522-86902112AB46}"/>
              </a:ext>
            </a:extLst>
          </p:cNvPr>
          <p:cNvSpPr txBox="1"/>
          <p:nvPr/>
        </p:nvSpPr>
        <p:spPr>
          <a:xfrm>
            <a:off x="1926235" y="322288"/>
            <a:ext cx="6992912" cy="2031325"/>
          </a:xfrm>
          <a:prstGeom prst="rect">
            <a:avLst/>
          </a:prstGeom>
          <a:noFill/>
        </p:spPr>
        <p:txBody>
          <a:bodyPr wrap="square" rtlCol="0">
            <a:spAutoFit/>
          </a:bodyPr>
          <a:lstStyle/>
          <a:p>
            <a:r>
              <a:rPr lang="en-US" dirty="0">
                <a:solidFill>
                  <a:schemeClr val="bg2"/>
                </a:solidFill>
                <a:latin typeface="Muli"/>
              </a:rPr>
              <a:t>Data pre-processing is done to eliminate incomplete, noisy or inconsistent information. It is an important and mandatory step, which is performed first when using any of </a:t>
            </a:r>
            <a:r>
              <a:rPr lang="en-US" dirty="0" smtClean="0">
                <a:solidFill>
                  <a:schemeClr val="bg2"/>
                </a:solidFill>
                <a:latin typeface="Muli"/>
              </a:rPr>
              <a:t>the algorithms that exist in both NN and ML. </a:t>
            </a:r>
            <a:r>
              <a:rPr lang="en-US" dirty="0">
                <a:solidFill>
                  <a:schemeClr val="bg2"/>
                </a:solidFill>
                <a:latin typeface="Muli"/>
              </a:rPr>
              <a:t>To extract the useful information from a text </a:t>
            </a:r>
            <a:r>
              <a:rPr lang="en-US" dirty="0" smtClean="0">
                <a:solidFill>
                  <a:schemeClr val="bg2"/>
                </a:solidFill>
                <a:latin typeface="Muli"/>
              </a:rPr>
              <a:t> </a:t>
            </a:r>
            <a:r>
              <a:rPr lang="en-US" dirty="0">
                <a:solidFill>
                  <a:schemeClr val="bg2"/>
                </a:solidFill>
                <a:latin typeface="Muli"/>
              </a:rPr>
              <a:t>it is critical to remove some of the building blocks of a </a:t>
            </a:r>
            <a:r>
              <a:rPr lang="en-US" dirty="0" smtClean="0">
                <a:solidFill>
                  <a:schemeClr val="bg2"/>
                </a:solidFill>
                <a:latin typeface="Muli"/>
              </a:rPr>
              <a:t>this text</a:t>
            </a:r>
            <a:r>
              <a:rPr lang="en-US" dirty="0" smtClean="0">
                <a:solidFill>
                  <a:schemeClr val="bg2"/>
                </a:solidFill>
                <a:latin typeface="Muli"/>
              </a:rPr>
              <a:t>. </a:t>
            </a:r>
            <a:r>
              <a:rPr lang="en-US" dirty="0">
                <a:solidFill>
                  <a:schemeClr val="bg2"/>
                </a:solidFill>
                <a:latin typeface="Muli"/>
              </a:rPr>
              <a:t>These are the:</a:t>
            </a:r>
          </a:p>
          <a:p>
            <a:r>
              <a:rPr lang="en-US" b="1" dirty="0">
                <a:solidFill>
                  <a:schemeClr val="bg2"/>
                </a:solidFill>
                <a:latin typeface="Muli"/>
              </a:rPr>
              <a:t>1.punctuation </a:t>
            </a:r>
            <a:r>
              <a:rPr lang="en-US" b="1" dirty="0" smtClean="0">
                <a:solidFill>
                  <a:schemeClr val="bg2"/>
                </a:solidFill>
                <a:latin typeface="Muli"/>
              </a:rPr>
              <a:t>removal        2.HTML </a:t>
            </a:r>
            <a:r>
              <a:rPr lang="en-US" b="1" dirty="0">
                <a:solidFill>
                  <a:schemeClr val="bg2"/>
                </a:solidFill>
                <a:latin typeface="Muli"/>
              </a:rPr>
              <a:t>tags removal</a:t>
            </a:r>
          </a:p>
          <a:p>
            <a:r>
              <a:rPr lang="en-US" b="1" dirty="0">
                <a:solidFill>
                  <a:schemeClr val="bg2"/>
                </a:solidFill>
                <a:latin typeface="Muli"/>
              </a:rPr>
              <a:t>3.URL's removal</a:t>
            </a:r>
            <a:r>
              <a:rPr lang="en-US" dirty="0">
                <a:solidFill>
                  <a:schemeClr val="bg2"/>
                </a:solidFill>
                <a:latin typeface="Muli"/>
              </a:rPr>
              <a:t>	</a:t>
            </a:r>
            <a:r>
              <a:rPr lang="en-US" dirty="0" smtClean="0">
                <a:solidFill>
                  <a:schemeClr val="bg2"/>
                </a:solidFill>
                <a:latin typeface="Muli"/>
              </a:rPr>
              <a:t>         </a:t>
            </a:r>
            <a:r>
              <a:rPr lang="en-US" b="1" dirty="0" smtClean="0">
                <a:solidFill>
                  <a:schemeClr val="bg2"/>
                </a:solidFill>
                <a:latin typeface="Muli"/>
              </a:rPr>
              <a:t>4.removal </a:t>
            </a:r>
            <a:r>
              <a:rPr lang="en-US" b="1" dirty="0">
                <a:solidFill>
                  <a:schemeClr val="bg2"/>
                </a:solidFill>
                <a:latin typeface="Muli"/>
              </a:rPr>
              <a:t>of characters which are not letters or digits</a:t>
            </a:r>
          </a:p>
          <a:p>
            <a:r>
              <a:rPr lang="en-US" b="1" dirty="0" smtClean="0">
                <a:solidFill>
                  <a:schemeClr val="bg2"/>
                </a:solidFill>
                <a:latin typeface="Muli"/>
              </a:rPr>
              <a:t>5.removal </a:t>
            </a:r>
            <a:r>
              <a:rPr lang="en-US" b="1" dirty="0">
                <a:solidFill>
                  <a:schemeClr val="bg2"/>
                </a:solidFill>
                <a:latin typeface="Muli"/>
              </a:rPr>
              <a:t>of  successive </a:t>
            </a:r>
            <a:r>
              <a:rPr lang="en-US" b="1" dirty="0" smtClean="0">
                <a:solidFill>
                  <a:schemeClr val="bg2"/>
                </a:solidFill>
                <a:latin typeface="Muli"/>
              </a:rPr>
              <a:t>whitespaces</a:t>
            </a:r>
            <a:r>
              <a:rPr lang="en-US" dirty="0">
                <a:solidFill>
                  <a:schemeClr val="bg2"/>
                </a:solidFill>
                <a:latin typeface="Muli"/>
              </a:rPr>
              <a:t> </a:t>
            </a:r>
            <a:r>
              <a:rPr lang="en-US" dirty="0" smtClean="0">
                <a:solidFill>
                  <a:schemeClr val="bg2"/>
                </a:solidFill>
                <a:latin typeface="Muli"/>
              </a:rPr>
              <a:t> </a:t>
            </a:r>
            <a:r>
              <a:rPr lang="en-US" b="1" dirty="0" smtClean="0">
                <a:solidFill>
                  <a:schemeClr val="bg2"/>
                </a:solidFill>
                <a:latin typeface="Muli"/>
              </a:rPr>
              <a:t>6.transformation </a:t>
            </a:r>
            <a:r>
              <a:rPr lang="en-US" b="1" dirty="0">
                <a:solidFill>
                  <a:schemeClr val="bg2"/>
                </a:solidFill>
                <a:latin typeface="Muli"/>
              </a:rPr>
              <a:t>of  the text to lower case</a:t>
            </a:r>
          </a:p>
          <a:p>
            <a:r>
              <a:rPr lang="en-US" b="1" dirty="0">
                <a:solidFill>
                  <a:schemeClr val="bg2"/>
                </a:solidFill>
                <a:latin typeface="Muli"/>
              </a:rPr>
              <a:t>7.whitespaces strip from the beginning and the end of the reviews. </a:t>
            </a:r>
          </a:p>
          <a:p>
            <a:r>
              <a:rPr lang="en-US" dirty="0">
                <a:solidFill>
                  <a:schemeClr val="bg2"/>
                </a:solidFill>
                <a:latin typeface="Muli"/>
              </a:rPr>
              <a:t>Let’s see an example of this process.</a:t>
            </a:r>
            <a:endParaRPr lang="el-GR" dirty="0">
              <a:solidFill>
                <a:schemeClr val="bg2"/>
              </a:solidFill>
              <a:latin typeface="Muli"/>
            </a:endParaRPr>
          </a:p>
        </p:txBody>
      </p:sp>
      <p:pic>
        <p:nvPicPr>
          <p:cNvPr id="4" name="Εικόνα 3">
            <a:extLst>
              <a:ext uri="{FF2B5EF4-FFF2-40B4-BE49-F238E27FC236}">
                <a16:creationId xmlns="" xmlns:a16="http://schemas.microsoft.com/office/drawing/2014/main" id="{E32E1FA3-2854-EEF5-D99D-52C02D28721E}"/>
              </a:ext>
            </a:extLst>
          </p:cNvPr>
          <p:cNvPicPr>
            <a:picLocks noChangeAspect="1"/>
          </p:cNvPicPr>
          <p:nvPr/>
        </p:nvPicPr>
        <p:blipFill>
          <a:blip r:embed="rId4"/>
          <a:stretch>
            <a:fillRect/>
          </a:stretch>
        </p:blipFill>
        <p:spPr>
          <a:xfrm>
            <a:off x="1603946" y="2569057"/>
            <a:ext cx="7315201" cy="2484983"/>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3400" advTm="91596">
        <p14:reveal/>
      </p:transition>
    </mc:Choice>
    <mc:Fallback>
      <p:transition spd="slow" advTm="9159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18"/>
          <p:cNvSpPr txBox="1">
            <a:spLocks noGrp="1"/>
          </p:cNvSpPr>
          <p:nvPr>
            <p:ph type="title"/>
          </p:nvPr>
        </p:nvSpPr>
        <p:spPr>
          <a:xfrm>
            <a:off x="2424067" y="65350"/>
            <a:ext cx="4944300" cy="645300"/>
          </a:xfrm>
          <a:prstGeom prst="rect">
            <a:avLst/>
          </a:prstGeom>
          <a:effectLst>
            <a:reflection blurRad="6350" stA="50000" endA="300" endPos="55500" dist="50800" dir="5400000" sy="-100000" algn="bl" rotWithShape="0"/>
          </a:effectLst>
        </p:spPr>
        <p:txBody>
          <a:bodyPr spcFirstLastPara="1" wrap="square" lIns="91425" tIns="91425" rIns="91425" bIns="91425" anchor="b" anchorCtr="0">
            <a:noAutofit/>
          </a:bodyPr>
          <a:lstStyle/>
          <a:p>
            <a:pPr marL="0" lvl="0" indent="0" algn="l" rtl="0">
              <a:spcBef>
                <a:spcPts val="0"/>
              </a:spcBef>
              <a:spcAft>
                <a:spcPts val="0"/>
              </a:spcAft>
              <a:buNone/>
            </a:pPr>
            <a:r>
              <a:rPr lang="en" dirty="0"/>
              <a:t>Data Transformation</a:t>
            </a:r>
            <a:endParaRPr dirty="0"/>
          </a:p>
        </p:txBody>
      </p:sp>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7" name="Google Shape;591;p34">
            <a:extLst>
              <a:ext uri="{FF2B5EF4-FFF2-40B4-BE49-F238E27FC236}">
                <a16:creationId xmlns="" xmlns:a16="http://schemas.microsoft.com/office/drawing/2014/main" id="{28D74812-5525-3477-D827-5D8B0986E256}"/>
              </a:ext>
            </a:extLst>
          </p:cNvPr>
          <p:cNvSpPr/>
          <p:nvPr/>
        </p:nvSpPr>
        <p:spPr>
          <a:xfrm rot="-5400000">
            <a:off x="477752" y="131642"/>
            <a:ext cx="1189426" cy="132047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grpSp>
        <p:nvGrpSpPr>
          <p:cNvPr id="8" name="Google Shape;982;p47">
            <a:extLst>
              <a:ext uri="{FF2B5EF4-FFF2-40B4-BE49-F238E27FC236}">
                <a16:creationId xmlns="" xmlns:a16="http://schemas.microsoft.com/office/drawing/2014/main" id="{7D120E5D-F1E4-BC70-241E-64571BE73312}"/>
              </a:ext>
            </a:extLst>
          </p:cNvPr>
          <p:cNvGrpSpPr/>
          <p:nvPr/>
        </p:nvGrpSpPr>
        <p:grpSpPr>
          <a:xfrm>
            <a:off x="817586" y="537966"/>
            <a:ext cx="509756" cy="507821"/>
            <a:chOff x="1922075" y="1629000"/>
            <a:chExt cx="437200" cy="437200"/>
          </a:xfrm>
        </p:grpSpPr>
        <p:sp>
          <p:nvSpPr>
            <p:cNvPr id="9" name="Google Shape;983;p47">
              <a:extLst>
                <a:ext uri="{FF2B5EF4-FFF2-40B4-BE49-F238E27FC236}">
                  <a16:creationId xmlns="" xmlns:a16="http://schemas.microsoft.com/office/drawing/2014/main" id="{2D7AD720-11ED-1222-49F1-BFBC14DC4217}"/>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84;p47">
              <a:extLst>
                <a:ext uri="{FF2B5EF4-FFF2-40B4-BE49-F238E27FC236}">
                  <a16:creationId xmlns="" xmlns:a16="http://schemas.microsoft.com/office/drawing/2014/main" id="{00B774A7-0444-5C89-8244-603ECB0A0FC4}"/>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 xmlns:a16="http://schemas.microsoft.com/office/drawing/2014/main" id="{1224E993-5921-E358-A210-6F08554EF3F9}"/>
              </a:ext>
            </a:extLst>
          </p:cNvPr>
          <p:cNvSpPr txBox="1"/>
          <p:nvPr/>
        </p:nvSpPr>
        <p:spPr>
          <a:xfrm>
            <a:off x="1128009" y="1030651"/>
            <a:ext cx="6887981" cy="3970318"/>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bg2"/>
                </a:solidFill>
                <a:latin typeface="Muli"/>
              </a:rPr>
              <a:t>Tokenization is the process of breaking </a:t>
            </a:r>
            <a:r>
              <a:rPr lang="en-US" dirty="0" smtClean="0">
                <a:solidFill>
                  <a:schemeClr val="bg2"/>
                </a:solidFill>
                <a:latin typeface="Muli"/>
              </a:rPr>
              <a:t>a stream </a:t>
            </a:r>
            <a:r>
              <a:rPr lang="en-US" dirty="0">
                <a:solidFill>
                  <a:schemeClr val="bg2"/>
                </a:solidFill>
                <a:latin typeface="Muli"/>
              </a:rPr>
              <a:t>of text into words, phrases, </a:t>
            </a:r>
            <a:r>
              <a:rPr lang="en-US" dirty="0" err="1">
                <a:solidFill>
                  <a:schemeClr val="bg2"/>
                </a:solidFill>
                <a:latin typeface="Muli"/>
              </a:rPr>
              <a:t>symbols,or</a:t>
            </a:r>
            <a:r>
              <a:rPr lang="en-US" dirty="0">
                <a:solidFill>
                  <a:schemeClr val="bg2"/>
                </a:solidFill>
                <a:latin typeface="Muli"/>
              </a:rPr>
              <a:t> other meaningful elements called tokens</a:t>
            </a:r>
            <a:r>
              <a:rPr lang="en-US" dirty="0" smtClean="0">
                <a:solidFill>
                  <a:schemeClr val="bg2"/>
                </a:solidFill>
                <a:latin typeface="Muli"/>
              </a:rPr>
              <a:t>. The </a:t>
            </a:r>
            <a:r>
              <a:rPr lang="en-US" dirty="0">
                <a:solidFill>
                  <a:schemeClr val="bg2"/>
                </a:solidFill>
                <a:latin typeface="Muli"/>
              </a:rPr>
              <a:t>aim of the tokenization is the exploration of the words in a sentence. </a:t>
            </a:r>
            <a:r>
              <a:rPr lang="en-US" dirty="0" smtClean="0">
                <a:solidFill>
                  <a:schemeClr val="bg2"/>
                </a:solidFill>
                <a:latin typeface="Muli"/>
              </a:rPr>
              <a:t>The list </a:t>
            </a:r>
            <a:r>
              <a:rPr lang="en-US" dirty="0">
                <a:solidFill>
                  <a:schemeClr val="bg2"/>
                </a:solidFill>
                <a:latin typeface="Muli"/>
              </a:rPr>
              <a:t>of tokens becomes input for </a:t>
            </a:r>
            <a:r>
              <a:rPr lang="en-US" dirty="0" err="1">
                <a:solidFill>
                  <a:schemeClr val="bg2"/>
                </a:solidFill>
                <a:latin typeface="Muli"/>
              </a:rPr>
              <a:t>furtherprocessing</a:t>
            </a:r>
            <a:r>
              <a:rPr lang="en-US" dirty="0">
                <a:solidFill>
                  <a:schemeClr val="bg2"/>
                </a:solidFill>
                <a:latin typeface="Muli"/>
              </a:rPr>
              <a:t> such as parsing or text mining</a:t>
            </a:r>
          </a:p>
          <a:p>
            <a:endParaRPr lang="en-US" dirty="0">
              <a:solidFill>
                <a:schemeClr val="bg2"/>
              </a:solidFill>
              <a:latin typeface="Muli"/>
            </a:endParaRPr>
          </a:p>
          <a:p>
            <a:endParaRPr lang="en-US" dirty="0">
              <a:solidFill>
                <a:schemeClr val="bg2"/>
              </a:solidFill>
              <a:latin typeface="Muli"/>
            </a:endParaRPr>
          </a:p>
          <a:p>
            <a:pPr marL="285750" indent="-285750">
              <a:buFont typeface="Courier New" panose="02070309020205020404" pitchFamily="49" charset="0"/>
              <a:buChar char="o"/>
            </a:pPr>
            <a:r>
              <a:rPr lang="en-US" dirty="0">
                <a:solidFill>
                  <a:schemeClr val="bg2"/>
                </a:solidFill>
                <a:latin typeface="Muli"/>
              </a:rPr>
              <a:t>Afterwards, We use the </a:t>
            </a:r>
            <a:r>
              <a:rPr lang="en-US" dirty="0" err="1">
                <a:solidFill>
                  <a:schemeClr val="bg2"/>
                </a:solidFill>
                <a:latin typeface="Muli"/>
              </a:rPr>
              <a:t>texts_to_sequences</a:t>
            </a:r>
            <a:r>
              <a:rPr lang="en-US" dirty="0">
                <a:solidFill>
                  <a:schemeClr val="bg2"/>
                </a:solidFill>
                <a:latin typeface="Muli"/>
              </a:rPr>
              <a:t>() function of the Tokenizer class to convert the training reviews and test reviews to lists of sequences of integers (tokens) </a:t>
            </a:r>
            <a:r>
              <a:rPr lang="en-US" dirty="0" smtClean="0">
                <a:solidFill>
                  <a:schemeClr val="bg2"/>
                </a:solidFill>
                <a:latin typeface="Muli"/>
              </a:rPr>
              <a:t>. </a:t>
            </a:r>
            <a:endParaRPr lang="en-US" dirty="0">
              <a:solidFill>
                <a:schemeClr val="bg2"/>
              </a:solidFill>
              <a:latin typeface="Muli"/>
            </a:endParaRPr>
          </a:p>
          <a:p>
            <a:pPr marL="285750" indent="-285750">
              <a:buFont typeface="Courier New" panose="02070309020205020404" pitchFamily="49" charset="0"/>
              <a:buChar char="o"/>
            </a:pPr>
            <a:endParaRPr lang="en-US" dirty="0">
              <a:solidFill>
                <a:schemeClr val="bg2"/>
              </a:solidFill>
              <a:latin typeface="Muli"/>
            </a:endParaRPr>
          </a:p>
          <a:p>
            <a:endParaRPr lang="en-US" dirty="0">
              <a:solidFill>
                <a:schemeClr val="bg2"/>
              </a:solidFill>
              <a:latin typeface="Muli"/>
            </a:endParaRPr>
          </a:p>
          <a:p>
            <a:pPr marL="285750" indent="-285750">
              <a:buFont typeface="Courier New" panose="02070309020205020404" pitchFamily="49" charset="0"/>
              <a:buChar char="o"/>
            </a:pPr>
            <a:r>
              <a:rPr lang="en-US" dirty="0">
                <a:solidFill>
                  <a:schemeClr val="bg2"/>
                </a:solidFill>
                <a:latin typeface="Muli"/>
              </a:rPr>
              <a:t>The variable lengths of the input sequence of data need to be converted to an equal length format. This task is achieved using masking or embeddings and padding in </a:t>
            </a:r>
            <a:r>
              <a:rPr lang="en-US" dirty="0" err="1">
                <a:solidFill>
                  <a:schemeClr val="bg2"/>
                </a:solidFill>
                <a:latin typeface="Muli"/>
              </a:rPr>
              <a:t>Keras</a:t>
            </a:r>
            <a:r>
              <a:rPr lang="en-US" dirty="0">
                <a:solidFill>
                  <a:schemeClr val="bg2"/>
                </a:solidFill>
                <a:latin typeface="Muli"/>
              </a:rPr>
              <a:t> or TensorFlow. Padding reshapes the variable length input sequence to sequence of the same length. However, the padded sequences won’t be used to train the model. That’s why we use the </a:t>
            </a:r>
            <a:r>
              <a:rPr lang="en-US" dirty="0" err="1">
                <a:solidFill>
                  <a:schemeClr val="bg2"/>
                </a:solidFill>
                <a:latin typeface="Muli"/>
              </a:rPr>
              <a:t>Embeddings</a:t>
            </a:r>
            <a:r>
              <a:rPr lang="en-US" dirty="0">
                <a:solidFill>
                  <a:schemeClr val="bg2"/>
                </a:solidFill>
                <a:latin typeface="Muli"/>
              </a:rPr>
              <a:t> </a:t>
            </a:r>
            <a:r>
              <a:rPr lang="en-US" dirty="0" smtClean="0">
                <a:solidFill>
                  <a:schemeClr val="bg2"/>
                </a:solidFill>
                <a:latin typeface="Muli"/>
              </a:rPr>
              <a:t>which </a:t>
            </a:r>
            <a:r>
              <a:rPr lang="en-US" dirty="0" smtClean="0">
                <a:solidFill>
                  <a:schemeClr val="bg2"/>
                </a:solidFill>
              </a:rPr>
              <a:t>can</a:t>
            </a:r>
            <a:r>
              <a:rPr lang="en-US" dirty="0" smtClean="0"/>
              <a:t> </a:t>
            </a:r>
            <a:r>
              <a:rPr lang="en-US" dirty="0">
                <a:solidFill>
                  <a:schemeClr val="bg2"/>
                </a:solidFill>
              </a:rPr>
              <a:t>be thought of as an alternate to one-hot encoding along with dimensionality reduction.</a:t>
            </a:r>
            <a:endParaRPr lang="en-US" dirty="0">
              <a:solidFill>
                <a:schemeClr val="bg2"/>
              </a:solidFill>
              <a:latin typeface="Muli"/>
            </a:endParaRPr>
          </a:p>
        </p:txBody>
      </p:sp>
    </p:spTree>
    <p:custDataLst>
      <p:tags r:id="rId1"/>
    </p:custDataLst>
  </p:cSld>
  <p:clrMapOvr>
    <a:masterClrMapping/>
  </p:clrMapOvr>
  <p:transition advTm="90876">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1543987" y="-490290"/>
            <a:ext cx="5638800" cy="1159800"/>
          </a:xfrm>
          <a:prstGeom prst="rect">
            <a:avLst/>
          </a:prstGeom>
          <a:effectLst>
            <a:reflection blurRad="6350" stA="50000" endA="300" endPos="55000" dir="5400000" sy="-100000" algn="bl" rotWithShape="0"/>
          </a:effectLst>
        </p:spPr>
        <p:txBody>
          <a:bodyPr spcFirstLastPara="1" wrap="square" lIns="91425" tIns="91425" rIns="91425" bIns="91425" anchor="b" anchorCtr="0">
            <a:noAutofit/>
          </a:bodyPr>
          <a:lstStyle/>
          <a:p>
            <a:pPr marL="0" lvl="0" indent="0" algn="l" rtl="0">
              <a:spcBef>
                <a:spcPts val="0"/>
              </a:spcBef>
              <a:spcAft>
                <a:spcPts val="0"/>
              </a:spcAft>
              <a:buNone/>
            </a:pPr>
            <a:r>
              <a:rPr lang="en" dirty="0"/>
              <a:t>Neural Network Architecture</a:t>
            </a:r>
            <a:endParaRPr dirty="0"/>
          </a:p>
        </p:txBody>
      </p:sp>
      <p:grpSp>
        <p:nvGrpSpPr>
          <p:cNvPr id="8" name="Google Shape;1053;p47">
            <a:extLst>
              <a:ext uri="{FF2B5EF4-FFF2-40B4-BE49-F238E27FC236}">
                <a16:creationId xmlns="" xmlns:a16="http://schemas.microsoft.com/office/drawing/2014/main" id="{C9E34105-3715-CB75-2945-220C2A391D96}"/>
              </a:ext>
            </a:extLst>
          </p:cNvPr>
          <p:cNvGrpSpPr/>
          <p:nvPr/>
        </p:nvGrpSpPr>
        <p:grpSpPr>
          <a:xfrm>
            <a:off x="1094356" y="2293420"/>
            <a:ext cx="696968" cy="556659"/>
            <a:chOff x="5255200" y="3006475"/>
            <a:chExt cx="511700" cy="378575"/>
          </a:xfrm>
        </p:grpSpPr>
        <p:sp>
          <p:nvSpPr>
            <p:cNvPr id="9" name="Google Shape;1054;p47">
              <a:extLst>
                <a:ext uri="{FF2B5EF4-FFF2-40B4-BE49-F238E27FC236}">
                  <a16:creationId xmlns="" xmlns:a16="http://schemas.microsoft.com/office/drawing/2014/main" id="{40575DD6-01BC-AEA5-ADC1-6640EAE2410C}"/>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55;p47">
              <a:extLst>
                <a:ext uri="{FF2B5EF4-FFF2-40B4-BE49-F238E27FC236}">
                  <a16:creationId xmlns="" xmlns:a16="http://schemas.microsoft.com/office/drawing/2014/main" id="{32790620-B7F0-D0A3-2595-8BFC9EA44995}"/>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 xmlns:a16="http://schemas.microsoft.com/office/drawing/2014/main" id="{E2D990BF-123C-46AE-E341-FDE44ED3CB11}"/>
              </a:ext>
            </a:extLst>
          </p:cNvPr>
          <p:cNvSpPr txBox="1"/>
          <p:nvPr/>
        </p:nvSpPr>
        <p:spPr>
          <a:xfrm>
            <a:off x="2787242" y="669510"/>
            <a:ext cx="3298997" cy="4401205"/>
          </a:xfrm>
          <a:prstGeom prst="rect">
            <a:avLst/>
          </a:prstGeom>
          <a:noFill/>
        </p:spPr>
        <p:txBody>
          <a:bodyPr wrap="square" rtlCol="0">
            <a:spAutoFit/>
          </a:bodyPr>
          <a:lstStyle/>
          <a:p>
            <a:r>
              <a:rPr lang="en-US" dirty="0">
                <a:solidFill>
                  <a:schemeClr val="bg2"/>
                </a:solidFill>
                <a:latin typeface="Muli"/>
              </a:rPr>
              <a:t>After a lot of experimentation with various layers and parameters we have concluded into a model that consists of one Embedding Layer, one Conv1D layer and two LSTM layers. We also have added two Dropout layers in order to reduce the overfitting that was observed during the training phase, these Dropout layers were inserted since the validation loss of our model was diverging from the loss in our training set.</a:t>
            </a:r>
          </a:p>
          <a:p>
            <a:r>
              <a:rPr lang="en-US" dirty="0">
                <a:solidFill>
                  <a:schemeClr val="bg2"/>
                </a:solidFill>
                <a:latin typeface="Muli"/>
              </a:rPr>
              <a:t>In the training phase we get our model to train in five epochs. A valuable tool while training a neural network is callbacks. Callbacks are helpful as they stop our model when the validation accuracy of our model starts decreasing for consecutive 2 epochs as we’ll save the best possible weights which gives highest validation accuracy..</a:t>
            </a:r>
            <a:endParaRPr lang="el-GR" dirty="0">
              <a:solidFill>
                <a:schemeClr val="bg2"/>
              </a:solidFill>
              <a:latin typeface="Muli"/>
            </a:endParaRPr>
          </a:p>
        </p:txBody>
      </p:sp>
      <p:pic>
        <p:nvPicPr>
          <p:cNvPr id="11" name="Εικόνα 10">
            <a:extLst>
              <a:ext uri="{FF2B5EF4-FFF2-40B4-BE49-F238E27FC236}">
                <a16:creationId xmlns="" xmlns:a16="http://schemas.microsoft.com/office/drawing/2014/main" id="{D00979BF-8451-AD14-5A38-75C7F88E4590}"/>
              </a:ext>
            </a:extLst>
          </p:cNvPr>
          <p:cNvPicPr>
            <a:picLocks noChangeAspect="1"/>
          </p:cNvPicPr>
          <p:nvPr/>
        </p:nvPicPr>
        <p:blipFill>
          <a:blip r:embed="rId4"/>
          <a:stretch>
            <a:fillRect/>
          </a:stretch>
        </p:blipFill>
        <p:spPr>
          <a:xfrm>
            <a:off x="7082158" y="600123"/>
            <a:ext cx="1762040" cy="4207189"/>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3400" advTm="56555">
        <p14:reveal/>
      </p:transition>
    </mc:Choice>
    <mc:Fallback>
      <p:transition spd="slow" advTm="5655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40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5"/>
          <p:cNvSpPr txBox="1">
            <a:spLocks noGrp="1"/>
          </p:cNvSpPr>
          <p:nvPr>
            <p:ph type="ctrTitle" idx="4294967295"/>
          </p:nvPr>
        </p:nvSpPr>
        <p:spPr>
          <a:xfrm>
            <a:off x="850692" y="0"/>
            <a:ext cx="4403360" cy="547150"/>
          </a:xfrm>
          <a:prstGeom prst="rect">
            <a:avLst/>
          </a:prstGeom>
          <a:effectLst>
            <a:reflection blurRad="6350" stA="50000" endA="300" endPos="55500" dist="50800" dir="5400000" sy="-100000" algn="bl" rotWithShape="0"/>
          </a:effectLst>
        </p:spPr>
        <p:txBody>
          <a:bodyPr spcFirstLastPara="1" wrap="square" lIns="91425" tIns="91425" rIns="91425" bIns="91425" anchor="ctr" anchorCtr="0">
            <a:noAutofit/>
          </a:bodyPr>
          <a:lstStyle/>
          <a:p>
            <a:pPr marL="0" lvl="0" indent="0" algn="ctr" rtl="0">
              <a:spcBef>
                <a:spcPts val="600"/>
              </a:spcBef>
              <a:spcAft>
                <a:spcPts val="0"/>
              </a:spcAft>
              <a:buNone/>
            </a:pPr>
            <a:r>
              <a:rPr lang="en-US" sz="4800" b="1" dirty="0">
                <a:latin typeface="Muli"/>
                <a:ea typeface="Muli"/>
                <a:cs typeface="Muli"/>
                <a:sym typeface="Muli"/>
              </a:rPr>
              <a:t>Results</a:t>
            </a:r>
            <a:endParaRPr sz="4800" b="1" dirty="0">
              <a:latin typeface="Muli"/>
              <a:ea typeface="Muli"/>
              <a:cs typeface="Muli"/>
              <a:sym typeface="Muli"/>
            </a:endParaRPr>
          </a:p>
        </p:txBody>
      </p:sp>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grpSp>
        <p:nvGrpSpPr>
          <p:cNvPr id="4" name="Google Shape;1002;p47">
            <a:extLst>
              <a:ext uri="{FF2B5EF4-FFF2-40B4-BE49-F238E27FC236}">
                <a16:creationId xmlns="" xmlns:a16="http://schemas.microsoft.com/office/drawing/2014/main" id="{FDA63D79-D915-8CB7-E422-FB7B89AC04A6}"/>
              </a:ext>
            </a:extLst>
          </p:cNvPr>
          <p:cNvGrpSpPr/>
          <p:nvPr/>
        </p:nvGrpSpPr>
        <p:grpSpPr>
          <a:xfrm>
            <a:off x="637082" y="389762"/>
            <a:ext cx="509666" cy="464677"/>
            <a:chOff x="5970800" y="1619250"/>
            <a:chExt cx="428650" cy="456725"/>
          </a:xfrm>
        </p:grpSpPr>
        <p:sp>
          <p:nvSpPr>
            <p:cNvPr id="5" name="Google Shape;1003;p47">
              <a:extLst>
                <a:ext uri="{FF2B5EF4-FFF2-40B4-BE49-F238E27FC236}">
                  <a16:creationId xmlns="" xmlns:a16="http://schemas.microsoft.com/office/drawing/2014/main" id="{6394F53B-6B41-45D6-7EB3-500882AA7075}"/>
                </a:ext>
              </a:extLst>
            </p:cNvPr>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04;p47">
              <a:extLst>
                <a:ext uri="{FF2B5EF4-FFF2-40B4-BE49-F238E27FC236}">
                  <a16:creationId xmlns="" xmlns:a16="http://schemas.microsoft.com/office/drawing/2014/main" id="{961015E1-FB7C-5D1D-C0A6-01FAC3A5F76B}"/>
                </a:ext>
              </a:extLst>
            </p:cNvPr>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05;p47">
              <a:extLst>
                <a:ext uri="{FF2B5EF4-FFF2-40B4-BE49-F238E27FC236}">
                  <a16:creationId xmlns="" xmlns:a16="http://schemas.microsoft.com/office/drawing/2014/main" id="{31EB6D85-EC6A-604C-1225-2E0C848EA8BC}"/>
                </a:ext>
              </a:extLst>
            </p:cNvPr>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06;p47">
              <a:extLst>
                <a:ext uri="{FF2B5EF4-FFF2-40B4-BE49-F238E27FC236}">
                  <a16:creationId xmlns="" xmlns:a16="http://schemas.microsoft.com/office/drawing/2014/main" id="{068D2975-9EDE-BCD0-9690-E254EADD29BB}"/>
                </a:ext>
              </a:extLst>
            </p:cNvPr>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07;p47">
              <a:extLst>
                <a:ext uri="{FF2B5EF4-FFF2-40B4-BE49-F238E27FC236}">
                  <a16:creationId xmlns="" xmlns:a16="http://schemas.microsoft.com/office/drawing/2014/main" id="{C3FF8521-198E-60F7-1463-D9E03B5A739E}"/>
                </a:ext>
              </a:extLst>
            </p:cNvPr>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 xmlns:a16="http://schemas.microsoft.com/office/drawing/2014/main" id="{701486C0-B48F-6666-3158-70FB53A253BF}"/>
              </a:ext>
            </a:extLst>
          </p:cNvPr>
          <p:cNvSpPr txBox="1"/>
          <p:nvPr/>
        </p:nvSpPr>
        <p:spPr>
          <a:xfrm>
            <a:off x="1558977" y="545044"/>
            <a:ext cx="6599474" cy="738664"/>
          </a:xfrm>
          <a:prstGeom prst="rect">
            <a:avLst/>
          </a:prstGeom>
          <a:noFill/>
        </p:spPr>
        <p:txBody>
          <a:bodyPr wrap="square" rtlCol="0">
            <a:spAutoFit/>
          </a:bodyPr>
          <a:lstStyle/>
          <a:p>
            <a:r>
              <a:rPr lang="en-US" dirty="0">
                <a:solidFill>
                  <a:schemeClr val="bg2"/>
                </a:solidFill>
              </a:rPr>
              <a:t>Our model achieved 98% accuracy on the training set and 88% accuracy on the validation set. However, let’s now have our model predict some reviews from our dataset.</a:t>
            </a:r>
            <a:endParaRPr lang="el-GR" dirty="0">
              <a:solidFill>
                <a:schemeClr val="bg2"/>
              </a:solidFill>
            </a:endParaRPr>
          </a:p>
        </p:txBody>
      </p:sp>
      <p:pic>
        <p:nvPicPr>
          <p:cNvPr id="10" name="Εικόνα 9">
            <a:extLst>
              <a:ext uri="{FF2B5EF4-FFF2-40B4-BE49-F238E27FC236}">
                <a16:creationId xmlns="" xmlns:a16="http://schemas.microsoft.com/office/drawing/2014/main" id="{4BCF96A9-8D3C-E9CD-CF1C-3FAD5F7FA36D}"/>
              </a:ext>
            </a:extLst>
          </p:cNvPr>
          <p:cNvPicPr>
            <a:picLocks noChangeAspect="1"/>
          </p:cNvPicPr>
          <p:nvPr/>
        </p:nvPicPr>
        <p:blipFill>
          <a:blip r:embed="rId4"/>
          <a:stretch>
            <a:fillRect/>
          </a:stretch>
        </p:blipFill>
        <p:spPr>
          <a:xfrm>
            <a:off x="0" y="1307665"/>
            <a:ext cx="9144000" cy="981036"/>
          </a:xfrm>
          <a:prstGeom prst="rect">
            <a:avLst/>
          </a:prstGeom>
        </p:spPr>
      </p:pic>
      <p:pic>
        <p:nvPicPr>
          <p:cNvPr id="12" name="Εικόνα 11">
            <a:extLst>
              <a:ext uri="{FF2B5EF4-FFF2-40B4-BE49-F238E27FC236}">
                <a16:creationId xmlns="" xmlns:a16="http://schemas.microsoft.com/office/drawing/2014/main" id="{9E834ED4-A3B2-DE5E-9D80-71E8266EFB86}"/>
              </a:ext>
            </a:extLst>
          </p:cNvPr>
          <p:cNvPicPr>
            <a:picLocks noChangeAspect="1"/>
          </p:cNvPicPr>
          <p:nvPr/>
        </p:nvPicPr>
        <p:blipFill>
          <a:blip r:embed="rId5"/>
          <a:stretch>
            <a:fillRect/>
          </a:stretch>
        </p:blipFill>
        <p:spPr>
          <a:xfrm>
            <a:off x="0" y="2959793"/>
            <a:ext cx="9144000" cy="1154640"/>
          </a:xfrm>
          <a:prstGeom prst="rect">
            <a:avLst/>
          </a:prstGeom>
        </p:spPr>
      </p:pic>
      <p:sp>
        <p:nvSpPr>
          <p:cNvPr id="13" name="TextBox 12">
            <a:extLst>
              <a:ext uri="{FF2B5EF4-FFF2-40B4-BE49-F238E27FC236}">
                <a16:creationId xmlns="" xmlns:a16="http://schemas.microsoft.com/office/drawing/2014/main" id="{E92D31C6-D060-BAFE-2249-A2AF6700F1E6}"/>
              </a:ext>
            </a:extLst>
          </p:cNvPr>
          <p:cNvSpPr txBox="1"/>
          <p:nvPr/>
        </p:nvSpPr>
        <p:spPr>
          <a:xfrm>
            <a:off x="67456" y="2398426"/>
            <a:ext cx="8364511" cy="523220"/>
          </a:xfrm>
          <a:prstGeom prst="rect">
            <a:avLst/>
          </a:prstGeom>
          <a:noFill/>
        </p:spPr>
        <p:txBody>
          <a:bodyPr wrap="square" rtlCol="0">
            <a:spAutoFit/>
          </a:bodyPr>
          <a:lstStyle/>
          <a:p>
            <a:r>
              <a:rPr lang="en-US" dirty="0">
                <a:solidFill>
                  <a:schemeClr val="bg2"/>
                </a:solidFill>
              </a:rPr>
              <a:t>Even though there are not so many words that express “feeling” our model predicted correctly this review.</a:t>
            </a:r>
            <a:endParaRPr lang="el-GR" dirty="0">
              <a:solidFill>
                <a:schemeClr val="bg2"/>
              </a:solidFill>
            </a:endParaRPr>
          </a:p>
        </p:txBody>
      </p:sp>
      <p:sp>
        <p:nvSpPr>
          <p:cNvPr id="14" name="TextBox 13">
            <a:extLst>
              <a:ext uri="{FF2B5EF4-FFF2-40B4-BE49-F238E27FC236}">
                <a16:creationId xmlns="" xmlns:a16="http://schemas.microsoft.com/office/drawing/2014/main" id="{35CA3C16-664B-93D5-7E1B-F8767A64EFBA}"/>
              </a:ext>
            </a:extLst>
          </p:cNvPr>
          <p:cNvSpPr txBox="1"/>
          <p:nvPr/>
        </p:nvSpPr>
        <p:spPr>
          <a:xfrm>
            <a:off x="0" y="4201556"/>
            <a:ext cx="8755689" cy="523220"/>
          </a:xfrm>
          <a:prstGeom prst="rect">
            <a:avLst/>
          </a:prstGeom>
          <a:noFill/>
        </p:spPr>
        <p:txBody>
          <a:bodyPr wrap="square" rtlCol="0">
            <a:spAutoFit/>
          </a:bodyPr>
          <a:lstStyle/>
          <a:p>
            <a:r>
              <a:rPr lang="en-US" dirty="0">
                <a:solidFill>
                  <a:schemeClr val="bg2"/>
                </a:solidFill>
              </a:rPr>
              <a:t>On the other hand,  this review is harsh. Phrases like “lame movie” or “Don’t waste your time”  make it easy for our model to predict that this review is negative.</a:t>
            </a:r>
            <a:endParaRPr lang="el-GR" dirty="0">
              <a:solidFill>
                <a:schemeClr val="bg2"/>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3400" advTm="54829">
        <p14:reveal/>
      </p:transition>
    </mc:Choice>
    <mc:Fallback>
      <p:transition spd="slow" advTm="548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 calcmode="lin" valueType="num">
                                      <p:cBhvr additive="base">
                                        <p:cTn id="2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txBox="1">
            <a:spLocks noGrp="1"/>
          </p:cNvSpPr>
          <p:nvPr>
            <p:ph type="body" idx="4294967295"/>
          </p:nvPr>
        </p:nvSpPr>
        <p:spPr>
          <a:xfrm>
            <a:off x="1843791" y="-133447"/>
            <a:ext cx="6935824" cy="86958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US" sz="4000" b="1" dirty="0">
                <a:solidFill>
                  <a:srgbClr val="19BBD5"/>
                </a:solidFill>
              </a:rPr>
              <a:t>Toy Reviews Evaluation</a:t>
            </a:r>
            <a:endParaRPr sz="4000" b="1" dirty="0">
              <a:solidFill>
                <a:srgbClr val="19BBD5"/>
              </a:solidFill>
            </a:endParaRPr>
          </a:p>
        </p:txBody>
      </p:sp>
      <p:grpSp>
        <p:nvGrpSpPr>
          <p:cNvPr id="577" name="Google Shape;577;p33"/>
          <p:cNvGrpSpPr/>
          <p:nvPr/>
        </p:nvGrpSpPr>
        <p:grpSpPr>
          <a:xfrm>
            <a:off x="707161" y="503826"/>
            <a:ext cx="318996" cy="307211"/>
            <a:chOff x="2583325" y="2972875"/>
            <a:chExt cx="462850" cy="445750"/>
          </a:xfrm>
        </p:grpSpPr>
        <p:sp>
          <p:nvSpPr>
            <p:cNvPr id="578" name="Google Shape;578;p33"/>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grpSp>
        <p:nvGrpSpPr>
          <p:cNvPr id="581" name="Google Shape;581;p33"/>
          <p:cNvGrpSpPr/>
          <p:nvPr/>
        </p:nvGrpSpPr>
        <p:grpSpPr>
          <a:xfrm>
            <a:off x="142407" y="1143202"/>
            <a:ext cx="8746760" cy="3798160"/>
            <a:chOff x="3438912" y="1241123"/>
            <a:chExt cx="5041613" cy="2953821"/>
          </a:xfrm>
        </p:grpSpPr>
        <p:sp>
          <p:nvSpPr>
            <p:cNvPr id="582" name="Google Shape;582;p33"/>
            <p:cNvSpPr/>
            <p:nvPr/>
          </p:nvSpPr>
          <p:spPr>
            <a:xfrm>
              <a:off x="3851203" y="1241123"/>
              <a:ext cx="4215484" cy="2821676"/>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3"/>
            <p:cNvSpPr/>
            <p:nvPr/>
          </p:nvSpPr>
          <p:spPr>
            <a:xfrm>
              <a:off x="3438912" y="4117212"/>
              <a:ext cx="5041613" cy="777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3"/>
            <p:cNvSpPr/>
            <p:nvPr/>
          </p:nvSpPr>
          <p:spPr>
            <a:xfrm>
              <a:off x="3438912" y="4055026"/>
              <a:ext cx="5040836" cy="6218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3"/>
            <p:cNvSpPr/>
            <p:nvPr/>
          </p:nvSpPr>
          <p:spPr>
            <a:xfrm>
              <a:off x="5585935" y="4055026"/>
              <a:ext cx="738233" cy="3886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 xmlns:a16="http://schemas.microsoft.com/office/drawing/2014/main" id="{AB9AF85C-B6BE-09B5-1323-C9B675F1B9A6}"/>
              </a:ext>
            </a:extLst>
          </p:cNvPr>
          <p:cNvSpPr txBox="1"/>
          <p:nvPr/>
        </p:nvSpPr>
        <p:spPr>
          <a:xfrm>
            <a:off x="1510953" y="619982"/>
            <a:ext cx="6561363" cy="523220"/>
          </a:xfrm>
          <a:prstGeom prst="rect">
            <a:avLst/>
          </a:prstGeom>
          <a:noFill/>
        </p:spPr>
        <p:txBody>
          <a:bodyPr wrap="square" rtlCol="0">
            <a:spAutoFit/>
          </a:bodyPr>
          <a:lstStyle/>
          <a:p>
            <a:r>
              <a:rPr lang="en-US" dirty="0">
                <a:solidFill>
                  <a:schemeClr val="bg2"/>
                </a:solidFill>
              </a:rPr>
              <a:t>Last step it to test our model on reviews that were not in the dataset and that we created on our own.</a:t>
            </a:r>
            <a:endParaRPr lang="el-GR" dirty="0">
              <a:solidFill>
                <a:schemeClr val="bg2"/>
              </a:solidFill>
            </a:endParaRPr>
          </a:p>
        </p:txBody>
      </p:sp>
      <p:pic>
        <p:nvPicPr>
          <p:cNvPr id="4" name="Εικόνα 3">
            <a:extLst>
              <a:ext uri="{FF2B5EF4-FFF2-40B4-BE49-F238E27FC236}">
                <a16:creationId xmlns="" xmlns:a16="http://schemas.microsoft.com/office/drawing/2014/main" id="{1D8BFB8A-A367-6893-0E1F-F17C18D9D950}"/>
              </a:ext>
            </a:extLst>
          </p:cNvPr>
          <p:cNvPicPr>
            <a:picLocks noChangeAspect="1"/>
          </p:cNvPicPr>
          <p:nvPr/>
        </p:nvPicPr>
        <p:blipFill>
          <a:blip r:embed="rId4"/>
          <a:stretch>
            <a:fillRect/>
          </a:stretch>
        </p:blipFill>
        <p:spPr>
          <a:xfrm>
            <a:off x="1131155" y="1550266"/>
            <a:ext cx="6783651" cy="474200"/>
          </a:xfrm>
          <a:prstGeom prst="rect">
            <a:avLst/>
          </a:prstGeom>
        </p:spPr>
      </p:pic>
      <p:pic>
        <p:nvPicPr>
          <p:cNvPr id="6" name="Εικόνα 5">
            <a:extLst>
              <a:ext uri="{FF2B5EF4-FFF2-40B4-BE49-F238E27FC236}">
                <a16:creationId xmlns="" xmlns:a16="http://schemas.microsoft.com/office/drawing/2014/main" id="{266EEA81-D275-5A9E-1852-3671BF95DB66}"/>
              </a:ext>
            </a:extLst>
          </p:cNvPr>
          <p:cNvPicPr>
            <a:picLocks noChangeAspect="1"/>
          </p:cNvPicPr>
          <p:nvPr/>
        </p:nvPicPr>
        <p:blipFill>
          <a:blip r:embed="rId5"/>
          <a:stretch>
            <a:fillRect/>
          </a:stretch>
        </p:blipFill>
        <p:spPr>
          <a:xfrm>
            <a:off x="1131155" y="2571750"/>
            <a:ext cx="6783651" cy="552450"/>
          </a:xfrm>
          <a:prstGeom prst="rect">
            <a:avLst/>
          </a:prstGeom>
        </p:spPr>
      </p:pic>
      <p:pic>
        <p:nvPicPr>
          <p:cNvPr id="8" name="Εικόνα 7">
            <a:extLst>
              <a:ext uri="{FF2B5EF4-FFF2-40B4-BE49-F238E27FC236}">
                <a16:creationId xmlns="" xmlns:a16="http://schemas.microsoft.com/office/drawing/2014/main" id="{E0E88019-3DCF-9206-63C3-3221FA4E729E}"/>
              </a:ext>
            </a:extLst>
          </p:cNvPr>
          <p:cNvPicPr>
            <a:picLocks noChangeAspect="1"/>
          </p:cNvPicPr>
          <p:nvPr/>
        </p:nvPicPr>
        <p:blipFill>
          <a:blip r:embed="rId6"/>
          <a:stretch>
            <a:fillRect/>
          </a:stretch>
        </p:blipFill>
        <p:spPr>
          <a:xfrm>
            <a:off x="1131155" y="3687775"/>
            <a:ext cx="6783652" cy="510099"/>
          </a:xfrm>
          <a:prstGeom prst="rect">
            <a:avLst/>
          </a:prstGeom>
        </p:spPr>
      </p:pic>
      <p:sp>
        <p:nvSpPr>
          <p:cNvPr id="9" name="TextBox 8">
            <a:extLst>
              <a:ext uri="{FF2B5EF4-FFF2-40B4-BE49-F238E27FC236}">
                <a16:creationId xmlns="" xmlns:a16="http://schemas.microsoft.com/office/drawing/2014/main" id="{CFFF3C25-0C18-736B-82BA-6EBC638D8F11}"/>
              </a:ext>
            </a:extLst>
          </p:cNvPr>
          <p:cNvSpPr txBox="1"/>
          <p:nvPr/>
        </p:nvSpPr>
        <p:spPr>
          <a:xfrm>
            <a:off x="3665095" y="4192062"/>
            <a:ext cx="4249711" cy="307777"/>
          </a:xfrm>
          <a:prstGeom prst="rect">
            <a:avLst/>
          </a:prstGeom>
          <a:noFill/>
        </p:spPr>
        <p:txBody>
          <a:bodyPr wrap="square" rtlCol="0">
            <a:spAutoFit/>
          </a:bodyPr>
          <a:lstStyle/>
          <a:p>
            <a:r>
              <a:rPr lang="en-US" dirty="0">
                <a:solidFill>
                  <a:schemeClr val="bg2"/>
                </a:solidFill>
              </a:rPr>
              <a:t>A neutral sentence</a:t>
            </a:r>
            <a:endParaRPr lang="el-GR" dirty="0">
              <a:solidFill>
                <a:schemeClr val="bg2"/>
              </a:solidFill>
            </a:endParaRPr>
          </a:p>
        </p:txBody>
      </p:sp>
      <p:sp>
        <p:nvSpPr>
          <p:cNvPr id="10" name="TextBox 9">
            <a:extLst>
              <a:ext uri="{FF2B5EF4-FFF2-40B4-BE49-F238E27FC236}">
                <a16:creationId xmlns="" xmlns:a16="http://schemas.microsoft.com/office/drawing/2014/main" id="{7C717296-3839-C041-E501-4A0CB8CFE7E5}"/>
              </a:ext>
            </a:extLst>
          </p:cNvPr>
          <p:cNvSpPr txBox="1"/>
          <p:nvPr/>
        </p:nvSpPr>
        <p:spPr>
          <a:xfrm>
            <a:off x="3483761" y="3194929"/>
            <a:ext cx="2863121" cy="307777"/>
          </a:xfrm>
          <a:prstGeom prst="rect">
            <a:avLst/>
          </a:prstGeom>
          <a:noFill/>
        </p:spPr>
        <p:txBody>
          <a:bodyPr wrap="square" rtlCol="0">
            <a:spAutoFit/>
          </a:bodyPr>
          <a:lstStyle/>
          <a:p>
            <a:r>
              <a:rPr lang="en-US" dirty="0">
                <a:solidFill>
                  <a:schemeClr val="bg2"/>
                </a:solidFill>
              </a:rPr>
              <a:t>A negative sentence</a:t>
            </a:r>
            <a:endParaRPr lang="el-GR" dirty="0">
              <a:solidFill>
                <a:schemeClr val="bg2"/>
              </a:solidFill>
            </a:endParaRPr>
          </a:p>
        </p:txBody>
      </p:sp>
      <p:sp>
        <p:nvSpPr>
          <p:cNvPr id="11" name="TextBox 10">
            <a:extLst>
              <a:ext uri="{FF2B5EF4-FFF2-40B4-BE49-F238E27FC236}">
                <a16:creationId xmlns="" xmlns:a16="http://schemas.microsoft.com/office/drawing/2014/main" id="{63994637-1AC0-9EC6-B844-A4145351E544}"/>
              </a:ext>
            </a:extLst>
          </p:cNvPr>
          <p:cNvSpPr txBox="1"/>
          <p:nvPr/>
        </p:nvSpPr>
        <p:spPr>
          <a:xfrm>
            <a:off x="3517470" y="2106679"/>
            <a:ext cx="2548328" cy="307777"/>
          </a:xfrm>
          <a:prstGeom prst="rect">
            <a:avLst/>
          </a:prstGeom>
          <a:noFill/>
        </p:spPr>
        <p:txBody>
          <a:bodyPr wrap="square" rtlCol="0">
            <a:spAutoFit/>
          </a:bodyPr>
          <a:lstStyle/>
          <a:p>
            <a:r>
              <a:rPr lang="en-US" dirty="0">
                <a:solidFill>
                  <a:schemeClr val="bg2"/>
                </a:solidFill>
              </a:rPr>
              <a:t>A positive sentence</a:t>
            </a:r>
            <a:endParaRPr lang="el-GR" dirty="0">
              <a:solidFill>
                <a:schemeClr val="bg2"/>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3400" advTm="76283">
        <p14:reveal/>
      </p:transition>
    </mc:Choice>
    <mc:Fallback>
      <p:transition spd="slow" advTm="7628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8.4|2.3|17.7|15.1"/>
</p:tagLst>
</file>

<file path=ppt/tags/tag2.xml><?xml version="1.0" encoding="utf-8"?>
<p:tagLst xmlns:a="http://schemas.openxmlformats.org/drawingml/2006/main" xmlns:r="http://schemas.openxmlformats.org/officeDocument/2006/relationships" xmlns:p="http://schemas.openxmlformats.org/presentationml/2006/main">
  <p:tag name="TIMING" val="|37.9|28.8"/>
</p:tagLst>
</file>

<file path=ppt/tags/tag3.xml><?xml version="1.0" encoding="utf-8"?>
<p:tagLst xmlns:a="http://schemas.openxmlformats.org/drawingml/2006/main" xmlns:r="http://schemas.openxmlformats.org/officeDocument/2006/relationships" xmlns:p="http://schemas.openxmlformats.org/presentationml/2006/main">
  <p:tag name="TIMING" val="|1.1|29.3|13.7"/>
</p:tagLst>
</file>

<file path=ppt/tags/tag4.xml><?xml version="1.0" encoding="utf-8"?>
<p:tagLst xmlns:a="http://schemas.openxmlformats.org/drawingml/2006/main" xmlns:r="http://schemas.openxmlformats.org/officeDocument/2006/relationships" xmlns:p="http://schemas.openxmlformats.org/presentationml/2006/main">
  <p:tag name="TIMING" val="|7.2"/>
</p:tagLst>
</file>

<file path=ppt/tags/tag5.xml><?xml version="1.0" encoding="utf-8"?>
<p:tagLst xmlns:a="http://schemas.openxmlformats.org/drawingml/2006/main" xmlns:r="http://schemas.openxmlformats.org/officeDocument/2006/relationships" xmlns:p="http://schemas.openxmlformats.org/presentationml/2006/main">
  <p:tag name="TIMING" val="|11|16|8.1|8.3"/>
</p:tagLst>
</file>

<file path=ppt/tags/tag6.xml><?xml version="1.0" encoding="utf-8"?>
<p:tagLst xmlns:a="http://schemas.openxmlformats.org/drawingml/2006/main" xmlns:r="http://schemas.openxmlformats.org/officeDocument/2006/relationships" xmlns:p="http://schemas.openxmlformats.org/presentationml/2006/main">
  <p:tag name="TIMING" val="|7.5|19.8|1.7|8.7|14.7|11.7"/>
</p:tagLst>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1051</Words>
  <Application>Microsoft Office PowerPoint</Application>
  <PresentationFormat>Προβολή στην οθόνη (16:9)</PresentationFormat>
  <Paragraphs>72</Paragraphs>
  <Slides>11</Slides>
  <Notes>10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11</vt:i4>
      </vt:variant>
    </vt:vector>
  </HeadingPairs>
  <TitlesOfParts>
    <vt:vector size="18" baseType="lpstr">
      <vt:lpstr>Arial</vt:lpstr>
      <vt:lpstr>Calibri</vt:lpstr>
      <vt:lpstr>Courier New</vt:lpstr>
      <vt:lpstr>Helvetica Neue</vt:lpstr>
      <vt:lpstr>Muli</vt:lpstr>
      <vt:lpstr>Nixie One</vt:lpstr>
      <vt:lpstr>Imogen template</vt:lpstr>
      <vt:lpstr>Text Sentiment Analysis on IMDB Reviews</vt:lpstr>
      <vt:lpstr>Motivation</vt:lpstr>
      <vt:lpstr>This Project</vt:lpstr>
      <vt:lpstr>The dataset</vt:lpstr>
      <vt:lpstr>Παρουσίαση του PowerPoint</vt:lpstr>
      <vt:lpstr>Data Transformation</vt:lpstr>
      <vt:lpstr>Neural Network Architecture</vt:lpstr>
      <vt:lpstr>Results</vt:lpstr>
      <vt:lpstr>Παρουσίαση του PowerPoint</vt:lpstr>
      <vt:lpstr>Παρουσίαση του PowerPoint</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Sentiment Analysis on IMDB Reviews</dc:title>
  <cp:lastModifiedBy>Λογαριασμός Microsoft</cp:lastModifiedBy>
  <cp:revision>7</cp:revision>
  <dcterms:modified xsi:type="dcterms:W3CDTF">2022-07-07T14:59:03Z</dcterms:modified>
</cp:coreProperties>
</file>