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59" r:id="rId6"/>
    <p:sldId id="260" r:id="rId7"/>
    <p:sldId id="263" r:id="rId8"/>
    <p:sldId id="261" r:id="rId9"/>
    <p:sldId id="268" r:id="rId10"/>
    <p:sldId id="265"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B92A7E-D609-4D41-9C9E-16F28113E900}"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0FE8245F-5DB3-4AF9-9E89-E56A4F1ABE84}">
      <dgm:prSet/>
      <dgm:spPr/>
      <dgm:t>
        <a:bodyPr/>
        <a:lstStyle/>
        <a:p>
          <a:r>
            <a:rPr lang="el-GR"/>
            <a:t>Εδώ τοποθετήσαμε μια βάση δεδομένων μέσα στην οποία τοποθετήσαμε τα αυτοκίνητα προς διάθεση.</a:t>
          </a:r>
          <a:endParaRPr lang="en-US"/>
        </a:p>
      </dgm:t>
    </dgm:pt>
    <dgm:pt modelId="{C6651398-ABA2-408D-B9BC-FB0E9DC6C451}" type="parTrans" cxnId="{D266E35D-B270-409B-AA83-B0FF432245B1}">
      <dgm:prSet/>
      <dgm:spPr/>
      <dgm:t>
        <a:bodyPr/>
        <a:lstStyle/>
        <a:p>
          <a:endParaRPr lang="en-US"/>
        </a:p>
      </dgm:t>
    </dgm:pt>
    <dgm:pt modelId="{CC8DCF9E-776A-4E08-8CAC-2D37771EFA6B}" type="sibTrans" cxnId="{D266E35D-B270-409B-AA83-B0FF432245B1}">
      <dgm:prSet/>
      <dgm:spPr/>
      <dgm:t>
        <a:bodyPr/>
        <a:lstStyle/>
        <a:p>
          <a:endParaRPr lang="en-US"/>
        </a:p>
      </dgm:t>
    </dgm:pt>
    <dgm:pt modelId="{C8A32683-5A15-418B-94B1-9B15C2D28E9A}">
      <dgm:prSet/>
      <dgm:spPr/>
      <dgm:t>
        <a:bodyPr/>
        <a:lstStyle/>
        <a:p>
          <a:r>
            <a:rPr lang="el-GR"/>
            <a:t>Μια λίστα στην οποία αποθηκεύονται τα στοιχεία των αυτοκινήτων και μια μπάρα αναζήτησης.</a:t>
          </a:r>
          <a:endParaRPr lang="en-US"/>
        </a:p>
      </dgm:t>
    </dgm:pt>
    <dgm:pt modelId="{FE564E9C-96FA-413F-A6D7-3F129B4F5D8A}" type="parTrans" cxnId="{522A0EF0-A0D4-4BD2-8898-0C485069FE09}">
      <dgm:prSet/>
      <dgm:spPr/>
      <dgm:t>
        <a:bodyPr/>
        <a:lstStyle/>
        <a:p>
          <a:endParaRPr lang="en-US"/>
        </a:p>
      </dgm:t>
    </dgm:pt>
    <dgm:pt modelId="{8E227F75-836D-4C2B-9604-3D9889FADAB1}" type="sibTrans" cxnId="{522A0EF0-A0D4-4BD2-8898-0C485069FE09}">
      <dgm:prSet/>
      <dgm:spPr/>
      <dgm:t>
        <a:bodyPr/>
        <a:lstStyle/>
        <a:p>
          <a:endParaRPr lang="en-US"/>
        </a:p>
      </dgm:t>
    </dgm:pt>
    <dgm:pt modelId="{A117FA6D-99E1-41C8-9960-6D01F1099AC2}">
      <dgm:prSet/>
      <dgm:spPr/>
      <dgm:t>
        <a:bodyPr/>
        <a:lstStyle/>
        <a:p>
          <a:r>
            <a:rPr lang="el-GR"/>
            <a:t>Ακόμα έχουμε τα κουμπιά </a:t>
          </a:r>
          <a:r>
            <a:rPr lang="en-US"/>
            <a:t>UPDATE,SAVE,DELETE </a:t>
          </a:r>
          <a:r>
            <a:rPr lang="el-GR"/>
            <a:t>και ΑΡΧΙΚΗ ΣΕΛΙΔΑ</a:t>
          </a:r>
          <a:endParaRPr lang="en-US"/>
        </a:p>
      </dgm:t>
    </dgm:pt>
    <dgm:pt modelId="{39E20B97-DC31-4C56-8686-69CB42C726CC}" type="parTrans" cxnId="{FE5A1E00-97AD-4572-AA3A-F84507105918}">
      <dgm:prSet/>
      <dgm:spPr/>
      <dgm:t>
        <a:bodyPr/>
        <a:lstStyle/>
        <a:p>
          <a:endParaRPr lang="en-US"/>
        </a:p>
      </dgm:t>
    </dgm:pt>
    <dgm:pt modelId="{33179215-67FF-416C-A304-09EE266AC4AE}" type="sibTrans" cxnId="{FE5A1E00-97AD-4572-AA3A-F84507105918}">
      <dgm:prSet/>
      <dgm:spPr/>
      <dgm:t>
        <a:bodyPr/>
        <a:lstStyle/>
        <a:p>
          <a:endParaRPr lang="en-US"/>
        </a:p>
      </dgm:t>
    </dgm:pt>
    <dgm:pt modelId="{3FDF4774-EA83-4D3B-85DD-066A5F70E3B8}" type="pres">
      <dgm:prSet presAssocID="{15B92A7E-D609-4D41-9C9E-16F28113E900}" presName="linear" presStyleCnt="0">
        <dgm:presLayoutVars>
          <dgm:animLvl val="lvl"/>
          <dgm:resizeHandles val="exact"/>
        </dgm:presLayoutVars>
      </dgm:prSet>
      <dgm:spPr/>
    </dgm:pt>
    <dgm:pt modelId="{84025256-0338-45E5-B16B-D71A5E2AA1C7}" type="pres">
      <dgm:prSet presAssocID="{0FE8245F-5DB3-4AF9-9E89-E56A4F1ABE84}" presName="parentText" presStyleLbl="node1" presStyleIdx="0" presStyleCnt="3">
        <dgm:presLayoutVars>
          <dgm:chMax val="0"/>
          <dgm:bulletEnabled val="1"/>
        </dgm:presLayoutVars>
      </dgm:prSet>
      <dgm:spPr/>
    </dgm:pt>
    <dgm:pt modelId="{EFE86CE3-6765-4286-8B56-AA5542D177C9}" type="pres">
      <dgm:prSet presAssocID="{CC8DCF9E-776A-4E08-8CAC-2D37771EFA6B}" presName="spacer" presStyleCnt="0"/>
      <dgm:spPr/>
    </dgm:pt>
    <dgm:pt modelId="{7F4631E8-F821-4F50-9D03-5A0ED0FBED1B}" type="pres">
      <dgm:prSet presAssocID="{C8A32683-5A15-418B-94B1-9B15C2D28E9A}" presName="parentText" presStyleLbl="node1" presStyleIdx="1" presStyleCnt="3">
        <dgm:presLayoutVars>
          <dgm:chMax val="0"/>
          <dgm:bulletEnabled val="1"/>
        </dgm:presLayoutVars>
      </dgm:prSet>
      <dgm:spPr/>
    </dgm:pt>
    <dgm:pt modelId="{9EDD15C0-7859-4819-82A5-6EFF79D7310B}" type="pres">
      <dgm:prSet presAssocID="{8E227F75-836D-4C2B-9604-3D9889FADAB1}" presName="spacer" presStyleCnt="0"/>
      <dgm:spPr/>
    </dgm:pt>
    <dgm:pt modelId="{59EA8626-9484-4A3A-B6B9-D7FC2AA2142B}" type="pres">
      <dgm:prSet presAssocID="{A117FA6D-99E1-41C8-9960-6D01F1099AC2}" presName="parentText" presStyleLbl="node1" presStyleIdx="2" presStyleCnt="3">
        <dgm:presLayoutVars>
          <dgm:chMax val="0"/>
          <dgm:bulletEnabled val="1"/>
        </dgm:presLayoutVars>
      </dgm:prSet>
      <dgm:spPr/>
    </dgm:pt>
  </dgm:ptLst>
  <dgm:cxnLst>
    <dgm:cxn modelId="{FE5A1E00-97AD-4572-AA3A-F84507105918}" srcId="{15B92A7E-D609-4D41-9C9E-16F28113E900}" destId="{A117FA6D-99E1-41C8-9960-6D01F1099AC2}" srcOrd="2" destOrd="0" parTransId="{39E20B97-DC31-4C56-8686-69CB42C726CC}" sibTransId="{33179215-67FF-416C-A304-09EE266AC4AE}"/>
    <dgm:cxn modelId="{3930D334-C583-433B-BBA6-87DB29F6348D}" type="presOf" srcId="{0FE8245F-5DB3-4AF9-9E89-E56A4F1ABE84}" destId="{84025256-0338-45E5-B16B-D71A5E2AA1C7}" srcOrd="0" destOrd="0" presId="urn:microsoft.com/office/officeart/2005/8/layout/vList2"/>
    <dgm:cxn modelId="{D266E35D-B270-409B-AA83-B0FF432245B1}" srcId="{15B92A7E-D609-4D41-9C9E-16F28113E900}" destId="{0FE8245F-5DB3-4AF9-9E89-E56A4F1ABE84}" srcOrd="0" destOrd="0" parTransId="{C6651398-ABA2-408D-B9BC-FB0E9DC6C451}" sibTransId="{CC8DCF9E-776A-4E08-8CAC-2D37771EFA6B}"/>
    <dgm:cxn modelId="{32CEDA76-788B-484F-B96F-894023F73EDB}" type="presOf" srcId="{15B92A7E-D609-4D41-9C9E-16F28113E900}" destId="{3FDF4774-EA83-4D3B-85DD-066A5F70E3B8}" srcOrd="0" destOrd="0" presId="urn:microsoft.com/office/officeart/2005/8/layout/vList2"/>
    <dgm:cxn modelId="{3D2B8DB8-CF34-4529-B90E-D1CE905B8918}" type="presOf" srcId="{A117FA6D-99E1-41C8-9960-6D01F1099AC2}" destId="{59EA8626-9484-4A3A-B6B9-D7FC2AA2142B}" srcOrd="0" destOrd="0" presId="urn:microsoft.com/office/officeart/2005/8/layout/vList2"/>
    <dgm:cxn modelId="{AD78F4D2-EBCB-4C96-AA95-57C7F1C7879A}" type="presOf" srcId="{C8A32683-5A15-418B-94B1-9B15C2D28E9A}" destId="{7F4631E8-F821-4F50-9D03-5A0ED0FBED1B}" srcOrd="0" destOrd="0" presId="urn:microsoft.com/office/officeart/2005/8/layout/vList2"/>
    <dgm:cxn modelId="{522A0EF0-A0D4-4BD2-8898-0C485069FE09}" srcId="{15B92A7E-D609-4D41-9C9E-16F28113E900}" destId="{C8A32683-5A15-418B-94B1-9B15C2D28E9A}" srcOrd="1" destOrd="0" parTransId="{FE564E9C-96FA-413F-A6D7-3F129B4F5D8A}" sibTransId="{8E227F75-836D-4C2B-9604-3D9889FADAB1}"/>
    <dgm:cxn modelId="{412A408E-92B4-43BD-9B32-39E261D7F0B2}" type="presParOf" srcId="{3FDF4774-EA83-4D3B-85DD-066A5F70E3B8}" destId="{84025256-0338-45E5-B16B-D71A5E2AA1C7}" srcOrd="0" destOrd="0" presId="urn:microsoft.com/office/officeart/2005/8/layout/vList2"/>
    <dgm:cxn modelId="{7F180B9F-D244-4824-B859-6C19E99F9665}" type="presParOf" srcId="{3FDF4774-EA83-4D3B-85DD-066A5F70E3B8}" destId="{EFE86CE3-6765-4286-8B56-AA5542D177C9}" srcOrd="1" destOrd="0" presId="urn:microsoft.com/office/officeart/2005/8/layout/vList2"/>
    <dgm:cxn modelId="{F3267940-F971-4E64-9FCE-51C3938CFD2F}" type="presParOf" srcId="{3FDF4774-EA83-4D3B-85DD-066A5F70E3B8}" destId="{7F4631E8-F821-4F50-9D03-5A0ED0FBED1B}" srcOrd="2" destOrd="0" presId="urn:microsoft.com/office/officeart/2005/8/layout/vList2"/>
    <dgm:cxn modelId="{B865B5E7-0F36-4BD8-9D7A-8F902BC7D04D}" type="presParOf" srcId="{3FDF4774-EA83-4D3B-85DD-066A5F70E3B8}" destId="{9EDD15C0-7859-4819-82A5-6EFF79D7310B}" srcOrd="3" destOrd="0" presId="urn:microsoft.com/office/officeart/2005/8/layout/vList2"/>
    <dgm:cxn modelId="{3882F41E-4AC7-407D-9F0A-858DD30690B9}" type="presParOf" srcId="{3FDF4774-EA83-4D3B-85DD-066A5F70E3B8}" destId="{59EA8626-9484-4A3A-B6B9-D7FC2AA2142B}"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9C53AC-3855-46EA-8203-2D1F7A2F9381}"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B8664151-9E7A-4640-BAE3-B912DD571A73}">
      <dgm:prSet/>
      <dgm:spPr/>
      <dgm:t>
        <a:bodyPr/>
        <a:lstStyle/>
        <a:p>
          <a:r>
            <a:rPr lang="el-GR"/>
            <a:t>Η εφαρμογή μας φυσικά έχει πολλά κενά τα οποία θα πρέπει να συμπληρώσουμε.</a:t>
          </a:r>
          <a:endParaRPr lang="en-US"/>
        </a:p>
      </dgm:t>
    </dgm:pt>
    <dgm:pt modelId="{D1AF2E8D-6CB0-421D-A770-8C25BCF51F5E}" type="parTrans" cxnId="{C04264FF-6FDB-4695-8A7F-2FB144F10AD5}">
      <dgm:prSet/>
      <dgm:spPr/>
      <dgm:t>
        <a:bodyPr/>
        <a:lstStyle/>
        <a:p>
          <a:endParaRPr lang="en-US"/>
        </a:p>
      </dgm:t>
    </dgm:pt>
    <dgm:pt modelId="{EB324905-87F9-4776-906C-609DDAC14D60}" type="sibTrans" cxnId="{C04264FF-6FDB-4695-8A7F-2FB144F10AD5}">
      <dgm:prSet/>
      <dgm:spPr/>
      <dgm:t>
        <a:bodyPr/>
        <a:lstStyle/>
        <a:p>
          <a:endParaRPr lang="en-US"/>
        </a:p>
      </dgm:t>
    </dgm:pt>
    <dgm:pt modelId="{759FAD2D-A35F-4528-AD68-3B57EE4D1479}">
      <dgm:prSet/>
      <dgm:spPr/>
      <dgm:t>
        <a:bodyPr/>
        <a:lstStyle/>
        <a:p>
          <a:r>
            <a:rPr lang="el-GR"/>
            <a:t>Ένα βασικό κομμάτι που λείπει είναι να αποκλείει τις διπλές εγγραφές. Θα πρέπει να σβήνει ή να προειδοποιεί όταν κάποιος προσπαθήσει  να προσθέσει 2 φορές το ίδιο αυτοκίνητο.</a:t>
          </a:r>
          <a:endParaRPr lang="en-US"/>
        </a:p>
      </dgm:t>
    </dgm:pt>
    <dgm:pt modelId="{FC0BB434-F1A0-4301-9322-2ECF0CC0AF0E}" type="parTrans" cxnId="{2B4D80B2-21C3-4CB2-8669-185FBD2E6A27}">
      <dgm:prSet/>
      <dgm:spPr/>
      <dgm:t>
        <a:bodyPr/>
        <a:lstStyle/>
        <a:p>
          <a:endParaRPr lang="en-US"/>
        </a:p>
      </dgm:t>
    </dgm:pt>
    <dgm:pt modelId="{64F2D26C-41C6-4211-B77A-2A7AD459B206}" type="sibTrans" cxnId="{2B4D80B2-21C3-4CB2-8669-185FBD2E6A27}">
      <dgm:prSet/>
      <dgm:spPr/>
      <dgm:t>
        <a:bodyPr/>
        <a:lstStyle/>
        <a:p>
          <a:endParaRPr lang="en-US"/>
        </a:p>
      </dgm:t>
    </dgm:pt>
    <dgm:pt modelId="{585BBAFD-331D-4B74-B3ED-576309F7E024}">
      <dgm:prSet/>
      <dgm:spPr/>
      <dgm:t>
        <a:bodyPr/>
        <a:lstStyle/>
        <a:p>
          <a:r>
            <a:rPr lang="el-GR"/>
            <a:t>Μια ακόμα λειτουργία που θα προσπαθήσουμε να προσθέσουμε είναι η δυνατότητα να φιλοξενούμε σε δικό μας </a:t>
          </a:r>
          <a:r>
            <a:rPr lang="en-US"/>
            <a:t>server </a:t>
          </a:r>
          <a:r>
            <a:rPr lang="el-GR"/>
            <a:t>την εφαρμογή.</a:t>
          </a:r>
          <a:endParaRPr lang="en-US"/>
        </a:p>
      </dgm:t>
    </dgm:pt>
    <dgm:pt modelId="{848BB139-D769-4A6C-A5F6-276F14BDD1A2}" type="parTrans" cxnId="{77998962-7105-47C5-BE73-954699D85D35}">
      <dgm:prSet/>
      <dgm:spPr/>
      <dgm:t>
        <a:bodyPr/>
        <a:lstStyle/>
        <a:p>
          <a:endParaRPr lang="en-US"/>
        </a:p>
      </dgm:t>
    </dgm:pt>
    <dgm:pt modelId="{268BEDC9-CCF1-4D84-9F72-7CDBD870D993}" type="sibTrans" cxnId="{77998962-7105-47C5-BE73-954699D85D35}">
      <dgm:prSet/>
      <dgm:spPr/>
      <dgm:t>
        <a:bodyPr/>
        <a:lstStyle/>
        <a:p>
          <a:endParaRPr lang="en-US"/>
        </a:p>
      </dgm:t>
    </dgm:pt>
    <dgm:pt modelId="{B18AB54D-77DC-4434-A69F-211E98A3FE2A}" type="pres">
      <dgm:prSet presAssocID="{0C9C53AC-3855-46EA-8203-2D1F7A2F9381}" presName="linear" presStyleCnt="0">
        <dgm:presLayoutVars>
          <dgm:animLvl val="lvl"/>
          <dgm:resizeHandles val="exact"/>
        </dgm:presLayoutVars>
      </dgm:prSet>
      <dgm:spPr/>
    </dgm:pt>
    <dgm:pt modelId="{F8E2FB78-EE99-48FC-B751-A2EEDC74A358}" type="pres">
      <dgm:prSet presAssocID="{B8664151-9E7A-4640-BAE3-B912DD571A73}" presName="parentText" presStyleLbl="node1" presStyleIdx="0" presStyleCnt="3">
        <dgm:presLayoutVars>
          <dgm:chMax val="0"/>
          <dgm:bulletEnabled val="1"/>
        </dgm:presLayoutVars>
      </dgm:prSet>
      <dgm:spPr/>
    </dgm:pt>
    <dgm:pt modelId="{F347EA24-897C-413A-B4A9-DCFA4B75826E}" type="pres">
      <dgm:prSet presAssocID="{EB324905-87F9-4776-906C-609DDAC14D60}" presName="spacer" presStyleCnt="0"/>
      <dgm:spPr/>
    </dgm:pt>
    <dgm:pt modelId="{3D499B0F-16C9-4FFA-8688-3C185010B1A6}" type="pres">
      <dgm:prSet presAssocID="{759FAD2D-A35F-4528-AD68-3B57EE4D1479}" presName="parentText" presStyleLbl="node1" presStyleIdx="1" presStyleCnt="3">
        <dgm:presLayoutVars>
          <dgm:chMax val="0"/>
          <dgm:bulletEnabled val="1"/>
        </dgm:presLayoutVars>
      </dgm:prSet>
      <dgm:spPr/>
    </dgm:pt>
    <dgm:pt modelId="{03DFC800-28FC-4E11-95F1-D51D153D5602}" type="pres">
      <dgm:prSet presAssocID="{64F2D26C-41C6-4211-B77A-2A7AD459B206}" presName="spacer" presStyleCnt="0"/>
      <dgm:spPr/>
    </dgm:pt>
    <dgm:pt modelId="{E8FEEA7F-21E4-4115-A046-741D5A290FF9}" type="pres">
      <dgm:prSet presAssocID="{585BBAFD-331D-4B74-B3ED-576309F7E024}" presName="parentText" presStyleLbl="node1" presStyleIdx="2" presStyleCnt="3">
        <dgm:presLayoutVars>
          <dgm:chMax val="0"/>
          <dgm:bulletEnabled val="1"/>
        </dgm:presLayoutVars>
      </dgm:prSet>
      <dgm:spPr/>
    </dgm:pt>
  </dgm:ptLst>
  <dgm:cxnLst>
    <dgm:cxn modelId="{B934AB0C-B0C0-4774-AAA1-94BDD2C9AF2F}" type="presOf" srcId="{585BBAFD-331D-4B74-B3ED-576309F7E024}" destId="{E8FEEA7F-21E4-4115-A046-741D5A290FF9}" srcOrd="0" destOrd="0" presId="urn:microsoft.com/office/officeart/2005/8/layout/vList2"/>
    <dgm:cxn modelId="{EDC98A28-214C-43EA-938B-5868D1ACC304}" type="presOf" srcId="{0C9C53AC-3855-46EA-8203-2D1F7A2F9381}" destId="{B18AB54D-77DC-4434-A69F-211E98A3FE2A}" srcOrd="0" destOrd="0" presId="urn:microsoft.com/office/officeart/2005/8/layout/vList2"/>
    <dgm:cxn modelId="{2A9F2341-55B2-4C1D-A016-E2A51354C90B}" type="presOf" srcId="{759FAD2D-A35F-4528-AD68-3B57EE4D1479}" destId="{3D499B0F-16C9-4FFA-8688-3C185010B1A6}" srcOrd="0" destOrd="0" presId="urn:microsoft.com/office/officeart/2005/8/layout/vList2"/>
    <dgm:cxn modelId="{77998962-7105-47C5-BE73-954699D85D35}" srcId="{0C9C53AC-3855-46EA-8203-2D1F7A2F9381}" destId="{585BBAFD-331D-4B74-B3ED-576309F7E024}" srcOrd="2" destOrd="0" parTransId="{848BB139-D769-4A6C-A5F6-276F14BDD1A2}" sibTransId="{268BEDC9-CCF1-4D84-9F72-7CDBD870D993}"/>
    <dgm:cxn modelId="{E9C4277D-8DE7-48E8-99B0-95D93CBDA8A1}" type="presOf" srcId="{B8664151-9E7A-4640-BAE3-B912DD571A73}" destId="{F8E2FB78-EE99-48FC-B751-A2EEDC74A358}" srcOrd="0" destOrd="0" presId="urn:microsoft.com/office/officeart/2005/8/layout/vList2"/>
    <dgm:cxn modelId="{2B4D80B2-21C3-4CB2-8669-185FBD2E6A27}" srcId="{0C9C53AC-3855-46EA-8203-2D1F7A2F9381}" destId="{759FAD2D-A35F-4528-AD68-3B57EE4D1479}" srcOrd="1" destOrd="0" parTransId="{FC0BB434-F1A0-4301-9322-2ECF0CC0AF0E}" sibTransId="{64F2D26C-41C6-4211-B77A-2A7AD459B206}"/>
    <dgm:cxn modelId="{C04264FF-6FDB-4695-8A7F-2FB144F10AD5}" srcId="{0C9C53AC-3855-46EA-8203-2D1F7A2F9381}" destId="{B8664151-9E7A-4640-BAE3-B912DD571A73}" srcOrd="0" destOrd="0" parTransId="{D1AF2E8D-6CB0-421D-A770-8C25BCF51F5E}" sibTransId="{EB324905-87F9-4776-906C-609DDAC14D60}"/>
    <dgm:cxn modelId="{E5FE6737-0BC7-4C23-B430-AA44682A875A}" type="presParOf" srcId="{B18AB54D-77DC-4434-A69F-211E98A3FE2A}" destId="{F8E2FB78-EE99-48FC-B751-A2EEDC74A358}" srcOrd="0" destOrd="0" presId="urn:microsoft.com/office/officeart/2005/8/layout/vList2"/>
    <dgm:cxn modelId="{BB42493A-F5BF-4FD5-B923-941E81613745}" type="presParOf" srcId="{B18AB54D-77DC-4434-A69F-211E98A3FE2A}" destId="{F347EA24-897C-413A-B4A9-DCFA4B75826E}" srcOrd="1" destOrd="0" presId="urn:microsoft.com/office/officeart/2005/8/layout/vList2"/>
    <dgm:cxn modelId="{363F7E57-1F0F-4C4C-ABF9-808E2D966CBE}" type="presParOf" srcId="{B18AB54D-77DC-4434-A69F-211E98A3FE2A}" destId="{3D499B0F-16C9-4FFA-8688-3C185010B1A6}" srcOrd="2" destOrd="0" presId="urn:microsoft.com/office/officeart/2005/8/layout/vList2"/>
    <dgm:cxn modelId="{1FEA9516-3137-451A-B424-5DC5C9AF166D}" type="presParOf" srcId="{B18AB54D-77DC-4434-A69F-211E98A3FE2A}" destId="{03DFC800-28FC-4E11-95F1-D51D153D5602}" srcOrd="3" destOrd="0" presId="urn:microsoft.com/office/officeart/2005/8/layout/vList2"/>
    <dgm:cxn modelId="{9A1896B1-93F9-4EA6-A755-FE9A8E608020}" type="presParOf" srcId="{B18AB54D-77DC-4434-A69F-211E98A3FE2A}" destId="{E8FEEA7F-21E4-4115-A046-741D5A290FF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025256-0338-45E5-B16B-D71A5E2AA1C7}">
      <dsp:nvSpPr>
        <dsp:cNvPr id="0" name=""/>
        <dsp:cNvSpPr/>
      </dsp:nvSpPr>
      <dsp:spPr>
        <a:xfrm>
          <a:off x="0" y="153324"/>
          <a:ext cx="5913437" cy="1399320"/>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l-GR" sz="2300" kern="1200"/>
            <a:t>Εδώ τοποθετήσαμε μια βάση δεδομένων μέσα στην οποία τοποθετήσαμε τα αυτοκίνητα προς διάθεση.</a:t>
          </a:r>
          <a:endParaRPr lang="en-US" sz="2300" kern="1200"/>
        </a:p>
      </dsp:txBody>
      <dsp:txXfrm>
        <a:off x="68309" y="221633"/>
        <a:ext cx="5776819" cy="1262702"/>
      </dsp:txXfrm>
    </dsp:sp>
    <dsp:sp modelId="{7F4631E8-F821-4F50-9D03-5A0ED0FBED1B}">
      <dsp:nvSpPr>
        <dsp:cNvPr id="0" name=""/>
        <dsp:cNvSpPr/>
      </dsp:nvSpPr>
      <dsp:spPr>
        <a:xfrm>
          <a:off x="0" y="1618884"/>
          <a:ext cx="5913437" cy="1399320"/>
        </a:xfrm>
        <a:prstGeom prst="roundRect">
          <a:avLst/>
        </a:prstGeom>
        <a:gradFill rotWithShape="0">
          <a:gsLst>
            <a:gs pos="0">
              <a:schemeClr val="accent2">
                <a:hueOff val="-513866"/>
                <a:satOff val="419"/>
                <a:lumOff val="-2647"/>
                <a:alphaOff val="0"/>
                <a:tint val="98000"/>
                <a:satMod val="110000"/>
                <a:lumMod val="104000"/>
              </a:schemeClr>
            </a:gs>
            <a:gs pos="69000">
              <a:schemeClr val="accent2">
                <a:hueOff val="-513866"/>
                <a:satOff val="419"/>
                <a:lumOff val="-2647"/>
                <a:alphaOff val="0"/>
                <a:shade val="88000"/>
                <a:satMod val="130000"/>
                <a:lumMod val="92000"/>
              </a:schemeClr>
            </a:gs>
            <a:gs pos="100000">
              <a:schemeClr val="accent2">
                <a:hueOff val="-513866"/>
                <a:satOff val="419"/>
                <a:lumOff val="-2647"/>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l-GR" sz="2300" kern="1200"/>
            <a:t>Μια λίστα στην οποία αποθηκεύονται τα στοιχεία των αυτοκινήτων και μια μπάρα αναζήτησης.</a:t>
          </a:r>
          <a:endParaRPr lang="en-US" sz="2300" kern="1200"/>
        </a:p>
      </dsp:txBody>
      <dsp:txXfrm>
        <a:off x="68309" y="1687193"/>
        <a:ext cx="5776819" cy="1262702"/>
      </dsp:txXfrm>
    </dsp:sp>
    <dsp:sp modelId="{59EA8626-9484-4A3A-B6B9-D7FC2AA2142B}">
      <dsp:nvSpPr>
        <dsp:cNvPr id="0" name=""/>
        <dsp:cNvSpPr/>
      </dsp:nvSpPr>
      <dsp:spPr>
        <a:xfrm>
          <a:off x="0" y="3084444"/>
          <a:ext cx="5913437" cy="1399320"/>
        </a:xfrm>
        <a:prstGeom prst="roundRect">
          <a:avLst/>
        </a:prstGeom>
        <a:gradFill rotWithShape="0">
          <a:gsLst>
            <a:gs pos="0">
              <a:schemeClr val="accent2">
                <a:hueOff val="-1027731"/>
                <a:satOff val="838"/>
                <a:lumOff val="-5293"/>
                <a:alphaOff val="0"/>
                <a:tint val="98000"/>
                <a:satMod val="110000"/>
                <a:lumMod val="104000"/>
              </a:schemeClr>
            </a:gs>
            <a:gs pos="69000">
              <a:schemeClr val="accent2">
                <a:hueOff val="-1027731"/>
                <a:satOff val="838"/>
                <a:lumOff val="-5293"/>
                <a:alphaOff val="0"/>
                <a:shade val="88000"/>
                <a:satMod val="130000"/>
                <a:lumMod val="92000"/>
              </a:schemeClr>
            </a:gs>
            <a:gs pos="100000">
              <a:schemeClr val="accent2">
                <a:hueOff val="-1027731"/>
                <a:satOff val="838"/>
                <a:lumOff val="-5293"/>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l-GR" sz="2300" kern="1200"/>
            <a:t>Ακόμα έχουμε τα κουμπιά </a:t>
          </a:r>
          <a:r>
            <a:rPr lang="en-US" sz="2300" kern="1200"/>
            <a:t>UPDATE,SAVE,DELETE </a:t>
          </a:r>
          <a:r>
            <a:rPr lang="el-GR" sz="2300" kern="1200"/>
            <a:t>και ΑΡΧΙΚΗ ΣΕΛΙΔΑ</a:t>
          </a:r>
          <a:endParaRPr lang="en-US" sz="2300" kern="1200"/>
        </a:p>
      </dsp:txBody>
      <dsp:txXfrm>
        <a:off x="68309" y="3152753"/>
        <a:ext cx="5776819" cy="12627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E2FB78-EE99-48FC-B751-A2EEDC74A358}">
      <dsp:nvSpPr>
        <dsp:cNvPr id="0" name=""/>
        <dsp:cNvSpPr/>
      </dsp:nvSpPr>
      <dsp:spPr>
        <a:xfrm>
          <a:off x="0" y="184725"/>
          <a:ext cx="5913437" cy="1387985"/>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l-GR" sz="1800" kern="1200"/>
            <a:t>Η εφαρμογή μας φυσικά έχει πολλά κενά τα οποία θα πρέπει να συμπληρώσουμε.</a:t>
          </a:r>
          <a:endParaRPr lang="en-US" sz="1800" kern="1200"/>
        </a:p>
      </dsp:txBody>
      <dsp:txXfrm>
        <a:off x="67756" y="252481"/>
        <a:ext cx="5777925" cy="1252473"/>
      </dsp:txXfrm>
    </dsp:sp>
    <dsp:sp modelId="{3D499B0F-16C9-4FFA-8688-3C185010B1A6}">
      <dsp:nvSpPr>
        <dsp:cNvPr id="0" name=""/>
        <dsp:cNvSpPr/>
      </dsp:nvSpPr>
      <dsp:spPr>
        <a:xfrm>
          <a:off x="0" y="1624551"/>
          <a:ext cx="5913437" cy="1387985"/>
        </a:xfrm>
        <a:prstGeom prst="roundRect">
          <a:avLst/>
        </a:prstGeom>
        <a:gradFill rotWithShape="0">
          <a:gsLst>
            <a:gs pos="0">
              <a:schemeClr val="accent2">
                <a:hueOff val="-513866"/>
                <a:satOff val="419"/>
                <a:lumOff val="-2647"/>
                <a:alphaOff val="0"/>
                <a:tint val="98000"/>
                <a:satMod val="110000"/>
                <a:lumMod val="104000"/>
              </a:schemeClr>
            </a:gs>
            <a:gs pos="69000">
              <a:schemeClr val="accent2">
                <a:hueOff val="-513866"/>
                <a:satOff val="419"/>
                <a:lumOff val="-2647"/>
                <a:alphaOff val="0"/>
                <a:shade val="88000"/>
                <a:satMod val="130000"/>
                <a:lumMod val="92000"/>
              </a:schemeClr>
            </a:gs>
            <a:gs pos="100000">
              <a:schemeClr val="accent2">
                <a:hueOff val="-513866"/>
                <a:satOff val="419"/>
                <a:lumOff val="-2647"/>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l-GR" sz="1800" kern="1200"/>
            <a:t>Ένα βασικό κομμάτι που λείπει είναι να αποκλείει τις διπλές εγγραφές. Θα πρέπει να σβήνει ή να προειδοποιεί όταν κάποιος προσπαθήσει  να προσθέσει 2 φορές το ίδιο αυτοκίνητο.</a:t>
          </a:r>
          <a:endParaRPr lang="en-US" sz="1800" kern="1200"/>
        </a:p>
      </dsp:txBody>
      <dsp:txXfrm>
        <a:off x="67756" y="1692307"/>
        <a:ext cx="5777925" cy="1252473"/>
      </dsp:txXfrm>
    </dsp:sp>
    <dsp:sp modelId="{E8FEEA7F-21E4-4115-A046-741D5A290FF9}">
      <dsp:nvSpPr>
        <dsp:cNvPr id="0" name=""/>
        <dsp:cNvSpPr/>
      </dsp:nvSpPr>
      <dsp:spPr>
        <a:xfrm>
          <a:off x="0" y="3064376"/>
          <a:ext cx="5913437" cy="1387985"/>
        </a:xfrm>
        <a:prstGeom prst="roundRect">
          <a:avLst/>
        </a:prstGeom>
        <a:gradFill rotWithShape="0">
          <a:gsLst>
            <a:gs pos="0">
              <a:schemeClr val="accent2">
                <a:hueOff val="-1027731"/>
                <a:satOff val="838"/>
                <a:lumOff val="-5293"/>
                <a:alphaOff val="0"/>
                <a:tint val="98000"/>
                <a:satMod val="110000"/>
                <a:lumMod val="104000"/>
              </a:schemeClr>
            </a:gs>
            <a:gs pos="69000">
              <a:schemeClr val="accent2">
                <a:hueOff val="-1027731"/>
                <a:satOff val="838"/>
                <a:lumOff val="-5293"/>
                <a:alphaOff val="0"/>
                <a:shade val="88000"/>
                <a:satMod val="130000"/>
                <a:lumMod val="92000"/>
              </a:schemeClr>
            </a:gs>
            <a:gs pos="100000">
              <a:schemeClr val="accent2">
                <a:hueOff val="-1027731"/>
                <a:satOff val="838"/>
                <a:lumOff val="-5293"/>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l-GR" sz="1800" kern="1200"/>
            <a:t>Μια ακόμα λειτουργία που θα προσπαθήσουμε να προσθέσουμε είναι η δυνατότητα να φιλοξενούμε σε δικό μας </a:t>
          </a:r>
          <a:r>
            <a:rPr lang="en-US" sz="1800" kern="1200"/>
            <a:t>server </a:t>
          </a:r>
          <a:r>
            <a:rPr lang="el-GR" sz="1800" kern="1200"/>
            <a:t>την εφαρμογή.</a:t>
          </a:r>
          <a:endParaRPr lang="en-US" sz="1800" kern="1200"/>
        </a:p>
      </dsp:txBody>
      <dsp:txXfrm>
        <a:off x="67756" y="3132132"/>
        <a:ext cx="5777925" cy="125247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dirty="0"/>
              <a:t>6/15/2022</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4400" advClick="0" advTm="10000">
        <p14:honeycomb/>
      </p:transition>
    </mc:Choice>
    <mc:Fallback>
      <p:transition spd="slow" advClick="0" advTm="10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dirty="0"/>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4400" advClick="0" advTm="10000">
        <p14:honeycomb/>
      </p:transition>
    </mc:Choice>
    <mc:Fallback>
      <p:transition spd="slow" advClick="0" advTm="10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dirty="0"/>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4400" advClick="0" advTm="10000">
        <p14:honeycomb/>
      </p:transition>
    </mc:Choice>
    <mc:Fallback>
      <p:transition spd="slow" advClick="0" advTm="10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p:txBody>
          <a:bodyPr ancho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dirty="0"/>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4400" advClick="0" advTm="10000">
        <p14:honeycomb/>
      </p:transition>
    </mc:Choice>
    <mc:Fallback>
      <p:transition spd="slow" advClick="0" advTm="10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B55BA285-9698-1B45-8319-D90A8C63F150}" type="datetimeFigureOut">
              <a:rPr lang="en-US" dirty="0"/>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4400" advClick="0" advTm="10000">
        <p14:honeycomb/>
      </p:transition>
    </mc:Choice>
    <mc:Fallback>
      <p:transition spd="slow" advClick="0" advTm="10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dirty="0"/>
              <a:t>6/15/2022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4400" advClick="0" advTm="10000">
        <p14:honeycomb/>
      </p:transition>
    </mc:Choice>
    <mc:Fallback>
      <p:transition spd="slow" advClick="0" advTm="10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1534695" y="2824269"/>
            <a:ext cx="4608576" cy="2644457"/>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Content Placeholder 5"/>
          <p:cNvSpPr>
            <a:spLocks noGrp="1"/>
          </p:cNvSpPr>
          <p:nvPr>
            <p:ph sz="quarter" idx="4"/>
          </p:nvPr>
        </p:nvSpPr>
        <p:spPr>
          <a:xfrm>
            <a:off x="6454792" y="2821491"/>
            <a:ext cx="4608576" cy="2637371"/>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dirty="0"/>
              <a:t>6/15/2022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4400" advClick="0" advTm="10000">
        <p14:honeycomb/>
      </p:transition>
    </mc:Choice>
    <mc:Fallback>
      <p:transition spd="slow" advClick="0" advTm="10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dirty="0"/>
              <a:t>6/15/2022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4400" advClick="0" advTm="10000">
        <p14:honeycomb/>
      </p:transition>
    </mc:Choice>
    <mc:Fallback>
      <p:transition spd="slow" advClick="0" advTm="10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dirty="0"/>
              <a:t>6/15/2022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4400" advClick="0" advTm="10000">
        <p14:honeycomb/>
      </p:transition>
    </mc:Choice>
    <mc:Fallback>
      <p:transition spd="slow" advClick="0" advTm="10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61CFCDFD-B4CF-A241-8D71-E814B10BEAF4}" type="datetimeFigureOut">
              <a:rPr lang="en-US" dirty="0"/>
              <a:t>6/15/2022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4400" advClick="0" advTm="10000">
        <p14:honeycomb/>
      </p:transition>
    </mc:Choice>
    <mc:Fallback>
      <p:transition spd="slow" advClick="0" advTm="10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6A7B589-FD4B-7E46-869A-CBADC5FC564E}" type="datetimeFigureOut">
              <a:rPr lang="en-US" dirty="0"/>
              <a:t>6/15/2022</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4400" advClick="0" advTm="10000">
        <p14:honeycomb/>
      </p:transition>
    </mc:Choice>
    <mc:Fallback>
      <p:transition spd="slow" advClick="0" advTm="10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D8A92E-5FF9-8143-81B3-CCB531513398}" type="datetimeFigureOut">
              <a:rPr lang="en-US" dirty="0"/>
              <a:t>6/15/2022</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4400" advClick="0" advTm="10000">
        <p14:honeycomb/>
      </p:transition>
    </mc:Choice>
    <mc:Fallback>
      <p:transition spd="slow" advClick="0" advTm="10000">
        <p:fade/>
      </p:transition>
    </mc:Fallback>
  </mc:AlternateConten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0665C5A-FD5B-45A5-8744-4E28E6A8546E}"/>
              </a:ext>
            </a:extLst>
          </p:cNvPr>
          <p:cNvSpPr>
            <a:spLocks noGrp="1"/>
          </p:cNvSpPr>
          <p:nvPr>
            <p:ph type="ctrTitle"/>
          </p:nvPr>
        </p:nvSpPr>
        <p:spPr/>
        <p:txBody>
          <a:bodyPr>
            <a:normAutofit fontScale="90000"/>
          </a:bodyPr>
          <a:lstStyle/>
          <a:p>
            <a:r>
              <a:rPr lang="el-GR" dirty="0"/>
              <a:t>Εφαρμογή για διαμοιρασμό αυτοκινήτων </a:t>
            </a:r>
          </a:p>
        </p:txBody>
      </p:sp>
      <p:sp>
        <p:nvSpPr>
          <p:cNvPr id="3" name="Υπότιτλος 2">
            <a:extLst>
              <a:ext uri="{FF2B5EF4-FFF2-40B4-BE49-F238E27FC236}">
                <a16:creationId xmlns:a16="http://schemas.microsoft.com/office/drawing/2014/main" id="{9C9E5113-EEAE-4252-823B-951C1CCA4863}"/>
              </a:ext>
            </a:extLst>
          </p:cNvPr>
          <p:cNvSpPr>
            <a:spLocks noGrp="1"/>
          </p:cNvSpPr>
          <p:nvPr>
            <p:ph type="subTitle" idx="1"/>
          </p:nvPr>
        </p:nvSpPr>
        <p:spPr/>
        <p:txBody>
          <a:bodyPr/>
          <a:lstStyle/>
          <a:p>
            <a:endParaRPr lang="el-GR"/>
          </a:p>
        </p:txBody>
      </p:sp>
    </p:spTree>
    <p:extLst>
      <p:ext uri="{BB962C8B-B14F-4D97-AF65-F5344CB8AC3E}">
        <p14:creationId xmlns:p14="http://schemas.microsoft.com/office/powerpoint/2010/main" val="978387732"/>
      </p:ext>
    </p:extLst>
  </p:cSld>
  <p:clrMapOvr>
    <a:masterClrMapping/>
  </p:clrMapOvr>
  <mc:AlternateContent xmlns:mc="http://schemas.openxmlformats.org/markup-compatibility/2006">
    <mc:Choice xmlns:p14="http://schemas.microsoft.com/office/powerpoint/2010/main" Requires="p14">
      <p:transition spd="slow" p14:dur="4400" advClick="0" advTm="10000">
        <p14:honeycomb/>
      </p:transition>
    </mc:Choice>
    <mc:Fallback>
      <p:transition spd="slow" advClick="0" advTm="10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68A54B-9065-40B2-8753-8E0288E82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A3B7F1B0-9A11-4707-8CC5-D5C1F88E01DD}"/>
              </a:ext>
            </a:extLst>
          </p:cNvPr>
          <p:cNvSpPr>
            <a:spLocks noGrp="1"/>
          </p:cNvSpPr>
          <p:nvPr>
            <p:ph type="title"/>
          </p:nvPr>
        </p:nvSpPr>
        <p:spPr>
          <a:xfrm>
            <a:off x="1534781" y="804520"/>
            <a:ext cx="4093310" cy="1049235"/>
          </a:xfrm>
        </p:spPr>
        <p:txBody>
          <a:bodyPr>
            <a:normAutofit/>
          </a:bodyPr>
          <a:lstStyle/>
          <a:p>
            <a:r>
              <a:rPr lang="el-GR" sz="3000"/>
              <a:t>Ο κώδικας της σελίδας Αναζήτησης</a:t>
            </a:r>
          </a:p>
        </p:txBody>
      </p:sp>
      <p:cxnSp>
        <p:nvCxnSpPr>
          <p:cNvPr id="12" name="Straight Connector 11">
            <a:extLst>
              <a:ext uri="{FF2B5EF4-FFF2-40B4-BE49-F238E27FC236}">
                <a16:creationId xmlns:a16="http://schemas.microsoft.com/office/drawing/2014/main" id="{515F3B72-790F-4B1A-90DE-5EC31C829B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A2BED43D-FF5E-4233-9D4F-A509B5603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Θέση περιεχομένου 2">
            <a:extLst>
              <a:ext uri="{FF2B5EF4-FFF2-40B4-BE49-F238E27FC236}">
                <a16:creationId xmlns:a16="http://schemas.microsoft.com/office/drawing/2014/main" id="{CE6982B3-AA3F-4E4A-97BE-43F0A4AA55B9}"/>
              </a:ext>
            </a:extLst>
          </p:cNvPr>
          <p:cNvSpPr>
            <a:spLocks noGrp="1"/>
          </p:cNvSpPr>
          <p:nvPr>
            <p:ph idx="1"/>
          </p:nvPr>
        </p:nvSpPr>
        <p:spPr>
          <a:xfrm>
            <a:off x="1534695" y="2015732"/>
            <a:ext cx="4089097" cy="3450613"/>
          </a:xfrm>
        </p:spPr>
        <p:txBody>
          <a:bodyPr>
            <a:normAutofit/>
          </a:bodyPr>
          <a:lstStyle/>
          <a:p>
            <a:r>
              <a:rPr lang="el-GR" dirty="0"/>
              <a:t>Εδώ απλά καλούμε την λίστα μας και μπορούμε να κάνουμε αναζήτηση.</a:t>
            </a:r>
          </a:p>
          <a:p>
            <a:pPr marL="0" indent="0">
              <a:buNone/>
            </a:pPr>
            <a:endParaRPr lang="el-GR" dirty="0"/>
          </a:p>
        </p:txBody>
      </p:sp>
      <p:pic>
        <p:nvPicPr>
          <p:cNvPr id="5" name="Εικόνα 4">
            <a:extLst>
              <a:ext uri="{FF2B5EF4-FFF2-40B4-BE49-F238E27FC236}">
                <a16:creationId xmlns:a16="http://schemas.microsoft.com/office/drawing/2014/main" id="{AC961337-F252-4287-A202-9B4290E62744}"/>
              </a:ext>
            </a:extLst>
          </p:cNvPr>
          <p:cNvPicPr>
            <a:picLocks noChangeAspect="1"/>
          </p:cNvPicPr>
          <p:nvPr/>
        </p:nvPicPr>
        <p:blipFill>
          <a:blip r:embed="rId2"/>
          <a:stretch>
            <a:fillRect/>
          </a:stretch>
        </p:blipFill>
        <p:spPr>
          <a:xfrm>
            <a:off x="6094411" y="2013664"/>
            <a:ext cx="4960442" cy="2244600"/>
          </a:xfrm>
          <a:prstGeom prst="rect">
            <a:avLst/>
          </a:prstGeom>
        </p:spPr>
      </p:pic>
      <p:pic>
        <p:nvPicPr>
          <p:cNvPr id="16" name="Picture 15">
            <a:extLst>
              <a:ext uri="{FF2B5EF4-FFF2-40B4-BE49-F238E27FC236}">
                <a16:creationId xmlns:a16="http://schemas.microsoft.com/office/drawing/2014/main" id="{051D0F8B-A6FE-4009-88A1-49ABE7CEF2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12192000" cy="742950"/>
          </a:xfrm>
          <a:prstGeom prst="rect">
            <a:avLst/>
          </a:prstGeom>
        </p:spPr>
      </p:pic>
      <p:cxnSp>
        <p:nvCxnSpPr>
          <p:cNvPr id="18" name="Straight Connector 17">
            <a:extLst>
              <a:ext uri="{FF2B5EF4-FFF2-40B4-BE49-F238E27FC236}">
                <a16:creationId xmlns:a16="http://schemas.microsoft.com/office/drawing/2014/main" id="{4C5057B3-E936-43A2-9EEE-514EF0434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6371295"/>
      </p:ext>
    </p:extLst>
  </p:cSld>
  <p:clrMapOvr>
    <a:masterClrMapping/>
  </p:clrMapOvr>
  <mc:AlternateContent xmlns:mc="http://schemas.openxmlformats.org/markup-compatibility/2006">
    <mc:Choice xmlns:p14="http://schemas.microsoft.com/office/powerpoint/2010/main" Requires="p14">
      <p:transition spd="slow" p14:dur="4400" advClick="0" advTm="10000">
        <p14:honeycomb/>
      </p:transition>
    </mc:Choice>
    <mc:Fallback>
      <p:transition spd="slow" advClick="0" advTm="10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3E94E3B-CFA4-455A-9673-F46D27D1F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F71B8AF-24E1-4CE5-BB2F-6872EEC22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Τίτλος 1">
            <a:extLst>
              <a:ext uri="{FF2B5EF4-FFF2-40B4-BE49-F238E27FC236}">
                <a16:creationId xmlns:a16="http://schemas.microsoft.com/office/drawing/2014/main" id="{B55D90A3-963F-4F8F-A113-2BF1B1881B07}"/>
              </a:ext>
            </a:extLst>
          </p:cNvPr>
          <p:cNvSpPr>
            <a:spLocks noGrp="1"/>
          </p:cNvSpPr>
          <p:nvPr>
            <p:ph type="title"/>
          </p:nvPr>
        </p:nvSpPr>
        <p:spPr>
          <a:xfrm>
            <a:off x="1451579" y="2303047"/>
            <a:ext cx="3272093" cy="2674198"/>
          </a:xfrm>
        </p:spPr>
        <p:txBody>
          <a:bodyPr anchor="t">
            <a:normAutofit/>
          </a:bodyPr>
          <a:lstStyle/>
          <a:p>
            <a:r>
              <a:rPr lang="el-GR" dirty="0"/>
              <a:t>Βελτιώσεις της εφαρμογής</a:t>
            </a:r>
          </a:p>
        </p:txBody>
      </p:sp>
      <p:cxnSp>
        <p:nvCxnSpPr>
          <p:cNvPr id="13" name="Straight Connector 12">
            <a:extLst>
              <a:ext uri="{FF2B5EF4-FFF2-40B4-BE49-F238E27FC236}">
                <a16:creationId xmlns:a16="http://schemas.microsoft.com/office/drawing/2014/main" id="{633E6928-1881-40F9-942A-64C25008A3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Title 1">
            <a:extLst>
              <a:ext uri="{FF2B5EF4-FFF2-40B4-BE49-F238E27FC236}">
                <a16:creationId xmlns:a16="http://schemas.microsoft.com/office/drawing/2014/main" id="{9EE85D1E-6AE6-45FB-8F62-424732BE3A3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cxnSp>
        <p:nvCxnSpPr>
          <p:cNvPr id="17" name="Straight Connector 16">
            <a:extLst>
              <a:ext uri="{FF2B5EF4-FFF2-40B4-BE49-F238E27FC236}">
                <a16:creationId xmlns:a16="http://schemas.microsoft.com/office/drawing/2014/main" id="{6EC9DAD0-4276-4BDF-80D8-C985DFED0E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46827CF0-2230-41FD-8518-1B5AD476908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graphicFrame>
        <p:nvGraphicFramePr>
          <p:cNvPr id="5" name="Θέση περιεχομένου 2">
            <a:extLst>
              <a:ext uri="{FF2B5EF4-FFF2-40B4-BE49-F238E27FC236}">
                <a16:creationId xmlns:a16="http://schemas.microsoft.com/office/drawing/2014/main" id="{2D5AA5F6-D20F-53CB-124E-F5FBA2A6B124}"/>
              </a:ext>
            </a:extLst>
          </p:cNvPr>
          <p:cNvGraphicFramePr>
            <a:graphicFrameLocks noGrp="1"/>
          </p:cNvGraphicFramePr>
          <p:nvPr>
            <p:ph idx="1"/>
            <p:extLst>
              <p:ext uri="{D42A27DB-BD31-4B8C-83A1-F6EECF244321}">
                <p14:modId xmlns:p14="http://schemas.microsoft.com/office/powerpoint/2010/main" val="3768005179"/>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8009172"/>
      </p:ext>
    </p:extLst>
  </p:cSld>
  <p:clrMapOvr>
    <a:masterClrMapping/>
  </p:clrMapOvr>
  <mc:AlternateContent xmlns:mc="http://schemas.openxmlformats.org/markup-compatibility/2006">
    <mc:Choice xmlns:p14="http://schemas.microsoft.com/office/powerpoint/2010/main" Requires="p14">
      <p:transition spd="slow" p14:dur="4400" advClick="0" advTm="10000">
        <p14:honeycomb/>
      </p:transition>
    </mc:Choice>
    <mc:Fallback>
      <p:transition spd="slow" advClick="0" advTm="10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DB35D59-2F1E-4A48-BD4F-5C5EC9DE47F0}"/>
              </a:ext>
            </a:extLst>
          </p:cNvPr>
          <p:cNvSpPr>
            <a:spLocks noGrp="1"/>
          </p:cNvSpPr>
          <p:nvPr>
            <p:ph type="ctrTitle"/>
          </p:nvPr>
        </p:nvSpPr>
        <p:spPr/>
        <p:txBody>
          <a:bodyPr/>
          <a:lstStyle/>
          <a:p>
            <a:r>
              <a:rPr lang="el-GR" dirty="0"/>
              <a:t>Ευχαριστούμε πολύ</a:t>
            </a:r>
          </a:p>
        </p:txBody>
      </p:sp>
    </p:spTree>
    <p:extLst>
      <p:ext uri="{BB962C8B-B14F-4D97-AF65-F5344CB8AC3E}">
        <p14:creationId xmlns:p14="http://schemas.microsoft.com/office/powerpoint/2010/main" val="2279780217"/>
      </p:ext>
    </p:extLst>
  </p:cSld>
  <p:clrMapOvr>
    <a:masterClrMapping/>
  </p:clrMapOvr>
  <mc:AlternateContent xmlns:mc="http://schemas.openxmlformats.org/markup-compatibility/2006">
    <mc:Choice xmlns:p14="http://schemas.microsoft.com/office/powerpoint/2010/main" Requires="p14">
      <p:transition spd="slow" p14:dur="4400" advClick="0" advTm="10000">
        <p14:honeycomb/>
      </p:transition>
    </mc:Choice>
    <mc:Fallback>
      <p:transition spd="slow" advClick="0" advTm="10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15620FE-DB14-4EDC-BF9C-AC2B945A06EE}"/>
              </a:ext>
            </a:extLst>
          </p:cNvPr>
          <p:cNvSpPr>
            <a:spLocks noGrp="1"/>
          </p:cNvSpPr>
          <p:nvPr>
            <p:ph type="title"/>
          </p:nvPr>
        </p:nvSpPr>
        <p:spPr/>
        <p:txBody>
          <a:bodyPr/>
          <a:lstStyle/>
          <a:p>
            <a:r>
              <a:rPr lang="el-GR" dirty="0"/>
              <a:t>Η ιδέα</a:t>
            </a:r>
          </a:p>
        </p:txBody>
      </p:sp>
      <p:sp>
        <p:nvSpPr>
          <p:cNvPr id="3" name="Θέση περιεχομένου 2">
            <a:extLst>
              <a:ext uri="{FF2B5EF4-FFF2-40B4-BE49-F238E27FC236}">
                <a16:creationId xmlns:a16="http://schemas.microsoft.com/office/drawing/2014/main" id="{AC66BC2A-51F8-405F-B8B4-FFCC5BF757C5}"/>
              </a:ext>
            </a:extLst>
          </p:cNvPr>
          <p:cNvSpPr>
            <a:spLocks noGrp="1"/>
          </p:cNvSpPr>
          <p:nvPr>
            <p:ph idx="1"/>
          </p:nvPr>
        </p:nvSpPr>
        <p:spPr/>
        <p:txBody>
          <a:bodyPr/>
          <a:lstStyle/>
          <a:p>
            <a:r>
              <a:rPr lang="el-GR" dirty="0"/>
              <a:t>Διαβάζοντας το θέμα του διαγωνισμού , η πρώτη μας κίνηση ήταν να βρούμε άρθρα που να αναφέρονται στην κυκλική οικονομία.</a:t>
            </a:r>
          </a:p>
          <a:p>
            <a:r>
              <a:rPr lang="el-GR" dirty="0"/>
              <a:t>Μετά από κάποιο ψάξιμο αρχίσαμε να κατανοούμε την ιδέα της κυκλικής οικονομίας και κυρίως την διαφορά της από την ανακύκλωση</a:t>
            </a:r>
          </a:p>
          <a:p>
            <a:r>
              <a:rPr lang="el-GR" dirty="0"/>
              <a:t>Σε ένα από τα άρθρα που διαβάσαμε μιλούσε για το πόσο βασικό είναι να εκμεταλλευόμαστε στο έπακρο το αυτοκίνητό μας καθώς αυτό αποτελείται από έναν μεγάλο όγκο μετάλλου και είναι κρίμα να το στέλνουμε ανακύκλωση. </a:t>
            </a:r>
          </a:p>
        </p:txBody>
      </p:sp>
    </p:spTree>
    <p:extLst>
      <p:ext uri="{BB962C8B-B14F-4D97-AF65-F5344CB8AC3E}">
        <p14:creationId xmlns:p14="http://schemas.microsoft.com/office/powerpoint/2010/main" val="596795437"/>
      </p:ext>
    </p:extLst>
  </p:cSld>
  <p:clrMapOvr>
    <a:masterClrMapping/>
  </p:clrMapOvr>
  <mc:AlternateContent xmlns:mc="http://schemas.openxmlformats.org/markup-compatibility/2006">
    <mc:Choice xmlns:p14="http://schemas.microsoft.com/office/powerpoint/2010/main" Requires="p14">
      <p:transition spd="slow" p14:dur="4400" advClick="0" advTm="10000">
        <p14:honeycomb/>
      </p:transition>
    </mc:Choice>
    <mc:Fallback>
      <p:transition spd="slow" advClick="0" advTm="10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68A54B-9065-40B2-8753-8E0288E82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1FC7E36F-E0A5-40B0-8611-961D221EF4D0}"/>
              </a:ext>
            </a:extLst>
          </p:cNvPr>
          <p:cNvSpPr>
            <a:spLocks noGrp="1"/>
          </p:cNvSpPr>
          <p:nvPr>
            <p:ph type="title"/>
          </p:nvPr>
        </p:nvSpPr>
        <p:spPr>
          <a:xfrm>
            <a:off x="1534781" y="804520"/>
            <a:ext cx="4093310" cy="1049235"/>
          </a:xfrm>
        </p:spPr>
        <p:txBody>
          <a:bodyPr>
            <a:normAutofit/>
          </a:bodyPr>
          <a:lstStyle/>
          <a:p>
            <a:r>
              <a:rPr lang="el-GR" dirty="0"/>
              <a:t>Η σχεδίαση</a:t>
            </a:r>
          </a:p>
        </p:txBody>
      </p:sp>
      <p:cxnSp>
        <p:nvCxnSpPr>
          <p:cNvPr id="12" name="Straight Connector 11">
            <a:extLst>
              <a:ext uri="{FF2B5EF4-FFF2-40B4-BE49-F238E27FC236}">
                <a16:creationId xmlns:a16="http://schemas.microsoft.com/office/drawing/2014/main" id="{515F3B72-790F-4B1A-90DE-5EC31C829B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A2BED43D-FF5E-4233-9D4F-A509B5603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Θέση περιεχομένου 2">
            <a:extLst>
              <a:ext uri="{FF2B5EF4-FFF2-40B4-BE49-F238E27FC236}">
                <a16:creationId xmlns:a16="http://schemas.microsoft.com/office/drawing/2014/main" id="{D113161C-C864-4298-8855-C9554D7B184E}"/>
              </a:ext>
            </a:extLst>
          </p:cNvPr>
          <p:cNvSpPr>
            <a:spLocks noGrp="1"/>
          </p:cNvSpPr>
          <p:nvPr>
            <p:ph idx="1"/>
          </p:nvPr>
        </p:nvSpPr>
        <p:spPr>
          <a:xfrm>
            <a:off x="1534695" y="2015732"/>
            <a:ext cx="5428813" cy="3450613"/>
          </a:xfrm>
        </p:spPr>
        <p:txBody>
          <a:bodyPr>
            <a:normAutofit/>
          </a:bodyPr>
          <a:lstStyle/>
          <a:p>
            <a:pPr>
              <a:lnSpc>
                <a:spcPct val="110000"/>
              </a:lnSpc>
            </a:pPr>
            <a:r>
              <a:rPr lang="el-GR" dirty="0"/>
              <a:t>Γνωρίζουμε ότι το δυσκολότερο κομμάτι μιας εφαρμογής είναι η σχεδίαση. Πρέπει να είναι απλή ,λειτουργική και φιλική προς τον χρήστη.</a:t>
            </a:r>
          </a:p>
          <a:p>
            <a:pPr>
              <a:lnSpc>
                <a:spcPct val="110000"/>
              </a:lnSpc>
            </a:pPr>
            <a:r>
              <a:rPr lang="el-GR" dirty="0"/>
              <a:t>Για αυτό σχεδιάσαμε μια εφαρμογή με μόλις 4 διαφορετικές σελίδες.</a:t>
            </a:r>
            <a:endParaRPr lang="en-US" dirty="0"/>
          </a:p>
          <a:p>
            <a:pPr>
              <a:lnSpc>
                <a:spcPct val="110000"/>
              </a:lnSpc>
            </a:pPr>
            <a:r>
              <a:rPr lang="el-GR" dirty="0"/>
              <a:t>Στην πρώτη σελίδα έχουμε απλά 3 κουμπιά.</a:t>
            </a:r>
          </a:p>
          <a:p>
            <a:pPr marL="0" indent="0">
              <a:lnSpc>
                <a:spcPct val="110000"/>
              </a:lnSpc>
              <a:buNone/>
            </a:pPr>
            <a:endParaRPr lang="el-GR" dirty="0"/>
          </a:p>
        </p:txBody>
      </p:sp>
      <p:pic>
        <p:nvPicPr>
          <p:cNvPr id="5" name="Εικόνα 4">
            <a:extLst>
              <a:ext uri="{FF2B5EF4-FFF2-40B4-BE49-F238E27FC236}">
                <a16:creationId xmlns:a16="http://schemas.microsoft.com/office/drawing/2014/main" id="{860E62A1-EDE2-4BE0-A825-F2364BAA2F10}"/>
              </a:ext>
            </a:extLst>
          </p:cNvPr>
          <p:cNvPicPr>
            <a:picLocks noChangeAspect="1"/>
          </p:cNvPicPr>
          <p:nvPr/>
        </p:nvPicPr>
        <p:blipFill>
          <a:blip r:embed="rId2"/>
          <a:stretch>
            <a:fillRect/>
          </a:stretch>
        </p:blipFill>
        <p:spPr>
          <a:xfrm>
            <a:off x="8359631" y="987488"/>
            <a:ext cx="3109944" cy="4411268"/>
          </a:xfrm>
          <a:prstGeom prst="rect">
            <a:avLst/>
          </a:prstGeom>
        </p:spPr>
      </p:pic>
      <p:pic>
        <p:nvPicPr>
          <p:cNvPr id="16" name="Picture 15">
            <a:extLst>
              <a:ext uri="{FF2B5EF4-FFF2-40B4-BE49-F238E27FC236}">
                <a16:creationId xmlns:a16="http://schemas.microsoft.com/office/drawing/2014/main" id="{051D0F8B-A6FE-4009-88A1-49ABE7CEF2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12192000" cy="742950"/>
          </a:xfrm>
          <a:prstGeom prst="rect">
            <a:avLst/>
          </a:prstGeom>
        </p:spPr>
      </p:pic>
      <p:cxnSp>
        <p:nvCxnSpPr>
          <p:cNvPr id="18" name="Straight Connector 17">
            <a:extLst>
              <a:ext uri="{FF2B5EF4-FFF2-40B4-BE49-F238E27FC236}">
                <a16:creationId xmlns:a16="http://schemas.microsoft.com/office/drawing/2014/main" id="{4C5057B3-E936-43A2-9EEE-514EF0434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6924324"/>
      </p:ext>
    </p:extLst>
  </p:cSld>
  <p:clrMapOvr>
    <a:masterClrMapping/>
  </p:clrMapOvr>
  <mc:AlternateContent xmlns:mc="http://schemas.openxmlformats.org/markup-compatibility/2006">
    <mc:Choice xmlns:p14="http://schemas.microsoft.com/office/powerpoint/2010/main" Requires="p14">
      <p:transition spd="slow" p14:dur="4400" advClick="0" advTm="10000">
        <p14:honeycomb/>
      </p:transition>
    </mc:Choice>
    <mc:Fallback>
      <p:transition spd="slow" advClick="0" advTm="10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68A54B-9065-40B2-8753-8E0288E82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897BC0BC-8E40-4DE6-9654-E8A6B900D8CF}"/>
              </a:ext>
            </a:extLst>
          </p:cNvPr>
          <p:cNvSpPr>
            <a:spLocks noGrp="1"/>
          </p:cNvSpPr>
          <p:nvPr>
            <p:ph type="title"/>
          </p:nvPr>
        </p:nvSpPr>
        <p:spPr>
          <a:xfrm>
            <a:off x="1534781" y="804520"/>
            <a:ext cx="4093310" cy="1049235"/>
          </a:xfrm>
        </p:spPr>
        <p:txBody>
          <a:bodyPr>
            <a:normAutofit/>
          </a:bodyPr>
          <a:lstStyle/>
          <a:p>
            <a:r>
              <a:rPr lang="el-GR" dirty="0"/>
              <a:t>Ο κώδικας της αρχικής σελίδας. </a:t>
            </a:r>
          </a:p>
        </p:txBody>
      </p:sp>
      <p:cxnSp>
        <p:nvCxnSpPr>
          <p:cNvPr id="12" name="Straight Connector 11">
            <a:extLst>
              <a:ext uri="{FF2B5EF4-FFF2-40B4-BE49-F238E27FC236}">
                <a16:creationId xmlns:a16="http://schemas.microsoft.com/office/drawing/2014/main" id="{515F3B72-790F-4B1A-90DE-5EC31C829B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A2BED43D-FF5E-4233-9D4F-A509B5603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Θέση περιεχομένου 2">
            <a:extLst>
              <a:ext uri="{FF2B5EF4-FFF2-40B4-BE49-F238E27FC236}">
                <a16:creationId xmlns:a16="http://schemas.microsoft.com/office/drawing/2014/main" id="{83B290F6-D2FB-46A8-A6DF-4E8AF24E149E}"/>
              </a:ext>
            </a:extLst>
          </p:cNvPr>
          <p:cNvSpPr>
            <a:spLocks noGrp="1"/>
          </p:cNvSpPr>
          <p:nvPr>
            <p:ph idx="1"/>
          </p:nvPr>
        </p:nvSpPr>
        <p:spPr>
          <a:xfrm>
            <a:off x="1534695" y="2015732"/>
            <a:ext cx="4089097" cy="3450613"/>
          </a:xfrm>
        </p:spPr>
        <p:txBody>
          <a:bodyPr>
            <a:normAutofit/>
          </a:bodyPr>
          <a:lstStyle/>
          <a:p>
            <a:r>
              <a:rPr lang="el-GR" dirty="0"/>
              <a:t>Είναι πολύ απλός. Περιέχει απλά τις συνδέσεις με τις υπόλοιπες σελίδες της εφαρμογής. </a:t>
            </a:r>
          </a:p>
        </p:txBody>
      </p:sp>
      <p:pic>
        <p:nvPicPr>
          <p:cNvPr id="5" name="Εικόνα 4">
            <a:extLst>
              <a:ext uri="{FF2B5EF4-FFF2-40B4-BE49-F238E27FC236}">
                <a16:creationId xmlns:a16="http://schemas.microsoft.com/office/drawing/2014/main" id="{B0F98812-BEEE-4045-A482-7BB708934921}"/>
              </a:ext>
            </a:extLst>
          </p:cNvPr>
          <p:cNvPicPr>
            <a:picLocks noChangeAspect="1"/>
          </p:cNvPicPr>
          <p:nvPr/>
        </p:nvPicPr>
        <p:blipFill>
          <a:blip r:embed="rId2"/>
          <a:stretch>
            <a:fillRect/>
          </a:stretch>
        </p:blipFill>
        <p:spPr>
          <a:xfrm>
            <a:off x="6094410" y="2162477"/>
            <a:ext cx="5708819" cy="2240711"/>
          </a:xfrm>
          <a:prstGeom prst="rect">
            <a:avLst/>
          </a:prstGeom>
        </p:spPr>
      </p:pic>
      <p:pic>
        <p:nvPicPr>
          <p:cNvPr id="16" name="Picture 15">
            <a:extLst>
              <a:ext uri="{FF2B5EF4-FFF2-40B4-BE49-F238E27FC236}">
                <a16:creationId xmlns:a16="http://schemas.microsoft.com/office/drawing/2014/main" id="{051D0F8B-A6FE-4009-88A1-49ABE7CEF2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12192000" cy="742950"/>
          </a:xfrm>
          <a:prstGeom prst="rect">
            <a:avLst/>
          </a:prstGeom>
        </p:spPr>
      </p:pic>
      <p:cxnSp>
        <p:nvCxnSpPr>
          <p:cNvPr id="18" name="Straight Connector 17">
            <a:extLst>
              <a:ext uri="{FF2B5EF4-FFF2-40B4-BE49-F238E27FC236}">
                <a16:creationId xmlns:a16="http://schemas.microsoft.com/office/drawing/2014/main" id="{4C5057B3-E936-43A2-9EEE-514EF0434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8962884"/>
      </p:ext>
    </p:extLst>
  </p:cSld>
  <p:clrMapOvr>
    <a:masterClrMapping/>
  </p:clrMapOvr>
  <mc:AlternateContent xmlns:mc="http://schemas.openxmlformats.org/markup-compatibility/2006">
    <mc:Choice xmlns:p14="http://schemas.microsoft.com/office/powerpoint/2010/main" Requires="p14">
      <p:transition spd="slow" p14:dur="4400" advClick="0" advTm="10000">
        <p14:honeycomb/>
      </p:transition>
    </mc:Choice>
    <mc:Fallback>
      <p:transition spd="slow" advClick="0" advTm="10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C4997218-B8DE-468A-8BBD-5F03F73B48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3" name="Picture 52">
            <a:extLst>
              <a:ext uri="{FF2B5EF4-FFF2-40B4-BE49-F238E27FC236}">
                <a16:creationId xmlns:a16="http://schemas.microsoft.com/office/drawing/2014/main" id="{E3BFD388-F2CD-432C-8D7D-936F661CEA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cxnSp>
        <p:nvCxnSpPr>
          <p:cNvPr id="55" name="Straight Connector 54">
            <a:extLst>
              <a:ext uri="{FF2B5EF4-FFF2-40B4-BE49-F238E27FC236}">
                <a16:creationId xmlns:a16="http://schemas.microsoft.com/office/drawing/2014/main" id="{FFAF575C-D676-470A-A35E-874E96C076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620535D-62C0-4ED1-8396-BE226BA35A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useBgFill="1">
        <p:nvSpPr>
          <p:cNvPr id="59" name="Rectangle 58">
            <a:extLst>
              <a:ext uri="{FF2B5EF4-FFF2-40B4-BE49-F238E27FC236}">
                <a16:creationId xmlns:a16="http://schemas.microsoft.com/office/drawing/2014/main" id="{A9DD42FC-6426-4C5D-AFAB-2C3A6FAA7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83AFDACF-90B9-4003-AC1C-894C88A8DA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Τίτλος 1">
            <a:extLst>
              <a:ext uri="{FF2B5EF4-FFF2-40B4-BE49-F238E27FC236}">
                <a16:creationId xmlns:a16="http://schemas.microsoft.com/office/drawing/2014/main" id="{9F076A80-B255-471E-A020-A5B6FEE03EF4}"/>
              </a:ext>
            </a:extLst>
          </p:cNvPr>
          <p:cNvSpPr>
            <a:spLocks noGrp="1"/>
          </p:cNvSpPr>
          <p:nvPr>
            <p:ph type="title"/>
          </p:nvPr>
        </p:nvSpPr>
        <p:spPr>
          <a:xfrm>
            <a:off x="8673476" y="1468464"/>
            <a:ext cx="2858835" cy="1873219"/>
          </a:xfrm>
        </p:spPr>
        <p:txBody>
          <a:bodyPr vert="horz" lIns="91440" tIns="45720" rIns="91440" bIns="0" rtlCol="0" anchor="b">
            <a:normAutofit/>
          </a:bodyPr>
          <a:lstStyle/>
          <a:p>
            <a:pPr algn="r"/>
            <a:r>
              <a:rPr lang="en-US" sz="2800"/>
              <a:t>Η οθόνη προσθήκης και αναζήτησης αυτοκινήτων.</a:t>
            </a:r>
          </a:p>
        </p:txBody>
      </p:sp>
      <p:pic>
        <p:nvPicPr>
          <p:cNvPr id="11" name="Εικόνα 10">
            <a:extLst>
              <a:ext uri="{FF2B5EF4-FFF2-40B4-BE49-F238E27FC236}">
                <a16:creationId xmlns:a16="http://schemas.microsoft.com/office/drawing/2014/main" id="{6ECB3D4B-E61A-4691-A854-578CF9A5F055}"/>
              </a:ext>
            </a:extLst>
          </p:cNvPr>
          <p:cNvPicPr>
            <a:picLocks noChangeAspect="1"/>
          </p:cNvPicPr>
          <p:nvPr/>
        </p:nvPicPr>
        <p:blipFill>
          <a:blip r:embed="rId3"/>
          <a:stretch>
            <a:fillRect/>
          </a:stretch>
        </p:blipFill>
        <p:spPr>
          <a:xfrm>
            <a:off x="850103" y="481108"/>
            <a:ext cx="3270354" cy="5150164"/>
          </a:xfrm>
          <a:prstGeom prst="rect">
            <a:avLst/>
          </a:prstGeom>
        </p:spPr>
      </p:pic>
      <p:pic>
        <p:nvPicPr>
          <p:cNvPr id="9" name="Εικόνα 8">
            <a:extLst>
              <a:ext uri="{FF2B5EF4-FFF2-40B4-BE49-F238E27FC236}">
                <a16:creationId xmlns:a16="http://schemas.microsoft.com/office/drawing/2014/main" id="{8AA8E94B-F186-4DF2-98A3-F0635ABBB524}"/>
              </a:ext>
            </a:extLst>
          </p:cNvPr>
          <p:cNvPicPr>
            <a:picLocks noChangeAspect="1"/>
          </p:cNvPicPr>
          <p:nvPr/>
        </p:nvPicPr>
        <p:blipFill>
          <a:blip r:embed="rId4"/>
          <a:stretch>
            <a:fillRect/>
          </a:stretch>
        </p:blipFill>
        <p:spPr>
          <a:xfrm>
            <a:off x="4650011" y="486823"/>
            <a:ext cx="3382815" cy="5150164"/>
          </a:xfrm>
          <a:prstGeom prst="rect">
            <a:avLst/>
          </a:prstGeom>
        </p:spPr>
      </p:pic>
      <p:cxnSp>
        <p:nvCxnSpPr>
          <p:cNvPr id="63" name="Straight Connector 62">
            <a:extLst>
              <a:ext uri="{FF2B5EF4-FFF2-40B4-BE49-F238E27FC236}">
                <a16:creationId xmlns:a16="http://schemas.microsoft.com/office/drawing/2014/main" id="{12C81192-C1E2-4CAE-A8F7-C379E24788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86580" y="807259"/>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pic>
        <p:nvPicPr>
          <p:cNvPr id="65" name="Picture 64">
            <a:extLst>
              <a:ext uri="{FF2B5EF4-FFF2-40B4-BE49-F238E27FC236}">
                <a16:creationId xmlns:a16="http://schemas.microsoft.com/office/drawing/2014/main" id="{D811F033-988E-4484-B4FC-590C5B6D90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cxnSp>
        <p:nvCxnSpPr>
          <p:cNvPr id="67" name="Straight Connector 66">
            <a:extLst>
              <a:ext uri="{FF2B5EF4-FFF2-40B4-BE49-F238E27FC236}">
                <a16:creationId xmlns:a16="http://schemas.microsoft.com/office/drawing/2014/main" id="{523CC4A1-7909-4CA1-9A5A-B2A94C71245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9400076"/>
      </p:ext>
    </p:extLst>
  </p:cSld>
  <p:clrMapOvr>
    <a:masterClrMapping/>
  </p:clrMapOvr>
  <mc:AlternateContent xmlns:mc="http://schemas.openxmlformats.org/markup-compatibility/2006">
    <mc:Choice xmlns:p14="http://schemas.microsoft.com/office/powerpoint/2010/main" Requires="p14">
      <p:transition spd="slow" p14:dur="4400" advClick="0" advTm="10000">
        <p14:honeycomb/>
      </p:transition>
    </mc:Choice>
    <mc:Fallback>
      <p:transition spd="slow" advClick="0" advTm="10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3E94E3B-CFA4-455A-9673-F46D27D1F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F71B8AF-24E1-4CE5-BB2F-6872EEC22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Τίτλος 1">
            <a:extLst>
              <a:ext uri="{FF2B5EF4-FFF2-40B4-BE49-F238E27FC236}">
                <a16:creationId xmlns:a16="http://schemas.microsoft.com/office/drawing/2014/main" id="{B640A4B4-3E02-4900-8D43-9FC41609CEE5}"/>
              </a:ext>
            </a:extLst>
          </p:cNvPr>
          <p:cNvSpPr>
            <a:spLocks noGrp="1"/>
          </p:cNvSpPr>
          <p:nvPr>
            <p:ph type="title"/>
          </p:nvPr>
        </p:nvSpPr>
        <p:spPr>
          <a:xfrm>
            <a:off x="1451579" y="2303047"/>
            <a:ext cx="3272093" cy="2674198"/>
          </a:xfrm>
        </p:spPr>
        <p:txBody>
          <a:bodyPr anchor="t">
            <a:normAutofit/>
          </a:bodyPr>
          <a:lstStyle/>
          <a:p>
            <a:r>
              <a:rPr lang="el-GR" dirty="0"/>
              <a:t>Βασικά κομμάτια της σελίδας αναζήτησης</a:t>
            </a:r>
          </a:p>
        </p:txBody>
      </p:sp>
      <p:cxnSp>
        <p:nvCxnSpPr>
          <p:cNvPr id="20" name="Straight Connector 19">
            <a:extLst>
              <a:ext uri="{FF2B5EF4-FFF2-40B4-BE49-F238E27FC236}">
                <a16:creationId xmlns:a16="http://schemas.microsoft.com/office/drawing/2014/main" id="{633E6928-1881-40F9-942A-64C25008A3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2" name="Title 1">
            <a:extLst>
              <a:ext uri="{FF2B5EF4-FFF2-40B4-BE49-F238E27FC236}">
                <a16:creationId xmlns:a16="http://schemas.microsoft.com/office/drawing/2014/main" id="{9EE85D1E-6AE6-45FB-8F62-424732BE3A3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cxnSp>
        <p:nvCxnSpPr>
          <p:cNvPr id="24" name="Straight Connector 23">
            <a:extLst>
              <a:ext uri="{FF2B5EF4-FFF2-40B4-BE49-F238E27FC236}">
                <a16:creationId xmlns:a16="http://schemas.microsoft.com/office/drawing/2014/main" id="{6EC9DAD0-4276-4BDF-80D8-C985DFED0E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46827CF0-2230-41FD-8518-1B5AD476908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graphicFrame>
        <p:nvGraphicFramePr>
          <p:cNvPr id="12" name="Θέση περιεχομένου 2">
            <a:extLst>
              <a:ext uri="{FF2B5EF4-FFF2-40B4-BE49-F238E27FC236}">
                <a16:creationId xmlns:a16="http://schemas.microsoft.com/office/drawing/2014/main" id="{26DC0862-35E4-7C27-7A79-91CAD7A7B5C4}"/>
              </a:ext>
            </a:extLst>
          </p:cNvPr>
          <p:cNvGraphicFramePr>
            <a:graphicFrameLocks noGrp="1"/>
          </p:cNvGraphicFramePr>
          <p:nvPr>
            <p:ph idx="1"/>
            <p:extLst>
              <p:ext uri="{D42A27DB-BD31-4B8C-83A1-F6EECF244321}">
                <p14:modId xmlns:p14="http://schemas.microsoft.com/office/powerpoint/2010/main" val="2511551586"/>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91712548"/>
      </p:ext>
    </p:extLst>
  </p:cSld>
  <p:clrMapOvr>
    <a:masterClrMapping/>
  </p:clrMapOvr>
  <mc:AlternateContent xmlns:mc="http://schemas.openxmlformats.org/markup-compatibility/2006">
    <mc:Choice xmlns:p14="http://schemas.microsoft.com/office/powerpoint/2010/main" Requires="p14">
      <p:transition spd="slow" p14:dur="4400" advClick="0" advTm="10000">
        <p14:honeycomb/>
      </p:transition>
    </mc:Choice>
    <mc:Fallback>
      <p:transition spd="slow" advClick="0" advTm="10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EB5D0EE-DF06-4720-B1F3-17C74E4792A4}"/>
              </a:ext>
            </a:extLst>
          </p:cNvPr>
          <p:cNvSpPr>
            <a:spLocks noGrp="1"/>
          </p:cNvSpPr>
          <p:nvPr>
            <p:ph type="title"/>
          </p:nvPr>
        </p:nvSpPr>
        <p:spPr>
          <a:xfrm>
            <a:off x="1534696" y="804519"/>
            <a:ext cx="9520158" cy="1049235"/>
          </a:xfrm>
        </p:spPr>
        <p:txBody>
          <a:bodyPr>
            <a:normAutofit/>
          </a:bodyPr>
          <a:lstStyle/>
          <a:p>
            <a:r>
              <a:rPr lang="el-GR"/>
              <a:t>Ο κώδικας της σελίδας Προσθήκης και Αναζήτησης</a:t>
            </a:r>
          </a:p>
        </p:txBody>
      </p:sp>
      <p:pic>
        <p:nvPicPr>
          <p:cNvPr id="7" name="Εικόνα 6">
            <a:extLst>
              <a:ext uri="{FF2B5EF4-FFF2-40B4-BE49-F238E27FC236}">
                <a16:creationId xmlns:a16="http://schemas.microsoft.com/office/drawing/2014/main" id="{1A8837F8-292D-4F42-B047-8EB12D1EBCC4}"/>
              </a:ext>
            </a:extLst>
          </p:cNvPr>
          <p:cNvPicPr>
            <a:picLocks noChangeAspect="1"/>
          </p:cNvPicPr>
          <p:nvPr/>
        </p:nvPicPr>
        <p:blipFill>
          <a:blip r:embed="rId2"/>
          <a:stretch>
            <a:fillRect/>
          </a:stretch>
        </p:blipFill>
        <p:spPr>
          <a:xfrm>
            <a:off x="337625" y="1902255"/>
            <a:ext cx="3587808" cy="1587604"/>
          </a:xfrm>
          <a:prstGeom prst="rect">
            <a:avLst/>
          </a:prstGeom>
        </p:spPr>
      </p:pic>
      <p:pic>
        <p:nvPicPr>
          <p:cNvPr id="5" name="Εικόνα 4">
            <a:extLst>
              <a:ext uri="{FF2B5EF4-FFF2-40B4-BE49-F238E27FC236}">
                <a16:creationId xmlns:a16="http://schemas.microsoft.com/office/drawing/2014/main" id="{4ABC2D89-3F27-4E89-9B7B-F8D88EAFC1A6}"/>
              </a:ext>
            </a:extLst>
          </p:cNvPr>
          <p:cNvPicPr>
            <a:picLocks noChangeAspect="1"/>
          </p:cNvPicPr>
          <p:nvPr/>
        </p:nvPicPr>
        <p:blipFill>
          <a:blip r:embed="rId3"/>
          <a:stretch>
            <a:fillRect/>
          </a:stretch>
        </p:blipFill>
        <p:spPr>
          <a:xfrm>
            <a:off x="337625" y="5312556"/>
            <a:ext cx="3524574" cy="1180732"/>
          </a:xfrm>
          <a:prstGeom prst="rect">
            <a:avLst/>
          </a:prstGeom>
        </p:spPr>
      </p:pic>
      <p:pic>
        <p:nvPicPr>
          <p:cNvPr id="9" name="Εικόνα 8">
            <a:extLst>
              <a:ext uri="{FF2B5EF4-FFF2-40B4-BE49-F238E27FC236}">
                <a16:creationId xmlns:a16="http://schemas.microsoft.com/office/drawing/2014/main" id="{62764F87-A8D1-49D7-828E-2251DDE3F556}"/>
              </a:ext>
            </a:extLst>
          </p:cNvPr>
          <p:cNvPicPr>
            <a:picLocks noChangeAspect="1"/>
          </p:cNvPicPr>
          <p:nvPr/>
        </p:nvPicPr>
        <p:blipFill>
          <a:blip r:embed="rId4"/>
          <a:stretch>
            <a:fillRect/>
          </a:stretch>
        </p:blipFill>
        <p:spPr>
          <a:xfrm>
            <a:off x="3502855" y="3364508"/>
            <a:ext cx="3147644" cy="1904323"/>
          </a:xfrm>
          <a:prstGeom prst="rect">
            <a:avLst/>
          </a:prstGeom>
        </p:spPr>
      </p:pic>
      <p:sp>
        <p:nvSpPr>
          <p:cNvPr id="3" name="Θέση περιεχομένου 2">
            <a:extLst>
              <a:ext uri="{FF2B5EF4-FFF2-40B4-BE49-F238E27FC236}">
                <a16:creationId xmlns:a16="http://schemas.microsoft.com/office/drawing/2014/main" id="{D802E6AE-C5CF-46F3-B5DB-2F89A9B26074}"/>
              </a:ext>
            </a:extLst>
          </p:cNvPr>
          <p:cNvSpPr>
            <a:spLocks noGrp="1"/>
          </p:cNvSpPr>
          <p:nvPr>
            <p:ph idx="1"/>
          </p:nvPr>
        </p:nvSpPr>
        <p:spPr>
          <a:xfrm>
            <a:off x="6984223" y="2182137"/>
            <a:ext cx="4070630" cy="3284210"/>
          </a:xfrm>
        </p:spPr>
        <p:txBody>
          <a:bodyPr>
            <a:normAutofit fontScale="92500" lnSpcReduction="20000"/>
          </a:bodyPr>
          <a:lstStyle/>
          <a:p>
            <a:r>
              <a:rPr lang="el-GR" dirty="0"/>
              <a:t>Βλέπουμε την δημιουργία και ανανέωση της Λίστας μας.</a:t>
            </a:r>
          </a:p>
          <a:p>
            <a:r>
              <a:rPr lang="el-GR" dirty="0"/>
              <a:t>Ακόμα βλέπουμε την λειτουργία των  κουμπιών </a:t>
            </a:r>
            <a:r>
              <a:rPr lang="en-US" dirty="0"/>
              <a:t>UPDATE</a:t>
            </a:r>
            <a:r>
              <a:rPr lang="el-GR" dirty="0"/>
              <a:t>,</a:t>
            </a:r>
            <a:r>
              <a:rPr lang="en-US" dirty="0"/>
              <a:t>DELTE,SAVE.</a:t>
            </a:r>
          </a:p>
          <a:p>
            <a:r>
              <a:rPr lang="el-GR" dirty="0"/>
              <a:t>Στην 3</a:t>
            </a:r>
            <a:r>
              <a:rPr lang="el-GR" baseline="30000" dirty="0"/>
              <a:t>η</a:t>
            </a:r>
            <a:r>
              <a:rPr lang="el-GR" dirty="0"/>
              <a:t> φωτογραφία βλέπουμε τις διαδικασίες που φτιάξαμε για την Προσθήκη, την Αναζήτηση και τον καθαρισμό των πεδίων κειμένων.</a:t>
            </a:r>
            <a:endParaRPr lang="en-US" dirty="0"/>
          </a:p>
          <a:p>
            <a:endParaRPr lang="el-GR" dirty="0"/>
          </a:p>
        </p:txBody>
      </p:sp>
    </p:spTree>
    <p:extLst>
      <p:ext uri="{BB962C8B-B14F-4D97-AF65-F5344CB8AC3E}">
        <p14:creationId xmlns:p14="http://schemas.microsoft.com/office/powerpoint/2010/main" val="2429788404"/>
      </p:ext>
    </p:extLst>
  </p:cSld>
  <p:clrMapOvr>
    <a:masterClrMapping/>
  </p:clrMapOvr>
  <mc:AlternateContent xmlns:mc="http://schemas.openxmlformats.org/markup-compatibility/2006">
    <mc:Choice xmlns:p14="http://schemas.microsoft.com/office/powerpoint/2010/main" Requires="p14">
      <p:transition spd="slow" p14:dur="4400" advClick="0" advTm="10000">
        <p14:honeycomb/>
      </p:transition>
    </mc:Choice>
    <mc:Fallback>
      <p:transition spd="slow" advClick="0" advTm="10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5D77AEB-2807-43F1-B7A7-BC901ADBC221}"/>
              </a:ext>
            </a:extLst>
          </p:cNvPr>
          <p:cNvSpPr>
            <a:spLocks noGrp="1"/>
          </p:cNvSpPr>
          <p:nvPr>
            <p:ph type="title"/>
          </p:nvPr>
        </p:nvSpPr>
        <p:spPr/>
        <p:txBody>
          <a:bodyPr/>
          <a:lstStyle/>
          <a:p>
            <a:r>
              <a:rPr lang="el-GR" dirty="0"/>
              <a:t>Επόμενη σελίδα της εφαρμογής</a:t>
            </a:r>
          </a:p>
        </p:txBody>
      </p:sp>
      <p:sp>
        <p:nvSpPr>
          <p:cNvPr id="3" name="Θέση περιεχομένου 2">
            <a:extLst>
              <a:ext uri="{FF2B5EF4-FFF2-40B4-BE49-F238E27FC236}">
                <a16:creationId xmlns:a16="http://schemas.microsoft.com/office/drawing/2014/main" id="{BF057C97-8555-4800-BEE9-EB91D5AF567E}"/>
              </a:ext>
            </a:extLst>
          </p:cNvPr>
          <p:cNvSpPr>
            <a:spLocks noGrp="1"/>
          </p:cNvSpPr>
          <p:nvPr>
            <p:ph idx="1"/>
          </p:nvPr>
        </p:nvSpPr>
        <p:spPr/>
        <p:txBody>
          <a:bodyPr/>
          <a:lstStyle/>
          <a:p>
            <a:r>
              <a:rPr lang="el-GR" dirty="0"/>
              <a:t>Εδώ έχουμε απλά μια αναζήτηση μέσα στην λίστα. Η διαδικασία είναι παρόμοια με την προηγούμενη σελίδα ,απλά εδώ δεν έχουμε την δυνατότητα προσθήκης αυτοκινήτου.</a:t>
            </a:r>
          </a:p>
          <a:p>
            <a:r>
              <a:rPr lang="el-GR" dirty="0"/>
              <a:t>Εδώ έχουμε την δυνατότητα να επιλέξουμε και τρόπο πληρωμής επιλέγοντας είτε κάρτα είτε μέσω </a:t>
            </a:r>
            <a:r>
              <a:rPr lang="en-US" dirty="0" err="1"/>
              <a:t>Paypal</a:t>
            </a:r>
            <a:r>
              <a:rPr lang="en-US" dirty="0"/>
              <a:t>.</a:t>
            </a:r>
            <a:r>
              <a:rPr lang="el-GR" dirty="0"/>
              <a:t> </a:t>
            </a:r>
          </a:p>
        </p:txBody>
      </p:sp>
    </p:spTree>
    <p:extLst>
      <p:ext uri="{BB962C8B-B14F-4D97-AF65-F5344CB8AC3E}">
        <p14:creationId xmlns:p14="http://schemas.microsoft.com/office/powerpoint/2010/main" val="468943060"/>
      </p:ext>
    </p:extLst>
  </p:cSld>
  <p:clrMapOvr>
    <a:masterClrMapping/>
  </p:clrMapOvr>
  <mc:AlternateContent xmlns:mc="http://schemas.openxmlformats.org/markup-compatibility/2006">
    <mc:Choice xmlns:p14="http://schemas.microsoft.com/office/powerpoint/2010/main" Requires="p14">
      <p:transition spd="slow" p14:dur="4400" advClick="0" advTm="10000">
        <p14:honeycomb/>
      </p:transition>
    </mc:Choice>
    <mc:Fallback>
      <p:transition spd="slow" advClick="0" advTm="10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B56CED6-ACD4-43B1-BE53-1B579E8C6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5B451061-F85B-40DB-92DA-1FD61C70C3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cxnSp>
        <p:nvCxnSpPr>
          <p:cNvPr id="14" name="Straight Connector 13">
            <a:extLst>
              <a:ext uri="{FF2B5EF4-FFF2-40B4-BE49-F238E27FC236}">
                <a16:creationId xmlns:a16="http://schemas.microsoft.com/office/drawing/2014/main" id="{D1F836F1-51D4-4090-8E0D-97877F0360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DE33292-50BA-4AED-A315-7A6ADB4B10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58A4B56A-28BF-494A-B9A0-7212483E8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A5EE248-87D5-4C83-A97D-C1754B546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Τίτλος 1">
            <a:extLst>
              <a:ext uri="{FF2B5EF4-FFF2-40B4-BE49-F238E27FC236}">
                <a16:creationId xmlns:a16="http://schemas.microsoft.com/office/drawing/2014/main" id="{DB799577-F491-48E7-8071-1B849D2A589A}"/>
              </a:ext>
            </a:extLst>
          </p:cNvPr>
          <p:cNvSpPr>
            <a:spLocks noGrp="1"/>
          </p:cNvSpPr>
          <p:nvPr>
            <p:ph type="title"/>
          </p:nvPr>
        </p:nvSpPr>
        <p:spPr>
          <a:xfrm>
            <a:off x="1541822" y="962902"/>
            <a:ext cx="4087178" cy="2380828"/>
          </a:xfrm>
        </p:spPr>
        <p:txBody>
          <a:bodyPr vert="horz" lIns="91440" tIns="45720" rIns="91440" bIns="0" rtlCol="0" anchor="b">
            <a:normAutofit/>
          </a:bodyPr>
          <a:lstStyle/>
          <a:p>
            <a:r>
              <a:rPr lang="el-GR" sz="4800" dirty="0"/>
              <a:t>Η σελίδα της αναζήτησης</a:t>
            </a:r>
            <a:endParaRPr lang="en-US" sz="4800" dirty="0"/>
          </a:p>
        </p:txBody>
      </p:sp>
      <p:cxnSp>
        <p:nvCxnSpPr>
          <p:cNvPr id="22" name="Straight Connector 21">
            <a:extLst>
              <a:ext uri="{FF2B5EF4-FFF2-40B4-BE49-F238E27FC236}">
                <a16:creationId xmlns:a16="http://schemas.microsoft.com/office/drawing/2014/main" id="{5D73BF24-D1F3-4181-8C60-4EA9D4CED5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75829"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pic>
        <p:nvPicPr>
          <p:cNvPr id="5" name="Θέση περιεχομένου 4">
            <a:extLst>
              <a:ext uri="{FF2B5EF4-FFF2-40B4-BE49-F238E27FC236}">
                <a16:creationId xmlns:a16="http://schemas.microsoft.com/office/drawing/2014/main" id="{DF41D699-D466-4407-B23D-D8D6AEC21DA2}"/>
              </a:ext>
            </a:extLst>
          </p:cNvPr>
          <p:cNvPicPr>
            <a:picLocks noGrp="1" noChangeAspect="1"/>
          </p:cNvPicPr>
          <p:nvPr>
            <p:ph idx="1"/>
          </p:nvPr>
        </p:nvPicPr>
        <p:blipFill>
          <a:blip r:embed="rId3"/>
          <a:stretch>
            <a:fillRect/>
          </a:stretch>
        </p:blipFill>
        <p:spPr>
          <a:xfrm>
            <a:off x="6745283" y="805583"/>
            <a:ext cx="3658697" cy="4660762"/>
          </a:xfrm>
          <a:prstGeom prst="rect">
            <a:avLst/>
          </a:prstGeom>
        </p:spPr>
      </p:pic>
      <p:pic>
        <p:nvPicPr>
          <p:cNvPr id="24" name="Picture 23">
            <a:extLst>
              <a:ext uri="{FF2B5EF4-FFF2-40B4-BE49-F238E27FC236}">
                <a16:creationId xmlns:a16="http://schemas.microsoft.com/office/drawing/2014/main" id="{1A52E10F-3348-4997-8FD3-E6389D56214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cxnSp>
        <p:nvCxnSpPr>
          <p:cNvPr id="26" name="Straight Connector 25">
            <a:extLst>
              <a:ext uri="{FF2B5EF4-FFF2-40B4-BE49-F238E27FC236}">
                <a16:creationId xmlns:a16="http://schemas.microsoft.com/office/drawing/2014/main" id="{BD381074-0101-41BB-98A9-EE3DC457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3160837"/>
      </p:ext>
    </p:extLst>
  </p:cSld>
  <p:clrMapOvr>
    <a:masterClrMapping/>
  </p:clrMapOvr>
  <mc:AlternateContent xmlns:mc="http://schemas.openxmlformats.org/markup-compatibility/2006">
    <mc:Choice xmlns:p14="http://schemas.microsoft.com/office/powerpoint/2010/main" Requires="p14">
      <p:transition spd="slow" p14:dur="4400" advClick="0" advTm="10000">
        <p14:honeycomb/>
      </p:transition>
    </mc:Choice>
    <mc:Fallback>
      <p:transition spd="slow" advClick="0" advTm="10000">
        <p:fade/>
      </p:transition>
    </mc:Fallback>
  </mc:AlternateContent>
</p:sld>
</file>

<file path=ppt/theme/theme1.xml><?xml version="1.0" encoding="utf-8"?>
<a:theme xmlns:a="http://schemas.openxmlformats.org/drawingml/2006/main" name="Συλλογη">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TM10001114[[fn=Συλλογη]]</Template>
  <TotalTime>265</TotalTime>
  <Words>386</Words>
  <Application>Microsoft Office PowerPoint</Application>
  <PresentationFormat>Ευρεία οθόνη</PresentationFormat>
  <Paragraphs>31</Paragraphs>
  <Slides>12</Slides>
  <Notes>0</Notes>
  <HiddenSlides>0</HiddenSlides>
  <MMClips>0</MMClips>
  <ScaleCrop>false</ScaleCrop>
  <HeadingPairs>
    <vt:vector size="6" baseType="variant">
      <vt:variant>
        <vt:lpstr>Γραμματοσειρές που χρησιμοποιούνται</vt:lpstr>
      </vt:variant>
      <vt:variant>
        <vt:i4>2</vt:i4>
      </vt:variant>
      <vt:variant>
        <vt:lpstr>Θέμα</vt:lpstr>
      </vt:variant>
      <vt:variant>
        <vt:i4>1</vt:i4>
      </vt:variant>
      <vt:variant>
        <vt:lpstr>Τίτλοι διαφανειών</vt:lpstr>
      </vt:variant>
      <vt:variant>
        <vt:i4>12</vt:i4>
      </vt:variant>
    </vt:vector>
  </HeadingPairs>
  <TitlesOfParts>
    <vt:vector size="15" baseType="lpstr">
      <vt:lpstr>Arial</vt:lpstr>
      <vt:lpstr>Palatino Linotype</vt:lpstr>
      <vt:lpstr>Συλλογη</vt:lpstr>
      <vt:lpstr>Εφαρμογή για διαμοιρασμό αυτοκινήτων </vt:lpstr>
      <vt:lpstr>Η ιδέα</vt:lpstr>
      <vt:lpstr>Η σχεδίαση</vt:lpstr>
      <vt:lpstr>Ο κώδικας της αρχικής σελίδας. </vt:lpstr>
      <vt:lpstr>Η οθόνη προσθήκης και αναζήτησης αυτοκινήτων.</vt:lpstr>
      <vt:lpstr>Βασικά κομμάτια της σελίδας αναζήτησης</vt:lpstr>
      <vt:lpstr>Ο κώδικας της σελίδας Προσθήκης και Αναζήτησης</vt:lpstr>
      <vt:lpstr>Επόμενη σελίδα της εφαρμογής</vt:lpstr>
      <vt:lpstr>Η σελίδα της αναζήτησης</vt:lpstr>
      <vt:lpstr>Ο κώδικας της σελίδας Αναζήτησης</vt:lpstr>
      <vt:lpstr>Βελτιώσεις της εφαρμογής</vt:lpstr>
      <vt:lpstr>Ευχαριστούμε πολύ</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Εφαρμογή για διαμοιρασμό αυτοκινήτων </dc:title>
  <dc:creator>SPIROS RALLIS</dc:creator>
  <cp:lastModifiedBy>SPIROS RALLIS</cp:lastModifiedBy>
  <cp:revision>18</cp:revision>
  <dcterms:created xsi:type="dcterms:W3CDTF">2022-06-15T08:16:24Z</dcterms:created>
  <dcterms:modified xsi:type="dcterms:W3CDTF">2022-06-15T12:41:25Z</dcterms:modified>
</cp:coreProperties>
</file>