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2"/>
  </p:notesMasterIdLst>
  <p:handoutMasterIdLst>
    <p:handoutMasterId r:id="rId23"/>
  </p:handoutMasterIdLst>
  <p:sldIdLst>
    <p:sldId id="256" r:id="rId2"/>
    <p:sldId id="304" r:id="rId3"/>
    <p:sldId id="305" r:id="rId4"/>
    <p:sldId id="306" r:id="rId5"/>
    <p:sldId id="307" r:id="rId6"/>
    <p:sldId id="267" r:id="rId7"/>
    <p:sldId id="268" r:id="rId8"/>
    <p:sldId id="284" r:id="rId9"/>
    <p:sldId id="310" r:id="rId10"/>
    <p:sldId id="311" r:id="rId11"/>
    <p:sldId id="312" r:id="rId12"/>
    <p:sldId id="315" r:id="rId13"/>
    <p:sldId id="316" r:id="rId14"/>
    <p:sldId id="308" r:id="rId15"/>
    <p:sldId id="317" r:id="rId16"/>
    <p:sldId id="318" r:id="rId17"/>
    <p:sldId id="320" r:id="rId18"/>
    <p:sldId id="321" r:id="rId19"/>
    <p:sldId id="292" r:id="rId20"/>
    <p:sldId id="294" r:id="rId2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Cambria Math" panose="02040503050406030204" pitchFamily="18" charset="0"/>
      <p:regular r:id="rId28"/>
    </p:embeddedFont>
    <p:embeddedFont>
      <p:font typeface="Roboto" panose="020B060402020202020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43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Стиль из темы 1 - акцент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269D01E-BC32-4049-B463-5C60D7B0CCD2}" styleName="Стиль из темы 2 - акцент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27102A9-8310-4765-A935-A1911B00CA55}" styleName="Светлый стиль 1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Светлый стиль 1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Стиль из темы 2 - акцент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960" autoAdjust="0"/>
    <p:restoredTop sz="94719"/>
  </p:normalViewPr>
  <p:slideViewPr>
    <p:cSldViewPr snapToGrid="0">
      <p:cViewPr varScale="1">
        <p:scale>
          <a:sx n="84" d="100"/>
          <a:sy n="84" d="100"/>
        </p:scale>
        <p:origin x="76" y="48"/>
      </p:cViewPr>
      <p:guideLst>
        <p:guide orient="horz" pos="164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font" Target="fonts/font5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FAF887-DC11-4F4F-BBCB-B0ED7FF5E8D8}" type="doc">
      <dgm:prSet loTypeId="urn:microsoft.com/office/officeart/2005/8/layout/orgChart1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AC0427B0-D4AC-4E9E-AD95-E3CA6E261B41}">
      <dgm:prSet phldrT="[Текст]"/>
      <dgm:spPr>
        <a:ln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r>
            <a:rPr lang="ru-RU" dirty="0"/>
            <a:t>События</a:t>
          </a:r>
        </a:p>
      </dgm:t>
    </dgm:pt>
    <dgm:pt modelId="{CC2FE59E-EE05-46BA-8AEE-F383E2D0B9FD}" type="parTrans" cxnId="{F160F234-5049-411D-9429-38652BCBDF2D}">
      <dgm:prSet/>
      <dgm:spPr/>
      <dgm:t>
        <a:bodyPr/>
        <a:lstStyle/>
        <a:p>
          <a:endParaRPr lang="ru-RU"/>
        </a:p>
      </dgm:t>
    </dgm:pt>
    <dgm:pt modelId="{A2C3A3F1-EFAD-426A-8DF2-C6AAE80B7F87}" type="sibTrans" cxnId="{F160F234-5049-411D-9429-38652BCBDF2D}">
      <dgm:prSet/>
      <dgm:spPr/>
      <dgm:t>
        <a:bodyPr/>
        <a:lstStyle/>
        <a:p>
          <a:endParaRPr lang="ru-RU"/>
        </a:p>
      </dgm:t>
    </dgm:pt>
    <dgm:pt modelId="{D1DF546A-723B-4AC5-812E-7BFDFFCCD279}">
      <dgm:prSet phldrT="[Текст]"/>
      <dgm:spPr>
        <a:ln>
          <a:solidFill>
            <a:schemeClr val="accent1">
              <a:lumMod val="40000"/>
              <a:lumOff val="60000"/>
            </a:schemeClr>
          </a:solidFill>
        </a:ln>
      </dgm:spPr>
      <dgm:t>
        <a:bodyPr/>
        <a:lstStyle/>
        <a:p>
          <a:r>
            <a:rPr lang="ru-RU" dirty="0"/>
            <a:t>Смерть особи</a:t>
          </a:r>
        </a:p>
      </dgm:t>
    </dgm:pt>
    <dgm:pt modelId="{5F8B92B4-DE8A-4E0D-83F6-4EC88CF6F1B0}" type="parTrans" cxnId="{71A43722-82D2-4812-A6A5-11A791A00614}">
      <dgm:prSet/>
      <dgm:spPr/>
      <dgm:t>
        <a:bodyPr/>
        <a:lstStyle/>
        <a:p>
          <a:endParaRPr lang="ru-RU"/>
        </a:p>
      </dgm:t>
    </dgm:pt>
    <dgm:pt modelId="{743CE346-A174-4AEB-8835-6CA86FFC34FD}" type="sibTrans" cxnId="{71A43722-82D2-4812-A6A5-11A791A00614}">
      <dgm:prSet/>
      <dgm:spPr/>
      <dgm:t>
        <a:bodyPr/>
        <a:lstStyle/>
        <a:p>
          <a:endParaRPr lang="ru-RU"/>
        </a:p>
      </dgm:t>
    </dgm:pt>
    <dgm:pt modelId="{6547B358-BB9E-4D34-B9E1-6C806DD72575}">
      <dgm:prSet phldrT="[Текст]"/>
      <dgm:spPr>
        <a:ln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r>
            <a:rPr lang="ru-RU" dirty="0"/>
            <a:t>Воздействия неблагоприятной среды</a:t>
          </a:r>
        </a:p>
      </dgm:t>
    </dgm:pt>
    <dgm:pt modelId="{952A67B5-9F44-483E-B1AB-464E35EB8BBF}" type="parTrans" cxnId="{81A0F765-40F7-45C8-B845-7ACD0C23C5CB}">
      <dgm:prSet/>
      <dgm:spPr/>
      <dgm:t>
        <a:bodyPr/>
        <a:lstStyle/>
        <a:p>
          <a:endParaRPr lang="ru-RU"/>
        </a:p>
      </dgm:t>
    </dgm:pt>
    <dgm:pt modelId="{55900967-22E2-4019-B8FF-00F7C1886481}" type="sibTrans" cxnId="{81A0F765-40F7-45C8-B845-7ACD0C23C5CB}">
      <dgm:prSet/>
      <dgm:spPr/>
      <dgm:t>
        <a:bodyPr/>
        <a:lstStyle/>
        <a:p>
          <a:endParaRPr lang="ru-RU"/>
        </a:p>
      </dgm:t>
    </dgm:pt>
    <dgm:pt modelId="{C880F27F-1270-43A4-8BB8-4020237F146F}">
      <dgm:prSet phldrT="[Текст]"/>
      <dgm:spPr>
        <a:ln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r>
            <a:rPr lang="ru-RU" dirty="0"/>
            <a:t>Конкуренция</a:t>
          </a:r>
        </a:p>
      </dgm:t>
    </dgm:pt>
    <dgm:pt modelId="{4FF57B78-2FCA-4B38-A58E-440FD6D7D964}" type="parTrans" cxnId="{469AB519-143D-471F-84D7-97EBBF621225}">
      <dgm:prSet/>
      <dgm:spPr/>
      <dgm:t>
        <a:bodyPr/>
        <a:lstStyle/>
        <a:p>
          <a:endParaRPr lang="ru-RU"/>
        </a:p>
      </dgm:t>
    </dgm:pt>
    <dgm:pt modelId="{FD9F2640-1BF7-4B15-9393-846231D6E59E}" type="sibTrans" cxnId="{469AB519-143D-471F-84D7-97EBBF621225}">
      <dgm:prSet/>
      <dgm:spPr/>
      <dgm:t>
        <a:bodyPr/>
        <a:lstStyle/>
        <a:p>
          <a:endParaRPr lang="ru-RU"/>
        </a:p>
      </dgm:t>
    </dgm:pt>
    <dgm:pt modelId="{DAF46C9F-66E3-4669-AC80-C673A4C6FAE2}">
      <dgm:prSet phldrT="[Текст]"/>
      <dgm:spPr>
        <a:ln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r>
            <a:rPr lang="ru-RU" dirty="0"/>
            <a:t>Внутривидовая</a:t>
          </a:r>
        </a:p>
      </dgm:t>
    </dgm:pt>
    <dgm:pt modelId="{D84FCC5D-C17F-42C1-9762-C0CB324CECE6}" type="parTrans" cxnId="{BDA19232-0A79-4D14-AD91-F5C44069F525}">
      <dgm:prSet/>
      <dgm:spPr/>
      <dgm:t>
        <a:bodyPr/>
        <a:lstStyle/>
        <a:p>
          <a:endParaRPr lang="ru-RU"/>
        </a:p>
      </dgm:t>
    </dgm:pt>
    <dgm:pt modelId="{BE9D401A-4F50-4BAE-B670-C3A715262FAE}" type="sibTrans" cxnId="{BDA19232-0A79-4D14-AD91-F5C44069F525}">
      <dgm:prSet/>
      <dgm:spPr/>
      <dgm:t>
        <a:bodyPr/>
        <a:lstStyle/>
        <a:p>
          <a:endParaRPr lang="ru-RU"/>
        </a:p>
      </dgm:t>
    </dgm:pt>
    <dgm:pt modelId="{B4A6BEE3-4D63-4FDC-B44C-D9065B0B19F5}">
      <dgm:prSet phldrT="[Текст]"/>
      <dgm:spPr>
        <a:ln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r>
            <a:rPr lang="ru-RU" dirty="0"/>
            <a:t>Межвидовая</a:t>
          </a:r>
        </a:p>
      </dgm:t>
    </dgm:pt>
    <dgm:pt modelId="{D2003CAB-DF77-4BDE-A60F-D6D670D4FB5B}" type="parTrans" cxnId="{2DDC6292-AA78-4C92-85A7-219C4EF106BF}">
      <dgm:prSet/>
      <dgm:spPr/>
      <dgm:t>
        <a:bodyPr/>
        <a:lstStyle/>
        <a:p>
          <a:endParaRPr lang="ru-RU"/>
        </a:p>
      </dgm:t>
    </dgm:pt>
    <dgm:pt modelId="{468F659C-B547-429D-B89E-699C09E8D2D1}" type="sibTrans" cxnId="{2DDC6292-AA78-4C92-85A7-219C4EF106BF}">
      <dgm:prSet/>
      <dgm:spPr/>
      <dgm:t>
        <a:bodyPr/>
        <a:lstStyle/>
        <a:p>
          <a:endParaRPr lang="ru-RU"/>
        </a:p>
      </dgm:t>
    </dgm:pt>
    <dgm:pt modelId="{B1A00FC9-96AC-4E2B-9739-D44AED1092AC}">
      <dgm:prSet phldrT="[Текст]"/>
      <dgm:spPr>
        <a:ln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r>
            <a:rPr lang="ru-RU" dirty="0"/>
            <a:t>Рождение особи</a:t>
          </a:r>
        </a:p>
      </dgm:t>
    </dgm:pt>
    <dgm:pt modelId="{C6483807-3F4C-4D76-9926-043C8BA1EBCF}" type="parTrans" cxnId="{4A4C9B0E-54B1-462B-A467-F37AB0DBC73A}">
      <dgm:prSet/>
      <dgm:spPr/>
      <dgm:t>
        <a:bodyPr/>
        <a:lstStyle/>
        <a:p>
          <a:endParaRPr lang="ru-RU"/>
        </a:p>
      </dgm:t>
    </dgm:pt>
    <dgm:pt modelId="{FE0FDA91-E993-4DE7-9772-3F235AEDC930}" type="sibTrans" cxnId="{4A4C9B0E-54B1-462B-A467-F37AB0DBC73A}">
      <dgm:prSet/>
      <dgm:spPr/>
      <dgm:t>
        <a:bodyPr/>
        <a:lstStyle/>
        <a:p>
          <a:endParaRPr lang="ru-RU"/>
        </a:p>
      </dgm:t>
    </dgm:pt>
    <dgm:pt modelId="{03F15605-F49B-40FC-B924-65DB561AEE8D}" type="pres">
      <dgm:prSet presAssocID="{D6FAF887-DC11-4F4F-BBCB-B0ED7FF5E8D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A94F481-E833-4E2E-8668-9B8FC8D37379}" type="pres">
      <dgm:prSet presAssocID="{AC0427B0-D4AC-4E9E-AD95-E3CA6E261B41}" presName="hierRoot1" presStyleCnt="0">
        <dgm:presLayoutVars>
          <dgm:hierBranch val="init"/>
        </dgm:presLayoutVars>
      </dgm:prSet>
      <dgm:spPr/>
    </dgm:pt>
    <dgm:pt modelId="{BEECD509-07E6-4344-A647-1779AEC22EF2}" type="pres">
      <dgm:prSet presAssocID="{AC0427B0-D4AC-4E9E-AD95-E3CA6E261B41}" presName="rootComposite1" presStyleCnt="0"/>
      <dgm:spPr/>
    </dgm:pt>
    <dgm:pt modelId="{2D424C68-F501-4E30-9B04-69E613738C3F}" type="pres">
      <dgm:prSet presAssocID="{AC0427B0-D4AC-4E9E-AD95-E3CA6E261B41}" presName="rootText1" presStyleLbl="node0" presStyleIdx="0" presStyleCnt="1" custScaleY="86640" custLinFactNeighborX="1882" custLinFactNeighborY="-6783">
        <dgm:presLayoutVars>
          <dgm:chPref val="3"/>
        </dgm:presLayoutVars>
      </dgm:prSet>
      <dgm:spPr/>
    </dgm:pt>
    <dgm:pt modelId="{FDAE7C59-F038-4083-8641-D62CC83CCD43}" type="pres">
      <dgm:prSet presAssocID="{AC0427B0-D4AC-4E9E-AD95-E3CA6E261B41}" presName="rootConnector1" presStyleLbl="node1" presStyleIdx="0" presStyleCnt="0"/>
      <dgm:spPr/>
    </dgm:pt>
    <dgm:pt modelId="{112AEC82-98A4-432F-AC3B-EAD7FE237888}" type="pres">
      <dgm:prSet presAssocID="{AC0427B0-D4AC-4E9E-AD95-E3CA6E261B41}" presName="hierChild2" presStyleCnt="0"/>
      <dgm:spPr/>
    </dgm:pt>
    <dgm:pt modelId="{0A6B602D-C85E-49DB-BF31-F205D1851F6B}" type="pres">
      <dgm:prSet presAssocID="{C6483807-3F4C-4D76-9926-043C8BA1EBCF}" presName="Name37" presStyleLbl="parChTrans1D2" presStyleIdx="0" presStyleCnt="2"/>
      <dgm:spPr/>
    </dgm:pt>
    <dgm:pt modelId="{6F44EBAC-196A-480C-847C-590B5B3A1498}" type="pres">
      <dgm:prSet presAssocID="{B1A00FC9-96AC-4E2B-9739-D44AED1092AC}" presName="hierRoot2" presStyleCnt="0">
        <dgm:presLayoutVars>
          <dgm:hierBranch val="init"/>
        </dgm:presLayoutVars>
      </dgm:prSet>
      <dgm:spPr/>
    </dgm:pt>
    <dgm:pt modelId="{889897B0-C40F-4760-BD9E-323A9AB39347}" type="pres">
      <dgm:prSet presAssocID="{B1A00FC9-96AC-4E2B-9739-D44AED1092AC}" presName="rootComposite" presStyleCnt="0"/>
      <dgm:spPr/>
    </dgm:pt>
    <dgm:pt modelId="{E65157D2-6FA1-4790-B124-4C7A3D8BFBF2}" type="pres">
      <dgm:prSet presAssocID="{B1A00FC9-96AC-4E2B-9739-D44AED1092AC}" presName="rootText" presStyleLbl="node2" presStyleIdx="0" presStyleCnt="2">
        <dgm:presLayoutVars>
          <dgm:chPref val="3"/>
        </dgm:presLayoutVars>
      </dgm:prSet>
      <dgm:spPr/>
    </dgm:pt>
    <dgm:pt modelId="{138FF9C5-D836-4981-B19B-999C20B83686}" type="pres">
      <dgm:prSet presAssocID="{B1A00FC9-96AC-4E2B-9739-D44AED1092AC}" presName="rootConnector" presStyleLbl="node2" presStyleIdx="0" presStyleCnt="2"/>
      <dgm:spPr/>
    </dgm:pt>
    <dgm:pt modelId="{3E504315-F4FB-4413-8987-A4C8AA14D1A7}" type="pres">
      <dgm:prSet presAssocID="{B1A00FC9-96AC-4E2B-9739-D44AED1092AC}" presName="hierChild4" presStyleCnt="0"/>
      <dgm:spPr/>
    </dgm:pt>
    <dgm:pt modelId="{3D36C25A-A898-4D8A-8EE3-08D73E22EE4D}" type="pres">
      <dgm:prSet presAssocID="{B1A00FC9-96AC-4E2B-9739-D44AED1092AC}" presName="hierChild5" presStyleCnt="0"/>
      <dgm:spPr/>
    </dgm:pt>
    <dgm:pt modelId="{2F366A59-8D5F-407D-A9AD-0AC14FE6F9A4}" type="pres">
      <dgm:prSet presAssocID="{5F8B92B4-DE8A-4E0D-83F6-4EC88CF6F1B0}" presName="Name37" presStyleLbl="parChTrans1D2" presStyleIdx="1" presStyleCnt="2"/>
      <dgm:spPr/>
    </dgm:pt>
    <dgm:pt modelId="{5D242464-77CD-4A9A-8DD7-92D8E91DEADC}" type="pres">
      <dgm:prSet presAssocID="{D1DF546A-723B-4AC5-812E-7BFDFFCCD279}" presName="hierRoot2" presStyleCnt="0">
        <dgm:presLayoutVars>
          <dgm:hierBranch val="init"/>
        </dgm:presLayoutVars>
      </dgm:prSet>
      <dgm:spPr/>
    </dgm:pt>
    <dgm:pt modelId="{24FD3B35-6F67-4765-B6FB-0BF059DF7938}" type="pres">
      <dgm:prSet presAssocID="{D1DF546A-723B-4AC5-812E-7BFDFFCCD279}" presName="rootComposite" presStyleCnt="0"/>
      <dgm:spPr/>
    </dgm:pt>
    <dgm:pt modelId="{71C0897C-5532-4760-9BC9-9562DB15E551}" type="pres">
      <dgm:prSet presAssocID="{D1DF546A-723B-4AC5-812E-7BFDFFCCD279}" presName="rootText" presStyleLbl="node2" presStyleIdx="1" presStyleCnt="2">
        <dgm:presLayoutVars>
          <dgm:chPref val="3"/>
        </dgm:presLayoutVars>
      </dgm:prSet>
      <dgm:spPr/>
    </dgm:pt>
    <dgm:pt modelId="{C57E3030-C67F-4411-9CB7-DF23946FA6FB}" type="pres">
      <dgm:prSet presAssocID="{D1DF546A-723B-4AC5-812E-7BFDFFCCD279}" presName="rootConnector" presStyleLbl="node2" presStyleIdx="1" presStyleCnt="2"/>
      <dgm:spPr/>
    </dgm:pt>
    <dgm:pt modelId="{61A93F23-1B62-4861-84D2-19975F809182}" type="pres">
      <dgm:prSet presAssocID="{D1DF546A-723B-4AC5-812E-7BFDFFCCD279}" presName="hierChild4" presStyleCnt="0"/>
      <dgm:spPr/>
    </dgm:pt>
    <dgm:pt modelId="{E76496EE-F5CC-4CA8-A832-8C00A150E5CD}" type="pres">
      <dgm:prSet presAssocID="{952A67B5-9F44-483E-B1AB-464E35EB8BBF}" presName="Name37" presStyleLbl="parChTrans1D3" presStyleIdx="0" presStyleCnt="2"/>
      <dgm:spPr/>
    </dgm:pt>
    <dgm:pt modelId="{392102A1-E69C-4488-BA75-523D42DF80B0}" type="pres">
      <dgm:prSet presAssocID="{6547B358-BB9E-4D34-B9E1-6C806DD72575}" presName="hierRoot2" presStyleCnt="0">
        <dgm:presLayoutVars>
          <dgm:hierBranch val="init"/>
        </dgm:presLayoutVars>
      </dgm:prSet>
      <dgm:spPr/>
    </dgm:pt>
    <dgm:pt modelId="{F3D89B62-0856-45F7-AC4B-BE17A6A6252A}" type="pres">
      <dgm:prSet presAssocID="{6547B358-BB9E-4D34-B9E1-6C806DD72575}" presName="rootComposite" presStyleCnt="0"/>
      <dgm:spPr/>
    </dgm:pt>
    <dgm:pt modelId="{6A42F2B4-8FE8-4977-99D0-541DB0063A84}" type="pres">
      <dgm:prSet presAssocID="{6547B358-BB9E-4D34-B9E1-6C806DD72575}" presName="rootText" presStyleLbl="node3" presStyleIdx="0" presStyleCnt="2" custScaleX="130259" custScaleY="100553">
        <dgm:presLayoutVars>
          <dgm:chPref val="3"/>
        </dgm:presLayoutVars>
      </dgm:prSet>
      <dgm:spPr/>
    </dgm:pt>
    <dgm:pt modelId="{F6EFAB36-6711-4CBE-BB5A-38CE4EE9DB9B}" type="pres">
      <dgm:prSet presAssocID="{6547B358-BB9E-4D34-B9E1-6C806DD72575}" presName="rootConnector" presStyleLbl="node3" presStyleIdx="0" presStyleCnt="2"/>
      <dgm:spPr/>
    </dgm:pt>
    <dgm:pt modelId="{99F9D953-2093-4B08-95A1-BE156102620B}" type="pres">
      <dgm:prSet presAssocID="{6547B358-BB9E-4D34-B9E1-6C806DD72575}" presName="hierChild4" presStyleCnt="0"/>
      <dgm:spPr/>
    </dgm:pt>
    <dgm:pt modelId="{2073F7C0-F150-41C3-88B7-32A55AC3A541}" type="pres">
      <dgm:prSet presAssocID="{6547B358-BB9E-4D34-B9E1-6C806DD72575}" presName="hierChild5" presStyleCnt="0"/>
      <dgm:spPr/>
    </dgm:pt>
    <dgm:pt modelId="{105BDC34-E950-41EE-9A0C-35E7C88A5F78}" type="pres">
      <dgm:prSet presAssocID="{4FF57B78-2FCA-4B38-A58E-440FD6D7D964}" presName="Name37" presStyleLbl="parChTrans1D3" presStyleIdx="1" presStyleCnt="2"/>
      <dgm:spPr/>
    </dgm:pt>
    <dgm:pt modelId="{25EE8D17-789E-468B-839E-E4078E68DBCE}" type="pres">
      <dgm:prSet presAssocID="{C880F27F-1270-43A4-8BB8-4020237F146F}" presName="hierRoot2" presStyleCnt="0">
        <dgm:presLayoutVars>
          <dgm:hierBranch val="init"/>
        </dgm:presLayoutVars>
      </dgm:prSet>
      <dgm:spPr/>
    </dgm:pt>
    <dgm:pt modelId="{B8CA6F16-A541-4AB0-8859-E8B10E761F87}" type="pres">
      <dgm:prSet presAssocID="{C880F27F-1270-43A4-8BB8-4020237F146F}" presName="rootComposite" presStyleCnt="0"/>
      <dgm:spPr/>
    </dgm:pt>
    <dgm:pt modelId="{B134C40E-764F-4DF7-AFB2-8C42825016FA}" type="pres">
      <dgm:prSet presAssocID="{C880F27F-1270-43A4-8BB8-4020237F146F}" presName="rootText" presStyleLbl="node3" presStyleIdx="1" presStyleCnt="2">
        <dgm:presLayoutVars>
          <dgm:chPref val="3"/>
        </dgm:presLayoutVars>
      </dgm:prSet>
      <dgm:spPr/>
    </dgm:pt>
    <dgm:pt modelId="{D1A9E456-D122-4959-B9F2-864CD251E685}" type="pres">
      <dgm:prSet presAssocID="{C880F27F-1270-43A4-8BB8-4020237F146F}" presName="rootConnector" presStyleLbl="node3" presStyleIdx="1" presStyleCnt="2"/>
      <dgm:spPr/>
    </dgm:pt>
    <dgm:pt modelId="{75B9D4E7-882F-4A55-ACAB-6A9333A81A24}" type="pres">
      <dgm:prSet presAssocID="{C880F27F-1270-43A4-8BB8-4020237F146F}" presName="hierChild4" presStyleCnt="0"/>
      <dgm:spPr/>
    </dgm:pt>
    <dgm:pt modelId="{C396824A-9C6F-4B05-BC7D-EA629D88F654}" type="pres">
      <dgm:prSet presAssocID="{D84FCC5D-C17F-42C1-9762-C0CB324CECE6}" presName="Name37" presStyleLbl="parChTrans1D4" presStyleIdx="0" presStyleCnt="2"/>
      <dgm:spPr/>
    </dgm:pt>
    <dgm:pt modelId="{62155EA3-80F1-4273-BBE2-97679318203C}" type="pres">
      <dgm:prSet presAssocID="{DAF46C9F-66E3-4669-AC80-C673A4C6FAE2}" presName="hierRoot2" presStyleCnt="0">
        <dgm:presLayoutVars>
          <dgm:hierBranch val="init"/>
        </dgm:presLayoutVars>
      </dgm:prSet>
      <dgm:spPr/>
    </dgm:pt>
    <dgm:pt modelId="{0F9E9ACD-236F-4B38-8F35-A751BCB942FB}" type="pres">
      <dgm:prSet presAssocID="{DAF46C9F-66E3-4669-AC80-C673A4C6FAE2}" presName="rootComposite" presStyleCnt="0"/>
      <dgm:spPr/>
    </dgm:pt>
    <dgm:pt modelId="{016A0237-EACF-46D2-9290-4A8289B9BCFD}" type="pres">
      <dgm:prSet presAssocID="{DAF46C9F-66E3-4669-AC80-C673A4C6FAE2}" presName="rootText" presStyleLbl="node4" presStyleIdx="0" presStyleCnt="2">
        <dgm:presLayoutVars>
          <dgm:chPref val="3"/>
        </dgm:presLayoutVars>
      </dgm:prSet>
      <dgm:spPr/>
    </dgm:pt>
    <dgm:pt modelId="{510B4B61-0C84-4A1D-AF2E-5D9EDC48946B}" type="pres">
      <dgm:prSet presAssocID="{DAF46C9F-66E3-4669-AC80-C673A4C6FAE2}" presName="rootConnector" presStyleLbl="node4" presStyleIdx="0" presStyleCnt="2"/>
      <dgm:spPr/>
    </dgm:pt>
    <dgm:pt modelId="{E4CA521D-5D84-4316-B0E7-BBCB68A29C30}" type="pres">
      <dgm:prSet presAssocID="{DAF46C9F-66E3-4669-AC80-C673A4C6FAE2}" presName="hierChild4" presStyleCnt="0"/>
      <dgm:spPr/>
    </dgm:pt>
    <dgm:pt modelId="{2E9751A2-83FD-409A-B048-0A1155DBA21D}" type="pres">
      <dgm:prSet presAssocID="{DAF46C9F-66E3-4669-AC80-C673A4C6FAE2}" presName="hierChild5" presStyleCnt="0"/>
      <dgm:spPr/>
    </dgm:pt>
    <dgm:pt modelId="{36C10CD5-7962-4F87-8A51-5115C86E3BD1}" type="pres">
      <dgm:prSet presAssocID="{D2003CAB-DF77-4BDE-A60F-D6D670D4FB5B}" presName="Name37" presStyleLbl="parChTrans1D4" presStyleIdx="1" presStyleCnt="2"/>
      <dgm:spPr/>
    </dgm:pt>
    <dgm:pt modelId="{88766644-4D84-49E1-B264-15EE5B5F773D}" type="pres">
      <dgm:prSet presAssocID="{B4A6BEE3-4D63-4FDC-B44C-D9065B0B19F5}" presName="hierRoot2" presStyleCnt="0">
        <dgm:presLayoutVars>
          <dgm:hierBranch val="init"/>
        </dgm:presLayoutVars>
      </dgm:prSet>
      <dgm:spPr/>
    </dgm:pt>
    <dgm:pt modelId="{6A827CB0-E72A-42E5-810C-3F74CC9F3C03}" type="pres">
      <dgm:prSet presAssocID="{B4A6BEE3-4D63-4FDC-B44C-D9065B0B19F5}" presName="rootComposite" presStyleCnt="0"/>
      <dgm:spPr/>
    </dgm:pt>
    <dgm:pt modelId="{391EBDA9-BCB8-4759-8719-1E8CB7FA0441}" type="pres">
      <dgm:prSet presAssocID="{B4A6BEE3-4D63-4FDC-B44C-D9065B0B19F5}" presName="rootText" presStyleLbl="node4" presStyleIdx="1" presStyleCnt="2">
        <dgm:presLayoutVars>
          <dgm:chPref val="3"/>
        </dgm:presLayoutVars>
      </dgm:prSet>
      <dgm:spPr/>
    </dgm:pt>
    <dgm:pt modelId="{6CB0FE3D-2246-4735-9472-92DFF031BA86}" type="pres">
      <dgm:prSet presAssocID="{B4A6BEE3-4D63-4FDC-B44C-D9065B0B19F5}" presName="rootConnector" presStyleLbl="node4" presStyleIdx="1" presStyleCnt="2"/>
      <dgm:spPr/>
    </dgm:pt>
    <dgm:pt modelId="{7221DE9C-2F4B-45AD-8144-3A72863A9604}" type="pres">
      <dgm:prSet presAssocID="{B4A6BEE3-4D63-4FDC-B44C-D9065B0B19F5}" presName="hierChild4" presStyleCnt="0"/>
      <dgm:spPr/>
    </dgm:pt>
    <dgm:pt modelId="{71B1659F-425C-41BC-B786-59D051D26ADB}" type="pres">
      <dgm:prSet presAssocID="{B4A6BEE3-4D63-4FDC-B44C-D9065B0B19F5}" presName="hierChild5" presStyleCnt="0"/>
      <dgm:spPr/>
    </dgm:pt>
    <dgm:pt modelId="{8E471D08-3FD3-44BE-853B-2F9B5DD309C4}" type="pres">
      <dgm:prSet presAssocID="{C880F27F-1270-43A4-8BB8-4020237F146F}" presName="hierChild5" presStyleCnt="0"/>
      <dgm:spPr/>
    </dgm:pt>
    <dgm:pt modelId="{FEED6250-3BFC-4F80-9F6A-83DADAA9C2EC}" type="pres">
      <dgm:prSet presAssocID="{D1DF546A-723B-4AC5-812E-7BFDFFCCD279}" presName="hierChild5" presStyleCnt="0"/>
      <dgm:spPr/>
    </dgm:pt>
    <dgm:pt modelId="{DBCC6665-765D-4911-B3EF-3D19F186744E}" type="pres">
      <dgm:prSet presAssocID="{AC0427B0-D4AC-4E9E-AD95-E3CA6E261B41}" presName="hierChild3" presStyleCnt="0"/>
      <dgm:spPr/>
    </dgm:pt>
  </dgm:ptLst>
  <dgm:cxnLst>
    <dgm:cxn modelId="{3035B908-B478-49E0-9959-62FC7358CD4D}" type="presOf" srcId="{B1A00FC9-96AC-4E2B-9739-D44AED1092AC}" destId="{138FF9C5-D836-4981-B19B-999C20B83686}" srcOrd="1" destOrd="0" presId="urn:microsoft.com/office/officeart/2005/8/layout/orgChart1"/>
    <dgm:cxn modelId="{6E3EBE0A-4275-49E3-92C0-9515261A2C70}" type="presOf" srcId="{DAF46C9F-66E3-4669-AC80-C673A4C6FAE2}" destId="{510B4B61-0C84-4A1D-AF2E-5D9EDC48946B}" srcOrd="1" destOrd="0" presId="urn:microsoft.com/office/officeart/2005/8/layout/orgChart1"/>
    <dgm:cxn modelId="{4A4C9B0E-54B1-462B-A467-F37AB0DBC73A}" srcId="{AC0427B0-D4AC-4E9E-AD95-E3CA6E261B41}" destId="{B1A00FC9-96AC-4E2B-9739-D44AED1092AC}" srcOrd="0" destOrd="0" parTransId="{C6483807-3F4C-4D76-9926-043C8BA1EBCF}" sibTransId="{FE0FDA91-E993-4DE7-9772-3F235AEDC930}"/>
    <dgm:cxn modelId="{469AB519-143D-471F-84D7-97EBBF621225}" srcId="{D1DF546A-723B-4AC5-812E-7BFDFFCCD279}" destId="{C880F27F-1270-43A4-8BB8-4020237F146F}" srcOrd="1" destOrd="0" parTransId="{4FF57B78-2FCA-4B38-A58E-440FD6D7D964}" sibTransId="{FD9F2640-1BF7-4B15-9393-846231D6E59E}"/>
    <dgm:cxn modelId="{71A43722-82D2-4812-A6A5-11A791A00614}" srcId="{AC0427B0-D4AC-4E9E-AD95-E3CA6E261B41}" destId="{D1DF546A-723B-4AC5-812E-7BFDFFCCD279}" srcOrd="1" destOrd="0" parTransId="{5F8B92B4-DE8A-4E0D-83F6-4EC88CF6F1B0}" sibTransId="{743CE346-A174-4AEB-8835-6CA86FFC34FD}"/>
    <dgm:cxn modelId="{CFF69E25-CC70-4FF7-B7CF-79E68E0D9920}" type="presOf" srcId="{AC0427B0-D4AC-4E9E-AD95-E3CA6E261B41}" destId="{FDAE7C59-F038-4083-8641-D62CC83CCD43}" srcOrd="1" destOrd="0" presId="urn:microsoft.com/office/officeart/2005/8/layout/orgChart1"/>
    <dgm:cxn modelId="{4EB80E2E-98C1-4B4E-80B2-4B2745565E10}" type="presOf" srcId="{6547B358-BB9E-4D34-B9E1-6C806DD72575}" destId="{6A42F2B4-8FE8-4977-99D0-541DB0063A84}" srcOrd="0" destOrd="0" presId="urn:microsoft.com/office/officeart/2005/8/layout/orgChart1"/>
    <dgm:cxn modelId="{94049E30-6F2E-42E7-BE7D-B891EB108EB0}" type="presOf" srcId="{D84FCC5D-C17F-42C1-9762-C0CB324CECE6}" destId="{C396824A-9C6F-4B05-BC7D-EA629D88F654}" srcOrd="0" destOrd="0" presId="urn:microsoft.com/office/officeart/2005/8/layout/orgChart1"/>
    <dgm:cxn modelId="{BDA19232-0A79-4D14-AD91-F5C44069F525}" srcId="{C880F27F-1270-43A4-8BB8-4020237F146F}" destId="{DAF46C9F-66E3-4669-AC80-C673A4C6FAE2}" srcOrd="0" destOrd="0" parTransId="{D84FCC5D-C17F-42C1-9762-C0CB324CECE6}" sibTransId="{BE9D401A-4F50-4BAE-B670-C3A715262FAE}"/>
    <dgm:cxn modelId="{F160F234-5049-411D-9429-38652BCBDF2D}" srcId="{D6FAF887-DC11-4F4F-BBCB-B0ED7FF5E8D8}" destId="{AC0427B0-D4AC-4E9E-AD95-E3CA6E261B41}" srcOrd="0" destOrd="0" parTransId="{CC2FE59E-EE05-46BA-8AEE-F383E2D0B9FD}" sibTransId="{A2C3A3F1-EFAD-426A-8DF2-C6AAE80B7F87}"/>
    <dgm:cxn modelId="{A5EE8A3F-ADAE-413D-97F6-AB5A361D4908}" type="presOf" srcId="{5F8B92B4-DE8A-4E0D-83F6-4EC88CF6F1B0}" destId="{2F366A59-8D5F-407D-A9AD-0AC14FE6F9A4}" srcOrd="0" destOrd="0" presId="urn:microsoft.com/office/officeart/2005/8/layout/orgChart1"/>
    <dgm:cxn modelId="{B3B2975B-DF65-4E31-9D83-38FC59F8ADFF}" type="presOf" srcId="{D2003CAB-DF77-4BDE-A60F-D6D670D4FB5B}" destId="{36C10CD5-7962-4F87-8A51-5115C86E3BD1}" srcOrd="0" destOrd="0" presId="urn:microsoft.com/office/officeart/2005/8/layout/orgChart1"/>
    <dgm:cxn modelId="{81A0F765-40F7-45C8-B845-7ACD0C23C5CB}" srcId="{D1DF546A-723B-4AC5-812E-7BFDFFCCD279}" destId="{6547B358-BB9E-4D34-B9E1-6C806DD72575}" srcOrd="0" destOrd="0" parTransId="{952A67B5-9F44-483E-B1AB-464E35EB8BBF}" sibTransId="{55900967-22E2-4019-B8FF-00F7C1886481}"/>
    <dgm:cxn modelId="{B9491D49-12F8-40B1-88DB-02F1763ECB19}" type="presOf" srcId="{C880F27F-1270-43A4-8BB8-4020237F146F}" destId="{B134C40E-764F-4DF7-AFB2-8C42825016FA}" srcOrd="0" destOrd="0" presId="urn:microsoft.com/office/officeart/2005/8/layout/orgChart1"/>
    <dgm:cxn modelId="{6D5AC54C-260F-4F10-A10D-9186F2752077}" type="presOf" srcId="{C6483807-3F4C-4D76-9926-043C8BA1EBCF}" destId="{0A6B602D-C85E-49DB-BF31-F205D1851F6B}" srcOrd="0" destOrd="0" presId="urn:microsoft.com/office/officeart/2005/8/layout/orgChart1"/>
    <dgm:cxn modelId="{E5CFA24F-6372-461C-BE44-5CFB0CFC5755}" type="presOf" srcId="{D6FAF887-DC11-4F4F-BBCB-B0ED7FF5E8D8}" destId="{03F15605-F49B-40FC-B924-65DB561AEE8D}" srcOrd="0" destOrd="0" presId="urn:microsoft.com/office/officeart/2005/8/layout/orgChart1"/>
    <dgm:cxn modelId="{DD9C7E55-A985-4DFC-9954-1C654631920E}" type="presOf" srcId="{B4A6BEE3-4D63-4FDC-B44C-D9065B0B19F5}" destId="{391EBDA9-BCB8-4759-8719-1E8CB7FA0441}" srcOrd="0" destOrd="0" presId="urn:microsoft.com/office/officeart/2005/8/layout/orgChart1"/>
    <dgm:cxn modelId="{DE656B56-986A-4636-A1AC-7DBD10F76D73}" type="presOf" srcId="{D1DF546A-723B-4AC5-812E-7BFDFFCCD279}" destId="{C57E3030-C67F-4411-9CB7-DF23946FA6FB}" srcOrd="1" destOrd="0" presId="urn:microsoft.com/office/officeart/2005/8/layout/orgChart1"/>
    <dgm:cxn modelId="{AFCCC47B-1E03-40A1-BB1B-CF321859FC80}" type="presOf" srcId="{B4A6BEE3-4D63-4FDC-B44C-D9065B0B19F5}" destId="{6CB0FE3D-2246-4735-9472-92DFF031BA86}" srcOrd="1" destOrd="0" presId="urn:microsoft.com/office/officeart/2005/8/layout/orgChart1"/>
    <dgm:cxn modelId="{5B8A9082-8074-4E4D-A7F4-F2B110D0D276}" type="presOf" srcId="{6547B358-BB9E-4D34-B9E1-6C806DD72575}" destId="{F6EFAB36-6711-4CBE-BB5A-38CE4EE9DB9B}" srcOrd="1" destOrd="0" presId="urn:microsoft.com/office/officeart/2005/8/layout/orgChart1"/>
    <dgm:cxn modelId="{1F026086-4E9B-4DD4-8AF5-A420D120B0D9}" type="presOf" srcId="{B1A00FC9-96AC-4E2B-9739-D44AED1092AC}" destId="{E65157D2-6FA1-4790-B124-4C7A3D8BFBF2}" srcOrd="0" destOrd="0" presId="urn:microsoft.com/office/officeart/2005/8/layout/orgChart1"/>
    <dgm:cxn modelId="{2DDC6292-AA78-4C92-85A7-219C4EF106BF}" srcId="{C880F27F-1270-43A4-8BB8-4020237F146F}" destId="{B4A6BEE3-4D63-4FDC-B44C-D9065B0B19F5}" srcOrd="1" destOrd="0" parTransId="{D2003CAB-DF77-4BDE-A60F-D6D670D4FB5B}" sibTransId="{468F659C-B547-429D-B89E-699C09E8D2D1}"/>
    <dgm:cxn modelId="{6A61CFB4-6FA6-4B8C-A736-EAEB8CB232BE}" type="presOf" srcId="{C880F27F-1270-43A4-8BB8-4020237F146F}" destId="{D1A9E456-D122-4959-B9F2-864CD251E685}" srcOrd="1" destOrd="0" presId="urn:microsoft.com/office/officeart/2005/8/layout/orgChart1"/>
    <dgm:cxn modelId="{4F482FBF-F7D2-4CE3-B51E-428F0F43DD5C}" type="presOf" srcId="{4FF57B78-2FCA-4B38-A58E-440FD6D7D964}" destId="{105BDC34-E950-41EE-9A0C-35E7C88A5F78}" srcOrd="0" destOrd="0" presId="urn:microsoft.com/office/officeart/2005/8/layout/orgChart1"/>
    <dgm:cxn modelId="{38FE4FC3-C5AD-456C-AF25-CC7E1E44AE84}" type="presOf" srcId="{D1DF546A-723B-4AC5-812E-7BFDFFCCD279}" destId="{71C0897C-5532-4760-9BC9-9562DB15E551}" srcOrd="0" destOrd="0" presId="urn:microsoft.com/office/officeart/2005/8/layout/orgChart1"/>
    <dgm:cxn modelId="{41DD38D5-0E76-4EA6-9290-5E32CB7C4996}" type="presOf" srcId="{DAF46C9F-66E3-4669-AC80-C673A4C6FAE2}" destId="{016A0237-EACF-46D2-9290-4A8289B9BCFD}" srcOrd="0" destOrd="0" presId="urn:microsoft.com/office/officeart/2005/8/layout/orgChart1"/>
    <dgm:cxn modelId="{783FEED8-EEB1-4FB3-96EF-3434128A38E6}" type="presOf" srcId="{AC0427B0-D4AC-4E9E-AD95-E3CA6E261B41}" destId="{2D424C68-F501-4E30-9B04-69E613738C3F}" srcOrd="0" destOrd="0" presId="urn:microsoft.com/office/officeart/2005/8/layout/orgChart1"/>
    <dgm:cxn modelId="{3AFB2DE3-F6D4-446A-946A-63B6C6214014}" type="presOf" srcId="{952A67B5-9F44-483E-B1AB-464E35EB8BBF}" destId="{E76496EE-F5CC-4CA8-A832-8C00A150E5CD}" srcOrd="0" destOrd="0" presId="urn:microsoft.com/office/officeart/2005/8/layout/orgChart1"/>
    <dgm:cxn modelId="{157B24AA-885F-4AAA-9B85-D9CDB5E2129B}" type="presParOf" srcId="{03F15605-F49B-40FC-B924-65DB561AEE8D}" destId="{DA94F481-E833-4E2E-8668-9B8FC8D37379}" srcOrd="0" destOrd="0" presId="urn:microsoft.com/office/officeart/2005/8/layout/orgChart1"/>
    <dgm:cxn modelId="{9EE6B60B-6901-491A-A034-F7BFF01E1C38}" type="presParOf" srcId="{DA94F481-E833-4E2E-8668-9B8FC8D37379}" destId="{BEECD509-07E6-4344-A647-1779AEC22EF2}" srcOrd="0" destOrd="0" presId="urn:microsoft.com/office/officeart/2005/8/layout/orgChart1"/>
    <dgm:cxn modelId="{4A8A1345-4AC6-469C-9291-25BB99154419}" type="presParOf" srcId="{BEECD509-07E6-4344-A647-1779AEC22EF2}" destId="{2D424C68-F501-4E30-9B04-69E613738C3F}" srcOrd="0" destOrd="0" presId="urn:microsoft.com/office/officeart/2005/8/layout/orgChart1"/>
    <dgm:cxn modelId="{FD55C672-41AB-4DB9-B589-355588C4AE91}" type="presParOf" srcId="{BEECD509-07E6-4344-A647-1779AEC22EF2}" destId="{FDAE7C59-F038-4083-8641-D62CC83CCD43}" srcOrd="1" destOrd="0" presId="urn:microsoft.com/office/officeart/2005/8/layout/orgChart1"/>
    <dgm:cxn modelId="{93D58DF9-D19F-4750-9C6F-751B82C49A70}" type="presParOf" srcId="{DA94F481-E833-4E2E-8668-9B8FC8D37379}" destId="{112AEC82-98A4-432F-AC3B-EAD7FE237888}" srcOrd="1" destOrd="0" presId="urn:microsoft.com/office/officeart/2005/8/layout/orgChart1"/>
    <dgm:cxn modelId="{6A61088A-4559-4906-AB69-15405E18AD61}" type="presParOf" srcId="{112AEC82-98A4-432F-AC3B-EAD7FE237888}" destId="{0A6B602D-C85E-49DB-BF31-F205D1851F6B}" srcOrd="0" destOrd="0" presId="urn:microsoft.com/office/officeart/2005/8/layout/orgChart1"/>
    <dgm:cxn modelId="{5B1068A3-B16A-4E8D-AF85-8469C0AA38D8}" type="presParOf" srcId="{112AEC82-98A4-432F-AC3B-EAD7FE237888}" destId="{6F44EBAC-196A-480C-847C-590B5B3A1498}" srcOrd="1" destOrd="0" presId="urn:microsoft.com/office/officeart/2005/8/layout/orgChart1"/>
    <dgm:cxn modelId="{9889B79C-8D54-4413-8491-448D57EE62F2}" type="presParOf" srcId="{6F44EBAC-196A-480C-847C-590B5B3A1498}" destId="{889897B0-C40F-4760-BD9E-323A9AB39347}" srcOrd="0" destOrd="0" presId="urn:microsoft.com/office/officeart/2005/8/layout/orgChart1"/>
    <dgm:cxn modelId="{586D7F89-705E-40CF-BA75-B4006A9FBB89}" type="presParOf" srcId="{889897B0-C40F-4760-BD9E-323A9AB39347}" destId="{E65157D2-6FA1-4790-B124-4C7A3D8BFBF2}" srcOrd="0" destOrd="0" presId="urn:microsoft.com/office/officeart/2005/8/layout/orgChart1"/>
    <dgm:cxn modelId="{E564E349-BA87-4C5C-8E47-DD700D5155C4}" type="presParOf" srcId="{889897B0-C40F-4760-BD9E-323A9AB39347}" destId="{138FF9C5-D836-4981-B19B-999C20B83686}" srcOrd="1" destOrd="0" presId="urn:microsoft.com/office/officeart/2005/8/layout/orgChart1"/>
    <dgm:cxn modelId="{339C6415-FF9B-41FE-91FF-86996336F939}" type="presParOf" srcId="{6F44EBAC-196A-480C-847C-590B5B3A1498}" destId="{3E504315-F4FB-4413-8987-A4C8AA14D1A7}" srcOrd="1" destOrd="0" presId="urn:microsoft.com/office/officeart/2005/8/layout/orgChart1"/>
    <dgm:cxn modelId="{C5D6AE29-DC43-4C21-835E-00B058B19CB0}" type="presParOf" srcId="{6F44EBAC-196A-480C-847C-590B5B3A1498}" destId="{3D36C25A-A898-4D8A-8EE3-08D73E22EE4D}" srcOrd="2" destOrd="0" presId="urn:microsoft.com/office/officeart/2005/8/layout/orgChart1"/>
    <dgm:cxn modelId="{BA693DCE-68BF-4D8A-AEFC-78A98DF5C2B6}" type="presParOf" srcId="{112AEC82-98A4-432F-AC3B-EAD7FE237888}" destId="{2F366A59-8D5F-407D-A9AD-0AC14FE6F9A4}" srcOrd="2" destOrd="0" presId="urn:microsoft.com/office/officeart/2005/8/layout/orgChart1"/>
    <dgm:cxn modelId="{9169F090-EC38-4F10-9705-3164770C60E8}" type="presParOf" srcId="{112AEC82-98A4-432F-AC3B-EAD7FE237888}" destId="{5D242464-77CD-4A9A-8DD7-92D8E91DEADC}" srcOrd="3" destOrd="0" presId="urn:microsoft.com/office/officeart/2005/8/layout/orgChart1"/>
    <dgm:cxn modelId="{1200FC06-7B63-4EEB-8550-FA2BBA3361B9}" type="presParOf" srcId="{5D242464-77CD-4A9A-8DD7-92D8E91DEADC}" destId="{24FD3B35-6F67-4765-B6FB-0BF059DF7938}" srcOrd="0" destOrd="0" presId="urn:microsoft.com/office/officeart/2005/8/layout/orgChart1"/>
    <dgm:cxn modelId="{94B19960-B5DB-42AF-B8FD-00A150938746}" type="presParOf" srcId="{24FD3B35-6F67-4765-B6FB-0BF059DF7938}" destId="{71C0897C-5532-4760-9BC9-9562DB15E551}" srcOrd="0" destOrd="0" presId="urn:microsoft.com/office/officeart/2005/8/layout/orgChart1"/>
    <dgm:cxn modelId="{2A2F615F-59EE-4026-88B5-561C87E8D345}" type="presParOf" srcId="{24FD3B35-6F67-4765-B6FB-0BF059DF7938}" destId="{C57E3030-C67F-4411-9CB7-DF23946FA6FB}" srcOrd="1" destOrd="0" presId="urn:microsoft.com/office/officeart/2005/8/layout/orgChart1"/>
    <dgm:cxn modelId="{EA5B74E3-2C72-4AAA-836D-E68C6763637D}" type="presParOf" srcId="{5D242464-77CD-4A9A-8DD7-92D8E91DEADC}" destId="{61A93F23-1B62-4861-84D2-19975F809182}" srcOrd="1" destOrd="0" presId="urn:microsoft.com/office/officeart/2005/8/layout/orgChart1"/>
    <dgm:cxn modelId="{25D2762E-BF2E-4BD6-AD76-13DE02E5A2FA}" type="presParOf" srcId="{61A93F23-1B62-4861-84D2-19975F809182}" destId="{E76496EE-F5CC-4CA8-A832-8C00A150E5CD}" srcOrd="0" destOrd="0" presId="urn:microsoft.com/office/officeart/2005/8/layout/orgChart1"/>
    <dgm:cxn modelId="{3C6CC6DE-47CC-4626-B8FE-2FE4FE871DB3}" type="presParOf" srcId="{61A93F23-1B62-4861-84D2-19975F809182}" destId="{392102A1-E69C-4488-BA75-523D42DF80B0}" srcOrd="1" destOrd="0" presId="urn:microsoft.com/office/officeart/2005/8/layout/orgChart1"/>
    <dgm:cxn modelId="{5D2C2BED-6FED-4EA8-8AD4-B45D18A695AC}" type="presParOf" srcId="{392102A1-E69C-4488-BA75-523D42DF80B0}" destId="{F3D89B62-0856-45F7-AC4B-BE17A6A6252A}" srcOrd="0" destOrd="0" presId="urn:microsoft.com/office/officeart/2005/8/layout/orgChart1"/>
    <dgm:cxn modelId="{FA92300B-722A-4A4C-BCE1-0EBAC52D488E}" type="presParOf" srcId="{F3D89B62-0856-45F7-AC4B-BE17A6A6252A}" destId="{6A42F2B4-8FE8-4977-99D0-541DB0063A84}" srcOrd="0" destOrd="0" presId="urn:microsoft.com/office/officeart/2005/8/layout/orgChart1"/>
    <dgm:cxn modelId="{0CBFF729-896B-445F-9ADC-2F6BBEA9C270}" type="presParOf" srcId="{F3D89B62-0856-45F7-AC4B-BE17A6A6252A}" destId="{F6EFAB36-6711-4CBE-BB5A-38CE4EE9DB9B}" srcOrd="1" destOrd="0" presId="urn:microsoft.com/office/officeart/2005/8/layout/orgChart1"/>
    <dgm:cxn modelId="{0CBFB0F4-577B-4C85-A234-C462932B42C9}" type="presParOf" srcId="{392102A1-E69C-4488-BA75-523D42DF80B0}" destId="{99F9D953-2093-4B08-95A1-BE156102620B}" srcOrd="1" destOrd="0" presId="urn:microsoft.com/office/officeart/2005/8/layout/orgChart1"/>
    <dgm:cxn modelId="{A5A4FD53-8B49-4BF0-B01D-B483A39E8BC1}" type="presParOf" srcId="{392102A1-E69C-4488-BA75-523D42DF80B0}" destId="{2073F7C0-F150-41C3-88B7-32A55AC3A541}" srcOrd="2" destOrd="0" presId="urn:microsoft.com/office/officeart/2005/8/layout/orgChart1"/>
    <dgm:cxn modelId="{DC3C37C4-049D-43BC-9BFB-4A41B2536231}" type="presParOf" srcId="{61A93F23-1B62-4861-84D2-19975F809182}" destId="{105BDC34-E950-41EE-9A0C-35E7C88A5F78}" srcOrd="2" destOrd="0" presId="urn:microsoft.com/office/officeart/2005/8/layout/orgChart1"/>
    <dgm:cxn modelId="{FE4305FE-2356-4AA5-AFDF-9E436A2FACDE}" type="presParOf" srcId="{61A93F23-1B62-4861-84D2-19975F809182}" destId="{25EE8D17-789E-468B-839E-E4078E68DBCE}" srcOrd="3" destOrd="0" presId="urn:microsoft.com/office/officeart/2005/8/layout/orgChart1"/>
    <dgm:cxn modelId="{59612955-B3B5-449D-8CEE-20217DBE15DB}" type="presParOf" srcId="{25EE8D17-789E-468B-839E-E4078E68DBCE}" destId="{B8CA6F16-A541-4AB0-8859-E8B10E761F87}" srcOrd="0" destOrd="0" presId="urn:microsoft.com/office/officeart/2005/8/layout/orgChart1"/>
    <dgm:cxn modelId="{7DC1D9E1-8B39-431C-9A52-D76D81D51D5B}" type="presParOf" srcId="{B8CA6F16-A541-4AB0-8859-E8B10E761F87}" destId="{B134C40E-764F-4DF7-AFB2-8C42825016FA}" srcOrd="0" destOrd="0" presId="urn:microsoft.com/office/officeart/2005/8/layout/orgChart1"/>
    <dgm:cxn modelId="{75C5488D-6934-47A2-A932-F9B8EE07562F}" type="presParOf" srcId="{B8CA6F16-A541-4AB0-8859-E8B10E761F87}" destId="{D1A9E456-D122-4959-B9F2-864CD251E685}" srcOrd="1" destOrd="0" presId="urn:microsoft.com/office/officeart/2005/8/layout/orgChart1"/>
    <dgm:cxn modelId="{43D2C225-A5EF-4753-A167-3F827BCE49AB}" type="presParOf" srcId="{25EE8D17-789E-468B-839E-E4078E68DBCE}" destId="{75B9D4E7-882F-4A55-ACAB-6A9333A81A24}" srcOrd="1" destOrd="0" presId="urn:microsoft.com/office/officeart/2005/8/layout/orgChart1"/>
    <dgm:cxn modelId="{144EB5EC-61A0-4CD3-9B19-BBF273362A55}" type="presParOf" srcId="{75B9D4E7-882F-4A55-ACAB-6A9333A81A24}" destId="{C396824A-9C6F-4B05-BC7D-EA629D88F654}" srcOrd="0" destOrd="0" presId="urn:microsoft.com/office/officeart/2005/8/layout/orgChart1"/>
    <dgm:cxn modelId="{2072728A-3B29-4699-83FE-7A05AE5323FF}" type="presParOf" srcId="{75B9D4E7-882F-4A55-ACAB-6A9333A81A24}" destId="{62155EA3-80F1-4273-BBE2-97679318203C}" srcOrd="1" destOrd="0" presId="urn:microsoft.com/office/officeart/2005/8/layout/orgChart1"/>
    <dgm:cxn modelId="{5772F152-5890-49B6-A6F3-8CBFCB2A915F}" type="presParOf" srcId="{62155EA3-80F1-4273-BBE2-97679318203C}" destId="{0F9E9ACD-236F-4B38-8F35-A751BCB942FB}" srcOrd="0" destOrd="0" presId="urn:microsoft.com/office/officeart/2005/8/layout/orgChart1"/>
    <dgm:cxn modelId="{61911395-BA28-4350-8356-7A1951E65DA2}" type="presParOf" srcId="{0F9E9ACD-236F-4B38-8F35-A751BCB942FB}" destId="{016A0237-EACF-46D2-9290-4A8289B9BCFD}" srcOrd="0" destOrd="0" presId="urn:microsoft.com/office/officeart/2005/8/layout/orgChart1"/>
    <dgm:cxn modelId="{9AE37A82-94D9-408A-BACF-5D6E2D4257B7}" type="presParOf" srcId="{0F9E9ACD-236F-4B38-8F35-A751BCB942FB}" destId="{510B4B61-0C84-4A1D-AF2E-5D9EDC48946B}" srcOrd="1" destOrd="0" presId="urn:microsoft.com/office/officeart/2005/8/layout/orgChart1"/>
    <dgm:cxn modelId="{7EA25B75-F50D-451F-8378-20AC581B2F86}" type="presParOf" srcId="{62155EA3-80F1-4273-BBE2-97679318203C}" destId="{E4CA521D-5D84-4316-B0E7-BBCB68A29C30}" srcOrd="1" destOrd="0" presId="urn:microsoft.com/office/officeart/2005/8/layout/orgChart1"/>
    <dgm:cxn modelId="{D80F5866-53C0-4901-B396-B07EE37C63A7}" type="presParOf" srcId="{62155EA3-80F1-4273-BBE2-97679318203C}" destId="{2E9751A2-83FD-409A-B048-0A1155DBA21D}" srcOrd="2" destOrd="0" presId="urn:microsoft.com/office/officeart/2005/8/layout/orgChart1"/>
    <dgm:cxn modelId="{2D13D6CD-7517-4774-951A-254E31D92894}" type="presParOf" srcId="{75B9D4E7-882F-4A55-ACAB-6A9333A81A24}" destId="{36C10CD5-7962-4F87-8A51-5115C86E3BD1}" srcOrd="2" destOrd="0" presId="urn:microsoft.com/office/officeart/2005/8/layout/orgChart1"/>
    <dgm:cxn modelId="{733A2815-A9B1-46E6-8F5B-5806D22B98DD}" type="presParOf" srcId="{75B9D4E7-882F-4A55-ACAB-6A9333A81A24}" destId="{88766644-4D84-49E1-B264-15EE5B5F773D}" srcOrd="3" destOrd="0" presId="urn:microsoft.com/office/officeart/2005/8/layout/orgChart1"/>
    <dgm:cxn modelId="{B63F2518-FAE9-4359-99CD-658BCB9EB74C}" type="presParOf" srcId="{88766644-4D84-49E1-B264-15EE5B5F773D}" destId="{6A827CB0-E72A-42E5-810C-3F74CC9F3C03}" srcOrd="0" destOrd="0" presId="urn:microsoft.com/office/officeart/2005/8/layout/orgChart1"/>
    <dgm:cxn modelId="{748D8EDA-F5E6-479F-B08C-B9CF058230CB}" type="presParOf" srcId="{6A827CB0-E72A-42E5-810C-3F74CC9F3C03}" destId="{391EBDA9-BCB8-4759-8719-1E8CB7FA0441}" srcOrd="0" destOrd="0" presId="urn:microsoft.com/office/officeart/2005/8/layout/orgChart1"/>
    <dgm:cxn modelId="{5184E7D8-C203-42E5-BA8E-4AE5EDBD6496}" type="presParOf" srcId="{6A827CB0-E72A-42E5-810C-3F74CC9F3C03}" destId="{6CB0FE3D-2246-4735-9472-92DFF031BA86}" srcOrd="1" destOrd="0" presId="urn:microsoft.com/office/officeart/2005/8/layout/orgChart1"/>
    <dgm:cxn modelId="{34D25EAB-1A0F-4E4B-A735-68BE18076BAE}" type="presParOf" srcId="{88766644-4D84-49E1-B264-15EE5B5F773D}" destId="{7221DE9C-2F4B-45AD-8144-3A72863A9604}" srcOrd="1" destOrd="0" presId="urn:microsoft.com/office/officeart/2005/8/layout/orgChart1"/>
    <dgm:cxn modelId="{5744AD66-C712-40B2-94EF-07765570DA8A}" type="presParOf" srcId="{88766644-4D84-49E1-B264-15EE5B5F773D}" destId="{71B1659F-425C-41BC-B786-59D051D26ADB}" srcOrd="2" destOrd="0" presId="urn:microsoft.com/office/officeart/2005/8/layout/orgChart1"/>
    <dgm:cxn modelId="{B8399659-1B0B-4D0A-B3DE-73E10F7D22CE}" type="presParOf" srcId="{25EE8D17-789E-468B-839E-E4078E68DBCE}" destId="{8E471D08-3FD3-44BE-853B-2F9B5DD309C4}" srcOrd="2" destOrd="0" presId="urn:microsoft.com/office/officeart/2005/8/layout/orgChart1"/>
    <dgm:cxn modelId="{7DF50709-F572-4FA7-B52B-D6C9C4411189}" type="presParOf" srcId="{5D242464-77CD-4A9A-8DD7-92D8E91DEADC}" destId="{FEED6250-3BFC-4F80-9F6A-83DADAA9C2EC}" srcOrd="2" destOrd="0" presId="urn:microsoft.com/office/officeart/2005/8/layout/orgChart1"/>
    <dgm:cxn modelId="{E5DDDB44-447D-4466-94FF-41D8EECA049E}" type="presParOf" srcId="{DA94F481-E833-4E2E-8668-9B8FC8D37379}" destId="{DBCC6665-765D-4911-B3EF-3D19F186744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C10CD5-7962-4F87-8A51-5115C86E3BD1}">
      <dsp:nvSpPr>
        <dsp:cNvPr id="0" name=""/>
        <dsp:cNvSpPr/>
      </dsp:nvSpPr>
      <dsp:spPr>
        <a:xfrm>
          <a:off x="2680657" y="1784805"/>
          <a:ext cx="144358" cy="1125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5995"/>
              </a:lnTo>
              <a:lnTo>
                <a:pt x="144358" y="112599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96824A-9C6F-4B05-BC7D-EA629D88F654}">
      <dsp:nvSpPr>
        <dsp:cNvPr id="0" name=""/>
        <dsp:cNvSpPr/>
      </dsp:nvSpPr>
      <dsp:spPr>
        <a:xfrm>
          <a:off x="2680657" y="1784805"/>
          <a:ext cx="144358" cy="4426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2698"/>
              </a:lnTo>
              <a:lnTo>
                <a:pt x="144358" y="44269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5BDC34-E950-41EE-9A0C-35E7C88A5F78}">
      <dsp:nvSpPr>
        <dsp:cNvPr id="0" name=""/>
        <dsp:cNvSpPr/>
      </dsp:nvSpPr>
      <dsp:spPr>
        <a:xfrm>
          <a:off x="2337763" y="1101509"/>
          <a:ext cx="727849" cy="2021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050"/>
              </a:lnTo>
              <a:lnTo>
                <a:pt x="727849" y="101050"/>
              </a:lnTo>
              <a:lnTo>
                <a:pt x="727849" y="20210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6496EE-F5CC-4CA8-A832-8C00A150E5CD}">
      <dsp:nvSpPr>
        <dsp:cNvPr id="0" name=""/>
        <dsp:cNvSpPr/>
      </dsp:nvSpPr>
      <dsp:spPr>
        <a:xfrm>
          <a:off x="1755517" y="1101509"/>
          <a:ext cx="582245" cy="202101"/>
        </a:xfrm>
        <a:custGeom>
          <a:avLst/>
          <a:gdLst/>
          <a:ahLst/>
          <a:cxnLst/>
          <a:rect l="0" t="0" r="0" b="0"/>
          <a:pathLst>
            <a:path>
              <a:moveTo>
                <a:pt x="582245" y="0"/>
              </a:moveTo>
              <a:lnTo>
                <a:pt x="582245" y="101050"/>
              </a:lnTo>
              <a:lnTo>
                <a:pt x="0" y="101050"/>
              </a:lnTo>
              <a:lnTo>
                <a:pt x="0" y="20210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366A59-8D5F-407D-A9AD-0AC14FE6F9A4}">
      <dsp:nvSpPr>
        <dsp:cNvPr id="0" name=""/>
        <dsp:cNvSpPr/>
      </dsp:nvSpPr>
      <dsp:spPr>
        <a:xfrm>
          <a:off x="1773630" y="416906"/>
          <a:ext cx="564133" cy="2034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2357"/>
              </a:lnTo>
              <a:lnTo>
                <a:pt x="564133" y="102357"/>
              </a:lnTo>
              <a:lnTo>
                <a:pt x="564133" y="20340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6B602D-C85E-49DB-BF31-F205D1851F6B}">
      <dsp:nvSpPr>
        <dsp:cNvPr id="0" name=""/>
        <dsp:cNvSpPr/>
      </dsp:nvSpPr>
      <dsp:spPr>
        <a:xfrm>
          <a:off x="1173272" y="416906"/>
          <a:ext cx="600357" cy="203407"/>
        </a:xfrm>
        <a:custGeom>
          <a:avLst/>
          <a:gdLst/>
          <a:ahLst/>
          <a:cxnLst/>
          <a:rect l="0" t="0" r="0" b="0"/>
          <a:pathLst>
            <a:path>
              <a:moveTo>
                <a:pt x="600357" y="0"/>
              </a:moveTo>
              <a:lnTo>
                <a:pt x="600357" y="102357"/>
              </a:lnTo>
              <a:lnTo>
                <a:pt x="0" y="102357"/>
              </a:lnTo>
              <a:lnTo>
                <a:pt x="0" y="20340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424C68-F501-4E30-9B04-69E613738C3F}">
      <dsp:nvSpPr>
        <dsp:cNvPr id="0" name=""/>
        <dsp:cNvSpPr/>
      </dsp:nvSpPr>
      <dsp:spPr>
        <a:xfrm>
          <a:off x="1292435" y="0"/>
          <a:ext cx="962388" cy="4169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lumMod val="60000"/>
              <a:lumOff val="40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000" kern="1200" dirty="0"/>
            <a:t>События</a:t>
          </a:r>
        </a:p>
      </dsp:txBody>
      <dsp:txXfrm>
        <a:off x="1292435" y="0"/>
        <a:ext cx="962388" cy="416906"/>
      </dsp:txXfrm>
    </dsp:sp>
    <dsp:sp modelId="{E65157D2-6FA1-4790-B124-4C7A3D8BFBF2}">
      <dsp:nvSpPr>
        <dsp:cNvPr id="0" name=""/>
        <dsp:cNvSpPr/>
      </dsp:nvSpPr>
      <dsp:spPr>
        <a:xfrm>
          <a:off x="692078" y="620314"/>
          <a:ext cx="962388" cy="4811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lumMod val="60000"/>
              <a:lumOff val="40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000" kern="1200" dirty="0"/>
            <a:t>Рождение особи</a:t>
          </a:r>
        </a:p>
      </dsp:txBody>
      <dsp:txXfrm>
        <a:off x="692078" y="620314"/>
        <a:ext cx="962388" cy="481194"/>
      </dsp:txXfrm>
    </dsp:sp>
    <dsp:sp modelId="{71C0897C-5532-4760-9BC9-9562DB15E551}">
      <dsp:nvSpPr>
        <dsp:cNvPr id="0" name=""/>
        <dsp:cNvSpPr/>
      </dsp:nvSpPr>
      <dsp:spPr>
        <a:xfrm>
          <a:off x="1856568" y="620314"/>
          <a:ext cx="962388" cy="4811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lumMod val="40000"/>
              <a:lumOff val="60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000" kern="1200" dirty="0"/>
            <a:t>Смерть особи</a:t>
          </a:r>
        </a:p>
      </dsp:txBody>
      <dsp:txXfrm>
        <a:off x="1856568" y="620314"/>
        <a:ext cx="962388" cy="481194"/>
      </dsp:txXfrm>
    </dsp:sp>
    <dsp:sp modelId="{6A42F2B4-8FE8-4977-99D0-541DB0063A84}">
      <dsp:nvSpPr>
        <dsp:cNvPr id="0" name=""/>
        <dsp:cNvSpPr/>
      </dsp:nvSpPr>
      <dsp:spPr>
        <a:xfrm>
          <a:off x="1128718" y="1303610"/>
          <a:ext cx="1253598" cy="4838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lumMod val="60000"/>
              <a:lumOff val="40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000" kern="1200" dirty="0"/>
            <a:t>Воздействия неблагоприятной среды</a:t>
          </a:r>
        </a:p>
      </dsp:txBody>
      <dsp:txXfrm>
        <a:off x="1128718" y="1303610"/>
        <a:ext cx="1253598" cy="483855"/>
      </dsp:txXfrm>
    </dsp:sp>
    <dsp:sp modelId="{B134C40E-764F-4DF7-AFB2-8C42825016FA}">
      <dsp:nvSpPr>
        <dsp:cNvPr id="0" name=""/>
        <dsp:cNvSpPr/>
      </dsp:nvSpPr>
      <dsp:spPr>
        <a:xfrm>
          <a:off x="2584418" y="1303610"/>
          <a:ext cx="962388" cy="4811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lumMod val="60000"/>
              <a:lumOff val="40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000" kern="1200" dirty="0"/>
            <a:t>Конкуренция</a:t>
          </a:r>
        </a:p>
      </dsp:txBody>
      <dsp:txXfrm>
        <a:off x="2584418" y="1303610"/>
        <a:ext cx="962388" cy="481194"/>
      </dsp:txXfrm>
    </dsp:sp>
    <dsp:sp modelId="{016A0237-EACF-46D2-9290-4A8289B9BCFD}">
      <dsp:nvSpPr>
        <dsp:cNvPr id="0" name=""/>
        <dsp:cNvSpPr/>
      </dsp:nvSpPr>
      <dsp:spPr>
        <a:xfrm>
          <a:off x="2825015" y="1986907"/>
          <a:ext cx="962388" cy="4811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lumMod val="60000"/>
              <a:lumOff val="40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000" kern="1200" dirty="0"/>
            <a:t>Внутривидовая</a:t>
          </a:r>
        </a:p>
      </dsp:txBody>
      <dsp:txXfrm>
        <a:off x="2825015" y="1986907"/>
        <a:ext cx="962388" cy="481194"/>
      </dsp:txXfrm>
    </dsp:sp>
    <dsp:sp modelId="{391EBDA9-BCB8-4759-8719-1E8CB7FA0441}">
      <dsp:nvSpPr>
        <dsp:cNvPr id="0" name=""/>
        <dsp:cNvSpPr/>
      </dsp:nvSpPr>
      <dsp:spPr>
        <a:xfrm>
          <a:off x="2825015" y="2670203"/>
          <a:ext cx="962388" cy="4811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lumMod val="60000"/>
              <a:lumOff val="40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000" kern="1200" dirty="0"/>
            <a:t>Межвидовая</a:t>
          </a:r>
        </a:p>
      </dsp:txBody>
      <dsp:txXfrm>
        <a:off x="2825015" y="2670203"/>
        <a:ext cx="962388" cy="4811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E9DD7A40-45E7-E855-875F-29A41C0FEC0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/>
              <a:t>1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8CAD631-3FF1-6E16-63EA-67F95E4B809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DB7F20-ECF2-4DE7-BE6C-429422DEA486}" type="datetimeFigureOut">
              <a:rPr lang="ru-RU" smtClean="0"/>
              <a:t>02.10.2023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AED28FC-65FB-AEEE-4FA9-1AFB91D8EC6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u-RU"/>
              <a:t>1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E0550DC-E866-E971-B719-5C4EF20971A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EA24DC-C8FE-4043-A4D9-8DF25B8488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7914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8b48ddf1c3_0_10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8b48ddf1c3_0_10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210d6813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210d6813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Микросервисная архитектура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128118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210d6813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210d6813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Микросервисная архитектура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85229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210d6813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210d6813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Микросервисная архитектура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907253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210d6813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210d6813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Микросервисная архитектура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105329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210d6813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210d6813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Микросервисная архитектура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803725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210d6813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210d6813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Микросервисная архитектура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96205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210d6813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210d6813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Микросервисная архитектура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920230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210d6813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210d6813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Микросервисная архитектура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512982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210d6813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210d6813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Микросервисная архитектура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725452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210d6813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210d6813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31999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210d6813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210d6813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404840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8b48ddf1c3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8b48ddf1c3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8694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210d6813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210d6813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43723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210d6813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210d6813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11750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210d6813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210d6813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47218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210d6813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210d6813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10955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210d6813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210d6813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Микросервисная архитектура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489766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210d6813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210d6813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Микросервисная архитектура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490817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210d6813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210d6813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Микросервисная архитектура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26012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jp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10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microsoft.com/office/2007/relationships/diagramDrawing" Target="../diagrams/drawin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github.com/panovicina/course_project/tree/main" TargetMode="External"/><Relationship Id="rId5" Type="http://schemas.openxmlformats.org/officeDocument/2006/relationships/hyperlink" Target="https://bitbucket.org/Alolag/nonlinearsolver/src/master/" TargetMode="External"/><Relationship Id="rId4" Type="http://schemas.openxmlformats.org/officeDocument/2006/relationships/hyperlink" Target="https://github.com/YegorGalkin/RcppSim/tree/master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jp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31298" y="166494"/>
            <a:ext cx="860137" cy="1108802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67784B2-4BD8-EF4E-992E-301FDE2C2A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93" y="-912709"/>
            <a:ext cx="2965760" cy="2965760"/>
          </a:xfrm>
          <a:prstGeom prst="rect">
            <a:avLst/>
          </a:prstGeom>
        </p:spPr>
      </p:pic>
      <p:sp>
        <p:nvSpPr>
          <p:cNvPr id="10" name="Google Shape;71;p15">
            <a:extLst>
              <a:ext uri="{FF2B5EF4-FFF2-40B4-BE49-F238E27FC236}">
                <a16:creationId xmlns:a16="http://schemas.microsoft.com/office/drawing/2014/main" id="{66B34F94-6AAB-EF84-4959-FE76C0FA935F}"/>
              </a:ext>
            </a:extLst>
          </p:cNvPr>
          <p:cNvSpPr txBox="1"/>
          <p:nvPr/>
        </p:nvSpPr>
        <p:spPr>
          <a:xfrm>
            <a:off x="382114" y="1883772"/>
            <a:ext cx="8345908" cy="10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450215" algn="ctr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2400" b="1" dirty="0"/>
              <a:t>Компьютерный анализ биологической модели адаптивной динамики</a:t>
            </a:r>
          </a:p>
          <a:p>
            <a:pPr indent="450215" algn="ctr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Computer Analysis of the Biological Model of Adaptive Dynamics</a:t>
            </a:r>
            <a:endParaRPr lang="ru-RU" sz="2400" b="1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1" name="Google Shape;64;p14">
            <a:extLst>
              <a:ext uri="{FF2B5EF4-FFF2-40B4-BE49-F238E27FC236}">
                <a16:creationId xmlns:a16="http://schemas.microsoft.com/office/drawing/2014/main" id="{69D88D1A-0F9F-FADD-59F6-D2D2D338E68F}"/>
              </a:ext>
            </a:extLst>
          </p:cNvPr>
          <p:cNvCxnSpPr/>
          <p:nvPr/>
        </p:nvCxnSpPr>
        <p:spPr>
          <a:xfrm>
            <a:off x="0" y="941370"/>
            <a:ext cx="6909900" cy="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65;p14">
            <a:extLst>
              <a:ext uri="{FF2B5EF4-FFF2-40B4-BE49-F238E27FC236}">
                <a16:creationId xmlns:a16="http://schemas.microsoft.com/office/drawing/2014/main" id="{40C7F02B-2256-8203-96E3-37B73B164381}"/>
              </a:ext>
            </a:extLst>
          </p:cNvPr>
          <p:cNvSpPr/>
          <p:nvPr/>
        </p:nvSpPr>
        <p:spPr>
          <a:xfrm>
            <a:off x="6878043" y="804420"/>
            <a:ext cx="273900" cy="273900"/>
          </a:xfrm>
          <a:prstGeom prst="ellipse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FDFFBB9C-5557-7966-40BC-7CE2F26AD82A}"/>
              </a:ext>
            </a:extLst>
          </p:cNvPr>
          <p:cNvSpPr/>
          <p:nvPr/>
        </p:nvSpPr>
        <p:spPr>
          <a:xfrm>
            <a:off x="1792328" y="1662730"/>
            <a:ext cx="535961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dirty="0"/>
              <a:t>Индивидуальный исследовательский проект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E4E8373-36EF-5CF4-A513-A4CE2FA78AF6}"/>
              </a:ext>
            </a:extLst>
          </p:cNvPr>
          <p:cNvSpPr/>
          <p:nvPr/>
        </p:nvSpPr>
        <p:spPr>
          <a:xfrm>
            <a:off x="105093" y="3538856"/>
            <a:ext cx="4162107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Исполнитель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ru-R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Пановицына Анастасия Алексеевна, БПМИ218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7FEBFD-F67E-1DEA-A0AA-5BA67F9C6DF8}"/>
              </a:ext>
            </a:extLst>
          </p:cNvPr>
          <p:cNvSpPr txBox="1"/>
          <p:nvPr/>
        </p:nvSpPr>
        <p:spPr>
          <a:xfrm>
            <a:off x="4813610" y="3529648"/>
            <a:ext cx="343552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Доцент кафедры общей математики МГУ им. М. В. Ломоносова</a:t>
            </a:r>
          </a:p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Никитин Алексей Антонович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AB89A9-7727-E71F-9C9B-9EB73F5FCAD8}"/>
              </a:ext>
            </a:extLst>
          </p:cNvPr>
          <p:cNvSpPr txBox="1"/>
          <p:nvPr/>
        </p:nvSpPr>
        <p:spPr>
          <a:xfrm>
            <a:off x="3813717" y="4676078"/>
            <a:ext cx="1516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Москва, 2023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879ADF-006D-1B46-1905-D685E2A65918}"/>
              </a:ext>
            </a:extLst>
          </p:cNvPr>
          <p:cNvSpPr txBox="1"/>
          <p:nvPr/>
        </p:nvSpPr>
        <p:spPr>
          <a:xfrm>
            <a:off x="8779726" y="4807664"/>
            <a:ext cx="483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84906BE-DD03-4072-AA27-83415E25D60D}" type="slidenum">
              <a:rPr lang="ru-RU" smtClean="0"/>
              <a:t>1</a:t>
            </a:fld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8A9E677-F755-4C34-BB5E-A6665BD34E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7365" y="1302052"/>
            <a:ext cx="3449253" cy="3284399"/>
          </a:xfrm>
          <a:prstGeom prst="rect">
            <a:avLst/>
          </a:prstGeom>
        </p:spPr>
      </p:pic>
      <p:sp>
        <p:nvSpPr>
          <p:cNvPr id="62" name="Google Shape;62;p14"/>
          <p:cNvSpPr txBox="1"/>
          <p:nvPr/>
        </p:nvSpPr>
        <p:spPr>
          <a:xfrm>
            <a:off x="492133" y="69911"/>
            <a:ext cx="6753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ru-RU" sz="3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85810" y="4649782"/>
            <a:ext cx="1779621" cy="53433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" name="Google Shape;64;p14"/>
          <p:cNvCxnSpPr>
            <a:endCxn id="65" idx="2"/>
          </p:cNvCxnSpPr>
          <p:nvPr/>
        </p:nvCxnSpPr>
        <p:spPr>
          <a:xfrm>
            <a:off x="-24090" y="693999"/>
            <a:ext cx="6909900" cy="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" name="Google Shape;65;p14"/>
          <p:cNvSpPr/>
          <p:nvPr/>
        </p:nvSpPr>
        <p:spPr>
          <a:xfrm>
            <a:off x="6885810" y="557049"/>
            <a:ext cx="273900" cy="273900"/>
          </a:xfrm>
          <a:prstGeom prst="ellipse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F21F5CE-14B8-E1DF-EE96-E1D73923D421}"/>
              </a:ext>
            </a:extLst>
          </p:cNvPr>
          <p:cNvSpPr txBox="1"/>
          <p:nvPr/>
        </p:nvSpPr>
        <p:spPr>
          <a:xfrm>
            <a:off x="8700098" y="4813029"/>
            <a:ext cx="483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84906BE-DD03-4072-AA27-83415E25D60D}" type="slidenum">
              <a:rPr lang="ru-RU" smtClean="0"/>
              <a:t>10</a:t>
            </a:fld>
            <a:endParaRPr lang="ru-RU" dirty="0"/>
          </a:p>
        </p:txBody>
      </p:sp>
      <p:sp>
        <p:nvSpPr>
          <p:cNvPr id="6" name="Google Shape;62;p14">
            <a:extLst>
              <a:ext uri="{FF2B5EF4-FFF2-40B4-BE49-F238E27FC236}">
                <a16:creationId xmlns:a16="http://schemas.microsoft.com/office/drawing/2014/main" id="{0A2EF866-6D24-1D7A-0D4E-693F1ABDB281}"/>
              </a:ext>
            </a:extLst>
          </p:cNvPr>
          <p:cNvSpPr txBox="1"/>
          <p:nvPr/>
        </p:nvSpPr>
        <p:spPr>
          <a:xfrm>
            <a:off x="551266" y="110650"/>
            <a:ext cx="6753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ru-RU" sz="3000" b="1" dirty="0">
                <a:latin typeface="Roboto"/>
                <a:ea typeface="Roboto"/>
                <a:cs typeface="Roboto"/>
                <a:sym typeface="Roboto"/>
              </a:rPr>
              <a:t>Численный метод</a:t>
            </a:r>
            <a:endParaRPr sz="30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EB719B-8D6A-46FF-920C-208F523D71EF}"/>
              </a:ext>
            </a:extLst>
          </p:cNvPr>
          <p:cNvSpPr txBox="1"/>
          <p:nvPr/>
        </p:nvSpPr>
        <p:spPr>
          <a:xfrm>
            <a:off x="358116" y="845280"/>
            <a:ext cx="5501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err="1"/>
              <a:t>Гетеромиопия</a:t>
            </a:r>
            <a:r>
              <a:rPr lang="ru-RU" b="1" dirty="0"/>
              <a:t> (</a:t>
            </a:r>
            <a:r>
              <a:rPr lang="en-US" b="1" dirty="0" err="1"/>
              <a:t>Heteromiopia</a:t>
            </a:r>
            <a:r>
              <a:rPr lang="ru-RU" b="1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C2DFF0-B6ED-43D5-929B-32B5C06F7768}"/>
              </a:ext>
            </a:extLst>
          </p:cNvPr>
          <p:cNvSpPr txBox="1"/>
          <p:nvPr/>
        </p:nvSpPr>
        <p:spPr>
          <a:xfrm>
            <a:off x="707325" y="1174306"/>
            <a:ext cx="8427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Механизм сосуществования</a:t>
            </a:r>
          </a:p>
          <a:p>
            <a:endParaRPr lang="ru-RU" sz="1200" dirty="0"/>
          </a:p>
          <a:p>
            <a:r>
              <a:rPr lang="ru-RU" sz="1200" dirty="0"/>
              <a:t>Межвидовая конкуренция происходит на более коротких </a:t>
            </a:r>
          </a:p>
          <a:p>
            <a:r>
              <a:rPr lang="ru-RU" sz="1200" dirty="0"/>
              <a:t>расстояниях, чем внутривидовая.</a:t>
            </a:r>
            <a:endParaRPr lang="ru-RU" sz="1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Таблица 4">
                <a:extLst>
                  <a:ext uri="{FF2B5EF4-FFF2-40B4-BE49-F238E27FC236}">
                    <a16:creationId xmlns:a16="http://schemas.microsoft.com/office/drawing/2014/main" id="{83680F17-98DC-46D6-9B58-F7D04FD8930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9411002"/>
                  </p:ext>
                </p:extLst>
              </p:nvPr>
            </p:nvGraphicFramePr>
            <p:xfrm>
              <a:off x="492133" y="2348660"/>
              <a:ext cx="3200400" cy="179143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0869">
                      <a:extLst>
                        <a:ext uri="{9D8B030D-6E8A-4147-A177-3AD203B41FA5}">
                          <a16:colId xmlns:a16="http://schemas.microsoft.com/office/drawing/2014/main" val="1271834087"/>
                        </a:ext>
                      </a:extLst>
                    </a:gridCol>
                    <a:gridCol w="1999531">
                      <a:extLst>
                        <a:ext uri="{9D8B030D-6E8A-4147-A177-3AD203B41FA5}">
                          <a16:colId xmlns:a16="http://schemas.microsoft.com/office/drawing/2014/main" val="1800869978"/>
                        </a:ext>
                      </a:extLst>
                    </a:gridCol>
                  </a:tblGrid>
                  <a:tr h="2950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 dirty="0"/>
                            <a:t>Параметры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 dirty="0"/>
                            <a:t>Значения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35057756"/>
                      </a:ext>
                    </a:extLst>
                  </a:tr>
                  <a:tr h="35065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i="1" dirty="0"/>
                            <a:t>b</a:t>
                          </a:r>
                          <a:endParaRPr lang="ru-RU" sz="1200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(0.</a:t>
                          </a:r>
                          <a:r>
                            <a:rPr lang="ru-RU" sz="1200" dirty="0"/>
                            <a:t>4</a:t>
                          </a:r>
                          <a:r>
                            <a:rPr lang="en-US" sz="1200" dirty="0"/>
                            <a:t>, 0.</a:t>
                          </a:r>
                          <a:r>
                            <a:rPr lang="ru-RU" sz="1200" dirty="0"/>
                            <a:t>4</a:t>
                          </a:r>
                          <a:r>
                            <a:rPr lang="en-US" sz="1200" dirty="0"/>
                            <a:t>)</a:t>
                          </a:r>
                          <a:endParaRPr lang="ru-RU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18275665"/>
                      </a:ext>
                    </a:extLst>
                  </a:tr>
                  <a:tr h="35065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i="1" dirty="0"/>
                            <a:t>d</a:t>
                          </a:r>
                          <a:endParaRPr lang="ru-RU" sz="1200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(0.2, 0.2)</a:t>
                          </a:r>
                          <a:endParaRPr lang="ru-RU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6395551"/>
                      </a:ext>
                    </a:extLst>
                  </a:tr>
                  <a:tr h="35065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200" b="1" i="1" u="none" strike="noStrike" cap="none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u="none" strike="noStrike" cap="none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  <m:t>𝝈</m:t>
                                    </m:r>
                                  </m:e>
                                  <m:sub>
                                    <m:r>
                                      <a:rPr lang="en-US" sz="1200" b="1" i="1" u="none" strike="noStrike" cap="none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  <m:t>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 b="0" i="0" u="none" strike="noStrike" cap="none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(0.04, 0.06)</a:t>
                          </a:r>
                          <a:endParaRPr lang="ru-RU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30527208"/>
                      </a:ext>
                    </a:extLst>
                  </a:tr>
                  <a:tr h="4444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i="1" u="none" strike="noStrike" cap="none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d</a:t>
                          </a:r>
                          <a14:m>
                            <m:oMath xmlns:m="http://schemas.openxmlformats.org/officeDocument/2006/math">
                              <m:r>
                                <a:rPr lang="ru-RU" sz="1200" b="1" i="1" u="none" strike="noStrike" cap="none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Arial"/>
                                </a:rPr>
                                <m:t> ′</m:t>
                              </m:r>
                            </m:oMath>
                          </a14:m>
                          <a:endParaRPr lang="ru-RU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ru-RU" sz="1200" b="1" i="1" u="none" strike="noStrike" cap="none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ru-RU" sz="1200" b="1" i="1" u="none" strike="noStrike" cap="none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Arial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ru-RU" sz="1200" b="0" i="1" u="none" strike="noStrike" cap="none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Arial"/>
                                            </a:rPr>
                                            <m:t>0.001</m:t>
                                          </m:r>
                                        </m:e>
                                        <m:e>
                                          <m:r>
                                            <a:rPr lang="ru-RU" sz="1200" b="0" i="1" u="none" strike="noStrike" cap="none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Arial"/>
                                            </a:rPr>
                                            <m:t>0.001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ru-RU" sz="1200" b="0" i="1" u="none" strike="noStrike" cap="none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Arial"/>
                                            </a:rPr>
                                            <m:t>0.001</m:t>
                                          </m:r>
                                        </m:e>
                                        <m:e>
                                          <m:r>
                                            <a:rPr lang="ru-RU" sz="1200" b="0" i="1" u="none" strike="noStrike" cap="none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Arial"/>
                                            </a:rPr>
                                            <m:t>0.001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ru-RU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122574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Таблица 4">
                <a:extLst>
                  <a:ext uri="{FF2B5EF4-FFF2-40B4-BE49-F238E27FC236}">
                    <a16:creationId xmlns:a16="http://schemas.microsoft.com/office/drawing/2014/main" id="{83680F17-98DC-46D6-9B58-F7D04FD8930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9411002"/>
                  </p:ext>
                </p:extLst>
              </p:nvPr>
            </p:nvGraphicFramePr>
            <p:xfrm>
              <a:off x="492133" y="2348660"/>
              <a:ext cx="3200400" cy="179143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0869">
                      <a:extLst>
                        <a:ext uri="{9D8B030D-6E8A-4147-A177-3AD203B41FA5}">
                          <a16:colId xmlns:a16="http://schemas.microsoft.com/office/drawing/2014/main" val="1271834087"/>
                        </a:ext>
                      </a:extLst>
                    </a:gridCol>
                    <a:gridCol w="1999531">
                      <a:extLst>
                        <a:ext uri="{9D8B030D-6E8A-4147-A177-3AD203B41FA5}">
                          <a16:colId xmlns:a16="http://schemas.microsoft.com/office/drawing/2014/main" val="1800869978"/>
                        </a:ext>
                      </a:extLst>
                    </a:gridCol>
                  </a:tblGrid>
                  <a:tr h="2950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 dirty="0"/>
                            <a:t>Параметры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 dirty="0"/>
                            <a:t>Значения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35057756"/>
                      </a:ext>
                    </a:extLst>
                  </a:tr>
                  <a:tr h="35065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i="1" dirty="0"/>
                            <a:t>b</a:t>
                          </a:r>
                          <a:endParaRPr lang="ru-RU" sz="1200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(0.</a:t>
                          </a:r>
                          <a:r>
                            <a:rPr lang="ru-RU" sz="1200" dirty="0"/>
                            <a:t>4</a:t>
                          </a:r>
                          <a:r>
                            <a:rPr lang="en-US" sz="1200" dirty="0"/>
                            <a:t>, 0.</a:t>
                          </a:r>
                          <a:r>
                            <a:rPr lang="ru-RU" sz="1200" dirty="0"/>
                            <a:t>4</a:t>
                          </a:r>
                          <a:r>
                            <a:rPr lang="en-US" sz="1200" dirty="0"/>
                            <a:t>)</a:t>
                          </a:r>
                          <a:endParaRPr lang="ru-RU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18275665"/>
                      </a:ext>
                    </a:extLst>
                  </a:tr>
                  <a:tr h="35065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i="1" dirty="0"/>
                            <a:t>d</a:t>
                          </a:r>
                          <a:endParaRPr lang="ru-RU" sz="1200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(0.2, 0.2)</a:t>
                          </a:r>
                          <a:endParaRPr lang="ru-RU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6395551"/>
                      </a:ext>
                    </a:extLst>
                  </a:tr>
                  <a:tr h="350651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5"/>
                          <a:stretch>
                            <a:fillRect l="-508" t="-284483" r="-169036" b="-1293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 b="0" i="0" u="none" strike="noStrike" cap="none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(0.04, 0.06)</a:t>
                          </a:r>
                          <a:endParaRPr lang="ru-RU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30527208"/>
                      </a:ext>
                    </a:extLst>
                  </a:tr>
                  <a:tr h="444436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5"/>
                          <a:stretch>
                            <a:fillRect l="-508" t="-305479" r="-169036" b="-27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5"/>
                          <a:stretch>
                            <a:fillRect l="-60182" t="-305479" r="-1216" b="-274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122574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06E566C5-A7FF-44C1-8D28-B96B872A7AA8}"/>
              </a:ext>
            </a:extLst>
          </p:cNvPr>
          <p:cNvSpPr txBox="1"/>
          <p:nvPr/>
        </p:nvSpPr>
        <p:spPr>
          <a:xfrm>
            <a:off x="5565581" y="4526671"/>
            <a:ext cx="2804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/>
              <a:t>Поверхности первых моментов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307B3016-8B19-4250-9CD1-E5923EF513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4956" y="1270129"/>
            <a:ext cx="396274" cy="85351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FF6492A6-B4E2-4B3D-80A6-DD8C286821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8004" y="1644504"/>
            <a:ext cx="396274" cy="85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701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492133" y="69911"/>
            <a:ext cx="6753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ru-RU" sz="3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5810" y="4649782"/>
            <a:ext cx="1779621" cy="53433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" name="Google Shape;64;p14"/>
          <p:cNvCxnSpPr>
            <a:endCxn id="65" idx="2"/>
          </p:cNvCxnSpPr>
          <p:nvPr/>
        </p:nvCxnSpPr>
        <p:spPr>
          <a:xfrm>
            <a:off x="-24090" y="693999"/>
            <a:ext cx="6909900" cy="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" name="Google Shape;65;p14"/>
          <p:cNvSpPr/>
          <p:nvPr/>
        </p:nvSpPr>
        <p:spPr>
          <a:xfrm>
            <a:off x="6885810" y="557049"/>
            <a:ext cx="273900" cy="273900"/>
          </a:xfrm>
          <a:prstGeom prst="ellipse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F21F5CE-14B8-E1DF-EE96-E1D73923D421}"/>
              </a:ext>
            </a:extLst>
          </p:cNvPr>
          <p:cNvSpPr txBox="1"/>
          <p:nvPr/>
        </p:nvSpPr>
        <p:spPr>
          <a:xfrm>
            <a:off x="8700098" y="4813029"/>
            <a:ext cx="483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84906BE-DD03-4072-AA27-83415E25D60D}" type="slidenum">
              <a:rPr lang="ru-RU" smtClean="0"/>
              <a:t>11</a:t>
            </a:fld>
            <a:endParaRPr lang="ru-RU" dirty="0"/>
          </a:p>
        </p:txBody>
      </p:sp>
      <p:sp>
        <p:nvSpPr>
          <p:cNvPr id="6" name="Google Shape;62;p14">
            <a:extLst>
              <a:ext uri="{FF2B5EF4-FFF2-40B4-BE49-F238E27FC236}">
                <a16:creationId xmlns:a16="http://schemas.microsoft.com/office/drawing/2014/main" id="{0A2EF866-6D24-1D7A-0D4E-693F1ABDB281}"/>
              </a:ext>
            </a:extLst>
          </p:cNvPr>
          <p:cNvSpPr txBox="1"/>
          <p:nvPr/>
        </p:nvSpPr>
        <p:spPr>
          <a:xfrm>
            <a:off x="551266" y="110650"/>
            <a:ext cx="6753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ru-RU" sz="3000" b="1" dirty="0">
                <a:latin typeface="Roboto"/>
                <a:ea typeface="Roboto"/>
                <a:cs typeface="Roboto"/>
                <a:sym typeface="Roboto"/>
              </a:rPr>
              <a:t>Симуляции</a:t>
            </a:r>
            <a:endParaRPr sz="30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EB719B-8D6A-46FF-920C-208F523D71EF}"/>
              </a:ext>
            </a:extLst>
          </p:cNvPr>
          <p:cNvSpPr txBox="1"/>
          <p:nvPr/>
        </p:nvSpPr>
        <p:spPr>
          <a:xfrm>
            <a:off x="388620" y="830949"/>
            <a:ext cx="5501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Входные параметры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C2DFF0-B6ED-43D5-929B-32B5C06F7768}"/>
              </a:ext>
            </a:extLst>
          </p:cNvPr>
          <p:cNvSpPr txBox="1"/>
          <p:nvPr/>
        </p:nvSpPr>
        <p:spPr>
          <a:xfrm>
            <a:off x="121920" y="1138726"/>
            <a:ext cx="8427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1200" dirty="0"/>
          </a:p>
          <a:p>
            <a:pPr marL="228600" indent="-228600">
              <a:buAutoNum type="arabicPeriod"/>
            </a:pPr>
            <a:endParaRPr lang="ru-RU" sz="1200" dirty="0"/>
          </a:p>
        </p:txBody>
      </p:sp>
      <p:graphicFrame>
        <p:nvGraphicFramePr>
          <p:cNvPr id="3" name="Таблица 4">
            <a:extLst>
              <a:ext uri="{FF2B5EF4-FFF2-40B4-BE49-F238E27FC236}">
                <a16:creationId xmlns:a16="http://schemas.microsoft.com/office/drawing/2014/main" id="{405E5E2D-4A25-4588-B105-F193BB0B75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120417"/>
              </p:ext>
            </p:extLst>
          </p:nvPr>
        </p:nvGraphicFramePr>
        <p:xfrm>
          <a:off x="353953" y="1171679"/>
          <a:ext cx="6497190" cy="3641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0200">
                  <a:extLst>
                    <a:ext uri="{9D8B030D-6E8A-4147-A177-3AD203B41FA5}">
                      <a16:colId xmlns:a16="http://schemas.microsoft.com/office/drawing/2014/main" val="2108035864"/>
                    </a:ext>
                  </a:extLst>
                </a:gridCol>
                <a:gridCol w="4686990">
                  <a:extLst>
                    <a:ext uri="{9D8B030D-6E8A-4147-A177-3AD203B41FA5}">
                      <a16:colId xmlns:a16="http://schemas.microsoft.com/office/drawing/2014/main" val="3225030661"/>
                    </a:ext>
                  </a:extLst>
                </a:gridCol>
              </a:tblGrid>
              <a:tr h="331227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Параметры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Определения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5317786"/>
                  </a:ext>
                </a:extLst>
              </a:tr>
              <a:tr h="331227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species</a:t>
                      </a:r>
                      <a:r>
                        <a:rPr lang="ru-RU" sz="1200" b="1" i="1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_</a:t>
                      </a:r>
                      <a:r>
                        <a:rPr lang="en-US" sz="1200" b="1" i="1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count</a:t>
                      </a: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endParaRPr lang="ru-RU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Количество видов особей.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295445"/>
                  </a:ext>
                </a:extLst>
              </a:tr>
              <a:tr h="331227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area</a:t>
                      </a:r>
                      <a:r>
                        <a:rPr lang="ru-RU" sz="1200" b="1" i="1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_</a:t>
                      </a:r>
                      <a:r>
                        <a:rPr lang="en-US" sz="1200" b="1" i="1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length</a:t>
                      </a:r>
                      <a:r>
                        <a:rPr lang="ru-RU" sz="1200" b="1" i="1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_x</a:t>
                      </a:r>
                      <a:r>
                        <a:rPr lang="ru-RU" sz="12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endParaRPr lang="ru-RU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Размер области. </a:t>
                      </a:r>
                      <a:endParaRPr lang="ru-RU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1154056"/>
                  </a:ext>
                </a:extLst>
              </a:tr>
              <a:tr h="331227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cell</a:t>
                      </a:r>
                      <a:r>
                        <a:rPr lang="ru-RU" sz="1200" b="1" i="1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_</a:t>
                      </a:r>
                      <a:r>
                        <a:rPr lang="en-US" sz="1200" b="1" i="1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count</a:t>
                      </a:r>
                      <a:r>
                        <a:rPr lang="ru-RU" sz="1200" b="1" i="1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_x</a:t>
                      </a:r>
                      <a:r>
                        <a:rPr lang="ru-RU" sz="12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endParaRPr lang="ru-RU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Количество ячеек для хранения особей.</a:t>
                      </a:r>
                      <a:endParaRPr lang="ru-RU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107802"/>
                  </a:ext>
                </a:extLst>
              </a:tr>
              <a:tr h="331227">
                <a:tc>
                  <a:txBody>
                    <a:bodyPr/>
                    <a:lstStyle/>
                    <a:p>
                      <a:pPr algn="ctr"/>
                      <a:r>
                        <a:rPr lang="ru-RU" sz="1200" b="1" i="1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b_i</a:t>
                      </a:r>
                      <a:r>
                        <a:rPr lang="ru-RU" sz="12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endParaRPr lang="ru-RU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Темп рождаемости для </a:t>
                      </a:r>
                      <a:r>
                        <a:rPr lang="ru-RU" sz="1200" b="0" i="1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</a:t>
                      </a:r>
                      <a:r>
                        <a:rPr lang="ru-RU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-тог</a:t>
                      </a: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o</a:t>
                      </a:r>
                      <a:r>
                        <a:rPr lang="ru-RU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вид</a:t>
                      </a: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</a:t>
                      </a:r>
                      <a:r>
                        <a:rPr lang="ru-RU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. </a:t>
                      </a:r>
                      <a:endParaRPr lang="ru-RU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5838787"/>
                  </a:ext>
                </a:extLst>
              </a:tr>
              <a:tr h="408361">
                <a:tc>
                  <a:txBody>
                    <a:bodyPr/>
                    <a:lstStyle/>
                    <a:p>
                      <a:pPr algn="ctr"/>
                      <a:r>
                        <a:rPr lang="ru-RU" sz="1200" b="1" i="1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d_i</a:t>
                      </a:r>
                      <a:r>
                        <a:rPr lang="ru-RU" sz="12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endParaRPr lang="ru-RU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Вероятность смертности от окружающей среды для </a:t>
                      </a:r>
                      <a:r>
                        <a:rPr lang="ru-RU" sz="1200" b="0" i="1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</a:t>
                      </a:r>
                      <a:r>
                        <a:rPr lang="ru-RU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-т</a:t>
                      </a: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o</a:t>
                      </a:r>
                      <a:r>
                        <a:rPr lang="ru-RU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г</a:t>
                      </a: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o</a:t>
                      </a:r>
                      <a:r>
                        <a:rPr lang="ru-RU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вид</a:t>
                      </a: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</a:t>
                      </a:r>
                      <a:r>
                        <a:rPr lang="ru-RU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. </a:t>
                      </a:r>
                      <a:endParaRPr lang="ru-RU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9997054"/>
                  </a:ext>
                </a:extLst>
              </a:tr>
              <a:tr h="331227">
                <a:tc>
                  <a:txBody>
                    <a:bodyPr/>
                    <a:lstStyle/>
                    <a:p>
                      <a:pPr algn="ctr"/>
                      <a:r>
                        <a:rPr lang="ru-RU" sz="1200" b="1" i="1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init_d</a:t>
                      </a:r>
                      <a:r>
                        <a:rPr lang="en-US" sz="1200" b="1" i="1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</a:t>
                      </a:r>
                      <a:r>
                        <a:rPr lang="ru-RU" sz="1200" b="1" i="1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nsity_i</a:t>
                      </a:r>
                      <a:r>
                        <a:rPr lang="ru-RU" sz="12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endParaRPr lang="ru-RU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Начальная плотность для </a:t>
                      </a:r>
                      <a:r>
                        <a:rPr lang="ru-RU" sz="1200" b="0" i="1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</a:t>
                      </a:r>
                      <a:r>
                        <a:rPr lang="ru-RU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-того вида. </a:t>
                      </a:r>
                      <a:endParaRPr lang="ru-RU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6474775"/>
                  </a:ext>
                </a:extLst>
              </a:tr>
              <a:tr h="408361">
                <a:tc>
                  <a:txBody>
                    <a:bodyPr/>
                    <a:lstStyle/>
                    <a:p>
                      <a:pPr algn="ctr"/>
                      <a:r>
                        <a:rPr lang="ru-RU" sz="1200" b="1" i="1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dd_i_j</a:t>
                      </a:r>
                      <a:r>
                        <a:rPr lang="ru-RU" sz="12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endParaRPr lang="ru-RU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Сила конкуренции, влияние </a:t>
                      </a:r>
                      <a:r>
                        <a:rPr lang="ru-RU" sz="1200" b="0" i="1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</a:t>
                      </a:r>
                      <a:r>
                        <a:rPr lang="ru-RU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-того вида против </a:t>
                      </a:r>
                      <a:r>
                        <a:rPr lang="ru-RU" sz="1200" b="0" i="1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j</a:t>
                      </a:r>
                      <a:r>
                        <a:rPr lang="ru-RU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-того вида.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3689645"/>
                  </a:ext>
                </a:extLst>
              </a:tr>
              <a:tr h="331227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sm</a:t>
                      </a:r>
                      <a:r>
                        <a:rPr lang="ru-RU" sz="1200" b="1" i="1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_i</a:t>
                      </a:r>
                      <a:r>
                        <a:rPr lang="ru-RU" sz="12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endParaRPr lang="ru-RU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Ядро рождения для </a:t>
                      </a:r>
                      <a:r>
                        <a:rPr lang="ru-RU" sz="1200" b="0" i="1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</a:t>
                      </a:r>
                      <a:r>
                        <a:rPr lang="ru-RU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-того вид</a:t>
                      </a: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</a:t>
                      </a:r>
                      <a:r>
                        <a:rPr lang="ru-RU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. </a:t>
                      </a:r>
                      <a:endParaRPr lang="ru-RU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9856208"/>
                  </a:ext>
                </a:extLst>
              </a:tr>
              <a:tr h="441956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sw</a:t>
                      </a:r>
                      <a:r>
                        <a:rPr lang="ru-RU" sz="1200" b="1" i="1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_</a:t>
                      </a:r>
                      <a:r>
                        <a:rPr lang="ru-RU" sz="1200" b="1" i="1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i_j</a:t>
                      </a:r>
                      <a:r>
                        <a:rPr lang="ru-RU" sz="12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endParaRPr lang="ru-RU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Ядро конкурентной смертности, влияние </a:t>
                      </a:r>
                      <a:r>
                        <a:rPr lang="ru-RU" sz="1200" b="0" i="1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</a:t>
                      </a:r>
                      <a:r>
                        <a:rPr lang="ru-RU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-тог</a:t>
                      </a: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o</a:t>
                      </a:r>
                      <a:r>
                        <a:rPr lang="ru-RU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вид</a:t>
                      </a: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 </a:t>
                      </a:r>
                      <a:r>
                        <a:rPr lang="ru-RU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против </a:t>
                      </a:r>
                      <a:r>
                        <a:rPr lang="ru-RU" sz="1200" b="0" i="1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j</a:t>
                      </a:r>
                      <a:r>
                        <a:rPr lang="ru-RU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-того вид</a:t>
                      </a: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</a:t>
                      </a:r>
                      <a:r>
                        <a:rPr lang="ru-RU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.</a:t>
                      </a:r>
                      <a:endParaRPr lang="ru-RU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1998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3722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492133" y="69911"/>
            <a:ext cx="6753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ru-RU" sz="3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5810" y="4600360"/>
            <a:ext cx="1779621" cy="53433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" name="Google Shape;64;p14"/>
          <p:cNvCxnSpPr>
            <a:endCxn id="65" idx="2"/>
          </p:cNvCxnSpPr>
          <p:nvPr/>
        </p:nvCxnSpPr>
        <p:spPr>
          <a:xfrm>
            <a:off x="-24090" y="693999"/>
            <a:ext cx="6909900" cy="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" name="Google Shape;65;p14"/>
          <p:cNvSpPr/>
          <p:nvPr/>
        </p:nvSpPr>
        <p:spPr>
          <a:xfrm>
            <a:off x="6885810" y="557049"/>
            <a:ext cx="273900" cy="273900"/>
          </a:xfrm>
          <a:prstGeom prst="ellipse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F21F5CE-14B8-E1DF-EE96-E1D73923D421}"/>
              </a:ext>
            </a:extLst>
          </p:cNvPr>
          <p:cNvSpPr txBox="1"/>
          <p:nvPr/>
        </p:nvSpPr>
        <p:spPr>
          <a:xfrm>
            <a:off x="8700098" y="4813029"/>
            <a:ext cx="483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84906BE-DD03-4072-AA27-83415E25D60D}" type="slidenum">
              <a:rPr lang="ru-RU" smtClean="0"/>
              <a:t>12</a:t>
            </a:fld>
            <a:endParaRPr lang="ru-RU" dirty="0"/>
          </a:p>
        </p:txBody>
      </p:sp>
      <p:sp>
        <p:nvSpPr>
          <p:cNvPr id="6" name="Google Shape;62;p14">
            <a:extLst>
              <a:ext uri="{FF2B5EF4-FFF2-40B4-BE49-F238E27FC236}">
                <a16:creationId xmlns:a16="http://schemas.microsoft.com/office/drawing/2014/main" id="{0A2EF866-6D24-1D7A-0D4E-693F1ABDB281}"/>
              </a:ext>
            </a:extLst>
          </p:cNvPr>
          <p:cNvSpPr txBox="1"/>
          <p:nvPr/>
        </p:nvSpPr>
        <p:spPr>
          <a:xfrm>
            <a:off x="551266" y="110650"/>
            <a:ext cx="6753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ru-RU" sz="3000" b="1" dirty="0">
                <a:latin typeface="Roboto"/>
                <a:ea typeface="Roboto"/>
                <a:cs typeface="Roboto"/>
                <a:sym typeface="Roboto"/>
              </a:rPr>
              <a:t>Симуляции</a:t>
            </a:r>
            <a:endParaRPr sz="30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EB719B-8D6A-46FF-920C-208F523D71EF}"/>
              </a:ext>
            </a:extLst>
          </p:cNvPr>
          <p:cNvSpPr txBox="1"/>
          <p:nvPr/>
        </p:nvSpPr>
        <p:spPr>
          <a:xfrm>
            <a:off x="388620" y="830949"/>
            <a:ext cx="5501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Полученные результаты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C2DFF0-B6ED-43D5-929B-32B5C06F7768}"/>
              </a:ext>
            </a:extLst>
          </p:cNvPr>
          <p:cNvSpPr txBox="1"/>
          <p:nvPr/>
        </p:nvSpPr>
        <p:spPr>
          <a:xfrm>
            <a:off x="121920" y="1138726"/>
            <a:ext cx="8427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1200" dirty="0"/>
          </a:p>
          <a:p>
            <a:pPr marL="228600" indent="-228600">
              <a:buAutoNum type="arabicPeriod"/>
            </a:pPr>
            <a:endParaRPr lang="ru-RU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2E382B-69F0-4905-87DD-41E26480815F}"/>
              </a:ext>
            </a:extLst>
          </p:cNvPr>
          <p:cNvSpPr txBox="1"/>
          <p:nvPr/>
        </p:nvSpPr>
        <p:spPr>
          <a:xfrm>
            <a:off x="194310" y="1138726"/>
            <a:ext cx="875538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endParaRPr lang="ru-RU" dirty="0"/>
          </a:p>
          <a:p>
            <a:pPr lvl="2"/>
            <a:endParaRPr lang="ru-RU" dirty="0"/>
          </a:p>
          <a:p>
            <a:pPr lvl="2"/>
            <a:r>
              <a:rPr lang="ru-RU" dirty="0"/>
              <a:t>	</a:t>
            </a:r>
          </a:p>
          <a:p>
            <a:pPr lvl="2"/>
            <a:r>
              <a:rPr lang="ru-RU" dirty="0"/>
              <a:t>	</a:t>
            </a:r>
          </a:p>
          <a:p>
            <a:pPr lvl="2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Таблица 4">
                <a:extLst>
                  <a:ext uri="{FF2B5EF4-FFF2-40B4-BE49-F238E27FC236}">
                    <a16:creationId xmlns:a16="http://schemas.microsoft.com/office/drawing/2014/main" id="{DD4B1EAE-ECF7-424D-B3CC-EBBA272F149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86989311"/>
                  </p:ext>
                </p:extLst>
              </p:nvPr>
            </p:nvGraphicFramePr>
            <p:xfrm>
              <a:off x="336469" y="1702022"/>
              <a:ext cx="2792730" cy="248285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92517">
                      <a:extLst>
                        <a:ext uri="{9D8B030D-6E8A-4147-A177-3AD203B41FA5}">
                          <a16:colId xmlns:a16="http://schemas.microsoft.com/office/drawing/2014/main" val="1271834087"/>
                        </a:ext>
                      </a:extLst>
                    </a:gridCol>
                    <a:gridCol w="1700213">
                      <a:extLst>
                        <a:ext uri="{9D8B030D-6E8A-4147-A177-3AD203B41FA5}">
                          <a16:colId xmlns:a16="http://schemas.microsoft.com/office/drawing/2014/main" val="1800869978"/>
                        </a:ext>
                      </a:extLst>
                    </a:gridCol>
                  </a:tblGrid>
                  <a:tr h="28498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 dirty="0"/>
                            <a:t>Параметры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 dirty="0"/>
                            <a:t>Значения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35057756"/>
                      </a:ext>
                    </a:extLst>
                  </a:tr>
                  <a:tr h="3356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i="1" dirty="0"/>
                            <a:t>b</a:t>
                          </a:r>
                          <a:endParaRPr lang="ru-RU" sz="1200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(0.501, 0.5001, 0.5)</a:t>
                          </a:r>
                          <a:endParaRPr lang="ru-RU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18275665"/>
                      </a:ext>
                    </a:extLst>
                  </a:tr>
                  <a:tr h="3356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i="1" dirty="0"/>
                            <a:t>d</a:t>
                          </a:r>
                          <a:endParaRPr lang="ru-RU" sz="1200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(0.2, 0.2, 0.2)</a:t>
                          </a:r>
                          <a:endParaRPr lang="ru-RU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6395551"/>
                      </a:ext>
                    </a:extLst>
                  </a:tr>
                  <a:tr h="33565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200" b="1" i="1" u="none" strike="noStrike" cap="none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u="none" strike="noStrike" cap="none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  <m:t>𝝈</m:t>
                                    </m:r>
                                  </m:e>
                                  <m:sub>
                                    <m:r>
                                      <a:rPr lang="en-US" sz="1200" b="1" i="1" u="none" strike="noStrike" cap="none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  <m:t>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b="0" i="0" u="none" strike="noStrike" cap="none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     </a:t>
                          </a:r>
                          <a:r>
                            <a:rPr lang="ru-RU" sz="1200" b="0" i="0" u="none" strike="noStrike" cap="none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(0.04, 0.04, 0.04)</a:t>
                          </a:r>
                          <a:endParaRPr lang="ru-RU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30527208"/>
                      </a:ext>
                    </a:extLst>
                  </a:tr>
                  <a:tr h="593493">
                    <a:tc>
                      <a:txBody>
                        <a:bodyPr/>
                        <a:lstStyle/>
                        <a:p>
                          <a:pPr algn="ctr"/>
                          <a:endParaRPr lang="en-US" sz="1200" b="1" i="1" u="none" strike="noStrike" cap="none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  <a:sym typeface="Arial"/>
                          </a:endParaRPr>
                        </a:p>
                        <a:p>
                          <a:pPr algn="ctr"/>
                          <a:r>
                            <a:rPr lang="en-US" sz="1200" b="1" i="1" u="none" strike="noStrike" cap="none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d</a:t>
                          </a:r>
                          <a14:m>
                            <m:oMath xmlns:m="http://schemas.openxmlformats.org/officeDocument/2006/math">
                              <m:r>
                                <a:rPr lang="ru-RU" sz="1200" b="1" i="1" u="none" strike="noStrike" cap="none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Arial"/>
                                </a:rPr>
                                <m:t> ′</m:t>
                              </m:r>
                            </m:oMath>
                          </a14:m>
                          <a:endParaRPr lang="ru-RU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ru-RU" sz="1200" b="0" i="1" u="none" strike="noStrike" cap="none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ru-RU" sz="1200" b="0" i="1" u="none" strike="noStrike" cap="none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Arial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ru-RU" sz="1200" b="0" i="1" u="none" strike="noStrike" cap="none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Arial"/>
                                            </a:rPr>
                                            <m:t>0.001</m:t>
                                          </m:r>
                                        </m:e>
                                        <m:e>
                                          <m:r>
                                            <a:rPr lang="ru-RU" sz="1200" b="0" i="1" u="none" strike="noStrike" cap="none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Arial"/>
                                            </a:rPr>
                                            <m:t>0.001</m:t>
                                          </m:r>
                                        </m:e>
                                        <m:e>
                                          <m:r>
                                            <a:rPr lang="ru-RU" sz="1200" b="0" i="1" u="none" strike="noStrike" cap="none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Arial"/>
                                            </a:rPr>
                                            <m:t>0.001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ru-RU" sz="1200" b="0" i="1" u="none" strike="noStrike" cap="none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Arial"/>
                                            </a:rPr>
                                            <m:t>0.001</m:t>
                                          </m:r>
                                        </m:e>
                                        <m:e>
                                          <m:r>
                                            <a:rPr lang="ru-RU" sz="1200" b="0" i="1" u="none" strike="noStrike" cap="none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Arial"/>
                                            </a:rPr>
                                            <m:t>0.001</m:t>
                                          </m:r>
                                        </m:e>
                                        <m:e>
                                          <m:r>
                                            <a:rPr lang="ru-RU" sz="1200" b="0" i="1" u="none" strike="noStrike" cap="none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Arial"/>
                                            </a:rPr>
                                            <m:t>0.001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ru-RU" sz="1200" b="0" i="1" u="none" strike="noStrike" cap="none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Arial"/>
                                            </a:rPr>
                                            <m:t>0.001</m:t>
                                          </m:r>
                                        </m:e>
                                        <m:e>
                                          <m:r>
                                            <a:rPr lang="ru-RU" sz="1200" b="0" i="1" u="none" strike="noStrike" cap="none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Arial"/>
                                            </a:rPr>
                                            <m:t>0.001</m:t>
                                          </m:r>
                                        </m:e>
                                        <m:e>
                                          <m:r>
                                            <a:rPr lang="ru-RU" sz="1200" b="0" i="1" u="none" strike="noStrike" cap="none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Arial"/>
                                            </a:rPr>
                                            <m:t>0.001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ru-RU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1225743"/>
                      </a:ext>
                    </a:extLst>
                  </a:tr>
                  <a:tr h="597403">
                    <a:tc>
                      <a:txBody>
                        <a:bodyPr/>
                        <a:lstStyle/>
                        <a:p>
                          <a:pPr algn="ctr"/>
                          <a:endParaRPr lang="en-US" sz="1200" b="1" i="1" u="none" strike="noStrike" cap="none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  <a:sym typeface="Arial"/>
                          </a:endParaRPr>
                        </a:p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200" b="1" i="1" u="none" strike="noStrike" cap="none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Arial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 i="1" u="none" strike="noStrike" cap="none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𝝈</m:t>
                                  </m:r>
                                </m:e>
                                <m:sub>
                                  <m:r>
                                    <a:rPr lang="en-US" sz="1200" b="1" i="1" u="none" strike="noStrike" cap="none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𝒘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b="1" i="1" u="none" strike="noStrike" cap="none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 </a:t>
                          </a:r>
                          <a:endParaRPr lang="ru-RU" sz="1200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ru-RU" sz="1200" b="0" i="1" u="none" strike="noStrike" cap="none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ru-RU" sz="1200" b="0" i="1" u="none" strike="noStrike" cap="none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Arial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ru-RU" sz="1200" b="0" i="1" u="none" strike="noStrike" cap="none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Arial"/>
                                            </a:rPr>
                                            <m:t>0.04</m:t>
                                          </m:r>
                                        </m:e>
                                        <m:e>
                                          <m:r>
                                            <a:rPr lang="ru-RU" sz="1200" b="0" i="1" u="none" strike="noStrike" cap="none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Arial"/>
                                            </a:rPr>
                                            <m:t>0.05</m:t>
                                          </m:r>
                                        </m:e>
                                        <m:e>
                                          <m:r>
                                            <a:rPr lang="ru-RU" sz="1200" b="0" i="1" u="none" strike="noStrike" cap="none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Arial"/>
                                            </a:rPr>
                                            <m:t>0.06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ru-RU" sz="1200" b="0" i="1" u="none" strike="noStrike" cap="none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Arial"/>
                                            </a:rPr>
                                            <m:t>0.05</m:t>
                                          </m:r>
                                        </m:e>
                                        <m:e>
                                          <m:r>
                                            <a:rPr lang="ru-RU" sz="1200" b="0" i="1" u="none" strike="noStrike" cap="none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Arial"/>
                                            </a:rPr>
                                            <m:t>0.04</m:t>
                                          </m:r>
                                        </m:e>
                                        <m:e>
                                          <m:r>
                                            <a:rPr lang="ru-RU" sz="1200" b="0" i="1" u="none" strike="noStrike" cap="none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Arial"/>
                                            </a:rPr>
                                            <m:t>0.03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ru-RU" sz="1200" b="0" i="1" u="none" strike="noStrike" cap="none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Arial"/>
                                            </a:rPr>
                                            <m:t>0.06</m:t>
                                          </m:r>
                                        </m:e>
                                        <m:e>
                                          <m:r>
                                            <a:rPr lang="ru-RU" sz="1200" b="0" i="1" u="none" strike="noStrike" cap="none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Arial"/>
                                            </a:rPr>
                                            <m:t>0.03</m:t>
                                          </m:r>
                                        </m:e>
                                        <m:e>
                                          <m:r>
                                            <a:rPr lang="ru-RU" sz="1200" b="0" i="1" u="none" strike="noStrike" cap="none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Arial"/>
                                            </a:rPr>
                                            <m:t>0.04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ru-RU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087701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Таблица 4">
                <a:extLst>
                  <a:ext uri="{FF2B5EF4-FFF2-40B4-BE49-F238E27FC236}">
                    <a16:creationId xmlns:a16="http://schemas.microsoft.com/office/drawing/2014/main" id="{DD4B1EAE-ECF7-424D-B3CC-EBBA272F149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86989311"/>
                  </p:ext>
                </p:extLst>
              </p:nvPr>
            </p:nvGraphicFramePr>
            <p:xfrm>
              <a:off x="336469" y="1702022"/>
              <a:ext cx="2792730" cy="248285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92517">
                      <a:extLst>
                        <a:ext uri="{9D8B030D-6E8A-4147-A177-3AD203B41FA5}">
                          <a16:colId xmlns:a16="http://schemas.microsoft.com/office/drawing/2014/main" val="1271834087"/>
                        </a:ext>
                      </a:extLst>
                    </a:gridCol>
                    <a:gridCol w="1700213">
                      <a:extLst>
                        <a:ext uri="{9D8B030D-6E8A-4147-A177-3AD203B41FA5}">
                          <a16:colId xmlns:a16="http://schemas.microsoft.com/office/drawing/2014/main" val="1800869978"/>
                        </a:ext>
                      </a:extLst>
                    </a:gridCol>
                  </a:tblGrid>
                  <a:tr h="28498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 dirty="0"/>
                            <a:t>Параметры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 dirty="0"/>
                            <a:t>Значения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35057756"/>
                      </a:ext>
                    </a:extLst>
                  </a:tr>
                  <a:tr h="3356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i="1" dirty="0"/>
                            <a:t>b</a:t>
                          </a:r>
                          <a:endParaRPr lang="ru-RU" sz="1200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(0.501, 0.5001, 0.5)</a:t>
                          </a:r>
                          <a:endParaRPr lang="ru-RU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18275665"/>
                      </a:ext>
                    </a:extLst>
                  </a:tr>
                  <a:tr h="3356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i="1" dirty="0"/>
                            <a:t>d</a:t>
                          </a:r>
                          <a:endParaRPr lang="ru-RU" sz="1200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(0.2, 0.2, 0.2)</a:t>
                          </a:r>
                          <a:endParaRPr lang="ru-RU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6395551"/>
                      </a:ext>
                    </a:extLst>
                  </a:tr>
                  <a:tr h="335657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556" t="-287273" r="-157222" b="-36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b="0" i="0" u="none" strike="noStrike" cap="none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     </a:t>
                          </a:r>
                          <a:r>
                            <a:rPr lang="ru-RU" sz="1200" b="0" i="0" u="none" strike="noStrike" cap="none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(0.04, 0.04, 0.04)</a:t>
                          </a:r>
                          <a:endParaRPr lang="ru-RU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30527208"/>
                      </a:ext>
                    </a:extLst>
                  </a:tr>
                  <a:tr h="593493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556" t="-217347" r="-157222" b="-102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64875" t="-217347" r="-1434" b="-1020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1225743"/>
                      </a:ext>
                    </a:extLst>
                  </a:tr>
                  <a:tr h="597403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556" t="-317347" r="-157222" b="-2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64875" t="-317347" r="-1434" b="-20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40877012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1839F80-9F2D-4BB8-8FC0-C624206816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1358" y="1644603"/>
            <a:ext cx="5750722" cy="28330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97B2D89-FD64-4DF7-B488-FC81C05EC903}"/>
              </a:ext>
            </a:extLst>
          </p:cNvPr>
          <p:cNvSpPr txBox="1"/>
          <p:nvPr/>
        </p:nvSpPr>
        <p:spPr>
          <a:xfrm>
            <a:off x="5337220" y="4449501"/>
            <a:ext cx="25603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/>
              <a:t>Динамика первых моментов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7DD3C3-0619-42AA-A30B-BB8833171EA1}"/>
              </a:ext>
            </a:extLst>
          </p:cNvPr>
          <p:cNvSpPr txBox="1"/>
          <p:nvPr/>
        </p:nvSpPr>
        <p:spPr>
          <a:xfrm>
            <a:off x="388620" y="1216745"/>
            <a:ext cx="65258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err="1"/>
              <a:t>Трехвидовая</a:t>
            </a:r>
            <a:r>
              <a:rPr lang="ru-RU" sz="1200" dirty="0"/>
              <a:t> модель:</a:t>
            </a:r>
          </a:p>
        </p:txBody>
      </p:sp>
    </p:spTree>
    <p:extLst>
      <p:ext uri="{BB962C8B-B14F-4D97-AF65-F5344CB8AC3E}">
        <p14:creationId xmlns:p14="http://schemas.microsoft.com/office/powerpoint/2010/main" val="3291795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45E0D19-3D3D-4DFE-BE12-E63F7FDBD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2598" y="1152614"/>
            <a:ext cx="5235323" cy="3686062"/>
          </a:xfrm>
          <a:prstGeom prst="rect">
            <a:avLst/>
          </a:prstGeom>
        </p:spPr>
      </p:pic>
      <p:sp>
        <p:nvSpPr>
          <p:cNvPr id="62" name="Google Shape;62;p14"/>
          <p:cNvSpPr txBox="1"/>
          <p:nvPr/>
        </p:nvSpPr>
        <p:spPr>
          <a:xfrm>
            <a:off x="492133" y="69911"/>
            <a:ext cx="6753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ru-RU" sz="3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22760" y="4618178"/>
            <a:ext cx="1779621" cy="53433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" name="Google Shape;64;p14"/>
          <p:cNvCxnSpPr>
            <a:endCxn id="65" idx="2"/>
          </p:cNvCxnSpPr>
          <p:nvPr/>
        </p:nvCxnSpPr>
        <p:spPr>
          <a:xfrm>
            <a:off x="-24090" y="693999"/>
            <a:ext cx="6909900" cy="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" name="Google Shape;65;p14"/>
          <p:cNvSpPr/>
          <p:nvPr/>
        </p:nvSpPr>
        <p:spPr>
          <a:xfrm>
            <a:off x="6885810" y="557049"/>
            <a:ext cx="273900" cy="273900"/>
          </a:xfrm>
          <a:prstGeom prst="ellipse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F21F5CE-14B8-E1DF-EE96-E1D73923D421}"/>
              </a:ext>
            </a:extLst>
          </p:cNvPr>
          <p:cNvSpPr txBox="1"/>
          <p:nvPr/>
        </p:nvSpPr>
        <p:spPr>
          <a:xfrm>
            <a:off x="8700098" y="4813029"/>
            <a:ext cx="483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84906BE-DD03-4072-AA27-83415E25D60D}" type="slidenum">
              <a:rPr lang="ru-RU" smtClean="0"/>
              <a:t>13</a:t>
            </a:fld>
            <a:endParaRPr lang="ru-RU" dirty="0"/>
          </a:p>
        </p:txBody>
      </p:sp>
      <p:sp>
        <p:nvSpPr>
          <p:cNvPr id="6" name="Google Shape;62;p14">
            <a:extLst>
              <a:ext uri="{FF2B5EF4-FFF2-40B4-BE49-F238E27FC236}">
                <a16:creationId xmlns:a16="http://schemas.microsoft.com/office/drawing/2014/main" id="{0A2EF866-6D24-1D7A-0D4E-693F1ABDB281}"/>
              </a:ext>
            </a:extLst>
          </p:cNvPr>
          <p:cNvSpPr txBox="1"/>
          <p:nvPr/>
        </p:nvSpPr>
        <p:spPr>
          <a:xfrm>
            <a:off x="551266" y="110650"/>
            <a:ext cx="6753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ru-RU" sz="3000" b="1" dirty="0">
                <a:latin typeface="Roboto"/>
                <a:ea typeface="Roboto"/>
                <a:cs typeface="Roboto"/>
                <a:sym typeface="Roboto"/>
              </a:rPr>
              <a:t>Симуляции</a:t>
            </a:r>
            <a:endParaRPr sz="30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EB719B-8D6A-46FF-920C-208F523D71EF}"/>
              </a:ext>
            </a:extLst>
          </p:cNvPr>
          <p:cNvSpPr txBox="1"/>
          <p:nvPr/>
        </p:nvSpPr>
        <p:spPr>
          <a:xfrm>
            <a:off x="388620" y="830949"/>
            <a:ext cx="5501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Полученные результаты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C2DFF0-B6ED-43D5-929B-32B5C06F7768}"/>
              </a:ext>
            </a:extLst>
          </p:cNvPr>
          <p:cNvSpPr txBox="1"/>
          <p:nvPr/>
        </p:nvSpPr>
        <p:spPr>
          <a:xfrm>
            <a:off x="121920" y="1138726"/>
            <a:ext cx="8427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1200" dirty="0"/>
          </a:p>
          <a:p>
            <a:pPr marL="228600" indent="-228600">
              <a:buAutoNum type="arabicPeriod"/>
            </a:pPr>
            <a:endParaRPr lang="ru-RU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2E382B-69F0-4905-87DD-41E26480815F}"/>
              </a:ext>
            </a:extLst>
          </p:cNvPr>
          <p:cNvSpPr txBox="1"/>
          <p:nvPr/>
        </p:nvSpPr>
        <p:spPr>
          <a:xfrm>
            <a:off x="194310" y="1045298"/>
            <a:ext cx="875538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endParaRPr lang="ru-RU" dirty="0"/>
          </a:p>
          <a:p>
            <a:pPr lvl="2"/>
            <a:endParaRPr lang="ru-RU" dirty="0"/>
          </a:p>
          <a:p>
            <a:pPr lvl="2"/>
            <a:r>
              <a:rPr lang="ru-RU" dirty="0"/>
              <a:t>	</a:t>
            </a:r>
          </a:p>
          <a:p>
            <a:pPr lvl="2"/>
            <a:r>
              <a:rPr lang="ru-RU" dirty="0"/>
              <a:t>	</a:t>
            </a:r>
          </a:p>
          <a:p>
            <a:pPr lvl="2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Таблица 4">
                <a:extLst>
                  <a:ext uri="{FF2B5EF4-FFF2-40B4-BE49-F238E27FC236}">
                    <a16:creationId xmlns:a16="http://schemas.microsoft.com/office/drawing/2014/main" id="{DD4B1EAE-ECF7-424D-B3CC-EBBA272F149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15627297"/>
                  </p:ext>
                </p:extLst>
              </p:nvPr>
            </p:nvGraphicFramePr>
            <p:xfrm>
              <a:off x="516878" y="1714956"/>
              <a:ext cx="2461260" cy="256137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92517">
                      <a:extLst>
                        <a:ext uri="{9D8B030D-6E8A-4147-A177-3AD203B41FA5}">
                          <a16:colId xmlns:a16="http://schemas.microsoft.com/office/drawing/2014/main" val="1271834087"/>
                        </a:ext>
                      </a:extLst>
                    </a:gridCol>
                    <a:gridCol w="1368743">
                      <a:extLst>
                        <a:ext uri="{9D8B030D-6E8A-4147-A177-3AD203B41FA5}">
                          <a16:colId xmlns:a16="http://schemas.microsoft.com/office/drawing/2014/main" val="1800869978"/>
                        </a:ext>
                      </a:extLst>
                    </a:gridCol>
                  </a:tblGrid>
                  <a:tr h="30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 dirty="0"/>
                            <a:t>Параметры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 dirty="0"/>
                            <a:t>Значения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35057756"/>
                      </a:ext>
                    </a:extLst>
                  </a:tr>
                  <a:tr h="3606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i="1" dirty="0"/>
                            <a:t>b</a:t>
                          </a:r>
                          <a:endParaRPr lang="ru-RU" sz="1200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(0.</a:t>
                          </a:r>
                          <a:r>
                            <a:rPr lang="ru-RU" sz="1200" dirty="0"/>
                            <a:t>4, 0</a:t>
                          </a:r>
                          <a:r>
                            <a:rPr lang="en-US" sz="1200" dirty="0"/>
                            <a:t>.4)</a:t>
                          </a:r>
                          <a:endParaRPr lang="ru-RU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18275665"/>
                      </a:ext>
                    </a:extLst>
                  </a:tr>
                  <a:tr h="3606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i="1" dirty="0"/>
                            <a:t>d</a:t>
                          </a:r>
                          <a:endParaRPr lang="ru-RU" sz="1200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(0.2, 0.2)</a:t>
                          </a:r>
                          <a:endParaRPr lang="ru-RU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6395551"/>
                      </a:ext>
                    </a:extLst>
                  </a:tr>
                  <a:tr h="36068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200" b="1" i="1" u="none" strike="noStrike" cap="none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u="none" strike="noStrike" cap="none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  <m:t>𝝈</m:t>
                                    </m:r>
                                  </m:e>
                                  <m:sub>
                                    <m:r>
                                      <a:rPr lang="en-US" sz="1200" b="1" i="1" u="none" strike="noStrike" cap="none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  <m:t>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 b="0" i="0" u="none" strike="noStrike" cap="none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(0.04, 0.04)</a:t>
                          </a:r>
                          <a:endParaRPr lang="ru-RU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30527208"/>
                      </a:ext>
                    </a:extLst>
                  </a:tr>
                  <a:tr h="595399">
                    <a:tc>
                      <a:txBody>
                        <a:bodyPr/>
                        <a:lstStyle/>
                        <a:p>
                          <a:pPr algn="ctr"/>
                          <a:endParaRPr lang="en-US" sz="1200" b="1" i="1" u="none" strike="noStrike" cap="none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  <a:sym typeface="Arial"/>
                          </a:endParaRPr>
                        </a:p>
                        <a:p>
                          <a:pPr algn="ctr"/>
                          <a:r>
                            <a:rPr lang="en-US" sz="1200" b="1" i="1" u="none" strike="noStrike" cap="none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d</a:t>
                          </a:r>
                          <a14:m>
                            <m:oMath xmlns:m="http://schemas.openxmlformats.org/officeDocument/2006/math">
                              <m:r>
                                <a:rPr lang="ru-RU" sz="1200" b="1" i="1" u="none" strike="noStrike" cap="none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Arial"/>
                                </a:rPr>
                                <m:t> ′</m:t>
                              </m:r>
                            </m:oMath>
                          </a14:m>
                          <a:endParaRPr lang="ru-RU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ru-RU" sz="1400" b="1" i="1" u="none" strike="noStrike" cap="none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ru-RU" sz="1400" b="1" i="1" u="none" strike="noStrike" cap="none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Arial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ru-RU" sz="1400" b="0" i="1" u="none" strike="noStrike" cap="none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Arial"/>
                                            </a:rPr>
                                            <m:t>0.001</m:t>
                                          </m:r>
                                        </m:e>
                                        <m:e>
                                          <m:r>
                                            <a:rPr lang="ru-RU" sz="1400" b="0" i="1" u="none" strike="noStrike" cap="none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Arial"/>
                                            </a:rPr>
                                            <m:t>0.001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ru-RU" sz="1400" b="0" i="1" u="none" strike="noStrike" cap="none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Arial"/>
                                            </a:rPr>
                                            <m:t>0.001</m:t>
                                          </m:r>
                                        </m:e>
                                        <m:e>
                                          <m:r>
                                            <a:rPr lang="ru-RU" sz="1400" b="0" i="1" u="none" strike="noStrike" cap="none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Arial"/>
                                            </a:rPr>
                                            <m:t>0.001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ru-RU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1225743"/>
                      </a:ext>
                    </a:extLst>
                  </a:tr>
                  <a:tr h="577672">
                    <a:tc>
                      <a:txBody>
                        <a:bodyPr/>
                        <a:lstStyle/>
                        <a:p>
                          <a:pPr algn="ctr"/>
                          <a:endParaRPr lang="en-US" sz="1200" b="1" i="1" u="none" strike="noStrike" cap="none" dirty="0">
                            <a:solidFill>
                              <a:schemeClr val="dk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  <a:sym typeface="Arial"/>
                          </a:endParaRPr>
                        </a:p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200" b="1" i="1" u="none" strike="noStrike" cap="none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Arial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 i="1" u="none" strike="noStrike" cap="none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𝝈</m:t>
                                  </m:r>
                                </m:e>
                                <m:sub>
                                  <m:r>
                                    <a:rPr lang="en-US" sz="1200" b="1" i="1" u="none" strike="noStrike" cap="none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𝒘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b="1" i="1" u="none" strike="noStrike" cap="none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 </a:t>
                          </a:r>
                          <a:endParaRPr lang="ru-RU" sz="1200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ru-RU" sz="1400" b="1" i="1" u="none" strike="noStrike" cap="none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ru-RU" sz="1400" b="1" i="1" u="none" strike="noStrike" cap="none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Arial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ru-RU" sz="1400" b="0" i="1" u="none" strike="noStrike" cap="none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Arial"/>
                                            </a:rPr>
                                            <m:t>0.04</m:t>
                                          </m:r>
                                        </m:e>
                                        <m:e>
                                          <m:r>
                                            <a:rPr lang="ru-RU" sz="1400" b="0" i="1" u="none" strike="noStrike" cap="none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Arial"/>
                                            </a:rPr>
                                            <m:t>0.04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ru-RU" sz="1400" b="0" i="1" u="none" strike="noStrike" cap="none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Arial"/>
                                            </a:rPr>
                                            <m:t>0.04</m:t>
                                          </m:r>
                                        </m:e>
                                        <m:e>
                                          <m:r>
                                            <a:rPr lang="ru-RU" sz="1400" b="0" i="1" u="none" strike="noStrike" cap="none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Arial"/>
                                            </a:rPr>
                                            <m:t>0.04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ru-RU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087701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Таблица 4">
                <a:extLst>
                  <a:ext uri="{FF2B5EF4-FFF2-40B4-BE49-F238E27FC236}">
                    <a16:creationId xmlns:a16="http://schemas.microsoft.com/office/drawing/2014/main" id="{DD4B1EAE-ECF7-424D-B3CC-EBBA272F149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15627297"/>
                  </p:ext>
                </p:extLst>
              </p:nvPr>
            </p:nvGraphicFramePr>
            <p:xfrm>
              <a:off x="516878" y="1714956"/>
              <a:ext cx="2461260" cy="256137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92517">
                      <a:extLst>
                        <a:ext uri="{9D8B030D-6E8A-4147-A177-3AD203B41FA5}">
                          <a16:colId xmlns:a16="http://schemas.microsoft.com/office/drawing/2014/main" val="1271834087"/>
                        </a:ext>
                      </a:extLst>
                    </a:gridCol>
                    <a:gridCol w="1368743">
                      <a:extLst>
                        <a:ext uri="{9D8B030D-6E8A-4147-A177-3AD203B41FA5}">
                          <a16:colId xmlns:a16="http://schemas.microsoft.com/office/drawing/2014/main" val="1800869978"/>
                        </a:ext>
                      </a:extLst>
                    </a:gridCol>
                  </a:tblGrid>
                  <a:tr h="30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 dirty="0"/>
                            <a:t>Параметры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 dirty="0"/>
                            <a:t>Значения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35057756"/>
                      </a:ext>
                    </a:extLst>
                  </a:tr>
                  <a:tr h="3606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i="1" dirty="0"/>
                            <a:t>b</a:t>
                          </a:r>
                          <a:endParaRPr lang="ru-RU" sz="1200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(0.</a:t>
                          </a:r>
                          <a:r>
                            <a:rPr lang="ru-RU" sz="1200" dirty="0"/>
                            <a:t>4, 0</a:t>
                          </a:r>
                          <a:r>
                            <a:rPr lang="en-US" sz="1200" dirty="0"/>
                            <a:t>.4)</a:t>
                          </a:r>
                          <a:endParaRPr lang="ru-RU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18275665"/>
                      </a:ext>
                    </a:extLst>
                  </a:tr>
                  <a:tr h="3606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i="1" dirty="0"/>
                            <a:t>d</a:t>
                          </a:r>
                          <a:endParaRPr lang="ru-RU" sz="1200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(0.2, 0.2)</a:t>
                          </a:r>
                          <a:endParaRPr lang="ru-RU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6395551"/>
                      </a:ext>
                    </a:extLst>
                  </a:tr>
                  <a:tr h="360689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5"/>
                          <a:stretch>
                            <a:fillRect l="-556" t="-288136" r="-127222" b="-3305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 b="0" i="0" u="none" strike="noStrike" cap="none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(0.04, 0.04)</a:t>
                          </a:r>
                          <a:endParaRPr lang="ru-RU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30527208"/>
                      </a:ext>
                    </a:extLst>
                  </a:tr>
                  <a:tr h="595399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5"/>
                          <a:stretch>
                            <a:fillRect l="-556" t="-233673" r="-127222" b="-989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5"/>
                          <a:stretch>
                            <a:fillRect l="-80444" t="-233673" r="-1778" b="-9898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1225743"/>
                      </a:ext>
                    </a:extLst>
                  </a:tr>
                  <a:tr h="57767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5"/>
                          <a:stretch>
                            <a:fillRect l="-556" t="-344211" r="-127222" b="-2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5"/>
                          <a:stretch>
                            <a:fillRect l="-80444" t="-344211" r="-1778" b="-21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4087701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397B2D89-FD64-4DF7-B488-FC81C05EC903}"/>
              </a:ext>
            </a:extLst>
          </p:cNvPr>
          <p:cNvSpPr txBox="1"/>
          <p:nvPr/>
        </p:nvSpPr>
        <p:spPr>
          <a:xfrm>
            <a:off x="5152370" y="4689918"/>
            <a:ext cx="25603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/>
              <a:t>Динамика первых моментов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7DD3C3-0619-42AA-A30B-BB8833171EA1}"/>
              </a:ext>
            </a:extLst>
          </p:cNvPr>
          <p:cNvSpPr txBox="1"/>
          <p:nvPr/>
        </p:nvSpPr>
        <p:spPr>
          <a:xfrm>
            <a:off x="388620" y="1192283"/>
            <a:ext cx="65258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Двувидовая модель:</a:t>
            </a:r>
          </a:p>
        </p:txBody>
      </p:sp>
    </p:spTree>
    <p:extLst>
      <p:ext uri="{BB962C8B-B14F-4D97-AF65-F5344CB8AC3E}">
        <p14:creationId xmlns:p14="http://schemas.microsoft.com/office/powerpoint/2010/main" val="1907698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492133" y="69911"/>
            <a:ext cx="6753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ru-RU" sz="3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5810" y="4609170"/>
            <a:ext cx="1779621" cy="53433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" name="Google Shape;64;p14"/>
          <p:cNvCxnSpPr>
            <a:endCxn id="65" idx="2"/>
          </p:cNvCxnSpPr>
          <p:nvPr/>
        </p:nvCxnSpPr>
        <p:spPr>
          <a:xfrm>
            <a:off x="-24090" y="693999"/>
            <a:ext cx="6909900" cy="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" name="Google Shape;65;p14"/>
          <p:cNvSpPr/>
          <p:nvPr/>
        </p:nvSpPr>
        <p:spPr>
          <a:xfrm>
            <a:off x="6885810" y="557049"/>
            <a:ext cx="273900" cy="273900"/>
          </a:xfrm>
          <a:prstGeom prst="ellipse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F21F5CE-14B8-E1DF-EE96-E1D73923D421}"/>
              </a:ext>
            </a:extLst>
          </p:cNvPr>
          <p:cNvSpPr txBox="1"/>
          <p:nvPr/>
        </p:nvSpPr>
        <p:spPr>
          <a:xfrm>
            <a:off x="8700098" y="4813029"/>
            <a:ext cx="483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84906BE-DD03-4072-AA27-83415E25D60D}" type="slidenum">
              <a:rPr lang="ru-RU" smtClean="0"/>
              <a:t>14</a:t>
            </a:fld>
            <a:endParaRPr lang="ru-RU" dirty="0"/>
          </a:p>
        </p:txBody>
      </p:sp>
      <p:sp>
        <p:nvSpPr>
          <p:cNvPr id="6" name="Google Shape;62;p14">
            <a:extLst>
              <a:ext uri="{FF2B5EF4-FFF2-40B4-BE49-F238E27FC236}">
                <a16:creationId xmlns:a16="http://schemas.microsoft.com/office/drawing/2014/main" id="{0A2EF866-6D24-1D7A-0D4E-693F1ABDB281}"/>
              </a:ext>
            </a:extLst>
          </p:cNvPr>
          <p:cNvSpPr txBox="1"/>
          <p:nvPr/>
        </p:nvSpPr>
        <p:spPr>
          <a:xfrm>
            <a:off x="406410" y="174533"/>
            <a:ext cx="6753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ru-RU" sz="2400" b="1" dirty="0">
                <a:latin typeface="Roboto"/>
                <a:ea typeface="Roboto"/>
                <a:cs typeface="Roboto"/>
                <a:sym typeface="Roboto"/>
              </a:rPr>
              <a:t>Сравнение численного метода и симуляции</a:t>
            </a:r>
            <a:endParaRPr sz="24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265A44-5D78-468D-B976-EBB50718655A}"/>
              </a:ext>
            </a:extLst>
          </p:cNvPr>
          <p:cNvSpPr txBox="1"/>
          <p:nvPr/>
        </p:nvSpPr>
        <p:spPr>
          <a:xfrm>
            <a:off x="337830" y="759935"/>
            <a:ext cx="6393677" cy="30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Достоинства и недостатки методов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0B66B3-06EE-4B45-8364-AC98F29E8C4B}"/>
              </a:ext>
            </a:extLst>
          </p:cNvPr>
          <p:cNvSpPr txBox="1"/>
          <p:nvPr/>
        </p:nvSpPr>
        <p:spPr>
          <a:xfrm>
            <a:off x="168915" y="1068462"/>
            <a:ext cx="8637255" cy="4355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300" u="sng" dirty="0"/>
              <a:t>Численный метод:</a:t>
            </a:r>
          </a:p>
          <a:p>
            <a:endParaRPr lang="ru-RU" dirty="0"/>
          </a:p>
          <a:p>
            <a:r>
              <a:rPr lang="ru-RU" dirty="0"/>
              <a:t>	 </a:t>
            </a:r>
            <a:r>
              <a:rPr lang="ru-RU" sz="1300" dirty="0"/>
              <a:t>скорость выполнения</a:t>
            </a:r>
            <a:r>
              <a:rPr lang="en-US" sz="1300" dirty="0"/>
              <a:t>;</a:t>
            </a:r>
            <a:endParaRPr lang="ru-RU" sz="1300" dirty="0"/>
          </a:p>
          <a:p>
            <a:endParaRPr lang="ru-RU" sz="1300" dirty="0"/>
          </a:p>
          <a:p>
            <a:r>
              <a:rPr lang="ru-RU" sz="1300" dirty="0"/>
              <a:t>	 сразу выдаёт первый и второй моменты</a:t>
            </a:r>
            <a:r>
              <a:rPr lang="en-US" sz="1300" dirty="0"/>
              <a:t>;</a:t>
            </a:r>
            <a:endParaRPr lang="ru-RU" sz="1300" dirty="0"/>
          </a:p>
          <a:p>
            <a:endParaRPr lang="en-US" sz="1300" dirty="0"/>
          </a:p>
          <a:p>
            <a:r>
              <a:rPr lang="ru-RU" sz="1300" dirty="0"/>
              <a:t>	 некорректная работа с некоторыми входными параметрами</a:t>
            </a:r>
            <a:r>
              <a:rPr lang="en-US" sz="1300" dirty="0"/>
              <a:t>;</a:t>
            </a:r>
            <a:endParaRPr lang="ru-RU" sz="1300" dirty="0"/>
          </a:p>
          <a:p>
            <a:endParaRPr lang="en-US" sz="1300" dirty="0"/>
          </a:p>
          <a:p>
            <a:r>
              <a:rPr lang="en-US" sz="1300" dirty="0"/>
              <a:t>	</a:t>
            </a:r>
            <a:r>
              <a:rPr lang="ru-RU" sz="1300" dirty="0"/>
              <a:t> выдаёт усредненные значения, из-за чего они не всегда совпадают с результатами симуляции.</a:t>
            </a:r>
          </a:p>
          <a:p>
            <a:endParaRPr lang="ru-RU" sz="1300" dirty="0"/>
          </a:p>
          <a:p>
            <a:r>
              <a:rPr lang="ru-RU" sz="1300" u="sng" dirty="0"/>
              <a:t>Симуляции:</a:t>
            </a:r>
          </a:p>
          <a:p>
            <a:endParaRPr lang="ru-RU" dirty="0"/>
          </a:p>
          <a:p>
            <a:r>
              <a:rPr lang="ru-RU" dirty="0"/>
              <a:t>	 </a:t>
            </a:r>
            <a:r>
              <a:rPr lang="ru-RU" sz="1300" dirty="0"/>
              <a:t>проще в программировании</a:t>
            </a:r>
            <a:r>
              <a:rPr lang="en-US" sz="1300" dirty="0"/>
              <a:t>;</a:t>
            </a:r>
          </a:p>
          <a:p>
            <a:endParaRPr lang="en-US" sz="1300" dirty="0"/>
          </a:p>
          <a:p>
            <a:r>
              <a:rPr lang="en-US" sz="1300" dirty="0"/>
              <a:t>	 </a:t>
            </a:r>
            <a:r>
              <a:rPr lang="ru-RU" sz="1300" dirty="0"/>
              <a:t>выдают достаточно правдивые результаты</a:t>
            </a:r>
            <a:r>
              <a:rPr lang="en-US" sz="1300" dirty="0"/>
              <a:t>;</a:t>
            </a:r>
          </a:p>
          <a:p>
            <a:endParaRPr lang="en-US" sz="1300" dirty="0"/>
          </a:p>
          <a:p>
            <a:r>
              <a:rPr lang="en-US" sz="1300" dirty="0"/>
              <a:t>	 </a:t>
            </a:r>
            <a:r>
              <a:rPr lang="ru-RU" sz="1300" dirty="0"/>
              <a:t>сложность в подсчёте вторых моментов</a:t>
            </a:r>
            <a:r>
              <a:rPr lang="en-US" sz="1300" dirty="0"/>
              <a:t>;</a:t>
            </a:r>
          </a:p>
          <a:p>
            <a:endParaRPr lang="en-US" sz="1300" dirty="0"/>
          </a:p>
          <a:p>
            <a:r>
              <a:rPr lang="en-US" sz="1300" dirty="0"/>
              <a:t>	 </a:t>
            </a:r>
            <a:r>
              <a:rPr lang="ru-RU" sz="1300" dirty="0"/>
              <a:t>время работы.</a:t>
            </a:r>
            <a:endParaRPr lang="en-US" sz="1300" dirty="0"/>
          </a:p>
          <a:p>
            <a:endParaRPr lang="en-US" sz="1300" dirty="0"/>
          </a:p>
          <a:p>
            <a:r>
              <a:rPr lang="en-US" sz="1300" dirty="0"/>
              <a:t>	</a:t>
            </a:r>
            <a:endParaRPr lang="ru-RU" sz="1300" dirty="0"/>
          </a:p>
        </p:txBody>
      </p:sp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7EDD6751-3BA8-4A7C-A0A9-86101340BE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814997" y="2433653"/>
            <a:ext cx="243817" cy="52515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A35746F9-6218-4100-BC95-11037245B0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5791" y="1491037"/>
            <a:ext cx="346618" cy="303884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D82398D2-CD5A-42D0-9F0F-FDE791F382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060" y="1892662"/>
            <a:ext cx="357693" cy="313593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572B3433-41FC-41DB-A387-4177BED247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814996" y="2809548"/>
            <a:ext cx="243817" cy="52515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31CA727D-4931-49FA-A3A2-0846B64D0F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5791" y="3503229"/>
            <a:ext cx="346618" cy="303884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FEFF4DD1-A77F-4E8A-8F9A-D5C6550B5D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5791" y="3900848"/>
            <a:ext cx="346618" cy="303884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E444D0C8-2811-4216-91B5-83AE86A166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814995" y="4434081"/>
            <a:ext cx="243817" cy="52515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2A351FA9-531E-4470-9D28-61DA18B139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814995" y="4824174"/>
            <a:ext cx="243817" cy="5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1670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492133" y="69911"/>
            <a:ext cx="6753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ru-RU" sz="3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5810" y="4609170"/>
            <a:ext cx="1779621" cy="53433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" name="Google Shape;64;p14"/>
          <p:cNvCxnSpPr>
            <a:endCxn id="65" idx="2"/>
          </p:cNvCxnSpPr>
          <p:nvPr/>
        </p:nvCxnSpPr>
        <p:spPr>
          <a:xfrm>
            <a:off x="-24090" y="693999"/>
            <a:ext cx="6909900" cy="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" name="Google Shape;65;p14"/>
          <p:cNvSpPr/>
          <p:nvPr/>
        </p:nvSpPr>
        <p:spPr>
          <a:xfrm>
            <a:off x="6885810" y="557049"/>
            <a:ext cx="273900" cy="273900"/>
          </a:xfrm>
          <a:prstGeom prst="ellipse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F21F5CE-14B8-E1DF-EE96-E1D73923D421}"/>
              </a:ext>
            </a:extLst>
          </p:cNvPr>
          <p:cNvSpPr txBox="1"/>
          <p:nvPr/>
        </p:nvSpPr>
        <p:spPr>
          <a:xfrm>
            <a:off x="8700098" y="4813029"/>
            <a:ext cx="483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84906BE-DD03-4072-AA27-83415E25D60D}" type="slidenum">
              <a:rPr lang="ru-RU" smtClean="0"/>
              <a:t>15</a:t>
            </a:fld>
            <a:endParaRPr lang="ru-RU" dirty="0"/>
          </a:p>
        </p:txBody>
      </p:sp>
      <p:sp>
        <p:nvSpPr>
          <p:cNvPr id="6" name="Google Shape;62;p14">
            <a:extLst>
              <a:ext uri="{FF2B5EF4-FFF2-40B4-BE49-F238E27FC236}">
                <a16:creationId xmlns:a16="http://schemas.microsoft.com/office/drawing/2014/main" id="{0A2EF866-6D24-1D7A-0D4E-693F1ABDB281}"/>
              </a:ext>
            </a:extLst>
          </p:cNvPr>
          <p:cNvSpPr txBox="1"/>
          <p:nvPr/>
        </p:nvSpPr>
        <p:spPr>
          <a:xfrm>
            <a:off x="406410" y="174533"/>
            <a:ext cx="6753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ru-RU" sz="2400" b="1" dirty="0">
                <a:latin typeface="Roboto"/>
                <a:ea typeface="Roboto"/>
                <a:cs typeface="Roboto"/>
                <a:sym typeface="Roboto"/>
              </a:rPr>
              <a:t>Сравнение численного метода и симуляции</a:t>
            </a:r>
            <a:endParaRPr sz="24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265A44-5D78-468D-B976-EBB50718655A}"/>
              </a:ext>
            </a:extLst>
          </p:cNvPr>
          <p:cNvSpPr txBox="1"/>
          <p:nvPr/>
        </p:nvSpPr>
        <p:spPr>
          <a:xfrm>
            <a:off x="337830" y="759935"/>
            <a:ext cx="63936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500" b="1" dirty="0"/>
              <a:t>Сравнение результатов численного метода и симуляции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Таблица 4">
                <a:extLst>
                  <a:ext uri="{FF2B5EF4-FFF2-40B4-BE49-F238E27FC236}">
                    <a16:creationId xmlns:a16="http://schemas.microsoft.com/office/drawing/2014/main" id="{68CF0B8F-C7F5-4E91-B433-7DF27B8E91A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54218886"/>
                  </p:ext>
                </p:extLst>
              </p:nvPr>
            </p:nvGraphicFramePr>
            <p:xfrm>
              <a:off x="406410" y="1669377"/>
              <a:ext cx="2461260" cy="256137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92517">
                      <a:extLst>
                        <a:ext uri="{9D8B030D-6E8A-4147-A177-3AD203B41FA5}">
                          <a16:colId xmlns:a16="http://schemas.microsoft.com/office/drawing/2014/main" val="1271834087"/>
                        </a:ext>
                      </a:extLst>
                    </a:gridCol>
                    <a:gridCol w="1368743">
                      <a:extLst>
                        <a:ext uri="{9D8B030D-6E8A-4147-A177-3AD203B41FA5}">
                          <a16:colId xmlns:a16="http://schemas.microsoft.com/office/drawing/2014/main" val="1800869978"/>
                        </a:ext>
                      </a:extLst>
                    </a:gridCol>
                  </a:tblGrid>
                  <a:tr h="30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 dirty="0"/>
                            <a:t>Параметры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 dirty="0"/>
                            <a:t>Значения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35057756"/>
                      </a:ext>
                    </a:extLst>
                  </a:tr>
                  <a:tr h="3606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i="1" dirty="0"/>
                            <a:t>b</a:t>
                          </a:r>
                          <a:endParaRPr lang="ru-RU" sz="1200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(0.</a:t>
                          </a:r>
                          <a:r>
                            <a:rPr lang="ru-RU" sz="1200" dirty="0"/>
                            <a:t>3975, 0</a:t>
                          </a:r>
                          <a:r>
                            <a:rPr lang="en-US" sz="1200" dirty="0"/>
                            <a:t>.</a:t>
                          </a:r>
                          <a:r>
                            <a:rPr lang="ru-RU" sz="1200" dirty="0"/>
                            <a:t>3999</a:t>
                          </a:r>
                          <a:r>
                            <a:rPr lang="en-US" sz="1200" dirty="0"/>
                            <a:t>)</a:t>
                          </a:r>
                          <a:endParaRPr lang="ru-RU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18275665"/>
                      </a:ext>
                    </a:extLst>
                  </a:tr>
                  <a:tr h="3606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i="1" dirty="0"/>
                            <a:t>d</a:t>
                          </a:r>
                          <a:endParaRPr lang="ru-RU" sz="1200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(0.2, 0.2)</a:t>
                          </a:r>
                          <a:endParaRPr lang="ru-RU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6395551"/>
                      </a:ext>
                    </a:extLst>
                  </a:tr>
                  <a:tr h="36068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200" b="1" i="1" u="none" strike="noStrike" cap="none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u="none" strike="noStrike" cap="none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  <m:t>𝝈</m:t>
                                    </m:r>
                                  </m:e>
                                  <m:sub>
                                    <m:r>
                                      <a:rPr lang="en-US" sz="1200" b="1" i="1" u="none" strike="noStrike" cap="none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  <m:t>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 b="0" i="0" u="none" strike="noStrike" cap="none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(0.04, 0.04)</a:t>
                          </a:r>
                          <a:endParaRPr lang="ru-RU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30527208"/>
                      </a:ext>
                    </a:extLst>
                  </a:tr>
                  <a:tr h="595399">
                    <a:tc>
                      <a:txBody>
                        <a:bodyPr/>
                        <a:lstStyle/>
                        <a:p>
                          <a:pPr algn="ctr"/>
                          <a:endParaRPr lang="en-US" sz="1200" b="1" i="1" u="none" strike="noStrike" cap="none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  <a:sym typeface="Arial"/>
                          </a:endParaRPr>
                        </a:p>
                        <a:p>
                          <a:pPr algn="ctr"/>
                          <a:r>
                            <a:rPr lang="en-US" sz="1200" b="1" i="1" u="none" strike="noStrike" cap="none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d</a:t>
                          </a:r>
                          <a14:m>
                            <m:oMath xmlns:m="http://schemas.openxmlformats.org/officeDocument/2006/math">
                              <m:r>
                                <a:rPr lang="ru-RU" sz="1200" b="1" i="1" u="none" strike="noStrike" cap="none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Arial"/>
                                </a:rPr>
                                <m:t> ′</m:t>
                              </m:r>
                            </m:oMath>
                          </a14:m>
                          <a:endParaRPr lang="ru-RU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ru-RU" sz="1400" b="1" i="1" u="none" strike="noStrike" cap="none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ru-RU" sz="1400" b="1" i="1" u="none" strike="noStrike" cap="none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Arial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ru-RU" sz="1400" b="0" i="1" u="none" strike="noStrike" cap="none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Arial"/>
                                            </a:rPr>
                                            <m:t>0.001</m:t>
                                          </m:r>
                                        </m:e>
                                        <m:e>
                                          <m:r>
                                            <a:rPr lang="ru-RU" sz="1400" b="0" i="1" u="none" strike="noStrike" cap="none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Arial"/>
                                            </a:rPr>
                                            <m:t>0.001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ru-RU" sz="1400" b="0" i="1" u="none" strike="noStrike" cap="none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Arial"/>
                                            </a:rPr>
                                            <m:t>0.001</m:t>
                                          </m:r>
                                        </m:e>
                                        <m:e>
                                          <m:r>
                                            <a:rPr lang="ru-RU" sz="1400" b="0" i="1" u="none" strike="noStrike" cap="none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Arial"/>
                                            </a:rPr>
                                            <m:t>0.001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ru-RU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1225743"/>
                      </a:ext>
                    </a:extLst>
                  </a:tr>
                  <a:tr h="577672">
                    <a:tc>
                      <a:txBody>
                        <a:bodyPr/>
                        <a:lstStyle/>
                        <a:p>
                          <a:pPr algn="ctr"/>
                          <a:endParaRPr lang="en-US" sz="1200" b="1" i="1" u="none" strike="noStrike" cap="none" dirty="0">
                            <a:solidFill>
                              <a:schemeClr val="dk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  <a:sym typeface="Arial"/>
                          </a:endParaRPr>
                        </a:p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200" b="1" i="1" u="none" strike="noStrike" cap="none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Arial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 i="1" u="none" strike="noStrike" cap="none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𝝈</m:t>
                                  </m:r>
                                </m:e>
                                <m:sub>
                                  <m:r>
                                    <a:rPr lang="en-US" sz="1200" b="1" i="1" u="none" strike="noStrike" cap="none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𝒘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b="1" i="1" u="none" strike="noStrike" cap="none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 </a:t>
                          </a:r>
                          <a:endParaRPr lang="ru-RU" sz="1200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ru-RU" sz="1400" b="1" i="1" u="none" strike="noStrike" cap="none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ru-RU" sz="1400" b="1" i="1" u="none" strike="noStrike" cap="none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Arial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ru-RU" sz="1400" b="0" i="1" u="none" strike="noStrike" cap="none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Arial"/>
                                            </a:rPr>
                                            <m:t>0.04</m:t>
                                          </m:r>
                                        </m:e>
                                        <m:e>
                                          <m:r>
                                            <a:rPr lang="ru-RU" sz="1400" b="0" i="1" u="none" strike="noStrike" cap="none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Arial"/>
                                            </a:rPr>
                                            <m:t>0.04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ru-RU" sz="1400" b="0" i="1" u="none" strike="noStrike" cap="none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Arial"/>
                                            </a:rPr>
                                            <m:t>0.04</m:t>
                                          </m:r>
                                        </m:e>
                                        <m:e>
                                          <m:r>
                                            <a:rPr lang="ru-RU" sz="1400" b="0" i="1" u="none" strike="noStrike" cap="none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Arial"/>
                                            </a:rPr>
                                            <m:t>0.04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ru-RU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087701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Таблица 4">
                <a:extLst>
                  <a:ext uri="{FF2B5EF4-FFF2-40B4-BE49-F238E27FC236}">
                    <a16:creationId xmlns:a16="http://schemas.microsoft.com/office/drawing/2014/main" id="{68CF0B8F-C7F5-4E91-B433-7DF27B8E91A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54218886"/>
                  </p:ext>
                </p:extLst>
              </p:nvPr>
            </p:nvGraphicFramePr>
            <p:xfrm>
              <a:off x="406410" y="1669377"/>
              <a:ext cx="2461260" cy="256137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92517">
                      <a:extLst>
                        <a:ext uri="{9D8B030D-6E8A-4147-A177-3AD203B41FA5}">
                          <a16:colId xmlns:a16="http://schemas.microsoft.com/office/drawing/2014/main" val="1271834087"/>
                        </a:ext>
                      </a:extLst>
                    </a:gridCol>
                    <a:gridCol w="1368743">
                      <a:extLst>
                        <a:ext uri="{9D8B030D-6E8A-4147-A177-3AD203B41FA5}">
                          <a16:colId xmlns:a16="http://schemas.microsoft.com/office/drawing/2014/main" val="1800869978"/>
                        </a:ext>
                      </a:extLst>
                    </a:gridCol>
                  </a:tblGrid>
                  <a:tr h="30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 dirty="0"/>
                            <a:t>Параметры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 dirty="0"/>
                            <a:t>Значения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35057756"/>
                      </a:ext>
                    </a:extLst>
                  </a:tr>
                  <a:tr h="3606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i="1" dirty="0"/>
                            <a:t>b</a:t>
                          </a:r>
                          <a:endParaRPr lang="ru-RU" sz="1200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(0.</a:t>
                          </a:r>
                          <a:r>
                            <a:rPr lang="ru-RU" sz="1200" dirty="0"/>
                            <a:t>3975, 0</a:t>
                          </a:r>
                          <a:r>
                            <a:rPr lang="en-US" sz="1200" dirty="0"/>
                            <a:t>.</a:t>
                          </a:r>
                          <a:r>
                            <a:rPr lang="ru-RU" sz="1200" dirty="0"/>
                            <a:t>3999</a:t>
                          </a:r>
                          <a:r>
                            <a:rPr lang="en-US" sz="1200" dirty="0"/>
                            <a:t>)</a:t>
                          </a:r>
                          <a:endParaRPr lang="ru-RU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18275665"/>
                      </a:ext>
                    </a:extLst>
                  </a:tr>
                  <a:tr h="3606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i="1" dirty="0"/>
                            <a:t>d</a:t>
                          </a:r>
                          <a:endParaRPr lang="ru-RU" sz="1200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(0.2, 0.2)</a:t>
                          </a:r>
                          <a:endParaRPr lang="ru-RU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6395551"/>
                      </a:ext>
                    </a:extLst>
                  </a:tr>
                  <a:tr h="360689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556" t="-283333" r="-127222" b="-3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 b="0" i="0" u="none" strike="noStrike" cap="none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(0.04, 0.04)</a:t>
                          </a:r>
                          <a:endParaRPr lang="ru-RU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30527208"/>
                      </a:ext>
                    </a:extLst>
                  </a:tr>
                  <a:tr h="595399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556" t="-234694" r="-127222" b="-989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80444" t="-234694" r="-1778" b="-9898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1225743"/>
                      </a:ext>
                    </a:extLst>
                  </a:tr>
                  <a:tr h="57767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556" t="-345263" r="-127222" b="-2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80444" t="-345263" r="-1778" b="-21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4087701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8AB7BCCC-4629-4AD2-8133-BE5801CF5EF4}"/>
              </a:ext>
            </a:extLst>
          </p:cNvPr>
          <p:cNvSpPr txBox="1"/>
          <p:nvPr/>
        </p:nvSpPr>
        <p:spPr>
          <a:xfrm>
            <a:off x="341998" y="1116141"/>
            <a:ext cx="705357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300" dirty="0"/>
              <a:t>Двувидовая модель: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9942269-CECB-44E7-B5A6-CC3BECD295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6517" y="1635868"/>
            <a:ext cx="5583163" cy="28136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D8EB88C-FFD7-43B0-949A-4D045BD81120}"/>
              </a:ext>
            </a:extLst>
          </p:cNvPr>
          <p:cNvSpPr txBox="1"/>
          <p:nvPr/>
        </p:nvSpPr>
        <p:spPr>
          <a:xfrm>
            <a:off x="5262540" y="4408290"/>
            <a:ext cx="35204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/>
              <a:t>Сравнение первых моментов</a:t>
            </a:r>
          </a:p>
        </p:txBody>
      </p:sp>
    </p:spTree>
    <p:extLst>
      <p:ext uri="{BB962C8B-B14F-4D97-AF65-F5344CB8AC3E}">
        <p14:creationId xmlns:p14="http://schemas.microsoft.com/office/powerpoint/2010/main" val="11229215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492133" y="69911"/>
            <a:ext cx="6753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ru-RU" sz="3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5810" y="4609170"/>
            <a:ext cx="1779621" cy="53433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" name="Google Shape;64;p14"/>
          <p:cNvCxnSpPr>
            <a:endCxn id="65" idx="2"/>
          </p:cNvCxnSpPr>
          <p:nvPr/>
        </p:nvCxnSpPr>
        <p:spPr>
          <a:xfrm>
            <a:off x="-24090" y="693999"/>
            <a:ext cx="6909900" cy="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" name="Google Shape;65;p14"/>
          <p:cNvSpPr/>
          <p:nvPr/>
        </p:nvSpPr>
        <p:spPr>
          <a:xfrm>
            <a:off x="6885810" y="557049"/>
            <a:ext cx="273900" cy="273900"/>
          </a:xfrm>
          <a:prstGeom prst="ellipse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F21F5CE-14B8-E1DF-EE96-E1D73923D421}"/>
              </a:ext>
            </a:extLst>
          </p:cNvPr>
          <p:cNvSpPr txBox="1"/>
          <p:nvPr/>
        </p:nvSpPr>
        <p:spPr>
          <a:xfrm>
            <a:off x="8700098" y="4813029"/>
            <a:ext cx="483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84906BE-DD03-4072-AA27-83415E25D60D}" type="slidenum">
              <a:rPr lang="ru-RU" smtClean="0"/>
              <a:t>16</a:t>
            </a:fld>
            <a:endParaRPr lang="ru-RU" dirty="0"/>
          </a:p>
        </p:txBody>
      </p:sp>
      <p:sp>
        <p:nvSpPr>
          <p:cNvPr id="6" name="Google Shape;62;p14">
            <a:extLst>
              <a:ext uri="{FF2B5EF4-FFF2-40B4-BE49-F238E27FC236}">
                <a16:creationId xmlns:a16="http://schemas.microsoft.com/office/drawing/2014/main" id="{0A2EF866-6D24-1D7A-0D4E-693F1ABDB281}"/>
              </a:ext>
            </a:extLst>
          </p:cNvPr>
          <p:cNvSpPr txBox="1"/>
          <p:nvPr/>
        </p:nvSpPr>
        <p:spPr>
          <a:xfrm>
            <a:off x="406410" y="174533"/>
            <a:ext cx="6753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ru-RU" sz="2400" b="1" dirty="0">
                <a:latin typeface="Roboto"/>
                <a:ea typeface="Roboto"/>
                <a:cs typeface="Roboto"/>
                <a:sym typeface="Roboto"/>
              </a:rPr>
              <a:t>Сравнение численного метода и симуляции</a:t>
            </a:r>
            <a:endParaRPr sz="24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265A44-5D78-468D-B976-EBB50718655A}"/>
              </a:ext>
            </a:extLst>
          </p:cNvPr>
          <p:cNvSpPr txBox="1"/>
          <p:nvPr/>
        </p:nvSpPr>
        <p:spPr>
          <a:xfrm>
            <a:off x="337830" y="759935"/>
            <a:ext cx="63936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500" b="1" dirty="0"/>
              <a:t>Сравнение результатов численного метода и симуляции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Таблица 4">
                <a:extLst>
                  <a:ext uri="{FF2B5EF4-FFF2-40B4-BE49-F238E27FC236}">
                    <a16:creationId xmlns:a16="http://schemas.microsoft.com/office/drawing/2014/main" id="{68CF0B8F-C7F5-4E91-B433-7DF27B8E91A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34115687"/>
                  </p:ext>
                </p:extLst>
              </p:nvPr>
            </p:nvGraphicFramePr>
            <p:xfrm>
              <a:off x="406410" y="1669377"/>
              <a:ext cx="2461260" cy="256137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92517">
                      <a:extLst>
                        <a:ext uri="{9D8B030D-6E8A-4147-A177-3AD203B41FA5}">
                          <a16:colId xmlns:a16="http://schemas.microsoft.com/office/drawing/2014/main" val="1271834087"/>
                        </a:ext>
                      </a:extLst>
                    </a:gridCol>
                    <a:gridCol w="1368743">
                      <a:extLst>
                        <a:ext uri="{9D8B030D-6E8A-4147-A177-3AD203B41FA5}">
                          <a16:colId xmlns:a16="http://schemas.microsoft.com/office/drawing/2014/main" val="1800869978"/>
                        </a:ext>
                      </a:extLst>
                    </a:gridCol>
                  </a:tblGrid>
                  <a:tr h="30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 dirty="0"/>
                            <a:t>Параметры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 dirty="0"/>
                            <a:t>Значения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35057756"/>
                      </a:ext>
                    </a:extLst>
                  </a:tr>
                  <a:tr h="3606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i="1" dirty="0"/>
                            <a:t>b</a:t>
                          </a:r>
                          <a:endParaRPr lang="ru-RU" sz="1200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(0.</a:t>
                          </a:r>
                          <a:r>
                            <a:rPr lang="ru-RU" sz="1200" dirty="0"/>
                            <a:t>501, 0</a:t>
                          </a:r>
                          <a:r>
                            <a:rPr lang="en-US" sz="1200" dirty="0"/>
                            <a:t>.</a:t>
                          </a:r>
                          <a:r>
                            <a:rPr lang="ru-RU" sz="1200" dirty="0"/>
                            <a:t>5001</a:t>
                          </a:r>
                          <a:r>
                            <a:rPr lang="en-US" sz="1200" dirty="0"/>
                            <a:t>)</a:t>
                          </a:r>
                          <a:endParaRPr lang="ru-RU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18275665"/>
                      </a:ext>
                    </a:extLst>
                  </a:tr>
                  <a:tr h="3606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i="1" dirty="0"/>
                            <a:t>d</a:t>
                          </a:r>
                          <a:endParaRPr lang="ru-RU" sz="1200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(0.2, 0.2)</a:t>
                          </a:r>
                          <a:endParaRPr lang="ru-RU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6395551"/>
                      </a:ext>
                    </a:extLst>
                  </a:tr>
                  <a:tr h="36068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200" b="1" i="1" u="none" strike="noStrike" cap="none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u="none" strike="noStrike" cap="none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  <m:t>𝝈</m:t>
                                    </m:r>
                                  </m:e>
                                  <m:sub>
                                    <m:r>
                                      <a:rPr lang="en-US" sz="1200" b="1" i="1" u="none" strike="noStrike" cap="none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  <m:t>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 b="0" i="0" u="none" strike="noStrike" cap="none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(0.04, 0.04)</a:t>
                          </a:r>
                          <a:endParaRPr lang="ru-RU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30527208"/>
                      </a:ext>
                    </a:extLst>
                  </a:tr>
                  <a:tr h="595399">
                    <a:tc>
                      <a:txBody>
                        <a:bodyPr/>
                        <a:lstStyle/>
                        <a:p>
                          <a:pPr algn="ctr"/>
                          <a:endParaRPr lang="en-US" sz="1200" b="1" i="1" u="none" strike="noStrike" cap="none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  <a:sym typeface="Arial"/>
                          </a:endParaRPr>
                        </a:p>
                        <a:p>
                          <a:pPr algn="ctr"/>
                          <a:r>
                            <a:rPr lang="en-US" sz="1200" b="1" i="1" u="none" strike="noStrike" cap="none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d</a:t>
                          </a:r>
                          <a14:m>
                            <m:oMath xmlns:m="http://schemas.openxmlformats.org/officeDocument/2006/math">
                              <m:r>
                                <a:rPr lang="ru-RU" sz="1200" b="1" i="1" u="none" strike="noStrike" cap="none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Arial"/>
                                </a:rPr>
                                <m:t> ′</m:t>
                              </m:r>
                            </m:oMath>
                          </a14:m>
                          <a:endParaRPr lang="ru-RU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ru-RU" sz="1400" b="1" i="1" u="none" strike="noStrike" cap="none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ru-RU" sz="1400" b="1" i="1" u="none" strike="noStrike" cap="none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Arial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ru-RU" sz="1400" b="0" i="1" u="none" strike="noStrike" cap="none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Arial"/>
                                            </a:rPr>
                                            <m:t>0.001</m:t>
                                          </m:r>
                                        </m:e>
                                        <m:e>
                                          <m:r>
                                            <a:rPr lang="ru-RU" sz="1400" b="0" i="1" u="none" strike="noStrike" cap="none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Arial"/>
                                            </a:rPr>
                                            <m:t>0.001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ru-RU" sz="1400" b="0" i="1" u="none" strike="noStrike" cap="none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Arial"/>
                                            </a:rPr>
                                            <m:t>0.001</m:t>
                                          </m:r>
                                        </m:e>
                                        <m:e>
                                          <m:r>
                                            <a:rPr lang="ru-RU" sz="1400" b="0" i="1" u="none" strike="noStrike" cap="none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Arial"/>
                                            </a:rPr>
                                            <m:t>0.001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ru-RU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1225743"/>
                      </a:ext>
                    </a:extLst>
                  </a:tr>
                  <a:tr h="577672">
                    <a:tc>
                      <a:txBody>
                        <a:bodyPr/>
                        <a:lstStyle/>
                        <a:p>
                          <a:pPr algn="ctr"/>
                          <a:endParaRPr lang="en-US" sz="1200" b="1" i="1" u="none" strike="noStrike" cap="none" dirty="0">
                            <a:solidFill>
                              <a:schemeClr val="dk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  <a:sym typeface="Arial"/>
                          </a:endParaRPr>
                        </a:p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200" b="1" i="1" u="none" strike="noStrike" cap="none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Arial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 i="1" u="none" strike="noStrike" cap="none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𝝈</m:t>
                                  </m:r>
                                </m:e>
                                <m:sub>
                                  <m:r>
                                    <a:rPr lang="en-US" sz="1200" b="1" i="1" u="none" strike="noStrike" cap="none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𝒘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b="1" i="1" u="none" strike="noStrike" cap="none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 </a:t>
                          </a:r>
                          <a:endParaRPr lang="ru-RU" sz="1200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ru-RU" sz="1400" b="1" i="1" u="none" strike="noStrike" cap="none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ru-RU" sz="1400" b="1" i="1" u="none" strike="noStrike" cap="none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Arial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ru-RU" sz="1400" b="0" i="1" u="none" strike="noStrike" cap="none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Arial"/>
                                            </a:rPr>
                                            <m:t>0.04</m:t>
                                          </m:r>
                                        </m:e>
                                        <m:e>
                                          <m:r>
                                            <a:rPr lang="ru-RU" sz="1400" b="0" i="1" u="none" strike="noStrike" cap="none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Arial"/>
                                            </a:rPr>
                                            <m:t>0.0</m:t>
                                          </m:r>
                                          <m:r>
                                            <a:rPr lang="ru-RU" sz="1400" b="0" i="1" u="none" strike="noStrike" cap="none" smtClean="0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Arial"/>
                                            </a:rPr>
                                            <m:t>5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ru-RU" sz="1400" b="0" i="1" u="none" strike="noStrike" cap="none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Arial"/>
                                            </a:rPr>
                                            <m:t>0.0</m:t>
                                          </m:r>
                                          <m:r>
                                            <a:rPr lang="ru-RU" sz="1400" b="0" i="1" u="none" strike="noStrike" cap="none" smtClean="0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Arial"/>
                                            </a:rPr>
                                            <m:t>5</m:t>
                                          </m:r>
                                        </m:e>
                                        <m:e>
                                          <m:r>
                                            <a:rPr lang="ru-RU" sz="1400" b="0" i="1" u="none" strike="noStrike" cap="none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Arial"/>
                                            </a:rPr>
                                            <m:t>0.04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ru-RU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087701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Таблица 4">
                <a:extLst>
                  <a:ext uri="{FF2B5EF4-FFF2-40B4-BE49-F238E27FC236}">
                    <a16:creationId xmlns:a16="http://schemas.microsoft.com/office/drawing/2014/main" id="{68CF0B8F-C7F5-4E91-B433-7DF27B8E91A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34115687"/>
                  </p:ext>
                </p:extLst>
              </p:nvPr>
            </p:nvGraphicFramePr>
            <p:xfrm>
              <a:off x="406410" y="1669377"/>
              <a:ext cx="2461260" cy="256137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92517">
                      <a:extLst>
                        <a:ext uri="{9D8B030D-6E8A-4147-A177-3AD203B41FA5}">
                          <a16:colId xmlns:a16="http://schemas.microsoft.com/office/drawing/2014/main" val="1271834087"/>
                        </a:ext>
                      </a:extLst>
                    </a:gridCol>
                    <a:gridCol w="1368743">
                      <a:extLst>
                        <a:ext uri="{9D8B030D-6E8A-4147-A177-3AD203B41FA5}">
                          <a16:colId xmlns:a16="http://schemas.microsoft.com/office/drawing/2014/main" val="1800869978"/>
                        </a:ext>
                      </a:extLst>
                    </a:gridCol>
                  </a:tblGrid>
                  <a:tr h="30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 dirty="0"/>
                            <a:t>Параметры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 dirty="0"/>
                            <a:t>Значения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35057756"/>
                      </a:ext>
                    </a:extLst>
                  </a:tr>
                  <a:tr h="3606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i="1" dirty="0"/>
                            <a:t>b</a:t>
                          </a:r>
                          <a:endParaRPr lang="ru-RU" sz="1200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(0.</a:t>
                          </a:r>
                          <a:r>
                            <a:rPr lang="ru-RU" sz="1200" dirty="0"/>
                            <a:t>501, 0</a:t>
                          </a:r>
                          <a:r>
                            <a:rPr lang="en-US" sz="1200" dirty="0"/>
                            <a:t>.</a:t>
                          </a:r>
                          <a:r>
                            <a:rPr lang="ru-RU" sz="1200" dirty="0"/>
                            <a:t>5001</a:t>
                          </a:r>
                          <a:r>
                            <a:rPr lang="en-US" sz="1200" dirty="0"/>
                            <a:t>)</a:t>
                          </a:r>
                          <a:endParaRPr lang="ru-RU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18275665"/>
                      </a:ext>
                    </a:extLst>
                  </a:tr>
                  <a:tr h="3606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i="1" dirty="0"/>
                            <a:t>d</a:t>
                          </a:r>
                          <a:endParaRPr lang="ru-RU" sz="1200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(0.2, 0.2)</a:t>
                          </a:r>
                          <a:endParaRPr lang="ru-RU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6395551"/>
                      </a:ext>
                    </a:extLst>
                  </a:tr>
                  <a:tr h="360689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556" t="-283333" r="-127222" b="-3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 b="0" i="0" u="none" strike="noStrike" cap="none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(0.04, 0.04)</a:t>
                          </a:r>
                          <a:endParaRPr lang="ru-RU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30527208"/>
                      </a:ext>
                    </a:extLst>
                  </a:tr>
                  <a:tr h="595399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556" t="-234694" r="-127222" b="-989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80444" t="-234694" r="-1778" b="-9898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1225743"/>
                      </a:ext>
                    </a:extLst>
                  </a:tr>
                  <a:tr h="57767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556" t="-345263" r="-127222" b="-2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80444" t="-345263" r="-1778" b="-21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4087701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8AB7BCCC-4629-4AD2-8133-BE5801CF5EF4}"/>
              </a:ext>
            </a:extLst>
          </p:cNvPr>
          <p:cNvSpPr txBox="1"/>
          <p:nvPr/>
        </p:nvSpPr>
        <p:spPr>
          <a:xfrm>
            <a:off x="341998" y="1116141"/>
            <a:ext cx="705357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300" dirty="0"/>
              <a:t>Двувидовая модель: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8EB88C-FFD7-43B0-949A-4D045BD81120}"/>
              </a:ext>
            </a:extLst>
          </p:cNvPr>
          <p:cNvSpPr txBox="1"/>
          <p:nvPr/>
        </p:nvSpPr>
        <p:spPr>
          <a:xfrm>
            <a:off x="5262540" y="4408290"/>
            <a:ext cx="35204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/>
              <a:t>Сравнение первых моментов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1529C50-85D5-4A50-9583-19D49B14C8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3740" y="1591772"/>
            <a:ext cx="5740877" cy="2816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252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492133" y="69911"/>
            <a:ext cx="6753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ru-RU" sz="3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5810" y="4609170"/>
            <a:ext cx="1779621" cy="53433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" name="Google Shape;64;p14"/>
          <p:cNvCxnSpPr>
            <a:endCxn id="65" idx="2"/>
          </p:cNvCxnSpPr>
          <p:nvPr/>
        </p:nvCxnSpPr>
        <p:spPr>
          <a:xfrm>
            <a:off x="-24090" y="693999"/>
            <a:ext cx="6909900" cy="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" name="Google Shape;65;p14"/>
          <p:cNvSpPr/>
          <p:nvPr/>
        </p:nvSpPr>
        <p:spPr>
          <a:xfrm>
            <a:off x="6885810" y="557049"/>
            <a:ext cx="273900" cy="273900"/>
          </a:xfrm>
          <a:prstGeom prst="ellipse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F21F5CE-14B8-E1DF-EE96-E1D73923D421}"/>
              </a:ext>
            </a:extLst>
          </p:cNvPr>
          <p:cNvSpPr txBox="1"/>
          <p:nvPr/>
        </p:nvSpPr>
        <p:spPr>
          <a:xfrm>
            <a:off x="8700098" y="4813029"/>
            <a:ext cx="483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84906BE-DD03-4072-AA27-83415E25D60D}" type="slidenum">
              <a:rPr lang="ru-RU" smtClean="0"/>
              <a:t>17</a:t>
            </a:fld>
            <a:endParaRPr lang="ru-RU" dirty="0"/>
          </a:p>
        </p:txBody>
      </p:sp>
      <p:sp>
        <p:nvSpPr>
          <p:cNvPr id="6" name="Google Shape;62;p14">
            <a:extLst>
              <a:ext uri="{FF2B5EF4-FFF2-40B4-BE49-F238E27FC236}">
                <a16:creationId xmlns:a16="http://schemas.microsoft.com/office/drawing/2014/main" id="{0A2EF866-6D24-1D7A-0D4E-693F1ABDB281}"/>
              </a:ext>
            </a:extLst>
          </p:cNvPr>
          <p:cNvSpPr txBox="1"/>
          <p:nvPr/>
        </p:nvSpPr>
        <p:spPr>
          <a:xfrm>
            <a:off x="406410" y="174533"/>
            <a:ext cx="6753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ru-RU" sz="2400" b="1" dirty="0">
                <a:latin typeface="Roboto"/>
                <a:ea typeface="Roboto"/>
                <a:cs typeface="Roboto"/>
                <a:sym typeface="Roboto"/>
              </a:rPr>
              <a:t>Сравнение численного метода и симуляции</a:t>
            </a:r>
            <a:endParaRPr sz="24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265A44-5D78-468D-B976-EBB50718655A}"/>
              </a:ext>
            </a:extLst>
          </p:cNvPr>
          <p:cNvSpPr txBox="1"/>
          <p:nvPr/>
        </p:nvSpPr>
        <p:spPr>
          <a:xfrm>
            <a:off x="337830" y="759935"/>
            <a:ext cx="63936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500" b="1" dirty="0"/>
              <a:t>Сравнение результатов численного метода и симуляции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B7BCCC-4629-4AD2-8133-BE5801CF5EF4}"/>
              </a:ext>
            </a:extLst>
          </p:cNvPr>
          <p:cNvSpPr txBox="1"/>
          <p:nvPr/>
        </p:nvSpPr>
        <p:spPr>
          <a:xfrm>
            <a:off x="341998" y="1116141"/>
            <a:ext cx="705357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300" dirty="0" err="1"/>
              <a:t>Трехвидовая</a:t>
            </a:r>
            <a:r>
              <a:rPr lang="ru-RU" sz="1300" dirty="0"/>
              <a:t> модель: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8EB88C-FFD7-43B0-949A-4D045BD81120}"/>
              </a:ext>
            </a:extLst>
          </p:cNvPr>
          <p:cNvSpPr txBox="1"/>
          <p:nvPr/>
        </p:nvSpPr>
        <p:spPr>
          <a:xfrm>
            <a:off x="5323290" y="4463340"/>
            <a:ext cx="35204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/>
              <a:t>Сравнение первых моментов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Таблица 4">
                <a:extLst>
                  <a:ext uri="{FF2B5EF4-FFF2-40B4-BE49-F238E27FC236}">
                    <a16:creationId xmlns:a16="http://schemas.microsoft.com/office/drawing/2014/main" id="{E752731F-2829-46D1-B709-375B0D3265A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38140589"/>
                  </p:ext>
                </p:extLst>
              </p:nvPr>
            </p:nvGraphicFramePr>
            <p:xfrm>
              <a:off x="337830" y="1693721"/>
              <a:ext cx="2871551" cy="248285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92517">
                      <a:extLst>
                        <a:ext uri="{9D8B030D-6E8A-4147-A177-3AD203B41FA5}">
                          <a16:colId xmlns:a16="http://schemas.microsoft.com/office/drawing/2014/main" val="1271834087"/>
                        </a:ext>
                      </a:extLst>
                    </a:gridCol>
                    <a:gridCol w="1779034">
                      <a:extLst>
                        <a:ext uri="{9D8B030D-6E8A-4147-A177-3AD203B41FA5}">
                          <a16:colId xmlns:a16="http://schemas.microsoft.com/office/drawing/2014/main" val="1800869978"/>
                        </a:ext>
                      </a:extLst>
                    </a:gridCol>
                  </a:tblGrid>
                  <a:tr h="28498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 dirty="0"/>
                            <a:t>Параметры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 dirty="0"/>
                            <a:t>Значения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35057756"/>
                      </a:ext>
                    </a:extLst>
                  </a:tr>
                  <a:tr h="3356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i="1" dirty="0"/>
                            <a:t>b</a:t>
                          </a:r>
                          <a:endParaRPr lang="ru-RU" sz="1200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(0.</a:t>
                          </a:r>
                          <a:r>
                            <a:rPr lang="ru-RU" sz="1200" dirty="0"/>
                            <a:t>3975</a:t>
                          </a:r>
                          <a:r>
                            <a:rPr lang="en-US" sz="1200" dirty="0"/>
                            <a:t>, 0.</a:t>
                          </a:r>
                          <a:r>
                            <a:rPr lang="ru-RU" sz="1200" dirty="0"/>
                            <a:t>3999</a:t>
                          </a:r>
                          <a:r>
                            <a:rPr lang="en-US" sz="1200" dirty="0"/>
                            <a:t>, 0.</a:t>
                          </a:r>
                          <a:r>
                            <a:rPr lang="ru-RU" sz="1200" dirty="0"/>
                            <a:t>402</a:t>
                          </a:r>
                          <a:r>
                            <a:rPr lang="en-US" sz="1200" dirty="0"/>
                            <a:t>)</a:t>
                          </a:r>
                          <a:endParaRPr lang="ru-RU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18275665"/>
                      </a:ext>
                    </a:extLst>
                  </a:tr>
                  <a:tr h="3356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i="1" dirty="0"/>
                            <a:t>d</a:t>
                          </a:r>
                          <a:endParaRPr lang="ru-RU" sz="1200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(0.2</a:t>
                          </a:r>
                          <a:r>
                            <a:rPr lang="ru-RU" sz="1200" dirty="0"/>
                            <a:t>01</a:t>
                          </a:r>
                          <a:r>
                            <a:rPr lang="en-US" sz="1200" dirty="0"/>
                            <a:t>, 0.2</a:t>
                          </a:r>
                          <a:r>
                            <a:rPr lang="ru-RU" sz="1200" dirty="0"/>
                            <a:t>02</a:t>
                          </a:r>
                          <a:r>
                            <a:rPr lang="en-US" sz="1200" dirty="0"/>
                            <a:t>, 0.</a:t>
                          </a:r>
                          <a:r>
                            <a:rPr lang="ru-RU" sz="1200" dirty="0"/>
                            <a:t>1999</a:t>
                          </a:r>
                          <a:r>
                            <a:rPr lang="en-US" sz="1200" dirty="0"/>
                            <a:t>)</a:t>
                          </a:r>
                          <a:endParaRPr lang="ru-RU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6395551"/>
                      </a:ext>
                    </a:extLst>
                  </a:tr>
                  <a:tr h="33565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200" b="1" i="1" u="none" strike="noStrike" cap="none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u="none" strike="noStrike" cap="none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  <m:t>𝝈</m:t>
                                    </m:r>
                                  </m:e>
                                  <m:sub>
                                    <m:r>
                                      <a:rPr lang="en-US" sz="1200" b="1" i="1" u="none" strike="noStrike" cap="none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  <m:t>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b="0" i="0" u="none" strike="noStrike" cap="none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     </a:t>
                          </a:r>
                          <a:r>
                            <a:rPr lang="ru-RU" sz="1200" b="0" i="0" u="none" strike="noStrike" cap="none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(0.04, 0.04, 0.04)</a:t>
                          </a:r>
                          <a:endParaRPr lang="ru-RU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30527208"/>
                      </a:ext>
                    </a:extLst>
                  </a:tr>
                  <a:tr h="593493">
                    <a:tc>
                      <a:txBody>
                        <a:bodyPr/>
                        <a:lstStyle/>
                        <a:p>
                          <a:pPr algn="ctr"/>
                          <a:endParaRPr lang="en-US" sz="1200" b="1" i="1" u="none" strike="noStrike" cap="none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  <a:sym typeface="Arial"/>
                          </a:endParaRPr>
                        </a:p>
                        <a:p>
                          <a:pPr algn="ctr"/>
                          <a:r>
                            <a:rPr lang="en-US" sz="1200" b="1" i="1" u="none" strike="noStrike" cap="none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d</a:t>
                          </a:r>
                          <a14:m>
                            <m:oMath xmlns:m="http://schemas.openxmlformats.org/officeDocument/2006/math">
                              <m:r>
                                <a:rPr lang="ru-RU" sz="1200" b="1" i="1" u="none" strike="noStrike" cap="none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Arial"/>
                                </a:rPr>
                                <m:t> ′</m:t>
                              </m:r>
                            </m:oMath>
                          </a14:m>
                          <a:endParaRPr lang="ru-RU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ru-RU" sz="1200" b="0" i="1" u="none" strike="noStrike" cap="none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ru-RU" sz="1200" b="0" i="1" u="none" strike="noStrike" cap="none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Arial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ru-RU" sz="1200" b="0" i="1" u="none" strike="noStrike" cap="none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Arial"/>
                                            </a:rPr>
                                            <m:t>0.001</m:t>
                                          </m:r>
                                        </m:e>
                                        <m:e>
                                          <m:r>
                                            <a:rPr lang="ru-RU" sz="1200" b="0" i="1" u="none" strike="noStrike" cap="none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Arial"/>
                                            </a:rPr>
                                            <m:t>0.001</m:t>
                                          </m:r>
                                        </m:e>
                                        <m:e>
                                          <m:r>
                                            <a:rPr lang="ru-RU" sz="1200" b="0" i="1" u="none" strike="noStrike" cap="none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Arial"/>
                                            </a:rPr>
                                            <m:t>0.001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ru-RU" sz="1200" b="0" i="1" u="none" strike="noStrike" cap="none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Arial"/>
                                            </a:rPr>
                                            <m:t>0.001</m:t>
                                          </m:r>
                                        </m:e>
                                        <m:e>
                                          <m:r>
                                            <a:rPr lang="ru-RU" sz="1200" b="0" i="1" u="none" strike="noStrike" cap="none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Arial"/>
                                            </a:rPr>
                                            <m:t>0.001</m:t>
                                          </m:r>
                                        </m:e>
                                        <m:e>
                                          <m:r>
                                            <a:rPr lang="ru-RU" sz="1200" b="0" i="1" u="none" strike="noStrike" cap="none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Arial"/>
                                            </a:rPr>
                                            <m:t>0.001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ru-RU" sz="1200" b="0" i="1" u="none" strike="noStrike" cap="none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Arial"/>
                                            </a:rPr>
                                            <m:t>0.001</m:t>
                                          </m:r>
                                        </m:e>
                                        <m:e>
                                          <m:r>
                                            <a:rPr lang="ru-RU" sz="1200" b="0" i="1" u="none" strike="noStrike" cap="none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Arial"/>
                                            </a:rPr>
                                            <m:t>0.001</m:t>
                                          </m:r>
                                        </m:e>
                                        <m:e>
                                          <m:r>
                                            <a:rPr lang="ru-RU" sz="1200" b="0" i="1" u="none" strike="noStrike" cap="none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Arial"/>
                                            </a:rPr>
                                            <m:t>0.001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ru-RU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1225743"/>
                      </a:ext>
                    </a:extLst>
                  </a:tr>
                  <a:tr h="597403">
                    <a:tc>
                      <a:txBody>
                        <a:bodyPr/>
                        <a:lstStyle/>
                        <a:p>
                          <a:pPr algn="ctr"/>
                          <a:endParaRPr lang="en-US" sz="1200" b="1" i="1" u="none" strike="noStrike" cap="none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  <a:sym typeface="Arial"/>
                          </a:endParaRPr>
                        </a:p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200" b="1" i="1" u="none" strike="noStrike" cap="none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Arial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 i="1" u="none" strike="noStrike" cap="none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𝝈</m:t>
                                  </m:r>
                                </m:e>
                                <m:sub>
                                  <m:r>
                                    <a:rPr lang="en-US" sz="1200" b="1" i="1" u="none" strike="noStrike" cap="none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𝒘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b="1" i="1" u="none" strike="noStrike" cap="none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 </a:t>
                          </a:r>
                          <a:endParaRPr lang="ru-RU" sz="1200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ru-RU" sz="1200" b="1" i="1" u="none" strike="noStrike" cap="none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ru-RU" sz="1200" b="1" i="1" u="none" strike="noStrike" cap="none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Arial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ru-RU" sz="1200" b="0" i="1" u="none" strike="noStrike" cap="none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Arial"/>
                                            </a:rPr>
                                            <m:t>0</m:t>
                                          </m:r>
                                          <m:r>
                                            <a:rPr lang="en-US" sz="1200" b="0" i="1" u="none" strike="noStrike" cap="none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Arial"/>
                                            </a:rPr>
                                            <m:t>.</m:t>
                                          </m:r>
                                          <m:r>
                                            <a:rPr lang="ru-RU" sz="1200" b="0" i="1" u="none" strike="noStrike" cap="none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Arial"/>
                                            </a:rPr>
                                            <m:t>04</m:t>
                                          </m:r>
                                        </m:e>
                                        <m:e>
                                          <m:r>
                                            <a:rPr lang="ru-RU" sz="1200" b="0" i="1" u="none" strike="noStrike" cap="none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Arial"/>
                                            </a:rPr>
                                            <m:t>0</m:t>
                                          </m:r>
                                          <m:r>
                                            <a:rPr lang="en-US" sz="1200" b="0" i="1" u="none" strike="noStrike" cap="none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Arial"/>
                                            </a:rPr>
                                            <m:t>.</m:t>
                                          </m:r>
                                          <m:r>
                                            <a:rPr lang="ru-RU" sz="1200" b="0" i="1" u="none" strike="noStrike" cap="none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Arial"/>
                                            </a:rPr>
                                            <m:t>04</m:t>
                                          </m:r>
                                        </m:e>
                                        <m:e>
                                          <m:r>
                                            <a:rPr lang="ru-RU" sz="1200" b="0" i="1" u="none" strike="noStrike" cap="none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Arial"/>
                                            </a:rPr>
                                            <m:t>0</m:t>
                                          </m:r>
                                          <m:r>
                                            <a:rPr lang="en-US" sz="1200" b="0" i="1" u="none" strike="noStrike" cap="none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Arial"/>
                                            </a:rPr>
                                            <m:t>.</m:t>
                                          </m:r>
                                          <m:r>
                                            <a:rPr lang="ru-RU" sz="1200" b="0" i="1" u="none" strike="noStrike" cap="none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Arial"/>
                                            </a:rPr>
                                            <m:t>04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ru-RU" sz="1200" b="0" i="1" u="none" strike="noStrike" cap="none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Arial"/>
                                            </a:rPr>
                                            <m:t>0</m:t>
                                          </m:r>
                                          <m:r>
                                            <a:rPr lang="en-US" sz="1200" b="0" i="1" u="none" strike="noStrike" cap="none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Arial"/>
                                            </a:rPr>
                                            <m:t>.</m:t>
                                          </m:r>
                                          <m:r>
                                            <a:rPr lang="ru-RU" sz="1200" b="0" i="1" u="none" strike="noStrike" cap="none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Arial"/>
                                            </a:rPr>
                                            <m:t>04</m:t>
                                          </m:r>
                                        </m:e>
                                        <m:e>
                                          <m:r>
                                            <a:rPr lang="ru-RU" sz="1200" b="0" i="1" u="none" strike="noStrike" cap="none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Arial"/>
                                            </a:rPr>
                                            <m:t>0</m:t>
                                          </m:r>
                                          <m:r>
                                            <a:rPr lang="en-US" sz="1200" b="0" i="1" u="none" strike="noStrike" cap="none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Arial"/>
                                            </a:rPr>
                                            <m:t>.</m:t>
                                          </m:r>
                                          <m:r>
                                            <a:rPr lang="ru-RU" sz="1200" b="0" i="1" u="none" strike="noStrike" cap="none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Arial"/>
                                            </a:rPr>
                                            <m:t>04</m:t>
                                          </m:r>
                                        </m:e>
                                        <m:e>
                                          <m:r>
                                            <a:rPr lang="ru-RU" sz="1200" b="0" i="1" u="none" strike="noStrike" cap="none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Arial"/>
                                            </a:rPr>
                                            <m:t>0</m:t>
                                          </m:r>
                                          <m:r>
                                            <a:rPr lang="en-US" sz="1200" b="0" i="1" u="none" strike="noStrike" cap="none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Arial"/>
                                            </a:rPr>
                                            <m:t>.</m:t>
                                          </m:r>
                                          <m:r>
                                            <a:rPr lang="ru-RU" sz="1200" b="0" i="1" u="none" strike="noStrike" cap="none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Arial"/>
                                            </a:rPr>
                                            <m:t>04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ru-RU" sz="1200" b="0" i="1" u="none" strike="noStrike" cap="none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Arial"/>
                                            </a:rPr>
                                            <m:t>0</m:t>
                                          </m:r>
                                          <m:r>
                                            <a:rPr lang="en-US" sz="1200" b="0" i="1" u="none" strike="noStrike" cap="none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Arial"/>
                                            </a:rPr>
                                            <m:t>.</m:t>
                                          </m:r>
                                          <m:r>
                                            <a:rPr lang="ru-RU" sz="1200" b="0" i="1" u="none" strike="noStrike" cap="none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Arial"/>
                                            </a:rPr>
                                            <m:t>04</m:t>
                                          </m:r>
                                        </m:e>
                                        <m:e>
                                          <m:r>
                                            <a:rPr lang="ru-RU" sz="1200" b="0" i="1" u="none" strike="noStrike" cap="none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Arial"/>
                                            </a:rPr>
                                            <m:t>0</m:t>
                                          </m:r>
                                          <m:r>
                                            <a:rPr lang="en-US" sz="1200" b="0" i="1" u="none" strike="noStrike" cap="none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Arial"/>
                                            </a:rPr>
                                            <m:t>.</m:t>
                                          </m:r>
                                          <m:r>
                                            <a:rPr lang="ru-RU" sz="1200" b="0" i="1" u="none" strike="noStrike" cap="none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Arial"/>
                                            </a:rPr>
                                            <m:t>04</m:t>
                                          </m:r>
                                        </m:e>
                                        <m:e>
                                          <m:r>
                                            <a:rPr lang="ru-RU" sz="1200" b="0" i="1" u="none" strike="noStrike" cap="none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Arial"/>
                                            </a:rPr>
                                            <m:t>0</m:t>
                                          </m:r>
                                          <m:r>
                                            <a:rPr lang="en-US" sz="1200" b="0" i="1" u="none" strike="noStrike" cap="none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Arial"/>
                                            </a:rPr>
                                            <m:t>.</m:t>
                                          </m:r>
                                          <m:r>
                                            <a:rPr lang="ru-RU" sz="1200" b="0" i="1" u="none" strike="noStrike" cap="none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Arial"/>
                                            </a:rPr>
                                            <m:t>04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ru-RU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087701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Таблица 4">
                <a:extLst>
                  <a:ext uri="{FF2B5EF4-FFF2-40B4-BE49-F238E27FC236}">
                    <a16:creationId xmlns:a16="http://schemas.microsoft.com/office/drawing/2014/main" id="{E752731F-2829-46D1-B709-375B0D3265A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38140589"/>
                  </p:ext>
                </p:extLst>
              </p:nvPr>
            </p:nvGraphicFramePr>
            <p:xfrm>
              <a:off x="337830" y="1693721"/>
              <a:ext cx="2871551" cy="248285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92517">
                      <a:extLst>
                        <a:ext uri="{9D8B030D-6E8A-4147-A177-3AD203B41FA5}">
                          <a16:colId xmlns:a16="http://schemas.microsoft.com/office/drawing/2014/main" val="1271834087"/>
                        </a:ext>
                      </a:extLst>
                    </a:gridCol>
                    <a:gridCol w="1779034">
                      <a:extLst>
                        <a:ext uri="{9D8B030D-6E8A-4147-A177-3AD203B41FA5}">
                          <a16:colId xmlns:a16="http://schemas.microsoft.com/office/drawing/2014/main" val="1800869978"/>
                        </a:ext>
                      </a:extLst>
                    </a:gridCol>
                  </a:tblGrid>
                  <a:tr h="28498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 dirty="0"/>
                            <a:t>Параметры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 dirty="0"/>
                            <a:t>Значения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35057756"/>
                      </a:ext>
                    </a:extLst>
                  </a:tr>
                  <a:tr h="3356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i="1" dirty="0"/>
                            <a:t>b</a:t>
                          </a:r>
                          <a:endParaRPr lang="ru-RU" sz="1200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(0.</a:t>
                          </a:r>
                          <a:r>
                            <a:rPr lang="ru-RU" sz="1200" dirty="0"/>
                            <a:t>3975</a:t>
                          </a:r>
                          <a:r>
                            <a:rPr lang="en-US" sz="1200" dirty="0"/>
                            <a:t>, 0.</a:t>
                          </a:r>
                          <a:r>
                            <a:rPr lang="ru-RU" sz="1200" dirty="0"/>
                            <a:t>3999</a:t>
                          </a:r>
                          <a:r>
                            <a:rPr lang="en-US" sz="1200" dirty="0"/>
                            <a:t>, 0.</a:t>
                          </a:r>
                          <a:r>
                            <a:rPr lang="ru-RU" sz="1200" dirty="0"/>
                            <a:t>402</a:t>
                          </a:r>
                          <a:r>
                            <a:rPr lang="en-US" sz="1200" dirty="0"/>
                            <a:t>)</a:t>
                          </a:r>
                          <a:endParaRPr lang="ru-RU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18275665"/>
                      </a:ext>
                    </a:extLst>
                  </a:tr>
                  <a:tr h="3356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i="1" dirty="0"/>
                            <a:t>d</a:t>
                          </a:r>
                          <a:endParaRPr lang="ru-RU" sz="1200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(0.2</a:t>
                          </a:r>
                          <a:r>
                            <a:rPr lang="ru-RU" sz="1200" dirty="0"/>
                            <a:t>01</a:t>
                          </a:r>
                          <a:r>
                            <a:rPr lang="en-US" sz="1200" dirty="0"/>
                            <a:t>, 0.2</a:t>
                          </a:r>
                          <a:r>
                            <a:rPr lang="ru-RU" sz="1200" dirty="0"/>
                            <a:t>02</a:t>
                          </a:r>
                          <a:r>
                            <a:rPr lang="en-US" sz="1200" dirty="0"/>
                            <a:t>, 0.</a:t>
                          </a:r>
                          <a:r>
                            <a:rPr lang="ru-RU" sz="1200" dirty="0"/>
                            <a:t>1999</a:t>
                          </a:r>
                          <a:r>
                            <a:rPr lang="en-US" sz="1200" dirty="0"/>
                            <a:t>)</a:t>
                          </a:r>
                          <a:endParaRPr lang="ru-RU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6395551"/>
                      </a:ext>
                    </a:extLst>
                  </a:tr>
                  <a:tr h="335657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556" t="-289091" r="-164444" b="-36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b="0" i="0" u="none" strike="noStrike" cap="none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     </a:t>
                          </a:r>
                          <a:r>
                            <a:rPr lang="ru-RU" sz="1200" b="0" i="0" u="none" strike="noStrike" cap="none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(0.04, 0.04, 0.04)</a:t>
                          </a:r>
                          <a:endParaRPr lang="ru-RU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30527208"/>
                      </a:ext>
                    </a:extLst>
                  </a:tr>
                  <a:tr h="593493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556" t="-218367" r="-164444" b="-102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61986" t="-218367" r="-1370" b="-1020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1225743"/>
                      </a:ext>
                    </a:extLst>
                  </a:tr>
                  <a:tr h="597403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556" t="-318367" r="-164444" b="-2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61986" t="-318367" r="-1370" b="-20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40877012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69379B4-6089-4F47-B1C4-A7ABC674A4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12820" y="1655708"/>
            <a:ext cx="5428888" cy="2882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8851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492133" y="69911"/>
            <a:ext cx="6753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ru-RU" sz="3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5810" y="4609170"/>
            <a:ext cx="1779621" cy="53433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" name="Google Shape;64;p14"/>
          <p:cNvCxnSpPr>
            <a:endCxn id="65" idx="2"/>
          </p:cNvCxnSpPr>
          <p:nvPr/>
        </p:nvCxnSpPr>
        <p:spPr>
          <a:xfrm>
            <a:off x="-24090" y="693999"/>
            <a:ext cx="6909900" cy="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" name="Google Shape;65;p14"/>
          <p:cNvSpPr/>
          <p:nvPr/>
        </p:nvSpPr>
        <p:spPr>
          <a:xfrm>
            <a:off x="6885810" y="557049"/>
            <a:ext cx="273900" cy="273900"/>
          </a:xfrm>
          <a:prstGeom prst="ellipse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F21F5CE-14B8-E1DF-EE96-E1D73923D421}"/>
              </a:ext>
            </a:extLst>
          </p:cNvPr>
          <p:cNvSpPr txBox="1"/>
          <p:nvPr/>
        </p:nvSpPr>
        <p:spPr>
          <a:xfrm>
            <a:off x="8700098" y="4813029"/>
            <a:ext cx="483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84906BE-DD03-4072-AA27-83415E25D60D}" type="slidenum">
              <a:rPr lang="ru-RU" smtClean="0"/>
              <a:t>18</a:t>
            </a:fld>
            <a:endParaRPr lang="ru-RU" dirty="0"/>
          </a:p>
        </p:txBody>
      </p:sp>
      <p:sp>
        <p:nvSpPr>
          <p:cNvPr id="6" name="Google Shape;62;p14">
            <a:extLst>
              <a:ext uri="{FF2B5EF4-FFF2-40B4-BE49-F238E27FC236}">
                <a16:creationId xmlns:a16="http://schemas.microsoft.com/office/drawing/2014/main" id="{0A2EF866-6D24-1D7A-0D4E-693F1ABDB281}"/>
              </a:ext>
            </a:extLst>
          </p:cNvPr>
          <p:cNvSpPr txBox="1"/>
          <p:nvPr/>
        </p:nvSpPr>
        <p:spPr>
          <a:xfrm>
            <a:off x="406410" y="174533"/>
            <a:ext cx="6753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ru-RU" sz="2400" b="1" dirty="0">
                <a:latin typeface="Roboto"/>
                <a:ea typeface="Roboto"/>
                <a:cs typeface="Roboto"/>
                <a:sym typeface="Roboto"/>
              </a:rPr>
              <a:t>Сравнение численного метода и симуляции</a:t>
            </a:r>
            <a:endParaRPr sz="24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265A44-5D78-468D-B976-EBB50718655A}"/>
              </a:ext>
            </a:extLst>
          </p:cNvPr>
          <p:cNvSpPr txBox="1"/>
          <p:nvPr/>
        </p:nvSpPr>
        <p:spPr>
          <a:xfrm>
            <a:off x="337830" y="759935"/>
            <a:ext cx="63936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500" b="1" dirty="0"/>
              <a:t>Сравнение результатов численного метода и симуляции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B7BCCC-4629-4AD2-8133-BE5801CF5EF4}"/>
              </a:ext>
            </a:extLst>
          </p:cNvPr>
          <p:cNvSpPr txBox="1"/>
          <p:nvPr/>
        </p:nvSpPr>
        <p:spPr>
          <a:xfrm>
            <a:off x="341998" y="1116141"/>
            <a:ext cx="705357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300" dirty="0" err="1"/>
              <a:t>Трехвидовая</a:t>
            </a:r>
            <a:r>
              <a:rPr lang="ru-RU" sz="1300" dirty="0"/>
              <a:t> модель: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8EB88C-FFD7-43B0-949A-4D045BD81120}"/>
              </a:ext>
            </a:extLst>
          </p:cNvPr>
          <p:cNvSpPr txBox="1"/>
          <p:nvPr/>
        </p:nvSpPr>
        <p:spPr>
          <a:xfrm>
            <a:off x="5323290" y="4463340"/>
            <a:ext cx="35204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/>
              <a:t>Сравнение первых моментов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Таблица 4">
                <a:extLst>
                  <a:ext uri="{FF2B5EF4-FFF2-40B4-BE49-F238E27FC236}">
                    <a16:creationId xmlns:a16="http://schemas.microsoft.com/office/drawing/2014/main" id="{E752731F-2829-46D1-B709-375B0D3265A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02232999"/>
                  </p:ext>
                </p:extLst>
              </p:nvPr>
            </p:nvGraphicFramePr>
            <p:xfrm>
              <a:off x="337830" y="1693721"/>
              <a:ext cx="2871551" cy="248285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92517">
                      <a:extLst>
                        <a:ext uri="{9D8B030D-6E8A-4147-A177-3AD203B41FA5}">
                          <a16:colId xmlns:a16="http://schemas.microsoft.com/office/drawing/2014/main" val="1271834087"/>
                        </a:ext>
                      </a:extLst>
                    </a:gridCol>
                    <a:gridCol w="1779034">
                      <a:extLst>
                        <a:ext uri="{9D8B030D-6E8A-4147-A177-3AD203B41FA5}">
                          <a16:colId xmlns:a16="http://schemas.microsoft.com/office/drawing/2014/main" val="1800869978"/>
                        </a:ext>
                      </a:extLst>
                    </a:gridCol>
                  </a:tblGrid>
                  <a:tr h="28498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 dirty="0"/>
                            <a:t>Параметры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 dirty="0"/>
                            <a:t>Значения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35057756"/>
                      </a:ext>
                    </a:extLst>
                  </a:tr>
                  <a:tr h="3356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i="1" dirty="0"/>
                            <a:t>b</a:t>
                          </a:r>
                          <a:endParaRPr lang="ru-RU" sz="1200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(0.</a:t>
                          </a:r>
                          <a:r>
                            <a:rPr lang="ru-RU" sz="1200" dirty="0"/>
                            <a:t>39</a:t>
                          </a:r>
                          <a:r>
                            <a:rPr lang="en-US" sz="1200" dirty="0"/>
                            <a:t>9, 0.4, 0.</a:t>
                          </a:r>
                          <a:r>
                            <a:rPr lang="ru-RU" sz="1200" dirty="0"/>
                            <a:t>40</a:t>
                          </a:r>
                          <a:r>
                            <a:rPr lang="en-US" sz="1200" dirty="0"/>
                            <a:t>1)</a:t>
                          </a:r>
                          <a:endParaRPr lang="ru-RU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18275665"/>
                      </a:ext>
                    </a:extLst>
                  </a:tr>
                  <a:tr h="3356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i="1" dirty="0"/>
                            <a:t>d</a:t>
                          </a:r>
                          <a:endParaRPr lang="ru-RU" sz="1200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(0.2, 0.2, 0.2)</a:t>
                          </a:r>
                          <a:endParaRPr lang="ru-RU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6395551"/>
                      </a:ext>
                    </a:extLst>
                  </a:tr>
                  <a:tr h="33565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200" b="1" i="1" u="none" strike="noStrike" cap="none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u="none" strike="noStrike" cap="none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  <m:t>𝝈</m:t>
                                    </m:r>
                                  </m:e>
                                  <m:sub>
                                    <m:r>
                                      <a:rPr lang="en-US" sz="1200" b="1" i="1" u="none" strike="noStrike" cap="none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  <m:t>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b="0" i="0" u="none" strike="noStrike" cap="none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     </a:t>
                          </a:r>
                          <a:r>
                            <a:rPr lang="ru-RU" sz="1200" b="0" i="0" u="none" strike="noStrike" cap="none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(0.04, 0.04, 0.04)</a:t>
                          </a:r>
                          <a:endParaRPr lang="ru-RU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30527208"/>
                      </a:ext>
                    </a:extLst>
                  </a:tr>
                  <a:tr h="593493">
                    <a:tc>
                      <a:txBody>
                        <a:bodyPr/>
                        <a:lstStyle/>
                        <a:p>
                          <a:pPr algn="ctr"/>
                          <a:endParaRPr lang="en-US" sz="1200" b="1" i="1" u="none" strike="noStrike" cap="none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  <a:sym typeface="Arial"/>
                          </a:endParaRPr>
                        </a:p>
                        <a:p>
                          <a:pPr algn="ctr"/>
                          <a:r>
                            <a:rPr lang="en-US" sz="1200" b="1" i="1" u="none" strike="noStrike" cap="none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d</a:t>
                          </a:r>
                          <a14:m>
                            <m:oMath xmlns:m="http://schemas.openxmlformats.org/officeDocument/2006/math">
                              <m:r>
                                <a:rPr lang="ru-RU" sz="1200" b="1" i="1" u="none" strike="noStrike" cap="none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Arial"/>
                                </a:rPr>
                                <m:t> ′</m:t>
                              </m:r>
                            </m:oMath>
                          </a14:m>
                          <a:endParaRPr lang="ru-RU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ru-RU" sz="1200" b="0" i="1" u="none" strike="noStrike" cap="none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ru-RU" sz="1200" b="0" i="1" u="none" strike="noStrike" cap="none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Arial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ru-RU" sz="1200" b="0" i="1" u="none" strike="noStrike" cap="none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Arial"/>
                                            </a:rPr>
                                            <m:t>0.001</m:t>
                                          </m:r>
                                        </m:e>
                                        <m:e>
                                          <m:r>
                                            <a:rPr lang="ru-RU" sz="1200" b="0" i="1" u="none" strike="noStrike" cap="none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Arial"/>
                                            </a:rPr>
                                            <m:t>0.001</m:t>
                                          </m:r>
                                        </m:e>
                                        <m:e>
                                          <m:r>
                                            <a:rPr lang="ru-RU" sz="1200" b="0" i="1" u="none" strike="noStrike" cap="none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Arial"/>
                                            </a:rPr>
                                            <m:t>0.001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ru-RU" sz="1200" b="0" i="1" u="none" strike="noStrike" cap="none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Arial"/>
                                            </a:rPr>
                                            <m:t>0.001</m:t>
                                          </m:r>
                                        </m:e>
                                        <m:e>
                                          <m:r>
                                            <a:rPr lang="ru-RU" sz="1200" b="0" i="1" u="none" strike="noStrike" cap="none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Arial"/>
                                            </a:rPr>
                                            <m:t>0.001</m:t>
                                          </m:r>
                                        </m:e>
                                        <m:e>
                                          <m:r>
                                            <a:rPr lang="ru-RU" sz="1200" b="0" i="1" u="none" strike="noStrike" cap="none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Arial"/>
                                            </a:rPr>
                                            <m:t>0.001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ru-RU" sz="1200" b="0" i="1" u="none" strike="noStrike" cap="none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Arial"/>
                                            </a:rPr>
                                            <m:t>0.001</m:t>
                                          </m:r>
                                        </m:e>
                                        <m:e>
                                          <m:r>
                                            <a:rPr lang="ru-RU" sz="1200" b="0" i="1" u="none" strike="noStrike" cap="none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Arial"/>
                                            </a:rPr>
                                            <m:t>0.001</m:t>
                                          </m:r>
                                        </m:e>
                                        <m:e>
                                          <m:r>
                                            <a:rPr lang="ru-RU" sz="1200" b="0" i="1" u="none" strike="noStrike" cap="none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Arial"/>
                                            </a:rPr>
                                            <m:t>0.001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ru-RU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1225743"/>
                      </a:ext>
                    </a:extLst>
                  </a:tr>
                  <a:tr h="597403">
                    <a:tc>
                      <a:txBody>
                        <a:bodyPr/>
                        <a:lstStyle/>
                        <a:p>
                          <a:pPr algn="ctr"/>
                          <a:endParaRPr lang="en-US" sz="1200" b="1" i="1" u="none" strike="noStrike" cap="none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  <a:sym typeface="Arial"/>
                          </a:endParaRPr>
                        </a:p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200" b="1" i="1" u="none" strike="noStrike" cap="none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Arial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 i="1" u="none" strike="noStrike" cap="none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𝝈</m:t>
                                  </m:r>
                                </m:e>
                                <m:sub>
                                  <m:r>
                                    <a:rPr lang="en-US" sz="1200" b="1" i="1" u="none" strike="noStrike" cap="none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𝒘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b="1" i="1" u="none" strike="noStrike" cap="none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 </a:t>
                          </a:r>
                          <a:endParaRPr lang="ru-RU" sz="1200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ru-RU" sz="1200" b="1" i="1" u="none" strike="noStrike" cap="none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ru-RU" sz="1200" b="1" i="1" u="none" strike="noStrike" cap="none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Arial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ru-RU" sz="1200" b="0" i="1" u="none" strike="noStrike" cap="none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Arial"/>
                                            </a:rPr>
                                            <m:t>0</m:t>
                                          </m:r>
                                          <m:r>
                                            <a:rPr lang="en-US" sz="1200" b="0" i="1" u="none" strike="noStrike" cap="none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Arial"/>
                                            </a:rPr>
                                            <m:t>.</m:t>
                                          </m:r>
                                          <m:r>
                                            <a:rPr lang="ru-RU" sz="1200" b="0" i="1" u="none" strike="noStrike" cap="none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Arial"/>
                                            </a:rPr>
                                            <m:t>04</m:t>
                                          </m:r>
                                        </m:e>
                                        <m:e>
                                          <m:r>
                                            <a:rPr lang="ru-RU" sz="1200" b="0" i="1" u="none" strike="noStrike" cap="none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Arial"/>
                                            </a:rPr>
                                            <m:t>0</m:t>
                                          </m:r>
                                          <m:r>
                                            <a:rPr lang="en-US" sz="1200" b="0" i="1" u="none" strike="noStrike" cap="none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Arial"/>
                                            </a:rPr>
                                            <m:t>.</m:t>
                                          </m:r>
                                          <m:r>
                                            <a:rPr lang="ru-RU" sz="1200" b="0" i="1" u="none" strike="noStrike" cap="none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Arial"/>
                                            </a:rPr>
                                            <m:t>04</m:t>
                                          </m:r>
                                        </m:e>
                                        <m:e>
                                          <m:r>
                                            <a:rPr lang="ru-RU" sz="1200" b="0" i="1" u="none" strike="noStrike" cap="none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Arial"/>
                                            </a:rPr>
                                            <m:t>0</m:t>
                                          </m:r>
                                          <m:r>
                                            <a:rPr lang="en-US" sz="1200" b="0" i="1" u="none" strike="noStrike" cap="none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Arial"/>
                                            </a:rPr>
                                            <m:t>.</m:t>
                                          </m:r>
                                          <m:r>
                                            <a:rPr lang="ru-RU" sz="1200" b="0" i="1" u="none" strike="noStrike" cap="none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Arial"/>
                                            </a:rPr>
                                            <m:t>04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ru-RU" sz="1200" b="0" i="1" u="none" strike="noStrike" cap="none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Arial"/>
                                            </a:rPr>
                                            <m:t>0</m:t>
                                          </m:r>
                                          <m:r>
                                            <a:rPr lang="en-US" sz="1200" b="0" i="1" u="none" strike="noStrike" cap="none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Arial"/>
                                            </a:rPr>
                                            <m:t>.</m:t>
                                          </m:r>
                                          <m:r>
                                            <a:rPr lang="ru-RU" sz="1200" b="0" i="1" u="none" strike="noStrike" cap="none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Arial"/>
                                            </a:rPr>
                                            <m:t>04</m:t>
                                          </m:r>
                                        </m:e>
                                        <m:e>
                                          <m:r>
                                            <a:rPr lang="ru-RU" sz="1200" b="0" i="1" u="none" strike="noStrike" cap="none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Arial"/>
                                            </a:rPr>
                                            <m:t>0</m:t>
                                          </m:r>
                                          <m:r>
                                            <a:rPr lang="en-US" sz="1200" b="0" i="1" u="none" strike="noStrike" cap="none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Arial"/>
                                            </a:rPr>
                                            <m:t>.</m:t>
                                          </m:r>
                                          <m:r>
                                            <a:rPr lang="ru-RU" sz="1200" b="0" i="1" u="none" strike="noStrike" cap="none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Arial"/>
                                            </a:rPr>
                                            <m:t>04</m:t>
                                          </m:r>
                                        </m:e>
                                        <m:e>
                                          <m:r>
                                            <a:rPr lang="ru-RU" sz="1200" b="0" i="1" u="none" strike="noStrike" cap="none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Arial"/>
                                            </a:rPr>
                                            <m:t>0</m:t>
                                          </m:r>
                                          <m:r>
                                            <a:rPr lang="en-US" sz="1200" b="0" i="1" u="none" strike="noStrike" cap="none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Arial"/>
                                            </a:rPr>
                                            <m:t>.</m:t>
                                          </m:r>
                                          <m:r>
                                            <a:rPr lang="ru-RU" sz="1200" b="0" i="1" u="none" strike="noStrike" cap="none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Arial"/>
                                            </a:rPr>
                                            <m:t>04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ru-RU" sz="1200" b="0" i="1" u="none" strike="noStrike" cap="none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Arial"/>
                                            </a:rPr>
                                            <m:t>0</m:t>
                                          </m:r>
                                          <m:r>
                                            <a:rPr lang="en-US" sz="1200" b="0" i="1" u="none" strike="noStrike" cap="none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Arial"/>
                                            </a:rPr>
                                            <m:t>.</m:t>
                                          </m:r>
                                          <m:r>
                                            <a:rPr lang="ru-RU" sz="1200" b="0" i="1" u="none" strike="noStrike" cap="none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Arial"/>
                                            </a:rPr>
                                            <m:t>04</m:t>
                                          </m:r>
                                        </m:e>
                                        <m:e>
                                          <m:r>
                                            <a:rPr lang="ru-RU" sz="1200" b="0" i="1" u="none" strike="noStrike" cap="none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Arial"/>
                                            </a:rPr>
                                            <m:t>0</m:t>
                                          </m:r>
                                          <m:r>
                                            <a:rPr lang="en-US" sz="1200" b="0" i="1" u="none" strike="noStrike" cap="none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Arial"/>
                                            </a:rPr>
                                            <m:t>.</m:t>
                                          </m:r>
                                          <m:r>
                                            <a:rPr lang="ru-RU" sz="1200" b="0" i="1" u="none" strike="noStrike" cap="none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Arial"/>
                                            </a:rPr>
                                            <m:t>04</m:t>
                                          </m:r>
                                        </m:e>
                                        <m:e>
                                          <m:r>
                                            <a:rPr lang="ru-RU" sz="1200" b="0" i="1" u="none" strike="noStrike" cap="none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Arial"/>
                                            </a:rPr>
                                            <m:t>0</m:t>
                                          </m:r>
                                          <m:r>
                                            <a:rPr lang="en-US" sz="1200" b="0" i="1" u="none" strike="noStrike" cap="none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Arial"/>
                                            </a:rPr>
                                            <m:t>.</m:t>
                                          </m:r>
                                          <m:r>
                                            <a:rPr lang="ru-RU" sz="1200" b="0" i="1" u="none" strike="noStrike" cap="none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Arial"/>
                                            </a:rPr>
                                            <m:t>04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ru-RU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087701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Таблица 4">
                <a:extLst>
                  <a:ext uri="{FF2B5EF4-FFF2-40B4-BE49-F238E27FC236}">
                    <a16:creationId xmlns:a16="http://schemas.microsoft.com/office/drawing/2014/main" id="{E752731F-2829-46D1-B709-375B0D3265A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02232999"/>
                  </p:ext>
                </p:extLst>
              </p:nvPr>
            </p:nvGraphicFramePr>
            <p:xfrm>
              <a:off x="337830" y="1693721"/>
              <a:ext cx="2871551" cy="248285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92517">
                      <a:extLst>
                        <a:ext uri="{9D8B030D-6E8A-4147-A177-3AD203B41FA5}">
                          <a16:colId xmlns:a16="http://schemas.microsoft.com/office/drawing/2014/main" val="1271834087"/>
                        </a:ext>
                      </a:extLst>
                    </a:gridCol>
                    <a:gridCol w="1779034">
                      <a:extLst>
                        <a:ext uri="{9D8B030D-6E8A-4147-A177-3AD203B41FA5}">
                          <a16:colId xmlns:a16="http://schemas.microsoft.com/office/drawing/2014/main" val="1800869978"/>
                        </a:ext>
                      </a:extLst>
                    </a:gridCol>
                  </a:tblGrid>
                  <a:tr h="28498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 dirty="0"/>
                            <a:t>Параметры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 dirty="0"/>
                            <a:t>Значения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35057756"/>
                      </a:ext>
                    </a:extLst>
                  </a:tr>
                  <a:tr h="3356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i="1" dirty="0"/>
                            <a:t>b</a:t>
                          </a:r>
                          <a:endParaRPr lang="ru-RU" sz="1200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(0.</a:t>
                          </a:r>
                          <a:r>
                            <a:rPr lang="ru-RU" sz="1200" dirty="0"/>
                            <a:t>39</a:t>
                          </a:r>
                          <a:r>
                            <a:rPr lang="en-US" sz="1200" dirty="0"/>
                            <a:t>9, 0.4, 0.</a:t>
                          </a:r>
                          <a:r>
                            <a:rPr lang="ru-RU" sz="1200" dirty="0"/>
                            <a:t>40</a:t>
                          </a:r>
                          <a:r>
                            <a:rPr lang="en-US" sz="1200" dirty="0"/>
                            <a:t>1)</a:t>
                          </a:r>
                          <a:endParaRPr lang="ru-RU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18275665"/>
                      </a:ext>
                    </a:extLst>
                  </a:tr>
                  <a:tr h="3356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i="1" dirty="0"/>
                            <a:t>d</a:t>
                          </a:r>
                          <a:endParaRPr lang="ru-RU" sz="1200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(0.2, 0.2, 0.2)</a:t>
                          </a:r>
                          <a:endParaRPr lang="ru-RU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6395551"/>
                      </a:ext>
                    </a:extLst>
                  </a:tr>
                  <a:tr h="335657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556" t="-289091" r="-164444" b="-36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b="0" i="0" u="none" strike="noStrike" cap="none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     </a:t>
                          </a:r>
                          <a:r>
                            <a:rPr lang="ru-RU" sz="1200" b="0" i="0" u="none" strike="noStrike" cap="none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(0.04, 0.04, 0.04)</a:t>
                          </a:r>
                          <a:endParaRPr lang="ru-RU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30527208"/>
                      </a:ext>
                    </a:extLst>
                  </a:tr>
                  <a:tr h="593493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556" t="-218367" r="-164444" b="-102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61986" t="-218367" r="-1370" b="-1020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1225743"/>
                      </a:ext>
                    </a:extLst>
                  </a:tr>
                  <a:tr h="597403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556" t="-318367" r="-164444" b="-2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61986" t="-318367" r="-1370" b="-20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40877012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C82EAE4-69E3-4368-A9C2-FDF29DFF59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3643" y="1528485"/>
            <a:ext cx="5508065" cy="2977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4887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195870" y="227488"/>
            <a:ext cx="8090823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ru-RU" sz="2400" b="1" dirty="0">
                <a:latin typeface="Roboto"/>
                <a:ea typeface="Roboto"/>
                <a:cs typeface="Roboto"/>
                <a:sym typeface="Roboto"/>
              </a:rPr>
              <a:t>Результаты и направления дальнейшей работы</a:t>
            </a: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1159" y="4578312"/>
            <a:ext cx="1779621" cy="53433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" name="Google Shape;64;p14"/>
          <p:cNvCxnSpPr>
            <a:cxnSpLocks/>
          </p:cNvCxnSpPr>
          <p:nvPr/>
        </p:nvCxnSpPr>
        <p:spPr>
          <a:xfrm>
            <a:off x="0" y="842365"/>
            <a:ext cx="6909900" cy="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" name="Google Shape;65;p14"/>
          <p:cNvSpPr/>
          <p:nvPr/>
        </p:nvSpPr>
        <p:spPr>
          <a:xfrm>
            <a:off x="6909900" y="705414"/>
            <a:ext cx="273900" cy="273900"/>
          </a:xfrm>
          <a:prstGeom prst="ellipse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F21F5CE-14B8-E1DF-EE96-E1D73923D421}"/>
              </a:ext>
            </a:extLst>
          </p:cNvPr>
          <p:cNvSpPr txBox="1"/>
          <p:nvPr/>
        </p:nvSpPr>
        <p:spPr>
          <a:xfrm>
            <a:off x="8660780" y="4818527"/>
            <a:ext cx="483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84906BE-DD03-4072-AA27-83415E25D60D}" type="slidenum">
              <a:rPr lang="ru-RU" smtClean="0"/>
              <a:t>19</a:t>
            </a:fld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B61A04-E29F-D1AF-0FA5-4D87238F06F9}"/>
              </a:ext>
            </a:extLst>
          </p:cNvPr>
          <p:cNvSpPr txBox="1"/>
          <p:nvPr/>
        </p:nvSpPr>
        <p:spPr>
          <a:xfrm>
            <a:off x="195870" y="1018172"/>
            <a:ext cx="7342651" cy="35230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Результаты:</a:t>
            </a:r>
          </a:p>
          <a:p>
            <a:pPr marL="342900" lvl="0" indent="-342900" algn="just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Symbol" pitchFamily="2" charset="2"/>
              <a:buChar char=""/>
            </a:pPr>
            <a:r>
              <a:rPr lang="ru-R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была изучена предметная область исследования;</a:t>
            </a:r>
            <a:endParaRPr lang="en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algn="just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Symbol" pitchFamily="2" charset="2"/>
              <a:buChar char=""/>
            </a:pP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была проведена работа с численным методом</a:t>
            </a:r>
            <a:r>
              <a:rPr lang="ru-R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algn="just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Symbol" pitchFamily="2" charset="2"/>
              <a:buChar char=""/>
            </a:pPr>
            <a:r>
              <a:rPr lang="ru-R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были проведены симуляции для многовидовых моделей;</a:t>
            </a:r>
            <a:endParaRPr lang="en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algn="just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Symbol" pitchFamily="2" charset="2"/>
              <a:buChar char=""/>
            </a:pPr>
            <a:r>
              <a:rPr lang="ru-R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было проведено сравнение результатов численного метода и результатов симуляции.</a:t>
            </a:r>
          </a:p>
          <a:p>
            <a:pPr lvl="0" algn="just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Направления дальнейшей работы:</a:t>
            </a:r>
          </a:p>
          <a:p>
            <a:pPr marL="342900" lvl="0" indent="-342900" algn="just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Symbol" pitchFamily="2" charset="2"/>
              <a:buChar char=""/>
            </a:pP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Оптимизация </a:t>
            </a:r>
            <a:r>
              <a:rPr lang="ru-RU" sz="1600" dirty="0" err="1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симуляционного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подхода;</a:t>
            </a:r>
          </a:p>
          <a:p>
            <a:pPr marL="342900" lvl="0" indent="-342900" algn="just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Symbol" pitchFamily="2" charset="2"/>
              <a:buChar char=""/>
            </a:pP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Проведение сравнений на иных наборах параметров.</a:t>
            </a:r>
            <a:endParaRPr lang="en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59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551266" y="110650"/>
            <a:ext cx="6753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ru-RU" sz="30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Предметная область</a:t>
            </a:r>
            <a:endParaRPr sz="3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6087" y="4609170"/>
            <a:ext cx="1779621" cy="53433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" name="Google Shape;64;p14"/>
          <p:cNvCxnSpPr>
            <a:endCxn id="65" idx="2"/>
          </p:cNvCxnSpPr>
          <p:nvPr/>
        </p:nvCxnSpPr>
        <p:spPr>
          <a:xfrm>
            <a:off x="-24090" y="693999"/>
            <a:ext cx="6909900" cy="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" name="Google Shape;65;p14"/>
          <p:cNvSpPr/>
          <p:nvPr/>
        </p:nvSpPr>
        <p:spPr>
          <a:xfrm>
            <a:off x="6885810" y="557049"/>
            <a:ext cx="273900" cy="273900"/>
          </a:xfrm>
          <a:prstGeom prst="ellipse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479233" y="663283"/>
            <a:ext cx="6492300" cy="654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Roboto"/>
                <a:ea typeface="Roboto"/>
                <a:cs typeface="Roboto"/>
              </a:rPr>
              <a:t>M</a:t>
            </a:r>
            <a:r>
              <a:rPr lang="ru-RU" sz="2400" b="1" dirty="0" err="1">
                <a:latin typeface="Roboto"/>
                <a:ea typeface="Roboto"/>
                <a:cs typeface="Roboto"/>
              </a:rPr>
              <a:t>одель</a:t>
            </a:r>
            <a:r>
              <a:rPr lang="ru-RU" sz="2400" b="1" dirty="0">
                <a:latin typeface="Roboto"/>
                <a:ea typeface="Roboto"/>
                <a:cs typeface="Roboto"/>
              </a:rPr>
              <a:t> </a:t>
            </a:r>
            <a:r>
              <a:rPr lang="ru-RU" sz="2400" b="1" dirty="0" err="1">
                <a:latin typeface="Roboto"/>
                <a:ea typeface="Roboto"/>
                <a:cs typeface="Roboto"/>
              </a:rPr>
              <a:t>Ульфа</a:t>
            </a:r>
            <a:r>
              <a:rPr lang="ru-RU" sz="2400" b="1" dirty="0">
                <a:latin typeface="Roboto"/>
                <a:ea typeface="Roboto"/>
                <a:cs typeface="Roboto"/>
              </a:rPr>
              <a:t> </a:t>
            </a:r>
            <a:r>
              <a:rPr lang="ru-RU" sz="2400" b="1" dirty="0" err="1">
                <a:latin typeface="Roboto"/>
                <a:ea typeface="Roboto"/>
                <a:cs typeface="Roboto"/>
              </a:rPr>
              <a:t>Дикмана</a:t>
            </a:r>
            <a:r>
              <a:rPr lang="ru-RU" sz="2400" b="1" dirty="0">
                <a:latin typeface="Roboto"/>
                <a:ea typeface="Roboto"/>
                <a:cs typeface="Roboto"/>
              </a:rPr>
              <a:t> и Ричарда Лоу</a:t>
            </a:r>
            <a:r>
              <a:rPr lang="en-RU" sz="2400" b="1" dirty="0">
                <a:latin typeface="Roboto"/>
                <a:ea typeface="Roboto"/>
                <a:cs typeface="Roboto"/>
              </a:rPr>
              <a:t> </a:t>
            </a:r>
            <a:endParaRPr sz="24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F21F5CE-14B8-E1DF-EE96-E1D73923D421}"/>
              </a:ext>
            </a:extLst>
          </p:cNvPr>
          <p:cNvSpPr txBox="1"/>
          <p:nvPr/>
        </p:nvSpPr>
        <p:spPr>
          <a:xfrm>
            <a:off x="8700098" y="4813029"/>
            <a:ext cx="483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84906BE-DD03-4072-AA27-83415E25D60D}" type="slidenum">
              <a:rPr lang="ru-RU" smtClean="0"/>
              <a:t>2</a:t>
            </a:fld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06CFE3EB-53B9-4463-9D04-984601475127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07063" y="1283732"/>
                <a:ext cx="5663650" cy="3835245"/>
              </a:xfrm>
            </p:spPr>
            <p:txBody>
              <a:bodyPr/>
              <a:lstStyle/>
              <a:p>
                <a:pPr marL="114300" indent="0">
                  <a:buNone/>
                </a:pPr>
                <a:r>
                  <a:rPr lang="ru-RU" sz="1200" dirty="0">
                    <a:solidFill>
                      <a:schemeClr val="tx1"/>
                    </a:solidFill>
                  </a:rPr>
                  <a:t>Ареал обитания особей – это конечная область </a:t>
                </a:r>
                <a:r>
                  <a:rPr lang="en-US" sz="1200" dirty="0">
                    <a:solidFill>
                      <a:schemeClr val="tx1"/>
                    </a:solidFill>
                  </a:rPr>
                  <a:t>A </a:t>
                </a:r>
                <a:r>
                  <a:rPr lang="ru-RU" sz="1200" dirty="0">
                    <a:solidFill>
                      <a:schemeClr val="tx1"/>
                    </a:solidFill>
                  </a:rPr>
                  <a:t>в евклидовом пространстве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1200" i="1" dirty="0">
                    <a:solidFill>
                      <a:schemeClr val="tx1"/>
                    </a:solidFill>
                  </a:rPr>
                  <a:t>, </a:t>
                </a:r>
                <a:r>
                  <a:rPr lang="ru-RU" sz="1200" dirty="0">
                    <a:solidFill>
                      <a:schemeClr val="tx1"/>
                    </a:solidFill>
                  </a:rPr>
                  <a:t>где </a:t>
                </a:r>
                <a:r>
                  <a:rPr lang="en-US" sz="1200" dirty="0">
                    <a:solidFill>
                      <a:schemeClr val="tx1"/>
                    </a:solidFill>
                  </a:rPr>
                  <a:t>n = 1, 2, 3.</a:t>
                </a:r>
                <a:endParaRPr lang="ru-RU" sz="1200" dirty="0">
                  <a:solidFill>
                    <a:schemeClr val="tx1"/>
                  </a:solidFill>
                </a:endParaRPr>
              </a:p>
              <a:p>
                <a:pPr marL="114300" indent="0">
                  <a:buNone/>
                </a:pPr>
                <a:endParaRPr lang="ru-RU" sz="1200" dirty="0">
                  <a:solidFill>
                    <a:schemeClr val="tx1"/>
                  </a:solidFill>
                </a:endParaRPr>
              </a:p>
              <a:p>
                <a:pPr marL="114300" indent="0">
                  <a:buNone/>
                </a:pPr>
                <a:r>
                  <a:rPr lang="ru-RU" sz="1400" dirty="0">
                    <a:solidFill>
                      <a:schemeClr val="tx1"/>
                    </a:solidFill>
                  </a:rPr>
                  <a:t>Постулаты, описывающие модель:</a:t>
                </a:r>
              </a:p>
              <a:p>
                <a:pPr marL="114300" indent="0">
                  <a:buNone/>
                </a:pPr>
                <a:endParaRPr lang="ru-RU" sz="1200" dirty="0">
                  <a:solidFill>
                    <a:schemeClr val="tx1"/>
                  </a:solidFill>
                </a:endParaRPr>
              </a:p>
              <a:p>
                <a:pPr marL="114300" indent="0">
                  <a:buNone/>
                </a:pPr>
                <a:r>
                  <a:rPr lang="en-US" sz="1200" dirty="0">
                    <a:solidFill>
                      <a:schemeClr val="tx1"/>
                    </a:solidFill>
                  </a:rPr>
                  <a:t>             </a:t>
                </a:r>
                <a:r>
                  <a:rPr lang="ru-RU" sz="1200" dirty="0">
                    <a:solidFill>
                      <a:schemeClr val="tx1"/>
                    </a:solidFill>
                  </a:rPr>
                  <a:t>Каждая особь считается материальной точкой (пренебрегаются размеры особей на масштабах ареала обитания)</a:t>
                </a:r>
                <a:r>
                  <a:rPr lang="en-US" sz="1200" dirty="0">
                    <a:solidFill>
                      <a:schemeClr val="tx1"/>
                    </a:solidFill>
                  </a:rPr>
                  <a:t>;</a:t>
                </a:r>
                <a:endParaRPr lang="ru-RU" sz="1200" dirty="0">
                  <a:solidFill>
                    <a:schemeClr val="tx1"/>
                  </a:solidFill>
                </a:endParaRPr>
              </a:p>
              <a:p>
                <a:pPr marL="114300" indent="0">
                  <a:buNone/>
                </a:pPr>
                <a:r>
                  <a:rPr lang="en-US" sz="1200" dirty="0">
                    <a:solidFill>
                      <a:schemeClr val="tx1"/>
                    </a:solidFill>
                  </a:rPr>
                  <a:t>             </a:t>
                </a:r>
                <a:r>
                  <a:rPr lang="ru-RU" sz="1200" dirty="0">
                    <a:solidFill>
                      <a:schemeClr val="tx1"/>
                    </a:solidFill>
                  </a:rPr>
                  <a:t>В одном и том же месте не могут находиться два различных организма</a:t>
                </a:r>
                <a:r>
                  <a:rPr lang="en-US" sz="1200" dirty="0">
                    <a:solidFill>
                      <a:schemeClr val="tx1"/>
                    </a:solidFill>
                  </a:rPr>
                  <a:t>;</a:t>
                </a:r>
                <a:endParaRPr lang="ru-RU" sz="1200" dirty="0">
                  <a:solidFill>
                    <a:schemeClr val="tx1"/>
                  </a:solidFill>
                </a:endParaRPr>
              </a:p>
              <a:p>
                <a:pPr marL="114300" indent="0">
                  <a:buNone/>
                </a:pPr>
                <a:r>
                  <a:rPr lang="ru-RU" sz="1200" dirty="0">
                    <a:solidFill>
                      <a:schemeClr val="tx1"/>
                    </a:solidFill>
                  </a:rPr>
                  <a:t>             Любой индивид испытывает на себе неблагоприятные условия среды</a:t>
                </a:r>
                <a:r>
                  <a:rPr lang="en-US" sz="1200" dirty="0">
                    <a:solidFill>
                      <a:schemeClr val="tx1"/>
                    </a:solidFill>
                  </a:rPr>
                  <a:t>;</a:t>
                </a:r>
                <a:endParaRPr lang="ru-RU" sz="1200" dirty="0">
                  <a:solidFill>
                    <a:schemeClr val="tx1"/>
                  </a:solidFill>
                </a:endParaRPr>
              </a:p>
              <a:p>
                <a:pPr marL="114300" indent="0">
                  <a:buNone/>
                </a:pPr>
                <a:r>
                  <a:rPr lang="ru-RU" sz="1200" dirty="0">
                    <a:solidFill>
                      <a:schemeClr val="tx1"/>
                    </a:solidFill>
                  </a:rPr>
                  <a:t>             Любой индивид конкурирует с другими особями (того же или другого вида)</a:t>
                </a:r>
                <a:r>
                  <a:rPr lang="en-US" sz="1200" dirty="0">
                    <a:solidFill>
                      <a:schemeClr val="tx1"/>
                    </a:solidFill>
                  </a:rPr>
                  <a:t>;</a:t>
                </a:r>
                <a:endParaRPr lang="ru-RU" sz="1200" dirty="0">
                  <a:solidFill>
                    <a:schemeClr val="tx1"/>
                  </a:solidFill>
                </a:endParaRPr>
              </a:p>
              <a:p>
                <a:pPr marL="114300" indent="0">
                  <a:buNone/>
                </a:pPr>
                <a:r>
                  <a:rPr lang="en-US" sz="1200" dirty="0">
                    <a:solidFill>
                      <a:schemeClr val="tx1"/>
                    </a:solidFill>
                    <a:latin typeface="+mn-lt"/>
                  </a:rPr>
                  <a:t>             </a:t>
                </a:r>
                <a:r>
                  <a:rPr lang="ru-RU" sz="1200" dirty="0">
                    <a:solidFill>
                      <a:schemeClr val="tx1"/>
                    </a:solidFill>
                    <a:latin typeface="+mn-lt"/>
                  </a:rPr>
                  <a:t>Каждый индивид может порождать новые особи того же вида.</a:t>
                </a:r>
                <a:endParaRPr lang="en-US" sz="1200" dirty="0">
                  <a:solidFill>
                    <a:schemeClr val="tx1"/>
                  </a:solidFill>
                  <a:latin typeface="+mn-lt"/>
                </a:endParaRPr>
              </a:p>
              <a:p>
                <a:pPr marL="114300" indent="0">
                  <a:buNone/>
                </a:pPr>
                <a:endParaRPr lang="ru-RU" sz="1200" dirty="0">
                  <a:solidFill>
                    <a:schemeClr val="tx1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06CFE3EB-53B9-4463-9D04-9846014751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07063" y="1283732"/>
                <a:ext cx="5663650" cy="3835245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2C1972EF-BFDF-40DC-B554-F95D42729C59}"/>
              </a:ext>
            </a:extLst>
          </p:cNvPr>
          <p:cNvCxnSpPr/>
          <p:nvPr/>
        </p:nvCxnSpPr>
        <p:spPr>
          <a:xfrm>
            <a:off x="2743200" y="148590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Схема 1">
            <a:extLst>
              <a:ext uri="{FF2B5EF4-FFF2-40B4-BE49-F238E27FC236}">
                <a16:creationId xmlns:a16="http://schemas.microsoft.com/office/drawing/2014/main" id="{62149C4C-29A5-4F07-8EAC-BA01EA15C6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14373533"/>
              </p:ext>
            </p:extLst>
          </p:nvPr>
        </p:nvGraphicFramePr>
        <p:xfrm>
          <a:off x="5006340" y="1365459"/>
          <a:ext cx="4479483" cy="31527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C433AE5-04C5-458C-929F-B216921BE92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9233" y="2529074"/>
            <a:ext cx="396274" cy="85351"/>
          </a:xfrm>
          <a:prstGeom prst="rect">
            <a:avLst/>
          </a:prstGeom>
        </p:spPr>
      </p:pic>
      <p:cxnSp>
        <p:nvCxnSpPr>
          <p:cNvPr id="19" name="Google Shape;88;p16">
            <a:extLst>
              <a:ext uri="{FF2B5EF4-FFF2-40B4-BE49-F238E27FC236}">
                <a16:creationId xmlns:a16="http://schemas.microsoft.com/office/drawing/2014/main" id="{701F8C12-AB57-460F-B26A-0C3D5A9C3346}"/>
              </a:ext>
            </a:extLst>
          </p:cNvPr>
          <p:cNvCxnSpPr/>
          <p:nvPr/>
        </p:nvCxnSpPr>
        <p:spPr>
          <a:xfrm flipH="1">
            <a:off x="522051" y="3012241"/>
            <a:ext cx="351600" cy="30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Google Shape;88;p16">
            <a:extLst>
              <a:ext uri="{FF2B5EF4-FFF2-40B4-BE49-F238E27FC236}">
                <a16:creationId xmlns:a16="http://schemas.microsoft.com/office/drawing/2014/main" id="{308628AD-FC1D-42A7-86F4-F91A1804A177}"/>
              </a:ext>
            </a:extLst>
          </p:cNvPr>
          <p:cNvCxnSpPr/>
          <p:nvPr/>
        </p:nvCxnSpPr>
        <p:spPr>
          <a:xfrm flipH="1">
            <a:off x="522051" y="3409943"/>
            <a:ext cx="351600" cy="30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" name="Google Shape;88;p16">
            <a:extLst>
              <a:ext uri="{FF2B5EF4-FFF2-40B4-BE49-F238E27FC236}">
                <a16:creationId xmlns:a16="http://schemas.microsoft.com/office/drawing/2014/main" id="{AB69896B-6F7E-4B2D-8DEB-E4E163339674}"/>
              </a:ext>
            </a:extLst>
          </p:cNvPr>
          <p:cNvCxnSpPr/>
          <p:nvPr/>
        </p:nvCxnSpPr>
        <p:spPr>
          <a:xfrm flipH="1">
            <a:off x="522051" y="3825146"/>
            <a:ext cx="351600" cy="30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58BD31D-91CE-4483-B31C-92018BC5DD3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9714" y="4197823"/>
            <a:ext cx="396274" cy="85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1877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/>
        </p:nvSpPr>
        <p:spPr>
          <a:xfrm>
            <a:off x="497935" y="163629"/>
            <a:ext cx="5933345" cy="689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30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2" name="Google Shape;72;p15"/>
          <p:cNvCxnSpPr>
            <a:cxnSpLocks/>
          </p:cNvCxnSpPr>
          <p:nvPr/>
        </p:nvCxnSpPr>
        <p:spPr>
          <a:xfrm>
            <a:off x="0" y="606510"/>
            <a:ext cx="6909900" cy="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3" name="Google Shape;73;p15"/>
          <p:cNvSpPr/>
          <p:nvPr/>
        </p:nvSpPr>
        <p:spPr>
          <a:xfrm>
            <a:off x="6919408" y="537506"/>
            <a:ext cx="273900" cy="273900"/>
          </a:xfrm>
          <a:prstGeom prst="ellipse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7643" y="4553521"/>
            <a:ext cx="2013299" cy="57278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62;p14">
            <a:extLst>
              <a:ext uri="{FF2B5EF4-FFF2-40B4-BE49-F238E27FC236}">
                <a16:creationId xmlns:a16="http://schemas.microsoft.com/office/drawing/2014/main" id="{9D9308CE-4AB8-3CDF-FC63-7F919F85AC5B}"/>
              </a:ext>
            </a:extLst>
          </p:cNvPr>
          <p:cNvSpPr txBox="1"/>
          <p:nvPr/>
        </p:nvSpPr>
        <p:spPr>
          <a:xfrm>
            <a:off x="303058" y="17196"/>
            <a:ext cx="6753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ru-RU" sz="3000" b="1" dirty="0">
                <a:latin typeface="Roboto"/>
                <a:ea typeface="Roboto"/>
                <a:cs typeface="Roboto"/>
                <a:sym typeface="Roboto"/>
              </a:rPr>
              <a:t>Список литературы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0CA277-E61E-92F2-32EA-3A0281D86020}"/>
              </a:ext>
            </a:extLst>
          </p:cNvPr>
          <p:cNvSpPr txBox="1"/>
          <p:nvPr/>
        </p:nvSpPr>
        <p:spPr>
          <a:xfrm>
            <a:off x="125602" y="905569"/>
            <a:ext cx="8435340" cy="3697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000" dirty="0"/>
              <a:t>1)</a:t>
            </a:r>
            <a:r>
              <a:rPr lang="ru-RU" sz="1000" dirty="0"/>
              <a:t> </a:t>
            </a:r>
            <a:r>
              <a:rPr lang="en-US" sz="1000" dirty="0"/>
              <a:t>Law R. </a:t>
            </a:r>
            <a:r>
              <a:rPr lang="en-US" sz="1000" dirty="0" err="1"/>
              <a:t>Dieckmann</a:t>
            </a:r>
            <a:r>
              <a:rPr lang="en-US" sz="1000" dirty="0"/>
              <a:t> U. A Dynamical System for </a:t>
            </a:r>
            <a:r>
              <a:rPr lang="en-US" sz="1000" dirty="0" err="1"/>
              <a:t>Neighbourhood</a:t>
            </a:r>
            <a:r>
              <a:rPr lang="en-US" sz="1000" dirty="0"/>
              <a:t> in Plant Communities. Department of Biology, University of York, pages 2137–2148, 2000. </a:t>
            </a:r>
            <a:endParaRPr lang="ru-RU" sz="1000" dirty="0"/>
          </a:p>
          <a:p>
            <a:pPr lvl="0" algn="just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1000" dirty="0"/>
              <a:t>2</a:t>
            </a:r>
            <a:r>
              <a:rPr lang="en-US" sz="1000" dirty="0"/>
              <a:t>)</a:t>
            </a:r>
            <a:r>
              <a:rPr lang="ru-RU" sz="1000" dirty="0"/>
              <a:t> </a:t>
            </a:r>
            <a:r>
              <a:rPr lang="en-US" sz="1000" dirty="0"/>
              <a:t>Law R. </a:t>
            </a:r>
            <a:r>
              <a:rPr lang="en-US" sz="1000" dirty="0" err="1"/>
              <a:t>Dieckmann</a:t>
            </a:r>
            <a:r>
              <a:rPr lang="en-US" sz="1000" dirty="0"/>
              <a:t> U. M</a:t>
            </a:r>
            <a:r>
              <a:rPr lang="ru-RU" sz="1000" dirty="0"/>
              <a:t>о</a:t>
            </a:r>
            <a:r>
              <a:rPr lang="en-US" sz="1000" dirty="0" err="1"/>
              <a:t>ment</a:t>
            </a:r>
            <a:r>
              <a:rPr lang="en-US" sz="1000" dirty="0"/>
              <a:t> appr</a:t>
            </a:r>
            <a:r>
              <a:rPr lang="ru-RU" sz="1000" dirty="0"/>
              <a:t>о</a:t>
            </a:r>
            <a:r>
              <a:rPr lang="en-US" sz="1000" dirty="0" err="1"/>
              <a:t>ximations</a:t>
            </a:r>
            <a:r>
              <a:rPr lang="en-US" sz="1000" dirty="0"/>
              <a:t> of </a:t>
            </a:r>
            <a:r>
              <a:rPr lang="en-US" sz="1000" dirty="0" err="1"/>
              <a:t>individu</a:t>
            </a:r>
            <a:r>
              <a:rPr lang="ru-RU" sz="1000" dirty="0"/>
              <a:t>а</a:t>
            </a:r>
            <a:r>
              <a:rPr lang="en-US" sz="1000" dirty="0"/>
              <a:t>l-b</a:t>
            </a:r>
            <a:r>
              <a:rPr lang="ru-RU" sz="1000" dirty="0"/>
              <a:t>а</a:t>
            </a:r>
            <a:r>
              <a:rPr lang="en-US" sz="1000" dirty="0"/>
              <a:t>sed m</a:t>
            </a:r>
            <a:r>
              <a:rPr lang="ru-RU" sz="1000" dirty="0"/>
              <a:t>о</a:t>
            </a:r>
            <a:r>
              <a:rPr lang="en-US" sz="1000" dirty="0"/>
              <a:t>del. Cambridge University Press, pages 252–270, 2000.</a:t>
            </a:r>
            <a:endParaRPr lang="ru-RU" sz="1000" dirty="0"/>
          </a:p>
          <a:p>
            <a:pPr lvl="0" algn="just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000" dirty="0"/>
              <a:t>3) D.J. Murrell and R. Law. </a:t>
            </a:r>
            <a:r>
              <a:rPr lang="en-US" sz="1000" dirty="0" err="1"/>
              <a:t>Heter</a:t>
            </a:r>
            <a:r>
              <a:rPr lang="ru-RU" sz="1000" dirty="0"/>
              <a:t>о</a:t>
            </a:r>
            <a:r>
              <a:rPr lang="en-US" sz="1000" dirty="0"/>
              <a:t>my</a:t>
            </a:r>
            <a:r>
              <a:rPr lang="ru-RU" sz="1000" dirty="0"/>
              <a:t>о</a:t>
            </a:r>
            <a:r>
              <a:rPr lang="en-US" sz="1000" dirty="0"/>
              <a:t>pi</a:t>
            </a:r>
            <a:r>
              <a:rPr lang="ru-RU" sz="1000" dirty="0"/>
              <a:t>а </a:t>
            </a:r>
            <a:r>
              <a:rPr lang="ru-RU" sz="1000" dirty="0" err="1"/>
              <a:t>а</a:t>
            </a:r>
            <a:r>
              <a:rPr lang="en-US" sz="1000" dirty="0" err="1"/>
              <a:t>nd</a:t>
            </a:r>
            <a:r>
              <a:rPr lang="en-US" sz="1000" dirty="0"/>
              <a:t> the </a:t>
            </a:r>
            <a:r>
              <a:rPr lang="en-US" sz="1000" dirty="0" err="1"/>
              <a:t>sp</a:t>
            </a:r>
            <a:r>
              <a:rPr lang="ru-RU" sz="1000" dirty="0"/>
              <a:t>а</a:t>
            </a:r>
            <a:r>
              <a:rPr lang="en-US" sz="1000" dirty="0" err="1"/>
              <a:t>tial</a:t>
            </a:r>
            <a:r>
              <a:rPr lang="en-US" sz="1000" dirty="0"/>
              <a:t> c</a:t>
            </a:r>
            <a:r>
              <a:rPr lang="ru-RU" sz="1000" dirty="0"/>
              <a:t>о</a:t>
            </a:r>
            <a:r>
              <a:rPr lang="en-US" sz="1000" dirty="0"/>
              <a:t>existence </a:t>
            </a:r>
            <a:r>
              <a:rPr lang="ru-RU" sz="1000" dirty="0"/>
              <a:t>о</a:t>
            </a:r>
            <a:r>
              <a:rPr lang="en-US" sz="1000" dirty="0"/>
              <a:t>f similar competitors. 2003. </a:t>
            </a:r>
          </a:p>
          <a:p>
            <a:pPr lvl="0" algn="just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1000" dirty="0"/>
              <a:t>4</a:t>
            </a:r>
            <a:r>
              <a:rPr lang="en-US" sz="1000" dirty="0"/>
              <a:t>)</a:t>
            </a:r>
            <a:r>
              <a:rPr lang="ru-RU" sz="1000" dirty="0"/>
              <a:t> Николаев М. В. Исследование нелинейного интегрального уравнения, возникающего в м</a:t>
            </a:r>
            <a:r>
              <a:rPr lang="en-US" sz="1000" dirty="0"/>
              <a:t>o</a:t>
            </a:r>
            <a:r>
              <a:rPr lang="ru-RU" sz="1000" dirty="0"/>
              <a:t>дели биологических сообществ, Выпускная квалификационная работа, 2019. </a:t>
            </a:r>
            <a:endParaRPr lang="en-US" sz="1000" dirty="0"/>
          </a:p>
          <a:p>
            <a:pPr lvl="0" algn="just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000" dirty="0"/>
              <a:t>5)  </a:t>
            </a:r>
            <a:r>
              <a:rPr lang="ru-RU" sz="1000" dirty="0"/>
              <a:t>А.С. Савостьянов. Механизмы с</a:t>
            </a:r>
            <a:r>
              <a:rPr lang="en-US" sz="1000" dirty="0"/>
              <a:t>o</a:t>
            </a:r>
            <a:r>
              <a:rPr lang="ru-RU" sz="1000" dirty="0"/>
              <a:t>существования </a:t>
            </a:r>
            <a:r>
              <a:rPr lang="ru-RU" sz="1000" dirty="0" err="1"/>
              <a:t>ст</a:t>
            </a:r>
            <a:r>
              <a:rPr lang="en-US" sz="1000" dirty="0"/>
              <a:t>a</a:t>
            </a:r>
            <a:r>
              <a:rPr lang="ru-RU" sz="1000" dirty="0" err="1"/>
              <a:t>ционарных</a:t>
            </a:r>
            <a:r>
              <a:rPr lang="ru-RU" sz="1000" dirty="0"/>
              <a:t> би</a:t>
            </a:r>
            <a:r>
              <a:rPr lang="en-US" sz="1000" dirty="0"/>
              <a:t>o</a:t>
            </a:r>
            <a:r>
              <a:rPr lang="ru-RU" sz="1000" dirty="0"/>
              <a:t>логических с</a:t>
            </a:r>
            <a:r>
              <a:rPr lang="en-US" sz="1000" dirty="0"/>
              <a:t>o</a:t>
            </a:r>
            <a:r>
              <a:rPr lang="ru-RU" sz="1000" dirty="0"/>
              <a:t>обществ в пространствах разных размерностей, 2017.</a:t>
            </a:r>
          </a:p>
          <a:p>
            <a:pPr algn="just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6) </a:t>
            </a:r>
            <a:r>
              <a:rPr lang="ru-RU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Николаев М. В., </a:t>
            </a:r>
            <a:r>
              <a:rPr lang="ru-RU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Дикман</a:t>
            </a:r>
            <a:r>
              <a:rPr lang="ru-RU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 У., Никитин А. А. Применение специальных функциональных пространств к исследованию нелинейных интегральных уравнений, возникающих в равновесной пространственной логистической динамике. // Доклады Академии Наук (в печати), 2021.</a:t>
            </a:r>
            <a:endParaRPr lang="en-RU" sz="1000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000" dirty="0"/>
              <a:t>7) </a:t>
            </a:r>
            <a:r>
              <a:rPr lang="ru-RU" sz="1000" dirty="0"/>
              <a:t>Ссылка на код численных методов: </a:t>
            </a:r>
            <a:r>
              <a:rPr lang="en-US" sz="1000" dirty="0">
                <a:solidFill>
                  <a:schemeClr val="accent4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https://github.com/YegorGalkin/RcppSim/tree/master</a:t>
            </a:r>
            <a:endParaRPr lang="ru-RU" sz="1000" dirty="0">
              <a:solidFill>
                <a:schemeClr val="accent4">
                  <a:lumMod val="75000"/>
                </a:schemeClr>
              </a:solidFill>
            </a:endParaRPr>
          </a:p>
          <a:p>
            <a:pPr lvl="0" algn="just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1000" dirty="0"/>
              <a:t>8</a:t>
            </a:r>
            <a:r>
              <a:rPr lang="en-US" sz="1000" dirty="0"/>
              <a:t>)</a:t>
            </a:r>
            <a:r>
              <a:rPr lang="ru-RU" sz="1000" dirty="0"/>
              <a:t> Ссылка на код симуляций: </a:t>
            </a:r>
            <a:r>
              <a:rPr lang="en-US" sz="1000" dirty="0">
                <a:solidFill>
                  <a:schemeClr val="accent4">
                    <a:lumMod val="75000"/>
                  </a:schemeClr>
                </a:solidFill>
              </a:rPr>
              <a:t> </a:t>
            </a:r>
            <a:r>
              <a:rPr lang="en-US" sz="1000" dirty="0">
                <a:solidFill>
                  <a:schemeClr val="accent4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https://bitbucket.org/Alolag/nonlinearsolver/src/master/</a:t>
            </a:r>
            <a:endParaRPr lang="en-US" sz="1000" dirty="0">
              <a:solidFill>
                <a:schemeClr val="accent4">
                  <a:lumMod val="75000"/>
                </a:schemeClr>
              </a:solidFill>
            </a:endParaRPr>
          </a:p>
          <a:p>
            <a:pPr lvl="0" algn="just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1000" dirty="0"/>
              <a:t>       Репозиторий проекта</a:t>
            </a:r>
            <a:r>
              <a:rPr lang="en-US" sz="1000" dirty="0"/>
              <a:t>:</a:t>
            </a:r>
            <a:r>
              <a:rPr lang="ru-RU" sz="1000" dirty="0"/>
              <a:t> </a:t>
            </a:r>
            <a:r>
              <a:rPr lang="en-US" sz="1000" dirty="0">
                <a:solidFill>
                  <a:schemeClr val="accent4">
                    <a:lumMod val="75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https://github.com/panovicina/course_project/tree/main</a:t>
            </a:r>
            <a:endParaRPr lang="en-RU" sz="1000" dirty="0">
              <a:solidFill>
                <a:schemeClr val="accent4">
                  <a:lumMod val="75000"/>
                </a:schemeClr>
              </a:solidFill>
            </a:endParaRPr>
          </a:p>
          <a:p>
            <a:pPr marL="342900" lvl="0" indent="-342900">
              <a:lnSpc>
                <a:spcPct val="106000"/>
              </a:lnSpc>
              <a:buFont typeface="+mj-lt"/>
              <a:buAutoNum type="arabicParenR"/>
            </a:pPr>
            <a:endParaRPr lang="en-RU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7ABDD6-72AC-29BD-D9A5-356733A74F86}"/>
              </a:ext>
            </a:extLst>
          </p:cNvPr>
          <p:cNvSpPr txBox="1"/>
          <p:nvPr/>
        </p:nvSpPr>
        <p:spPr>
          <a:xfrm>
            <a:off x="8660780" y="4818527"/>
            <a:ext cx="483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84906BE-DD03-4072-AA27-83415E25D60D}" type="slidenum">
              <a:rPr lang="ru-RU" smtClean="0"/>
              <a:t>20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993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550290" y="145040"/>
            <a:ext cx="6753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ru-RU" sz="2400" b="1" dirty="0" err="1">
                <a:latin typeface="Roboto"/>
                <a:ea typeface="Roboto"/>
                <a:cs typeface="Roboto"/>
              </a:rPr>
              <a:t>Mодель</a:t>
            </a:r>
            <a:r>
              <a:rPr lang="ru-RU" sz="2400" b="1" dirty="0">
                <a:latin typeface="Roboto"/>
                <a:ea typeface="Roboto"/>
                <a:cs typeface="Roboto"/>
              </a:rPr>
              <a:t> </a:t>
            </a:r>
            <a:r>
              <a:rPr lang="ru-RU" sz="2400" b="1" dirty="0" err="1">
                <a:latin typeface="Roboto"/>
                <a:ea typeface="Roboto"/>
                <a:cs typeface="Roboto"/>
              </a:rPr>
              <a:t>Ульфа</a:t>
            </a:r>
            <a:r>
              <a:rPr lang="ru-RU" sz="2400" b="1" dirty="0">
                <a:latin typeface="Roboto"/>
                <a:ea typeface="Roboto"/>
                <a:cs typeface="Roboto"/>
              </a:rPr>
              <a:t> </a:t>
            </a:r>
            <a:r>
              <a:rPr lang="ru-RU" sz="2400" b="1" dirty="0" err="1">
                <a:latin typeface="Roboto"/>
                <a:ea typeface="Roboto"/>
                <a:cs typeface="Roboto"/>
              </a:rPr>
              <a:t>Дикмана</a:t>
            </a:r>
            <a:r>
              <a:rPr lang="ru-RU" sz="2400" b="1" dirty="0">
                <a:latin typeface="Roboto"/>
                <a:ea typeface="Roboto"/>
                <a:cs typeface="Roboto"/>
              </a:rPr>
              <a:t> и Ричарда Лоу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3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0477" y="4614145"/>
            <a:ext cx="1779621" cy="53433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" name="Google Shape;64;p14"/>
          <p:cNvCxnSpPr>
            <a:endCxn id="65" idx="2"/>
          </p:cNvCxnSpPr>
          <p:nvPr/>
        </p:nvCxnSpPr>
        <p:spPr>
          <a:xfrm>
            <a:off x="-24090" y="693999"/>
            <a:ext cx="6909900" cy="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" name="Google Shape;65;p14"/>
          <p:cNvSpPr/>
          <p:nvPr/>
        </p:nvSpPr>
        <p:spPr>
          <a:xfrm>
            <a:off x="6885810" y="557049"/>
            <a:ext cx="273900" cy="273900"/>
          </a:xfrm>
          <a:prstGeom prst="ellipse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428177" y="807783"/>
            <a:ext cx="6492300" cy="654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2000" b="1" dirty="0">
                <a:latin typeface="Roboto"/>
                <a:ea typeface="Roboto"/>
                <a:cs typeface="Roboto"/>
              </a:rPr>
              <a:t>Параметры и обозначения</a:t>
            </a:r>
          </a:p>
          <a:p>
            <a:pPr lvl="0"/>
            <a:r>
              <a:rPr lang="ru-RU" sz="2400" b="1" dirty="0">
                <a:latin typeface="Roboto"/>
                <a:ea typeface="Roboto"/>
                <a:cs typeface="Roboto"/>
              </a:rPr>
              <a:t> </a:t>
            </a:r>
            <a:endParaRPr lang="ru-RU" sz="24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F21F5CE-14B8-E1DF-EE96-E1D73923D421}"/>
              </a:ext>
            </a:extLst>
          </p:cNvPr>
          <p:cNvSpPr txBox="1"/>
          <p:nvPr/>
        </p:nvSpPr>
        <p:spPr>
          <a:xfrm>
            <a:off x="8700098" y="4813029"/>
            <a:ext cx="483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84906BE-DD03-4072-AA27-83415E25D60D}" type="slidenum">
              <a:rPr lang="ru-RU" smtClean="0"/>
              <a:t>3</a:t>
            </a:fld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Таблица 5">
                <a:extLst>
                  <a:ext uri="{FF2B5EF4-FFF2-40B4-BE49-F238E27FC236}">
                    <a16:creationId xmlns:a16="http://schemas.microsoft.com/office/drawing/2014/main" id="{BD614843-6EAB-4DF1-91F6-7BAAED3E8F9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39149975"/>
                  </p:ext>
                </p:extLst>
              </p:nvPr>
            </p:nvGraphicFramePr>
            <p:xfrm>
              <a:off x="557910" y="1348769"/>
              <a:ext cx="6609420" cy="331452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23120">
                      <a:extLst>
                        <a:ext uri="{9D8B030D-6E8A-4147-A177-3AD203B41FA5}">
                          <a16:colId xmlns:a16="http://schemas.microsoft.com/office/drawing/2014/main" val="952611153"/>
                        </a:ext>
                      </a:extLst>
                    </a:gridCol>
                    <a:gridCol w="4686300">
                      <a:extLst>
                        <a:ext uri="{9D8B030D-6E8A-4147-A177-3AD203B41FA5}">
                          <a16:colId xmlns:a16="http://schemas.microsoft.com/office/drawing/2014/main" val="2007356104"/>
                        </a:ext>
                      </a:extLst>
                    </a:gridCol>
                  </a:tblGrid>
                  <a:tr h="2619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 dirty="0">
                              <a:solidFill>
                                <a:schemeClr val="bg1"/>
                              </a:solidFill>
                            </a:rPr>
                            <a:t>Параметр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 dirty="0">
                              <a:solidFill>
                                <a:schemeClr val="bg1"/>
                              </a:solidFill>
                            </a:rPr>
                            <a:t>Обозначение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23163160"/>
                      </a:ext>
                    </a:extLst>
                  </a:tr>
                  <a:tr h="862533">
                    <a:tc>
                      <a:txBody>
                        <a:bodyPr/>
                        <a:lstStyle/>
                        <a:p>
                          <a:endParaRPr lang="en-US" sz="1100" b="0" i="1" u="none" strike="noStrike" cap="none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  <a:sym typeface="Arial"/>
                          </a:endParaRPr>
                        </a:p>
                        <a:p>
                          <a:endParaRPr lang="ru-RU" sz="1100" b="0" i="1" u="none" strike="noStrike" cap="none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  <a:sym typeface="Arial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100" b="0" i="1" u="none" strike="noStrike" cap="none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100" b="1" i="1" u="none" strike="noStrike" cap="none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  <m:t>𝒎</m:t>
                                    </m:r>
                                  </m:e>
                                  <m:sub>
                                    <m:r>
                                      <a:rPr lang="ru-RU" sz="1100" b="1" i="1" u="none" strike="noStrike" cap="none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  <m:t>𝒊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ru-RU" sz="1100" b="0" i="1" u="none" strike="noStrike" cap="none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</m:ctrlPr>
                                  </m:dPr>
                                  <m:e>
                                    <m:r>
                                      <a:rPr lang="ru-RU" sz="1100" b="1" i="1" u="none" strike="noStrike" cap="none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  <m:t>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ru-RU" sz="1100" b="1" u="none" strike="noStrike" cap="none" dirty="0">
                            <a:solidFill>
                              <a:schemeClr val="tx1"/>
                            </a:solidFill>
                            <a:effectLst/>
                            <a:ea typeface="+mn-ea"/>
                            <a:cs typeface="+mn-cs"/>
                            <a:sym typeface="Arial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ru-RU" sz="1100" b="0" i="0" u="none" strike="noStrike" cap="none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Ядро рождения, плотность вероятности рождения нового потомка вида </a:t>
                          </a:r>
                          <a:r>
                            <a:rPr lang="en-US" sz="1100" b="0" i="1" u="none" strike="noStrike" cap="none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i</a:t>
                          </a:r>
                          <a:r>
                            <a:rPr lang="ru-RU" sz="1100" b="0" i="0" u="none" strike="noStrike" cap="none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 на расстоянии </a:t>
                          </a:r>
                          <a:r>
                            <a:rPr lang="en-US" sz="1100" b="0" i="1" u="none" strike="noStrike" cap="none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x</a:t>
                          </a:r>
                          <a:r>
                            <a:rPr lang="ru-RU" sz="1100" b="0" i="1" u="none" strike="noStrike" cap="none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 </a:t>
                          </a:r>
                          <a:r>
                            <a:rPr lang="ru-RU" sz="1100" b="0" i="0" u="none" strike="noStrike" cap="none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от родителя. 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ru-RU" sz="1100" b="0" i="0" u="none" strike="noStrike" cap="none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Индивид вида </a:t>
                          </a:r>
                          <a:r>
                            <a:rPr lang="en-US" sz="1100" b="0" i="1" u="none" strike="noStrike" cap="none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i</a:t>
                          </a:r>
                          <a:r>
                            <a:rPr lang="ru-RU" sz="1100" b="0" i="0" u="none" strike="noStrike" cap="none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, находящийся в точке</a:t>
                          </a:r>
                          <a:r>
                            <a:rPr lang="ru-RU" sz="1100" b="0" i="0" u="none" strike="noStrike" cap="none" baseline="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ru-RU" sz="1100" b="0" i="1" u="none" strike="noStrike" cap="none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Arial"/>
                                </a:rPr>
                                <m:t>𝜉</m:t>
                              </m:r>
                            </m:oMath>
                          </a14:m>
                          <a:r>
                            <a:rPr lang="en-US" sz="1100" b="0" i="0" u="none" strike="noStrike" cap="none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, </a:t>
                          </a:r>
                          <a:r>
                            <a:rPr lang="ru-RU" sz="1100" b="0" i="0" u="none" strike="noStrike" cap="none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может</a:t>
                          </a:r>
                          <a:r>
                            <a:rPr lang="ru-RU" sz="1100" b="0" i="0" u="none" strike="noStrike" cap="none" baseline="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 породить новую особь в точке </a:t>
                          </a:r>
                          <a14:m>
                            <m:oMath xmlns:m="http://schemas.openxmlformats.org/officeDocument/2006/math">
                              <m:r>
                                <a:rPr lang="ru-RU" sz="1100" b="0" i="1" u="none" strike="noStrike" cap="none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Arial"/>
                                </a:rPr>
                                <m:t>𝜉</m:t>
                              </m:r>
                              <m:r>
                                <a:rPr lang="en-US" sz="1100" b="1" i="0" u="none" strike="noStrike" cap="none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Arial"/>
                                </a:rPr>
                                <m:t>′</m:t>
                              </m:r>
                            </m:oMath>
                          </a14:m>
                          <a:r>
                            <a:rPr lang="en-US" sz="1100" b="1" i="0" u="none" strike="noStrike" cap="none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 </a:t>
                          </a:r>
                          <a:r>
                            <a:rPr lang="ru-RU" sz="1100" b="0" i="0" u="none" strike="noStrike" cap="none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с</a:t>
                          </a:r>
                          <a:r>
                            <a:rPr lang="ru-RU" sz="1100" b="0" i="0" u="none" strike="noStrike" cap="none" baseline="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 вероятностью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100" b="0" i="1" u="none" strike="noStrike" cap="none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Arial"/>
                                    </a:rPr>
                                  </m:ctrlPr>
                                </m:sSubPr>
                                <m:e>
                                  <m:r>
                                    <a:rPr lang="ru-RU" sz="1100" b="0" i="1" u="none" strike="noStrike" cap="none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ru-RU" sz="1100" b="0" i="1" u="none" strike="noStrike" cap="none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100" b="0" i="1" u="none" strike="noStrike" cap="none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Arial"/>
                                </a:rPr>
                                <m:t>(</m:t>
                              </m:r>
                              <m:r>
                                <a:rPr lang="ru-RU" sz="1100" b="0" i="1" u="none" strike="noStrike" cap="none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Arial"/>
                                </a:rPr>
                                <m:t>𝜉</m:t>
                              </m:r>
                              <m:r>
                                <a:rPr lang="en-US" sz="1100" b="0" i="1" u="none" strike="noStrike" cap="none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Arial"/>
                                </a:rPr>
                                <m:t> −</m:t>
                              </m:r>
                              <m:r>
                                <a:rPr lang="ru-RU" sz="1100" b="0" i="1" u="none" strike="noStrike" cap="none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Arial"/>
                                </a:rPr>
                                <m:t>𝜉</m:t>
                              </m:r>
                              <m:r>
                                <a:rPr lang="en-US" sz="1100" b="1" i="0" u="none" strike="noStrike" cap="none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Arial"/>
                                </a:rPr>
                                <m:t>′</m:t>
                              </m:r>
                            </m:oMath>
                          </a14:m>
                          <a:r>
                            <a:rPr lang="en-US" sz="1100" b="0" i="1" u="none" strike="noStrike" cap="none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).</a:t>
                          </a:r>
                          <a:endParaRPr lang="ru-RU" sz="1100" b="0" i="1" u="none" strike="noStrike" cap="none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  <a:sym typeface="Arial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ru-RU" sz="1100" b="0" i="1" u="none" strike="noStrike" cap="none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  <a:sym typeface="Arial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74901493"/>
                      </a:ext>
                    </a:extLst>
                  </a:tr>
                  <a:tr h="39591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100" b="1" i="1" u="none" strike="noStrike" cap="none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1" i="1" u="none" strike="noStrike" cap="none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lang="ru-RU" sz="1100" b="1" i="1" u="none" strike="noStrike" cap="none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100" b="1" u="none" strike="noStrike" cap="none" dirty="0">
                            <a:solidFill>
                              <a:schemeClr val="dk1"/>
                            </a:solidFill>
                            <a:effectLst/>
                            <a:ea typeface="+mn-ea"/>
                            <a:cs typeface="+mn-cs"/>
                            <a:sym typeface="Arial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sz="1100" dirty="0"/>
                            <a:t>Темп рождаемости</a:t>
                          </a:r>
                          <a:r>
                            <a:rPr lang="en-US" sz="1100" dirty="0"/>
                            <a:t>;</a:t>
                          </a:r>
                          <a:r>
                            <a:rPr lang="ru-RU" sz="1100" dirty="0"/>
                            <a:t> определяет вероятность рождения индивида вида </a:t>
                          </a:r>
                          <a:r>
                            <a:rPr lang="en-US" sz="1100" i="1" dirty="0" err="1"/>
                            <a:t>i</a:t>
                          </a:r>
                          <a:r>
                            <a:rPr lang="ru-RU" sz="1100" dirty="0"/>
                            <a:t> в любой точке пространства</a:t>
                          </a:r>
                          <a:r>
                            <a:rPr lang="en-US" sz="1100" b="0" dirty="0"/>
                            <a:t>,</a:t>
                          </a:r>
                          <a:r>
                            <a:rPr lang="ru-RU" sz="1100" b="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100" b="0" i="1" u="none" strike="noStrike" cap="none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Arial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 u="none" strike="noStrike" cap="none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ru-RU" sz="1100" b="0" i="1" u="none" strike="noStrike" cap="none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100" b="0" i="0" u="none" strike="noStrike" cap="none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Arial"/>
                                </a:rPr>
                                <m:t>&gt;0.</m:t>
                              </m:r>
                            </m:oMath>
                          </a14:m>
                          <a:endParaRPr lang="ru-RU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8680497"/>
                      </a:ext>
                    </a:extLst>
                  </a:tr>
                  <a:tr h="39591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100" b="1" i="1" u="none" strike="noStrike" cap="none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1" i="1" u="none" strike="noStrike" cap="none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US" sz="1100" b="1" i="1" u="none" strike="noStrike" cap="none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100" b="1" u="none" strike="noStrike" cap="none" dirty="0">
                            <a:solidFill>
                              <a:schemeClr val="dk1"/>
                            </a:solidFill>
                            <a:effectLst/>
                            <a:ea typeface="+mn-ea"/>
                            <a:cs typeface="+mn-cs"/>
                            <a:sym typeface="Arial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sz="1100" dirty="0"/>
                            <a:t>Темп смертности</a:t>
                          </a:r>
                          <a:r>
                            <a:rPr lang="en-US" sz="1100" dirty="0"/>
                            <a:t>; </a:t>
                          </a:r>
                          <a:r>
                            <a:rPr lang="ru-RU" sz="1100" dirty="0"/>
                            <a:t>определяет вероятность смерти индивида</a:t>
                          </a:r>
                          <a:r>
                            <a:rPr lang="ru-RU" sz="1100" baseline="0" dirty="0"/>
                            <a:t> вида </a:t>
                          </a:r>
                          <a:r>
                            <a:rPr lang="en-US" sz="1100" i="1" baseline="0" dirty="0" err="1"/>
                            <a:t>i</a:t>
                          </a:r>
                          <a:r>
                            <a:rPr lang="en-US" sz="1100" i="1" baseline="0" dirty="0"/>
                            <a:t> </a:t>
                          </a:r>
                          <a:r>
                            <a:rPr lang="ru-RU" sz="1100" dirty="0"/>
                            <a:t>от влияния окружающей среды</a:t>
                          </a:r>
                          <a:r>
                            <a:rPr lang="en-US" sz="1100" dirty="0"/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100" b="0" i="1" u="none" strike="noStrike" cap="none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Arial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 u="none" strike="noStrike" cap="none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1100" b="0" i="1" u="none" strike="noStrike" cap="none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100" dirty="0"/>
                            <a:t> ≥ 0.</a:t>
                          </a:r>
                          <a:endParaRPr lang="ru-RU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69439687"/>
                      </a:ext>
                    </a:extLst>
                  </a:tr>
                  <a:tr h="875023">
                    <a:tc>
                      <a:txBody>
                        <a:bodyPr/>
                        <a:lstStyle/>
                        <a:p>
                          <a:pPr algn="ctr"/>
                          <a:endParaRPr lang="en-US" sz="1100" b="0" i="1" u="none" strike="noStrike" cap="none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  <a:sym typeface="Arial"/>
                          </a:endParaRPr>
                        </a:p>
                        <a:p>
                          <a:pPr algn="ctr"/>
                          <a:endParaRPr lang="ru-RU" sz="1100" b="0" i="1" u="none" strike="noStrike" cap="none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  <a:sym typeface="Arial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100" b="0" i="1" u="none" strike="noStrike" cap="none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1" i="1" u="none" strike="noStrike" cap="none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sz="1100" b="1" i="1" u="none" strike="noStrike" cap="none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  <m:t>𝒊𝒋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ru-RU" sz="1100" b="0" i="1" u="none" strike="noStrike" cap="none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b="1" i="1" u="none" strike="noStrike" cap="none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  <m:t>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ru-RU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sz="1100" dirty="0"/>
                            <a:t>Ядро конкуренции</a:t>
                          </a:r>
                          <a:r>
                            <a:rPr lang="en-US" sz="1100" dirty="0"/>
                            <a:t>, </a:t>
                          </a:r>
                          <a:r>
                            <a:rPr lang="ru-RU" sz="1100" dirty="0"/>
                            <a:t>плотность вероятности смерти индивида вида </a:t>
                          </a:r>
                          <a:r>
                            <a:rPr lang="en-US" sz="1100" i="1" dirty="0" err="1"/>
                            <a:t>i</a:t>
                          </a:r>
                          <a:r>
                            <a:rPr lang="ru-RU" sz="1100" i="1" dirty="0"/>
                            <a:t> </a:t>
                          </a:r>
                          <a:r>
                            <a:rPr lang="ru-RU" sz="1100" i="0" dirty="0"/>
                            <a:t>от конкуренции с индивидом вида </a:t>
                          </a:r>
                          <a:r>
                            <a:rPr lang="en-US" sz="1100" i="1" dirty="0"/>
                            <a:t>j, </a:t>
                          </a:r>
                          <a:r>
                            <a:rPr lang="ru-RU" sz="1100" i="0" dirty="0"/>
                            <a:t>находящимся на расстоянии </a:t>
                          </a:r>
                          <a:r>
                            <a:rPr lang="en-US" sz="1100" i="1" dirty="0"/>
                            <a:t>x.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ru-RU" sz="1100" b="0" i="0" u="none" strike="noStrike" cap="none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Индивид вида </a:t>
                          </a:r>
                          <a:r>
                            <a:rPr lang="en-US" sz="1100" b="0" i="1" u="none" strike="noStrike" cap="none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j</a:t>
                          </a:r>
                          <a:r>
                            <a:rPr lang="ru-RU" sz="1100" b="0" i="0" u="none" strike="noStrike" cap="none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, находящийся в точке</a:t>
                          </a:r>
                          <a:r>
                            <a:rPr lang="ru-RU" sz="1100" b="0" i="0" u="none" strike="noStrike" cap="none" baseline="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ru-RU" sz="1100" b="0" i="1" u="none" strike="noStrike" cap="none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Arial"/>
                                </a:rPr>
                                <m:t>𝜉</m:t>
                              </m:r>
                            </m:oMath>
                          </a14:m>
                          <a:r>
                            <a:rPr lang="en-US" sz="1100" b="0" i="0" u="none" strike="noStrike" cap="none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, </a:t>
                          </a:r>
                          <a:r>
                            <a:rPr lang="ru-RU" sz="1100" b="0" i="0" u="none" strike="noStrike" cap="none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может</a:t>
                          </a:r>
                          <a:r>
                            <a:rPr lang="ru-RU" sz="1100" b="0" i="0" u="none" strike="noStrike" cap="none" baseline="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 убить особь вида </a:t>
                          </a:r>
                          <a:r>
                            <a:rPr lang="en-US" sz="1100" b="0" i="1" u="none" strike="noStrike" cap="none" baseline="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i</a:t>
                          </a:r>
                          <a:r>
                            <a:rPr lang="en-US" sz="1100" b="0" i="1" u="none" strike="noStrike" cap="none" baseline="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, </a:t>
                          </a:r>
                          <a:r>
                            <a:rPr lang="ru-RU" sz="1100" b="0" i="0" u="none" strike="noStrike" cap="none" baseline="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находящуюся в точке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100" b="1" i="1" u="none" strike="noStrike" cap="none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Arial"/>
                                    </a:rPr>
                                  </m:ctrlPr>
                                </m:sSupPr>
                                <m:e>
                                  <m:r>
                                    <a:rPr lang="ru-RU" sz="1100" b="0" i="1" u="none" strike="noStrike" cap="none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𝜉</m:t>
                                  </m:r>
                                </m:e>
                                <m:sup>
                                  <m:r>
                                    <a:rPr lang="en-US" sz="1100" b="1" i="0" u="none" strike="noStrike" cap="none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ru-RU" sz="1100" b="0" i="0" u="none" strike="noStrike" cap="none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Arial"/>
                                </a:rPr>
                                <m:t>,</m:t>
                              </m:r>
                            </m:oMath>
                          </a14:m>
                          <a:r>
                            <a:rPr lang="en-US" sz="1100" b="1" i="0" u="none" strike="noStrike" cap="none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 </a:t>
                          </a:r>
                          <a:r>
                            <a:rPr lang="ru-RU" sz="1100" b="0" i="0" u="none" strike="noStrike" cap="none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с</a:t>
                          </a:r>
                          <a:r>
                            <a:rPr lang="ru-RU" sz="1100" b="0" i="0" u="none" strike="noStrike" cap="none" baseline="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 вероятностью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100" b="0" i="1" u="none" strike="noStrike" cap="none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Arial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 u="none" strike="noStrike" cap="none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ru-RU" sz="1100" b="0" i="1" u="none" strike="noStrike" cap="none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𝑖</m:t>
                                  </m:r>
                                  <m:r>
                                    <a:rPr lang="en-US" sz="1100" b="0" i="1" u="none" strike="noStrike" cap="none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1100" b="0" i="1" u="none" strike="noStrike" cap="none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Arial"/>
                                </a:rPr>
                                <m:t>(</m:t>
                              </m:r>
                              <m:r>
                                <a:rPr lang="ru-RU" sz="1100" b="0" i="1" u="none" strike="noStrike" cap="none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Arial"/>
                                </a:rPr>
                                <m:t>𝜉</m:t>
                              </m:r>
                              <m:r>
                                <a:rPr lang="en-US" sz="1100" b="0" i="1" u="none" strike="noStrike" cap="none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Arial"/>
                                </a:rPr>
                                <m:t> −</m:t>
                              </m:r>
                              <m:r>
                                <a:rPr lang="ru-RU" sz="1100" b="0" i="1" u="none" strike="noStrike" cap="none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Arial"/>
                                </a:rPr>
                                <m:t>𝜉</m:t>
                              </m:r>
                              <m:r>
                                <a:rPr lang="en-US" sz="1100" b="1" i="0" u="none" strike="noStrike" cap="none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Arial"/>
                                </a:rPr>
                                <m:t>′</m:t>
                              </m:r>
                            </m:oMath>
                          </a14:m>
                          <a:r>
                            <a:rPr lang="en-US" sz="1100" b="0" i="1" u="none" strike="noStrike" cap="none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).</a:t>
                          </a:r>
                          <a:endParaRPr lang="ru-RU" sz="1100" b="0" i="1" u="none" strike="noStrike" cap="none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  <a:sym typeface="Arial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ru-RU" sz="1100" b="0" i="1" u="none" strike="noStrike" cap="none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  <a:sym typeface="Arial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09353390"/>
                      </a:ext>
                    </a:extLst>
                  </a:tr>
                  <a:tr h="31402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1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1" i="1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  <m:r>
                                      <a:rPr lang="en-US" sz="1100" b="1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sz="1100" b="1" i="1" smtClean="0">
                                        <a:latin typeface="Cambria Math" panose="02040503050406030204" pitchFamily="18" charset="0"/>
                                      </a:rPr>
                                      <m:t>𝒊𝒋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ru-RU" sz="1100" b="0" i="0" u="none" strike="noStrike" cap="none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Сила конкуренции,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1100" b="0" i="0" u="none" strike="noStrike" cap="none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 </a:t>
                          </a:r>
                          <a:r>
                            <a:rPr lang="en-US" sz="1100" b="0" i="0" u="none" strike="noStrike" cap="none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&gt;</a:t>
                          </a:r>
                          <a:r>
                            <a:rPr lang="en-US" sz="1100" b="0" i="0" u="none" strike="noStrike" cap="none" baseline="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 0.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1837983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Таблица 5">
                <a:extLst>
                  <a:ext uri="{FF2B5EF4-FFF2-40B4-BE49-F238E27FC236}">
                    <a16:creationId xmlns:a16="http://schemas.microsoft.com/office/drawing/2014/main" id="{BD614843-6EAB-4DF1-91F6-7BAAED3E8F9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39149975"/>
                  </p:ext>
                </p:extLst>
              </p:nvPr>
            </p:nvGraphicFramePr>
            <p:xfrm>
              <a:off x="557910" y="1348769"/>
              <a:ext cx="6609420" cy="331452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23120">
                      <a:extLst>
                        <a:ext uri="{9D8B030D-6E8A-4147-A177-3AD203B41FA5}">
                          <a16:colId xmlns:a16="http://schemas.microsoft.com/office/drawing/2014/main" val="952611153"/>
                        </a:ext>
                      </a:extLst>
                    </a:gridCol>
                    <a:gridCol w="4686300">
                      <a:extLst>
                        <a:ext uri="{9D8B030D-6E8A-4147-A177-3AD203B41FA5}">
                          <a16:colId xmlns:a16="http://schemas.microsoft.com/office/drawing/2014/main" val="2007356104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 dirty="0">
                              <a:solidFill>
                                <a:schemeClr val="bg1"/>
                              </a:solidFill>
                            </a:rPr>
                            <a:t>Параметр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 dirty="0">
                              <a:solidFill>
                                <a:schemeClr val="bg1"/>
                              </a:solidFill>
                            </a:rPr>
                            <a:t>Обозначение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23163160"/>
                      </a:ext>
                    </a:extLst>
                  </a:tr>
                  <a:tr h="9296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316" t="-30065" r="-244620" b="-228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41222" t="-30065" r="-520" b="-2281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4901493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316" t="-284286" r="-244620" b="-39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41222" t="-284286" r="-520" b="-398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8680497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316" t="-384286" r="-244620" b="-29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41222" t="-384286" r="-520" b="-298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9439687"/>
                      </a:ext>
                    </a:extLst>
                  </a:tr>
                  <a:tr h="94310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316" t="-220130" r="-244620" b="-3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41222" t="-220130" r="-520" b="-35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09353390"/>
                      </a:ext>
                    </a:extLst>
                  </a:tr>
                  <a:tr h="31402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316" t="-948077" r="-244620" b="-5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41222" t="-948077" r="-520" b="-57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1837983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448671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550290" y="145040"/>
            <a:ext cx="6753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ru-RU" sz="2400" b="1" dirty="0" err="1">
                <a:latin typeface="Roboto"/>
                <a:ea typeface="Roboto"/>
                <a:cs typeface="Roboto"/>
              </a:rPr>
              <a:t>Mодель</a:t>
            </a:r>
            <a:r>
              <a:rPr lang="ru-RU" sz="2400" b="1" dirty="0">
                <a:latin typeface="Roboto"/>
                <a:ea typeface="Roboto"/>
                <a:cs typeface="Roboto"/>
              </a:rPr>
              <a:t> </a:t>
            </a:r>
            <a:r>
              <a:rPr lang="ru-RU" sz="2400" b="1" dirty="0" err="1">
                <a:latin typeface="Roboto"/>
                <a:ea typeface="Roboto"/>
                <a:cs typeface="Roboto"/>
              </a:rPr>
              <a:t>Ульфа</a:t>
            </a:r>
            <a:r>
              <a:rPr lang="ru-RU" sz="2400" b="1" dirty="0">
                <a:latin typeface="Roboto"/>
                <a:ea typeface="Roboto"/>
                <a:cs typeface="Roboto"/>
              </a:rPr>
              <a:t> </a:t>
            </a:r>
            <a:r>
              <a:rPr lang="ru-RU" sz="2400" b="1" dirty="0" err="1">
                <a:latin typeface="Roboto"/>
                <a:ea typeface="Roboto"/>
                <a:cs typeface="Roboto"/>
              </a:rPr>
              <a:t>Дикмана</a:t>
            </a:r>
            <a:r>
              <a:rPr lang="ru-RU" sz="2400" b="1" dirty="0">
                <a:latin typeface="Roboto"/>
                <a:ea typeface="Roboto"/>
                <a:cs typeface="Roboto"/>
              </a:rPr>
              <a:t> и Ричарда Лоу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3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0477" y="4614145"/>
            <a:ext cx="1779621" cy="53433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" name="Google Shape;64;p14"/>
          <p:cNvCxnSpPr>
            <a:endCxn id="65" idx="2"/>
          </p:cNvCxnSpPr>
          <p:nvPr/>
        </p:nvCxnSpPr>
        <p:spPr>
          <a:xfrm>
            <a:off x="-24090" y="693999"/>
            <a:ext cx="6909900" cy="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" name="Google Shape;65;p14"/>
          <p:cNvSpPr/>
          <p:nvPr/>
        </p:nvSpPr>
        <p:spPr>
          <a:xfrm>
            <a:off x="6885810" y="557049"/>
            <a:ext cx="273900" cy="273900"/>
          </a:xfrm>
          <a:prstGeom prst="ellipse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428177" y="807783"/>
            <a:ext cx="6492300" cy="654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2000" b="1" dirty="0">
                <a:latin typeface="Roboto"/>
                <a:ea typeface="Roboto"/>
                <a:cs typeface="Roboto"/>
              </a:rPr>
              <a:t>Пространственные моменты</a:t>
            </a:r>
          </a:p>
          <a:p>
            <a:pPr lvl="0"/>
            <a:r>
              <a:rPr lang="ru-RU" sz="2400" b="1" dirty="0">
                <a:latin typeface="Roboto"/>
                <a:ea typeface="Roboto"/>
                <a:cs typeface="Roboto"/>
              </a:rPr>
              <a:t> </a:t>
            </a:r>
            <a:endParaRPr lang="ru-RU" sz="24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F21F5CE-14B8-E1DF-EE96-E1D73923D421}"/>
              </a:ext>
            </a:extLst>
          </p:cNvPr>
          <p:cNvSpPr txBox="1"/>
          <p:nvPr/>
        </p:nvSpPr>
        <p:spPr>
          <a:xfrm>
            <a:off x="8700098" y="4813029"/>
            <a:ext cx="483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84906BE-DD03-4072-AA27-83415E25D60D}" type="slidenum">
              <a:rPr lang="ru-RU" smtClean="0"/>
              <a:t>4</a:t>
            </a:fld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Таблица 2">
                <a:extLst>
                  <a:ext uri="{FF2B5EF4-FFF2-40B4-BE49-F238E27FC236}">
                    <a16:creationId xmlns:a16="http://schemas.microsoft.com/office/drawing/2014/main" id="{029D8A06-FF6B-4086-A9F1-42A46271BC5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31718635"/>
                  </p:ext>
                </p:extLst>
              </p:nvPr>
            </p:nvGraphicFramePr>
            <p:xfrm>
              <a:off x="550290" y="1325603"/>
              <a:ext cx="6835140" cy="322314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1580">
                      <a:extLst>
                        <a:ext uri="{9D8B030D-6E8A-4147-A177-3AD203B41FA5}">
                          <a16:colId xmlns:a16="http://schemas.microsoft.com/office/drawing/2014/main" val="906470725"/>
                        </a:ext>
                      </a:extLst>
                    </a:gridCol>
                    <a:gridCol w="4993560">
                      <a:extLst>
                        <a:ext uri="{9D8B030D-6E8A-4147-A177-3AD203B41FA5}">
                          <a16:colId xmlns:a16="http://schemas.microsoft.com/office/drawing/2014/main" val="3946258545"/>
                        </a:ext>
                      </a:extLst>
                    </a:gridCol>
                  </a:tblGrid>
                  <a:tr h="3355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Параметр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Обозначение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81832381"/>
                      </a:ext>
                    </a:extLst>
                  </a:tr>
                  <a:tr h="713980"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/>
                        </a:p>
                        <a:p>
                          <a:pPr algn="ctr"/>
                          <a:r>
                            <a:rPr lang="en-US" sz="1200" b="1" i="1" dirty="0"/>
                            <a:t>p(x)</a:t>
                          </a:r>
                          <a:endParaRPr lang="ru-RU" sz="1200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ru-RU" sz="1200" dirty="0"/>
                            <a:t>Паттерн </a:t>
                          </a:r>
                          <a14:m>
                            <m:oMath xmlns:m="http://schemas.openxmlformats.org/officeDocument/2006/math">
                              <m:r>
                                <a:rPr lang="ru-RU" sz="1200" b="0" i="1" u="none" strike="noStrike" cap="none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Arial"/>
                                </a:rPr>
                                <m:t>𝑝</m:t>
                              </m:r>
                              <m:r>
                                <a:rPr lang="ru-RU" sz="1200" b="0" i="1" u="none" strike="noStrike" cap="none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Arial"/>
                                </a:rPr>
                                <m:t>(</m:t>
                              </m:r>
                              <m:r>
                                <a:rPr lang="ru-RU" sz="1200" b="0" i="1" u="none" strike="noStrike" cap="none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Arial"/>
                                </a:rPr>
                                <m:t>𝑥</m:t>
                              </m:r>
                              <m:r>
                                <a:rPr lang="ru-RU" sz="1200" b="0" i="1" u="none" strike="noStrike" cap="none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Arial"/>
                                </a:rPr>
                                <m:t>) = (</m:t>
                              </m:r>
                              <m:sSub>
                                <m:sSubPr>
                                  <m:ctrlPr>
                                    <a:rPr lang="ru-RU" sz="1200" b="0" i="1" u="none" strike="noStrike" cap="none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Arial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 b="0" i="1" u="none" strike="noStrike" cap="none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ru-RU" sz="1200" b="0" i="1" u="none" strike="noStrike" cap="none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sz="1200" b="0" i="1" u="none" strike="noStrike" cap="none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Arial"/>
                                </a:rPr>
                                <m:t>(</m:t>
                              </m:r>
                              <m:r>
                                <a:rPr lang="ru-RU" sz="1200" b="0" i="1" u="none" strike="noStrike" cap="none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Arial"/>
                                </a:rPr>
                                <m:t>𝑥</m:t>
                              </m:r>
                              <m:r>
                                <a:rPr lang="ru-RU" sz="1200" b="0" i="1" u="none" strike="noStrike" cap="none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Arial"/>
                                </a:rPr>
                                <m:t>), </m:t>
                              </m:r>
                              <m:sSub>
                                <m:sSubPr>
                                  <m:ctrlPr>
                                    <a:rPr lang="ru-RU" sz="1200" b="0" i="1" u="none" strike="noStrike" cap="none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Arial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 b="0" i="1" u="none" strike="noStrike" cap="none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ru-RU" sz="1200" b="0" i="1" u="none" strike="noStrike" cap="none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ru-RU" sz="1200" b="0" i="1" u="none" strike="noStrike" cap="none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Arial"/>
                                </a:rPr>
                                <m:t>(</m:t>
                              </m:r>
                              <m:r>
                                <a:rPr lang="ru-RU" sz="1200" b="0" i="1" u="none" strike="noStrike" cap="none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Arial"/>
                                </a:rPr>
                                <m:t>𝑥</m:t>
                              </m:r>
                              <m:r>
                                <a:rPr lang="ru-RU" sz="1200" b="0" i="1" u="none" strike="noStrike" cap="none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Arial"/>
                                </a:rPr>
                                <m:t>), ..., </m:t>
                              </m:r>
                              <m:sSub>
                                <m:sSubPr>
                                  <m:ctrlPr>
                                    <a:rPr lang="ru-RU" sz="1200" b="0" i="1" u="none" strike="noStrike" cap="none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Arial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 b="0" i="1" u="none" strike="noStrike" cap="none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ru-RU" sz="1200" b="0" i="1" u="none" strike="noStrike" cap="none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ru-RU" sz="1200" b="0" i="1" u="none" strike="noStrike" cap="none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Arial"/>
                                </a:rPr>
                                <m:t>(</m:t>
                              </m:r>
                              <m:r>
                                <a:rPr lang="ru-RU" sz="1200" b="0" i="1" u="none" strike="noStrike" cap="none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Arial"/>
                                </a:rPr>
                                <m:t>𝑥</m:t>
                              </m:r>
                              <m:r>
                                <a:rPr lang="ru-RU" sz="1200" b="0" i="1" u="none" strike="noStrike" cap="none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Arial"/>
                                </a:rPr>
                                <m:t>))</m:t>
                              </m:r>
                            </m:oMath>
                          </a14:m>
                          <a:r>
                            <a:rPr lang="en-US" sz="1200" b="0" i="0" dirty="0"/>
                            <a:t>, </a:t>
                          </a:r>
                          <a:r>
                            <a:rPr lang="ru-RU" sz="1200" b="0" i="0" u="none" strike="noStrike" cap="none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представляет из себя вектор-функцию</a:t>
                          </a:r>
                          <a:r>
                            <a:rPr lang="en-US" sz="1200" b="0" i="0" u="none" strike="noStrike" cap="none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,</a:t>
                          </a:r>
                          <a:r>
                            <a:rPr lang="en-US" sz="1200" b="0" i="0" u="none" strike="noStrike" cap="none" baseline="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 </a:t>
                          </a:r>
                          <a:r>
                            <a:rPr lang="ru-RU" sz="1200" b="0" i="0" u="none" strike="noStrike" cap="none" baseline="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где</a:t>
                          </a:r>
                          <a:r>
                            <a:rPr lang="en-US" sz="1200" b="0" i="0" u="none" strike="noStrike" cap="none" baseline="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 </a:t>
                          </a:r>
                          <a:r>
                            <a:rPr lang="ru-RU" sz="1200" b="0" i="0" u="none" strike="noStrike" cap="none" baseline="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местоположение особей вида </a:t>
                          </a:r>
                          <a:r>
                            <a:rPr lang="en-US" sz="1200" b="0" i="1" u="none" strike="noStrike" cap="none" baseline="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i</a:t>
                          </a:r>
                          <a:r>
                            <a:rPr lang="en-US" sz="1200" b="0" i="0" u="none" strike="noStrike" cap="none" baseline="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 </a:t>
                          </a:r>
                          <a:r>
                            <a:rPr lang="ru-RU" sz="1200" b="0" i="0" u="none" strike="noStrike" cap="none" baseline="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в момент времени </a:t>
                          </a:r>
                          <a:r>
                            <a:rPr lang="en-US" sz="1200" b="0" i="1" u="none" strike="noStrike" cap="none" baseline="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t</a:t>
                          </a:r>
                          <a:r>
                            <a:rPr lang="en-US" sz="1200" b="0" i="0" u="none" strike="noStrike" cap="none" baseline="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 </a:t>
                          </a:r>
                          <a:r>
                            <a:rPr lang="ru-RU" sz="1200" b="0" i="0" u="none" strike="noStrike" cap="none" baseline="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задается функцией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200" b="1" i="1" u="none" strike="noStrike" cap="none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Arial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 b="0" i="1" u="none" strike="noStrike" cap="none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ru-RU" sz="1200" b="0" i="1" u="none" strike="noStrike" cap="none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ru-RU" sz="1200" b="1" i="1" u="none" strike="noStrike" cap="none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Arial"/>
                                    </a:rPr>
                                  </m:ctrlPr>
                                </m:dPr>
                                <m:e>
                                  <m:r>
                                    <a:rPr lang="ru-RU" sz="1200" b="0" i="1" u="none" strike="noStrike" cap="none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ru-RU" sz="1200" b="1" i="1" u="none" strike="noStrike" cap="none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Arial"/>
                                </a:rPr>
                                <m:t>.</m:t>
                              </m:r>
                            </m:oMath>
                          </a14:m>
                          <a:endParaRPr lang="ru-RU" sz="1200" b="0" i="0" u="none" strike="noStrike" cap="none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  <a:sym typeface="Arial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7514964"/>
                      </a:ext>
                    </a:extLst>
                  </a:tr>
                  <a:tr h="726521"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i="1" u="none" strike="noStrike" cap="none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  <a:sym typeface="Arial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b="1" i="1" u="none" strike="noStrike" cap="none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400" b="1" i="1" u="none" strike="noStrike" cap="none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  <m:t>𝑵</m:t>
                                    </m:r>
                                  </m:e>
                                  <m:sub>
                                    <m:r>
                                      <a:rPr lang="ru-RU" sz="1400" b="1" i="1" u="none" strike="noStrike" cap="none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sz="1200" dirty="0"/>
                            <a:t>Первый момент, обозначающий среднюю плотность вида </a:t>
                          </a:r>
                          <a:r>
                            <a:rPr lang="en-US" sz="1200" i="1" dirty="0" err="1"/>
                            <a:t>i</a:t>
                          </a:r>
                          <a:r>
                            <a:rPr lang="en-US" sz="1200" dirty="0"/>
                            <a:t> </a:t>
                          </a:r>
                          <a:r>
                            <a:rPr lang="ru-RU" sz="1200" dirty="0"/>
                            <a:t>: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200" b="0" i="1" u="none" strike="noStrike" cap="none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u="none" strike="noStrike" cap="none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1200" b="0" i="1" u="none" strike="noStrike" cap="none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  <m:t>𝑖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ru-RU" sz="1200" b="0" i="1" u="none" strike="noStrike" cap="none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</m:ctrlPr>
                                  </m:dPr>
                                  <m:e>
                                    <m:r>
                                      <a:rPr lang="ru-RU" sz="1200" b="0" i="1" u="none" strike="noStrike" cap="none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  <m:t>𝑝</m:t>
                                    </m:r>
                                  </m:e>
                                </m:d>
                                <m:r>
                                  <a:rPr lang="ru-RU" sz="1200" b="0" i="1" u="none" strike="noStrike" cap="none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  <a:sym typeface="Arial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ru-RU" sz="1200" b="0" i="1" u="none" strike="noStrike" cap="none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 sz="1200" b="0" i="1" u="none" strike="noStrike" cap="none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  <m:t>1</m:t>
                                    </m:r>
                                  </m:num>
                                  <m:den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ru-RU" sz="1200" b="0" i="1" u="none" strike="noStrike" cap="none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Arial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ru-RU" sz="1200" b="0" i="1" u="none" strike="noStrike" cap="none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Arial"/>
                                          </a:rPr>
                                          <m:t>𝐴</m:t>
                                        </m:r>
                                      </m:e>
                                    </m:d>
                                  </m:den>
                                </m:f>
                                <m:nary>
                                  <m:naryPr>
                                    <m:limLoc m:val="subSup"/>
                                    <m:ctrlPr>
                                      <a:rPr lang="ru-RU" sz="1200" b="0" i="1" u="none" strike="noStrike" cap="none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ru-RU" sz="1200" b="0" i="1" u="none" strike="noStrike" cap="none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  <m:t>𝐴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ru-RU" sz="1200" b="0" i="1" u="none" strike="noStrike" cap="none" smtClean="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Arial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u="none" strike="noStrike" cap="none" smtClean="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Arial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200" b="0" i="1" u="none" strike="noStrike" cap="none" smtClean="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Arial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ru-RU" sz="1200" b="0" i="1" u="none" strike="noStrike" cap="none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  <m:t>(</m:t>
                                    </m:r>
                                    <m:r>
                                      <a:rPr lang="en-US" sz="1200" b="0" i="1" u="none" strike="noStrike" cap="none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  <m:t>𝑥</m:t>
                                    </m:r>
                                    <m:r>
                                      <a:rPr lang="ru-RU" sz="1200" b="0" i="1" u="none" strike="noStrike" cap="none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  <m:t>)</m:t>
                                    </m:r>
                                    <m:r>
                                      <a:rPr lang="ru-RU" sz="1200" b="0" i="1" u="none" strike="noStrike" cap="none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  <m:t>𝑑𝑥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ru-RU" sz="1200" b="0" i="0" u="none" strike="noStrike" cap="none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  <a:sym typeface="Arial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54093839"/>
                      </a:ext>
                    </a:extLst>
                  </a:tr>
                  <a:tr h="625277">
                    <a:tc>
                      <a:txBody>
                        <a:bodyPr/>
                        <a:lstStyle/>
                        <a:p>
                          <a:pPr algn="ctr"/>
                          <a:endParaRPr lang="ru-RU" sz="1400" b="1" i="1" u="none" strike="noStrike" cap="none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  <a:sym typeface="Arial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b="1" i="1" u="none" strike="noStrike" cap="none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400" b="1" i="1" u="none" strike="noStrike" cap="none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ru-RU" sz="1400" b="1" i="1" u="none" strike="noStrike" cap="none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  <m:t>𝒊𝒋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ru-RU" sz="1400" b="1" i="1" u="none" strike="noStrike" cap="none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</m:ctrlPr>
                                  </m:dPr>
                                  <m:e>
                                    <m:r>
                                      <a:rPr lang="ru-RU" sz="1400" b="1" i="1" u="none" strike="noStrike" cap="none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  <m:t>𝝃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ru-RU" sz="1400" b="1" u="none" strike="noStrike" cap="none" dirty="0">
                            <a:solidFill>
                              <a:schemeClr val="dk1"/>
                            </a:solidFill>
                            <a:effectLst/>
                            <a:ea typeface="+mn-ea"/>
                            <a:cs typeface="+mn-cs"/>
                            <a:sym typeface="Arial"/>
                          </a:endParaRPr>
                        </a:p>
                        <a:p>
                          <a:pPr algn="ctr"/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sz="1200" dirty="0"/>
                            <a:t>Второй момент, обозначающий плотность пар индивидов </a:t>
                          </a:r>
                          <a:r>
                            <a:rPr lang="en-US" sz="1200" dirty="0"/>
                            <a:t>&lt;</a:t>
                          </a:r>
                          <a:r>
                            <a:rPr lang="en-US" sz="1200" i="1" dirty="0" err="1"/>
                            <a:t>i</a:t>
                          </a:r>
                          <a:r>
                            <a:rPr lang="en-US" sz="1200" i="1" dirty="0"/>
                            <a:t> – j</a:t>
                          </a:r>
                          <a:r>
                            <a:rPr lang="en-US" sz="1200" dirty="0"/>
                            <a:t>&gt;</a:t>
                          </a:r>
                          <a:r>
                            <a:rPr lang="ru-RU" sz="1200" dirty="0"/>
                            <a:t> </a:t>
                          </a:r>
                          <a:r>
                            <a:rPr lang="ru-RU" sz="1200" i="1" dirty="0"/>
                            <a:t>, </a:t>
                          </a:r>
                          <a:r>
                            <a:rPr lang="ru-RU" sz="1200" i="0" dirty="0"/>
                            <a:t>где индивид вида </a:t>
                          </a:r>
                          <a:r>
                            <a:rPr lang="ru-RU" sz="1200" i="1" dirty="0"/>
                            <a:t>j</a:t>
                          </a:r>
                          <a:r>
                            <a:rPr lang="ru-RU" sz="1200" i="0" dirty="0"/>
                            <a:t> удален от индивида вида </a:t>
                          </a:r>
                          <a:r>
                            <a:rPr lang="ru-RU" sz="1200" i="1" dirty="0"/>
                            <a:t>i</a:t>
                          </a:r>
                          <a:r>
                            <a:rPr lang="ru-RU" sz="1200" i="0" dirty="0"/>
                            <a:t> на расстояние 𝜉;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7931744"/>
                      </a:ext>
                    </a:extLst>
                  </a:tr>
                  <a:tr h="695375">
                    <a:tc>
                      <a:txBody>
                        <a:bodyPr/>
                        <a:lstStyle/>
                        <a:p>
                          <a:pPr algn="ctr"/>
                          <a:endParaRPr lang="ru-RU" sz="1400" b="1" i="1" u="none" strike="noStrike" cap="none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  <a:sym typeface="Arial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b="1" i="1" u="none" strike="noStrike" cap="none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400" b="1" i="1" u="none" strike="noStrike" cap="none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ru-RU" sz="1400" b="1" i="1" u="none" strike="noStrike" cap="none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  <m:t>𝒊𝒋𝒌</m:t>
                                    </m:r>
                                  </m:sub>
                                </m:sSub>
                                <m:r>
                                  <a:rPr lang="ru-RU" sz="1400" b="1" i="1" u="none" strike="noStrike" cap="none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  <a:sym typeface="Arial"/>
                                  </a:rPr>
                                  <m:t>(</m:t>
                                </m:r>
                                <m:r>
                                  <a:rPr lang="ru-RU" sz="1400" b="1" i="1" u="none" strike="noStrike" cap="none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  <a:sym typeface="Arial"/>
                                  </a:rPr>
                                  <m:t>𝝃</m:t>
                                </m:r>
                                <m:r>
                                  <a:rPr lang="ru-RU" sz="1400" b="1" i="1" u="none" strike="noStrike" cap="none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  <a:sym typeface="Arial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ru-RU" sz="1400" b="1" i="1" u="none" strike="noStrike" cap="none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sz="1400" b="1" i="1" u="none" strike="noStrike" cap="none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  <m:t>𝝃</m:t>
                                    </m:r>
                                  </m:e>
                                  <m:sup>
                                    <m:r>
                                      <a:rPr lang="ru-RU" sz="1400" b="1" i="1" u="none" strike="noStrike" cap="none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ru-RU" sz="1400" b="1" i="1" u="none" strike="noStrike" cap="none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  <a:sym typeface="Arial"/>
                                  </a:rPr>
                                  <m:t>) </m:t>
                                </m:r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sz="1200" dirty="0"/>
                            <a:t>Третий момент, обозначающий плотность троек индивидов </a:t>
                          </a:r>
                          <a:r>
                            <a:rPr lang="en-US" sz="1200" dirty="0"/>
                            <a:t>&lt;</a:t>
                          </a:r>
                          <a:r>
                            <a:rPr lang="en-US" sz="1200" i="1" dirty="0" err="1"/>
                            <a:t>i</a:t>
                          </a:r>
                          <a:r>
                            <a:rPr lang="en-US" sz="1200" i="1" dirty="0"/>
                            <a:t> – j – k</a:t>
                          </a:r>
                          <a:r>
                            <a:rPr lang="en-US" sz="1200" dirty="0"/>
                            <a:t>&gt;</a:t>
                          </a:r>
                          <a:r>
                            <a:rPr lang="ru-RU" sz="1200" dirty="0"/>
                            <a:t> </a:t>
                          </a:r>
                          <a:r>
                            <a:rPr lang="ru-RU" sz="1200" i="0" dirty="0"/>
                            <a:t>, где индивиды видов j и k удалены от индивида вида i на расстояния 𝜉 и 𝜉</a:t>
                          </a:r>
                          <a:r>
                            <a:rPr lang="en-US" sz="1200" i="0" dirty="0"/>
                            <a:t>’</a:t>
                          </a:r>
                          <a:r>
                            <a:rPr lang="ru-RU" sz="1200" i="0" dirty="0"/>
                            <a:t> соответственно</a:t>
                          </a:r>
                          <a:r>
                            <a:rPr lang="ru-RU" i="0" dirty="0"/>
                            <a:t>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998677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Таблица 2">
                <a:extLst>
                  <a:ext uri="{FF2B5EF4-FFF2-40B4-BE49-F238E27FC236}">
                    <a16:creationId xmlns:a16="http://schemas.microsoft.com/office/drawing/2014/main" id="{029D8A06-FF6B-4086-A9F1-42A46271BC5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31718635"/>
                  </p:ext>
                </p:extLst>
              </p:nvPr>
            </p:nvGraphicFramePr>
            <p:xfrm>
              <a:off x="550290" y="1325603"/>
              <a:ext cx="6835140" cy="322314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1580">
                      <a:extLst>
                        <a:ext uri="{9D8B030D-6E8A-4147-A177-3AD203B41FA5}">
                          <a16:colId xmlns:a16="http://schemas.microsoft.com/office/drawing/2014/main" val="906470725"/>
                        </a:ext>
                      </a:extLst>
                    </a:gridCol>
                    <a:gridCol w="4993560">
                      <a:extLst>
                        <a:ext uri="{9D8B030D-6E8A-4147-A177-3AD203B41FA5}">
                          <a16:colId xmlns:a16="http://schemas.microsoft.com/office/drawing/2014/main" val="3946258545"/>
                        </a:ext>
                      </a:extLst>
                    </a:gridCol>
                  </a:tblGrid>
                  <a:tr h="3355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Параметр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Обозначение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81832381"/>
                      </a:ext>
                    </a:extLst>
                  </a:tr>
                  <a:tr h="713980"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/>
                        </a:p>
                        <a:p>
                          <a:pPr algn="ctr"/>
                          <a:r>
                            <a:rPr lang="en-US" sz="1200" b="1" i="1" dirty="0"/>
                            <a:t>p(x)</a:t>
                          </a:r>
                          <a:endParaRPr lang="ru-RU" sz="1200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36951" t="-47458" r="-488" b="-3076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87514964"/>
                      </a:ext>
                    </a:extLst>
                  </a:tr>
                  <a:tr h="726521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331" t="-146218" r="-272848" b="-2050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36951" t="-146218" r="-488" b="-2050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4093839"/>
                      </a:ext>
                    </a:extLst>
                  </a:tr>
                  <a:tr h="751713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331" t="-236290" r="-272848" b="-967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200" dirty="0"/>
                            <a:t>Второй момент, обозначающий плотность пар индивидов </a:t>
                          </a:r>
                          <a:r>
                            <a:rPr lang="en-US" sz="1200" dirty="0"/>
                            <a:t>&lt;</a:t>
                          </a:r>
                          <a:r>
                            <a:rPr lang="en-US" sz="1200" i="1" dirty="0" err="1"/>
                            <a:t>i</a:t>
                          </a:r>
                          <a:r>
                            <a:rPr lang="en-US" sz="1200" i="1" dirty="0"/>
                            <a:t> – j</a:t>
                          </a:r>
                          <a:r>
                            <a:rPr lang="en-US" sz="1200" dirty="0"/>
                            <a:t>&gt;</a:t>
                          </a:r>
                          <a:r>
                            <a:rPr lang="ru-RU" sz="1200" dirty="0"/>
                            <a:t> </a:t>
                          </a:r>
                          <a:r>
                            <a:rPr lang="ru-RU" sz="1200" i="1" dirty="0"/>
                            <a:t>, </a:t>
                          </a:r>
                          <a:r>
                            <a:rPr lang="ru-RU" sz="1200" i="0" dirty="0"/>
                            <a:t>где индивид вида </a:t>
                          </a:r>
                          <a:r>
                            <a:rPr lang="ru-RU" sz="1200" i="1" dirty="0"/>
                            <a:t>j</a:t>
                          </a:r>
                          <a:r>
                            <a:rPr lang="ru-RU" sz="1200" i="0" dirty="0"/>
                            <a:t> удален от индивида вида </a:t>
                          </a:r>
                          <a:r>
                            <a:rPr lang="ru-RU" sz="1200" i="1" dirty="0"/>
                            <a:t>i</a:t>
                          </a:r>
                          <a:r>
                            <a:rPr lang="ru-RU" sz="1200" i="0" dirty="0"/>
                            <a:t> на расстояние 𝜉;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7931744"/>
                      </a:ext>
                    </a:extLst>
                  </a:tr>
                  <a:tr h="695375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331" t="-365789" r="-272848" b="-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200" dirty="0"/>
                            <a:t>Третий момент, обозначающий плотность троек индивидов </a:t>
                          </a:r>
                          <a:r>
                            <a:rPr lang="en-US" sz="1200" dirty="0"/>
                            <a:t>&lt;</a:t>
                          </a:r>
                          <a:r>
                            <a:rPr lang="en-US" sz="1200" i="1" dirty="0" err="1"/>
                            <a:t>i</a:t>
                          </a:r>
                          <a:r>
                            <a:rPr lang="en-US" sz="1200" i="1" dirty="0"/>
                            <a:t> – j – k</a:t>
                          </a:r>
                          <a:r>
                            <a:rPr lang="en-US" sz="1200" dirty="0"/>
                            <a:t>&gt;</a:t>
                          </a:r>
                          <a:r>
                            <a:rPr lang="ru-RU" sz="1200" dirty="0"/>
                            <a:t> </a:t>
                          </a:r>
                          <a:r>
                            <a:rPr lang="ru-RU" sz="1200" i="0" dirty="0"/>
                            <a:t>, где индивиды видов j и k удалены от индивида вида i на расстояния 𝜉 и 𝜉</a:t>
                          </a:r>
                          <a:r>
                            <a:rPr lang="en-US" sz="1200" i="0" dirty="0"/>
                            <a:t>’</a:t>
                          </a:r>
                          <a:r>
                            <a:rPr lang="ru-RU" sz="1200" i="0" dirty="0"/>
                            <a:t> соответственно</a:t>
                          </a:r>
                          <a:r>
                            <a:rPr lang="ru-RU" i="0" dirty="0"/>
                            <a:t>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9986770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51852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550290" y="145040"/>
            <a:ext cx="6753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ru-RU" sz="2400" b="1" dirty="0" err="1">
                <a:latin typeface="Roboto"/>
                <a:ea typeface="Roboto"/>
                <a:cs typeface="Roboto"/>
              </a:rPr>
              <a:t>Mодель</a:t>
            </a:r>
            <a:r>
              <a:rPr lang="ru-RU" sz="2400" b="1" dirty="0">
                <a:latin typeface="Roboto"/>
                <a:ea typeface="Roboto"/>
                <a:cs typeface="Roboto"/>
              </a:rPr>
              <a:t> </a:t>
            </a:r>
            <a:r>
              <a:rPr lang="ru-RU" sz="2400" b="1" dirty="0" err="1">
                <a:latin typeface="Roboto"/>
                <a:ea typeface="Roboto"/>
                <a:cs typeface="Roboto"/>
              </a:rPr>
              <a:t>Ульфа</a:t>
            </a:r>
            <a:r>
              <a:rPr lang="ru-RU" sz="2400" b="1" dirty="0">
                <a:latin typeface="Roboto"/>
                <a:ea typeface="Roboto"/>
                <a:cs typeface="Roboto"/>
              </a:rPr>
              <a:t> </a:t>
            </a:r>
            <a:r>
              <a:rPr lang="ru-RU" sz="2400" b="1" dirty="0" err="1">
                <a:latin typeface="Roboto"/>
                <a:ea typeface="Roboto"/>
                <a:cs typeface="Roboto"/>
              </a:rPr>
              <a:t>Дикмана</a:t>
            </a:r>
            <a:r>
              <a:rPr lang="ru-RU" sz="2400" b="1" dirty="0">
                <a:latin typeface="Roboto"/>
                <a:ea typeface="Roboto"/>
                <a:cs typeface="Roboto"/>
              </a:rPr>
              <a:t> и Ричарда Лоу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3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0477" y="4614145"/>
            <a:ext cx="1779621" cy="53433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" name="Google Shape;64;p14"/>
          <p:cNvCxnSpPr>
            <a:endCxn id="65" idx="2"/>
          </p:cNvCxnSpPr>
          <p:nvPr/>
        </p:nvCxnSpPr>
        <p:spPr>
          <a:xfrm>
            <a:off x="-24090" y="693999"/>
            <a:ext cx="6909900" cy="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" name="Google Shape;65;p14"/>
          <p:cNvSpPr/>
          <p:nvPr/>
        </p:nvSpPr>
        <p:spPr>
          <a:xfrm>
            <a:off x="6885810" y="557049"/>
            <a:ext cx="273900" cy="273900"/>
          </a:xfrm>
          <a:prstGeom prst="ellipse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318813" y="873958"/>
            <a:ext cx="8271922" cy="654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1600" dirty="0"/>
              <a:t>Уравнения динамики для моментов первого и второго порядка</a:t>
            </a:r>
            <a:r>
              <a:rPr lang="en-US" sz="1600" dirty="0"/>
              <a:t>:</a:t>
            </a:r>
            <a:r>
              <a:rPr lang="ru-RU" sz="1600" dirty="0">
                <a:latin typeface="Roboto"/>
                <a:ea typeface="Roboto"/>
                <a:cs typeface="Roboto"/>
              </a:rPr>
              <a:t> </a:t>
            </a:r>
            <a:endParaRPr lang="ru-RU" sz="16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F21F5CE-14B8-E1DF-EE96-E1D73923D421}"/>
              </a:ext>
            </a:extLst>
          </p:cNvPr>
          <p:cNvSpPr txBox="1"/>
          <p:nvPr/>
        </p:nvSpPr>
        <p:spPr>
          <a:xfrm>
            <a:off x="8700098" y="4813029"/>
            <a:ext cx="483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84906BE-DD03-4072-AA27-83415E25D60D}" type="slidenum">
              <a:rPr lang="ru-RU" smtClean="0"/>
              <a:t>5</a:t>
            </a:fld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0D022DB-A555-422A-957D-97FA5EC991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153" y="1666647"/>
            <a:ext cx="396274" cy="8535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EB59AD3-467C-4F83-B33A-B93F4CCDBD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1538" y="3791112"/>
            <a:ext cx="4244342" cy="888458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E35A4F9A-5219-43A0-AA36-F455ACF89D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153" y="2446890"/>
            <a:ext cx="396274" cy="8535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8EF5D3A-FAE0-4FA3-97F0-793801548E61}"/>
              </a:ext>
            </a:extLst>
          </p:cNvPr>
          <p:cNvSpPr txBox="1"/>
          <p:nvPr/>
        </p:nvSpPr>
        <p:spPr>
          <a:xfrm>
            <a:off x="403024" y="3281618"/>
            <a:ext cx="53492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Параметрическое семейство замыканий</a:t>
            </a:r>
            <a:r>
              <a:rPr lang="en-US" sz="1600" dirty="0"/>
              <a:t>:</a:t>
            </a:r>
            <a:endParaRPr lang="ru-RU" sz="1600" dirty="0"/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4B9A2D00-1E98-4BE7-BB10-1E6312687C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814" y="3976510"/>
            <a:ext cx="396274" cy="85351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291E11D-8348-4F04-874A-C54D203C31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0578" y="2219120"/>
            <a:ext cx="5539740" cy="1090500"/>
          </a:xfrm>
          <a:prstGeom prst="rect">
            <a:avLst/>
          </a:prstGeo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AA70010E-230E-45BD-B3FE-62595DF1C4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8088" y="1443377"/>
            <a:ext cx="3646488" cy="654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594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551266" y="110650"/>
            <a:ext cx="6753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ru-RU" sz="30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Актуальность работы</a:t>
            </a:r>
            <a:endParaRPr sz="3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5810" y="4609170"/>
            <a:ext cx="1779621" cy="53433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" name="Google Shape;64;p14"/>
          <p:cNvCxnSpPr>
            <a:endCxn id="65" idx="2"/>
          </p:cNvCxnSpPr>
          <p:nvPr/>
        </p:nvCxnSpPr>
        <p:spPr>
          <a:xfrm>
            <a:off x="-24090" y="693999"/>
            <a:ext cx="6909900" cy="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" name="Google Shape;65;p14"/>
          <p:cNvSpPr/>
          <p:nvPr/>
        </p:nvSpPr>
        <p:spPr>
          <a:xfrm>
            <a:off x="6885810" y="557049"/>
            <a:ext cx="273900" cy="273900"/>
          </a:xfrm>
          <a:prstGeom prst="ellipse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F21F5CE-14B8-E1DF-EE96-E1D73923D421}"/>
              </a:ext>
            </a:extLst>
          </p:cNvPr>
          <p:cNvSpPr txBox="1"/>
          <p:nvPr/>
        </p:nvSpPr>
        <p:spPr>
          <a:xfrm>
            <a:off x="8700098" y="4813029"/>
            <a:ext cx="483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84906BE-DD03-4072-AA27-83415E25D60D}" type="slidenum">
              <a:rPr lang="ru-RU" smtClean="0"/>
              <a:t>6</a:t>
            </a:fld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E8F645-9436-5907-378A-4759CB343BC4}"/>
              </a:ext>
            </a:extLst>
          </p:cNvPr>
          <p:cNvSpPr txBox="1"/>
          <p:nvPr/>
        </p:nvSpPr>
        <p:spPr>
          <a:xfrm>
            <a:off x="452206" y="1073820"/>
            <a:ext cx="74954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1" dirty="0"/>
              <a:t>Причины проведения симуляций и численных методов: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177A789-D219-F662-1593-9A59066E99BA}"/>
              </a:ext>
            </a:extLst>
          </p:cNvPr>
          <p:cNvGrpSpPr/>
          <p:nvPr/>
        </p:nvGrpSpPr>
        <p:grpSpPr>
          <a:xfrm>
            <a:off x="1024222" y="1808816"/>
            <a:ext cx="5138870" cy="2462213"/>
            <a:chOff x="1091230" y="1538277"/>
            <a:chExt cx="5138870" cy="246221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642742B-962F-6254-058C-E78D148C190B}"/>
                </a:ext>
              </a:extLst>
            </p:cNvPr>
            <p:cNvSpPr txBox="1"/>
            <p:nvPr/>
          </p:nvSpPr>
          <p:spPr>
            <a:xfrm>
              <a:off x="1625732" y="1538277"/>
              <a:ext cx="4604368" cy="246221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ru-RU" dirty="0"/>
                <a:t>Исследование сообществ растений с различными биологическими параметрами с помощью симуляций не требует значительных затрат в отличие от реальных экспериментов и используется для ускорения изучения сообществ</a:t>
              </a:r>
              <a:endParaRPr lang="en-US" dirty="0"/>
            </a:p>
            <a:p>
              <a:endParaRPr lang="en-US" dirty="0"/>
            </a:p>
            <a:p>
              <a:r>
                <a:rPr lang="ru-RU" dirty="0"/>
                <a:t>Численный метод работает быстрее симуляций, что позволяет ускорить процесс изучения. Результаты симуляций и численных методов близки.</a:t>
              </a:r>
            </a:p>
            <a:p>
              <a:endParaRPr lang="ru-RU" dirty="0"/>
            </a:p>
            <a:p>
              <a:endParaRPr lang="en-US" dirty="0"/>
            </a:p>
          </p:txBody>
        </p:sp>
        <p:cxnSp>
          <p:nvCxnSpPr>
            <p:cNvPr id="7" name="Google Shape;88;p16">
              <a:extLst>
                <a:ext uri="{FF2B5EF4-FFF2-40B4-BE49-F238E27FC236}">
                  <a16:creationId xmlns:a16="http://schemas.microsoft.com/office/drawing/2014/main" id="{9092E378-E824-0F98-7009-4B503CE02D7C}"/>
                </a:ext>
              </a:extLst>
            </p:cNvPr>
            <p:cNvCxnSpPr/>
            <p:nvPr/>
          </p:nvCxnSpPr>
          <p:spPr>
            <a:xfrm flipH="1">
              <a:off x="1091230" y="1709423"/>
              <a:ext cx="351600" cy="300"/>
            </a:xfrm>
            <a:prstGeom prst="straightConnector1">
              <a:avLst/>
            </a:prstGeom>
            <a:noFill/>
            <a:ln w="76200" cap="flat" cmpd="sng">
              <a:solidFill>
                <a:srgbClr val="FFD74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Google Shape;88;p16">
              <a:extLst>
                <a:ext uri="{FF2B5EF4-FFF2-40B4-BE49-F238E27FC236}">
                  <a16:creationId xmlns:a16="http://schemas.microsoft.com/office/drawing/2014/main" id="{A86C18BD-7E1C-3B1F-2FCE-C75DB0147C32}"/>
                </a:ext>
              </a:extLst>
            </p:cNvPr>
            <p:cNvCxnSpPr/>
            <p:nvPr/>
          </p:nvCxnSpPr>
          <p:spPr>
            <a:xfrm flipH="1">
              <a:off x="1091230" y="2975610"/>
              <a:ext cx="351600" cy="321"/>
            </a:xfrm>
            <a:prstGeom prst="straightConnector1">
              <a:avLst/>
            </a:prstGeom>
            <a:noFill/>
            <a:ln w="76200" cap="flat" cmpd="sng">
              <a:solidFill>
                <a:srgbClr val="FFD74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916668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505546" y="127531"/>
            <a:ext cx="6753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ru-RU" sz="3000" b="1" dirty="0">
                <a:latin typeface="Roboto"/>
                <a:ea typeface="Roboto"/>
                <a:cs typeface="Roboto"/>
                <a:sym typeface="Roboto"/>
              </a:rPr>
              <a:t>Цель и задачи</a:t>
            </a:r>
            <a:endParaRPr sz="3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2993" y="4608691"/>
            <a:ext cx="1779621" cy="53433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" name="Google Shape;64;p14"/>
          <p:cNvCxnSpPr>
            <a:endCxn id="65" idx="2"/>
          </p:cNvCxnSpPr>
          <p:nvPr/>
        </p:nvCxnSpPr>
        <p:spPr>
          <a:xfrm>
            <a:off x="-24090" y="693999"/>
            <a:ext cx="6909900" cy="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" name="Google Shape;65;p14"/>
          <p:cNvSpPr/>
          <p:nvPr/>
        </p:nvSpPr>
        <p:spPr>
          <a:xfrm>
            <a:off x="6885810" y="557049"/>
            <a:ext cx="273900" cy="273900"/>
          </a:xfrm>
          <a:prstGeom prst="ellipse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62;p14">
            <a:extLst>
              <a:ext uri="{FF2B5EF4-FFF2-40B4-BE49-F238E27FC236}">
                <a16:creationId xmlns:a16="http://schemas.microsoft.com/office/drawing/2014/main" id="{5C7A0DEE-712E-7B0D-89DB-C97373E451C3}"/>
              </a:ext>
            </a:extLst>
          </p:cNvPr>
          <p:cNvSpPr txBox="1"/>
          <p:nvPr/>
        </p:nvSpPr>
        <p:spPr>
          <a:xfrm>
            <a:off x="269460" y="951985"/>
            <a:ext cx="8493540" cy="626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ru-RU" sz="1800" b="1" dirty="0">
                <a:latin typeface="Roboto"/>
                <a:ea typeface="Roboto"/>
                <a:cs typeface="Roboto"/>
                <a:sym typeface="Roboto"/>
              </a:rPr>
              <a:t>Цель</a:t>
            </a:r>
            <a:r>
              <a:rPr lang="en-US" sz="1800" b="1" dirty="0">
                <a:latin typeface="Roboto"/>
                <a:ea typeface="Roboto"/>
                <a:cs typeface="Roboto"/>
                <a:sym typeface="Roboto"/>
              </a:rPr>
              <a:t>:</a:t>
            </a:r>
            <a:r>
              <a:rPr lang="ru-RU" sz="1800" b="1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1600" dirty="0"/>
              <a:t>сравнение результатов численных методов решения интегральных уравнений и результатов компьютерных симуляций, использующих пуассоновские процессы.</a:t>
            </a:r>
            <a:endParaRPr sz="16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F21F5CE-14B8-E1DF-EE96-E1D73923D421}"/>
              </a:ext>
            </a:extLst>
          </p:cNvPr>
          <p:cNvSpPr txBox="1"/>
          <p:nvPr/>
        </p:nvSpPr>
        <p:spPr>
          <a:xfrm>
            <a:off x="8700098" y="4813029"/>
            <a:ext cx="483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84906BE-DD03-4072-AA27-83415E25D60D}" type="slidenum">
              <a:rPr lang="ru-RU" smtClean="0"/>
              <a:t>7</a:t>
            </a:fld>
            <a:endParaRPr lang="ru-RU" dirty="0"/>
          </a:p>
        </p:txBody>
      </p:sp>
      <p:sp>
        <p:nvSpPr>
          <p:cNvPr id="2" name="Google Shape;62;p14">
            <a:extLst>
              <a:ext uri="{FF2B5EF4-FFF2-40B4-BE49-F238E27FC236}">
                <a16:creationId xmlns:a16="http://schemas.microsoft.com/office/drawing/2014/main" id="{77D72657-332D-5D5F-5EDB-A4A4F0CE3378}"/>
              </a:ext>
            </a:extLst>
          </p:cNvPr>
          <p:cNvSpPr txBox="1"/>
          <p:nvPr/>
        </p:nvSpPr>
        <p:spPr>
          <a:xfrm>
            <a:off x="269460" y="1793322"/>
            <a:ext cx="758676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ru-RU" sz="1800" b="1" dirty="0">
                <a:latin typeface="Roboto"/>
                <a:ea typeface="Roboto"/>
                <a:cs typeface="Roboto"/>
                <a:sym typeface="Roboto"/>
              </a:rPr>
              <a:t>Задачи</a:t>
            </a:r>
            <a:r>
              <a:rPr lang="en-US" sz="1800" b="1" dirty="0">
                <a:latin typeface="Roboto"/>
                <a:ea typeface="Roboto"/>
                <a:cs typeface="Roboto"/>
                <a:sym typeface="Roboto"/>
              </a:rPr>
              <a:t>:</a:t>
            </a:r>
            <a:r>
              <a:rPr lang="ru-RU" sz="1800" b="1" dirty="0">
                <a:latin typeface="Roboto"/>
                <a:ea typeface="Roboto"/>
                <a:cs typeface="Roboto"/>
                <a:sym typeface="Roboto"/>
              </a:rPr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ru-RU" sz="1800" dirty="0">
              <a:latin typeface="Roboto"/>
              <a:ea typeface="Roboto"/>
              <a:cs typeface="Roboto"/>
              <a:sym typeface="Roboto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Wingdings" panose="05000000000000000000" pitchFamily="2" charset="2"/>
              <a:buChar char="v"/>
            </a:pPr>
            <a:r>
              <a:rPr lang="ru-RU" sz="1800" dirty="0">
                <a:latin typeface="Roboto"/>
                <a:ea typeface="Roboto"/>
                <a:cs typeface="Roboto"/>
                <a:sym typeface="Roboto"/>
              </a:rPr>
              <a:t>Изучение предметной области исследования;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Wingdings" panose="05000000000000000000" pitchFamily="2" charset="2"/>
              <a:buChar char="v"/>
            </a:pPr>
            <a:endParaRPr lang="ru-RU" sz="1800" dirty="0">
              <a:latin typeface="Roboto"/>
              <a:ea typeface="Roboto"/>
              <a:cs typeface="Roboto"/>
              <a:sym typeface="Roboto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Wingdings" panose="05000000000000000000" pitchFamily="2" charset="2"/>
              <a:buChar char="v"/>
            </a:pPr>
            <a:r>
              <a:rPr lang="ru-RU" sz="1800" dirty="0">
                <a:latin typeface="Roboto"/>
                <a:ea typeface="Roboto"/>
                <a:cs typeface="Roboto"/>
                <a:sym typeface="Roboto"/>
              </a:rPr>
              <a:t>Работа с численным методом;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Wingdings" panose="05000000000000000000" pitchFamily="2" charset="2"/>
              <a:buChar char="v"/>
            </a:pPr>
            <a:endParaRPr lang="ru-RU" sz="1800" dirty="0">
              <a:latin typeface="Roboto"/>
              <a:ea typeface="Roboto"/>
              <a:cs typeface="Roboto"/>
              <a:sym typeface="Roboto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Wingdings" panose="05000000000000000000" pitchFamily="2" charset="2"/>
              <a:buChar char="v"/>
            </a:pPr>
            <a:r>
              <a:rPr lang="ru-RU" sz="1800" dirty="0">
                <a:latin typeface="Roboto"/>
                <a:ea typeface="Roboto"/>
                <a:cs typeface="Roboto"/>
                <a:sym typeface="Roboto"/>
              </a:rPr>
              <a:t>Работа с компьютерными симуляциями;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Wingdings" panose="05000000000000000000" pitchFamily="2" charset="2"/>
              <a:buChar char="v"/>
            </a:pPr>
            <a:endParaRPr lang="ru-RU" sz="1800" dirty="0">
              <a:latin typeface="Roboto"/>
              <a:ea typeface="Roboto"/>
              <a:cs typeface="Roboto"/>
              <a:sym typeface="Roboto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Wingdings" panose="05000000000000000000" pitchFamily="2" charset="2"/>
              <a:buChar char="v"/>
            </a:pPr>
            <a:r>
              <a:rPr lang="ru-RU" sz="1800" dirty="0">
                <a:latin typeface="Roboto"/>
                <a:ea typeface="Roboto"/>
                <a:cs typeface="Roboto"/>
                <a:sym typeface="Roboto"/>
              </a:rPr>
              <a:t>Сравнение результатов численного метода с результатами симуляций.</a:t>
            </a:r>
          </a:p>
        </p:txBody>
      </p:sp>
    </p:spTree>
    <p:extLst>
      <p:ext uri="{BB962C8B-B14F-4D97-AF65-F5344CB8AC3E}">
        <p14:creationId xmlns:p14="http://schemas.microsoft.com/office/powerpoint/2010/main" val="929992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492133" y="69911"/>
            <a:ext cx="6753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ru-RU" sz="3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5810" y="4649782"/>
            <a:ext cx="1779621" cy="53433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" name="Google Shape;64;p14"/>
          <p:cNvCxnSpPr>
            <a:endCxn id="65" idx="2"/>
          </p:cNvCxnSpPr>
          <p:nvPr/>
        </p:nvCxnSpPr>
        <p:spPr>
          <a:xfrm>
            <a:off x="-24090" y="693999"/>
            <a:ext cx="6909900" cy="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" name="Google Shape;65;p14"/>
          <p:cNvSpPr/>
          <p:nvPr/>
        </p:nvSpPr>
        <p:spPr>
          <a:xfrm>
            <a:off x="6885810" y="557049"/>
            <a:ext cx="273900" cy="273900"/>
          </a:xfrm>
          <a:prstGeom prst="ellipse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F21F5CE-14B8-E1DF-EE96-E1D73923D421}"/>
              </a:ext>
            </a:extLst>
          </p:cNvPr>
          <p:cNvSpPr txBox="1"/>
          <p:nvPr/>
        </p:nvSpPr>
        <p:spPr>
          <a:xfrm>
            <a:off x="8700098" y="4813029"/>
            <a:ext cx="483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84906BE-DD03-4072-AA27-83415E25D60D}" type="slidenum">
              <a:rPr lang="ru-RU" smtClean="0"/>
              <a:t>8</a:t>
            </a:fld>
            <a:endParaRPr lang="ru-RU" dirty="0"/>
          </a:p>
        </p:txBody>
      </p:sp>
      <p:sp>
        <p:nvSpPr>
          <p:cNvPr id="6" name="Google Shape;62;p14">
            <a:extLst>
              <a:ext uri="{FF2B5EF4-FFF2-40B4-BE49-F238E27FC236}">
                <a16:creationId xmlns:a16="http://schemas.microsoft.com/office/drawing/2014/main" id="{0A2EF866-6D24-1D7A-0D4E-693F1ABDB281}"/>
              </a:ext>
            </a:extLst>
          </p:cNvPr>
          <p:cNvSpPr txBox="1"/>
          <p:nvPr/>
        </p:nvSpPr>
        <p:spPr>
          <a:xfrm>
            <a:off x="551266" y="110650"/>
            <a:ext cx="6753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ru-RU" sz="3000" b="1" dirty="0">
                <a:latin typeface="Roboto"/>
                <a:ea typeface="Roboto"/>
                <a:cs typeface="Roboto"/>
                <a:sym typeface="Roboto"/>
              </a:rPr>
              <a:t>Численный метод</a:t>
            </a:r>
            <a:endParaRPr sz="30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EB719B-8D6A-46FF-920C-208F523D71EF}"/>
              </a:ext>
            </a:extLst>
          </p:cNvPr>
          <p:cNvSpPr txBox="1"/>
          <p:nvPr/>
        </p:nvSpPr>
        <p:spPr>
          <a:xfrm>
            <a:off x="388620" y="830949"/>
            <a:ext cx="5501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Входные параметры</a:t>
            </a:r>
          </a:p>
        </p:txBody>
      </p:sp>
      <p:graphicFrame>
        <p:nvGraphicFramePr>
          <p:cNvPr id="3" name="Таблица 3">
            <a:extLst>
              <a:ext uri="{FF2B5EF4-FFF2-40B4-BE49-F238E27FC236}">
                <a16:creationId xmlns:a16="http://schemas.microsoft.com/office/drawing/2014/main" id="{58C53A61-65ED-4470-A9C9-A1A57A19DC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786227"/>
              </p:ext>
            </p:extLst>
          </p:nvPr>
        </p:nvGraphicFramePr>
        <p:xfrm>
          <a:off x="388620" y="1208245"/>
          <a:ext cx="6771090" cy="3565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701">
                  <a:extLst>
                    <a:ext uri="{9D8B030D-6E8A-4147-A177-3AD203B41FA5}">
                      <a16:colId xmlns:a16="http://schemas.microsoft.com/office/drawing/2014/main" val="757296436"/>
                    </a:ext>
                  </a:extLst>
                </a:gridCol>
                <a:gridCol w="5341389">
                  <a:extLst>
                    <a:ext uri="{9D8B030D-6E8A-4147-A177-3AD203B41FA5}">
                      <a16:colId xmlns:a16="http://schemas.microsoft.com/office/drawing/2014/main" val="3817822182"/>
                    </a:ext>
                  </a:extLst>
                </a:gridCol>
              </a:tblGrid>
              <a:tr h="30281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Параметры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Определение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166094"/>
                  </a:ext>
                </a:extLst>
              </a:tr>
              <a:tr h="298653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/>
                        <a:t>-</a:t>
                      </a:r>
                      <a:r>
                        <a:rPr lang="en-US" sz="1200" b="1" dirty="0"/>
                        <a:t>t</a:t>
                      </a:r>
                      <a:endParaRPr lang="ru-RU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Префикс файлов, в которые будут записываться результаты.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780049"/>
                  </a:ext>
                </a:extLst>
              </a:tr>
              <a:tr h="298653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/>
                        <a:t>-</a:t>
                      </a:r>
                      <a:r>
                        <a:rPr lang="en-US" sz="1200" b="1" dirty="0"/>
                        <a:t>species</a:t>
                      </a:r>
                      <a:endParaRPr lang="ru-RU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Количество видов.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910420"/>
                  </a:ext>
                </a:extLst>
              </a:tr>
              <a:tr h="29865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-dim</a:t>
                      </a:r>
                      <a:endParaRPr lang="ru-RU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Размерность на которой считается решение.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594206"/>
                  </a:ext>
                </a:extLst>
              </a:tr>
              <a:tr h="298653">
                <a:tc>
                  <a:txBody>
                    <a:bodyPr/>
                    <a:lstStyle/>
                    <a:p>
                      <a:pPr algn="ctr"/>
                      <a:r>
                        <a:rPr lang="ru-RU" sz="12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-</a:t>
                      </a:r>
                      <a:r>
                        <a:rPr lang="ru-RU" sz="1200" b="1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al</a:t>
                      </a:r>
                      <a:endParaRPr lang="ru-RU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α</a:t>
                      </a: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ru-RU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и</a:t>
                      </a:r>
                      <a:r>
                        <a:rPr lang="ru-RU" sz="1200" b="0" dirty="0"/>
                        <a:t>з</a:t>
                      </a:r>
                      <a:r>
                        <a:rPr lang="ru-RU" sz="1200" dirty="0"/>
                        <a:t> замыкания.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359450"/>
                  </a:ext>
                </a:extLst>
              </a:tr>
              <a:tr h="298653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/>
                        <a:t>-</a:t>
                      </a:r>
                      <a:r>
                        <a:rPr lang="en-US" sz="1200" b="1" dirty="0"/>
                        <a:t>points</a:t>
                      </a:r>
                      <a:endParaRPr lang="ru-RU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Количество точек для векторов, по которым считается решение.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0639330"/>
                  </a:ext>
                </a:extLst>
              </a:tr>
              <a:tr h="298653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/>
                        <a:t>-</a:t>
                      </a:r>
                      <a:r>
                        <a:rPr lang="en-US" sz="1200" b="1" dirty="0"/>
                        <a:t>a</a:t>
                      </a:r>
                      <a:endParaRPr lang="ru-RU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Размер пространства, на котором считается решение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21847"/>
                  </a:ext>
                </a:extLst>
              </a:tr>
              <a:tr h="298653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/>
                        <a:t>-</a:t>
                      </a:r>
                      <a:r>
                        <a:rPr lang="en-US" sz="1200" b="1" dirty="0"/>
                        <a:t>b</a:t>
                      </a:r>
                      <a:endParaRPr lang="ru-RU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Темп рождаемости.</a:t>
                      </a:r>
                      <a:r>
                        <a:rPr lang="en-US" sz="1200" dirty="0"/>
                        <a:t> 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004008"/>
                  </a:ext>
                </a:extLst>
              </a:tr>
              <a:tr h="298653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/>
                        <a:t>-</a:t>
                      </a:r>
                      <a:r>
                        <a:rPr lang="en-US" sz="1200" b="1" dirty="0" err="1"/>
                        <a:t>dvec</a:t>
                      </a:r>
                      <a:endParaRPr lang="ru-RU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Вероятность смертности от окружающей среды.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4846916"/>
                  </a:ext>
                </a:extLst>
              </a:tr>
              <a:tr h="298653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/>
                        <a:t>-</a:t>
                      </a:r>
                      <a:r>
                        <a:rPr lang="en-US" sz="1200" b="1" dirty="0" err="1"/>
                        <a:t>dmat</a:t>
                      </a:r>
                      <a:endParaRPr lang="ru-RU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Сила конкуренции.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104135"/>
                  </a:ext>
                </a:extLst>
              </a:tr>
              <a:tr h="298653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/>
                        <a:t>-</a:t>
                      </a:r>
                      <a:r>
                        <a:rPr lang="en-US" sz="1200" b="1" dirty="0" err="1"/>
                        <a:t>sw</a:t>
                      </a:r>
                      <a:endParaRPr lang="ru-RU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Значение среднеквадратичного отклонения для ядра конкуренции.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3871335"/>
                  </a:ext>
                </a:extLst>
              </a:tr>
              <a:tr h="272529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/>
                        <a:t>-</a:t>
                      </a:r>
                      <a:r>
                        <a:rPr lang="en-US" sz="1200" b="1" dirty="0" err="1"/>
                        <a:t>sm</a:t>
                      </a:r>
                      <a:endParaRPr lang="ru-RU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200" dirty="0"/>
                        <a:t>Значение среднеквадратичного отклонения для ядра рождаемости.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4586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7183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492133" y="69911"/>
            <a:ext cx="6753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ru-RU" sz="3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5810" y="4649782"/>
            <a:ext cx="1779621" cy="53433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" name="Google Shape;64;p14"/>
          <p:cNvCxnSpPr>
            <a:endCxn id="65" idx="2"/>
          </p:cNvCxnSpPr>
          <p:nvPr/>
        </p:nvCxnSpPr>
        <p:spPr>
          <a:xfrm>
            <a:off x="-24090" y="693999"/>
            <a:ext cx="6909900" cy="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" name="Google Shape;65;p14"/>
          <p:cNvSpPr/>
          <p:nvPr/>
        </p:nvSpPr>
        <p:spPr>
          <a:xfrm>
            <a:off x="6885810" y="557049"/>
            <a:ext cx="273900" cy="273900"/>
          </a:xfrm>
          <a:prstGeom prst="ellipse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F21F5CE-14B8-E1DF-EE96-E1D73923D421}"/>
              </a:ext>
            </a:extLst>
          </p:cNvPr>
          <p:cNvSpPr txBox="1"/>
          <p:nvPr/>
        </p:nvSpPr>
        <p:spPr>
          <a:xfrm>
            <a:off x="8700098" y="4813029"/>
            <a:ext cx="483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84906BE-DD03-4072-AA27-83415E25D60D}" type="slidenum">
              <a:rPr lang="ru-RU" smtClean="0"/>
              <a:t>9</a:t>
            </a:fld>
            <a:endParaRPr lang="ru-RU" dirty="0"/>
          </a:p>
        </p:txBody>
      </p:sp>
      <p:sp>
        <p:nvSpPr>
          <p:cNvPr id="6" name="Google Shape;62;p14">
            <a:extLst>
              <a:ext uri="{FF2B5EF4-FFF2-40B4-BE49-F238E27FC236}">
                <a16:creationId xmlns:a16="http://schemas.microsoft.com/office/drawing/2014/main" id="{0A2EF866-6D24-1D7A-0D4E-693F1ABDB281}"/>
              </a:ext>
            </a:extLst>
          </p:cNvPr>
          <p:cNvSpPr txBox="1"/>
          <p:nvPr/>
        </p:nvSpPr>
        <p:spPr>
          <a:xfrm>
            <a:off x="551266" y="110650"/>
            <a:ext cx="6753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ru-RU" sz="3000" b="1" dirty="0">
                <a:latin typeface="Roboto"/>
                <a:ea typeface="Roboto"/>
                <a:cs typeface="Roboto"/>
                <a:sym typeface="Roboto"/>
              </a:rPr>
              <a:t>Численный метод</a:t>
            </a:r>
            <a:endParaRPr sz="30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EB719B-8D6A-46FF-920C-208F523D71EF}"/>
              </a:ext>
            </a:extLst>
          </p:cNvPr>
          <p:cNvSpPr txBox="1"/>
          <p:nvPr/>
        </p:nvSpPr>
        <p:spPr>
          <a:xfrm>
            <a:off x="388620" y="830949"/>
            <a:ext cx="5501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Полученные результаты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C2DFF0-B6ED-43D5-929B-32B5C06F7768}"/>
              </a:ext>
            </a:extLst>
          </p:cNvPr>
          <p:cNvSpPr txBox="1"/>
          <p:nvPr/>
        </p:nvSpPr>
        <p:spPr>
          <a:xfrm>
            <a:off x="121920" y="1138726"/>
            <a:ext cx="8427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1200" dirty="0"/>
          </a:p>
          <a:p>
            <a:pPr marL="228600" indent="-228600">
              <a:buAutoNum type="arabicPeriod"/>
            </a:pPr>
            <a:endParaRPr lang="ru-RU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Таблица 4">
                <a:extLst>
                  <a:ext uri="{FF2B5EF4-FFF2-40B4-BE49-F238E27FC236}">
                    <a16:creationId xmlns:a16="http://schemas.microsoft.com/office/drawing/2014/main" id="{6EFFDFFD-4CD5-4969-9ED0-74F3B476006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4949385"/>
                  </p:ext>
                </p:extLst>
              </p:nvPr>
            </p:nvGraphicFramePr>
            <p:xfrm>
              <a:off x="388620" y="1446503"/>
              <a:ext cx="3200400" cy="259109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0869">
                      <a:extLst>
                        <a:ext uri="{9D8B030D-6E8A-4147-A177-3AD203B41FA5}">
                          <a16:colId xmlns:a16="http://schemas.microsoft.com/office/drawing/2014/main" val="1271834087"/>
                        </a:ext>
                      </a:extLst>
                    </a:gridCol>
                    <a:gridCol w="1999531">
                      <a:extLst>
                        <a:ext uri="{9D8B030D-6E8A-4147-A177-3AD203B41FA5}">
                          <a16:colId xmlns:a16="http://schemas.microsoft.com/office/drawing/2014/main" val="1800869978"/>
                        </a:ext>
                      </a:extLst>
                    </a:gridCol>
                  </a:tblGrid>
                  <a:tr h="2950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 dirty="0"/>
                            <a:t>Параметры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 dirty="0"/>
                            <a:t>Значения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35057756"/>
                      </a:ext>
                    </a:extLst>
                  </a:tr>
                  <a:tr h="35065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i="1" dirty="0"/>
                            <a:t>b</a:t>
                          </a:r>
                          <a:endParaRPr lang="ru-RU" sz="1200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(0.501, 0.5001, 0.5)</a:t>
                          </a:r>
                          <a:endParaRPr lang="ru-RU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18275665"/>
                      </a:ext>
                    </a:extLst>
                  </a:tr>
                  <a:tr h="35065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i="1" dirty="0"/>
                            <a:t>d</a:t>
                          </a:r>
                          <a:endParaRPr lang="ru-RU" sz="1200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(0.2, 0.2, 0.2)</a:t>
                          </a:r>
                          <a:endParaRPr lang="ru-RU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6395551"/>
                      </a:ext>
                    </a:extLst>
                  </a:tr>
                  <a:tr h="35065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200" b="1" i="1" u="none" strike="noStrike" cap="none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u="none" strike="noStrike" cap="none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  <m:t>𝝈</m:t>
                                    </m:r>
                                  </m:e>
                                  <m:sub>
                                    <m:r>
                                      <a:rPr lang="en-US" sz="1200" b="1" i="1" u="none" strike="noStrike" cap="none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  <m:t>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 b="0" i="0" u="none" strike="noStrike" cap="none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(0.04, 0.04, 0.04)</a:t>
                          </a:r>
                          <a:endParaRPr lang="ru-RU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30527208"/>
                      </a:ext>
                    </a:extLst>
                  </a:tr>
                  <a:tr h="620005">
                    <a:tc>
                      <a:txBody>
                        <a:bodyPr/>
                        <a:lstStyle/>
                        <a:p>
                          <a:pPr algn="ctr"/>
                          <a:endParaRPr lang="en-US" sz="1200" b="1" i="1" u="none" strike="noStrike" cap="none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  <a:sym typeface="Arial"/>
                          </a:endParaRPr>
                        </a:p>
                        <a:p>
                          <a:pPr algn="ctr"/>
                          <a:r>
                            <a:rPr lang="en-US" sz="1200" b="1" i="1" u="none" strike="noStrike" cap="none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d</a:t>
                          </a:r>
                          <a14:m>
                            <m:oMath xmlns:m="http://schemas.openxmlformats.org/officeDocument/2006/math">
                              <m:r>
                                <a:rPr lang="ru-RU" sz="1200" b="1" i="1" u="none" strike="noStrike" cap="none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Arial"/>
                                </a:rPr>
                                <m:t> ′</m:t>
                              </m:r>
                            </m:oMath>
                          </a14:m>
                          <a:endParaRPr lang="ru-RU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ru-RU" sz="1200" b="0" i="1" u="none" strike="noStrike" cap="none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ru-RU" sz="1200" b="0" i="1" u="none" strike="noStrike" cap="none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Arial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ru-RU" sz="1200" b="0" i="1" u="none" strike="noStrike" cap="none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Arial"/>
                                            </a:rPr>
                                            <m:t>0.001</m:t>
                                          </m:r>
                                        </m:e>
                                        <m:e>
                                          <m:r>
                                            <a:rPr lang="ru-RU" sz="1200" b="0" i="1" u="none" strike="noStrike" cap="none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Arial"/>
                                            </a:rPr>
                                            <m:t>0.001</m:t>
                                          </m:r>
                                        </m:e>
                                        <m:e>
                                          <m:r>
                                            <a:rPr lang="ru-RU" sz="1200" b="0" i="1" u="none" strike="noStrike" cap="none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Arial"/>
                                            </a:rPr>
                                            <m:t>0.001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ru-RU" sz="1200" b="0" i="1" u="none" strike="noStrike" cap="none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Arial"/>
                                            </a:rPr>
                                            <m:t>0.001</m:t>
                                          </m:r>
                                        </m:e>
                                        <m:e>
                                          <m:r>
                                            <a:rPr lang="ru-RU" sz="1200" b="0" i="1" u="none" strike="noStrike" cap="none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Arial"/>
                                            </a:rPr>
                                            <m:t>0.001</m:t>
                                          </m:r>
                                        </m:e>
                                        <m:e>
                                          <m:r>
                                            <a:rPr lang="ru-RU" sz="1200" b="0" i="1" u="none" strike="noStrike" cap="none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Arial"/>
                                            </a:rPr>
                                            <m:t>0.001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ru-RU" sz="1200" b="0" i="1" u="none" strike="noStrike" cap="none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Arial"/>
                                            </a:rPr>
                                            <m:t>0.001</m:t>
                                          </m:r>
                                        </m:e>
                                        <m:e>
                                          <m:r>
                                            <a:rPr lang="ru-RU" sz="1200" b="0" i="1" u="none" strike="noStrike" cap="none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Arial"/>
                                            </a:rPr>
                                            <m:t>0.001</m:t>
                                          </m:r>
                                        </m:e>
                                        <m:e>
                                          <m:r>
                                            <a:rPr lang="ru-RU" sz="1200" b="0" i="1" u="none" strike="noStrike" cap="none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Arial"/>
                                            </a:rPr>
                                            <m:t>0.001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ru-RU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1225743"/>
                      </a:ext>
                    </a:extLst>
                  </a:tr>
                  <a:tr h="624089">
                    <a:tc>
                      <a:txBody>
                        <a:bodyPr/>
                        <a:lstStyle/>
                        <a:p>
                          <a:pPr algn="ctr"/>
                          <a:endParaRPr lang="en-US" sz="1200" b="1" i="1" u="none" strike="noStrike" cap="none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  <a:sym typeface="Arial"/>
                          </a:endParaRPr>
                        </a:p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200" b="1" i="1" u="none" strike="noStrike" cap="none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Arial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 i="1" u="none" strike="noStrike" cap="none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𝝈</m:t>
                                  </m:r>
                                </m:e>
                                <m:sub>
                                  <m:r>
                                    <a:rPr lang="en-US" sz="1200" b="1" i="1" u="none" strike="noStrike" cap="none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𝒘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b="1" i="1" u="none" strike="noStrike" cap="none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 </a:t>
                          </a:r>
                          <a:endParaRPr lang="ru-RU" sz="1200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ru-RU" sz="1200" b="0" i="1" u="none" strike="noStrike" cap="none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ru-RU" sz="1200" b="0" i="1" u="none" strike="noStrike" cap="none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Arial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ru-RU" sz="1200" b="0" i="1" u="none" strike="noStrike" cap="none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Arial"/>
                                            </a:rPr>
                                            <m:t>0.04</m:t>
                                          </m:r>
                                        </m:e>
                                        <m:e>
                                          <m:r>
                                            <a:rPr lang="ru-RU" sz="1200" b="0" i="1" u="none" strike="noStrike" cap="none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Arial"/>
                                            </a:rPr>
                                            <m:t>0.05</m:t>
                                          </m:r>
                                        </m:e>
                                        <m:e>
                                          <m:r>
                                            <a:rPr lang="ru-RU" sz="1200" b="0" i="1" u="none" strike="noStrike" cap="none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Arial"/>
                                            </a:rPr>
                                            <m:t>0.06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ru-RU" sz="1200" b="0" i="1" u="none" strike="noStrike" cap="none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Arial"/>
                                            </a:rPr>
                                            <m:t>0.05</m:t>
                                          </m:r>
                                        </m:e>
                                        <m:e>
                                          <m:r>
                                            <a:rPr lang="ru-RU" sz="1200" b="0" i="1" u="none" strike="noStrike" cap="none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Arial"/>
                                            </a:rPr>
                                            <m:t>0.04</m:t>
                                          </m:r>
                                        </m:e>
                                        <m:e>
                                          <m:r>
                                            <a:rPr lang="ru-RU" sz="1200" b="0" i="1" u="none" strike="noStrike" cap="none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Arial"/>
                                            </a:rPr>
                                            <m:t>0.03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ru-RU" sz="1200" b="0" i="1" u="none" strike="noStrike" cap="none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Arial"/>
                                            </a:rPr>
                                            <m:t>0.06</m:t>
                                          </m:r>
                                        </m:e>
                                        <m:e>
                                          <m:r>
                                            <a:rPr lang="ru-RU" sz="1200" b="0" i="1" u="none" strike="noStrike" cap="none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Arial"/>
                                            </a:rPr>
                                            <m:t>0.03</m:t>
                                          </m:r>
                                        </m:e>
                                        <m:e>
                                          <m:r>
                                            <a:rPr lang="ru-RU" sz="1200" b="0" i="1" u="none" strike="noStrike" cap="none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Arial"/>
                                            </a:rPr>
                                            <m:t>0.04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ru-RU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087701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Таблица 4">
                <a:extLst>
                  <a:ext uri="{FF2B5EF4-FFF2-40B4-BE49-F238E27FC236}">
                    <a16:creationId xmlns:a16="http://schemas.microsoft.com/office/drawing/2014/main" id="{6EFFDFFD-4CD5-4969-9ED0-74F3B476006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4949385"/>
                  </p:ext>
                </p:extLst>
              </p:nvPr>
            </p:nvGraphicFramePr>
            <p:xfrm>
              <a:off x="388620" y="1446503"/>
              <a:ext cx="3200400" cy="259109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0869">
                      <a:extLst>
                        <a:ext uri="{9D8B030D-6E8A-4147-A177-3AD203B41FA5}">
                          <a16:colId xmlns:a16="http://schemas.microsoft.com/office/drawing/2014/main" val="1271834087"/>
                        </a:ext>
                      </a:extLst>
                    </a:gridCol>
                    <a:gridCol w="1999531">
                      <a:extLst>
                        <a:ext uri="{9D8B030D-6E8A-4147-A177-3AD203B41FA5}">
                          <a16:colId xmlns:a16="http://schemas.microsoft.com/office/drawing/2014/main" val="1800869978"/>
                        </a:ext>
                      </a:extLst>
                    </a:gridCol>
                  </a:tblGrid>
                  <a:tr h="2950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 dirty="0"/>
                            <a:t>Параметры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 dirty="0"/>
                            <a:t>Значения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35057756"/>
                      </a:ext>
                    </a:extLst>
                  </a:tr>
                  <a:tr h="35065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i="1" dirty="0"/>
                            <a:t>b</a:t>
                          </a:r>
                          <a:endParaRPr lang="ru-RU" sz="1200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(0.501, 0.5001, 0.5)</a:t>
                          </a:r>
                          <a:endParaRPr lang="ru-RU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18275665"/>
                      </a:ext>
                    </a:extLst>
                  </a:tr>
                  <a:tr h="35065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i="1" dirty="0"/>
                            <a:t>d</a:t>
                          </a:r>
                          <a:endParaRPr lang="ru-RU" sz="1200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(0.2, 0.2, 0.2)</a:t>
                          </a:r>
                          <a:endParaRPr lang="ru-RU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6395551"/>
                      </a:ext>
                    </a:extLst>
                  </a:tr>
                  <a:tr h="350651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508" t="-289474" r="-169036" b="-3631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 b="0" i="0" u="none" strike="noStrike" cap="none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(0.04, 0.04, 0.04)</a:t>
                          </a:r>
                          <a:endParaRPr lang="ru-RU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30527208"/>
                      </a:ext>
                    </a:extLst>
                  </a:tr>
                  <a:tr h="620005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508" t="-217647" r="-169036" b="-1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60182" t="-217647" r="-1216" b="-1029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1225743"/>
                      </a:ext>
                    </a:extLst>
                  </a:tr>
                  <a:tr h="624089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508" t="-314563" r="-169036" b="-19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60182" t="-314563" r="-1216" b="-19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40877012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B2FD1F3-C875-4AC4-887C-E7867A827C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0216" y="1248493"/>
            <a:ext cx="4581931" cy="33002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3073783-0702-47AB-8248-684A5E801DDB}"/>
              </a:ext>
            </a:extLst>
          </p:cNvPr>
          <p:cNvSpPr txBox="1"/>
          <p:nvPr/>
        </p:nvSpPr>
        <p:spPr>
          <a:xfrm>
            <a:off x="6042660" y="4403561"/>
            <a:ext cx="39090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/>
              <a:t>Значения вторых моментов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7A8F4C-3C83-4AD8-A05D-EB33D65078A8}"/>
              </a:ext>
            </a:extLst>
          </p:cNvPr>
          <p:cNvSpPr txBox="1"/>
          <p:nvPr/>
        </p:nvSpPr>
        <p:spPr>
          <a:xfrm>
            <a:off x="367724" y="4353052"/>
            <a:ext cx="47375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/>
              <a:t>Значения первых моментов: </a:t>
            </a:r>
            <a:r>
              <a:rPr lang="en-US" sz="1000" i="1" dirty="0"/>
              <a:t>N</a:t>
            </a:r>
            <a:r>
              <a:rPr lang="ru-RU" sz="1000" dirty="0"/>
              <a:t> = (205.48, 160.158, 129.285).</a:t>
            </a:r>
          </a:p>
        </p:txBody>
      </p:sp>
    </p:spTree>
    <p:extLst>
      <p:ext uri="{BB962C8B-B14F-4D97-AF65-F5344CB8AC3E}">
        <p14:creationId xmlns:p14="http://schemas.microsoft.com/office/powerpoint/2010/main" val="256908218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7965</TotalTime>
  <Words>1585</Words>
  <Application>Microsoft Office PowerPoint</Application>
  <PresentationFormat>Экран (16:9)</PresentationFormat>
  <Paragraphs>358</Paragraphs>
  <Slides>20</Slides>
  <Notes>20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8" baseType="lpstr">
      <vt:lpstr>Arial</vt:lpstr>
      <vt:lpstr>Times New Roman</vt:lpstr>
      <vt:lpstr>Symbol</vt:lpstr>
      <vt:lpstr>Cambria Math</vt:lpstr>
      <vt:lpstr>Wingdings</vt:lpstr>
      <vt:lpstr>Roboto</vt:lpstr>
      <vt:lpstr>Calibri</vt:lpstr>
      <vt:lpstr>Simple Light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Panovitsyna Nastya</dc:creator>
  <cp:lastModifiedBy>Анастасия</cp:lastModifiedBy>
  <cp:revision>15</cp:revision>
  <dcterms:modified xsi:type="dcterms:W3CDTF">2023-10-03T12:26:17Z</dcterms:modified>
</cp:coreProperties>
</file>