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7" r:id="rId2"/>
    <p:sldMasterId id="2147483679" r:id="rId3"/>
  </p:sldMasterIdLst>
  <p:notesMasterIdLst>
    <p:notesMasterId r:id="rId22"/>
  </p:notesMasterIdLst>
  <p:handoutMasterIdLst>
    <p:handoutMasterId r:id="rId23"/>
  </p:handoutMasterIdLst>
  <p:sldIdLst>
    <p:sldId id="256" r:id="rId4"/>
    <p:sldId id="579" r:id="rId5"/>
    <p:sldId id="615" r:id="rId6"/>
    <p:sldId id="616" r:id="rId7"/>
    <p:sldId id="617" r:id="rId8"/>
    <p:sldId id="618" r:id="rId9"/>
    <p:sldId id="619" r:id="rId10"/>
    <p:sldId id="620" r:id="rId11"/>
    <p:sldId id="621" r:id="rId12"/>
    <p:sldId id="622" r:id="rId13"/>
    <p:sldId id="623" r:id="rId14"/>
    <p:sldId id="624" r:id="rId15"/>
    <p:sldId id="625" r:id="rId16"/>
    <p:sldId id="626" r:id="rId17"/>
    <p:sldId id="627" r:id="rId18"/>
    <p:sldId id="628" r:id="rId19"/>
    <p:sldId id="629" r:id="rId20"/>
    <p:sldId id="5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024"/>
    </p:cViewPr>
  </p:sorterViewPr>
  <p:notesViewPr>
    <p:cSldViewPr>
      <p:cViewPr varScale="1">
        <p:scale>
          <a:sx n="74" d="100"/>
          <a:sy n="74" d="100"/>
        </p:scale>
        <p:origin x="-21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92F2-969F-467F-90D6-4FF8F1CD62C8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DAB0A-5517-417C-B471-DCAFC1853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9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334A7-395C-4EC2-86D7-6922B8A9732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4C206-993C-4C68-94E1-C5A4B43CC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5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9874" y="1700809"/>
            <a:ext cx="9147175" cy="1255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mtClean="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499992" y="3429000"/>
            <a:ext cx="8663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                   </a:t>
            </a:r>
            <a:r>
              <a:rPr lang="en-US" altLang="zh-CN" sz="1800" dirty="0" smtClean="0">
                <a:solidFill>
                  <a:prstClr val="black"/>
                </a:solidFill>
              </a:rPr>
              <a:t>Jmespath </a:t>
            </a:r>
            <a:r>
              <a:rPr lang="zh-CN" altLang="en-US" sz="1800" dirty="0" smtClean="0">
                <a:solidFill>
                  <a:prstClr val="black"/>
                </a:solidFill>
              </a:rPr>
              <a:t>表达式 </a:t>
            </a:r>
            <a:r>
              <a:rPr lang="en-US" altLang="zh-CN" sz="1800" baseline="0" dirty="0" smtClean="0">
                <a:solidFill>
                  <a:prstClr val="black"/>
                </a:solidFill>
              </a:rPr>
              <a:t>– </a:t>
            </a:r>
            <a:r>
              <a:rPr lang="zh-CN" altLang="en-US" sz="1800" baseline="0" dirty="0" smtClean="0">
                <a:solidFill>
                  <a:prstClr val="black"/>
                </a:solidFill>
              </a:rPr>
              <a:t>提取 </a:t>
            </a:r>
            <a:r>
              <a:rPr lang="en-US" altLang="zh-CN" sz="1800" baseline="0" dirty="0" smtClean="0">
                <a:solidFill>
                  <a:prstClr val="black"/>
                </a:solidFill>
              </a:rPr>
              <a:t>json </a:t>
            </a:r>
            <a:r>
              <a:rPr lang="zh-CN" altLang="en-US" sz="1800" baseline="0" dirty="0" smtClean="0">
                <a:solidFill>
                  <a:prstClr val="black"/>
                </a:solidFill>
              </a:rPr>
              <a:t>数据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                                                                 </a:t>
            </a:r>
            <a:r>
              <a:rPr lang="zh-CN" altLang="en-US" dirty="0" smtClean="0">
                <a:solidFill>
                  <a:prstClr val="black"/>
                </a:solidFill>
              </a:rPr>
              <a:t>讲师</a:t>
            </a:r>
            <a:r>
              <a:rPr lang="en-US" altLang="zh-CN" dirty="0" smtClean="0">
                <a:solidFill>
                  <a:prstClr val="black"/>
                </a:solidFill>
              </a:rPr>
              <a:t>: </a:t>
            </a:r>
            <a:r>
              <a:rPr lang="zh-CN" altLang="en-US" dirty="0" smtClean="0">
                <a:solidFill>
                  <a:prstClr val="black"/>
                </a:solidFill>
              </a:rPr>
              <a:t>上海</a:t>
            </a:r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r>
              <a:rPr lang="zh-CN" altLang="en-US" dirty="0" smtClean="0">
                <a:solidFill>
                  <a:prstClr val="black"/>
                </a:solidFill>
              </a:rPr>
              <a:t>悠悠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627784" y="2067055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Jmespath </a:t>
            </a:r>
            <a:r>
              <a:rPr lang="zh-CN" altLang="en-US" sz="2800" dirty="0" smtClean="0">
                <a:solidFill>
                  <a:prstClr val="black"/>
                </a:solidFill>
              </a:rPr>
              <a:t>表达式提取器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2760"/>
            <a:ext cx="1800200" cy="59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61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2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3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3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29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5925-EB62-4E99-A44A-B672E57CE7D8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5570-3D4B-40EF-98BA-D4E2C60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71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5925-EB62-4E99-A44A-B672E57CE7D8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5570-3D4B-40EF-98BA-D4E2C60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634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5925-EB62-4E99-A44A-B672E57CE7D8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5570-3D4B-40EF-98BA-D4E2C60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97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5925-EB62-4E99-A44A-B672E57CE7D8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5570-3D4B-40EF-98BA-D4E2C60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53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5925-EB62-4E99-A44A-B672E57CE7D8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5570-3D4B-40EF-98BA-D4E2C60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26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5925-EB62-4E99-A44A-B672E57CE7D8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5570-3D4B-40EF-98BA-D4E2C60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08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6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5925-EB62-4E99-A44A-B672E57CE7D8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5570-3D4B-40EF-98BA-D4E2C60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814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5925-EB62-4E99-A44A-B672E57CE7D8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5570-3D4B-40EF-98BA-D4E2C60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83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5925-EB62-4E99-A44A-B672E57CE7D8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5570-3D4B-40EF-98BA-D4E2C60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31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5925-EB62-4E99-A44A-B672E57CE7D8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5570-3D4B-40EF-98BA-D4E2C60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710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5925-EB62-4E99-A44A-B672E57CE7D8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5570-3D4B-40EF-98BA-D4E2C60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6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0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2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3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4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9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9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2"/>
          <p:cNvSpPr/>
          <p:nvPr userDrawn="1"/>
        </p:nvSpPr>
        <p:spPr>
          <a:xfrm>
            <a:off x="2470895" y="285923"/>
            <a:ext cx="6191250" cy="523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Jmespath </a:t>
            </a:r>
            <a:r>
              <a:rPr lang="zh-CN" altLang="en-US" sz="2800" dirty="0" smtClean="0">
                <a:solidFill>
                  <a:prstClr val="black"/>
                </a:solidFill>
              </a:rPr>
              <a:t>表达式提取器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1033" name="图片 1" descr="logo"/>
          <p:cNvSpPr>
            <a:spLocks noChangeAspect="1"/>
          </p:cNvSpPr>
          <p:nvPr userDrawn="1"/>
        </p:nvSpPr>
        <p:spPr>
          <a:xfrm>
            <a:off x="634911" y="261938"/>
            <a:ext cx="2014538" cy="6524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Line 14"/>
          <p:cNvSpPr/>
          <p:nvPr userDrawn="1"/>
        </p:nvSpPr>
        <p:spPr>
          <a:xfrm>
            <a:off x="574677" y="985839"/>
            <a:ext cx="7991475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8244"/>
            <a:ext cx="1800200" cy="59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5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0E826-82EA-4D03-BC7A-70EAE965D0FD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2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55925-EB62-4E99-A44A-B672E57CE7D8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5570-3D4B-40EF-98BA-D4E2C60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1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2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092" y="1156040"/>
            <a:ext cx="669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/>
              <a:t>多选这是一个多选列表的示例：</a:t>
            </a:r>
            <a:r>
              <a:rPr lang="en-US" altLang="zh-CN" dirty="0"/>
              <a:t>people[].[name, state.name]</a:t>
            </a:r>
            <a:endParaRPr lang="zh-CN" altLang="en-US" dirty="0"/>
          </a:p>
        </p:txBody>
      </p:sp>
      <p:pic>
        <p:nvPicPr>
          <p:cNvPr id="9221" name="Picture 5" descr="https://img2020.cnblogs.com/blog/1070438/202101/1070438-20210121225024510-20581561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525372"/>
            <a:ext cx="8086725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94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640960" cy="5113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25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6876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函数   </a:t>
            </a:r>
            <a:r>
              <a:rPr lang="en-US" altLang="zh-CN" dirty="0"/>
              <a:t>JMESPath</a:t>
            </a:r>
            <a:r>
              <a:rPr lang="zh-CN" altLang="en-US" dirty="0"/>
              <a:t>支持函数表达式，例如：</a:t>
            </a:r>
            <a:r>
              <a:rPr lang="en-US" altLang="zh-CN" dirty="0"/>
              <a:t>length(people)</a:t>
            </a:r>
            <a:endParaRPr lang="zh-CN" altLang="en-US" dirty="0"/>
          </a:p>
        </p:txBody>
      </p:sp>
      <p:pic>
        <p:nvPicPr>
          <p:cNvPr id="11266" name="Picture 2" descr="https://img2020.cnblogs.com/blog/1070438/202101/1070438-20210121225127784-18339327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06767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15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6876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10.</a:t>
            </a:r>
            <a:r>
              <a:rPr lang="zh-CN" altLang="en-US" dirty="0" smtClean="0"/>
              <a:t>函数   </a:t>
            </a:r>
            <a:r>
              <a:rPr lang="en-US" altLang="zh-CN" dirty="0" err="1" smtClean="0"/>
              <a:t>max_by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min_by</a:t>
            </a:r>
            <a:endParaRPr lang="zh-CN" altLang="en-US" dirty="0"/>
          </a:p>
        </p:txBody>
      </p:sp>
      <p:pic>
        <p:nvPicPr>
          <p:cNvPr id="12290" name="Picture 2" descr="https://img2020.cnblogs.com/blog/1070438/202101/1070438-20210121225231916-115662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03910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26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68760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11.</a:t>
            </a:r>
            <a:r>
              <a:rPr lang="zh-CN" altLang="en-US" dirty="0" smtClean="0"/>
              <a:t>函数</a:t>
            </a:r>
            <a:r>
              <a:rPr lang="zh-CN" altLang="en-US" dirty="0"/>
              <a:t>也可以与过滤器表达式组合。在下面的示例中，</a:t>
            </a:r>
            <a:r>
              <a:rPr lang="en-US" altLang="zh-CN" dirty="0"/>
              <a:t>JMESPath</a:t>
            </a:r>
            <a:r>
              <a:rPr lang="zh-CN" altLang="en-US" dirty="0"/>
              <a:t>表达式在</a:t>
            </a:r>
            <a:r>
              <a:rPr lang="en-US" altLang="zh-CN" dirty="0" err="1"/>
              <a:t>myarray</a:t>
            </a:r>
            <a:r>
              <a:rPr lang="zh-CN" altLang="en-US" dirty="0"/>
              <a:t>中查找包含字符串</a:t>
            </a:r>
            <a:r>
              <a:rPr lang="en-US" altLang="zh-CN" dirty="0"/>
              <a:t>foo</a:t>
            </a:r>
            <a:r>
              <a:rPr lang="zh-CN" altLang="en-US" dirty="0"/>
              <a:t>的所有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@</a:t>
            </a:r>
            <a:r>
              <a:rPr lang="zh-CN" altLang="en-US" dirty="0"/>
              <a:t>字符表示在</a:t>
            </a:r>
            <a:r>
              <a:rPr lang="en-US" altLang="zh-CN" dirty="0" err="1"/>
              <a:t>myarray</a:t>
            </a:r>
            <a:r>
              <a:rPr lang="zh-CN" altLang="en-US" dirty="0"/>
              <a:t>中正在评估的当前元素。如果</a:t>
            </a:r>
            <a:r>
              <a:rPr lang="en-US" altLang="zh-CN" dirty="0" err="1"/>
              <a:t>myarray</a:t>
            </a:r>
            <a:r>
              <a:rPr lang="zh-CN" altLang="en-US" dirty="0"/>
              <a:t>数组中的当前元素包含字符串 </a:t>
            </a:r>
            <a:r>
              <a:rPr lang="en-US" altLang="zh-CN" dirty="0"/>
              <a:t>foo </a:t>
            </a:r>
            <a:r>
              <a:rPr lang="zh-CN" altLang="en-US" dirty="0"/>
              <a:t>， 则包含（</a:t>
            </a:r>
            <a:r>
              <a:rPr lang="en-US" altLang="zh-CN" dirty="0"/>
              <a:t>@</a:t>
            </a:r>
            <a:r>
              <a:rPr lang="zh-CN" altLang="en-US" dirty="0"/>
              <a:t>，</a:t>
            </a:r>
            <a:r>
              <a:rPr lang="en-US" altLang="zh-CN" dirty="0"/>
              <a:t>'foo'</a:t>
            </a:r>
            <a:r>
              <a:rPr lang="zh-CN" altLang="en-US" dirty="0"/>
              <a:t>）的表达式将返回 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2976"/>
            <a:ext cx="762793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204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6876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部分 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25" y="2204864"/>
            <a:ext cx="8675687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39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39952" y="1340768"/>
            <a:ext cx="42484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"code</a:t>
            </a:r>
            <a:r>
              <a:rPr lang="en-US" altLang="zh-CN" sz="1400" dirty="0" smtClean="0"/>
              <a:t>": 0</a:t>
            </a:r>
            <a:r>
              <a:rPr lang="en-US" altLang="zh-CN" sz="1400" dirty="0"/>
              <a:t>,</a:t>
            </a:r>
          </a:p>
          <a:p>
            <a:r>
              <a:rPr lang="en-US" altLang="zh-CN" sz="1400" dirty="0"/>
              <a:t>    "</a:t>
            </a:r>
            <a:r>
              <a:rPr lang="en-US" altLang="zh-CN" sz="1400" dirty="0" err="1"/>
              <a:t>msg</a:t>
            </a:r>
            <a:r>
              <a:rPr lang="en-US" altLang="zh-CN" sz="1400" dirty="0" smtClean="0"/>
              <a:t>": "</a:t>
            </a:r>
            <a:r>
              <a:rPr lang="zh-CN" altLang="en-US" sz="1400" dirty="0"/>
              <a:t>成功</a:t>
            </a:r>
            <a:r>
              <a:rPr lang="en-US" altLang="zh-CN" sz="1400" dirty="0"/>
              <a:t>success!",</a:t>
            </a:r>
          </a:p>
          <a:p>
            <a:r>
              <a:rPr lang="en-US" altLang="zh-CN" sz="1400" dirty="0"/>
              <a:t>    "data</a:t>
            </a:r>
            <a:r>
              <a:rPr lang="en-US" altLang="zh-CN" sz="1400" dirty="0" smtClean="0"/>
              <a:t>": [</a:t>
            </a:r>
            <a:endParaRPr lang="en-US" altLang="zh-CN" sz="1400" dirty="0"/>
          </a:p>
          <a:p>
            <a:r>
              <a:rPr lang="en-US" altLang="zh-CN" sz="1400" dirty="0"/>
              <a:t>        {</a:t>
            </a:r>
          </a:p>
          <a:p>
            <a:r>
              <a:rPr lang="en-US" altLang="zh-CN" sz="1400" dirty="0"/>
              <a:t>            "age</a:t>
            </a:r>
            <a:r>
              <a:rPr lang="en-US" altLang="zh-CN" sz="1400" dirty="0" smtClean="0"/>
              <a:t>": 20</a:t>
            </a:r>
            <a:r>
              <a:rPr lang="en-US" altLang="zh-CN" sz="1400" dirty="0"/>
              <a:t>,</a:t>
            </a:r>
          </a:p>
          <a:p>
            <a:r>
              <a:rPr lang="en-US" altLang="zh-CN" sz="1400" dirty="0"/>
              <a:t>            "</a:t>
            </a:r>
            <a:r>
              <a:rPr lang="en-US" altLang="zh-CN" sz="1400" dirty="0" err="1"/>
              <a:t>create_time</a:t>
            </a:r>
            <a:r>
              <a:rPr lang="en-US" altLang="zh-CN" sz="1400" dirty="0" smtClean="0"/>
              <a:t>": "</a:t>
            </a:r>
            <a:r>
              <a:rPr lang="en-US" altLang="zh-CN" sz="1400" dirty="0"/>
              <a:t>2019-09-15",</a:t>
            </a:r>
          </a:p>
          <a:p>
            <a:r>
              <a:rPr lang="en-US" altLang="zh-CN" sz="1400" dirty="0"/>
              <a:t>            "id</a:t>
            </a:r>
            <a:r>
              <a:rPr lang="en-US" altLang="zh-CN" sz="1400" dirty="0" smtClean="0"/>
              <a:t>": 1</a:t>
            </a:r>
            <a:r>
              <a:rPr lang="en-US" altLang="zh-CN" sz="1400" dirty="0"/>
              <a:t>,</a:t>
            </a:r>
          </a:p>
          <a:p>
            <a:r>
              <a:rPr lang="en-US" altLang="zh-CN" sz="1400" dirty="0"/>
              <a:t>            "mail</a:t>
            </a:r>
            <a:r>
              <a:rPr lang="en-US" altLang="zh-CN" sz="1400" dirty="0" smtClean="0"/>
              <a:t>": "</a:t>
            </a:r>
            <a:r>
              <a:rPr lang="en-US" altLang="zh-CN" sz="1400" dirty="0"/>
              <a:t>283340479@qq.com",</a:t>
            </a:r>
          </a:p>
          <a:p>
            <a:r>
              <a:rPr lang="en-US" altLang="zh-CN" sz="1400" dirty="0"/>
              <a:t>            "name</a:t>
            </a:r>
            <a:r>
              <a:rPr lang="en-US" altLang="zh-CN" sz="1400" dirty="0" smtClean="0"/>
              <a:t>": "</a:t>
            </a:r>
            <a:r>
              <a:rPr lang="en-US" altLang="zh-CN" sz="1400" dirty="0"/>
              <a:t>yoyo",</a:t>
            </a:r>
          </a:p>
          <a:p>
            <a:r>
              <a:rPr lang="en-US" altLang="zh-CN" sz="1400" dirty="0"/>
              <a:t>            "sex</a:t>
            </a:r>
            <a:r>
              <a:rPr lang="en-US" altLang="zh-CN" sz="1400" dirty="0" smtClean="0"/>
              <a:t>": "</a:t>
            </a:r>
            <a:r>
              <a:rPr lang="en-US" altLang="zh-CN" sz="1400" dirty="0"/>
              <a:t>M"</a:t>
            </a:r>
          </a:p>
          <a:p>
            <a:r>
              <a:rPr lang="en-US" altLang="zh-CN" sz="1400" dirty="0"/>
              <a:t>        },</a:t>
            </a:r>
          </a:p>
          <a:p>
            <a:r>
              <a:rPr lang="en-US" altLang="zh-CN" sz="1400" dirty="0"/>
              <a:t>        {</a:t>
            </a:r>
          </a:p>
          <a:p>
            <a:r>
              <a:rPr lang="en-US" altLang="zh-CN" sz="1400" dirty="0"/>
              <a:t>            "age</a:t>
            </a:r>
            <a:r>
              <a:rPr lang="en-US" altLang="zh-CN" sz="1400" dirty="0" smtClean="0"/>
              <a:t>": 21</a:t>
            </a:r>
            <a:r>
              <a:rPr lang="en-US" altLang="zh-CN" sz="1400" dirty="0"/>
              <a:t>,</a:t>
            </a:r>
          </a:p>
          <a:p>
            <a:r>
              <a:rPr lang="en-US" altLang="zh-CN" sz="1400" dirty="0"/>
              <a:t>            "</a:t>
            </a:r>
            <a:r>
              <a:rPr lang="en-US" altLang="zh-CN" sz="1400" dirty="0" err="1"/>
              <a:t>create_time</a:t>
            </a:r>
            <a:r>
              <a:rPr lang="en-US" altLang="zh-CN" sz="1400" dirty="0" smtClean="0"/>
              <a:t>": "</a:t>
            </a:r>
            <a:r>
              <a:rPr lang="en-US" altLang="zh-CN" sz="1400" dirty="0"/>
              <a:t>2019-09-16",</a:t>
            </a:r>
          </a:p>
          <a:p>
            <a:r>
              <a:rPr lang="en-US" altLang="zh-CN" sz="1400" dirty="0"/>
              <a:t>            "id</a:t>
            </a:r>
            <a:r>
              <a:rPr lang="en-US" altLang="zh-CN" sz="1400" dirty="0" smtClean="0"/>
              <a:t>": 2</a:t>
            </a:r>
            <a:r>
              <a:rPr lang="en-US" altLang="zh-CN" sz="1400" dirty="0"/>
              <a:t>,</a:t>
            </a:r>
          </a:p>
          <a:p>
            <a:r>
              <a:rPr lang="en-US" altLang="zh-CN" sz="1400" dirty="0"/>
              <a:t>            "mail</a:t>
            </a:r>
            <a:r>
              <a:rPr lang="en-US" altLang="zh-CN" sz="1400" dirty="0" smtClean="0"/>
              <a:t>": "</a:t>
            </a:r>
            <a:r>
              <a:rPr lang="en-US" altLang="zh-CN" sz="1400" dirty="0"/>
              <a:t>123445@qq.com",</a:t>
            </a:r>
          </a:p>
          <a:p>
            <a:r>
              <a:rPr lang="en-US" altLang="zh-CN" sz="1400" dirty="0"/>
              <a:t>            "name</a:t>
            </a:r>
            <a:r>
              <a:rPr lang="en-US" altLang="zh-CN" sz="1400" dirty="0" smtClean="0"/>
              <a:t>": "</a:t>
            </a:r>
            <a:r>
              <a:rPr lang="en-US" altLang="zh-CN" sz="1400" dirty="0"/>
              <a:t>yoyo111",</a:t>
            </a:r>
          </a:p>
          <a:p>
            <a:r>
              <a:rPr lang="en-US" altLang="zh-CN" sz="1400" dirty="0"/>
              <a:t>            "sex</a:t>
            </a:r>
            <a:r>
              <a:rPr lang="en-US" altLang="zh-CN" sz="1400" dirty="0" smtClean="0"/>
              <a:t>": "</a:t>
            </a:r>
            <a:r>
              <a:rPr lang="en-US" altLang="zh-CN" sz="1400" dirty="0"/>
              <a:t>M"</a:t>
            </a:r>
          </a:p>
          <a:p>
            <a:r>
              <a:rPr lang="en-US" altLang="zh-CN" sz="1400" dirty="0"/>
              <a:t>        }</a:t>
            </a:r>
          </a:p>
          <a:p>
            <a:r>
              <a:rPr lang="en-US" altLang="zh-CN" sz="1400" dirty="0"/>
              <a:t>    ]</a:t>
            </a:r>
          </a:p>
          <a:p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6" name="矩形 5"/>
          <p:cNvSpPr/>
          <p:nvPr/>
        </p:nvSpPr>
        <p:spPr>
          <a:xfrm>
            <a:off x="107504" y="1556792"/>
            <a:ext cx="3168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需求：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提取</a:t>
            </a:r>
            <a:r>
              <a:rPr lang="en-US" altLang="zh-CN" dirty="0"/>
              <a:t>code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2.msg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提取</a:t>
            </a:r>
            <a:r>
              <a:rPr lang="en-US" altLang="zh-CN" dirty="0"/>
              <a:t>data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en-US" dirty="0"/>
              <a:t>提取</a:t>
            </a:r>
            <a:r>
              <a:rPr lang="en-US" altLang="zh-CN" dirty="0"/>
              <a:t>data</a:t>
            </a:r>
            <a:r>
              <a:rPr lang="zh-CN" altLang="en-US" dirty="0"/>
              <a:t>数据中第一条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en-US" altLang="zh-CN" dirty="0"/>
              <a:t>.</a:t>
            </a:r>
            <a:r>
              <a:rPr lang="zh-CN" altLang="en-US" dirty="0"/>
              <a:t>提取</a:t>
            </a:r>
            <a:r>
              <a:rPr lang="en-US" altLang="zh-CN" dirty="0"/>
              <a:t>data</a:t>
            </a:r>
            <a:r>
              <a:rPr lang="zh-CN" altLang="en-US" dirty="0"/>
              <a:t>数据中</a:t>
            </a:r>
            <a:r>
              <a:rPr lang="en-US" altLang="zh-CN" dirty="0" smtClean="0"/>
              <a:t>name</a:t>
            </a:r>
          </a:p>
          <a:p>
            <a:r>
              <a:rPr lang="zh-CN" altLang="en-US" dirty="0" smtClean="0"/>
              <a:t>的</a:t>
            </a:r>
            <a:r>
              <a:rPr lang="zh-CN" altLang="en-US" dirty="0"/>
              <a:t>值为</a:t>
            </a:r>
            <a:r>
              <a:rPr lang="en-US" altLang="zh-CN" dirty="0"/>
              <a:t>yoyo</a:t>
            </a:r>
            <a:r>
              <a:rPr lang="zh-CN" altLang="en-US" dirty="0"/>
              <a:t>的</a:t>
            </a:r>
            <a:r>
              <a:rPr lang="zh-CN" altLang="en-US" dirty="0" smtClean="0"/>
              <a:t>邮箱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en-US" altLang="zh-CN" dirty="0"/>
              <a:t>.</a:t>
            </a:r>
            <a:r>
              <a:rPr lang="zh-CN" altLang="en-US" dirty="0"/>
              <a:t>提取</a:t>
            </a:r>
            <a:r>
              <a:rPr lang="en-US" altLang="zh-CN" dirty="0"/>
              <a:t>data</a:t>
            </a:r>
            <a:r>
              <a:rPr lang="zh-CN" altLang="en-US" dirty="0"/>
              <a:t>数据组中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年龄</a:t>
            </a:r>
            <a:r>
              <a:rPr lang="zh-CN" altLang="en-US" dirty="0"/>
              <a:t>大于</a:t>
            </a:r>
            <a:r>
              <a:rPr lang="en-US" altLang="zh-CN" dirty="0"/>
              <a:t>20</a:t>
            </a:r>
            <a:r>
              <a:rPr lang="zh-CN" altLang="en-US" dirty="0" smtClean="0"/>
              <a:t>的个数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430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1167523"/>
            <a:ext cx="8820472" cy="563231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jmespath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1.code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r1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jmespath.search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'code'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body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r1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2.msg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r2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jmespath.search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'msg'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body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r2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3.data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r3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jmespath.search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'data'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body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r3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4.data.0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r4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jmespath.search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"data[0]"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body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r4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5. name=yoyo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r5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jmespath.search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"data[?name=='yoyo'].mail"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body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r5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[283340479@qq.com]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6.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管道符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| 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取出结果第一个</a:t>
            </a:r>
            <a:b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r6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jmespath.search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"data[?name=='yoyo'].mail|[0]"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body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r6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283340479@qq.com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7.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年龄大于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的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  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数字类型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`20`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r7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jmespath.search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"length(data[?age&gt;`20`])"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body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r7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823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32160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          课后咨询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2812285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在学习过程中有疑问的，可以课后联系本人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微信</a:t>
            </a:r>
            <a:r>
              <a:rPr lang="en-US" altLang="zh-CN" dirty="0" smtClean="0"/>
              <a:t>/QQ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283340479</a:t>
            </a:r>
          </a:p>
          <a:p>
            <a:endParaRPr lang="en-US" altLang="zh-CN" dirty="0"/>
          </a:p>
          <a:p>
            <a:r>
              <a:rPr lang="zh-CN" altLang="en-US" dirty="0" smtClean="0"/>
              <a:t>扫码关注公众号 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21088"/>
            <a:ext cx="19716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6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26876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Jmespath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060848"/>
            <a:ext cx="7578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JMESPath </a:t>
            </a:r>
            <a:r>
              <a:rPr lang="zh-CN" altLang="en-US" dirty="0"/>
              <a:t>是 </a:t>
            </a:r>
            <a:r>
              <a:rPr lang="en-US" altLang="zh-CN" dirty="0"/>
              <a:t>JSON</a:t>
            </a:r>
            <a:r>
              <a:rPr lang="zh-CN" altLang="en-US" dirty="0"/>
              <a:t>的查询语言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您</a:t>
            </a:r>
            <a:r>
              <a:rPr lang="zh-CN" altLang="en-US" dirty="0"/>
              <a:t>可以从</a:t>
            </a:r>
            <a:r>
              <a:rPr lang="en-US" altLang="zh-CN" dirty="0"/>
              <a:t>JSON</a:t>
            </a:r>
            <a:r>
              <a:rPr lang="zh-CN" altLang="en-US" dirty="0"/>
              <a:t>文档中提取和转换元素，类似于 </a:t>
            </a:r>
            <a:r>
              <a:rPr lang="en-US" altLang="zh-CN" dirty="0"/>
              <a:t>jsonpath </a:t>
            </a:r>
            <a:r>
              <a:rPr lang="zh-CN" altLang="en-US" dirty="0"/>
              <a:t>的另外一个库。</a:t>
            </a:r>
          </a:p>
        </p:txBody>
      </p:sp>
      <p:sp>
        <p:nvSpPr>
          <p:cNvPr id="7" name="矩形 6"/>
          <p:cNvSpPr/>
          <p:nvPr/>
        </p:nvSpPr>
        <p:spPr>
          <a:xfrm>
            <a:off x="827584" y="3140968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于 </a:t>
            </a:r>
            <a:r>
              <a:rPr lang="en-US" altLang="zh-CN" dirty="0"/>
              <a:t>JMESPath </a:t>
            </a:r>
            <a:r>
              <a:rPr lang="zh-CN" altLang="en-US" dirty="0"/>
              <a:t>官方文档</a:t>
            </a:r>
            <a:r>
              <a:rPr lang="zh-CN" altLang="en-US" dirty="0" smtClean="0"/>
              <a:t>介绍 </a:t>
            </a: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jmespath.org/tutorial.html#basic-expressions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使用</a:t>
            </a:r>
            <a:r>
              <a:rPr lang="en-US" altLang="zh-CN" dirty="0"/>
              <a:t>pip</a:t>
            </a:r>
            <a:r>
              <a:rPr lang="zh-CN" altLang="en-US" dirty="0" smtClean="0"/>
              <a:t>安装 </a:t>
            </a:r>
            <a:r>
              <a:rPr lang="en-US" altLang="zh-CN" dirty="0" smtClean="0"/>
              <a:t>jmespath,</a:t>
            </a:r>
          </a:p>
          <a:p>
            <a:r>
              <a:rPr lang="en-US" altLang="zh-CN" dirty="0" smtClean="0"/>
              <a:t>Github </a:t>
            </a:r>
            <a:r>
              <a:rPr lang="zh-CN" altLang="en-US" dirty="0" smtClean="0"/>
              <a:t>地址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https://github.com/jmespath/jmespath.py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34076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基本取值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701" y="19168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 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取值</a:t>
            </a:r>
            <a:endParaRPr lang="zh-CN" altLang="en-US" dirty="0"/>
          </a:p>
        </p:txBody>
      </p:sp>
      <p:pic>
        <p:nvPicPr>
          <p:cNvPr id="2050" name="Picture 2" descr="https://img2020.cnblogs.com/blog/1070438/202101/1070438-20210121222547306-2646599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296" y="1525434"/>
            <a:ext cx="5060862" cy="121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9860" y="3059668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List </a:t>
            </a:r>
            <a:r>
              <a:rPr lang="zh-CN" altLang="en-US" dirty="0" smtClean="0"/>
              <a:t>可以</a:t>
            </a:r>
            <a:r>
              <a:rPr lang="zh-CN" altLang="en-US" dirty="0"/>
              <a:t>根据下标取值</a:t>
            </a:r>
          </a:p>
        </p:txBody>
      </p:sp>
      <p:pic>
        <p:nvPicPr>
          <p:cNvPr id="2052" name="Picture 4" descr="https://img2020.cnblogs.com/blog/1070438/202101/1070438-20210121222720106-13198446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49" y="3059668"/>
            <a:ext cx="5760640" cy="136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31117" y="4702563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Dict</a:t>
            </a:r>
            <a:r>
              <a:rPr lang="en-US" altLang="zh-CN" dirty="0" smtClean="0"/>
              <a:t> </a:t>
            </a:r>
            <a:r>
              <a:rPr lang="zh-CN" altLang="en-US" dirty="0" smtClean="0"/>
              <a:t>嵌套</a:t>
            </a:r>
            <a:r>
              <a:rPr lang="en-US" altLang="zh-CN" dirty="0"/>
              <a:t>list</a:t>
            </a:r>
            <a:r>
              <a:rPr lang="zh-CN" altLang="en-US" dirty="0"/>
              <a:t>可以一层一层的取值</a:t>
            </a:r>
          </a:p>
        </p:txBody>
      </p:sp>
      <p:pic>
        <p:nvPicPr>
          <p:cNvPr id="2054" name="Picture 6" descr="https://img2020.cnblogs.com/blog/1070438/202101/1070438-20210121222734034-173322075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727" y="5080870"/>
            <a:ext cx="5017431" cy="17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81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34076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切片 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916833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跟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的切片是一样的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切片的一般形式是</a:t>
            </a:r>
            <a:r>
              <a:rPr lang="en-US" altLang="zh-CN" dirty="0"/>
              <a:t>[start</a:t>
            </a:r>
            <a:r>
              <a:rPr lang="zh-CN" altLang="en-US" dirty="0"/>
              <a:t>：</a:t>
            </a:r>
            <a:r>
              <a:rPr lang="en-US" altLang="zh-CN" dirty="0"/>
              <a:t>stop</a:t>
            </a:r>
            <a:r>
              <a:rPr lang="zh-CN" altLang="en-US" dirty="0"/>
              <a:t>：</a:t>
            </a:r>
            <a:r>
              <a:rPr lang="en-US" altLang="zh-CN" dirty="0"/>
              <a:t>step]</a:t>
            </a:r>
            <a:endParaRPr lang="zh-CN" altLang="en-US" dirty="0"/>
          </a:p>
        </p:txBody>
      </p:sp>
      <p:pic>
        <p:nvPicPr>
          <p:cNvPr id="3074" name="Picture 2" descr="https://img2020.cnblogs.com/blog/1070438/202101/1070438-20210121222851582-20074428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99541"/>
            <a:ext cx="5145024" cy="174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img2020.cnblogs.com/blog/1070438/202101/1070438-20210121223016170-4013558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753" y="3637871"/>
            <a:ext cx="5259363" cy="179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580526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-1 </a:t>
            </a:r>
            <a:r>
              <a:rPr lang="zh-CN" altLang="en-US" dirty="0" smtClean="0"/>
              <a:t>是倒着</a:t>
            </a:r>
            <a:endParaRPr lang="zh-CN" alt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752" y="5529797"/>
            <a:ext cx="5279363" cy="133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33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34076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列表 * 是通配符 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40445"/>
            <a:ext cx="6696744" cy="470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16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34076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对象取值（*通配符）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96" y="2492896"/>
            <a:ext cx="8485187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39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34076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子查询 * 通配符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189" y="980728"/>
            <a:ext cx="6115841" cy="359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1088"/>
            <a:ext cx="831763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04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092" y="115604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过滤器的使用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62880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过滤器表达式是为数组定义的，其一般形式为 </a:t>
            </a:r>
            <a:r>
              <a:rPr lang="en-US" altLang="zh-CN" dirty="0"/>
              <a:t>[</a:t>
            </a:r>
            <a:r>
              <a:rPr lang="zh-CN" altLang="en-US" dirty="0"/>
              <a:t>？ </a:t>
            </a:r>
            <a:r>
              <a:rPr lang="en-US" altLang="zh-CN" dirty="0"/>
              <a:t>&lt;</a:t>
            </a:r>
            <a:r>
              <a:rPr lang="zh-CN" altLang="en-US" dirty="0"/>
              <a:t>表达式</a:t>
            </a:r>
            <a:r>
              <a:rPr lang="en-US" altLang="zh-CN" dirty="0"/>
              <a:t>&gt; &lt;</a:t>
            </a:r>
            <a:r>
              <a:rPr lang="zh-CN" altLang="en-US" dirty="0"/>
              <a:t>比较器</a:t>
            </a:r>
            <a:r>
              <a:rPr lang="en-US" altLang="zh-CN" dirty="0"/>
              <a:t>&gt; &lt;</a:t>
            </a:r>
            <a:r>
              <a:rPr lang="zh-CN" altLang="en-US" dirty="0"/>
              <a:t>表达式</a:t>
            </a:r>
            <a:r>
              <a:rPr lang="en-US" altLang="zh-CN" dirty="0"/>
              <a:t>&gt;]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常用的比较表达式可以使用 </a:t>
            </a:r>
            <a:r>
              <a:rPr lang="en-US" altLang="zh-CN" dirty="0"/>
              <a:t>==</a:t>
            </a:r>
            <a:r>
              <a:rPr lang="zh-CN" altLang="en-US" dirty="0"/>
              <a:t>， ！</a:t>
            </a:r>
            <a:r>
              <a:rPr lang="en-US" altLang="zh-CN" dirty="0"/>
              <a:t>=</a:t>
            </a:r>
            <a:r>
              <a:rPr lang="zh-CN" altLang="en-US" dirty="0"/>
              <a:t>， </a:t>
            </a:r>
            <a:r>
              <a:rPr lang="en-US" altLang="zh-CN" dirty="0"/>
              <a:t>&lt;</a:t>
            </a:r>
            <a:r>
              <a:rPr lang="zh-CN" altLang="en-US" dirty="0"/>
              <a:t>， </a:t>
            </a:r>
            <a:r>
              <a:rPr lang="en-US" altLang="zh-CN" dirty="0"/>
              <a:t>&lt;=</a:t>
            </a:r>
            <a:r>
              <a:rPr lang="zh-CN" altLang="en-US" dirty="0"/>
              <a:t>， </a:t>
            </a:r>
            <a:r>
              <a:rPr lang="en-US" altLang="zh-CN" dirty="0"/>
              <a:t>&gt;</a:t>
            </a:r>
            <a:r>
              <a:rPr lang="zh-CN" altLang="en-US" dirty="0"/>
              <a:t>， </a:t>
            </a:r>
            <a:r>
              <a:rPr lang="en-US" altLang="zh-CN" dirty="0"/>
              <a:t>&gt; =</a:t>
            </a:r>
          </a:p>
          <a:p>
            <a:r>
              <a:rPr lang="zh-CN" altLang="en-US" dirty="0"/>
              <a:t>假设我们有一个机器列表，每个机器都有一个名称和一个 </a:t>
            </a:r>
            <a:r>
              <a:rPr lang="en-US" altLang="zh-CN" dirty="0"/>
              <a:t>state</a:t>
            </a:r>
            <a:r>
              <a:rPr lang="zh-CN" altLang="en-US" dirty="0"/>
              <a:t>。我们想要所有正在运行的计算机的名称</a:t>
            </a:r>
          </a:p>
          <a:p>
            <a:endParaRPr lang="zh-CN" altLang="en-US" dirty="0"/>
          </a:p>
        </p:txBody>
      </p:sp>
      <p:pic>
        <p:nvPicPr>
          <p:cNvPr id="7170" name="Picture 2" descr="https://img2020.cnblogs.com/blog/1070438/202101/1070438-20210121224416114-18057621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008"/>
            <a:ext cx="80867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0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092" y="115604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管道 </a:t>
            </a:r>
            <a:r>
              <a:rPr lang="en-US" altLang="zh-CN" dirty="0" smtClean="0"/>
              <a:t>| 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092" y="1700808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前面在匹配</a:t>
            </a:r>
            <a:r>
              <a:rPr lang="en-US" altLang="zh-CN" dirty="0"/>
              <a:t>list</a:t>
            </a:r>
            <a:r>
              <a:rPr lang="zh-CN" altLang="en-US" dirty="0"/>
              <a:t>里面的多个值时候，查询的结果是一个</a:t>
            </a:r>
            <a:r>
              <a:rPr lang="en-US" altLang="zh-CN" dirty="0"/>
              <a:t>list</a:t>
            </a:r>
            <a:r>
              <a:rPr lang="zh-CN" altLang="en-US" dirty="0"/>
              <a:t>，如果我想取出结果里面的第一个可以使用管道符 </a:t>
            </a:r>
            <a:r>
              <a:rPr lang="en-US" altLang="zh-CN" dirty="0"/>
              <a:t>|</a:t>
            </a:r>
            <a:br>
              <a:rPr lang="en-US" altLang="zh-CN" dirty="0"/>
            </a:br>
            <a:r>
              <a:rPr lang="zh-CN" altLang="en-US" dirty="0"/>
              <a:t>取出</a:t>
            </a:r>
            <a:r>
              <a:rPr lang="en-US" altLang="zh-CN" dirty="0"/>
              <a:t>people</a:t>
            </a:r>
            <a:r>
              <a:rPr lang="zh-CN" altLang="en-US" dirty="0"/>
              <a:t>下所有对象的 </a:t>
            </a:r>
            <a:r>
              <a:rPr lang="en-US" altLang="zh-CN" dirty="0"/>
              <a:t>first </a:t>
            </a:r>
            <a:r>
              <a:rPr lang="zh-CN" altLang="en-US" dirty="0"/>
              <a:t>属性，从结果里面取第一个值： </a:t>
            </a:r>
            <a:r>
              <a:rPr lang="en-US" altLang="zh-CN" dirty="0"/>
              <a:t>people[*].first | [0]</a:t>
            </a:r>
            <a:endParaRPr lang="zh-CN" altLang="en-US" dirty="0"/>
          </a:p>
        </p:txBody>
      </p:sp>
      <p:pic>
        <p:nvPicPr>
          <p:cNvPr id="8194" name="Picture 2" descr="https://img2020.cnblogs.com/blog/1070438/202101/1070438-20210121224842648-991849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2" y="3356992"/>
            <a:ext cx="81057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07626"/>
      </p:ext>
    </p:extLst>
  </p:cSld>
  <p:clrMapOvr>
    <a:masterClrMapping/>
  </p:clrMapOvr>
</p:sld>
</file>

<file path=ppt/theme/theme1.xml><?xml version="1.0" encoding="utf-8"?>
<a:theme xmlns:a="http://schemas.openxmlformats.org/drawingml/2006/main" name="3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15161</TotalTime>
  <Words>466</Words>
  <Application>Microsoft Office PowerPoint</Application>
  <PresentationFormat>全屏显示(4:3)</PresentationFormat>
  <Paragraphs>77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3_Studio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Windows 用户</cp:lastModifiedBy>
  <cp:revision>375</cp:revision>
  <cp:lastPrinted>2021-04-11T02:07:12Z</cp:lastPrinted>
  <dcterms:created xsi:type="dcterms:W3CDTF">2020-11-09T11:11:30Z</dcterms:created>
  <dcterms:modified xsi:type="dcterms:W3CDTF">2021-07-16T13:40:38Z</dcterms:modified>
</cp:coreProperties>
</file>