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67" r:id="rId2"/>
  </p:sldMasterIdLst>
  <p:notesMasterIdLst>
    <p:notesMasterId r:id="rId51"/>
  </p:notesMasterIdLst>
  <p:handoutMasterIdLst>
    <p:handoutMasterId r:id="rId52"/>
  </p:handoutMasterIdLst>
  <p:sldIdLst>
    <p:sldId id="256" r:id="rId3"/>
    <p:sldId id="579" r:id="rId4"/>
    <p:sldId id="580" r:id="rId5"/>
    <p:sldId id="585" r:id="rId6"/>
    <p:sldId id="586" r:id="rId7"/>
    <p:sldId id="587" r:id="rId8"/>
    <p:sldId id="588" r:id="rId9"/>
    <p:sldId id="589" r:id="rId10"/>
    <p:sldId id="590" r:id="rId11"/>
    <p:sldId id="592" r:id="rId12"/>
    <p:sldId id="593" r:id="rId13"/>
    <p:sldId id="594" r:id="rId14"/>
    <p:sldId id="595" r:id="rId15"/>
    <p:sldId id="596" r:id="rId16"/>
    <p:sldId id="597" r:id="rId17"/>
    <p:sldId id="598" r:id="rId18"/>
    <p:sldId id="599" r:id="rId19"/>
    <p:sldId id="600" r:id="rId20"/>
    <p:sldId id="601" r:id="rId21"/>
    <p:sldId id="602" r:id="rId22"/>
    <p:sldId id="604" r:id="rId23"/>
    <p:sldId id="605" r:id="rId24"/>
    <p:sldId id="606" r:id="rId25"/>
    <p:sldId id="607" r:id="rId26"/>
    <p:sldId id="608" r:id="rId27"/>
    <p:sldId id="614" r:id="rId28"/>
    <p:sldId id="615" r:id="rId29"/>
    <p:sldId id="609" r:id="rId30"/>
    <p:sldId id="616" r:id="rId31"/>
    <p:sldId id="617" r:id="rId32"/>
    <p:sldId id="641" r:id="rId33"/>
    <p:sldId id="640" r:id="rId34"/>
    <p:sldId id="610" r:id="rId35"/>
    <p:sldId id="622" r:id="rId36"/>
    <p:sldId id="637" r:id="rId37"/>
    <p:sldId id="625" r:id="rId38"/>
    <p:sldId id="626" r:id="rId39"/>
    <p:sldId id="611" r:id="rId40"/>
    <p:sldId id="639" r:id="rId41"/>
    <p:sldId id="638" r:id="rId42"/>
    <p:sldId id="628" r:id="rId43"/>
    <p:sldId id="630" r:id="rId44"/>
    <p:sldId id="631" r:id="rId45"/>
    <p:sldId id="632" r:id="rId46"/>
    <p:sldId id="633" r:id="rId47"/>
    <p:sldId id="634" r:id="rId48"/>
    <p:sldId id="635" r:id="rId49"/>
    <p:sldId id="575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024"/>
    </p:cViewPr>
  </p:sorterViewPr>
  <p:notesViewPr>
    <p:cSldViewPr>
      <p:cViewPr varScale="1">
        <p:scale>
          <a:sx n="74" d="100"/>
          <a:sy n="74" d="100"/>
        </p:scale>
        <p:origin x="-211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D92F2-969F-467F-90D6-4FF8F1CD62C8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DAB0A-5517-417C-B471-DCAFC1853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79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334A7-395C-4EC2-86D7-6922B8A97324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4C206-993C-4C68-94E1-C5A4B43CC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351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9874" y="1700809"/>
            <a:ext cx="9147175" cy="1255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lang="zh-CN" altLang="en-US" smtClean="0">
              <a:solidFill>
                <a:prstClr val="black"/>
              </a:solidFill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499992" y="3429000"/>
            <a:ext cx="86633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 smtClean="0">
                <a:solidFill>
                  <a:prstClr val="black"/>
                </a:solidFill>
              </a:rPr>
              <a:t>                   </a:t>
            </a:r>
            <a:r>
              <a:rPr lang="zh-CN" altLang="en-US" dirty="0" smtClean="0">
                <a:solidFill>
                  <a:prstClr val="black"/>
                </a:solidFill>
              </a:rPr>
              <a:t>第 </a:t>
            </a:r>
            <a:r>
              <a:rPr lang="en-US" altLang="zh-CN" dirty="0" smtClean="0">
                <a:solidFill>
                  <a:prstClr val="black"/>
                </a:solidFill>
              </a:rPr>
              <a:t>3 </a:t>
            </a:r>
            <a:r>
              <a:rPr lang="zh-CN" altLang="en-US" dirty="0" smtClean="0">
                <a:solidFill>
                  <a:prstClr val="black"/>
                </a:solidFill>
              </a:rPr>
              <a:t>章  场景案例 </a:t>
            </a:r>
            <a:r>
              <a:rPr lang="en-US" altLang="zh-CN" dirty="0" smtClean="0">
                <a:solidFill>
                  <a:prstClr val="black"/>
                </a:solidFill>
              </a:rPr>
              <a:t>- </a:t>
            </a:r>
            <a:r>
              <a:rPr lang="zh-CN" altLang="en-US" dirty="0" smtClean="0">
                <a:solidFill>
                  <a:prstClr val="black"/>
                </a:solidFill>
              </a:rPr>
              <a:t>辅助函数</a:t>
            </a:r>
            <a:r>
              <a:rPr lang="en-US" altLang="zh-CN" dirty="0" smtClean="0">
                <a:solidFill>
                  <a:prstClr val="black"/>
                </a:solidFill>
              </a:rPr>
              <a:t>(debugtalk.py)</a:t>
            </a:r>
          </a:p>
          <a:p>
            <a:endParaRPr lang="en-US" altLang="zh-CN" dirty="0" smtClean="0">
              <a:solidFill>
                <a:prstClr val="black"/>
              </a:solidFill>
            </a:endParaRPr>
          </a:p>
          <a:p>
            <a:endParaRPr lang="en-US" altLang="zh-CN" dirty="0" smtClean="0">
              <a:solidFill>
                <a:prstClr val="black"/>
              </a:solidFill>
            </a:endParaRPr>
          </a:p>
          <a:p>
            <a:endParaRPr lang="en-US" altLang="zh-CN" dirty="0" smtClean="0">
              <a:solidFill>
                <a:prstClr val="black"/>
              </a:solidFill>
            </a:endParaRPr>
          </a:p>
          <a:p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                                                                        </a:t>
            </a:r>
            <a:r>
              <a:rPr lang="zh-CN" altLang="en-US" dirty="0" smtClean="0">
                <a:solidFill>
                  <a:prstClr val="black"/>
                </a:solidFill>
              </a:rPr>
              <a:t>讲师</a:t>
            </a:r>
            <a:r>
              <a:rPr lang="en-US" altLang="zh-CN" dirty="0" smtClean="0">
                <a:solidFill>
                  <a:prstClr val="black"/>
                </a:solidFill>
              </a:rPr>
              <a:t>: </a:t>
            </a:r>
            <a:r>
              <a:rPr lang="zh-CN" altLang="en-US" dirty="0" smtClean="0">
                <a:solidFill>
                  <a:prstClr val="black"/>
                </a:solidFill>
              </a:rPr>
              <a:t>上海</a:t>
            </a:r>
            <a:r>
              <a:rPr lang="en-US" altLang="zh-CN" dirty="0" smtClean="0">
                <a:solidFill>
                  <a:prstClr val="black"/>
                </a:solidFill>
              </a:rPr>
              <a:t>-</a:t>
            </a:r>
            <a:r>
              <a:rPr lang="zh-CN" altLang="en-US" dirty="0" smtClean="0">
                <a:solidFill>
                  <a:prstClr val="black"/>
                </a:solidFill>
              </a:rPr>
              <a:t>悠悠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627784" y="2067055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HttpRunner V3.x</a:t>
            </a:r>
            <a:r>
              <a:rPr lang="zh-CN" altLang="en-US" sz="2800" baseline="0" dirty="0" smtClean="0">
                <a:solidFill>
                  <a:prstClr val="black"/>
                </a:solidFill>
              </a:rPr>
              <a:t>接口自动化实战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32760"/>
            <a:ext cx="1800200" cy="59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5613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62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31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436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62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665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76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10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2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93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64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39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59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2"/>
          <p:cNvSpPr/>
          <p:nvPr userDrawn="1"/>
        </p:nvSpPr>
        <p:spPr>
          <a:xfrm>
            <a:off x="2470895" y="285923"/>
            <a:ext cx="6191250" cy="5232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HttpRunner V3.x</a:t>
            </a:r>
            <a:r>
              <a:rPr lang="zh-CN" altLang="en-US" sz="2800" baseline="0" dirty="0" smtClean="0">
                <a:solidFill>
                  <a:prstClr val="black"/>
                </a:solidFill>
              </a:rPr>
              <a:t>接口自动化实战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1033" name="图片 1" descr="logo"/>
          <p:cNvSpPr>
            <a:spLocks noChangeAspect="1"/>
          </p:cNvSpPr>
          <p:nvPr userDrawn="1"/>
        </p:nvSpPr>
        <p:spPr>
          <a:xfrm>
            <a:off x="612775" y="261938"/>
            <a:ext cx="2014538" cy="6524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Line 14"/>
          <p:cNvSpPr/>
          <p:nvPr userDrawn="1"/>
        </p:nvSpPr>
        <p:spPr>
          <a:xfrm>
            <a:off x="574677" y="985839"/>
            <a:ext cx="7991475" cy="0"/>
          </a:xfrm>
          <a:prstGeom prst="line">
            <a:avLst/>
          </a:prstGeom>
          <a:ln w="381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8244"/>
            <a:ext cx="1800200" cy="59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5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0E826-82EA-4D03-BC7A-70EAE965D0FD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82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25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01839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3.3 </a:t>
            </a:r>
            <a:r>
              <a:rPr lang="zh-CN" altLang="en-US" b="1" dirty="0" smtClean="0"/>
              <a:t>场景案例 </a:t>
            </a:r>
            <a:r>
              <a:rPr lang="en-US" altLang="zh-CN" b="1" dirty="0" smtClean="0"/>
              <a:t>– Testcaes </a:t>
            </a:r>
            <a:r>
              <a:rPr lang="zh-CN" altLang="en-US" b="1" dirty="0" smtClean="0"/>
              <a:t>引用 </a:t>
            </a:r>
            <a:r>
              <a:rPr lang="en-US" altLang="zh-CN" b="1" dirty="0" smtClean="0"/>
              <a:t>Testcase</a:t>
            </a:r>
            <a:endParaRPr lang="en-US" altLang="zh-C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85843"/>
            <a:ext cx="79928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个测试用例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登录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登录</a:t>
            </a:r>
            <a:r>
              <a:rPr lang="en-US" altLang="zh-CN" dirty="0" smtClean="0"/>
              <a:t>-</a:t>
            </a:r>
            <a:r>
              <a:rPr lang="zh-CN" altLang="en-US" dirty="0" smtClean="0"/>
              <a:t>修改个人资料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那么登录步骤会重复，第二个用例就可以引用第一个用例，当成测试步骤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Httprunner3 </a:t>
            </a:r>
            <a:r>
              <a:rPr lang="zh-CN" altLang="en-US" dirty="0" smtClean="0"/>
              <a:t>中  </a:t>
            </a:r>
            <a:r>
              <a:rPr lang="en-US" altLang="zh-CN" dirty="0" smtClean="0"/>
              <a:t>testcase </a:t>
            </a:r>
            <a:r>
              <a:rPr lang="zh-CN" altLang="en-US" dirty="0" smtClean="0"/>
              <a:t>可以引用另外一个 </a:t>
            </a:r>
            <a:r>
              <a:rPr lang="en-US" altLang="zh-CN" dirty="0" smtClean="0"/>
              <a:t>testcase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29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01839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3.3 </a:t>
            </a:r>
            <a:r>
              <a:rPr lang="zh-CN" altLang="en-US" b="1" dirty="0" smtClean="0"/>
              <a:t>场景案例 </a:t>
            </a:r>
            <a:r>
              <a:rPr lang="en-US" altLang="zh-CN" b="1" dirty="0" smtClean="0"/>
              <a:t>– Testcaes </a:t>
            </a:r>
            <a:r>
              <a:rPr lang="zh-CN" altLang="en-US" b="1" dirty="0" smtClean="0"/>
              <a:t>引用 </a:t>
            </a:r>
            <a:r>
              <a:rPr lang="en-US" altLang="zh-CN" b="1" dirty="0" smtClean="0"/>
              <a:t>Testcase</a:t>
            </a:r>
            <a:endParaRPr lang="en-US" altLang="zh-C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506812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用例</a:t>
            </a:r>
            <a:r>
              <a:rPr lang="en-US" altLang="zh-CN" dirty="0" smtClean="0"/>
              <a:t>1   </a:t>
            </a:r>
            <a:r>
              <a:rPr lang="zh-CN" altLang="en-US" dirty="0" smtClean="0"/>
              <a:t>登录  </a:t>
            </a:r>
            <a:r>
              <a:rPr lang="en-US" altLang="zh-CN" dirty="0" smtClean="0"/>
              <a:t>export</a:t>
            </a:r>
            <a:r>
              <a:rPr lang="zh-CN" altLang="en-US" dirty="0" smtClean="0"/>
              <a:t>导出提取的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，方面后面引用</a:t>
            </a:r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48072" y="2132856"/>
            <a:ext cx="7668344" cy="4401205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config:</a:t>
            </a:r>
            <a:b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name: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login case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base_url: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${ENV(base_url)}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export:</a:t>
            </a:r>
            <a:b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token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teststeps:</a:t>
            </a:r>
            <a:b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name: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step login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request:</a:t>
            </a:r>
            <a:b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url: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/api/v1/login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method: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POST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json:</a:t>
            </a:r>
            <a:b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username: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${ENV(username)}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password: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${ENV(password)}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extract:</a:t>
            </a:r>
            <a:b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token: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body.token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validate:</a:t>
            </a:r>
            <a:b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eq: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status_code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200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-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eq: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body.code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endParaRPr kumimoji="0" lang="zh-CN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788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01839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3.3 </a:t>
            </a:r>
            <a:r>
              <a:rPr lang="zh-CN" altLang="en-US" b="1" dirty="0" smtClean="0"/>
              <a:t>场景案例 </a:t>
            </a:r>
            <a:r>
              <a:rPr lang="en-US" altLang="zh-CN" b="1" dirty="0" smtClean="0"/>
              <a:t>– Testcaes </a:t>
            </a:r>
            <a:r>
              <a:rPr lang="zh-CN" altLang="en-US" b="1" dirty="0" smtClean="0"/>
              <a:t>引用 </a:t>
            </a:r>
            <a:r>
              <a:rPr lang="en-US" altLang="zh-CN" b="1" dirty="0" smtClean="0"/>
              <a:t>Testcase</a:t>
            </a:r>
            <a:endParaRPr lang="en-US" altLang="zh-C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-29428" y="1312728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引用</a:t>
            </a:r>
            <a:r>
              <a:rPr lang="en-US" altLang="zh-CN" dirty="0" smtClean="0"/>
              <a:t>testcase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yml case</a:t>
            </a:r>
            <a:r>
              <a:rPr lang="zh-CN" altLang="en-US" dirty="0" smtClean="0"/>
              <a:t>相对路径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27584" y="1866841"/>
            <a:ext cx="7668344" cy="4832092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config: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name: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login case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base_url: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${ENV(base_url)}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teststeps: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name: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login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testcase: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login.yml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name: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update userinfo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request: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url: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/api/v1/userinfo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method: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POST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headers: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Authorization: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Token $token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json: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name: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${ENV(username)}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age: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20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sex: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M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mail: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283340479@qq.com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validate: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eq: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status_code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200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-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eq: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body.code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528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2708920"/>
            <a:ext cx="6408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参数化在 </a:t>
            </a:r>
            <a:r>
              <a:rPr lang="en-US" altLang="zh-CN" dirty="0" smtClean="0"/>
              <a:t>config </a:t>
            </a:r>
            <a:r>
              <a:rPr lang="zh-CN" altLang="en-US" dirty="0" smtClean="0"/>
              <a:t>中使用 </a:t>
            </a:r>
            <a:r>
              <a:rPr lang="zh-CN" altLang="zh-CN" b="1" dirty="0" smtClean="0">
                <a:latin typeface="Consolas" pitchFamily="49" charset="0"/>
                <a:ea typeface="宋体" pitchFamily="2" charset="-122"/>
                <a:cs typeface="宋体" pitchFamily="2" charset="-122"/>
              </a:rPr>
              <a:t>parameters</a:t>
            </a:r>
            <a:r>
              <a:rPr lang="en-US" altLang="zh-CN" b="1" dirty="0" smtClean="0"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en-US" b="1" dirty="0" smtClean="0">
                <a:latin typeface="Consolas" pitchFamily="49" charset="0"/>
                <a:ea typeface="宋体" pitchFamily="2" charset="-122"/>
                <a:cs typeface="宋体" pitchFamily="2" charset="-122"/>
              </a:rPr>
              <a:t>关键字</a:t>
            </a:r>
            <a:endParaRPr lang="en-US" altLang="zh-CN" b="1" dirty="0" smtClean="0"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endParaRPr lang="en-US" altLang="zh-CN" b="1" dirty="0">
              <a:latin typeface="Consolas" pitchFamily="49" charset="0"/>
              <a:ea typeface="宋体" pitchFamily="2" charset="-122"/>
            </a:endParaRPr>
          </a:p>
          <a:p>
            <a:endParaRPr lang="en-US" altLang="zh-CN" b="1" dirty="0" smtClean="0">
              <a:latin typeface="Consolas" pitchFamily="49" charset="0"/>
              <a:ea typeface="宋体" pitchFamily="2" charset="-122"/>
            </a:endParaRPr>
          </a:p>
          <a:p>
            <a:endParaRPr lang="en-US" altLang="zh-CN" b="1" dirty="0">
              <a:latin typeface="Consolas" pitchFamily="49" charset="0"/>
              <a:ea typeface="宋体" pitchFamily="2" charset="-122"/>
            </a:endParaRPr>
          </a:p>
          <a:p>
            <a:endParaRPr lang="en-US" altLang="zh-CN" b="1" dirty="0" smtClean="0">
              <a:latin typeface="Consolas" pitchFamily="49" charset="0"/>
              <a:ea typeface="宋体" pitchFamily="2" charset="-122"/>
            </a:endParaRPr>
          </a:p>
          <a:p>
            <a:r>
              <a:rPr lang="en-US" altLang="zh-CN" b="1" dirty="0" smtClean="0">
                <a:latin typeface="Consolas" pitchFamily="49" charset="0"/>
                <a:ea typeface="宋体" pitchFamily="2" charset="-122"/>
              </a:rPr>
              <a:t>Httprunner 2.x</a:t>
            </a:r>
            <a:r>
              <a:rPr lang="zh-CN" altLang="en-US" b="1" dirty="0" smtClean="0">
                <a:latin typeface="Consolas" pitchFamily="49" charset="0"/>
                <a:ea typeface="宋体" pitchFamily="2" charset="-122"/>
              </a:rPr>
              <a:t>是在 </a:t>
            </a:r>
            <a:r>
              <a:rPr lang="en-US" altLang="zh-CN" b="1" dirty="0" smtClean="0">
                <a:latin typeface="Consolas" pitchFamily="49" charset="0"/>
                <a:ea typeface="宋体" pitchFamily="2" charset="-122"/>
              </a:rPr>
              <a:t>testsuite </a:t>
            </a:r>
            <a:r>
              <a:rPr lang="zh-CN" altLang="en-US" b="1" dirty="0" smtClean="0">
                <a:latin typeface="Consolas" pitchFamily="49" charset="0"/>
                <a:ea typeface="宋体" pitchFamily="2" charset="-122"/>
              </a:rPr>
              <a:t>中实现参数化</a:t>
            </a:r>
            <a:endParaRPr lang="en-US" altLang="zh-CN" b="1" dirty="0" smtClean="0">
              <a:latin typeface="Consolas" pitchFamily="49" charset="0"/>
              <a:ea typeface="宋体" pitchFamily="2" charset="-122"/>
            </a:endParaRPr>
          </a:p>
          <a:p>
            <a:endParaRPr lang="en-US" altLang="zh-CN" b="1" dirty="0">
              <a:latin typeface="Consolas" pitchFamily="49" charset="0"/>
              <a:ea typeface="宋体" pitchFamily="2" charset="-122"/>
            </a:endParaRPr>
          </a:p>
          <a:p>
            <a:r>
              <a:rPr lang="en-US" altLang="zh-CN" b="1" dirty="0" smtClean="0">
                <a:latin typeface="Consolas" pitchFamily="49" charset="0"/>
                <a:ea typeface="宋体" pitchFamily="2" charset="-122"/>
              </a:rPr>
              <a:t>Httprunner 3.x</a:t>
            </a:r>
            <a:r>
              <a:rPr lang="zh-CN" altLang="en-US" b="1" dirty="0" smtClean="0">
                <a:latin typeface="Consolas" pitchFamily="49" charset="0"/>
                <a:ea typeface="宋体" pitchFamily="2" charset="-122"/>
              </a:rPr>
              <a:t>是在 </a:t>
            </a:r>
            <a:r>
              <a:rPr lang="en-US" altLang="zh-CN" b="1" dirty="0" smtClean="0">
                <a:latin typeface="Consolas" pitchFamily="49" charset="0"/>
                <a:ea typeface="宋体" pitchFamily="2" charset="-122"/>
              </a:rPr>
              <a:t>testcase </a:t>
            </a:r>
            <a:r>
              <a:rPr lang="zh-CN" altLang="en-US" b="1" dirty="0" smtClean="0">
                <a:latin typeface="Consolas" pitchFamily="49" charset="0"/>
                <a:ea typeface="宋体" pitchFamily="2" charset="-122"/>
              </a:rPr>
              <a:t>的 </a:t>
            </a:r>
            <a:r>
              <a:rPr lang="en-US" altLang="zh-CN" b="1" dirty="0" smtClean="0">
                <a:latin typeface="Consolas" pitchFamily="49" charset="0"/>
                <a:ea typeface="宋体" pitchFamily="2" charset="-122"/>
              </a:rPr>
              <a:t>Config </a:t>
            </a:r>
            <a:r>
              <a:rPr lang="zh-CN" altLang="en-US" b="1" dirty="0" smtClean="0">
                <a:latin typeface="Consolas" pitchFamily="49" charset="0"/>
                <a:ea typeface="宋体" pitchFamily="2" charset="-122"/>
              </a:rPr>
              <a:t>中实现参数化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101839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3.4 </a:t>
            </a:r>
            <a:r>
              <a:rPr lang="zh-CN" altLang="en-US" b="1" dirty="0" smtClean="0"/>
              <a:t>场景案例 </a:t>
            </a:r>
            <a:r>
              <a:rPr lang="en-US" altLang="zh-CN" b="1" dirty="0" smtClean="0"/>
              <a:t>– </a:t>
            </a:r>
            <a:r>
              <a:rPr lang="zh-CN" altLang="en-US" b="1" dirty="0" smtClean="0"/>
              <a:t>参数</a:t>
            </a:r>
            <a:r>
              <a:rPr lang="zh-CN" altLang="en-US" b="1" dirty="0"/>
              <a:t>化和数据驱动</a:t>
            </a:r>
            <a:r>
              <a:rPr lang="en-US" altLang="zh-CN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815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40348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什么场景适合参数化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86493"/>
            <a:ext cx="6131824" cy="4809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101839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3.4 </a:t>
            </a:r>
            <a:r>
              <a:rPr lang="zh-CN" altLang="en-US" b="1" dirty="0" smtClean="0"/>
              <a:t>场景案例 </a:t>
            </a:r>
            <a:r>
              <a:rPr lang="en-US" altLang="zh-CN" b="1" dirty="0" smtClean="0"/>
              <a:t>– </a:t>
            </a:r>
            <a:r>
              <a:rPr lang="zh-CN" altLang="en-US" b="1" dirty="0" smtClean="0"/>
              <a:t>参数</a:t>
            </a:r>
            <a:r>
              <a:rPr lang="zh-CN" altLang="en-US" b="1" dirty="0"/>
              <a:t>化和数据驱动</a:t>
            </a:r>
            <a:r>
              <a:rPr lang="en-US" altLang="zh-CN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326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424" y="1381418"/>
            <a:ext cx="8746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单个参数参数化</a:t>
            </a:r>
            <a:endParaRPr lang="en-US" altLang="zh-CN" dirty="0"/>
          </a:p>
          <a:p>
            <a:r>
              <a:rPr lang="zh-CN" altLang="en-US" dirty="0"/>
              <a:t>准备四组登录用的账号和</a:t>
            </a:r>
            <a:r>
              <a:rPr lang="zh-CN" altLang="en-US" dirty="0" smtClean="0"/>
              <a:t>密码账号</a:t>
            </a:r>
            <a:r>
              <a:rPr lang="zh-CN" altLang="en-US" dirty="0"/>
              <a:t>为</a:t>
            </a:r>
            <a:r>
              <a:rPr lang="en-US" altLang="zh-CN" dirty="0"/>
              <a:t>test1,test2,test3,test4</a:t>
            </a:r>
            <a:r>
              <a:rPr lang="en-US" altLang="zh-CN" dirty="0" smtClean="0"/>
              <a:t>,</a:t>
            </a:r>
            <a:r>
              <a:rPr lang="zh-CN" altLang="en-US" dirty="0" smtClean="0"/>
              <a:t>密码</a:t>
            </a:r>
            <a:r>
              <a:rPr lang="zh-CN" altLang="en-US" dirty="0"/>
              <a:t>统一设置为</a:t>
            </a:r>
            <a:r>
              <a:rPr lang="en-US" altLang="zh-CN" dirty="0"/>
              <a:t>123456</a:t>
            </a:r>
            <a:r>
              <a:rPr lang="zh-CN" altLang="en-US" dirty="0"/>
              <a:t>。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68" y="2026327"/>
            <a:ext cx="6168727" cy="224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04" y="101839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3.4 </a:t>
            </a:r>
            <a:r>
              <a:rPr lang="zh-CN" altLang="en-US" b="1" dirty="0" smtClean="0"/>
              <a:t>场景案例 </a:t>
            </a:r>
            <a:r>
              <a:rPr lang="en-US" altLang="zh-CN" b="1" dirty="0" smtClean="0"/>
              <a:t>– </a:t>
            </a:r>
            <a:r>
              <a:rPr lang="zh-CN" altLang="en-US" b="1" dirty="0" smtClean="0"/>
              <a:t>参数</a:t>
            </a:r>
            <a:r>
              <a:rPr lang="zh-CN" altLang="en-US" b="1" dirty="0"/>
              <a:t>化和数据驱动</a:t>
            </a:r>
            <a:r>
              <a:rPr lang="en-US" altLang="zh-CN" b="1" dirty="0"/>
              <a:t>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5260" y="4547606"/>
            <a:ext cx="8614050" cy="2062103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config: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name: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login case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base_url: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${ENV(base_url)}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variables: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user: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password: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123456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parameters: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user: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test2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test3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test4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70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424" y="1381418"/>
            <a:ext cx="874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多个参数一一对应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参数化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101839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3.4 </a:t>
            </a:r>
            <a:r>
              <a:rPr lang="zh-CN" altLang="en-US" b="1" dirty="0" smtClean="0"/>
              <a:t>场景案例 </a:t>
            </a:r>
            <a:r>
              <a:rPr lang="en-US" altLang="zh-CN" b="1" dirty="0" smtClean="0"/>
              <a:t>– </a:t>
            </a:r>
            <a:r>
              <a:rPr lang="zh-CN" altLang="en-US" b="1" dirty="0" smtClean="0"/>
              <a:t>参数</a:t>
            </a:r>
            <a:r>
              <a:rPr lang="zh-CN" altLang="en-US" b="1" dirty="0"/>
              <a:t>化和数据驱动</a:t>
            </a:r>
            <a:r>
              <a:rPr lang="en-US" altLang="zh-CN" b="1" dirty="0"/>
              <a:t>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5119" y="2891805"/>
            <a:ext cx="8964488" cy="2585323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config:</a:t>
            </a:r>
            <a:b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name: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login case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base_url: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${ENV(base_url)}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parameters:</a:t>
            </a:r>
            <a:b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user-password:</a:t>
            </a:r>
            <a:b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 [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1B801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"123456"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- [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test2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1B801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"123456"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- [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test3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1B801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"123456"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- [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test4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1B801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"123456"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518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424" y="1381418"/>
            <a:ext cx="87460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笛卡尔积 组合参数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dirty="0"/>
              <a:t>比如测试账号有四种</a:t>
            </a:r>
            <a:r>
              <a:rPr lang="en-US" altLang="zh-CN" dirty="0"/>
              <a:t>["test1", "test2", "test3", "test4"],</a:t>
            </a:r>
            <a:r>
              <a:rPr lang="zh-CN" altLang="en-US" dirty="0"/>
              <a:t>密码也有四种 </a:t>
            </a:r>
            <a:r>
              <a:rPr lang="en-US" altLang="zh-CN" dirty="0"/>
              <a:t>["123456", "123456", "123456", "123456"]</a:t>
            </a:r>
            <a:br>
              <a:rPr lang="en-US" altLang="zh-CN" dirty="0"/>
            </a:br>
            <a:r>
              <a:rPr lang="zh-CN" altLang="en-US" dirty="0"/>
              <a:t>用笛卡尔积组合的话，就是</a:t>
            </a:r>
            <a:r>
              <a:rPr lang="en-US" altLang="zh-CN" dirty="0"/>
              <a:t>4*4=16</a:t>
            </a:r>
            <a:r>
              <a:rPr lang="zh-CN" altLang="en-US" dirty="0"/>
              <a:t>种组合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101839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3.4 </a:t>
            </a:r>
            <a:r>
              <a:rPr lang="zh-CN" altLang="en-US" b="1" dirty="0" smtClean="0"/>
              <a:t>场景案例 </a:t>
            </a:r>
            <a:r>
              <a:rPr lang="en-US" altLang="zh-CN" b="1" dirty="0" smtClean="0"/>
              <a:t>– </a:t>
            </a:r>
            <a:r>
              <a:rPr lang="zh-CN" altLang="en-US" b="1" dirty="0" smtClean="0"/>
              <a:t>参数</a:t>
            </a:r>
            <a:r>
              <a:rPr lang="zh-CN" altLang="en-US" b="1" dirty="0"/>
              <a:t>化和数据驱动</a:t>
            </a:r>
            <a:r>
              <a:rPr lang="en-US" altLang="zh-CN" b="1" dirty="0"/>
              <a:t>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9512" y="3645024"/>
            <a:ext cx="8712968" cy="1754326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config:</a:t>
            </a:r>
            <a:b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name: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login case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base_url: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${ENV(base_url)}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parameters:</a:t>
            </a:r>
            <a:b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user: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test2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test3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test4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password: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1B801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"123456"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1B801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"123456"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1B801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"123456"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1B801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"123456"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175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1700808"/>
            <a:ext cx="82089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httprunner </a:t>
            </a:r>
            <a:r>
              <a:rPr lang="zh-CN" altLang="en-US" dirty="0"/>
              <a:t>参数化数据源指定支持三种方式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在 </a:t>
            </a:r>
            <a:r>
              <a:rPr lang="en-US" altLang="zh-CN" dirty="0"/>
              <a:t>YAML/JSON </a:t>
            </a:r>
            <a:r>
              <a:rPr lang="zh-CN" altLang="en-US" dirty="0"/>
              <a:t>中直接指定参数列表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该</a:t>
            </a:r>
            <a:r>
              <a:rPr lang="zh-CN" altLang="en-US" dirty="0"/>
              <a:t>种方式最为简单易用，适合参数列表比较小的情况</a:t>
            </a:r>
          </a:p>
          <a:p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通过</a:t>
            </a:r>
            <a:r>
              <a:rPr lang="zh-CN" altLang="en-US" dirty="0"/>
              <a:t>内置的 </a:t>
            </a:r>
            <a:r>
              <a:rPr lang="en-US" altLang="zh-CN" dirty="0"/>
              <a:t>parameterize</a:t>
            </a:r>
            <a:r>
              <a:rPr lang="zh-CN" altLang="en-US" dirty="0"/>
              <a:t>（可简写为</a:t>
            </a:r>
            <a:r>
              <a:rPr lang="en-US" altLang="zh-CN" dirty="0"/>
              <a:t>P</a:t>
            </a:r>
            <a:r>
              <a:rPr lang="zh-CN" altLang="en-US" dirty="0"/>
              <a:t>）函数引用 </a:t>
            </a:r>
            <a:r>
              <a:rPr lang="en-US" altLang="zh-CN" dirty="0"/>
              <a:t>CSV </a:t>
            </a:r>
            <a:r>
              <a:rPr lang="zh-CN" altLang="en-US" dirty="0"/>
              <a:t>文件：该种方式需要准备 </a:t>
            </a:r>
            <a:r>
              <a:rPr lang="en-US" altLang="zh-CN" dirty="0"/>
              <a:t>CSV </a:t>
            </a:r>
            <a:r>
              <a:rPr lang="zh-CN" altLang="en-US" dirty="0"/>
              <a:t>数据文件，</a:t>
            </a:r>
            <a:r>
              <a:rPr lang="zh-CN" altLang="en-US" b="1" dirty="0"/>
              <a:t>适合数据量比较大</a:t>
            </a:r>
            <a:r>
              <a:rPr lang="zh-CN" altLang="en-US" dirty="0"/>
              <a:t>的</a:t>
            </a:r>
            <a:r>
              <a:rPr lang="zh-CN" altLang="en-US" dirty="0" smtClean="0"/>
              <a:t>情况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r>
              <a:rPr lang="en-US" altLang="zh-CN" dirty="0" smtClean="0"/>
              <a:t>-    </a:t>
            </a:r>
            <a:r>
              <a:rPr lang="zh-CN" altLang="en-US" dirty="0" smtClean="0"/>
              <a:t>调用 </a:t>
            </a:r>
            <a:r>
              <a:rPr lang="en-US" altLang="zh-CN" dirty="0"/>
              <a:t>debugtalk.py </a:t>
            </a:r>
            <a:r>
              <a:rPr lang="zh-CN" altLang="en-US" dirty="0"/>
              <a:t>中自定义的函数生成参数列表：该种方式最为灵活，可通过自定义 </a:t>
            </a:r>
            <a:r>
              <a:rPr lang="en-US" altLang="zh-CN" dirty="0"/>
              <a:t>Python </a:t>
            </a:r>
            <a:r>
              <a:rPr lang="zh-CN" altLang="en-US" dirty="0"/>
              <a:t>函数实现任意场景的数据驱动机制，当需要动态生成参数列表时也需要选择该种方式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本节讲解</a:t>
            </a:r>
            <a:r>
              <a:rPr lang="zh-CN" altLang="en-US" dirty="0"/>
              <a:t>内置的 </a:t>
            </a:r>
            <a:r>
              <a:rPr lang="en-US" altLang="zh-CN" dirty="0"/>
              <a:t>parameterize</a:t>
            </a:r>
            <a:r>
              <a:rPr lang="zh-CN" altLang="en-US" dirty="0"/>
              <a:t>（可简写为</a:t>
            </a:r>
            <a:r>
              <a:rPr lang="en-US" altLang="zh-CN" dirty="0"/>
              <a:t>P</a:t>
            </a:r>
            <a:r>
              <a:rPr lang="zh-CN" altLang="en-US" dirty="0"/>
              <a:t>）函数引用 </a:t>
            </a:r>
            <a:r>
              <a:rPr lang="en-US" altLang="zh-CN" dirty="0"/>
              <a:t>CSV </a:t>
            </a:r>
            <a:r>
              <a:rPr lang="zh-CN" altLang="en-US" dirty="0"/>
              <a:t>文件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01839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3.5 </a:t>
            </a:r>
            <a:r>
              <a:rPr lang="zh-CN" altLang="en-US" b="1" dirty="0" smtClean="0"/>
              <a:t>场景案例 </a:t>
            </a:r>
            <a:r>
              <a:rPr lang="en-US" altLang="zh-CN" b="1" dirty="0" smtClean="0"/>
              <a:t>– </a:t>
            </a:r>
            <a:r>
              <a:rPr lang="zh-CN" altLang="en-US" b="1" dirty="0" smtClean="0"/>
              <a:t>参数化引用</a:t>
            </a:r>
            <a:r>
              <a:rPr lang="en-US" altLang="zh-CN" b="1" dirty="0" smtClean="0"/>
              <a:t>CSV</a:t>
            </a:r>
            <a:r>
              <a:rPr lang="zh-CN" altLang="en-US" b="1" dirty="0" smtClean="0"/>
              <a:t>文件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14256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700808"/>
            <a:ext cx="5391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data/user_password.csv </a:t>
            </a:r>
            <a:r>
              <a:rPr lang="zh-CN" altLang="en-US" dirty="0" smtClean="0"/>
              <a:t>文件存测试数据 </a:t>
            </a:r>
            <a:r>
              <a:rPr lang="en-US" altLang="zh-CN" dirty="0" smtClean="0"/>
              <a:t>user, psw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101839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3.5 </a:t>
            </a:r>
            <a:r>
              <a:rPr lang="zh-CN" altLang="en-US" b="1" dirty="0" smtClean="0"/>
              <a:t>场景案例 </a:t>
            </a:r>
            <a:r>
              <a:rPr lang="en-US" altLang="zh-CN" b="1" dirty="0" smtClean="0"/>
              <a:t>–</a:t>
            </a:r>
            <a:r>
              <a:rPr lang="zh-CN" altLang="en-US" b="1" dirty="0"/>
              <a:t>参数化引用</a:t>
            </a:r>
            <a:r>
              <a:rPr lang="en-US" altLang="zh-CN" b="1" dirty="0"/>
              <a:t>CSV</a:t>
            </a:r>
            <a:r>
              <a:rPr lang="zh-CN" altLang="en-US" b="1" dirty="0" smtClean="0"/>
              <a:t>文件</a:t>
            </a:r>
            <a:endParaRPr lang="en-US" altLang="zh-CN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68" y="2420888"/>
            <a:ext cx="7532687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666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83568" y="2636912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如何将上个登录接口的返回</a:t>
            </a:r>
            <a:r>
              <a:rPr lang="en-US" altLang="zh-CN" dirty="0"/>
              <a:t>token</a:t>
            </a:r>
            <a:r>
              <a:rPr lang="zh-CN" altLang="en-US" dirty="0"/>
              <a:t>，传给下个接口当做请求参数</a:t>
            </a:r>
            <a:r>
              <a:rPr lang="en-US" altLang="zh-CN" dirty="0"/>
              <a:t>?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参数关联场景：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登录返回</a:t>
            </a:r>
            <a:r>
              <a:rPr lang="en-US" altLang="zh-CN" dirty="0" smtClean="0"/>
              <a:t>token -&gt; 2.</a:t>
            </a:r>
            <a:r>
              <a:rPr lang="zh-CN" altLang="en-US" dirty="0" smtClean="0"/>
              <a:t>下个接口头部传</a:t>
            </a:r>
            <a:r>
              <a:rPr lang="en-US" altLang="zh-CN" dirty="0" smtClean="0"/>
              <a:t>token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27584" y="3789040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extract </a:t>
            </a:r>
            <a:r>
              <a:rPr lang="zh-CN" altLang="en-US" dirty="0" smtClean="0"/>
              <a:t>提取变量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$token </a:t>
            </a:r>
            <a:r>
              <a:rPr lang="zh-CN" altLang="en-US" dirty="0" smtClean="0"/>
              <a:t>引用变量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101839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3.1 </a:t>
            </a:r>
            <a:r>
              <a:rPr lang="zh-CN" altLang="en-US" b="1" dirty="0" smtClean="0"/>
              <a:t>场景案例 </a:t>
            </a:r>
            <a:r>
              <a:rPr lang="en-US" altLang="zh-CN" b="1" dirty="0" smtClean="0"/>
              <a:t>– </a:t>
            </a:r>
            <a:r>
              <a:rPr lang="zh-CN" altLang="en-US" b="1" dirty="0" smtClean="0"/>
              <a:t>参数关联</a:t>
            </a:r>
            <a:r>
              <a:rPr lang="en-US" altLang="zh-CN" b="1" dirty="0" smtClean="0"/>
              <a:t>(extract)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9235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700808"/>
            <a:ext cx="81868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yml </a:t>
            </a:r>
            <a:r>
              <a:rPr lang="zh-CN" altLang="en-US" dirty="0" smtClean="0"/>
              <a:t>文件</a:t>
            </a:r>
            <a:r>
              <a:rPr lang="zh-CN" altLang="en-US" dirty="0"/>
              <a:t>引用 </a:t>
            </a:r>
            <a:r>
              <a:rPr lang="en-US" altLang="zh-CN" dirty="0"/>
              <a:t>data/user_password.csv </a:t>
            </a:r>
            <a:r>
              <a:rPr lang="zh-CN" altLang="en-US" dirty="0" smtClean="0"/>
              <a:t>文件  </a:t>
            </a:r>
            <a:r>
              <a:rPr lang="en-US" altLang="zh-CN" dirty="0" smtClean="0"/>
              <a:t>${P(data/xx.csv)}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引用测试数据文件，可以支持相对路径，以项目根目录（</a:t>
            </a:r>
            <a:r>
              <a:rPr lang="en-US" altLang="zh-CN" dirty="0" smtClean="0"/>
              <a:t>debugtalk.py</a:t>
            </a:r>
            <a:r>
              <a:rPr lang="zh-CN" altLang="en-US" dirty="0" smtClean="0"/>
              <a:t>）为节点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101839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3.5 </a:t>
            </a:r>
            <a:r>
              <a:rPr lang="zh-CN" altLang="en-US" b="1" dirty="0" smtClean="0"/>
              <a:t>场景案例 </a:t>
            </a:r>
            <a:r>
              <a:rPr lang="en-US" altLang="zh-CN" b="1" dirty="0" smtClean="0"/>
              <a:t>– </a:t>
            </a:r>
            <a:r>
              <a:rPr lang="zh-CN" altLang="en-US" b="1" dirty="0" smtClean="0"/>
              <a:t>参数</a:t>
            </a:r>
            <a:r>
              <a:rPr lang="zh-CN" altLang="en-US" b="1" dirty="0"/>
              <a:t>化引用</a:t>
            </a:r>
            <a:r>
              <a:rPr lang="en-US" altLang="zh-CN" b="1" dirty="0"/>
              <a:t>CSV</a:t>
            </a:r>
            <a:r>
              <a:rPr lang="zh-CN" altLang="en-US" b="1" dirty="0"/>
              <a:t>文件</a:t>
            </a:r>
            <a:endParaRPr lang="en-US" altLang="zh-CN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1520" y="3789040"/>
            <a:ext cx="8172400" cy="2308324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config:</a:t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name: </a:t>
            </a:r>
            <a: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用例描述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</a:t>
            </a:r>
            <a: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登录用例</a:t>
            </a:r>
            <a:b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base_url: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http://49.235.92.12:8201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variables:</a:t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user: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test1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psw: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1B801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"123456"</a:t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1B801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1B801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parameters:</a:t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user-password: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${P(data/user_password.csv)}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1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1916832"/>
            <a:ext cx="82089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httprunner </a:t>
            </a:r>
            <a:r>
              <a:rPr lang="zh-CN" altLang="en-US" dirty="0"/>
              <a:t>参数化数据源指定支持三种方式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在 </a:t>
            </a:r>
            <a:r>
              <a:rPr lang="en-US" altLang="zh-CN" dirty="0"/>
              <a:t>YAML/JSON </a:t>
            </a:r>
            <a:r>
              <a:rPr lang="zh-CN" altLang="en-US" dirty="0"/>
              <a:t>中直接指定参数列表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该</a:t>
            </a:r>
            <a:r>
              <a:rPr lang="zh-CN" altLang="en-US" dirty="0"/>
              <a:t>种方式最为简单易用，适合参数列表比较小的情况</a:t>
            </a:r>
          </a:p>
          <a:p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通过</a:t>
            </a:r>
            <a:r>
              <a:rPr lang="zh-CN" altLang="en-US" dirty="0"/>
              <a:t>内置的 </a:t>
            </a:r>
            <a:r>
              <a:rPr lang="en-US" altLang="zh-CN" dirty="0"/>
              <a:t>parameterize</a:t>
            </a:r>
            <a:r>
              <a:rPr lang="zh-CN" altLang="en-US" dirty="0"/>
              <a:t>（可简写为</a:t>
            </a:r>
            <a:r>
              <a:rPr lang="en-US" altLang="zh-CN" dirty="0"/>
              <a:t>P</a:t>
            </a:r>
            <a:r>
              <a:rPr lang="zh-CN" altLang="en-US" dirty="0"/>
              <a:t>）函数引用 </a:t>
            </a:r>
            <a:r>
              <a:rPr lang="en-US" altLang="zh-CN" dirty="0"/>
              <a:t>CSV </a:t>
            </a:r>
            <a:r>
              <a:rPr lang="zh-CN" altLang="en-US" dirty="0"/>
              <a:t>文件：该种方式需要准备 </a:t>
            </a:r>
            <a:r>
              <a:rPr lang="en-US" altLang="zh-CN" dirty="0"/>
              <a:t>CSV </a:t>
            </a:r>
            <a:r>
              <a:rPr lang="zh-CN" altLang="en-US" dirty="0"/>
              <a:t>数据文件，</a:t>
            </a:r>
            <a:r>
              <a:rPr lang="zh-CN" altLang="en-US" b="1" dirty="0"/>
              <a:t>适合数据量比较大</a:t>
            </a:r>
            <a:r>
              <a:rPr lang="zh-CN" altLang="en-US" dirty="0"/>
              <a:t>的</a:t>
            </a:r>
            <a:r>
              <a:rPr lang="zh-CN" altLang="en-US" dirty="0" smtClean="0"/>
              <a:t>情况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r>
              <a:rPr lang="en-US" altLang="zh-CN" dirty="0" smtClean="0"/>
              <a:t>-    </a:t>
            </a:r>
            <a:r>
              <a:rPr lang="zh-CN" altLang="en-US" dirty="0" smtClean="0"/>
              <a:t>调用 </a:t>
            </a:r>
            <a:r>
              <a:rPr lang="en-US" altLang="zh-CN" dirty="0"/>
              <a:t>debugtalk.py </a:t>
            </a:r>
            <a:r>
              <a:rPr lang="zh-CN" altLang="en-US" dirty="0"/>
              <a:t>中自定义的函数生成参数列表：该种方式最为灵活，可通过自定义 </a:t>
            </a:r>
            <a:r>
              <a:rPr lang="en-US" altLang="zh-CN" dirty="0"/>
              <a:t>Python </a:t>
            </a:r>
            <a:r>
              <a:rPr lang="zh-CN" altLang="en-US" dirty="0"/>
              <a:t>函数实现任意场景的数据驱动机制，当需要动态生成参数列表时也需要选择该种方式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/>
              <a:t>本节讲解</a:t>
            </a:r>
            <a:r>
              <a:rPr lang="zh-CN" altLang="en-US" b="1" dirty="0"/>
              <a:t>调用 </a:t>
            </a:r>
            <a:r>
              <a:rPr lang="en-US" altLang="zh-CN" b="1" dirty="0"/>
              <a:t>debugtalk.py </a:t>
            </a:r>
            <a:r>
              <a:rPr lang="zh-CN" altLang="en-US" b="1" dirty="0"/>
              <a:t>中自定义的函数生成参数列表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04" y="101839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3.6 </a:t>
            </a:r>
            <a:r>
              <a:rPr lang="zh-CN" altLang="en-US" b="1" dirty="0" smtClean="0"/>
              <a:t>场景案例 </a:t>
            </a:r>
            <a:r>
              <a:rPr lang="en-US" altLang="zh-CN" b="1" dirty="0" smtClean="0"/>
              <a:t>–</a:t>
            </a:r>
            <a:r>
              <a:rPr lang="zh-CN" altLang="en-US" b="1" dirty="0"/>
              <a:t>参数化引用 </a:t>
            </a:r>
            <a:r>
              <a:rPr lang="en-US" altLang="zh-CN" b="1" dirty="0"/>
              <a:t>debugtalk </a:t>
            </a:r>
            <a:r>
              <a:rPr lang="zh-CN" altLang="en-US" b="1" dirty="0"/>
              <a:t>函数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15598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01839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3.6 </a:t>
            </a:r>
            <a:r>
              <a:rPr lang="zh-CN" altLang="en-US" b="1" dirty="0" smtClean="0"/>
              <a:t>场景案例 </a:t>
            </a:r>
            <a:r>
              <a:rPr lang="en-US" altLang="zh-CN" b="1" dirty="0" smtClean="0"/>
              <a:t>–</a:t>
            </a:r>
            <a:r>
              <a:rPr lang="zh-CN" altLang="en-US" b="1" dirty="0"/>
              <a:t>参数化引用 </a:t>
            </a:r>
            <a:r>
              <a:rPr lang="en-US" altLang="zh-CN" b="1" dirty="0"/>
              <a:t>debugtalk </a:t>
            </a:r>
            <a:r>
              <a:rPr lang="zh-CN" altLang="en-US" b="1" dirty="0"/>
              <a:t>函数</a:t>
            </a:r>
            <a:endParaRPr lang="en-US" altLang="zh-CN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08" y="2132856"/>
            <a:ext cx="8866187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174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700809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登录参数化案例  </a:t>
            </a:r>
            <a:r>
              <a:rPr lang="en-US" altLang="zh-CN" dirty="0" smtClean="0"/>
              <a:t>debugtalk.py</a:t>
            </a:r>
            <a:r>
              <a:rPr lang="zh-CN" altLang="en-US" dirty="0" smtClean="0"/>
              <a:t>生成测试数据</a:t>
            </a: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1520" y="2492896"/>
            <a:ext cx="8244408" cy="3693319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get_account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num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D2C2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'''</a:t>
            </a:r>
            <a:r>
              <a:rPr kumimoji="0" lang="zh-CN" sz="1800" b="1" i="0" u="none" strike="noStrike" cap="none" normalizeH="0" baseline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生成登录账号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D2C2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'''</a:t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D2C2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D2C2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accounts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[]</a:t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for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in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CCC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range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971BB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num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971BB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accounts.append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D8F69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"user"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"test%s"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%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i,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"psw"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"123456"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D8F69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D8F69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D8F69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return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accounts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__name__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==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'__main__'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CCC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get_account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971BB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01839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3.6 </a:t>
            </a:r>
            <a:r>
              <a:rPr lang="zh-CN" altLang="en-US" b="1" dirty="0" smtClean="0"/>
              <a:t>场景案例 </a:t>
            </a:r>
            <a:r>
              <a:rPr lang="en-US" altLang="zh-CN" b="1" dirty="0" smtClean="0"/>
              <a:t>–</a:t>
            </a:r>
            <a:r>
              <a:rPr lang="zh-CN" altLang="en-US" b="1" dirty="0"/>
              <a:t>参数化引用 </a:t>
            </a:r>
            <a:r>
              <a:rPr lang="en-US" altLang="zh-CN" b="1" dirty="0"/>
              <a:t>debugtalk </a:t>
            </a:r>
            <a:r>
              <a:rPr lang="zh-CN" altLang="en-US" b="1" dirty="0"/>
              <a:t>函数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72048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700809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testcase </a:t>
            </a:r>
            <a:r>
              <a:rPr lang="zh-CN" altLang="en-US" dirty="0" smtClean="0"/>
              <a:t>里面 </a:t>
            </a:r>
            <a:r>
              <a:rPr lang="en-US" altLang="zh-CN" dirty="0" smtClean="0"/>
              <a:t>yml </a:t>
            </a:r>
            <a:r>
              <a:rPr lang="zh-CN" altLang="en-US" dirty="0" smtClean="0"/>
              <a:t>文件引用函数 </a:t>
            </a:r>
            <a:r>
              <a:rPr lang="en-US" altLang="zh-CN" dirty="0" smtClean="0"/>
              <a:t>${get_account(4)}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49289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test1-test4 </a:t>
            </a:r>
            <a:r>
              <a:rPr lang="zh-CN" altLang="en-US" dirty="0" smtClean="0"/>
              <a:t>账号是提前注册好的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101839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3.6 </a:t>
            </a:r>
            <a:r>
              <a:rPr lang="zh-CN" altLang="en-US" b="1" dirty="0" smtClean="0"/>
              <a:t>场景案例 </a:t>
            </a:r>
            <a:r>
              <a:rPr lang="en-US" altLang="zh-CN" b="1" dirty="0" smtClean="0"/>
              <a:t>–</a:t>
            </a:r>
            <a:r>
              <a:rPr lang="zh-CN" altLang="en-US" b="1" dirty="0"/>
              <a:t>参数化引用 </a:t>
            </a:r>
            <a:r>
              <a:rPr lang="en-US" altLang="zh-CN" b="1" dirty="0"/>
              <a:t>debugtalk </a:t>
            </a:r>
            <a:r>
              <a:rPr lang="zh-CN" altLang="en-US" b="1" dirty="0"/>
              <a:t>函数</a:t>
            </a:r>
            <a:endParaRPr lang="en-US" altLang="zh-CN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7793" y="3284984"/>
            <a:ext cx="8532440" cy="2308324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config:</a:t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name: </a:t>
            </a:r>
            <a: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用例描述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</a:t>
            </a:r>
            <a: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登录用例</a:t>
            </a:r>
            <a:b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base_url: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http://49.235.92.12:8201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variables:</a:t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user: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test1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psw: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1B801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"123456"</a:t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1B801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1B801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parameters:</a:t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user-password: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${get_account(4)}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918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01839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3.7 </a:t>
            </a:r>
            <a:r>
              <a:rPr lang="zh-CN" altLang="en-US" b="1" dirty="0" smtClean="0"/>
              <a:t>场景案例 </a:t>
            </a:r>
            <a:r>
              <a:rPr lang="en-US" altLang="zh-CN" b="1" dirty="0" smtClean="0"/>
              <a:t>– </a:t>
            </a:r>
            <a:r>
              <a:rPr lang="zh-CN" altLang="en-US" b="1" dirty="0" smtClean="0"/>
              <a:t>注册案例（随机变量）</a:t>
            </a:r>
            <a:endParaRPr lang="en-US" altLang="zh-C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31640" y="2204864"/>
            <a:ext cx="55446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需求：自动化需要多次反复运行注册用例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遇到问题：注册</a:t>
            </a:r>
            <a:r>
              <a:rPr lang="zh-CN" altLang="en-US" dirty="0"/>
              <a:t>账号，同一个账号只能注册一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解决思路：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注册账号加时间戳</a:t>
            </a:r>
            <a:r>
              <a:rPr lang="en-US" altLang="zh-CN" dirty="0" smtClean="0"/>
              <a:t>(</a:t>
            </a:r>
            <a:r>
              <a:rPr lang="zh-CN" altLang="en-US" dirty="0" smtClean="0"/>
              <a:t>随机变量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连数据库先删掉此账号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212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1844825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Debugtalk.py</a:t>
            </a:r>
            <a:r>
              <a:rPr lang="zh-CN" altLang="en-US" dirty="0" smtClean="0"/>
              <a:t>写个函数，生成带时间戳的用户名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9552" y="3140968"/>
            <a:ext cx="8100392" cy="2308324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register_user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D2C2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'''</a:t>
            </a:r>
            <a:r>
              <a:rPr kumimoji="0" lang="zh-CN" sz="1800" b="1" i="0" u="none" strike="noStrike" cap="none" normalizeH="0" baseline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生成带时间戳注册账号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D2C2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'''</a:t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D2C2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D2C2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time_str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CCC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CCC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int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time.time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()))</a:t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return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"test"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time_str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__name__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==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'__main__'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CCC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register_user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01839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3.7 </a:t>
            </a:r>
            <a:r>
              <a:rPr lang="zh-CN" altLang="en-US" b="1" dirty="0" smtClean="0"/>
              <a:t>场景案例 </a:t>
            </a:r>
            <a:r>
              <a:rPr lang="en-US" altLang="zh-CN" b="1" dirty="0" smtClean="0"/>
              <a:t>– </a:t>
            </a:r>
            <a:r>
              <a:rPr lang="zh-CN" altLang="en-US" b="1" dirty="0" smtClean="0"/>
              <a:t>注册案例（随机变量）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96406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2839" y="1499333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yml </a:t>
            </a:r>
            <a:r>
              <a:rPr lang="zh-CN" altLang="en-US" dirty="0" smtClean="0"/>
              <a:t>引用函数</a:t>
            </a:r>
            <a:r>
              <a:rPr lang="zh-CN" altLang="zh-CN" b="1" dirty="0">
                <a:latin typeface="Consolas" pitchFamily="49" charset="0"/>
                <a:ea typeface="宋体" pitchFamily="2" charset="-122"/>
                <a:cs typeface="宋体" pitchFamily="2" charset="-122"/>
              </a:rPr>
              <a:t>${register_user()}</a:t>
            </a:r>
            <a:endParaRPr lang="en-US" altLang="zh-C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101839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3.7 </a:t>
            </a:r>
            <a:r>
              <a:rPr lang="zh-CN" altLang="en-US" b="1" dirty="0" smtClean="0"/>
              <a:t>场景案例 </a:t>
            </a:r>
            <a:r>
              <a:rPr lang="en-US" altLang="zh-CN" b="1" dirty="0" smtClean="0"/>
              <a:t>– </a:t>
            </a:r>
            <a:r>
              <a:rPr lang="zh-CN" altLang="en-US" b="1" dirty="0" smtClean="0"/>
              <a:t>注册案例（随机变量）</a:t>
            </a:r>
            <a:endParaRPr lang="en-US" altLang="zh-CN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5536" y="2348880"/>
            <a:ext cx="8280920" cy="3970318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config: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name: 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用例描述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登录用例</a:t>
            </a:r>
            <a:b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base_url: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http://49.235.92.12:8201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variables: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psw: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1B801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"123456"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1B801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1B801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1B801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teststeps: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name: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step-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登录</a:t>
            </a:r>
            <a:b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request: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url: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/api/v1/register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method: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POST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json: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username: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$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{register_user()}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password: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$psw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validate: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eq: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content.code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-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eq: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content.msg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register success!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171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01839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3.8 </a:t>
            </a:r>
            <a:r>
              <a:rPr lang="zh-CN" altLang="en-US" b="1" dirty="0" smtClean="0"/>
              <a:t>场景案例 </a:t>
            </a:r>
            <a:r>
              <a:rPr lang="en-US" altLang="zh-CN" b="1" dirty="0" smtClean="0"/>
              <a:t>– hook</a:t>
            </a:r>
            <a:r>
              <a:rPr lang="zh-CN" altLang="en-US" b="1" dirty="0" smtClean="0"/>
              <a:t>机制（</a:t>
            </a:r>
            <a:r>
              <a:rPr lang="en-US" altLang="zh-CN" b="1" dirty="0" smtClean="0"/>
              <a:t>setup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teardown</a:t>
            </a:r>
            <a:r>
              <a:rPr lang="zh-CN" altLang="en-US" b="1" dirty="0" smtClean="0"/>
              <a:t>）</a:t>
            </a:r>
            <a:endParaRPr lang="en-US" altLang="zh-C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7646" y="2492896"/>
            <a:ext cx="84249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HttpRunner3.x </a:t>
            </a:r>
            <a:r>
              <a:rPr lang="zh-CN" altLang="en-US" dirty="0" smtClean="0"/>
              <a:t>是基于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 </a:t>
            </a:r>
            <a:r>
              <a:rPr lang="en-US" altLang="zh-CN" dirty="0" smtClean="0"/>
              <a:t>Pytest </a:t>
            </a:r>
            <a:r>
              <a:rPr lang="zh-CN" altLang="en-US" dirty="0" smtClean="0"/>
              <a:t>框架</a:t>
            </a:r>
            <a:r>
              <a:rPr lang="zh-CN" altLang="en-US" dirty="0"/>
              <a:t>，里面也有</a:t>
            </a:r>
            <a:r>
              <a:rPr lang="zh-CN" altLang="en-US" b="1" dirty="0"/>
              <a:t>前置 </a:t>
            </a:r>
            <a:r>
              <a:rPr lang="zh-CN" altLang="en-US" b="1" dirty="0" smtClean="0"/>
              <a:t>和</a:t>
            </a:r>
            <a:r>
              <a:rPr lang="zh-CN" altLang="en-US" b="1" dirty="0"/>
              <a:t>后置 </a:t>
            </a:r>
            <a:r>
              <a:rPr lang="zh-CN" altLang="en-US" dirty="0" smtClean="0"/>
              <a:t>的</a:t>
            </a:r>
            <a:r>
              <a:rPr lang="zh-CN" altLang="en-US" dirty="0"/>
              <a:t>概念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dirty="0" smtClean="0"/>
              <a:t>setup_hooks</a:t>
            </a:r>
            <a:r>
              <a:rPr lang="en-US" altLang="zh-CN" dirty="0"/>
              <a:t>: </a:t>
            </a:r>
            <a:r>
              <a:rPr lang="zh-CN" altLang="en-US" dirty="0" smtClean="0"/>
              <a:t>开始</a:t>
            </a:r>
            <a:r>
              <a:rPr lang="zh-CN" altLang="en-US" dirty="0"/>
              <a:t>执行前触发 </a:t>
            </a:r>
            <a:r>
              <a:rPr lang="en-US" altLang="zh-CN" dirty="0"/>
              <a:t>hook </a:t>
            </a:r>
            <a:r>
              <a:rPr lang="zh-CN" altLang="en-US" dirty="0"/>
              <a:t>函数，主要</a:t>
            </a:r>
            <a:r>
              <a:rPr lang="zh-CN" altLang="en-US" dirty="0" smtClean="0"/>
              <a:t>用于请求预处理（签名，加密）。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dirty="0" smtClean="0"/>
              <a:t>teardown_hooks</a:t>
            </a:r>
            <a:r>
              <a:rPr lang="en-US" altLang="zh-CN" dirty="0"/>
              <a:t>: </a:t>
            </a:r>
            <a:r>
              <a:rPr lang="zh-CN" altLang="en-US" dirty="0" smtClean="0"/>
              <a:t>结束</a:t>
            </a:r>
            <a:r>
              <a:rPr lang="zh-CN" altLang="en-US" dirty="0"/>
              <a:t>执行后触发 </a:t>
            </a:r>
            <a:r>
              <a:rPr lang="en-US" altLang="zh-CN" dirty="0"/>
              <a:t>hook </a:t>
            </a:r>
            <a:r>
              <a:rPr lang="zh-CN" altLang="en-US" dirty="0"/>
              <a:t>函数，主要</a:t>
            </a:r>
            <a:r>
              <a:rPr lang="zh-CN" altLang="en-US" dirty="0" smtClean="0"/>
              <a:t>用于返回预处理（解密）。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890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2132856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debugtalk.py</a:t>
            </a:r>
            <a:r>
              <a:rPr lang="zh-CN" altLang="en-US" dirty="0"/>
              <a:t>写</a:t>
            </a:r>
            <a:r>
              <a:rPr lang="en-US" altLang="zh-CN" dirty="0"/>
              <a:t>2</a:t>
            </a:r>
            <a:r>
              <a:rPr lang="zh-CN" altLang="en-US" dirty="0"/>
              <a:t>个简单函数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19066" y="3068960"/>
            <a:ext cx="8172400" cy="2862322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# debugtalk.py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hook_up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CCC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"------------setup!---------------"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hook_down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CCC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"-------------teardown!------------"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101839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3.8 </a:t>
            </a:r>
            <a:r>
              <a:rPr lang="zh-CN" altLang="en-US" b="1" dirty="0" smtClean="0"/>
              <a:t>场景案例 </a:t>
            </a:r>
            <a:r>
              <a:rPr lang="en-US" altLang="zh-CN" b="1" dirty="0" smtClean="0"/>
              <a:t>– hook</a:t>
            </a:r>
            <a:r>
              <a:rPr lang="zh-CN" altLang="en-US" b="1" dirty="0" smtClean="0"/>
              <a:t>机制（</a:t>
            </a:r>
            <a:r>
              <a:rPr lang="en-US" altLang="zh-CN" b="1" dirty="0" smtClean="0"/>
              <a:t>setup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teardown</a:t>
            </a:r>
            <a:r>
              <a:rPr lang="zh-CN" altLang="en-US" b="1" dirty="0" smtClean="0"/>
              <a:t>）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1488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1520" y="1700808"/>
            <a:ext cx="56886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修改资料接口案例，测试用例有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个步骤：</a:t>
            </a:r>
            <a:endParaRPr lang="en-US" altLang="zh-CN" dirty="0" smtClean="0"/>
          </a:p>
          <a:p>
            <a:r>
              <a:rPr lang="en-US" altLang="zh-CN" dirty="0" smtClean="0"/>
              <a:t>Step1: </a:t>
            </a:r>
            <a:r>
              <a:rPr lang="zh-CN" altLang="en-US" dirty="0" smtClean="0"/>
              <a:t>登录</a:t>
            </a:r>
            <a:endParaRPr lang="en-US" altLang="zh-CN" dirty="0" smtClean="0"/>
          </a:p>
          <a:p>
            <a:r>
              <a:rPr lang="en-US" altLang="zh-CN" dirty="0" smtClean="0"/>
              <a:t>Step2: </a:t>
            </a:r>
            <a:r>
              <a:rPr lang="zh-CN" altLang="en-US" dirty="0" smtClean="0"/>
              <a:t>修改资料</a:t>
            </a:r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755367"/>
            <a:ext cx="7344745" cy="4102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7504" y="101839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3.1 </a:t>
            </a:r>
            <a:r>
              <a:rPr lang="zh-CN" altLang="en-US" b="1" dirty="0" smtClean="0"/>
              <a:t>场景案例 </a:t>
            </a:r>
            <a:r>
              <a:rPr lang="en-US" altLang="zh-CN" b="1" dirty="0" smtClean="0"/>
              <a:t>– </a:t>
            </a:r>
            <a:r>
              <a:rPr lang="zh-CN" altLang="en-US" b="1" dirty="0" smtClean="0"/>
              <a:t>参数关联</a:t>
            </a:r>
            <a:r>
              <a:rPr lang="en-US" altLang="zh-CN" b="1" dirty="0" smtClean="0"/>
              <a:t>(extract)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39794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7504" y="101839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3.8 </a:t>
            </a:r>
            <a:r>
              <a:rPr lang="zh-CN" altLang="en-US" b="1" dirty="0" smtClean="0"/>
              <a:t>场景案例 </a:t>
            </a:r>
            <a:r>
              <a:rPr lang="en-US" altLang="zh-CN" b="1" dirty="0" smtClean="0"/>
              <a:t>– hook</a:t>
            </a:r>
            <a:r>
              <a:rPr lang="zh-CN" altLang="en-US" b="1" dirty="0" smtClean="0"/>
              <a:t>机制（</a:t>
            </a:r>
            <a:r>
              <a:rPr lang="en-US" altLang="zh-CN" b="1" dirty="0" smtClean="0"/>
              <a:t>setup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teardown</a:t>
            </a:r>
            <a:r>
              <a:rPr lang="zh-CN" altLang="en-US" b="1" dirty="0" smtClean="0"/>
              <a:t>）</a:t>
            </a:r>
            <a:endParaRPr lang="en-US" altLang="zh-CN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8051441" cy="486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1387725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带上</a:t>
            </a:r>
            <a:r>
              <a:rPr lang="en-US" altLang="zh-CN" dirty="0" smtClean="0"/>
              <a:t>-s</a:t>
            </a:r>
            <a:r>
              <a:rPr lang="zh-CN" altLang="en-US" dirty="0" smtClean="0"/>
              <a:t>查看详细日志 </a:t>
            </a:r>
            <a:r>
              <a:rPr lang="en-US" altLang="zh-CN" dirty="0" smtClean="0"/>
              <a:t>hrun testcase/part3/</a:t>
            </a:r>
            <a:r>
              <a:rPr lang="en-US" altLang="zh-CN" dirty="0" err="1" smtClean="0"/>
              <a:t>login_hook.yml</a:t>
            </a:r>
            <a:r>
              <a:rPr lang="en-US" altLang="zh-CN" dirty="0" smtClean="0"/>
              <a:t> </a:t>
            </a:r>
            <a:r>
              <a:rPr lang="en-US" altLang="zh-CN" dirty="0"/>
              <a:t>-s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17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7504" y="101839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3.8 </a:t>
            </a:r>
            <a:r>
              <a:rPr lang="zh-CN" altLang="en-US" b="1" dirty="0" smtClean="0"/>
              <a:t>场景案例 </a:t>
            </a:r>
            <a:r>
              <a:rPr lang="en-US" altLang="zh-CN" b="1" dirty="0" smtClean="0"/>
              <a:t>– hook</a:t>
            </a:r>
            <a:r>
              <a:rPr lang="zh-CN" altLang="en-US" b="1" dirty="0" smtClean="0"/>
              <a:t>机制（</a:t>
            </a:r>
            <a:r>
              <a:rPr lang="en-US" altLang="zh-CN" b="1" dirty="0" smtClean="0"/>
              <a:t>setup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teardown</a:t>
            </a:r>
            <a:r>
              <a:rPr lang="zh-CN" altLang="en-US" b="1" dirty="0" smtClean="0"/>
              <a:t>）</a:t>
            </a:r>
            <a:endParaRPr lang="en-US" altLang="zh-CN" b="1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7999413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136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7504" y="101839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3.8 </a:t>
            </a:r>
            <a:r>
              <a:rPr lang="zh-CN" altLang="en-US" b="1" dirty="0" smtClean="0"/>
              <a:t>场景案例 </a:t>
            </a:r>
            <a:r>
              <a:rPr lang="en-US" altLang="zh-CN" b="1" dirty="0" smtClean="0"/>
              <a:t>– hook</a:t>
            </a:r>
            <a:r>
              <a:rPr lang="zh-CN" altLang="en-US" b="1" dirty="0" smtClean="0"/>
              <a:t>机制（</a:t>
            </a:r>
            <a:r>
              <a:rPr lang="en-US" altLang="zh-CN" b="1" dirty="0" smtClean="0"/>
              <a:t>setup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teardown</a:t>
            </a:r>
            <a:r>
              <a:rPr lang="zh-CN" altLang="en-US" b="1" dirty="0" smtClean="0"/>
              <a:t>）</a:t>
            </a:r>
            <a:endParaRPr lang="en-US" altLang="zh-CN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74" y="1772816"/>
            <a:ext cx="8685213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86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01839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3.9 </a:t>
            </a:r>
            <a:r>
              <a:rPr lang="zh-CN" altLang="en-US" b="1" dirty="0" smtClean="0"/>
              <a:t>场景案例 </a:t>
            </a:r>
            <a:r>
              <a:rPr lang="en-US" altLang="zh-CN" b="1" dirty="0" smtClean="0"/>
              <a:t>– sign</a:t>
            </a:r>
            <a:r>
              <a:rPr lang="zh-CN" altLang="en-US" b="1" dirty="0" smtClean="0"/>
              <a:t>签名案例</a:t>
            </a:r>
            <a:endParaRPr lang="en-US" altLang="zh-CN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7" y="1628800"/>
            <a:ext cx="7198866" cy="4738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006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01839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3.9 </a:t>
            </a:r>
            <a:r>
              <a:rPr lang="zh-CN" altLang="en-US" b="1" dirty="0" smtClean="0"/>
              <a:t>场景案例 </a:t>
            </a:r>
            <a:r>
              <a:rPr lang="en-US" altLang="zh-CN" b="1" dirty="0" smtClean="0"/>
              <a:t>– sign</a:t>
            </a:r>
            <a:r>
              <a:rPr lang="zh-CN" altLang="en-US" b="1" dirty="0" smtClean="0"/>
              <a:t>签名案例</a:t>
            </a:r>
            <a:endParaRPr lang="en-US" altLang="zh-C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628801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测试签名接口 </a:t>
            </a:r>
            <a:r>
              <a:rPr lang="zh-CN" altLang="zh-CN" dirty="0">
                <a:latin typeface="Consolas" pitchFamily="49" charset="0"/>
                <a:ea typeface="宋体" pitchFamily="2" charset="-122"/>
                <a:cs typeface="宋体" pitchFamily="2" charset="-122"/>
              </a:rPr>
              <a:t>/api/v3/login</a:t>
            </a:r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7403113" cy="4195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014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5585" y="1566084"/>
            <a:ext cx="8748464" cy="5262979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hashlib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sign_body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body, apikey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"12345678"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'''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请求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body sign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签名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'''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列表生成式，生成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key=value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格式</a:t>
            </a:r>
            <a:b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[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.join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for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in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body.items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and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 !=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"sign"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# print(a)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# 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参数名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ASCII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码从小到大排序</a:t>
            </a:r>
            <a:b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strA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.join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sorted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))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# print(strA)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# 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在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strA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后面拼接上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apiKey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得到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striSignTemp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字符串</a:t>
            </a:r>
            <a:b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striSignTemp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strA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apikey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将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strSignTemp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字符串转换为小写字符串后进行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MD5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运算</a:t>
            </a:r>
            <a:b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jiamimd5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src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400" dirty="0">
                <a:solidFill>
                  <a:srgbClr val="FF6666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# MD5</a:t>
            </a:r>
            <a:r>
              <a:rPr lang="zh-CN" altLang="zh-CN" sz="1400" dirty="0">
                <a:solidFill>
                  <a:srgbClr val="FF6666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加密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m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hashlib.md5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m.update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src.encode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'UTF-8'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))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return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m.hexdigest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sign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jiamimd5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striSignTemp.lower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return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sign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__name__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==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'__main__'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body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"username"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"test"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"password"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"123456"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sign_body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body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))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101839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3.9 </a:t>
            </a:r>
            <a:r>
              <a:rPr lang="zh-CN" altLang="en-US" b="1" dirty="0" smtClean="0"/>
              <a:t>场景案例 </a:t>
            </a:r>
            <a:r>
              <a:rPr lang="en-US" altLang="zh-CN" b="1" dirty="0" smtClean="0"/>
              <a:t>– sign</a:t>
            </a:r>
            <a:r>
              <a:rPr lang="zh-CN" altLang="en-US" b="1" dirty="0" smtClean="0"/>
              <a:t>签名案例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81476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7904" y="1146810"/>
            <a:ext cx="399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签名函数，生成</a:t>
            </a:r>
            <a:r>
              <a:rPr lang="en-US" altLang="zh-CN" dirty="0" smtClean="0"/>
              <a:t>sign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5536" y="3212976"/>
            <a:ext cx="8100392" cy="2308324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setup_request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request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"""setuphook</a:t>
            </a:r>
            <a:r>
              <a:rPr kumimoji="0" lang="zh-CN" sz="18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函数，发请求前预处理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"""</a:t>
            </a:r>
            <a:b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body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request.get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lang="zh-CN" altLang="zh-CN" b="1" dirty="0">
                <a:solidFill>
                  <a:srgbClr val="00B5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req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_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json"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body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由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body</a:t>
            </a:r>
            <a: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请求参数生成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sign</a:t>
            </a:r>
            <a: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值</a:t>
            </a:r>
            <a:b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sign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sign_body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body,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apikey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"12345678"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"sign</a:t>
            </a:r>
            <a:r>
              <a:rPr kumimoji="0" lang="zh-CN" sz="18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值：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%s"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%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sign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request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b="1" dirty="0" err="1" smtClean="0">
                <a:solidFill>
                  <a:srgbClr val="00B5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req</a:t>
            </a:r>
            <a:r>
              <a:rPr lang="en-US" altLang="zh-CN" b="1" dirty="0" smtClean="0">
                <a:solidFill>
                  <a:srgbClr val="00B5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_</a:t>
            </a:r>
            <a:r>
              <a:rPr lang="zh-CN" altLang="zh-CN" b="1" dirty="0">
                <a:solidFill>
                  <a:srgbClr val="00B5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json "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][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"sign"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sign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2060849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debugtalk.py  </a:t>
            </a:r>
            <a:r>
              <a:rPr lang="zh-CN" altLang="en-US" dirty="0" smtClean="0"/>
              <a:t>写请求预处理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101839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3.9 </a:t>
            </a:r>
            <a:r>
              <a:rPr lang="zh-CN" altLang="en-US" b="1" dirty="0" smtClean="0"/>
              <a:t>场景案例 </a:t>
            </a:r>
            <a:r>
              <a:rPr lang="en-US" altLang="zh-CN" b="1" dirty="0" smtClean="0"/>
              <a:t>– sign</a:t>
            </a:r>
            <a:r>
              <a:rPr lang="zh-CN" altLang="en-US" b="1" dirty="0" smtClean="0"/>
              <a:t>签名案例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30638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01839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3.9 </a:t>
            </a:r>
            <a:r>
              <a:rPr lang="zh-CN" altLang="en-US" b="1" dirty="0" smtClean="0"/>
              <a:t>场景案例 </a:t>
            </a:r>
            <a:r>
              <a:rPr lang="en-US" altLang="zh-CN" b="1" dirty="0" smtClean="0"/>
              <a:t>– sign</a:t>
            </a:r>
            <a:r>
              <a:rPr lang="zh-CN" altLang="en-US" b="1" dirty="0" smtClean="0"/>
              <a:t>签名案例</a:t>
            </a:r>
            <a:endParaRPr lang="en-US" altLang="zh-C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484784"/>
            <a:ext cx="423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引用函 </a:t>
            </a:r>
            <a:r>
              <a:rPr lang="zh-CN" altLang="zh-CN" dirty="0" smtClean="0">
                <a:latin typeface="Consolas" pitchFamily="49" charset="0"/>
                <a:ea typeface="宋体" pitchFamily="2" charset="-122"/>
                <a:cs typeface="宋体" pitchFamily="2" charset="-122"/>
              </a:rPr>
              <a:t>${</a:t>
            </a:r>
            <a:r>
              <a:rPr lang="zh-CN" altLang="zh-CN" dirty="0">
                <a:latin typeface="Consolas" pitchFamily="49" charset="0"/>
                <a:ea typeface="宋体" pitchFamily="2" charset="-122"/>
                <a:cs typeface="宋体" pitchFamily="2" charset="-122"/>
              </a:rPr>
              <a:t>setup_request($request</a:t>
            </a:r>
            <a:r>
              <a:rPr lang="zh-CN" altLang="zh-CN" dirty="0" smtClean="0">
                <a:latin typeface="Consolas" pitchFamily="49" charset="0"/>
                <a:ea typeface="宋体" pitchFamily="2" charset="-122"/>
                <a:cs typeface="宋体" pitchFamily="2" charset="-122"/>
              </a:rPr>
              <a:t>)}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3528" y="1988840"/>
            <a:ext cx="8460432" cy="4524315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teststeps:</a:t>
            </a:r>
            <a:b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name: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step-</a:t>
            </a:r>
            <a: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登录</a:t>
            </a:r>
            <a:b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setup_hooks:</a:t>
            </a:r>
            <a:b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${setup_request($request)}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request:</a:t>
            </a:r>
            <a:b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url: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/api/v3/login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method: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POST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json:</a:t>
            </a:r>
            <a:b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username: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$user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password: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$psw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extract:</a:t>
            </a:r>
            <a:b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token: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body.token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validate:</a:t>
            </a:r>
            <a:b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eq: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status_code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200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-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eq: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body.msg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login success!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766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01839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3.10 </a:t>
            </a:r>
            <a:r>
              <a:rPr lang="zh-CN" altLang="en-US" b="1" dirty="0" smtClean="0"/>
              <a:t>场景案例 </a:t>
            </a:r>
            <a:r>
              <a:rPr lang="en-US" altLang="zh-CN" b="1" dirty="0" smtClean="0"/>
              <a:t>– </a:t>
            </a:r>
            <a:r>
              <a:rPr lang="zh-CN" altLang="en-US" b="1" dirty="0" smtClean="0"/>
              <a:t>文件上传</a:t>
            </a:r>
            <a:endParaRPr lang="en-US" altLang="zh-CN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691680" y="328498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upload</a:t>
            </a:r>
            <a:r>
              <a:rPr lang="zh-CN" altLang="en-US" dirty="0" smtClean="0"/>
              <a:t>关键字上传文件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06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01839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3.10 </a:t>
            </a:r>
            <a:r>
              <a:rPr lang="zh-CN" altLang="en-US" b="1" dirty="0" smtClean="0"/>
              <a:t>场景案例 </a:t>
            </a:r>
            <a:r>
              <a:rPr lang="en-US" altLang="zh-CN" b="1" dirty="0" smtClean="0"/>
              <a:t>– </a:t>
            </a:r>
            <a:r>
              <a:rPr lang="zh-CN" altLang="en-US" b="1" dirty="0" smtClean="0"/>
              <a:t>文件上传</a:t>
            </a:r>
            <a:endParaRPr lang="en-US" altLang="zh-CN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1055"/>
            <a:ext cx="7488832" cy="504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47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528" y="1660158"/>
            <a:ext cx="568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先保证在接口工具上能请求成功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60" y="2262205"/>
            <a:ext cx="6827837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7504" y="101839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3.1 </a:t>
            </a:r>
            <a:r>
              <a:rPr lang="zh-CN" altLang="en-US" b="1" dirty="0" smtClean="0"/>
              <a:t>场景案例 </a:t>
            </a:r>
            <a:r>
              <a:rPr lang="en-US" altLang="zh-CN" b="1" dirty="0" smtClean="0"/>
              <a:t>– </a:t>
            </a:r>
            <a:r>
              <a:rPr lang="zh-CN" altLang="en-US" b="1" dirty="0" smtClean="0"/>
              <a:t>参数关联</a:t>
            </a:r>
            <a:r>
              <a:rPr lang="en-US" altLang="zh-CN" b="1" dirty="0" smtClean="0"/>
              <a:t>(extract)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44805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01839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3.10 </a:t>
            </a:r>
            <a:r>
              <a:rPr lang="zh-CN" altLang="en-US" b="1" dirty="0" smtClean="0"/>
              <a:t>场景案例 </a:t>
            </a:r>
            <a:r>
              <a:rPr lang="en-US" altLang="zh-CN" b="1" dirty="0" smtClean="0"/>
              <a:t>– </a:t>
            </a:r>
            <a:r>
              <a:rPr lang="zh-CN" altLang="en-US" b="1" dirty="0" smtClean="0"/>
              <a:t>文件上传</a:t>
            </a:r>
            <a:endParaRPr lang="en-US" altLang="zh-C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7416824" cy="439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5536" y="1641438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先在</a:t>
            </a:r>
            <a:r>
              <a:rPr lang="en-US" altLang="zh-CN" dirty="0" smtClean="0"/>
              <a:t>postman</a:t>
            </a:r>
            <a:r>
              <a:rPr lang="zh-CN" altLang="en-US" dirty="0" smtClean="0"/>
              <a:t>上测试通过  </a:t>
            </a:r>
            <a:r>
              <a:rPr lang="zh-CN" altLang="zh-CN" dirty="0">
                <a:latin typeface="Consolas" pitchFamily="49" charset="0"/>
                <a:ea typeface="宋体" pitchFamily="2" charset="-122"/>
                <a:cs typeface="宋体" pitchFamily="2" charset="-122"/>
              </a:rPr>
              <a:t>/api/v1/upfile</a:t>
            </a:r>
            <a:r>
              <a:rPr lang="zh-CN" altLang="zh-CN" dirty="0" smtClean="0">
                <a:latin typeface="Consolas" pitchFamily="49" charset="0"/>
                <a:ea typeface="宋体" pitchFamily="2" charset="-122"/>
                <a:cs typeface="宋体" pitchFamily="2" charset="-122"/>
              </a:rPr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562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7544" y="2426405"/>
            <a:ext cx="8100392" cy="3139321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CA9E4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teststeps:</a:t>
            </a:r>
            <a:br>
              <a:rPr lang="zh-CN" altLang="zh-CN" b="1" dirty="0">
                <a:solidFill>
                  <a:srgbClr val="CA9E4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- </a:t>
            </a:r>
            <a:endParaRPr lang="en-US" altLang="zh-CN" dirty="0" smtClean="0">
              <a:solidFill>
                <a:srgbClr val="FFFFFF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A9E4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name</a:t>
            </a:r>
            <a:r>
              <a:rPr lang="zh-CN" altLang="zh-CN" b="1" dirty="0" smtClean="0">
                <a:solidFill>
                  <a:srgbClr val="CA9E4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lang="en-US" altLang="zh-CN" b="1" dirty="0" smtClean="0">
                <a:solidFill>
                  <a:srgbClr val="CA9E4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A9E4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文件上传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request:</a:t>
            </a:r>
            <a:b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url: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/api/v1/upfile/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method: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POST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upload:</a:t>
            </a:r>
            <a:b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file: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1B801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"data/hrun.png"</a:t>
            </a:r>
            <a:b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1B801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1B801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01B801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title: </a:t>
            </a:r>
            <a: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上海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</a:t>
            </a:r>
            <a: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悠悠</a:t>
            </a:r>
            <a:b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validate:</a:t>
            </a:r>
            <a:b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eq: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status_code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200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364" y="1699067"/>
            <a:ext cx="4923716" cy="649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上传文件用</a:t>
            </a:r>
            <a:r>
              <a:rPr lang="en-US" altLang="zh-CN" dirty="0" smtClean="0"/>
              <a:t>upload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zh-CN" altLang="en-US" dirty="0" smtClean="0"/>
              <a:t>图片放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目录，相对路径引用图片地址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101839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3.10 </a:t>
            </a:r>
            <a:r>
              <a:rPr lang="zh-CN" altLang="en-US" b="1" dirty="0" smtClean="0"/>
              <a:t>场景案例 </a:t>
            </a:r>
            <a:r>
              <a:rPr lang="en-US" altLang="zh-CN" b="1" dirty="0" smtClean="0"/>
              <a:t>– </a:t>
            </a:r>
            <a:r>
              <a:rPr lang="zh-CN" altLang="en-US" b="1" dirty="0" smtClean="0"/>
              <a:t>文件上传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1343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05273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3.11 </a:t>
            </a:r>
            <a:r>
              <a:rPr lang="zh-CN" altLang="en-US" b="1" dirty="0" smtClean="0"/>
              <a:t>场景 </a:t>
            </a:r>
            <a:r>
              <a:rPr lang="en-US" altLang="zh-CN" b="1" dirty="0" smtClean="0"/>
              <a:t>– </a:t>
            </a:r>
            <a:r>
              <a:rPr lang="zh-CN" altLang="en-US" b="1" dirty="0" smtClean="0"/>
              <a:t>连接数据库增删改查</a:t>
            </a:r>
            <a:endParaRPr lang="en-US" altLang="zh-CN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15616" y="3068960"/>
            <a:ext cx="6606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需求：接口操作完成后，我们希望校验数据库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校验数据库，需用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连接数据库增删改查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004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01208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3.11 </a:t>
            </a:r>
            <a:r>
              <a:rPr lang="zh-CN" altLang="en-US" b="1" dirty="0" smtClean="0"/>
              <a:t>场景 </a:t>
            </a:r>
            <a:r>
              <a:rPr lang="en-US" altLang="zh-CN" b="1" dirty="0" smtClean="0"/>
              <a:t>– </a:t>
            </a:r>
            <a:r>
              <a:rPr lang="zh-CN" altLang="en-US" b="1" dirty="0" smtClean="0"/>
              <a:t>连接数据库增删改查</a:t>
            </a:r>
            <a:endParaRPr lang="en-US" altLang="zh-C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326431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项目下新建 </a:t>
            </a:r>
            <a:r>
              <a:rPr lang="en-US" altLang="zh-CN" dirty="0" smtClean="0"/>
              <a:t>utils </a:t>
            </a:r>
            <a:r>
              <a:rPr lang="zh-CN" altLang="en-US" dirty="0" smtClean="0"/>
              <a:t>目录，添加连接数据库公共操作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81115" y="1706863"/>
            <a:ext cx="7956376" cy="5170646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pymysql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class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DbConnect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object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83D6F1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__init__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db_cof, database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""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打开数据库连接</a:t>
            </a:r>
            <a:b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.db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pymysql.connect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database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database,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          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cursorclass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pymysql.cursors.DictCursor,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                 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**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db_cof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使用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cursor()</a:t>
            </a: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方法获取操作游标</a:t>
            </a:r>
            <a:b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en-US" altLang="zh-CN" sz="1100" b="0" i="0" u="none" strike="noStrike" cap="none" normalizeH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.cursor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.db.cursor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b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select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sql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# SQL </a:t>
            </a: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查询语句</a:t>
            </a:r>
            <a:b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# sql = "SELECT * FROM EMPLOYEE \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#        WHERE INCOME &gt; %s" % (1000)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.cursor.execute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sql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results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.cursor.fetchall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b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return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results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execute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sql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# SQL </a:t>
            </a: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删除、提交、修改语句</a:t>
            </a:r>
            <a:b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# sql = "DELETE FROM EMPLOYEE WHERE AGE &gt; %s" % (20)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try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.cursor.execute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sql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执行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SQL</a:t>
            </a: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语句</a:t>
            </a:r>
            <a:b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.db.commit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提交修改</a:t>
            </a:r>
            <a:b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except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发生错误时回滚</a:t>
            </a:r>
            <a:b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.db.rollback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b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close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关闭连接</a:t>
            </a:r>
            <a:b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.db.close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035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79" y="101208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3.11 </a:t>
            </a:r>
            <a:r>
              <a:rPr lang="zh-CN" altLang="en-US" b="1" dirty="0" smtClean="0"/>
              <a:t>场景 </a:t>
            </a:r>
            <a:r>
              <a:rPr lang="en-US" altLang="zh-CN" b="1" dirty="0" smtClean="0"/>
              <a:t>– </a:t>
            </a:r>
            <a:r>
              <a:rPr lang="zh-CN" altLang="en-US" b="1" dirty="0" smtClean="0"/>
              <a:t>连接数据库增删改查</a:t>
            </a:r>
            <a:endParaRPr lang="en-US" altLang="zh-C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772817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连数据库，增删改查操作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53652" y="3212974"/>
            <a:ext cx="8028384" cy="2585323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__name__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== </a:t>
            </a:r>
            <a:r>
              <a:rPr lang="zh-CN" altLang="zh-CN" b="1" dirty="0" smtClean="0">
                <a:solidFill>
                  <a:srgbClr val="00B5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'__main__'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db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DbConnet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dbinfo</a:t>
            </a:r>
            <a:r>
              <a:rPr lang="en-US" altLang="zh-CN" dirty="0" smtClean="0">
                <a:solidFill>
                  <a:srgbClr val="9BC28E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database=</a:t>
            </a:r>
            <a:r>
              <a:rPr lang="zh-CN" altLang="zh-CN" b="1" dirty="0">
                <a:solidFill>
                  <a:srgbClr val="00B5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b="1" dirty="0" smtClean="0">
                <a:solidFill>
                  <a:srgbClr val="00B5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app</a:t>
            </a:r>
            <a:r>
              <a:rPr lang="zh-CN" altLang="zh-CN" b="1" dirty="0" smtClean="0">
                <a:solidFill>
                  <a:srgbClr val="00B5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</a:t>
            </a:r>
            <a:r>
              <a:rPr lang="zh-CN" altLang="zh-CN" b="1" dirty="0">
                <a:solidFill>
                  <a:srgbClr val="00B5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sql1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"SELECT </a:t>
            </a:r>
            <a: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*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from apiapp_goods"</a:t>
            </a:r>
            <a:b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result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db.select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sql1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result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sql2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'UPDATE apiapp_goods set goodsname="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《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selenium </a:t>
            </a:r>
            <a:r>
              <a:rPr kumimoji="0" lang="zh-CN" sz="18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入门到精通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》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 WHERE id=12;'</a:t>
            </a:r>
            <a:b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db.execute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sql2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db.close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530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02090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3.12 </a:t>
            </a:r>
            <a:r>
              <a:rPr lang="zh-CN" altLang="en-US" b="1" dirty="0" smtClean="0"/>
              <a:t>场景 </a:t>
            </a:r>
            <a:r>
              <a:rPr lang="en-US" altLang="zh-CN" b="1" dirty="0" smtClean="0"/>
              <a:t>– </a:t>
            </a:r>
            <a:r>
              <a:rPr lang="zh-CN" altLang="en-US" b="1" dirty="0" smtClean="0"/>
              <a:t>测试结果校验数据库状态</a:t>
            </a:r>
            <a:endParaRPr lang="en-US" altLang="zh-CN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15616" y="3068960"/>
            <a:ext cx="66067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场景示例：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修改商品信息接口，修改商品状态后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校验数据库对应的 </a:t>
            </a:r>
            <a:r>
              <a:rPr lang="en-US" altLang="zh-CN" b="1" dirty="0" smtClean="0"/>
              <a:t>goodsstatus </a:t>
            </a:r>
            <a:r>
              <a:rPr lang="zh-CN" altLang="en-US" b="1" dirty="0" smtClean="0"/>
              <a:t>状态有没更新成功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25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659" y="1032629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3.12 </a:t>
            </a:r>
            <a:r>
              <a:rPr lang="zh-CN" altLang="en-US" b="1" dirty="0" smtClean="0"/>
              <a:t>场景 </a:t>
            </a:r>
            <a:r>
              <a:rPr lang="en-US" altLang="zh-CN" b="1" dirty="0" smtClean="0"/>
              <a:t>– </a:t>
            </a:r>
            <a:r>
              <a:rPr lang="zh-CN" altLang="en-US" b="1" dirty="0" smtClean="0"/>
              <a:t>测试结果校验数据库状态</a:t>
            </a:r>
            <a:endParaRPr lang="en-US" altLang="zh-CN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2708920"/>
            <a:ext cx="8028384" cy="3693319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from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utils.connect_mysql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DbConnet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get_goods_info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sp_id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971BB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key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""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D2C2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"""</a:t>
            </a:r>
            <a:r>
              <a:rPr kumimoji="0" lang="zh-CN" sz="1800" b="1" i="0" u="none" strike="noStrike" cap="none" normalizeH="0" baseline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查询商品信息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D2C2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"""</a:t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D2C2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D2C2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sql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"SELECT </a:t>
            </a:r>
            <a:r>
              <a:rPr kumimoji="0" lang="zh-CN" altLang="zh-CN" sz="1800" b="0" i="1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*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from apiapp_goods WHERE id=%s"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%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sp_id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db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DbConnet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result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db.select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sql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CCC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sz="18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查询结果：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result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CCC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len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result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971BB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return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""</a:t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else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return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result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971BB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.get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key,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''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772816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debugtalk.py </a:t>
            </a:r>
            <a:r>
              <a:rPr lang="zh-CN" altLang="en-US" dirty="0" smtClean="0"/>
              <a:t>根据商品</a:t>
            </a:r>
            <a:r>
              <a:rPr lang="en-US" altLang="zh-CN" dirty="0" smtClean="0"/>
              <a:t>id</a:t>
            </a:r>
            <a:r>
              <a:rPr lang="zh-CN" altLang="en-US" dirty="0" smtClean="0"/>
              <a:t>查询商品对应字段</a:t>
            </a:r>
            <a:r>
              <a:rPr lang="en-US" altLang="zh-CN" dirty="0" smtClean="0"/>
              <a:t>key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838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1208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3.12 </a:t>
            </a:r>
            <a:r>
              <a:rPr lang="zh-CN" altLang="en-US" b="1" dirty="0" smtClean="0"/>
              <a:t>场景 </a:t>
            </a:r>
            <a:r>
              <a:rPr lang="en-US" altLang="zh-CN" b="1" dirty="0" smtClean="0"/>
              <a:t>– </a:t>
            </a:r>
            <a:r>
              <a:rPr lang="zh-CN" altLang="en-US" b="1" dirty="0" smtClean="0"/>
              <a:t>测试结果校验数据库状态</a:t>
            </a:r>
            <a:endParaRPr lang="en-US" altLang="zh-C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772816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testcase </a:t>
            </a:r>
            <a:r>
              <a:rPr lang="zh-CN" altLang="en-US" dirty="0" smtClean="0"/>
              <a:t>校验数据库状态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03" y="2492896"/>
            <a:ext cx="6675437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372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1321604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             课后咨询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2812285"/>
            <a:ext cx="6120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在学习过程中有疑问的，可以课后联系本人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微信</a:t>
            </a:r>
            <a:r>
              <a:rPr lang="en-US" altLang="zh-CN" dirty="0" smtClean="0"/>
              <a:t>/QQ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283340479</a:t>
            </a:r>
          </a:p>
          <a:p>
            <a:endParaRPr lang="en-US" altLang="zh-CN" dirty="0"/>
          </a:p>
          <a:p>
            <a:r>
              <a:rPr lang="zh-CN" altLang="en-US" dirty="0" smtClean="0"/>
              <a:t>扫码关注公众号 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221088"/>
            <a:ext cx="197167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60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01839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3.1 </a:t>
            </a:r>
            <a:r>
              <a:rPr lang="zh-CN" altLang="en-US" b="1" dirty="0" smtClean="0"/>
              <a:t>场景案例 </a:t>
            </a:r>
            <a:r>
              <a:rPr lang="en-US" altLang="zh-CN" b="1" dirty="0" smtClean="0"/>
              <a:t>– </a:t>
            </a:r>
            <a:r>
              <a:rPr lang="zh-CN" altLang="en-US" b="1" dirty="0" smtClean="0"/>
              <a:t>参数关联</a:t>
            </a:r>
            <a:r>
              <a:rPr lang="en-US" altLang="zh-CN" b="1" dirty="0" smtClean="0"/>
              <a:t>(extract)</a:t>
            </a:r>
            <a:endParaRPr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107504" y="1340768"/>
            <a:ext cx="568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extract </a:t>
            </a:r>
            <a:r>
              <a:rPr lang="zh-CN" altLang="en-US" dirty="0" smtClean="0"/>
              <a:t>使用 </a:t>
            </a:r>
            <a:r>
              <a:rPr lang="en-US" altLang="zh-CN" dirty="0" smtClean="0"/>
              <a:t>jmespath </a:t>
            </a:r>
            <a:r>
              <a:rPr lang="zh-CN" altLang="en-US" dirty="0" smtClean="0"/>
              <a:t>提取 </a:t>
            </a:r>
            <a:r>
              <a:rPr lang="en-US" altLang="zh-CN" dirty="0" smtClean="0"/>
              <a:t>body </a:t>
            </a:r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11560" y="1694322"/>
            <a:ext cx="8269604" cy="5016758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config:</a:t>
            </a:r>
            <a:b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name: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login case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base_url: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http://49.235.92.12:8201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teststeps:</a:t>
            </a:r>
            <a:b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name: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step login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request:</a:t>
            </a:r>
            <a:b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url: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/api/v1/login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method: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POST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json:</a:t>
            </a:r>
            <a:b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username: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test1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password: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1B801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"123456"</a:t>
            </a:r>
            <a:b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1B801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1B801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extract:</a:t>
            </a:r>
            <a:b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token: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body.token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validate:</a:t>
            </a:r>
            <a:b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eq: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status_code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200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-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eq: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body.code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name: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update userinfo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request:</a:t>
            </a:r>
            <a:b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url: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/api/v1/userinfo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method: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POST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headers:</a:t>
            </a:r>
            <a:b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Authorization: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Token $token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json:</a:t>
            </a:r>
            <a:b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name: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test1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age: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20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sex: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M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mail: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283340479@qq.com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validate:</a:t>
            </a:r>
            <a:b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eq: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status_code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200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-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eq: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body.code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822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01839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3.1 </a:t>
            </a:r>
            <a:r>
              <a:rPr lang="zh-CN" altLang="en-US" b="1" dirty="0" smtClean="0"/>
              <a:t>场景案例 </a:t>
            </a:r>
            <a:r>
              <a:rPr lang="en-US" altLang="zh-CN" b="1" dirty="0" smtClean="0"/>
              <a:t>– </a:t>
            </a:r>
            <a:r>
              <a:rPr lang="zh-CN" altLang="en-US" b="1" dirty="0" smtClean="0"/>
              <a:t>参数关联</a:t>
            </a:r>
            <a:r>
              <a:rPr lang="en-US" altLang="zh-CN" b="1" dirty="0" smtClean="0"/>
              <a:t>(extract)</a:t>
            </a:r>
            <a:endParaRPr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287524" y="1724615"/>
            <a:ext cx="7200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一般在提取变量后，需在 </a:t>
            </a:r>
            <a:r>
              <a:rPr lang="en-US" altLang="zh-CN" dirty="0" smtClean="0"/>
              <a:t>config </a:t>
            </a:r>
            <a:r>
              <a:rPr lang="zh-CN" altLang="en-US" dirty="0" smtClean="0"/>
              <a:t>中 </a:t>
            </a:r>
            <a:r>
              <a:rPr lang="en-US" altLang="zh-CN" dirty="0" smtClean="0"/>
              <a:t>export </a:t>
            </a:r>
            <a:r>
              <a:rPr lang="zh-CN" altLang="en-US" dirty="0" smtClean="0"/>
              <a:t>导出变量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导出变量的目的是，使他变成全局变量，方便后面步骤调用</a:t>
            </a:r>
            <a:endParaRPr lang="en-US" altLang="zh-CN" dirty="0" smtClean="0"/>
          </a:p>
          <a:p>
            <a:r>
              <a:rPr lang="zh-CN" altLang="en-US" dirty="0" smtClean="0"/>
              <a:t>（在一个 </a:t>
            </a:r>
            <a:r>
              <a:rPr lang="en-US" altLang="zh-CN" dirty="0" smtClean="0"/>
              <a:t>yml </a:t>
            </a:r>
            <a:r>
              <a:rPr lang="zh-CN" altLang="en-US" dirty="0" smtClean="0"/>
              <a:t>用例 引用另外一个 </a:t>
            </a:r>
            <a:r>
              <a:rPr lang="en-US" altLang="zh-CN" dirty="0" smtClean="0"/>
              <a:t>yml </a:t>
            </a:r>
            <a:r>
              <a:rPr lang="zh-CN" altLang="en-US" dirty="0" smtClean="0"/>
              <a:t>用例的时候用得到）</a:t>
            </a: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2568" y="3429000"/>
            <a:ext cx="8460432" cy="1477328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config:</a:t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name: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login case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base_url: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http://49.235.92.12:8201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export:</a:t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token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215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2564904"/>
            <a:ext cx="56886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在自动化测试项目的根目录中，创建 </a:t>
            </a:r>
            <a:r>
              <a:rPr lang="en-US" altLang="zh-CN" sz="1600" dirty="0"/>
              <a:t>.env </a:t>
            </a:r>
            <a:r>
              <a:rPr lang="zh-CN" altLang="en-US" sz="1600" dirty="0"/>
              <a:t>文件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r>
              <a:rPr lang="zh-CN" altLang="en-US" sz="1600" dirty="0" smtClean="0"/>
              <a:t>并</a:t>
            </a:r>
            <a:r>
              <a:rPr lang="zh-CN" altLang="en-US" sz="1600" dirty="0"/>
              <a:t>将敏感数据信息放置到其中，存储采用 </a:t>
            </a:r>
            <a:r>
              <a:rPr lang="en-US" altLang="zh-CN" sz="1600" dirty="0"/>
              <a:t>name=value </a:t>
            </a:r>
            <a:r>
              <a:rPr lang="zh-CN" altLang="en-US" sz="1600" dirty="0"/>
              <a:t>的</a:t>
            </a:r>
            <a:r>
              <a:rPr lang="zh-CN" altLang="en-US" sz="1600" dirty="0" smtClean="0"/>
              <a:t>格式</a:t>
            </a:r>
            <a:endParaRPr lang="en-US" altLang="zh-CN" sz="1600" dirty="0" smtClean="0"/>
          </a:p>
          <a:p>
            <a:r>
              <a:rPr lang="zh-CN" altLang="en-US" sz="1600" dirty="0" smtClean="0"/>
              <a:t>（数据库配置信息等）</a:t>
            </a:r>
            <a:endParaRPr lang="en-US" altLang="zh-CN" sz="1600" dirty="0" smtClean="0"/>
          </a:p>
          <a:p>
            <a:endParaRPr lang="en-US" altLang="zh-CN" sz="1600" b="1" dirty="0"/>
          </a:p>
          <a:p>
            <a:endParaRPr lang="en-US" altLang="zh-CN" sz="1600" b="1" dirty="0" smtClean="0"/>
          </a:p>
          <a:p>
            <a:r>
              <a:rPr lang="zh-CN" altLang="en-US" sz="1600" b="1" dirty="0" smtClean="0"/>
              <a:t>如：</a:t>
            </a:r>
            <a:endParaRPr lang="en-US" altLang="zh-CN" sz="1600" b="1" dirty="0" smtClean="0"/>
          </a:p>
          <a:p>
            <a:r>
              <a:rPr lang="en-US" altLang="zh-CN" sz="1600" dirty="0" smtClean="0"/>
              <a:t>username=test </a:t>
            </a:r>
          </a:p>
          <a:p>
            <a:r>
              <a:rPr lang="en-US" altLang="zh-CN" sz="1600" dirty="0" smtClean="0"/>
              <a:t>password=123456</a:t>
            </a:r>
          </a:p>
          <a:p>
            <a:r>
              <a:rPr lang="en-US" altLang="zh-CN" sz="1600" b="1" dirty="0" smtClean="0"/>
              <a:t>base_url=</a:t>
            </a:r>
            <a:r>
              <a:rPr lang="en-US" altLang="zh-CN" sz="1600" dirty="0" smtClean="0"/>
              <a:t>http</a:t>
            </a:r>
            <a:r>
              <a:rPr lang="en-US" altLang="zh-CN" sz="1600" dirty="0"/>
              <a:t>://</a:t>
            </a:r>
            <a:r>
              <a:rPr lang="en-US" altLang="zh-CN" sz="1600" dirty="0" smtClean="0"/>
              <a:t>49.235.92.12:8201</a:t>
            </a:r>
            <a:endParaRPr lang="en-US" altLang="zh-CN" sz="16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7504" y="101839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3.2 </a:t>
            </a:r>
            <a:r>
              <a:rPr lang="zh-CN" altLang="en-US" b="1" dirty="0" smtClean="0"/>
              <a:t>场景案例 </a:t>
            </a:r>
            <a:r>
              <a:rPr lang="en-US" altLang="zh-CN" b="1" dirty="0" smtClean="0"/>
              <a:t>– </a:t>
            </a:r>
            <a:r>
              <a:rPr lang="zh-CN" altLang="en-US" b="1" dirty="0" smtClean="0"/>
              <a:t>环境变量 </a:t>
            </a:r>
            <a:r>
              <a:rPr lang="en-US" altLang="zh-CN" b="1" dirty="0" smtClean="0"/>
              <a:t>.</a:t>
            </a:r>
            <a:r>
              <a:rPr lang="en-US" altLang="zh-CN" b="1" dirty="0"/>
              <a:t>env</a:t>
            </a:r>
          </a:p>
        </p:txBody>
      </p:sp>
    </p:spTree>
    <p:extLst>
      <p:ext uri="{BB962C8B-B14F-4D97-AF65-F5344CB8AC3E}">
        <p14:creationId xmlns:p14="http://schemas.microsoft.com/office/powerpoint/2010/main" val="229244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772816"/>
            <a:ext cx="568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项目根目录新建 </a:t>
            </a:r>
            <a:r>
              <a:rPr lang="en-US" altLang="zh-CN" b="1" dirty="0" smtClean="0"/>
              <a:t>.env </a:t>
            </a:r>
            <a:r>
              <a:rPr lang="zh-CN" altLang="en-US" b="1" dirty="0" smtClean="0"/>
              <a:t>保存测试数据</a:t>
            </a:r>
            <a:endParaRPr lang="en-US" altLang="zh-CN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7504" y="101839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3.2 </a:t>
            </a:r>
            <a:r>
              <a:rPr lang="zh-CN" altLang="en-US" b="1" dirty="0" smtClean="0"/>
              <a:t>场景案例 </a:t>
            </a:r>
            <a:r>
              <a:rPr lang="en-US" altLang="zh-CN" b="1" dirty="0" smtClean="0"/>
              <a:t>– </a:t>
            </a:r>
            <a:r>
              <a:rPr lang="zh-CN" altLang="en-US" b="1" dirty="0" smtClean="0"/>
              <a:t>环境</a:t>
            </a:r>
            <a:r>
              <a:rPr lang="zh-CN" altLang="en-US" b="1" dirty="0"/>
              <a:t>变量</a:t>
            </a:r>
            <a:r>
              <a:rPr lang="en-US" altLang="zh-CN" b="1" dirty="0"/>
              <a:t>.env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50" y="2780928"/>
            <a:ext cx="7951787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22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1484784"/>
            <a:ext cx="568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引用环境变量 </a:t>
            </a:r>
            <a:r>
              <a:rPr lang="en-US" altLang="zh-CN" dirty="0" smtClean="0"/>
              <a:t>${ENV(key)}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01839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3.2 </a:t>
            </a:r>
            <a:r>
              <a:rPr lang="zh-CN" altLang="en-US" b="1" dirty="0" smtClean="0"/>
              <a:t>场景案例 </a:t>
            </a:r>
            <a:r>
              <a:rPr lang="en-US" altLang="zh-CN" b="1" dirty="0" smtClean="0"/>
              <a:t>– </a:t>
            </a:r>
            <a:r>
              <a:rPr lang="zh-CN" altLang="en-US" b="1" dirty="0" smtClean="0"/>
              <a:t>环境</a:t>
            </a:r>
            <a:r>
              <a:rPr lang="zh-CN" altLang="en-US" b="1" dirty="0"/>
              <a:t>变量</a:t>
            </a:r>
            <a:r>
              <a:rPr lang="en-US" altLang="zh-CN" b="1" dirty="0"/>
              <a:t>.env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78735" y="2060848"/>
            <a:ext cx="8244408" cy="4524315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config:</a:t>
            </a:r>
            <a:b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name: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login case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base_url: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${ENV(base_url)}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teststeps:</a:t>
            </a:r>
            <a:b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name: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step login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request:</a:t>
            </a:r>
            <a:b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url: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/api/v1/login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method: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POST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json:</a:t>
            </a:r>
            <a:b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username: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${ENV(username)}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password: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${ENV(password)}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extract:</a:t>
            </a:r>
            <a:b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token: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body.token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validate:</a:t>
            </a:r>
            <a:b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eq: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status_code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200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-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eq: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body.code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24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0000"/>
          <a:buFont typeface="Wingdings" panose="05000000000000000000" pitchFamily="2" charset="2"/>
          <a:buChar char="l"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0000"/>
          <a:buFont typeface="Wingdings" panose="05000000000000000000" pitchFamily="2" charset="2"/>
          <a:buChar char="l"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15389</TotalTime>
  <Words>1386</Words>
  <Application>Microsoft Office PowerPoint</Application>
  <PresentationFormat>全屏显示(4:3)</PresentationFormat>
  <Paragraphs>204</Paragraphs>
  <Slides>48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50" baseType="lpstr">
      <vt:lpstr>3_Studio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Windows 用户</cp:lastModifiedBy>
  <cp:revision>390</cp:revision>
  <cp:lastPrinted>2021-04-11T02:07:12Z</cp:lastPrinted>
  <dcterms:created xsi:type="dcterms:W3CDTF">2020-11-09T11:11:30Z</dcterms:created>
  <dcterms:modified xsi:type="dcterms:W3CDTF">2021-07-20T17:11:27Z</dcterms:modified>
</cp:coreProperties>
</file>