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7" r:id="rId2"/>
  </p:sldMasterIdLst>
  <p:notesMasterIdLst>
    <p:notesMasterId r:id="rId41"/>
  </p:notesMasterIdLst>
  <p:handoutMasterIdLst>
    <p:handoutMasterId r:id="rId42"/>
  </p:handoutMasterIdLst>
  <p:sldIdLst>
    <p:sldId id="256" r:id="rId3"/>
    <p:sldId id="579" r:id="rId4"/>
    <p:sldId id="580" r:id="rId5"/>
    <p:sldId id="614" r:id="rId6"/>
    <p:sldId id="620" r:id="rId7"/>
    <p:sldId id="621" r:id="rId8"/>
    <p:sldId id="615" r:id="rId9"/>
    <p:sldId id="616" r:id="rId10"/>
    <p:sldId id="622" r:id="rId11"/>
    <p:sldId id="628" r:id="rId12"/>
    <p:sldId id="629" r:id="rId13"/>
    <p:sldId id="624" r:id="rId14"/>
    <p:sldId id="630" r:id="rId15"/>
    <p:sldId id="631" r:id="rId16"/>
    <p:sldId id="632" r:id="rId17"/>
    <p:sldId id="633" r:id="rId18"/>
    <p:sldId id="634" r:id="rId19"/>
    <p:sldId id="640" r:id="rId20"/>
    <p:sldId id="641" r:id="rId21"/>
    <p:sldId id="642" r:id="rId22"/>
    <p:sldId id="643" r:id="rId23"/>
    <p:sldId id="644" r:id="rId24"/>
    <p:sldId id="649" r:id="rId25"/>
    <p:sldId id="650" r:id="rId26"/>
    <p:sldId id="651" r:id="rId27"/>
    <p:sldId id="652" r:id="rId28"/>
    <p:sldId id="653" r:id="rId29"/>
    <p:sldId id="660" r:id="rId30"/>
    <p:sldId id="659" r:id="rId31"/>
    <p:sldId id="665" r:id="rId32"/>
    <p:sldId id="666" r:id="rId33"/>
    <p:sldId id="667" r:id="rId34"/>
    <p:sldId id="668" r:id="rId35"/>
    <p:sldId id="669" r:id="rId36"/>
    <p:sldId id="670" r:id="rId37"/>
    <p:sldId id="671" r:id="rId38"/>
    <p:sldId id="672" r:id="rId39"/>
    <p:sldId id="575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24"/>
    </p:cViewPr>
  </p:sorterViewPr>
  <p:notesViewPr>
    <p:cSldViewPr>
      <p:cViewPr varScale="1">
        <p:scale>
          <a:sx n="74" d="100"/>
          <a:sy n="74" d="100"/>
        </p:scale>
        <p:origin x="-21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92F2-969F-467F-90D6-4FF8F1CD62C8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DAB0A-5517-417C-B471-DCAFC1853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334A7-395C-4EC2-86D7-6922B8A97324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4C206-993C-4C68-94E1-C5A4B43CC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5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9874" y="1700809"/>
            <a:ext cx="9147175" cy="1255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mtClean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499992" y="3429000"/>
            <a:ext cx="8663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                   </a:t>
            </a:r>
            <a:r>
              <a:rPr lang="zh-CN" altLang="en-US" dirty="0" smtClean="0">
                <a:solidFill>
                  <a:prstClr val="black"/>
                </a:solidFill>
              </a:rPr>
              <a:t>第 </a:t>
            </a:r>
            <a:r>
              <a:rPr lang="en-US" altLang="zh-CN" dirty="0" smtClean="0">
                <a:solidFill>
                  <a:prstClr val="black"/>
                </a:solidFill>
              </a:rPr>
              <a:t>2 </a:t>
            </a:r>
            <a:r>
              <a:rPr lang="zh-CN" altLang="en-US" dirty="0" smtClean="0">
                <a:solidFill>
                  <a:prstClr val="black"/>
                </a:solidFill>
              </a:rPr>
              <a:t>章  测试用例 </a:t>
            </a:r>
            <a:r>
              <a:rPr lang="en-US" altLang="zh-CN" dirty="0" smtClean="0">
                <a:solidFill>
                  <a:prstClr val="black"/>
                </a:solidFill>
              </a:rPr>
              <a:t>TestCase</a:t>
            </a: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                                                                        </a:t>
            </a:r>
            <a:r>
              <a:rPr lang="zh-CN" altLang="en-US" dirty="0" smtClean="0">
                <a:solidFill>
                  <a:prstClr val="black"/>
                </a:solidFill>
              </a:rPr>
              <a:t>讲师</a:t>
            </a:r>
            <a:r>
              <a:rPr lang="en-US" altLang="zh-CN" dirty="0" smtClean="0">
                <a:solidFill>
                  <a:prstClr val="black"/>
                </a:solidFill>
              </a:rPr>
              <a:t>: </a:t>
            </a:r>
            <a:r>
              <a:rPr lang="zh-CN" altLang="en-US" dirty="0" smtClean="0">
                <a:solidFill>
                  <a:prstClr val="black"/>
                </a:solidFill>
              </a:rPr>
              <a:t>上海</a:t>
            </a: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悠悠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627784" y="2067055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HttpRunner V3.x</a:t>
            </a:r>
            <a:r>
              <a:rPr lang="zh-CN" altLang="en-US" sz="2800" baseline="0" dirty="0" smtClean="0">
                <a:solidFill>
                  <a:prstClr val="black"/>
                </a:solidFill>
              </a:rPr>
              <a:t>接口自动化实战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2760"/>
            <a:ext cx="1800200" cy="59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61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2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3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6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0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3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4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9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826-82EA-4D03-BC7A-70EAE965D0FD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2"/>
          <p:cNvSpPr/>
          <p:nvPr userDrawn="1"/>
        </p:nvSpPr>
        <p:spPr>
          <a:xfrm>
            <a:off x="2470895" y="285923"/>
            <a:ext cx="6191250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HttpRunner V3.x</a:t>
            </a:r>
            <a:r>
              <a:rPr lang="zh-CN" altLang="en-US" sz="2800" baseline="0" dirty="0" smtClean="0">
                <a:solidFill>
                  <a:prstClr val="black"/>
                </a:solidFill>
              </a:rPr>
              <a:t>接口自动化实战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1033" name="图片 1" descr="logo"/>
          <p:cNvSpPr>
            <a:spLocks noChangeAspect="1"/>
          </p:cNvSpPr>
          <p:nvPr userDrawn="1"/>
        </p:nvSpPr>
        <p:spPr>
          <a:xfrm>
            <a:off x="612775" y="261938"/>
            <a:ext cx="2014538" cy="6524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Line 14"/>
          <p:cNvSpPr/>
          <p:nvPr userDrawn="1"/>
        </p:nvSpPr>
        <p:spPr>
          <a:xfrm>
            <a:off x="574677" y="985839"/>
            <a:ext cx="7991475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8244"/>
            <a:ext cx="1800200" cy="59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E826-82EA-4D03-BC7A-70EAE965D0FD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E35B-4E16-4C73-9704-87974B4C1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request</a:t>
            </a:r>
            <a:r>
              <a:rPr lang="zh-CN" altLang="en-US" b="1" dirty="0" smtClean="0"/>
              <a:t>请求参数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323528" y="1700808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Httprunner </a:t>
            </a:r>
            <a:r>
              <a:rPr lang="zh-CN" altLang="en-US" dirty="0" smtClean="0"/>
              <a:t>发送请求是基于 </a:t>
            </a:r>
            <a:r>
              <a:rPr lang="en-US" altLang="zh-CN" dirty="0" smtClean="0"/>
              <a:t>requests </a:t>
            </a:r>
            <a:r>
              <a:rPr lang="zh-CN" altLang="en-US" dirty="0" smtClean="0"/>
              <a:t>库</a:t>
            </a:r>
            <a:endParaRPr lang="en-US" altLang="zh-CN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1764" y="4654587"/>
            <a:ext cx="8351912" cy="107721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method, url,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params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headers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cookies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files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auth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timeout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allow_redirects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True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proxies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hooks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stream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verify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cert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json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: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1764" y="2315895"/>
            <a:ext cx="8351912" cy="160043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requests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requests.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ession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s.request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"GET"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url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"http://49.235.92.12:8201/api/test/demo"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3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request</a:t>
            </a:r>
            <a:r>
              <a:rPr lang="zh-CN" altLang="en-US" b="1" dirty="0" smtClean="0"/>
              <a:t>请求参数</a:t>
            </a:r>
            <a:endParaRPr lang="en-US" altLang="zh-CN" b="1" dirty="0"/>
          </a:p>
        </p:txBody>
      </p:sp>
      <p:sp>
        <p:nvSpPr>
          <p:cNvPr id="9" name="矩形 8"/>
          <p:cNvSpPr/>
          <p:nvPr/>
        </p:nvSpPr>
        <p:spPr>
          <a:xfrm>
            <a:off x="323528" y="1494076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requests </a:t>
            </a:r>
            <a:r>
              <a:rPr lang="zh-CN" altLang="en-US" dirty="0" smtClean="0"/>
              <a:t>库官方文档介绍</a:t>
            </a:r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smtClean="0"/>
              <a:t>docs.python-requests.org/zh_CN/latest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12415"/>
            <a:ext cx="7056784" cy="434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9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GET</a:t>
            </a:r>
            <a:r>
              <a:rPr lang="zh-CN" altLang="en-US" b="1" dirty="0" smtClean="0"/>
              <a:t>请求示例 </a:t>
            </a:r>
            <a:r>
              <a:rPr lang="en-US" altLang="zh-CN" b="1" dirty="0" smtClean="0"/>
              <a:t>( params )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79612" y="2852935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1.get</a:t>
            </a:r>
            <a:r>
              <a:rPr lang="zh-CN" altLang="en-US" dirty="0" smtClean="0"/>
              <a:t>请求不带参数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/>
              <a:t>api/test/demo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2.get</a:t>
            </a:r>
            <a:r>
              <a:rPr lang="zh-CN" altLang="en-US" dirty="0" smtClean="0"/>
              <a:t>请求带参数 </a:t>
            </a:r>
            <a:r>
              <a:rPr lang="en-US" altLang="zh-CN" dirty="0" smtClean="0"/>
              <a:t>(</a:t>
            </a:r>
            <a:r>
              <a:rPr lang="en-US" altLang="zh-CN" b="1" dirty="0"/>
              <a:t>params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smtClean="0"/>
              <a:t>api/v1/</a:t>
            </a:r>
            <a:r>
              <a:rPr lang="en-US" altLang="zh-CN" dirty="0" err="1" smtClean="0"/>
              <a:t>goods?page</a:t>
            </a:r>
            <a:r>
              <a:rPr lang="en-US" altLang="zh-CN" dirty="0" smtClean="0"/>
              <a:t>=1&amp;size=2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58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GET</a:t>
            </a:r>
            <a:r>
              <a:rPr lang="zh-CN" altLang="en-US" b="1" dirty="0" smtClean="0"/>
              <a:t>请求示例 </a:t>
            </a:r>
            <a:r>
              <a:rPr lang="en-US" altLang="zh-CN" b="1" dirty="0" smtClean="0"/>
              <a:t>( params )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9266" y="1700808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1.get</a:t>
            </a:r>
            <a:r>
              <a:rPr lang="zh-CN" altLang="en-US" dirty="0" smtClean="0"/>
              <a:t>请求不带参数</a:t>
            </a:r>
            <a:r>
              <a:rPr lang="en-US" altLang="zh-CN" dirty="0"/>
              <a:t> </a:t>
            </a:r>
            <a:r>
              <a:rPr lang="en-US" altLang="zh-CN" dirty="0" smtClean="0"/>
              <a:t>/api/test/demo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先用接口工具测试通过！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682705" cy="370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GET</a:t>
            </a:r>
            <a:r>
              <a:rPr lang="zh-CN" altLang="en-US" b="1" dirty="0" smtClean="0"/>
              <a:t>请求示例 </a:t>
            </a:r>
            <a:r>
              <a:rPr lang="en-US" altLang="zh-CN" b="1" dirty="0" smtClean="0"/>
              <a:t>( params )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9266" y="170080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1.get</a:t>
            </a:r>
            <a:r>
              <a:rPr lang="zh-CN" altLang="en-US" dirty="0" smtClean="0"/>
              <a:t>请求不带参数</a:t>
            </a:r>
            <a:r>
              <a:rPr lang="en-US" altLang="zh-CN" dirty="0"/>
              <a:t> </a:t>
            </a:r>
            <a:r>
              <a:rPr lang="en-US" altLang="zh-CN" dirty="0" smtClean="0"/>
              <a:t>/api/test/demo</a:t>
            </a:r>
          </a:p>
          <a:p>
            <a:r>
              <a:rPr lang="en-US" altLang="zh-CN" dirty="0" smtClean="0"/>
              <a:t>Yaml</a:t>
            </a:r>
            <a:r>
              <a:rPr lang="zh-CN" altLang="en-US" dirty="0" smtClean="0"/>
              <a:t>示例</a:t>
            </a:r>
            <a:endParaRPr lang="en-US" altLang="zh-C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560" y="2636912"/>
            <a:ext cx="8244408" cy="341632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 demo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http://49.235.92.12:7005/api/test/demo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GET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body.code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9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GET</a:t>
            </a:r>
            <a:r>
              <a:rPr lang="zh-CN" altLang="en-US" b="1" dirty="0" smtClean="0"/>
              <a:t>请求示例 </a:t>
            </a:r>
            <a:r>
              <a:rPr lang="en-US" altLang="zh-CN" b="1" dirty="0" smtClean="0"/>
              <a:t>( params )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305429" y="162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2.get</a:t>
            </a:r>
            <a:r>
              <a:rPr lang="zh-CN" altLang="en-US" dirty="0"/>
              <a:t>请求带参数 </a:t>
            </a:r>
            <a:r>
              <a:rPr lang="en-US" altLang="zh-CN" dirty="0"/>
              <a:t>(</a:t>
            </a:r>
            <a:r>
              <a:rPr lang="en-US" altLang="zh-CN" b="1" dirty="0"/>
              <a:t>params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/api/v1/</a:t>
            </a:r>
            <a:r>
              <a:rPr lang="en-US" altLang="zh-CN" dirty="0" err="1"/>
              <a:t>goods?page</a:t>
            </a:r>
            <a:r>
              <a:rPr lang="en-US" altLang="zh-CN" dirty="0"/>
              <a:t>=1&amp;size=2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82662"/>
            <a:ext cx="5133028" cy="442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3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GET</a:t>
            </a:r>
            <a:r>
              <a:rPr lang="zh-CN" altLang="en-US" b="1" dirty="0" smtClean="0"/>
              <a:t>请求示例 </a:t>
            </a:r>
            <a:r>
              <a:rPr lang="en-US" altLang="zh-CN" b="1" dirty="0" smtClean="0"/>
              <a:t>( params )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6288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Yaml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31640" y="1637129"/>
            <a:ext cx="7524328" cy="480131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goods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http://49.235.92.12:7005/api/v1/goods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GET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headers: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User-Agent: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python-requests/2.18.4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params: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page: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size: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body.code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5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base_url</a:t>
            </a:r>
            <a:endParaRPr lang="en-US" altLang="zh-C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41494" y="3393113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base_url </a:t>
            </a:r>
            <a:r>
              <a:rPr lang="zh-CN" altLang="en-US" b="1" dirty="0" smtClean="0"/>
              <a:t>是部署接口项目环境地址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部署环境地址和端口是有可能会变的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696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base_url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90721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先弄清楚什么是部署环境地址？什么是接口地址？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49.235.92.12:8201/api/test/demo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573016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部署环境</a:t>
            </a:r>
            <a:r>
              <a:rPr lang="zh-CN" altLang="en-US" dirty="0" smtClean="0"/>
              <a:t>：   包含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 、 </a:t>
            </a:r>
            <a:r>
              <a:rPr lang="en-US" altLang="zh-CN" dirty="0" smtClean="0"/>
              <a:t>ip(</a:t>
            </a:r>
            <a:r>
              <a:rPr lang="en-US" altLang="zh-CN" dirty="0"/>
              <a:t>49.235.92.12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或域名 、 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端口</a:t>
            </a:r>
            <a:r>
              <a:rPr lang="en-US" altLang="zh-CN" dirty="0" smtClean="0"/>
              <a:t>8201(</a:t>
            </a:r>
            <a:r>
              <a:rPr lang="zh-CN" altLang="en-US" dirty="0" smtClean="0"/>
              <a:t>不写打开默认</a:t>
            </a:r>
            <a:r>
              <a:rPr lang="en-US" altLang="zh-CN" dirty="0" smtClean="0"/>
              <a:t>80)</a:t>
            </a:r>
          </a:p>
          <a:p>
            <a:endParaRPr lang="en-US" altLang="zh-CN" dirty="0"/>
          </a:p>
          <a:p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49.235.92.12:8201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b="1" dirty="0" smtClean="0"/>
              <a:t>接口地址</a:t>
            </a:r>
            <a:r>
              <a:rPr lang="zh-CN" altLang="en-US" dirty="0" smtClean="0"/>
              <a:t>：只端口后面的参数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/</a:t>
            </a:r>
            <a:r>
              <a:rPr lang="en-US" altLang="zh-CN" dirty="0" smtClean="0"/>
              <a:t>api/test/demo</a:t>
            </a:r>
          </a:p>
          <a:p>
            <a:r>
              <a:rPr lang="zh-CN" altLang="zh-CN" dirty="0">
                <a:latin typeface="Consolas" pitchFamily="49" charset="0"/>
                <a:ea typeface="宋体" pitchFamily="2" charset="-122"/>
                <a:cs typeface="宋体" pitchFamily="2" charset="-122"/>
              </a:rPr>
              <a:t>/api/v1/goods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921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base_url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235356" y="1628800"/>
            <a:ext cx="8009051" cy="64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部署环境是可以变的，比如</a:t>
            </a:r>
            <a:r>
              <a:rPr lang="en-US" altLang="zh-CN" b="1" dirty="0"/>
              <a:t>test</a:t>
            </a:r>
            <a:r>
              <a:rPr lang="zh-CN" altLang="en-US" b="1" dirty="0"/>
              <a:t>环境，</a:t>
            </a:r>
            <a:r>
              <a:rPr lang="en-US" altLang="zh-CN" b="1" dirty="0"/>
              <a:t>uat </a:t>
            </a:r>
            <a:r>
              <a:rPr lang="zh-CN" altLang="en-US" b="1" dirty="0"/>
              <a:t>环境，</a:t>
            </a:r>
            <a:r>
              <a:rPr lang="en-US" altLang="zh-CN" b="1" dirty="0"/>
              <a:t>pre</a:t>
            </a:r>
            <a:r>
              <a:rPr lang="zh-CN" altLang="en-US" b="1" dirty="0"/>
              <a:t>环境</a:t>
            </a:r>
            <a:endParaRPr lang="en-US" altLang="zh-CN" b="1" dirty="0"/>
          </a:p>
          <a:p>
            <a:r>
              <a:rPr lang="zh-CN" altLang="en-US" b="1" dirty="0"/>
              <a:t>接口地址不变</a:t>
            </a:r>
            <a:endParaRPr lang="en-US" altLang="zh-CN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1560" y="2492896"/>
            <a:ext cx="7848872" cy="397031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http://49.235.92.12:</a:t>
            </a:r>
            <a:r>
              <a:rPr lang="en-US" altLang="zh-CN" sz="1400" dirty="0" smtClean="0">
                <a:solidFill>
                  <a:srgbClr val="9BC28E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8201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goods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/api/v1/goods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GET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headers: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User-Agent: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python-requests/2.18.4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params: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page: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size: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8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yaml </a:t>
            </a:r>
            <a:r>
              <a:rPr lang="zh-CN" altLang="en-US" b="1" dirty="0" smtClean="0"/>
              <a:t>用例结构</a:t>
            </a:r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683568" y="2636912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httprunner 3.x </a:t>
            </a:r>
            <a:r>
              <a:rPr lang="zh-CN" altLang="en-US" dirty="0"/>
              <a:t>版本弱化了</a:t>
            </a:r>
            <a:r>
              <a:rPr lang="en-US" altLang="zh-CN" dirty="0"/>
              <a:t>api</a:t>
            </a:r>
            <a:r>
              <a:rPr lang="zh-CN" altLang="en-US" dirty="0"/>
              <a:t>层的概念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直接</a:t>
            </a:r>
            <a:r>
              <a:rPr lang="zh-CN" altLang="en-US" dirty="0"/>
              <a:t>在 </a:t>
            </a:r>
            <a:r>
              <a:rPr lang="en-US" altLang="zh-CN" dirty="0"/>
              <a:t>testcase </a:t>
            </a:r>
            <a:r>
              <a:rPr lang="zh-CN" altLang="en-US" dirty="0"/>
              <a:t>中</a:t>
            </a:r>
            <a:r>
              <a:rPr lang="zh-CN" altLang="en-US" dirty="0" smtClean="0"/>
              <a:t>写 </a:t>
            </a:r>
            <a:r>
              <a:rPr lang="en-US" altLang="zh-CN" dirty="0" smtClean="0"/>
              <a:t>request </a:t>
            </a:r>
            <a:r>
              <a:rPr lang="zh-CN" altLang="en-US" dirty="0"/>
              <a:t>请求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是单个请求，也可以直接写成一个 </a:t>
            </a:r>
            <a:r>
              <a:rPr lang="en-US" altLang="zh-CN" dirty="0"/>
              <a:t>testcase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每个 </a:t>
            </a:r>
            <a:r>
              <a:rPr lang="en-US" altLang="zh-CN" dirty="0"/>
              <a:t>testcase </a:t>
            </a:r>
            <a:r>
              <a:rPr lang="zh-CN" altLang="en-US" dirty="0"/>
              <a:t>必须具有两个类属性：</a:t>
            </a:r>
            <a:r>
              <a:rPr lang="en-US" altLang="zh-CN" dirty="0"/>
              <a:t>config </a:t>
            </a:r>
            <a:r>
              <a:rPr lang="zh-CN" altLang="en-US" dirty="0"/>
              <a:t>和 </a:t>
            </a:r>
            <a:r>
              <a:rPr lang="en-US" altLang="zh-CN" dirty="0"/>
              <a:t>teststeps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base_url</a:t>
            </a:r>
            <a:endParaRPr lang="en-US" altLang="zh-CN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04" y="2564904"/>
            <a:ext cx="760888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70080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官方文档说：</a:t>
            </a:r>
            <a:endParaRPr lang="en-US" altLang="zh-CN" dirty="0" smtClean="0"/>
          </a:p>
          <a:p>
            <a:r>
              <a:rPr lang="zh-CN" altLang="en-US" dirty="0" smtClean="0"/>
              <a:t>如果在</a:t>
            </a:r>
            <a:r>
              <a:rPr lang="en-US" altLang="zh-CN" dirty="0" smtClean="0"/>
              <a:t>config</a:t>
            </a:r>
            <a:r>
              <a:rPr lang="zh-CN" altLang="en-US" dirty="0" smtClean="0"/>
              <a:t>中给了 </a:t>
            </a:r>
            <a:r>
              <a:rPr lang="en-US" altLang="zh-CN" dirty="0" smtClean="0"/>
              <a:t>base_url </a:t>
            </a:r>
            <a:r>
              <a:rPr lang="zh-CN" altLang="en-US" dirty="0" smtClean="0"/>
              <a:t>，那么 </a:t>
            </a:r>
            <a:r>
              <a:rPr lang="en-US" altLang="zh-CN" dirty="0" smtClean="0"/>
              <a:t>teststep </a:t>
            </a:r>
            <a:r>
              <a:rPr lang="zh-CN" altLang="en-US" dirty="0" smtClean="0"/>
              <a:t>中接口需用相对路径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725144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个接口，</a:t>
            </a:r>
            <a:r>
              <a:rPr lang="en-US" altLang="zh-CN" dirty="0"/>
              <a:t> config</a:t>
            </a:r>
            <a:r>
              <a:rPr lang="zh-CN" altLang="en-US" dirty="0"/>
              <a:t>中给了 </a:t>
            </a:r>
            <a:r>
              <a:rPr lang="en-US" altLang="zh-CN" dirty="0"/>
              <a:t>base_url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接口</a:t>
            </a:r>
            <a:r>
              <a:rPr lang="en-US" altLang="zh-CN" dirty="0" smtClean="0"/>
              <a:t>1 </a:t>
            </a:r>
            <a:r>
              <a:rPr lang="zh-CN" altLang="en-US" dirty="0" smtClean="0"/>
              <a:t>用默认是</a:t>
            </a:r>
            <a:r>
              <a:rPr lang="en-US" altLang="zh-CN" dirty="0"/>
              <a:t>base_url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en-US" altLang="zh-CN" dirty="0" smtClean="0"/>
              <a:t>2 </a:t>
            </a:r>
            <a:r>
              <a:rPr lang="zh-CN" altLang="en-US" dirty="0" smtClean="0"/>
              <a:t>用另外一个绝对地址是否可行？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3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base_url</a:t>
            </a:r>
            <a:endParaRPr lang="en-US" altLang="zh-CN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6994" y="1494076"/>
            <a:ext cx="8123040" cy="526297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http://49.235.92.12: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8201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 demo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/api/test/demo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GET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goods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http://49.235.92.12: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7005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/api/v1/goods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GET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params: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page: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size: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https</a:t>
            </a:r>
            <a:r>
              <a:rPr lang="zh-CN" altLang="en-US" b="1" dirty="0" smtClean="0"/>
              <a:t>请求</a:t>
            </a:r>
            <a:r>
              <a:rPr lang="en-US" altLang="zh-CN" b="1" dirty="0" smtClean="0"/>
              <a:t>(SSL</a:t>
            </a:r>
            <a:r>
              <a:rPr lang="zh-CN" altLang="en-US" b="1" dirty="0" smtClean="0"/>
              <a:t>证书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967336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https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(</a:t>
            </a:r>
            <a:r>
              <a:rPr lang="en-US" altLang="zh-CN" b="1" dirty="0"/>
              <a:t>SSL</a:t>
            </a:r>
            <a:r>
              <a:rPr lang="en-US" altLang="zh-CN" dirty="0" smtClean="0"/>
              <a:t>)         https = http + ssl</a:t>
            </a:r>
          </a:p>
          <a:p>
            <a:endParaRPr lang="en-US" altLang="zh-CN" dirty="0"/>
          </a:p>
          <a:p>
            <a:r>
              <a:rPr lang="en-US" altLang="zh-CN" dirty="0"/>
              <a:t>https://www.cnblogs.com/yoyoketang/</a:t>
            </a:r>
          </a:p>
        </p:txBody>
      </p:sp>
    </p:spTree>
    <p:extLst>
      <p:ext uri="{BB962C8B-B14F-4D97-AF65-F5344CB8AC3E}">
        <p14:creationId xmlns:p14="http://schemas.microsoft.com/office/powerpoint/2010/main" val="14657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https</a:t>
            </a:r>
            <a:r>
              <a:rPr lang="zh-CN" altLang="en-US" b="1" dirty="0" smtClean="0"/>
              <a:t>请求</a:t>
            </a:r>
            <a:r>
              <a:rPr lang="en-US" altLang="zh-CN" b="1" dirty="0" smtClean="0"/>
              <a:t>(SSL</a:t>
            </a:r>
            <a:r>
              <a:rPr lang="zh-CN" altLang="en-US" b="1" dirty="0" smtClean="0"/>
              <a:t>证书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7134" y="173933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如果不开代理工具如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，直接请求是没问题的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122809"/>
            <a:ext cx="8676456" cy="120032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requests.get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"https://www.cnblogs.com/yoyoketang/"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开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fiddler</a:t>
            </a: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会报</a:t>
            </a: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.SSLError: [SSL: CERTIFICATE_VERIFY_FAILED]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7504" y="4941168"/>
            <a:ext cx="8964488" cy="92333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verify=False </a:t>
            </a: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忽略证书校验</a:t>
            </a:r>
            <a:b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 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requests.get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00B5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"https://www.cnblogs.com/yoyoketang/"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verify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False</a:t>
            </a: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1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https</a:t>
            </a:r>
            <a:r>
              <a:rPr lang="zh-CN" altLang="en-US" b="1" dirty="0" smtClean="0"/>
              <a:t>请求</a:t>
            </a:r>
            <a:r>
              <a:rPr lang="en-US" altLang="zh-CN" b="1" dirty="0" smtClean="0"/>
              <a:t>(SSL</a:t>
            </a:r>
            <a:r>
              <a:rPr lang="zh-CN" altLang="en-US" b="1" dirty="0" smtClean="0"/>
              <a:t>证书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960" y="1774617"/>
            <a:ext cx="860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代理工具，会报：</a:t>
            </a:r>
            <a:endParaRPr lang="en-US" altLang="zh-CN" dirty="0"/>
          </a:p>
          <a:p>
            <a:r>
              <a:rPr lang="en-US" altLang="zh-CN" dirty="0" smtClean="0"/>
              <a:t>requests.exceptions.SSLError</a:t>
            </a:r>
            <a:r>
              <a:rPr lang="en-US" altLang="zh-CN" dirty="0"/>
              <a:t>: [SSL: CERTIFICATE_VERIFY_FAILED] certificate verify failed (_ssl.c:841)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47681"/>
            <a:ext cx="4320480" cy="442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9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https</a:t>
            </a:r>
            <a:r>
              <a:rPr lang="zh-CN" altLang="en-US" b="1" dirty="0" smtClean="0"/>
              <a:t>请求</a:t>
            </a:r>
            <a:r>
              <a:rPr lang="en-US" altLang="zh-CN" b="1" dirty="0" smtClean="0"/>
              <a:t>(SSL</a:t>
            </a:r>
            <a:r>
              <a:rPr lang="zh-CN" altLang="en-US" b="1" dirty="0" smtClean="0"/>
              <a:t>证书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5760" y="1916832"/>
            <a:ext cx="65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TRequest</a:t>
            </a:r>
            <a:r>
              <a:rPr lang="en-US" altLang="zh-CN" dirty="0" smtClean="0"/>
              <a:t>  </a:t>
            </a:r>
            <a:r>
              <a:rPr lang="zh-CN" altLang="en-US" dirty="0" smtClean="0"/>
              <a:t>默认 </a:t>
            </a:r>
            <a:r>
              <a:rPr lang="en-US" altLang="zh-CN" dirty="0" smtClean="0"/>
              <a:t> </a:t>
            </a:r>
            <a:r>
              <a:rPr lang="zh-CN" altLang="zh-CN" b="1" dirty="0">
                <a:latin typeface="Consolas" pitchFamily="49" charset="0"/>
                <a:ea typeface="宋体" pitchFamily="2" charset="-122"/>
                <a:cs typeface="宋体" pitchFamily="2" charset="-122"/>
              </a:rPr>
              <a:t>verify: </a:t>
            </a:r>
            <a:r>
              <a:rPr lang="zh-CN" altLang="zh-CN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False</a:t>
            </a:r>
            <a:r>
              <a:rPr lang="en-US" altLang="zh-CN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en-US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忽略对证书的校验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76227"/>
            <a:ext cx="6840760" cy="340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9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https</a:t>
            </a:r>
            <a:r>
              <a:rPr lang="zh-CN" altLang="en-US" b="1" dirty="0" smtClean="0"/>
              <a:t>请求</a:t>
            </a:r>
            <a:r>
              <a:rPr lang="en-US" altLang="zh-CN" b="1" dirty="0" smtClean="0"/>
              <a:t>(SSL</a:t>
            </a:r>
            <a:r>
              <a:rPr lang="zh-CN" altLang="en-US" b="1" dirty="0" smtClean="0"/>
              <a:t>证书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5799" y="1732166"/>
            <a:ext cx="65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verify</a:t>
            </a:r>
            <a:r>
              <a:rPr lang="zh-CN" altLang="zh-CN" b="1" dirty="0">
                <a:latin typeface="Consolas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lang="zh-CN" altLang="zh-CN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False</a:t>
            </a:r>
            <a:r>
              <a:rPr lang="en-US" altLang="zh-CN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en-US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默认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2420888"/>
            <a:ext cx="8316416" cy="341632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verify: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False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 demo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https://www.cnblogs.com/yoyoketang/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GET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9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2.6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</a:t>
            </a:r>
            <a:r>
              <a:rPr lang="en-US" altLang="zh-CN" b="1" dirty="0"/>
              <a:t>post</a:t>
            </a:r>
            <a:r>
              <a:rPr lang="zh-CN" altLang="en-US" b="1" dirty="0"/>
              <a:t>请求类型</a:t>
            </a:r>
            <a:r>
              <a:rPr lang="en-US" altLang="zh-CN" dirty="0" smtClean="0"/>
              <a:t>application/x-www-form-</a:t>
            </a:r>
            <a:r>
              <a:rPr lang="en-US" altLang="zh-CN" dirty="0" err="1" smtClean="0"/>
              <a:t>urlencoded</a:t>
            </a:r>
            <a:endParaRPr lang="en-US" altLang="zh-C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20312" y="2958559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请求参数类型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content-type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application/x-www-form-urlencoded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2.6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</a:t>
            </a:r>
            <a:r>
              <a:rPr lang="en-US" altLang="zh-CN" b="1" dirty="0"/>
              <a:t>post</a:t>
            </a:r>
            <a:r>
              <a:rPr lang="zh-CN" altLang="en-US" b="1" dirty="0"/>
              <a:t>请求类型</a:t>
            </a: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案例       </a:t>
            </a:r>
            <a:r>
              <a:rPr lang="en-US" altLang="zh-CN" dirty="0" smtClean="0"/>
              <a:t>/api/v4/login</a:t>
            </a:r>
          </a:p>
          <a:p>
            <a:r>
              <a:rPr lang="en-US" altLang="zh-CN" dirty="0"/>
              <a:t>Content-Type: </a:t>
            </a:r>
            <a:r>
              <a:rPr lang="en-US" altLang="zh-CN" dirty="0" smtClean="0"/>
              <a:t>application/x-www-form-urlencoded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username=test&amp;password=123456</a:t>
            </a:r>
            <a:endParaRPr lang="zh-CN" altLang="en-US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07" y="2829129"/>
            <a:ext cx="5994585" cy="368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5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2.6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</a:t>
            </a:r>
            <a:r>
              <a:rPr lang="en-US" altLang="zh-CN" b="1" dirty="0"/>
              <a:t>post</a:t>
            </a:r>
            <a:r>
              <a:rPr lang="zh-CN" altLang="en-US" b="1" dirty="0"/>
              <a:t>请求类型</a:t>
            </a: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endParaRPr lang="en-US" altLang="zh-C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772816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案例       </a:t>
            </a:r>
            <a:r>
              <a:rPr lang="en-US" altLang="zh-CN" dirty="0" smtClean="0"/>
              <a:t>/api/v4/login</a:t>
            </a:r>
          </a:p>
          <a:p>
            <a:r>
              <a:rPr lang="en-US" altLang="zh-CN" dirty="0" smtClean="0"/>
              <a:t>Request </a:t>
            </a:r>
            <a:r>
              <a:rPr lang="zh-CN" altLang="en-US" dirty="0" smtClean="0"/>
              <a:t>发请求传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参数</a:t>
            </a:r>
            <a:endParaRPr lang="en-US" altLang="zh-CN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3274" y="2888069"/>
            <a:ext cx="8460432" cy="332398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http://49.235.92.12:8201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step login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/api/v4/login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username: </a:t>
            </a:r>
            <a:r>
              <a:rPr lang="zh-CN" altLang="zh-CN" sz="1400" dirty="0">
                <a:solidFill>
                  <a:srgbClr val="9BC28E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test1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password: </a:t>
            </a:r>
            <a:r>
              <a:rPr lang="zh-CN" altLang="zh-CN" sz="1400" b="1" dirty="0">
                <a:solidFill>
                  <a:srgbClr val="01B801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1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测试用例 </a:t>
            </a:r>
            <a:r>
              <a:rPr lang="en-US" altLang="zh-CN" b="1" dirty="0"/>
              <a:t>– yaml </a:t>
            </a:r>
            <a:r>
              <a:rPr lang="zh-CN" altLang="en-US" b="1" dirty="0"/>
              <a:t>用例结构</a:t>
            </a:r>
            <a:r>
              <a:rPr lang="en-US" altLang="zh-CN" b="1" dirty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916833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每个 </a:t>
            </a:r>
            <a:r>
              <a:rPr lang="en-US" altLang="zh-CN" dirty="0"/>
              <a:t>testcase </a:t>
            </a:r>
            <a:r>
              <a:rPr lang="zh-CN" altLang="en-US" dirty="0"/>
              <a:t>必须具有两个类属性：</a:t>
            </a:r>
            <a:r>
              <a:rPr lang="en-US" altLang="zh-CN" dirty="0"/>
              <a:t>config </a:t>
            </a:r>
            <a:r>
              <a:rPr lang="zh-CN" altLang="en-US" dirty="0"/>
              <a:t>和 </a:t>
            </a:r>
            <a:r>
              <a:rPr lang="en-US" altLang="zh-CN" dirty="0"/>
              <a:t>teststeps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85" y="3068960"/>
            <a:ext cx="8530605" cy="214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8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2.7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</a:t>
            </a:r>
            <a:r>
              <a:rPr lang="en-US" altLang="zh-CN" b="1" dirty="0"/>
              <a:t>variables </a:t>
            </a:r>
            <a:r>
              <a:rPr lang="zh-CN" altLang="en-US" b="1" dirty="0" smtClean="0"/>
              <a:t>变量声明与引用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187624" y="3573016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t</a:t>
            </a:r>
            <a:r>
              <a:rPr lang="zh-CN" altLang="zh-CN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eststeps</a:t>
            </a:r>
            <a:r>
              <a:rPr lang="en-US" altLang="zh-CN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en-US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中变量对当前 </a:t>
            </a:r>
            <a:r>
              <a:rPr lang="en-US" altLang="zh-CN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step </a:t>
            </a:r>
            <a:r>
              <a:rPr lang="zh-CN" altLang="en-US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有效</a:t>
            </a:r>
            <a:endParaRPr lang="en-US" altLang="zh-CN" b="1" dirty="0" smtClean="0"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endParaRPr lang="en-US" altLang="zh-CN" b="1" dirty="0" smtClean="0">
              <a:latin typeface="Consolas" pitchFamily="49" charset="0"/>
              <a:ea typeface="宋体" pitchFamily="2" charset="-122"/>
            </a:endParaRPr>
          </a:p>
          <a:p>
            <a:r>
              <a:rPr lang="en-US" altLang="zh-CN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c</a:t>
            </a:r>
            <a:r>
              <a:rPr lang="zh-CN" altLang="zh-CN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onfig</a:t>
            </a:r>
            <a:r>
              <a:rPr lang="en-US" altLang="zh-CN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en-US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中变量在整个 </a:t>
            </a:r>
            <a:r>
              <a:rPr lang="en-US" altLang="zh-CN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yaml </a:t>
            </a:r>
            <a:r>
              <a:rPr lang="zh-CN" altLang="en-US" b="1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中都生效</a:t>
            </a:r>
            <a:endParaRPr lang="en-US" altLang="zh-CN" b="1" dirty="0">
              <a:latin typeface="Consolas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1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2.7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</a:t>
            </a:r>
            <a:r>
              <a:rPr lang="en-US" altLang="zh-CN" b="1" dirty="0"/>
              <a:t>variables </a:t>
            </a:r>
            <a:r>
              <a:rPr lang="zh-CN" altLang="en-US" b="1" dirty="0" smtClean="0"/>
              <a:t>变量声明与引用</a:t>
            </a:r>
            <a:endParaRPr lang="en-US" altLang="zh-CN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2267744"/>
            <a:ext cx="8604448" cy="418576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http://49.235.92.12:7005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step login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variables: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user: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test1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psw: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/api/v1/login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username: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$user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password: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$psw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772817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Variables </a:t>
            </a:r>
            <a:r>
              <a:rPr lang="zh-CN" altLang="en-US" b="1" dirty="0" smtClean="0"/>
              <a:t>声明变量  </a:t>
            </a:r>
            <a:r>
              <a:rPr lang="en-US" altLang="zh-CN" b="1" dirty="0" smtClean="0"/>
              <a:t>$var </a:t>
            </a:r>
            <a:r>
              <a:rPr lang="zh-CN" altLang="en-US" b="1" dirty="0" smtClean="0"/>
              <a:t>引用变量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7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2.7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</a:t>
            </a:r>
            <a:r>
              <a:rPr lang="en-US" altLang="zh-CN" b="1" dirty="0"/>
              <a:t>variables </a:t>
            </a:r>
            <a:r>
              <a:rPr lang="zh-CN" altLang="en-US" b="1" dirty="0" smtClean="0"/>
              <a:t>变量声明与引用</a:t>
            </a:r>
            <a:endParaRPr lang="en-US" altLang="zh-CN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2441000"/>
            <a:ext cx="8748464" cy="418576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http://49.235.92.12:7005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variables: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user: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test1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psw: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step login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/api/v1/login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POST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json: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username: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$user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password: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$psw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body.code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Config </a:t>
            </a:r>
            <a:r>
              <a:rPr lang="zh-CN" altLang="en-US" dirty="0" smtClean="0"/>
              <a:t>中 </a:t>
            </a:r>
            <a:r>
              <a:rPr lang="en-US" altLang="zh-CN" b="1" dirty="0" smtClean="0"/>
              <a:t>variables </a:t>
            </a:r>
            <a:r>
              <a:rPr lang="zh-CN" altLang="en-US" b="1" dirty="0" smtClean="0"/>
              <a:t>整个</a:t>
            </a:r>
            <a:r>
              <a:rPr lang="en-US" altLang="zh-CN" b="1" dirty="0" smtClean="0"/>
              <a:t>yaml</a:t>
            </a:r>
            <a:r>
              <a:rPr lang="zh-CN" altLang="en-US" b="1" dirty="0" smtClean="0"/>
              <a:t>文件都生效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6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2.7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</a:t>
            </a:r>
            <a:r>
              <a:rPr lang="en-US" altLang="zh-CN" b="1" dirty="0"/>
              <a:t>variables </a:t>
            </a:r>
            <a:r>
              <a:rPr lang="zh-CN" altLang="en-US" b="1" dirty="0" smtClean="0"/>
              <a:t>变量声明与引用</a:t>
            </a:r>
            <a:endParaRPr lang="en-US" altLang="zh-C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498841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变量优先级：如果 </a:t>
            </a:r>
            <a:r>
              <a:rPr lang="en-US" altLang="zh-CN" dirty="0" smtClean="0"/>
              <a:t>Config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Step </a:t>
            </a:r>
            <a:r>
              <a:rPr lang="zh-CN" altLang="en-US" dirty="0" smtClean="0"/>
              <a:t>中都有同一变量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Step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&gt; Config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996952"/>
            <a:ext cx="5828507" cy="320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6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2.8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</a:t>
            </a:r>
            <a:r>
              <a:rPr lang="en-US" altLang="zh-CN" b="1" dirty="0"/>
              <a:t>validate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校验结果</a:t>
            </a:r>
            <a:endParaRPr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611560" y="2564904"/>
            <a:ext cx="68407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validate </a:t>
            </a:r>
            <a:r>
              <a:rPr lang="zh-CN" altLang="en-US" b="1" dirty="0"/>
              <a:t>校验</a:t>
            </a:r>
            <a:r>
              <a:rPr lang="zh-CN" altLang="en-US" b="1" dirty="0" smtClean="0"/>
              <a:t>结果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jmespath </a:t>
            </a:r>
            <a:r>
              <a:rPr lang="zh-CN" altLang="en-US" dirty="0" smtClean="0"/>
              <a:t>提取 </a:t>
            </a:r>
            <a:r>
              <a:rPr lang="en-US" altLang="zh-CN" dirty="0"/>
              <a:t>JSON </a:t>
            </a:r>
            <a:r>
              <a:rPr lang="zh-CN" altLang="en-US" dirty="0"/>
              <a:t>响应正文并使用预期值进行验证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 - jmes_path</a:t>
            </a:r>
            <a:r>
              <a:rPr lang="zh-CN" altLang="en-US" dirty="0"/>
              <a:t>：</a:t>
            </a:r>
            <a:r>
              <a:rPr lang="en-US" altLang="zh-CN" dirty="0"/>
              <a:t>jmespath </a:t>
            </a:r>
            <a:r>
              <a:rPr lang="zh-CN" altLang="en-US" dirty="0"/>
              <a:t>表达式，更多细节</a:t>
            </a:r>
            <a:r>
              <a:rPr lang="zh-CN" altLang="en-US" dirty="0" smtClean="0"/>
              <a:t>参考 </a:t>
            </a:r>
            <a:r>
              <a:rPr lang="en-US" altLang="zh-CN" dirty="0" smtClean="0"/>
              <a:t>JMESPath </a:t>
            </a:r>
            <a:r>
              <a:rPr lang="zh-CN" altLang="en-US" dirty="0" smtClean="0"/>
              <a:t>教程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en-US" altLang="zh-CN" dirty="0" smtClean="0"/>
              <a:t>expect </a:t>
            </a:r>
            <a:r>
              <a:rPr lang="zh-CN" altLang="en-US" dirty="0" smtClean="0"/>
              <a:t>预期</a:t>
            </a:r>
            <a:r>
              <a:rPr lang="zh-CN" altLang="en-US" dirty="0"/>
              <a:t>值：这里也可以使用指定的预期值、变量或函数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- </a:t>
            </a:r>
            <a:r>
              <a:rPr lang="en-US" altLang="zh-CN" dirty="0" smtClean="0"/>
              <a:t>message </a:t>
            </a:r>
            <a:r>
              <a:rPr lang="zh-CN" altLang="en-US" dirty="0" smtClean="0"/>
              <a:t>消息</a:t>
            </a:r>
            <a:r>
              <a:rPr lang="zh-CN" altLang="en-US" dirty="0"/>
              <a:t>（可选）：用于指示断言错误原因</a:t>
            </a:r>
          </a:p>
        </p:txBody>
      </p:sp>
    </p:spTree>
    <p:extLst>
      <p:ext uri="{BB962C8B-B14F-4D97-AF65-F5344CB8AC3E}">
        <p14:creationId xmlns:p14="http://schemas.microsoft.com/office/powerpoint/2010/main" val="6162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2.8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</a:t>
            </a:r>
            <a:r>
              <a:rPr lang="en-US" altLang="zh-CN" b="1" dirty="0"/>
              <a:t>validate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校验结果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467544" y="1700808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jmespath </a:t>
            </a:r>
            <a:r>
              <a:rPr lang="zh-CN" altLang="en-US" dirty="0"/>
              <a:t>提取 </a:t>
            </a:r>
            <a:r>
              <a:rPr lang="en-US" altLang="zh-CN" dirty="0"/>
              <a:t>JSON </a:t>
            </a:r>
            <a:r>
              <a:rPr lang="zh-CN" altLang="en-US" dirty="0"/>
              <a:t>响应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2132856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Httprunner </a:t>
            </a:r>
            <a:r>
              <a:rPr lang="zh-CN" altLang="en-US" dirty="0" smtClean="0"/>
              <a:t>返回四个对象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b="1" dirty="0" smtClean="0"/>
              <a:t>status_code  </a:t>
            </a:r>
            <a:r>
              <a:rPr lang="zh-CN" altLang="en-US" b="1" dirty="0" smtClean="0"/>
              <a:t>状态码</a:t>
            </a:r>
            <a:endParaRPr lang="en-US" altLang="zh-CN" b="1" dirty="0" smtClean="0"/>
          </a:p>
          <a:p>
            <a:pPr marL="285750" indent="-285750">
              <a:buFontTx/>
              <a:buChar char="-"/>
            </a:pPr>
            <a:r>
              <a:rPr lang="en-US" altLang="zh-CN" b="1" dirty="0" smtClean="0"/>
              <a:t>headers   </a:t>
            </a:r>
            <a:r>
              <a:rPr lang="zh-CN" altLang="en-US" b="1" dirty="0" smtClean="0"/>
              <a:t>返回头部</a:t>
            </a:r>
            <a:endParaRPr lang="en-US" altLang="zh-CN" b="1" dirty="0" smtClean="0"/>
          </a:p>
          <a:p>
            <a:pPr marL="285750" indent="-285750">
              <a:buFontTx/>
              <a:buChar char="-"/>
            </a:pPr>
            <a:r>
              <a:rPr lang="en-US" altLang="zh-CN" b="1" dirty="0" smtClean="0"/>
              <a:t>cookies  </a:t>
            </a:r>
            <a:r>
              <a:rPr lang="zh-CN" altLang="en-US" b="1" dirty="0" smtClean="0"/>
              <a:t>返回</a:t>
            </a:r>
            <a:r>
              <a:rPr lang="en-US" altLang="zh-CN" b="1" dirty="0" smtClean="0"/>
              <a:t>cookies</a:t>
            </a:r>
          </a:p>
          <a:p>
            <a:pPr marL="285750" indent="-285750">
              <a:buFontTx/>
              <a:buChar char="-"/>
            </a:pPr>
            <a:r>
              <a:rPr lang="en-US" altLang="zh-CN" b="1" dirty="0" smtClean="0"/>
              <a:t>body  </a:t>
            </a:r>
            <a:r>
              <a:rPr lang="zh-CN" altLang="en-US" b="1" dirty="0" smtClean="0"/>
              <a:t>返回</a:t>
            </a:r>
            <a:r>
              <a:rPr lang="en-US" altLang="zh-CN" b="1" dirty="0" smtClean="0"/>
              <a:t>body</a:t>
            </a:r>
            <a:r>
              <a:rPr lang="zh-CN" altLang="en-US" b="1" dirty="0" smtClean="0"/>
              <a:t>内容（一般是 </a:t>
            </a:r>
            <a:r>
              <a:rPr lang="en-US" altLang="zh-CN" b="1" dirty="0" smtClean="0"/>
              <a:t>json </a:t>
            </a:r>
            <a:r>
              <a:rPr lang="zh-CN" altLang="en-US" b="1" dirty="0" smtClean="0"/>
              <a:t>格式）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17032"/>
            <a:ext cx="5802983" cy="262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2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07880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2.8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</a:t>
            </a:r>
            <a:r>
              <a:rPr lang="en-US" altLang="zh-CN" b="1" dirty="0"/>
              <a:t>validate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校验结果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331470" y="1426797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status_code  </a:t>
            </a:r>
            <a:r>
              <a:rPr lang="zh-CN" altLang="en-US" dirty="0" smtClean="0"/>
              <a:t>状态码 和 </a:t>
            </a:r>
            <a:r>
              <a:rPr lang="en-US" altLang="zh-CN" dirty="0" smtClean="0"/>
              <a:t>body </a:t>
            </a:r>
            <a:r>
              <a:rPr lang="zh-CN" altLang="en-US" dirty="0" smtClean="0"/>
              <a:t>内容校验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5732" y="1988840"/>
            <a:ext cx="8532440" cy="440120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base_url: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http://49.235.92.12:7005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variables: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user: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test1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psw: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"123456"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step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/api/v1/login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username: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$user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password: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$psw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body.msg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success!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headers.Content-Type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application/json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1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2.8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</a:t>
            </a:r>
            <a:r>
              <a:rPr lang="en-US" altLang="zh-CN" b="1" dirty="0"/>
              <a:t>validate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校验结果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755576" y="1772816"/>
            <a:ext cx="527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个参数，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参数可以说明校验失败原因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328259" cy="335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32160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      课后咨询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2812285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在学习过程中有疑问的，可以课后联系本人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微信</a:t>
            </a:r>
            <a:r>
              <a:rPr lang="en-US" altLang="zh-CN" dirty="0" smtClean="0"/>
              <a:t>/QQ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283340479</a:t>
            </a:r>
          </a:p>
          <a:p>
            <a:endParaRPr lang="en-US" altLang="zh-CN" dirty="0"/>
          </a:p>
          <a:p>
            <a:r>
              <a:rPr lang="zh-CN" altLang="en-US" dirty="0" smtClean="0"/>
              <a:t>扫码关注公众号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21088"/>
            <a:ext cx="19716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6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测试用例 </a:t>
            </a:r>
            <a:r>
              <a:rPr lang="en-US" altLang="zh-CN" b="1" dirty="0"/>
              <a:t>– yaml </a:t>
            </a:r>
            <a:r>
              <a:rPr lang="zh-CN" altLang="en-US" b="1" dirty="0"/>
              <a:t>用例结构</a:t>
            </a:r>
            <a:r>
              <a:rPr lang="en-US" altLang="zh-CN" b="1" dirty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916833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每个 </a:t>
            </a:r>
            <a:r>
              <a:rPr lang="en-US" altLang="zh-CN" dirty="0"/>
              <a:t>testcase </a:t>
            </a:r>
            <a:r>
              <a:rPr lang="zh-CN" altLang="en-US" dirty="0"/>
              <a:t>必须具有两个类属性：</a:t>
            </a:r>
            <a:r>
              <a:rPr lang="en-US" altLang="zh-CN" dirty="0"/>
              <a:t>config </a:t>
            </a:r>
            <a:r>
              <a:rPr lang="zh-CN" altLang="en-US" dirty="0"/>
              <a:t>和 </a:t>
            </a:r>
            <a:r>
              <a:rPr lang="en-US" altLang="zh-CN" dirty="0"/>
              <a:t>teststeps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05" y="2636912"/>
            <a:ext cx="6770687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</a:t>
            </a:r>
            <a:r>
              <a:rPr lang="zh-CN" altLang="en-US" dirty="0"/>
              <a:t>接口文档描述</a:t>
            </a:r>
          </a:p>
          <a:p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336704" cy="4844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7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9675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</a:t>
            </a:r>
            <a:r>
              <a:rPr lang="zh-CN" altLang="en-US" dirty="0" smtClean="0"/>
              <a:t> 先测试接口通过</a:t>
            </a:r>
            <a:endParaRPr lang="zh-CN" altLang="en-US" dirty="0"/>
          </a:p>
          <a:p>
            <a:r>
              <a:rPr lang="en-US" altLang="zh-CN" b="1" dirty="0" smtClean="0"/>
              <a:t> </a:t>
            </a:r>
            <a:endParaRPr lang="en-US" altLang="zh-CN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085137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254" y="1660158"/>
            <a:ext cx="768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写代码之前，先保证接口工具能请求的通（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都可以）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0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 </a:t>
            </a:r>
            <a:r>
              <a:rPr lang="en-US" altLang="zh-CN" b="1" dirty="0"/>
              <a:t>yaml </a:t>
            </a:r>
            <a:r>
              <a:rPr lang="zh-CN" altLang="en-US" b="1" dirty="0"/>
              <a:t>用例结构</a:t>
            </a:r>
            <a:r>
              <a:rPr lang="en-US" altLang="zh-CN" b="1" dirty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1569128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登录案例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47664" y="1753794"/>
            <a:ext cx="6879595" cy="397031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case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9BC28E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teststeps: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step login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1B801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request: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url: </a:t>
            </a:r>
            <a:r>
              <a:rPr lang="zh-CN" altLang="zh-CN" sz="1400" dirty="0">
                <a:solidFill>
                  <a:srgbClr val="9BC28E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http://127.0.0.1:</a:t>
            </a:r>
            <a:r>
              <a:rPr lang="zh-CN" altLang="zh-CN" sz="1400" dirty="0" smtClean="0">
                <a:solidFill>
                  <a:srgbClr val="9BC28E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8000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/api/v1/login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method: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POST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username: </a:t>
            </a:r>
            <a:r>
              <a:rPr lang="zh-CN" altLang="zh-CN" sz="1400" dirty="0" smtClean="0">
                <a:solidFill>
                  <a:srgbClr val="9BC28E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test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password: </a:t>
            </a:r>
            <a:r>
              <a:rPr lang="zh-CN" altLang="zh-CN" sz="1400" b="1" dirty="0">
                <a:solidFill>
                  <a:srgbClr val="01B801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"123456</a:t>
            </a:r>
            <a:r>
              <a:rPr lang="zh-CN" altLang="zh-CN" sz="1400" b="1" dirty="0" smtClean="0">
                <a:solidFill>
                  <a:srgbClr val="01B801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validate: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status_code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content.code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content.msg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login success!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-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A9E4D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len_eq: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content.token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40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]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2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运行用例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251520" y="1569128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hrun </a:t>
            </a:r>
            <a:r>
              <a:rPr lang="zh-CN" altLang="en-US" dirty="0" smtClean="0"/>
              <a:t>运行用例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26" y="2310656"/>
            <a:ext cx="7025605" cy="381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4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测试用例 </a:t>
            </a:r>
            <a:r>
              <a:rPr lang="en-US" altLang="zh-CN" b="1" dirty="0" smtClean="0"/>
              <a:t>– request</a:t>
            </a:r>
            <a:r>
              <a:rPr lang="zh-CN" altLang="en-US" b="1" dirty="0" smtClean="0"/>
              <a:t>请求参数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683568" y="2636912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Httprunner </a:t>
            </a:r>
            <a:r>
              <a:rPr lang="zh-CN" altLang="en-US" dirty="0" smtClean="0"/>
              <a:t>发送请求是基于 </a:t>
            </a:r>
            <a:r>
              <a:rPr lang="en-US" altLang="zh-CN" dirty="0" smtClean="0"/>
              <a:t>requests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request </a:t>
            </a:r>
            <a:r>
              <a:rPr lang="zh-CN" altLang="en-US" dirty="0"/>
              <a:t>中的描述形式 </a:t>
            </a:r>
            <a:r>
              <a:rPr lang="en-US" altLang="zh-CN" dirty="0"/>
              <a:t>requests.request  </a:t>
            </a:r>
            <a:r>
              <a:rPr lang="zh-CN" altLang="en-US" dirty="0"/>
              <a:t>完全</a:t>
            </a:r>
            <a:r>
              <a:rPr lang="zh-CN" altLang="en-US" dirty="0" smtClean="0"/>
              <a:t>相同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003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anose="05000000000000000000" pitchFamily="2" charset="2"/>
          <a:buChar char="l"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14176</TotalTime>
  <Words>858</Words>
  <Application>Microsoft Office PowerPoint</Application>
  <PresentationFormat>全屏显示(4:3)</PresentationFormat>
  <Paragraphs>162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3_Studio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Windows 用户</cp:lastModifiedBy>
  <cp:revision>366</cp:revision>
  <cp:lastPrinted>2021-04-11T02:07:12Z</cp:lastPrinted>
  <dcterms:created xsi:type="dcterms:W3CDTF">2020-11-09T11:11:30Z</dcterms:created>
  <dcterms:modified xsi:type="dcterms:W3CDTF">2021-07-14T11:16:46Z</dcterms:modified>
</cp:coreProperties>
</file>