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1613C-30B1-4A45-BE11-1FBDCE17F8DB}" v="286" dt="2025-05-30T14:07:1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8BC-E1FA-1542-C0DF-A55B6650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6BA2-850E-1E9F-A0F7-B8B5BC3D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D44D-4E4F-6BF2-4A34-ED3CCC61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410D-94F8-B681-6703-7C2A9ECD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9080-CAAE-8324-DFC3-6C7813CB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2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ACD8-738F-24D4-F6AC-3F0CED39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A61B-12A5-0A4A-03A9-1168C19D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A8C3-A39E-DAF3-6022-C0E4628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E9BB-8E5F-22EE-45FF-6CBD0E79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0684-41C0-6511-D337-A609F8CC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B1EB-DBCA-7524-330B-FBB2654C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8E3F6-E36A-144C-B309-304051EFE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E0CC-2F0E-130B-6053-A4EF4A7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43EB-2F5F-978A-90D4-2171A80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7BE7-8250-BAE8-5B73-E6DCCCBA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79C0-103F-94BB-FCF4-78558B33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9B09-0E03-A4AE-EEBD-9C1E2757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1E69-783F-E380-4119-F0913CCB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4185-F0BB-F883-C84D-D51C0A0F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C5E0-33DD-7B77-CF08-4C7508CA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D2AB-029F-C97E-D5E1-C6B76DC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DAE9-F058-3C00-1835-5CB2460A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4FD0-3B9D-EDD9-7393-DF85D3DB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F916-F82D-07D6-218B-953A05D8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B8E9-DC24-0C27-E90C-CA4626BD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88DE-E843-6E57-CD82-B22F50D8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5140-B35F-2EDD-EFD5-F7450464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0947-904D-950A-191F-70F4204F5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6D42D-64D8-523F-F8C1-5C966C6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476A-C6D4-91FF-D599-A14F457E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1C70F-0539-A980-B091-983738F4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6765-738F-FD30-BF0E-E845884C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E045-7D00-ED16-C2F4-98B285D0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8F980-562F-41F4-C6DE-B55A232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6170A-78D2-1EBB-9804-891F36C4C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3961D-0A9A-1C57-9534-0D786FA88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9C317-1BDD-9EBF-7D50-2EBCBB15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45ABC-7AC2-7B41-6806-8A2A82FC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CF68F-34D4-52B2-5253-C4A448DD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2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AAE4-A7D3-C289-6BB2-91F5B7BF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6FFA0-3036-FF42-1D0A-CAE33035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3C849-C127-947A-E676-E5C78506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A7447-8FE6-56E2-D3BA-1D94E59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A435E-4B49-5F93-1EBB-229B0107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B1638-7ECB-8044-7E49-9843205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BF3B-7832-044E-C0D4-82199BD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336F-1F04-A398-7786-551A3BE6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9FD7-8640-65CC-54E4-88BD0950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8DA8B-B092-0C1E-17D5-7AE66647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8E67-490E-6190-A151-D2FF3A4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2485-DB45-DCC0-5068-1761B9E0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A65D-BCF0-D3DB-E005-9C31E293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E400-0A21-778C-B3BD-7FF16925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E1A4E-BB45-6FBB-FAEA-76774443A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75F17-7B95-65E0-8A61-3FFCFAD2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06DB-A247-F2E0-4542-2EF76D68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CD5E-0D6B-A12B-C635-6142A6E5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E7C6-D476-F51F-8ED3-F68DD0A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F0D68-01E1-5056-C5C2-B5CAC5D9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106B-D71A-8170-0EFB-0C9F7D6D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FF97-A684-97F7-5C6B-7397D10B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5CE68-E64B-496B-A632-7F135CD0D77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5B89-21C1-4FA6-E4AB-6C6FE2DB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F633-3A33-096C-E01A-0E25D6A21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B5CC9-63DC-40EA-B7A0-4706FE00A9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4.008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06E-03B5-9A73-9E6F-ACE881A41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Incorporating Signals into Optimal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E824-AB11-15BA-D230-BA945DAFF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9550"/>
            <a:ext cx="9144000" cy="590550"/>
          </a:xfrm>
        </p:spPr>
        <p:txBody>
          <a:bodyPr/>
          <a:lstStyle/>
          <a:p>
            <a:r>
              <a:rPr lang="en-US" b="1" dirty="0"/>
              <a:t>Authors:</a:t>
            </a:r>
            <a:r>
              <a:rPr lang="en-US" dirty="0"/>
              <a:t> Charles-Albert </a:t>
            </a:r>
            <a:r>
              <a:rPr lang="en-US" dirty="0" err="1"/>
              <a:t>Lehalle</a:t>
            </a:r>
            <a:r>
              <a:rPr lang="en-US" dirty="0"/>
              <a:t> and Eyal Neuman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E2BDE-C992-2E7D-ADE6-B02115AA2851}"/>
              </a:ext>
            </a:extLst>
          </p:cNvPr>
          <p:cNvSpPr txBox="1"/>
          <p:nvPr/>
        </p:nvSpPr>
        <p:spPr>
          <a:xfrm>
            <a:off x="4406074" y="6288143"/>
            <a:ext cx="337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https://arxiv.org/abs/1704.00847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3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267B-DF0D-6157-20F2-88980CB5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3FF8-5092-E070-AB16-D4B840A8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rigorous mathematical framework for optimal execution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Integrates short-term predictive signals (e.g., order book imbalance)</a:t>
            </a:r>
          </a:p>
          <a:p>
            <a:r>
              <a:rPr lang="en-US" sz="2400" dirty="0"/>
              <a:t>Accounts for transient market impact</a:t>
            </a:r>
          </a:p>
          <a:p>
            <a:r>
              <a:rPr lang="en-US" sz="2400" dirty="0"/>
              <a:t>Solves a stochastic control problem to minimize execution cost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7A6D1-1F21-5EF0-FBDB-A0CE3C0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5296-1475-CDBB-49C3-2BCC2CA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trading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4FCB-B954-93DB-7C7F-A70C8E6E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825625"/>
            <a:ext cx="5524500" cy="4351338"/>
          </a:xfrm>
        </p:spPr>
        <p:txBody>
          <a:bodyPr/>
          <a:lstStyle/>
          <a:p>
            <a:r>
              <a:rPr lang="en-US" sz="2400" dirty="0"/>
              <a:t>GSS Framework (</a:t>
            </a:r>
            <a:r>
              <a:rPr lang="en-US" sz="2400" dirty="0" err="1"/>
              <a:t>Gatheral</a:t>
            </a:r>
            <a:r>
              <a:rPr lang="en-US" sz="2400" dirty="0"/>
              <a:t>, Schied, </a:t>
            </a:r>
            <a:r>
              <a:rPr lang="en-US" sz="2400" dirty="0" err="1"/>
              <a:t>Slynko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lvl="1"/>
            <a:r>
              <a:rPr lang="en-US" sz="2000" dirty="0"/>
              <a:t>Transient market impact</a:t>
            </a:r>
          </a:p>
          <a:p>
            <a:pPr lvl="1"/>
            <a:r>
              <a:rPr lang="en-US" sz="2000" dirty="0"/>
              <a:t>Price process is unaffected by external signal</a:t>
            </a:r>
          </a:p>
          <a:p>
            <a:pPr lvl="1"/>
            <a:r>
              <a:rPr lang="en-US" sz="2000" dirty="0"/>
              <a:t>Focus on minimizing expected execution cost and risk</a:t>
            </a:r>
          </a:p>
          <a:p>
            <a:pPr lvl="1"/>
            <a:r>
              <a:rPr lang="en-US" sz="2000" dirty="0"/>
              <a:t>Objective: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3A6AF9-FCC1-D93A-9D69-372BCB82E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4139" y="1825625"/>
                <a:ext cx="55245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CJ Framework (Cartea &amp; Jaimungal)</a:t>
                </a:r>
              </a:p>
              <a:p>
                <a:endParaRPr lang="en-US" sz="2400" dirty="0"/>
              </a:p>
              <a:p>
                <a:pPr lvl="1"/>
                <a:r>
                  <a:rPr lang="en-US" sz="2000" dirty="0"/>
                  <a:t>Maximize expected terminal cash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Solutions uses stochastic control</a:t>
                </a:r>
              </a:p>
              <a:p>
                <a:pPr lvl="1"/>
                <a:r>
                  <a:rPr lang="en-US" sz="2000" dirty="0"/>
                  <a:t>Optimal trading speed reacts dynamically to the realized signal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3A6AF9-FCC1-D93A-9D69-372BCB82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39" y="1825625"/>
                <a:ext cx="5524500" cy="4351338"/>
              </a:xfrm>
              <a:prstGeom prst="rect">
                <a:avLst/>
              </a:prstGeom>
              <a:blipFill>
                <a:blip r:embed="rId2"/>
                <a:stretch>
                  <a:fillRect l="-1433" t="-182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C867E1-D572-6D65-C7A6-D80E0C7B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72" y="4976766"/>
            <a:ext cx="2657846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3E1C5-6F21-6195-8CB8-4C80B393E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993" y="3024140"/>
            <a:ext cx="191479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166F-16E2-7937-2FAE-451239116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0935-CBB3-8A36-9E20-084A5E9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z="4400" dirty="0"/>
              <a:t>ignal</a:t>
            </a:r>
            <a:r>
              <a:rPr lang="en-US" dirty="0"/>
              <a:t> with GSS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0D9AD-C884-6A9D-8B48-F56DAC479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8886"/>
                <a:ext cx="10515600" cy="4351338"/>
              </a:xfrm>
            </p:spPr>
            <p:txBody>
              <a:bodyPr/>
              <a:lstStyle/>
              <a:p>
                <a:r>
                  <a:rPr lang="en-US" sz="2000" dirty="0"/>
                  <a:t>Price process P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Visible price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/>
                  <a:t> is affected by a transient market impact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000" dirty="0"/>
                  <a:t>Cost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0D9AD-C884-6A9D-8B48-F56DAC479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8886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15BF89-61E7-FD80-2912-7D631C24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00" y="2035967"/>
            <a:ext cx="269595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2618B-00BB-9096-DBB7-E0297154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00" y="3124870"/>
            <a:ext cx="3753374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4FAC4-D17A-7EB9-FF1F-6F01F784B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400" y="4483315"/>
            <a:ext cx="6792273" cy="685896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8D19912-6E64-0C17-4434-996FC9823F85}"/>
              </a:ext>
            </a:extLst>
          </p:cNvPr>
          <p:cNvSpPr/>
          <p:nvPr/>
        </p:nvSpPr>
        <p:spPr>
          <a:xfrm rot="5400000">
            <a:off x="4099137" y="3287848"/>
            <a:ext cx="176171" cy="40225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0CA9124-E250-60D7-264C-9D08CE3276ED}"/>
              </a:ext>
            </a:extLst>
          </p:cNvPr>
          <p:cNvSpPr/>
          <p:nvPr/>
        </p:nvSpPr>
        <p:spPr>
          <a:xfrm rot="5400000">
            <a:off x="6955668" y="4806623"/>
            <a:ext cx="172839" cy="9883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7765D-B4BA-8543-B12C-83EB1A81BD8E}"/>
              </a:ext>
            </a:extLst>
          </p:cNvPr>
          <p:cNvSpPr txBox="1"/>
          <p:nvPr/>
        </p:nvSpPr>
        <p:spPr>
          <a:xfrm>
            <a:off x="3439584" y="5464045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BA30D-631C-6650-CAC6-4C0BDBB3D62C}"/>
              </a:ext>
            </a:extLst>
          </p:cNvPr>
          <p:cNvSpPr txBox="1"/>
          <p:nvPr/>
        </p:nvSpPr>
        <p:spPr>
          <a:xfrm>
            <a:off x="6771820" y="54640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8511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E11A0-4666-29F7-402D-D6DD30C80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29A9-0E09-F291-FA48-819CF7E0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an Ornstein-</a:t>
            </a:r>
            <a:r>
              <a:rPr lang="en-US" dirty="0" err="1"/>
              <a:t>Uhlenbeck</a:t>
            </a:r>
            <a:r>
              <a:rPr lang="en-US" dirty="0"/>
              <a:t>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CF53E-4D94-40A5-D6FE-17028B43E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Ornstein–</a:t>
                </a:r>
                <a:r>
                  <a:rPr lang="en-US" sz="2000" dirty="0" err="1"/>
                  <a:t>Uhlenbeck</a:t>
                </a:r>
                <a:r>
                  <a:rPr lang="en-US" sz="2000" dirty="0"/>
                  <a:t> process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𝜅𝜌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, there exists a unique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CF53E-4D94-40A5-D6FE-17028B43E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7EC256-7B1E-6F49-1D66-967F7A9A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8" y="2209752"/>
            <a:ext cx="3210373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DD6B7-A640-C0CD-56CE-92040767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97" y="3517900"/>
            <a:ext cx="6100987" cy="22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418C6-A1BC-01ED-8A4D-049D1D1A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AB76-5F04-1B2F-79DF-B03E45D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trading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33A41-BED8-A8BA-C58C-478C5212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26" y="1612215"/>
            <a:ext cx="5447899" cy="45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589F-8A2F-1F94-0E51-C8F5F0B2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with CJ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DE98-6891-63EA-14F5-A741BA55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Price process with predictive signal: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Temporary market impact, the execution price is:</a:t>
            </a:r>
          </a:p>
          <a:p>
            <a:endParaRPr lang="en-US" sz="2000" dirty="0"/>
          </a:p>
          <a:p>
            <a:r>
              <a:rPr lang="en-US" sz="20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B17F-C790-B4B7-07F7-D2E58BB9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79" y="2187418"/>
            <a:ext cx="1600423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E4F93-A109-5135-1998-6A1D8E15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79" y="3039483"/>
            <a:ext cx="1228896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C1E6B-AC15-48F1-0BCA-E27A1E51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9" y="3853443"/>
            <a:ext cx="6001588" cy="65731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255BF42B-5837-E241-CF04-FCE73EECE909}"/>
              </a:ext>
            </a:extLst>
          </p:cNvPr>
          <p:cNvSpPr/>
          <p:nvPr/>
        </p:nvSpPr>
        <p:spPr>
          <a:xfrm rot="5400000">
            <a:off x="3984265" y="3811456"/>
            <a:ext cx="95268" cy="15732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55389DE-4AC5-6EE6-417A-C58CF036B6EF}"/>
              </a:ext>
            </a:extLst>
          </p:cNvPr>
          <p:cNvSpPr/>
          <p:nvPr/>
        </p:nvSpPr>
        <p:spPr>
          <a:xfrm rot="5400000">
            <a:off x="5381964" y="4166357"/>
            <a:ext cx="95268" cy="8634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74A2099-7A24-853B-FC5B-EA3DC985C117}"/>
              </a:ext>
            </a:extLst>
          </p:cNvPr>
          <p:cNvSpPr/>
          <p:nvPr/>
        </p:nvSpPr>
        <p:spPr>
          <a:xfrm rot="5400000">
            <a:off x="6576431" y="4069998"/>
            <a:ext cx="95268" cy="10561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2DB53-F165-9596-4DD9-D31EF45E8C7B}"/>
              </a:ext>
            </a:extLst>
          </p:cNvPr>
          <p:cNvSpPr txBox="1"/>
          <p:nvPr/>
        </p:nvSpPr>
        <p:spPr>
          <a:xfrm>
            <a:off x="3751726" y="4754042"/>
            <a:ext cx="560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AFCB6-C80C-276F-6B45-1C1C32A28612}"/>
              </a:ext>
            </a:extLst>
          </p:cNvPr>
          <p:cNvSpPr txBox="1"/>
          <p:nvPr/>
        </p:nvSpPr>
        <p:spPr>
          <a:xfrm>
            <a:off x="4544804" y="4679788"/>
            <a:ext cx="1769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risk aversion penalty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98025-D19B-7D95-3176-6EC5FCCCDFE1}"/>
              </a:ext>
            </a:extLst>
          </p:cNvPr>
          <p:cNvSpPr txBox="1"/>
          <p:nvPr/>
        </p:nvSpPr>
        <p:spPr>
          <a:xfrm>
            <a:off x="5892101" y="4987565"/>
            <a:ext cx="146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terminal penalty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6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12844-B42F-1747-5265-D2967BF0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26AB-C3FA-F21A-CF2E-DFF5A3CC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</a:t>
            </a:r>
            <a:r>
              <a:rPr lang="en-US"/>
              <a:t>control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52111-7844-0DB8-19CA-667CD4E24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Convert the objective function to HJB equation: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Terminal condition: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an OU process, an example value function (with </a:t>
                </a:r>
                <a:br>
                  <a:rPr lang="en-US" sz="2000" dirty="0"/>
                </a:br>
                <a:r>
                  <a:rPr lang="en-US" sz="2000" dirty="0"/>
                  <a:t>constant omitted) reveals:</a:t>
                </a:r>
              </a:p>
              <a:p>
                <a:pPr lvl="1"/>
                <a:r>
                  <a:rPr lang="en-US" sz="1600" dirty="0"/>
                  <a:t>Revenue is affected by the direction and value of signal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Higher revenue for a sell strategy when the signal is positive, </a:t>
                </a:r>
                <a:br>
                  <a:rPr lang="en-US" sz="1600" dirty="0"/>
                </a:br>
                <a:r>
                  <a:rPr lang="en-US" sz="1600" dirty="0"/>
                  <a:t>indicating a potential price increase.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52111-7844-0DB8-19CA-667CD4E24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20D89DF-F43E-AA67-4436-733E4DE5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96" y="2181376"/>
            <a:ext cx="5048955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EDBC54-1230-2FB5-8EFB-4C824882D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096" y="3429000"/>
            <a:ext cx="2048161" cy="381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EDB0EE-D641-C523-D495-91E0E280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577" y="3619526"/>
            <a:ext cx="2902703" cy="24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F907-321B-AF51-33C8-45786726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D5B5-4466-9F6C-0952-E11D4EF8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signals improves the timing and efficiency of trades when compared to purely schedule-based strategies.</a:t>
            </a:r>
          </a:p>
          <a:p>
            <a:endParaRPr lang="en-US" dirty="0"/>
          </a:p>
          <a:p>
            <a:r>
              <a:rPr lang="en-US" dirty="0"/>
              <a:t>GSS and CJ models can be unified and extended using signal-driven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209840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294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Incorporating Signals into Optimal Trading</vt:lpstr>
      <vt:lpstr>Main Contribution</vt:lpstr>
      <vt:lpstr>Optimal trading frameworks</vt:lpstr>
      <vt:lpstr>Signal with GSS</vt:lpstr>
      <vt:lpstr>Result for an Ornstein-Uhlenbeck Signal</vt:lpstr>
      <vt:lpstr>Example trading curve</vt:lpstr>
      <vt:lpstr>Signal with CJ</vt:lpstr>
      <vt:lpstr>stochastic control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d45951</dc:creator>
  <cp:lastModifiedBy>d45951</cp:lastModifiedBy>
  <cp:revision>1</cp:revision>
  <dcterms:created xsi:type="dcterms:W3CDTF">2025-05-29T03:19:55Z</dcterms:created>
  <dcterms:modified xsi:type="dcterms:W3CDTF">2025-05-30T14:07:18Z</dcterms:modified>
</cp:coreProperties>
</file>