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51"/>
  </p:notesMasterIdLst>
  <p:sldIdLst>
    <p:sldId id="256" r:id="rId2"/>
    <p:sldId id="394" r:id="rId3"/>
    <p:sldId id="396" r:id="rId4"/>
    <p:sldId id="397" r:id="rId5"/>
    <p:sldId id="438" r:id="rId6"/>
    <p:sldId id="398" r:id="rId7"/>
    <p:sldId id="435" r:id="rId8"/>
    <p:sldId id="439" r:id="rId9"/>
    <p:sldId id="399" r:id="rId10"/>
    <p:sldId id="400" r:id="rId11"/>
    <p:sldId id="401" r:id="rId12"/>
    <p:sldId id="403" r:id="rId13"/>
    <p:sldId id="410" r:id="rId14"/>
    <p:sldId id="405" r:id="rId15"/>
    <p:sldId id="407" r:id="rId16"/>
    <p:sldId id="434" r:id="rId17"/>
    <p:sldId id="411" r:id="rId18"/>
    <p:sldId id="406" r:id="rId19"/>
    <p:sldId id="443" r:id="rId20"/>
    <p:sldId id="402" r:id="rId21"/>
    <p:sldId id="446" r:id="rId22"/>
    <p:sldId id="413" r:id="rId23"/>
    <p:sldId id="414" r:id="rId24"/>
    <p:sldId id="415" r:id="rId25"/>
    <p:sldId id="447" r:id="rId26"/>
    <p:sldId id="428" r:id="rId27"/>
    <p:sldId id="429" r:id="rId28"/>
    <p:sldId id="416" r:id="rId29"/>
    <p:sldId id="448" r:id="rId30"/>
    <p:sldId id="418" r:id="rId31"/>
    <p:sldId id="424" r:id="rId32"/>
    <p:sldId id="426" r:id="rId33"/>
    <p:sldId id="420" r:id="rId34"/>
    <p:sldId id="449" r:id="rId35"/>
    <p:sldId id="421" r:id="rId36"/>
    <p:sldId id="450" r:id="rId37"/>
    <p:sldId id="423" r:id="rId38"/>
    <p:sldId id="431" r:id="rId39"/>
    <p:sldId id="430" r:id="rId40"/>
    <p:sldId id="433" r:id="rId41"/>
    <p:sldId id="432" r:id="rId42"/>
    <p:sldId id="427" r:id="rId43"/>
    <p:sldId id="442" r:id="rId44"/>
    <p:sldId id="440" r:id="rId45"/>
    <p:sldId id="417" r:id="rId46"/>
    <p:sldId id="437" r:id="rId47"/>
    <p:sldId id="444" r:id="rId48"/>
    <p:sldId id="445" r:id="rId49"/>
    <p:sldId id="441" r:id="rId50"/>
  </p:sldIdLst>
  <p:sldSz cx="9144000" cy="6858000" type="screen4x3"/>
  <p:notesSz cx="7099300" cy="10234613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68534" autoAdjust="0"/>
  </p:normalViewPr>
  <p:slideViewPr>
    <p:cSldViewPr>
      <p:cViewPr>
        <p:scale>
          <a:sx n="80" d="100"/>
          <a:sy n="80" d="100"/>
        </p:scale>
        <p:origin x="-251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B05E5339-F7F9-48D6-9B30-191E35311BC3}" type="datetimeFigureOut">
              <a:rPr lang="el-GR"/>
              <a:pPr>
                <a:defRPr/>
              </a:pPr>
              <a:t>21/2/2014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l-GR" noProof="0" smtClean="0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l-GR" noProof="0" smtClean="0"/>
              <a:t>Kλικ για επεξεργασία των στυλ του υποδείγματος</a:t>
            </a:r>
          </a:p>
          <a:p>
            <a:pPr lvl="1"/>
            <a:r>
              <a:rPr lang="el-GR" noProof="0" smtClean="0"/>
              <a:t>Δεύτερου επιπέδου</a:t>
            </a:r>
          </a:p>
          <a:p>
            <a:pPr lvl="2"/>
            <a:r>
              <a:rPr lang="el-GR" noProof="0" smtClean="0"/>
              <a:t>Τρίτου επιπέδου</a:t>
            </a:r>
          </a:p>
          <a:p>
            <a:pPr lvl="3"/>
            <a:r>
              <a:rPr lang="el-GR" noProof="0" smtClean="0"/>
              <a:t>Τέταρτου επιπέδου</a:t>
            </a:r>
          </a:p>
          <a:p>
            <a:pPr lvl="4"/>
            <a:r>
              <a:rPr lang="el-GR" noProof="0" smtClean="0"/>
              <a:t>Πέμπτου επιπέδου</a:t>
            </a:r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3A23E3E2-9EE8-4D5C-8D83-67C1E4EDD63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541562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09224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90125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525396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673183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65974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930068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018240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594194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042013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3228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99949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endParaRPr lang="el-G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160189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215137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045793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12353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50836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l-G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26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130243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27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926001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i="0" u="none" strike="noStrike" kern="1200" baseline="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28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290727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30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593705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31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322687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32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04871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417548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33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156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34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5907448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35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391753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40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536884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41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9954187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42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530301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43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8466631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45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6305103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46</a:t>
            </a:fld>
            <a:endParaRPr lang="el-G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47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03705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541821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52857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9091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sz="1200" b="0" i="0" u="none" strike="noStrike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48604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l-G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l-G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l-G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l-G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l-G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933672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105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3E3E2-9EE8-4D5C-8D83-67C1E4EDD63D}" type="slidenum">
              <a:rPr lang="el-GR" smtClean="0"/>
              <a:pPr>
                <a:defRPr/>
              </a:pPr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05065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Panagiotis Papadopoulos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981075"/>
            <a:ext cx="9001125" cy="44640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None/>
              <a:defRPr/>
            </a:pPr>
            <a:r>
              <a:rPr lang="en-US" sz="3500" b="1" dirty="0"/>
              <a:t>Anonymous </a:t>
            </a:r>
            <a:r>
              <a:rPr lang="en-US" sz="3500" b="1" dirty="0" err="1"/>
              <a:t>Microblogging</a:t>
            </a:r>
            <a:r>
              <a:rPr lang="en-US" sz="3500" b="1" dirty="0"/>
              <a:t> Browsing through</a:t>
            </a:r>
          </a:p>
          <a:p>
            <a:pPr algn="ctr" eaLnBrk="1" hangingPunct="1">
              <a:lnSpc>
                <a:spcPct val="80000"/>
              </a:lnSpc>
              <a:buNone/>
              <a:defRPr/>
            </a:pPr>
            <a:r>
              <a:rPr lang="en-US" sz="3500" b="1" dirty="0"/>
              <a:t>k-Subscription</a:t>
            </a:r>
            <a:endParaRPr lang="en-US" sz="1200" dirty="0" smtClean="0"/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 typeface="Wingdings" pitchFamily="2" charset="2"/>
              <a:buNone/>
              <a:defRPr/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 typeface="Wingdings" pitchFamily="2" charset="2"/>
              <a:buNone/>
              <a:defRPr/>
            </a:pPr>
            <a:endParaRPr lang="en-US" sz="1200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/>
              <a:t>			Panagiotis Papadopoulos</a:t>
            </a:r>
          </a:p>
          <a:p>
            <a:pPr marL="0" lvl="0" indent="0" algn="ctr" defTabSz="1006691" eaLnBrk="1" fontAlgn="auto" hangingPunct="1">
              <a:spcAft>
                <a:spcPts val="0"/>
              </a:spcAft>
              <a:buNone/>
              <a:defRPr/>
            </a:pPr>
            <a:r>
              <a:rPr lang="en-GB" sz="2500" dirty="0">
                <a:solidFill>
                  <a:prstClr val="black">
                    <a:tint val="75000"/>
                  </a:prstClr>
                </a:solidFill>
              </a:rPr>
              <a:t>Master Thesis Presentation</a:t>
            </a:r>
          </a:p>
          <a:p>
            <a:pPr marL="0" indent="0">
              <a:buFont typeface="Arial" charset="0"/>
              <a:buNone/>
              <a:defRPr/>
            </a:pPr>
            <a:endParaRPr lang="en-US" sz="2400" dirty="0" smtClean="0"/>
          </a:p>
          <a:p>
            <a:pPr marL="0" indent="0" algn="ctr">
              <a:buNone/>
              <a:defRPr/>
            </a:pPr>
            <a:r>
              <a:rPr lang="en-US" sz="2000" dirty="0" smtClean="0"/>
              <a:t>University </a:t>
            </a:r>
            <a:r>
              <a:rPr lang="en-US" sz="2000" dirty="0"/>
              <a:t>of Crete</a:t>
            </a:r>
          </a:p>
          <a:p>
            <a:pPr marL="0" indent="0" algn="ctr">
              <a:buNone/>
              <a:defRPr/>
            </a:pPr>
            <a:r>
              <a:rPr lang="en-US" sz="2000" dirty="0"/>
              <a:t>School of Sciences and Engineering</a:t>
            </a:r>
          </a:p>
          <a:p>
            <a:pPr marL="0" indent="0" algn="ctr">
              <a:buNone/>
              <a:defRPr/>
            </a:pPr>
            <a:r>
              <a:rPr lang="en-US" sz="2000" dirty="0"/>
              <a:t>Computer Science </a:t>
            </a:r>
            <a:r>
              <a:rPr lang="en-US" sz="2000" dirty="0" smtClean="0"/>
              <a:t>Department</a:t>
            </a:r>
            <a:endParaRPr lang="en-US" sz="2000" i="1" dirty="0" smtClean="0"/>
          </a:p>
        </p:txBody>
      </p:sp>
      <p:sp>
        <p:nvSpPr>
          <p:cNvPr id="4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546EB-93E3-4CE2-BFA2-45491831E828}" type="slidenum">
              <a:rPr lang="en-US" smtClean="0"/>
              <a:pPr>
                <a:defRPr/>
              </a:pPr>
              <a:t>1</a:t>
            </a:fld>
            <a:endParaRPr lang="el-GR"/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3077" name="Picture 7" descr="C:\Users\papadog\work\papers\twitter-anonymity\src\k-subscription_tool\img\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380771"/>
            <a:ext cx="244827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3838" y="980728"/>
            <a:ext cx="9001125" cy="446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buNone/>
              <a:defRPr/>
            </a:pPr>
            <a:r>
              <a:rPr lang="en-US" sz="2800" b="1" dirty="0" smtClean="0">
                <a:latin typeface="+mj-lt"/>
              </a:rPr>
              <a:t>Privacy-Preserving </a:t>
            </a:r>
            <a:r>
              <a:rPr lang="en-US" sz="2800" b="1" dirty="0">
                <a:latin typeface="+mj-lt"/>
              </a:rPr>
              <a:t>Twitter Browsing through Obfuscation</a:t>
            </a:r>
            <a:endParaRPr lang="en-US" sz="1200" dirty="0" smtClean="0"/>
          </a:p>
          <a:p>
            <a:pPr>
              <a:lnSpc>
                <a:spcPct val="80000"/>
              </a:lnSpc>
              <a:spcBef>
                <a:spcPct val="35000"/>
              </a:spcBef>
              <a:buFont typeface="Wingdings" pitchFamily="2" charset="2"/>
              <a:buNone/>
              <a:defRPr/>
            </a:pPr>
            <a:endParaRPr lang="en-US" sz="1200" dirty="0" smtClean="0"/>
          </a:p>
          <a:p>
            <a:pPr marL="0" indent="0" algn="ctr">
              <a:buFont typeface="Arial" charset="0"/>
              <a:buNone/>
              <a:defRPr/>
            </a:pPr>
            <a:r>
              <a:rPr lang="en-US" sz="2000" dirty="0" smtClean="0"/>
              <a:t>Panagiotis Papadopoulos</a:t>
            </a:r>
          </a:p>
          <a:p>
            <a:pPr marL="0" indent="0" algn="ctr" defTabSz="1006691">
              <a:buFont typeface="Arial" pitchFamily="34" charset="0"/>
              <a:buNone/>
              <a:defRPr/>
            </a:pPr>
            <a:r>
              <a:rPr lang="en-GB" sz="1800" dirty="0" smtClean="0">
                <a:solidFill>
                  <a:prstClr val="black">
                    <a:tint val="75000"/>
                  </a:prstClr>
                </a:solidFill>
              </a:rPr>
              <a:t>Master Thesis Presentation</a:t>
            </a:r>
          </a:p>
          <a:p>
            <a:pPr marL="0" indent="0" algn="ctr" defTabSz="1006691"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algn="ctr">
              <a:buFont typeface="Arial" pitchFamily="34" charset="0"/>
              <a:buNone/>
              <a:defRPr/>
            </a:pPr>
            <a:r>
              <a:rPr lang="en-US" sz="1800" dirty="0" smtClean="0"/>
              <a:t>University of Crete</a:t>
            </a:r>
          </a:p>
          <a:p>
            <a:pPr marL="0" indent="0" algn="ctr">
              <a:buFont typeface="Arial" pitchFamily="34" charset="0"/>
              <a:buNone/>
              <a:defRPr/>
            </a:pPr>
            <a:r>
              <a:rPr lang="en-US" sz="1800" dirty="0" smtClean="0"/>
              <a:t>School of Sciences and Engineering</a:t>
            </a:r>
          </a:p>
          <a:p>
            <a:pPr marL="0" indent="0" algn="ctr">
              <a:buFont typeface="Arial" pitchFamily="34" charset="0"/>
              <a:buNone/>
              <a:defRPr/>
            </a:pPr>
            <a:r>
              <a:rPr lang="en-US" sz="1800" dirty="0" smtClean="0"/>
              <a:t>Computer Science Department</a:t>
            </a:r>
            <a:endParaRPr lang="en-US" sz="1800" i="1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l-GR" dirty="0" smtClean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dirty="0"/>
              <a:t>How can we hide users’ </a:t>
            </a:r>
            <a:r>
              <a:rPr lang="en-US" sz="2800" dirty="0" smtClean="0"/>
              <a:t>interests in a world where it will be practically </a:t>
            </a:r>
            <a:r>
              <a:rPr lang="en-US" sz="2800" dirty="0" smtClean="0">
                <a:solidFill>
                  <a:srgbClr val="FF0000"/>
                </a:solidFill>
              </a:rPr>
              <a:t>impossible</a:t>
            </a:r>
            <a:r>
              <a:rPr lang="en-US" sz="2800" dirty="0" smtClean="0"/>
              <a:t> to hide one’s real identity?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sz="2000" dirty="0" smtClean="0"/>
          </a:p>
          <a:p>
            <a:pPr algn="ctr">
              <a:buFont typeface="Arial" charset="0"/>
              <a:buNone/>
            </a:pPr>
            <a:r>
              <a:rPr lang="en-US" dirty="0" smtClean="0"/>
              <a:t>Our thesis is: </a:t>
            </a:r>
          </a:p>
          <a:p>
            <a:pPr algn="ctr">
              <a:buFont typeface="Arial" charset="0"/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users</a:t>
            </a:r>
            <a:r>
              <a:rPr lang="en-US" sz="4000" dirty="0">
                <a:solidFill>
                  <a:srgbClr val="FF0000"/>
                </a:solidFill>
              </a:rPr>
              <a:t>’ interests </a:t>
            </a:r>
            <a:r>
              <a:rPr lang="en-US" sz="4000" dirty="0" smtClean="0">
                <a:solidFill>
                  <a:srgbClr val="FF0000"/>
                </a:solidFill>
              </a:rPr>
              <a:t>can be protected using obfuscation</a:t>
            </a:r>
            <a:endParaRPr lang="el-GR" sz="4000" b="1" dirty="0" smtClean="0">
              <a:solidFill>
                <a:srgbClr val="FF0000"/>
              </a:solidFill>
            </a:endParaRPr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B50A3-93DA-46BA-9591-3ED3C712E2A1}" type="slidenum">
              <a:rPr lang="el-GR" smtClean="0"/>
              <a:pPr>
                <a:defRPr/>
              </a:pPr>
              <a:t>10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k-subscription</a:t>
            </a:r>
            <a:endParaRPr lang="el-GR" dirty="0" smtClean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142875" y="1412875"/>
            <a:ext cx="8929688" cy="51593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For each </a:t>
            </a:r>
            <a:r>
              <a:rPr lang="en-US" sz="2000" i="1" dirty="0" smtClean="0"/>
              <a:t>privacy-sensitive</a:t>
            </a:r>
            <a:r>
              <a:rPr lang="en-US" sz="2000" dirty="0" smtClean="0"/>
              <a:t> channel </a:t>
            </a:r>
            <a:r>
              <a:rPr lang="en-US" sz="2000" b="1" dirty="0" smtClean="0"/>
              <a:t>C</a:t>
            </a:r>
            <a:r>
              <a:rPr lang="en-US" sz="2000" b="1" baseline="-25000" dirty="0" smtClean="0"/>
              <a:t>1</a:t>
            </a:r>
            <a:r>
              <a:rPr lang="en-US" sz="2000" dirty="0" smtClean="0"/>
              <a:t> a user </a:t>
            </a:r>
            <a:r>
              <a:rPr lang="en-US" sz="2000" i="1" dirty="0" smtClean="0"/>
              <a:t>really</a:t>
            </a:r>
            <a:r>
              <a:rPr lang="en-US" sz="2000" dirty="0" smtClean="0"/>
              <a:t> wants to follow</a:t>
            </a:r>
            <a:r>
              <a:rPr lang="el-GR" sz="2000" dirty="0" smtClean="0"/>
              <a:t> </a:t>
            </a:r>
            <a:r>
              <a:rPr lang="en-US" sz="2000" dirty="0" smtClean="0"/>
              <a:t>with </a:t>
            </a:r>
            <a:r>
              <a:rPr lang="el-GR" sz="2000" dirty="0" smtClean="0"/>
              <a:t/>
            </a:r>
            <a:br>
              <a:rPr lang="el-GR" sz="2000" dirty="0" smtClean="0"/>
            </a:br>
            <a:r>
              <a:rPr lang="en-US" sz="2000" dirty="0" smtClean="0"/>
              <a:t>k-subscription, the user will also </a:t>
            </a:r>
            <a:r>
              <a:rPr lang="en-US" sz="2000" i="1" dirty="0" smtClean="0">
                <a:solidFill>
                  <a:srgbClr val="FF0000"/>
                </a:solidFill>
              </a:rPr>
              <a:t>randomly</a:t>
            </a:r>
            <a:r>
              <a:rPr lang="en-US" sz="2000" dirty="0" smtClean="0"/>
              <a:t> follow </a:t>
            </a:r>
            <a:r>
              <a:rPr lang="en-US" sz="2000" b="1" dirty="0" smtClean="0"/>
              <a:t>k</a:t>
            </a:r>
            <a:r>
              <a:rPr lang="el-GR" sz="2000" b="1" dirty="0" smtClean="0"/>
              <a:t> </a:t>
            </a:r>
            <a:r>
              <a:rPr lang="en-US" sz="2000" b="1" dirty="0" smtClean="0"/>
              <a:t>-</a:t>
            </a:r>
            <a:r>
              <a:rPr lang="el-GR" sz="2000" b="1" dirty="0" smtClean="0"/>
              <a:t> </a:t>
            </a:r>
            <a:r>
              <a:rPr lang="en-US" sz="2000" b="1" dirty="0" smtClean="0"/>
              <a:t>1</a:t>
            </a:r>
            <a:r>
              <a:rPr lang="en-US" sz="2000" dirty="0" smtClean="0"/>
              <a:t> additional sensitive  channels acting as </a:t>
            </a:r>
            <a:r>
              <a:rPr lang="en-US" sz="2000" i="1" dirty="0" smtClean="0">
                <a:solidFill>
                  <a:srgbClr val="FF0000"/>
                </a:solidFill>
              </a:rPr>
              <a:t>noise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b="1" dirty="0" smtClean="0"/>
              <a:t>C</a:t>
            </a:r>
            <a:r>
              <a:rPr lang="en-US" sz="2000" b="1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b="1" dirty="0" smtClean="0"/>
              <a:t>C</a:t>
            </a:r>
            <a:r>
              <a:rPr lang="en-US" sz="2000" b="1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b="1" dirty="0" smtClean="0"/>
              <a:t>C</a:t>
            </a:r>
            <a:r>
              <a:rPr lang="en-US" sz="2000" b="1" baseline="-25000" dirty="0" smtClean="0"/>
              <a:t>3</a:t>
            </a:r>
            <a:r>
              <a:rPr lang="en-US" sz="2000" dirty="0" smtClean="0"/>
              <a:t>, …, </a:t>
            </a:r>
            <a:r>
              <a:rPr lang="en-US" sz="2000" b="1" dirty="0" smtClean="0"/>
              <a:t>C</a:t>
            </a:r>
            <a:r>
              <a:rPr lang="en-US" sz="2000" b="1" baseline="-25000" dirty="0" smtClean="0"/>
              <a:t>k</a:t>
            </a:r>
            <a:r>
              <a:rPr lang="en-US" sz="2000" dirty="0" smtClean="0"/>
              <a:t>  (where </a:t>
            </a:r>
            <a:r>
              <a:rPr lang="en-US" sz="2000" b="1" dirty="0" smtClean="0"/>
              <a:t>C</a:t>
            </a:r>
            <a:r>
              <a:rPr lang="en-US" sz="2000" b="1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b="1" dirty="0" smtClean="0"/>
              <a:t>C</a:t>
            </a:r>
            <a:r>
              <a:rPr lang="en-US" sz="2000" b="1" baseline="-25000" dirty="0" smtClean="0"/>
              <a:t>3</a:t>
            </a:r>
            <a:r>
              <a:rPr lang="en-US" sz="2000" dirty="0" smtClean="0"/>
              <a:t>, …, </a:t>
            </a:r>
            <a:r>
              <a:rPr lang="en-US" sz="2000" b="1" dirty="0" smtClean="0"/>
              <a:t>C</a:t>
            </a:r>
            <a:r>
              <a:rPr lang="en-US" sz="2000" b="1" baseline="-25000" dirty="0" smtClean="0"/>
              <a:t>k</a:t>
            </a:r>
            <a:r>
              <a:rPr lang="en-US" sz="2000" dirty="0" smtClean="0"/>
              <a:t> are noise channels)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way:</a:t>
            </a:r>
          </a:p>
          <a:p>
            <a:pPr lvl="1"/>
            <a:r>
              <a:rPr lang="en-US" sz="2200" dirty="0" smtClean="0"/>
              <a:t>The service cannot </a:t>
            </a:r>
            <a:r>
              <a:rPr lang="en-US" sz="2200" dirty="0" smtClean="0">
                <a:solidFill>
                  <a:srgbClr val="FF0000"/>
                </a:solidFill>
              </a:rPr>
              <a:t>identify</a:t>
            </a:r>
            <a:r>
              <a:rPr lang="en-US" sz="2200" dirty="0" smtClean="0"/>
              <a:t> a user’s </a:t>
            </a:r>
            <a:r>
              <a:rPr lang="en-US" sz="2200" i="1" dirty="0" smtClean="0"/>
              <a:t>actual</a:t>
            </a:r>
            <a:r>
              <a:rPr lang="en-US" sz="2200" dirty="0" smtClean="0"/>
              <a:t> choices </a:t>
            </a:r>
          </a:p>
          <a:p>
            <a:pPr lvl="1"/>
            <a:r>
              <a:rPr lang="en-US" sz="2200" dirty="0" smtClean="0"/>
              <a:t>Hide the choices of </a:t>
            </a:r>
            <a:r>
              <a:rPr lang="en-US" sz="2200" i="1" dirty="0" smtClean="0">
                <a:solidFill>
                  <a:srgbClr val="FF0000"/>
                </a:solidFill>
              </a:rPr>
              <a:t>other</a:t>
            </a:r>
            <a:r>
              <a:rPr lang="en-US" sz="2200" dirty="0" smtClean="0"/>
              <a:t> users as well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 smtClean="0"/>
              <a:t>The service cannot identify the users that are actually interested in </a:t>
            </a:r>
            <a:r>
              <a:rPr lang="en-US" sz="2000" b="1" dirty="0" smtClean="0"/>
              <a:t>C</a:t>
            </a:r>
            <a:r>
              <a:rPr lang="en-US" sz="2000" b="1" baseline="-25000" dirty="0" smtClean="0"/>
              <a:t>1</a:t>
            </a:r>
          </a:p>
          <a:p>
            <a:pPr marL="0" indent="0">
              <a:buNone/>
            </a:pPr>
            <a:endParaRPr lang="en-US" i="1" u="sng" dirty="0" smtClean="0"/>
          </a:p>
          <a:p>
            <a:pPr marL="0" indent="0">
              <a:buNone/>
            </a:pPr>
            <a:r>
              <a:rPr lang="en-US" i="1" u="sng" dirty="0" smtClean="0"/>
              <a:t>Note:</a:t>
            </a:r>
            <a:r>
              <a:rPr lang="en-US" i="1" dirty="0" smtClean="0"/>
              <a:t> </a:t>
            </a:r>
            <a:r>
              <a:rPr lang="en-US" dirty="0" smtClean="0"/>
              <a:t>All channels </a:t>
            </a:r>
            <a:r>
              <a:rPr lang="en-US" b="1" dirty="0" smtClean="0"/>
              <a:t>C</a:t>
            </a:r>
            <a:r>
              <a:rPr lang="en-US" b="1" baseline="-25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C</a:t>
            </a:r>
            <a:r>
              <a:rPr lang="en-US" b="1" baseline="-25000" dirty="0" smtClean="0"/>
              <a:t>2</a:t>
            </a:r>
            <a:r>
              <a:rPr lang="en-US" dirty="0" smtClean="0"/>
              <a:t>, </a:t>
            </a:r>
            <a:r>
              <a:rPr lang="en-US" b="1" dirty="0" smtClean="0"/>
              <a:t>C</a:t>
            </a:r>
            <a:r>
              <a:rPr lang="en-US" b="1" baseline="-25000" dirty="0" smtClean="0"/>
              <a:t>3</a:t>
            </a:r>
            <a:r>
              <a:rPr lang="en-US" dirty="0" smtClean="0"/>
              <a:t>, …,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k</a:t>
            </a:r>
            <a:r>
              <a:rPr lang="en-US" dirty="0" smtClean="0"/>
              <a:t> belong to the </a:t>
            </a:r>
            <a:r>
              <a:rPr lang="en-US" i="1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 set </a:t>
            </a:r>
            <a:r>
              <a:rPr lang="en-US" b="1" dirty="0" smtClean="0"/>
              <a:t>S </a:t>
            </a:r>
            <a:r>
              <a:rPr lang="en-US" dirty="0" smtClean="0"/>
              <a:t>of privacy-sensitive channels</a:t>
            </a:r>
          </a:p>
          <a:p>
            <a:pPr lvl="2"/>
            <a:endParaRPr lang="en-US" b="1" baseline="-25000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6E5E6-C7C8-4554-BF9D-B5F3217A6BBB}" type="slidenum">
              <a:rPr lang="el-GR" smtClean="0"/>
              <a:pPr>
                <a:defRPr/>
              </a:pPr>
              <a:t>11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k-subscription in action</a:t>
            </a:r>
            <a:endParaRPr lang="el-GR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95750-E1C9-404B-8A7D-C0E49BEEBEF1}" type="slidenum">
              <a:rPr lang="el-GR" smtClean="0"/>
              <a:pPr>
                <a:defRPr/>
              </a:pPr>
              <a:t>12</a:t>
            </a:fld>
            <a:endParaRPr lang="el-GR" dirty="0"/>
          </a:p>
        </p:txBody>
      </p:sp>
      <p:pic>
        <p:nvPicPr>
          <p:cNvPr id="36" name="Picture 2" descr="C:\Users\papadog\work\papers\twitter-anonymity\src\OLDk-subscription_tool\img\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9936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2637" y="1343868"/>
            <a:ext cx="4786312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10 - Ορθογώνιο"/>
          <p:cNvSpPr/>
          <p:nvPr/>
        </p:nvSpPr>
        <p:spPr>
          <a:xfrm>
            <a:off x="2322637" y="2415430"/>
            <a:ext cx="4786312" cy="9286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/>
          </a:p>
        </p:txBody>
      </p:sp>
      <p:sp>
        <p:nvSpPr>
          <p:cNvPr id="59" name="11 - Ορθογώνιο"/>
          <p:cNvSpPr/>
          <p:nvPr/>
        </p:nvSpPr>
        <p:spPr>
          <a:xfrm>
            <a:off x="2322637" y="5058618"/>
            <a:ext cx="4786312" cy="78581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/>
          </a:p>
        </p:txBody>
      </p:sp>
      <p:sp>
        <p:nvSpPr>
          <p:cNvPr id="60" name="12 - Ορθογώνιο"/>
          <p:cNvSpPr/>
          <p:nvPr/>
        </p:nvSpPr>
        <p:spPr>
          <a:xfrm>
            <a:off x="2322637" y="1701055"/>
            <a:ext cx="4786312" cy="642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/>
          </a:p>
        </p:txBody>
      </p:sp>
      <p:sp>
        <p:nvSpPr>
          <p:cNvPr id="61" name="13 - Ορθογώνιο"/>
          <p:cNvSpPr/>
          <p:nvPr/>
        </p:nvSpPr>
        <p:spPr>
          <a:xfrm>
            <a:off x="2322637" y="3415555"/>
            <a:ext cx="4786312" cy="928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/>
          </a:p>
        </p:txBody>
      </p:sp>
      <p:sp>
        <p:nvSpPr>
          <p:cNvPr id="62" name="14 - Ορθογώνιο"/>
          <p:cNvSpPr/>
          <p:nvPr/>
        </p:nvSpPr>
        <p:spPr>
          <a:xfrm>
            <a:off x="2322637" y="4415680"/>
            <a:ext cx="4786312" cy="571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/>
          </a:p>
        </p:txBody>
      </p:sp>
      <p:sp>
        <p:nvSpPr>
          <p:cNvPr id="63" name="15 - Ορθογώνιο"/>
          <p:cNvSpPr/>
          <p:nvPr/>
        </p:nvSpPr>
        <p:spPr>
          <a:xfrm>
            <a:off x="2322637" y="5915868"/>
            <a:ext cx="4786312" cy="785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/>
          </a:p>
        </p:txBody>
      </p:sp>
      <p:sp>
        <p:nvSpPr>
          <p:cNvPr id="64" name="16 - Ορθογώνιο"/>
          <p:cNvSpPr/>
          <p:nvPr/>
        </p:nvSpPr>
        <p:spPr>
          <a:xfrm>
            <a:off x="7466137" y="3701305"/>
            <a:ext cx="1571625" cy="714375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Real choices</a:t>
            </a:r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65" name="18 - Ευθεία γραμμή σύνδεσης"/>
          <p:cNvCxnSpPr>
            <a:stCxn id="59" idx="3"/>
            <a:endCxn id="64" idx="2"/>
          </p:cNvCxnSpPr>
          <p:nvPr/>
        </p:nvCxnSpPr>
        <p:spPr>
          <a:xfrm flipV="1">
            <a:off x="7108949" y="4415680"/>
            <a:ext cx="1143000" cy="10366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9 - Ευθεία γραμμή σύνδεσης"/>
          <p:cNvCxnSpPr>
            <a:endCxn id="64" idx="0"/>
          </p:cNvCxnSpPr>
          <p:nvPr/>
        </p:nvCxnSpPr>
        <p:spPr>
          <a:xfrm>
            <a:off x="7108949" y="2878980"/>
            <a:ext cx="1143000" cy="8223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21 - Ορθογώνιο"/>
          <p:cNvSpPr/>
          <p:nvPr/>
        </p:nvSpPr>
        <p:spPr>
          <a:xfrm>
            <a:off x="179512" y="3664793"/>
            <a:ext cx="1571625" cy="715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Random noise</a:t>
            </a:r>
            <a:endParaRPr lang="el-GR" b="1" dirty="0">
              <a:solidFill>
                <a:schemeClr val="tx1"/>
              </a:solidFill>
            </a:endParaRPr>
          </a:p>
        </p:txBody>
      </p:sp>
      <p:cxnSp>
        <p:nvCxnSpPr>
          <p:cNvPr id="68" name="22 - Ευθεία γραμμή σύνδεσης"/>
          <p:cNvCxnSpPr>
            <a:stCxn id="63" idx="1"/>
            <a:endCxn id="67" idx="2"/>
          </p:cNvCxnSpPr>
          <p:nvPr/>
        </p:nvCxnSpPr>
        <p:spPr>
          <a:xfrm rot="10800000">
            <a:off x="965324" y="4380755"/>
            <a:ext cx="1357313" cy="19288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3 - Ευθεία γραμμή σύνδεσης"/>
          <p:cNvCxnSpPr>
            <a:stCxn id="60" idx="1"/>
            <a:endCxn id="67" idx="0"/>
          </p:cNvCxnSpPr>
          <p:nvPr/>
        </p:nvCxnSpPr>
        <p:spPr>
          <a:xfrm rot="10800000" flipV="1">
            <a:off x="965324" y="2021730"/>
            <a:ext cx="1357313" cy="1643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6 - Ευθεία γραμμή σύνδεσης"/>
          <p:cNvCxnSpPr>
            <a:endCxn id="67" idx="3"/>
          </p:cNvCxnSpPr>
          <p:nvPr/>
        </p:nvCxnSpPr>
        <p:spPr>
          <a:xfrm rot="10800000" flipV="1">
            <a:off x="1751137" y="3629868"/>
            <a:ext cx="571500" cy="393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30 - Ευθεία γραμμή σύνδεσης"/>
          <p:cNvCxnSpPr>
            <a:stCxn id="62" idx="1"/>
          </p:cNvCxnSpPr>
          <p:nvPr/>
        </p:nvCxnSpPr>
        <p:spPr>
          <a:xfrm rot="10800000">
            <a:off x="1751137" y="4201368"/>
            <a:ext cx="571500" cy="5000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 algorithms</a:t>
            </a:r>
            <a:endParaRPr lang="el-GR" dirty="0" smtClean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23850" y="1412875"/>
            <a:ext cx="8820150" cy="46799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Uniform sampling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Randomly select every channel in </a:t>
            </a:r>
            <a:r>
              <a:rPr lang="en-US" sz="2400" b="1" dirty="0" smtClean="0"/>
              <a:t>S</a:t>
            </a:r>
            <a:r>
              <a:rPr lang="en-US" sz="2400" dirty="0" smtClean="0"/>
              <a:t> as noise with </a:t>
            </a:r>
            <a:r>
              <a:rPr lang="en-US" sz="2400" i="1" dirty="0" smtClean="0"/>
              <a:t>same</a:t>
            </a:r>
            <a:r>
              <a:rPr lang="en-US" sz="2400" dirty="0" smtClean="0"/>
              <a:t> probability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Proportional sampling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Randomly select every channel in </a:t>
            </a:r>
            <a:r>
              <a:rPr lang="en-US" sz="2400" b="1" dirty="0" smtClean="0"/>
              <a:t>S</a:t>
            </a:r>
            <a:r>
              <a:rPr lang="en-US" sz="2400" dirty="0" smtClean="0"/>
              <a:t> as noise with probability </a:t>
            </a:r>
            <a:r>
              <a:rPr lang="en-US" sz="2400" i="1" dirty="0" smtClean="0"/>
              <a:t>proportional</a:t>
            </a:r>
            <a:r>
              <a:rPr lang="en-US" sz="2400" dirty="0" smtClean="0"/>
              <a:t> to its </a:t>
            </a:r>
            <a:r>
              <a:rPr lang="en-US" sz="2400" i="1" dirty="0" smtClean="0"/>
              <a:t>popularity</a:t>
            </a:r>
            <a:endParaRPr lang="el-GR" sz="2400" i="1" dirty="0" smtClean="0"/>
          </a:p>
          <a:p>
            <a:pPr lvl="1">
              <a:buFont typeface="Wingdings" pitchFamily="2" charset="2"/>
              <a:buChar char="Ø"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800" b="1" dirty="0" smtClean="0"/>
              <a:t>Multiple channels</a:t>
            </a:r>
          </a:p>
          <a:p>
            <a:pPr marL="274320" lvl="1" indent="0">
              <a:buNone/>
            </a:pPr>
            <a:r>
              <a:rPr lang="en-US" sz="2600" dirty="0" smtClean="0"/>
              <a:t>Following a set of </a:t>
            </a:r>
            <a:r>
              <a:rPr lang="en-US" sz="2600" dirty="0" smtClean="0">
                <a:solidFill>
                  <a:srgbClr val="FF0000"/>
                </a:solidFill>
              </a:rPr>
              <a:t>semantically-related</a:t>
            </a:r>
            <a:r>
              <a:rPr lang="en-US" sz="2600" dirty="0" smtClean="0"/>
              <a:t> channels. </a:t>
            </a:r>
            <a:r>
              <a:rPr lang="en-US" sz="2600" dirty="0" smtClean="0">
                <a:solidFill>
                  <a:srgbClr val="FF0000"/>
                </a:solidFill>
              </a:rPr>
              <a:t>Can be easily identified by the service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Just </a:t>
            </a:r>
            <a:r>
              <a:rPr lang="en-US" sz="2600" dirty="0"/>
              <a:t>c</a:t>
            </a:r>
            <a:r>
              <a:rPr lang="en-US" sz="2600" dirty="0" smtClean="0"/>
              <a:t>hoose proper </a:t>
            </a:r>
            <a:r>
              <a:rPr lang="en-US" sz="2600" b="1" dirty="0" smtClean="0"/>
              <a:t>k</a:t>
            </a:r>
            <a:r>
              <a:rPr lang="en-US" sz="2600" dirty="0" smtClean="0"/>
              <a:t> so that there are </a:t>
            </a:r>
            <a:r>
              <a:rPr lang="en-US" sz="2600" i="1" dirty="0" smtClean="0"/>
              <a:t>other</a:t>
            </a:r>
            <a:r>
              <a:rPr lang="en-US" sz="2600" dirty="0" smtClean="0"/>
              <a:t> users that select the </a:t>
            </a:r>
            <a:r>
              <a:rPr lang="en-US" sz="2600" i="1" dirty="0" smtClean="0"/>
              <a:t>same</a:t>
            </a:r>
            <a:r>
              <a:rPr lang="en-US" sz="2600" dirty="0" smtClean="0"/>
              <a:t> set as noise</a:t>
            </a:r>
            <a:endParaRPr lang="el-GR" sz="2600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FCF07-3210-4618-B781-C35049C448B1}" type="slidenum">
              <a:rPr lang="el-GR" smtClean="0"/>
              <a:pPr>
                <a:defRPr/>
              </a:pPr>
              <a:t>13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l-GR" dirty="0" smtClean="0"/>
          </a:p>
        </p:txBody>
      </p:sp>
      <p:sp>
        <p:nvSpPr>
          <p:cNvPr id="13315" name="2 - Θέση περιεχομένου"/>
          <p:cNvSpPr>
            <a:spLocks noGrp="1"/>
          </p:cNvSpPr>
          <p:nvPr>
            <p:ph idx="1"/>
          </p:nvPr>
        </p:nvSpPr>
        <p:spPr>
          <a:xfrm>
            <a:off x="323850" y="1474614"/>
            <a:ext cx="8496300" cy="7302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Browser extension for Google Chrome browser</a:t>
            </a:r>
          </a:p>
          <a:p>
            <a:r>
              <a:rPr lang="en-US" dirty="0" smtClean="0"/>
              <a:t>Using </a:t>
            </a:r>
            <a:r>
              <a:rPr lang="en-US" dirty="0"/>
              <a:t>Twitter as case </a:t>
            </a:r>
            <a:r>
              <a:rPr lang="en-US" dirty="0" smtClean="0"/>
              <a:t>study</a:t>
            </a:r>
            <a:endParaRPr lang="en-US" dirty="0"/>
          </a:p>
          <a:p>
            <a:endParaRPr lang="en-US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55678-70E9-4368-9F0B-AA4700C17F00}" type="slidenum">
              <a:rPr lang="el-GR" smtClean="0"/>
              <a:pPr>
                <a:defRPr/>
              </a:pPr>
              <a:t>14</a:t>
            </a:fld>
            <a:endParaRPr lang="el-GR" dirty="0"/>
          </a:p>
        </p:txBody>
      </p:sp>
      <p:pic>
        <p:nvPicPr>
          <p:cNvPr id="13319" name="Picture 145" descr="Drawing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5525" y="4038873"/>
            <a:ext cx="774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43" descr="Drawing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8250" y="2554560"/>
            <a:ext cx="774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Line 36"/>
          <p:cNvSpPr>
            <a:spLocks noChangeShapeType="1"/>
          </p:cNvSpPr>
          <p:nvPr/>
        </p:nvSpPr>
        <p:spPr bwMode="auto">
          <a:xfrm>
            <a:off x="3173413" y="4823098"/>
            <a:ext cx="268287" cy="749300"/>
          </a:xfrm>
          <a:prstGeom prst="line">
            <a:avLst/>
          </a:prstGeom>
          <a:noFill/>
          <a:ln w="9525">
            <a:solidFill>
              <a:schemeClr val="tx2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3173413" y="4337323"/>
            <a:ext cx="1985962" cy="485775"/>
          </a:xfrm>
          <a:prstGeom prst="rect">
            <a:avLst/>
          </a:prstGeom>
          <a:solidFill>
            <a:srgbClr val="E0F0F4"/>
          </a:solidFill>
          <a:ln w="2857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 dirty="0"/>
              <a:t>k</a:t>
            </a:r>
            <a:r>
              <a:rPr lang="en-US" b="1" dirty="0"/>
              <a:t>-subscription</a:t>
            </a:r>
          </a:p>
        </p:txBody>
      </p:sp>
      <p:sp>
        <p:nvSpPr>
          <p:cNvPr id="13323" name="Rectangle 7"/>
          <p:cNvSpPr>
            <a:spLocks noChangeArrowheads="1"/>
          </p:cNvSpPr>
          <p:nvPr/>
        </p:nvSpPr>
        <p:spPr bwMode="auto">
          <a:xfrm>
            <a:off x="3430588" y="5542235"/>
            <a:ext cx="1473200" cy="1127125"/>
          </a:xfrm>
          <a:prstGeom prst="rect">
            <a:avLst/>
          </a:prstGeom>
          <a:solidFill>
            <a:srgbClr val="BCD4EE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4" name="Freeform 16"/>
          <p:cNvSpPr>
            <a:spLocks/>
          </p:cNvSpPr>
          <p:nvPr/>
        </p:nvSpPr>
        <p:spPr bwMode="auto">
          <a:xfrm>
            <a:off x="3448050" y="5573985"/>
            <a:ext cx="1438275" cy="1079500"/>
          </a:xfrm>
          <a:custGeom>
            <a:avLst/>
            <a:gdLst>
              <a:gd name="T0" fmla="*/ 0 w 1632"/>
              <a:gd name="T1" fmla="*/ 2147483647 h 1008"/>
              <a:gd name="T2" fmla="*/ 0 w 1632"/>
              <a:gd name="T3" fmla="*/ 2147483647 h 1008"/>
              <a:gd name="T4" fmla="*/ 2147483647 w 1632"/>
              <a:gd name="T5" fmla="*/ 0 h 1008"/>
              <a:gd name="T6" fmla="*/ 2147483647 w 1632"/>
              <a:gd name="T7" fmla="*/ 0 h 1008"/>
              <a:gd name="T8" fmla="*/ 2147483647 w 1632"/>
              <a:gd name="T9" fmla="*/ 2147483647 h 1008"/>
              <a:gd name="T10" fmla="*/ 2147483647 w 1632"/>
              <a:gd name="T11" fmla="*/ 2147483647 h 1008"/>
              <a:gd name="T12" fmla="*/ 2147483647 w 1632"/>
              <a:gd name="T13" fmla="*/ 2147483647 h 1008"/>
              <a:gd name="T14" fmla="*/ 0 w 1632"/>
              <a:gd name="T15" fmla="*/ 2147483647 h 10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32"/>
              <a:gd name="T25" fmla="*/ 0 h 1008"/>
              <a:gd name="T26" fmla="*/ 1632 w 1632"/>
              <a:gd name="T27" fmla="*/ 1008 h 10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32" h="1008">
                <a:moveTo>
                  <a:pt x="0" y="1008"/>
                </a:moveTo>
                <a:lnTo>
                  <a:pt x="0" y="48"/>
                </a:lnTo>
                <a:lnTo>
                  <a:pt x="48" y="0"/>
                </a:lnTo>
                <a:lnTo>
                  <a:pt x="480" y="0"/>
                </a:lnTo>
                <a:lnTo>
                  <a:pt x="528" y="48"/>
                </a:lnTo>
                <a:lnTo>
                  <a:pt x="1632" y="48"/>
                </a:lnTo>
                <a:lnTo>
                  <a:pt x="1632" y="1008"/>
                </a:lnTo>
                <a:lnTo>
                  <a:pt x="0" y="1008"/>
                </a:lnTo>
                <a:close/>
              </a:path>
            </a:pathLst>
          </a:custGeom>
          <a:solidFill>
            <a:srgbClr val="EAEAEA"/>
          </a:solidFill>
          <a:ln w="9525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Rectangle 9"/>
          <p:cNvSpPr>
            <a:spLocks noChangeArrowheads="1"/>
          </p:cNvSpPr>
          <p:nvPr/>
        </p:nvSpPr>
        <p:spPr bwMode="auto">
          <a:xfrm>
            <a:off x="3624263" y="5653360"/>
            <a:ext cx="1204912" cy="57150"/>
          </a:xfrm>
          <a:prstGeom prst="rect">
            <a:avLst/>
          </a:prstGeom>
          <a:solidFill>
            <a:schemeClr val="bg1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6" name="Rectangle 17"/>
          <p:cNvSpPr>
            <a:spLocks noChangeArrowheads="1"/>
          </p:cNvSpPr>
          <p:nvPr/>
        </p:nvSpPr>
        <p:spPr bwMode="auto">
          <a:xfrm>
            <a:off x="3448050" y="5740673"/>
            <a:ext cx="1438275" cy="912812"/>
          </a:xfrm>
          <a:prstGeom prst="rect">
            <a:avLst/>
          </a:prstGeom>
          <a:solidFill>
            <a:schemeClr val="bg1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3327" name="Group 26"/>
          <p:cNvGrpSpPr>
            <a:grpSpLocks/>
          </p:cNvGrpSpPr>
          <p:nvPr/>
        </p:nvGrpSpPr>
        <p:grpSpPr bwMode="auto">
          <a:xfrm>
            <a:off x="4011613" y="5780360"/>
            <a:ext cx="608012" cy="873125"/>
            <a:chOff x="720" y="1872"/>
            <a:chExt cx="480" cy="768"/>
          </a:xfrm>
        </p:grpSpPr>
        <p:sp>
          <p:nvSpPr>
            <p:cNvPr id="13356" name="Rectangle 18"/>
            <p:cNvSpPr>
              <a:spLocks noChangeArrowheads="1"/>
            </p:cNvSpPr>
            <p:nvPr/>
          </p:nvSpPr>
          <p:spPr bwMode="auto">
            <a:xfrm>
              <a:off x="720" y="1872"/>
              <a:ext cx="480" cy="96"/>
            </a:xfrm>
            <a:prstGeom prst="rect">
              <a:avLst/>
            </a:prstGeom>
            <a:solidFill>
              <a:srgbClr val="EFF2F5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57" name="Rectangle 19"/>
            <p:cNvSpPr>
              <a:spLocks noChangeArrowheads="1"/>
            </p:cNvSpPr>
            <p:nvPr/>
          </p:nvSpPr>
          <p:spPr bwMode="auto">
            <a:xfrm>
              <a:off x="720" y="1968"/>
              <a:ext cx="480" cy="96"/>
            </a:xfrm>
            <a:prstGeom prst="rect">
              <a:avLst/>
            </a:prstGeom>
            <a:solidFill>
              <a:srgbClr val="EFF2F5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58" name="Rectangle 20"/>
            <p:cNvSpPr>
              <a:spLocks noChangeArrowheads="1"/>
            </p:cNvSpPr>
            <p:nvPr/>
          </p:nvSpPr>
          <p:spPr bwMode="auto">
            <a:xfrm>
              <a:off x="720" y="2064"/>
              <a:ext cx="480" cy="96"/>
            </a:xfrm>
            <a:prstGeom prst="rect">
              <a:avLst/>
            </a:prstGeom>
            <a:solidFill>
              <a:srgbClr val="EFF2F5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59" name="Rectangle 21"/>
            <p:cNvSpPr>
              <a:spLocks noChangeArrowheads="1"/>
            </p:cNvSpPr>
            <p:nvPr/>
          </p:nvSpPr>
          <p:spPr bwMode="auto">
            <a:xfrm>
              <a:off x="720" y="2160"/>
              <a:ext cx="480" cy="96"/>
            </a:xfrm>
            <a:prstGeom prst="rect">
              <a:avLst/>
            </a:prstGeom>
            <a:solidFill>
              <a:srgbClr val="EFF2F5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60" name="Rectangle 22"/>
            <p:cNvSpPr>
              <a:spLocks noChangeArrowheads="1"/>
            </p:cNvSpPr>
            <p:nvPr/>
          </p:nvSpPr>
          <p:spPr bwMode="auto">
            <a:xfrm>
              <a:off x="720" y="2256"/>
              <a:ext cx="480" cy="96"/>
            </a:xfrm>
            <a:prstGeom prst="rect">
              <a:avLst/>
            </a:prstGeom>
            <a:solidFill>
              <a:srgbClr val="EFF2F5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61" name="Rectangle 23"/>
            <p:cNvSpPr>
              <a:spLocks noChangeArrowheads="1"/>
            </p:cNvSpPr>
            <p:nvPr/>
          </p:nvSpPr>
          <p:spPr bwMode="auto">
            <a:xfrm>
              <a:off x="720" y="2352"/>
              <a:ext cx="480" cy="96"/>
            </a:xfrm>
            <a:prstGeom prst="rect">
              <a:avLst/>
            </a:prstGeom>
            <a:solidFill>
              <a:srgbClr val="EFF2F5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62" name="Rectangle 24"/>
            <p:cNvSpPr>
              <a:spLocks noChangeArrowheads="1"/>
            </p:cNvSpPr>
            <p:nvPr/>
          </p:nvSpPr>
          <p:spPr bwMode="auto">
            <a:xfrm>
              <a:off x="720" y="2448"/>
              <a:ext cx="480" cy="96"/>
            </a:xfrm>
            <a:prstGeom prst="rect">
              <a:avLst/>
            </a:prstGeom>
            <a:solidFill>
              <a:srgbClr val="EFF2F5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63" name="Rectangle 25"/>
            <p:cNvSpPr>
              <a:spLocks noChangeArrowheads="1"/>
            </p:cNvSpPr>
            <p:nvPr/>
          </p:nvSpPr>
          <p:spPr bwMode="auto">
            <a:xfrm>
              <a:off x="720" y="2544"/>
              <a:ext cx="480" cy="96"/>
            </a:xfrm>
            <a:prstGeom prst="rect">
              <a:avLst/>
            </a:prstGeom>
            <a:solidFill>
              <a:srgbClr val="EFF2F5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3328" name="Line 37"/>
          <p:cNvSpPr>
            <a:spLocks noChangeShapeType="1"/>
          </p:cNvSpPr>
          <p:nvPr/>
        </p:nvSpPr>
        <p:spPr bwMode="auto">
          <a:xfrm flipH="1">
            <a:off x="4891088" y="4823098"/>
            <a:ext cx="268287" cy="7493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95"/>
          <p:cNvSpPr txBox="1">
            <a:spLocks noChangeArrowheads="1"/>
          </p:cNvSpPr>
          <p:nvPr/>
        </p:nvSpPr>
        <p:spPr bwMode="auto">
          <a:xfrm>
            <a:off x="1795463" y="3672160"/>
            <a:ext cx="13731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/>
              <a:t>Actual + Noise</a:t>
            </a:r>
          </a:p>
          <a:p>
            <a:pPr algn="r" eaLnBrk="1" hangingPunct="1"/>
            <a:r>
              <a:rPr lang="en-US"/>
              <a:t>Channels</a:t>
            </a:r>
          </a:p>
        </p:txBody>
      </p:sp>
      <p:sp>
        <p:nvSpPr>
          <p:cNvPr id="13330" name="Text Box 96"/>
          <p:cNvSpPr txBox="1">
            <a:spLocks noChangeArrowheads="1"/>
          </p:cNvSpPr>
          <p:nvPr/>
        </p:nvSpPr>
        <p:spPr bwMode="auto">
          <a:xfrm>
            <a:off x="1643063" y="5059635"/>
            <a:ext cx="15255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/>
              <a:t>Actual Channels</a:t>
            </a:r>
          </a:p>
        </p:txBody>
      </p:sp>
      <p:pic>
        <p:nvPicPr>
          <p:cNvPr id="13331" name="Picture 100" descr="Untitled-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7975" y="2972073"/>
            <a:ext cx="36195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2" name="Text Box 101"/>
          <p:cNvSpPr txBox="1">
            <a:spLocks noChangeArrowheads="1"/>
          </p:cNvSpPr>
          <p:nvPr/>
        </p:nvSpPr>
        <p:spPr bwMode="auto">
          <a:xfrm>
            <a:off x="2657475" y="2853010"/>
            <a:ext cx="10636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/>
              <a:t>twitter.com</a:t>
            </a:r>
          </a:p>
        </p:txBody>
      </p:sp>
      <p:pic>
        <p:nvPicPr>
          <p:cNvPr id="13333" name="Picture 102" descr="Untitled-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90925" y="5796235"/>
            <a:ext cx="3143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4" name="Text Box 105"/>
          <p:cNvSpPr txBox="1">
            <a:spLocks noChangeArrowheads="1"/>
          </p:cNvSpPr>
          <p:nvPr/>
        </p:nvSpPr>
        <p:spPr bwMode="auto">
          <a:xfrm>
            <a:off x="5173663" y="5091385"/>
            <a:ext cx="2827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/>
              <a:t>Sensitive Channels Set </a:t>
            </a:r>
            <a:r>
              <a:rPr lang="en-US" b="1" dirty="0"/>
              <a:t>S</a:t>
            </a:r>
          </a:p>
        </p:txBody>
      </p:sp>
      <p:sp>
        <p:nvSpPr>
          <p:cNvPr id="12314" name="Line 43"/>
          <p:cNvSpPr>
            <a:spLocks noChangeShapeType="1"/>
          </p:cNvSpPr>
          <p:nvPr/>
        </p:nvSpPr>
        <p:spPr bwMode="auto">
          <a:xfrm>
            <a:off x="3789363" y="3688035"/>
            <a:ext cx="0" cy="5238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Line 49"/>
          <p:cNvSpPr>
            <a:spLocks noChangeShapeType="1"/>
          </p:cNvSpPr>
          <p:nvPr/>
        </p:nvSpPr>
        <p:spPr bwMode="auto">
          <a:xfrm>
            <a:off x="4041775" y="3688035"/>
            <a:ext cx="0" cy="5238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55"/>
          <p:cNvSpPr>
            <a:spLocks noChangeShapeType="1"/>
          </p:cNvSpPr>
          <p:nvPr/>
        </p:nvSpPr>
        <p:spPr bwMode="auto">
          <a:xfrm>
            <a:off x="4795838" y="3688035"/>
            <a:ext cx="0" cy="52387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Line 39"/>
          <p:cNvSpPr>
            <a:spLocks noChangeShapeType="1"/>
          </p:cNvSpPr>
          <p:nvPr/>
        </p:nvSpPr>
        <p:spPr bwMode="auto">
          <a:xfrm>
            <a:off x="3411538" y="3688035"/>
            <a:ext cx="0" cy="523875"/>
          </a:xfrm>
          <a:prstGeom prst="line">
            <a:avLst/>
          </a:prstGeom>
          <a:noFill/>
          <a:ln w="38100">
            <a:solidFill>
              <a:srgbClr val="FF5C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Line 40"/>
          <p:cNvSpPr>
            <a:spLocks noChangeShapeType="1"/>
          </p:cNvSpPr>
          <p:nvPr/>
        </p:nvSpPr>
        <p:spPr bwMode="auto">
          <a:xfrm>
            <a:off x="3538538" y="3688035"/>
            <a:ext cx="0" cy="523875"/>
          </a:xfrm>
          <a:prstGeom prst="line">
            <a:avLst/>
          </a:prstGeom>
          <a:noFill/>
          <a:ln w="38100">
            <a:solidFill>
              <a:srgbClr val="FF5C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Line 42"/>
          <p:cNvSpPr>
            <a:spLocks noChangeShapeType="1"/>
          </p:cNvSpPr>
          <p:nvPr/>
        </p:nvSpPr>
        <p:spPr bwMode="auto">
          <a:xfrm>
            <a:off x="3663950" y="3688035"/>
            <a:ext cx="0" cy="523875"/>
          </a:xfrm>
          <a:prstGeom prst="line">
            <a:avLst/>
          </a:prstGeom>
          <a:noFill/>
          <a:ln w="38100">
            <a:solidFill>
              <a:srgbClr val="FF5C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5" name="Line 48"/>
          <p:cNvSpPr>
            <a:spLocks noChangeShapeType="1"/>
          </p:cNvSpPr>
          <p:nvPr/>
        </p:nvSpPr>
        <p:spPr bwMode="auto">
          <a:xfrm>
            <a:off x="3914775" y="3688035"/>
            <a:ext cx="0" cy="523875"/>
          </a:xfrm>
          <a:prstGeom prst="line">
            <a:avLst/>
          </a:prstGeom>
          <a:noFill/>
          <a:ln w="38100">
            <a:solidFill>
              <a:srgbClr val="FF5C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6" name="Line 50"/>
          <p:cNvSpPr>
            <a:spLocks noChangeShapeType="1"/>
          </p:cNvSpPr>
          <p:nvPr/>
        </p:nvSpPr>
        <p:spPr bwMode="auto">
          <a:xfrm>
            <a:off x="4167188" y="3688035"/>
            <a:ext cx="0" cy="523875"/>
          </a:xfrm>
          <a:prstGeom prst="line">
            <a:avLst/>
          </a:prstGeom>
          <a:noFill/>
          <a:ln w="38100">
            <a:solidFill>
              <a:srgbClr val="FF5C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7" name="Line 51"/>
          <p:cNvSpPr>
            <a:spLocks noChangeShapeType="1"/>
          </p:cNvSpPr>
          <p:nvPr/>
        </p:nvSpPr>
        <p:spPr bwMode="auto">
          <a:xfrm>
            <a:off x="4292600" y="3688035"/>
            <a:ext cx="0" cy="523875"/>
          </a:xfrm>
          <a:prstGeom prst="line">
            <a:avLst/>
          </a:prstGeom>
          <a:noFill/>
          <a:ln w="38100">
            <a:solidFill>
              <a:srgbClr val="FF5C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8" name="Line 52"/>
          <p:cNvSpPr>
            <a:spLocks noChangeShapeType="1"/>
          </p:cNvSpPr>
          <p:nvPr/>
        </p:nvSpPr>
        <p:spPr bwMode="auto">
          <a:xfrm>
            <a:off x="4418013" y="3688035"/>
            <a:ext cx="0" cy="523875"/>
          </a:xfrm>
          <a:prstGeom prst="line">
            <a:avLst/>
          </a:prstGeom>
          <a:noFill/>
          <a:ln w="38100">
            <a:solidFill>
              <a:srgbClr val="FF5C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9" name="Line 53"/>
          <p:cNvSpPr>
            <a:spLocks noChangeShapeType="1"/>
          </p:cNvSpPr>
          <p:nvPr/>
        </p:nvSpPr>
        <p:spPr bwMode="auto">
          <a:xfrm>
            <a:off x="4543425" y="3688035"/>
            <a:ext cx="0" cy="523875"/>
          </a:xfrm>
          <a:prstGeom prst="line">
            <a:avLst/>
          </a:prstGeom>
          <a:noFill/>
          <a:ln w="38100">
            <a:solidFill>
              <a:srgbClr val="FF5C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0" name="Line 54"/>
          <p:cNvSpPr>
            <a:spLocks noChangeShapeType="1"/>
          </p:cNvSpPr>
          <p:nvPr/>
        </p:nvSpPr>
        <p:spPr bwMode="auto">
          <a:xfrm>
            <a:off x="4670425" y="3688035"/>
            <a:ext cx="0" cy="523875"/>
          </a:xfrm>
          <a:prstGeom prst="line">
            <a:avLst/>
          </a:prstGeom>
          <a:noFill/>
          <a:ln w="38100">
            <a:solidFill>
              <a:srgbClr val="FF5C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1" name="Line 106"/>
          <p:cNvSpPr>
            <a:spLocks noChangeShapeType="1"/>
          </p:cNvSpPr>
          <p:nvPr/>
        </p:nvSpPr>
        <p:spPr bwMode="auto">
          <a:xfrm>
            <a:off x="4921250" y="3688035"/>
            <a:ext cx="0" cy="523875"/>
          </a:xfrm>
          <a:prstGeom prst="line">
            <a:avLst/>
          </a:prstGeom>
          <a:noFill/>
          <a:ln w="38100">
            <a:solidFill>
              <a:srgbClr val="FF5C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2" name="Line 107"/>
          <p:cNvSpPr>
            <a:spLocks noChangeShapeType="1"/>
          </p:cNvSpPr>
          <p:nvPr/>
        </p:nvSpPr>
        <p:spPr bwMode="auto">
          <a:xfrm>
            <a:off x="5046663" y="3688035"/>
            <a:ext cx="0" cy="523875"/>
          </a:xfrm>
          <a:prstGeom prst="line">
            <a:avLst/>
          </a:prstGeom>
          <a:noFill/>
          <a:ln w="38100">
            <a:solidFill>
              <a:srgbClr val="FF5C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3" name="Line 108"/>
          <p:cNvSpPr>
            <a:spLocks noChangeShapeType="1"/>
          </p:cNvSpPr>
          <p:nvPr/>
        </p:nvSpPr>
        <p:spPr bwMode="auto">
          <a:xfrm>
            <a:off x="3286125" y="3688035"/>
            <a:ext cx="0" cy="523875"/>
          </a:xfrm>
          <a:prstGeom prst="line">
            <a:avLst/>
          </a:prstGeom>
          <a:noFill/>
          <a:ln w="38100">
            <a:solidFill>
              <a:srgbClr val="FF5C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Line 130"/>
          <p:cNvSpPr>
            <a:spLocks noChangeShapeType="1"/>
          </p:cNvSpPr>
          <p:nvPr/>
        </p:nvSpPr>
        <p:spPr bwMode="auto">
          <a:xfrm>
            <a:off x="3789363" y="4923110"/>
            <a:ext cx="0" cy="525463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Line 132"/>
          <p:cNvSpPr>
            <a:spLocks noChangeShapeType="1"/>
          </p:cNvSpPr>
          <p:nvPr/>
        </p:nvSpPr>
        <p:spPr bwMode="auto">
          <a:xfrm>
            <a:off x="4041775" y="4923110"/>
            <a:ext cx="0" cy="525463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Line 138"/>
          <p:cNvSpPr>
            <a:spLocks noChangeShapeType="1"/>
          </p:cNvSpPr>
          <p:nvPr/>
        </p:nvSpPr>
        <p:spPr bwMode="auto">
          <a:xfrm>
            <a:off x="4795838" y="4923110"/>
            <a:ext cx="0" cy="525463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0" name="139 - Ευθύγραμμο βέλος σύνδεσης"/>
          <p:cNvCxnSpPr/>
          <p:nvPr/>
        </p:nvCxnSpPr>
        <p:spPr bwMode="auto">
          <a:xfrm>
            <a:off x="5181600" y="4621485"/>
            <a:ext cx="881063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54" name="Picture 2" descr="C:\Users\papadog\work\papers\twitter-anonymity\src\OLDk-subscription_tool\img\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0313" y="434049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5173665" y="2708920"/>
            <a:ext cx="3956640" cy="1655961"/>
            <a:chOff x="5173665" y="2708920"/>
            <a:chExt cx="3956640" cy="1655961"/>
          </a:xfrm>
        </p:grpSpPr>
        <p:sp>
          <p:nvSpPr>
            <p:cNvPr id="143" name="2 - Θέση περιεχομένου"/>
            <p:cNvSpPr txBox="1">
              <a:spLocks/>
            </p:cNvSpPr>
            <p:nvPr/>
          </p:nvSpPr>
          <p:spPr bwMode="auto">
            <a:xfrm>
              <a:off x="5436096" y="2708920"/>
              <a:ext cx="3694209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+mn-lt"/>
                  <a:cs typeface="+mn-cs"/>
                </a:rPr>
                <a:t>Responsible for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obfuscation, noise filtering, timeline construction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endParaRPr lang="en-US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5173665" y="3356992"/>
              <a:ext cx="2444250" cy="100788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4" grpId="0" animBg="1"/>
      <p:bldP spid="12315" grpId="0" animBg="1"/>
      <p:bldP spid="12316" grpId="0" animBg="1"/>
      <p:bldP spid="12322" grpId="0" animBg="1"/>
      <p:bldP spid="12323" grpId="0" animBg="1"/>
      <p:bldP spid="12324" grpId="0" animBg="1"/>
      <p:bldP spid="12325" grpId="0" animBg="1"/>
      <p:bldP spid="12326" grpId="0" animBg="1"/>
      <p:bldP spid="12327" grpId="0" animBg="1"/>
      <p:bldP spid="12328" grpId="0" animBg="1"/>
      <p:bldP spid="12329" grpId="0" animBg="1"/>
      <p:bldP spid="12330" grpId="0" animBg="1"/>
      <p:bldP spid="12331" grpId="0" animBg="1"/>
      <p:bldP spid="12332" grpId="0" animBg="1"/>
      <p:bldP spid="12333" grpId="0" animBg="1"/>
      <p:bldP spid="12318" grpId="0" animBg="1"/>
      <p:bldP spid="12319" grpId="0" animBg="1"/>
      <p:bldP spid="123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the effect of noise (1/2)</a:t>
            </a:r>
            <a:endParaRPr lang="el-GR" dirty="0" smtClean="0"/>
          </a:p>
        </p:txBody>
      </p:sp>
      <p:sp>
        <p:nvSpPr>
          <p:cNvPr id="14343" name="2 - Θέση περιεχομένου"/>
          <p:cNvSpPr>
            <a:spLocks noGrp="1"/>
          </p:cNvSpPr>
          <p:nvPr>
            <p:ph idx="1"/>
          </p:nvPr>
        </p:nvSpPr>
        <p:spPr>
          <a:xfrm>
            <a:off x="73719" y="1340768"/>
            <a:ext cx="4786313" cy="730250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sz="2000" dirty="0" smtClean="0"/>
              <a:t>What the </a:t>
            </a:r>
            <a:r>
              <a:rPr lang="en-US" sz="2000" dirty="0" err="1" smtClean="0"/>
              <a:t>microblogging</a:t>
            </a:r>
            <a:r>
              <a:rPr lang="en-US" sz="2000" dirty="0" smtClean="0"/>
              <a:t> service sees:</a:t>
            </a:r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CC330-1293-49E9-8AF1-6874D2E38115}" type="slidenum">
              <a:rPr lang="el-GR" smtClean="0"/>
              <a:pPr>
                <a:defRPr/>
              </a:pPr>
              <a:t>15</a:t>
            </a:fld>
            <a:endParaRPr lang="el-GR" dirty="0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1700808"/>
            <a:ext cx="4286250" cy="48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2 - Θέση περιεχομένου"/>
          <p:cNvSpPr txBox="1">
            <a:spLocks/>
          </p:cNvSpPr>
          <p:nvPr/>
        </p:nvSpPr>
        <p:spPr bwMode="auto">
          <a:xfrm>
            <a:off x="5508104" y="1340768"/>
            <a:ext cx="2643187" cy="51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>
                <a:latin typeface="+mn-lt"/>
                <a:cs typeface="+mn-cs"/>
              </a:rPr>
              <a:t>What the user </a:t>
            </a:r>
            <a:r>
              <a:rPr lang="en-US" sz="2000" dirty="0" smtClean="0">
                <a:latin typeface="+mn-lt"/>
                <a:cs typeface="+mn-cs"/>
              </a:rPr>
              <a:t>sees:</a:t>
            </a:r>
            <a:endParaRPr lang="en-US" sz="2000" dirty="0">
              <a:latin typeface="+mn-lt"/>
              <a:cs typeface="+mn-cs"/>
            </a:endParaRPr>
          </a:p>
        </p:txBody>
      </p:sp>
      <p:pic>
        <p:nvPicPr>
          <p:cNvPr id="56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2063" y="1674366"/>
            <a:ext cx="39878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2 - Θέση περιεχομένου"/>
          <p:cNvSpPr txBox="1">
            <a:spLocks/>
          </p:cNvSpPr>
          <p:nvPr/>
        </p:nvSpPr>
        <p:spPr bwMode="auto">
          <a:xfrm>
            <a:off x="1000125" y="3867745"/>
            <a:ext cx="2857500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>
                <a:latin typeface="+mn-lt"/>
                <a:cs typeface="+mn-cs"/>
              </a:rPr>
              <a:t>Real + noise channels</a:t>
            </a:r>
          </a:p>
        </p:txBody>
      </p:sp>
      <p:sp>
        <p:nvSpPr>
          <p:cNvPr id="60" name="2 - Θέση περιεχομένου"/>
          <p:cNvSpPr txBox="1">
            <a:spLocks/>
          </p:cNvSpPr>
          <p:nvPr/>
        </p:nvSpPr>
        <p:spPr bwMode="auto">
          <a:xfrm>
            <a:off x="5364088" y="3861048"/>
            <a:ext cx="2857500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>
                <a:latin typeface="+mn-lt"/>
                <a:cs typeface="+mn-cs"/>
              </a:rPr>
              <a:t>Only real channels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072063" y="1633885"/>
            <a:ext cx="4071937" cy="138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059863" y="1700808"/>
            <a:ext cx="45719" cy="2166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the effect of noise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16</a:t>
            </a:fld>
            <a:endParaRPr lang="el-GR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2063" y="1853927"/>
            <a:ext cx="3998912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44824"/>
            <a:ext cx="423386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2 - Θέση περιεχομένου"/>
          <p:cNvSpPr txBox="1">
            <a:spLocks/>
          </p:cNvSpPr>
          <p:nvPr/>
        </p:nvSpPr>
        <p:spPr bwMode="auto">
          <a:xfrm>
            <a:off x="142875" y="3208411"/>
            <a:ext cx="4500563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>
                <a:latin typeface="+mn-lt"/>
                <a:cs typeface="+mn-cs"/>
              </a:rPr>
              <a:t>Tweets from real + noise channels</a:t>
            </a:r>
          </a:p>
        </p:txBody>
      </p:sp>
      <p:sp>
        <p:nvSpPr>
          <p:cNvPr id="9" name="2 - Θέση περιεχομένου"/>
          <p:cNvSpPr txBox="1">
            <a:spLocks/>
          </p:cNvSpPr>
          <p:nvPr/>
        </p:nvSpPr>
        <p:spPr bwMode="auto">
          <a:xfrm>
            <a:off x="4929188" y="3208411"/>
            <a:ext cx="4143375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>
                <a:latin typeface="+mn-lt"/>
                <a:cs typeface="+mn-cs"/>
              </a:rPr>
              <a:t>Tweets only from real channels</a:t>
            </a:r>
          </a:p>
        </p:txBody>
      </p:sp>
      <p:sp>
        <p:nvSpPr>
          <p:cNvPr id="10" name="2 - Θέση περιεχομένου"/>
          <p:cNvSpPr>
            <a:spLocks noGrp="1"/>
          </p:cNvSpPr>
          <p:nvPr>
            <p:ph idx="1"/>
          </p:nvPr>
        </p:nvSpPr>
        <p:spPr>
          <a:xfrm>
            <a:off x="73719" y="1340768"/>
            <a:ext cx="4786313" cy="730250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sz="2000" dirty="0" smtClean="0"/>
              <a:t>What the </a:t>
            </a:r>
            <a:r>
              <a:rPr lang="en-US" sz="2000" dirty="0" err="1" smtClean="0"/>
              <a:t>microblogging</a:t>
            </a:r>
            <a:r>
              <a:rPr lang="en-US" sz="2000" dirty="0" smtClean="0"/>
              <a:t> service sees:</a:t>
            </a:r>
          </a:p>
        </p:txBody>
      </p:sp>
      <p:sp>
        <p:nvSpPr>
          <p:cNvPr id="11" name="2 - Θέση περιεχομένου"/>
          <p:cNvSpPr txBox="1">
            <a:spLocks/>
          </p:cNvSpPr>
          <p:nvPr/>
        </p:nvSpPr>
        <p:spPr bwMode="auto">
          <a:xfrm>
            <a:off x="5508104" y="1340768"/>
            <a:ext cx="2643187" cy="51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>
                <a:latin typeface="+mn-lt"/>
                <a:cs typeface="+mn-cs"/>
              </a:rPr>
              <a:t>What the user </a:t>
            </a:r>
            <a:r>
              <a:rPr lang="en-US" sz="2000" dirty="0" smtClean="0">
                <a:latin typeface="+mn-lt"/>
                <a:cs typeface="+mn-cs"/>
              </a:rPr>
              <a:t>sees:</a:t>
            </a:r>
            <a:endParaRPr lang="en-US" sz="2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803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Disclosure Probability </a:t>
            </a:r>
            <a:r>
              <a:rPr lang="en-US" i="1" smtClean="0"/>
              <a:t>P</a:t>
            </a:r>
            <a:r>
              <a:rPr lang="en-US" i="1" baseline="-25000" smtClean="0"/>
              <a:t>C</a:t>
            </a:r>
            <a:endParaRPr lang="el-GR" i="1" baseline="-25000" smtClean="0"/>
          </a:p>
        </p:txBody>
      </p:sp>
      <p:sp>
        <p:nvSpPr>
          <p:cNvPr id="17411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probability that a user following channel </a:t>
            </a:r>
            <a:r>
              <a:rPr lang="en-US" b="1" dirty="0" smtClean="0"/>
              <a:t>C</a:t>
            </a:r>
            <a:r>
              <a:rPr lang="en-US" dirty="0" smtClean="0"/>
              <a:t> is actually interested in </a:t>
            </a:r>
            <a:r>
              <a:rPr lang="en-US" b="1" dirty="0" smtClean="0"/>
              <a:t>C</a:t>
            </a:r>
          </a:p>
          <a:p>
            <a:pPr marL="27432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Depends on</a:t>
            </a:r>
          </a:p>
          <a:p>
            <a:r>
              <a:rPr lang="en-US" sz="2000" dirty="0" smtClean="0"/>
              <a:t>channel’s popularity </a:t>
            </a:r>
            <a:r>
              <a:rPr lang="en-US" sz="2000" b="1" dirty="0" err="1" smtClean="0"/>
              <a:t>p</a:t>
            </a:r>
            <a:r>
              <a:rPr lang="en-US" sz="2000" b="1" baseline="-25000" dirty="0" err="1" smtClean="0"/>
              <a:t>C</a:t>
            </a:r>
            <a:endParaRPr lang="en-US" sz="2000" b="1" baseline="-25000" dirty="0" smtClean="0"/>
          </a:p>
          <a:p>
            <a:pPr lvl="2">
              <a:buFont typeface="Wingdings" pitchFamily="2" charset="2"/>
              <a:buChar char="Ø"/>
            </a:pPr>
            <a:r>
              <a:rPr lang="en-US" sz="1600" dirty="0"/>
              <a:t>(</a:t>
            </a:r>
            <a:r>
              <a:rPr lang="en-US" sz="1600" dirty="0" err="1"/>
              <a:t>e.g</a:t>
            </a:r>
            <a:r>
              <a:rPr lang="en-US" sz="1600" dirty="0"/>
              <a:t> number of followers</a:t>
            </a:r>
            <a:r>
              <a:rPr lang="en-US" sz="1600" dirty="0" smtClean="0"/>
              <a:t>)</a:t>
            </a:r>
            <a:endParaRPr lang="en-US" sz="1600" baseline="-25000" dirty="0" smtClean="0"/>
          </a:p>
          <a:p>
            <a:r>
              <a:rPr lang="en-US" sz="2000" dirty="0" smtClean="0"/>
              <a:t>size of set </a:t>
            </a:r>
            <a:r>
              <a:rPr lang="en-US" sz="2000" b="1" dirty="0" smtClean="0"/>
              <a:t>S</a:t>
            </a:r>
            <a:r>
              <a:rPr lang="en-US" sz="2000" dirty="0" smtClean="0"/>
              <a:t> (|</a:t>
            </a:r>
            <a:r>
              <a:rPr lang="en-US" sz="2000" b="1" dirty="0" smtClean="0"/>
              <a:t>S</a:t>
            </a:r>
            <a:r>
              <a:rPr lang="en-US" sz="2000" dirty="0" smtClean="0"/>
              <a:t>|)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/>
              <a:t>Publicly released</a:t>
            </a:r>
          </a:p>
          <a:p>
            <a:r>
              <a:rPr lang="en-US" sz="2000" dirty="0" smtClean="0"/>
              <a:t>obfuscation level </a:t>
            </a:r>
            <a:r>
              <a:rPr lang="en-US" sz="2000" b="1" dirty="0" smtClean="0"/>
              <a:t>k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/>
              <a:t>Can be inferred =&gt; a user follows k channels in short period</a:t>
            </a:r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C05BA-86EE-4685-AC76-1D976F81D7E1}" type="slidenum">
              <a:rPr lang="el-GR" smtClean="0"/>
              <a:pPr>
                <a:defRPr/>
              </a:pPr>
              <a:t>17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2636912"/>
            <a:ext cx="8064896" cy="32403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14625"/>
            <a:ext cx="7895873" cy="309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k</a:t>
            </a:r>
            <a:r>
              <a:rPr lang="en-US" smtClean="0"/>
              <a:t> parameter</a:t>
            </a:r>
            <a:endParaRPr lang="el-GR" smtClean="0"/>
          </a:p>
        </p:txBody>
      </p:sp>
      <p:sp>
        <p:nvSpPr>
          <p:cNvPr id="1536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Fine-tune the </a:t>
            </a:r>
            <a:r>
              <a:rPr lang="en-US" b="1" dirty="0" smtClean="0"/>
              <a:t>k</a:t>
            </a:r>
            <a:r>
              <a:rPr lang="en-US" dirty="0" smtClean="0"/>
              <a:t> parameter to control the preferable </a:t>
            </a:r>
            <a:r>
              <a:rPr lang="en-US" i="1" dirty="0" smtClean="0"/>
              <a:t>privacy level</a:t>
            </a:r>
            <a:r>
              <a:rPr lang="en-US" dirty="0" smtClean="0"/>
              <a:t> and </a:t>
            </a:r>
            <a:r>
              <a:rPr lang="en-US" i="1" dirty="0" smtClean="0"/>
              <a:t>network overhead</a:t>
            </a:r>
            <a:endParaRPr lang="el-GR" i="1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6D0D5-FB15-4A0C-8300-DBA918DBC203}" type="slidenum">
              <a:rPr lang="el-GR" smtClean="0"/>
              <a:pPr>
                <a:defRPr/>
              </a:pPr>
              <a:t>18</a:t>
            </a:fld>
            <a:endParaRPr lang="el-GR" dirty="0"/>
          </a:p>
        </p:txBody>
      </p:sp>
      <p:sp>
        <p:nvSpPr>
          <p:cNvPr id="8" name="7 - Ορθογώνιο"/>
          <p:cNvSpPr/>
          <p:nvPr/>
        </p:nvSpPr>
        <p:spPr>
          <a:xfrm>
            <a:off x="899592" y="4653136"/>
            <a:ext cx="4320480" cy="357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1992" y="3320988"/>
            <a:ext cx="468052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the right k value?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19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17381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Microblogging Services</a:t>
            </a:r>
            <a:endParaRPr lang="el-GR" smtClean="0"/>
          </a:p>
        </p:txBody>
      </p:sp>
      <p:sp>
        <p:nvSpPr>
          <p:cNvPr id="4099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popular way for information sharing and communication.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sers are able to </a:t>
            </a:r>
            <a:r>
              <a:rPr lang="en-US" dirty="0"/>
              <a:t>have timely access to all </a:t>
            </a:r>
            <a:r>
              <a:rPr lang="en-US" dirty="0" smtClean="0"/>
              <a:t>information available from various providers.</a:t>
            </a:r>
            <a:endParaRPr lang="el-GR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A6A70-45EA-4CA8-B4D0-7FDC7089AB6B}" type="slidenum">
              <a:rPr lang="el-GR" smtClean="0"/>
              <a:pPr>
                <a:defRPr/>
              </a:pPr>
              <a:t>2</a:t>
            </a:fld>
            <a:endParaRPr lang="el-GR" dirty="0"/>
          </a:p>
        </p:txBody>
      </p:sp>
      <p:pic>
        <p:nvPicPr>
          <p:cNvPr id="4104" name="Picture 13" descr="http://textivia.com/wp-content/uploads/2013/04/twitte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DFF"/>
              </a:clrFrom>
              <a:clrTo>
                <a:srgbClr val="FC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3374" y="2348880"/>
            <a:ext cx="3636818" cy="204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5" descr="http://www.thediningexperience.org/wp-content/tumblr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9155" y="3964378"/>
            <a:ext cx="2922444" cy="76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7" descr="http://upload.wikimedia.org/wikipedia/commons/thumb/e/e4/Identi.ca_logo_svg.svg/760px-Identi.ca_logo_svg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02528" y="4910240"/>
            <a:ext cx="1558636" cy="117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value for k</a:t>
            </a:r>
            <a:endParaRPr lang="el-GR" i="1" dirty="0" smtClean="0"/>
          </a:p>
        </p:txBody>
      </p:sp>
      <p:sp>
        <p:nvSpPr>
          <p:cNvPr id="16387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Analysis and simulation for </a:t>
            </a:r>
            <a:r>
              <a:rPr lang="en-US" sz="2800" dirty="0" smtClean="0">
                <a:solidFill>
                  <a:srgbClr val="FF0000"/>
                </a:solidFill>
              </a:rPr>
              <a:t>disclosure probability</a:t>
            </a:r>
            <a:r>
              <a:rPr lang="en-US" sz="2800" dirty="0" smtClean="0"/>
              <a:t> as a function of </a:t>
            </a:r>
            <a:r>
              <a:rPr lang="en-US" sz="2800" b="1" dirty="0" smtClean="0"/>
              <a:t>k</a:t>
            </a:r>
          </a:p>
          <a:p>
            <a:endParaRPr lang="en-US" sz="2800" b="1" dirty="0" smtClean="0"/>
          </a:p>
          <a:p>
            <a:r>
              <a:rPr lang="en-US" sz="2800" dirty="0" smtClean="0"/>
              <a:t>Experimental evaluation for </a:t>
            </a:r>
            <a:r>
              <a:rPr lang="en-US" sz="2800" dirty="0" smtClean="0">
                <a:solidFill>
                  <a:srgbClr val="FF0000"/>
                </a:solidFill>
              </a:rPr>
              <a:t>network overhead</a:t>
            </a:r>
            <a:r>
              <a:rPr lang="en-US" sz="2800" dirty="0" smtClean="0"/>
              <a:t> as a function of </a:t>
            </a:r>
            <a:r>
              <a:rPr lang="en-US" sz="2800" b="1" dirty="0" smtClean="0"/>
              <a:t>k</a:t>
            </a:r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107BA-F55E-41E0-BAC5-1BC0B68C9FF9}" type="slidenum">
              <a:rPr lang="el-GR" smtClean="0"/>
              <a:pPr>
                <a:defRPr/>
              </a:pPr>
              <a:t>20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ANALYTICAL 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21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292013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Uniform Sampling</a:t>
            </a:r>
            <a:endParaRPr lang="el-GR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B24A4-9EA5-40C8-A820-16287CF68928}" type="slidenum">
              <a:rPr lang="el-GR" smtClean="0"/>
              <a:pPr>
                <a:defRPr/>
              </a:pPr>
              <a:t>22</a:t>
            </a:fld>
            <a:endParaRPr lang="el-GR" dirty="0"/>
          </a:p>
        </p:txBody>
      </p:sp>
      <p:sp>
        <p:nvSpPr>
          <p:cNvPr id="9" name="8 - TextBox"/>
          <p:cNvSpPr txBox="1"/>
          <p:nvPr/>
        </p:nvSpPr>
        <p:spPr>
          <a:xfrm>
            <a:off x="2643188" y="1598885"/>
            <a:ext cx="50006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+mn-lt"/>
              </a:rPr>
              <a:t>|S|=1000 channels</a:t>
            </a:r>
            <a:endParaRPr lang="el-GR" sz="2000" b="1" dirty="0">
              <a:latin typeface="+mn-lt"/>
            </a:endParaRPr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981919"/>
            <a:ext cx="67246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36029" y="1988840"/>
            <a:ext cx="7722096" cy="1312291"/>
            <a:chOff x="136029" y="1988840"/>
            <a:chExt cx="7722096" cy="1312291"/>
          </a:xfrm>
        </p:grpSpPr>
        <p:cxnSp>
          <p:nvCxnSpPr>
            <p:cNvPr id="10" name="9 - Ευθεία γραμμή σύνδεσης"/>
            <p:cNvCxnSpPr/>
            <p:nvPr/>
          </p:nvCxnSpPr>
          <p:spPr bwMode="auto">
            <a:xfrm>
              <a:off x="2286000" y="3096344"/>
              <a:ext cx="5572125" cy="15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- Ορθογώνιο"/>
            <p:cNvSpPr/>
            <p:nvPr/>
          </p:nvSpPr>
          <p:spPr bwMode="auto">
            <a:xfrm>
              <a:off x="136029" y="1988840"/>
              <a:ext cx="3571875" cy="857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When channel popularity is high (10%), it is difficult to obfuscate with uniform sampling</a:t>
              </a:r>
              <a:endParaRPr lang="el-GR" dirty="0">
                <a:solidFill>
                  <a:srgbClr val="FF0000"/>
                </a:solidFill>
              </a:endParaRPr>
            </a:p>
          </p:txBody>
        </p:sp>
        <p:sp>
          <p:nvSpPr>
            <p:cNvPr id="14" name="13 - Ορθογώνιο"/>
            <p:cNvSpPr/>
            <p:nvPr/>
          </p:nvSpPr>
          <p:spPr bwMode="auto">
            <a:xfrm>
              <a:off x="1571625" y="2810594"/>
              <a:ext cx="847725" cy="490537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0.4</a:t>
              </a:r>
              <a:endParaRPr lang="el-G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29188" y="3667843"/>
            <a:ext cx="4107308" cy="2144713"/>
            <a:chOff x="4929188" y="3667843"/>
            <a:chExt cx="4107308" cy="2144713"/>
          </a:xfrm>
        </p:grpSpPr>
        <p:cxnSp>
          <p:nvCxnSpPr>
            <p:cNvPr id="17" name="16 - Ευθεία γραμμή σύνδεσης"/>
            <p:cNvCxnSpPr/>
            <p:nvPr/>
          </p:nvCxnSpPr>
          <p:spPr bwMode="auto">
            <a:xfrm rot="5400000">
              <a:off x="3964782" y="4775125"/>
              <a:ext cx="2071687" cy="31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- Ορθογώνιο"/>
            <p:cNvSpPr/>
            <p:nvPr/>
          </p:nvSpPr>
          <p:spPr bwMode="auto">
            <a:xfrm>
              <a:off x="5143500" y="3667843"/>
              <a:ext cx="3892996" cy="642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For channel popularity 1% and k=100, disclosure probability is 10%</a:t>
              </a:r>
              <a:endParaRPr lang="el-GR" dirty="0">
                <a:solidFill>
                  <a:srgbClr val="FF0000"/>
                </a:solidFill>
              </a:endParaRPr>
            </a:p>
          </p:txBody>
        </p:sp>
        <p:sp>
          <p:nvSpPr>
            <p:cNvPr id="23" name="22 - Έλλειψη"/>
            <p:cNvSpPr/>
            <p:nvPr/>
          </p:nvSpPr>
          <p:spPr bwMode="auto">
            <a:xfrm>
              <a:off x="4929188" y="3667844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/>
            </a:p>
          </p:txBody>
        </p:sp>
      </p:grpSp>
      <p:grpSp>
        <p:nvGrpSpPr>
          <p:cNvPr id="7" name="29 - Ομάδα"/>
          <p:cNvGrpSpPr>
            <a:grpSpLocks/>
          </p:cNvGrpSpPr>
          <p:nvPr/>
        </p:nvGrpSpPr>
        <p:grpSpPr bwMode="auto">
          <a:xfrm>
            <a:off x="4929187" y="4739403"/>
            <a:ext cx="4107309" cy="1071563"/>
            <a:chOff x="4929190" y="4429131"/>
            <a:chExt cx="4107339" cy="1071571"/>
          </a:xfrm>
        </p:grpSpPr>
        <p:cxnSp>
          <p:nvCxnSpPr>
            <p:cNvPr id="25" name="24 - Ευθεία γραμμή σύνδεσης"/>
            <p:cNvCxnSpPr/>
            <p:nvPr/>
          </p:nvCxnSpPr>
          <p:spPr bwMode="auto">
            <a:xfrm rot="5400000">
              <a:off x="4465636" y="4964123"/>
              <a:ext cx="1071571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- Ορθογώνιο"/>
            <p:cNvSpPr/>
            <p:nvPr/>
          </p:nvSpPr>
          <p:spPr bwMode="auto">
            <a:xfrm>
              <a:off x="5214942" y="4572007"/>
              <a:ext cx="3821587" cy="6429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For channel popularity 0.1% and k=100, disclosure probability is 1%</a:t>
              </a:r>
              <a:endParaRPr lang="el-GR" dirty="0">
                <a:solidFill>
                  <a:srgbClr val="FF0000"/>
                </a:solidFill>
              </a:endParaRPr>
            </a:p>
          </p:txBody>
        </p:sp>
        <p:sp>
          <p:nvSpPr>
            <p:cNvPr id="27" name="26 - Έλλειψη"/>
            <p:cNvSpPr/>
            <p:nvPr/>
          </p:nvSpPr>
          <p:spPr>
            <a:xfrm>
              <a:off x="4929190" y="4429131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Sampling</a:t>
            </a:r>
            <a:endParaRPr lang="el-GR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8763F-2654-4EBC-BA56-7E35D1E5F1F9}" type="slidenum">
              <a:rPr lang="el-GR" smtClean="0"/>
              <a:pPr>
                <a:defRPr/>
              </a:pPr>
              <a:t>23</a:t>
            </a:fld>
            <a:endParaRPr lang="el-GR" dirty="0"/>
          </a:p>
        </p:txBody>
      </p:sp>
      <p:sp>
        <p:nvSpPr>
          <p:cNvPr id="9" name="8 - TextBox"/>
          <p:cNvSpPr txBox="1"/>
          <p:nvPr/>
        </p:nvSpPr>
        <p:spPr>
          <a:xfrm>
            <a:off x="2627784" y="1556792"/>
            <a:ext cx="50006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+mn-lt"/>
              </a:rPr>
              <a:t>|S|=1000 channels</a:t>
            </a:r>
            <a:endParaRPr lang="el-GR" sz="2000" b="1" dirty="0">
              <a:latin typeface="+mn-lt"/>
            </a:endParaRP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939627"/>
            <a:ext cx="67659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11 - Ομάδα"/>
          <p:cNvGrpSpPr>
            <a:grpSpLocks/>
          </p:cNvGrpSpPr>
          <p:nvPr/>
        </p:nvGrpSpPr>
        <p:grpSpPr bwMode="auto">
          <a:xfrm>
            <a:off x="3429000" y="2996952"/>
            <a:ext cx="4206827" cy="2816166"/>
            <a:chOff x="3428992" y="2686200"/>
            <a:chExt cx="4206856" cy="2815296"/>
          </a:xfrm>
        </p:grpSpPr>
        <p:cxnSp>
          <p:nvCxnSpPr>
            <p:cNvPr id="8" name="7 - Ευθεία γραμμή σύνδεσης"/>
            <p:cNvCxnSpPr/>
            <p:nvPr/>
          </p:nvCxnSpPr>
          <p:spPr bwMode="auto">
            <a:xfrm rot="5400000">
              <a:off x="2465702" y="4465180"/>
              <a:ext cx="2071044" cy="15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- Ορθογώνιο"/>
            <p:cNvSpPr/>
            <p:nvPr/>
          </p:nvSpPr>
          <p:spPr bwMode="auto">
            <a:xfrm>
              <a:off x="3563881" y="2686200"/>
              <a:ext cx="4071967" cy="595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For channel popularity 10% and k=40, disclosure probability is just 10%</a:t>
              </a:r>
              <a:endParaRPr lang="el-GR" dirty="0">
                <a:solidFill>
                  <a:srgbClr val="FF0000"/>
                </a:solidFill>
              </a:endParaRPr>
            </a:p>
          </p:txBody>
        </p:sp>
        <p:sp>
          <p:nvSpPr>
            <p:cNvPr id="11" name="10 - Έλλειψη"/>
            <p:cNvSpPr/>
            <p:nvPr/>
          </p:nvSpPr>
          <p:spPr>
            <a:xfrm>
              <a:off x="3428992" y="3357449"/>
              <a:ext cx="142876" cy="1428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/>
            </a:p>
          </p:txBody>
        </p:sp>
      </p:grpSp>
      <p:grpSp>
        <p:nvGrpSpPr>
          <p:cNvPr id="3" name="17 - Ομάδα"/>
          <p:cNvGrpSpPr>
            <a:grpSpLocks/>
          </p:cNvGrpSpPr>
          <p:nvPr/>
        </p:nvGrpSpPr>
        <p:grpSpPr bwMode="auto">
          <a:xfrm>
            <a:off x="3643313" y="4168476"/>
            <a:ext cx="3985096" cy="1644652"/>
            <a:chOff x="3643306" y="3857563"/>
            <a:chExt cx="3985124" cy="1643933"/>
          </a:xfrm>
        </p:grpSpPr>
        <p:cxnSp>
          <p:nvCxnSpPr>
            <p:cNvPr id="13" name="12 - Ευθεία γραμμή σύνδεσης"/>
            <p:cNvCxnSpPr>
              <a:stCxn id="15" idx="4"/>
            </p:cNvCxnSpPr>
            <p:nvPr/>
          </p:nvCxnSpPr>
          <p:spPr bwMode="auto">
            <a:xfrm rot="5400000">
              <a:off x="2999094" y="4785846"/>
              <a:ext cx="1429712" cy="15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- Ορθογώνιο"/>
            <p:cNvSpPr/>
            <p:nvPr/>
          </p:nvSpPr>
          <p:spPr bwMode="auto">
            <a:xfrm>
              <a:off x="3929058" y="3857563"/>
              <a:ext cx="3699372" cy="6085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For channel popularity 1% and k=50, disclosure probability is 2%</a:t>
              </a:r>
              <a:endParaRPr lang="el-GR" dirty="0">
                <a:solidFill>
                  <a:srgbClr val="FF0000"/>
                </a:solidFill>
              </a:endParaRPr>
            </a:p>
          </p:txBody>
        </p:sp>
        <p:sp>
          <p:nvSpPr>
            <p:cNvPr id="15" name="14 - Έλλειψη"/>
            <p:cNvSpPr/>
            <p:nvPr/>
          </p:nvSpPr>
          <p:spPr>
            <a:xfrm>
              <a:off x="3643306" y="3928971"/>
              <a:ext cx="142876" cy="1428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Multiple Channels</a:t>
            </a:r>
            <a:endParaRPr lang="el-GR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EA3E1-2C70-42A5-BA14-CA4A9C72D257}" type="slidenum">
              <a:rPr lang="el-GR" smtClean="0"/>
              <a:pPr>
                <a:defRPr/>
              </a:pPr>
              <a:t>24</a:t>
            </a:fld>
            <a:endParaRPr lang="el-GR" dirty="0"/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285875"/>
            <a:ext cx="71247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- Ορθογώνιο"/>
          <p:cNvSpPr/>
          <p:nvPr/>
        </p:nvSpPr>
        <p:spPr bwMode="auto">
          <a:xfrm>
            <a:off x="2500313" y="1857375"/>
            <a:ext cx="571500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2857500" y="3214688"/>
            <a:ext cx="3500438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For low values of k, disclosure probability increases with the number of sensitive channels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9" name="8 - Ορθογώνιο"/>
          <p:cNvSpPr/>
          <p:nvPr/>
        </p:nvSpPr>
        <p:spPr bwMode="auto">
          <a:xfrm>
            <a:off x="2857500" y="4437112"/>
            <a:ext cx="3010644" cy="7063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Because users interested in these N channels are few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0" name="9 - Ορθογώνιο"/>
          <p:cNvSpPr/>
          <p:nvPr/>
        </p:nvSpPr>
        <p:spPr bwMode="auto">
          <a:xfrm>
            <a:off x="3214688" y="3357563"/>
            <a:ext cx="4714875" cy="1785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1" name="10 - Ορθογώνιο"/>
          <p:cNvSpPr/>
          <p:nvPr/>
        </p:nvSpPr>
        <p:spPr bwMode="auto">
          <a:xfrm>
            <a:off x="1428750" y="2357438"/>
            <a:ext cx="3500438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For high values of k, disclosure probability decreases significantly with number of channels</a:t>
            </a:r>
            <a:endParaRPr lang="el-GR" sz="1600" dirty="0">
              <a:solidFill>
                <a:srgbClr val="FF0000"/>
              </a:solidFill>
            </a:endParaRPr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1428750" y="5286375"/>
            <a:ext cx="3929063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Because users interested in N sensitive channels follow k x N channels in total, which leads to more noise</a:t>
            </a:r>
            <a:endParaRPr lang="el-GR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Simulation-based 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41058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Sensitive Channels Popularity Distribution</a:t>
            </a:r>
            <a:endParaRPr lang="el-GR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FF2DF-89C3-40EA-A4A1-665D400C9358}" type="slidenum">
              <a:rPr lang="el-GR" smtClean="0"/>
              <a:pPr>
                <a:defRPr/>
              </a:pPr>
              <a:t>26</a:t>
            </a:fld>
            <a:endParaRPr lang="el-GR" dirty="0"/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96727"/>
            <a:ext cx="70993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3 - Ορθογώνιο"/>
          <p:cNvSpPr/>
          <p:nvPr/>
        </p:nvSpPr>
        <p:spPr bwMode="auto">
          <a:xfrm>
            <a:off x="2483768" y="2852936"/>
            <a:ext cx="3699346" cy="60880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FF0000"/>
                </a:solidFill>
              </a:rPr>
              <a:t>Use of set 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 smtClean="0">
                <a:solidFill>
                  <a:srgbClr val="FF0000"/>
                </a:solidFill>
              </a:rPr>
              <a:t>with 7</a:t>
            </a:r>
            <a:r>
              <a:rPr lang="en-US" dirty="0">
                <a:solidFill>
                  <a:srgbClr val="FF0000"/>
                </a:solidFill>
              </a:rPr>
              <a:t>, 000 sensitive channels using </a:t>
            </a:r>
            <a:r>
              <a:rPr lang="en-US" dirty="0" err="1">
                <a:solidFill>
                  <a:srgbClr val="FF0000"/>
                </a:solidFill>
              </a:rPr>
              <a:t>Twellow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13 - Ορθογώνιο"/>
          <p:cNvSpPr/>
          <p:nvPr/>
        </p:nvSpPr>
        <p:spPr bwMode="auto">
          <a:xfrm>
            <a:off x="152574" y="5301208"/>
            <a:ext cx="369934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distribution can be approximated very well using a power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law with exponential </a:t>
            </a:r>
            <a:r>
              <a:rPr lang="en-US" dirty="0" smtClean="0">
                <a:solidFill>
                  <a:srgbClr val="FF0000"/>
                </a:solidFill>
              </a:rPr>
              <a:t>cutoff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model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Number of sensitive channels users follow</a:t>
            </a:r>
            <a:endParaRPr lang="el-GR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17F75-7767-48D3-8E46-E123D1C4987F}" type="slidenum">
              <a:rPr lang="el-GR" smtClean="0"/>
              <a:pPr>
                <a:defRPr/>
              </a:pPr>
              <a:t>27</a:t>
            </a:fld>
            <a:endParaRPr lang="el-GR" dirty="0"/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621110"/>
            <a:ext cx="70675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3 - Ορθογώνιο"/>
          <p:cNvSpPr/>
          <p:nvPr/>
        </p:nvSpPr>
        <p:spPr bwMode="auto">
          <a:xfrm>
            <a:off x="1547664" y="4941168"/>
            <a:ext cx="281271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FF0000"/>
                </a:solidFill>
              </a:rPr>
              <a:t>can </a:t>
            </a:r>
            <a:r>
              <a:rPr lang="en-US" dirty="0">
                <a:solidFill>
                  <a:srgbClr val="FF0000"/>
                </a:solidFill>
              </a:rPr>
              <a:t>be approximated very well using a </a:t>
            </a:r>
            <a:r>
              <a:rPr lang="en-US" dirty="0" smtClean="0">
                <a:solidFill>
                  <a:srgbClr val="FF0000"/>
                </a:solidFill>
              </a:rPr>
              <a:t>power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law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13 - Ορθογώνιο"/>
          <p:cNvSpPr/>
          <p:nvPr/>
        </p:nvSpPr>
        <p:spPr bwMode="auto">
          <a:xfrm>
            <a:off x="4355976" y="2852936"/>
            <a:ext cx="302433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0.85% follows 4 channels when 91.65% follows only 1 channel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85850" y="1519386"/>
            <a:ext cx="7180263" cy="4933950"/>
            <a:chOff x="1085850" y="1519386"/>
            <a:chExt cx="7180263" cy="4933950"/>
          </a:xfrm>
        </p:grpSpPr>
        <p:grpSp>
          <p:nvGrpSpPr>
            <p:cNvPr id="21" name="Group 20"/>
            <p:cNvGrpSpPr/>
            <p:nvPr/>
          </p:nvGrpSpPr>
          <p:grpSpPr>
            <a:xfrm>
              <a:off x="1085850" y="1519386"/>
              <a:ext cx="7180263" cy="4933950"/>
              <a:chOff x="1085850" y="1519386"/>
              <a:chExt cx="7180263" cy="493395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85850" y="1519386"/>
                <a:ext cx="7180263" cy="4933950"/>
                <a:chOff x="1085850" y="1519386"/>
                <a:chExt cx="7180263" cy="493395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085850" y="1519386"/>
                  <a:ext cx="7180263" cy="4933950"/>
                  <a:chOff x="1085850" y="1519386"/>
                  <a:chExt cx="7180263" cy="4933950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1085850" y="1519386"/>
                    <a:ext cx="7180263" cy="4933950"/>
                    <a:chOff x="1085850" y="1519386"/>
                    <a:chExt cx="7180263" cy="4933950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1085850" y="1519386"/>
                      <a:ext cx="7180263" cy="4933950"/>
                      <a:chOff x="1085850" y="1519386"/>
                      <a:chExt cx="7180263" cy="4933950"/>
                    </a:xfrm>
                  </p:grpSpPr>
                  <p:pic>
                    <p:nvPicPr>
                      <p:cNvPr id="2151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1519386"/>
                        <a:ext cx="7180263" cy="493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6171578" y="4581129"/>
                        <a:ext cx="1656000" cy="4320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3131840" y="3474000"/>
                      <a:ext cx="576064" cy="6554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3579290" y="3820825"/>
                      <a:ext cx="2000821" cy="65548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" name="Rectangle 9"/>
                  <p:cNvSpPr/>
                  <p:nvPr/>
                </p:nvSpPr>
                <p:spPr>
                  <a:xfrm>
                    <a:off x="5148064" y="4456800"/>
                    <a:ext cx="864096" cy="720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5364088" y="4570186"/>
                    <a:ext cx="864096" cy="720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5364088" y="1772816"/>
                    <a:ext cx="2232248" cy="5114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3059832" y="2354400"/>
                  <a:ext cx="360040" cy="106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3" name="Picture 22" descr="Screen Clippi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408400" y="2307600"/>
                <a:ext cx="519459" cy="63111"/>
              </a:xfrm>
              <a:prstGeom prst="rect">
                <a:avLst/>
              </a:prstGeom>
            </p:spPr>
          </p:pic>
        </p:grpSp>
        <p:pic>
          <p:nvPicPr>
            <p:cNvPr id="19" name="Picture 18" descr="Screen Clippi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63600" y="3416400"/>
              <a:ext cx="519459" cy="63111"/>
            </a:xfrm>
            <a:prstGeom prst="rect">
              <a:avLst/>
            </a:prstGeom>
          </p:spPr>
        </p:pic>
        <p:pic>
          <p:nvPicPr>
            <p:cNvPr id="22" name="Picture 21" descr="Screen Clippi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08104" y="4522481"/>
              <a:ext cx="519459" cy="63111"/>
            </a:xfrm>
            <a:prstGeom prst="rect">
              <a:avLst/>
            </a:prstGeom>
          </p:spPr>
        </p:pic>
      </p:grpSp>
      <p:sp>
        <p:nvSpPr>
          <p:cNvPr id="21506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Simulation-Based Study</a:t>
            </a:r>
            <a:endParaRPr lang="el-GR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03C413-AAEF-400F-AE48-0DE906E4D79A}" type="slidenum">
              <a:rPr lang="el-GR" smtClean="0"/>
              <a:pPr>
                <a:defRPr/>
              </a:pPr>
              <a:t>28</a:t>
            </a:fld>
            <a:endParaRPr lang="el-GR" dirty="0"/>
          </a:p>
        </p:txBody>
      </p:sp>
      <p:sp>
        <p:nvSpPr>
          <p:cNvPr id="9" name="8 - Ορθογώνιο"/>
          <p:cNvSpPr/>
          <p:nvPr/>
        </p:nvSpPr>
        <p:spPr bwMode="auto">
          <a:xfrm>
            <a:off x="3779912" y="2564904"/>
            <a:ext cx="3857625" cy="9286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disclosure probability decreases rapidly with k for all channels and users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7" name="8 - Ορθογώνιο"/>
          <p:cNvSpPr/>
          <p:nvPr/>
        </p:nvSpPr>
        <p:spPr bwMode="auto">
          <a:xfrm>
            <a:off x="2442567" y="4869160"/>
            <a:ext cx="2273449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|S| </a:t>
            </a:r>
            <a:r>
              <a:rPr lang="en-US" dirty="0" smtClean="0">
                <a:solidFill>
                  <a:srgbClr val="FF0000"/>
                </a:solidFill>
              </a:rPr>
              <a:t>= 1,000 channels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U = </a:t>
            </a:r>
            <a:r>
              <a:rPr lang="en-US" dirty="0">
                <a:solidFill>
                  <a:srgbClr val="FF0000"/>
                </a:solidFill>
              </a:rPr>
              <a:t>1,000,000 users</a:t>
            </a:r>
            <a:endParaRPr lang="el-GR" dirty="0">
              <a:solidFill>
                <a:srgbClr val="FF0000"/>
              </a:solidFill>
            </a:endParaRPr>
          </a:p>
        </p:txBody>
      </p:sp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2715" y="2307600"/>
            <a:ext cx="519459" cy="63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29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11006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Publish-Subscribe Model</a:t>
            </a:r>
            <a:endParaRPr lang="el-GR" smtClean="0"/>
          </a:p>
        </p:txBody>
      </p:sp>
      <p:sp>
        <p:nvSpPr>
          <p:cNvPr id="512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providers (</a:t>
            </a:r>
            <a:r>
              <a:rPr lang="en-US" i="1" dirty="0" smtClean="0"/>
              <a:t>channels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politicians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news agencies </a:t>
            </a:r>
            <a:r>
              <a:rPr lang="en-US" dirty="0"/>
              <a:t>or </a:t>
            </a:r>
            <a:r>
              <a:rPr lang="en-US" dirty="0" smtClean="0"/>
              <a:t>news reporters	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hospitals or doctors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activists	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artists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religious </a:t>
            </a:r>
            <a:r>
              <a:rPr lang="en-US" dirty="0" smtClean="0"/>
              <a:t>organizations</a:t>
            </a:r>
            <a:endParaRPr lang="el-GR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other </a:t>
            </a:r>
            <a:r>
              <a:rPr lang="en-US" dirty="0"/>
              <a:t>communities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 smtClean="0">
                <a:solidFill>
                  <a:srgbClr val="FF0000"/>
                </a:solidFill>
              </a:rPr>
              <a:t>subscribe</a:t>
            </a:r>
            <a:r>
              <a:rPr lang="en-US" dirty="0" smtClean="0"/>
              <a:t> to (or </a:t>
            </a:r>
            <a:r>
              <a:rPr lang="en-US" i="1" dirty="0" smtClean="0"/>
              <a:t>follow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channels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 this way they </a:t>
            </a:r>
            <a:r>
              <a:rPr lang="en-US" dirty="0"/>
              <a:t>r</a:t>
            </a:r>
            <a:r>
              <a:rPr lang="en-US" dirty="0" smtClean="0"/>
              <a:t>eceive </a:t>
            </a:r>
            <a:r>
              <a:rPr lang="en-US" b="1" dirty="0" smtClean="0"/>
              <a:t>interesting</a:t>
            </a:r>
            <a:r>
              <a:rPr lang="en-US" dirty="0" smtClean="0"/>
              <a:t> information in a timely manner</a:t>
            </a:r>
            <a:endParaRPr lang="el-GR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597D2-FB5D-4D65-A29A-FC87AD372A5F}" type="slidenum">
              <a:rPr lang="el-GR" smtClean="0"/>
              <a:pPr>
                <a:defRPr/>
              </a:pPr>
              <a:t>3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Bandwidth Consumption Over Time</a:t>
            </a:r>
            <a:endParaRPr lang="el-GR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3FEF-784B-43E8-9495-E5BCD524EE5E}" type="slidenum">
              <a:rPr lang="el-GR" smtClean="0"/>
              <a:pPr>
                <a:defRPr/>
              </a:pPr>
              <a:t>30</a:t>
            </a:fld>
            <a:endParaRPr lang="el-GR" dirty="0"/>
          </a:p>
        </p:txBody>
      </p:sp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30610"/>
            <a:ext cx="6405562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615928" y="2144985"/>
            <a:ext cx="5643562" cy="787401"/>
            <a:chOff x="2615928" y="2144985"/>
            <a:chExt cx="5643562" cy="787401"/>
          </a:xfrm>
        </p:grpSpPr>
        <p:cxnSp>
          <p:nvCxnSpPr>
            <p:cNvPr id="7" name="6 - Ευθεία γραμμή σύνδεσης"/>
            <p:cNvCxnSpPr/>
            <p:nvPr/>
          </p:nvCxnSpPr>
          <p:spPr bwMode="auto">
            <a:xfrm flipH="1" flipV="1">
              <a:off x="2615928" y="2932385"/>
              <a:ext cx="4908400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- Ορθογώνιο"/>
            <p:cNvSpPr/>
            <p:nvPr/>
          </p:nvSpPr>
          <p:spPr bwMode="auto">
            <a:xfrm>
              <a:off x="5830615" y="2144985"/>
              <a:ext cx="2428875" cy="642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0000"/>
                  </a:solidFill>
                </a:rPr>
                <a:t>Less than 1.5 Kbps to follow k=100 channels</a:t>
              </a:r>
              <a:endParaRPr lang="el-GR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6" y="4869160"/>
            <a:ext cx="4896542" cy="919137"/>
            <a:chOff x="2627786" y="4869160"/>
            <a:chExt cx="4896542" cy="919137"/>
          </a:xfrm>
        </p:grpSpPr>
        <p:cxnSp>
          <p:nvCxnSpPr>
            <p:cNvPr id="11" name="10 - Ευθεία γραμμή σύνδεσης"/>
            <p:cNvCxnSpPr/>
            <p:nvPr/>
          </p:nvCxnSpPr>
          <p:spPr bwMode="auto">
            <a:xfrm flipH="1">
              <a:off x="2627786" y="5786710"/>
              <a:ext cx="4896542" cy="15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- Ορθογώνιο"/>
            <p:cNvSpPr/>
            <p:nvPr/>
          </p:nvSpPr>
          <p:spPr bwMode="auto">
            <a:xfrm>
              <a:off x="3059832" y="4869160"/>
              <a:ext cx="3600400" cy="6480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 smtClean="0">
                  <a:solidFill>
                    <a:srgbClr val="FF0000"/>
                  </a:solidFill>
                </a:rPr>
                <a:t>Between 0.5 – 1.0 Kbps </a:t>
              </a:r>
              <a:br>
                <a:rPr lang="en-US" sz="1300" dirty="0" smtClean="0">
                  <a:solidFill>
                    <a:srgbClr val="FF0000"/>
                  </a:solidFill>
                </a:rPr>
              </a:br>
              <a:r>
                <a:rPr lang="en-US" sz="1300" dirty="0" smtClean="0">
                  <a:solidFill>
                    <a:srgbClr val="FF0000"/>
                  </a:solidFill>
                </a:rPr>
                <a:t>Most </a:t>
              </a:r>
              <a:r>
                <a:rPr lang="en-US" sz="1300" dirty="0">
                  <a:solidFill>
                    <a:srgbClr val="FF0000"/>
                  </a:solidFill>
                </a:rPr>
                <a:t>of the bandwidth is used to download other information, which does not depend on k</a:t>
              </a:r>
              <a:endParaRPr lang="el-GR" sz="13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01615" y="1573485"/>
            <a:ext cx="2857500" cy="4572000"/>
            <a:chOff x="2401615" y="1573485"/>
            <a:chExt cx="2857500" cy="4572000"/>
          </a:xfrm>
        </p:grpSpPr>
        <p:sp>
          <p:nvSpPr>
            <p:cNvPr id="13" name="12 - Ορθογώνιο"/>
            <p:cNvSpPr/>
            <p:nvPr/>
          </p:nvSpPr>
          <p:spPr bwMode="auto">
            <a:xfrm>
              <a:off x="2401615" y="1573485"/>
              <a:ext cx="214312" cy="457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 dirty="0">
                <a:solidFill>
                  <a:srgbClr val="FF0000"/>
                </a:solidFill>
              </a:endParaRPr>
            </a:p>
          </p:txBody>
        </p:sp>
        <p:sp>
          <p:nvSpPr>
            <p:cNvPr id="14" name="13 - Ορθογώνιο"/>
            <p:cNvSpPr/>
            <p:nvPr/>
          </p:nvSpPr>
          <p:spPr bwMode="auto">
            <a:xfrm>
              <a:off x="2830240" y="3216547"/>
              <a:ext cx="2428875" cy="857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Large spike when loading Twitter’s page</a:t>
              </a:r>
              <a:endParaRPr lang="el-GR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25290"/>
            <a:ext cx="71310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smtClean="0"/>
              <a:t>Bandwidth Consumption: Initialization Stage</a:t>
            </a:r>
            <a:endParaRPr lang="el-GR" sz="380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82586-45A7-4FA3-9175-0C78ECF05FE2}" type="slidenum">
              <a:rPr lang="el-GR" smtClean="0"/>
              <a:pPr>
                <a:defRPr/>
              </a:pPr>
              <a:t>31</a:t>
            </a:fld>
            <a:endParaRPr lang="el-GR" dirty="0"/>
          </a:p>
        </p:txBody>
      </p:sp>
      <p:sp>
        <p:nvSpPr>
          <p:cNvPr id="7" name="13 - Ορθογώνιο"/>
          <p:cNvSpPr/>
          <p:nvPr/>
        </p:nvSpPr>
        <p:spPr bwMode="auto">
          <a:xfrm>
            <a:off x="2267744" y="2492896"/>
            <a:ext cx="369934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Twitter downloads content (like widgets,</a:t>
            </a:r>
            <a:r>
              <a:rPr lang="el-GR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scripts, CSS profile images, trends)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13 - Ορθογώνιο"/>
          <p:cNvSpPr/>
          <p:nvPr/>
        </p:nvSpPr>
        <p:spPr bwMode="auto">
          <a:xfrm>
            <a:off x="2267744" y="3140968"/>
            <a:ext cx="3528392" cy="60880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k-subscription downloads tweets from all k channels in order to create a full timeline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Bandwidth consumption: </a:t>
            </a:r>
            <a:r>
              <a:rPr lang="en-US" sz="3800" dirty="0"/>
              <a:t>I</a:t>
            </a:r>
            <a:r>
              <a:rPr lang="en-US" sz="3800" dirty="0" smtClean="0"/>
              <a:t>dle stage</a:t>
            </a:r>
            <a:endParaRPr lang="el-GR" sz="3800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3496" y="1516781"/>
            <a:ext cx="7300912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95E70-D5BF-4195-9219-DF32562DCE69}" type="slidenum">
              <a:rPr lang="el-GR" smtClean="0"/>
              <a:pPr>
                <a:defRPr/>
              </a:pPr>
              <a:t>32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Browsing Latency</a:t>
            </a:r>
            <a:endParaRPr lang="el-GR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9D54D-7B3F-4398-AD3A-63A21461491F}" type="slidenum">
              <a:rPr lang="el-GR" smtClean="0"/>
              <a:pPr>
                <a:defRPr/>
              </a:pPr>
              <a:t>33</a:t>
            </a:fld>
            <a:endParaRPr lang="el-GR" dirty="0"/>
          </a:p>
        </p:txBody>
      </p:sp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32210"/>
            <a:ext cx="7224712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11 - Ομάδα"/>
          <p:cNvGrpSpPr>
            <a:grpSpLocks/>
          </p:cNvGrpSpPr>
          <p:nvPr/>
        </p:nvGrpSpPr>
        <p:grpSpPr bwMode="auto">
          <a:xfrm>
            <a:off x="5196508" y="2889523"/>
            <a:ext cx="2857500" cy="2930525"/>
            <a:chOff x="5214967" y="2500306"/>
            <a:chExt cx="2857495" cy="2929752"/>
          </a:xfrm>
        </p:grpSpPr>
        <p:sp>
          <p:nvSpPr>
            <p:cNvPr id="8" name="7 - Ορθογώνιο"/>
            <p:cNvSpPr/>
            <p:nvPr/>
          </p:nvSpPr>
          <p:spPr bwMode="auto">
            <a:xfrm>
              <a:off x="5214967" y="2500306"/>
              <a:ext cx="2643182" cy="857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0000"/>
                  </a:solidFill>
                </a:rPr>
                <a:t>7.7 seconds to download and display Twitter page when k=100</a:t>
              </a:r>
              <a:endParaRPr lang="el-G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8 - Ευθεία γραμμή σύνδεσης"/>
            <p:cNvCxnSpPr/>
            <p:nvPr/>
          </p:nvCxnSpPr>
          <p:spPr bwMode="auto">
            <a:xfrm rot="5400000">
              <a:off x="6786113" y="4215147"/>
              <a:ext cx="2428234" cy="15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- Έλλειψη"/>
            <p:cNvSpPr/>
            <p:nvPr/>
          </p:nvSpPr>
          <p:spPr bwMode="auto">
            <a:xfrm>
              <a:off x="7929587" y="2857399"/>
              <a:ext cx="142875" cy="1428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/>
            </a:p>
          </p:txBody>
        </p:sp>
      </p:grpSp>
      <p:grpSp>
        <p:nvGrpSpPr>
          <p:cNvPr id="3" name="16 - Ομάδα"/>
          <p:cNvGrpSpPr>
            <a:grpSpLocks/>
          </p:cNvGrpSpPr>
          <p:nvPr/>
        </p:nvGrpSpPr>
        <p:grpSpPr bwMode="auto">
          <a:xfrm>
            <a:off x="2053258" y="3818210"/>
            <a:ext cx="2786062" cy="2001838"/>
            <a:chOff x="2071671" y="3429000"/>
            <a:chExt cx="2786056" cy="2001058"/>
          </a:xfrm>
        </p:grpSpPr>
        <p:sp>
          <p:nvSpPr>
            <p:cNvPr id="13" name="12 - Ορθογώνιο"/>
            <p:cNvSpPr/>
            <p:nvPr/>
          </p:nvSpPr>
          <p:spPr bwMode="auto">
            <a:xfrm>
              <a:off x="2214546" y="3429000"/>
              <a:ext cx="2643181" cy="856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2.8 seconds to download and display Twitter page when k=1</a:t>
              </a:r>
              <a:endParaRPr lang="el-GR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13 - Ευθεία γραμμή σύνδεσης"/>
            <p:cNvCxnSpPr/>
            <p:nvPr/>
          </p:nvCxnSpPr>
          <p:spPr bwMode="auto">
            <a:xfrm rot="5400000">
              <a:off x="1677358" y="4964308"/>
              <a:ext cx="929913" cy="15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- Έλλειψη"/>
            <p:cNvSpPr/>
            <p:nvPr/>
          </p:nvSpPr>
          <p:spPr bwMode="auto">
            <a:xfrm>
              <a:off x="2071671" y="4428735"/>
              <a:ext cx="142875" cy="1428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/>
            </a:p>
          </p:txBody>
        </p:sp>
      </p:grpSp>
      <p:sp>
        <p:nvSpPr>
          <p:cNvPr id="24" name="23 - Ορθογώνιο"/>
          <p:cNvSpPr/>
          <p:nvPr/>
        </p:nvSpPr>
        <p:spPr bwMode="auto">
          <a:xfrm>
            <a:off x="5125070" y="4532585"/>
            <a:ext cx="2643188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When the browser remains open (idle case</a:t>
            </a:r>
            <a:r>
              <a:rPr lang="en-US" sz="1600" dirty="0" smtClean="0">
                <a:solidFill>
                  <a:srgbClr val="FF0000"/>
                </a:solidFill>
              </a:rPr>
              <a:t>) we </a:t>
            </a:r>
            <a:r>
              <a:rPr lang="en-US" sz="1600" dirty="0">
                <a:solidFill>
                  <a:srgbClr val="FF0000"/>
                </a:solidFill>
              </a:rPr>
              <a:t>do not observe any delay</a:t>
            </a:r>
            <a:endParaRPr lang="el-GR" sz="1600" dirty="0">
              <a:solidFill>
                <a:srgbClr val="FF0000"/>
              </a:solidFill>
            </a:endParaRPr>
          </a:p>
        </p:txBody>
      </p:sp>
      <p:grpSp>
        <p:nvGrpSpPr>
          <p:cNvPr id="7" name="18 - Ομάδα"/>
          <p:cNvGrpSpPr>
            <a:grpSpLocks/>
          </p:cNvGrpSpPr>
          <p:nvPr/>
        </p:nvGrpSpPr>
        <p:grpSpPr bwMode="auto">
          <a:xfrm>
            <a:off x="2196133" y="2318023"/>
            <a:ext cx="2857500" cy="3500437"/>
            <a:chOff x="2214563" y="1928813"/>
            <a:chExt cx="2857500" cy="3500437"/>
          </a:xfrm>
        </p:grpSpPr>
        <p:sp>
          <p:nvSpPr>
            <p:cNvPr id="25" name="24 - Ορθογώνιο"/>
            <p:cNvSpPr/>
            <p:nvPr/>
          </p:nvSpPr>
          <p:spPr bwMode="auto">
            <a:xfrm>
              <a:off x="2214563" y="1928813"/>
              <a:ext cx="2643187" cy="857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10 seconds to download and display Twitter page with Tor</a:t>
              </a:r>
              <a:endParaRPr lang="el-GR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25 - Ευθεία γραμμή σύνδεσης"/>
            <p:cNvCxnSpPr>
              <a:stCxn id="27" idx="4"/>
            </p:cNvCxnSpPr>
            <p:nvPr/>
          </p:nvCxnSpPr>
          <p:spPr bwMode="auto">
            <a:xfrm rot="5400000">
              <a:off x="3464719" y="3893344"/>
              <a:ext cx="30718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26 - Έλλειψη"/>
            <p:cNvSpPr/>
            <p:nvPr/>
          </p:nvSpPr>
          <p:spPr bwMode="auto">
            <a:xfrm>
              <a:off x="4929188" y="2214563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l-G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Our tool is available </a:t>
            </a:r>
            <a:r>
              <a:rPr lang="en-US" sz="2000" dirty="0"/>
              <a:t>as a </a:t>
            </a:r>
            <a:r>
              <a:rPr lang="en-US" sz="2000" dirty="0" smtClean="0"/>
              <a:t>Google Chrome browser extension </a:t>
            </a:r>
            <a:endParaRPr lang="en-US" sz="2000" dirty="0"/>
          </a:p>
          <a:p>
            <a:endParaRPr lang="en-US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work </a:t>
            </a:r>
            <a:r>
              <a:rPr lang="en-US" sz="2000" dirty="0" smtClean="0"/>
              <a:t>has been published </a:t>
            </a:r>
            <a:r>
              <a:rPr lang="en-US" sz="2000" dirty="0"/>
              <a:t>in </a:t>
            </a:r>
            <a:r>
              <a:rPr lang="en-US" sz="2000" dirty="0" smtClean="0"/>
              <a:t>the 29th </a:t>
            </a:r>
            <a:r>
              <a:rPr lang="en-US" sz="2000" dirty="0"/>
              <a:t>Annual Computer Security Applications Conference </a:t>
            </a:r>
            <a:r>
              <a:rPr lang="en-US" sz="2000" dirty="0" smtClean="0"/>
              <a:t>(ACSAC ‘13) on Dec </a:t>
            </a:r>
            <a:r>
              <a:rPr lang="en-US" sz="2000" dirty="0"/>
              <a:t>2013 at New Orleans, USA</a:t>
            </a:r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34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37178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l-GR" smtClean="0"/>
          </a:p>
        </p:txBody>
      </p:sp>
      <p:sp>
        <p:nvSpPr>
          <p:cNvPr id="26627" name="2 - Θέση περιεχομένου"/>
          <p:cNvSpPr>
            <a:spLocks noGrp="1"/>
          </p:cNvSpPr>
          <p:nvPr>
            <p:ph idx="1"/>
          </p:nvPr>
        </p:nvSpPr>
        <p:spPr>
          <a:xfrm>
            <a:off x="323850" y="1412874"/>
            <a:ext cx="8820150" cy="511246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k-subscription</a:t>
            </a:r>
            <a:r>
              <a:rPr lang="en-US" dirty="0" smtClean="0"/>
              <a:t>: an </a:t>
            </a:r>
            <a:r>
              <a:rPr lang="en-US" dirty="0" smtClean="0">
                <a:solidFill>
                  <a:srgbClr val="FF0000"/>
                </a:solidFill>
              </a:rPr>
              <a:t>obfuscation-based</a:t>
            </a:r>
            <a:r>
              <a:rPr lang="en-US" dirty="0" smtClean="0"/>
              <a:t> approach for privacy-preserving Twitter browsing</a:t>
            </a:r>
          </a:p>
          <a:p>
            <a:pPr lvl="1"/>
            <a:r>
              <a:rPr lang="en-US" dirty="0" smtClean="0"/>
              <a:t>Hide user’s subscriptions within selected noise</a:t>
            </a:r>
          </a:p>
          <a:p>
            <a:pPr lvl="1"/>
            <a:r>
              <a:rPr lang="en-US" dirty="0" smtClean="0"/>
              <a:t>Hide user’s subscriptions within noise of </a:t>
            </a:r>
            <a:r>
              <a:rPr lang="en-US" dirty="0" smtClean="0">
                <a:solidFill>
                  <a:srgbClr val="FF0000"/>
                </a:solidFill>
              </a:rPr>
              <a:t>other</a:t>
            </a:r>
            <a:r>
              <a:rPr lang="en-US" dirty="0" smtClean="0"/>
              <a:t> users</a:t>
            </a:r>
          </a:p>
          <a:p>
            <a:pPr lvl="1"/>
            <a:r>
              <a:rPr lang="en-US" dirty="0" smtClean="0"/>
              <a:t>Add noise from a </a:t>
            </a:r>
            <a:r>
              <a:rPr lang="en-US" dirty="0" smtClean="0">
                <a:solidFill>
                  <a:srgbClr val="FF0000"/>
                </a:solidFill>
              </a:rPr>
              <a:t>common</a:t>
            </a:r>
            <a:r>
              <a:rPr lang="en-US" dirty="0" smtClean="0"/>
              <a:t> set with sensitive channels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Fine tuning the </a:t>
            </a:r>
            <a:r>
              <a:rPr lang="en-US" dirty="0" smtClean="0">
                <a:solidFill>
                  <a:srgbClr val="FF0000"/>
                </a:solidFill>
              </a:rPr>
              <a:t>k parameter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Disclosure probability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Network overhead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In a future where </a:t>
            </a:r>
            <a:r>
              <a:rPr lang="en-US" dirty="0" smtClean="0"/>
              <a:t>user’s identity cannot be hidden</a:t>
            </a:r>
            <a:r>
              <a:rPr lang="el-GR" dirty="0"/>
              <a:t/>
            </a:r>
            <a:br>
              <a:rPr lang="el-GR" dirty="0"/>
            </a:br>
            <a:r>
              <a:rPr lang="en-US" dirty="0" smtClean="0"/>
              <a:t>privacy could </a:t>
            </a:r>
            <a:r>
              <a:rPr lang="en-US" dirty="0"/>
              <a:t>be achieved </a:t>
            </a:r>
            <a:r>
              <a:rPr lang="en-US" dirty="0" smtClean="0"/>
              <a:t>by</a:t>
            </a:r>
            <a:r>
              <a:rPr lang="el-GR" dirty="0" smtClean="0"/>
              <a:t>:</a:t>
            </a:r>
            <a:r>
              <a:rPr lang="en-US" dirty="0" smtClean="0"/>
              <a:t> </a:t>
            </a:r>
            <a:endParaRPr lang="el-GR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obfuscation</a:t>
            </a:r>
            <a:r>
              <a:rPr lang="en-US" dirty="0" smtClean="0"/>
              <a:t> and </a:t>
            </a:r>
            <a:endParaRPr lang="el-GR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mutual </a:t>
            </a:r>
            <a:r>
              <a:rPr lang="en-US" dirty="0"/>
              <a:t>collaboration between users.</a:t>
            </a:r>
            <a:endParaRPr lang="en-US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F9A5E-3DEB-4207-89E0-CB08DCD74B80}" type="slidenum">
              <a:rPr lang="el-GR" smtClean="0"/>
              <a:pPr>
                <a:defRPr/>
              </a:pPr>
              <a:t>35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36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41523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l-GR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ED49F-D2C3-4AE4-9DC4-2B19F31119D1}" type="slidenum">
              <a:rPr lang="el-GR" smtClean="0"/>
              <a:pPr>
                <a:defRPr/>
              </a:pPr>
              <a:t>37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Posting Messages</a:t>
            </a:r>
            <a:endParaRPr lang="el-GR" smtClean="0"/>
          </a:p>
        </p:txBody>
      </p:sp>
      <p:sp>
        <p:nvSpPr>
          <p:cNvPr id="31747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k-subscription protects </a:t>
            </a:r>
            <a:r>
              <a:rPr lang="en-US" dirty="0" err="1" smtClean="0"/>
              <a:t>microblogging</a:t>
            </a:r>
            <a:r>
              <a:rPr lang="en-US" dirty="0" smtClean="0"/>
              <a:t> </a:t>
            </a:r>
            <a:r>
              <a:rPr lang="en-US" u="sng" dirty="0" smtClean="0"/>
              <a:t>browsing:</a:t>
            </a:r>
          </a:p>
          <a:p>
            <a:pPr lvl="1"/>
            <a:r>
              <a:rPr lang="en-US" dirty="0" smtClean="0"/>
              <a:t>Does not aim to hide users’ interests when users want to post about a sensitive issue</a:t>
            </a:r>
          </a:p>
          <a:p>
            <a:pPr lvl="1"/>
            <a:r>
              <a:rPr lang="en-US" dirty="0"/>
              <a:t>Does not aim to hide users’ interests when users want to </a:t>
            </a:r>
            <a:r>
              <a:rPr lang="en-US" dirty="0" err="1" smtClean="0"/>
              <a:t>retweet</a:t>
            </a:r>
            <a:r>
              <a:rPr lang="en-US" dirty="0" smtClean="0"/>
              <a:t> a post of </a:t>
            </a:r>
            <a:r>
              <a:rPr lang="en-US" dirty="0"/>
              <a:t>a sensitive </a:t>
            </a:r>
            <a:r>
              <a:rPr lang="en-US" dirty="0" smtClean="0"/>
              <a:t>channel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For protecting user posts there are alternative solutions: </a:t>
            </a:r>
          </a:p>
          <a:p>
            <a:pPr marL="617220" lvl="2" indent="-342900"/>
            <a:r>
              <a:rPr lang="en-US" dirty="0" smtClean="0"/>
              <a:t>Hummingbird, #h00t, etc. (</a:t>
            </a:r>
            <a:r>
              <a:rPr lang="en-US" i="1" dirty="0" smtClean="0"/>
              <a:t>using post encryption</a:t>
            </a:r>
            <a:r>
              <a:rPr lang="en-US" dirty="0" smtClean="0"/>
              <a:t>)</a:t>
            </a:r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1AC6B-F7B6-44FA-A9D0-60464438D34C}" type="slidenum">
              <a:rPr lang="el-GR" smtClean="0"/>
              <a:pPr>
                <a:defRPr/>
              </a:pPr>
              <a:t>38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 URLs</a:t>
            </a:r>
            <a:endParaRPr lang="el-GR" smtClean="0"/>
          </a:p>
        </p:txBody>
      </p:sp>
      <p:sp>
        <p:nvSpPr>
          <p:cNvPr id="3072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Short URL services usually cooperate with </a:t>
            </a:r>
            <a:r>
              <a:rPr lang="en-US" dirty="0" err="1" smtClean="0"/>
              <a:t>microblogging</a:t>
            </a:r>
            <a:r>
              <a:rPr lang="en-US" dirty="0" smtClean="0"/>
              <a:t> services. </a:t>
            </a:r>
            <a:r>
              <a:rPr lang="en-US" dirty="0"/>
              <a:t>So </a:t>
            </a:r>
            <a:r>
              <a:rPr lang="en-US" dirty="0" smtClean="0"/>
              <a:t>these URL shortening services can be used to infer user’s interests based on user clicks on short URLs</a:t>
            </a:r>
          </a:p>
          <a:p>
            <a:pPr marL="0" indent="0">
              <a:buNone/>
            </a:pPr>
            <a:endParaRPr lang="en-US" dirty="0" smtClean="0"/>
          </a:p>
          <a:p>
            <a:pPr marL="342900" lvl="1" indent="-342900">
              <a:buFont typeface="Wingdings" pitchFamily="2" charset="2"/>
              <a:buChar char="Ø"/>
            </a:pPr>
            <a:r>
              <a:rPr lang="en-US" sz="2400" dirty="0" smtClean="0"/>
              <a:t>k-subscription, when </a:t>
            </a:r>
            <a:r>
              <a:rPr lang="en-US" sz="2400" dirty="0"/>
              <a:t>a user clicks on a short </a:t>
            </a:r>
            <a:r>
              <a:rPr lang="en-US" sz="2400" dirty="0" smtClean="0"/>
              <a:t>URL, resolves, transparently, on the background </a:t>
            </a:r>
            <a:r>
              <a:rPr lang="en-US" sz="2400" dirty="0" smtClean="0">
                <a:solidFill>
                  <a:srgbClr val="FF0000"/>
                </a:solidFill>
              </a:rPr>
              <a:t>all short URLs</a:t>
            </a:r>
            <a:r>
              <a:rPr lang="en-US" sz="2400" dirty="0" smtClean="0"/>
              <a:t> in tweets from noise and real channels.</a:t>
            </a:r>
          </a:p>
          <a:p>
            <a:pPr lvl="1"/>
            <a:endParaRPr lang="el-GR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95088-073D-4E38-9DC0-95161F8221FF}" type="slidenum">
              <a:rPr lang="el-GR" smtClean="0"/>
              <a:pPr>
                <a:defRPr/>
              </a:pPr>
              <a:t>39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Publish-Subscribe </a:t>
            </a:r>
            <a:r>
              <a:rPr lang="en-US" dirty="0"/>
              <a:t>Model (example)</a:t>
            </a:r>
            <a:endParaRPr lang="el-GR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3DC9F4-90BF-4A21-A6BD-E9BDA9B77BA9}" type="slidenum">
              <a:rPr lang="el-GR" smtClean="0"/>
              <a:pPr>
                <a:defRPr/>
              </a:pPr>
              <a:t>4</a:t>
            </a:fld>
            <a:endParaRPr lang="el-GR" dirty="0"/>
          </a:p>
        </p:txBody>
      </p:sp>
      <p:grpSp>
        <p:nvGrpSpPr>
          <p:cNvPr id="8" name="Group 7"/>
          <p:cNvGrpSpPr/>
          <p:nvPr/>
        </p:nvGrpSpPr>
        <p:grpSpPr>
          <a:xfrm>
            <a:off x="357188" y="2023641"/>
            <a:ext cx="3929062" cy="4609653"/>
            <a:chOff x="357188" y="1916832"/>
            <a:chExt cx="3929062" cy="4609653"/>
          </a:xfrm>
        </p:grpSpPr>
        <p:grpSp>
          <p:nvGrpSpPr>
            <p:cNvPr id="2" name="9 - Ομάδα"/>
            <p:cNvGrpSpPr>
              <a:grpSpLocks/>
            </p:cNvGrpSpPr>
            <p:nvPr/>
          </p:nvGrpSpPr>
          <p:grpSpPr bwMode="auto">
            <a:xfrm>
              <a:off x="357188" y="2302148"/>
              <a:ext cx="3929062" cy="4224337"/>
              <a:chOff x="0" y="1119192"/>
              <a:chExt cx="4972050" cy="5534025"/>
            </a:xfrm>
          </p:grpSpPr>
          <p:pic>
            <p:nvPicPr>
              <p:cNvPr id="6158" name="Picture 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4071942"/>
                <a:ext cx="4972050" cy="2581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9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119192"/>
                <a:ext cx="4953000" cy="2952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1763688" y="1916832"/>
              <a:ext cx="2240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Channel 1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29188" y="2039625"/>
            <a:ext cx="3857625" cy="4701743"/>
            <a:chOff x="4929188" y="1932816"/>
            <a:chExt cx="3857625" cy="4701743"/>
          </a:xfrm>
        </p:grpSpPr>
        <p:grpSp>
          <p:nvGrpSpPr>
            <p:cNvPr id="3" name="12 - Ομάδα"/>
            <p:cNvGrpSpPr>
              <a:grpSpLocks/>
            </p:cNvGrpSpPr>
            <p:nvPr/>
          </p:nvGrpSpPr>
          <p:grpSpPr bwMode="auto">
            <a:xfrm>
              <a:off x="4929188" y="2276872"/>
              <a:ext cx="3857625" cy="4357687"/>
              <a:chOff x="4643438" y="1285860"/>
              <a:chExt cx="3857653" cy="4415144"/>
            </a:xfrm>
          </p:grpSpPr>
          <p:pic>
            <p:nvPicPr>
              <p:cNvPr id="6156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3438" y="1285860"/>
                <a:ext cx="3829626" cy="22860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7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3439" y="3571877"/>
                <a:ext cx="3857652" cy="2129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6228184" y="1932816"/>
              <a:ext cx="2240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Channel 2</a:t>
              </a:r>
              <a:endParaRPr lang="en-US" dirty="0"/>
            </a:p>
          </p:txBody>
        </p:sp>
      </p:grpSp>
      <p:sp>
        <p:nvSpPr>
          <p:cNvPr id="15" name="14 - Ορθογώνιο"/>
          <p:cNvSpPr/>
          <p:nvPr/>
        </p:nvSpPr>
        <p:spPr>
          <a:xfrm>
            <a:off x="3500438" y="4255889"/>
            <a:ext cx="785812" cy="357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/>
          </a:p>
        </p:txBody>
      </p:sp>
      <p:sp>
        <p:nvSpPr>
          <p:cNvPr id="17" name="16 - Ορθογώνιο"/>
          <p:cNvSpPr/>
          <p:nvPr/>
        </p:nvSpPr>
        <p:spPr>
          <a:xfrm>
            <a:off x="8001000" y="4255889"/>
            <a:ext cx="785813" cy="357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148591" y="1601371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channel subscription process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Formulas for Disclosure Probability </a:t>
            </a:r>
            <a:r>
              <a:rPr lang="en-US" i="1" smtClean="0"/>
              <a:t>P</a:t>
            </a:r>
            <a:r>
              <a:rPr lang="en-US" i="1" baseline="-25000" smtClean="0"/>
              <a:t>C</a:t>
            </a:r>
            <a:endParaRPr lang="el-GR" i="1" baseline="-25000" smtClean="0"/>
          </a:p>
        </p:txBody>
      </p:sp>
      <p:sp>
        <p:nvSpPr>
          <p:cNvPr id="32777" name="2 - Θέση περιεχομένου"/>
          <p:cNvSpPr>
            <a:spLocks noGrp="1"/>
          </p:cNvSpPr>
          <p:nvPr>
            <p:ph idx="1"/>
          </p:nvPr>
        </p:nvSpPr>
        <p:spPr>
          <a:xfrm>
            <a:off x="323850" y="1357313"/>
            <a:ext cx="8496300" cy="73025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800" dirty="0" smtClean="0"/>
              <a:t>Uniform Sampling:</a:t>
            </a:r>
            <a:endParaRPr lang="el-GR" sz="2800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9FD0E-C634-466F-B44D-5EC1AFF127BF}" type="slidenum">
              <a:rPr lang="el-GR" smtClean="0"/>
              <a:pPr>
                <a:defRPr/>
              </a:pPr>
              <a:t>40</a:t>
            </a:fld>
            <a:endParaRPr lang="el-GR" dirty="0"/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713" y="1838326"/>
            <a:ext cx="7260679" cy="70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46" y="3609975"/>
            <a:ext cx="7272254" cy="8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6" name="10 - Ομάδα"/>
          <p:cNvGrpSpPr>
            <a:grpSpLocks/>
          </p:cNvGrpSpPr>
          <p:nvPr/>
        </p:nvGrpSpPr>
        <p:grpSpPr bwMode="auto">
          <a:xfrm>
            <a:off x="1259632" y="5373216"/>
            <a:ext cx="6336704" cy="642937"/>
            <a:chOff x="142875" y="5000625"/>
            <a:chExt cx="10648950" cy="933450"/>
          </a:xfrm>
        </p:grpSpPr>
        <p:pic>
          <p:nvPicPr>
            <p:cNvPr id="3278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" y="5143500"/>
              <a:ext cx="16954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1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375" y="5286375"/>
              <a:ext cx="40005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2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25" y="5000625"/>
              <a:ext cx="8648700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2 - Θέση περιεχομένου"/>
          <p:cNvSpPr txBox="1">
            <a:spLocks/>
          </p:cNvSpPr>
          <p:nvPr/>
        </p:nvSpPr>
        <p:spPr bwMode="auto">
          <a:xfrm>
            <a:off x="285750" y="3055938"/>
            <a:ext cx="84963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  <a:cs typeface="+mn-cs"/>
              </a:rPr>
              <a:t>Proportional Sampling:</a:t>
            </a:r>
            <a:endParaRPr lang="el-GR" sz="2800" dirty="0">
              <a:latin typeface="+mn-lt"/>
              <a:cs typeface="+mn-cs"/>
            </a:endParaRPr>
          </a:p>
        </p:txBody>
      </p:sp>
      <p:sp>
        <p:nvSpPr>
          <p:cNvPr id="14" name="2 - Θέση περιεχομένου"/>
          <p:cNvSpPr txBox="1">
            <a:spLocks/>
          </p:cNvSpPr>
          <p:nvPr/>
        </p:nvSpPr>
        <p:spPr bwMode="auto">
          <a:xfrm>
            <a:off x="285750" y="4770438"/>
            <a:ext cx="84963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  <a:cs typeface="+mn-cs"/>
              </a:rPr>
              <a:t>Following m</a:t>
            </a:r>
            <a:r>
              <a:rPr lang="en-US" sz="2800" dirty="0" err="1">
                <a:latin typeface="+mn-lt"/>
                <a:cs typeface="+mn-cs"/>
              </a:rPr>
              <a:t>ultiple</a:t>
            </a:r>
            <a:r>
              <a:rPr lang="en-US" sz="2800" dirty="0">
                <a:latin typeface="+mn-lt"/>
                <a:cs typeface="+mn-cs"/>
              </a:rPr>
              <a:t> channels </a:t>
            </a:r>
            <a:r>
              <a:rPr lang="en-US" sz="2800" b="1" dirty="0">
                <a:latin typeface="+mn-lt"/>
                <a:cs typeface="+mn-cs"/>
              </a:rPr>
              <a:t>N</a:t>
            </a:r>
            <a:r>
              <a:rPr lang="en-US" sz="2800" dirty="0">
                <a:latin typeface="+mn-lt"/>
                <a:cs typeface="+mn-cs"/>
              </a:rPr>
              <a:t>:</a:t>
            </a:r>
            <a:endParaRPr lang="el-GR" sz="28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Sensitive channels </a:t>
            </a:r>
            <a:r>
              <a:rPr lang="en-US" i="1" dirty="0" smtClean="0"/>
              <a:t>S</a:t>
            </a:r>
            <a:endParaRPr lang="el-GR" i="1" dirty="0" smtClean="0"/>
          </a:p>
        </p:txBody>
      </p:sp>
      <p:sp>
        <p:nvSpPr>
          <p:cNvPr id="29699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Maintained by a privacy-related organization</a:t>
            </a:r>
          </a:p>
          <a:p>
            <a:pPr lvl="1"/>
            <a:r>
              <a:rPr lang="en-US" dirty="0" smtClean="0"/>
              <a:t>Users may request, through k-subscription, new sensitive channels to be added in this set</a:t>
            </a:r>
          </a:p>
          <a:p>
            <a:pPr lvl="1"/>
            <a:r>
              <a:rPr lang="en-US" dirty="0" smtClean="0"/>
              <a:t>The set S must be shielded against </a:t>
            </a:r>
            <a:r>
              <a:rPr lang="en-US" dirty="0"/>
              <a:t>m</a:t>
            </a:r>
            <a:r>
              <a:rPr lang="en-US" dirty="0" smtClean="0"/>
              <a:t>alicious users that tries to insert a large number of fake channels in order to increase disclosure probability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 CAPTCHAs to avoid computer bots that inserts </a:t>
            </a:r>
            <a:r>
              <a:rPr lang="en-US" dirty="0"/>
              <a:t>batches of </a:t>
            </a:r>
            <a:r>
              <a:rPr lang="en-US" dirty="0" smtClean="0"/>
              <a:t>fake channels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Use of Yahoo Term Extraction API in order to evaluate the channel’s sensitivity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Channel’s activity and channel’s audience validation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Channel’s audience evaluation: amount of followers to the amount of following ratio, number posts coming from API, duplicate or spam posts, posts with unrelated links.</a:t>
            </a:r>
            <a:endParaRPr lang="el-GR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5BC75-E74C-4F5B-89AB-F842B7EA6E33}" type="slidenum">
              <a:rPr lang="el-GR" smtClean="0"/>
              <a:pPr>
                <a:defRPr/>
              </a:pPr>
              <a:t>41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Sensitive Channels Set (1/2)</a:t>
            </a:r>
            <a:endParaRPr lang="el-GR" dirty="0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FFB22B-263C-4B9C-9017-2131100B4520}" type="slidenum">
              <a:rPr lang="el-GR" smtClean="0"/>
              <a:pPr>
                <a:defRPr/>
              </a:pPr>
              <a:t>42</a:t>
            </a:fld>
            <a:endParaRPr lang="el-GR" dirty="0"/>
          </a:p>
        </p:txBody>
      </p:sp>
      <p:pic>
        <p:nvPicPr>
          <p:cNvPr id="3379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428750"/>
            <a:ext cx="7037387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- Ορθογώνιο"/>
          <p:cNvSpPr/>
          <p:nvPr/>
        </p:nvSpPr>
        <p:spPr bwMode="auto">
          <a:xfrm>
            <a:off x="4357688" y="2357438"/>
            <a:ext cx="3500437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Linear relationship between obfuscation level and size of sensitive channels set</a:t>
            </a:r>
            <a:endParaRPr lang="el-GR" dirty="0">
              <a:solidFill>
                <a:srgbClr val="FF0000"/>
              </a:solidFill>
            </a:endParaRPr>
          </a:p>
        </p:txBody>
      </p:sp>
      <p:cxnSp>
        <p:nvCxnSpPr>
          <p:cNvPr id="8" name="7 - Ευθεία γραμμή σύνδεσης"/>
          <p:cNvCxnSpPr>
            <a:stCxn id="22" idx="3"/>
          </p:cNvCxnSpPr>
          <p:nvPr/>
        </p:nvCxnSpPr>
        <p:spPr bwMode="auto">
          <a:xfrm rot="5400000">
            <a:off x="4750594" y="3229769"/>
            <a:ext cx="663575" cy="25923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- Ευθεία γραμμή σύνδεσης"/>
          <p:cNvCxnSpPr/>
          <p:nvPr/>
        </p:nvCxnSpPr>
        <p:spPr bwMode="auto">
          <a:xfrm rot="5400000">
            <a:off x="3606800" y="5037138"/>
            <a:ext cx="357187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- Ευθεία γραμμή σύνδεσης"/>
          <p:cNvCxnSpPr/>
          <p:nvPr/>
        </p:nvCxnSpPr>
        <p:spPr bwMode="auto">
          <a:xfrm rot="5400000">
            <a:off x="5930106" y="4715669"/>
            <a:ext cx="1000125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- Έλλειψη"/>
          <p:cNvSpPr/>
          <p:nvPr/>
        </p:nvSpPr>
        <p:spPr>
          <a:xfrm>
            <a:off x="3714750" y="4786313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/>
          </a:p>
        </p:txBody>
      </p:sp>
      <p:cxnSp>
        <p:nvCxnSpPr>
          <p:cNvPr id="16" name="15 - Ευθεία γραμμή σύνδεσης"/>
          <p:cNvCxnSpPr>
            <a:endCxn id="14" idx="2"/>
          </p:cNvCxnSpPr>
          <p:nvPr/>
        </p:nvCxnSpPr>
        <p:spPr bwMode="auto">
          <a:xfrm>
            <a:off x="2428875" y="4857750"/>
            <a:ext cx="1285875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- Ευθεία γραμμή σύνδεσης"/>
          <p:cNvCxnSpPr/>
          <p:nvPr/>
        </p:nvCxnSpPr>
        <p:spPr bwMode="auto">
          <a:xfrm>
            <a:off x="2428875" y="4143375"/>
            <a:ext cx="40005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- Έλλειψη"/>
          <p:cNvSpPr/>
          <p:nvPr/>
        </p:nvSpPr>
        <p:spPr>
          <a:xfrm>
            <a:off x="6357938" y="4071938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/>
          </a:p>
        </p:txBody>
      </p:sp>
      <p:sp>
        <p:nvSpPr>
          <p:cNvPr id="24" name="23 - Ορθογώνιο"/>
          <p:cNvSpPr/>
          <p:nvPr/>
        </p:nvSpPr>
        <p:spPr bwMode="auto">
          <a:xfrm>
            <a:off x="6000750" y="2857500"/>
            <a:ext cx="2928938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</a:rPr>
              <a:t>If we double the size of sensitive channels, we need twice as high k for the same disclosure probability</a:t>
            </a:r>
            <a:endParaRPr lang="el-GR" sz="1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1563" y="6453336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Channel popularity: 1%	Disclosure probabilities: 0.2, 0.1 and 0.05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4" grpId="0" animBg="1"/>
      <p:bldP spid="22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Sensitive Channels </a:t>
            </a:r>
            <a:r>
              <a:rPr lang="en-US" dirty="0" smtClean="0"/>
              <a:t>Set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 order to keep the disclosure probability </a:t>
            </a:r>
            <a:r>
              <a:rPr lang="en-US" sz="2200" dirty="0" smtClean="0"/>
              <a:t>constant:</a:t>
            </a:r>
            <a:endParaRPr lang="en-US" sz="2200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we </a:t>
            </a:r>
            <a:r>
              <a:rPr lang="en-US" dirty="0" smtClean="0"/>
              <a:t>double |S| -&gt; we must double k 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for a </a:t>
            </a:r>
            <a:r>
              <a:rPr lang="en-US" sz="2200" dirty="0">
                <a:solidFill>
                  <a:srgbClr val="FF0000"/>
                </a:solidFill>
              </a:rPr>
              <a:t>constant</a:t>
            </a:r>
            <a:r>
              <a:rPr lang="en-US" sz="2200" dirty="0"/>
              <a:t> obfuscation level </a:t>
            </a:r>
            <a:r>
              <a:rPr lang="en-US" sz="2200" dirty="0" smtClean="0"/>
              <a:t>k: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larger |S| -&gt; higher disclosure probability.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 smtClean="0"/>
              <a:t>very </a:t>
            </a:r>
            <a:r>
              <a:rPr lang="en-US" sz="2200" dirty="0"/>
              <a:t>small </a:t>
            </a:r>
            <a:r>
              <a:rPr lang="en-US" sz="2200" dirty="0" smtClean="0"/>
              <a:t>|S| </a:t>
            </a:r>
            <a:r>
              <a:rPr lang="en-US" sz="2200" dirty="0"/>
              <a:t>would easily give away a user’s </a:t>
            </a:r>
            <a:r>
              <a:rPr lang="en-US" sz="2200" dirty="0" smtClean="0"/>
              <a:t>true </a:t>
            </a:r>
            <a:r>
              <a:rPr lang="en-US" sz="2200" dirty="0" err="1" smtClean="0"/>
              <a:t>interests+limit</a:t>
            </a:r>
            <a:r>
              <a:rPr lang="en-US" sz="2200" dirty="0" smtClean="0"/>
              <a:t> </a:t>
            </a:r>
            <a:r>
              <a:rPr lang="en-US" sz="2200" dirty="0"/>
              <a:t>the users’ choice for </a:t>
            </a:r>
            <a:r>
              <a:rPr lang="en-US" sz="2200" dirty="0" smtClean="0"/>
              <a:t>channels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if S contains n members, </a:t>
            </a:r>
            <a:r>
              <a:rPr lang="en-US" sz="1800" dirty="0" smtClean="0"/>
              <a:t>the </a:t>
            </a:r>
            <a:r>
              <a:rPr lang="en-US" sz="1800" dirty="0" err="1" smtClean="0"/>
              <a:t>microblogging</a:t>
            </a:r>
            <a:r>
              <a:rPr lang="en-US" sz="1800" dirty="0" smtClean="0"/>
              <a:t> </a:t>
            </a:r>
            <a:r>
              <a:rPr lang="en-US" sz="1800" dirty="0"/>
              <a:t>service will be able to conclude with probability at least 1/n </a:t>
            </a:r>
            <a:r>
              <a:rPr lang="en-US" sz="1800" dirty="0" smtClean="0"/>
              <a:t>that the </a:t>
            </a:r>
            <a:r>
              <a:rPr lang="en-US" sz="1800" dirty="0"/>
              <a:t>user is interested in the channel she follows</a:t>
            </a:r>
            <a:r>
              <a:rPr lang="en-US" sz="18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sz="1800" dirty="0"/>
          </a:p>
          <a:p>
            <a:r>
              <a:rPr lang="en-US" sz="2200" dirty="0" smtClean="0"/>
              <a:t>|S| must </a:t>
            </a:r>
            <a:r>
              <a:rPr lang="en-US" sz="2200" dirty="0"/>
              <a:t>be enough so </a:t>
            </a:r>
            <a:r>
              <a:rPr lang="en-US" sz="2200" dirty="0">
                <a:solidFill>
                  <a:srgbClr val="FF0000"/>
                </a:solidFill>
              </a:rPr>
              <a:t>1/|S| &lt; U</a:t>
            </a:r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2200" dirty="0">
                <a:solidFill>
                  <a:srgbClr val="FF0000"/>
                </a:solidFill>
              </a:rPr>
              <a:t>/U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43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4652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N-tuples?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Whenever </a:t>
            </a:r>
            <a:r>
              <a:rPr lang="en-US" sz="2800" dirty="0"/>
              <a:t>a user is </a:t>
            </a:r>
            <a:r>
              <a:rPr lang="en-US" sz="2800" dirty="0" smtClean="0"/>
              <a:t>interested in </a:t>
            </a:r>
            <a:r>
              <a:rPr lang="en-US" sz="2800" dirty="0"/>
              <a:t>N related </a:t>
            </a:r>
            <a:r>
              <a:rPr lang="en-US" sz="2800" dirty="0" smtClean="0"/>
              <a:t>channels: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(k − 1) × N noise channels </a:t>
            </a:r>
            <a:r>
              <a:rPr lang="en-US" sz="2800" dirty="0" smtClean="0"/>
              <a:t>that will follow</a:t>
            </a:r>
          </a:p>
          <a:p>
            <a:pPr marL="0" indent="0">
              <a:buNone/>
            </a:pPr>
            <a:r>
              <a:rPr lang="en-US" sz="2800" dirty="0" smtClean="0"/>
              <a:t>will </a:t>
            </a:r>
            <a:r>
              <a:rPr lang="en-US" sz="2800" dirty="0"/>
              <a:t>be </a:t>
            </a:r>
            <a:r>
              <a:rPr lang="en-US" sz="2800" dirty="0" smtClean="0"/>
              <a:t>selected in </a:t>
            </a:r>
            <a:r>
              <a:rPr lang="en-US" sz="2800" dirty="0"/>
              <a:t>N-tuple groups, so that each N-tuple consists of N related noise </a:t>
            </a:r>
            <a:r>
              <a:rPr lang="en-US" sz="2800" dirty="0" smtClean="0"/>
              <a:t>channels.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u="sng" dirty="0" smtClean="0"/>
              <a:t>However</a:t>
            </a:r>
            <a:r>
              <a:rPr lang="en-US" sz="2800" dirty="0" smtClean="0"/>
              <a:t>: </a:t>
            </a:r>
            <a:r>
              <a:rPr lang="en-US" sz="2800" dirty="0"/>
              <a:t>the </a:t>
            </a:r>
            <a:r>
              <a:rPr lang="en-US" sz="2800" dirty="0" err="1"/>
              <a:t>microblogging</a:t>
            </a:r>
            <a:r>
              <a:rPr lang="en-US" sz="2800" dirty="0"/>
              <a:t> </a:t>
            </a:r>
            <a:r>
              <a:rPr lang="en-US" sz="2800" dirty="0" smtClean="0"/>
              <a:t>service may </a:t>
            </a:r>
            <a:r>
              <a:rPr lang="en-US" sz="2800" dirty="0"/>
              <a:t>use different similarity metrics to identify related channels. 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44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32857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to follow a sensitive channel</a:t>
            </a:r>
            <a:endParaRPr lang="el-GR" smtClean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E29B3-9AAC-4628-9251-864F569386A3}" type="slidenum">
              <a:rPr lang="el-GR" smtClean="0"/>
              <a:pPr>
                <a:defRPr/>
              </a:pPr>
              <a:t>45</a:t>
            </a:fld>
            <a:endParaRPr lang="el-GR" dirty="0"/>
          </a:p>
        </p:txBody>
      </p:sp>
      <p:grpSp>
        <p:nvGrpSpPr>
          <p:cNvPr id="8" name="Group 7"/>
          <p:cNvGrpSpPr/>
          <p:nvPr/>
        </p:nvGrpSpPr>
        <p:grpSpPr>
          <a:xfrm>
            <a:off x="1355725" y="1605111"/>
            <a:ext cx="6848475" cy="4848225"/>
            <a:chOff x="1355725" y="1605111"/>
            <a:chExt cx="6848475" cy="4848225"/>
          </a:xfrm>
        </p:grpSpPr>
        <p:pic>
          <p:nvPicPr>
            <p:cNvPr id="22534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725" y="1605111"/>
              <a:ext cx="6848475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5143500" y="3881586"/>
              <a:ext cx="142875" cy="1787525"/>
              <a:chOff x="5143500" y="3881586"/>
              <a:chExt cx="142875" cy="1787525"/>
            </a:xfrm>
          </p:grpSpPr>
          <p:cxnSp>
            <p:nvCxnSpPr>
              <p:cNvPr id="7" name="6 - Ευθεία γραμμή σύνδεσης"/>
              <p:cNvCxnSpPr/>
              <p:nvPr/>
            </p:nvCxnSpPr>
            <p:spPr bwMode="auto">
              <a:xfrm rot="16200000" flipH="1">
                <a:off x="4392613" y="4846786"/>
                <a:ext cx="16446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8 - Έλλειψη"/>
              <p:cNvSpPr/>
              <p:nvPr/>
            </p:nvSpPr>
            <p:spPr bwMode="auto">
              <a:xfrm>
                <a:off x="5143500" y="3881586"/>
                <a:ext cx="142875" cy="1428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l-GR"/>
              </a:p>
            </p:txBody>
          </p:sp>
        </p:grpSp>
        <p:sp>
          <p:nvSpPr>
            <p:cNvPr id="10" name="9 - Ορθογώνιο"/>
            <p:cNvSpPr/>
            <p:nvPr/>
          </p:nvSpPr>
          <p:spPr bwMode="auto">
            <a:xfrm>
              <a:off x="5429250" y="3095774"/>
              <a:ext cx="2428875" cy="857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It takes one minute to follow k=100 channels</a:t>
              </a:r>
              <a:endParaRPr lang="el-GR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</a:t>
            </a:r>
            <a:r>
              <a:rPr lang="en-US" dirty="0"/>
              <a:t>load </a:t>
            </a:r>
            <a:r>
              <a:rPr lang="en-US" dirty="0" smtClean="0"/>
              <a:t>~ Initialization stage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46</a:t>
            </a:fld>
            <a:endParaRPr lang="el-GR" dirty="0"/>
          </a:p>
        </p:txBody>
      </p:sp>
      <p:pic>
        <p:nvPicPr>
          <p:cNvPr id="51202" name="Picture 2" descr="C:\Users\P@n0zZz\Desktop\cp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04123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- Ορθογώνιο"/>
          <p:cNvSpPr/>
          <p:nvPr/>
        </p:nvSpPr>
        <p:spPr bwMode="auto">
          <a:xfrm>
            <a:off x="3635896" y="2708920"/>
            <a:ext cx="3087199" cy="7115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less than 3% during the Idle stage</a:t>
            </a:r>
            <a:endParaRPr lang="el-G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06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giving the wrong impressions?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User </a:t>
            </a:r>
            <a:r>
              <a:rPr lang="en-US" dirty="0"/>
              <a:t>following illness-related channels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bankruptcy-related channels =&gt; </a:t>
            </a:r>
            <a:r>
              <a:rPr lang="en-US" dirty="0"/>
              <a:t>worrying friends + </a:t>
            </a:r>
            <a:r>
              <a:rPr lang="en-US" dirty="0" smtClean="0"/>
              <a:t>family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dummy </a:t>
            </a:r>
            <a:r>
              <a:rPr lang="en-US" dirty="0"/>
              <a:t>account protects </a:t>
            </a:r>
            <a:r>
              <a:rPr lang="en-US" dirty="0" smtClean="0"/>
              <a:t>against </a:t>
            </a:r>
            <a:r>
              <a:rPr lang="en-US" dirty="0"/>
              <a:t>worrying family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(</a:t>
            </a:r>
            <a:r>
              <a:rPr lang="en-US" dirty="0"/>
              <a:t>but NOT against </a:t>
            </a:r>
            <a:r>
              <a:rPr lang="en-US" dirty="0" err="1"/>
              <a:t>microblogging</a:t>
            </a:r>
            <a:r>
              <a:rPr lang="en-US" dirty="0"/>
              <a:t> service, that can use IP tracking or </a:t>
            </a:r>
            <a:r>
              <a:rPr lang="en-US" dirty="0" smtClean="0"/>
              <a:t>cookies)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followings </a:t>
            </a:r>
            <a:r>
              <a:rPr lang="en-US" dirty="0"/>
              <a:t>can be organized in </a:t>
            </a:r>
            <a:r>
              <a:rPr lang="en-US" dirty="0" smtClean="0"/>
              <a:t>separate </a:t>
            </a:r>
            <a:r>
              <a:rPr lang="en-US" dirty="0"/>
              <a:t>private lists (Twitter provides this option).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That </a:t>
            </a:r>
            <a:r>
              <a:rPr lang="en-US" dirty="0"/>
              <a:t>option </a:t>
            </a:r>
            <a:r>
              <a:rPr lang="en-US" dirty="0" smtClean="0"/>
              <a:t>also, does </a:t>
            </a:r>
            <a:r>
              <a:rPr lang="en-US" dirty="0"/>
              <a:t>not offer protection </a:t>
            </a:r>
            <a:r>
              <a:rPr lang="en-US" dirty="0" smtClean="0"/>
              <a:t>against </a:t>
            </a:r>
            <a:r>
              <a:rPr lang="en-US" dirty="0"/>
              <a:t>Twitter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47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5757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disappearing channels?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People close or delete their accounts: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users </a:t>
            </a:r>
            <a:r>
              <a:rPr lang="en-US" dirty="0"/>
              <a:t>stop following </a:t>
            </a:r>
            <a:r>
              <a:rPr lang="en-US" dirty="0" smtClean="0"/>
              <a:t>channel D  and it’s noise =&gt; correlate </a:t>
            </a:r>
            <a:r>
              <a:rPr lang="en-US" dirty="0"/>
              <a:t>D’s disappearance with </a:t>
            </a:r>
            <a:r>
              <a:rPr lang="en-US" dirty="0" smtClean="0"/>
              <a:t>the users</a:t>
            </a:r>
            <a:r>
              <a:rPr lang="en-US" dirty="0"/>
              <a:t>’ change of </a:t>
            </a:r>
            <a:r>
              <a:rPr lang="en-US" dirty="0" smtClean="0"/>
              <a:t>following patterns =&gt; users </a:t>
            </a:r>
            <a:r>
              <a:rPr lang="en-US" dirty="0"/>
              <a:t>were interested </a:t>
            </a:r>
            <a:r>
              <a:rPr lang="en-US" dirty="0" smtClean="0"/>
              <a:t>in channel </a:t>
            </a:r>
            <a:r>
              <a:rPr lang="en-US" dirty="0"/>
              <a:t>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users noise </a:t>
            </a:r>
            <a:r>
              <a:rPr lang="en-US" dirty="0"/>
              <a:t>channels </a:t>
            </a:r>
            <a:r>
              <a:rPr lang="en-US" dirty="0" smtClean="0"/>
              <a:t>start disappearing =&gt; service </a:t>
            </a:r>
            <a:r>
              <a:rPr lang="en-US" dirty="0"/>
              <a:t>will be in </a:t>
            </a:r>
            <a:r>
              <a:rPr lang="en-US" dirty="0" smtClean="0"/>
              <a:t>a better </a:t>
            </a:r>
            <a:r>
              <a:rPr lang="en-US" dirty="0"/>
              <a:t>position to find the exact channel they are really interested in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add other noise? =&gt; NO, the service will figure out the noise channels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users interested </a:t>
            </a:r>
            <a:r>
              <a:rPr lang="en-US" dirty="0"/>
              <a:t>in D </a:t>
            </a:r>
            <a:r>
              <a:rPr lang="en-US" dirty="0" smtClean="0"/>
              <a:t>+ users </a:t>
            </a:r>
            <a:r>
              <a:rPr lang="en-US" dirty="0"/>
              <a:t>who </a:t>
            </a:r>
            <a:r>
              <a:rPr lang="en-US" dirty="0" smtClean="0"/>
              <a:t>not </a:t>
            </a:r>
            <a:r>
              <a:rPr lang="en-US" dirty="0"/>
              <a:t>interested in D but </a:t>
            </a:r>
            <a:r>
              <a:rPr lang="en-US" dirty="0" smtClean="0"/>
              <a:t>have included </a:t>
            </a:r>
            <a:r>
              <a:rPr lang="en-US" dirty="0"/>
              <a:t>D as </a:t>
            </a:r>
            <a:r>
              <a:rPr lang="en-US" dirty="0" smtClean="0"/>
              <a:t>noise =&gt; should </a:t>
            </a:r>
            <a:r>
              <a:rPr lang="en-US" dirty="0"/>
              <a:t>do </a:t>
            </a:r>
            <a:r>
              <a:rPr lang="en-US" dirty="0" smtClean="0">
                <a:solidFill>
                  <a:srgbClr val="FF0000"/>
                </a:solidFill>
              </a:rPr>
              <a:t>nothing</a:t>
            </a:r>
            <a:r>
              <a:rPr lang="en-US" dirty="0" smtClean="0"/>
              <a:t>! =&gt; the service </a:t>
            </a:r>
            <a:r>
              <a:rPr lang="en-US" dirty="0"/>
              <a:t>will not be able to differentiate </a:t>
            </a:r>
            <a:r>
              <a:rPr lang="en-US" dirty="0" smtClean="0"/>
              <a:t>which users are interested in D </a:t>
            </a:r>
            <a:r>
              <a:rPr lang="en-US" dirty="0"/>
              <a:t>and which are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48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193919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-subscription-UNIF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when </a:t>
            </a:r>
            <a:r>
              <a:rPr lang="en-US" sz="2600" dirty="0" smtClean="0"/>
              <a:t>10</a:t>
            </a:r>
            <a:r>
              <a:rPr lang="en-US" sz="2600" dirty="0"/>
              <a:t>% of the users are interested </a:t>
            </a:r>
            <a:r>
              <a:rPr lang="en-US" sz="2600" dirty="0" smtClean="0"/>
              <a:t>in channel C: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it </a:t>
            </a:r>
            <a:r>
              <a:rPr lang="en-US" sz="2600" dirty="0"/>
              <a:t>would take a significant percentage of the rest 90% to include channel C among their noise channels, </a:t>
            </a:r>
            <a:endParaRPr lang="en-US" sz="26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600" dirty="0" smtClean="0"/>
              <a:t>when </a:t>
            </a:r>
            <a:r>
              <a:rPr lang="en-US" sz="2600" dirty="0"/>
              <a:t>popularity is around 1</a:t>
            </a:r>
            <a:r>
              <a:rPr lang="en-US" sz="2600" dirty="0" smtClean="0"/>
              <a:t>%: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then </a:t>
            </a:r>
            <a:r>
              <a:rPr lang="en-US" sz="2600" dirty="0"/>
              <a:t>it is much easier to obfuscate </a:t>
            </a:r>
            <a:r>
              <a:rPr lang="en-US" sz="2600" dirty="0" smtClean="0"/>
              <a:t>it. 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for </a:t>
            </a:r>
            <a:r>
              <a:rPr lang="en-US" sz="2600" dirty="0"/>
              <a:t>k = 100 the disclosure probability is as low as </a:t>
            </a:r>
            <a:r>
              <a:rPr lang="en-US" sz="2600" dirty="0" smtClean="0"/>
              <a:t>0.1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49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9227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5</a:t>
            </a:fld>
            <a:endParaRPr lang="el-GR" dirty="0"/>
          </a:p>
        </p:txBody>
      </p:sp>
      <p:sp>
        <p:nvSpPr>
          <p:cNvPr id="6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Publish-Subscribe Model (example)</a:t>
            </a:r>
            <a:endParaRPr lang="el-GR" dirty="0" smtClean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425" y="1812181"/>
            <a:ext cx="4910138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88" y="2716138"/>
            <a:ext cx="3989387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72551" y="1442849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User’s timeline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0898" y="2346806"/>
            <a:ext cx="180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User’s following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8591" y="1601371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information delivery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16889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users’ privacy?</a:t>
            </a:r>
            <a:endParaRPr lang="el-GR" smtClean="0"/>
          </a:p>
        </p:txBody>
      </p:sp>
      <p:sp>
        <p:nvSpPr>
          <p:cNvPr id="7171" name="2 - Θέση περιεχομένου"/>
          <p:cNvSpPr>
            <a:spLocks noGrp="1"/>
          </p:cNvSpPr>
          <p:nvPr>
            <p:ph idx="1"/>
          </p:nvPr>
        </p:nvSpPr>
        <p:spPr>
          <a:xfrm>
            <a:off x="142875" y="1412875"/>
            <a:ext cx="9001125" cy="467995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microblogging</a:t>
            </a:r>
            <a:r>
              <a:rPr lang="en-US" dirty="0" smtClean="0"/>
              <a:t> service knows a </a:t>
            </a:r>
            <a:r>
              <a:rPr lang="en-US" dirty="0" smtClean="0">
                <a:solidFill>
                  <a:srgbClr val="FF0000"/>
                </a:solidFill>
              </a:rPr>
              <a:t>user’s interests </a:t>
            </a:r>
            <a:r>
              <a:rPr lang="en-US" dirty="0" smtClean="0"/>
              <a:t>based on the user’s channel subscriptions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Political preferences (e.g., Barack Obama)</a:t>
            </a:r>
          </a:p>
          <a:p>
            <a:pPr lvl="1"/>
            <a:r>
              <a:rPr lang="en-US" dirty="0" smtClean="0"/>
              <a:t>Health issues (e.g., cancer)</a:t>
            </a:r>
          </a:p>
          <a:p>
            <a:pPr lvl="1"/>
            <a:endParaRPr lang="en-US" sz="2400" dirty="0" smtClean="0"/>
          </a:p>
          <a:p>
            <a:pPr marL="182880" lvl="1"/>
            <a:r>
              <a:rPr lang="en-US" sz="2400" dirty="0" smtClean="0"/>
              <a:t>Detailed user profiling</a:t>
            </a:r>
            <a:endParaRPr lang="el-GR" sz="2400" dirty="0" smtClean="0"/>
          </a:p>
          <a:p>
            <a:pPr marL="457200" lvl="2"/>
            <a:r>
              <a:rPr lang="en-US" sz="2000" dirty="0" smtClean="0"/>
              <a:t>Privacy-sensitive channels</a:t>
            </a:r>
          </a:p>
          <a:p>
            <a:pPr lvl="1"/>
            <a:r>
              <a:rPr lang="en-US" dirty="0" smtClean="0"/>
              <a:t>Can be used for many purposes</a:t>
            </a:r>
          </a:p>
          <a:p>
            <a:pPr lvl="1"/>
            <a:r>
              <a:rPr lang="en-US" dirty="0" smtClean="0"/>
              <a:t>Beyond the control of the users</a:t>
            </a:r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94E9E-AA6F-4616-B29E-E362A6921D34}" type="slidenum">
              <a:rPr lang="el-GR" smtClean="0"/>
              <a:pPr>
                <a:defRPr/>
              </a:pPr>
              <a:t>6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“honest </a:t>
            </a:r>
            <a:r>
              <a:rPr lang="en-US" dirty="0"/>
              <a:t>but curious” </a:t>
            </a:r>
            <a:r>
              <a:rPr lang="en-US" dirty="0" err="1"/>
              <a:t>microblogging</a:t>
            </a:r>
            <a:r>
              <a:rPr lang="en-US" dirty="0"/>
              <a:t> </a:t>
            </a:r>
            <a:r>
              <a:rPr lang="en-US" dirty="0" smtClean="0"/>
              <a:t>service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capable </a:t>
            </a:r>
            <a:r>
              <a:rPr lang="en-US" dirty="0"/>
              <a:t>of passively gain </a:t>
            </a:r>
            <a:r>
              <a:rPr lang="en-US" dirty="0" smtClean="0"/>
              <a:t>knowledge</a:t>
            </a:r>
            <a:r>
              <a:rPr lang="el-GR" dirty="0" smtClean="0"/>
              <a:t> </a:t>
            </a:r>
            <a:r>
              <a:rPr lang="en-US" dirty="0" smtClean="0"/>
              <a:t>about </a:t>
            </a:r>
            <a:r>
              <a:rPr lang="en-US" dirty="0"/>
              <a:t>users’ interests by </a:t>
            </a:r>
            <a:r>
              <a:rPr lang="en-US" dirty="0" smtClean="0"/>
              <a:t>monitoring the channels they follow.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knowledge that can </a:t>
            </a:r>
            <a:r>
              <a:rPr lang="en-US" dirty="0"/>
              <a:t>be </a:t>
            </a:r>
            <a:r>
              <a:rPr lang="en-US" dirty="0" smtClean="0"/>
              <a:t>given/sold </a:t>
            </a:r>
            <a:r>
              <a:rPr lang="en-US" dirty="0"/>
              <a:t>to </a:t>
            </a:r>
            <a:r>
              <a:rPr lang="en-US" dirty="0" smtClean="0"/>
              <a:t>third parties e.g. advertisers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Users that need access to timely information and they are </a:t>
            </a:r>
            <a:r>
              <a:rPr lang="en-US" dirty="0"/>
              <a:t>able to follow individual </a:t>
            </a:r>
            <a:r>
              <a:rPr lang="en-US" dirty="0" smtClean="0"/>
              <a:t>channels. </a:t>
            </a:r>
          </a:p>
          <a:p>
            <a:endParaRPr lang="en-US" dirty="0"/>
          </a:p>
          <a:p>
            <a:r>
              <a:rPr lang="en-US" dirty="0" smtClean="0"/>
              <a:t>A channel can </a:t>
            </a:r>
            <a:r>
              <a:rPr lang="en-US" dirty="0"/>
              <a:t>be the account of a physical person, </a:t>
            </a:r>
            <a:r>
              <a:rPr lang="en-US" dirty="0" smtClean="0"/>
              <a:t>a corporation</a:t>
            </a:r>
            <a:r>
              <a:rPr lang="en-US" dirty="0"/>
              <a:t>, </a:t>
            </a:r>
            <a:r>
              <a:rPr lang="en-US" dirty="0" smtClean="0"/>
              <a:t>a politician’s office, and </a:t>
            </a:r>
            <a:r>
              <a:rPr lang="en-US" dirty="0"/>
              <a:t>so </a:t>
            </a:r>
            <a:r>
              <a:rPr lang="en-US" dirty="0" smtClean="0"/>
              <a:t>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7056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How can we protect users’ privacy?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0E414-0685-49D1-9D7E-9D016C3AEA36}" type="slidenum">
              <a:rPr lang="el-GR" smtClean="0"/>
              <a:pPr>
                <a:defRPr/>
              </a:pPr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6093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approaches:</a:t>
            </a:r>
            <a:endParaRPr lang="el-GR" dirty="0" smtClean="0"/>
          </a:p>
        </p:txBody>
      </p:sp>
      <p:sp>
        <p:nvSpPr>
          <p:cNvPr id="8195" name="2 - Θέση περιεχομένου"/>
          <p:cNvSpPr>
            <a:spLocks noGrp="1"/>
          </p:cNvSpPr>
          <p:nvPr>
            <p:ph idx="1"/>
          </p:nvPr>
        </p:nvSpPr>
        <p:spPr>
          <a:xfrm>
            <a:off x="323850" y="1412875"/>
            <a:ext cx="8496300" cy="49450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No login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limited information available to non-logged in users.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Correlation of </a:t>
            </a:r>
            <a:r>
              <a:rPr lang="en-US" sz="2400" dirty="0"/>
              <a:t>served </a:t>
            </a:r>
            <a:r>
              <a:rPr lang="en-US" sz="2400" dirty="0" smtClean="0"/>
              <a:t>content + IP address.</a:t>
            </a:r>
            <a:endParaRPr lang="el-G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Pseudonym or fake account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IP address, third-party </a:t>
            </a:r>
            <a:r>
              <a:rPr lang="en-US" sz="2400" dirty="0" smtClean="0"/>
              <a:t>tracking cookies</a:t>
            </a:r>
            <a:r>
              <a:rPr lang="en-US" sz="2400" dirty="0"/>
              <a:t>, browser fingerprints can reveal user’s </a:t>
            </a:r>
            <a:r>
              <a:rPr lang="en-US" sz="2400" dirty="0" smtClean="0"/>
              <a:t>identity</a:t>
            </a:r>
            <a:endParaRPr lang="el-G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 smtClean="0"/>
              <a:t>Anonymization</a:t>
            </a:r>
            <a:r>
              <a:rPr lang="en-US" sz="2800" b="1" dirty="0" smtClean="0"/>
              <a:t> service (e.g., Tor)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Logging into the service, possibility of Tor nodes blocking</a:t>
            </a:r>
            <a:endParaRPr lang="el-G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Tor</a:t>
            </a:r>
            <a:r>
              <a:rPr lang="el-GR" sz="2800" b="1" dirty="0" smtClean="0"/>
              <a:t> </a:t>
            </a:r>
            <a:r>
              <a:rPr lang="en-US" sz="2800" b="1" dirty="0"/>
              <a:t>+ </a:t>
            </a:r>
            <a:r>
              <a:rPr lang="en-US" sz="2800" b="1" dirty="0" smtClean="0"/>
              <a:t>Fake </a:t>
            </a:r>
            <a:r>
              <a:rPr lang="en-US" sz="2800" b="1" dirty="0"/>
              <a:t>account </a:t>
            </a:r>
            <a:endParaRPr lang="en-US" sz="28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Cookies and fingerprints gathered through anonymous and eponymous browsing sessions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Fake account + Tor + VM per browsing session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Too complex for ordinary users and mobile devices</a:t>
            </a:r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Panagiotis Papadopoulos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B0D7B-FC68-4C5C-BC17-C6F5B16290A0}" type="slidenum">
              <a:rPr lang="el-GR" smtClean="0"/>
              <a:pPr>
                <a:defRPr/>
              </a:pPr>
              <a:t>9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6518181</TotalTime>
  <Words>1868</Words>
  <Application>Microsoft Office PowerPoint</Application>
  <PresentationFormat>On-screen Show (4:3)</PresentationFormat>
  <Paragraphs>410</Paragraphs>
  <Slides>49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Clarity</vt:lpstr>
      <vt:lpstr>Slide 1</vt:lpstr>
      <vt:lpstr>Microblogging Services</vt:lpstr>
      <vt:lpstr>Publish-Subscribe Model</vt:lpstr>
      <vt:lpstr>Publish-Subscribe Model (example)</vt:lpstr>
      <vt:lpstr>Publish-Subscribe Model (example)</vt:lpstr>
      <vt:lpstr>What about users’ privacy?</vt:lpstr>
      <vt:lpstr>Threat Model</vt:lpstr>
      <vt:lpstr>How can we protect users’ privacy?</vt:lpstr>
      <vt:lpstr>Existing approaches:</vt:lpstr>
      <vt:lpstr>But…</vt:lpstr>
      <vt:lpstr>k-subscription</vt:lpstr>
      <vt:lpstr>k-subscription in action</vt:lpstr>
      <vt:lpstr>Obfuscation algorithms</vt:lpstr>
      <vt:lpstr>Implementation</vt:lpstr>
      <vt:lpstr>Remove the effect of noise (1/2)</vt:lpstr>
      <vt:lpstr>Remove the effect of noise (2/2)</vt:lpstr>
      <vt:lpstr>Disclosure Probability PC</vt:lpstr>
      <vt:lpstr>The k parameter</vt:lpstr>
      <vt:lpstr>What is the right k value?</vt:lpstr>
      <vt:lpstr>Choosing a value for k</vt:lpstr>
      <vt:lpstr>ANALYTICAL EVALUATION</vt:lpstr>
      <vt:lpstr>Uniform Sampling</vt:lpstr>
      <vt:lpstr>Proportional Sampling</vt:lpstr>
      <vt:lpstr>Following Multiple Channels</vt:lpstr>
      <vt:lpstr>Simulation-based Evaluation</vt:lpstr>
      <vt:lpstr>Sensitive Channels Popularity Distribution</vt:lpstr>
      <vt:lpstr>Number of sensitive channels users follow</vt:lpstr>
      <vt:lpstr>Simulation-Based Study</vt:lpstr>
      <vt:lpstr>Experimental Evaluation</vt:lpstr>
      <vt:lpstr>Bandwidth Consumption Over Time</vt:lpstr>
      <vt:lpstr>Bandwidth Consumption: Initialization Stage</vt:lpstr>
      <vt:lpstr>Bandwidth consumption: Idle stage</vt:lpstr>
      <vt:lpstr>Browsing Latency</vt:lpstr>
      <vt:lpstr>Slide 34</vt:lpstr>
      <vt:lpstr>Conclusions</vt:lpstr>
      <vt:lpstr>Slide 36</vt:lpstr>
      <vt:lpstr>Backup Slides</vt:lpstr>
      <vt:lpstr>Posting Messages</vt:lpstr>
      <vt:lpstr>Short URLs</vt:lpstr>
      <vt:lpstr>Formulas for Disclosure Probability PC</vt:lpstr>
      <vt:lpstr>Sensitive channels S</vt:lpstr>
      <vt:lpstr>Size of Sensitive Channels Set (1/2)</vt:lpstr>
      <vt:lpstr>Size of Sensitive Channels Set (2/2)</vt:lpstr>
      <vt:lpstr>Why not N-tuples?</vt:lpstr>
      <vt:lpstr>Time to follow a sensitive channel</vt:lpstr>
      <vt:lpstr>CPU load ~ Initialization stage</vt:lpstr>
      <vt:lpstr>What about giving the wrong impressions?</vt:lpstr>
      <vt:lpstr>What about disappearing channels?</vt:lpstr>
      <vt:lpstr>k-subscription-UNIF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Papadopoulos Panagiotis</dc:creator>
  <cp:lastModifiedBy>scanner</cp:lastModifiedBy>
  <cp:revision>894</cp:revision>
  <dcterms:created xsi:type="dcterms:W3CDTF">2012-05-09T17:19:29Z</dcterms:created>
  <dcterms:modified xsi:type="dcterms:W3CDTF">2014-02-21T09:12:31Z</dcterms:modified>
</cp:coreProperties>
</file>