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6"/>
  </p:notesMasterIdLst>
  <p:handoutMasterIdLst>
    <p:handoutMasterId r:id="rId27"/>
  </p:handoutMasterIdLst>
  <p:sldIdLst>
    <p:sldId id="279" r:id="rId2"/>
    <p:sldId id="640" r:id="rId3"/>
    <p:sldId id="641" r:id="rId4"/>
    <p:sldId id="631" r:id="rId5"/>
    <p:sldId id="643" r:id="rId6"/>
    <p:sldId id="644" r:id="rId7"/>
    <p:sldId id="636" r:id="rId8"/>
    <p:sldId id="646" r:id="rId9"/>
    <p:sldId id="647" r:id="rId10"/>
    <p:sldId id="648" r:id="rId11"/>
    <p:sldId id="649" r:id="rId12"/>
    <p:sldId id="650" r:id="rId13"/>
    <p:sldId id="651" r:id="rId14"/>
    <p:sldId id="652" r:id="rId15"/>
    <p:sldId id="653" r:id="rId16"/>
    <p:sldId id="639" r:id="rId17"/>
    <p:sldId id="659" r:id="rId18"/>
    <p:sldId id="654" r:id="rId19"/>
    <p:sldId id="655" r:id="rId20"/>
    <p:sldId id="656" r:id="rId21"/>
    <p:sldId id="657" r:id="rId22"/>
    <p:sldId id="635" r:id="rId23"/>
    <p:sldId id="658" r:id="rId24"/>
    <p:sldId id="611" r:id="rId25"/>
  </p:sldIdLst>
  <p:sldSz cx="9144000" cy="6858000" type="screen4x3"/>
  <p:notesSz cx="6858000" cy="9144000"/>
  <p:defaultTextStyle>
    <a:defPPr>
      <a:defRPr lang="zh-CN"/>
    </a:defPPr>
    <a:lvl1pPr algn="l" rtl="0" fontAlgn="base">
      <a:spcBef>
        <a:spcPct val="20000"/>
      </a:spcBef>
      <a:spcAft>
        <a:spcPct val="0"/>
      </a:spcAft>
      <a:buClr>
        <a:schemeClr val="bg2"/>
      </a:buClr>
      <a:buSzPct val="60000"/>
      <a:buFont typeface="Wingdings" pitchFamily="2" charset="2"/>
      <a:defRPr sz="2800" b="1" kern="1200">
        <a:solidFill>
          <a:srgbClr val="FF9900"/>
        </a:solidFill>
        <a:latin typeface="宋体" charset="-122"/>
        <a:ea typeface="宋体" charset="-122"/>
        <a:cs typeface="+mn-cs"/>
      </a:defRPr>
    </a:lvl1pPr>
    <a:lvl2pPr marL="457200" algn="l" rtl="0" fontAlgn="base">
      <a:spcBef>
        <a:spcPct val="20000"/>
      </a:spcBef>
      <a:spcAft>
        <a:spcPct val="0"/>
      </a:spcAft>
      <a:buClr>
        <a:schemeClr val="bg2"/>
      </a:buClr>
      <a:buSzPct val="60000"/>
      <a:buFont typeface="Wingdings" pitchFamily="2" charset="2"/>
      <a:defRPr sz="2800" b="1" kern="1200">
        <a:solidFill>
          <a:srgbClr val="FF9900"/>
        </a:solidFill>
        <a:latin typeface="宋体" charset="-122"/>
        <a:ea typeface="宋体" charset="-122"/>
        <a:cs typeface="+mn-cs"/>
      </a:defRPr>
    </a:lvl2pPr>
    <a:lvl3pPr marL="914400" algn="l" rtl="0" fontAlgn="base">
      <a:spcBef>
        <a:spcPct val="20000"/>
      </a:spcBef>
      <a:spcAft>
        <a:spcPct val="0"/>
      </a:spcAft>
      <a:buClr>
        <a:schemeClr val="bg2"/>
      </a:buClr>
      <a:buSzPct val="60000"/>
      <a:buFont typeface="Wingdings" pitchFamily="2" charset="2"/>
      <a:defRPr sz="2800" b="1" kern="1200">
        <a:solidFill>
          <a:srgbClr val="FF9900"/>
        </a:solidFill>
        <a:latin typeface="宋体" charset="-122"/>
        <a:ea typeface="宋体" charset="-122"/>
        <a:cs typeface="+mn-cs"/>
      </a:defRPr>
    </a:lvl3pPr>
    <a:lvl4pPr marL="1371600" algn="l" rtl="0" fontAlgn="base">
      <a:spcBef>
        <a:spcPct val="20000"/>
      </a:spcBef>
      <a:spcAft>
        <a:spcPct val="0"/>
      </a:spcAft>
      <a:buClr>
        <a:schemeClr val="bg2"/>
      </a:buClr>
      <a:buSzPct val="60000"/>
      <a:buFont typeface="Wingdings" pitchFamily="2" charset="2"/>
      <a:defRPr sz="2800" b="1" kern="1200">
        <a:solidFill>
          <a:srgbClr val="FF9900"/>
        </a:solidFill>
        <a:latin typeface="宋体" charset="-122"/>
        <a:ea typeface="宋体" charset="-122"/>
        <a:cs typeface="+mn-cs"/>
      </a:defRPr>
    </a:lvl4pPr>
    <a:lvl5pPr marL="1828800" algn="l" rtl="0" fontAlgn="base">
      <a:spcBef>
        <a:spcPct val="20000"/>
      </a:spcBef>
      <a:spcAft>
        <a:spcPct val="0"/>
      </a:spcAft>
      <a:buClr>
        <a:schemeClr val="bg2"/>
      </a:buClr>
      <a:buSzPct val="60000"/>
      <a:buFont typeface="Wingdings" pitchFamily="2" charset="2"/>
      <a:defRPr sz="2800" b="1" kern="1200">
        <a:solidFill>
          <a:srgbClr val="FF9900"/>
        </a:solidFill>
        <a:latin typeface="宋体" charset="-122"/>
        <a:ea typeface="宋体" charset="-122"/>
        <a:cs typeface="+mn-cs"/>
      </a:defRPr>
    </a:lvl5pPr>
    <a:lvl6pPr marL="2286000" algn="l" defTabSz="914400" rtl="0" eaLnBrk="1" latinLnBrk="0" hangingPunct="1">
      <a:defRPr sz="2800" b="1" kern="1200">
        <a:solidFill>
          <a:srgbClr val="FF9900"/>
        </a:solidFill>
        <a:latin typeface="宋体" charset="-122"/>
        <a:ea typeface="宋体" charset="-122"/>
        <a:cs typeface="+mn-cs"/>
      </a:defRPr>
    </a:lvl6pPr>
    <a:lvl7pPr marL="2743200" algn="l" defTabSz="914400" rtl="0" eaLnBrk="1" latinLnBrk="0" hangingPunct="1">
      <a:defRPr sz="2800" b="1" kern="1200">
        <a:solidFill>
          <a:srgbClr val="FF9900"/>
        </a:solidFill>
        <a:latin typeface="宋体" charset="-122"/>
        <a:ea typeface="宋体" charset="-122"/>
        <a:cs typeface="+mn-cs"/>
      </a:defRPr>
    </a:lvl7pPr>
    <a:lvl8pPr marL="3200400" algn="l" defTabSz="914400" rtl="0" eaLnBrk="1" latinLnBrk="0" hangingPunct="1">
      <a:defRPr sz="2800" b="1" kern="1200">
        <a:solidFill>
          <a:srgbClr val="FF9900"/>
        </a:solidFill>
        <a:latin typeface="宋体" charset="-122"/>
        <a:ea typeface="宋体" charset="-122"/>
        <a:cs typeface="+mn-cs"/>
      </a:defRPr>
    </a:lvl8pPr>
    <a:lvl9pPr marL="3657600" algn="l" defTabSz="914400" rtl="0" eaLnBrk="1" latinLnBrk="0" hangingPunct="1">
      <a:defRPr sz="2800" b="1" kern="1200">
        <a:solidFill>
          <a:srgbClr val="FF9900"/>
        </a:solidFill>
        <a:latin typeface="宋体" charset="-122"/>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3300"/>
    <a:srgbClr val="00CCFF"/>
    <a:srgbClr val="FF9900"/>
    <a:srgbClr val="000099"/>
    <a:srgbClr val="00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8" autoAdjust="0"/>
    <p:restoredTop sz="88889" autoAdjust="0"/>
  </p:normalViewPr>
  <p:slideViewPr>
    <p:cSldViewPr>
      <p:cViewPr varScale="1">
        <p:scale>
          <a:sx n="72" d="100"/>
          <a:sy n="72" d="100"/>
        </p:scale>
        <p:origin x="133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698"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49005A-9176-4E84-AFC2-C764DBBC308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D3D2F14F-2092-4600-98F7-C6A8FCC979DB}">
      <dgm:prSet phldrT="[文本]"/>
      <dgm:spPr/>
      <dgm:t>
        <a:bodyPr/>
        <a:lstStyle/>
        <a:p>
          <a:r>
            <a:rPr lang="zh-CN" altLang="en-US" dirty="0" smtClean="0"/>
            <a:t>化药</a:t>
          </a:r>
          <a:endParaRPr lang="zh-CN" altLang="en-US" dirty="0"/>
        </a:p>
      </dgm:t>
    </dgm:pt>
    <dgm:pt modelId="{9467D918-F666-462E-95FF-B39EAEC6813A}" type="parTrans" cxnId="{9BE0B888-1ED1-43F3-8551-DA56D93CBEC7}">
      <dgm:prSet/>
      <dgm:spPr/>
      <dgm:t>
        <a:bodyPr/>
        <a:lstStyle/>
        <a:p>
          <a:endParaRPr lang="zh-CN" altLang="en-US"/>
        </a:p>
      </dgm:t>
    </dgm:pt>
    <dgm:pt modelId="{F5738332-7B3E-452E-82B8-2137C2CA647A}" type="sibTrans" cxnId="{9BE0B888-1ED1-43F3-8551-DA56D93CBEC7}">
      <dgm:prSet/>
      <dgm:spPr/>
      <dgm:t>
        <a:bodyPr/>
        <a:lstStyle/>
        <a:p>
          <a:endParaRPr lang="zh-CN" altLang="en-US"/>
        </a:p>
      </dgm:t>
    </dgm:pt>
    <dgm:pt modelId="{DFC34F4A-76C4-4158-AA8A-98B13FBDAEFD}">
      <dgm:prSet phldrT="[文本]"/>
      <dgm:spPr/>
      <dgm:t>
        <a:bodyPr/>
        <a:lstStyle/>
        <a:p>
          <a:r>
            <a:rPr lang="zh-CN" altLang="en-US" dirty="0" smtClean="0"/>
            <a:t>中药</a:t>
          </a:r>
          <a:endParaRPr lang="en-US" altLang="zh-CN" dirty="0" smtClean="0"/>
        </a:p>
        <a:p>
          <a:r>
            <a:rPr lang="zh-CN" altLang="en-US" dirty="0" smtClean="0"/>
            <a:t>天然药物</a:t>
          </a:r>
          <a:endParaRPr lang="zh-CN" altLang="en-US" dirty="0"/>
        </a:p>
      </dgm:t>
    </dgm:pt>
    <dgm:pt modelId="{9125D5AA-BA4A-4C22-A496-D2FD3B89520C}" type="parTrans" cxnId="{3650C4C5-9786-4425-998C-B78D559C2111}">
      <dgm:prSet/>
      <dgm:spPr/>
      <dgm:t>
        <a:bodyPr/>
        <a:lstStyle/>
        <a:p>
          <a:endParaRPr lang="zh-CN" altLang="en-US"/>
        </a:p>
      </dgm:t>
    </dgm:pt>
    <dgm:pt modelId="{65573040-AFA3-419A-A8AE-42A2FBBBD706}" type="sibTrans" cxnId="{3650C4C5-9786-4425-998C-B78D559C2111}">
      <dgm:prSet/>
      <dgm:spPr/>
      <dgm:t>
        <a:bodyPr/>
        <a:lstStyle/>
        <a:p>
          <a:endParaRPr lang="zh-CN" altLang="en-US"/>
        </a:p>
      </dgm:t>
    </dgm:pt>
    <dgm:pt modelId="{C7B3764E-BA67-4C67-832B-34CC0FDFFB75}">
      <dgm:prSet/>
      <dgm:spPr/>
      <dgm:t>
        <a:bodyPr/>
        <a:lstStyle/>
        <a:p>
          <a:r>
            <a:rPr lang="zh-CN" altLang="en-US" dirty="0" smtClean="0"/>
            <a:t>生物药</a:t>
          </a:r>
          <a:endParaRPr lang="zh-CN" altLang="en-US" dirty="0"/>
        </a:p>
      </dgm:t>
    </dgm:pt>
    <dgm:pt modelId="{6D5C61D6-4FB2-49DC-A253-9E58C44E9DE1}" type="parTrans" cxnId="{8300FF2D-0D1A-4113-AC08-563016063D51}">
      <dgm:prSet/>
      <dgm:spPr/>
      <dgm:t>
        <a:bodyPr/>
        <a:lstStyle/>
        <a:p>
          <a:endParaRPr lang="zh-CN" altLang="en-US"/>
        </a:p>
      </dgm:t>
    </dgm:pt>
    <dgm:pt modelId="{9096C410-2126-4182-9567-05413228ABE0}" type="sibTrans" cxnId="{8300FF2D-0D1A-4113-AC08-563016063D51}">
      <dgm:prSet/>
      <dgm:spPr/>
      <dgm:t>
        <a:bodyPr/>
        <a:lstStyle/>
        <a:p>
          <a:endParaRPr lang="zh-CN" altLang="en-US"/>
        </a:p>
      </dgm:t>
    </dgm:pt>
    <dgm:pt modelId="{0C6A80FA-70CE-4C98-B8B6-7C787E571866}" type="pres">
      <dgm:prSet presAssocID="{AB49005A-9176-4E84-AFC2-C764DBBC3086}" presName="diagram" presStyleCnt="0">
        <dgm:presLayoutVars>
          <dgm:dir/>
          <dgm:resizeHandles val="exact"/>
        </dgm:presLayoutVars>
      </dgm:prSet>
      <dgm:spPr/>
      <dgm:t>
        <a:bodyPr/>
        <a:lstStyle/>
        <a:p>
          <a:endParaRPr lang="zh-CN" altLang="en-US"/>
        </a:p>
      </dgm:t>
    </dgm:pt>
    <dgm:pt modelId="{8ED1610D-CD4F-4D46-A82F-279461E860B9}" type="pres">
      <dgm:prSet presAssocID="{D3D2F14F-2092-4600-98F7-C6A8FCC979DB}" presName="node" presStyleLbl="node1" presStyleIdx="0" presStyleCnt="3" custScaleX="149579" custScaleY="202213" custLinFactY="193334" custLinFactNeighborX="2135" custLinFactNeighborY="200000">
        <dgm:presLayoutVars>
          <dgm:bulletEnabled val="1"/>
        </dgm:presLayoutVars>
      </dgm:prSet>
      <dgm:spPr/>
      <dgm:t>
        <a:bodyPr/>
        <a:lstStyle/>
        <a:p>
          <a:endParaRPr lang="zh-CN" altLang="en-US"/>
        </a:p>
      </dgm:t>
    </dgm:pt>
    <dgm:pt modelId="{352B916B-CDEF-48BC-89FE-DE1B73737B3E}" type="pres">
      <dgm:prSet presAssocID="{F5738332-7B3E-452E-82B8-2137C2CA647A}" presName="sibTrans" presStyleCnt="0"/>
      <dgm:spPr/>
    </dgm:pt>
    <dgm:pt modelId="{DE8F4137-2991-4A2D-8882-3DAC396DA898}" type="pres">
      <dgm:prSet presAssocID="{DFC34F4A-76C4-4158-AA8A-98B13FBDAEFD}" presName="node" presStyleLbl="node1" presStyleIdx="1" presStyleCnt="3" custScaleX="149579" custScaleY="202213" custLinFactNeighborX="-3274" custLinFactNeighborY="85651">
        <dgm:presLayoutVars>
          <dgm:bulletEnabled val="1"/>
        </dgm:presLayoutVars>
      </dgm:prSet>
      <dgm:spPr/>
      <dgm:t>
        <a:bodyPr/>
        <a:lstStyle/>
        <a:p>
          <a:endParaRPr lang="zh-CN" altLang="en-US"/>
        </a:p>
      </dgm:t>
    </dgm:pt>
    <dgm:pt modelId="{2A082714-96F7-4573-B404-0A814915FDD0}" type="pres">
      <dgm:prSet presAssocID="{65573040-AFA3-419A-A8AE-42A2FBBBD706}" presName="sibTrans" presStyleCnt="0"/>
      <dgm:spPr/>
    </dgm:pt>
    <dgm:pt modelId="{BF2960FF-B43B-4FDC-9DAA-9CE868CDDA21}" type="pres">
      <dgm:prSet presAssocID="{C7B3764E-BA67-4C67-832B-34CC0FDFFB75}" presName="node" presStyleLbl="node1" presStyleIdx="2" presStyleCnt="3" custScaleX="149579" custScaleY="202213" custLinFactNeighborX="-707" custLinFactNeighborY="-1492">
        <dgm:presLayoutVars>
          <dgm:bulletEnabled val="1"/>
        </dgm:presLayoutVars>
      </dgm:prSet>
      <dgm:spPr/>
      <dgm:t>
        <a:bodyPr/>
        <a:lstStyle/>
        <a:p>
          <a:endParaRPr lang="zh-CN" altLang="en-US"/>
        </a:p>
      </dgm:t>
    </dgm:pt>
  </dgm:ptLst>
  <dgm:cxnLst>
    <dgm:cxn modelId="{11E0C58C-29E4-477D-AA35-A7F416B788E1}" type="presOf" srcId="{AB49005A-9176-4E84-AFC2-C764DBBC3086}" destId="{0C6A80FA-70CE-4C98-B8B6-7C787E571866}" srcOrd="0" destOrd="0" presId="urn:microsoft.com/office/officeart/2005/8/layout/default"/>
    <dgm:cxn modelId="{5903B1B8-26E8-4983-BDF8-9257CEC06909}" type="presOf" srcId="{D3D2F14F-2092-4600-98F7-C6A8FCC979DB}" destId="{8ED1610D-CD4F-4D46-A82F-279461E860B9}" srcOrd="0" destOrd="0" presId="urn:microsoft.com/office/officeart/2005/8/layout/default"/>
    <dgm:cxn modelId="{9BE0B888-1ED1-43F3-8551-DA56D93CBEC7}" srcId="{AB49005A-9176-4E84-AFC2-C764DBBC3086}" destId="{D3D2F14F-2092-4600-98F7-C6A8FCC979DB}" srcOrd="0" destOrd="0" parTransId="{9467D918-F666-462E-95FF-B39EAEC6813A}" sibTransId="{F5738332-7B3E-452E-82B8-2137C2CA647A}"/>
    <dgm:cxn modelId="{52310999-23B8-4331-BEEA-88088B3B982D}" type="presOf" srcId="{DFC34F4A-76C4-4158-AA8A-98B13FBDAEFD}" destId="{DE8F4137-2991-4A2D-8882-3DAC396DA898}" srcOrd="0" destOrd="0" presId="urn:microsoft.com/office/officeart/2005/8/layout/default"/>
    <dgm:cxn modelId="{3650C4C5-9786-4425-998C-B78D559C2111}" srcId="{AB49005A-9176-4E84-AFC2-C764DBBC3086}" destId="{DFC34F4A-76C4-4158-AA8A-98B13FBDAEFD}" srcOrd="1" destOrd="0" parTransId="{9125D5AA-BA4A-4C22-A496-D2FD3B89520C}" sibTransId="{65573040-AFA3-419A-A8AE-42A2FBBBD706}"/>
    <dgm:cxn modelId="{8300FF2D-0D1A-4113-AC08-563016063D51}" srcId="{AB49005A-9176-4E84-AFC2-C764DBBC3086}" destId="{C7B3764E-BA67-4C67-832B-34CC0FDFFB75}" srcOrd="2" destOrd="0" parTransId="{6D5C61D6-4FB2-49DC-A253-9E58C44E9DE1}" sibTransId="{9096C410-2126-4182-9567-05413228ABE0}"/>
    <dgm:cxn modelId="{634DBFD6-B8DF-4565-A2E3-0E4B1ECA4155}" type="presOf" srcId="{C7B3764E-BA67-4C67-832B-34CC0FDFFB75}" destId="{BF2960FF-B43B-4FDC-9DAA-9CE868CDDA21}" srcOrd="0" destOrd="0" presId="urn:microsoft.com/office/officeart/2005/8/layout/default"/>
    <dgm:cxn modelId="{64C1C914-D048-4C75-9246-617BA2CFD392}" type="presParOf" srcId="{0C6A80FA-70CE-4C98-B8B6-7C787E571866}" destId="{8ED1610D-CD4F-4D46-A82F-279461E860B9}" srcOrd="0" destOrd="0" presId="urn:microsoft.com/office/officeart/2005/8/layout/default"/>
    <dgm:cxn modelId="{1D673351-BC56-4041-B7F8-1BA60B08C9E0}" type="presParOf" srcId="{0C6A80FA-70CE-4C98-B8B6-7C787E571866}" destId="{352B916B-CDEF-48BC-89FE-DE1B73737B3E}" srcOrd="1" destOrd="0" presId="urn:microsoft.com/office/officeart/2005/8/layout/default"/>
    <dgm:cxn modelId="{0938193F-BF18-486B-A73C-6A2E4ED60695}" type="presParOf" srcId="{0C6A80FA-70CE-4C98-B8B6-7C787E571866}" destId="{DE8F4137-2991-4A2D-8882-3DAC396DA898}" srcOrd="2" destOrd="0" presId="urn:microsoft.com/office/officeart/2005/8/layout/default"/>
    <dgm:cxn modelId="{5C69E27F-336F-41F9-AF28-153B3F3D9501}" type="presParOf" srcId="{0C6A80FA-70CE-4C98-B8B6-7C787E571866}" destId="{2A082714-96F7-4573-B404-0A814915FDD0}" srcOrd="3" destOrd="0" presId="urn:microsoft.com/office/officeart/2005/8/layout/default"/>
    <dgm:cxn modelId="{8C94FBC8-3BB1-495C-83E9-48D6492DE5AC}" type="presParOf" srcId="{0C6A80FA-70CE-4C98-B8B6-7C787E571866}" destId="{BF2960FF-B43B-4FDC-9DAA-9CE868CDDA2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1610D-CD4F-4D46-A82F-279461E860B9}">
      <dsp:nvSpPr>
        <dsp:cNvPr id="0" name=""/>
        <dsp:cNvSpPr/>
      </dsp:nvSpPr>
      <dsp:spPr>
        <a:xfrm>
          <a:off x="2248947" y="1102"/>
          <a:ext cx="1241491" cy="1007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化药</a:t>
          </a:r>
          <a:endParaRPr lang="zh-CN" altLang="en-US" sz="2100" kern="1200" dirty="0"/>
        </a:p>
      </dsp:txBody>
      <dsp:txXfrm>
        <a:off x="2248947" y="1102"/>
        <a:ext cx="1241491" cy="1007009"/>
      </dsp:txXfrm>
    </dsp:sp>
    <dsp:sp modelId="{DE8F4137-2991-4A2D-8882-3DAC396DA898}">
      <dsp:nvSpPr>
        <dsp:cNvPr id="0" name=""/>
        <dsp:cNvSpPr/>
      </dsp:nvSpPr>
      <dsp:spPr>
        <a:xfrm>
          <a:off x="3528543" y="1102"/>
          <a:ext cx="1241491" cy="1007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中药</a:t>
          </a:r>
          <a:endParaRPr lang="en-US" altLang="zh-CN" sz="2100" kern="1200" dirty="0" smtClean="0"/>
        </a:p>
        <a:p>
          <a:pPr lvl="0" algn="ctr" defTabSz="933450">
            <a:lnSpc>
              <a:spcPct val="90000"/>
            </a:lnSpc>
            <a:spcBef>
              <a:spcPct val="0"/>
            </a:spcBef>
            <a:spcAft>
              <a:spcPct val="35000"/>
            </a:spcAft>
          </a:pPr>
          <a:r>
            <a:rPr lang="zh-CN" altLang="en-US" sz="2100" kern="1200" dirty="0" smtClean="0"/>
            <a:t>天然药物</a:t>
          </a:r>
          <a:endParaRPr lang="zh-CN" altLang="en-US" sz="2100" kern="1200" dirty="0"/>
        </a:p>
      </dsp:txBody>
      <dsp:txXfrm>
        <a:off x="3528543" y="1102"/>
        <a:ext cx="1241491" cy="1007009"/>
      </dsp:txXfrm>
    </dsp:sp>
    <dsp:sp modelId="{BF2960FF-B43B-4FDC-9DAA-9CE868CDDA21}">
      <dsp:nvSpPr>
        <dsp:cNvPr id="0" name=""/>
        <dsp:cNvSpPr/>
      </dsp:nvSpPr>
      <dsp:spPr>
        <a:xfrm>
          <a:off x="4874339" y="0"/>
          <a:ext cx="1241491" cy="1007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生物药</a:t>
          </a:r>
          <a:endParaRPr lang="zh-CN" altLang="en-US" sz="2100" kern="1200" dirty="0"/>
        </a:p>
      </dsp:txBody>
      <dsp:txXfrm>
        <a:off x="4874339" y="0"/>
        <a:ext cx="1241491" cy="10070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endParaRPr lang="en-US" altLang="zh-CN"/>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endParaRPr lang="en-US" altLang="zh-CN"/>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endParaRPr lang="en-US" altLang="zh-CN"/>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fld id="{EC620979-18C2-4FB5-9893-212E9B1E7141}" type="slidenum">
              <a:rPr lang="en-US" altLang="zh-CN"/>
              <a:pPr>
                <a:defRPr/>
              </a:pPr>
              <a:t>‹#›</a:t>
            </a:fld>
            <a:endParaRPr lang="en-US" altLang="zh-CN"/>
          </a:p>
        </p:txBody>
      </p:sp>
    </p:spTree>
    <p:extLst>
      <p:ext uri="{BB962C8B-B14F-4D97-AF65-F5344CB8AC3E}">
        <p14:creationId xmlns:p14="http://schemas.microsoft.com/office/powerpoint/2010/main" val="3277411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endParaRPr lang="en-US" altLang="zh-CN"/>
          </a:p>
        </p:txBody>
      </p:sp>
      <p:sp>
        <p:nvSpPr>
          <p:cNvPr id="604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50000"/>
              </a:spcBef>
              <a:buClr>
                <a:srgbClr val="CC0000"/>
              </a:buClr>
              <a:buSzTx/>
              <a:defRPr sz="1200" b="0">
                <a:solidFill>
                  <a:schemeClr val="tx1"/>
                </a:solidFill>
                <a:latin typeface="宋体" pitchFamily="2" charset="-122"/>
                <a:ea typeface="宋体" pitchFamily="2" charset="-122"/>
              </a:defRPr>
            </a:lvl1pPr>
          </a:lstStyle>
          <a:p>
            <a:pPr>
              <a:defRPr/>
            </a:pPr>
            <a:fld id="{E2260B97-F490-4261-9D0F-9C36E6447CE5}" type="slidenum">
              <a:rPr lang="en-US" altLang="zh-CN"/>
              <a:pPr>
                <a:defRPr/>
              </a:pPr>
              <a:t>‹#›</a:t>
            </a:fld>
            <a:endParaRPr lang="en-US" altLang="zh-CN"/>
          </a:p>
        </p:txBody>
      </p:sp>
    </p:spTree>
    <p:extLst>
      <p:ext uri="{BB962C8B-B14F-4D97-AF65-F5344CB8AC3E}">
        <p14:creationId xmlns:p14="http://schemas.microsoft.com/office/powerpoint/2010/main" val="2034386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125AD5B3-AA25-4028-88A6-B366B14C212B}" type="slidenum">
              <a:rPr lang="en-US" altLang="zh-CN" smtClean="0">
                <a:latin typeface="宋体" charset="-122"/>
                <a:ea typeface="宋体" charset="-122"/>
              </a:rPr>
              <a:pPr/>
              <a:t>1</a:t>
            </a:fld>
            <a:endParaRPr lang="en-US" altLang="zh-CN" smtClean="0">
              <a:latin typeface="宋体" charset="-122"/>
              <a:ea typeface="宋体" charset="-122"/>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4939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21EC9653-261B-4183-A347-58EFC4F5FA5C}" type="slidenum">
              <a:rPr lang="en-US" altLang="zh-CN" smtClean="0">
                <a:latin typeface="宋体" charset="-122"/>
                <a:ea typeface="宋体" charset="-122"/>
              </a:rPr>
              <a:pPr/>
              <a:t>24</a:t>
            </a:fld>
            <a:endParaRPr lang="en-US" altLang="zh-CN" smtClean="0">
              <a:latin typeface="宋体" charset="-122"/>
              <a:ea typeface="宋体" charset="-122"/>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14660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slow">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trips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trips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strips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strips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trips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trips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47"/>
          <p:cNvPicPr>
            <a:picLocks noChangeAspect="1" noChangeArrowheads="1"/>
          </p:cNvPicPr>
          <p:nvPr/>
        </p:nvPicPr>
        <p:blipFill>
          <a:blip r:embed="rId13" cstate="print"/>
          <a:srcRect/>
          <a:stretch>
            <a:fillRect/>
          </a:stretch>
        </p:blipFill>
        <p:spPr bwMode="auto">
          <a:xfrm>
            <a:off x="0" y="0"/>
            <a:ext cx="9144000" cy="1125538"/>
          </a:xfrm>
          <a:prstGeom prst="rect">
            <a:avLst/>
          </a:prstGeom>
          <a:noFill/>
          <a:ln w="9525">
            <a:noFill/>
            <a:miter lim="800000"/>
            <a:headEnd/>
            <a:tailEnd/>
          </a:ln>
        </p:spPr>
      </p:pic>
      <p:sp>
        <p:nvSpPr>
          <p:cNvPr id="118832" name="Text Box 48"/>
          <p:cNvSpPr txBox="1">
            <a:spLocks noChangeArrowheads="1"/>
          </p:cNvSpPr>
          <p:nvPr/>
        </p:nvSpPr>
        <p:spPr bwMode="auto">
          <a:xfrm>
            <a:off x="107504" y="-24"/>
            <a:ext cx="5393160" cy="708528"/>
          </a:xfrm>
          <a:prstGeom prst="rect">
            <a:avLst/>
          </a:prstGeom>
          <a:noFill/>
          <a:ln w="9525">
            <a:noFill/>
            <a:miter lim="800000"/>
            <a:headEnd/>
            <a:tailEnd/>
          </a:ln>
          <a:effectLst/>
        </p:spPr>
        <p:txBody>
          <a:bodyPr wrap="square" lIns="92075" tIns="46038" rIns="92075" bIns="46038">
            <a:spAutoFit/>
          </a:bodyPr>
          <a:lstStyle/>
          <a:p>
            <a:pPr marL="342900" indent="-342900" eaLnBrk="0" hangingPunct="0">
              <a:spcBef>
                <a:spcPct val="50000"/>
              </a:spcBef>
              <a:buClr>
                <a:srgbClr val="CC0000"/>
              </a:buClr>
              <a:buSzTx/>
              <a:defRPr/>
            </a:pPr>
            <a:r>
              <a:rPr lang="zh-CN" altLang="en-US" sz="4000" dirty="0" smtClean="0">
                <a:solidFill>
                  <a:schemeClr val="tx1"/>
                </a:solidFill>
                <a:latin typeface="华文新魏" pitchFamily="2" charset="-122"/>
                <a:ea typeface="华文新魏" pitchFamily="2" charset="-122"/>
              </a:rPr>
              <a:t>药物临床试验业务知识</a:t>
            </a:r>
            <a:endParaRPr lang="zh-CN" altLang="en-US" sz="4000" dirty="0">
              <a:solidFill>
                <a:schemeClr val="tx1"/>
              </a:solidFill>
              <a:latin typeface="华文新魏" pitchFamily="2" charset="-122"/>
              <a:ea typeface="华文新魏" pitchFamily="2" charset="-122"/>
            </a:endParaRPr>
          </a:p>
        </p:txBody>
      </p:sp>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98189" y="0"/>
            <a:ext cx="3546698" cy="643968"/>
          </a:xfrm>
          <a:prstGeom prst="rect">
            <a:avLst/>
          </a:prstGeom>
        </p:spPr>
      </p:pic>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spd="slow">
    <p:strips dir="ru"/>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bwMode="auto">
          <a:xfrm>
            <a:off x="428596" y="1482728"/>
            <a:ext cx="8143932" cy="273209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zh-CN" altLang="en-US" sz="8800" b="1" dirty="0" smtClean="0">
                <a:solidFill>
                  <a:schemeClr val="bg2"/>
                </a:solidFill>
                <a:ea typeface="华文新魏" pitchFamily="2" charset="-122"/>
              </a:rPr>
              <a:t>药物临床试验</a:t>
            </a:r>
            <a:r>
              <a:rPr lang="en-US" altLang="zh-CN" sz="8800" b="1" dirty="0" smtClean="0">
                <a:solidFill>
                  <a:schemeClr val="bg2"/>
                </a:solidFill>
                <a:ea typeface="华文新魏" pitchFamily="2" charset="-122"/>
              </a:rPr>
              <a:t/>
            </a:r>
            <a:br>
              <a:rPr lang="en-US" altLang="zh-CN" sz="8800" b="1" dirty="0" smtClean="0">
                <a:solidFill>
                  <a:schemeClr val="bg2"/>
                </a:solidFill>
                <a:ea typeface="华文新魏" pitchFamily="2" charset="-122"/>
              </a:rPr>
            </a:br>
            <a:r>
              <a:rPr lang="zh-CN" altLang="en-US" sz="8800" b="1" dirty="0">
                <a:solidFill>
                  <a:schemeClr val="bg2"/>
                </a:solidFill>
                <a:ea typeface="华文新魏" pitchFamily="2" charset="-122"/>
              </a:rPr>
              <a:t>业务</a:t>
            </a:r>
            <a:r>
              <a:rPr lang="zh-CN" altLang="en-US" sz="8800" b="1" dirty="0" smtClean="0">
                <a:solidFill>
                  <a:schemeClr val="bg2"/>
                </a:solidFill>
                <a:ea typeface="华文新魏" pitchFamily="2" charset="-122"/>
              </a:rPr>
              <a:t>知识培训</a:t>
            </a:r>
            <a:r>
              <a:rPr lang="en-US" altLang="zh-CN" sz="8000" b="1" dirty="0" smtClean="0">
                <a:solidFill>
                  <a:schemeClr val="bg2"/>
                </a:solidFill>
                <a:ea typeface="华文新魏" pitchFamily="2" charset="-122"/>
              </a:rPr>
              <a:t/>
            </a:r>
            <a:br>
              <a:rPr lang="en-US" altLang="zh-CN" sz="8000" b="1" dirty="0" smtClean="0">
                <a:solidFill>
                  <a:schemeClr val="bg2"/>
                </a:solidFill>
                <a:ea typeface="华文新魏" pitchFamily="2" charset="-122"/>
              </a:rPr>
            </a:br>
            <a:r>
              <a:rPr lang="en-US" altLang="zh-CN" sz="8000" b="1" dirty="0" smtClean="0">
                <a:solidFill>
                  <a:schemeClr val="bg2"/>
                </a:solidFill>
                <a:ea typeface="华文新魏" pitchFamily="2" charset="-122"/>
              </a:rPr>
              <a:t/>
            </a:r>
            <a:br>
              <a:rPr lang="en-US" altLang="zh-CN" sz="8000" b="1" dirty="0" smtClean="0">
                <a:solidFill>
                  <a:schemeClr val="bg2"/>
                </a:solidFill>
                <a:ea typeface="华文新魏" pitchFamily="2" charset="-122"/>
              </a:rPr>
            </a:br>
            <a:endParaRPr lang="zh-CN" altLang="en-US" sz="8000" b="1" dirty="0" smtClean="0">
              <a:solidFill>
                <a:schemeClr val="bg2"/>
              </a:solidFill>
              <a:ea typeface="华文新魏" pitchFamily="2" charset="-122"/>
            </a:endParaRPr>
          </a:p>
        </p:txBody>
      </p:sp>
      <p:sp>
        <p:nvSpPr>
          <p:cNvPr id="28720" name="Rectangle 48"/>
          <p:cNvSpPr>
            <a:spLocks noChangeArrowheads="1"/>
          </p:cNvSpPr>
          <p:nvPr/>
        </p:nvSpPr>
        <p:spPr bwMode="auto">
          <a:xfrm>
            <a:off x="1547813" y="5572125"/>
            <a:ext cx="6119812" cy="500063"/>
          </a:xfrm>
          <a:prstGeom prst="rect">
            <a:avLst/>
          </a:prstGeom>
          <a:noFill/>
          <a:ln w="9525">
            <a:noFill/>
            <a:miter lim="800000"/>
            <a:headEnd/>
            <a:tailEnd/>
          </a:ln>
        </p:spPr>
        <p:txBody>
          <a:bodyPr/>
          <a:lstStyle/>
          <a:p>
            <a:pPr algn="ctr">
              <a:spcBef>
                <a:spcPct val="0"/>
              </a:spcBef>
              <a:buClrTx/>
              <a:buSzTx/>
              <a:buFontTx/>
              <a:buNone/>
              <a:defRPr/>
            </a:pPr>
            <a:r>
              <a:rPr lang="en-US" altLang="zh-CN" sz="3600" dirty="0" smtClean="0">
                <a:solidFill>
                  <a:schemeClr val="bg2"/>
                </a:solidFill>
                <a:effectLst>
                  <a:outerShdw blurRad="38100" dist="38100" dir="2700000" algn="tl">
                    <a:srgbClr val="C0C0C0"/>
                  </a:outerShdw>
                </a:effectLst>
                <a:latin typeface="Arial" charset="0"/>
                <a:ea typeface="华文新魏" pitchFamily="2" charset="-122"/>
              </a:rPr>
              <a:t>2019</a:t>
            </a:r>
            <a:r>
              <a:rPr lang="zh-CN" altLang="en-US" sz="3600" dirty="0" smtClean="0">
                <a:solidFill>
                  <a:schemeClr val="bg2"/>
                </a:solidFill>
                <a:effectLst>
                  <a:outerShdw blurRad="38100" dist="38100" dir="2700000" algn="tl">
                    <a:srgbClr val="C0C0C0"/>
                  </a:outerShdw>
                </a:effectLst>
                <a:latin typeface="Arial" charset="0"/>
                <a:ea typeface="华文新魏" pitchFamily="2" charset="-122"/>
              </a:rPr>
              <a:t>年</a:t>
            </a:r>
            <a:r>
              <a:rPr lang="en-US" altLang="zh-CN" sz="3600" dirty="0" smtClean="0">
                <a:solidFill>
                  <a:schemeClr val="bg2"/>
                </a:solidFill>
                <a:effectLst>
                  <a:outerShdw blurRad="38100" dist="38100" dir="2700000" algn="tl">
                    <a:srgbClr val="C0C0C0"/>
                  </a:outerShdw>
                </a:effectLst>
                <a:latin typeface="Arial" charset="0"/>
                <a:ea typeface="华文新魏" pitchFamily="2" charset="-122"/>
              </a:rPr>
              <a:t>2</a:t>
            </a:r>
            <a:r>
              <a:rPr lang="zh-CN" altLang="en-US" sz="3600" dirty="0" smtClean="0">
                <a:solidFill>
                  <a:schemeClr val="bg2"/>
                </a:solidFill>
                <a:effectLst>
                  <a:outerShdw blurRad="38100" dist="38100" dir="2700000" algn="tl">
                    <a:srgbClr val="C0C0C0"/>
                  </a:outerShdw>
                </a:effectLst>
                <a:latin typeface="Arial" charset="0"/>
                <a:ea typeface="华文新魏" pitchFamily="2" charset="-122"/>
              </a:rPr>
              <a:t>月</a:t>
            </a:r>
            <a:endParaRPr lang="zh-CN" altLang="en-US" sz="3600" dirty="0">
              <a:solidFill>
                <a:schemeClr val="bg2"/>
              </a:solidFill>
              <a:effectLst>
                <a:outerShdw blurRad="38100" dist="38100" dir="2700000" algn="tl">
                  <a:srgbClr val="C0C0C0"/>
                </a:outerShdw>
              </a:effectLst>
              <a:latin typeface="Arial" charset="0"/>
              <a:ea typeface="华文新魏" pitchFamily="2" charset="-122"/>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14282" y="785794"/>
            <a:ext cx="4643470"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临床试验的参与者</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26452" y="1503344"/>
            <a:ext cx="8810044" cy="5090624"/>
          </a:xfrm>
          <a:prstGeom prst="rect">
            <a:avLst/>
          </a:prstGeom>
        </p:spPr>
        <p:txBody>
          <a:bodyPr wrap="square">
            <a:spAutoFit/>
          </a:bodyPr>
          <a:lstStyle/>
          <a:p>
            <a:pPr marL="457200" indent="-457200">
              <a:buSzPct val="100000"/>
              <a:buFont typeface="Wingdings" panose="05000000000000000000" pitchFamily="2" charset="2"/>
              <a:buChar char="l"/>
            </a:pPr>
            <a:r>
              <a:rPr lang="zh-CN" altLang="en-US" dirty="0" smtClean="0">
                <a:solidFill>
                  <a:schemeClr val="bg2"/>
                </a:solidFill>
              </a:rPr>
              <a:t>项目经理：</a:t>
            </a:r>
            <a:r>
              <a:rPr lang="en-US" altLang="zh-CN" dirty="0" smtClean="0">
                <a:solidFill>
                  <a:schemeClr val="bg2"/>
                </a:solidFill>
              </a:rPr>
              <a:t>PM – </a:t>
            </a:r>
            <a:r>
              <a:rPr lang="zh-CN" altLang="en-US" dirty="0" smtClean="0">
                <a:solidFill>
                  <a:schemeClr val="bg2"/>
                </a:solidFill>
              </a:rPr>
              <a:t>来自</a:t>
            </a:r>
            <a:r>
              <a:rPr lang="en-US" altLang="zh-CN" dirty="0" smtClean="0">
                <a:solidFill>
                  <a:schemeClr val="bg2"/>
                </a:solidFill>
              </a:rPr>
              <a:t>CRO</a:t>
            </a:r>
            <a:r>
              <a:rPr lang="zh-CN" altLang="en-US" dirty="0" smtClean="0">
                <a:solidFill>
                  <a:schemeClr val="bg2"/>
                </a:solidFill>
              </a:rPr>
              <a:t>或申办方的临床执行团队</a:t>
            </a:r>
            <a:endParaRPr lang="en-US" altLang="zh-CN" dirty="0" smtClean="0">
              <a:solidFill>
                <a:schemeClr val="bg2"/>
              </a:solidFill>
            </a:endParaRPr>
          </a:p>
          <a:p>
            <a:pPr marL="457200" indent="-457200">
              <a:buSzPct val="100000"/>
              <a:buFont typeface="Wingdings" panose="05000000000000000000" pitchFamily="2" charset="2"/>
              <a:buChar char="l"/>
            </a:pPr>
            <a:r>
              <a:rPr lang="en-US" altLang="zh-CN" dirty="0" smtClean="0">
                <a:solidFill>
                  <a:schemeClr val="bg2"/>
                </a:solidFill>
              </a:rPr>
              <a:t>CRA</a:t>
            </a:r>
            <a:r>
              <a:rPr lang="zh-CN" altLang="en-US" dirty="0" smtClean="0">
                <a:solidFill>
                  <a:schemeClr val="bg2"/>
                </a:solidFill>
              </a:rPr>
              <a:t>：监查员 </a:t>
            </a:r>
            <a:r>
              <a:rPr lang="en-US" altLang="zh-CN" dirty="0" smtClean="0">
                <a:solidFill>
                  <a:schemeClr val="bg2"/>
                </a:solidFill>
              </a:rPr>
              <a:t>-</a:t>
            </a:r>
            <a:r>
              <a:rPr lang="zh-CN" altLang="en-US" dirty="0">
                <a:solidFill>
                  <a:schemeClr val="bg2"/>
                </a:solidFill>
              </a:rPr>
              <a:t>来自</a:t>
            </a:r>
            <a:r>
              <a:rPr lang="en-US" altLang="zh-CN" dirty="0">
                <a:solidFill>
                  <a:schemeClr val="bg2"/>
                </a:solidFill>
              </a:rPr>
              <a:t>CRO</a:t>
            </a:r>
            <a:r>
              <a:rPr lang="zh-CN" altLang="en-US" dirty="0">
                <a:solidFill>
                  <a:schemeClr val="bg2"/>
                </a:solidFill>
              </a:rPr>
              <a:t>或申办方的临床执行</a:t>
            </a:r>
            <a:r>
              <a:rPr lang="zh-CN" altLang="en-US" dirty="0" smtClean="0">
                <a:solidFill>
                  <a:schemeClr val="bg2"/>
                </a:solidFill>
              </a:rPr>
              <a:t>团队，</a:t>
            </a:r>
            <a:r>
              <a:rPr lang="zh-CN" altLang="zh-CN" dirty="0" smtClean="0">
                <a:solidFill>
                  <a:schemeClr val="bg2"/>
                </a:solidFill>
              </a:rPr>
              <a:t>监督</a:t>
            </a:r>
            <a:r>
              <a:rPr lang="zh-CN" altLang="zh-CN" dirty="0">
                <a:solidFill>
                  <a:schemeClr val="bg2"/>
                </a:solidFill>
              </a:rPr>
              <a:t>临床试验的进展，并保证临床试验按照试验方案、标准操作规程（</a:t>
            </a:r>
            <a:r>
              <a:rPr lang="en-US" altLang="zh-CN" dirty="0">
                <a:solidFill>
                  <a:schemeClr val="bg2"/>
                </a:solidFill>
              </a:rPr>
              <a:t>SOP</a:t>
            </a:r>
            <a:r>
              <a:rPr lang="zh-CN" altLang="zh-CN" dirty="0">
                <a:solidFill>
                  <a:schemeClr val="bg2"/>
                </a:solidFill>
              </a:rPr>
              <a:t>）、</a:t>
            </a:r>
            <a:r>
              <a:rPr lang="en-US" altLang="zh-CN" dirty="0">
                <a:solidFill>
                  <a:schemeClr val="bg2"/>
                </a:solidFill>
              </a:rPr>
              <a:t>GCP</a:t>
            </a:r>
            <a:r>
              <a:rPr lang="zh-CN" altLang="zh-CN" dirty="0">
                <a:solidFill>
                  <a:schemeClr val="bg2"/>
                </a:solidFill>
              </a:rPr>
              <a:t>和相关法律法规要求实施、记录和</a:t>
            </a:r>
            <a:r>
              <a:rPr lang="zh-CN" altLang="zh-CN" dirty="0" smtClean="0">
                <a:solidFill>
                  <a:schemeClr val="bg2"/>
                </a:solidFill>
              </a:rPr>
              <a:t>报告</a:t>
            </a:r>
            <a:r>
              <a:rPr lang="zh-CN" altLang="en-US" dirty="0" smtClean="0">
                <a:solidFill>
                  <a:schemeClr val="bg2"/>
                </a:solidFill>
              </a:rPr>
              <a:t>（监查报告）</a:t>
            </a:r>
            <a:endParaRPr lang="en-US" altLang="zh-CN" dirty="0" smtClean="0">
              <a:solidFill>
                <a:schemeClr val="bg2"/>
              </a:solidFill>
            </a:endParaRPr>
          </a:p>
          <a:p>
            <a:pPr marL="457200" indent="-457200">
              <a:buSzPct val="100000"/>
              <a:buFont typeface="Wingdings" panose="05000000000000000000" pitchFamily="2" charset="2"/>
              <a:buChar char="l"/>
            </a:pPr>
            <a:r>
              <a:rPr lang="en-US" altLang="zh-CN" dirty="0">
                <a:solidFill>
                  <a:schemeClr val="bg2"/>
                </a:solidFill>
              </a:rPr>
              <a:t>Investigator</a:t>
            </a:r>
            <a:r>
              <a:rPr lang="zh-CN" altLang="en-US" dirty="0">
                <a:solidFill>
                  <a:schemeClr val="bg2"/>
                </a:solidFill>
              </a:rPr>
              <a:t>：</a:t>
            </a:r>
            <a:r>
              <a:rPr lang="zh-CN" altLang="en-US" dirty="0" smtClean="0">
                <a:solidFill>
                  <a:schemeClr val="bg2"/>
                </a:solidFill>
              </a:rPr>
              <a:t>研究者，</a:t>
            </a:r>
            <a:r>
              <a:rPr lang="zh-CN" altLang="zh-CN" dirty="0" smtClean="0">
                <a:solidFill>
                  <a:schemeClr val="bg2"/>
                </a:solidFill>
              </a:rPr>
              <a:t>指</a:t>
            </a:r>
            <a:r>
              <a:rPr lang="zh-CN" altLang="zh-CN" dirty="0">
                <a:solidFill>
                  <a:schemeClr val="bg2"/>
                </a:solidFill>
              </a:rPr>
              <a:t>实施临床试验并对临床试验质量及受试者安全和权益负责的试验现场的</a:t>
            </a:r>
            <a:r>
              <a:rPr lang="zh-CN" altLang="zh-CN" dirty="0" smtClean="0">
                <a:solidFill>
                  <a:schemeClr val="bg2"/>
                </a:solidFill>
              </a:rPr>
              <a:t>负责人</a:t>
            </a:r>
            <a:r>
              <a:rPr lang="zh-CN" altLang="en-US" dirty="0" smtClean="0">
                <a:solidFill>
                  <a:schemeClr val="bg2"/>
                </a:solidFill>
              </a:rPr>
              <a:t>。 </a:t>
            </a:r>
            <a:r>
              <a:rPr lang="en-US" altLang="zh-CN" dirty="0" smtClean="0">
                <a:solidFill>
                  <a:schemeClr val="bg2"/>
                </a:solidFill>
              </a:rPr>
              <a:t>PI </a:t>
            </a:r>
            <a:r>
              <a:rPr lang="zh-CN" altLang="en-US" dirty="0" smtClean="0">
                <a:solidFill>
                  <a:schemeClr val="bg2"/>
                </a:solidFill>
              </a:rPr>
              <a:t>：主要研究者， </a:t>
            </a:r>
            <a:r>
              <a:rPr lang="en-US" altLang="zh-CN" dirty="0" err="1" smtClean="0">
                <a:solidFill>
                  <a:schemeClr val="bg2"/>
                </a:solidFill>
              </a:rPr>
              <a:t>SubI</a:t>
            </a:r>
            <a:r>
              <a:rPr lang="zh-CN" altLang="en-US" dirty="0" smtClean="0">
                <a:solidFill>
                  <a:schemeClr val="bg2"/>
                </a:solidFill>
              </a:rPr>
              <a:t>：一般研究者</a:t>
            </a:r>
            <a:endParaRPr lang="en-US" altLang="zh-CN" dirty="0">
              <a:solidFill>
                <a:schemeClr val="bg2"/>
              </a:solidFill>
            </a:endParaRPr>
          </a:p>
          <a:p>
            <a:pPr marL="457200" indent="-457200">
              <a:buSzPct val="100000"/>
              <a:buFont typeface="Wingdings" panose="05000000000000000000" pitchFamily="2" charset="2"/>
              <a:buChar char="l"/>
            </a:pPr>
            <a:r>
              <a:rPr lang="en-US" altLang="zh-CN" dirty="0" smtClean="0">
                <a:solidFill>
                  <a:schemeClr val="bg2"/>
                </a:solidFill>
              </a:rPr>
              <a:t>CRC</a:t>
            </a:r>
            <a:r>
              <a:rPr lang="zh-CN" altLang="en-US" dirty="0" smtClean="0">
                <a:solidFill>
                  <a:schemeClr val="bg2"/>
                </a:solidFill>
              </a:rPr>
              <a:t>：临床研究协调员 </a:t>
            </a:r>
            <a:r>
              <a:rPr lang="en-US" altLang="zh-CN" dirty="0" smtClean="0">
                <a:solidFill>
                  <a:schemeClr val="bg2"/>
                </a:solidFill>
              </a:rPr>
              <a:t>– </a:t>
            </a:r>
            <a:r>
              <a:rPr lang="zh-CN" altLang="en-US" dirty="0" smtClean="0">
                <a:solidFill>
                  <a:schemeClr val="bg2"/>
                </a:solidFill>
              </a:rPr>
              <a:t>来自</a:t>
            </a:r>
            <a:r>
              <a:rPr lang="en-US" altLang="zh-CN" dirty="0" smtClean="0">
                <a:solidFill>
                  <a:schemeClr val="bg2"/>
                </a:solidFill>
              </a:rPr>
              <a:t>SMO</a:t>
            </a:r>
            <a:r>
              <a:rPr lang="zh-CN" altLang="en-US" dirty="0" smtClean="0">
                <a:solidFill>
                  <a:schemeClr val="bg2"/>
                </a:solidFill>
              </a:rPr>
              <a:t>公司，协助研究者完成药物临床试验中部分指定的工作。类似于医院配置的</a:t>
            </a:r>
            <a:r>
              <a:rPr lang="en-US" altLang="zh-CN" dirty="0" smtClean="0">
                <a:solidFill>
                  <a:schemeClr val="bg2"/>
                </a:solidFill>
              </a:rPr>
              <a:t>SN</a:t>
            </a:r>
            <a:r>
              <a:rPr lang="zh-CN" altLang="en-US" dirty="0" smtClean="0">
                <a:solidFill>
                  <a:schemeClr val="bg2"/>
                </a:solidFill>
              </a:rPr>
              <a:t>（</a:t>
            </a:r>
            <a:r>
              <a:rPr lang="en-US" altLang="zh-CN" dirty="0" smtClean="0">
                <a:solidFill>
                  <a:schemeClr val="bg2"/>
                </a:solidFill>
              </a:rPr>
              <a:t>Study Nurse</a:t>
            </a:r>
            <a:r>
              <a:rPr lang="zh-CN" altLang="en-US" dirty="0" smtClean="0">
                <a:solidFill>
                  <a:schemeClr val="bg2"/>
                </a:solidFill>
              </a:rPr>
              <a:t>研究护士）。</a:t>
            </a:r>
            <a:endParaRPr lang="en-US" altLang="zh-CN" dirty="0">
              <a:solidFill>
                <a:schemeClr val="bg2"/>
              </a:solidFill>
            </a:endParaRPr>
          </a:p>
        </p:txBody>
      </p:sp>
    </p:spTree>
    <p:extLst>
      <p:ext uri="{BB962C8B-B14F-4D97-AF65-F5344CB8AC3E}">
        <p14:creationId xmlns:p14="http://schemas.microsoft.com/office/powerpoint/2010/main" val="1018853890"/>
      </p:ext>
    </p:extLst>
  </p:cSld>
  <p:clrMapOvr>
    <a:masterClrMapping/>
  </p:clrMapOvr>
  <p:transition spd="slow">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14282" y="785794"/>
            <a:ext cx="4643470"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临床试验的参与者</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26452" y="1503344"/>
            <a:ext cx="8810044" cy="4659737"/>
          </a:xfrm>
          <a:prstGeom prst="rect">
            <a:avLst/>
          </a:prstGeom>
        </p:spPr>
        <p:txBody>
          <a:bodyPr wrap="square">
            <a:spAutoFit/>
          </a:bodyPr>
          <a:lstStyle/>
          <a:p>
            <a:pPr marL="457200" indent="-457200">
              <a:buSzPct val="100000"/>
              <a:buFont typeface="Wingdings" panose="05000000000000000000" pitchFamily="2" charset="2"/>
              <a:buChar char="l"/>
            </a:pPr>
            <a:r>
              <a:rPr lang="en-US" altLang="zh-CN" dirty="0" smtClean="0">
                <a:solidFill>
                  <a:schemeClr val="bg2"/>
                </a:solidFill>
              </a:rPr>
              <a:t>Subject</a:t>
            </a:r>
            <a:r>
              <a:rPr lang="zh-CN" altLang="en-US" dirty="0" smtClean="0">
                <a:solidFill>
                  <a:schemeClr val="bg2"/>
                </a:solidFill>
              </a:rPr>
              <a:t>：受试者</a:t>
            </a:r>
            <a:r>
              <a:rPr lang="en-US" altLang="zh-CN" dirty="0" smtClean="0">
                <a:solidFill>
                  <a:schemeClr val="bg2"/>
                </a:solidFill>
              </a:rPr>
              <a:t>,</a:t>
            </a:r>
            <a:r>
              <a:rPr lang="zh-CN" altLang="zh-CN" dirty="0">
                <a:solidFill>
                  <a:schemeClr val="bg2"/>
                </a:solidFill>
              </a:rPr>
              <a:t>指参加一项临床试验，并作为试验用药品的接受者，包括病人、健康受试者。</a:t>
            </a:r>
            <a:endParaRPr lang="en-US" altLang="zh-CN" dirty="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稽查员，</a:t>
            </a:r>
            <a:r>
              <a:rPr lang="zh-CN" altLang="zh-CN" dirty="0" smtClean="0">
                <a:solidFill>
                  <a:schemeClr val="bg2"/>
                </a:solidFill>
              </a:rPr>
              <a:t>对</a:t>
            </a:r>
            <a:r>
              <a:rPr lang="zh-CN" altLang="zh-CN" dirty="0">
                <a:solidFill>
                  <a:schemeClr val="bg2"/>
                </a:solidFill>
              </a:rPr>
              <a:t>临床试验相关活动和文件进行系统的、独立的检查，以评估确定临床试验相关活动的实施</a:t>
            </a:r>
            <a:r>
              <a:rPr lang="zh-CN" altLang="zh-CN" dirty="0" smtClean="0">
                <a:solidFill>
                  <a:schemeClr val="bg2"/>
                </a:solidFill>
              </a:rPr>
              <a:t>、数据</a:t>
            </a:r>
            <a:r>
              <a:rPr lang="zh-CN" altLang="zh-CN" dirty="0">
                <a:solidFill>
                  <a:schemeClr val="bg2"/>
                </a:solidFill>
              </a:rPr>
              <a:t>的记录、分析和报告是否符合试验方案、标准操作规程</a:t>
            </a:r>
            <a:r>
              <a:rPr lang="zh-CN" altLang="zh-CN" dirty="0" smtClean="0">
                <a:solidFill>
                  <a:schemeClr val="bg2"/>
                </a:solidFill>
              </a:rPr>
              <a:t>、</a:t>
            </a:r>
            <a:r>
              <a:rPr lang="en-US" altLang="zh-CN" dirty="0" smtClean="0">
                <a:solidFill>
                  <a:schemeClr val="bg2"/>
                </a:solidFill>
              </a:rPr>
              <a:t>GCP</a:t>
            </a:r>
            <a:r>
              <a:rPr lang="zh-CN" altLang="zh-CN" dirty="0" smtClean="0">
                <a:solidFill>
                  <a:schemeClr val="bg2"/>
                </a:solidFill>
              </a:rPr>
              <a:t>规范</a:t>
            </a:r>
            <a:r>
              <a:rPr lang="zh-CN" altLang="zh-CN" dirty="0">
                <a:solidFill>
                  <a:schemeClr val="bg2"/>
                </a:solidFill>
              </a:rPr>
              <a:t>和相关法律法规的要求</a:t>
            </a:r>
            <a:r>
              <a:rPr lang="zh-CN" altLang="zh-CN" dirty="0" smtClean="0">
                <a:solidFill>
                  <a:schemeClr val="bg2"/>
                </a:solidFill>
              </a:rPr>
              <a:t>。</a:t>
            </a:r>
            <a:endParaRPr lang="en-US" altLang="zh-CN" dirty="0" smtClean="0">
              <a:solidFill>
                <a:schemeClr val="bg2"/>
              </a:solidFill>
            </a:endParaRPr>
          </a:p>
          <a:p>
            <a:pPr marL="457200" indent="-457200">
              <a:buSzPct val="100000"/>
              <a:buFont typeface="Wingdings" panose="05000000000000000000" pitchFamily="2" charset="2"/>
              <a:buChar char="l"/>
            </a:pPr>
            <a:r>
              <a:rPr lang="en-US" altLang="zh-CN" dirty="0" smtClean="0">
                <a:solidFill>
                  <a:schemeClr val="bg2"/>
                </a:solidFill>
              </a:rPr>
              <a:t>DM</a:t>
            </a:r>
            <a:r>
              <a:rPr lang="zh-CN" altLang="en-US" dirty="0" smtClean="0">
                <a:solidFill>
                  <a:schemeClr val="bg2"/>
                </a:solidFill>
              </a:rPr>
              <a:t>：数据管理员，专门负责临床试验数据的管理工作，确保</a:t>
            </a:r>
            <a:r>
              <a:rPr lang="zh-CN" altLang="en-US" dirty="0">
                <a:solidFill>
                  <a:schemeClr val="bg2"/>
                </a:solidFill>
              </a:rPr>
              <a:t>真实、准确、完整和可靠</a:t>
            </a:r>
            <a:r>
              <a:rPr lang="zh-CN" altLang="en-US" dirty="0" smtClean="0">
                <a:solidFill>
                  <a:schemeClr val="bg2"/>
                </a:solidFill>
              </a:rPr>
              <a:t>的高质量数据。</a:t>
            </a:r>
            <a:endParaRPr lang="en-US" altLang="zh-CN" dirty="0" smtClean="0">
              <a:solidFill>
                <a:schemeClr val="bg2"/>
              </a:solidFill>
            </a:endParaRPr>
          </a:p>
          <a:p>
            <a:pPr marL="457200" indent="-457200">
              <a:buSzPct val="100000"/>
              <a:buFont typeface="Wingdings" panose="05000000000000000000" pitchFamily="2" charset="2"/>
              <a:buChar char="l"/>
            </a:pPr>
            <a:r>
              <a:rPr lang="en-US" altLang="zh-CN" dirty="0" smtClean="0">
                <a:solidFill>
                  <a:schemeClr val="bg2"/>
                </a:solidFill>
              </a:rPr>
              <a:t>SA</a:t>
            </a:r>
            <a:r>
              <a:rPr lang="zh-CN" altLang="en-US" dirty="0" smtClean="0">
                <a:solidFill>
                  <a:schemeClr val="bg2"/>
                </a:solidFill>
              </a:rPr>
              <a:t>：统计分析师，负责临床试验数据的统计分析（使用</a:t>
            </a:r>
            <a:r>
              <a:rPr lang="en-US" altLang="zh-CN" dirty="0" smtClean="0">
                <a:solidFill>
                  <a:schemeClr val="bg2"/>
                </a:solidFill>
              </a:rPr>
              <a:t>SAS</a:t>
            </a:r>
            <a:r>
              <a:rPr lang="zh-CN" altLang="en-US" dirty="0" smtClean="0">
                <a:solidFill>
                  <a:schemeClr val="bg2"/>
                </a:solidFill>
              </a:rPr>
              <a:t>、</a:t>
            </a:r>
            <a:r>
              <a:rPr lang="en-US" altLang="zh-CN" dirty="0" smtClean="0">
                <a:solidFill>
                  <a:schemeClr val="bg2"/>
                </a:solidFill>
              </a:rPr>
              <a:t>SPSS</a:t>
            </a:r>
            <a:r>
              <a:rPr lang="zh-CN" altLang="en-US" dirty="0" smtClean="0">
                <a:solidFill>
                  <a:schemeClr val="bg2"/>
                </a:solidFill>
              </a:rPr>
              <a:t>等软件）并出具统计分析报告</a:t>
            </a:r>
            <a:r>
              <a:rPr lang="en-US" altLang="zh-CN" dirty="0" smtClean="0">
                <a:solidFill>
                  <a:schemeClr val="bg2"/>
                </a:solidFill>
              </a:rPr>
              <a:t>SAR</a:t>
            </a:r>
            <a:r>
              <a:rPr lang="zh-CN" altLang="en-US" dirty="0" smtClean="0">
                <a:solidFill>
                  <a:schemeClr val="bg2"/>
                </a:solidFill>
              </a:rPr>
              <a:t>。</a:t>
            </a:r>
            <a:endParaRPr lang="en-US" altLang="zh-CN" dirty="0" smtClean="0">
              <a:solidFill>
                <a:schemeClr val="bg2"/>
              </a:solidFill>
            </a:endParaRPr>
          </a:p>
        </p:txBody>
      </p:sp>
    </p:spTree>
    <p:extLst>
      <p:ext uri="{BB962C8B-B14F-4D97-AF65-F5344CB8AC3E}">
        <p14:creationId xmlns:p14="http://schemas.microsoft.com/office/powerpoint/2010/main" val="3313147814"/>
      </p:ext>
    </p:extLst>
  </p:cSld>
  <p:clrMapOvr>
    <a:masterClrMapping/>
  </p:clrMapOvr>
  <p:transition spd="slow">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14282" y="785794"/>
            <a:ext cx="4643470"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临床试验的流程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26452" y="1503344"/>
            <a:ext cx="8810044" cy="523220"/>
          </a:xfrm>
          <a:prstGeom prst="rect">
            <a:avLst/>
          </a:prstGeom>
        </p:spPr>
        <p:txBody>
          <a:bodyPr wrap="square">
            <a:spAutoFit/>
          </a:bodyPr>
          <a:lstStyle/>
          <a:p>
            <a:pPr>
              <a:buSzPct val="100000"/>
            </a:pPr>
            <a:r>
              <a:rPr lang="en-US" altLang="zh-CN" dirty="0" smtClean="0">
                <a:solidFill>
                  <a:schemeClr val="bg2"/>
                </a:solidFill>
              </a:rPr>
              <a:t>1</a:t>
            </a:r>
            <a:r>
              <a:rPr lang="zh-CN" altLang="en-US" dirty="0" smtClean="0">
                <a:solidFill>
                  <a:schemeClr val="bg2"/>
                </a:solidFill>
              </a:rPr>
              <a:t>、定稿临床试验方案（含研究者</a:t>
            </a:r>
            <a:r>
              <a:rPr lang="zh-CN" altLang="en-US" dirty="0">
                <a:solidFill>
                  <a:schemeClr val="bg2"/>
                </a:solidFill>
              </a:rPr>
              <a:t>手册</a:t>
            </a:r>
            <a:r>
              <a:rPr lang="zh-CN" altLang="en-US" dirty="0" smtClean="0">
                <a:solidFill>
                  <a:schemeClr val="bg2"/>
                </a:solidFill>
              </a:rPr>
              <a:t>，</a:t>
            </a:r>
            <a:r>
              <a:rPr lang="en-US" altLang="zh-CN" dirty="0" smtClean="0">
                <a:solidFill>
                  <a:schemeClr val="bg2"/>
                </a:solidFill>
              </a:rPr>
              <a:t>CRF</a:t>
            </a:r>
            <a:r>
              <a:rPr lang="zh-CN" altLang="en-US" dirty="0" smtClean="0">
                <a:solidFill>
                  <a:schemeClr val="bg2"/>
                </a:solidFill>
              </a:rPr>
              <a:t>设计）；</a:t>
            </a:r>
            <a:endParaRPr lang="en-US" altLang="zh-CN" dirty="0" smtClean="0">
              <a:solidFill>
                <a:schemeClr val="bg2"/>
              </a:solidFill>
            </a:endParaRPr>
          </a:p>
        </p:txBody>
      </p:sp>
      <p:sp>
        <p:nvSpPr>
          <p:cNvPr id="5" name="Rectangle 3"/>
          <p:cNvSpPr>
            <a:spLocks noChangeArrowheads="1"/>
          </p:cNvSpPr>
          <p:nvPr/>
        </p:nvSpPr>
        <p:spPr bwMode="auto">
          <a:xfrm>
            <a:off x="226452" y="2132856"/>
            <a:ext cx="8594020" cy="4574202"/>
          </a:xfrm>
          <a:prstGeom prst="rect">
            <a:avLst/>
          </a:prstGeom>
          <a:noFill/>
          <a:ln w="9525">
            <a:noFill/>
            <a:miter lim="800000"/>
            <a:headEnd/>
            <a:tailEnd/>
          </a:ln>
          <a:effectLst/>
        </p:spPr>
        <p:txBody>
          <a:bodyPr wrap="square" lIns="92075" tIns="46038" rIns="92075" bIns="46038">
            <a:spAutoFit/>
          </a:bodyPr>
          <a:lstStyle/>
          <a:p>
            <a:pPr marL="457200" indent="-457200">
              <a:buFont typeface="Wingdings" panose="05000000000000000000" pitchFamily="2" charset="2"/>
              <a:buChar char="l"/>
            </a:pPr>
            <a:r>
              <a:rPr lang="zh-CN" altLang="en-US" dirty="0">
                <a:solidFill>
                  <a:schemeClr val="bg2"/>
                </a:solidFill>
              </a:rPr>
              <a:t>试验方案</a:t>
            </a:r>
            <a:r>
              <a:rPr lang="en-US" altLang="zh-CN" dirty="0">
                <a:solidFill>
                  <a:schemeClr val="bg2"/>
                </a:solidFill>
              </a:rPr>
              <a:t>–Protocol</a:t>
            </a:r>
            <a:r>
              <a:rPr lang="zh-CN" altLang="en-US" dirty="0">
                <a:solidFill>
                  <a:schemeClr val="bg2"/>
                </a:solidFill>
              </a:rPr>
              <a:t>：叙述试验的背景、理论基础和目的，试验设计、方法和组织，包括统计学考虑、试验执行和完成的条件。方案必须由参加试验的主要研究者、研究机构和申办者签章并注明日期</a:t>
            </a:r>
            <a:r>
              <a:rPr lang="zh-CN" altLang="en-US" dirty="0" smtClean="0">
                <a:solidFill>
                  <a:schemeClr val="bg2"/>
                </a:solidFill>
              </a:rPr>
              <a:t>。</a:t>
            </a:r>
            <a:endParaRPr lang="en-US" altLang="zh-CN" dirty="0" smtClean="0">
              <a:solidFill>
                <a:schemeClr val="bg2"/>
              </a:solidFill>
            </a:endParaRPr>
          </a:p>
          <a:p>
            <a:pPr marL="457200" indent="-457200">
              <a:buFont typeface="Wingdings" panose="05000000000000000000" pitchFamily="2" charset="2"/>
              <a:buChar char="l"/>
            </a:pPr>
            <a:r>
              <a:rPr lang="zh-CN" altLang="zh-CN" dirty="0">
                <a:solidFill>
                  <a:schemeClr val="bg2"/>
                </a:solidFill>
              </a:rPr>
              <a:t>研究者手册（</a:t>
            </a:r>
            <a:r>
              <a:rPr lang="en-US" altLang="zh-CN" dirty="0">
                <a:solidFill>
                  <a:schemeClr val="bg2"/>
                </a:solidFill>
              </a:rPr>
              <a:t>Investigator's Brochure</a:t>
            </a:r>
            <a:r>
              <a:rPr lang="zh-CN" altLang="zh-CN" dirty="0">
                <a:solidFill>
                  <a:schemeClr val="bg2"/>
                </a:solidFill>
              </a:rPr>
              <a:t>），指与开展临床试验相关的试验用药品的临床和非临床研究资料汇编</a:t>
            </a:r>
            <a:r>
              <a:rPr lang="zh-CN" altLang="zh-CN" dirty="0" smtClean="0">
                <a:solidFill>
                  <a:schemeClr val="bg2"/>
                </a:solidFill>
              </a:rPr>
              <a:t>。</a:t>
            </a:r>
            <a:endParaRPr lang="en-US" altLang="zh-CN" dirty="0" smtClean="0">
              <a:solidFill>
                <a:schemeClr val="bg2"/>
              </a:solidFill>
            </a:endParaRPr>
          </a:p>
          <a:p>
            <a:pPr marL="457200" indent="-457200">
              <a:buFont typeface="Wingdings" panose="05000000000000000000" pitchFamily="2" charset="2"/>
              <a:buChar char="l"/>
            </a:pPr>
            <a:r>
              <a:rPr lang="zh-CN" altLang="zh-CN" dirty="0">
                <a:solidFill>
                  <a:schemeClr val="bg2"/>
                </a:solidFill>
              </a:rPr>
              <a:t>病例报告表（</a:t>
            </a:r>
            <a:r>
              <a:rPr lang="en-US" altLang="zh-CN" dirty="0">
                <a:solidFill>
                  <a:schemeClr val="bg2"/>
                </a:solidFill>
              </a:rPr>
              <a:t>Case Report Form, CRF</a:t>
            </a:r>
            <a:r>
              <a:rPr lang="zh-CN" altLang="zh-CN" dirty="0">
                <a:solidFill>
                  <a:schemeClr val="bg2"/>
                </a:solidFill>
              </a:rPr>
              <a:t>），指按照试验方案要求设计，向申办者报告的记录受试者相关信息的纸质或者电子文件。</a:t>
            </a:r>
            <a:endParaRPr lang="zh-CN" altLang="en-US" dirty="0">
              <a:solidFill>
                <a:schemeClr val="bg2"/>
              </a:solidFill>
            </a:endParaRPr>
          </a:p>
        </p:txBody>
      </p:sp>
    </p:spTree>
    <p:extLst>
      <p:ext uri="{BB962C8B-B14F-4D97-AF65-F5344CB8AC3E}">
        <p14:creationId xmlns:p14="http://schemas.microsoft.com/office/powerpoint/2010/main" val="4232049108"/>
      </p:ext>
    </p:extLst>
  </p:cSld>
  <p:clrMapOvr>
    <a:masterClrMapping/>
  </p:clrMapOvr>
  <p:transition spd="slow">
    <p:strips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14282" y="785794"/>
            <a:ext cx="4643470"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临床试验的流程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26452" y="1503344"/>
            <a:ext cx="8810044" cy="2591479"/>
          </a:xfrm>
          <a:prstGeom prst="rect">
            <a:avLst/>
          </a:prstGeom>
        </p:spPr>
        <p:txBody>
          <a:bodyPr wrap="square">
            <a:spAutoFit/>
          </a:bodyPr>
          <a:lstStyle/>
          <a:p>
            <a:pPr>
              <a:buSzPct val="100000"/>
            </a:pPr>
            <a:r>
              <a:rPr lang="en-US" altLang="zh-CN" dirty="0" smtClean="0">
                <a:solidFill>
                  <a:schemeClr val="bg2"/>
                </a:solidFill>
              </a:rPr>
              <a:t>2</a:t>
            </a:r>
            <a:r>
              <a:rPr lang="zh-CN" altLang="en-US" dirty="0" smtClean="0">
                <a:solidFill>
                  <a:schemeClr val="bg2"/>
                </a:solidFill>
              </a:rPr>
              <a:t>、准备阶段的其他工作：</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smtClean="0">
                <a:solidFill>
                  <a:schemeClr val="bg2"/>
                </a:solidFill>
              </a:rPr>
              <a:t>项目调研与中心筛选；研究者会议；</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a:solidFill>
                  <a:schemeClr val="bg2"/>
                </a:solidFill>
              </a:rPr>
              <a:t>研究药物和物资的准备；</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a:solidFill>
                  <a:schemeClr val="bg2"/>
                </a:solidFill>
              </a:rPr>
              <a:t>供应商选择（软件系统、物流、数统等）</a:t>
            </a:r>
            <a:r>
              <a:rPr lang="zh-CN" altLang="en-US" dirty="0" smtClean="0">
                <a:solidFill>
                  <a:schemeClr val="bg2"/>
                </a:solidFill>
              </a:rPr>
              <a:t>；</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a:solidFill>
                  <a:schemeClr val="bg2"/>
                </a:solidFill>
              </a:rPr>
              <a:t>启动</a:t>
            </a:r>
            <a:r>
              <a:rPr lang="zh-CN" altLang="en-US" dirty="0" smtClean="0">
                <a:solidFill>
                  <a:schemeClr val="bg2"/>
                </a:solidFill>
              </a:rPr>
              <a:t>前培训；</a:t>
            </a:r>
            <a:endParaRPr lang="en-US" altLang="zh-CN" dirty="0" smtClean="0">
              <a:solidFill>
                <a:schemeClr val="bg2"/>
              </a:solidFill>
            </a:endParaRPr>
          </a:p>
        </p:txBody>
      </p:sp>
      <p:sp>
        <p:nvSpPr>
          <p:cNvPr id="6" name="矩形 5"/>
          <p:cNvSpPr/>
          <p:nvPr/>
        </p:nvSpPr>
        <p:spPr>
          <a:xfrm>
            <a:off x="247074" y="4115445"/>
            <a:ext cx="8810044" cy="2591479"/>
          </a:xfrm>
          <a:prstGeom prst="rect">
            <a:avLst/>
          </a:prstGeom>
        </p:spPr>
        <p:txBody>
          <a:bodyPr wrap="square">
            <a:spAutoFit/>
          </a:bodyPr>
          <a:lstStyle/>
          <a:p>
            <a:pPr>
              <a:buSzPct val="100000"/>
            </a:pPr>
            <a:r>
              <a:rPr lang="en-US" altLang="zh-CN" dirty="0" smtClean="0">
                <a:solidFill>
                  <a:schemeClr val="bg2"/>
                </a:solidFill>
              </a:rPr>
              <a:t>3</a:t>
            </a:r>
            <a:r>
              <a:rPr lang="zh-CN" altLang="en-US" dirty="0" smtClean="0">
                <a:solidFill>
                  <a:schemeClr val="bg2"/>
                </a:solidFill>
              </a:rPr>
              <a:t>、中心启动</a:t>
            </a:r>
            <a:r>
              <a:rPr lang="en-US" altLang="zh-CN" dirty="0" smtClean="0">
                <a:solidFill>
                  <a:schemeClr val="bg2"/>
                </a:solidFill>
              </a:rPr>
              <a:t>-</a:t>
            </a:r>
            <a:r>
              <a:rPr lang="zh-CN" altLang="en-US" dirty="0" smtClean="0">
                <a:solidFill>
                  <a:schemeClr val="bg2"/>
                </a:solidFill>
              </a:rPr>
              <a:t>关闭流程：</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smtClean="0">
                <a:solidFill>
                  <a:schemeClr val="bg2"/>
                </a:solidFill>
              </a:rPr>
              <a:t>机构合同签署；</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smtClean="0">
                <a:solidFill>
                  <a:schemeClr val="bg2"/>
                </a:solidFill>
              </a:rPr>
              <a:t>伦理审批；</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smtClean="0">
                <a:solidFill>
                  <a:schemeClr val="bg2"/>
                </a:solidFill>
              </a:rPr>
              <a:t>受试者入组</a:t>
            </a:r>
            <a:r>
              <a:rPr lang="en-US" altLang="zh-CN" dirty="0" smtClean="0">
                <a:solidFill>
                  <a:schemeClr val="bg2"/>
                </a:solidFill>
              </a:rPr>
              <a:t>-</a:t>
            </a:r>
            <a:r>
              <a:rPr lang="zh-CN" altLang="en-US" dirty="0" smtClean="0">
                <a:solidFill>
                  <a:schemeClr val="bg2"/>
                </a:solidFill>
              </a:rPr>
              <a:t>出组；</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smtClean="0">
                <a:solidFill>
                  <a:schemeClr val="bg2"/>
                </a:solidFill>
              </a:rPr>
              <a:t>中心总结报告；中心关闭；</a:t>
            </a:r>
            <a:endParaRPr lang="en-US" altLang="zh-CN" dirty="0" smtClean="0">
              <a:solidFill>
                <a:schemeClr val="bg2"/>
              </a:solidFill>
            </a:endParaRPr>
          </a:p>
        </p:txBody>
      </p:sp>
    </p:spTree>
    <p:extLst>
      <p:ext uri="{BB962C8B-B14F-4D97-AF65-F5344CB8AC3E}">
        <p14:creationId xmlns:p14="http://schemas.microsoft.com/office/powerpoint/2010/main" val="4082004895"/>
      </p:ext>
    </p:extLst>
  </p:cSld>
  <p:clrMapOvr>
    <a:masterClrMapping/>
  </p:clrMapOvr>
  <p:transition spd="slow">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14282" y="785794"/>
            <a:ext cx="4643470"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临床试验的流程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26452" y="1503344"/>
            <a:ext cx="8771774" cy="1557349"/>
          </a:xfrm>
          <a:prstGeom prst="rect">
            <a:avLst/>
          </a:prstGeom>
        </p:spPr>
        <p:txBody>
          <a:bodyPr wrap="square">
            <a:spAutoFit/>
          </a:bodyPr>
          <a:lstStyle/>
          <a:p>
            <a:pPr>
              <a:buSzPct val="100000"/>
            </a:pPr>
            <a:r>
              <a:rPr lang="en-US" altLang="zh-CN" dirty="0">
                <a:solidFill>
                  <a:schemeClr val="bg2"/>
                </a:solidFill>
              </a:rPr>
              <a:t>4</a:t>
            </a:r>
            <a:r>
              <a:rPr lang="zh-CN" altLang="en-US" dirty="0" smtClean="0">
                <a:solidFill>
                  <a:schemeClr val="bg2"/>
                </a:solidFill>
              </a:rPr>
              <a:t>、结束阶段工作：</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smtClean="0">
                <a:solidFill>
                  <a:schemeClr val="bg2"/>
                </a:solidFill>
              </a:rPr>
              <a:t>数据库锁定；数据审核会；</a:t>
            </a:r>
            <a:endParaRPr lang="en-US" altLang="zh-CN" dirty="0" smtClean="0">
              <a:solidFill>
                <a:schemeClr val="bg2"/>
              </a:solidFill>
            </a:endParaRPr>
          </a:p>
          <a:p>
            <a:pPr marL="914400" lvl="1" indent="-457200">
              <a:buSzPct val="100000"/>
              <a:buFont typeface="Wingdings" panose="05000000000000000000" pitchFamily="2" charset="2"/>
              <a:buChar char="l"/>
            </a:pPr>
            <a:r>
              <a:rPr lang="zh-CN" altLang="en-US" dirty="0" smtClean="0">
                <a:solidFill>
                  <a:schemeClr val="bg2"/>
                </a:solidFill>
              </a:rPr>
              <a:t>统计分析报告；项目总结报告；</a:t>
            </a:r>
            <a:endParaRPr lang="en-US" altLang="zh-CN" dirty="0" smtClean="0">
              <a:solidFill>
                <a:schemeClr val="bg2"/>
              </a:solidFill>
            </a:endParaRPr>
          </a:p>
        </p:txBody>
      </p:sp>
      <p:sp>
        <p:nvSpPr>
          <p:cNvPr id="5" name="Rectangle 2"/>
          <p:cNvSpPr>
            <a:spLocks noChangeArrowheads="1"/>
          </p:cNvSpPr>
          <p:nvPr/>
        </p:nvSpPr>
        <p:spPr bwMode="auto">
          <a:xfrm>
            <a:off x="214282" y="3284984"/>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受试者参与临床试验的流程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26452" y="4061390"/>
            <a:ext cx="8771774" cy="523220"/>
          </a:xfrm>
          <a:prstGeom prst="rect">
            <a:avLst/>
          </a:prstGeom>
        </p:spPr>
        <p:txBody>
          <a:bodyPr wrap="square">
            <a:spAutoFit/>
          </a:bodyPr>
          <a:lstStyle/>
          <a:p>
            <a:pPr>
              <a:buSzPct val="100000"/>
            </a:pPr>
            <a:r>
              <a:rPr lang="en-US" altLang="zh-CN" dirty="0" smtClean="0">
                <a:solidFill>
                  <a:schemeClr val="bg2"/>
                </a:solidFill>
              </a:rPr>
              <a:t>1</a:t>
            </a:r>
            <a:r>
              <a:rPr lang="zh-CN" altLang="en-US" dirty="0" smtClean="0">
                <a:solidFill>
                  <a:schemeClr val="bg2"/>
                </a:solidFill>
              </a:rPr>
              <a:t>、签署知情同意书</a:t>
            </a:r>
            <a:r>
              <a:rPr lang="en-US" altLang="zh-CN" dirty="0" smtClean="0">
                <a:solidFill>
                  <a:schemeClr val="bg2"/>
                </a:solidFill>
              </a:rPr>
              <a:t>ICD</a:t>
            </a:r>
            <a:r>
              <a:rPr lang="en-US" altLang="zh-CN" dirty="0">
                <a:solidFill>
                  <a:schemeClr val="bg2"/>
                </a:solidFill>
              </a:rPr>
              <a:t>(</a:t>
            </a:r>
            <a:r>
              <a:rPr lang="en-US" altLang="zh-CN" dirty="0" smtClean="0">
                <a:solidFill>
                  <a:schemeClr val="bg2"/>
                </a:solidFill>
              </a:rPr>
              <a:t>Informed </a:t>
            </a:r>
            <a:r>
              <a:rPr lang="en-US" altLang="zh-CN" dirty="0">
                <a:solidFill>
                  <a:schemeClr val="bg2"/>
                </a:solidFill>
              </a:rPr>
              <a:t>Consent </a:t>
            </a:r>
            <a:r>
              <a:rPr lang="en-US" altLang="zh-CN" dirty="0" smtClean="0">
                <a:solidFill>
                  <a:schemeClr val="bg2"/>
                </a:solidFill>
              </a:rPr>
              <a:t>Document</a:t>
            </a:r>
            <a:r>
              <a:rPr lang="en-US" altLang="zh-CN" dirty="0">
                <a:solidFill>
                  <a:schemeClr val="bg2"/>
                </a:solidFill>
              </a:rPr>
              <a:t>)</a:t>
            </a:r>
            <a:r>
              <a:rPr lang="zh-CN" altLang="en-US" dirty="0" smtClean="0">
                <a:solidFill>
                  <a:schemeClr val="bg2"/>
                </a:solidFill>
              </a:rPr>
              <a:t>；</a:t>
            </a:r>
            <a:endParaRPr lang="en-US" altLang="zh-CN" dirty="0">
              <a:solidFill>
                <a:schemeClr val="bg2"/>
              </a:solidFill>
            </a:endParaRPr>
          </a:p>
        </p:txBody>
      </p:sp>
      <p:sp>
        <p:nvSpPr>
          <p:cNvPr id="9" name="矩形 8"/>
          <p:cNvSpPr/>
          <p:nvPr/>
        </p:nvSpPr>
        <p:spPr>
          <a:xfrm>
            <a:off x="683568" y="4637454"/>
            <a:ext cx="8098634" cy="1815882"/>
          </a:xfrm>
          <a:prstGeom prst="rect">
            <a:avLst/>
          </a:prstGeom>
        </p:spPr>
        <p:txBody>
          <a:bodyPr wrap="square">
            <a:spAutoFit/>
          </a:bodyPr>
          <a:lstStyle/>
          <a:p>
            <a:r>
              <a:rPr lang="zh-CN" altLang="zh-CN" dirty="0">
                <a:solidFill>
                  <a:schemeClr val="bg2"/>
                </a:solidFill>
              </a:rPr>
              <a:t>告知</a:t>
            </a:r>
            <a:r>
              <a:rPr lang="zh-CN" altLang="zh-CN" dirty="0" smtClean="0">
                <a:solidFill>
                  <a:schemeClr val="bg2"/>
                </a:solidFill>
              </a:rPr>
              <a:t>受试者</a:t>
            </a:r>
            <a:r>
              <a:rPr lang="zh-CN" altLang="zh-CN" dirty="0">
                <a:solidFill>
                  <a:schemeClr val="bg2"/>
                </a:solidFill>
              </a:rPr>
              <a:t>可影响其做出参加临床试验决定的各方面情况后，受试者自愿确认同意参加临床试验的过程。该过程应当以书面的、签署姓名和日期的知情同意书作为文件证明。</a:t>
            </a:r>
            <a:endParaRPr lang="zh-CN" altLang="en-US" dirty="0">
              <a:solidFill>
                <a:schemeClr val="bg2"/>
              </a:solidFill>
            </a:endParaRPr>
          </a:p>
        </p:txBody>
      </p:sp>
    </p:spTree>
    <p:extLst>
      <p:ext uri="{BB962C8B-B14F-4D97-AF65-F5344CB8AC3E}">
        <p14:creationId xmlns:p14="http://schemas.microsoft.com/office/powerpoint/2010/main" val="3024553078"/>
      </p:ext>
    </p:extLst>
  </p:cSld>
  <p:clrMapOvr>
    <a:masterClrMapping/>
  </p:clrMapOvr>
  <p:transition spd="slow">
    <p:strips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556792"/>
            <a:ext cx="8771774" cy="523220"/>
          </a:xfrm>
          <a:prstGeom prst="rect">
            <a:avLst/>
          </a:prstGeom>
        </p:spPr>
        <p:txBody>
          <a:bodyPr wrap="square">
            <a:spAutoFit/>
          </a:bodyPr>
          <a:lstStyle/>
          <a:p>
            <a:pPr>
              <a:buSzPct val="100000"/>
            </a:pPr>
            <a:r>
              <a:rPr lang="en-US" altLang="zh-CN" dirty="0">
                <a:solidFill>
                  <a:schemeClr val="bg2"/>
                </a:solidFill>
              </a:rPr>
              <a:t>2</a:t>
            </a:r>
            <a:r>
              <a:rPr lang="zh-CN" altLang="en-US" dirty="0" smtClean="0">
                <a:solidFill>
                  <a:schemeClr val="bg2"/>
                </a:solidFill>
              </a:rPr>
              <a:t>、筛选（入排标准） </a:t>
            </a:r>
            <a:r>
              <a:rPr lang="en-US" altLang="zh-CN" dirty="0" smtClean="0">
                <a:solidFill>
                  <a:schemeClr val="bg2"/>
                </a:solidFill>
              </a:rPr>
              <a:t>- </a:t>
            </a:r>
            <a:r>
              <a:rPr lang="zh-CN" altLang="en-US" dirty="0" smtClean="0">
                <a:solidFill>
                  <a:schemeClr val="bg2"/>
                </a:solidFill>
              </a:rPr>
              <a:t>导入期、筛选失败</a:t>
            </a:r>
            <a:endParaRPr lang="en-US" altLang="zh-CN" dirty="0" smtClean="0">
              <a:solidFill>
                <a:schemeClr val="bg2"/>
              </a:solidFill>
            </a:endParaRPr>
          </a:p>
        </p:txBody>
      </p:sp>
      <p:sp>
        <p:nvSpPr>
          <p:cNvPr id="6" name="矩形 5"/>
          <p:cNvSpPr/>
          <p:nvPr/>
        </p:nvSpPr>
        <p:spPr>
          <a:xfrm>
            <a:off x="169100" y="2132856"/>
            <a:ext cx="8771774" cy="954107"/>
          </a:xfrm>
          <a:prstGeom prst="rect">
            <a:avLst/>
          </a:prstGeom>
        </p:spPr>
        <p:txBody>
          <a:bodyPr wrap="square">
            <a:spAutoFit/>
          </a:bodyPr>
          <a:lstStyle/>
          <a:p>
            <a:pPr>
              <a:buSzPct val="100000"/>
            </a:pPr>
            <a:r>
              <a:rPr lang="en-US" altLang="zh-CN" dirty="0" smtClean="0">
                <a:solidFill>
                  <a:schemeClr val="bg2"/>
                </a:solidFill>
              </a:rPr>
              <a:t>3</a:t>
            </a:r>
            <a:r>
              <a:rPr lang="zh-CN" altLang="en-US" dirty="0" smtClean="0">
                <a:solidFill>
                  <a:schemeClr val="bg2"/>
                </a:solidFill>
              </a:rPr>
              <a:t>、入组：随机分组 </a:t>
            </a:r>
            <a:r>
              <a:rPr lang="en-US" altLang="zh-CN" dirty="0" smtClean="0">
                <a:solidFill>
                  <a:schemeClr val="bg2"/>
                </a:solidFill>
              </a:rPr>
              <a:t>– </a:t>
            </a:r>
            <a:r>
              <a:rPr lang="zh-CN" altLang="en-US" dirty="0" smtClean="0">
                <a:solidFill>
                  <a:schemeClr val="bg2"/>
                </a:solidFill>
              </a:rPr>
              <a:t>安慰剂、设盲、盲法、揭盲（紧急、正常）</a:t>
            </a:r>
            <a:endParaRPr lang="en-US" altLang="zh-CN" dirty="0" smtClean="0">
              <a:solidFill>
                <a:schemeClr val="bg2"/>
              </a:solidFill>
            </a:endParaRPr>
          </a:p>
        </p:txBody>
      </p:sp>
      <p:sp>
        <p:nvSpPr>
          <p:cNvPr id="3" name="矩形 2"/>
          <p:cNvSpPr/>
          <p:nvPr/>
        </p:nvSpPr>
        <p:spPr>
          <a:xfrm>
            <a:off x="770232" y="3124125"/>
            <a:ext cx="6733111" cy="1384995"/>
          </a:xfrm>
          <a:prstGeom prst="rect">
            <a:avLst/>
          </a:prstGeom>
        </p:spPr>
        <p:txBody>
          <a:bodyPr wrap="square">
            <a:spAutoFit/>
          </a:bodyPr>
          <a:lstStyle/>
          <a:p>
            <a:pPr marL="457200" indent="-457200">
              <a:spcBef>
                <a:spcPct val="0"/>
              </a:spcBef>
              <a:buClrTx/>
              <a:buSzTx/>
              <a:buFont typeface="Arial" panose="020B0604020202020204" pitchFamily="34" charset="0"/>
              <a:buChar char="•"/>
            </a:pPr>
            <a:r>
              <a:rPr lang="zh-CN" altLang="en-US" dirty="0" smtClean="0">
                <a:solidFill>
                  <a:schemeClr val="bg2"/>
                </a:solidFill>
              </a:rPr>
              <a:t>开放：全部都知道</a:t>
            </a:r>
            <a:endParaRPr lang="en-US" altLang="zh-CN" dirty="0" smtClean="0">
              <a:solidFill>
                <a:schemeClr val="bg2"/>
              </a:solidFill>
            </a:endParaRPr>
          </a:p>
          <a:p>
            <a:pPr marL="457200" indent="-457200">
              <a:spcBef>
                <a:spcPct val="0"/>
              </a:spcBef>
              <a:buClrTx/>
              <a:buSzTx/>
              <a:buFont typeface="Arial" panose="020B0604020202020204" pitchFamily="34" charset="0"/>
              <a:buChar char="•"/>
            </a:pPr>
            <a:r>
              <a:rPr lang="zh-CN" altLang="en-US" dirty="0" smtClean="0">
                <a:solidFill>
                  <a:schemeClr val="bg2"/>
                </a:solidFill>
              </a:rPr>
              <a:t>单</a:t>
            </a:r>
            <a:r>
              <a:rPr lang="zh-CN" altLang="en-US" dirty="0">
                <a:solidFill>
                  <a:schemeClr val="bg2"/>
                </a:solidFill>
              </a:rPr>
              <a:t>盲：仅受试者不知</a:t>
            </a:r>
            <a:endParaRPr lang="en-US" altLang="zh-CN" dirty="0">
              <a:solidFill>
                <a:schemeClr val="bg2"/>
              </a:solidFill>
            </a:endParaRPr>
          </a:p>
          <a:p>
            <a:pPr marL="457200" indent="-457200">
              <a:spcBef>
                <a:spcPct val="0"/>
              </a:spcBef>
              <a:buClrTx/>
              <a:buSzTx/>
              <a:buFont typeface="Arial" panose="020B0604020202020204" pitchFamily="34" charset="0"/>
              <a:buChar char="•"/>
            </a:pPr>
            <a:r>
              <a:rPr lang="zh-CN" altLang="en-US" dirty="0" smtClean="0">
                <a:solidFill>
                  <a:schemeClr val="bg2"/>
                </a:solidFill>
              </a:rPr>
              <a:t>双盲</a:t>
            </a:r>
            <a:r>
              <a:rPr lang="zh-CN" altLang="en-US" dirty="0">
                <a:solidFill>
                  <a:schemeClr val="bg2"/>
                </a:solidFill>
              </a:rPr>
              <a:t>：受试者、研究者均</a:t>
            </a:r>
            <a:r>
              <a:rPr lang="zh-CN" altLang="en-US" dirty="0" smtClean="0">
                <a:solidFill>
                  <a:schemeClr val="bg2"/>
                </a:solidFill>
              </a:rPr>
              <a:t>不知</a:t>
            </a:r>
            <a:endParaRPr lang="en-US" altLang="zh-CN" dirty="0">
              <a:solidFill>
                <a:schemeClr val="bg2"/>
              </a:solidFill>
            </a:endParaRPr>
          </a:p>
        </p:txBody>
      </p:sp>
      <p:sp>
        <p:nvSpPr>
          <p:cNvPr id="8" name="矩形 7"/>
          <p:cNvSpPr/>
          <p:nvPr/>
        </p:nvSpPr>
        <p:spPr>
          <a:xfrm>
            <a:off x="179512" y="4581128"/>
            <a:ext cx="8771774" cy="523220"/>
          </a:xfrm>
          <a:prstGeom prst="rect">
            <a:avLst/>
          </a:prstGeom>
        </p:spPr>
        <p:txBody>
          <a:bodyPr wrap="square">
            <a:spAutoFit/>
          </a:bodyPr>
          <a:lstStyle/>
          <a:p>
            <a:pPr>
              <a:buSzPct val="100000"/>
            </a:pPr>
            <a:r>
              <a:rPr lang="en-US" altLang="zh-CN" dirty="0" smtClean="0">
                <a:solidFill>
                  <a:schemeClr val="bg2"/>
                </a:solidFill>
              </a:rPr>
              <a:t>4</a:t>
            </a:r>
            <a:r>
              <a:rPr lang="zh-CN" altLang="en-US" dirty="0" smtClean="0">
                <a:solidFill>
                  <a:schemeClr val="bg2"/>
                </a:solidFill>
              </a:rPr>
              <a:t>、治疗阶段； </a:t>
            </a:r>
            <a:r>
              <a:rPr lang="en-US" altLang="zh-CN" dirty="0" smtClean="0">
                <a:solidFill>
                  <a:schemeClr val="bg2"/>
                </a:solidFill>
              </a:rPr>
              <a:t>- </a:t>
            </a:r>
            <a:r>
              <a:rPr lang="zh-CN" altLang="en-US" dirty="0" smtClean="0">
                <a:solidFill>
                  <a:schemeClr val="bg2"/>
                </a:solidFill>
              </a:rPr>
              <a:t>脱落 </a:t>
            </a:r>
            <a:endParaRPr lang="en-US" altLang="zh-CN" dirty="0">
              <a:solidFill>
                <a:schemeClr val="bg2"/>
              </a:solidFill>
            </a:endParaRPr>
          </a:p>
        </p:txBody>
      </p:sp>
      <p:sp>
        <p:nvSpPr>
          <p:cNvPr id="9" name="矩形 8"/>
          <p:cNvSpPr/>
          <p:nvPr/>
        </p:nvSpPr>
        <p:spPr>
          <a:xfrm>
            <a:off x="196820" y="5104348"/>
            <a:ext cx="8771774" cy="523220"/>
          </a:xfrm>
          <a:prstGeom prst="rect">
            <a:avLst/>
          </a:prstGeom>
        </p:spPr>
        <p:txBody>
          <a:bodyPr wrap="square">
            <a:spAutoFit/>
          </a:bodyPr>
          <a:lstStyle/>
          <a:p>
            <a:pPr>
              <a:buSzPct val="100000"/>
            </a:pPr>
            <a:r>
              <a:rPr lang="en-US" altLang="zh-CN" dirty="0" smtClean="0">
                <a:solidFill>
                  <a:schemeClr val="bg2"/>
                </a:solidFill>
              </a:rPr>
              <a:t>5</a:t>
            </a:r>
            <a:r>
              <a:rPr lang="zh-CN" altLang="en-US" dirty="0" smtClean="0">
                <a:solidFill>
                  <a:schemeClr val="bg2"/>
                </a:solidFill>
              </a:rPr>
              <a:t>、随访阶段； </a:t>
            </a:r>
            <a:r>
              <a:rPr lang="en-US" altLang="zh-CN" dirty="0" smtClean="0">
                <a:solidFill>
                  <a:schemeClr val="bg2"/>
                </a:solidFill>
              </a:rPr>
              <a:t>- AE</a:t>
            </a:r>
            <a:r>
              <a:rPr lang="zh-CN" altLang="en-US" dirty="0" smtClean="0">
                <a:solidFill>
                  <a:schemeClr val="bg2"/>
                </a:solidFill>
              </a:rPr>
              <a:t>、</a:t>
            </a:r>
            <a:r>
              <a:rPr lang="en-US" altLang="zh-CN" dirty="0" smtClean="0">
                <a:solidFill>
                  <a:schemeClr val="bg2"/>
                </a:solidFill>
              </a:rPr>
              <a:t>SAE</a:t>
            </a:r>
            <a:r>
              <a:rPr lang="zh-CN" altLang="en-US" dirty="0" smtClean="0">
                <a:solidFill>
                  <a:schemeClr val="bg2"/>
                </a:solidFill>
              </a:rPr>
              <a:t>、访视</a:t>
            </a:r>
            <a:r>
              <a:rPr lang="en-US" altLang="zh-CN" dirty="0" smtClean="0">
                <a:solidFill>
                  <a:schemeClr val="bg2"/>
                </a:solidFill>
              </a:rPr>
              <a:t>Visit</a:t>
            </a:r>
            <a:r>
              <a:rPr lang="zh-CN" altLang="en-US" dirty="0" smtClean="0">
                <a:solidFill>
                  <a:schemeClr val="bg2"/>
                </a:solidFill>
              </a:rPr>
              <a:t>、依从性</a:t>
            </a:r>
            <a:endParaRPr lang="en-US" altLang="zh-CN" dirty="0" smtClean="0">
              <a:solidFill>
                <a:schemeClr val="bg2"/>
              </a:solidFill>
            </a:endParaRPr>
          </a:p>
        </p:txBody>
      </p:sp>
      <p:sp>
        <p:nvSpPr>
          <p:cNvPr id="10" name="矩形 9"/>
          <p:cNvSpPr/>
          <p:nvPr/>
        </p:nvSpPr>
        <p:spPr>
          <a:xfrm>
            <a:off x="207772" y="5632804"/>
            <a:ext cx="8771774" cy="523220"/>
          </a:xfrm>
          <a:prstGeom prst="rect">
            <a:avLst/>
          </a:prstGeom>
        </p:spPr>
        <p:txBody>
          <a:bodyPr wrap="square">
            <a:spAutoFit/>
          </a:bodyPr>
          <a:lstStyle/>
          <a:p>
            <a:pPr>
              <a:buSzPct val="100000"/>
            </a:pPr>
            <a:r>
              <a:rPr lang="en-US" altLang="zh-CN" dirty="0">
                <a:solidFill>
                  <a:schemeClr val="bg2"/>
                </a:solidFill>
              </a:rPr>
              <a:t>6</a:t>
            </a:r>
            <a:r>
              <a:rPr lang="zh-CN" altLang="en-US" dirty="0" smtClean="0">
                <a:solidFill>
                  <a:schemeClr val="bg2"/>
                </a:solidFill>
              </a:rPr>
              <a:t>、出组；</a:t>
            </a:r>
            <a:endParaRPr lang="en-US" altLang="zh-CN" dirty="0" smtClean="0">
              <a:solidFill>
                <a:schemeClr val="bg2"/>
              </a:solidFill>
            </a:endParaRPr>
          </a:p>
        </p:txBody>
      </p:sp>
      <p:sp>
        <p:nvSpPr>
          <p:cNvPr id="11" name="Rectangle 2"/>
          <p:cNvSpPr>
            <a:spLocks noChangeArrowheads="1"/>
          </p:cNvSpPr>
          <p:nvPr/>
        </p:nvSpPr>
        <p:spPr bwMode="auto">
          <a:xfrm>
            <a:off x="153481" y="802948"/>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受试者参与临床试验的流程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494293"/>
      </p:ext>
    </p:extLst>
  </p:cSld>
  <p:clrMapOvr>
    <a:masterClrMapping/>
  </p:clrMapOvr>
  <p:transition spd="slow">
    <p:strips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323528" y="1268760"/>
            <a:ext cx="8384980" cy="5435976"/>
          </a:xfrm>
          <a:prstGeom prst="rect">
            <a:avLst/>
          </a:prstGeom>
          <a:noFill/>
          <a:ln w="9525">
            <a:noFill/>
            <a:miter lim="800000"/>
            <a:headEnd/>
            <a:tailEnd/>
          </a:ln>
          <a:effectLst/>
        </p:spPr>
        <p:txBody>
          <a:bodyPr wrap="square" lIns="92075" tIns="46038" rIns="92075" bIns="46038">
            <a:spAutoFit/>
          </a:bodyPr>
          <a:lstStyle/>
          <a:p>
            <a:pPr marL="457200" indent="-457200">
              <a:buFont typeface="Wingdings" panose="05000000000000000000" pitchFamily="2" charset="2"/>
              <a:buChar char="l"/>
            </a:pPr>
            <a:r>
              <a:rPr lang="zh-CN" altLang="en-US" dirty="0">
                <a:solidFill>
                  <a:schemeClr val="bg2"/>
                </a:solidFill>
              </a:rPr>
              <a:t>合并</a:t>
            </a:r>
            <a:r>
              <a:rPr lang="zh-CN" altLang="en-US" dirty="0" smtClean="0">
                <a:solidFill>
                  <a:schemeClr val="bg2"/>
                </a:solidFill>
              </a:rPr>
              <a:t>用药：受试者在参加临床试验过程中同时服用的其他药物；           </a:t>
            </a:r>
            <a:endParaRPr lang="en-US" altLang="zh-CN" dirty="0">
              <a:solidFill>
                <a:schemeClr val="bg2"/>
              </a:solidFill>
            </a:endParaRPr>
          </a:p>
          <a:p>
            <a:pPr marL="457200" indent="-457200">
              <a:buFont typeface="Wingdings" panose="05000000000000000000" pitchFamily="2" charset="2"/>
              <a:buChar char="l"/>
            </a:pPr>
            <a:r>
              <a:rPr lang="en-US" altLang="zh-CN" dirty="0">
                <a:solidFill>
                  <a:schemeClr val="bg2"/>
                </a:solidFill>
              </a:rPr>
              <a:t>SUSAR</a:t>
            </a:r>
            <a:r>
              <a:rPr lang="zh-CN" altLang="en-US" dirty="0" smtClean="0">
                <a:solidFill>
                  <a:schemeClr val="bg2"/>
                </a:solidFill>
              </a:rPr>
              <a:t>：可疑非预期严重不良反应；</a:t>
            </a:r>
            <a:endParaRPr lang="en-US" altLang="zh-CN" dirty="0">
              <a:solidFill>
                <a:schemeClr val="bg2"/>
              </a:solidFill>
            </a:endParaRPr>
          </a:p>
          <a:p>
            <a:pPr marL="457200" indent="-457200">
              <a:buFont typeface="Wingdings" panose="05000000000000000000" pitchFamily="2" charset="2"/>
              <a:buChar char="l"/>
            </a:pPr>
            <a:r>
              <a:rPr lang="zh-CN" altLang="en-US" dirty="0" smtClean="0">
                <a:solidFill>
                  <a:schemeClr val="bg2"/>
                </a:solidFill>
              </a:rPr>
              <a:t>计划内随访：</a:t>
            </a:r>
            <a:r>
              <a:rPr lang="en-US" altLang="zh-CN" dirty="0" smtClean="0">
                <a:solidFill>
                  <a:schemeClr val="bg2"/>
                </a:solidFill>
              </a:rPr>
              <a:t>- </a:t>
            </a:r>
            <a:r>
              <a:rPr lang="zh-CN" altLang="en-US" dirty="0" smtClean="0">
                <a:solidFill>
                  <a:schemeClr val="bg2"/>
                </a:solidFill>
              </a:rPr>
              <a:t>窗口期、超窗；</a:t>
            </a:r>
            <a:endParaRPr lang="en-US" altLang="zh-CN" dirty="0" smtClean="0">
              <a:solidFill>
                <a:schemeClr val="bg2"/>
              </a:solidFill>
            </a:endParaRPr>
          </a:p>
          <a:p>
            <a:pPr marL="457200" indent="-457200">
              <a:buFont typeface="Wingdings" panose="05000000000000000000" pitchFamily="2" charset="2"/>
              <a:buChar char="l"/>
            </a:pPr>
            <a:r>
              <a:rPr lang="zh-CN" altLang="en-US" dirty="0">
                <a:solidFill>
                  <a:schemeClr val="bg2"/>
                </a:solidFill>
              </a:rPr>
              <a:t>计划</a:t>
            </a:r>
            <a:r>
              <a:rPr lang="zh-CN" altLang="en-US" dirty="0" smtClean="0">
                <a:solidFill>
                  <a:schemeClr val="bg2"/>
                </a:solidFill>
              </a:rPr>
              <a:t>外随访；</a:t>
            </a:r>
            <a:endParaRPr lang="en-US" altLang="zh-CN" dirty="0" smtClean="0">
              <a:solidFill>
                <a:schemeClr val="bg2"/>
              </a:solidFill>
            </a:endParaRPr>
          </a:p>
          <a:p>
            <a:pPr marL="457200" indent="-457200">
              <a:buFont typeface="Wingdings" panose="05000000000000000000" pitchFamily="2" charset="2"/>
              <a:buChar char="l"/>
            </a:pPr>
            <a:r>
              <a:rPr lang="zh-CN" altLang="en-US" dirty="0" smtClean="0">
                <a:solidFill>
                  <a:schemeClr val="bg2"/>
                </a:solidFill>
              </a:rPr>
              <a:t>源文件与源数据：</a:t>
            </a:r>
            <a:r>
              <a:rPr lang="zh-CN" altLang="zh-CN" dirty="0">
                <a:solidFill>
                  <a:schemeClr val="bg2"/>
                </a:solidFill>
              </a:rPr>
              <a:t>临床试验中产生的原始记录、文件和数据</a:t>
            </a:r>
            <a:endParaRPr lang="en-US" altLang="zh-CN" dirty="0">
              <a:solidFill>
                <a:schemeClr val="bg2"/>
              </a:solidFill>
            </a:endParaRPr>
          </a:p>
          <a:p>
            <a:pPr marL="457200" indent="-457200">
              <a:buFont typeface="Wingdings" panose="05000000000000000000" pitchFamily="2" charset="2"/>
              <a:buChar char="l"/>
            </a:pPr>
            <a:r>
              <a:rPr lang="en-US" altLang="zh-CN" dirty="0">
                <a:solidFill>
                  <a:schemeClr val="bg2"/>
                </a:solidFill>
              </a:rPr>
              <a:t>SDV</a:t>
            </a:r>
            <a:r>
              <a:rPr lang="zh-CN" altLang="en-US" dirty="0">
                <a:solidFill>
                  <a:schemeClr val="bg2"/>
                </a:solidFill>
              </a:rPr>
              <a:t>：原始资料</a:t>
            </a:r>
            <a:r>
              <a:rPr lang="zh-CN" altLang="en-US" dirty="0" smtClean="0">
                <a:solidFill>
                  <a:schemeClr val="bg2"/>
                </a:solidFill>
              </a:rPr>
              <a:t>核对，</a:t>
            </a:r>
            <a:r>
              <a:rPr lang="en-US" altLang="zh-CN" dirty="0" smtClean="0">
                <a:solidFill>
                  <a:schemeClr val="bg2"/>
                </a:solidFill>
              </a:rPr>
              <a:t>CRA</a:t>
            </a:r>
            <a:r>
              <a:rPr lang="zh-CN" altLang="en-US" dirty="0" smtClean="0">
                <a:solidFill>
                  <a:schemeClr val="bg2"/>
                </a:solidFill>
              </a:rPr>
              <a:t>的重要工作之一，核对</a:t>
            </a:r>
            <a:r>
              <a:rPr lang="en-US" altLang="zh-CN" dirty="0" smtClean="0">
                <a:solidFill>
                  <a:schemeClr val="bg2"/>
                </a:solidFill>
              </a:rPr>
              <a:t>CRF</a:t>
            </a:r>
            <a:r>
              <a:rPr lang="zh-CN" altLang="en-US" dirty="0" smtClean="0">
                <a:solidFill>
                  <a:schemeClr val="bg2"/>
                </a:solidFill>
              </a:rPr>
              <a:t>上的数据是否源文件上记录的源数据一致。    </a:t>
            </a:r>
            <a:endParaRPr lang="en-US" altLang="zh-CN" dirty="0">
              <a:solidFill>
                <a:schemeClr val="bg2"/>
              </a:solidFill>
            </a:endParaRPr>
          </a:p>
          <a:p>
            <a:pPr marL="457200" indent="-457200">
              <a:buFont typeface="Wingdings" panose="05000000000000000000" pitchFamily="2" charset="2"/>
              <a:buChar char="l"/>
            </a:pPr>
            <a:r>
              <a:rPr lang="en-US" altLang="zh-CN" dirty="0" smtClean="0">
                <a:solidFill>
                  <a:schemeClr val="bg2"/>
                </a:solidFill>
              </a:rPr>
              <a:t>Query</a:t>
            </a:r>
            <a:r>
              <a:rPr lang="zh-CN" altLang="en-US" dirty="0" smtClean="0">
                <a:solidFill>
                  <a:schemeClr val="bg2"/>
                </a:solidFill>
              </a:rPr>
              <a:t>：数据质疑。产生</a:t>
            </a:r>
            <a:r>
              <a:rPr lang="en-US" altLang="zh-CN" dirty="0" smtClean="0">
                <a:solidFill>
                  <a:schemeClr val="bg2"/>
                </a:solidFill>
              </a:rPr>
              <a:t>-</a:t>
            </a:r>
            <a:r>
              <a:rPr lang="zh-CN" altLang="en-US" dirty="0" smtClean="0">
                <a:solidFill>
                  <a:schemeClr val="bg2"/>
                </a:solidFill>
              </a:rPr>
              <a:t>回答</a:t>
            </a:r>
            <a:r>
              <a:rPr lang="en-US" altLang="zh-CN" dirty="0" smtClean="0">
                <a:solidFill>
                  <a:schemeClr val="bg2"/>
                </a:solidFill>
              </a:rPr>
              <a:t>-</a:t>
            </a:r>
            <a:r>
              <a:rPr lang="zh-CN" altLang="en-US" dirty="0" smtClean="0">
                <a:solidFill>
                  <a:schemeClr val="bg2"/>
                </a:solidFill>
              </a:rPr>
              <a:t>确认</a:t>
            </a:r>
            <a:r>
              <a:rPr lang="en-US" altLang="zh-CN" dirty="0" smtClean="0">
                <a:solidFill>
                  <a:schemeClr val="bg2"/>
                </a:solidFill>
              </a:rPr>
              <a:t>-</a:t>
            </a:r>
            <a:r>
              <a:rPr lang="zh-CN" altLang="en-US" dirty="0" smtClean="0">
                <a:solidFill>
                  <a:schemeClr val="bg2"/>
                </a:solidFill>
              </a:rPr>
              <a:t>关闭。</a:t>
            </a:r>
            <a:endParaRPr lang="en-US" altLang="zh-CN" dirty="0">
              <a:solidFill>
                <a:schemeClr val="bg2"/>
              </a:solidFill>
            </a:endParaRPr>
          </a:p>
          <a:p>
            <a:pPr marL="457200" indent="-457200">
              <a:buFont typeface="Wingdings" panose="05000000000000000000" pitchFamily="2" charset="2"/>
              <a:buChar char="l"/>
            </a:pPr>
            <a:r>
              <a:rPr lang="en-US" altLang="zh-CN" dirty="0">
                <a:solidFill>
                  <a:schemeClr val="bg2"/>
                </a:solidFill>
              </a:rPr>
              <a:t>PV/PD</a:t>
            </a:r>
            <a:r>
              <a:rPr lang="zh-CN" altLang="en-US" dirty="0">
                <a:solidFill>
                  <a:schemeClr val="bg2"/>
                </a:solidFill>
              </a:rPr>
              <a:t>：方案偏离</a:t>
            </a:r>
            <a:r>
              <a:rPr lang="en-US" altLang="zh-CN" dirty="0">
                <a:solidFill>
                  <a:schemeClr val="bg2"/>
                </a:solidFill>
              </a:rPr>
              <a:t>/</a:t>
            </a:r>
            <a:r>
              <a:rPr lang="zh-CN" altLang="en-US" dirty="0">
                <a:solidFill>
                  <a:schemeClr val="bg2"/>
                </a:solidFill>
              </a:rPr>
              <a:t>方案</a:t>
            </a:r>
            <a:r>
              <a:rPr lang="zh-CN" altLang="en-US" dirty="0" smtClean="0">
                <a:solidFill>
                  <a:schemeClr val="bg2"/>
                </a:solidFill>
              </a:rPr>
              <a:t>违背</a:t>
            </a:r>
            <a:endParaRPr lang="en-US" altLang="zh-CN" dirty="0">
              <a:solidFill>
                <a:schemeClr val="bg2"/>
              </a:solidFill>
            </a:endParaRPr>
          </a:p>
        </p:txBody>
      </p:sp>
      <p:sp>
        <p:nvSpPr>
          <p:cNvPr id="3" name="Rectangle 2"/>
          <p:cNvSpPr>
            <a:spLocks noChangeArrowheads="1"/>
          </p:cNvSpPr>
          <p:nvPr/>
        </p:nvSpPr>
        <p:spPr bwMode="auto">
          <a:xfrm>
            <a:off x="107504" y="692696"/>
            <a:ext cx="2880320" cy="717550"/>
          </a:xfrm>
          <a:prstGeom prst="rect">
            <a:avLst/>
          </a:prstGeom>
          <a:noFill/>
          <a:ln w="9525">
            <a:noFill/>
            <a:miter lim="800000"/>
            <a:headEnd/>
            <a:tailEnd/>
          </a:ln>
        </p:spPr>
        <p:txBody>
          <a:bodyPr anchor="ctr"/>
          <a:lstStyle/>
          <a:p>
            <a:pPr>
              <a:spcBef>
                <a:spcPct val="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其他术语解释：</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529427"/>
      </p:ext>
    </p:extLst>
  </p:cSld>
  <p:clrMapOvr>
    <a:masterClrMapping/>
  </p:clrMapOvr>
  <p:transition spd="slow">
    <p:strips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323528" y="1340768"/>
            <a:ext cx="8384980" cy="5263621"/>
          </a:xfrm>
          <a:prstGeom prst="rect">
            <a:avLst/>
          </a:prstGeom>
          <a:noFill/>
          <a:ln w="9525">
            <a:noFill/>
            <a:miter lim="800000"/>
            <a:headEnd/>
            <a:tailEnd/>
          </a:ln>
          <a:effectLst/>
        </p:spPr>
        <p:txBody>
          <a:bodyPr wrap="square" lIns="92075" tIns="46038" rIns="92075" bIns="46038">
            <a:spAutoFit/>
          </a:bodyPr>
          <a:lstStyle/>
          <a:p>
            <a:pPr marL="457200" indent="-457200">
              <a:buFont typeface="Wingdings" panose="05000000000000000000" pitchFamily="2" charset="2"/>
              <a:buChar char="l"/>
            </a:pPr>
            <a:r>
              <a:rPr lang="en-US" altLang="zh-CN" dirty="0" smtClean="0">
                <a:solidFill>
                  <a:schemeClr val="bg2"/>
                </a:solidFill>
              </a:rPr>
              <a:t>SOP</a:t>
            </a:r>
            <a:r>
              <a:rPr lang="zh-CN" altLang="en-US" dirty="0" smtClean="0">
                <a:solidFill>
                  <a:schemeClr val="bg2"/>
                </a:solidFill>
              </a:rPr>
              <a:t>（</a:t>
            </a:r>
            <a:r>
              <a:rPr lang="en-US" altLang="en-US" dirty="0" smtClean="0">
                <a:solidFill>
                  <a:schemeClr val="bg2"/>
                </a:solidFill>
              </a:rPr>
              <a:t>Standard </a:t>
            </a:r>
            <a:r>
              <a:rPr lang="en-US" altLang="en-US" dirty="0">
                <a:solidFill>
                  <a:schemeClr val="bg2"/>
                </a:solidFill>
              </a:rPr>
              <a:t>Operating </a:t>
            </a:r>
            <a:r>
              <a:rPr lang="en-US" altLang="en-US" dirty="0" smtClean="0">
                <a:solidFill>
                  <a:schemeClr val="bg2"/>
                </a:solidFill>
              </a:rPr>
              <a:t>Procedure</a:t>
            </a:r>
            <a:r>
              <a:rPr lang="zh-CN" altLang="en-US" dirty="0" smtClean="0">
                <a:solidFill>
                  <a:schemeClr val="bg2"/>
                </a:solidFill>
              </a:rPr>
              <a:t>）：</a:t>
            </a:r>
            <a:r>
              <a:rPr lang="zh-CN" altLang="zh-CN" dirty="0">
                <a:solidFill>
                  <a:schemeClr val="bg2"/>
                </a:solidFill>
              </a:rPr>
              <a:t>标准操作规程</a:t>
            </a:r>
            <a:r>
              <a:rPr lang="zh-CN" altLang="en-US" dirty="0" smtClean="0">
                <a:solidFill>
                  <a:schemeClr val="bg2"/>
                </a:solidFill>
              </a:rPr>
              <a:t>，，</a:t>
            </a:r>
            <a:r>
              <a:rPr lang="zh-CN" altLang="zh-CN" dirty="0">
                <a:solidFill>
                  <a:schemeClr val="bg2"/>
                </a:solidFill>
              </a:rPr>
              <a:t>保证某项特定操作的一致性而制定的详细的书面</a:t>
            </a:r>
            <a:r>
              <a:rPr lang="zh-CN" altLang="zh-CN" dirty="0" smtClean="0">
                <a:solidFill>
                  <a:schemeClr val="bg2"/>
                </a:solidFill>
              </a:rPr>
              <a:t>要求</a:t>
            </a:r>
            <a:r>
              <a:rPr lang="zh-CN" altLang="en-US" dirty="0" smtClean="0">
                <a:solidFill>
                  <a:schemeClr val="bg2"/>
                </a:solidFill>
              </a:rPr>
              <a:t>。</a:t>
            </a:r>
            <a:endParaRPr lang="en-US" altLang="zh-CN" dirty="0">
              <a:solidFill>
                <a:schemeClr val="bg2"/>
              </a:solidFill>
            </a:endParaRPr>
          </a:p>
          <a:p>
            <a:pPr marL="457200" indent="-457200">
              <a:buFont typeface="Wingdings" panose="05000000000000000000" pitchFamily="2" charset="2"/>
              <a:buChar char="l"/>
            </a:pPr>
            <a:r>
              <a:rPr lang="zh-CN" altLang="en-US" dirty="0">
                <a:solidFill>
                  <a:schemeClr val="bg2"/>
                </a:solidFill>
              </a:rPr>
              <a:t>数据溯源</a:t>
            </a:r>
            <a:r>
              <a:rPr lang="zh-CN" altLang="en-US" dirty="0" smtClean="0">
                <a:solidFill>
                  <a:schemeClr val="bg2"/>
                </a:solidFill>
              </a:rPr>
              <a:t>：找到数据最原始产生的地方，确保数据是可信的，未被篡改的。</a:t>
            </a:r>
            <a:endParaRPr lang="en-US" altLang="zh-CN" dirty="0" smtClean="0">
              <a:solidFill>
                <a:schemeClr val="bg2"/>
              </a:solidFill>
            </a:endParaRPr>
          </a:p>
          <a:p>
            <a:pPr marL="457200" indent="-457200">
              <a:buFont typeface="Wingdings" panose="05000000000000000000" pitchFamily="2" charset="2"/>
              <a:buChar char="l"/>
            </a:pPr>
            <a:r>
              <a:rPr lang="en-US" altLang="zh-CN" dirty="0" smtClean="0">
                <a:solidFill>
                  <a:schemeClr val="bg2"/>
                </a:solidFill>
              </a:rPr>
              <a:t>QA</a:t>
            </a:r>
            <a:r>
              <a:rPr lang="zh-CN" altLang="en-US" dirty="0" smtClean="0">
                <a:solidFill>
                  <a:schemeClr val="bg2"/>
                </a:solidFill>
              </a:rPr>
              <a:t>：</a:t>
            </a:r>
            <a:r>
              <a:rPr lang="en-US" altLang="zh-CN" dirty="0" smtClean="0">
                <a:solidFill>
                  <a:schemeClr val="bg2"/>
                </a:solidFill>
              </a:rPr>
              <a:t>Quality Assurance</a:t>
            </a:r>
            <a:r>
              <a:rPr lang="zh-CN" altLang="en-US" dirty="0" smtClean="0">
                <a:solidFill>
                  <a:schemeClr val="bg2"/>
                </a:solidFill>
              </a:rPr>
              <a:t>，质量保证</a:t>
            </a:r>
            <a:endParaRPr lang="en-US" altLang="zh-CN" dirty="0">
              <a:solidFill>
                <a:schemeClr val="bg2"/>
              </a:solidFill>
            </a:endParaRPr>
          </a:p>
          <a:p>
            <a:pPr marL="457200" indent="-457200">
              <a:buFont typeface="Wingdings" panose="05000000000000000000" pitchFamily="2" charset="2"/>
              <a:buChar char="l"/>
            </a:pPr>
            <a:r>
              <a:rPr lang="en-US" altLang="zh-CN" dirty="0" smtClean="0">
                <a:solidFill>
                  <a:schemeClr val="bg2"/>
                </a:solidFill>
              </a:rPr>
              <a:t>Audit</a:t>
            </a:r>
            <a:r>
              <a:rPr lang="zh-CN" altLang="en-US" dirty="0" smtClean="0">
                <a:solidFill>
                  <a:schemeClr val="bg2"/>
                </a:solidFill>
              </a:rPr>
              <a:t>：稽查</a:t>
            </a:r>
            <a:r>
              <a:rPr lang="zh-CN" altLang="en-US" dirty="0">
                <a:solidFill>
                  <a:schemeClr val="bg2"/>
                </a:solidFill>
              </a:rPr>
              <a:t>；</a:t>
            </a:r>
            <a:r>
              <a:rPr lang="en-US" altLang="zh-CN" dirty="0">
                <a:solidFill>
                  <a:schemeClr val="bg2"/>
                </a:solidFill>
              </a:rPr>
              <a:t> Audit Report</a:t>
            </a:r>
            <a:r>
              <a:rPr lang="zh-CN" altLang="en-US" dirty="0">
                <a:solidFill>
                  <a:schemeClr val="bg2"/>
                </a:solidFill>
              </a:rPr>
              <a:t>：稽查报告</a:t>
            </a:r>
            <a:endParaRPr lang="en-US" altLang="zh-CN" dirty="0">
              <a:solidFill>
                <a:schemeClr val="bg2"/>
              </a:solidFill>
            </a:endParaRPr>
          </a:p>
          <a:p>
            <a:pPr marL="457200" indent="-457200">
              <a:buFont typeface="Wingdings" panose="05000000000000000000" pitchFamily="2" charset="2"/>
              <a:buChar char="l"/>
            </a:pPr>
            <a:r>
              <a:rPr lang="en-US" altLang="zh-CN" dirty="0" smtClean="0">
                <a:solidFill>
                  <a:schemeClr val="bg2"/>
                </a:solidFill>
              </a:rPr>
              <a:t>Audit Trail</a:t>
            </a:r>
            <a:r>
              <a:rPr lang="zh-CN" altLang="en-US" dirty="0" smtClean="0">
                <a:solidFill>
                  <a:schemeClr val="bg2"/>
                </a:solidFill>
              </a:rPr>
              <a:t>：</a:t>
            </a:r>
            <a:r>
              <a:rPr lang="zh-CN" altLang="zh-CN" dirty="0">
                <a:solidFill>
                  <a:schemeClr val="bg2"/>
                </a:solidFill>
              </a:rPr>
              <a:t>稽查</a:t>
            </a:r>
            <a:r>
              <a:rPr lang="zh-CN" altLang="zh-CN" dirty="0" smtClean="0">
                <a:solidFill>
                  <a:schemeClr val="bg2"/>
                </a:solidFill>
              </a:rPr>
              <a:t>轨迹</a:t>
            </a:r>
            <a:r>
              <a:rPr lang="zh-CN" altLang="en-US" dirty="0" smtClean="0">
                <a:solidFill>
                  <a:schemeClr val="bg2"/>
                </a:solidFill>
              </a:rPr>
              <a:t>，</a:t>
            </a:r>
            <a:r>
              <a:rPr lang="zh-CN" altLang="zh-CN" dirty="0">
                <a:solidFill>
                  <a:schemeClr val="bg2"/>
                </a:solidFill>
              </a:rPr>
              <a:t>指能够追溯还原事件发生过程的</a:t>
            </a:r>
            <a:r>
              <a:rPr lang="zh-CN" altLang="zh-CN" dirty="0" smtClean="0">
                <a:solidFill>
                  <a:schemeClr val="bg2"/>
                </a:solidFill>
              </a:rPr>
              <a:t>记录</a:t>
            </a:r>
            <a:r>
              <a:rPr lang="zh-CN" altLang="en-US" dirty="0" smtClean="0">
                <a:solidFill>
                  <a:schemeClr val="bg2"/>
                </a:solidFill>
              </a:rPr>
              <a:t>。</a:t>
            </a:r>
            <a:endParaRPr lang="en-US" altLang="zh-CN" dirty="0" smtClean="0">
              <a:solidFill>
                <a:schemeClr val="bg2"/>
              </a:solidFill>
            </a:endParaRPr>
          </a:p>
          <a:p>
            <a:pPr marL="457200" indent="-457200">
              <a:buFont typeface="Wingdings" panose="05000000000000000000" pitchFamily="2" charset="2"/>
              <a:buChar char="l"/>
            </a:pPr>
            <a:r>
              <a:rPr lang="en-US" altLang="zh-CN" dirty="0">
                <a:solidFill>
                  <a:schemeClr val="bg2"/>
                </a:solidFill>
              </a:rPr>
              <a:t>RFC</a:t>
            </a:r>
            <a:r>
              <a:rPr lang="zh-CN" altLang="en-US" dirty="0">
                <a:solidFill>
                  <a:schemeClr val="bg2"/>
                </a:solidFill>
              </a:rPr>
              <a:t>：</a:t>
            </a:r>
            <a:r>
              <a:rPr lang="en-US" altLang="zh-CN" dirty="0">
                <a:solidFill>
                  <a:schemeClr val="bg2"/>
                </a:solidFill>
              </a:rPr>
              <a:t>Reason for Change</a:t>
            </a:r>
            <a:r>
              <a:rPr lang="zh-CN" altLang="en-US" dirty="0">
                <a:solidFill>
                  <a:schemeClr val="bg2"/>
                </a:solidFill>
              </a:rPr>
              <a:t>，修改原因，任何数据的修改都</a:t>
            </a:r>
            <a:r>
              <a:rPr lang="zh-CN" altLang="en-US" dirty="0" smtClean="0">
                <a:solidFill>
                  <a:schemeClr val="bg2"/>
                </a:solidFill>
              </a:rPr>
              <a:t>必须有稽查轨迹，并说明修改原因。</a:t>
            </a:r>
            <a:endParaRPr lang="en-US" altLang="zh-CN" dirty="0">
              <a:solidFill>
                <a:schemeClr val="bg2"/>
              </a:solidFill>
            </a:endParaRPr>
          </a:p>
        </p:txBody>
      </p:sp>
      <p:sp>
        <p:nvSpPr>
          <p:cNvPr id="3" name="Rectangle 2"/>
          <p:cNvSpPr>
            <a:spLocks noChangeArrowheads="1"/>
          </p:cNvSpPr>
          <p:nvPr/>
        </p:nvSpPr>
        <p:spPr bwMode="auto">
          <a:xfrm>
            <a:off x="107504" y="692696"/>
            <a:ext cx="2808312" cy="717550"/>
          </a:xfrm>
          <a:prstGeom prst="rect">
            <a:avLst/>
          </a:prstGeom>
          <a:noFill/>
          <a:ln w="9525">
            <a:noFill/>
            <a:miter lim="800000"/>
            <a:headEnd/>
            <a:tailEnd/>
          </a:ln>
        </p:spPr>
        <p:txBody>
          <a:bodyPr anchor="ctr"/>
          <a:lstStyle/>
          <a:p>
            <a:pPr>
              <a:spcBef>
                <a:spcPct val="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其他术语解释：</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1473258"/>
      </p:ext>
    </p:extLst>
  </p:cSld>
  <p:clrMapOvr>
    <a:masterClrMapping/>
  </p:clrMapOvr>
  <p:transition spd="slow">
    <p:strips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3481" y="802948"/>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临床试验信息化现状</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165786" y="1520498"/>
            <a:ext cx="8384980" cy="3626250"/>
          </a:xfrm>
          <a:prstGeom prst="rect">
            <a:avLst/>
          </a:prstGeom>
          <a:noFill/>
          <a:ln w="9525">
            <a:noFill/>
            <a:miter lim="800000"/>
            <a:headEnd/>
            <a:tailEnd/>
          </a:ln>
          <a:effectLst/>
        </p:spPr>
        <p:txBody>
          <a:bodyPr wrap="square" lIns="92075" tIns="46038" rIns="92075" bIns="46038">
            <a:spAutoFit/>
          </a:bodyPr>
          <a:lstStyle/>
          <a:p>
            <a:pPr marL="457200" indent="-457200">
              <a:buFont typeface="Wingdings" panose="05000000000000000000" pitchFamily="2" charset="2"/>
              <a:buChar char="l"/>
            </a:pPr>
            <a:r>
              <a:rPr lang="en-US" altLang="zh-CN" dirty="0">
                <a:solidFill>
                  <a:schemeClr val="bg2"/>
                </a:solidFill>
              </a:rPr>
              <a:t>EDC</a:t>
            </a:r>
            <a:r>
              <a:rPr lang="zh-CN" altLang="en-US" dirty="0">
                <a:solidFill>
                  <a:schemeClr val="bg2"/>
                </a:solidFill>
              </a:rPr>
              <a:t>：电子数据收集系统</a:t>
            </a:r>
            <a:endParaRPr lang="en-US" altLang="zh-CN" dirty="0">
              <a:solidFill>
                <a:schemeClr val="bg2"/>
              </a:solidFill>
            </a:endParaRPr>
          </a:p>
          <a:p>
            <a:pPr marL="457200" indent="-457200">
              <a:buFont typeface="Wingdings" panose="05000000000000000000" pitchFamily="2" charset="2"/>
              <a:buChar char="l"/>
            </a:pPr>
            <a:r>
              <a:rPr lang="en-US" altLang="zh-CN" dirty="0">
                <a:solidFill>
                  <a:schemeClr val="bg2"/>
                </a:solidFill>
              </a:rPr>
              <a:t>CTMS</a:t>
            </a:r>
            <a:r>
              <a:rPr lang="zh-CN" altLang="en-US" dirty="0">
                <a:solidFill>
                  <a:schemeClr val="bg2"/>
                </a:solidFill>
              </a:rPr>
              <a:t>：临床试验项目管理系统</a:t>
            </a:r>
            <a:endParaRPr lang="en-US" altLang="zh-CN" dirty="0">
              <a:solidFill>
                <a:schemeClr val="bg2"/>
              </a:solidFill>
            </a:endParaRPr>
          </a:p>
          <a:p>
            <a:pPr marL="457200" indent="-457200">
              <a:buFont typeface="Wingdings" panose="05000000000000000000" pitchFamily="2" charset="2"/>
              <a:buChar char="l"/>
            </a:pPr>
            <a:r>
              <a:rPr lang="en-US" altLang="zh-CN" dirty="0">
                <a:solidFill>
                  <a:schemeClr val="bg2"/>
                </a:solidFill>
              </a:rPr>
              <a:t>eTMF:</a:t>
            </a:r>
            <a:r>
              <a:rPr lang="zh-CN" altLang="en-US" dirty="0">
                <a:solidFill>
                  <a:schemeClr val="bg2"/>
                </a:solidFill>
              </a:rPr>
              <a:t>电子临床试验文档管理系统</a:t>
            </a:r>
            <a:endParaRPr lang="en-US" altLang="zh-CN" dirty="0">
              <a:solidFill>
                <a:schemeClr val="bg2"/>
              </a:solidFill>
            </a:endParaRPr>
          </a:p>
          <a:p>
            <a:pPr marL="457200" indent="-457200">
              <a:buFont typeface="Wingdings" panose="05000000000000000000" pitchFamily="2" charset="2"/>
              <a:buChar char="l"/>
            </a:pPr>
            <a:r>
              <a:rPr lang="en-US" altLang="zh-CN" dirty="0">
                <a:solidFill>
                  <a:schemeClr val="bg2"/>
                </a:solidFill>
              </a:rPr>
              <a:t>SIS/GCP</a:t>
            </a:r>
            <a:r>
              <a:rPr lang="zh-CN" altLang="en-US" dirty="0">
                <a:solidFill>
                  <a:schemeClr val="bg2"/>
                </a:solidFill>
              </a:rPr>
              <a:t>：临床试验机构</a:t>
            </a:r>
            <a:r>
              <a:rPr lang="zh-CN" altLang="en-US" dirty="0" smtClean="0">
                <a:solidFill>
                  <a:schemeClr val="bg2"/>
                </a:solidFill>
              </a:rPr>
              <a:t>管理系统</a:t>
            </a:r>
            <a:endParaRPr lang="en-US" altLang="zh-CN" dirty="0" smtClean="0">
              <a:solidFill>
                <a:schemeClr val="bg2"/>
              </a:solidFill>
            </a:endParaRPr>
          </a:p>
          <a:p>
            <a:pPr marL="457200" indent="-457200">
              <a:buFont typeface="Wingdings" panose="05000000000000000000" pitchFamily="2" charset="2"/>
              <a:buChar char="l"/>
            </a:pPr>
            <a:r>
              <a:rPr lang="en-US" altLang="zh-CN" dirty="0" smtClean="0">
                <a:solidFill>
                  <a:schemeClr val="bg2"/>
                </a:solidFill>
              </a:rPr>
              <a:t>ECS</a:t>
            </a:r>
            <a:r>
              <a:rPr lang="zh-CN" altLang="en-US" dirty="0" smtClean="0">
                <a:solidFill>
                  <a:schemeClr val="bg2"/>
                </a:solidFill>
              </a:rPr>
              <a:t>：伦理管理系统</a:t>
            </a:r>
            <a:endParaRPr lang="en-US" altLang="zh-CN" dirty="0">
              <a:solidFill>
                <a:schemeClr val="bg2"/>
              </a:solidFill>
            </a:endParaRPr>
          </a:p>
          <a:p>
            <a:pPr marL="457200" indent="-457200">
              <a:buFont typeface="Wingdings" panose="05000000000000000000" pitchFamily="2" charset="2"/>
              <a:buChar char="l"/>
            </a:pPr>
            <a:r>
              <a:rPr lang="en-US" altLang="zh-CN" dirty="0">
                <a:solidFill>
                  <a:schemeClr val="bg2"/>
                </a:solidFill>
              </a:rPr>
              <a:t>IWRS</a:t>
            </a:r>
            <a:r>
              <a:rPr lang="zh-CN" altLang="en-US" dirty="0">
                <a:solidFill>
                  <a:schemeClr val="bg2"/>
                </a:solidFill>
              </a:rPr>
              <a:t>：中央随机系统（含药物管理</a:t>
            </a:r>
            <a:r>
              <a:rPr lang="zh-CN" altLang="en-US" dirty="0" smtClean="0">
                <a:solidFill>
                  <a:schemeClr val="bg2"/>
                </a:solidFill>
              </a:rPr>
              <a:t>）</a:t>
            </a:r>
            <a:endParaRPr lang="en-US" altLang="zh-CN" dirty="0" smtClean="0">
              <a:solidFill>
                <a:schemeClr val="bg2"/>
              </a:solidFill>
            </a:endParaRPr>
          </a:p>
          <a:p>
            <a:pPr marL="457200" indent="-457200">
              <a:buFont typeface="Wingdings" panose="05000000000000000000" pitchFamily="2" charset="2"/>
              <a:buChar char="l"/>
            </a:pPr>
            <a:r>
              <a:rPr lang="en-US" altLang="zh-CN" dirty="0" smtClean="0">
                <a:solidFill>
                  <a:schemeClr val="bg2"/>
                </a:solidFill>
              </a:rPr>
              <a:t>PV</a:t>
            </a:r>
            <a:r>
              <a:rPr lang="zh-CN" altLang="en-US" dirty="0" smtClean="0">
                <a:solidFill>
                  <a:schemeClr val="bg2"/>
                </a:solidFill>
              </a:rPr>
              <a:t>系统：药物警戒系统</a:t>
            </a:r>
            <a:endParaRPr lang="en-US" altLang="zh-CN" dirty="0">
              <a:solidFill>
                <a:schemeClr val="bg2"/>
              </a:solidFill>
            </a:endParaRPr>
          </a:p>
        </p:txBody>
      </p:sp>
      <p:sp>
        <p:nvSpPr>
          <p:cNvPr id="5" name="Rectangle 3"/>
          <p:cNvSpPr>
            <a:spLocks noChangeArrowheads="1"/>
          </p:cNvSpPr>
          <p:nvPr/>
        </p:nvSpPr>
        <p:spPr bwMode="auto">
          <a:xfrm>
            <a:off x="165786" y="5301208"/>
            <a:ext cx="8811008" cy="1385637"/>
          </a:xfrm>
          <a:prstGeom prst="rect">
            <a:avLst/>
          </a:prstGeom>
          <a:noFill/>
          <a:ln w="9525">
            <a:noFill/>
            <a:miter lim="800000"/>
            <a:headEnd/>
            <a:tailEnd/>
          </a:ln>
          <a:effectLst/>
        </p:spPr>
        <p:txBody>
          <a:bodyPr wrap="square" lIns="92075" tIns="46038" rIns="92075" bIns="46038">
            <a:spAutoFit/>
          </a:bodyPr>
          <a:lstStyle/>
          <a:p>
            <a:r>
              <a:rPr lang="zh-CN" altLang="en-US" dirty="0" smtClean="0">
                <a:solidFill>
                  <a:schemeClr val="bg2"/>
                </a:solidFill>
              </a:rPr>
              <a:t>信息化正在起步并快速发展，但是还是落后于其他行业。互联网和平台意识缺乏。</a:t>
            </a:r>
            <a:r>
              <a:rPr lang="en-US" altLang="zh-CN" dirty="0" smtClean="0">
                <a:solidFill>
                  <a:schemeClr val="bg2"/>
                </a:solidFill>
              </a:rPr>
              <a:t>EDC</a:t>
            </a:r>
            <a:r>
              <a:rPr lang="zh-CN" altLang="en-US" dirty="0" smtClean="0">
                <a:solidFill>
                  <a:schemeClr val="bg2"/>
                </a:solidFill>
              </a:rPr>
              <a:t>系统成为刚需。主要竞争对手：太美、百奥知、伊柯夫、揽萃等。</a:t>
            </a:r>
            <a:endParaRPr lang="en-US" altLang="zh-CN" dirty="0">
              <a:solidFill>
                <a:schemeClr val="bg2"/>
              </a:solidFill>
            </a:endParaRPr>
          </a:p>
        </p:txBody>
      </p:sp>
    </p:spTree>
    <p:extLst>
      <p:ext uri="{BB962C8B-B14F-4D97-AF65-F5344CB8AC3E}">
        <p14:creationId xmlns:p14="http://schemas.microsoft.com/office/powerpoint/2010/main" val="4219754325"/>
      </p:ext>
    </p:extLst>
  </p:cSld>
  <p:clrMapOvr>
    <a:masterClrMapping/>
  </p:clrMapOvr>
  <p:transition spd="slow">
    <p:strips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3481" y="802948"/>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临床试验行业发展与变化</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153480" y="1520498"/>
            <a:ext cx="8811008" cy="954750"/>
          </a:xfrm>
          <a:prstGeom prst="rect">
            <a:avLst/>
          </a:prstGeom>
          <a:noFill/>
          <a:ln w="9525">
            <a:noFill/>
            <a:miter lim="800000"/>
            <a:headEnd/>
            <a:tailEnd/>
          </a:ln>
          <a:effectLst/>
        </p:spPr>
        <p:txBody>
          <a:bodyPr wrap="square" lIns="92075" tIns="46038" rIns="92075" bIns="46038">
            <a:spAutoFit/>
          </a:bodyPr>
          <a:lstStyle/>
          <a:p>
            <a:r>
              <a:rPr lang="zh-CN" altLang="en-US" dirty="0">
                <a:solidFill>
                  <a:schemeClr val="bg2"/>
                </a:solidFill>
              </a:rPr>
              <a:t>医药、医疗行业是任何一个国家</a:t>
            </a:r>
            <a:r>
              <a:rPr lang="zh-CN" altLang="en-US" dirty="0" smtClean="0">
                <a:solidFill>
                  <a:schemeClr val="bg2"/>
                </a:solidFill>
              </a:rPr>
              <a:t>都实施严格</a:t>
            </a:r>
            <a:r>
              <a:rPr lang="zh-CN" altLang="en-US" dirty="0">
                <a:solidFill>
                  <a:schemeClr val="bg2"/>
                </a:solidFill>
              </a:rPr>
              <a:t>监管</a:t>
            </a:r>
            <a:r>
              <a:rPr lang="zh-CN" altLang="en-US" dirty="0" smtClean="0">
                <a:solidFill>
                  <a:schemeClr val="bg2"/>
                </a:solidFill>
              </a:rPr>
              <a:t>的行业，国家政策对行业的影响是巨大的。</a:t>
            </a:r>
            <a:endParaRPr lang="en-US" altLang="zh-CN" dirty="0">
              <a:solidFill>
                <a:schemeClr val="bg2"/>
              </a:solidFill>
            </a:endParaRPr>
          </a:p>
        </p:txBody>
      </p:sp>
      <p:sp>
        <p:nvSpPr>
          <p:cNvPr id="5" name="Rectangle 3"/>
          <p:cNvSpPr>
            <a:spLocks noChangeArrowheads="1"/>
          </p:cNvSpPr>
          <p:nvPr/>
        </p:nvSpPr>
        <p:spPr bwMode="auto">
          <a:xfrm>
            <a:off x="164027" y="2715423"/>
            <a:ext cx="8811008" cy="1816524"/>
          </a:xfrm>
          <a:prstGeom prst="rect">
            <a:avLst/>
          </a:prstGeom>
          <a:noFill/>
          <a:ln w="9525">
            <a:noFill/>
            <a:miter lim="800000"/>
            <a:headEnd/>
            <a:tailEnd/>
          </a:ln>
          <a:effectLst/>
        </p:spPr>
        <p:txBody>
          <a:bodyPr wrap="square" lIns="92075" tIns="46038" rIns="92075" bIns="46038">
            <a:spAutoFit/>
          </a:bodyPr>
          <a:lstStyle/>
          <a:p>
            <a:r>
              <a:rPr lang="en-US" altLang="zh-CN" dirty="0" smtClean="0">
                <a:solidFill>
                  <a:schemeClr val="bg2"/>
                </a:solidFill>
              </a:rPr>
              <a:t>2015</a:t>
            </a:r>
            <a:r>
              <a:rPr lang="zh-CN" altLang="en-US" dirty="0" smtClean="0">
                <a:solidFill>
                  <a:schemeClr val="bg2"/>
                </a:solidFill>
              </a:rPr>
              <a:t>年</a:t>
            </a:r>
            <a:r>
              <a:rPr lang="en-US" altLang="zh-CN" dirty="0" smtClean="0">
                <a:solidFill>
                  <a:schemeClr val="bg2"/>
                </a:solidFill>
              </a:rPr>
              <a:t>722</a:t>
            </a:r>
            <a:r>
              <a:rPr lang="zh-CN" altLang="en-US" dirty="0" smtClean="0">
                <a:solidFill>
                  <a:schemeClr val="bg2"/>
                </a:solidFill>
              </a:rPr>
              <a:t>事件之前中国药物临床试验状况：机构资格认证、数量有限、供不应求；对研究者积极性差；仿制药都要做大临床；政府审批效率低；造假现象严重，不规范。</a:t>
            </a:r>
            <a:endParaRPr lang="en-US" altLang="zh-CN" dirty="0">
              <a:solidFill>
                <a:schemeClr val="bg2"/>
              </a:solidFill>
            </a:endParaRPr>
          </a:p>
        </p:txBody>
      </p:sp>
      <p:sp>
        <p:nvSpPr>
          <p:cNvPr id="6" name="矩形 5"/>
          <p:cNvSpPr/>
          <p:nvPr/>
        </p:nvSpPr>
        <p:spPr>
          <a:xfrm>
            <a:off x="198510" y="4701225"/>
            <a:ext cx="2518638" cy="523220"/>
          </a:xfrm>
          <a:prstGeom prst="rect">
            <a:avLst/>
          </a:prstGeom>
        </p:spPr>
        <p:txBody>
          <a:bodyPr wrap="none">
            <a:spAutoFit/>
          </a:bodyPr>
          <a:lstStyle/>
          <a:p>
            <a:r>
              <a:rPr lang="en-US" altLang="zh-CN" dirty="0"/>
              <a:t>2015</a:t>
            </a:r>
            <a:r>
              <a:rPr lang="zh-CN" altLang="en-US" dirty="0"/>
              <a:t>年</a:t>
            </a:r>
            <a:r>
              <a:rPr lang="en-US" altLang="zh-CN" dirty="0"/>
              <a:t>7</a:t>
            </a:r>
            <a:r>
              <a:rPr lang="zh-CN" altLang="en-US" dirty="0"/>
              <a:t>月</a:t>
            </a:r>
            <a:r>
              <a:rPr lang="en-US" altLang="zh-CN" dirty="0"/>
              <a:t>22</a:t>
            </a:r>
            <a:r>
              <a:rPr lang="zh-CN" altLang="en-US" dirty="0"/>
              <a:t>日</a:t>
            </a:r>
          </a:p>
        </p:txBody>
      </p:sp>
      <p:sp>
        <p:nvSpPr>
          <p:cNvPr id="7" name="矩形 6"/>
          <p:cNvSpPr/>
          <p:nvPr/>
        </p:nvSpPr>
        <p:spPr>
          <a:xfrm>
            <a:off x="2717148" y="4531947"/>
            <a:ext cx="5959308" cy="954107"/>
          </a:xfrm>
          <a:prstGeom prst="rect">
            <a:avLst/>
          </a:prstGeom>
        </p:spPr>
        <p:txBody>
          <a:bodyPr wrap="square">
            <a:spAutoFit/>
          </a:bodyPr>
          <a:lstStyle/>
          <a:p>
            <a:r>
              <a:rPr lang="en-US" altLang="zh-CN" dirty="0" smtClean="0"/>
              <a:t>“</a:t>
            </a:r>
            <a:r>
              <a:rPr lang="zh-CN" altLang="en-US" dirty="0" smtClean="0"/>
              <a:t>关于</a:t>
            </a:r>
            <a:r>
              <a:rPr lang="zh-CN" altLang="en-US" dirty="0"/>
              <a:t>开展药物临床试验数据自查核查工作的</a:t>
            </a:r>
            <a:r>
              <a:rPr lang="zh-CN" altLang="en-US" dirty="0" smtClean="0"/>
              <a:t>公告</a:t>
            </a:r>
            <a:r>
              <a:rPr lang="en-US" altLang="zh-CN" dirty="0" smtClean="0"/>
              <a:t>”</a:t>
            </a:r>
            <a:r>
              <a:rPr lang="zh-CN" altLang="en-US" dirty="0" smtClean="0"/>
              <a:t>（</a:t>
            </a:r>
            <a:r>
              <a:rPr lang="en-US" altLang="zh-CN" dirty="0"/>
              <a:t>2015</a:t>
            </a:r>
            <a:r>
              <a:rPr lang="zh-CN" altLang="en-US" dirty="0"/>
              <a:t>年第</a:t>
            </a:r>
            <a:r>
              <a:rPr lang="en-US" altLang="zh-CN" dirty="0"/>
              <a:t>117</a:t>
            </a:r>
            <a:r>
              <a:rPr lang="zh-CN" altLang="en-US" dirty="0"/>
              <a:t>号</a:t>
            </a:r>
            <a:r>
              <a:rPr lang="zh-CN" altLang="en-US" dirty="0" smtClean="0"/>
              <a:t>）</a:t>
            </a:r>
            <a:endParaRPr lang="zh-CN" altLang="en-US" dirty="0"/>
          </a:p>
        </p:txBody>
      </p:sp>
      <p:sp>
        <p:nvSpPr>
          <p:cNvPr id="8" name="矩形 7"/>
          <p:cNvSpPr/>
          <p:nvPr/>
        </p:nvSpPr>
        <p:spPr>
          <a:xfrm>
            <a:off x="331589" y="5690153"/>
            <a:ext cx="8475883" cy="461665"/>
          </a:xfrm>
          <a:prstGeom prst="rect">
            <a:avLst/>
          </a:prstGeom>
        </p:spPr>
        <p:txBody>
          <a:bodyPr wrap="square">
            <a:spAutoFit/>
          </a:bodyPr>
          <a:lstStyle/>
          <a:p>
            <a:r>
              <a:rPr lang="zh-CN" altLang="en-US" sz="2400" b="0" dirty="0"/>
              <a:t>“公告”还附了</a:t>
            </a:r>
            <a:r>
              <a:rPr lang="en-US" altLang="zh-CN" sz="2400" b="0" dirty="0"/>
              <a:t>1622</a:t>
            </a:r>
            <a:r>
              <a:rPr lang="zh-CN" altLang="en-US" sz="2400" b="0" dirty="0"/>
              <a:t>个“药物临床试验数据自查核查品种清单”</a:t>
            </a:r>
            <a:endParaRPr lang="zh-CN" altLang="en-US" sz="2400" dirty="0"/>
          </a:p>
        </p:txBody>
      </p:sp>
    </p:spTree>
    <p:extLst>
      <p:ext uri="{BB962C8B-B14F-4D97-AF65-F5344CB8AC3E}">
        <p14:creationId xmlns:p14="http://schemas.microsoft.com/office/powerpoint/2010/main" val="230202912"/>
      </p:ext>
    </p:extLst>
  </p:cSld>
  <p:clrMapOvr>
    <a:masterClrMapping/>
  </p:clrMapOvr>
  <p:transition spd="slow">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74" y="1052736"/>
            <a:ext cx="6963747" cy="80973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59" y="2492896"/>
            <a:ext cx="4221688" cy="295232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2492896"/>
            <a:ext cx="4104456" cy="2952328"/>
          </a:xfrm>
          <a:prstGeom prst="rect">
            <a:avLst/>
          </a:prstGeom>
        </p:spPr>
      </p:pic>
    </p:spTree>
    <p:extLst>
      <p:ext uri="{BB962C8B-B14F-4D97-AF65-F5344CB8AC3E}">
        <p14:creationId xmlns:p14="http://schemas.microsoft.com/office/powerpoint/2010/main" val="4104527373"/>
      </p:ext>
    </p:extLst>
  </p:cSld>
  <p:clrMapOvr>
    <a:masterClrMapping/>
  </p:clrMapOvr>
  <p:transition spd="slow">
    <p:strips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3481" y="802948"/>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临床试验行业发展与变化</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291096" y="1640109"/>
            <a:ext cx="2534668" cy="523220"/>
          </a:xfrm>
          <a:prstGeom prst="rect">
            <a:avLst/>
          </a:prstGeom>
        </p:spPr>
        <p:txBody>
          <a:bodyPr wrap="none">
            <a:spAutoFit/>
          </a:bodyPr>
          <a:lstStyle/>
          <a:p>
            <a:r>
              <a:rPr lang="en-US" altLang="zh-CN" dirty="0"/>
              <a:t>2017</a:t>
            </a:r>
            <a:r>
              <a:rPr lang="zh-CN" altLang="en-US" dirty="0"/>
              <a:t>年</a:t>
            </a:r>
            <a:r>
              <a:rPr lang="en-US" altLang="zh-CN" dirty="0"/>
              <a:t>5</a:t>
            </a:r>
            <a:r>
              <a:rPr lang="zh-CN" altLang="en-US" dirty="0"/>
              <a:t>月</a:t>
            </a:r>
            <a:r>
              <a:rPr lang="en-US" altLang="zh-CN" dirty="0"/>
              <a:t>11</a:t>
            </a:r>
            <a:r>
              <a:rPr lang="zh-CN" altLang="en-US" dirty="0"/>
              <a:t>日</a:t>
            </a:r>
          </a:p>
        </p:txBody>
      </p:sp>
      <p:sp>
        <p:nvSpPr>
          <p:cNvPr id="10" name="矩形 9"/>
          <p:cNvSpPr/>
          <p:nvPr/>
        </p:nvSpPr>
        <p:spPr>
          <a:xfrm>
            <a:off x="2915816" y="1470831"/>
            <a:ext cx="5853662" cy="954107"/>
          </a:xfrm>
          <a:prstGeom prst="rect">
            <a:avLst/>
          </a:prstGeom>
        </p:spPr>
        <p:txBody>
          <a:bodyPr wrap="square">
            <a:spAutoFit/>
          </a:bodyPr>
          <a:lstStyle/>
          <a:p>
            <a:r>
              <a:rPr lang="zh-CN" altLang="en-US" dirty="0"/>
              <a:t>关于鼓励药品医疗器械创新改革临床试验管理的相关政策</a:t>
            </a:r>
          </a:p>
        </p:txBody>
      </p:sp>
      <p:sp>
        <p:nvSpPr>
          <p:cNvPr id="11" name="矩形 10"/>
          <p:cNvSpPr/>
          <p:nvPr/>
        </p:nvSpPr>
        <p:spPr>
          <a:xfrm>
            <a:off x="3022725" y="3727192"/>
            <a:ext cx="6013771" cy="954107"/>
          </a:xfrm>
          <a:prstGeom prst="rect">
            <a:avLst/>
          </a:prstGeom>
        </p:spPr>
        <p:txBody>
          <a:bodyPr wrap="square">
            <a:spAutoFit/>
          </a:bodyPr>
          <a:lstStyle/>
          <a:p>
            <a:r>
              <a:rPr lang="en-US" altLang="zh-CN" dirty="0"/>
              <a:t>《</a:t>
            </a:r>
            <a:r>
              <a:rPr lang="zh-CN" altLang="en-US" dirty="0"/>
              <a:t>关于深化审评审批制度改革鼓励药品医疗器械创新的意见</a:t>
            </a:r>
            <a:r>
              <a:rPr lang="en-US" altLang="zh-CN" dirty="0" smtClean="0"/>
              <a:t>》- </a:t>
            </a:r>
            <a:r>
              <a:rPr lang="zh-CN" altLang="en-US" dirty="0" smtClean="0"/>
              <a:t>两办意见</a:t>
            </a:r>
            <a:endParaRPr lang="zh-CN" altLang="en-US" dirty="0"/>
          </a:p>
        </p:txBody>
      </p:sp>
      <p:sp>
        <p:nvSpPr>
          <p:cNvPr id="12" name="矩形 11"/>
          <p:cNvSpPr/>
          <p:nvPr/>
        </p:nvSpPr>
        <p:spPr>
          <a:xfrm>
            <a:off x="306917" y="3942636"/>
            <a:ext cx="2715808" cy="523220"/>
          </a:xfrm>
          <a:prstGeom prst="rect">
            <a:avLst/>
          </a:prstGeom>
        </p:spPr>
        <p:txBody>
          <a:bodyPr wrap="none">
            <a:spAutoFit/>
          </a:bodyPr>
          <a:lstStyle/>
          <a:p>
            <a:r>
              <a:rPr lang="en-US" altLang="zh-CN" dirty="0"/>
              <a:t>2017</a:t>
            </a:r>
            <a:r>
              <a:rPr lang="zh-CN" altLang="en-US" dirty="0"/>
              <a:t>年</a:t>
            </a:r>
            <a:r>
              <a:rPr lang="en-US" altLang="zh-CN" dirty="0"/>
              <a:t>10</a:t>
            </a:r>
            <a:r>
              <a:rPr lang="zh-CN" altLang="en-US" dirty="0"/>
              <a:t>月</a:t>
            </a:r>
            <a:r>
              <a:rPr lang="en-US" altLang="zh-CN" dirty="0"/>
              <a:t>09</a:t>
            </a:r>
            <a:r>
              <a:rPr lang="zh-CN" altLang="en-US" dirty="0"/>
              <a:t>日</a:t>
            </a:r>
          </a:p>
        </p:txBody>
      </p:sp>
      <p:sp>
        <p:nvSpPr>
          <p:cNvPr id="13" name="矩形 12"/>
          <p:cNvSpPr/>
          <p:nvPr/>
        </p:nvSpPr>
        <p:spPr>
          <a:xfrm>
            <a:off x="3282049" y="4829443"/>
            <a:ext cx="4572000" cy="954107"/>
          </a:xfrm>
          <a:prstGeom prst="rect">
            <a:avLst/>
          </a:prstGeom>
        </p:spPr>
        <p:txBody>
          <a:bodyPr>
            <a:spAutoFit/>
          </a:bodyPr>
          <a:lstStyle/>
          <a:p>
            <a:r>
              <a:rPr lang="zh-CN" altLang="en-US" dirty="0"/>
              <a:t>药物临床试验机构管理规定（征求意见稿）</a:t>
            </a:r>
          </a:p>
        </p:txBody>
      </p:sp>
      <p:sp>
        <p:nvSpPr>
          <p:cNvPr id="14" name="矩形 13"/>
          <p:cNvSpPr/>
          <p:nvPr/>
        </p:nvSpPr>
        <p:spPr>
          <a:xfrm>
            <a:off x="324632" y="5044886"/>
            <a:ext cx="2715808" cy="523220"/>
          </a:xfrm>
          <a:prstGeom prst="rect">
            <a:avLst/>
          </a:prstGeom>
        </p:spPr>
        <p:txBody>
          <a:bodyPr wrap="none">
            <a:spAutoFit/>
          </a:bodyPr>
          <a:lstStyle/>
          <a:p>
            <a:r>
              <a:rPr lang="en-US" altLang="zh-CN" dirty="0"/>
              <a:t>2017</a:t>
            </a:r>
            <a:r>
              <a:rPr lang="zh-CN" altLang="en-US" dirty="0"/>
              <a:t>年</a:t>
            </a:r>
            <a:r>
              <a:rPr lang="en-US" altLang="zh-CN" dirty="0"/>
              <a:t>10</a:t>
            </a:r>
            <a:r>
              <a:rPr lang="zh-CN" altLang="en-US" dirty="0" smtClean="0"/>
              <a:t>月</a:t>
            </a:r>
            <a:r>
              <a:rPr lang="en-US" altLang="zh-CN" dirty="0" smtClean="0"/>
              <a:t>26</a:t>
            </a:r>
            <a:r>
              <a:rPr lang="zh-CN" altLang="en-US" dirty="0" smtClean="0"/>
              <a:t>日</a:t>
            </a:r>
            <a:endParaRPr lang="zh-CN" altLang="en-US" dirty="0"/>
          </a:p>
        </p:txBody>
      </p:sp>
      <p:sp>
        <p:nvSpPr>
          <p:cNvPr id="15" name="矩形 14"/>
          <p:cNvSpPr/>
          <p:nvPr/>
        </p:nvSpPr>
        <p:spPr>
          <a:xfrm>
            <a:off x="309622" y="6079982"/>
            <a:ext cx="2715808" cy="523220"/>
          </a:xfrm>
          <a:prstGeom prst="rect">
            <a:avLst/>
          </a:prstGeom>
        </p:spPr>
        <p:txBody>
          <a:bodyPr wrap="none">
            <a:spAutoFit/>
          </a:bodyPr>
          <a:lstStyle/>
          <a:p>
            <a:r>
              <a:rPr lang="en-US" altLang="zh-CN" dirty="0"/>
              <a:t>2017</a:t>
            </a:r>
            <a:r>
              <a:rPr lang="zh-CN" altLang="en-US" dirty="0"/>
              <a:t>年</a:t>
            </a:r>
            <a:r>
              <a:rPr lang="en-US" altLang="zh-CN" dirty="0"/>
              <a:t>11</a:t>
            </a:r>
            <a:r>
              <a:rPr lang="zh-CN" altLang="en-US" dirty="0"/>
              <a:t>月</a:t>
            </a:r>
            <a:r>
              <a:rPr lang="en-US" altLang="zh-CN" dirty="0"/>
              <a:t>15</a:t>
            </a:r>
            <a:r>
              <a:rPr lang="zh-CN" altLang="en-US" dirty="0"/>
              <a:t>日</a:t>
            </a:r>
          </a:p>
        </p:txBody>
      </p:sp>
      <p:sp>
        <p:nvSpPr>
          <p:cNvPr id="16" name="矩形 15"/>
          <p:cNvSpPr/>
          <p:nvPr/>
        </p:nvSpPr>
        <p:spPr>
          <a:xfrm>
            <a:off x="3261323" y="5903893"/>
            <a:ext cx="4572000" cy="954107"/>
          </a:xfrm>
          <a:prstGeom prst="rect">
            <a:avLst/>
          </a:prstGeom>
        </p:spPr>
        <p:txBody>
          <a:bodyPr>
            <a:spAutoFit/>
          </a:bodyPr>
          <a:lstStyle/>
          <a:p>
            <a:r>
              <a:rPr lang="zh-CN" altLang="en-US" dirty="0"/>
              <a:t>医疗器械临床试验机构条件和备案管理办法</a:t>
            </a:r>
          </a:p>
        </p:txBody>
      </p:sp>
      <p:sp>
        <p:nvSpPr>
          <p:cNvPr id="17" name="矩形 16"/>
          <p:cNvSpPr/>
          <p:nvPr/>
        </p:nvSpPr>
        <p:spPr>
          <a:xfrm>
            <a:off x="338222" y="2599011"/>
            <a:ext cx="8466681" cy="954107"/>
          </a:xfrm>
          <a:prstGeom prst="rect">
            <a:avLst/>
          </a:prstGeom>
        </p:spPr>
        <p:txBody>
          <a:bodyPr wrap="square">
            <a:spAutoFit/>
          </a:bodyPr>
          <a:lstStyle/>
          <a:p>
            <a:r>
              <a:rPr lang="zh-CN" altLang="en-US" dirty="0"/>
              <a:t>2017年6月19日，中国国家食品药品监督管理总局宣布正式加入ICH(国际人用药品注册技术协调会)</a:t>
            </a:r>
          </a:p>
        </p:txBody>
      </p:sp>
    </p:spTree>
    <p:extLst>
      <p:ext uri="{BB962C8B-B14F-4D97-AF65-F5344CB8AC3E}">
        <p14:creationId xmlns:p14="http://schemas.microsoft.com/office/powerpoint/2010/main" val="2688755492"/>
      </p:ext>
    </p:extLst>
  </p:cSld>
  <p:clrMapOvr>
    <a:masterClrMapping/>
  </p:clrMapOvr>
  <p:transition spd="slow">
    <p:strips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3481" y="802948"/>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临床试验行业发展与变化</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087478" y="2708097"/>
            <a:ext cx="5648072" cy="954107"/>
          </a:xfrm>
          <a:prstGeom prst="rect">
            <a:avLst/>
          </a:prstGeom>
        </p:spPr>
        <p:txBody>
          <a:bodyPr wrap="square">
            <a:spAutoFit/>
          </a:bodyPr>
          <a:lstStyle/>
          <a:p>
            <a:r>
              <a:rPr lang="zh-CN" altLang="en-US" dirty="0"/>
              <a:t>关于调整药物临床试验审评审批程序的公告（</a:t>
            </a:r>
            <a:r>
              <a:rPr lang="en-US" altLang="zh-CN" dirty="0"/>
              <a:t>2018</a:t>
            </a:r>
            <a:r>
              <a:rPr lang="zh-CN" altLang="en-US" dirty="0"/>
              <a:t>年第</a:t>
            </a:r>
            <a:r>
              <a:rPr lang="en-US" altLang="zh-CN" dirty="0"/>
              <a:t>50</a:t>
            </a:r>
            <a:r>
              <a:rPr lang="zh-CN" altLang="en-US" dirty="0"/>
              <a:t>号）</a:t>
            </a:r>
          </a:p>
        </p:txBody>
      </p:sp>
      <p:sp>
        <p:nvSpPr>
          <p:cNvPr id="18" name="矩形 17"/>
          <p:cNvSpPr/>
          <p:nvPr/>
        </p:nvSpPr>
        <p:spPr>
          <a:xfrm>
            <a:off x="140567" y="2874773"/>
            <a:ext cx="2715808" cy="523220"/>
          </a:xfrm>
          <a:prstGeom prst="rect">
            <a:avLst/>
          </a:prstGeom>
        </p:spPr>
        <p:txBody>
          <a:bodyPr wrap="none">
            <a:spAutoFit/>
          </a:bodyPr>
          <a:lstStyle/>
          <a:p>
            <a:r>
              <a:rPr lang="en-US" altLang="zh-CN" dirty="0" smtClean="0"/>
              <a:t>2018</a:t>
            </a:r>
            <a:r>
              <a:rPr lang="zh-CN" altLang="en-US" dirty="0" smtClean="0"/>
              <a:t>年</a:t>
            </a:r>
            <a:r>
              <a:rPr lang="en-US" altLang="zh-CN" dirty="0" smtClean="0"/>
              <a:t>07</a:t>
            </a:r>
            <a:r>
              <a:rPr lang="zh-CN" altLang="en-US" dirty="0" smtClean="0"/>
              <a:t>月</a:t>
            </a:r>
            <a:r>
              <a:rPr lang="en-US" altLang="zh-CN" dirty="0" smtClean="0"/>
              <a:t>27</a:t>
            </a:r>
            <a:r>
              <a:rPr lang="zh-CN" altLang="en-US" dirty="0" smtClean="0"/>
              <a:t>日</a:t>
            </a:r>
            <a:endParaRPr lang="zh-CN" altLang="en-US" dirty="0"/>
          </a:p>
        </p:txBody>
      </p:sp>
      <p:sp>
        <p:nvSpPr>
          <p:cNvPr id="4" name="矩形 3"/>
          <p:cNvSpPr/>
          <p:nvPr/>
        </p:nvSpPr>
        <p:spPr>
          <a:xfrm>
            <a:off x="3073550" y="1516996"/>
            <a:ext cx="5503313" cy="954107"/>
          </a:xfrm>
          <a:prstGeom prst="rect">
            <a:avLst/>
          </a:prstGeom>
        </p:spPr>
        <p:txBody>
          <a:bodyPr wrap="square">
            <a:spAutoFit/>
          </a:bodyPr>
          <a:lstStyle/>
          <a:p>
            <a:r>
              <a:rPr lang="en-US" altLang="zh-CN" dirty="0"/>
              <a:t>《</a:t>
            </a:r>
            <a:r>
              <a:rPr lang="zh-CN" altLang="en-US" dirty="0"/>
              <a:t>接受药品境外临床试验数据的技术指导原则</a:t>
            </a:r>
            <a:r>
              <a:rPr lang="en-US" altLang="zh-CN" dirty="0"/>
              <a:t>》</a:t>
            </a:r>
            <a:endParaRPr lang="zh-CN" altLang="en-US" dirty="0"/>
          </a:p>
        </p:txBody>
      </p:sp>
      <p:sp>
        <p:nvSpPr>
          <p:cNvPr id="19" name="矩形 18"/>
          <p:cNvSpPr/>
          <p:nvPr/>
        </p:nvSpPr>
        <p:spPr>
          <a:xfrm>
            <a:off x="169303" y="1654427"/>
            <a:ext cx="2715808" cy="523220"/>
          </a:xfrm>
          <a:prstGeom prst="rect">
            <a:avLst/>
          </a:prstGeom>
        </p:spPr>
        <p:txBody>
          <a:bodyPr wrap="none">
            <a:spAutoFit/>
          </a:bodyPr>
          <a:lstStyle/>
          <a:p>
            <a:r>
              <a:rPr lang="en-US" altLang="zh-CN" dirty="0" smtClean="0"/>
              <a:t>2018</a:t>
            </a:r>
            <a:r>
              <a:rPr lang="zh-CN" altLang="en-US" dirty="0" smtClean="0"/>
              <a:t>年</a:t>
            </a:r>
            <a:r>
              <a:rPr lang="en-US" altLang="zh-CN" dirty="0" smtClean="0"/>
              <a:t>07</a:t>
            </a:r>
            <a:r>
              <a:rPr lang="zh-CN" altLang="en-US" dirty="0" smtClean="0"/>
              <a:t>月</a:t>
            </a:r>
            <a:r>
              <a:rPr lang="en-US" altLang="zh-CN" dirty="0" smtClean="0"/>
              <a:t>10</a:t>
            </a:r>
            <a:r>
              <a:rPr lang="zh-CN" altLang="en-US" dirty="0" smtClean="0"/>
              <a:t>日</a:t>
            </a:r>
            <a:endParaRPr lang="zh-CN" altLang="en-US" dirty="0"/>
          </a:p>
        </p:txBody>
      </p:sp>
      <p:sp>
        <p:nvSpPr>
          <p:cNvPr id="20" name="Rectangle 3"/>
          <p:cNvSpPr>
            <a:spLocks noChangeArrowheads="1"/>
          </p:cNvSpPr>
          <p:nvPr/>
        </p:nvSpPr>
        <p:spPr bwMode="auto">
          <a:xfrm>
            <a:off x="205874" y="3890599"/>
            <a:ext cx="8811008" cy="2678298"/>
          </a:xfrm>
          <a:prstGeom prst="rect">
            <a:avLst/>
          </a:prstGeom>
          <a:noFill/>
          <a:ln w="9525">
            <a:noFill/>
            <a:miter lim="800000"/>
            <a:headEnd/>
            <a:tailEnd/>
          </a:ln>
          <a:effectLst/>
        </p:spPr>
        <p:txBody>
          <a:bodyPr wrap="square" lIns="92075" tIns="46038" rIns="92075" bIns="46038">
            <a:spAutoFit/>
          </a:bodyPr>
          <a:lstStyle/>
          <a:p>
            <a:r>
              <a:rPr lang="en-US" altLang="zh-CN" dirty="0" smtClean="0">
                <a:solidFill>
                  <a:schemeClr val="bg2"/>
                </a:solidFill>
              </a:rPr>
              <a:t>2015</a:t>
            </a:r>
            <a:r>
              <a:rPr lang="zh-CN" altLang="en-US" dirty="0" smtClean="0">
                <a:solidFill>
                  <a:schemeClr val="bg2"/>
                </a:solidFill>
              </a:rPr>
              <a:t>年</a:t>
            </a:r>
            <a:r>
              <a:rPr lang="en-US" altLang="zh-CN" dirty="0" smtClean="0">
                <a:solidFill>
                  <a:schemeClr val="bg2"/>
                </a:solidFill>
              </a:rPr>
              <a:t>722</a:t>
            </a:r>
            <a:r>
              <a:rPr lang="zh-CN" altLang="en-US" dirty="0" smtClean="0">
                <a:solidFill>
                  <a:schemeClr val="bg2"/>
                </a:solidFill>
              </a:rPr>
              <a:t>事件之后，监管部门政策频出，药物临床试验行业正在</a:t>
            </a:r>
            <a:r>
              <a:rPr lang="zh-CN" altLang="en-US" dirty="0">
                <a:solidFill>
                  <a:schemeClr val="bg2"/>
                </a:solidFill>
              </a:rPr>
              <a:t>发生深刻的变化，</a:t>
            </a:r>
            <a:r>
              <a:rPr lang="zh-TW" altLang="en-US" dirty="0">
                <a:solidFill>
                  <a:schemeClr val="bg2"/>
                </a:solidFill>
              </a:rPr>
              <a:t>产业升级与重组将势在必行</a:t>
            </a:r>
            <a:r>
              <a:rPr lang="zh-CN" altLang="en-US" dirty="0">
                <a:solidFill>
                  <a:schemeClr val="bg2"/>
                </a:solidFill>
              </a:rPr>
              <a:t>。</a:t>
            </a:r>
            <a:r>
              <a:rPr lang="zh-TW" altLang="en-US" dirty="0">
                <a:solidFill>
                  <a:schemeClr val="bg2"/>
                </a:solidFill>
              </a:rPr>
              <a:t>临床研究行业正</a:t>
            </a:r>
            <a:r>
              <a:rPr lang="zh-CN" altLang="en-US" dirty="0">
                <a:solidFill>
                  <a:schemeClr val="bg2"/>
                </a:solidFill>
              </a:rPr>
              <a:t>从质量为核心的竞争到以质量为基础以效率为核心的竞争</a:t>
            </a:r>
            <a:r>
              <a:rPr lang="zh-CN" altLang="en-US" dirty="0" smtClean="0">
                <a:solidFill>
                  <a:schemeClr val="bg2"/>
                </a:solidFill>
              </a:rPr>
              <a:t>阶段。信息化需求持续旺盛，鼓励</a:t>
            </a:r>
            <a:r>
              <a:rPr lang="zh-CN" altLang="en-US" dirty="0">
                <a:solidFill>
                  <a:schemeClr val="bg2"/>
                </a:solidFill>
              </a:rPr>
              <a:t>创新</a:t>
            </a:r>
            <a:r>
              <a:rPr lang="zh-CN" altLang="en-US" dirty="0" smtClean="0">
                <a:solidFill>
                  <a:schemeClr val="bg2"/>
                </a:solidFill>
              </a:rPr>
              <a:t>、</a:t>
            </a:r>
            <a:r>
              <a:rPr lang="zh-TW" altLang="en-US" dirty="0">
                <a:solidFill>
                  <a:schemeClr val="bg2"/>
                </a:solidFill>
                <a:sym typeface="+mn-ea"/>
              </a:rPr>
              <a:t>国际多中心</a:t>
            </a:r>
            <a:r>
              <a:rPr lang="zh-TW" altLang="en-US" dirty="0" smtClean="0">
                <a:solidFill>
                  <a:schemeClr val="bg2"/>
                </a:solidFill>
                <a:sym typeface="+mn-ea"/>
              </a:rPr>
              <a:t>临床试验</a:t>
            </a:r>
            <a:r>
              <a:rPr lang="zh-CN" altLang="en-US" dirty="0" smtClean="0">
                <a:solidFill>
                  <a:schemeClr val="bg2"/>
                </a:solidFill>
                <a:sym typeface="+mn-ea"/>
              </a:rPr>
              <a:t>（</a:t>
            </a:r>
            <a:r>
              <a:rPr lang="zh-TW" altLang="en-US" dirty="0">
                <a:solidFill>
                  <a:schemeClr val="bg2"/>
                </a:solidFill>
                <a:sym typeface="+mn-ea"/>
              </a:rPr>
              <a:t>中国加入</a:t>
            </a:r>
            <a:r>
              <a:rPr lang="en-US" altLang="zh-TW" dirty="0">
                <a:solidFill>
                  <a:schemeClr val="bg2"/>
                </a:solidFill>
                <a:sym typeface="+mn-ea"/>
              </a:rPr>
              <a:t>ICH</a:t>
            </a:r>
            <a:r>
              <a:rPr lang="zh-TW" altLang="en-US" dirty="0">
                <a:solidFill>
                  <a:schemeClr val="bg2"/>
                </a:solidFill>
                <a:sym typeface="+mn-ea"/>
              </a:rPr>
              <a:t>、临床研究与国际</a:t>
            </a:r>
            <a:r>
              <a:rPr lang="zh-TW" altLang="en-US" dirty="0" smtClean="0">
                <a:solidFill>
                  <a:schemeClr val="bg2"/>
                </a:solidFill>
                <a:sym typeface="+mn-ea"/>
              </a:rPr>
              <a:t>接轨</a:t>
            </a:r>
            <a:r>
              <a:rPr lang="zh-CN" altLang="en-US" dirty="0" smtClean="0">
                <a:solidFill>
                  <a:schemeClr val="bg2"/>
                </a:solidFill>
                <a:sym typeface="+mn-ea"/>
              </a:rPr>
              <a:t>的影响）</a:t>
            </a:r>
            <a:r>
              <a:rPr lang="zh-TW" altLang="en-US" dirty="0" smtClean="0">
                <a:solidFill>
                  <a:schemeClr val="bg2"/>
                </a:solidFill>
                <a:sym typeface="+mn-ea"/>
              </a:rPr>
              <a:t>将</a:t>
            </a:r>
            <a:r>
              <a:rPr lang="zh-TW" altLang="en-US" dirty="0">
                <a:solidFill>
                  <a:schemeClr val="bg2"/>
                </a:solidFill>
                <a:sym typeface="+mn-ea"/>
              </a:rPr>
              <a:t>是新的增长</a:t>
            </a:r>
            <a:r>
              <a:rPr lang="zh-TW" altLang="en-US" dirty="0" smtClean="0">
                <a:solidFill>
                  <a:schemeClr val="bg2"/>
                </a:solidFill>
                <a:sym typeface="+mn-ea"/>
              </a:rPr>
              <a:t>支点</a:t>
            </a:r>
            <a:r>
              <a:rPr lang="zh-CN" altLang="en-US" dirty="0" smtClean="0">
                <a:solidFill>
                  <a:schemeClr val="bg2"/>
                </a:solidFill>
                <a:sym typeface="+mn-ea"/>
              </a:rPr>
              <a:t>。</a:t>
            </a:r>
            <a:endParaRPr lang="en-US" altLang="zh-CN" dirty="0">
              <a:solidFill>
                <a:schemeClr val="bg2"/>
              </a:solidFill>
            </a:endParaRPr>
          </a:p>
        </p:txBody>
      </p:sp>
    </p:spTree>
    <p:extLst>
      <p:ext uri="{BB962C8B-B14F-4D97-AF65-F5344CB8AC3E}">
        <p14:creationId xmlns:p14="http://schemas.microsoft.com/office/powerpoint/2010/main" val="4238439365"/>
      </p:ext>
    </p:extLst>
  </p:cSld>
  <p:clrMapOvr>
    <a:masterClrMapping/>
  </p:clrMapOvr>
  <p:transition spd="slow">
    <p:strips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153481" y="802948"/>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相关网站</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50843774"/>
              </p:ext>
            </p:extLst>
          </p:nvPr>
        </p:nvGraphicFramePr>
        <p:xfrm>
          <a:off x="335900" y="1700808"/>
          <a:ext cx="8605897" cy="2570643"/>
        </p:xfrm>
        <a:graphic>
          <a:graphicData uri="http://schemas.openxmlformats.org/drawingml/2006/table">
            <a:tbl>
              <a:tblPr firstRow="1" bandRow="1">
                <a:tableStyleId>{5C22544A-7EE6-4342-B048-85BDC9FD1C3A}</a:tableStyleId>
              </a:tblPr>
              <a:tblGrid>
                <a:gridCol w="4119880"/>
                <a:gridCol w="4486017"/>
              </a:tblGrid>
              <a:tr h="573279">
                <a:tc>
                  <a:txBody>
                    <a:bodyPr/>
                    <a:lstStyle/>
                    <a:p>
                      <a:pPr algn="ctr"/>
                      <a:r>
                        <a:rPr lang="zh-CN" altLang="en-US" sz="2400" dirty="0" smtClean="0">
                          <a:latin typeface="+mn-ea"/>
                          <a:ea typeface="+mn-ea"/>
                        </a:rPr>
                        <a:t>网站名称</a:t>
                      </a:r>
                      <a:endParaRPr lang="zh-CN" altLang="en-US" sz="2400" dirty="0">
                        <a:latin typeface="+mn-ea"/>
                        <a:ea typeface="+mn-ea"/>
                      </a:endParaRPr>
                    </a:p>
                  </a:txBody>
                  <a:tcPr/>
                </a:tc>
                <a:tc>
                  <a:txBody>
                    <a:bodyPr/>
                    <a:lstStyle/>
                    <a:p>
                      <a:pPr algn="ctr"/>
                      <a:r>
                        <a:rPr lang="zh-CN" altLang="en-US" sz="2400" dirty="0" smtClean="0">
                          <a:latin typeface="+mn-ea"/>
                          <a:ea typeface="+mn-ea"/>
                        </a:rPr>
                        <a:t>网址</a:t>
                      </a:r>
                      <a:endParaRPr lang="zh-CN" altLang="en-US" sz="2400" dirty="0">
                        <a:latin typeface="+mn-ea"/>
                        <a:ea typeface="+mn-ea"/>
                      </a:endParaRPr>
                    </a:p>
                  </a:txBody>
                  <a:tcPr/>
                </a:tc>
              </a:tr>
              <a:tr h="506841">
                <a:tc>
                  <a:txBody>
                    <a:bodyPr/>
                    <a:lstStyle/>
                    <a:p>
                      <a:r>
                        <a:rPr lang="zh-CN" altLang="en-US" sz="2000" b="1" dirty="0" smtClean="0">
                          <a:solidFill>
                            <a:schemeClr val="bg2"/>
                          </a:solidFill>
                          <a:latin typeface="+mn-ea"/>
                          <a:ea typeface="+mn-ea"/>
                        </a:rPr>
                        <a:t>药物临床试验网</a:t>
                      </a:r>
                      <a:endParaRPr lang="zh-CN" altLang="en-US" sz="2000" b="1" dirty="0">
                        <a:latin typeface="+mn-ea"/>
                        <a:ea typeface="+mn-ea"/>
                      </a:endParaRPr>
                    </a:p>
                  </a:txBody>
                  <a:tcPr/>
                </a:tc>
                <a:tc>
                  <a:txBody>
                    <a:bodyPr/>
                    <a:lstStyle/>
                    <a:p>
                      <a:r>
                        <a:rPr lang="en-US" altLang="zh-CN" sz="2000" b="1" kern="1200" dirty="0" smtClean="0">
                          <a:solidFill>
                            <a:schemeClr val="bg2"/>
                          </a:solidFill>
                          <a:latin typeface="+mn-ea"/>
                          <a:ea typeface="+mn-ea"/>
                          <a:cs typeface="+mn-cs"/>
                        </a:rPr>
                        <a:t>www.druggcp.net </a:t>
                      </a:r>
                      <a:r>
                        <a:rPr lang="zh-CN" altLang="en-US" sz="2000" b="1" kern="1200" dirty="0" smtClean="0">
                          <a:solidFill>
                            <a:schemeClr val="bg2"/>
                          </a:solidFill>
                          <a:latin typeface="+mn-ea"/>
                          <a:ea typeface="+mn-ea"/>
                          <a:cs typeface="+mn-cs"/>
                        </a:rPr>
                        <a:t>赛德盛维护</a:t>
                      </a:r>
                      <a:endParaRPr lang="zh-CN" altLang="en-US" sz="2000" b="1" kern="1200" dirty="0">
                        <a:solidFill>
                          <a:schemeClr val="bg2"/>
                        </a:solidFill>
                        <a:latin typeface="+mn-ea"/>
                        <a:ea typeface="+mn-ea"/>
                        <a:cs typeface="+mn-cs"/>
                      </a:endParaRPr>
                    </a:p>
                  </a:txBody>
                  <a:tcPr/>
                </a:tc>
              </a:tr>
              <a:tr h="496841">
                <a:tc>
                  <a:txBody>
                    <a:bodyPr/>
                    <a:lstStyle/>
                    <a:p>
                      <a:r>
                        <a:rPr lang="zh-CN" altLang="en-US" sz="2000" b="1" dirty="0" smtClean="0">
                          <a:solidFill>
                            <a:schemeClr val="bg2"/>
                          </a:solidFill>
                        </a:rPr>
                        <a:t>国家药品监督管理局</a:t>
                      </a:r>
                      <a:endParaRPr lang="zh-CN" altLang="en-US" sz="2000" b="1" dirty="0">
                        <a:latin typeface="+mn-ea"/>
                        <a:ea typeface="+mn-ea"/>
                      </a:endParaRPr>
                    </a:p>
                  </a:txBody>
                  <a:tcPr/>
                </a:tc>
                <a:tc>
                  <a:txBody>
                    <a:bodyPr/>
                    <a:lstStyle/>
                    <a:p>
                      <a:r>
                        <a:rPr lang="en-US" altLang="en-US" sz="2000" b="1" kern="1200" dirty="0" smtClean="0">
                          <a:solidFill>
                            <a:schemeClr val="bg2"/>
                          </a:solidFill>
                          <a:latin typeface="+mn-ea"/>
                          <a:ea typeface="+mn-ea"/>
                          <a:cs typeface="+mn-cs"/>
                        </a:rPr>
                        <a:t>www.nmpa.gov.cn</a:t>
                      </a:r>
                      <a:endParaRPr lang="zh-CN" altLang="en-US" sz="2000" b="1" kern="1200" dirty="0">
                        <a:solidFill>
                          <a:schemeClr val="bg2"/>
                        </a:solidFill>
                        <a:latin typeface="+mn-ea"/>
                        <a:ea typeface="+mn-ea"/>
                        <a:cs typeface="+mn-cs"/>
                      </a:endParaRPr>
                    </a:p>
                  </a:txBody>
                  <a:tcPr/>
                </a:tc>
              </a:tr>
              <a:tr h="496841">
                <a:tc>
                  <a:txBody>
                    <a:bodyPr/>
                    <a:lstStyle/>
                    <a:p>
                      <a:r>
                        <a:rPr lang="zh-CN" altLang="en-US" sz="2000" b="1" dirty="0" smtClean="0">
                          <a:solidFill>
                            <a:schemeClr val="bg2"/>
                          </a:solidFill>
                        </a:rPr>
                        <a:t>国家药品监督管理局药品审评中心</a:t>
                      </a:r>
                      <a:endParaRPr lang="zh-CN" altLang="en-US" sz="2000" b="1"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b="1" kern="1200" dirty="0" smtClean="0">
                          <a:solidFill>
                            <a:schemeClr val="bg2"/>
                          </a:solidFill>
                          <a:latin typeface="+mn-ea"/>
                          <a:ea typeface="+mn-ea"/>
                          <a:cs typeface="+mn-cs"/>
                        </a:rPr>
                        <a:t>www.cde.org.cn</a:t>
                      </a:r>
                    </a:p>
                  </a:txBody>
                  <a:tcPr/>
                </a:tc>
              </a:tr>
              <a:tr h="496841">
                <a:tc>
                  <a:txBody>
                    <a:bodyPr/>
                    <a:lstStyle/>
                    <a:p>
                      <a:r>
                        <a:rPr lang="zh-CN" altLang="en-US" sz="2000" b="1" kern="1200" dirty="0" smtClean="0">
                          <a:solidFill>
                            <a:schemeClr val="bg2"/>
                          </a:solidFill>
                          <a:latin typeface="+mn-lt"/>
                          <a:ea typeface="+mn-ea"/>
                          <a:cs typeface="+mn-cs"/>
                        </a:rPr>
                        <a:t>药物临床试验登记与信息公示平台</a:t>
                      </a:r>
                      <a:endParaRPr lang="zh-CN" altLang="en-US" sz="2000" b="1" kern="1200" dirty="0">
                        <a:solidFill>
                          <a:schemeClr val="bg2"/>
                        </a:solidFill>
                        <a:latin typeface="+mn-lt"/>
                        <a:ea typeface="+mn-ea"/>
                        <a:cs typeface="+mn-cs"/>
                      </a:endParaRPr>
                    </a:p>
                  </a:txBody>
                  <a:tcPr/>
                </a:tc>
                <a:tc>
                  <a:txBody>
                    <a:bodyPr/>
                    <a:lstStyle/>
                    <a:p>
                      <a:r>
                        <a:rPr lang="en-US" altLang="zh-CN" sz="2000" b="1" dirty="0" smtClean="0">
                          <a:solidFill>
                            <a:schemeClr val="bg2"/>
                          </a:solidFill>
                          <a:latin typeface="+mn-ea"/>
                          <a:ea typeface="+mn-ea"/>
                        </a:rPr>
                        <a:t>www.chinadrugtrials.org.cn</a:t>
                      </a:r>
                      <a:endParaRPr lang="zh-CN" altLang="en-US" sz="2000" b="1" kern="1200" dirty="0">
                        <a:solidFill>
                          <a:schemeClr val="bg2"/>
                        </a:solidFill>
                        <a:latin typeface="+mn-ea"/>
                        <a:ea typeface="+mn-ea"/>
                        <a:cs typeface="+mn-cs"/>
                      </a:endParaRPr>
                    </a:p>
                  </a:txBody>
                  <a:tcPr/>
                </a:tc>
              </a:tr>
            </a:tbl>
          </a:graphicData>
        </a:graphic>
      </p:graphicFrame>
    </p:spTree>
    <p:extLst>
      <p:ext uri="{BB962C8B-B14F-4D97-AF65-F5344CB8AC3E}">
        <p14:creationId xmlns:p14="http://schemas.microsoft.com/office/powerpoint/2010/main" val="161888369"/>
      </p:ext>
    </p:extLst>
  </p:cSld>
  <p:clrMapOvr>
    <a:masterClrMapping/>
  </p:clrMapOvr>
  <p:transition spd="slow">
    <p:strips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153481" y="802948"/>
            <a:ext cx="5869886"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参考资料</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782328430"/>
              </p:ext>
            </p:extLst>
          </p:nvPr>
        </p:nvGraphicFramePr>
        <p:xfrm>
          <a:off x="683568" y="1628800"/>
          <a:ext cx="7404452" cy="2073802"/>
        </p:xfrm>
        <a:graphic>
          <a:graphicData uri="http://schemas.openxmlformats.org/drawingml/2006/table">
            <a:tbl>
              <a:tblPr firstRow="1" bandRow="1">
                <a:tableStyleId>{5C22544A-7EE6-4342-B048-85BDC9FD1C3A}</a:tableStyleId>
              </a:tblPr>
              <a:tblGrid>
                <a:gridCol w="7404452"/>
              </a:tblGrid>
              <a:tr h="573279">
                <a:tc>
                  <a:txBody>
                    <a:bodyPr/>
                    <a:lstStyle/>
                    <a:p>
                      <a:pPr algn="ctr"/>
                      <a:r>
                        <a:rPr lang="zh-CN" altLang="en-US" sz="2400" dirty="0" smtClean="0">
                          <a:latin typeface="+mn-ea"/>
                          <a:ea typeface="+mn-ea"/>
                        </a:rPr>
                        <a:t>资料名称</a:t>
                      </a:r>
                      <a:endParaRPr lang="zh-CN" altLang="en-US" sz="2400" dirty="0">
                        <a:latin typeface="+mn-ea"/>
                        <a:ea typeface="+mn-ea"/>
                      </a:endParaRPr>
                    </a:p>
                  </a:txBody>
                  <a:tcPr/>
                </a:tc>
              </a:tr>
              <a:tr h="506841">
                <a:tc>
                  <a:txBody>
                    <a:bodyPr/>
                    <a:lstStyle/>
                    <a:p>
                      <a:r>
                        <a:rPr lang="zh-CN" altLang="en-US" sz="2000" b="1" dirty="0" smtClean="0">
                          <a:latin typeface="+mn-ea"/>
                          <a:ea typeface="+mn-ea"/>
                        </a:rPr>
                        <a:t>药物临床试验质量管理规范</a:t>
                      </a:r>
                      <a:r>
                        <a:rPr lang="en-US" altLang="zh-CN" sz="2000" b="1" dirty="0" smtClean="0">
                          <a:latin typeface="+mn-ea"/>
                          <a:ea typeface="+mn-ea"/>
                        </a:rPr>
                        <a:t>GCP</a:t>
                      </a:r>
                      <a:endParaRPr lang="zh-CN" altLang="en-US" sz="2000" b="1" dirty="0">
                        <a:latin typeface="+mn-ea"/>
                        <a:ea typeface="+mn-ea"/>
                      </a:endParaRPr>
                    </a:p>
                  </a:txBody>
                  <a:tcPr/>
                </a:tc>
              </a:tr>
              <a:tr h="496841">
                <a:tc>
                  <a:txBody>
                    <a:bodyPr/>
                    <a:lstStyle/>
                    <a:p>
                      <a:r>
                        <a:rPr lang="zh-CN" altLang="en-US" sz="2000" b="1" dirty="0" smtClean="0">
                          <a:latin typeface="+mn-ea"/>
                          <a:ea typeface="+mn-ea"/>
                        </a:rPr>
                        <a:t>药物临床试验机构管理规定（征求意见稿）</a:t>
                      </a:r>
                      <a:endParaRPr lang="zh-CN" altLang="en-US" sz="2000" b="1" dirty="0">
                        <a:latin typeface="+mn-ea"/>
                        <a:ea typeface="+mn-ea"/>
                      </a:endParaRPr>
                    </a:p>
                  </a:txBody>
                  <a:tcPr/>
                </a:tc>
              </a:tr>
              <a:tr h="496841">
                <a:tc>
                  <a:txBody>
                    <a:bodyPr/>
                    <a:lstStyle/>
                    <a:p>
                      <a:r>
                        <a:rPr lang="zh-CN" altLang="en-US" sz="2000" b="1" dirty="0" smtClean="0">
                          <a:latin typeface="+mn-ea"/>
                          <a:ea typeface="+mn-ea"/>
                        </a:rPr>
                        <a:t>药物临床试验质量管理规范（征求意见稿）</a:t>
                      </a:r>
                      <a:endParaRPr lang="zh-CN" altLang="en-US" sz="2000" b="1" dirty="0">
                        <a:latin typeface="+mn-ea"/>
                        <a:ea typeface="+mn-ea"/>
                      </a:endParaRPr>
                    </a:p>
                  </a:txBody>
                  <a:tcPr/>
                </a:tc>
              </a:tr>
            </a:tbl>
          </a:graphicData>
        </a:graphic>
      </p:graphicFrame>
      <p:sp>
        <p:nvSpPr>
          <p:cNvPr id="4" name="Rectangle 3"/>
          <p:cNvSpPr>
            <a:spLocks noChangeArrowheads="1"/>
          </p:cNvSpPr>
          <p:nvPr/>
        </p:nvSpPr>
        <p:spPr bwMode="auto">
          <a:xfrm>
            <a:off x="222511" y="4149080"/>
            <a:ext cx="8326566" cy="523862"/>
          </a:xfrm>
          <a:prstGeom prst="rect">
            <a:avLst/>
          </a:prstGeom>
          <a:noFill/>
          <a:ln w="9525">
            <a:noFill/>
            <a:miter lim="800000"/>
            <a:headEnd/>
            <a:tailEnd/>
          </a:ln>
          <a:effectLst/>
        </p:spPr>
        <p:txBody>
          <a:bodyPr wrap="square" lIns="92075" tIns="46038" rIns="92075" bIns="46038">
            <a:spAutoFit/>
          </a:bodyPr>
          <a:lstStyle/>
          <a:p>
            <a:r>
              <a:rPr lang="zh-CN" altLang="en-US" dirty="0" smtClean="0">
                <a:solidFill>
                  <a:schemeClr val="bg2"/>
                </a:solidFill>
              </a:rPr>
              <a:t>其他相关政策和资料请自己在网上进行搜索和学习。</a:t>
            </a:r>
            <a:endParaRPr lang="en-US" altLang="zh-CN" dirty="0">
              <a:solidFill>
                <a:schemeClr val="bg2"/>
              </a:solidFill>
            </a:endParaRPr>
          </a:p>
        </p:txBody>
      </p:sp>
    </p:spTree>
    <p:extLst>
      <p:ext uri="{BB962C8B-B14F-4D97-AF65-F5344CB8AC3E}">
        <p14:creationId xmlns:p14="http://schemas.microsoft.com/office/powerpoint/2010/main" val="2545080533"/>
      </p:ext>
    </p:extLst>
  </p:cSld>
  <p:clrMapOvr>
    <a:masterClrMapping/>
  </p:clrMapOvr>
  <p:transition spd="slow">
    <p:strips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p:cNvGraphicFramePr>
          <p:nvPr/>
        </p:nvGraphicFramePr>
        <p:xfrm>
          <a:off x="2684463" y="3476625"/>
          <a:ext cx="3975100" cy="1536700"/>
        </p:xfrm>
        <a:graphic>
          <a:graphicData uri="http://schemas.openxmlformats.org/presentationml/2006/ole">
            <mc:AlternateContent xmlns:mc="http://schemas.openxmlformats.org/markup-compatibility/2006">
              <mc:Choice xmlns:v="urn:schemas-microsoft-com:vml" Requires="v">
                <p:oleObj spid="_x0000_s1357" name="ClipArt" r:id="rId4" imgW="3974760" imgH="1536480" progId="">
                  <p:embed/>
                </p:oleObj>
              </mc:Choice>
              <mc:Fallback>
                <p:oleObj name="ClipArt" r:id="rId4" imgW="3974760" imgH="153648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4463" y="3476625"/>
                        <a:ext cx="39751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0" name="Rectangle 6"/>
          <p:cNvSpPr>
            <a:spLocks noGrp="1" noChangeArrowheads="1"/>
          </p:cNvSpPr>
          <p:nvPr>
            <p:ph type="title"/>
          </p:nvPr>
        </p:nvSpPr>
        <p:spPr bwMode="auto">
          <a:xfrm>
            <a:off x="468313" y="1628775"/>
            <a:ext cx="8229600" cy="11430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kumimoji="1" lang="zh-CN" altLang="en-US" sz="8800" b="1" dirty="0" smtClean="0">
                <a:solidFill>
                  <a:srgbClr val="FF6600"/>
                </a:solidFill>
                <a:ea typeface="华文新魏" pitchFamily="2" charset="-122"/>
              </a:rPr>
              <a:t>谢谢各位</a:t>
            </a: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7" y="908720"/>
            <a:ext cx="6480720" cy="515543"/>
          </a:xfrm>
          <a:prstGeom prst="rect">
            <a:avLst/>
          </a:prstGeom>
        </p:spPr>
      </p:pic>
      <p:graphicFrame>
        <p:nvGraphicFramePr>
          <p:cNvPr id="6" name="图示 5"/>
          <p:cNvGraphicFramePr/>
          <p:nvPr>
            <p:extLst>
              <p:ext uri="{D42A27DB-BD31-4B8C-83A1-F6EECF244321}">
                <p14:modId xmlns:p14="http://schemas.microsoft.com/office/powerpoint/2010/main" val="496375455"/>
              </p:ext>
            </p:extLst>
          </p:nvPr>
        </p:nvGraphicFramePr>
        <p:xfrm>
          <a:off x="539553" y="5671442"/>
          <a:ext cx="8352926"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395536" y="1484784"/>
            <a:ext cx="8496944" cy="1446550"/>
          </a:xfrm>
          <a:prstGeom prst="rect">
            <a:avLst/>
          </a:prstGeom>
        </p:spPr>
        <p:txBody>
          <a:bodyPr wrap="square">
            <a:spAutoFit/>
          </a:bodyPr>
          <a:lstStyle/>
          <a:p>
            <a:r>
              <a:rPr lang="zh-CN" altLang="en-US" sz="3200" dirty="0">
                <a:solidFill>
                  <a:schemeClr val="bg2">
                    <a:lumMod val="60000"/>
                    <a:lumOff val="40000"/>
                  </a:schemeClr>
                </a:solidFill>
              </a:rPr>
              <a:t>创新</a:t>
            </a:r>
            <a:r>
              <a:rPr lang="zh-CN" altLang="en-US" sz="3200" dirty="0" smtClean="0">
                <a:solidFill>
                  <a:schemeClr val="bg2">
                    <a:lumMod val="60000"/>
                    <a:lumOff val="40000"/>
                  </a:schemeClr>
                </a:solidFill>
              </a:rPr>
              <a:t>药（原研药）</a:t>
            </a:r>
            <a:r>
              <a:rPr lang="zh-CN" altLang="en-US" dirty="0" smtClean="0">
                <a:solidFill>
                  <a:schemeClr val="bg2"/>
                </a:solidFill>
              </a:rPr>
              <a:t>是</a:t>
            </a:r>
            <a:r>
              <a:rPr lang="zh-CN" altLang="en-US" dirty="0">
                <a:solidFill>
                  <a:schemeClr val="bg2"/>
                </a:solidFill>
              </a:rPr>
              <a:t>指具有自主知识产权专利的药物。相对于仿制药，创新药强调化学结构新颖或新的治疗用途，在以前的研究文献或专利中，均未见报道。</a:t>
            </a:r>
          </a:p>
        </p:txBody>
      </p:sp>
      <p:sp>
        <p:nvSpPr>
          <p:cNvPr id="11" name="矩形 10"/>
          <p:cNvSpPr/>
          <p:nvPr/>
        </p:nvSpPr>
        <p:spPr>
          <a:xfrm>
            <a:off x="412776" y="3578113"/>
            <a:ext cx="8479703" cy="1446550"/>
          </a:xfrm>
          <a:prstGeom prst="rect">
            <a:avLst/>
          </a:prstGeom>
        </p:spPr>
        <p:txBody>
          <a:bodyPr wrap="square">
            <a:spAutoFit/>
          </a:bodyPr>
          <a:lstStyle/>
          <a:p>
            <a:r>
              <a:rPr lang="zh-CN" altLang="en-US" sz="3200" dirty="0">
                <a:solidFill>
                  <a:schemeClr val="bg2">
                    <a:lumMod val="60000"/>
                    <a:lumOff val="40000"/>
                  </a:schemeClr>
                </a:solidFill>
              </a:rPr>
              <a:t>仿制药</a:t>
            </a:r>
            <a:r>
              <a:rPr lang="zh-CN" altLang="en-US" dirty="0">
                <a:solidFill>
                  <a:schemeClr val="bg2"/>
                </a:solidFill>
              </a:rPr>
              <a:t>是指</a:t>
            </a:r>
            <a:r>
              <a:rPr lang="zh-CN" altLang="en-US" dirty="0" smtClean="0">
                <a:solidFill>
                  <a:schemeClr val="bg2"/>
                </a:solidFill>
              </a:rPr>
              <a:t>与原研药在</a:t>
            </a:r>
            <a:r>
              <a:rPr lang="zh-CN" altLang="en-US" dirty="0">
                <a:solidFill>
                  <a:schemeClr val="bg2"/>
                </a:solidFill>
              </a:rPr>
              <a:t>剂量、安全性和效力（不管如何服用）、质量、作用以及适应症上相同的一种仿制品。</a:t>
            </a:r>
          </a:p>
        </p:txBody>
      </p:sp>
      <p:sp>
        <p:nvSpPr>
          <p:cNvPr id="12" name="矩形 11"/>
          <p:cNvSpPr/>
          <p:nvPr/>
        </p:nvSpPr>
        <p:spPr>
          <a:xfrm>
            <a:off x="2771800" y="2931334"/>
            <a:ext cx="2880320" cy="585418"/>
          </a:xfrm>
          <a:prstGeom prst="rect">
            <a:avLst/>
          </a:prstGeom>
          <a:noFill/>
          <a:ln w="9525">
            <a:noFill/>
            <a:miter lim="800000"/>
            <a:headEnd/>
            <a:tailEnd/>
          </a:ln>
          <a:effectLst/>
        </p:spPr>
        <p:txBody>
          <a:bodyPr wrap="square" lIns="92075" tIns="46038" rIns="92075" bIns="46038">
            <a:spAutoFit/>
          </a:bodyPr>
          <a:lstStyle/>
          <a:p>
            <a:pPr marL="457200" indent="-457200">
              <a:buClr>
                <a:srgbClr val="FF0000"/>
              </a:buClr>
              <a:buSzPct val="100000"/>
              <a:buFont typeface="Wingdings" panose="05000000000000000000" pitchFamily="2" charset="2"/>
              <a:buChar char="Ø"/>
            </a:pPr>
            <a:r>
              <a:rPr lang="zh-CN" altLang="en-US" sz="3200" dirty="0" smtClean="0">
                <a:solidFill>
                  <a:srgbClr val="FF0000"/>
                </a:solidFill>
              </a:rPr>
              <a:t>专利保护</a:t>
            </a:r>
            <a:endParaRPr lang="zh-CN" altLang="en-US" sz="3200" dirty="0">
              <a:solidFill>
                <a:srgbClr val="FF0000"/>
              </a:solidFill>
            </a:endParaRPr>
          </a:p>
        </p:txBody>
      </p:sp>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2300" y="4815084"/>
            <a:ext cx="5839640" cy="419158"/>
          </a:xfrm>
          <a:prstGeom prst="rect">
            <a:avLst/>
          </a:prstGeom>
        </p:spPr>
      </p:pic>
    </p:spTree>
    <p:extLst>
      <p:ext uri="{BB962C8B-B14F-4D97-AF65-F5344CB8AC3E}">
        <p14:creationId xmlns:p14="http://schemas.microsoft.com/office/powerpoint/2010/main" val="3723757173"/>
      </p:ext>
    </p:extLst>
  </p:cSld>
  <p:clrMapOvr>
    <a:masterClrMapping/>
  </p:clrMapOvr>
  <p:transition spd="slow">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9552" y="4791281"/>
            <a:ext cx="8031296" cy="1878079"/>
          </a:xfrm>
          <a:prstGeom prst="rect">
            <a:avLst/>
          </a:prstGeom>
          <a:noFill/>
          <a:ln w="9525">
            <a:noFill/>
            <a:miter lim="800000"/>
            <a:headEnd/>
            <a:tailEnd/>
          </a:ln>
          <a:effectLst/>
        </p:spPr>
        <p:txBody>
          <a:bodyPr wrap="square" lIns="92075" tIns="46038" rIns="92075" bIns="46038">
            <a:spAutoFit/>
          </a:bodyPr>
          <a:lstStyle/>
          <a:p>
            <a:r>
              <a:rPr lang="zh-CN" altLang="en-US" dirty="0" smtClean="0">
                <a:solidFill>
                  <a:schemeClr val="bg2"/>
                </a:solidFill>
              </a:rPr>
              <a:t>   指</a:t>
            </a:r>
            <a:r>
              <a:rPr lang="zh-CN" altLang="en-US" dirty="0">
                <a:solidFill>
                  <a:schemeClr val="bg2"/>
                </a:solidFill>
              </a:rPr>
              <a:t>任何在人体（病人或健康志愿者）进行药物的系统性研究，以证实或揭示试验药物的作用、不良反应及</a:t>
            </a:r>
            <a:r>
              <a:rPr lang="en-US" altLang="en-US" dirty="0">
                <a:solidFill>
                  <a:schemeClr val="bg2"/>
                </a:solidFill>
              </a:rPr>
              <a:t>/</a:t>
            </a:r>
            <a:r>
              <a:rPr lang="zh-CN" altLang="en-US" dirty="0">
                <a:solidFill>
                  <a:schemeClr val="bg2"/>
                </a:solidFill>
              </a:rPr>
              <a:t>或试验药物的吸收、分布、代谢和排泄，目的是确定试验药物的</a:t>
            </a:r>
            <a:r>
              <a:rPr lang="zh-CN" altLang="en-US" sz="3200" dirty="0">
                <a:solidFill>
                  <a:schemeClr val="bg2">
                    <a:lumMod val="60000"/>
                    <a:lumOff val="40000"/>
                  </a:schemeClr>
                </a:solidFill>
              </a:rPr>
              <a:t>疗效与安全性</a:t>
            </a:r>
            <a:r>
              <a:rPr lang="zh-CN" altLang="en-US" dirty="0" smtClean="0">
                <a:solidFill>
                  <a:schemeClr val="bg2"/>
                </a:solidFill>
              </a:rPr>
              <a:t>。</a:t>
            </a:r>
            <a:endParaRPr lang="en-US" altLang="zh-CN" dirty="0" smtClean="0">
              <a:solidFill>
                <a:schemeClr val="bg2"/>
              </a:solidFill>
            </a:endParaRPr>
          </a:p>
        </p:txBody>
      </p:sp>
      <p:sp>
        <p:nvSpPr>
          <p:cNvPr id="5" name="Rectangle 3"/>
          <p:cNvSpPr>
            <a:spLocks noChangeArrowheads="1"/>
          </p:cNvSpPr>
          <p:nvPr/>
        </p:nvSpPr>
        <p:spPr bwMode="auto">
          <a:xfrm>
            <a:off x="395536" y="4215217"/>
            <a:ext cx="7929618" cy="523862"/>
          </a:xfrm>
          <a:prstGeom prst="rect">
            <a:avLst/>
          </a:prstGeom>
          <a:noFill/>
          <a:ln w="9525">
            <a:noFill/>
            <a:miter lim="800000"/>
            <a:headEnd/>
            <a:tailEnd/>
          </a:ln>
          <a:effectLst/>
        </p:spPr>
        <p:txBody>
          <a:bodyPr wrap="square" lIns="92075" tIns="46038" rIns="92075" bIns="46038">
            <a:spAutoFit/>
          </a:bodyPr>
          <a:lstStyle/>
          <a:p>
            <a:r>
              <a:rPr lang="zh-CN" altLang="en-US" dirty="0" smtClean="0">
                <a:solidFill>
                  <a:srgbClr val="0000FF"/>
                </a:solidFill>
              </a:rPr>
              <a:t>临床试验：</a:t>
            </a:r>
            <a:r>
              <a:rPr lang="en-US" altLang="zh-CN" dirty="0" smtClean="0">
                <a:solidFill>
                  <a:srgbClr val="0000FF"/>
                </a:solidFill>
              </a:rPr>
              <a:t>C</a:t>
            </a:r>
            <a:r>
              <a:rPr lang="en-US" altLang="en-US" dirty="0" smtClean="0">
                <a:solidFill>
                  <a:srgbClr val="0000FF"/>
                </a:solidFill>
              </a:rPr>
              <a:t>linical Trial</a:t>
            </a:r>
            <a:r>
              <a:rPr lang="en-US" altLang="zh-CN" dirty="0" smtClean="0">
                <a:solidFill>
                  <a:srgbClr val="0000FF"/>
                </a:solidFill>
              </a:rPr>
              <a:t>  Clinical Study</a:t>
            </a:r>
            <a:endParaRPr lang="zh-CN" altLang="en-US" dirty="0" smtClean="0">
              <a:solidFill>
                <a:schemeClr val="bg2"/>
              </a:solidFill>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764704"/>
            <a:ext cx="8104952" cy="3312368"/>
          </a:xfrm>
          <a:prstGeom prst="rect">
            <a:avLst/>
          </a:prstGeom>
        </p:spPr>
      </p:pic>
    </p:spTree>
  </p:cSld>
  <p:clrMapOvr>
    <a:masterClrMapping/>
  </p:clrMapOvr>
  <p:transition spd="slow">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6" y="5761905"/>
            <a:ext cx="8352928" cy="79208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36" y="1124744"/>
            <a:ext cx="8386528" cy="345463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4680036"/>
            <a:ext cx="7173326" cy="981212"/>
          </a:xfrm>
          <a:prstGeom prst="rect">
            <a:avLst/>
          </a:prstGeom>
        </p:spPr>
      </p:pic>
    </p:spTree>
    <p:extLst>
      <p:ext uri="{BB962C8B-B14F-4D97-AF65-F5344CB8AC3E}">
        <p14:creationId xmlns:p14="http://schemas.microsoft.com/office/powerpoint/2010/main" val="1989626914"/>
      </p:ext>
    </p:extLst>
  </p:cSld>
  <p:clrMapOvr>
    <a:masterClrMapping/>
  </p:clrMapOvr>
  <p:transition spd="slow">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4" y="2150100"/>
            <a:ext cx="7128792" cy="828791"/>
          </a:xfrm>
          <a:prstGeom prst="rect">
            <a:avLst/>
          </a:prstGeom>
        </p:spPr>
      </p:pic>
      <p:sp>
        <p:nvSpPr>
          <p:cNvPr id="8" name="矩形 7"/>
          <p:cNvSpPr/>
          <p:nvPr/>
        </p:nvSpPr>
        <p:spPr>
          <a:xfrm>
            <a:off x="738034" y="3428420"/>
            <a:ext cx="3001328" cy="523220"/>
          </a:xfrm>
          <a:prstGeom prst="rect">
            <a:avLst/>
          </a:prstGeom>
        </p:spPr>
        <p:txBody>
          <a:bodyPr wrap="square">
            <a:spAutoFit/>
          </a:bodyPr>
          <a:lstStyle/>
          <a:p>
            <a:r>
              <a:rPr lang="en-US" altLang="zh-CN" dirty="0"/>
              <a:t>2015</a:t>
            </a:r>
            <a:r>
              <a:rPr lang="zh-CN" altLang="en-US" dirty="0"/>
              <a:t>年</a:t>
            </a:r>
            <a:r>
              <a:rPr lang="en-US" altLang="zh-CN" dirty="0"/>
              <a:t>11</a:t>
            </a:r>
            <a:r>
              <a:rPr lang="zh-CN" altLang="en-US" dirty="0"/>
              <a:t>月</a:t>
            </a:r>
            <a:r>
              <a:rPr lang="en-US" altLang="zh-CN" dirty="0"/>
              <a:t>18</a:t>
            </a:r>
            <a:r>
              <a:rPr lang="zh-CN" altLang="en-US" dirty="0"/>
              <a:t>日</a:t>
            </a:r>
          </a:p>
        </p:txBody>
      </p:sp>
      <p:sp>
        <p:nvSpPr>
          <p:cNvPr id="9" name="矩形 8"/>
          <p:cNvSpPr/>
          <p:nvPr/>
        </p:nvSpPr>
        <p:spPr>
          <a:xfrm>
            <a:off x="3670852" y="3212976"/>
            <a:ext cx="4357532" cy="954107"/>
          </a:xfrm>
          <a:prstGeom prst="rect">
            <a:avLst/>
          </a:prstGeom>
        </p:spPr>
        <p:txBody>
          <a:bodyPr wrap="square">
            <a:spAutoFit/>
          </a:bodyPr>
          <a:lstStyle/>
          <a:p>
            <a:r>
              <a:rPr lang="zh-CN" altLang="en-US" dirty="0"/>
              <a:t>“关于开展仿制药质量和疗效一致性评价的意见”</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01" y="1052736"/>
            <a:ext cx="7560840" cy="733527"/>
          </a:xfrm>
          <a:prstGeom prst="rect">
            <a:avLst/>
          </a:prstGeom>
        </p:spPr>
      </p:pic>
      <p:sp>
        <p:nvSpPr>
          <p:cNvPr id="10" name="矩形 9"/>
          <p:cNvSpPr/>
          <p:nvPr/>
        </p:nvSpPr>
        <p:spPr>
          <a:xfrm>
            <a:off x="738034" y="4616612"/>
            <a:ext cx="5634166" cy="585418"/>
          </a:xfrm>
          <a:prstGeom prst="rect">
            <a:avLst/>
          </a:prstGeom>
          <a:noFill/>
          <a:ln w="9525">
            <a:noFill/>
            <a:miter lim="800000"/>
            <a:headEnd/>
            <a:tailEnd/>
          </a:ln>
          <a:effectLst/>
        </p:spPr>
        <p:txBody>
          <a:bodyPr wrap="square" lIns="92075" tIns="46038" rIns="92075" bIns="46038">
            <a:spAutoFit/>
          </a:bodyPr>
          <a:lstStyle/>
          <a:p>
            <a:r>
              <a:rPr lang="zh-CN" altLang="en-US" dirty="0" smtClean="0">
                <a:solidFill>
                  <a:schemeClr val="bg2"/>
                </a:solidFill>
              </a:rPr>
              <a:t>质量和疗效的一致性</a:t>
            </a:r>
            <a:r>
              <a:rPr lang="zh-CN" altLang="en-US" dirty="0">
                <a:solidFill>
                  <a:schemeClr val="bg2"/>
                </a:solidFill>
              </a:rPr>
              <a:t>评价简称</a:t>
            </a:r>
            <a:r>
              <a:rPr lang="en-US" altLang="zh-CN" sz="3200" dirty="0">
                <a:solidFill>
                  <a:schemeClr val="tx2">
                    <a:lumMod val="50000"/>
                  </a:schemeClr>
                </a:solidFill>
              </a:rPr>
              <a:t>BE</a:t>
            </a:r>
            <a:endParaRPr lang="zh-CN" altLang="en-US" sz="3200" dirty="0">
              <a:solidFill>
                <a:schemeClr val="tx2">
                  <a:lumMod val="50000"/>
                </a:schemeClr>
              </a:solidFill>
            </a:endParaRPr>
          </a:p>
        </p:txBody>
      </p:sp>
    </p:spTree>
    <p:extLst>
      <p:ext uri="{BB962C8B-B14F-4D97-AF65-F5344CB8AC3E}">
        <p14:creationId xmlns:p14="http://schemas.microsoft.com/office/powerpoint/2010/main" val="2536821856"/>
      </p:ext>
    </p:extLst>
  </p:cSld>
  <p:clrMapOvr>
    <a:masterClrMapping/>
  </p:clrMapOvr>
  <p:transition spd="slow">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323528" y="1503344"/>
            <a:ext cx="8568952" cy="5042022"/>
          </a:xfrm>
          <a:prstGeom prst="rect">
            <a:avLst/>
          </a:prstGeom>
          <a:noFill/>
          <a:ln w="9525">
            <a:noFill/>
            <a:miter lim="800000"/>
            <a:headEnd/>
            <a:tailEnd/>
          </a:ln>
          <a:effectLst/>
        </p:spPr>
        <p:txBody>
          <a:bodyPr wrap="square" lIns="92075" tIns="46038" rIns="92075" bIns="46038">
            <a:spAutoFit/>
          </a:bodyPr>
          <a:lstStyle/>
          <a:p>
            <a:r>
              <a:rPr lang="zh-CN" altLang="zh-CN" sz="3200" dirty="0" smtClean="0">
                <a:solidFill>
                  <a:schemeClr val="tx2">
                    <a:lumMod val="50000"/>
                  </a:schemeClr>
                </a:solidFill>
              </a:rPr>
              <a:t>申办者（</a:t>
            </a:r>
            <a:r>
              <a:rPr lang="en-US" altLang="zh-CN" sz="3200" dirty="0" smtClean="0">
                <a:solidFill>
                  <a:schemeClr val="tx2">
                    <a:lumMod val="50000"/>
                  </a:schemeClr>
                </a:solidFill>
              </a:rPr>
              <a:t>Sponsor</a:t>
            </a:r>
            <a:r>
              <a:rPr lang="zh-CN" altLang="zh-CN" sz="3200" dirty="0" smtClean="0">
                <a:solidFill>
                  <a:schemeClr val="tx2">
                    <a:lumMod val="50000"/>
                  </a:schemeClr>
                </a:solidFill>
              </a:rPr>
              <a:t>），</a:t>
            </a:r>
            <a:r>
              <a:rPr lang="zh-CN" altLang="zh-CN" dirty="0" smtClean="0">
                <a:solidFill>
                  <a:schemeClr val="bg2"/>
                </a:solidFill>
              </a:rPr>
              <a:t>指</a:t>
            </a:r>
            <a:r>
              <a:rPr lang="zh-CN" altLang="zh-CN" dirty="0">
                <a:solidFill>
                  <a:schemeClr val="bg2"/>
                </a:solidFill>
              </a:rPr>
              <a:t>负责临床试验的</a:t>
            </a:r>
            <a:r>
              <a:rPr lang="zh-CN" altLang="zh-CN" dirty="0" smtClean="0">
                <a:solidFill>
                  <a:schemeClr val="bg2"/>
                </a:solidFill>
              </a:rPr>
              <a:t>发起、</a:t>
            </a:r>
            <a:r>
              <a:rPr lang="zh-CN" altLang="zh-CN" dirty="0">
                <a:solidFill>
                  <a:schemeClr val="bg2"/>
                </a:solidFill>
              </a:rPr>
              <a:t>管理和提供临床试验经费的个人、组织或者机构</a:t>
            </a:r>
            <a:r>
              <a:rPr lang="zh-CN" altLang="zh-CN" dirty="0" smtClean="0">
                <a:solidFill>
                  <a:schemeClr val="bg2"/>
                </a:solidFill>
              </a:rPr>
              <a:t>。</a:t>
            </a:r>
            <a:endParaRPr lang="en-US" altLang="zh-CN" dirty="0" smtClean="0">
              <a:solidFill>
                <a:schemeClr val="bg2"/>
              </a:solidFill>
            </a:endParaRPr>
          </a:p>
          <a:p>
            <a:pPr marL="457200" indent="-457200">
              <a:buSzPct val="100000"/>
              <a:buFont typeface="Wingdings" panose="05000000000000000000" pitchFamily="2" charset="2"/>
              <a:buChar char="l"/>
            </a:pPr>
            <a:r>
              <a:rPr lang="en-US" altLang="zh-CN" dirty="0" smtClean="0">
                <a:solidFill>
                  <a:schemeClr val="bg2"/>
                </a:solidFill>
              </a:rPr>
              <a:t>2-3</a:t>
            </a:r>
            <a:r>
              <a:rPr lang="zh-CN" altLang="en-US" dirty="0" smtClean="0">
                <a:solidFill>
                  <a:schemeClr val="bg2"/>
                </a:solidFill>
              </a:rPr>
              <a:t>千家药企、创新药企业</a:t>
            </a:r>
            <a:endParaRPr lang="en-US" altLang="zh-CN" dirty="0" smtClean="0">
              <a:solidFill>
                <a:schemeClr val="bg2"/>
              </a:solidFill>
            </a:endParaRPr>
          </a:p>
          <a:p>
            <a:r>
              <a:rPr lang="zh-CN" altLang="zh-CN" sz="3200" dirty="0">
                <a:solidFill>
                  <a:schemeClr val="tx2">
                    <a:lumMod val="50000"/>
                  </a:schemeClr>
                </a:solidFill>
              </a:rPr>
              <a:t>合同研究组织</a:t>
            </a:r>
            <a:r>
              <a:rPr lang="zh-CN" altLang="zh-CN" dirty="0">
                <a:solidFill>
                  <a:schemeClr val="bg2"/>
                </a:solidFill>
              </a:rPr>
              <a:t>（</a:t>
            </a:r>
            <a:r>
              <a:rPr lang="en-US" altLang="zh-CN" dirty="0">
                <a:solidFill>
                  <a:schemeClr val="bg2"/>
                </a:solidFill>
              </a:rPr>
              <a:t>Contract Research Organization, </a:t>
            </a:r>
            <a:r>
              <a:rPr lang="en-US" altLang="zh-CN" dirty="0">
                <a:solidFill>
                  <a:schemeClr val="tx2">
                    <a:lumMod val="50000"/>
                  </a:schemeClr>
                </a:solidFill>
              </a:rPr>
              <a:t>CRO</a:t>
            </a:r>
            <a:r>
              <a:rPr lang="zh-CN" altLang="zh-CN" dirty="0">
                <a:solidFill>
                  <a:schemeClr val="bg2"/>
                </a:solidFill>
              </a:rPr>
              <a:t>），指由申办者签订合同授权，执行申办者在临床试验中的某些职责和任务的单位</a:t>
            </a:r>
            <a:r>
              <a:rPr lang="zh-CN" altLang="zh-CN" dirty="0" smtClean="0">
                <a:solidFill>
                  <a:schemeClr val="bg2"/>
                </a:solidFill>
              </a:rPr>
              <a:t>。</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几百家，大型的</a:t>
            </a:r>
            <a:r>
              <a:rPr lang="en-US" altLang="zh-CN" dirty="0" smtClean="0">
                <a:solidFill>
                  <a:schemeClr val="bg2"/>
                </a:solidFill>
              </a:rPr>
              <a:t>20</a:t>
            </a:r>
            <a:r>
              <a:rPr lang="zh-CN" altLang="en-US" dirty="0" smtClean="0">
                <a:solidFill>
                  <a:schemeClr val="bg2"/>
                </a:solidFill>
              </a:rPr>
              <a:t>家左右</a:t>
            </a:r>
            <a:endParaRPr lang="en-US" altLang="zh-CN" dirty="0">
              <a:solidFill>
                <a:schemeClr val="bg2"/>
              </a:solidFill>
            </a:endParaRPr>
          </a:p>
          <a:p>
            <a:r>
              <a:rPr lang="en-US" altLang="zh-CN" sz="3200" dirty="0" smtClean="0">
                <a:solidFill>
                  <a:schemeClr val="tx2">
                    <a:lumMod val="50000"/>
                  </a:schemeClr>
                </a:solidFill>
              </a:rPr>
              <a:t>SMO</a:t>
            </a:r>
            <a:r>
              <a:rPr lang="zh-CN" altLang="en-US" sz="3200" dirty="0" smtClean="0">
                <a:solidFill>
                  <a:schemeClr val="tx2">
                    <a:lumMod val="50000"/>
                  </a:schemeClr>
                </a:solidFill>
              </a:rPr>
              <a:t>公司</a:t>
            </a:r>
            <a:r>
              <a:rPr lang="zh-CN" altLang="en-US" dirty="0" smtClean="0">
                <a:solidFill>
                  <a:schemeClr val="bg2"/>
                </a:solidFill>
              </a:rPr>
              <a:t>（</a:t>
            </a:r>
            <a:r>
              <a:rPr lang="en-US" altLang="zh-CN" dirty="0" smtClean="0">
                <a:solidFill>
                  <a:schemeClr val="bg2"/>
                </a:solidFill>
              </a:rPr>
              <a:t>Site Management Organization</a:t>
            </a:r>
            <a:r>
              <a:rPr lang="zh-CN" altLang="en-US" dirty="0">
                <a:solidFill>
                  <a:schemeClr val="bg2"/>
                </a:solidFill>
              </a:rPr>
              <a:t>）专注新药临床研究医院现场管理</a:t>
            </a:r>
            <a:r>
              <a:rPr lang="zh-CN" altLang="en-US" dirty="0" smtClean="0">
                <a:solidFill>
                  <a:schemeClr val="bg2"/>
                </a:solidFill>
              </a:rPr>
              <a:t>业务的单位。</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一般都是</a:t>
            </a:r>
            <a:r>
              <a:rPr lang="en-US" altLang="zh-CN" dirty="0" smtClean="0">
                <a:solidFill>
                  <a:schemeClr val="bg2"/>
                </a:solidFill>
              </a:rPr>
              <a:t>CRO</a:t>
            </a:r>
            <a:r>
              <a:rPr lang="zh-CN" altLang="en-US" dirty="0" smtClean="0">
                <a:solidFill>
                  <a:schemeClr val="bg2"/>
                </a:solidFill>
              </a:rPr>
              <a:t>公司的子公司，大型的</a:t>
            </a:r>
            <a:r>
              <a:rPr lang="en-US" altLang="zh-CN" dirty="0" smtClean="0">
                <a:solidFill>
                  <a:schemeClr val="bg2"/>
                </a:solidFill>
              </a:rPr>
              <a:t>10</a:t>
            </a:r>
            <a:r>
              <a:rPr lang="zh-CN" altLang="en-US" dirty="0" smtClean="0">
                <a:solidFill>
                  <a:schemeClr val="bg2"/>
                </a:solidFill>
              </a:rPr>
              <a:t>家左右</a:t>
            </a:r>
            <a:endParaRPr lang="en-US" altLang="zh-CN" dirty="0">
              <a:solidFill>
                <a:schemeClr val="bg2"/>
              </a:solidFill>
            </a:endParaRPr>
          </a:p>
        </p:txBody>
      </p:sp>
      <p:sp>
        <p:nvSpPr>
          <p:cNvPr id="7" name="Rectangle 2"/>
          <p:cNvSpPr>
            <a:spLocks noChangeArrowheads="1"/>
          </p:cNvSpPr>
          <p:nvPr/>
        </p:nvSpPr>
        <p:spPr bwMode="auto">
          <a:xfrm>
            <a:off x="214282" y="785794"/>
            <a:ext cx="4643470"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临床试验的参与方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1598652"/>
      </p:ext>
    </p:extLst>
  </p:cSld>
  <p:clrMapOvr>
    <a:masterClrMapping/>
  </p:clrMapOvr>
  <p:transition spd="slow">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14282" y="785794"/>
            <a:ext cx="4861774"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临床试验的参与方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26452" y="1484784"/>
            <a:ext cx="8594020" cy="3945696"/>
          </a:xfrm>
          <a:prstGeom prst="rect">
            <a:avLst/>
          </a:prstGeom>
        </p:spPr>
        <p:txBody>
          <a:bodyPr wrap="square">
            <a:spAutoFit/>
          </a:bodyPr>
          <a:lstStyle/>
          <a:p>
            <a:r>
              <a:rPr lang="zh-CN" altLang="en-US" sz="3200" dirty="0">
                <a:solidFill>
                  <a:schemeClr val="tx2">
                    <a:lumMod val="50000"/>
                  </a:schemeClr>
                </a:solidFill>
              </a:rPr>
              <a:t>临床试验机构</a:t>
            </a:r>
            <a:r>
              <a:rPr lang="zh-CN" altLang="en-US" sz="3200" dirty="0" smtClean="0">
                <a:solidFill>
                  <a:schemeClr val="tx2">
                    <a:lumMod val="50000"/>
                  </a:schemeClr>
                </a:solidFill>
              </a:rPr>
              <a:t>：</a:t>
            </a:r>
            <a:r>
              <a:rPr lang="zh-CN" altLang="en-US" dirty="0">
                <a:solidFill>
                  <a:schemeClr val="bg2"/>
                </a:solidFill>
              </a:rPr>
              <a:t>具有</a:t>
            </a:r>
            <a:r>
              <a:rPr lang="zh-CN" altLang="en-US" dirty="0" smtClean="0">
                <a:solidFill>
                  <a:schemeClr val="bg2"/>
                </a:solidFill>
              </a:rPr>
              <a:t>临床试验资格的医院成立的一个统一管理医院临床试验的组织，一般由机构主任、副主任，机构办主任，机构秘书，质</a:t>
            </a:r>
            <a:r>
              <a:rPr lang="zh-CN" altLang="en-US" dirty="0">
                <a:solidFill>
                  <a:schemeClr val="bg2"/>
                </a:solidFill>
              </a:rPr>
              <a:t>控</a:t>
            </a:r>
            <a:r>
              <a:rPr lang="zh-CN" altLang="en-US" dirty="0" smtClean="0">
                <a:solidFill>
                  <a:schemeClr val="bg2"/>
                </a:solidFill>
              </a:rPr>
              <a:t>员，文档管理员，药品管理员等人员组成。</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目前实施的是“资格认证制”，未来将是“备案制”</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目前全国有</a:t>
            </a:r>
            <a:r>
              <a:rPr lang="en-US" altLang="zh-CN" dirty="0" smtClean="0">
                <a:solidFill>
                  <a:schemeClr val="bg2"/>
                </a:solidFill>
              </a:rPr>
              <a:t>718</a:t>
            </a:r>
            <a:r>
              <a:rPr lang="zh-CN" altLang="en-US" dirty="0" smtClean="0">
                <a:solidFill>
                  <a:schemeClr val="bg2"/>
                </a:solidFill>
              </a:rPr>
              <a:t>家机构，全国</a:t>
            </a:r>
            <a:r>
              <a:rPr lang="en-US" altLang="zh-CN" dirty="0" smtClean="0">
                <a:solidFill>
                  <a:schemeClr val="bg2"/>
                </a:solidFill>
              </a:rPr>
              <a:t>3</a:t>
            </a:r>
            <a:r>
              <a:rPr lang="zh-CN" altLang="en-US" dirty="0" smtClean="0">
                <a:solidFill>
                  <a:schemeClr val="bg2"/>
                </a:solidFill>
              </a:rPr>
              <a:t>甲医院有</a:t>
            </a:r>
            <a:r>
              <a:rPr lang="en-US" altLang="zh-CN" dirty="0" smtClean="0">
                <a:solidFill>
                  <a:schemeClr val="bg2"/>
                </a:solidFill>
              </a:rPr>
              <a:t>2000</a:t>
            </a:r>
            <a:r>
              <a:rPr lang="zh-CN" altLang="en-US" dirty="0" smtClean="0">
                <a:solidFill>
                  <a:schemeClr val="bg2"/>
                </a:solidFill>
              </a:rPr>
              <a:t>左右</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只有认证的专业科室才有资格做临床试验</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医疗器械的临床试验已经实施备案制</a:t>
            </a:r>
            <a:endParaRPr lang="en-US" altLang="zh-CN" dirty="0" smtClean="0">
              <a:solidFill>
                <a:schemeClr val="bg2"/>
              </a:solidFill>
            </a:endParaRPr>
          </a:p>
        </p:txBody>
      </p:sp>
      <p:sp>
        <p:nvSpPr>
          <p:cNvPr id="6" name="矩形 5"/>
          <p:cNvSpPr/>
          <p:nvPr/>
        </p:nvSpPr>
        <p:spPr>
          <a:xfrm>
            <a:off x="396163" y="5665139"/>
            <a:ext cx="2715808" cy="523220"/>
          </a:xfrm>
          <a:prstGeom prst="rect">
            <a:avLst/>
          </a:prstGeom>
        </p:spPr>
        <p:txBody>
          <a:bodyPr wrap="none">
            <a:spAutoFit/>
          </a:bodyPr>
          <a:lstStyle/>
          <a:p>
            <a:r>
              <a:rPr lang="en-US" altLang="zh-CN" dirty="0"/>
              <a:t>2017</a:t>
            </a:r>
            <a:r>
              <a:rPr lang="zh-CN" altLang="en-US" dirty="0"/>
              <a:t>年</a:t>
            </a:r>
            <a:r>
              <a:rPr lang="en-US" altLang="zh-CN" dirty="0"/>
              <a:t>11</a:t>
            </a:r>
            <a:r>
              <a:rPr lang="zh-CN" altLang="en-US" dirty="0"/>
              <a:t>月</a:t>
            </a:r>
            <a:r>
              <a:rPr lang="en-US" altLang="zh-CN" dirty="0"/>
              <a:t>15</a:t>
            </a:r>
            <a:r>
              <a:rPr lang="zh-CN" altLang="en-US" dirty="0"/>
              <a:t>日</a:t>
            </a:r>
          </a:p>
        </p:txBody>
      </p:sp>
      <p:sp>
        <p:nvSpPr>
          <p:cNvPr id="8" name="矩形 7"/>
          <p:cNvSpPr/>
          <p:nvPr/>
        </p:nvSpPr>
        <p:spPr>
          <a:xfrm>
            <a:off x="3347864" y="5489050"/>
            <a:ext cx="4572000" cy="954107"/>
          </a:xfrm>
          <a:prstGeom prst="rect">
            <a:avLst/>
          </a:prstGeom>
        </p:spPr>
        <p:txBody>
          <a:bodyPr>
            <a:spAutoFit/>
          </a:bodyPr>
          <a:lstStyle/>
          <a:p>
            <a:r>
              <a:rPr lang="zh-CN" altLang="en-US" dirty="0"/>
              <a:t>“医疗器械临床试验机构条件和备案管理办法”</a:t>
            </a:r>
          </a:p>
        </p:txBody>
      </p:sp>
    </p:spTree>
    <p:extLst>
      <p:ext uri="{BB962C8B-B14F-4D97-AF65-F5344CB8AC3E}">
        <p14:creationId xmlns:p14="http://schemas.microsoft.com/office/powerpoint/2010/main" val="556694024"/>
      </p:ext>
    </p:extLst>
  </p:cSld>
  <p:clrMapOvr>
    <a:masterClrMapping/>
  </p:clrMapOvr>
  <p:transition spd="slow">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14282" y="785794"/>
            <a:ext cx="4643470" cy="717550"/>
          </a:xfrm>
          <a:prstGeom prst="rect">
            <a:avLst/>
          </a:prstGeom>
          <a:noFill/>
          <a:ln w="9525">
            <a:noFill/>
            <a:miter lim="800000"/>
            <a:headEnd/>
            <a:tailEnd/>
          </a:ln>
        </p:spPr>
        <p:txBody>
          <a:bodyPr anchor="ctr"/>
          <a:lstStyle/>
          <a:p>
            <a:pPr>
              <a:spcBef>
                <a:spcPct val="0"/>
              </a:spcBef>
              <a:buClrTx/>
              <a:buSzTx/>
              <a:buFontTx/>
              <a:buNone/>
            </a:pPr>
            <a:r>
              <a:rPr lang="zh-CN" altLang="en-US" sz="3200" dirty="0" smtClean="0">
                <a:solidFill>
                  <a:schemeClr val="bg1"/>
                </a:solidFill>
                <a:latin typeface="微软雅黑" panose="020B0503020204020204" pitchFamily="34" charset="-122"/>
                <a:ea typeface="微软雅黑" panose="020B0503020204020204" pitchFamily="34" charset="-122"/>
              </a:rPr>
              <a:t>临床试验的参与方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26452" y="1503344"/>
            <a:ext cx="8594020" cy="4893647"/>
          </a:xfrm>
          <a:prstGeom prst="rect">
            <a:avLst/>
          </a:prstGeom>
        </p:spPr>
        <p:txBody>
          <a:bodyPr wrap="square">
            <a:spAutoFit/>
          </a:bodyPr>
          <a:lstStyle/>
          <a:p>
            <a:r>
              <a:rPr lang="zh-CN" altLang="en-US" sz="3200" dirty="0" smtClean="0">
                <a:solidFill>
                  <a:schemeClr val="tx2">
                    <a:lumMod val="50000"/>
                  </a:schemeClr>
                </a:solidFill>
              </a:rPr>
              <a:t>伦理委员会：</a:t>
            </a:r>
            <a:r>
              <a:rPr lang="zh-CN" altLang="zh-CN" dirty="0">
                <a:solidFill>
                  <a:schemeClr val="bg2"/>
                </a:solidFill>
              </a:rPr>
              <a:t>指由医学、科学及非科学背景人员独立组成，其职责是通过审查、同意、跟踪审查试验方案及相关文件、获得和记录受试者知情同意所用的方法和材料等，确保受试者的权益、安全受到保护</a:t>
            </a:r>
            <a:r>
              <a:rPr lang="zh-CN" altLang="zh-CN" dirty="0" smtClean="0">
                <a:solidFill>
                  <a:schemeClr val="bg2"/>
                </a:solidFill>
              </a:rPr>
              <a:t>。</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目前每家机构都有一个伦理委员会</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只有通过伦理审查的项目才能开展</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zh-CN" dirty="0">
                <a:solidFill>
                  <a:schemeClr val="bg2"/>
                </a:solidFill>
              </a:rPr>
              <a:t>伦理</a:t>
            </a:r>
            <a:r>
              <a:rPr lang="zh-CN" altLang="zh-CN" dirty="0" smtClean="0">
                <a:solidFill>
                  <a:schemeClr val="bg2"/>
                </a:solidFill>
              </a:rPr>
              <a:t>委员会</a:t>
            </a:r>
            <a:r>
              <a:rPr lang="zh-CN" altLang="en-US" dirty="0" smtClean="0">
                <a:solidFill>
                  <a:schemeClr val="bg2"/>
                </a:solidFill>
              </a:rPr>
              <a:t>会关注和</a:t>
            </a:r>
            <a:r>
              <a:rPr lang="zh-CN" altLang="zh-CN" dirty="0" smtClean="0">
                <a:solidFill>
                  <a:schemeClr val="bg2"/>
                </a:solidFill>
              </a:rPr>
              <a:t>明确</a:t>
            </a:r>
            <a:r>
              <a:rPr lang="zh-CN" altLang="zh-CN" dirty="0">
                <a:solidFill>
                  <a:schemeClr val="bg2"/>
                </a:solidFill>
              </a:rPr>
              <a:t>要求研究者立即</a:t>
            </a:r>
            <a:r>
              <a:rPr lang="zh-CN" altLang="zh-CN" dirty="0" smtClean="0">
                <a:solidFill>
                  <a:schemeClr val="bg2"/>
                </a:solidFill>
              </a:rPr>
              <a:t>报告</a:t>
            </a:r>
            <a:r>
              <a:rPr lang="zh-CN" altLang="en-US" dirty="0" smtClean="0">
                <a:solidFill>
                  <a:schemeClr val="bg2"/>
                </a:solidFill>
              </a:rPr>
              <a:t>：</a:t>
            </a:r>
            <a:r>
              <a:rPr lang="zh-CN" altLang="zh-CN" dirty="0" smtClean="0">
                <a:solidFill>
                  <a:schemeClr val="bg2"/>
                </a:solidFill>
              </a:rPr>
              <a:t>可疑</a:t>
            </a:r>
            <a:r>
              <a:rPr lang="zh-CN" altLang="zh-CN" dirty="0">
                <a:solidFill>
                  <a:schemeClr val="bg2"/>
                </a:solidFill>
              </a:rPr>
              <a:t>非预期严重不良反应</a:t>
            </a:r>
            <a:r>
              <a:rPr lang="zh-CN" altLang="en-US" dirty="0">
                <a:solidFill>
                  <a:schemeClr val="bg2"/>
                </a:solidFill>
              </a:rPr>
              <a:t>、</a:t>
            </a:r>
            <a:r>
              <a:rPr lang="zh-CN" altLang="zh-CN" dirty="0">
                <a:solidFill>
                  <a:schemeClr val="bg2"/>
                </a:solidFill>
              </a:rPr>
              <a:t>修改试验方案</a:t>
            </a:r>
            <a:r>
              <a:rPr lang="zh-CN" altLang="en-US" dirty="0" smtClean="0">
                <a:solidFill>
                  <a:schemeClr val="bg2"/>
                </a:solidFill>
              </a:rPr>
              <a:t>等</a:t>
            </a:r>
            <a:endParaRPr lang="en-US" altLang="zh-CN" dirty="0" smtClean="0">
              <a:solidFill>
                <a:schemeClr val="bg2"/>
              </a:solidFill>
            </a:endParaRPr>
          </a:p>
          <a:p>
            <a:pPr marL="457200" indent="-457200">
              <a:buSzPct val="100000"/>
              <a:buFont typeface="Wingdings" panose="05000000000000000000" pitchFamily="2" charset="2"/>
              <a:buChar char="l"/>
            </a:pPr>
            <a:r>
              <a:rPr lang="zh-CN" altLang="zh-CN" dirty="0">
                <a:solidFill>
                  <a:schemeClr val="bg2"/>
                </a:solidFill>
              </a:rPr>
              <a:t>伦理</a:t>
            </a:r>
            <a:r>
              <a:rPr lang="zh-CN" altLang="zh-CN" dirty="0" smtClean="0">
                <a:solidFill>
                  <a:schemeClr val="bg2"/>
                </a:solidFill>
              </a:rPr>
              <a:t>委员会</a:t>
            </a:r>
            <a:r>
              <a:rPr lang="zh-CN" altLang="en-US" dirty="0" smtClean="0">
                <a:solidFill>
                  <a:schemeClr val="bg2"/>
                </a:solidFill>
              </a:rPr>
              <a:t>会</a:t>
            </a:r>
            <a:r>
              <a:rPr lang="zh-CN" altLang="zh-CN" dirty="0" smtClean="0">
                <a:solidFill>
                  <a:schemeClr val="bg2"/>
                </a:solidFill>
              </a:rPr>
              <a:t>对</a:t>
            </a:r>
            <a:r>
              <a:rPr lang="zh-CN" altLang="zh-CN" dirty="0">
                <a:solidFill>
                  <a:schemeClr val="bg2"/>
                </a:solidFill>
              </a:rPr>
              <a:t>正在实施的临床试验定期跟踪审查</a:t>
            </a:r>
            <a:endParaRPr lang="en-US" altLang="zh-CN" dirty="0">
              <a:solidFill>
                <a:schemeClr val="bg2"/>
              </a:solidFill>
            </a:endParaRPr>
          </a:p>
          <a:p>
            <a:pPr marL="457200" indent="-457200">
              <a:buSzPct val="100000"/>
              <a:buFont typeface="Wingdings" panose="05000000000000000000" pitchFamily="2" charset="2"/>
              <a:buChar char="l"/>
            </a:pPr>
            <a:r>
              <a:rPr lang="zh-CN" altLang="en-US" dirty="0" smtClean="0">
                <a:solidFill>
                  <a:schemeClr val="bg2"/>
                </a:solidFill>
              </a:rPr>
              <a:t>组长伦理、中心伦理、区域伦理等改革措施</a:t>
            </a:r>
            <a:endParaRPr lang="en-US" altLang="zh-CN" dirty="0" smtClean="0">
              <a:solidFill>
                <a:schemeClr val="bg2"/>
              </a:solidFill>
            </a:endParaRPr>
          </a:p>
        </p:txBody>
      </p:sp>
    </p:spTree>
    <p:extLst>
      <p:ext uri="{BB962C8B-B14F-4D97-AF65-F5344CB8AC3E}">
        <p14:creationId xmlns:p14="http://schemas.microsoft.com/office/powerpoint/2010/main" val="545784646"/>
      </p:ext>
    </p:extLst>
  </p:cSld>
  <p:clrMapOvr>
    <a:masterClrMapping/>
  </p:clrMapOvr>
  <p:transition spd="slow">
    <p:strips dir="ru"/>
  </p:transition>
  <p:timing>
    <p:tnLst>
      <p:par>
        <p:cTn id="1" dur="indefinite" restart="never" nodeType="tmRoot"/>
      </p:par>
    </p:tn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2"/>
          </a:buClr>
          <a:buSzPct val="60000"/>
          <a:buFont typeface="Wingdings" pitchFamily="2" charset="2"/>
          <a:buNone/>
          <a:tabLst/>
          <a:defRPr kumimoji="0" lang="zh-CN" altLang="en-US" sz="2800" b="1" i="0" u="none" strike="noStrike" cap="none" normalizeH="0" baseline="0" smtClean="0">
            <a:ln>
              <a:noFill/>
            </a:ln>
            <a:solidFill>
              <a:srgbClr val="FF9900"/>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2"/>
          </a:buClr>
          <a:buSzPct val="60000"/>
          <a:buFont typeface="Wingdings" pitchFamily="2" charset="2"/>
          <a:buNone/>
          <a:tabLst/>
          <a:defRPr kumimoji="0" lang="zh-CN" altLang="en-US" sz="2800" b="1" i="0" u="none" strike="noStrike" cap="none" normalizeH="0" baseline="0" smtClean="0">
            <a:ln>
              <a:noFill/>
            </a:ln>
            <a:solidFill>
              <a:srgbClr val="FF9900"/>
            </a:solidFill>
            <a:effectLst/>
            <a:latin typeface="宋体" pitchFamily="2" charset="-122"/>
            <a:ea typeface="宋体" pitchFamily="2"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14951</TotalTime>
  <Words>1820</Words>
  <Application>Microsoft Office PowerPoint</Application>
  <PresentationFormat>全屏显示(4:3)</PresentationFormat>
  <Paragraphs>145</Paragraphs>
  <Slides>24</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3" baseType="lpstr">
      <vt:lpstr>华文新魏</vt:lpstr>
      <vt:lpstr>宋体</vt:lpstr>
      <vt:lpstr>微软雅黑</vt:lpstr>
      <vt:lpstr>Arial</vt:lpstr>
      <vt:lpstr>Times New Roman</vt:lpstr>
      <vt:lpstr>Verdana</vt:lpstr>
      <vt:lpstr>Wingdings</vt:lpstr>
      <vt:lpstr>Globe</vt:lpstr>
      <vt:lpstr>ClipArt</vt:lpstr>
      <vt:lpstr>药物临床试验 业务知识培训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谢谢各位</vt:lpstr>
    </vt:vector>
  </TitlesOfParts>
  <Company>ShiTuo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AGHU</dc:creator>
  <cp:lastModifiedBy>Harry</cp:lastModifiedBy>
  <cp:revision>1851</cp:revision>
  <dcterms:created xsi:type="dcterms:W3CDTF">2003-04-28T00:58:04Z</dcterms:created>
  <dcterms:modified xsi:type="dcterms:W3CDTF">2019-02-28T03:15:40Z</dcterms:modified>
</cp:coreProperties>
</file>