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69"/>
  </p:notesMasterIdLst>
  <p:sldIdLst>
    <p:sldId id="341" r:id="rId5"/>
    <p:sldId id="256" r:id="rId6"/>
    <p:sldId id="332" r:id="rId7"/>
    <p:sldId id="324" r:id="rId8"/>
    <p:sldId id="325" r:id="rId9"/>
    <p:sldId id="328" r:id="rId10"/>
    <p:sldId id="257" r:id="rId11"/>
    <p:sldId id="321" r:id="rId12"/>
    <p:sldId id="327" r:id="rId13"/>
    <p:sldId id="334" r:id="rId14"/>
    <p:sldId id="258" r:id="rId15"/>
    <p:sldId id="282" r:id="rId16"/>
    <p:sldId id="283" r:id="rId17"/>
    <p:sldId id="284" r:id="rId18"/>
    <p:sldId id="285" r:id="rId19"/>
    <p:sldId id="286" r:id="rId20"/>
    <p:sldId id="330" r:id="rId21"/>
    <p:sldId id="268" r:id="rId22"/>
    <p:sldId id="316" r:id="rId23"/>
    <p:sldId id="317" r:id="rId24"/>
    <p:sldId id="318" r:id="rId25"/>
    <p:sldId id="319" r:id="rId26"/>
    <p:sldId id="320" r:id="rId27"/>
    <p:sldId id="335" r:id="rId28"/>
    <p:sldId id="269" r:id="rId29"/>
    <p:sldId id="288" r:id="rId30"/>
    <p:sldId id="298" r:id="rId31"/>
    <p:sldId id="343" r:id="rId32"/>
    <p:sldId id="342" r:id="rId33"/>
    <p:sldId id="302" r:id="rId34"/>
    <p:sldId id="344" r:id="rId35"/>
    <p:sldId id="299" r:id="rId36"/>
    <p:sldId id="345" r:id="rId37"/>
    <p:sldId id="300" r:id="rId38"/>
    <p:sldId id="303" r:id="rId39"/>
    <p:sldId id="346" r:id="rId40"/>
    <p:sldId id="270" r:id="rId41"/>
    <p:sldId id="289" r:id="rId42"/>
    <p:sldId id="290" r:id="rId43"/>
    <p:sldId id="291" r:id="rId44"/>
    <p:sldId id="292" r:id="rId45"/>
    <p:sldId id="293" r:id="rId46"/>
    <p:sldId id="304" r:id="rId47"/>
    <p:sldId id="347" r:id="rId48"/>
    <p:sldId id="329" r:id="rId49"/>
    <p:sldId id="271" r:id="rId50"/>
    <p:sldId id="336" r:id="rId51"/>
    <p:sldId id="337" r:id="rId52"/>
    <p:sldId id="294" r:id="rId53"/>
    <p:sldId id="295" r:id="rId54"/>
    <p:sldId id="296" r:id="rId55"/>
    <p:sldId id="297" r:id="rId56"/>
    <p:sldId id="260" r:id="rId57"/>
    <p:sldId id="306" r:id="rId58"/>
    <p:sldId id="307" r:id="rId59"/>
    <p:sldId id="308" r:id="rId60"/>
    <p:sldId id="310" r:id="rId61"/>
    <p:sldId id="309" r:id="rId62"/>
    <p:sldId id="312" r:id="rId63"/>
    <p:sldId id="275" r:id="rId64"/>
    <p:sldId id="276" r:id="rId65"/>
    <p:sldId id="313" r:id="rId66"/>
    <p:sldId id="314" r:id="rId67"/>
    <p:sldId id="267"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33CC33"/>
    <a:srgbClr val="FF0000"/>
    <a:srgbClr val="0000FF"/>
    <a:srgbClr val="00FF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86356" autoAdjust="0"/>
  </p:normalViewPr>
  <p:slideViewPr>
    <p:cSldViewPr>
      <p:cViewPr varScale="1">
        <p:scale>
          <a:sx n="65" d="100"/>
          <a:sy n="65" d="100"/>
        </p:scale>
        <p:origin x="-1140" y="-102"/>
      </p:cViewPr>
      <p:guideLst>
        <p:guide orient="horz" pos="2160"/>
        <p:guide pos="2880"/>
      </p:guideLst>
    </p:cSldViewPr>
  </p:slideViewPr>
  <p:outlineViewPr>
    <p:cViewPr>
      <p:scale>
        <a:sx n="33" d="100"/>
        <a:sy n="33" d="100"/>
      </p:scale>
      <p:origin x="0" y="163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C4346DC8-154D-4821-B6FB-86E682766FFA}" type="datetimeFigureOut">
              <a:rPr lang="zh-CN" altLang="en-US"/>
              <a:pPr>
                <a:defRPr/>
              </a:pPr>
              <a:t>2012-8-15</a:t>
            </a:fld>
            <a:endParaRPr lang="en-US" altLang="zh-CN"/>
          </a:p>
        </p:txBody>
      </p:sp>
      <p:sp>
        <p:nvSpPr>
          <p:cNvPr id="50180"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9018B1-4C42-47D7-862C-5BE9D24A193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rrowheads="1" noTextEdit="1"/>
          </p:cNvSpPr>
          <p:nvPr>
            <p:ph type="sldImg"/>
          </p:nvPr>
        </p:nvSpPr>
        <p:spPr>
          <a:ln/>
        </p:spPr>
      </p:sp>
      <p:sp>
        <p:nvSpPr>
          <p:cNvPr id="6041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pPr eaLnBrk="1" hangingPunct="1"/>
            <a:r>
              <a:rPr lang="en-US" altLang="zh-CN" smtClean="0"/>
              <a:t>Hui</a:t>
            </a:r>
            <a:r>
              <a:rPr lang="zh-CN" altLang="en-US" smtClean="0"/>
              <a:t>，恨、怒</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0253433-6E47-4657-A71A-7504F719D513}" type="datetimeFigureOut">
              <a:rPr lang="zh-CN" altLang="en-US"/>
              <a:pPr>
                <a:defRPr/>
              </a:pPr>
              <a:t>2012-8-15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04AEAA-DB8C-45E5-A85E-01DEFFC6EF8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ADCFAD8-8028-4F12-B78E-75D6402EC80D}" type="datetimeFigureOut">
              <a:rPr lang="zh-CN" altLang="en-US"/>
              <a:pPr>
                <a:defRPr/>
              </a:pPr>
              <a:t>2012-8-15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D2D330-C0B2-4C6F-8C7D-79F8BFCFB2E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48C35B4-0148-4F49-85ED-BAC92E961F6C}" type="datetimeFigureOut">
              <a:rPr lang="zh-CN" altLang="en-US"/>
              <a:pPr>
                <a:defRPr/>
              </a:pPr>
              <a:t>2012-8-15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091E5D-7740-40BD-9313-723FAB3C0D0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025EF94F-624F-4EF7-B730-81D8D3B66519}" type="slidenum">
              <a:rPr lang="zh-CN" altLang="en-US"/>
              <a:pPr>
                <a:defRPr/>
              </a:pPr>
              <a:t>‹#›</a:t>
            </a:fld>
            <a:endParaRPr lang="en-US"/>
          </a:p>
        </p:txBody>
      </p:sp>
    </p:spTree>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7F55548A-6D11-4A62-A2E0-6B1FBACFC524}" type="slidenum">
              <a:rPr lang="zh-CN" altLang="en-US"/>
              <a:pPr>
                <a:defRPr/>
              </a:pPr>
              <a:t>‹#›</a:t>
            </a:fld>
            <a:endParaRPr lang="en-US"/>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AF68D9A5-E8EF-4552-9A75-F46963E95B2C}" type="slidenum">
              <a:rPr lang="zh-CN" altLang="en-US"/>
              <a:pPr>
                <a:defRPr/>
              </a:pPr>
              <a:t>‹#›</a:t>
            </a:fld>
            <a:endParaRPr lang="en-US"/>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03EEBFD-5CB4-4416-9B21-9558BA25DC5B}" type="slidenum">
              <a:rPr lang="zh-CN" altLang="en-US"/>
              <a:pPr>
                <a:defRPr/>
              </a:pPr>
              <a:t>‹#›</a:t>
            </a:fld>
            <a:endParaRPr lang="en-US"/>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8"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81BAACA-2E36-40C9-A1DA-DC06B3FF4607}" type="slidenum">
              <a:rPr lang="zh-CN" altLang="en-US"/>
              <a:pPr>
                <a:defRPr/>
              </a:pPr>
              <a:t>‹#›</a:t>
            </a:fld>
            <a:endParaRPr lang="en-US"/>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4"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9DAD13C3-095E-4E09-B2DF-758B7F085209}" type="slidenum">
              <a:rPr lang="zh-CN" altLang="en-US"/>
              <a:pPr>
                <a:defRPr/>
              </a:pPr>
              <a:t>‹#›</a:t>
            </a:fld>
            <a:endParaRPr lang="en-US"/>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3"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F20010E9-652C-48D6-8A75-DB23A7923D0C}" type="slidenum">
              <a:rPr lang="zh-CN" altLang="en-US"/>
              <a:pPr>
                <a:defRPr/>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41013A7-1224-456E-85EE-A053C9CA8D92}" type="slidenum">
              <a:rPr lang="zh-CN" altLang="en-US"/>
              <a:pPr>
                <a:defRPr/>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60BB3DB-4015-4F63-9A48-3338975FCA64}" type="datetimeFigureOut">
              <a:rPr lang="zh-CN" altLang="en-US"/>
              <a:pPr>
                <a:defRPr/>
              </a:pPr>
              <a:t>2012-8-15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28D3D95-803B-4BC1-9E6B-E3C605B3EADC}"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72A9B500-F22E-441E-A7A7-25EF8463442C}" type="slidenum">
              <a:rPr lang="zh-CN" altLang="en-US"/>
              <a:pPr>
                <a:defRPr/>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A9040ABA-90A1-4862-9260-080D996B0DC3}" type="slidenum">
              <a:rPr lang="zh-CN" altLang="en-US"/>
              <a:pPr>
                <a:defRPr/>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C4ACD80-55FD-4407-93AB-3341A075C91F}" type="slidenum">
              <a:rPr lang="zh-CN" altLang="en-US"/>
              <a:pPr>
                <a:defRPr/>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D6DAAAEC-A25C-4EA5-8C71-CE894772BE97}" type="slidenum">
              <a:rPr lang="zh-CN" altLang="en-US"/>
              <a:pPr>
                <a:defRPr/>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36511D19-BEC0-473C-991B-5E7E94DE657D}" type="slidenum">
              <a:rPr lang="zh-CN" altLang="en-US"/>
              <a:pPr>
                <a:defRPr/>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60907A04-A419-48B0-A622-9C6BA91EC91D}" type="slidenum">
              <a:rPr lang="zh-CN" altLang="en-US"/>
              <a:pPr>
                <a:defRPr/>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68299F0C-8989-462D-A5CC-1DEBC5A02353}" type="slidenum">
              <a:rPr lang="zh-CN" altLang="en-US"/>
              <a:pPr>
                <a:defRPr/>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8"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6569D3C0-6B2B-4ECD-BE64-535744F9CC5E}" type="slidenum">
              <a:rPr lang="zh-CN" altLang="en-US"/>
              <a:pPr>
                <a:defRPr/>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4"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A573A06C-C542-450F-961C-E7C60B7ECDBD}" type="slidenum">
              <a:rPr lang="zh-CN" altLang="en-US"/>
              <a:pPr>
                <a:defRPr/>
              </a:pPr>
              <a:t>‹#›</a:t>
            </a:fld>
            <a:endParaRPr lang="en-US"/>
          </a:p>
        </p:txBody>
      </p:sp>
    </p:spTree>
  </p:cSld>
  <p:clrMapOvr>
    <a:masterClrMapping/>
  </p:clrMapOvr>
  <p:transition>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3"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EF837175-C14E-43A5-B5F6-BB5347B72B0F}" type="slidenum">
              <a:rPr lang="zh-CN" altLang="en-US"/>
              <a:pPr>
                <a:defRPr/>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AAFA744-4525-46DE-9C23-299BF245A351}" type="datetimeFigureOut">
              <a:rPr lang="zh-CN" altLang="en-US"/>
              <a:pPr>
                <a:defRPr/>
              </a:pPr>
              <a:t>2012-8-15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A3D244-E000-48A5-AEFB-3F986483B023}"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3187A4B2-168C-4495-9F9C-DC179B2CB163}" type="slidenum">
              <a:rPr lang="zh-CN" altLang="en-US"/>
              <a:pPr>
                <a:defRPr/>
              </a:pPr>
              <a:t>‹#›</a:t>
            </a:fld>
            <a:endParaRPr lang="en-US"/>
          </a:p>
        </p:txBody>
      </p:sp>
    </p:spTree>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6757F659-BF68-448A-BF2D-A8A6E5D32B68}" type="slidenum">
              <a:rPr lang="zh-CN" altLang="en-US"/>
              <a:pPr>
                <a:defRPr/>
              </a:pPr>
              <a:t>‹#›</a:t>
            </a:fld>
            <a:endParaRPr lang="en-US"/>
          </a:p>
        </p:txBody>
      </p:sp>
    </p:spTree>
  </p:cSld>
  <p:clrMapOvr>
    <a:masterClrMapping/>
  </p:clrMapOvr>
  <p:transition>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B71F7528-B8B7-4F0F-88BD-126D0C94C470}" type="slidenum">
              <a:rPr lang="zh-CN" altLang="en-US"/>
              <a:pPr>
                <a:defRPr/>
              </a:pPr>
              <a:t>‹#›</a:t>
            </a:fld>
            <a:endParaRPr lang="en-US"/>
          </a:p>
        </p:txBody>
      </p:sp>
    </p:spTree>
  </p:cSld>
  <p:clrMapOvr>
    <a:masterClrMapping/>
  </p:clrMapOvr>
  <p:transition>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96E6D88D-3746-48B0-9013-C3858496D1C8}" type="slidenum">
              <a:rPr lang="zh-CN" altLang="en-US"/>
              <a:pPr>
                <a:defRPr/>
              </a:pPr>
              <a:t>‹#›</a:t>
            </a:fld>
            <a:endParaRPr lang="en-US"/>
          </a:p>
        </p:txBody>
      </p:sp>
    </p:spTree>
  </p:cSld>
  <p:clrMapOvr>
    <a:masterClrMapping/>
  </p:clrMapOvr>
  <p:transition>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351128A0-119E-4EE2-97D5-7055DF22F5C6}" type="slidenum">
              <a:rPr lang="zh-CN" altLang="en-US"/>
              <a:pPr>
                <a:defRPr/>
              </a:pPr>
              <a:t>‹#›</a:t>
            </a:fld>
            <a:endParaRPr lang="en-US"/>
          </a:p>
        </p:txBody>
      </p:sp>
    </p:spTree>
  </p:cSld>
  <p:clrMapOvr>
    <a:masterClrMapping/>
  </p:clrMapOvr>
  <p:transition>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6DB63EBC-E53E-45BD-AF66-0839991E8952}" type="slidenum">
              <a:rPr lang="zh-CN" altLang="en-US"/>
              <a:pPr>
                <a:defRPr/>
              </a:pPr>
              <a:t>‹#›</a:t>
            </a:fld>
            <a:endParaRPr lang="en-US"/>
          </a:p>
        </p:txBody>
      </p:sp>
    </p:spTree>
  </p:cSld>
  <p:clrMapOvr>
    <a:masterClrMapping/>
  </p:clrMapOvr>
  <p:transition>
    <p:wipe di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F74B019E-AA81-461F-825E-33BE207C7169}" type="slidenum">
              <a:rPr lang="zh-CN" altLang="en-US"/>
              <a:pPr>
                <a:defRPr/>
              </a:pPr>
              <a:t>‹#›</a:t>
            </a:fld>
            <a:endParaRPr lang="en-US"/>
          </a:p>
        </p:txBody>
      </p:sp>
    </p:spTree>
  </p:cSld>
  <p:clrMapOvr>
    <a:masterClrMapping/>
  </p:clrMapOvr>
  <p:transition>
    <p:wipe di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0175EAFC-067B-407E-AE77-2F7A5A016409}" type="slidenum">
              <a:rPr lang="zh-CN" altLang="en-US"/>
              <a:pPr>
                <a:defRPr/>
              </a:pPr>
              <a:t>‹#›</a:t>
            </a:fld>
            <a:endParaRPr lang="en-US"/>
          </a:p>
        </p:txBody>
      </p:sp>
    </p:spTree>
  </p:cSld>
  <p:clrMapOvr>
    <a:masterClrMapping/>
  </p:clrMapOvr>
  <p:transition>
    <p:wipe di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8"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C48ABC8D-636C-478D-B1A2-C71D99F3DAA8}" type="slidenum">
              <a:rPr lang="zh-CN" altLang="en-US"/>
              <a:pPr>
                <a:defRPr/>
              </a:pPr>
              <a:t>‹#›</a:t>
            </a:fld>
            <a:endParaRPr lang="en-US"/>
          </a:p>
        </p:txBody>
      </p:sp>
    </p:spTree>
  </p:cSld>
  <p:clrMapOvr>
    <a:masterClrMapping/>
  </p:clrMapOvr>
  <p:transition>
    <p:wipe di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4"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1B917682-7341-4080-8F70-65384D94CED7}" type="slidenum">
              <a:rPr lang="zh-CN" altLang="en-US"/>
              <a:pPr>
                <a:defRPr/>
              </a:pPr>
              <a:t>‹#›</a:t>
            </a:fld>
            <a:endParaRPr 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D581934-EA93-45A8-ACC5-626ADB5478B6}" type="datetimeFigureOut">
              <a:rPr lang="zh-CN" altLang="en-US"/>
              <a:pPr>
                <a:defRPr/>
              </a:pPr>
              <a:t>2012-8-15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0BBDFC6-23E9-4F73-BE76-9307A87E025B}"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3"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A434C43C-558B-4D9B-91AD-D151ED6C0F06}" type="slidenum">
              <a:rPr lang="zh-CN" altLang="en-US"/>
              <a:pPr>
                <a:defRPr/>
              </a:pPr>
              <a:t>‹#›</a:t>
            </a:fld>
            <a:endParaRPr lang="en-US"/>
          </a:p>
        </p:txBody>
      </p:sp>
    </p:spTree>
  </p:cSld>
  <p:clrMapOvr>
    <a:masterClrMapping/>
  </p:clrMapOvr>
  <p:transition>
    <p:wipe di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2CC6B59F-0CEC-400C-98D8-C7BCDDDB9595}" type="slidenum">
              <a:rPr lang="zh-CN" altLang="en-US"/>
              <a:pPr>
                <a:defRPr/>
              </a:pPr>
              <a:t>‹#›</a:t>
            </a:fld>
            <a:endParaRPr lang="en-US"/>
          </a:p>
        </p:txBody>
      </p:sp>
    </p:spTree>
  </p:cSld>
  <p:clrMapOvr>
    <a:masterClrMapping/>
  </p:clrMapOvr>
  <p:transition>
    <p:wipe di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806B2E17-C5B9-4F3B-A8C5-5997EE8A273F}" type="slidenum">
              <a:rPr lang="zh-CN" altLang="en-US"/>
              <a:pPr>
                <a:defRPr/>
              </a:pPr>
              <a:t>‹#›</a:t>
            </a:fld>
            <a:endParaRPr lang="en-US"/>
          </a:p>
        </p:txBody>
      </p:sp>
    </p:spTree>
  </p:cSld>
  <p:clrMapOvr>
    <a:masterClrMapping/>
  </p:clrMapOvr>
  <p:transition>
    <p:wipe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536ED267-1A9C-45C9-9BC3-4515455C473A}" type="slidenum">
              <a:rPr lang="zh-CN" altLang="en-US"/>
              <a:pPr>
                <a:defRPr/>
              </a:pPr>
              <a:t>‹#›</a:t>
            </a:fld>
            <a:endParaRPr lang="en-US"/>
          </a:p>
        </p:txBody>
      </p:sp>
    </p:spTree>
  </p:cSld>
  <p:clrMapOvr>
    <a:masterClrMapping/>
  </p:clrMapOvr>
  <p:transition>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7"/>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8"/>
          <p:cNvSpPr>
            <a:spLocks noGrp="1" noChangeArrowheads="1"/>
          </p:cNvSpPr>
          <p:nvPr>
            <p:ph type="sldNum" sz="quarter" idx="12"/>
          </p:nvPr>
        </p:nvSpPr>
        <p:spPr/>
        <p:txBody>
          <a:bodyPr/>
          <a:lstStyle>
            <a:lvl1pPr fontAlgn="auto">
              <a:spcBef>
                <a:spcPts val="0"/>
              </a:spcBef>
              <a:spcAft>
                <a:spcPts val="0"/>
              </a:spcAft>
              <a:defRPr/>
            </a:lvl1pPr>
          </a:lstStyle>
          <a:p>
            <a:pPr>
              <a:defRPr/>
            </a:pPr>
            <a:fld id="{D1C38934-0C38-47BE-848B-6EA395CEA65D}" type="slidenum">
              <a:rPr lang="zh-CN" altLang="en-US"/>
              <a:pPr>
                <a:defRPr/>
              </a:pPr>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401D3A3-1F21-4776-9859-2814EB84D552}" type="datetimeFigureOut">
              <a:rPr lang="zh-CN" altLang="en-US"/>
              <a:pPr>
                <a:defRPr/>
              </a:pPr>
              <a:t>2012-8-15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049FF90-0CA7-41E4-983F-26BB3E2C7EA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5FF5C73-D97E-4B8F-948F-ADA00D3830D8}" type="datetimeFigureOut">
              <a:rPr lang="zh-CN" altLang="en-US"/>
              <a:pPr>
                <a:defRPr/>
              </a:pPr>
              <a:t>2012-8-15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B0483F1-7037-43DB-BA67-B3C116B08F7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8BFA741-89CF-4B9F-8C42-194EF3961763}" type="datetimeFigureOut">
              <a:rPr lang="zh-CN" altLang="en-US"/>
              <a:pPr>
                <a:defRPr/>
              </a:pPr>
              <a:t>2012-8-15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B4A78E2-148D-4C8A-A503-97C7FB6FA20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0668D64-C229-4144-A3D8-079A37B3D6A1}" type="datetimeFigureOut">
              <a:rPr lang="zh-CN" altLang="en-US"/>
              <a:pPr>
                <a:defRPr/>
              </a:pPr>
              <a:t>2012-8-15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0F1C306-0E31-4904-BDE9-D62E9239AB7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C88532A-4BB3-40C9-879D-E313D7603F11}" type="datetimeFigureOut">
              <a:rPr lang="zh-CN" altLang="en-US"/>
              <a:pPr>
                <a:defRPr/>
              </a:pPr>
              <a:t>2012-8-15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CA910E1-3A40-4717-9C1A-807D638D119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5.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17182AE-705F-4705-8DB4-B39686BA8972}" type="datetimeFigureOut">
              <a:rPr lang="zh-CN" altLang="en-US"/>
              <a:pPr>
                <a:defRPr/>
              </a:pPr>
              <a:t>2012-8-15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F80E202-B56C-4D25-A43D-06169451CE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AutoShape 7"/>
          <p:cNvSpPr>
            <a:spLocks/>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0 w 1000"/>
              <a:gd name="T11" fmla="*/ 0 h 1000"/>
              <a:gd name="T12" fmla="*/ 7772400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lgn="ctr">
              <a:lnSpc>
                <a:spcPct val="90000"/>
              </a:lnSpc>
              <a:defRPr/>
            </a:pPr>
            <a:endParaRPr lang="zh-CN" altLang="en-US" sz="4400" b="1">
              <a:solidFill>
                <a:srgbClr val="0000FF"/>
              </a:solidFill>
              <a:latin typeface="隶书" pitchFamily="49" charset="-122"/>
              <a:ea typeface="隶书" pitchFamily="49" charset="-122"/>
            </a:endParaRPr>
          </a:p>
        </p:txBody>
      </p:sp>
      <p:sp>
        <p:nvSpPr>
          <p:cNvPr id="13315"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3316"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7"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lnSpc>
                <a:spcPct val="100000"/>
              </a:lnSpc>
              <a:defRPr sz="1200" b="0">
                <a:solidFill>
                  <a:srgbClr val="000000"/>
                </a:solidFill>
                <a:latin typeface="+mn-lt"/>
                <a:ea typeface="宋体" pitchFamily="2" charset="-122"/>
              </a:defRPr>
            </a:lvl1pPr>
          </a:lstStyle>
          <a:p>
            <a:pPr>
              <a:defRPr/>
            </a:pPr>
            <a:endParaRPr lang="en-US"/>
          </a:p>
        </p:txBody>
      </p:sp>
      <p:sp>
        <p:nvSpPr>
          <p:cNvPr id="3078"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lnSpc>
                <a:spcPct val="100000"/>
              </a:lnSpc>
              <a:defRPr sz="1200" b="0">
                <a:solidFill>
                  <a:srgbClr val="000000"/>
                </a:solidFill>
                <a:latin typeface="+mn-lt"/>
                <a:ea typeface="宋体" pitchFamily="2" charset="-122"/>
              </a:defRPr>
            </a:lvl1pPr>
          </a:lstStyle>
          <a:p>
            <a:pPr>
              <a:defRPr/>
            </a:pPr>
            <a:endParaRPr lang="en-US"/>
          </a:p>
        </p:txBody>
      </p:sp>
      <p:sp>
        <p:nvSpPr>
          <p:cNvPr id="3079"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lnSpc>
                <a:spcPct val="100000"/>
              </a:lnSpc>
              <a:defRPr sz="1200" b="0">
                <a:solidFill>
                  <a:srgbClr val="000000"/>
                </a:solidFill>
                <a:latin typeface="+mn-lt"/>
                <a:ea typeface="宋体" pitchFamily="2" charset="-122"/>
              </a:defRPr>
            </a:lvl1pPr>
          </a:lstStyle>
          <a:p>
            <a:pPr>
              <a:defRPr/>
            </a:pPr>
            <a:fld id="{2E5BEBB9-F8EA-4A05-B13A-FDBF3466CB1F}"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wipe dir="d"/>
  </p:transition>
  <p:txStyles>
    <p:titleStyle>
      <a:lvl1pPr algn="l" rtl="0" eaLnBrk="0" fontAlgn="base" hangingPunct="0">
        <a:spcBef>
          <a:spcPct val="0"/>
        </a:spcBef>
        <a:spcAft>
          <a:spcPct val="0"/>
        </a:spcAft>
        <a:defRPr sz="3800">
          <a:solidFill>
            <a:srgbClr val="CC6600"/>
          </a:solidFill>
          <a:latin typeface="+mj-lt"/>
          <a:ea typeface="+mj-ea"/>
          <a:cs typeface="华文新魏"/>
        </a:defRPr>
      </a:lvl1pPr>
      <a:lvl2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2pPr>
      <a:lvl3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3pPr>
      <a:lvl4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4pPr>
      <a:lvl5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5pPr>
      <a:lvl6pPr marL="457200" algn="l" rtl="0" eaLnBrk="0" fontAlgn="base" hangingPunct="0">
        <a:spcBef>
          <a:spcPct val="0"/>
        </a:spcBef>
        <a:spcAft>
          <a:spcPct val="0"/>
        </a:spcAft>
        <a:defRPr sz="3800">
          <a:solidFill>
            <a:srgbClr val="CC6600"/>
          </a:solidFill>
          <a:latin typeface="Verdana" pitchFamily="34" charset="0"/>
          <a:ea typeface="华文新魏" pitchFamily="2" charset="-122"/>
        </a:defRPr>
      </a:lvl6pPr>
      <a:lvl7pPr marL="914400" algn="l" rtl="0" eaLnBrk="0" fontAlgn="base" hangingPunct="0">
        <a:spcBef>
          <a:spcPct val="0"/>
        </a:spcBef>
        <a:spcAft>
          <a:spcPct val="0"/>
        </a:spcAft>
        <a:defRPr sz="3800">
          <a:solidFill>
            <a:srgbClr val="CC6600"/>
          </a:solidFill>
          <a:latin typeface="Verdana" pitchFamily="34" charset="0"/>
          <a:ea typeface="华文新魏" pitchFamily="2" charset="-122"/>
        </a:defRPr>
      </a:lvl7pPr>
      <a:lvl8pPr marL="1371600" algn="l" rtl="0" eaLnBrk="0" fontAlgn="base" hangingPunct="0">
        <a:spcBef>
          <a:spcPct val="0"/>
        </a:spcBef>
        <a:spcAft>
          <a:spcPct val="0"/>
        </a:spcAft>
        <a:defRPr sz="3800">
          <a:solidFill>
            <a:srgbClr val="CC6600"/>
          </a:solidFill>
          <a:latin typeface="Verdana" pitchFamily="34" charset="0"/>
          <a:ea typeface="华文新魏" pitchFamily="2" charset="-122"/>
        </a:defRPr>
      </a:lvl8pPr>
      <a:lvl9pPr marL="1828800" algn="l" rtl="0" eaLnBrk="0" fontAlgn="base" hangingPunct="0">
        <a:spcBef>
          <a:spcPct val="0"/>
        </a:spcBef>
        <a:spcAft>
          <a:spcPct val="0"/>
        </a:spcAft>
        <a:defRPr sz="3800">
          <a:solidFill>
            <a:srgbClr val="CC6600"/>
          </a:solidFill>
          <a:latin typeface="Verdana" pitchFamily="34" charset="0"/>
          <a:ea typeface="华文新魏" pitchFamily="2" charset="-122"/>
        </a:defRPr>
      </a:lvl9pPr>
    </p:titleStyle>
    <p:bodyStyle>
      <a:lvl1pPr marL="469900" indent="-469900" algn="l" rtl="0" eaLnBrk="0" fontAlgn="base" hangingPunct="0">
        <a:spcBef>
          <a:spcPct val="20000"/>
        </a:spcBef>
        <a:spcAft>
          <a:spcPct val="0"/>
        </a:spcAft>
        <a:buFont typeface="华文新魏"/>
        <a:buBlip>
          <a:blip r:embed="rId14"/>
        </a:buBlip>
        <a:defRPr sz="2800">
          <a:solidFill>
            <a:schemeClr val="tx1"/>
          </a:solidFill>
          <a:latin typeface="+mn-lt"/>
          <a:ea typeface="+mn-ea"/>
          <a:cs typeface="华文新魏"/>
        </a:defRPr>
      </a:lvl1pPr>
      <a:lvl2pPr marL="908050" indent="-436563" algn="l"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华文新魏"/>
        </a:defRPr>
      </a:lvl2pPr>
      <a:lvl3pPr marL="1304925" indent="-395288" algn="l" rtl="0" eaLnBrk="0" fontAlgn="base" hangingPunct="0">
        <a:spcBef>
          <a:spcPct val="20000"/>
        </a:spcBef>
        <a:spcAft>
          <a:spcPct val="0"/>
        </a:spcAft>
        <a:buClr>
          <a:schemeClr val="accent2"/>
        </a:buClr>
        <a:buFont typeface="Wingdings" pitchFamily="2" charset="2"/>
        <a:buChar char="¶"/>
        <a:defRPr sz="2300">
          <a:solidFill>
            <a:schemeClr val="tx1"/>
          </a:solidFill>
          <a:latin typeface="+mn-lt"/>
          <a:ea typeface="+mn-ea"/>
          <a:cs typeface="华文新魏"/>
        </a:defRPr>
      </a:lvl3pPr>
      <a:lvl4pPr marL="1693863" indent="-38735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ea typeface="+mn-ea"/>
          <a:cs typeface="华文新魏"/>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cs typeface="华文新魏"/>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5603"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0 w 1000"/>
              <a:gd name="T11" fmla="*/ 0 h 1000"/>
              <a:gd name="T12" fmla="*/ 7958138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lgn="ctr">
              <a:lnSpc>
                <a:spcPct val="90000"/>
              </a:lnSpc>
              <a:defRPr/>
            </a:pPr>
            <a:endParaRPr lang="zh-CN" altLang="en-US" sz="4400" b="1">
              <a:solidFill>
                <a:srgbClr val="0000FF"/>
              </a:solidFill>
              <a:latin typeface="隶书" pitchFamily="49" charset="-122"/>
              <a:ea typeface="隶书" pitchFamily="49" charset="-122"/>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ext uri="{AF507438-7753-43E0-B8FC-AC1667EBCBE1}"/>
          </a:extLst>
        </p:spPr>
        <p:txBody>
          <a:bodyPr/>
          <a:lstStyle/>
          <a:p>
            <a:pPr algn="ctr">
              <a:lnSpc>
                <a:spcPct val="90000"/>
              </a:lnSpc>
              <a:defRPr/>
            </a:pPr>
            <a:endParaRPr lang="zh-CN" altLang="en-US" sz="4400" b="1">
              <a:solidFill>
                <a:srgbClr val="0000FF"/>
              </a:solidFill>
              <a:latin typeface="隶书" pitchFamily="49" charset="-122"/>
              <a:ea typeface="隶书" pitchFamily="49" charset="-122"/>
            </a:endParaRPr>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lnSpc>
                <a:spcPct val="100000"/>
              </a:lnSpc>
              <a:defRPr sz="1200" b="0">
                <a:solidFill>
                  <a:srgbClr val="000000"/>
                </a:solidFill>
                <a:latin typeface="+mn-lt"/>
                <a:ea typeface="宋体" pitchFamily="2" charset="-122"/>
              </a:defRPr>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lnSpc>
                <a:spcPct val="100000"/>
              </a:lnSpc>
              <a:defRPr sz="1200" b="0">
                <a:solidFill>
                  <a:srgbClr val="000000"/>
                </a:solidFill>
                <a:latin typeface="+mn-lt"/>
                <a:ea typeface="宋体" pitchFamily="2" charset="-122"/>
              </a:defRPr>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lnSpc>
                <a:spcPct val="100000"/>
              </a:lnSpc>
              <a:defRPr sz="1200" b="0">
                <a:solidFill>
                  <a:srgbClr val="000000"/>
                </a:solidFill>
                <a:latin typeface="+mn-lt"/>
                <a:ea typeface="宋体" pitchFamily="2" charset="-122"/>
              </a:defRPr>
            </a:lvl1pPr>
          </a:lstStyle>
          <a:p>
            <a:pPr>
              <a:defRPr/>
            </a:pPr>
            <a:fld id="{E45FF57F-0B9E-4F17-867E-7F6EB8B7AF83}" type="slidenum">
              <a:rPr lang="zh-CN" altLang="en-US"/>
              <a:pPr>
                <a:defRPr/>
              </a:pPr>
              <a:t>‹#›</a:t>
            </a:fld>
            <a:endParaRPr lang="en-US"/>
          </a:p>
        </p:txBody>
      </p:sp>
      <p:pic>
        <p:nvPicPr>
          <p:cNvPr id="25609" name="Picture 9" descr="湘雅图标红"/>
          <p:cNvPicPr>
            <a:picLocks noChangeAspect="1" noChangeArrowheads="1"/>
          </p:cNvPicPr>
          <p:nvPr/>
        </p:nvPicPr>
        <p:blipFill>
          <a:blip r:embed="rId14"/>
          <a:srcRect/>
          <a:stretch>
            <a:fillRect/>
          </a:stretch>
        </p:blipFill>
        <p:spPr bwMode="auto">
          <a:xfrm>
            <a:off x="7308850" y="260350"/>
            <a:ext cx="1249363" cy="1249363"/>
          </a:xfrm>
          <a:prstGeom prst="rect">
            <a:avLst/>
          </a:prstGeom>
          <a:noFill/>
          <a:ln w="9525">
            <a:noFill/>
            <a:miter lim="800000"/>
            <a:headEnd/>
            <a:tailEnd/>
          </a:ln>
        </p:spPr>
      </p:pic>
      <p:pic>
        <p:nvPicPr>
          <p:cNvPr id="25610" name="Picture 10" descr="xyyy"/>
          <p:cNvPicPr>
            <a:picLocks noChangeAspect="1" noChangeArrowheads="1"/>
          </p:cNvPicPr>
          <p:nvPr/>
        </p:nvPicPr>
        <p:blipFill>
          <a:blip r:embed="rId15"/>
          <a:srcRect/>
          <a:stretch>
            <a:fillRect/>
          </a:stretch>
        </p:blipFill>
        <p:spPr bwMode="auto">
          <a:xfrm>
            <a:off x="611188" y="6237288"/>
            <a:ext cx="1677987" cy="466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ransition>
    <p:wipe dir="d"/>
  </p:transition>
  <p:txStyles>
    <p:titleStyle>
      <a:lvl1pPr algn="l" rtl="0" eaLnBrk="0" fontAlgn="base" hangingPunct="0">
        <a:spcBef>
          <a:spcPct val="0"/>
        </a:spcBef>
        <a:spcAft>
          <a:spcPct val="0"/>
        </a:spcAft>
        <a:defRPr sz="3800">
          <a:solidFill>
            <a:srgbClr val="CC6600"/>
          </a:solidFill>
          <a:latin typeface="+mj-lt"/>
          <a:ea typeface="+mj-ea"/>
          <a:cs typeface="华文新魏"/>
        </a:defRPr>
      </a:lvl1pPr>
      <a:lvl2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2pPr>
      <a:lvl3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3pPr>
      <a:lvl4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4pPr>
      <a:lvl5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5pPr>
      <a:lvl6pPr marL="457200" algn="l" rtl="0" eaLnBrk="0" fontAlgn="base" hangingPunct="0">
        <a:spcBef>
          <a:spcPct val="0"/>
        </a:spcBef>
        <a:spcAft>
          <a:spcPct val="0"/>
        </a:spcAft>
        <a:defRPr sz="3800">
          <a:solidFill>
            <a:srgbClr val="CC6600"/>
          </a:solidFill>
          <a:latin typeface="Verdana" pitchFamily="34" charset="0"/>
          <a:ea typeface="华文新魏" pitchFamily="2" charset="-122"/>
        </a:defRPr>
      </a:lvl6pPr>
      <a:lvl7pPr marL="914400" algn="l" rtl="0" eaLnBrk="0" fontAlgn="base" hangingPunct="0">
        <a:spcBef>
          <a:spcPct val="0"/>
        </a:spcBef>
        <a:spcAft>
          <a:spcPct val="0"/>
        </a:spcAft>
        <a:defRPr sz="3800">
          <a:solidFill>
            <a:srgbClr val="CC6600"/>
          </a:solidFill>
          <a:latin typeface="Verdana" pitchFamily="34" charset="0"/>
          <a:ea typeface="华文新魏" pitchFamily="2" charset="-122"/>
        </a:defRPr>
      </a:lvl7pPr>
      <a:lvl8pPr marL="1371600" algn="l" rtl="0" eaLnBrk="0" fontAlgn="base" hangingPunct="0">
        <a:spcBef>
          <a:spcPct val="0"/>
        </a:spcBef>
        <a:spcAft>
          <a:spcPct val="0"/>
        </a:spcAft>
        <a:defRPr sz="3800">
          <a:solidFill>
            <a:srgbClr val="CC6600"/>
          </a:solidFill>
          <a:latin typeface="Verdana" pitchFamily="34" charset="0"/>
          <a:ea typeface="华文新魏" pitchFamily="2" charset="-122"/>
        </a:defRPr>
      </a:lvl8pPr>
      <a:lvl9pPr marL="1828800" algn="l" rtl="0" eaLnBrk="0" fontAlgn="base" hangingPunct="0">
        <a:spcBef>
          <a:spcPct val="0"/>
        </a:spcBef>
        <a:spcAft>
          <a:spcPct val="0"/>
        </a:spcAft>
        <a:defRPr sz="3800">
          <a:solidFill>
            <a:srgbClr val="CC6600"/>
          </a:solidFill>
          <a:latin typeface="Verdana" pitchFamily="34" charset="0"/>
          <a:ea typeface="华文新魏" pitchFamily="2" charset="-122"/>
        </a:defRPr>
      </a:lvl9pPr>
    </p:titleStyle>
    <p:bodyStyle>
      <a:lvl1pPr marL="469900" indent="-469900" algn="l" rtl="0" eaLnBrk="0" fontAlgn="base" hangingPunct="0">
        <a:spcBef>
          <a:spcPct val="20000"/>
        </a:spcBef>
        <a:spcAft>
          <a:spcPct val="0"/>
        </a:spcAft>
        <a:buFont typeface="华文新魏"/>
        <a:buBlip>
          <a:blip r:embed="rId16"/>
        </a:buBlip>
        <a:defRPr sz="2800">
          <a:solidFill>
            <a:schemeClr val="tx1"/>
          </a:solidFill>
          <a:latin typeface="+mn-lt"/>
          <a:ea typeface="+mn-ea"/>
          <a:cs typeface="华文新魏"/>
        </a:defRPr>
      </a:lvl1pPr>
      <a:lvl2pPr marL="908050" indent="-436563" algn="l"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华文新魏"/>
        </a:defRPr>
      </a:lvl2pPr>
      <a:lvl3pPr marL="1304925" indent="-395288" algn="l" rtl="0" eaLnBrk="0" fontAlgn="base" hangingPunct="0">
        <a:spcBef>
          <a:spcPct val="20000"/>
        </a:spcBef>
        <a:spcAft>
          <a:spcPct val="0"/>
        </a:spcAft>
        <a:buClr>
          <a:schemeClr val="accent2"/>
        </a:buClr>
        <a:buFont typeface="Wingdings" pitchFamily="2" charset="2"/>
        <a:buChar char="¶"/>
        <a:defRPr sz="2300">
          <a:solidFill>
            <a:schemeClr val="tx1"/>
          </a:solidFill>
          <a:latin typeface="+mn-lt"/>
          <a:ea typeface="+mn-ea"/>
          <a:cs typeface="华文新魏"/>
        </a:defRPr>
      </a:lvl3pPr>
      <a:lvl4pPr marL="1693863" indent="-38735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ea typeface="+mn-ea"/>
          <a:cs typeface="华文新魏"/>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cs typeface="华文新魏"/>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7891"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0 w 1000"/>
              <a:gd name="T11" fmla="*/ 0 h 1000"/>
              <a:gd name="T12" fmla="*/ 7958138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lgn="ctr">
              <a:lnSpc>
                <a:spcPct val="90000"/>
              </a:lnSpc>
              <a:defRPr/>
            </a:pPr>
            <a:endParaRPr lang="zh-CN" altLang="en-US" sz="4400" b="1">
              <a:solidFill>
                <a:srgbClr val="0000FF"/>
              </a:solidFill>
              <a:latin typeface="隶书" pitchFamily="49" charset="-122"/>
              <a:ea typeface="隶书" pitchFamily="49" charset="-122"/>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ext uri="{AF507438-7753-43E0-B8FC-AC1667EBCBE1}"/>
          </a:extLst>
        </p:spPr>
        <p:txBody>
          <a:bodyPr/>
          <a:lstStyle/>
          <a:p>
            <a:pPr algn="ctr">
              <a:lnSpc>
                <a:spcPct val="90000"/>
              </a:lnSpc>
              <a:defRPr/>
            </a:pPr>
            <a:endParaRPr lang="zh-CN" altLang="en-US" sz="4400" b="1">
              <a:solidFill>
                <a:srgbClr val="0000FF"/>
              </a:solidFill>
              <a:latin typeface="隶书" pitchFamily="49" charset="-122"/>
              <a:ea typeface="隶书" pitchFamily="49" charset="-122"/>
            </a:endParaRPr>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lnSpc>
                <a:spcPct val="100000"/>
              </a:lnSpc>
              <a:defRPr sz="1200" b="0">
                <a:solidFill>
                  <a:srgbClr val="000000"/>
                </a:solidFill>
                <a:latin typeface="+mn-lt"/>
                <a:ea typeface="宋体" pitchFamily="2" charset="-122"/>
              </a:defRPr>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lnSpc>
                <a:spcPct val="100000"/>
              </a:lnSpc>
              <a:defRPr sz="1200" b="0">
                <a:solidFill>
                  <a:srgbClr val="000000"/>
                </a:solidFill>
                <a:latin typeface="+mn-lt"/>
                <a:ea typeface="宋体" pitchFamily="2" charset="-122"/>
              </a:defRPr>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lnSpc>
                <a:spcPct val="100000"/>
              </a:lnSpc>
              <a:defRPr sz="1200" b="0">
                <a:solidFill>
                  <a:srgbClr val="000000"/>
                </a:solidFill>
                <a:latin typeface="+mn-lt"/>
                <a:ea typeface="宋体" pitchFamily="2" charset="-122"/>
              </a:defRPr>
            </a:lvl1pPr>
          </a:lstStyle>
          <a:p>
            <a:pPr>
              <a:defRPr/>
            </a:pPr>
            <a:fld id="{E9E4A4AA-503D-4E06-82F1-20A031C4DB44}" type="slidenum">
              <a:rPr lang="zh-CN" altLang="en-US"/>
              <a:pPr>
                <a:defRPr/>
              </a:pPr>
              <a:t>‹#›</a:t>
            </a:fld>
            <a:endParaRPr lang="en-US"/>
          </a:p>
        </p:txBody>
      </p:sp>
      <p:pic>
        <p:nvPicPr>
          <p:cNvPr id="37897" name="Picture 9" descr="湘雅图标红"/>
          <p:cNvPicPr>
            <a:picLocks noChangeAspect="1" noChangeArrowheads="1"/>
          </p:cNvPicPr>
          <p:nvPr/>
        </p:nvPicPr>
        <p:blipFill>
          <a:blip r:embed="rId14"/>
          <a:srcRect/>
          <a:stretch>
            <a:fillRect/>
          </a:stretch>
        </p:blipFill>
        <p:spPr bwMode="auto">
          <a:xfrm>
            <a:off x="7308850" y="260350"/>
            <a:ext cx="1249363" cy="1249363"/>
          </a:xfrm>
          <a:prstGeom prst="rect">
            <a:avLst/>
          </a:prstGeom>
          <a:noFill/>
          <a:ln w="9525">
            <a:noFill/>
            <a:miter lim="800000"/>
            <a:headEnd/>
            <a:tailEnd/>
          </a:ln>
        </p:spPr>
      </p:pic>
      <p:pic>
        <p:nvPicPr>
          <p:cNvPr id="37898" name="Picture 10" descr="xyyy"/>
          <p:cNvPicPr>
            <a:picLocks noChangeAspect="1" noChangeArrowheads="1"/>
          </p:cNvPicPr>
          <p:nvPr/>
        </p:nvPicPr>
        <p:blipFill>
          <a:blip r:embed="rId15"/>
          <a:srcRect/>
          <a:stretch>
            <a:fillRect/>
          </a:stretch>
        </p:blipFill>
        <p:spPr bwMode="auto">
          <a:xfrm>
            <a:off x="611188" y="6237288"/>
            <a:ext cx="1677987" cy="466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p:wipe dir="d"/>
  </p:transition>
  <p:txStyles>
    <p:titleStyle>
      <a:lvl1pPr algn="l" rtl="0" eaLnBrk="0" fontAlgn="base" hangingPunct="0">
        <a:spcBef>
          <a:spcPct val="0"/>
        </a:spcBef>
        <a:spcAft>
          <a:spcPct val="0"/>
        </a:spcAft>
        <a:defRPr sz="3800">
          <a:solidFill>
            <a:srgbClr val="CC6600"/>
          </a:solidFill>
          <a:latin typeface="+mj-lt"/>
          <a:ea typeface="+mj-ea"/>
          <a:cs typeface="华文新魏"/>
        </a:defRPr>
      </a:lvl1pPr>
      <a:lvl2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2pPr>
      <a:lvl3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3pPr>
      <a:lvl4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4pPr>
      <a:lvl5pPr algn="l" rtl="0" eaLnBrk="0" fontAlgn="base" hangingPunct="0">
        <a:spcBef>
          <a:spcPct val="0"/>
        </a:spcBef>
        <a:spcAft>
          <a:spcPct val="0"/>
        </a:spcAft>
        <a:defRPr sz="3800">
          <a:solidFill>
            <a:srgbClr val="CC6600"/>
          </a:solidFill>
          <a:latin typeface="Verdana" pitchFamily="34" charset="0"/>
          <a:ea typeface="华文新魏" pitchFamily="2" charset="-122"/>
          <a:cs typeface="华文新魏"/>
        </a:defRPr>
      </a:lvl5pPr>
      <a:lvl6pPr marL="457200" algn="l" rtl="0" eaLnBrk="0" fontAlgn="base" hangingPunct="0">
        <a:spcBef>
          <a:spcPct val="0"/>
        </a:spcBef>
        <a:spcAft>
          <a:spcPct val="0"/>
        </a:spcAft>
        <a:defRPr sz="3800">
          <a:solidFill>
            <a:srgbClr val="CC6600"/>
          </a:solidFill>
          <a:latin typeface="Verdana" pitchFamily="34" charset="0"/>
          <a:ea typeface="华文新魏" pitchFamily="2" charset="-122"/>
        </a:defRPr>
      </a:lvl6pPr>
      <a:lvl7pPr marL="914400" algn="l" rtl="0" eaLnBrk="0" fontAlgn="base" hangingPunct="0">
        <a:spcBef>
          <a:spcPct val="0"/>
        </a:spcBef>
        <a:spcAft>
          <a:spcPct val="0"/>
        </a:spcAft>
        <a:defRPr sz="3800">
          <a:solidFill>
            <a:srgbClr val="CC6600"/>
          </a:solidFill>
          <a:latin typeface="Verdana" pitchFamily="34" charset="0"/>
          <a:ea typeface="华文新魏" pitchFamily="2" charset="-122"/>
        </a:defRPr>
      </a:lvl7pPr>
      <a:lvl8pPr marL="1371600" algn="l" rtl="0" eaLnBrk="0" fontAlgn="base" hangingPunct="0">
        <a:spcBef>
          <a:spcPct val="0"/>
        </a:spcBef>
        <a:spcAft>
          <a:spcPct val="0"/>
        </a:spcAft>
        <a:defRPr sz="3800">
          <a:solidFill>
            <a:srgbClr val="CC6600"/>
          </a:solidFill>
          <a:latin typeface="Verdana" pitchFamily="34" charset="0"/>
          <a:ea typeface="华文新魏" pitchFamily="2" charset="-122"/>
        </a:defRPr>
      </a:lvl8pPr>
      <a:lvl9pPr marL="1828800" algn="l" rtl="0" eaLnBrk="0" fontAlgn="base" hangingPunct="0">
        <a:spcBef>
          <a:spcPct val="0"/>
        </a:spcBef>
        <a:spcAft>
          <a:spcPct val="0"/>
        </a:spcAft>
        <a:defRPr sz="3800">
          <a:solidFill>
            <a:srgbClr val="CC6600"/>
          </a:solidFill>
          <a:latin typeface="Verdana" pitchFamily="34" charset="0"/>
          <a:ea typeface="华文新魏" pitchFamily="2" charset="-122"/>
        </a:defRPr>
      </a:lvl9pPr>
    </p:titleStyle>
    <p:bodyStyle>
      <a:lvl1pPr marL="469900" indent="-469900" algn="l" rtl="0" eaLnBrk="0" fontAlgn="base" hangingPunct="0">
        <a:spcBef>
          <a:spcPct val="20000"/>
        </a:spcBef>
        <a:spcAft>
          <a:spcPct val="0"/>
        </a:spcAft>
        <a:buFont typeface="华文新魏"/>
        <a:buBlip>
          <a:blip r:embed="rId16"/>
        </a:buBlip>
        <a:defRPr sz="2800">
          <a:solidFill>
            <a:schemeClr val="tx1"/>
          </a:solidFill>
          <a:latin typeface="+mn-lt"/>
          <a:ea typeface="+mn-ea"/>
          <a:cs typeface="华文新魏"/>
        </a:defRPr>
      </a:lvl1pPr>
      <a:lvl2pPr marL="908050" indent="-436563" algn="l"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华文新魏"/>
        </a:defRPr>
      </a:lvl2pPr>
      <a:lvl3pPr marL="1304925" indent="-395288" algn="l" rtl="0" eaLnBrk="0" fontAlgn="base" hangingPunct="0">
        <a:spcBef>
          <a:spcPct val="20000"/>
        </a:spcBef>
        <a:spcAft>
          <a:spcPct val="0"/>
        </a:spcAft>
        <a:buClr>
          <a:schemeClr val="accent2"/>
        </a:buClr>
        <a:buFont typeface="Wingdings" pitchFamily="2" charset="2"/>
        <a:buChar char="¶"/>
        <a:defRPr sz="2300">
          <a:solidFill>
            <a:schemeClr val="tx1"/>
          </a:solidFill>
          <a:latin typeface="+mn-lt"/>
          <a:ea typeface="+mn-ea"/>
          <a:cs typeface="华文新魏"/>
        </a:defRPr>
      </a:lvl3pPr>
      <a:lvl4pPr marL="1693863" indent="-38735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ea typeface="+mn-ea"/>
          <a:cs typeface="华文新魏"/>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cs typeface="华文新魏"/>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9.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p:txBody>
          <a:bodyPr/>
          <a:lstStyle/>
          <a:p>
            <a:r>
              <a:rPr lang="zh-CN" altLang="en-US" sz="4200" b="1" smtClean="0"/>
              <a:t> 易 斌</a:t>
            </a:r>
          </a:p>
        </p:txBody>
      </p:sp>
      <p:sp>
        <p:nvSpPr>
          <p:cNvPr id="51202" name="Rectangle 3"/>
          <p:cNvSpPr>
            <a:spLocks noGrp="1" noChangeArrowheads="1"/>
          </p:cNvSpPr>
          <p:nvPr>
            <p:ph type="body" idx="4294967295"/>
          </p:nvPr>
        </p:nvSpPr>
        <p:spPr>
          <a:xfrm>
            <a:off x="684213" y="2060575"/>
            <a:ext cx="8064500" cy="4092575"/>
          </a:xfrm>
        </p:spPr>
        <p:txBody>
          <a:bodyPr/>
          <a:lstStyle/>
          <a:p>
            <a:pPr>
              <a:buFont typeface="华文新魏"/>
              <a:buNone/>
            </a:pPr>
            <a:r>
              <a:rPr lang="zh-CN" altLang="en-US" sz="2400" b="1" smtClean="0"/>
              <a:t>博士，教授，博士生导师</a:t>
            </a:r>
          </a:p>
          <a:p>
            <a:pPr>
              <a:buFont typeface="华文新魏"/>
              <a:buNone/>
            </a:pPr>
            <a:r>
              <a:rPr lang="zh-CN" altLang="en-US" sz="2400" b="1" smtClean="0"/>
              <a:t>中南大学湘雅医院检验科副主任</a:t>
            </a:r>
          </a:p>
          <a:p>
            <a:pPr>
              <a:buFont typeface="华文新魏"/>
              <a:buNone/>
            </a:pPr>
            <a:r>
              <a:rPr lang="zh-CN" altLang="en-US" sz="2400" b="1" smtClean="0"/>
              <a:t>湖南省中西医结合学会检验专业委员会副主任委员</a:t>
            </a:r>
          </a:p>
          <a:p>
            <a:pPr>
              <a:buFont typeface="华文新魏"/>
              <a:buNone/>
            </a:pPr>
            <a:r>
              <a:rPr lang="zh-CN" altLang="en-US" sz="2400" b="1" smtClean="0"/>
              <a:t>湖南省医学会检验专业委员会委员</a:t>
            </a:r>
          </a:p>
          <a:p>
            <a:pPr>
              <a:buFont typeface="华文新魏"/>
              <a:buNone/>
            </a:pPr>
            <a:r>
              <a:rPr lang="zh-CN" altLang="en-US" sz="2400" b="1" smtClean="0"/>
              <a:t>湖南省医院协会医学检验管理委员会委员</a:t>
            </a:r>
          </a:p>
          <a:p>
            <a:pPr>
              <a:buFont typeface="华文新魏"/>
              <a:buNone/>
            </a:pPr>
            <a:r>
              <a:rPr lang="zh-CN" altLang="en-US" sz="2400" b="1" smtClean="0"/>
              <a:t>卫生部“十二五”规划教材</a:t>
            </a:r>
            <a:r>
              <a:rPr lang="en-US" altLang="zh-CN" sz="2400" b="1" smtClean="0"/>
              <a:t>《</a:t>
            </a:r>
            <a:r>
              <a:rPr lang="zh-CN" altLang="en-US" sz="2400" b="1" smtClean="0"/>
              <a:t>临床检验仪器</a:t>
            </a:r>
            <a:r>
              <a:rPr lang="en-US" altLang="zh-CN" sz="2400" b="1" smtClean="0"/>
              <a:t>》</a:t>
            </a:r>
            <a:r>
              <a:rPr lang="zh-CN" altLang="en-US" sz="2400" b="1" smtClean="0"/>
              <a:t>编委</a:t>
            </a:r>
          </a:p>
          <a:p>
            <a:pPr>
              <a:buFont typeface="华文新魏"/>
              <a:buNone/>
            </a:pPr>
            <a:r>
              <a:rPr lang="zh-CN" altLang="en-US" sz="2400" b="1" smtClean="0"/>
              <a:t>全国检验技师大型仪器培训考核指导老师</a:t>
            </a:r>
            <a:r>
              <a:rPr lang="zh-CN" altLang="en-US" sz="2400" smtClean="0"/>
              <a:t> </a:t>
            </a:r>
          </a:p>
          <a:p>
            <a:pPr>
              <a:buFont typeface="华文新魏"/>
              <a:buNone/>
            </a:pPr>
            <a:endParaRPr lang="zh-CN" altLang="en-US" sz="2400" smtClean="0"/>
          </a:p>
          <a:p>
            <a:pPr>
              <a:buFont typeface="华文新魏"/>
              <a:buNone/>
            </a:pPr>
            <a:r>
              <a:rPr lang="en-US" altLang="zh-CN" sz="2600" smtClean="0"/>
              <a:t>E-mail:binbinyi@hotmail.com</a:t>
            </a:r>
          </a:p>
        </p:txBody>
      </p:sp>
      <p:pic>
        <p:nvPicPr>
          <p:cNvPr id="51203" name="Picture 4" descr="DSC_0094"/>
          <p:cNvPicPr>
            <a:picLocks noChangeAspect="1" noChangeArrowheads="1"/>
          </p:cNvPicPr>
          <p:nvPr/>
        </p:nvPicPr>
        <p:blipFill>
          <a:blip r:embed="rId2"/>
          <a:srcRect/>
          <a:stretch>
            <a:fillRect/>
          </a:stretch>
        </p:blipFill>
        <p:spPr bwMode="auto">
          <a:xfrm>
            <a:off x="6877050" y="188913"/>
            <a:ext cx="1716088" cy="244792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2555875" y="2205038"/>
            <a:ext cx="4537075" cy="936625"/>
          </a:xfrm>
        </p:spPr>
        <p:txBody>
          <a:bodyPr/>
          <a:lstStyle/>
          <a:p>
            <a:r>
              <a:rPr lang="zh-CN" altLang="en-US" sz="4000" b="1" smtClean="0">
                <a:solidFill>
                  <a:srgbClr val="3399FF"/>
                </a:solidFill>
              </a:rPr>
              <a:t>肿瘤形成的原因</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095C3AB4-E923-402F-BAC9-70512033735C}" type="slidenum">
              <a:rPr lang="zh-CN" altLang="en-US" sz="1200">
                <a:solidFill>
                  <a:srgbClr val="000000"/>
                </a:solidFill>
                <a:latin typeface="Verdana" pitchFamily="34" charset="0"/>
              </a:rPr>
              <a:pPr algn="r"/>
              <a:t>11</a:t>
            </a:fld>
            <a:endParaRPr lang="en-US" altLang="zh-CN" sz="1200">
              <a:solidFill>
                <a:srgbClr val="000000"/>
              </a:solidFill>
              <a:latin typeface="Verdana" pitchFamily="34" charset="0"/>
            </a:endParaRPr>
          </a:p>
        </p:txBody>
      </p:sp>
      <p:sp>
        <p:nvSpPr>
          <p:cNvPr id="62466"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肿瘤形成的内因</a:t>
            </a:r>
            <a:r>
              <a:rPr lang="en-US" altLang="zh-CN" sz="4000" b="1">
                <a:solidFill>
                  <a:srgbClr val="FF0000"/>
                </a:solidFill>
                <a:latin typeface="楷体_GB2312" pitchFamily="49" charset="-122"/>
                <a:ea typeface="楷体_GB2312" pitchFamily="49" charset="-122"/>
              </a:rPr>
              <a:t>-</a:t>
            </a:r>
            <a:r>
              <a:rPr lang="zh-CN" altLang="en-US" sz="4000" b="1">
                <a:solidFill>
                  <a:srgbClr val="FF0000"/>
                </a:solidFill>
                <a:latin typeface="楷体_GB2312" pitchFamily="49" charset="-122"/>
                <a:ea typeface="楷体_GB2312" pitchFamily="49" charset="-122"/>
              </a:rPr>
              <a:t>遗传因素</a:t>
            </a:r>
            <a:endParaRPr lang="en-US" altLang="zh-CN" sz="4000" b="1">
              <a:solidFill>
                <a:srgbClr val="FF0000"/>
              </a:solidFill>
              <a:latin typeface="楷体_GB2312" pitchFamily="49" charset="-122"/>
              <a:ea typeface="楷体_GB2312" pitchFamily="49" charset="-122"/>
            </a:endParaRPr>
          </a:p>
        </p:txBody>
      </p:sp>
      <p:sp>
        <p:nvSpPr>
          <p:cNvPr id="62467" name="TextBox 3"/>
          <p:cNvSpPr txBox="1">
            <a:spLocks noChangeArrowheads="1"/>
          </p:cNvSpPr>
          <p:nvPr/>
        </p:nvSpPr>
        <p:spPr bwMode="auto">
          <a:xfrm>
            <a:off x="971550" y="1773238"/>
            <a:ext cx="6794500" cy="3929062"/>
          </a:xfrm>
          <a:prstGeom prst="rect">
            <a:avLst/>
          </a:prstGeom>
          <a:noFill/>
          <a:ln w="9525">
            <a:noFill/>
            <a:miter lim="800000"/>
            <a:headEnd/>
            <a:tailEnd/>
          </a:ln>
        </p:spPr>
        <p:txBody>
          <a:bodyPr>
            <a:spAutoFit/>
          </a:bodyPr>
          <a:lstStyle/>
          <a:p>
            <a:pPr algn="just">
              <a:lnSpc>
                <a:spcPct val="160000"/>
              </a:lnSpc>
            </a:pPr>
            <a:r>
              <a:rPr lang="zh-CN" altLang="en-US" sz="2800" b="1">
                <a:solidFill>
                  <a:srgbClr val="000000"/>
                </a:solidFill>
                <a:latin typeface="宋体" charset="-122"/>
              </a:rPr>
              <a:t>一、癌基因</a:t>
            </a:r>
            <a:endParaRPr lang="en-US" altLang="zh-CN" sz="2800" b="1">
              <a:solidFill>
                <a:srgbClr val="000000"/>
              </a:solidFill>
              <a:latin typeface="宋体" charset="-122"/>
            </a:endParaRPr>
          </a:p>
          <a:p>
            <a:pPr algn="just">
              <a:lnSpc>
                <a:spcPct val="140000"/>
              </a:lnSpc>
            </a:pPr>
            <a:r>
              <a:rPr lang="en-US" altLang="zh-CN" sz="2800" b="1">
                <a:solidFill>
                  <a:srgbClr val="000000"/>
                </a:solidFill>
                <a:latin typeface="宋体" charset="-122"/>
              </a:rPr>
              <a:t>   </a:t>
            </a:r>
            <a:r>
              <a:rPr lang="en-US" altLang="zh-CN" sz="2800">
                <a:solidFill>
                  <a:srgbClr val="000000"/>
                </a:solidFill>
                <a:latin typeface="宋体" charset="-122"/>
              </a:rPr>
              <a:t> </a:t>
            </a:r>
            <a:r>
              <a:rPr lang="zh-CN" altLang="en-US" sz="2400" b="1">
                <a:solidFill>
                  <a:srgbClr val="000000"/>
                </a:solidFill>
                <a:latin typeface="华文新魏"/>
                <a:ea typeface="华文新魏"/>
                <a:cs typeface="华文新魏"/>
              </a:rPr>
              <a:t>各种动物细胞中普遍存在着与病毒基因相似序列的表达，其表达产物是控制细胞生长、分化、和信息传递的正常组分，称为原癌基因；原癌基因受到某些病毒、化学、物理等因素</a:t>
            </a:r>
          </a:p>
          <a:p>
            <a:pPr algn="just">
              <a:lnSpc>
                <a:spcPct val="140000"/>
              </a:lnSpc>
            </a:pPr>
            <a:r>
              <a:rPr lang="zh-CN" altLang="en-US" sz="2400" b="1">
                <a:solidFill>
                  <a:srgbClr val="000000"/>
                </a:solidFill>
                <a:latin typeface="华文新魏"/>
                <a:ea typeface="华文新魏"/>
                <a:cs typeface="华文新魏"/>
              </a:rPr>
              <a:t>作用而转变成癌基因，并引起异常表</a:t>
            </a:r>
          </a:p>
          <a:p>
            <a:pPr algn="just">
              <a:lnSpc>
                <a:spcPct val="140000"/>
              </a:lnSpc>
            </a:pPr>
            <a:r>
              <a:rPr lang="zh-CN" altLang="en-US" sz="2400" b="1">
                <a:solidFill>
                  <a:srgbClr val="000000"/>
                </a:solidFill>
                <a:latin typeface="华文新魏"/>
                <a:ea typeface="华文新魏"/>
                <a:cs typeface="华文新魏"/>
              </a:rPr>
              <a:t>达，可导致细胞的癌变。</a:t>
            </a:r>
            <a:endParaRPr lang="en-US" altLang="zh-CN" sz="2400" b="1">
              <a:solidFill>
                <a:srgbClr val="000000"/>
              </a:solidFill>
              <a:latin typeface="华文新魏"/>
              <a:ea typeface="华文新魏"/>
              <a:cs typeface="华文新魏"/>
            </a:endParaRPr>
          </a:p>
        </p:txBody>
      </p:sp>
      <p:pic>
        <p:nvPicPr>
          <p:cNvPr id="62468" name="Picture 5" descr="u=3370854672,3463882746&amp;fm=52&amp;gp=0"/>
          <p:cNvPicPr>
            <a:picLocks noChangeAspect="1" noChangeArrowheads="1"/>
          </p:cNvPicPr>
          <p:nvPr/>
        </p:nvPicPr>
        <p:blipFill>
          <a:blip r:embed="rId2"/>
          <a:srcRect/>
          <a:stretch>
            <a:fillRect/>
          </a:stretch>
        </p:blipFill>
        <p:spPr bwMode="auto">
          <a:xfrm>
            <a:off x="6156325" y="4437063"/>
            <a:ext cx="2303463" cy="17272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1DAC3A06-2556-4E4A-87D9-7A96E4D7DDCE}" type="slidenum">
              <a:rPr lang="zh-CN" altLang="en-US" sz="1200">
                <a:solidFill>
                  <a:srgbClr val="000000"/>
                </a:solidFill>
                <a:latin typeface="Verdana" pitchFamily="34" charset="0"/>
              </a:rPr>
              <a:pPr algn="r"/>
              <a:t>12</a:t>
            </a:fld>
            <a:endParaRPr lang="en-US" altLang="zh-CN" sz="1200">
              <a:solidFill>
                <a:srgbClr val="000000"/>
              </a:solidFill>
              <a:latin typeface="Verdana" pitchFamily="34" charset="0"/>
            </a:endParaRPr>
          </a:p>
        </p:txBody>
      </p:sp>
      <p:sp>
        <p:nvSpPr>
          <p:cNvPr id="63490" name="TextBox 2"/>
          <p:cNvSpPr txBox="1">
            <a:spLocks noChangeArrowheads="1"/>
          </p:cNvSpPr>
          <p:nvPr/>
        </p:nvSpPr>
        <p:spPr bwMode="auto">
          <a:xfrm>
            <a:off x="17463" y="765175"/>
            <a:ext cx="6715125"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常见原癌基因</a:t>
            </a:r>
            <a:endParaRPr lang="en-US" altLang="zh-CN" sz="4000" b="1">
              <a:solidFill>
                <a:srgbClr val="FF0000"/>
              </a:solidFill>
              <a:latin typeface="楷体_GB2312" pitchFamily="49" charset="-122"/>
              <a:ea typeface="楷体_GB2312" pitchFamily="49" charset="-122"/>
            </a:endParaRPr>
          </a:p>
        </p:txBody>
      </p:sp>
      <p:graphicFrame>
        <p:nvGraphicFramePr>
          <p:cNvPr id="60478" name="Group 62"/>
          <p:cNvGraphicFramePr>
            <a:graphicFrameLocks noGrp="1"/>
          </p:cNvGraphicFramePr>
          <p:nvPr/>
        </p:nvGraphicFramePr>
        <p:xfrm>
          <a:off x="755650" y="1700213"/>
          <a:ext cx="7921625" cy="4602162"/>
        </p:xfrm>
        <a:graphic>
          <a:graphicData uri="http://schemas.openxmlformats.org/drawingml/2006/table">
            <a:tbl>
              <a:tblPr/>
              <a:tblGrid>
                <a:gridCol w="1243013"/>
                <a:gridCol w="3149600"/>
                <a:gridCol w="3529012"/>
              </a:tblGrid>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Verdana" pitchFamily="34" charset="0"/>
                          <a:ea typeface="华文新魏"/>
                          <a:cs typeface="华文新魏"/>
                        </a:rPr>
                        <a:t>原癌基因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5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Verdana" pitchFamily="34" charset="0"/>
                          <a:ea typeface="华文新魏"/>
                          <a:cs typeface="华文新魏"/>
                        </a:rPr>
                        <a:t>功能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5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Verdana" pitchFamily="34" charset="0"/>
                          <a:ea typeface="华文新魏"/>
                          <a:cs typeface="华文新魏"/>
                        </a:rPr>
                        <a:t>相关肿瘤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5DD"/>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sis</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生长因子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Erwing</a:t>
                      </a: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网瘤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erbB</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受体酪氨酸激酶，</a:t>
                      </a: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EGF</a:t>
                      </a: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受体</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星形细胞瘤、乳腺癌、卵巢癌、肺癌、胃癌、涎腺癌</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fms</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受体酪氨酸激酶，</a:t>
                      </a: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CSF-1</a:t>
                      </a: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受体</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髓性白血病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ras</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G-</a:t>
                      </a: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蛋白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肺癌、结肠癌、膀胱癌、直肠癌</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src</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非受体酪氨酸激酶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罗氏肉瘤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abl-1</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非受体酪氨酸激酶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慢性髓性白血病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raf</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MAPKKK</a:t>
                      </a: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，丝氨酸</a:t>
                      </a: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a:t>
                      </a: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苏氨酸激酶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腮腺肿瘤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vav</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信号转导连接蛋白</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白血病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myc</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转录因子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Burkitt</a:t>
                      </a: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淋巴瘤、肺癌、早幼粒白血病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myb</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转录因子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结肠癌</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bcl-1</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cyclinD1</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B</a:t>
                      </a: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细胞淋巴瘤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FF2"/>
                    </a:solidFill>
                  </a:tcPr>
                </a:tc>
              </a:tr>
              <a:tr h="130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Verdana" pitchFamily="34" charset="0"/>
                          <a:ea typeface="华文新魏"/>
                          <a:cs typeface="华文新魏"/>
                        </a:rPr>
                        <a:t>fos</a:t>
                      </a:r>
                      <a:endParaRPr kumimoji="0" lang="zh-CN" altLang="en-US" sz="1600" b="0" i="0" u="none" strike="noStrike" cap="none" normalizeH="0" baseline="0" smtClean="0">
                        <a:ln>
                          <a:noFill/>
                        </a:ln>
                        <a:solidFill>
                          <a:srgbClr val="000000"/>
                        </a:solidFill>
                        <a:effectLst/>
                        <a:latin typeface="Verdana" pitchFamily="34" charset="0"/>
                        <a:ea typeface="华文新魏"/>
                        <a:cs typeface="华文新魏"/>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转录因子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Verdana" pitchFamily="34" charset="0"/>
                          <a:ea typeface="华文新魏"/>
                          <a:cs typeface="华文新魏"/>
                        </a:rPr>
                        <a:t>骨肉瘤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7F9"/>
                    </a:solidFill>
                  </a:tcPr>
                </a:tc>
              </a:tr>
            </a:tbl>
          </a:graphicData>
        </a:graphic>
      </p:graphicFrame>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FF859D8C-EFD0-4545-8B4E-6F444CF439DA}" type="slidenum">
              <a:rPr lang="zh-CN" altLang="en-US" sz="1200">
                <a:solidFill>
                  <a:srgbClr val="000000"/>
                </a:solidFill>
                <a:latin typeface="Verdana" pitchFamily="34" charset="0"/>
              </a:rPr>
              <a:pPr algn="r"/>
              <a:t>13</a:t>
            </a:fld>
            <a:endParaRPr lang="en-US" altLang="zh-CN" sz="1200">
              <a:solidFill>
                <a:srgbClr val="000000"/>
              </a:solidFill>
              <a:latin typeface="Verdana" pitchFamily="34" charset="0"/>
            </a:endParaRPr>
          </a:p>
        </p:txBody>
      </p:sp>
      <p:sp>
        <p:nvSpPr>
          <p:cNvPr id="64514"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肿瘤形成的内因</a:t>
            </a:r>
            <a:r>
              <a:rPr lang="en-US" altLang="zh-CN" sz="4000" b="1">
                <a:solidFill>
                  <a:srgbClr val="FF0000"/>
                </a:solidFill>
                <a:latin typeface="楷体_GB2312" pitchFamily="49" charset="-122"/>
                <a:ea typeface="楷体_GB2312" pitchFamily="49" charset="-122"/>
              </a:rPr>
              <a:t>-</a:t>
            </a:r>
            <a:r>
              <a:rPr lang="zh-CN" altLang="en-US" sz="4000" b="1">
                <a:solidFill>
                  <a:srgbClr val="FF0000"/>
                </a:solidFill>
                <a:latin typeface="楷体_GB2312" pitchFamily="49" charset="-122"/>
                <a:ea typeface="楷体_GB2312" pitchFamily="49" charset="-122"/>
              </a:rPr>
              <a:t>遗传因素</a:t>
            </a:r>
            <a:endParaRPr lang="en-US" altLang="zh-CN" sz="4000" b="1">
              <a:solidFill>
                <a:srgbClr val="FF0000"/>
              </a:solidFill>
              <a:latin typeface="楷体_GB2312" pitchFamily="49" charset="-122"/>
              <a:ea typeface="楷体_GB2312" pitchFamily="49" charset="-122"/>
            </a:endParaRPr>
          </a:p>
        </p:txBody>
      </p:sp>
      <p:sp>
        <p:nvSpPr>
          <p:cNvPr id="64515" name="TextBox 3"/>
          <p:cNvSpPr txBox="1">
            <a:spLocks noChangeArrowheads="1"/>
          </p:cNvSpPr>
          <p:nvPr/>
        </p:nvSpPr>
        <p:spPr bwMode="auto">
          <a:xfrm>
            <a:off x="900113" y="1989138"/>
            <a:ext cx="6643687" cy="2965450"/>
          </a:xfrm>
          <a:prstGeom prst="rect">
            <a:avLst/>
          </a:prstGeom>
          <a:noFill/>
          <a:ln w="9525">
            <a:noFill/>
            <a:miter lim="800000"/>
            <a:headEnd/>
            <a:tailEnd/>
          </a:ln>
        </p:spPr>
        <p:txBody>
          <a:bodyPr>
            <a:spAutoFit/>
          </a:bodyPr>
          <a:lstStyle/>
          <a:p>
            <a:pPr algn="just">
              <a:lnSpc>
                <a:spcPct val="160000"/>
              </a:lnSpc>
            </a:pPr>
            <a:r>
              <a:rPr lang="zh-CN" altLang="en-US" sz="2800" b="1">
                <a:solidFill>
                  <a:srgbClr val="000000"/>
                </a:solidFill>
                <a:latin typeface="宋体" charset="-122"/>
              </a:rPr>
              <a:t>二、抑癌基因</a:t>
            </a:r>
            <a:endParaRPr lang="en-US" altLang="zh-CN" sz="2800" b="1">
              <a:solidFill>
                <a:srgbClr val="000000"/>
              </a:solidFill>
              <a:latin typeface="宋体" charset="-122"/>
            </a:endParaRPr>
          </a:p>
          <a:p>
            <a:pPr algn="just">
              <a:lnSpc>
                <a:spcPct val="150000"/>
              </a:lnSpc>
            </a:pPr>
            <a:r>
              <a:rPr lang="zh-CN" altLang="en-US" sz="2400" b="1">
                <a:solidFill>
                  <a:srgbClr val="000000"/>
                </a:solidFill>
                <a:latin typeface="华文新魏"/>
                <a:ea typeface="华文新魏"/>
                <a:cs typeface="华文新魏"/>
              </a:rPr>
              <a:t>    能够抑制肿瘤发生的基因，这也是一类在正常细胞内存在的基因，在正常情况下，发挥各自的生物学功能，当这类基因发生突变、缺失等异常，细胞发生癌变。</a:t>
            </a:r>
            <a:endParaRPr lang="en-US" altLang="zh-CN" sz="2400" b="1">
              <a:solidFill>
                <a:srgbClr val="000000"/>
              </a:solidFill>
              <a:latin typeface="华文新魏"/>
              <a:ea typeface="华文新魏"/>
              <a:cs typeface="华文新魏"/>
            </a:endParaRPr>
          </a:p>
        </p:txBody>
      </p:sp>
      <p:pic>
        <p:nvPicPr>
          <p:cNvPr id="64516" name="Picture 7" descr="u=2856693399,2827815846&amp;fm=52&amp;gp=0"/>
          <p:cNvPicPr>
            <a:picLocks noChangeAspect="1" noChangeArrowheads="1"/>
          </p:cNvPicPr>
          <p:nvPr/>
        </p:nvPicPr>
        <p:blipFill>
          <a:blip r:embed="rId2"/>
          <a:srcRect/>
          <a:stretch>
            <a:fillRect/>
          </a:stretch>
        </p:blipFill>
        <p:spPr bwMode="auto">
          <a:xfrm>
            <a:off x="5292725" y="4508500"/>
            <a:ext cx="2095500" cy="157162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AFD4CDDD-17E3-4834-B356-B7E8FF458897}" type="slidenum">
              <a:rPr lang="zh-CN" altLang="en-US" sz="1200">
                <a:solidFill>
                  <a:srgbClr val="000000"/>
                </a:solidFill>
                <a:latin typeface="Verdana" pitchFamily="34" charset="0"/>
              </a:rPr>
              <a:pPr algn="r"/>
              <a:t>14</a:t>
            </a:fld>
            <a:endParaRPr lang="en-US" altLang="zh-CN" sz="1200">
              <a:solidFill>
                <a:srgbClr val="000000"/>
              </a:solidFill>
              <a:latin typeface="Verdana" pitchFamily="34" charset="0"/>
            </a:endParaRPr>
          </a:p>
        </p:txBody>
      </p:sp>
      <p:sp>
        <p:nvSpPr>
          <p:cNvPr id="65538" name="TextBox 2"/>
          <p:cNvSpPr txBox="1">
            <a:spLocks noChangeArrowheads="1"/>
          </p:cNvSpPr>
          <p:nvPr/>
        </p:nvSpPr>
        <p:spPr bwMode="auto">
          <a:xfrm>
            <a:off x="17463" y="765175"/>
            <a:ext cx="6715125"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常见抑癌基因</a:t>
            </a:r>
            <a:endParaRPr lang="en-US" altLang="zh-CN" sz="4000" b="1">
              <a:solidFill>
                <a:srgbClr val="FF0000"/>
              </a:solidFill>
              <a:latin typeface="楷体_GB2312" pitchFamily="49" charset="-122"/>
              <a:ea typeface="楷体_GB2312" pitchFamily="49" charset="-122"/>
            </a:endParaRPr>
          </a:p>
        </p:txBody>
      </p:sp>
      <p:graphicFrame>
        <p:nvGraphicFramePr>
          <p:cNvPr id="2" name="表格 1"/>
          <p:cNvGraphicFramePr>
            <a:graphicFrameLocks noGrp="1"/>
          </p:cNvGraphicFramePr>
          <p:nvPr/>
        </p:nvGraphicFramePr>
        <p:xfrm>
          <a:off x="539750" y="1660525"/>
          <a:ext cx="8137525" cy="4822825"/>
        </p:xfrm>
        <a:graphic>
          <a:graphicData uri="http://schemas.openxmlformats.org/drawingml/2006/table">
            <a:tbl>
              <a:tblPr firstRow="1" bandRow="1">
                <a:tableStyleId>{7DF18680-E054-41AD-8BC1-D1AEF772440D}</a:tableStyleId>
              </a:tblPr>
              <a:tblGrid>
                <a:gridCol w="1103784"/>
                <a:gridCol w="3456384"/>
                <a:gridCol w="3576736"/>
              </a:tblGrid>
              <a:tr h="408006">
                <a:tc>
                  <a:txBody>
                    <a:bodyPr/>
                    <a:lstStyle/>
                    <a:p>
                      <a:pPr algn="ctr"/>
                      <a:r>
                        <a:rPr lang="zh-CN" altLang="en-US" sz="1600" dirty="0" smtClean="0">
                          <a:solidFill>
                            <a:schemeClr val="tx1"/>
                          </a:solidFill>
                        </a:rPr>
                        <a:t>抑癌基因</a:t>
                      </a:r>
                      <a:endParaRPr lang="zh-CN" altLang="en-US" sz="1600" dirty="0">
                        <a:solidFill>
                          <a:schemeClr val="tx1"/>
                        </a:solidFill>
                      </a:endParaRPr>
                    </a:p>
                  </a:txBody>
                  <a:tcPr/>
                </a:tc>
                <a:tc>
                  <a:txBody>
                    <a:bodyPr/>
                    <a:lstStyle/>
                    <a:p>
                      <a:pPr algn="ctr"/>
                      <a:r>
                        <a:rPr lang="zh-CN" altLang="en-US" sz="1600" dirty="0" smtClean="0">
                          <a:solidFill>
                            <a:schemeClr val="tx1"/>
                          </a:solidFill>
                        </a:rPr>
                        <a:t>功能</a:t>
                      </a:r>
                      <a:endParaRPr lang="zh-CN" altLang="en-US" sz="1600" dirty="0">
                        <a:solidFill>
                          <a:schemeClr val="tx1"/>
                        </a:solidFill>
                      </a:endParaRPr>
                    </a:p>
                  </a:txBody>
                  <a:tcPr/>
                </a:tc>
                <a:tc>
                  <a:txBody>
                    <a:bodyPr/>
                    <a:lstStyle/>
                    <a:p>
                      <a:pPr algn="ctr"/>
                      <a:r>
                        <a:rPr lang="zh-CN" altLang="en-US" sz="1600" dirty="0" smtClean="0">
                          <a:solidFill>
                            <a:schemeClr val="tx1"/>
                          </a:solidFill>
                        </a:rPr>
                        <a:t>相关肿瘤</a:t>
                      </a:r>
                      <a:endParaRPr lang="zh-CN" altLang="en-US" sz="1600" dirty="0">
                        <a:solidFill>
                          <a:schemeClr val="tx1"/>
                        </a:solidFill>
                      </a:endParaRPr>
                    </a:p>
                  </a:txBody>
                  <a:tcPr/>
                </a:tc>
              </a:tr>
              <a:tr h="370840">
                <a:tc>
                  <a:txBody>
                    <a:bodyPr/>
                    <a:lstStyle/>
                    <a:p>
                      <a:pPr algn="ctr"/>
                      <a:r>
                        <a:rPr lang="en-US" altLang="zh-CN" sz="1600" dirty="0" err="1" smtClean="0">
                          <a:solidFill>
                            <a:schemeClr val="tx1"/>
                          </a:solidFill>
                        </a:rPr>
                        <a:t>Rb</a:t>
                      </a:r>
                      <a:endParaRPr lang="zh-CN" altLang="en-US" sz="1600" dirty="0">
                        <a:solidFill>
                          <a:schemeClr val="tx1"/>
                        </a:solidFill>
                      </a:endParaRPr>
                    </a:p>
                  </a:txBody>
                  <a:tcPr/>
                </a:tc>
                <a:tc>
                  <a:txBody>
                    <a:bodyPr/>
                    <a:lstStyle/>
                    <a:p>
                      <a:pPr algn="ctr"/>
                      <a:r>
                        <a:rPr lang="zh-CN" altLang="en-US" sz="1600" dirty="0" smtClean="0">
                          <a:solidFill>
                            <a:schemeClr val="tx1"/>
                          </a:solidFill>
                        </a:rPr>
                        <a:t>转录调节因子</a:t>
                      </a:r>
                      <a:endParaRPr lang="zh-CN" altLang="en-US" sz="1600" dirty="0">
                        <a:solidFill>
                          <a:schemeClr val="tx1"/>
                        </a:solidFill>
                      </a:endParaRPr>
                    </a:p>
                  </a:txBody>
                  <a:tcPr/>
                </a:tc>
                <a:tc>
                  <a:txBody>
                    <a:bodyPr/>
                    <a:lstStyle/>
                    <a:p>
                      <a:pPr algn="ctr"/>
                      <a:r>
                        <a:rPr lang="en-US" altLang="zh-CN" sz="1600" dirty="0" smtClean="0">
                          <a:solidFill>
                            <a:schemeClr val="tx1"/>
                          </a:solidFill>
                        </a:rPr>
                        <a:t>RB</a:t>
                      </a:r>
                      <a:r>
                        <a:rPr lang="zh-CN" altLang="en-US" sz="1600" dirty="0" smtClean="0">
                          <a:solidFill>
                            <a:schemeClr val="tx1"/>
                          </a:solidFill>
                        </a:rPr>
                        <a:t>、成骨肉瘤、胃癌、</a:t>
                      </a:r>
                      <a:r>
                        <a:rPr lang="en-US" altLang="zh-CN" sz="1600" dirty="0" smtClean="0">
                          <a:solidFill>
                            <a:schemeClr val="tx1"/>
                          </a:solidFill>
                        </a:rPr>
                        <a:t>SCLC</a:t>
                      </a:r>
                      <a:r>
                        <a:rPr lang="zh-CN" altLang="en-US" sz="1600" dirty="0" smtClean="0">
                          <a:solidFill>
                            <a:schemeClr val="tx1"/>
                          </a:solidFill>
                        </a:rPr>
                        <a:t>、乳腺癌、结肠癌</a:t>
                      </a:r>
                      <a:endParaRPr lang="zh-CN" altLang="en-US" sz="1600" dirty="0">
                        <a:solidFill>
                          <a:schemeClr val="tx1"/>
                        </a:solidFill>
                      </a:endParaRPr>
                    </a:p>
                  </a:txBody>
                  <a:tcPr/>
                </a:tc>
              </a:tr>
              <a:tr h="370840">
                <a:tc>
                  <a:txBody>
                    <a:bodyPr/>
                    <a:lstStyle/>
                    <a:p>
                      <a:pPr algn="ctr"/>
                      <a:r>
                        <a:rPr lang="en-US" altLang="zh-CN" sz="1600" dirty="0" smtClean="0">
                          <a:solidFill>
                            <a:schemeClr val="tx1"/>
                          </a:solidFill>
                        </a:rPr>
                        <a:t>p53</a:t>
                      </a:r>
                      <a:endParaRPr lang="zh-CN" altLang="en-US" sz="1600" dirty="0">
                        <a:solidFill>
                          <a:schemeClr val="tx1"/>
                        </a:solidFill>
                      </a:endParaRPr>
                    </a:p>
                  </a:txBody>
                  <a:tcPr/>
                </a:tc>
                <a:tc>
                  <a:txBody>
                    <a:bodyPr/>
                    <a:lstStyle/>
                    <a:p>
                      <a:pPr algn="ctr"/>
                      <a:r>
                        <a:rPr lang="zh-CN" altLang="en-US" sz="1600" dirty="0" smtClean="0">
                          <a:solidFill>
                            <a:schemeClr val="tx1"/>
                          </a:solidFill>
                        </a:rPr>
                        <a:t>转录调节因子</a:t>
                      </a:r>
                      <a:endParaRPr lang="zh-CN" altLang="en-US" sz="1600" dirty="0">
                        <a:solidFill>
                          <a:schemeClr val="tx1"/>
                        </a:solidFill>
                      </a:endParaRPr>
                    </a:p>
                  </a:txBody>
                  <a:tcPr/>
                </a:tc>
                <a:tc>
                  <a:txBody>
                    <a:bodyPr/>
                    <a:lstStyle/>
                    <a:p>
                      <a:pPr algn="ctr"/>
                      <a:r>
                        <a:rPr lang="zh-CN" altLang="en-US" sz="1600" dirty="0" smtClean="0">
                          <a:solidFill>
                            <a:schemeClr val="tx1"/>
                          </a:solidFill>
                        </a:rPr>
                        <a:t>星状细胞瘤、胶质母细胞瘤、结肠癌、乳癌、成骨肉瘤、</a:t>
                      </a:r>
                      <a:r>
                        <a:rPr lang="en-US" altLang="zh-CN" sz="1600" dirty="0" smtClean="0">
                          <a:solidFill>
                            <a:schemeClr val="tx1"/>
                          </a:solidFill>
                        </a:rPr>
                        <a:t>SCLC</a:t>
                      </a:r>
                      <a:r>
                        <a:rPr lang="zh-CN" altLang="en-US" sz="1600" dirty="0" smtClean="0">
                          <a:solidFill>
                            <a:schemeClr val="tx1"/>
                          </a:solidFill>
                        </a:rPr>
                        <a:t>、胃癌、鳞状细胞肺癌</a:t>
                      </a:r>
                      <a:endParaRPr lang="zh-CN" altLang="en-US" sz="1600" dirty="0">
                        <a:solidFill>
                          <a:schemeClr val="tx1"/>
                        </a:solidFill>
                      </a:endParaRPr>
                    </a:p>
                  </a:txBody>
                  <a:tcPr/>
                </a:tc>
              </a:tr>
              <a:tr h="370840">
                <a:tc>
                  <a:txBody>
                    <a:bodyPr/>
                    <a:lstStyle/>
                    <a:p>
                      <a:pPr algn="ctr"/>
                      <a:r>
                        <a:rPr lang="en-US" altLang="zh-CN" sz="1600" dirty="0" smtClean="0">
                          <a:solidFill>
                            <a:schemeClr val="tx1"/>
                          </a:solidFill>
                        </a:rPr>
                        <a:t>WT</a:t>
                      </a:r>
                      <a:endParaRPr lang="zh-CN" altLang="en-US" sz="1600" dirty="0">
                        <a:solidFill>
                          <a:schemeClr val="tx1"/>
                        </a:solidFill>
                      </a:endParaRPr>
                    </a:p>
                  </a:txBody>
                  <a:tcPr/>
                </a:tc>
                <a:tc>
                  <a:txBody>
                    <a:bodyPr/>
                    <a:lstStyle/>
                    <a:p>
                      <a:pPr algn="ctr"/>
                      <a:r>
                        <a:rPr lang="zh-CN" altLang="en-US" sz="1600" dirty="0" smtClean="0">
                          <a:solidFill>
                            <a:schemeClr val="tx1"/>
                          </a:solidFill>
                        </a:rPr>
                        <a:t>负调控转录因子</a:t>
                      </a:r>
                      <a:endParaRPr lang="zh-CN" altLang="en-US" sz="1600" dirty="0">
                        <a:solidFill>
                          <a:schemeClr val="tx1"/>
                        </a:solidFill>
                      </a:endParaRPr>
                    </a:p>
                  </a:txBody>
                  <a:tcPr/>
                </a:tc>
                <a:tc>
                  <a:txBody>
                    <a:bodyPr/>
                    <a:lstStyle/>
                    <a:p>
                      <a:pPr algn="ctr"/>
                      <a:r>
                        <a:rPr lang="en-US" altLang="zh-CN" sz="1600" dirty="0" smtClean="0">
                          <a:solidFill>
                            <a:schemeClr val="tx1"/>
                          </a:solidFill>
                        </a:rPr>
                        <a:t>WT</a:t>
                      </a:r>
                      <a:r>
                        <a:rPr lang="zh-CN" altLang="en-US" sz="1600" dirty="0" smtClean="0">
                          <a:solidFill>
                            <a:schemeClr val="tx1"/>
                          </a:solidFill>
                        </a:rPr>
                        <a:t>、横纹肌肉瘤、肺癌、膀胱癌、乳癌、肝母细胞瘤</a:t>
                      </a:r>
                      <a:endParaRPr lang="zh-CN" altLang="en-US" sz="1600" dirty="0">
                        <a:solidFill>
                          <a:schemeClr val="tx1"/>
                        </a:solidFill>
                      </a:endParaRPr>
                    </a:p>
                  </a:txBody>
                  <a:tcPr/>
                </a:tc>
              </a:tr>
              <a:tr h="370840">
                <a:tc>
                  <a:txBody>
                    <a:bodyPr/>
                    <a:lstStyle/>
                    <a:p>
                      <a:pPr algn="ctr"/>
                      <a:r>
                        <a:rPr lang="en-US" altLang="zh-CN" sz="1600" dirty="0" smtClean="0">
                          <a:solidFill>
                            <a:schemeClr val="tx1"/>
                          </a:solidFill>
                        </a:rPr>
                        <a:t>NF-1</a:t>
                      </a:r>
                      <a:endParaRPr lang="zh-CN" altLang="en-US" sz="1600" dirty="0">
                        <a:solidFill>
                          <a:schemeClr val="tx1"/>
                        </a:solidFill>
                      </a:endParaRPr>
                    </a:p>
                  </a:txBody>
                  <a:tcPr/>
                </a:tc>
                <a:tc>
                  <a:txBody>
                    <a:bodyPr/>
                    <a:lstStyle/>
                    <a:p>
                      <a:pPr algn="ctr"/>
                      <a:r>
                        <a:rPr lang="en-US" altLang="zh-CN" sz="1600" dirty="0" smtClean="0">
                          <a:solidFill>
                            <a:schemeClr val="tx1"/>
                          </a:solidFill>
                        </a:rPr>
                        <a:t>GAP</a:t>
                      </a:r>
                      <a:r>
                        <a:rPr lang="zh-CN" altLang="en-US" sz="1600" dirty="0" smtClean="0">
                          <a:solidFill>
                            <a:schemeClr val="tx1"/>
                          </a:solidFill>
                        </a:rPr>
                        <a:t>、</a:t>
                      </a:r>
                      <a:r>
                        <a:rPr lang="en-US" altLang="zh-CN" sz="1600" dirty="0" err="1" smtClean="0">
                          <a:solidFill>
                            <a:schemeClr val="tx1"/>
                          </a:solidFill>
                        </a:rPr>
                        <a:t>rasGTP</a:t>
                      </a:r>
                      <a:r>
                        <a:rPr lang="zh-CN" altLang="en-US" sz="1600" dirty="0" smtClean="0">
                          <a:solidFill>
                            <a:schemeClr val="tx1"/>
                          </a:solidFill>
                        </a:rPr>
                        <a:t>酶激活因子</a:t>
                      </a:r>
                      <a:endParaRPr lang="zh-CN" altLang="en-US" sz="1600" dirty="0">
                        <a:solidFill>
                          <a:schemeClr val="tx1"/>
                        </a:solidFill>
                      </a:endParaRPr>
                    </a:p>
                  </a:txBody>
                  <a:tcPr/>
                </a:tc>
                <a:tc>
                  <a:txBody>
                    <a:bodyPr/>
                    <a:lstStyle/>
                    <a:p>
                      <a:pPr algn="ctr"/>
                      <a:r>
                        <a:rPr lang="zh-CN" altLang="en-US" sz="1600" dirty="0" smtClean="0">
                          <a:solidFill>
                            <a:schemeClr val="tx1"/>
                          </a:solidFill>
                        </a:rPr>
                        <a:t>神经纤维瘤、嗜铬细胞瘤、雪旺细胞瘤、神经纤维瘤</a:t>
                      </a:r>
                      <a:endParaRPr lang="zh-CN" altLang="en-US" sz="1600" dirty="0">
                        <a:solidFill>
                          <a:schemeClr val="tx1"/>
                        </a:solidFill>
                      </a:endParaRPr>
                    </a:p>
                  </a:txBody>
                  <a:tcPr/>
                </a:tc>
              </a:tr>
              <a:tr h="370840">
                <a:tc>
                  <a:txBody>
                    <a:bodyPr/>
                    <a:lstStyle/>
                    <a:p>
                      <a:pPr algn="ctr"/>
                      <a:r>
                        <a:rPr lang="en-US" altLang="zh-CN" sz="1600" dirty="0" smtClean="0">
                          <a:solidFill>
                            <a:schemeClr val="tx1"/>
                          </a:solidFill>
                        </a:rPr>
                        <a:t>DCC</a:t>
                      </a:r>
                      <a:endParaRPr lang="zh-CN" altLang="en-US" sz="1600" dirty="0">
                        <a:solidFill>
                          <a:schemeClr val="tx1"/>
                        </a:solidFill>
                      </a:endParaRPr>
                    </a:p>
                  </a:txBody>
                  <a:tcPr/>
                </a:tc>
                <a:tc>
                  <a:txBody>
                    <a:bodyPr/>
                    <a:lstStyle/>
                    <a:p>
                      <a:pPr algn="ctr"/>
                      <a:r>
                        <a:rPr lang="zh-CN" altLang="en-US" sz="1600" dirty="0" smtClean="0">
                          <a:solidFill>
                            <a:schemeClr val="tx1"/>
                          </a:solidFill>
                        </a:rPr>
                        <a:t>细胞黏附因子</a:t>
                      </a:r>
                      <a:endParaRPr lang="zh-CN" altLang="en-US" sz="1600" dirty="0">
                        <a:solidFill>
                          <a:schemeClr val="tx1"/>
                        </a:solidFill>
                      </a:endParaRPr>
                    </a:p>
                  </a:txBody>
                  <a:tcPr/>
                </a:tc>
                <a:tc>
                  <a:txBody>
                    <a:bodyPr/>
                    <a:lstStyle/>
                    <a:p>
                      <a:pPr algn="ctr"/>
                      <a:r>
                        <a:rPr lang="zh-CN" altLang="en-US" sz="1600" dirty="0" smtClean="0">
                          <a:solidFill>
                            <a:schemeClr val="tx1"/>
                          </a:solidFill>
                        </a:rPr>
                        <a:t>直肠癌</a:t>
                      </a:r>
                      <a:endParaRPr lang="zh-CN" altLang="en-US" sz="1600" dirty="0">
                        <a:solidFill>
                          <a:schemeClr val="tx1"/>
                        </a:solidFill>
                      </a:endParaRPr>
                    </a:p>
                  </a:txBody>
                  <a:tcPr/>
                </a:tc>
              </a:tr>
              <a:tr h="370840">
                <a:tc>
                  <a:txBody>
                    <a:bodyPr/>
                    <a:lstStyle/>
                    <a:p>
                      <a:pPr algn="ctr"/>
                      <a:r>
                        <a:rPr lang="en-US" altLang="zh-CN" sz="1600" dirty="0" smtClean="0">
                          <a:solidFill>
                            <a:schemeClr val="tx1"/>
                          </a:solidFill>
                        </a:rPr>
                        <a:t>p21</a:t>
                      </a:r>
                      <a:endParaRPr lang="zh-CN" altLang="en-US" sz="1600" dirty="0">
                        <a:solidFill>
                          <a:schemeClr val="tx1"/>
                        </a:solidFill>
                      </a:endParaRPr>
                    </a:p>
                  </a:txBody>
                  <a:tcPr/>
                </a:tc>
                <a:tc>
                  <a:txBody>
                    <a:bodyPr/>
                    <a:lstStyle/>
                    <a:p>
                      <a:pPr algn="ctr"/>
                      <a:r>
                        <a:rPr lang="en-US" altLang="zh-CN" sz="1600" dirty="0" smtClean="0">
                          <a:solidFill>
                            <a:schemeClr val="tx1"/>
                          </a:solidFill>
                        </a:rPr>
                        <a:t>CDK</a:t>
                      </a:r>
                      <a:r>
                        <a:rPr lang="zh-CN" altLang="en-US" sz="1600" dirty="0" smtClean="0">
                          <a:solidFill>
                            <a:schemeClr val="tx1"/>
                          </a:solidFill>
                        </a:rPr>
                        <a:t>抑制因子</a:t>
                      </a:r>
                      <a:endParaRPr lang="zh-CN" altLang="en-US" sz="1600" dirty="0">
                        <a:solidFill>
                          <a:schemeClr val="tx1"/>
                        </a:solidFill>
                      </a:endParaRPr>
                    </a:p>
                  </a:txBody>
                  <a:tcPr/>
                </a:tc>
                <a:tc>
                  <a:txBody>
                    <a:bodyPr/>
                    <a:lstStyle/>
                    <a:p>
                      <a:pPr algn="ctr"/>
                      <a:r>
                        <a:rPr lang="zh-CN" altLang="en-US" sz="1600" dirty="0" smtClean="0">
                          <a:solidFill>
                            <a:schemeClr val="tx1"/>
                          </a:solidFill>
                        </a:rPr>
                        <a:t>前列腺癌</a:t>
                      </a:r>
                      <a:endParaRPr lang="zh-CN" altLang="en-US" sz="1600" dirty="0">
                        <a:solidFill>
                          <a:schemeClr val="tx1"/>
                        </a:solidFill>
                      </a:endParaRPr>
                    </a:p>
                  </a:txBody>
                  <a:tcPr/>
                </a:tc>
              </a:tr>
              <a:tr h="370840">
                <a:tc>
                  <a:txBody>
                    <a:bodyPr/>
                    <a:lstStyle/>
                    <a:p>
                      <a:pPr algn="ctr"/>
                      <a:r>
                        <a:rPr lang="en-US" altLang="zh-CN" sz="1600" dirty="0" smtClean="0">
                          <a:solidFill>
                            <a:schemeClr val="tx1"/>
                          </a:solidFill>
                        </a:rPr>
                        <a:t>p15</a:t>
                      </a:r>
                      <a:endParaRPr lang="zh-CN" altLang="en-US" sz="1600" dirty="0">
                        <a:solidFill>
                          <a:schemeClr val="tx1"/>
                        </a:solidFill>
                      </a:endParaRPr>
                    </a:p>
                  </a:txBody>
                  <a:tcPr/>
                </a:tc>
                <a:tc>
                  <a:txBody>
                    <a:bodyPr/>
                    <a:lstStyle/>
                    <a:p>
                      <a:pPr algn="ctr"/>
                      <a:r>
                        <a:rPr lang="en-US" altLang="zh-CN" sz="1600" dirty="0" smtClean="0">
                          <a:solidFill>
                            <a:schemeClr val="tx1"/>
                          </a:solidFill>
                        </a:rPr>
                        <a:t>CDK4</a:t>
                      </a:r>
                      <a:r>
                        <a:rPr lang="zh-CN" altLang="en-US" sz="1600" dirty="0" smtClean="0">
                          <a:solidFill>
                            <a:schemeClr val="tx1"/>
                          </a:solidFill>
                        </a:rPr>
                        <a:t>、</a:t>
                      </a:r>
                      <a:r>
                        <a:rPr lang="en-US" altLang="zh-CN" sz="1600" dirty="0" smtClean="0">
                          <a:solidFill>
                            <a:schemeClr val="tx1"/>
                          </a:solidFill>
                        </a:rPr>
                        <a:t>CDK6</a:t>
                      </a:r>
                      <a:r>
                        <a:rPr lang="zh-CN" altLang="en-US" sz="1600" dirty="0" smtClean="0">
                          <a:solidFill>
                            <a:schemeClr val="tx1"/>
                          </a:solidFill>
                        </a:rPr>
                        <a:t>抑制因子</a:t>
                      </a:r>
                      <a:endParaRPr lang="zh-CN" altLang="en-US" sz="1600" dirty="0">
                        <a:solidFill>
                          <a:schemeClr val="tx1"/>
                        </a:solidFill>
                      </a:endParaRPr>
                    </a:p>
                  </a:txBody>
                  <a:tcPr/>
                </a:tc>
                <a:tc>
                  <a:txBody>
                    <a:bodyPr/>
                    <a:lstStyle/>
                    <a:p>
                      <a:pPr algn="ctr"/>
                      <a:r>
                        <a:rPr lang="zh-CN" altLang="en-US" sz="1600" dirty="0" smtClean="0">
                          <a:solidFill>
                            <a:schemeClr val="tx1"/>
                          </a:solidFill>
                        </a:rPr>
                        <a:t>成胶质细胞瘤</a:t>
                      </a:r>
                      <a:endParaRPr lang="zh-CN" altLang="en-US" sz="1600" dirty="0">
                        <a:solidFill>
                          <a:schemeClr val="tx1"/>
                        </a:solidFill>
                      </a:endParaRPr>
                    </a:p>
                  </a:txBody>
                  <a:tcPr/>
                </a:tc>
              </a:tr>
              <a:tr h="370840">
                <a:tc>
                  <a:txBody>
                    <a:bodyPr/>
                    <a:lstStyle/>
                    <a:p>
                      <a:pPr algn="ctr"/>
                      <a:r>
                        <a:rPr lang="en-US" altLang="zh-CN" sz="1600" dirty="0" smtClean="0">
                          <a:solidFill>
                            <a:schemeClr val="tx1"/>
                          </a:solidFill>
                        </a:rPr>
                        <a:t>BRCA1</a:t>
                      </a:r>
                      <a:endParaRPr lang="zh-CN" altLang="en-US" sz="1600" dirty="0">
                        <a:solidFill>
                          <a:schemeClr val="tx1"/>
                        </a:solidFill>
                      </a:endParaRPr>
                    </a:p>
                  </a:txBody>
                  <a:tcPr/>
                </a:tc>
                <a:tc>
                  <a:txBody>
                    <a:bodyPr/>
                    <a:lstStyle/>
                    <a:p>
                      <a:pPr algn="ctr"/>
                      <a:r>
                        <a:rPr lang="en-US" altLang="zh-CN" sz="1600" dirty="0" smtClean="0">
                          <a:solidFill>
                            <a:schemeClr val="tx1"/>
                          </a:solidFill>
                        </a:rPr>
                        <a:t>DNA</a:t>
                      </a:r>
                      <a:r>
                        <a:rPr lang="zh-CN" altLang="en-US" sz="1600" dirty="0" smtClean="0">
                          <a:solidFill>
                            <a:schemeClr val="tx1"/>
                          </a:solidFill>
                        </a:rPr>
                        <a:t>修复因子，与</a:t>
                      </a:r>
                      <a:r>
                        <a:rPr lang="en-US" altLang="zh-CN" sz="1600" dirty="0" smtClean="0">
                          <a:solidFill>
                            <a:schemeClr val="tx1"/>
                          </a:solidFill>
                        </a:rPr>
                        <a:t>RAD51</a:t>
                      </a:r>
                      <a:r>
                        <a:rPr lang="zh-CN" altLang="en-US" sz="1600" dirty="0" smtClean="0">
                          <a:solidFill>
                            <a:schemeClr val="tx1"/>
                          </a:solidFill>
                        </a:rPr>
                        <a:t>作用</a:t>
                      </a:r>
                      <a:endParaRPr lang="zh-CN" altLang="en-US" sz="1600" dirty="0">
                        <a:solidFill>
                          <a:schemeClr val="tx1"/>
                        </a:solidFill>
                      </a:endParaRPr>
                    </a:p>
                  </a:txBody>
                  <a:tcPr/>
                </a:tc>
                <a:tc>
                  <a:txBody>
                    <a:bodyPr/>
                    <a:lstStyle/>
                    <a:p>
                      <a:pPr algn="ctr"/>
                      <a:r>
                        <a:rPr lang="zh-CN" altLang="en-US" sz="1600" dirty="0" smtClean="0">
                          <a:solidFill>
                            <a:schemeClr val="tx1"/>
                          </a:solidFill>
                        </a:rPr>
                        <a:t>乳腺癌、卵巢癌</a:t>
                      </a:r>
                      <a:endParaRPr lang="zh-CN" altLang="en-US" sz="1600" dirty="0">
                        <a:solidFill>
                          <a:schemeClr val="tx1"/>
                        </a:solidFill>
                      </a:endParaRPr>
                    </a:p>
                  </a:txBody>
                  <a:tcPr/>
                </a:tc>
              </a:tr>
              <a:tr h="370840">
                <a:tc>
                  <a:txBody>
                    <a:bodyPr/>
                    <a:lstStyle/>
                    <a:p>
                      <a:pPr algn="ctr"/>
                      <a:r>
                        <a:rPr lang="en-US" altLang="zh-CN" sz="1600" dirty="0" smtClean="0">
                          <a:solidFill>
                            <a:schemeClr val="tx1"/>
                          </a:solidFill>
                        </a:rPr>
                        <a:t>BRCA2</a:t>
                      </a:r>
                      <a:endParaRPr lang="zh-CN" altLang="en-US" sz="1600" dirty="0">
                        <a:solidFill>
                          <a:schemeClr val="tx1"/>
                        </a:solidFill>
                      </a:endParaRPr>
                    </a:p>
                  </a:txBody>
                  <a:tcPr/>
                </a:tc>
                <a:tc>
                  <a:txBody>
                    <a:bodyPr/>
                    <a:lstStyle/>
                    <a:p>
                      <a:pPr algn="ctr"/>
                      <a:r>
                        <a:rPr lang="en-US" altLang="zh-CN" sz="1600" dirty="0" smtClean="0">
                          <a:solidFill>
                            <a:schemeClr val="tx1"/>
                          </a:solidFill>
                        </a:rPr>
                        <a:t>DNA</a:t>
                      </a:r>
                      <a:r>
                        <a:rPr lang="zh-CN" altLang="en-US" sz="1600" dirty="0" smtClean="0">
                          <a:solidFill>
                            <a:schemeClr val="tx1"/>
                          </a:solidFill>
                        </a:rPr>
                        <a:t>修复因子，与</a:t>
                      </a:r>
                      <a:r>
                        <a:rPr lang="en-US" altLang="zh-CN" sz="1600" dirty="0" smtClean="0">
                          <a:solidFill>
                            <a:schemeClr val="tx1"/>
                          </a:solidFill>
                        </a:rPr>
                        <a:t>RAD51</a:t>
                      </a:r>
                      <a:r>
                        <a:rPr lang="zh-CN" altLang="en-US" sz="1600" dirty="0" smtClean="0">
                          <a:solidFill>
                            <a:schemeClr val="tx1"/>
                          </a:solidFill>
                        </a:rPr>
                        <a:t>作用</a:t>
                      </a:r>
                      <a:endParaRPr lang="zh-CN" altLang="en-US" sz="1600" dirty="0">
                        <a:solidFill>
                          <a:schemeClr val="tx1"/>
                        </a:solidFill>
                      </a:endParaRPr>
                    </a:p>
                  </a:txBody>
                  <a:tcPr/>
                </a:tc>
                <a:tc>
                  <a:txBody>
                    <a:bodyPr/>
                    <a:lstStyle/>
                    <a:p>
                      <a:pPr algn="ctr"/>
                      <a:r>
                        <a:rPr lang="zh-CN" altLang="en-US" sz="1600" dirty="0" smtClean="0">
                          <a:solidFill>
                            <a:schemeClr val="tx1"/>
                          </a:solidFill>
                        </a:rPr>
                        <a:t>乳腺癌、胰腺癌</a:t>
                      </a:r>
                      <a:endParaRPr lang="zh-CN" altLang="en-US" sz="1600" dirty="0">
                        <a:solidFill>
                          <a:schemeClr val="tx1"/>
                        </a:solidFill>
                      </a:endParaRPr>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6536BF53-7B26-4D8A-9E7A-70BFCC6F05B0}" type="slidenum">
              <a:rPr lang="zh-CN" altLang="en-US" sz="1200">
                <a:solidFill>
                  <a:srgbClr val="000000"/>
                </a:solidFill>
                <a:latin typeface="Verdana" pitchFamily="34" charset="0"/>
              </a:rPr>
              <a:pPr algn="r"/>
              <a:t>15</a:t>
            </a:fld>
            <a:endParaRPr lang="en-US" altLang="zh-CN" sz="1200">
              <a:solidFill>
                <a:srgbClr val="000000"/>
              </a:solidFill>
              <a:latin typeface="Verdana" pitchFamily="34" charset="0"/>
            </a:endParaRPr>
          </a:p>
        </p:txBody>
      </p:sp>
      <p:sp>
        <p:nvSpPr>
          <p:cNvPr id="66562"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肿瘤形成的内因</a:t>
            </a:r>
            <a:r>
              <a:rPr lang="en-US" altLang="zh-CN" sz="4000" b="1">
                <a:solidFill>
                  <a:srgbClr val="FF0000"/>
                </a:solidFill>
                <a:latin typeface="楷体_GB2312" pitchFamily="49" charset="-122"/>
                <a:ea typeface="楷体_GB2312" pitchFamily="49" charset="-122"/>
              </a:rPr>
              <a:t>-</a:t>
            </a:r>
            <a:r>
              <a:rPr lang="zh-CN" altLang="en-US" sz="4000" b="1">
                <a:solidFill>
                  <a:srgbClr val="FF0000"/>
                </a:solidFill>
                <a:latin typeface="楷体_GB2312" pitchFamily="49" charset="-122"/>
                <a:ea typeface="楷体_GB2312" pitchFamily="49" charset="-122"/>
              </a:rPr>
              <a:t>遗传因素</a:t>
            </a:r>
            <a:endParaRPr lang="en-US" altLang="zh-CN" sz="4000" b="1">
              <a:solidFill>
                <a:srgbClr val="FF0000"/>
              </a:solidFill>
              <a:latin typeface="楷体_GB2312" pitchFamily="49" charset="-122"/>
              <a:ea typeface="楷体_GB2312" pitchFamily="49" charset="-122"/>
            </a:endParaRPr>
          </a:p>
        </p:txBody>
      </p:sp>
      <p:sp>
        <p:nvSpPr>
          <p:cNvPr id="66563" name="TextBox 3"/>
          <p:cNvSpPr txBox="1">
            <a:spLocks noChangeArrowheads="1"/>
          </p:cNvSpPr>
          <p:nvPr/>
        </p:nvSpPr>
        <p:spPr bwMode="auto">
          <a:xfrm>
            <a:off x="1116013" y="1557338"/>
            <a:ext cx="6804025" cy="3721100"/>
          </a:xfrm>
          <a:prstGeom prst="rect">
            <a:avLst/>
          </a:prstGeom>
          <a:noFill/>
          <a:ln w="9525">
            <a:noFill/>
            <a:miter lim="800000"/>
            <a:headEnd/>
            <a:tailEnd/>
          </a:ln>
        </p:spPr>
        <p:txBody>
          <a:bodyPr>
            <a:spAutoFit/>
          </a:bodyPr>
          <a:lstStyle/>
          <a:p>
            <a:pPr algn="just">
              <a:lnSpc>
                <a:spcPct val="160000"/>
              </a:lnSpc>
            </a:pPr>
            <a:r>
              <a:rPr lang="zh-CN" altLang="en-US" sz="2800" b="1">
                <a:solidFill>
                  <a:srgbClr val="000000"/>
                </a:solidFill>
                <a:latin typeface="宋体" charset="-122"/>
              </a:rPr>
              <a:t>三、细胞周期与肿瘤</a:t>
            </a:r>
            <a:endParaRPr lang="en-US" altLang="zh-CN" sz="2800" b="1">
              <a:solidFill>
                <a:srgbClr val="000000"/>
              </a:solidFill>
              <a:latin typeface="宋体" charset="-122"/>
            </a:endParaRPr>
          </a:p>
          <a:p>
            <a:pPr algn="just">
              <a:lnSpc>
                <a:spcPct val="110000"/>
              </a:lnSpc>
            </a:pPr>
            <a:r>
              <a:rPr lang="en-US" altLang="zh-CN" b="1">
                <a:solidFill>
                  <a:srgbClr val="000000"/>
                </a:solidFill>
                <a:latin typeface="宋体" charset="-122"/>
              </a:rPr>
              <a:t>    </a:t>
            </a:r>
            <a:r>
              <a:rPr lang="zh-CN" altLang="en-US" sz="2200" b="1">
                <a:solidFill>
                  <a:srgbClr val="000000"/>
                </a:solidFill>
                <a:latin typeface="宋体" charset="-122"/>
                <a:ea typeface="华文新魏"/>
                <a:cs typeface="华文新魏"/>
              </a:rPr>
              <a:t>肿瘤最基本的特征是细胞的失控性生长，而细胞失控性生长的最根本原因就是细胞周期的破坏，因此，肿瘤是一类细胞周期疾病。几乎所有的癌基因、抑癌基因的功效，最终都会聚到细胞周期上来，许多癌基因、抑癌基因都直接参与细胞周期的调控，或者本身就是细胞周期调控机制的主要成分，他们突变的最终结果导致细胞周期的失控，使细胞增殖过多、凋亡过少，导致细胞失控性生长。</a:t>
            </a:r>
          </a:p>
        </p:txBody>
      </p:sp>
      <p:pic>
        <p:nvPicPr>
          <p:cNvPr id="66564" name="Picture 5" descr="u=1292196148,702085825&amp;fm=51&amp;gp=0"/>
          <p:cNvPicPr>
            <a:picLocks noChangeAspect="1" noChangeArrowheads="1"/>
          </p:cNvPicPr>
          <p:nvPr/>
        </p:nvPicPr>
        <p:blipFill>
          <a:blip r:embed="rId2"/>
          <a:srcRect/>
          <a:stretch>
            <a:fillRect/>
          </a:stretch>
        </p:blipFill>
        <p:spPr bwMode="auto">
          <a:xfrm>
            <a:off x="5435600" y="5013325"/>
            <a:ext cx="2447925" cy="1671638"/>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F4EB2820-7B2C-42C8-99CE-18DD6C42EC1E}" type="slidenum">
              <a:rPr lang="zh-CN" altLang="en-US" sz="1200">
                <a:solidFill>
                  <a:srgbClr val="000000"/>
                </a:solidFill>
                <a:latin typeface="Verdana" pitchFamily="34" charset="0"/>
              </a:rPr>
              <a:pPr algn="r"/>
              <a:t>16</a:t>
            </a:fld>
            <a:endParaRPr lang="en-US" altLang="zh-CN" sz="1200">
              <a:solidFill>
                <a:srgbClr val="000000"/>
              </a:solidFill>
              <a:latin typeface="Verdana" pitchFamily="34" charset="0"/>
            </a:endParaRPr>
          </a:p>
        </p:txBody>
      </p:sp>
      <p:sp>
        <p:nvSpPr>
          <p:cNvPr id="67586"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肿瘤形成的内因</a:t>
            </a:r>
            <a:r>
              <a:rPr lang="en-US" altLang="zh-CN" sz="4000" b="1">
                <a:solidFill>
                  <a:srgbClr val="FF0000"/>
                </a:solidFill>
                <a:latin typeface="楷体_GB2312" pitchFamily="49" charset="-122"/>
                <a:ea typeface="楷体_GB2312" pitchFamily="49" charset="-122"/>
              </a:rPr>
              <a:t>-</a:t>
            </a:r>
            <a:r>
              <a:rPr lang="zh-CN" altLang="en-US" sz="4000" b="1">
                <a:solidFill>
                  <a:srgbClr val="FF0000"/>
                </a:solidFill>
                <a:latin typeface="楷体_GB2312" pitchFamily="49" charset="-122"/>
                <a:ea typeface="楷体_GB2312" pitchFamily="49" charset="-122"/>
              </a:rPr>
              <a:t>遗传因素</a:t>
            </a:r>
            <a:endParaRPr lang="en-US" altLang="zh-CN" sz="4000" b="1">
              <a:solidFill>
                <a:srgbClr val="FF0000"/>
              </a:solidFill>
              <a:latin typeface="楷体_GB2312" pitchFamily="49" charset="-122"/>
              <a:ea typeface="楷体_GB2312" pitchFamily="49" charset="-122"/>
            </a:endParaRPr>
          </a:p>
        </p:txBody>
      </p:sp>
      <p:sp>
        <p:nvSpPr>
          <p:cNvPr id="67587" name="TextBox 3"/>
          <p:cNvSpPr txBox="1">
            <a:spLocks noChangeArrowheads="1"/>
          </p:cNvSpPr>
          <p:nvPr/>
        </p:nvSpPr>
        <p:spPr bwMode="auto">
          <a:xfrm>
            <a:off x="1187450" y="1700213"/>
            <a:ext cx="6769100" cy="3111500"/>
          </a:xfrm>
          <a:prstGeom prst="rect">
            <a:avLst/>
          </a:prstGeom>
          <a:noFill/>
          <a:ln w="9525">
            <a:noFill/>
            <a:miter lim="800000"/>
            <a:headEnd/>
            <a:tailEnd/>
          </a:ln>
        </p:spPr>
        <p:txBody>
          <a:bodyPr>
            <a:spAutoFit/>
          </a:bodyPr>
          <a:lstStyle/>
          <a:p>
            <a:pPr algn="just">
              <a:lnSpc>
                <a:spcPct val="160000"/>
              </a:lnSpc>
            </a:pPr>
            <a:r>
              <a:rPr lang="zh-CN" altLang="en-US" sz="2800" b="1">
                <a:solidFill>
                  <a:srgbClr val="000000"/>
                </a:solidFill>
                <a:latin typeface="宋体" charset="-122"/>
              </a:rPr>
              <a:t>四、细胞分化与肿瘤</a:t>
            </a:r>
            <a:endParaRPr lang="en-US" altLang="zh-CN" sz="2800" b="1">
              <a:solidFill>
                <a:srgbClr val="000000"/>
              </a:solidFill>
              <a:latin typeface="宋体" charset="-122"/>
            </a:endParaRPr>
          </a:p>
          <a:p>
            <a:pPr algn="just">
              <a:lnSpc>
                <a:spcPct val="160000"/>
              </a:lnSpc>
            </a:pPr>
            <a:r>
              <a:rPr lang="en-US" altLang="zh-CN">
                <a:solidFill>
                  <a:srgbClr val="000000"/>
                </a:solidFill>
                <a:latin typeface="宋体" charset="-122"/>
              </a:rPr>
              <a:t>    </a:t>
            </a:r>
            <a:r>
              <a:rPr lang="zh-CN" altLang="en-US" sz="2400" b="1">
                <a:solidFill>
                  <a:srgbClr val="000000"/>
                </a:solidFill>
                <a:latin typeface="华文新魏"/>
                <a:ea typeface="华文新魏"/>
                <a:cs typeface="华文新魏"/>
              </a:rPr>
              <a:t>肿瘤细胞基本特征之一就是细胞的异常分化。恶性肿瘤细胞的分化相关研究，不仅有助于阐明肿瘤的发生机制，还有助于判断预后和进行分化诱导治疗。</a:t>
            </a:r>
          </a:p>
        </p:txBody>
      </p:sp>
      <p:pic>
        <p:nvPicPr>
          <p:cNvPr id="67588" name="Picture 5" descr="u=4119088660,1860648734&amp;fm=51&amp;gp=0"/>
          <p:cNvPicPr>
            <a:picLocks noChangeAspect="1" noChangeArrowheads="1"/>
          </p:cNvPicPr>
          <p:nvPr/>
        </p:nvPicPr>
        <p:blipFill>
          <a:blip r:embed="rId2"/>
          <a:srcRect/>
          <a:stretch>
            <a:fillRect/>
          </a:stretch>
        </p:blipFill>
        <p:spPr bwMode="auto">
          <a:xfrm>
            <a:off x="5148263" y="4365625"/>
            <a:ext cx="2449512" cy="174942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a:lstStyle/>
          <a:p>
            <a:endParaRPr lang="zh-CN" altLang="en-US" smtClean="0"/>
          </a:p>
        </p:txBody>
      </p:sp>
      <p:sp>
        <p:nvSpPr>
          <p:cNvPr id="68610" name="Rectangle 3"/>
          <p:cNvSpPr>
            <a:spLocks noGrp="1" noChangeArrowheads="1"/>
          </p:cNvSpPr>
          <p:nvPr>
            <p:ph type="body" idx="4294967295"/>
          </p:nvPr>
        </p:nvSpPr>
        <p:spPr>
          <a:xfrm>
            <a:off x="566738" y="1752600"/>
            <a:ext cx="7461250" cy="4267200"/>
          </a:xfrm>
        </p:spPr>
        <p:txBody>
          <a:bodyPr/>
          <a:lstStyle/>
          <a:p>
            <a:pPr>
              <a:buFont typeface="华文新魏"/>
              <a:buNone/>
            </a:pPr>
            <a:r>
              <a:rPr lang="zh-CN" altLang="en-US" b="1" smtClean="0">
                <a:solidFill>
                  <a:srgbClr val="000000"/>
                </a:solidFill>
              </a:rPr>
              <a:t>    五、细胞凋亡与肿瘤</a:t>
            </a:r>
            <a:endParaRPr lang="en-US" altLang="zh-CN" b="1" smtClean="0">
              <a:solidFill>
                <a:srgbClr val="000000"/>
              </a:solidFill>
            </a:endParaRPr>
          </a:p>
          <a:p>
            <a:pPr>
              <a:lnSpc>
                <a:spcPct val="140000"/>
              </a:lnSpc>
              <a:buFont typeface="华文新魏"/>
              <a:buNone/>
            </a:pPr>
            <a:r>
              <a:rPr lang="en-US" altLang="zh-CN" smtClean="0">
                <a:solidFill>
                  <a:srgbClr val="000000"/>
                </a:solidFill>
              </a:rPr>
              <a:t>        </a:t>
            </a:r>
            <a:r>
              <a:rPr lang="zh-CN" altLang="en-US" sz="2400" b="1" smtClean="0">
                <a:solidFill>
                  <a:srgbClr val="000000"/>
                </a:solidFill>
              </a:rPr>
              <a:t>任何细胞群体的稳态要求细胞增殖与细胞凋亡这两个过程达到平衡，细胞增殖失控和细胞凋亡受阻都能导致肿瘤形成。如</a:t>
            </a:r>
            <a:r>
              <a:rPr lang="en-US" altLang="zh-CN" sz="2400" b="1" smtClean="0">
                <a:solidFill>
                  <a:srgbClr val="000000"/>
                </a:solidFill>
              </a:rPr>
              <a:t>bcl-2</a:t>
            </a:r>
            <a:r>
              <a:rPr lang="zh-CN" altLang="en-US" sz="2400" b="1" smtClean="0">
                <a:solidFill>
                  <a:srgbClr val="000000"/>
                </a:solidFill>
              </a:rPr>
              <a:t>家族、</a:t>
            </a:r>
            <a:r>
              <a:rPr lang="en-US" altLang="zh-CN" sz="2400" b="1" smtClean="0">
                <a:solidFill>
                  <a:srgbClr val="000000"/>
                </a:solidFill>
              </a:rPr>
              <a:t>Caspase</a:t>
            </a:r>
            <a:r>
              <a:rPr lang="zh-CN" altLang="en-US" sz="2400" b="1" smtClean="0">
                <a:solidFill>
                  <a:srgbClr val="000000"/>
                </a:solidFill>
              </a:rPr>
              <a:t>家族等。</a:t>
            </a:r>
            <a:endParaRPr lang="zh-CN" altLang="en-US" sz="2400" b="1" smtClean="0"/>
          </a:p>
        </p:txBody>
      </p:sp>
      <p:pic>
        <p:nvPicPr>
          <p:cNvPr id="68611" name="Picture 4" descr="u=1292196148,702085825&amp;fm=51&amp;gp=0"/>
          <p:cNvPicPr>
            <a:picLocks noChangeAspect="1" noChangeArrowheads="1"/>
          </p:cNvPicPr>
          <p:nvPr/>
        </p:nvPicPr>
        <p:blipFill>
          <a:blip r:embed="rId2"/>
          <a:srcRect/>
          <a:stretch>
            <a:fillRect/>
          </a:stretch>
        </p:blipFill>
        <p:spPr bwMode="auto">
          <a:xfrm>
            <a:off x="4859338" y="4221163"/>
            <a:ext cx="2735262" cy="1868487"/>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32F49E70-B715-4C2D-9AF4-63101462BBF5}" type="slidenum">
              <a:rPr lang="zh-CN" altLang="en-US" sz="1200">
                <a:solidFill>
                  <a:srgbClr val="000000"/>
                </a:solidFill>
                <a:latin typeface="Verdana" pitchFamily="34" charset="0"/>
              </a:rPr>
              <a:pPr algn="r"/>
              <a:t>18</a:t>
            </a:fld>
            <a:endParaRPr lang="en-US" altLang="zh-CN" sz="1200">
              <a:solidFill>
                <a:srgbClr val="000000"/>
              </a:solidFill>
              <a:latin typeface="Verdana" pitchFamily="34" charset="0"/>
            </a:endParaRPr>
          </a:p>
        </p:txBody>
      </p:sp>
      <p:sp>
        <p:nvSpPr>
          <p:cNvPr id="69634"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肿瘤形成的外因</a:t>
            </a:r>
            <a:endParaRPr lang="en-US" altLang="zh-CN" sz="4000" b="1">
              <a:solidFill>
                <a:srgbClr val="FF0000"/>
              </a:solidFill>
              <a:latin typeface="楷体_GB2312" pitchFamily="49" charset="-122"/>
              <a:ea typeface="楷体_GB2312" pitchFamily="49" charset="-122"/>
            </a:endParaRPr>
          </a:p>
        </p:txBody>
      </p:sp>
      <p:sp>
        <p:nvSpPr>
          <p:cNvPr id="69635" name="TextBox 3"/>
          <p:cNvSpPr txBox="1">
            <a:spLocks noChangeArrowheads="1"/>
          </p:cNvSpPr>
          <p:nvPr/>
        </p:nvSpPr>
        <p:spPr bwMode="auto">
          <a:xfrm>
            <a:off x="1042988" y="1773238"/>
            <a:ext cx="6731000" cy="3713162"/>
          </a:xfrm>
          <a:prstGeom prst="rect">
            <a:avLst/>
          </a:prstGeom>
          <a:noFill/>
          <a:ln w="9525">
            <a:noFill/>
            <a:miter lim="800000"/>
            <a:headEnd/>
            <a:tailEnd/>
          </a:ln>
        </p:spPr>
        <p:txBody>
          <a:bodyPr>
            <a:spAutoFit/>
          </a:bodyPr>
          <a:lstStyle/>
          <a:p>
            <a:pPr algn="just">
              <a:lnSpc>
                <a:spcPct val="170000"/>
              </a:lnSpc>
            </a:pPr>
            <a:r>
              <a:rPr lang="zh-CN" altLang="en-US" sz="2400" b="1">
                <a:solidFill>
                  <a:srgbClr val="000000"/>
                </a:solidFill>
                <a:latin typeface="宋体" charset="-122"/>
              </a:rPr>
              <a:t>一、化学致癌物</a:t>
            </a:r>
            <a:r>
              <a:rPr lang="en-US" altLang="zh-CN" sz="2400" b="1">
                <a:solidFill>
                  <a:srgbClr val="000000"/>
                </a:solidFill>
                <a:latin typeface="宋体" charset="-122"/>
              </a:rPr>
              <a:t>:</a:t>
            </a:r>
            <a:r>
              <a:rPr lang="zh-CN" altLang="en-US" sz="2000">
                <a:solidFill>
                  <a:srgbClr val="000000"/>
                </a:solidFill>
                <a:latin typeface="华文新魏"/>
                <a:ea typeface="华文新魏"/>
                <a:cs typeface="华文新魏"/>
              </a:rPr>
              <a:t>如亚硝胺类、多环芳香烃类、芳香胺类、烷化剂类等</a:t>
            </a:r>
          </a:p>
          <a:p>
            <a:pPr algn="just">
              <a:lnSpc>
                <a:spcPct val="170000"/>
              </a:lnSpc>
            </a:pPr>
            <a:r>
              <a:rPr lang="zh-CN" altLang="en-US" sz="2400" b="1">
                <a:solidFill>
                  <a:srgbClr val="000000"/>
                </a:solidFill>
                <a:latin typeface="宋体" charset="-122"/>
              </a:rPr>
              <a:t>二、物理因素</a:t>
            </a:r>
            <a:r>
              <a:rPr lang="en-US" altLang="zh-CN" sz="2400" b="1">
                <a:solidFill>
                  <a:srgbClr val="000000"/>
                </a:solidFill>
                <a:latin typeface="宋体" charset="-122"/>
              </a:rPr>
              <a:t>:</a:t>
            </a:r>
            <a:r>
              <a:rPr lang="zh-CN" altLang="en-US" sz="2000">
                <a:solidFill>
                  <a:srgbClr val="000000"/>
                </a:solidFill>
                <a:latin typeface="华文新魏"/>
                <a:ea typeface="华文新魏"/>
                <a:cs typeface="华文新魏"/>
              </a:rPr>
              <a:t>如电离辐射、紫外线</a:t>
            </a:r>
          </a:p>
          <a:p>
            <a:pPr algn="just">
              <a:lnSpc>
                <a:spcPct val="170000"/>
              </a:lnSpc>
            </a:pPr>
            <a:r>
              <a:rPr lang="zh-CN" altLang="en-US" sz="2400" b="1">
                <a:solidFill>
                  <a:srgbClr val="000000"/>
                </a:solidFill>
                <a:latin typeface="宋体" charset="-122"/>
              </a:rPr>
              <a:t>三、生物致癌因素</a:t>
            </a:r>
            <a:r>
              <a:rPr lang="en-US" altLang="zh-CN" sz="2400" b="1">
                <a:solidFill>
                  <a:srgbClr val="000000"/>
                </a:solidFill>
                <a:latin typeface="宋体" charset="-122"/>
              </a:rPr>
              <a:t>:</a:t>
            </a:r>
            <a:r>
              <a:rPr lang="zh-CN" altLang="en-US" sz="2000">
                <a:solidFill>
                  <a:srgbClr val="000000"/>
                </a:solidFill>
                <a:latin typeface="华文新魏"/>
                <a:ea typeface="华文新魏"/>
                <a:cs typeface="华文新魏"/>
              </a:rPr>
              <a:t>如肿瘤病毒</a:t>
            </a:r>
            <a:r>
              <a:rPr lang="en-US" altLang="zh-CN" sz="2000">
                <a:solidFill>
                  <a:srgbClr val="000000"/>
                </a:solidFill>
                <a:latin typeface="华文新魏"/>
                <a:ea typeface="华文新魏"/>
                <a:cs typeface="华文新魏"/>
              </a:rPr>
              <a:t>HPV</a:t>
            </a:r>
            <a:r>
              <a:rPr lang="zh-CN" altLang="en-US" sz="2000">
                <a:solidFill>
                  <a:srgbClr val="000000"/>
                </a:solidFill>
                <a:latin typeface="华文新魏"/>
                <a:ea typeface="华文新魏"/>
                <a:cs typeface="华文新魏"/>
              </a:rPr>
              <a:t>等、真菌黄曲霉素等</a:t>
            </a:r>
          </a:p>
          <a:p>
            <a:pPr>
              <a:lnSpc>
                <a:spcPct val="170000"/>
              </a:lnSpc>
            </a:pPr>
            <a:r>
              <a:rPr lang="zh-CN" altLang="en-US" sz="2400" b="1">
                <a:solidFill>
                  <a:srgbClr val="000000"/>
                </a:solidFill>
              </a:rPr>
              <a:t>四、遗传与环境的相互作用</a:t>
            </a:r>
            <a:r>
              <a:rPr lang="en-US" altLang="zh-CN" sz="2400" b="1">
                <a:solidFill>
                  <a:srgbClr val="000000"/>
                </a:solidFill>
              </a:rPr>
              <a:t>  </a:t>
            </a:r>
            <a:endParaRPr lang="zh-CN" altLang="en-US" sz="2400" b="1">
              <a:solidFill>
                <a:srgbClr val="000000"/>
              </a:solidFill>
            </a:endParaRPr>
          </a:p>
          <a:p>
            <a:pPr>
              <a:lnSpc>
                <a:spcPct val="170000"/>
              </a:lnSpc>
            </a:pPr>
            <a:r>
              <a:rPr lang="zh-CN" altLang="en-US" sz="2400" b="1">
                <a:solidFill>
                  <a:srgbClr val="000000"/>
                </a:solidFill>
              </a:rPr>
              <a:t>五、环境因素在肿瘤发生中更加重要</a:t>
            </a:r>
            <a:endParaRPr lang="zh-CN" altLang="en-US" sz="2400">
              <a:solidFill>
                <a:srgbClr val="000000"/>
              </a:solidFill>
              <a:latin typeface="华文新魏"/>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574675" y="604838"/>
            <a:ext cx="8001000" cy="911225"/>
          </a:xfrm>
        </p:spPr>
        <p:txBody>
          <a:bodyPr/>
          <a:lstStyle/>
          <a:p>
            <a:pPr marL="1219200" indent="-1219200"/>
            <a:r>
              <a:rPr lang="zh-CN" altLang="en-US" b="1" smtClean="0">
                <a:solidFill>
                  <a:srgbClr val="FF0000"/>
                </a:solidFill>
              </a:rPr>
              <a:t>肿瘤形成的外因</a:t>
            </a:r>
          </a:p>
        </p:txBody>
      </p:sp>
      <p:sp>
        <p:nvSpPr>
          <p:cNvPr id="70658" name="Rectangle 3"/>
          <p:cNvSpPr>
            <a:spLocks noGrp="1" noChangeArrowheads="1"/>
          </p:cNvSpPr>
          <p:nvPr>
            <p:ph type="body" idx="4294967295"/>
          </p:nvPr>
        </p:nvSpPr>
        <p:spPr>
          <a:xfrm>
            <a:off x="566738" y="1752600"/>
            <a:ext cx="3581400" cy="4267200"/>
          </a:xfrm>
        </p:spPr>
        <p:txBody>
          <a:bodyPr/>
          <a:lstStyle/>
          <a:p>
            <a:pPr algn="just">
              <a:lnSpc>
                <a:spcPct val="120000"/>
              </a:lnSpc>
              <a:buClr>
                <a:schemeClr val="tx1"/>
              </a:buClr>
              <a:buFont typeface="Wingdings" pitchFamily="2" charset="2"/>
              <a:buChar char="Ø"/>
            </a:pPr>
            <a:r>
              <a:rPr lang="zh-CN" altLang="en-US" sz="2200" b="1" smtClean="0"/>
              <a:t>行为生活方式</a:t>
            </a:r>
          </a:p>
          <a:p>
            <a:pPr lvl="1" algn="just">
              <a:lnSpc>
                <a:spcPct val="120000"/>
              </a:lnSpc>
              <a:buClr>
                <a:schemeClr val="tx1"/>
              </a:buClr>
              <a:buFont typeface="Wingdings" pitchFamily="2" charset="2"/>
              <a:buChar char="ü"/>
            </a:pPr>
            <a:r>
              <a:rPr lang="zh-CN" altLang="en-US" sz="2000" b="1" smtClean="0"/>
              <a:t>吸烟、饮酒</a:t>
            </a:r>
          </a:p>
          <a:p>
            <a:pPr lvl="1" algn="just">
              <a:lnSpc>
                <a:spcPct val="120000"/>
              </a:lnSpc>
              <a:buClr>
                <a:schemeClr val="tx1"/>
              </a:buClr>
              <a:buFont typeface="Wingdings" pitchFamily="2" charset="2"/>
              <a:buChar char="ü"/>
            </a:pPr>
            <a:r>
              <a:rPr lang="zh-CN" altLang="en-US" sz="2000" b="1" smtClean="0"/>
              <a:t>饮食</a:t>
            </a:r>
          </a:p>
          <a:p>
            <a:pPr lvl="1" algn="just">
              <a:lnSpc>
                <a:spcPct val="120000"/>
              </a:lnSpc>
              <a:buClr>
                <a:schemeClr val="tx1"/>
              </a:buClr>
              <a:buFont typeface="Wingdings" pitchFamily="2" charset="2"/>
              <a:buChar char="ü"/>
            </a:pPr>
            <a:r>
              <a:rPr lang="zh-CN" altLang="en-US" sz="2000" b="1" smtClean="0"/>
              <a:t>不良生活方式和习惯</a:t>
            </a:r>
          </a:p>
          <a:p>
            <a:pPr algn="just">
              <a:lnSpc>
                <a:spcPct val="120000"/>
              </a:lnSpc>
              <a:buClr>
                <a:schemeClr val="tx1"/>
              </a:buClr>
              <a:buFont typeface="Wingdings" pitchFamily="2" charset="2"/>
              <a:buChar char="Ø"/>
            </a:pPr>
            <a:r>
              <a:rPr lang="zh-CN" altLang="en-US" sz="2200" b="1" smtClean="0"/>
              <a:t>环境因素</a:t>
            </a:r>
          </a:p>
          <a:p>
            <a:pPr lvl="1" algn="just">
              <a:lnSpc>
                <a:spcPct val="120000"/>
              </a:lnSpc>
              <a:buClr>
                <a:schemeClr val="tx1"/>
              </a:buClr>
              <a:buFont typeface="Wingdings" pitchFamily="2" charset="2"/>
              <a:buChar char="ü"/>
            </a:pPr>
            <a:r>
              <a:rPr lang="zh-CN" altLang="en-US" sz="2000" b="1" smtClean="0"/>
              <a:t>化学因素</a:t>
            </a:r>
          </a:p>
          <a:p>
            <a:pPr lvl="1" algn="just">
              <a:lnSpc>
                <a:spcPct val="120000"/>
              </a:lnSpc>
              <a:buClr>
                <a:schemeClr val="tx1"/>
              </a:buClr>
              <a:buFont typeface="Wingdings" pitchFamily="2" charset="2"/>
              <a:buChar char="ü"/>
            </a:pPr>
            <a:r>
              <a:rPr lang="zh-CN" altLang="en-US" sz="2000" b="1" smtClean="0"/>
              <a:t>物理因素 </a:t>
            </a:r>
          </a:p>
          <a:p>
            <a:pPr lvl="1" algn="just">
              <a:lnSpc>
                <a:spcPct val="120000"/>
              </a:lnSpc>
              <a:buClr>
                <a:schemeClr val="tx1"/>
              </a:buClr>
              <a:buFont typeface="Wingdings" pitchFamily="2" charset="2"/>
              <a:buChar char="ü"/>
            </a:pPr>
            <a:r>
              <a:rPr lang="zh-CN" altLang="en-US" sz="2000" b="1" smtClean="0"/>
              <a:t>生物因素 </a:t>
            </a:r>
          </a:p>
          <a:p>
            <a:pPr algn="just">
              <a:lnSpc>
                <a:spcPct val="120000"/>
              </a:lnSpc>
              <a:buClr>
                <a:schemeClr val="tx1"/>
              </a:buClr>
              <a:buFont typeface="Wingdings" pitchFamily="2" charset="2"/>
              <a:buChar char="Ø"/>
            </a:pPr>
            <a:r>
              <a:rPr lang="zh-CN" altLang="en-US" sz="2200" b="1" smtClean="0"/>
              <a:t>机体因素</a:t>
            </a:r>
          </a:p>
        </p:txBody>
      </p:sp>
      <p:pic>
        <p:nvPicPr>
          <p:cNvPr id="70659" name="Picture 4" descr="吸烟01"/>
          <p:cNvPicPr>
            <a:picLocks noChangeAspect="1" noChangeArrowheads="1"/>
          </p:cNvPicPr>
          <p:nvPr/>
        </p:nvPicPr>
        <p:blipFill>
          <a:blip r:embed="rId2"/>
          <a:srcRect/>
          <a:stretch>
            <a:fillRect/>
          </a:stretch>
        </p:blipFill>
        <p:spPr bwMode="auto">
          <a:xfrm>
            <a:off x="3708400" y="1557338"/>
            <a:ext cx="1219200" cy="1219200"/>
          </a:xfrm>
          <a:prstGeom prst="rect">
            <a:avLst/>
          </a:prstGeom>
          <a:noFill/>
          <a:ln w="9525">
            <a:noFill/>
            <a:miter lim="800000"/>
            <a:headEnd/>
            <a:tailEnd/>
          </a:ln>
        </p:spPr>
      </p:pic>
      <p:pic>
        <p:nvPicPr>
          <p:cNvPr id="70660" name="Picture 5" descr="饮酒01"/>
          <p:cNvPicPr>
            <a:picLocks noChangeAspect="1" noChangeArrowheads="1"/>
          </p:cNvPicPr>
          <p:nvPr/>
        </p:nvPicPr>
        <p:blipFill>
          <a:blip r:embed="rId3"/>
          <a:srcRect/>
          <a:stretch>
            <a:fillRect/>
          </a:stretch>
        </p:blipFill>
        <p:spPr bwMode="auto">
          <a:xfrm>
            <a:off x="4932363" y="1557338"/>
            <a:ext cx="1333500" cy="1114425"/>
          </a:xfrm>
          <a:prstGeom prst="rect">
            <a:avLst/>
          </a:prstGeom>
          <a:noFill/>
          <a:ln w="9525">
            <a:noFill/>
            <a:miter lim="800000"/>
            <a:headEnd/>
            <a:tailEnd/>
          </a:ln>
        </p:spPr>
      </p:pic>
      <p:pic>
        <p:nvPicPr>
          <p:cNvPr id="70661" name="Picture 6" descr="汽车尾气"/>
          <p:cNvPicPr>
            <a:picLocks noChangeAspect="1" noChangeArrowheads="1"/>
          </p:cNvPicPr>
          <p:nvPr/>
        </p:nvPicPr>
        <p:blipFill>
          <a:blip r:embed="rId4"/>
          <a:srcRect/>
          <a:stretch>
            <a:fillRect/>
          </a:stretch>
        </p:blipFill>
        <p:spPr bwMode="auto">
          <a:xfrm>
            <a:off x="5867400" y="3860800"/>
            <a:ext cx="1765300" cy="825500"/>
          </a:xfrm>
          <a:prstGeom prst="rect">
            <a:avLst/>
          </a:prstGeom>
          <a:noFill/>
          <a:ln w="9525">
            <a:noFill/>
            <a:miter lim="800000"/>
            <a:headEnd/>
            <a:tailEnd/>
          </a:ln>
        </p:spPr>
      </p:pic>
      <p:pic>
        <p:nvPicPr>
          <p:cNvPr id="70662" name="Picture 7" descr="工厂废气"/>
          <p:cNvPicPr>
            <a:picLocks noChangeAspect="1" noChangeArrowheads="1"/>
          </p:cNvPicPr>
          <p:nvPr/>
        </p:nvPicPr>
        <p:blipFill>
          <a:blip r:embed="rId5"/>
          <a:srcRect/>
          <a:stretch>
            <a:fillRect/>
          </a:stretch>
        </p:blipFill>
        <p:spPr bwMode="auto">
          <a:xfrm>
            <a:off x="3779838" y="3789363"/>
            <a:ext cx="1778000" cy="1181100"/>
          </a:xfrm>
          <a:prstGeom prst="rect">
            <a:avLst/>
          </a:prstGeom>
          <a:noFill/>
          <a:ln w="9525">
            <a:noFill/>
            <a:miter lim="800000"/>
            <a:headEnd/>
            <a:tailEnd/>
          </a:ln>
        </p:spPr>
      </p:pic>
      <p:pic>
        <p:nvPicPr>
          <p:cNvPr id="70663" name="Picture 8" descr="炸油条"/>
          <p:cNvPicPr>
            <a:picLocks noChangeAspect="1" noChangeArrowheads="1"/>
          </p:cNvPicPr>
          <p:nvPr/>
        </p:nvPicPr>
        <p:blipFill>
          <a:blip r:embed="rId6"/>
          <a:srcRect/>
          <a:stretch>
            <a:fillRect/>
          </a:stretch>
        </p:blipFill>
        <p:spPr bwMode="auto">
          <a:xfrm>
            <a:off x="6372225" y="2708275"/>
            <a:ext cx="1333500" cy="1000125"/>
          </a:xfrm>
          <a:prstGeom prst="rect">
            <a:avLst/>
          </a:prstGeom>
          <a:noFill/>
          <a:ln w="9525">
            <a:noFill/>
            <a:miter lim="800000"/>
            <a:headEnd/>
            <a:tailEnd/>
          </a:ln>
        </p:spPr>
      </p:pic>
      <p:pic>
        <p:nvPicPr>
          <p:cNvPr id="70664" name="Picture 9" descr="烧烤"/>
          <p:cNvPicPr>
            <a:picLocks noChangeAspect="1" noChangeArrowheads="1"/>
          </p:cNvPicPr>
          <p:nvPr/>
        </p:nvPicPr>
        <p:blipFill>
          <a:blip r:embed="rId7"/>
          <a:srcRect/>
          <a:stretch>
            <a:fillRect/>
          </a:stretch>
        </p:blipFill>
        <p:spPr bwMode="auto">
          <a:xfrm>
            <a:off x="5003800" y="2708275"/>
            <a:ext cx="1323975" cy="990600"/>
          </a:xfrm>
          <a:prstGeom prst="rect">
            <a:avLst/>
          </a:prstGeom>
          <a:noFill/>
          <a:ln w="9525">
            <a:noFill/>
            <a:miter lim="800000"/>
            <a:headEnd/>
            <a:tailEnd/>
          </a:ln>
        </p:spPr>
      </p:pic>
      <p:pic>
        <p:nvPicPr>
          <p:cNvPr id="70665" name="Picture 10" descr="烟熏肉"/>
          <p:cNvPicPr>
            <a:picLocks noChangeAspect="1" noChangeArrowheads="1"/>
          </p:cNvPicPr>
          <p:nvPr/>
        </p:nvPicPr>
        <p:blipFill>
          <a:blip r:embed="rId8"/>
          <a:srcRect/>
          <a:stretch>
            <a:fillRect/>
          </a:stretch>
        </p:blipFill>
        <p:spPr bwMode="auto">
          <a:xfrm>
            <a:off x="6372225" y="1557338"/>
            <a:ext cx="1333500" cy="1143000"/>
          </a:xfrm>
          <a:prstGeom prst="rect">
            <a:avLst/>
          </a:prstGeom>
          <a:noFill/>
          <a:ln w="9525">
            <a:noFill/>
            <a:miter lim="800000"/>
            <a:headEnd/>
            <a:tailEnd/>
          </a:ln>
        </p:spPr>
      </p:pic>
      <p:pic>
        <p:nvPicPr>
          <p:cNvPr id="70666" name="Picture 11" descr="辐射"/>
          <p:cNvPicPr>
            <a:picLocks noChangeAspect="1" noChangeArrowheads="1"/>
          </p:cNvPicPr>
          <p:nvPr/>
        </p:nvPicPr>
        <p:blipFill>
          <a:blip r:embed="rId9"/>
          <a:srcRect/>
          <a:stretch>
            <a:fillRect/>
          </a:stretch>
        </p:blipFill>
        <p:spPr bwMode="auto">
          <a:xfrm>
            <a:off x="6516688" y="4797425"/>
            <a:ext cx="1323975" cy="1181100"/>
          </a:xfrm>
          <a:prstGeom prst="rect">
            <a:avLst/>
          </a:prstGeom>
          <a:noFill/>
          <a:ln w="9525">
            <a:noFill/>
            <a:miter lim="800000"/>
            <a:headEnd/>
            <a:tailEnd/>
          </a:ln>
        </p:spPr>
      </p:pic>
      <p:pic>
        <p:nvPicPr>
          <p:cNvPr id="70667" name="Picture 12" descr="乙肝病毒"/>
          <p:cNvPicPr>
            <a:picLocks noChangeAspect="1" noChangeArrowheads="1"/>
          </p:cNvPicPr>
          <p:nvPr/>
        </p:nvPicPr>
        <p:blipFill>
          <a:blip r:embed="rId10"/>
          <a:srcRect/>
          <a:stretch>
            <a:fillRect/>
          </a:stretch>
        </p:blipFill>
        <p:spPr bwMode="auto">
          <a:xfrm>
            <a:off x="3708400" y="5084763"/>
            <a:ext cx="1323975" cy="104775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6"/>
          <p:cNvSpPr txBox="1">
            <a:spLocks noGrp="1" noChangeArrowheads="1"/>
          </p:cNvSpPr>
          <p:nvPr/>
        </p:nvSpPr>
        <p:spPr bwMode="auto">
          <a:xfrm>
            <a:off x="6553200" y="6248400"/>
            <a:ext cx="1905000" cy="457200"/>
          </a:xfrm>
          <a:prstGeom prst="rect">
            <a:avLst/>
          </a:prstGeom>
          <a:noFill/>
          <a:ln w="9525">
            <a:noFill/>
            <a:miter lim="800000"/>
            <a:headEnd/>
            <a:tailEnd/>
          </a:ln>
        </p:spPr>
        <p:txBody>
          <a:bodyPr/>
          <a:lstStyle/>
          <a:p>
            <a:pPr algn="r"/>
            <a:fld id="{5DDC77ED-0179-469C-9DFB-E00544C7C068}" type="slidenum">
              <a:rPr lang="zh-CN" altLang="en-US" sz="1200">
                <a:solidFill>
                  <a:srgbClr val="000000"/>
                </a:solidFill>
                <a:latin typeface="Verdana" pitchFamily="34" charset="0"/>
              </a:rPr>
              <a:pPr algn="r"/>
              <a:t>2</a:t>
            </a:fld>
            <a:endParaRPr lang="en-US" altLang="zh-CN" sz="1200">
              <a:solidFill>
                <a:srgbClr val="000000"/>
              </a:solidFill>
              <a:latin typeface="Verdana" pitchFamily="34" charset="0"/>
            </a:endParaRPr>
          </a:p>
        </p:txBody>
      </p:sp>
      <p:sp>
        <p:nvSpPr>
          <p:cNvPr id="52226" name="Rectangle 2"/>
          <p:cNvSpPr>
            <a:spLocks noGrp="1" noChangeArrowheads="1"/>
          </p:cNvSpPr>
          <p:nvPr>
            <p:ph type="ctrTitle" idx="4294967295"/>
          </p:nvPr>
        </p:nvSpPr>
        <p:spPr>
          <a:xfrm>
            <a:off x="762000" y="1371600"/>
            <a:ext cx="6743700" cy="990600"/>
          </a:xfrm>
        </p:spPr>
        <p:txBody>
          <a:bodyPr/>
          <a:lstStyle/>
          <a:p>
            <a:pPr eaLnBrk="1" hangingPunct="1">
              <a:lnSpc>
                <a:spcPct val="110000"/>
              </a:lnSpc>
            </a:pPr>
            <a:r>
              <a:rPr lang="zh-CN" altLang="en-US" sz="5400" b="1" smtClean="0">
                <a:solidFill>
                  <a:srgbClr val="FF3C3C"/>
                </a:solidFill>
              </a:rPr>
              <a:t>常见肿瘤实验室诊断</a:t>
            </a:r>
          </a:p>
        </p:txBody>
      </p:sp>
      <p:sp>
        <p:nvSpPr>
          <p:cNvPr id="52227" name="Text Box 4"/>
          <p:cNvSpPr txBox="1">
            <a:spLocks noChangeArrowheads="1"/>
          </p:cNvSpPr>
          <p:nvPr/>
        </p:nvSpPr>
        <p:spPr bwMode="auto">
          <a:xfrm>
            <a:off x="2771775" y="2708275"/>
            <a:ext cx="5688013" cy="1160463"/>
          </a:xfrm>
          <a:prstGeom prst="rect">
            <a:avLst/>
          </a:prstGeom>
          <a:noFill/>
          <a:ln w="9525">
            <a:noFill/>
            <a:miter lim="800000"/>
            <a:headEnd/>
            <a:tailEnd/>
          </a:ln>
        </p:spPr>
        <p:txBody>
          <a:bodyPr>
            <a:spAutoFit/>
          </a:bodyPr>
          <a:lstStyle/>
          <a:p>
            <a:pPr>
              <a:spcBef>
                <a:spcPct val="50000"/>
              </a:spcBef>
            </a:pPr>
            <a:r>
              <a:rPr lang="zh-CN" altLang="en-US" sz="2800" b="1">
                <a:solidFill>
                  <a:srgbClr val="0000FF"/>
                </a:solidFill>
                <a:latin typeface="宋体" charset="-122"/>
              </a:rPr>
              <a:t>中南大学湘雅医院检验科   </a:t>
            </a:r>
          </a:p>
          <a:p>
            <a:pPr>
              <a:spcBef>
                <a:spcPct val="50000"/>
              </a:spcBef>
            </a:pPr>
            <a:r>
              <a:rPr lang="zh-CN" altLang="en-US" sz="2800" b="1">
                <a:solidFill>
                  <a:srgbClr val="0000FF"/>
                </a:solidFill>
                <a:latin typeface="宋体" charset="-122"/>
              </a:rPr>
              <a:t>              易 斌</a:t>
            </a: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body" idx="4294967295"/>
          </p:nvPr>
        </p:nvSpPr>
        <p:spPr>
          <a:xfrm>
            <a:off x="468313" y="1773238"/>
            <a:ext cx="8229600" cy="5689600"/>
          </a:xfrm>
        </p:spPr>
        <p:txBody>
          <a:bodyPr/>
          <a:lstStyle/>
          <a:p>
            <a:pPr algn="just">
              <a:buClr>
                <a:schemeClr val="tx1"/>
              </a:buClr>
              <a:buFont typeface="Wingdings" pitchFamily="2" charset="2"/>
              <a:buChar char="Ø"/>
            </a:pPr>
            <a:r>
              <a:rPr lang="zh-CN" altLang="en-US" sz="2400" b="1" smtClean="0">
                <a:ea typeface="隶书"/>
                <a:cs typeface="隶书"/>
              </a:rPr>
              <a:t>行为生活方式</a:t>
            </a:r>
          </a:p>
          <a:p>
            <a:pPr algn="just">
              <a:buClr>
                <a:schemeClr val="tx1"/>
              </a:buClr>
              <a:buFont typeface="Wingdings" pitchFamily="2" charset="2"/>
              <a:buChar char="ü"/>
            </a:pPr>
            <a:r>
              <a:rPr lang="zh-CN" altLang="en-US" sz="1800" b="1" smtClean="0"/>
              <a:t>吸烟、饮酒：</a:t>
            </a:r>
          </a:p>
          <a:p>
            <a:pPr lvl="1" algn="just"/>
            <a:r>
              <a:rPr lang="zh-CN" altLang="en-US" sz="1800" b="1" smtClean="0"/>
              <a:t>吸烟可以引起肺癌、膀胱癌、口腔癌、胰腺癌、肾癌、胃癌、喉癌、食管癌、结肠癌等</a:t>
            </a:r>
          </a:p>
          <a:p>
            <a:pPr lvl="1" algn="just"/>
            <a:r>
              <a:rPr lang="zh-CN" altLang="en-US" sz="1800" b="1" smtClean="0"/>
              <a:t>饮酒与口腔癌、咽癌、喉癌、直肠癌有关，可以导致肝硬化，继而可能与肝癌有关，饮酒加重吸烟的危害。</a:t>
            </a:r>
          </a:p>
          <a:p>
            <a:pPr algn="just">
              <a:buClr>
                <a:schemeClr val="tx1"/>
              </a:buClr>
              <a:buFont typeface="Wingdings" pitchFamily="2" charset="2"/>
              <a:buChar char="ü"/>
            </a:pPr>
            <a:r>
              <a:rPr lang="zh-CN" altLang="en-US" sz="1800" b="1" smtClean="0"/>
              <a:t>饮食：</a:t>
            </a:r>
          </a:p>
          <a:p>
            <a:pPr lvl="1" algn="just"/>
            <a:r>
              <a:rPr lang="zh-CN" altLang="en-US" sz="1800" b="1" smtClean="0"/>
              <a:t>饮水中的砷酸盐可以致癌，沟水</a:t>
            </a:r>
            <a:r>
              <a:rPr lang="en-US" altLang="zh-CN" sz="1800" b="1" smtClean="0"/>
              <a:t>/</a:t>
            </a:r>
            <a:r>
              <a:rPr lang="zh-CN" altLang="en-US" sz="1800" b="1" smtClean="0"/>
              <a:t>窖水可能含致癌物质；</a:t>
            </a:r>
          </a:p>
          <a:p>
            <a:pPr lvl="1" algn="just"/>
            <a:r>
              <a:rPr lang="zh-CN" altLang="en-US" sz="1800" b="1" smtClean="0"/>
              <a:t>动物脂肪、肉类与乳腺癌、结肠癌、前列腺癌有关；缺乏微量元素</a:t>
            </a:r>
            <a:r>
              <a:rPr lang="en-US" altLang="zh-CN" sz="1800" b="1" smtClean="0"/>
              <a:t>/VitC</a:t>
            </a:r>
            <a:r>
              <a:rPr lang="zh-CN" altLang="en-US" sz="1800" b="1" smtClean="0"/>
              <a:t>可以造成食管癌、胃癌的危险性增加。</a:t>
            </a:r>
          </a:p>
          <a:p>
            <a:pPr lvl="1" algn="just"/>
            <a:r>
              <a:rPr lang="zh-CN" altLang="en-US" sz="1800" b="1" smtClean="0"/>
              <a:t>油炸、烟熏食物、腌制食物含有致癌物质。</a:t>
            </a:r>
          </a:p>
          <a:p>
            <a:pPr algn="just">
              <a:buClr>
                <a:schemeClr val="tx1"/>
              </a:buClr>
              <a:buFont typeface="Wingdings" pitchFamily="2" charset="2"/>
              <a:buChar char="ü"/>
            </a:pPr>
            <a:r>
              <a:rPr lang="zh-CN" altLang="en-US" sz="1800" b="1" smtClean="0"/>
              <a:t>不良生活方式和习惯：</a:t>
            </a:r>
          </a:p>
          <a:p>
            <a:pPr lvl="1" algn="just"/>
            <a:r>
              <a:rPr lang="zh-CN" altLang="en-US" sz="1800" b="1" smtClean="0"/>
              <a:t>睡眠紊乱、进食过快、过热等。</a:t>
            </a: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body" idx="4294967295"/>
          </p:nvPr>
        </p:nvSpPr>
        <p:spPr>
          <a:xfrm>
            <a:off x="611188" y="1773238"/>
            <a:ext cx="8229600" cy="5505450"/>
          </a:xfrm>
        </p:spPr>
        <p:txBody>
          <a:bodyPr/>
          <a:lstStyle/>
          <a:p>
            <a:pPr algn="just">
              <a:buClr>
                <a:schemeClr val="tx1"/>
              </a:buClr>
              <a:buFont typeface="Wingdings" pitchFamily="2" charset="2"/>
              <a:buChar char="Ø"/>
            </a:pPr>
            <a:r>
              <a:rPr lang="zh-CN" altLang="en-US" b="1" smtClean="0">
                <a:ea typeface="隶书"/>
                <a:cs typeface="隶书"/>
              </a:rPr>
              <a:t>环境因素</a:t>
            </a:r>
          </a:p>
          <a:p>
            <a:pPr algn="just">
              <a:buClr>
                <a:schemeClr val="tx1"/>
              </a:buClr>
              <a:buFont typeface="Wingdings" pitchFamily="2" charset="2"/>
              <a:buChar char="ü"/>
            </a:pPr>
            <a:r>
              <a:rPr lang="zh-CN" altLang="en-US" sz="2200" b="1" smtClean="0"/>
              <a:t>化学因素：</a:t>
            </a:r>
          </a:p>
          <a:p>
            <a:pPr lvl="1" algn="just">
              <a:buSzPct val="80000"/>
            </a:pPr>
            <a:r>
              <a:rPr lang="zh-CN" altLang="en-US" sz="2000" b="1" smtClean="0"/>
              <a:t>工厂废气、汽车尾气、化学原料</a:t>
            </a:r>
            <a:r>
              <a:rPr lang="en-US" altLang="zh-CN" sz="2000" b="1" smtClean="0"/>
              <a:t>/</a:t>
            </a:r>
            <a:r>
              <a:rPr lang="zh-CN" altLang="en-US" sz="2000" b="1" smtClean="0"/>
              <a:t>产品；</a:t>
            </a:r>
          </a:p>
          <a:p>
            <a:pPr lvl="1" algn="just">
              <a:buSzPct val="80000"/>
            </a:pPr>
            <a:r>
              <a:rPr lang="zh-CN" altLang="en-US" sz="2000" b="1" smtClean="0"/>
              <a:t>生物毒素：黄曲霉菌毒素。</a:t>
            </a:r>
          </a:p>
          <a:p>
            <a:pPr algn="just">
              <a:buClr>
                <a:schemeClr val="tx1"/>
              </a:buClr>
              <a:buFont typeface="Wingdings" pitchFamily="2" charset="2"/>
              <a:buChar char="ü"/>
            </a:pPr>
            <a:r>
              <a:rPr lang="zh-CN" altLang="en-US" sz="2200" b="1" smtClean="0"/>
              <a:t>物理因素：</a:t>
            </a:r>
          </a:p>
          <a:p>
            <a:pPr lvl="1" algn="just">
              <a:buSzPct val="80000"/>
            </a:pPr>
            <a:r>
              <a:rPr lang="zh-CN" altLang="en-US" sz="2000" b="1" smtClean="0"/>
              <a:t>电离辐射、紫外线、慢性灼伤、机械性</a:t>
            </a:r>
            <a:r>
              <a:rPr lang="en-US" altLang="zh-CN" sz="2000" b="1" smtClean="0"/>
              <a:t>/</a:t>
            </a:r>
            <a:r>
              <a:rPr lang="zh-CN" altLang="en-US" sz="2000" b="1" smtClean="0"/>
              <a:t>外伤性刺激</a:t>
            </a:r>
          </a:p>
          <a:p>
            <a:pPr algn="just">
              <a:buClr>
                <a:schemeClr val="tx1"/>
              </a:buClr>
              <a:buFont typeface="Wingdings" pitchFamily="2" charset="2"/>
              <a:buChar char="ü"/>
            </a:pPr>
            <a:r>
              <a:rPr lang="zh-CN" altLang="en-US" sz="2200" b="1" smtClean="0"/>
              <a:t>生物因素：</a:t>
            </a:r>
          </a:p>
          <a:p>
            <a:pPr lvl="1" algn="just">
              <a:buSzPct val="80000"/>
            </a:pPr>
            <a:r>
              <a:rPr lang="zh-CN" altLang="en-US" sz="2000" b="1" smtClean="0"/>
              <a:t>病毒：</a:t>
            </a:r>
            <a:r>
              <a:rPr lang="en-US" altLang="zh-CN" sz="2000" b="1" smtClean="0"/>
              <a:t>EB</a:t>
            </a:r>
            <a:r>
              <a:rPr lang="zh-CN" altLang="en-US" sz="2000" b="1" smtClean="0"/>
              <a:t>病毒、乙肝病毒、单纯疱疹病毒；</a:t>
            </a:r>
          </a:p>
          <a:p>
            <a:pPr lvl="1" algn="just">
              <a:buSzPct val="80000"/>
            </a:pPr>
            <a:r>
              <a:rPr lang="zh-CN" altLang="en-US" sz="2000" b="1" smtClean="0"/>
              <a:t>细菌：幽门螺杆菌；</a:t>
            </a:r>
          </a:p>
          <a:p>
            <a:pPr lvl="1" algn="just">
              <a:buSzPct val="80000"/>
            </a:pPr>
            <a:r>
              <a:rPr lang="zh-CN" altLang="en-US" sz="2000" b="1" smtClean="0"/>
              <a:t>寄生虫：日本血吸虫；</a:t>
            </a: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body" idx="4294967295"/>
          </p:nvPr>
        </p:nvSpPr>
        <p:spPr>
          <a:xfrm>
            <a:off x="611188" y="1817688"/>
            <a:ext cx="8229600" cy="5040312"/>
          </a:xfrm>
        </p:spPr>
        <p:txBody>
          <a:bodyPr/>
          <a:lstStyle/>
          <a:p>
            <a:pPr algn="just">
              <a:buClr>
                <a:schemeClr val="tx1"/>
              </a:buClr>
              <a:buFont typeface="Wingdings" pitchFamily="2" charset="2"/>
              <a:buChar char="Ø"/>
            </a:pPr>
            <a:r>
              <a:rPr lang="zh-CN" altLang="en-US" sz="2400" b="1" smtClean="0">
                <a:latin typeface="Times New Roman" pitchFamily="18" charset="0"/>
                <a:ea typeface="隶书"/>
                <a:cs typeface="隶书"/>
              </a:rPr>
              <a:t>机体因素：</a:t>
            </a:r>
          </a:p>
          <a:p>
            <a:pPr algn="just">
              <a:buClr>
                <a:schemeClr val="tx1"/>
              </a:buClr>
              <a:buFont typeface="Wingdings" pitchFamily="2" charset="2"/>
              <a:buChar char="ü"/>
            </a:pPr>
            <a:r>
              <a:rPr lang="zh-CN" altLang="en-US" sz="1800" b="1" smtClean="0">
                <a:latin typeface="Times New Roman" pitchFamily="18" charset="0"/>
              </a:rPr>
              <a:t>遗传易感性：</a:t>
            </a:r>
          </a:p>
          <a:p>
            <a:pPr lvl="1" algn="just">
              <a:buClr>
                <a:srgbClr val="3B812F"/>
              </a:buClr>
              <a:buSzPct val="80000"/>
            </a:pPr>
            <a:r>
              <a:rPr lang="zh-CN" altLang="en-US" sz="1800" b="1" smtClean="0">
                <a:latin typeface="Times New Roman" pitchFamily="18" charset="0"/>
              </a:rPr>
              <a:t>癌基因</a:t>
            </a:r>
          </a:p>
          <a:p>
            <a:pPr lvl="1" algn="just">
              <a:buClr>
                <a:srgbClr val="3B812F"/>
              </a:buClr>
              <a:buSzPct val="80000"/>
            </a:pPr>
            <a:r>
              <a:rPr lang="zh-CN" altLang="en-US" sz="1800" b="1" smtClean="0">
                <a:latin typeface="Times New Roman" pitchFamily="18" charset="0"/>
              </a:rPr>
              <a:t>抑癌基因</a:t>
            </a:r>
            <a:endParaRPr lang="en-US" altLang="zh-CN" sz="1800" b="1" smtClean="0">
              <a:latin typeface="Times New Roman" pitchFamily="18" charset="0"/>
            </a:endParaRPr>
          </a:p>
          <a:p>
            <a:pPr lvl="1" algn="just">
              <a:buClr>
                <a:srgbClr val="3B812F"/>
              </a:buClr>
              <a:buSzPct val="80000"/>
            </a:pPr>
            <a:r>
              <a:rPr lang="zh-CN" altLang="en-US" sz="1800" b="1" smtClean="0">
                <a:latin typeface="Times New Roman" pitchFamily="18" charset="0"/>
              </a:rPr>
              <a:t>易感基因：</a:t>
            </a:r>
            <a:r>
              <a:rPr lang="en-US" altLang="zh-CN" sz="1800" b="1" smtClean="0">
                <a:latin typeface="Times New Roman" pitchFamily="18" charset="0"/>
              </a:rPr>
              <a:t>TSG101(</a:t>
            </a:r>
            <a:r>
              <a:rPr lang="zh-CN" altLang="en-US" sz="1800" b="1" smtClean="0">
                <a:latin typeface="Times New Roman" pitchFamily="18" charset="0"/>
              </a:rPr>
              <a:t>胃癌</a:t>
            </a:r>
            <a:r>
              <a:rPr lang="en-US" altLang="zh-CN" sz="1800" b="1" smtClean="0">
                <a:latin typeface="Times New Roman" pitchFamily="18" charset="0"/>
              </a:rPr>
              <a:t>)</a:t>
            </a:r>
            <a:r>
              <a:rPr lang="zh-CN" altLang="en-US" sz="1800" b="1" smtClean="0">
                <a:latin typeface="Times New Roman" pitchFamily="18" charset="0"/>
              </a:rPr>
              <a:t>、鼻咽癌</a:t>
            </a:r>
            <a:r>
              <a:rPr lang="en-US" altLang="zh-CN" sz="1800" b="1" smtClean="0">
                <a:latin typeface="Times New Roman" pitchFamily="18" charset="0"/>
              </a:rPr>
              <a:t>(</a:t>
            </a:r>
            <a:r>
              <a:rPr lang="el-GR" altLang="zh-CN" sz="1800" b="1" smtClean="0">
                <a:latin typeface="Times New Roman" pitchFamily="18" charset="0"/>
              </a:rPr>
              <a:t>4p15.1-q12</a:t>
            </a:r>
            <a:r>
              <a:rPr lang="en-US" altLang="zh-CN" sz="1800" b="1" smtClean="0">
                <a:latin typeface="Times New Roman" pitchFamily="18" charset="0"/>
              </a:rPr>
              <a:t>)</a:t>
            </a:r>
            <a:endParaRPr lang="zh-CN" altLang="el-GR" sz="1800" b="1" smtClean="0">
              <a:latin typeface="Times New Roman" pitchFamily="18" charset="0"/>
              <a:cs typeface="Arial" charset="0"/>
            </a:endParaRPr>
          </a:p>
          <a:p>
            <a:pPr algn="just">
              <a:buClr>
                <a:schemeClr val="tx1"/>
              </a:buClr>
              <a:buFont typeface="Wingdings" pitchFamily="2" charset="2"/>
              <a:buChar char="ü"/>
            </a:pPr>
            <a:r>
              <a:rPr lang="zh-CN" altLang="en-US" sz="1800" b="1" smtClean="0">
                <a:latin typeface="Times New Roman" pitchFamily="18" charset="0"/>
              </a:rPr>
              <a:t>精神因素：</a:t>
            </a:r>
          </a:p>
          <a:p>
            <a:pPr lvl="1" algn="just">
              <a:buClr>
                <a:srgbClr val="3B812F"/>
              </a:buClr>
              <a:buSzPct val="80000"/>
            </a:pPr>
            <a:r>
              <a:rPr lang="zh-CN" altLang="en-US" sz="1800" b="1" smtClean="0">
                <a:latin typeface="Times New Roman" pitchFamily="18" charset="0"/>
              </a:rPr>
              <a:t>噎膈的病因：五噎（气、忧、食、劳、思），五鬲（忧、恚、气、寒、热）；忧思郁怒、饮食所伤、寒温失宜、房劳伤肾。</a:t>
            </a:r>
          </a:p>
          <a:p>
            <a:pPr lvl="1" algn="just">
              <a:buClr>
                <a:srgbClr val="3B812F"/>
              </a:buClr>
              <a:buSzPct val="80000"/>
            </a:pPr>
            <a:r>
              <a:rPr lang="zh-CN" altLang="en-US" sz="1800" b="1" smtClean="0">
                <a:latin typeface="Times New Roman" pitchFamily="18" charset="0"/>
              </a:rPr>
              <a:t>积气：情志久郁，疏泄不及，气机不利，气滞血瘀</a:t>
            </a:r>
          </a:p>
          <a:p>
            <a:pPr algn="just">
              <a:buClr>
                <a:schemeClr val="tx1"/>
              </a:buClr>
              <a:buFont typeface="Wingdings" pitchFamily="2" charset="2"/>
              <a:buChar char="ü"/>
            </a:pPr>
            <a:r>
              <a:rPr lang="zh-CN" altLang="en-US" sz="1800" b="1" smtClean="0">
                <a:latin typeface="Times New Roman" pitchFamily="18" charset="0"/>
              </a:rPr>
              <a:t>其它：</a:t>
            </a:r>
          </a:p>
          <a:p>
            <a:pPr lvl="1" algn="just">
              <a:buClr>
                <a:srgbClr val="3B812F"/>
              </a:buClr>
              <a:buSzPct val="80000"/>
            </a:pPr>
            <a:r>
              <a:rPr lang="zh-CN" altLang="en-US" sz="1800" b="1" smtClean="0">
                <a:latin typeface="Times New Roman" pitchFamily="18" charset="0"/>
              </a:rPr>
              <a:t>年龄、性别、先天情况、免疫、内分泌</a:t>
            </a: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468313" y="836613"/>
            <a:ext cx="8229600" cy="647700"/>
          </a:xfrm>
        </p:spPr>
        <p:txBody>
          <a:bodyPr/>
          <a:lstStyle/>
          <a:p>
            <a:r>
              <a:rPr lang="zh-CN" altLang="en-US" sz="3000" b="1" smtClean="0"/>
              <a:t>癌症的早期“危险信号”</a:t>
            </a:r>
            <a:r>
              <a:rPr lang="zh-CN" altLang="en-US" smtClean="0"/>
              <a:t> </a:t>
            </a:r>
          </a:p>
        </p:txBody>
      </p:sp>
      <p:sp>
        <p:nvSpPr>
          <p:cNvPr id="75778" name="Rectangle 3"/>
          <p:cNvSpPr>
            <a:spLocks noGrp="1" noChangeArrowheads="1"/>
          </p:cNvSpPr>
          <p:nvPr>
            <p:ph type="body" idx="4294967295"/>
          </p:nvPr>
        </p:nvSpPr>
        <p:spPr>
          <a:xfrm>
            <a:off x="684213" y="1773238"/>
            <a:ext cx="8229600" cy="4718050"/>
          </a:xfrm>
        </p:spPr>
        <p:txBody>
          <a:bodyPr/>
          <a:lstStyle/>
          <a:p>
            <a:pPr marL="571500" indent="-571500" algn="just">
              <a:lnSpc>
                <a:spcPct val="120000"/>
              </a:lnSpc>
              <a:buClr>
                <a:schemeClr val="tx1"/>
              </a:buClr>
              <a:buFont typeface="Wingdings" pitchFamily="2" charset="2"/>
              <a:buAutoNum type="arabicPeriod"/>
            </a:pPr>
            <a:r>
              <a:rPr lang="zh-CN" altLang="en-US" sz="1700" b="1" smtClean="0"/>
              <a:t>异常肿块经久不消或逐渐增大。</a:t>
            </a:r>
          </a:p>
          <a:p>
            <a:pPr marL="571500" indent="-571500" algn="just">
              <a:lnSpc>
                <a:spcPct val="120000"/>
              </a:lnSpc>
              <a:buClr>
                <a:schemeClr val="tx1"/>
              </a:buClr>
              <a:buFont typeface="Wingdings" pitchFamily="2" charset="2"/>
              <a:buAutoNum type="arabicPeriod"/>
            </a:pPr>
            <a:r>
              <a:rPr lang="zh-CN" altLang="en-US" sz="1700" b="1" smtClean="0"/>
              <a:t>非外伤性溃疡，特别是经久不愈者；</a:t>
            </a:r>
          </a:p>
          <a:p>
            <a:pPr marL="571500" indent="-571500" algn="just">
              <a:lnSpc>
                <a:spcPct val="120000"/>
              </a:lnSpc>
              <a:buClr>
                <a:schemeClr val="tx1"/>
              </a:buClr>
              <a:buFont typeface="Wingdings" pitchFamily="2" charset="2"/>
              <a:buAutoNum type="arabicPeriod"/>
            </a:pPr>
            <a:r>
              <a:rPr lang="zh-CN" altLang="en-US" sz="1700" b="1" smtClean="0"/>
              <a:t>不正常的出血或分泌物；</a:t>
            </a:r>
          </a:p>
          <a:p>
            <a:pPr marL="571500" indent="-571500" algn="just">
              <a:lnSpc>
                <a:spcPct val="120000"/>
              </a:lnSpc>
              <a:buClr>
                <a:schemeClr val="tx1"/>
              </a:buClr>
              <a:buFont typeface="Wingdings" pitchFamily="2" charset="2"/>
              <a:buAutoNum type="arabicPeriod"/>
            </a:pPr>
            <a:r>
              <a:rPr lang="zh-CN" altLang="en-US" sz="1700" b="1" smtClean="0"/>
              <a:t>异常感觉：吞咽食物时的哽噎感，胸骨后闷胀不适、疼痛和食管内异物感，当这些症状进行性加重时更应警惕。</a:t>
            </a:r>
          </a:p>
          <a:p>
            <a:pPr marL="571500" indent="-571500" algn="just">
              <a:lnSpc>
                <a:spcPct val="120000"/>
              </a:lnSpc>
              <a:buClr>
                <a:schemeClr val="tx1"/>
              </a:buClr>
              <a:buFont typeface="Wingdings" pitchFamily="2" charset="2"/>
              <a:buAutoNum type="arabicPeriod"/>
            </a:pPr>
            <a:r>
              <a:rPr lang="zh-CN" altLang="en-US" sz="1700" b="1" smtClean="0"/>
              <a:t>久治不愈的干咳、声音嘶哑、痰中带血。</a:t>
            </a:r>
          </a:p>
          <a:p>
            <a:pPr marL="571500" indent="-571500" algn="just">
              <a:lnSpc>
                <a:spcPct val="120000"/>
              </a:lnSpc>
              <a:buClr>
                <a:schemeClr val="tx1"/>
              </a:buClr>
              <a:buFont typeface="Wingdings" pitchFamily="2" charset="2"/>
              <a:buAutoNum type="arabicPeriod"/>
            </a:pPr>
            <a:r>
              <a:rPr lang="zh-CN" altLang="en-US" sz="1700" b="1" smtClean="0"/>
              <a:t>持续性消化不良和食欲减退：食后上腹闷胀，并逐渐消瘦，贫血等。</a:t>
            </a:r>
          </a:p>
          <a:p>
            <a:pPr marL="571500" indent="-571500" algn="just">
              <a:lnSpc>
                <a:spcPct val="120000"/>
              </a:lnSpc>
              <a:buClr>
                <a:schemeClr val="tx1"/>
              </a:buClr>
              <a:buFont typeface="Wingdings" pitchFamily="2" charset="2"/>
              <a:buAutoNum type="arabicPeriod"/>
            </a:pPr>
            <a:r>
              <a:rPr lang="zh-CN" altLang="en-US" sz="1700" b="1" smtClean="0"/>
              <a:t>大便习惯改变或便中带血</a:t>
            </a:r>
            <a:r>
              <a:rPr lang="en-US" altLang="zh-CN" sz="1700" b="1" smtClean="0"/>
              <a:t>/</a:t>
            </a:r>
            <a:r>
              <a:rPr lang="zh-CN" altLang="en-US" sz="1700" b="1" smtClean="0"/>
              <a:t>粘液。</a:t>
            </a:r>
          </a:p>
          <a:p>
            <a:pPr marL="571500" indent="-571500" algn="just">
              <a:lnSpc>
                <a:spcPct val="120000"/>
              </a:lnSpc>
              <a:buClr>
                <a:schemeClr val="tx1"/>
              </a:buClr>
              <a:buFont typeface="Wingdings" pitchFamily="2" charset="2"/>
              <a:buAutoNum type="arabicPeriod"/>
            </a:pPr>
            <a:r>
              <a:rPr lang="zh-CN" altLang="en-US" sz="1700" b="1" smtClean="0"/>
              <a:t>鼻塞、鼻衄、鼻咽分泌物带血和单侧头痛或伴有复视者。</a:t>
            </a:r>
          </a:p>
          <a:p>
            <a:pPr marL="571500" indent="-571500" algn="just">
              <a:lnSpc>
                <a:spcPct val="120000"/>
              </a:lnSpc>
              <a:buClr>
                <a:schemeClr val="tx1"/>
              </a:buClr>
              <a:buFont typeface="Wingdings" pitchFamily="2" charset="2"/>
              <a:buAutoNum type="arabicPeriod"/>
            </a:pPr>
            <a:r>
              <a:rPr lang="zh-CN" altLang="en-US" sz="1700" b="1" smtClean="0"/>
              <a:t>黑痣</a:t>
            </a:r>
            <a:r>
              <a:rPr lang="en-US" altLang="zh-CN" sz="1700" b="1" smtClean="0"/>
              <a:t>/</a:t>
            </a:r>
            <a:r>
              <a:rPr lang="zh-CN" altLang="en-US" sz="1700" b="1" smtClean="0"/>
              <a:t>疣短期内色泽加深或变浅、迅速增大、脱毛、搔痒、渗液和溃烂等，特别是在足底、足趾等经常摩擦的部位。</a:t>
            </a:r>
          </a:p>
          <a:p>
            <a:pPr marL="571500" indent="-571500" algn="just">
              <a:lnSpc>
                <a:spcPct val="120000"/>
              </a:lnSpc>
              <a:buClr>
                <a:schemeClr val="tx1"/>
              </a:buClr>
              <a:buFont typeface="Wingdings" pitchFamily="2" charset="2"/>
              <a:buAutoNum type="arabicPeriod"/>
            </a:pPr>
            <a:r>
              <a:rPr lang="zh-CN" altLang="en-US" sz="1700" b="1" smtClean="0"/>
              <a:t>无痛性血尿，排尿不畅。</a:t>
            </a: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2555875" y="1844675"/>
            <a:ext cx="4608513" cy="1216025"/>
          </a:xfrm>
        </p:spPr>
        <p:txBody>
          <a:bodyPr/>
          <a:lstStyle/>
          <a:p>
            <a:r>
              <a:rPr lang="zh-CN" altLang="en-US" sz="4000" b="1" smtClean="0">
                <a:solidFill>
                  <a:srgbClr val="3399FF"/>
                </a:solidFill>
              </a:rPr>
              <a:t>常见肿瘤诊断技术</a:t>
            </a: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83F6C7F0-0CC4-43B1-B703-27DB9223C632}" type="slidenum">
              <a:rPr lang="zh-CN" altLang="en-US" sz="1200">
                <a:solidFill>
                  <a:srgbClr val="000000"/>
                </a:solidFill>
                <a:latin typeface="Verdana" pitchFamily="34" charset="0"/>
              </a:rPr>
              <a:pPr algn="r"/>
              <a:t>25</a:t>
            </a:fld>
            <a:endParaRPr lang="en-US" altLang="zh-CN" sz="1200">
              <a:solidFill>
                <a:srgbClr val="000000"/>
              </a:solidFill>
              <a:latin typeface="Verdana" pitchFamily="34" charset="0"/>
            </a:endParaRPr>
          </a:p>
        </p:txBody>
      </p:sp>
      <p:sp>
        <p:nvSpPr>
          <p:cNvPr id="77826" name="TextBox 2"/>
          <p:cNvSpPr txBox="1">
            <a:spLocks noChangeArrowheads="1"/>
          </p:cNvSpPr>
          <p:nvPr/>
        </p:nvSpPr>
        <p:spPr bwMode="auto">
          <a:xfrm>
            <a:off x="900113" y="711200"/>
            <a:ext cx="4287837" cy="708025"/>
          </a:xfrm>
          <a:prstGeom prst="rect">
            <a:avLst/>
          </a:prstGeom>
          <a:noFill/>
          <a:ln w="9525">
            <a:noFill/>
            <a:miter lim="800000"/>
            <a:headEnd/>
            <a:tailEnd/>
          </a:ln>
        </p:spPr>
        <p:txBody>
          <a:bodyPr wrap="none">
            <a:spAutoFit/>
          </a:bodyPr>
          <a:lstStyle/>
          <a:p>
            <a:r>
              <a:rPr lang="zh-CN" altLang="en-US" sz="4000" b="1">
                <a:solidFill>
                  <a:srgbClr val="FF0000"/>
                </a:solidFill>
                <a:latin typeface="楷体_GB2312" pitchFamily="49" charset="-122"/>
                <a:ea typeface="楷体_GB2312" pitchFamily="49" charset="-122"/>
              </a:rPr>
              <a:t>常见肿瘤诊断技术</a:t>
            </a:r>
          </a:p>
        </p:txBody>
      </p:sp>
      <p:sp>
        <p:nvSpPr>
          <p:cNvPr id="77827" name="TextBox 3"/>
          <p:cNvSpPr txBox="1">
            <a:spLocks noChangeArrowheads="1"/>
          </p:cNvSpPr>
          <p:nvPr/>
        </p:nvSpPr>
        <p:spPr bwMode="auto">
          <a:xfrm>
            <a:off x="1331913" y="1916113"/>
            <a:ext cx="5392737" cy="3013075"/>
          </a:xfrm>
          <a:prstGeom prst="rect">
            <a:avLst/>
          </a:prstGeom>
          <a:noFill/>
          <a:ln w="9525">
            <a:noFill/>
            <a:miter lim="800000"/>
            <a:headEnd/>
            <a:tailEnd/>
          </a:ln>
        </p:spPr>
        <p:txBody>
          <a:bodyPr wrap="none">
            <a:spAutoFit/>
          </a:bodyPr>
          <a:lstStyle/>
          <a:p>
            <a:pPr>
              <a:lnSpc>
                <a:spcPct val="160000"/>
              </a:lnSpc>
            </a:pPr>
            <a:r>
              <a:rPr lang="zh-CN" altLang="en-US" sz="2400" b="1">
                <a:latin typeface="宋体" charset="-122"/>
              </a:rPr>
              <a:t>一、肿瘤的分子诊断</a:t>
            </a:r>
            <a:endParaRPr lang="en-US" altLang="zh-CN" sz="2400" b="1">
              <a:latin typeface="宋体" charset="-122"/>
            </a:endParaRPr>
          </a:p>
          <a:p>
            <a:pPr>
              <a:lnSpc>
                <a:spcPct val="160000"/>
              </a:lnSpc>
            </a:pPr>
            <a:r>
              <a:rPr lang="zh-CN" altLang="en-US" sz="2400" b="1">
                <a:latin typeface="宋体" charset="-122"/>
              </a:rPr>
              <a:t>二、蛋白芯片技术在肿瘤诊疗中的应用</a:t>
            </a:r>
            <a:endParaRPr lang="en-US" altLang="zh-CN" sz="2400" b="1">
              <a:latin typeface="宋体" charset="-122"/>
            </a:endParaRPr>
          </a:p>
          <a:p>
            <a:pPr>
              <a:lnSpc>
                <a:spcPct val="160000"/>
              </a:lnSpc>
            </a:pPr>
            <a:r>
              <a:rPr lang="zh-CN" altLang="en-US" sz="2400" b="1">
                <a:latin typeface="宋体" charset="-122"/>
              </a:rPr>
              <a:t>三、酶联免疫技术、放射免疫测定、</a:t>
            </a:r>
            <a:endParaRPr lang="en-US" altLang="zh-CN" sz="2400" b="1">
              <a:latin typeface="宋体" charset="-122"/>
            </a:endParaRPr>
          </a:p>
          <a:p>
            <a:pPr>
              <a:lnSpc>
                <a:spcPct val="160000"/>
              </a:lnSpc>
            </a:pPr>
            <a:r>
              <a:rPr lang="en-US" altLang="zh-CN" sz="2400" b="1">
                <a:latin typeface="宋体" charset="-122"/>
              </a:rPr>
              <a:t>    </a:t>
            </a:r>
            <a:r>
              <a:rPr lang="zh-CN" altLang="en-US" sz="2400" b="1">
                <a:latin typeface="宋体" charset="-122"/>
              </a:rPr>
              <a:t>荧光免疫测定</a:t>
            </a:r>
            <a:endParaRPr lang="en-US" altLang="zh-CN" sz="2400" b="1">
              <a:latin typeface="宋体" charset="-122"/>
            </a:endParaRPr>
          </a:p>
          <a:p>
            <a:pPr>
              <a:lnSpc>
                <a:spcPct val="160000"/>
              </a:lnSpc>
            </a:pPr>
            <a:endParaRPr lang="zh-CN" altLang="en-US" sz="2400">
              <a:latin typeface="Verdana" pitchFamily="34" charset="0"/>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49554B12-AB63-4086-9BF0-9E1451EC94D4}" type="slidenum">
              <a:rPr lang="zh-CN" altLang="en-US" sz="1200">
                <a:solidFill>
                  <a:srgbClr val="000000"/>
                </a:solidFill>
                <a:latin typeface="Verdana" pitchFamily="34" charset="0"/>
              </a:rPr>
              <a:pPr algn="r"/>
              <a:t>26</a:t>
            </a:fld>
            <a:endParaRPr lang="en-US" altLang="zh-CN" sz="1200">
              <a:solidFill>
                <a:srgbClr val="000000"/>
              </a:solidFill>
              <a:latin typeface="Verdana" pitchFamily="34" charset="0"/>
            </a:endParaRPr>
          </a:p>
        </p:txBody>
      </p:sp>
      <p:sp>
        <p:nvSpPr>
          <p:cNvPr id="78850"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78851" name="TextBox 3"/>
          <p:cNvSpPr txBox="1">
            <a:spLocks noChangeArrowheads="1"/>
          </p:cNvSpPr>
          <p:nvPr/>
        </p:nvSpPr>
        <p:spPr bwMode="auto">
          <a:xfrm>
            <a:off x="1547813" y="2133600"/>
            <a:ext cx="5473700" cy="2647950"/>
          </a:xfrm>
          <a:prstGeom prst="rect">
            <a:avLst/>
          </a:prstGeom>
          <a:noFill/>
          <a:ln w="9525">
            <a:noFill/>
            <a:miter lim="800000"/>
            <a:headEnd/>
            <a:tailEnd/>
          </a:ln>
        </p:spPr>
        <p:txBody>
          <a:bodyPr>
            <a:spAutoFit/>
          </a:bodyPr>
          <a:lstStyle/>
          <a:p>
            <a:pPr algn="just">
              <a:lnSpc>
                <a:spcPct val="140000"/>
              </a:lnSpc>
            </a:pPr>
            <a:r>
              <a:rPr lang="zh-CN" altLang="en-US" sz="2000">
                <a:solidFill>
                  <a:srgbClr val="000000"/>
                </a:solidFill>
                <a:latin typeface="宋体" charset="-122"/>
              </a:rPr>
              <a:t>    </a:t>
            </a:r>
            <a:r>
              <a:rPr lang="zh-CN" altLang="en-US" sz="2400" b="1">
                <a:solidFill>
                  <a:srgbClr val="000000"/>
                </a:solidFill>
                <a:latin typeface="宋体" charset="-122"/>
              </a:rPr>
              <a:t>随着分子生物学的理论和技术的发展，癌基因和抑癌基因的检测已成为肿瘤临床诊断新一代的标志物。单一或多种与肿瘤相关的基因检测，目前已在临床和实验室研究中得到了验证。</a:t>
            </a:r>
          </a:p>
        </p:txBody>
      </p:sp>
      <p:pic>
        <p:nvPicPr>
          <p:cNvPr id="78852" name="Picture 2" descr="C:\Program Files\Microsoft Office\MEDIA\CAGCAT10\j0240719.wmf"/>
          <p:cNvPicPr>
            <a:picLocks noChangeAspect="1" noChangeArrowheads="1"/>
          </p:cNvPicPr>
          <p:nvPr/>
        </p:nvPicPr>
        <p:blipFill>
          <a:blip r:embed="rId2"/>
          <a:srcRect/>
          <a:stretch>
            <a:fillRect/>
          </a:stretch>
        </p:blipFill>
        <p:spPr bwMode="auto">
          <a:xfrm>
            <a:off x="7119938" y="1628775"/>
            <a:ext cx="1163637" cy="1827213"/>
          </a:xfrm>
          <a:prstGeom prst="rect">
            <a:avLst/>
          </a:prstGeom>
          <a:noFill/>
          <a:ln w="9525">
            <a:noFill/>
            <a:miter lim="800000"/>
            <a:headEnd/>
            <a:tailEnd/>
          </a:ln>
        </p:spPr>
      </p:pic>
      <p:pic>
        <p:nvPicPr>
          <p:cNvPr id="78853" name="Picture 3" descr="C:\Program Files\Microsoft Office\MEDIA\CAGCAT10\j0305257.wmf"/>
          <p:cNvPicPr>
            <a:picLocks noChangeAspect="1" noChangeArrowheads="1"/>
          </p:cNvPicPr>
          <p:nvPr/>
        </p:nvPicPr>
        <p:blipFill>
          <a:blip r:embed="rId3"/>
          <a:srcRect/>
          <a:stretch>
            <a:fillRect/>
          </a:stretch>
        </p:blipFill>
        <p:spPr bwMode="auto">
          <a:xfrm>
            <a:off x="611188" y="4149725"/>
            <a:ext cx="1138237" cy="18288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914DDBB2-2182-4274-82AA-1D0A4961B787}" type="slidenum">
              <a:rPr lang="zh-CN" altLang="en-US" sz="1200">
                <a:solidFill>
                  <a:srgbClr val="000000"/>
                </a:solidFill>
                <a:latin typeface="Verdana" pitchFamily="34" charset="0"/>
              </a:rPr>
              <a:pPr algn="r"/>
              <a:t>27</a:t>
            </a:fld>
            <a:endParaRPr lang="en-US" altLang="zh-CN" sz="1200">
              <a:solidFill>
                <a:srgbClr val="000000"/>
              </a:solidFill>
              <a:latin typeface="Verdana" pitchFamily="34" charset="0"/>
            </a:endParaRPr>
          </a:p>
        </p:txBody>
      </p:sp>
      <p:sp>
        <p:nvSpPr>
          <p:cNvPr id="79874"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79875" name="TextBox 3"/>
          <p:cNvSpPr txBox="1">
            <a:spLocks noChangeArrowheads="1"/>
          </p:cNvSpPr>
          <p:nvPr/>
        </p:nvSpPr>
        <p:spPr bwMode="auto">
          <a:xfrm>
            <a:off x="827088" y="2060575"/>
            <a:ext cx="6985000"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1.PCR-SSCP</a:t>
            </a:r>
            <a:r>
              <a:rPr lang="zh-CN" altLang="en-US" sz="2800" b="1">
                <a:solidFill>
                  <a:srgbClr val="000000"/>
                </a:solidFill>
                <a:latin typeface="宋体" charset="-122"/>
              </a:rPr>
              <a:t>（</a:t>
            </a:r>
            <a:r>
              <a:rPr lang="en-US" altLang="zh-CN" sz="2800" b="1">
                <a:solidFill>
                  <a:srgbClr val="000000"/>
                </a:solidFill>
                <a:latin typeface="宋体" charset="-122"/>
              </a:rPr>
              <a:t>PCR</a:t>
            </a:r>
            <a:r>
              <a:rPr lang="zh-CN" altLang="en-US" sz="2800" b="1">
                <a:solidFill>
                  <a:srgbClr val="000000"/>
                </a:solidFill>
                <a:latin typeface="宋体" charset="-122"/>
              </a:rPr>
              <a:t>单链构象多态性）</a:t>
            </a:r>
          </a:p>
        </p:txBody>
      </p:sp>
      <p:sp>
        <p:nvSpPr>
          <p:cNvPr id="79876" name="TextBox 2"/>
          <p:cNvSpPr txBox="1">
            <a:spLocks noChangeArrowheads="1"/>
          </p:cNvSpPr>
          <p:nvPr/>
        </p:nvSpPr>
        <p:spPr bwMode="auto">
          <a:xfrm>
            <a:off x="1187450" y="2852738"/>
            <a:ext cx="7056438" cy="2903537"/>
          </a:xfrm>
          <a:prstGeom prst="rect">
            <a:avLst/>
          </a:prstGeom>
          <a:noFill/>
          <a:ln w="9525">
            <a:noFill/>
            <a:miter lim="800000"/>
            <a:headEnd/>
            <a:tailEnd/>
          </a:ln>
        </p:spPr>
        <p:txBody>
          <a:bodyPr>
            <a:spAutoFit/>
          </a:bodyPr>
          <a:lstStyle/>
          <a:p>
            <a:pPr algn="just">
              <a:lnSpc>
                <a:spcPct val="110000"/>
              </a:lnSpc>
            </a:pPr>
            <a:r>
              <a:rPr lang="en-US" altLang="zh-CN" sz="2400" b="1">
                <a:latin typeface="宋体" charset="-122"/>
              </a:rPr>
              <a:t>1989</a:t>
            </a:r>
            <a:r>
              <a:rPr lang="zh-CN" altLang="en-US" sz="2400" b="1">
                <a:latin typeface="宋体" charset="-122"/>
              </a:rPr>
              <a:t>年日本</a:t>
            </a:r>
            <a:r>
              <a:rPr lang="en-US" altLang="zh-CN" sz="2400" b="1">
                <a:latin typeface="宋体" charset="-122"/>
              </a:rPr>
              <a:t>Orita</a:t>
            </a:r>
            <a:r>
              <a:rPr lang="zh-CN" altLang="en-US" sz="2400" b="1">
                <a:latin typeface="宋体" charset="-122"/>
              </a:rPr>
              <a:t>等创建的筛查点突变的新技术。其</a:t>
            </a:r>
            <a:r>
              <a:rPr lang="zh-CN" altLang="en-US" sz="2400" b="1">
                <a:latin typeface="宋体" charset="-122"/>
                <a:ea typeface="华文新魏"/>
                <a:cs typeface="华文新魏"/>
              </a:rPr>
              <a:t>基本原理是在非变性聚丙烯酰胺凝胶上，单链</a:t>
            </a:r>
            <a:r>
              <a:rPr lang="en-US" altLang="zh-CN" sz="2400" b="1">
                <a:latin typeface="宋体" charset="-122"/>
                <a:ea typeface="华文新魏"/>
                <a:cs typeface="华文新魏"/>
              </a:rPr>
              <a:t>DNA</a:t>
            </a:r>
            <a:r>
              <a:rPr lang="zh-CN" altLang="en-US" sz="2400" b="1">
                <a:latin typeface="宋体" charset="-122"/>
                <a:ea typeface="华文新魏"/>
                <a:cs typeface="华文新魏"/>
              </a:rPr>
              <a:t>分子在中性条件下依其碱基序列不同而形成不同二级结构构象，在凝胶上有其特定的迁移率，即使有一个碱基不同，也会形成不同的二级结构而出现不同的迁移率。由此可以检测到碱基的变化。</a:t>
            </a:r>
            <a:r>
              <a:rPr lang="en-US" altLang="zh-CN" sz="2400" b="1">
                <a:solidFill>
                  <a:srgbClr val="000000"/>
                </a:solidFill>
                <a:latin typeface="宋体" charset="-122"/>
              </a:rPr>
              <a:t>PCR-SSCP</a:t>
            </a:r>
            <a:r>
              <a:rPr lang="zh-CN" altLang="en-US" sz="2400" b="1">
                <a:latin typeface="宋体" charset="-122"/>
              </a:rPr>
              <a:t>是测序之前突变筛查的常用手段。</a:t>
            </a:r>
            <a:r>
              <a:rPr lang="zh-CN" altLang="en-US" sz="2400">
                <a:latin typeface="宋体" charset="-122"/>
              </a:rPr>
              <a:t> </a:t>
            </a:r>
          </a:p>
        </p:txBody>
      </p:sp>
      <p:sp>
        <p:nvSpPr>
          <p:cNvPr id="79877" name="TextBox 3"/>
          <p:cNvSpPr txBox="1">
            <a:spLocks noChangeArrowheads="1"/>
          </p:cNvSpPr>
          <p:nvPr/>
        </p:nvSpPr>
        <p:spPr bwMode="auto">
          <a:xfrm>
            <a:off x="765175" y="1643063"/>
            <a:ext cx="4716463" cy="584200"/>
          </a:xfrm>
          <a:prstGeom prst="rect">
            <a:avLst/>
          </a:prstGeom>
          <a:noFill/>
          <a:ln w="9525">
            <a:noFill/>
            <a:miter lim="800000"/>
            <a:headEnd/>
            <a:tailEnd/>
          </a:ln>
        </p:spPr>
        <p:txBody>
          <a:bodyPr wrap="none">
            <a:spAutoFit/>
          </a:bodyPr>
          <a:lstStyle/>
          <a:p>
            <a:r>
              <a:rPr lang="zh-CN" altLang="en-US" sz="3200" b="1">
                <a:latin typeface="宋体" charset="-122"/>
              </a:rPr>
              <a:t>一、基因突变的检测方法</a:t>
            </a: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idx="4294967295"/>
          </p:nvPr>
        </p:nvSpPr>
        <p:spPr/>
        <p:txBody>
          <a:bodyPr/>
          <a:lstStyle/>
          <a:p>
            <a:endParaRPr lang="zh-CN" altLang="en-US" smtClean="0"/>
          </a:p>
        </p:txBody>
      </p:sp>
      <p:sp>
        <p:nvSpPr>
          <p:cNvPr id="81922" name="Rectangle 3"/>
          <p:cNvSpPr>
            <a:spLocks noGrp="1" noChangeArrowheads="1"/>
          </p:cNvSpPr>
          <p:nvPr>
            <p:ph type="body" idx="4294967295"/>
          </p:nvPr>
        </p:nvSpPr>
        <p:spPr/>
        <p:txBody>
          <a:bodyPr/>
          <a:lstStyle/>
          <a:p>
            <a:endParaRPr lang="zh-CN" altLang="en-US" smtClean="0"/>
          </a:p>
        </p:txBody>
      </p:sp>
      <p:pic>
        <p:nvPicPr>
          <p:cNvPr id="81923" name="Picture 5" descr="10020505"/>
          <p:cNvPicPr>
            <a:picLocks noChangeAspect="1" noChangeArrowheads="1"/>
          </p:cNvPicPr>
          <p:nvPr/>
        </p:nvPicPr>
        <p:blipFill>
          <a:blip r:embed="rId2"/>
          <a:srcRect/>
          <a:stretch>
            <a:fillRect/>
          </a:stretch>
        </p:blipFill>
        <p:spPr bwMode="auto">
          <a:xfrm>
            <a:off x="827088" y="1773238"/>
            <a:ext cx="7345362" cy="446405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p:txBody>
          <a:bodyPr/>
          <a:lstStyle/>
          <a:p>
            <a:r>
              <a:rPr lang="en-US" altLang="zh-CN" b="1" smtClean="0"/>
              <a:t>PCR-SSCP</a:t>
            </a:r>
            <a:r>
              <a:rPr lang="zh-CN" altLang="en-US" b="1" smtClean="0"/>
              <a:t>特点</a:t>
            </a:r>
          </a:p>
        </p:txBody>
      </p:sp>
      <p:sp>
        <p:nvSpPr>
          <p:cNvPr id="80898" name="Rectangle 3"/>
          <p:cNvSpPr>
            <a:spLocks noGrp="1" noChangeArrowheads="1"/>
          </p:cNvSpPr>
          <p:nvPr>
            <p:ph type="body" idx="4294967295"/>
          </p:nvPr>
        </p:nvSpPr>
        <p:spPr/>
        <p:txBody>
          <a:bodyPr/>
          <a:lstStyle/>
          <a:p>
            <a:r>
              <a:rPr lang="zh-CN" altLang="en-US" sz="2400" b="1" smtClean="0">
                <a:latin typeface="宋体" charset="-122"/>
              </a:rPr>
              <a:t>操作简单、敏感性较高，可同时分析多个样本。</a:t>
            </a:r>
          </a:p>
          <a:p>
            <a:r>
              <a:rPr lang="zh-CN" altLang="en-US" sz="2400" b="1" smtClean="0">
                <a:latin typeface="宋体" charset="-122"/>
              </a:rPr>
              <a:t>可采用同位素及非同位素标记技术（如银染和溴乙啶染色等）来标记</a:t>
            </a:r>
            <a:r>
              <a:rPr lang="en-US" altLang="zh-CN" sz="2400" b="1" smtClean="0">
                <a:latin typeface="宋体" charset="-122"/>
              </a:rPr>
              <a:t>PCR</a:t>
            </a:r>
            <a:r>
              <a:rPr lang="zh-CN" altLang="en-US" sz="2400" b="1" smtClean="0">
                <a:latin typeface="宋体" charset="-122"/>
              </a:rPr>
              <a:t>产物，特别是银染技术以其敏感、简便和无放射性污染等特点而日益受到重视。</a:t>
            </a:r>
          </a:p>
          <a:p>
            <a:r>
              <a:rPr lang="en-US" altLang="zh-CN" sz="2400" b="1" smtClean="0">
                <a:latin typeface="宋体" charset="-122"/>
              </a:rPr>
              <a:t>PCR-SSCP</a:t>
            </a:r>
            <a:r>
              <a:rPr lang="zh-CN" altLang="en-US" sz="2400" b="1" smtClean="0">
                <a:latin typeface="宋体" charset="-122"/>
              </a:rPr>
              <a:t>不能确定突变的部位和性质。</a:t>
            </a:r>
          </a:p>
          <a:p>
            <a:r>
              <a:rPr lang="zh-CN" altLang="en-US" sz="2400" b="1" smtClean="0">
                <a:latin typeface="宋体" charset="-122"/>
              </a:rPr>
              <a:t>当</a:t>
            </a:r>
            <a:r>
              <a:rPr lang="en-US" altLang="zh-CN" sz="2400" b="1" smtClean="0">
                <a:latin typeface="宋体" charset="-122"/>
              </a:rPr>
              <a:t>PCR</a:t>
            </a:r>
            <a:r>
              <a:rPr lang="zh-CN" altLang="en-US" sz="2400" b="1" smtClean="0">
                <a:latin typeface="宋体" charset="-122"/>
              </a:rPr>
              <a:t>产物小于</a:t>
            </a:r>
            <a:r>
              <a:rPr lang="en-US" altLang="zh-CN" sz="2400" b="1" smtClean="0">
                <a:latin typeface="宋体" charset="-122"/>
              </a:rPr>
              <a:t>200bp</a:t>
            </a:r>
            <a:r>
              <a:rPr lang="zh-CN" altLang="en-US" sz="2400" b="1" smtClean="0">
                <a:latin typeface="宋体" charset="-122"/>
              </a:rPr>
              <a:t>时，</a:t>
            </a:r>
            <a:r>
              <a:rPr lang="en-US" altLang="zh-CN" sz="2400" b="1" smtClean="0">
                <a:latin typeface="宋体" charset="-122"/>
              </a:rPr>
              <a:t>PCR-SSCP</a:t>
            </a:r>
            <a:r>
              <a:rPr lang="zh-CN" altLang="en-US" sz="2400" b="1" smtClean="0">
                <a:latin typeface="宋体" charset="-122"/>
              </a:rPr>
              <a:t>只能够检测出</a:t>
            </a:r>
            <a:r>
              <a:rPr lang="en-US" altLang="zh-CN" sz="2400" b="1" smtClean="0">
                <a:latin typeface="宋体" charset="-122"/>
              </a:rPr>
              <a:t>70%—95%</a:t>
            </a:r>
            <a:r>
              <a:rPr lang="zh-CN" altLang="en-US" sz="2400" b="1" smtClean="0">
                <a:latin typeface="宋体" charset="-122"/>
              </a:rPr>
              <a:t>的突变。这是因为，单个核苷酸的变化一般会引起</a:t>
            </a:r>
            <a:r>
              <a:rPr lang="en-US" altLang="zh-CN" sz="2400" b="1" smtClean="0">
                <a:latin typeface="宋体" charset="-122"/>
              </a:rPr>
              <a:t>DNA</a:t>
            </a:r>
            <a:r>
              <a:rPr lang="zh-CN" altLang="en-US" sz="2400" b="1" smtClean="0">
                <a:latin typeface="宋体" charset="-122"/>
              </a:rPr>
              <a:t>单链构象的变化，但这并不是绝对的，也可能引起构象变化很小，不足以用</a:t>
            </a:r>
            <a:r>
              <a:rPr lang="en-US" altLang="zh-CN" sz="2400" b="1" smtClean="0">
                <a:latin typeface="宋体" charset="-122"/>
              </a:rPr>
              <a:t>PAGE</a:t>
            </a:r>
            <a:r>
              <a:rPr lang="zh-CN" altLang="en-US" sz="2400" b="1" smtClean="0">
                <a:latin typeface="宋体" charset="-122"/>
              </a:rPr>
              <a:t>电泳检出。</a:t>
            </a:r>
            <a:r>
              <a:rPr lang="en-US" altLang="zh-CN" sz="2400" b="1" smtClean="0">
                <a:latin typeface="宋体" charset="-122"/>
              </a:rPr>
              <a:t>SSCP</a:t>
            </a:r>
            <a:r>
              <a:rPr lang="zh-CN" altLang="en-US" sz="2400" b="1" smtClean="0">
                <a:latin typeface="宋体" charset="-122"/>
              </a:rPr>
              <a:t>突变检测敏感性随</a:t>
            </a:r>
            <a:r>
              <a:rPr lang="en-US" altLang="zh-CN" sz="2400" b="1" smtClean="0">
                <a:latin typeface="宋体" charset="-122"/>
              </a:rPr>
              <a:t>PCR</a:t>
            </a:r>
            <a:r>
              <a:rPr lang="zh-CN" altLang="en-US" sz="2400" b="1" smtClean="0">
                <a:latin typeface="宋体" charset="-122"/>
              </a:rPr>
              <a:t>产物长度的增加而降低，故一般用于检测较小外显子的突变。 </a:t>
            </a: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r>
              <a:rPr lang="zh-CN" altLang="en-US" b="1" smtClean="0"/>
              <a:t>主要内容</a:t>
            </a:r>
          </a:p>
        </p:txBody>
      </p:sp>
      <p:sp>
        <p:nvSpPr>
          <p:cNvPr id="53250" name="Rectangle 3"/>
          <p:cNvSpPr>
            <a:spLocks noGrp="1" noChangeArrowheads="1"/>
          </p:cNvSpPr>
          <p:nvPr>
            <p:ph type="body" idx="4294967295"/>
          </p:nvPr>
        </p:nvSpPr>
        <p:spPr>
          <a:xfrm>
            <a:off x="1979613" y="1989138"/>
            <a:ext cx="5805487" cy="2613025"/>
          </a:xfrm>
        </p:spPr>
        <p:txBody>
          <a:bodyPr/>
          <a:lstStyle/>
          <a:p>
            <a:r>
              <a:rPr lang="zh-CN" altLang="en-US" b="1" smtClean="0"/>
              <a:t>概述</a:t>
            </a:r>
          </a:p>
          <a:p>
            <a:r>
              <a:rPr lang="zh-CN" altLang="en-US" b="1" smtClean="0"/>
              <a:t>肿瘤形成原因</a:t>
            </a:r>
          </a:p>
          <a:p>
            <a:r>
              <a:rPr lang="zh-CN" altLang="en-US" b="1" smtClean="0"/>
              <a:t>常见肿瘤诊断技术</a:t>
            </a:r>
          </a:p>
          <a:p>
            <a:r>
              <a:rPr lang="zh-CN" altLang="en-US" b="1" smtClean="0"/>
              <a:t>常见肿瘤的实验室诊断指标</a:t>
            </a:r>
          </a:p>
          <a:p>
            <a:endParaRPr lang="zh-CN" altLang="en-US" b="1" smtClean="0"/>
          </a:p>
        </p:txBody>
      </p: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0BD1B2CD-2561-4102-827F-0A9FABB4C8D8}" type="slidenum">
              <a:rPr lang="zh-CN" altLang="en-US" sz="1200">
                <a:solidFill>
                  <a:srgbClr val="000000"/>
                </a:solidFill>
                <a:latin typeface="Verdana" pitchFamily="34" charset="0"/>
              </a:rPr>
              <a:pPr algn="r"/>
              <a:t>30</a:t>
            </a:fld>
            <a:endParaRPr lang="en-US" altLang="zh-CN" sz="1200">
              <a:solidFill>
                <a:srgbClr val="000000"/>
              </a:solidFill>
              <a:latin typeface="Verdana" pitchFamily="34" charset="0"/>
            </a:endParaRPr>
          </a:p>
        </p:txBody>
      </p:sp>
      <p:sp>
        <p:nvSpPr>
          <p:cNvPr id="82946"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82947" name="TextBox 3"/>
          <p:cNvSpPr txBox="1">
            <a:spLocks noChangeArrowheads="1"/>
          </p:cNvSpPr>
          <p:nvPr/>
        </p:nvSpPr>
        <p:spPr bwMode="auto">
          <a:xfrm>
            <a:off x="1042988" y="1484313"/>
            <a:ext cx="5219700"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2.</a:t>
            </a:r>
            <a:r>
              <a:rPr lang="zh-CN" altLang="en-US" sz="2800" b="1">
                <a:solidFill>
                  <a:srgbClr val="000000"/>
                </a:solidFill>
                <a:latin typeface="宋体" charset="-122"/>
              </a:rPr>
              <a:t>杂合双链分析法</a:t>
            </a:r>
            <a:r>
              <a:rPr lang="zh-CN" altLang="en-US" sz="2800" b="1">
                <a:solidFill>
                  <a:srgbClr val="000000"/>
                </a:solidFill>
              </a:rPr>
              <a:t>（</a:t>
            </a:r>
            <a:r>
              <a:rPr lang="en-US" altLang="zh-CN" sz="2800" b="1">
                <a:solidFill>
                  <a:srgbClr val="000000"/>
                </a:solidFill>
              </a:rPr>
              <a:t>HA</a:t>
            </a:r>
            <a:r>
              <a:rPr lang="zh-CN" altLang="en-US" sz="2800" b="1">
                <a:solidFill>
                  <a:srgbClr val="000000"/>
                </a:solidFill>
              </a:rPr>
              <a:t>）</a:t>
            </a:r>
            <a:endParaRPr lang="en-US" altLang="zh-CN" sz="2800" b="1">
              <a:solidFill>
                <a:srgbClr val="000000"/>
              </a:solidFill>
            </a:endParaRPr>
          </a:p>
        </p:txBody>
      </p:sp>
      <p:sp>
        <p:nvSpPr>
          <p:cNvPr id="82948" name="TextBox 2"/>
          <p:cNvSpPr txBox="1">
            <a:spLocks noChangeArrowheads="1"/>
          </p:cNvSpPr>
          <p:nvPr/>
        </p:nvSpPr>
        <p:spPr bwMode="auto">
          <a:xfrm>
            <a:off x="1187450" y="2276475"/>
            <a:ext cx="7056438" cy="3159125"/>
          </a:xfrm>
          <a:prstGeom prst="rect">
            <a:avLst/>
          </a:prstGeom>
          <a:noFill/>
          <a:ln w="9525">
            <a:noFill/>
            <a:miter lim="800000"/>
            <a:headEnd/>
            <a:tailEnd/>
          </a:ln>
        </p:spPr>
        <p:txBody>
          <a:bodyPr>
            <a:spAutoFit/>
          </a:bodyPr>
          <a:lstStyle/>
          <a:p>
            <a:pPr algn="just">
              <a:lnSpc>
                <a:spcPct val="120000"/>
              </a:lnSpc>
            </a:pPr>
            <a:r>
              <a:rPr lang="en-US" altLang="zh-CN" sz="2400" b="1">
                <a:solidFill>
                  <a:srgbClr val="000000"/>
                </a:solidFill>
                <a:latin typeface="宋体" charset="-122"/>
                <a:ea typeface="华文新魏"/>
                <a:cs typeface="华文新魏"/>
              </a:rPr>
              <a:t>    HA</a:t>
            </a:r>
            <a:r>
              <a:rPr lang="zh-CN" altLang="en-US" sz="2400" b="1">
                <a:solidFill>
                  <a:srgbClr val="000000"/>
                </a:solidFill>
                <a:latin typeface="宋体" charset="-122"/>
                <a:ea typeface="华文新魏"/>
                <a:cs typeface="华文新魏"/>
              </a:rPr>
              <a:t>是直接在非变性凝胶上分离杂交的突变型</a:t>
            </a:r>
            <a:r>
              <a:rPr lang="en-US" altLang="zh-CN" sz="2400" b="1">
                <a:solidFill>
                  <a:srgbClr val="000000"/>
                </a:solidFill>
                <a:latin typeface="宋体" charset="-122"/>
                <a:ea typeface="华文新魏"/>
                <a:cs typeface="华文新魏"/>
              </a:rPr>
              <a:t>-</a:t>
            </a:r>
            <a:r>
              <a:rPr lang="zh-CN" altLang="en-US" sz="2400" b="1">
                <a:solidFill>
                  <a:srgbClr val="000000"/>
                </a:solidFill>
                <a:latin typeface="宋体" charset="-122"/>
                <a:ea typeface="华文新魏"/>
                <a:cs typeface="华文新魏"/>
              </a:rPr>
              <a:t>野生型</a:t>
            </a:r>
            <a:r>
              <a:rPr lang="en-US" altLang="zh-CN" sz="2400" b="1">
                <a:solidFill>
                  <a:srgbClr val="000000"/>
                </a:solidFill>
                <a:latin typeface="宋体" charset="-122"/>
                <a:ea typeface="华文新魏"/>
                <a:cs typeface="华文新魏"/>
              </a:rPr>
              <a:t>DNA</a:t>
            </a:r>
            <a:r>
              <a:rPr lang="zh-CN" altLang="en-US" sz="2400" b="1">
                <a:solidFill>
                  <a:srgbClr val="000000"/>
                </a:solidFill>
                <a:latin typeface="宋体" charset="-122"/>
                <a:ea typeface="华文新魏"/>
                <a:cs typeface="华文新魏"/>
              </a:rPr>
              <a:t>双链。由于突变型和野生型</a:t>
            </a:r>
            <a:r>
              <a:rPr lang="en-US" altLang="zh-CN" sz="2400" b="1">
                <a:solidFill>
                  <a:srgbClr val="000000"/>
                </a:solidFill>
                <a:latin typeface="宋体" charset="-122"/>
                <a:ea typeface="华文新魏"/>
                <a:cs typeface="华文新魏"/>
              </a:rPr>
              <a:t>DNA</a:t>
            </a:r>
            <a:r>
              <a:rPr lang="zh-CN" altLang="en-US" sz="2400" b="1">
                <a:solidFill>
                  <a:srgbClr val="000000"/>
                </a:solidFill>
                <a:latin typeface="宋体" charset="-122"/>
                <a:ea typeface="华文新魏"/>
                <a:cs typeface="华文新魏"/>
              </a:rPr>
              <a:t>形成的异源杂合双链</a:t>
            </a:r>
            <a:r>
              <a:rPr lang="en-US" altLang="zh-CN" sz="2400" b="1">
                <a:solidFill>
                  <a:srgbClr val="000000"/>
                </a:solidFill>
                <a:latin typeface="宋体" charset="-122"/>
                <a:ea typeface="华文新魏"/>
                <a:cs typeface="华文新魏"/>
              </a:rPr>
              <a:t>DNA</a:t>
            </a:r>
            <a:r>
              <a:rPr lang="zh-CN" altLang="en-US" sz="2400" b="1">
                <a:solidFill>
                  <a:srgbClr val="000000"/>
                </a:solidFill>
                <a:latin typeface="宋体" charset="-122"/>
                <a:ea typeface="华文新魏"/>
                <a:cs typeface="华文新魏"/>
              </a:rPr>
              <a:t>在其错配处会形成突起，在变性凝胶中电泳时，会产生与相应同源双链</a:t>
            </a:r>
            <a:r>
              <a:rPr lang="en-US" altLang="zh-CN" sz="2400" b="1">
                <a:solidFill>
                  <a:srgbClr val="000000"/>
                </a:solidFill>
                <a:latin typeface="宋体" charset="-122"/>
                <a:ea typeface="华文新魏"/>
                <a:cs typeface="华文新魏"/>
              </a:rPr>
              <a:t>DNA</a:t>
            </a:r>
            <a:r>
              <a:rPr lang="zh-CN" altLang="en-US" sz="2400" b="1">
                <a:solidFill>
                  <a:srgbClr val="000000"/>
                </a:solidFill>
                <a:latin typeface="宋体" charset="-122"/>
                <a:ea typeface="华文新魏"/>
                <a:cs typeface="华文新魏"/>
              </a:rPr>
              <a:t>不同的迁徙率。</a:t>
            </a:r>
            <a:r>
              <a:rPr lang="zh-CN" altLang="en-US" sz="2400" b="1">
                <a:latin typeface="宋体" charset="-122"/>
              </a:rPr>
              <a:t>该方法原理与单链构象多态性</a:t>
            </a:r>
            <a:r>
              <a:rPr lang="en-US" altLang="zh-CN" sz="2400" b="1">
                <a:latin typeface="宋体" charset="-122"/>
              </a:rPr>
              <a:t>(SSCP)</a:t>
            </a:r>
            <a:r>
              <a:rPr lang="zh-CN" altLang="en-US" sz="2400" b="1">
                <a:latin typeface="宋体" charset="-122"/>
              </a:rPr>
              <a:t>相似</a:t>
            </a:r>
            <a:r>
              <a:rPr lang="en-US" altLang="zh-CN" sz="2400" b="1">
                <a:latin typeface="宋体" charset="-122"/>
              </a:rPr>
              <a:t>,</a:t>
            </a:r>
            <a:r>
              <a:rPr lang="zh-CN" altLang="en-US" sz="2400" b="1">
                <a:latin typeface="宋体" charset="-122"/>
              </a:rPr>
              <a:t>只不过</a:t>
            </a:r>
            <a:r>
              <a:rPr lang="en-US" altLang="zh-CN" sz="2400" b="1">
                <a:latin typeface="宋体" charset="-122"/>
              </a:rPr>
              <a:t>SS-CP</a:t>
            </a:r>
            <a:r>
              <a:rPr lang="zh-CN" altLang="en-US" sz="2400" b="1">
                <a:latin typeface="宋体" charset="-122"/>
              </a:rPr>
              <a:t>分离的是单链</a:t>
            </a:r>
            <a:r>
              <a:rPr lang="en-US" altLang="zh-CN" sz="2400" b="1">
                <a:latin typeface="宋体" charset="-122"/>
              </a:rPr>
              <a:t>,</a:t>
            </a:r>
            <a:r>
              <a:rPr lang="zh-CN" altLang="en-US" sz="2400" b="1">
                <a:latin typeface="宋体" charset="-122"/>
              </a:rPr>
              <a:t>而</a:t>
            </a:r>
            <a:r>
              <a:rPr lang="en-US" altLang="zh-CN" sz="2400" b="1">
                <a:latin typeface="宋体" charset="-122"/>
              </a:rPr>
              <a:t>HA</a:t>
            </a:r>
            <a:r>
              <a:rPr lang="zh-CN" altLang="en-US" sz="2400" b="1">
                <a:latin typeface="宋体" charset="-122"/>
              </a:rPr>
              <a:t>法分离的是双链。</a:t>
            </a:r>
            <a:endParaRPr lang="zh-CN" altLang="en-US" sz="2400" b="1">
              <a:solidFill>
                <a:srgbClr val="000000"/>
              </a:solidFill>
              <a:latin typeface="宋体" charset="-122"/>
              <a:ea typeface="华文新魏"/>
              <a:cs typeface="华文新魏"/>
            </a:endParaRPr>
          </a:p>
          <a:p>
            <a:pPr algn="just">
              <a:lnSpc>
                <a:spcPct val="120000"/>
              </a:lnSpc>
            </a:pPr>
            <a:r>
              <a:rPr lang="en-US" altLang="zh-CN" sz="2400" b="1">
                <a:solidFill>
                  <a:srgbClr val="000000"/>
                </a:solidFill>
                <a:latin typeface="宋体" charset="-122"/>
                <a:ea typeface="华文新魏"/>
                <a:cs typeface="华文新魏"/>
              </a:rPr>
              <a:t>   </a:t>
            </a:r>
            <a:endParaRPr lang="zh-CN" altLang="en-US" sz="2400" b="1">
              <a:solidFill>
                <a:srgbClr val="000000"/>
              </a:solidFill>
              <a:latin typeface="宋体" charset="-122"/>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idx="4294967295"/>
          </p:nvPr>
        </p:nvSpPr>
        <p:spPr/>
        <p:txBody>
          <a:bodyPr/>
          <a:lstStyle/>
          <a:p>
            <a:r>
              <a:rPr lang="zh-CN" altLang="en-US" b="1" smtClean="0">
                <a:solidFill>
                  <a:srgbClr val="FF0000"/>
                </a:solidFill>
              </a:rPr>
              <a:t>杂合双链分析法特点</a:t>
            </a:r>
          </a:p>
        </p:txBody>
      </p:sp>
      <p:sp>
        <p:nvSpPr>
          <p:cNvPr id="83970" name="Rectangle 3"/>
          <p:cNvSpPr>
            <a:spLocks noGrp="1" noChangeArrowheads="1"/>
          </p:cNvSpPr>
          <p:nvPr>
            <p:ph type="body" idx="4294967295"/>
          </p:nvPr>
        </p:nvSpPr>
        <p:spPr>
          <a:xfrm>
            <a:off x="900113" y="1844675"/>
            <a:ext cx="7389812" cy="3671888"/>
          </a:xfrm>
        </p:spPr>
        <p:txBody>
          <a:bodyPr/>
          <a:lstStyle/>
          <a:p>
            <a:pPr>
              <a:lnSpc>
                <a:spcPct val="130000"/>
              </a:lnSpc>
            </a:pPr>
            <a:r>
              <a:rPr lang="en-US" altLang="zh-CN" sz="2400" b="1" smtClean="0">
                <a:latin typeface="宋体" charset="-122"/>
              </a:rPr>
              <a:t>HA</a:t>
            </a:r>
            <a:r>
              <a:rPr lang="zh-CN" altLang="en-US" sz="2400" b="1" smtClean="0">
                <a:latin typeface="宋体" charset="-122"/>
              </a:rPr>
              <a:t>法简单迅速</a:t>
            </a:r>
            <a:r>
              <a:rPr lang="en-US" altLang="zh-CN" sz="2400" b="1" smtClean="0">
                <a:latin typeface="宋体" charset="-122"/>
              </a:rPr>
              <a:t>,</a:t>
            </a:r>
            <a:r>
              <a:rPr lang="zh-CN" altLang="en-US" sz="2400" b="1" smtClean="0">
                <a:latin typeface="宋体" charset="-122"/>
              </a:rPr>
              <a:t>但只适用于</a:t>
            </a:r>
            <a:r>
              <a:rPr lang="en-US" altLang="zh-CN" sz="2400" b="1" smtClean="0">
                <a:latin typeface="宋体" charset="-122"/>
              </a:rPr>
              <a:t>200</a:t>
            </a:r>
            <a:r>
              <a:rPr lang="zh-CN" altLang="en-US" sz="2400" b="1" smtClean="0">
                <a:latin typeface="宋体" charset="-122"/>
              </a:rPr>
              <a:t>～</a:t>
            </a:r>
            <a:r>
              <a:rPr lang="en-US" altLang="zh-CN" sz="2400" b="1" smtClean="0">
                <a:latin typeface="宋体" charset="-122"/>
              </a:rPr>
              <a:t>300pb</a:t>
            </a:r>
            <a:r>
              <a:rPr lang="zh-CN" altLang="en-US" sz="2400" b="1" smtClean="0">
                <a:latin typeface="宋体" charset="-122"/>
              </a:rPr>
              <a:t>的片段</a:t>
            </a:r>
            <a:r>
              <a:rPr lang="en-US" altLang="zh-CN" sz="2400" b="1" smtClean="0">
                <a:latin typeface="宋体" charset="-122"/>
              </a:rPr>
              <a:t>,</a:t>
            </a:r>
            <a:r>
              <a:rPr lang="zh-CN" altLang="en-US" sz="2400" b="1" smtClean="0">
                <a:latin typeface="宋体" charset="-122"/>
              </a:rPr>
              <a:t>且不能确定突变位置</a:t>
            </a:r>
            <a:r>
              <a:rPr lang="en-US" altLang="zh-CN" sz="2400" b="1" smtClean="0">
                <a:latin typeface="宋体" charset="-122"/>
              </a:rPr>
              <a:t>,</a:t>
            </a:r>
            <a:r>
              <a:rPr lang="zh-CN" altLang="en-US" sz="2400" b="1" smtClean="0">
                <a:latin typeface="宋体" charset="-122"/>
              </a:rPr>
              <a:t>检出率只有</a:t>
            </a:r>
            <a:r>
              <a:rPr lang="en-US" altLang="zh-CN" sz="2400" b="1" smtClean="0">
                <a:latin typeface="宋体" charset="-122"/>
              </a:rPr>
              <a:t>80%</a:t>
            </a:r>
            <a:r>
              <a:rPr lang="zh-CN" altLang="en-US" sz="2400" b="1" smtClean="0">
                <a:latin typeface="宋体" charset="-122"/>
              </a:rPr>
              <a:t>左右</a:t>
            </a:r>
            <a:r>
              <a:rPr lang="en-US" altLang="zh-CN" sz="2400" b="1" smtClean="0">
                <a:latin typeface="宋体" charset="-122"/>
              </a:rPr>
              <a:t>,</a:t>
            </a:r>
            <a:r>
              <a:rPr lang="zh-CN" altLang="en-US" sz="2400" b="1" smtClean="0">
                <a:latin typeface="宋体" charset="-122"/>
              </a:rPr>
              <a:t>有人建议将</a:t>
            </a:r>
            <a:r>
              <a:rPr lang="en-US" altLang="zh-CN" sz="2400" b="1" smtClean="0">
                <a:latin typeface="宋体" charset="-122"/>
              </a:rPr>
              <a:t>HA</a:t>
            </a:r>
            <a:r>
              <a:rPr lang="zh-CN" altLang="en-US" sz="2400" b="1" smtClean="0">
                <a:latin typeface="宋体" charset="-122"/>
              </a:rPr>
              <a:t>法和</a:t>
            </a:r>
            <a:r>
              <a:rPr lang="en-US" altLang="zh-CN" sz="2400" b="1" smtClean="0">
                <a:latin typeface="宋体" charset="-122"/>
              </a:rPr>
              <a:t>SSCP</a:t>
            </a:r>
            <a:r>
              <a:rPr lang="zh-CN" altLang="en-US" sz="2400" b="1" smtClean="0">
                <a:latin typeface="宋体" charset="-122"/>
              </a:rPr>
              <a:t>法联合使用</a:t>
            </a:r>
            <a:r>
              <a:rPr lang="en-US" altLang="zh-CN" sz="2400" b="1" smtClean="0">
                <a:latin typeface="宋体" charset="-122"/>
              </a:rPr>
              <a:t>,</a:t>
            </a:r>
            <a:r>
              <a:rPr lang="zh-CN" altLang="en-US" sz="2400" b="1" smtClean="0">
                <a:latin typeface="宋体" charset="-122"/>
              </a:rPr>
              <a:t>可能将检出率提高到接近</a:t>
            </a:r>
            <a:r>
              <a:rPr lang="en-US" altLang="zh-CN" sz="2400" b="1" smtClean="0">
                <a:latin typeface="宋体" charset="-122"/>
              </a:rPr>
              <a:t>100%,</a:t>
            </a:r>
            <a:r>
              <a:rPr lang="zh-CN" altLang="en-US" sz="2400" b="1" smtClean="0">
                <a:latin typeface="宋体" charset="-122"/>
              </a:rPr>
              <a:t>也有科研工作者建议使用缺失的野生型等位基因来提高该方法的灵敏度。</a:t>
            </a:r>
            <a:br>
              <a:rPr lang="zh-CN" altLang="en-US" sz="2400" b="1" smtClean="0">
                <a:latin typeface="宋体" charset="-122"/>
              </a:rPr>
            </a:br>
            <a:endParaRPr lang="zh-CN" altLang="en-US" sz="2400" b="1" smtClean="0">
              <a:latin typeface="宋体" charset="-122"/>
            </a:endParaRP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A9FC29D4-7946-4B18-80F6-7EFDDE654861}" type="slidenum">
              <a:rPr lang="zh-CN" altLang="en-US" sz="1200">
                <a:solidFill>
                  <a:srgbClr val="000000"/>
                </a:solidFill>
                <a:latin typeface="Verdana" pitchFamily="34" charset="0"/>
              </a:rPr>
              <a:pPr algn="r"/>
              <a:t>32</a:t>
            </a:fld>
            <a:endParaRPr lang="en-US" altLang="zh-CN" sz="1200">
              <a:solidFill>
                <a:srgbClr val="000000"/>
              </a:solidFill>
              <a:latin typeface="Verdana" pitchFamily="34" charset="0"/>
            </a:endParaRPr>
          </a:p>
        </p:txBody>
      </p:sp>
      <p:sp>
        <p:nvSpPr>
          <p:cNvPr id="84994"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84995" name="TextBox 3"/>
          <p:cNvSpPr txBox="1">
            <a:spLocks noChangeArrowheads="1"/>
          </p:cNvSpPr>
          <p:nvPr/>
        </p:nvSpPr>
        <p:spPr bwMode="auto">
          <a:xfrm>
            <a:off x="971550" y="1773238"/>
            <a:ext cx="5219700"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3.</a:t>
            </a:r>
            <a:r>
              <a:rPr lang="zh-CN" altLang="en-US" sz="2800" b="1">
                <a:solidFill>
                  <a:srgbClr val="000000"/>
                </a:solidFill>
                <a:latin typeface="宋体" charset="-122"/>
              </a:rPr>
              <a:t>化学切割错配法</a:t>
            </a:r>
            <a:endParaRPr lang="en-US" altLang="zh-CN" sz="2800" b="1">
              <a:solidFill>
                <a:srgbClr val="000000"/>
              </a:solidFill>
              <a:latin typeface="宋体" charset="-122"/>
            </a:endParaRPr>
          </a:p>
        </p:txBody>
      </p:sp>
      <p:sp>
        <p:nvSpPr>
          <p:cNvPr id="84996" name="TextBox 2"/>
          <p:cNvSpPr txBox="1">
            <a:spLocks noChangeArrowheads="1"/>
          </p:cNvSpPr>
          <p:nvPr/>
        </p:nvSpPr>
        <p:spPr bwMode="auto">
          <a:xfrm>
            <a:off x="1258888" y="2636838"/>
            <a:ext cx="6553200" cy="2720975"/>
          </a:xfrm>
          <a:prstGeom prst="rect">
            <a:avLst/>
          </a:prstGeom>
          <a:noFill/>
          <a:ln w="9525">
            <a:noFill/>
            <a:miter lim="800000"/>
            <a:headEnd/>
            <a:tailEnd/>
          </a:ln>
        </p:spPr>
        <p:txBody>
          <a:bodyPr>
            <a:spAutoFit/>
          </a:bodyPr>
          <a:lstStyle/>
          <a:p>
            <a:pPr algn="just">
              <a:lnSpc>
                <a:spcPct val="120000"/>
              </a:lnSpc>
            </a:pPr>
            <a:r>
              <a:rPr lang="en-US" altLang="zh-CN">
                <a:latin typeface="宋体" charset="-122"/>
              </a:rPr>
              <a:t>    </a:t>
            </a:r>
            <a:r>
              <a:rPr lang="zh-CN" altLang="en-US" sz="2400" b="1">
                <a:latin typeface="华文新魏"/>
                <a:ea typeface="华文新魏"/>
                <a:cs typeface="华文新魏"/>
              </a:rPr>
              <a:t>化学切割错配法（</a:t>
            </a:r>
            <a:r>
              <a:rPr lang="en-US" altLang="zh-CN" sz="2400" b="1">
                <a:latin typeface="华文新魏"/>
                <a:ea typeface="华文新魏"/>
                <a:cs typeface="华文新魏"/>
              </a:rPr>
              <a:t>CCM</a:t>
            </a:r>
            <a:r>
              <a:rPr lang="zh-CN" altLang="en-US" sz="2400" b="1">
                <a:latin typeface="华文新魏"/>
                <a:ea typeface="华文新魏"/>
                <a:cs typeface="华文新魏"/>
              </a:rPr>
              <a:t>）基本原理是将待测含</a:t>
            </a:r>
            <a:r>
              <a:rPr lang="en-US" altLang="zh-CN" sz="2400" b="1">
                <a:latin typeface="华文新魏"/>
                <a:ea typeface="华文新魏"/>
                <a:cs typeface="华文新魏"/>
              </a:rPr>
              <a:t>DNA</a:t>
            </a:r>
            <a:r>
              <a:rPr lang="zh-CN" altLang="en-US" sz="2400" b="1">
                <a:latin typeface="华文新魏"/>
                <a:ea typeface="华文新魏"/>
                <a:cs typeface="华文新魏"/>
              </a:rPr>
              <a:t>片段与相应野生型</a:t>
            </a:r>
            <a:r>
              <a:rPr lang="en-US" altLang="zh-CN" sz="2400" b="1">
                <a:latin typeface="华文新魏"/>
                <a:ea typeface="华文新魏"/>
                <a:cs typeface="华文新魏"/>
              </a:rPr>
              <a:t>DNA</a:t>
            </a:r>
            <a:r>
              <a:rPr lang="zh-CN" altLang="en-US" sz="2400" b="1">
                <a:latin typeface="华文新魏"/>
                <a:ea typeface="华文新魏"/>
                <a:cs typeface="华文新魏"/>
              </a:rPr>
              <a:t>片段或</a:t>
            </a:r>
            <a:r>
              <a:rPr lang="en-US" altLang="zh-CN" sz="2400" b="1">
                <a:latin typeface="华文新魏"/>
                <a:ea typeface="华文新魏"/>
                <a:cs typeface="华文新魏"/>
              </a:rPr>
              <a:t>DNA</a:t>
            </a:r>
            <a:r>
              <a:rPr lang="zh-CN" altLang="en-US" sz="2400" b="1">
                <a:latin typeface="华文新魏"/>
                <a:ea typeface="华文新魏"/>
                <a:cs typeface="华文新魏"/>
              </a:rPr>
              <a:t>和</a:t>
            </a:r>
            <a:r>
              <a:rPr lang="en-US" altLang="zh-CN" sz="2400" b="1">
                <a:latin typeface="华文新魏"/>
                <a:ea typeface="华文新魏"/>
                <a:cs typeface="华文新魏"/>
              </a:rPr>
              <a:t>RNA</a:t>
            </a:r>
            <a:r>
              <a:rPr lang="zh-CN" altLang="en-US" sz="2400" b="1">
                <a:latin typeface="华文新魏"/>
                <a:ea typeface="华文新魏"/>
                <a:cs typeface="华文新魏"/>
              </a:rPr>
              <a:t>片段混合杂交，在异源杂合的双链核酸分子中，错配的</a:t>
            </a:r>
            <a:r>
              <a:rPr lang="en-US" altLang="zh-CN" sz="2400" b="1">
                <a:latin typeface="华文新魏"/>
                <a:ea typeface="华文新魏"/>
                <a:cs typeface="华文新魏"/>
              </a:rPr>
              <a:t>C</a:t>
            </a:r>
            <a:r>
              <a:rPr lang="zh-CN" altLang="en-US" sz="2400" b="1">
                <a:latin typeface="华文新魏"/>
                <a:ea typeface="华文新魏"/>
                <a:cs typeface="华文新魏"/>
              </a:rPr>
              <a:t>能被羟胺或哌啶切割，错配的</a:t>
            </a:r>
            <a:r>
              <a:rPr lang="en-US" altLang="zh-CN" sz="2400" b="1">
                <a:latin typeface="华文新魏"/>
                <a:ea typeface="华文新魏"/>
                <a:cs typeface="华文新魏"/>
              </a:rPr>
              <a:t>T</a:t>
            </a:r>
            <a:r>
              <a:rPr lang="zh-CN" altLang="en-US" sz="2400" b="1">
                <a:latin typeface="华文新魏"/>
                <a:ea typeface="华文新魏"/>
                <a:cs typeface="华文新魏"/>
              </a:rPr>
              <a:t>能被四氧化锇切割，经变性凝胶电泳即可确定是否存在突变。</a:t>
            </a:r>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idx="4294967295"/>
          </p:nvPr>
        </p:nvSpPr>
        <p:spPr/>
        <p:txBody>
          <a:bodyPr/>
          <a:lstStyle/>
          <a:p>
            <a:r>
              <a:rPr lang="zh-CN" altLang="en-US" b="1" smtClean="0"/>
              <a:t>化学切割错配法特点</a:t>
            </a:r>
          </a:p>
        </p:txBody>
      </p:sp>
      <p:sp>
        <p:nvSpPr>
          <p:cNvPr id="86018" name="Rectangle 3"/>
          <p:cNvSpPr>
            <a:spLocks noGrp="1" noChangeArrowheads="1"/>
          </p:cNvSpPr>
          <p:nvPr>
            <p:ph type="body" idx="4294967295"/>
          </p:nvPr>
        </p:nvSpPr>
        <p:spPr>
          <a:xfrm>
            <a:off x="566738" y="1752600"/>
            <a:ext cx="7677150" cy="4267200"/>
          </a:xfrm>
        </p:spPr>
        <p:txBody>
          <a:bodyPr/>
          <a:lstStyle/>
          <a:p>
            <a:pPr>
              <a:lnSpc>
                <a:spcPct val="120000"/>
              </a:lnSpc>
            </a:pPr>
            <a:r>
              <a:rPr lang="zh-CN" altLang="en-US" sz="2400" b="1" smtClean="0">
                <a:latin typeface="宋体" charset="-122"/>
                <a:ea typeface="宋体" charset="-122"/>
              </a:rPr>
              <a:t>只要操作得当</a:t>
            </a:r>
            <a:r>
              <a:rPr lang="en-US" altLang="zh-CN" sz="2400" b="1" smtClean="0">
                <a:latin typeface="宋体" charset="-122"/>
                <a:ea typeface="宋体" charset="-122"/>
              </a:rPr>
              <a:t>,</a:t>
            </a:r>
            <a:r>
              <a:rPr lang="zh-CN" altLang="en-US" sz="2400" b="1" smtClean="0">
                <a:latin typeface="宋体" charset="-122"/>
                <a:ea typeface="宋体" charset="-122"/>
              </a:rPr>
              <a:t>不会发生非特异性切割</a:t>
            </a:r>
            <a:r>
              <a:rPr lang="en-US" altLang="zh-CN" sz="2400" b="1" smtClean="0">
                <a:latin typeface="宋体" charset="-122"/>
                <a:ea typeface="宋体" charset="-122"/>
              </a:rPr>
              <a:t>,</a:t>
            </a:r>
            <a:r>
              <a:rPr lang="zh-CN" altLang="en-US" sz="2400" b="1" smtClean="0">
                <a:latin typeface="宋体" charset="-122"/>
                <a:ea typeface="宋体" charset="-122"/>
              </a:rPr>
              <a:t>如果对正义链和反义链都进行分析</a:t>
            </a:r>
            <a:r>
              <a:rPr lang="en-US" altLang="zh-CN" sz="2400" b="1" smtClean="0">
                <a:latin typeface="宋体" charset="-122"/>
                <a:ea typeface="宋体" charset="-122"/>
              </a:rPr>
              <a:t>,</a:t>
            </a:r>
            <a:r>
              <a:rPr lang="zh-CN" altLang="en-US" sz="2400" b="1" smtClean="0">
                <a:latin typeface="宋体" charset="-122"/>
                <a:ea typeface="宋体" charset="-122"/>
              </a:rPr>
              <a:t>可使检出率达到</a:t>
            </a:r>
            <a:r>
              <a:rPr lang="en-US" altLang="zh-CN" sz="2400" b="1" smtClean="0">
                <a:latin typeface="宋体" charset="-122"/>
                <a:ea typeface="宋体" charset="-122"/>
              </a:rPr>
              <a:t>100%</a:t>
            </a:r>
            <a:r>
              <a:rPr lang="zh-CN" altLang="en-US" sz="2400" b="1" smtClean="0">
                <a:latin typeface="宋体" charset="-122"/>
                <a:ea typeface="宋体" charset="-122"/>
              </a:rPr>
              <a:t>。</a:t>
            </a:r>
          </a:p>
          <a:p>
            <a:pPr>
              <a:lnSpc>
                <a:spcPct val="120000"/>
              </a:lnSpc>
            </a:pPr>
            <a:r>
              <a:rPr lang="zh-CN" altLang="en-US" sz="2400" b="1" smtClean="0">
                <a:latin typeface="宋体" charset="-122"/>
                <a:ea typeface="宋体" charset="-122"/>
              </a:rPr>
              <a:t>使用荧光检测系统将会大大增强该方法的灵敏度</a:t>
            </a:r>
            <a:r>
              <a:rPr lang="en-US" altLang="zh-CN" sz="2400" b="1" smtClean="0">
                <a:latin typeface="宋体" charset="-122"/>
                <a:ea typeface="宋体" charset="-122"/>
              </a:rPr>
              <a:t>,</a:t>
            </a:r>
            <a:r>
              <a:rPr lang="zh-CN" altLang="en-US" sz="2400" b="1" smtClean="0">
                <a:latin typeface="宋体" charset="-122"/>
                <a:ea typeface="宋体" charset="-122"/>
              </a:rPr>
              <a:t> 可检测出十个细胞中的一个突变细胞。</a:t>
            </a:r>
          </a:p>
          <a:p>
            <a:pPr>
              <a:lnSpc>
                <a:spcPct val="120000"/>
              </a:lnSpc>
            </a:pPr>
            <a:r>
              <a:rPr lang="zh-CN" altLang="en-US" sz="2400" b="1" smtClean="0">
                <a:latin typeface="宋体" charset="-122"/>
                <a:ea typeface="宋体" charset="-122"/>
              </a:rPr>
              <a:t>该方法的最大优点是能对长至</a:t>
            </a:r>
            <a:r>
              <a:rPr lang="en-US" altLang="zh-CN" sz="2400" b="1" smtClean="0">
                <a:latin typeface="宋体" charset="-122"/>
                <a:ea typeface="宋体" charset="-122"/>
              </a:rPr>
              <a:t>2kb</a:t>
            </a:r>
            <a:r>
              <a:rPr lang="zh-CN" altLang="en-US" sz="2400" b="1" smtClean="0">
                <a:latin typeface="宋体" charset="-122"/>
                <a:ea typeface="宋体" charset="-122"/>
              </a:rPr>
              <a:t>的片段分析</a:t>
            </a:r>
            <a:r>
              <a:rPr lang="en-US" altLang="zh-CN" sz="2400" b="1" smtClean="0">
                <a:latin typeface="宋体" charset="-122"/>
                <a:ea typeface="宋体" charset="-122"/>
              </a:rPr>
              <a:t>,</a:t>
            </a:r>
            <a:r>
              <a:rPr lang="zh-CN" altLang="en-US" sz="2400" b="1" smtClean="0">
                <a:latin typeface="宋体" charset="-122"/>
                <a:ea typeface="宋体" charset="-122"/>
              </a:rPr>
              <a:t>并能确定突变位置。</a:t>
            </a:r>
          </a:p>
          <a:p>
            <a:pPr>
              <a:lnSpc>
                <a:spcPct val="120000"/>
              </a:lnSpc>
            </a:pPr>
            <a:r>
              <a:rPr lang="zh-CN" altLang="en-US" sz="2400" b="1" smtClean="0">
                <a:latin typeface="宋体" charset="-122"/>
                <a:ea typeface="宋体" charset="-122"/>
              </a:rPr>
              <a:t>缺点是步骤多</a:t>
            </a:r>
            <a:r>
              <a:rPr lang="en-US" altLang="zh-CN" sz="2400" b="1" smtClean="0">
                <a:latin typeface="宋体" charset="-122"/>
                <a:ea typeface="宋体" charset="-122"/>
              </a:rPr>
              <a:t>,</a:t>
            </a:r>
            <a:r>
              <a:rPr lang="zh-CN" altLang="en-US" sz="2400" b="1" smtClean="0">
                <a:latin typeface="宋体" charset="-122"/>
                <a:ea typeface="宋体" charset="-122"/>
              </a:rPr>
              <a:t>费时</a:t>
            </a:r>
            <a:r>
              <a:rPr lang="en-US" altLang="zh-CN" sz="2400" b="1" smtClean="0">
                <a:latin typeface="宋体" charset="-122"/>
                <a:ea typeface="宋体" charset="-122"/>
              </a:rPr>
              <a:t>,</a:t>
            </a:r>
            <a:r>
              <a:rPr lang="zh-CN" altLang="en-US" sz="2400" b="1" smtClean="0">
                <a:latin typeface="宋体" charset="-122"/>
                <a:ea typeface="宋体" charset="-122"/>
              </a:rPr>
              <a:t>且需接触有毒的化学物质。</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FB7B8959-D660-4FE7-8796-CAC948465677}" type="slidenum">
              <a:rPr lang="zh-CN" altLang="en-US" sz="1200">
                <a:solidFill>
                  <a:srgbClr val="000000"/>
                </a:solidFill>
                <a:latin typeface="Verdana" pitchFamily="34" charset="0"/>
              </a:rPr>
              <a:pPr algn="r"/>
              <a:t>34</a:t>
            </a:fld>
            <a:endParaRPr lang="en-US" altLang="zh-CN" sz="1200">
              <a:solidFill>
                <a:srgbClr val="000000"/>
              </a:solidFill>
              <a:latin typeface="Verdana" pitchFamily="34" charset="0"/>
            </a:endParaRPr>
          </a:p>
        </p:txBody>
      </p:sp>
      <p:sp>
        <p:nvSpPr>
          <p:cNvPr id="87042"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87043" name="TextBox 3"/>
          <p:cNvSpPr txBox="1">
            <a:spLocks noChangeArrowheads="1"/>
          </p:cNvSpPr>
          <p:nvPr/>
        </p:nvSpPr>
        <p:spPr bwMode="auto">
          <a:xfrm>
            <a:off x="1042988" y="1628775"/>
            <a:ext cx="5218112"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4.</a:t>
            </a:r>
            <a:r>
              <a:rPr lang="zh-CN" altLang="en-US" sz="2800" b="1">
                <a:solidFill>
                  <a:srgbClr val="000000"/>
                </a:solidFill>
                <a:latin typeface="宋体" charset="-122"/>
              </a:rPr>
              <a:t>突变体富集</a:t>
            </a:r>
            <a:r>
              <a:rPr lang="en-US" altLang="zh-CN" sz="2800" b="1">
                <a:solidFill>
                  <a:srgbClr val="000000"/>
                </a:solidFill>
                <a:latin typeface="宋体" charset="-122"/>
              </a:rPr>
              <a:t>PCR</a:t>
            </a:r>
            <a:r>
              <a:rPr lang="zh-CN" altLang="en-US" sz="2800" b="1">
                <a:solidFill>
                  <a:srgbClr val="000000"/>
                </a:solidFill>
                <a:latin typeface="宋体" charset="-122"/>
              </a:rPr>
              <a:t>法</a:t>
            </a:r>
            <a:endParaRPr lang="en-US" altLang="zh-CN" sz="2800" b="1">
              <a:solidFill>
                <a:srgbClr val="000000"/>
              </a:solidFill>
              <a:latin typeface="宋体" charset="-122"/>
            </a:endParaRPr>
          </a:p>
        </p:txBody>
      </p:sp>
      <p:sp>
        <p:nvSpPr>
          <p:cNvPr id="87044" name="TextBox 2"/>
          <p:cNvSpPr txBox="1">
            <a:spLocks noChangeArrowheads="1"/>
          </p:cNvSpPr>
          <p:nvPr/>
        </p:nvSpPr>
        <p:spPr bwMode="auto">
          <a:xfrm>
            <a:off x="1403350" y="2492375"/>
            <a:ext cx="6270625" cy="3159125"/>
          </a:xfrm>
          <a:prstGeom prst="rect">
            <a:avLst/>
          </a:prstGeom>
          <a:noFill/>
          <a:ln w="9525">
            <a:noFill/>
            <a:miter lim="800000"/>
            <a:headEnd/>
            <a:tailEnd/>
          </a:ln>
        </p:spPr>
        <p:txBody>
          <a:bodyPr>
            <a:spAutoFit/>
          </a:bodyPr>
          <a:lstStyle/>
          <a:p>
            <a:pPr algn="just">
              <a:lnSpc>
                <a:spcPct val="120000"/>
              </a:lnSpc>
            </a:pPr>
            <a:r>
              <a:rPr lang="en-US" altLang="zh-CN">
                <a:latin typeface="宋体" charset="-122"/>
              </a:rPr>
              <a:t>    </a:t>
            </a:r>
            <a:r>
              <a:rPr lang="zh-CN" altLang="en-US" sz="2400" b="1">
                <a:latin typeface="华文新魏"/>
                <a:ea typeface="华文新魏"/>
                <a:cs typeface="华文新魏"/>
              </a:rPr>
              <a:t>基本原理是利用癌基因或抑癌基因某个编码子部位存在已知的限制性内切酶位点，用连续两次的巢式</a:t>
            </a:r>
            <a:r>
              <a:rPr lang="en-US" altLang="zh-CN" sz="2400" b="1">
                <a:latin typeface="华文新魏"/>
                <a:ea typeface="华文新魏"/>
                <a:cs typeface="华文新魏"/>
              </a:rPr>
              <a:t>PCR</a:t>
            </a:r>
            <a:r>
              <a:rPr lang="zh-CN" altLang="en-US" sz="2400" b="1">
                <a:latin typeface="华文新魏"/>
                <a:ea typeface="华文新魏"/>
                <a:cs typeface="华文新魏"/>
              </a:rPr>
              <a:t>来扩增包含密码子区域的</a:t>
            </a:r>
            <a:r>
              <a:rPr lang="en-US" altLang="zh-CN" sz="2400" b="1">
                <a:latin typeface="华文新魏"/>
                <a:ea typeface="华文新魏"/>
                <a:cs typeface="华文新魏"/>
              </a:rPr>
              <a:t>DNA</a:t>
            </a:r>
            <a:r>
              <a:rPr lang="zh-CN" altLang="en-US" sz="2400" b="1">
                <a:latin typeface="华文新魏"/>
                <a:ea typeface="华文新魏"/>
                <a:cs typeface="华文新魏"/>
              </a:rPr>
              <a:t>片段，在两次扩增之间用相应的内切酶消化扩增的</a:t>
            </a:r>
            <a:r>
              <a:rPr lang="en-US" altLang="zh-CN" sz="2400" b="1">
                <a:latin typeface="华文新魏"/>
                <a:ea typeface="华文新魏"/>
                <a:cs typeface="华文新魏"/>
              </a:rPr>
              <a:t>DNA</a:t>
            </a:r>
            <a:r>
              <a:rPr lang="zh-CN" altLang="en-US" sz="2400" b="1">
                <a:latin typeface="华文新魏"/>
                <a:ea typeface="华文新魏"/>
                <a:cs typeface="华文新魏"/>
              </a:rPr>
              <a:t>片段，野生型因被酶切而不能进入第二次</a:t>
            </a:r>
            <a:r>
              <a:rPr lang="en-US" altLang="zh-CN" sz="2400" b="1">
                <a:latin typeface="华文新魏"/>
                <a:ea typeface="华文新魏"/>
                <a:cs typeface="华文新魏"/>
              </a:rPr>
              <a:t>PCR</a:t>
            </a:r>
            <a:r>
              <a:rPr lang="zh-CN" altLang="en-US" sz="2400" b="1">
                <a:latin typeface="华文新魏"/>
                <a:ea typeface="华文新魏"/>
                <a:cs typeface="华文新魏"/>
              </a:rPr>
              <a:t>扩增，而突变型能完整的进入第二次</a:t>
            </a:r>
            <a:r>
              <a:rPr lang="en-US" altLang="zh-CN" sz="2400" b="1">
                <a:latin typeface="华文新魏"/>
                <a:ea typeface="华文新魏"/>
                <a:cs typeface="华文新魏"/>
              </a:rPr>
              <a:t>PCR</a:t>
            </a:r>
            <a:r>
              <a:rPr lang="zh-CN" altLang="en-US" sz="2400" b="1">
                <a:latin typeface="华文新魏"/>
                <a:ea typeface="华文新魏"/>
                <a:cs typeface="华文新魏"/>
              </a:rPr>
              <a:t>扩增。</a:t>
            </a:r>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4DE629C0-E698-41D7-B035-7F212EC9B667}" type="slidenum">
              <a:rPr lang="zh-CN" altLang="en-US" sz="1200">
                <a:solidFill>
                  <a:srgbClr val="000000"/>
                </a:solidFill>
                <a:latin typeface="Verdana" pitchFamily="34" charset="0"/>
              </a:rPr>
              <a:pPr algn="r"/>
              <a:t>35</a:t>
            </a:fld>
            <a:endParaRPr lang="en-US" altLang="zh-CN" sz="1200">
              <a:solidFill>
                <a:srgbClr val="000000"/>
              </a:solidFill>
              <a:latin typeface="Verdana" pitchFamily="34" charset="0"/>
            </a:endParaRPr>
          </a:p>
        </p:txBody>
      </p:sp>
      <p:sp>
        <p:nvSpPr>
          <p:cNvPr id="88066"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88067" name="TextBox 2"/>
          <p:cNvSpPr txBox="1">
            <a:spLocks noChangeArrowheads="1"/>
          </p:cNvSpPr>
          <p:nvPr/>
        </p:nvSpPr>
        <p:spPr bwMode="auto">
          <a:xfrm>
            <a:off x="684213" y="2349500"/>
            <a:ext cx="7416800" cy="2903538"/>
          </a:xfrm>
          <a:prstGeom prst="rect">
            <a:avLst/>
          </a:prstGeom>
          <a:noFill/>
          <a:ln w="9525">
            <a:noFill/>
            <a:miter lim="800000"/>
            <a:headEnd/>
            <a:tailEnd/>
          </a:ln>
        </p:spPr>
        <p:txBody>
          <a:bodyPr>
            <a:spAutoFit/>
          </a:bodyPr>
          <a:lstStyle/>
          <a:p>
            <a:pPr algn="just">
              <a:lnSpc>
                <a:spcPct val="110000"/>
              </a:lnSpc>
            </a:pPr>
            <a:r>
              <a:rPr lang="en-US" altLang="zh-CN" sz="2000">
                <a:latin typeface="华文新魏"/>
                <a:ea typeface="华文新魏"/>
                <a:cs typeface="华文新魏"/>
              </a:rPr>
              <a:t>    </a:t>
            </a:r>
            <a:r>
              <a:rPr lang="zh-CN" altLang="en-US" sz="2400" b="1">
                <a:latin typeface="华文新魏"/>
                <a:ea typeface="华文新魏"/>
                <a:cs typeface="华文新魏"/>
              </a:rPr>
              <a:t>当</a:t>
            </a:r>
            <a:r>
              <a:rPr lang="en-US" altLang="zh-CN" sz="2400" b="1">
                <a:latin typeface="华文新魏"/>
                <a:ea typeface="华文新魏"/>
                <a:cs typeface="华文新魏"/>
              </a:rPr>
              <a:t>DNA</a:t>
            </a:r>
            <a:r>
              <a:rPr lang="zh-CN" altLang="en-US" sz="2400" b="1">
                <a:latin typeface="华文新魏"/>
                <a:ea typeface="华文新魏"/>
                <a:cs typeface="华文新魏"/>
              </a:rPr>
              <a:t>序列的差异发生在限制性内切酶识别位点或当</a:t>
            </a:r>
            <a:r>
              <a:rPr lang="en-US" altLang="zh-CN" sz="2400" b="1">
                <a:latin typeface="华文新魏"/>
                <a:ea typeface="华文新魏"/>
                <a:cs typeface="华文新魏"/>
              </a:rPr>
              <a:t>DNA</a:t>
            </a:r>
            <a:r>
              <a:rPr lang="zh-CN" altLang="en-US" sz="2400" b="1">
                <a:latin typeface="华文新魏"/>
                <a:ea typeface="华文新魏"/>
                <a:cs typeface="华文新魏"/>
              </a:rPr>
              <a:t>片段的插入、缺失或重复，可使基因组</a:t>
            </a:r>
            <a:r>
              <a:rPr lang="en-US" altLang="zh-CN" sz="2400" b="1">
                <a:latin typeface="华文新魏"/>
                <a:ea typeface="华文新魏"/>
                <a:cs typeface="华文新魏"/>
              </a:rPr>
              <a:t>DNA</a:t>
            </a:r>
            <a:r>
              <a:rPr lang="zh-CN" altLang="en-US" sz="2400" b="1">
                <a:latin typeface="华文新魏"/>
                <a:ea typeface="华文新魏"/>
                <a:cs typeface="华文新魏"/>
              </a:rPr>
              <a:t>经限制性内切酶水解后发生片段长度改变。因为这些特异基因片段是限制性内切酶的产物，在不同个体间出现不同长度的限制性片段类型，故称为限制性片段长度多态性（</a:t>
            </a:r>
            <a:r>
              <a:rPr lang="en-US" altLang="zh-CN" sz="2400" b="1">
                <a:latin typeface="华文新魏"/>
                <a:ea typeface="华文新魏"/>
                <a:cs typeface="华文新魏"/>
              </a:rPr>
              <a:t>RFLP</a:t>
            </a:r>
            <a:r>
              <a:rPr lang="zh-CN" altLang="en-US" sz="2400" b="1">
                <a:latin typeface="华文新魏"/>
                <a:ea typeface="华文新魏"/>
                <a:cs typeface="华文新魏"/>
              </a:rPr>
              <a:t>）。</a:t>
            </a:r>
            <a:endParaRPr lang="en-US" altLang="zh-CN" sz="2400" b="1">
              <a:latin typeface="华文新魏"/>
              <a:ea typeface="华文新魏"/>
              <a:cs typeface="华文新魏"/>
            </a:endParaRPr>
          </a:p>
          <a:p>
            <a:pPr algn="just">
              <a:lnSpc>
                <a:spcPct val="110000"/>
              </a:lnSpc>
            </a:pPr>
            <a:r>
              <a:rPr lang="en-US" altLang="zh-CN" sz="2400" b="1">
                <a:latin typeface="华文新魏"/>
                <a:ea typeface="华文新魏"/>
                <a:cs typeface="华文新魏"/>
              </a:rPr>
              <a:t>   </a:t>
            </a:r>
            <a:endParaRPr lang="zh-CN" altLang="en-US" sz="2400" b="1">
              <a:latin typeface="华文新魏"/>
              <a:ea typeface="华文新魏"/>
              <a:cs typeface="华文新魏"/>
            </a:endParaRPr>
          </a:p>
        </p:txBody>
      </p:sp>
      <p:sp>
        <p:nvSpPr>
          <p:cNvPr id="88068" name="TextBox 3"/>
          <p:cNvSpPr txBox="1">
            <a:spLocks noChangeArrowheads="1"/>
          </p:cNvSpPr>
          <p:nvPr/>
        </p:nvSpPr>
        <p:spPr bwMode="auto">
          <a:xfrm>
            <a:off x="684213" y="1773238"/>
            <a:ext cx="6256337" cy="519112"/>
          </a:xfrm>
          <a:prstGeom prst="rect">
            <a:avLst/>
          </a:prstGeom>
          <a:noFill/>
          <a:ln w="9525">
            <a:noFill/>
            <a:miter lim="800000"/>
            <a:headEnd/>
            <a:tailEnd/>
          </a:ln>
        </p:spPr>
        <p:txBody>
          <a:bodyPr wrap="none">
            <a:spAutoFit/>
          </a:bodyPr>
          <a:lstStyle/>
          <a:p>
            <a:r>
              <a:rPr lang="zh-CN" altLang="en-US" sz="2800" b="1">
                <a:latin typeface="宋体" charset="-122"/>
              </a:rPr>
              <a:t>二、基因丢失、扩增及重复序列的检测</a:t>
            </a: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idx="4294967295"/>
          </p:nvPr>
        </p:nvSpPr>
        <p:spPr/>
        <p:txBody>
          <a:bodyPr/>
          <a:lstStyle/>
          <a:p>
            <a:endParaRPr lang="zh-CN" altLang="en-US" smtClean="0"/>
          </a:p>
        </p:txBody>
      </p:sp>
      <p:sp>
        <p:nvSpPr>
          <p:cNvPr id="89090" name="Rectangle 3"/>
          <p:cNvSpPr>
            <a:spLocks noGrp="1" noChangeArrowheads="1"/>
          </p:cNvSpPr>
          <p:nvPr>
            <p:ph type="body" idx="4294967295"/>
          </p:nvPr>
        </p:nvSpPr>
        <p:spPr>
          <a:xfrm>
            <a:off x="5003800" y="2276475"/>
            <a:ext cx="3132138" cy="4246563"/>
          </a:xfrm>
        </p:spPr>
        <p:txBody>
          <a:bodyPr/>
          <a:lstStyle/>
          <a:p>
            <a:pPr algn="just" eaLnBrk="1" hangingPunct="1">
              <a:lnSpc>
                <a:spcPct val="110000"/>
              </a:lnSpc>
              <a:spcBef>
                <a:spcPct val="0"/>
              </a:spcBef>
              <a:buFontTx/>
              <a:buNone/>
            </a:pPr>
            <a:r>
              <a:rPr lang="zh-CN" altLang="en-US" sz="2400" b="1" smtClean="0"/>
              <a:t>     </a:t>
            </a:r>
            <a:r>
              <a:rPr lang="zh-CN" altLang="en-US" sz="2200" b="1" smtClean="0"/>
              <a:t>检测时采集肿瘤组织和同一患者的正常体细胞配对，分别提取</a:t>
            </a:r>
            <a:r>
              <a:rPr lang="en-US" altLang="zh-CN" sz="2200" b="1" smtClean="0"/>
              <a:t>DNA</a:t>
            </a:r>
            <a:r>
              <a:rPr lang="zh-CN" altLang="en-US" sz="2200" b="1" smtClean="0"/>
              <a:t>、特定的内切酶，经电泳，转印，与标记探针进行</a:t>
            </a:r>
            <a:r>
              <a:rPr lang="en-US" altLang="zh-CN" sz="2200" b="1" smtClean="0"/>
              <a:t>Southern</a:t>
            </a:r>
            <a:r>
              <a:rPr lang="zh-CN" altLang="en-US" sz="2200" b="1" smtClean="0"/>
              <a:t>杂交后进行等位基因分析。</a:t>
            </a:r>
            <a:endParaRPr lang="zh-CN" altLang="en-US" sz="2200" smtClean="0"/>
          </a:p>
        </p:txBody>
      </p:sp>
      <p:pic>
        <p:nvPicPr>
          <p:cNvPr id="89091" name="Picture 5" descr="e1bf8725bdafd82235a80f45"/>
          <p:cNvPicPr>
            <a:picLocks noChangeAspect="1" noChangeArrowheads="1"/>
          </p:cNvPicPr>
          <p:nvPr/>
        </p:nvPicPr>
        <p:blipFill>
          <a:blip r:embed="rId2"/>
          <a:srcRect/>
          <a:stretch>
            <a:fillRect/>
          </a:stretch>
        </p:blipFill>
        <p:spPr bwMode="auto">
          <a:xfrm>
            <a:off x="755650" y="1196975"/>
            <a:ext cx="4605338" cy="4970463"/>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BCCCD5A0-9519-4F56-A372-43C10D1429A9}" type="slidenum">
              <a:rPr lang="zh-CN" altLang="en-US" sz="1200">
                <a:solidFill>
                  <a:srgbClr val="000000"/>
                </a:solidFill>
                <a:latin typeface="Verdana" pitchFamily="34" charset="0"/>
              </a:rPr>
              <a:pPr algn="r"/>
              <a:t>37</a:t>
            </a:fld>
            <a:endParaRPr lang="en-US" altLang="zh-CN" sz="1200">
              <a:solidFill>
                <a:srgbClr val="000000"/>
              </a:solidFill>
              <a:latin typeface="Verdana" pitchFamily="34" charset="0"/>
            </a:endParaRPr>
          </a:p>
        </p:txBody>
      </p:sp>
      <p:sp>
        <p:nvSpPr>
          <p:cNvPr id="90114"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90115" name="TextBox 3"/>
          <p:cNvSpPr txBox="1">
            <a:spLocks noChangeArrowheads="1"/>
          </p:cNvSpPr>
          <p:nvPr/>
        </p:nvSpPr>
        <p:spPr bwMode="auto">
          <a:xfrm>
            <a:off x="900113" y="1989138"/>
            <a:ext cx="5219700"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1.</a:t>
            </a:r>
            <a:r>
              <a:rPr lang="zh-CN" altLang="en-US" sz="2800" b="1">
                <a:solidFill>
                  <a:srgbClr val="000000"/>
                </a:solidFill>
                <a:latin typeface="宋体" charset="-122"/>
              </a:rPr>
              <a:t>费城染色体用于检测白血病</a:t>
            </a:r>
            <a:endParaRPr lang="en-US" altLang="zh-CN" sz="2800" b="1">
              <a:solidFill>
                <a:srgbClr val="000000"/>
              </a:solidFill>
              <a:latin typeface="宋体" charset="-122"/>
            </a:endParaRPr>
          </a:p>
        </p:txBody>
      </p:sp>
      <p:pic>
        <p:nvPicPr>
          <p:cNvPr id="90116" name="图片 1"/>
          <p:cNvPicPr>
            <a:picLocks noChangeAspect="1"/>
          </p:cNvPicPr>
          <p:nvPr/>
        </p:nvPicPr>
        <p:blipFill>
          <a:blip r:embed="rId2"/>
          <a:srcRect/>
          <a:stretch>
            <a:fillRect/>
          </a:stretch>
        </p:blipFill>
        <p:spPr bwMode="auto">
          <a:xfrm>
            <a:off x="1116013" y="2708275"/>
            <a:ext cx="4244975" cy="3162300"/>
          </a:xfrm>
          <a:prstGeom prst="rect">
            <a:avLst/>
          </a:prstGeom>
          <a:noFill/>
          <a:ln w="9525">
            <a:noFill/>
            <a:miter lim="800000"/>
            <a:headEnd/>
            <a:tailEnd/>
          </a:ln>
        </p:spPr>
      </p:pic>
      <p:sp>
        <p:nvSpPr>
          <p:cNvPr id="90117" name="TextBox 2"/>
          <p:cNvSpPr txBox="1">
            <a:spLocks noChangeArrowheads="1"/>
          </p:cNvSpPr>
          <p:nvPr/>
        </p:nvSpPr>
        <p:spPr bwMode="auto">
          <a:xfrm>
            <a:off x="5508625" y="3500438"/>
            <a:ext cx="3168650" cy="2282825"/>
          </a:xfrm>
          <a:prstGeom prst="rect">
            <a:avLst/>
          </a:prstGeom>
          <a:noFill/>
          <a:ln w="9525">
            <a:noFill/>
            <a:miter lim="800000"/>
            <a:headEnd/>
            <a:tailEnd/>
          </a:ln>
        </p:spPr>
        <p:txBody>
          <a:bodyPr>
            <a:spAutoFit/>
          </a:bodyPr>
          <a:lstStyle/>
          <a:p>
            <a:r>
              <a:rPr lang="zh-CN" altLang="en-US">
                <a:latin typeface="Verdana" pitchFamily="34" charset="0"/>
                <a:ea typeface="华文新魏"/>
                <a:cs typeface="华文新魏"/>
              </a:rPr>
              <a:t>     </a:t>
            </a:r>
            <a:r>
              <a:rPr lang="zh-CN" altLang="en-US" sz="2400" b="1">
                <a:latin typeface="Verdana" pitchFamily="34" charset="0"/>
                <a:ea typeface="华文新魏"/>
                <a:cs typeface="华文新魏"/>
              </a:rPr>
              <a:t>人体</a:t>
            </a:r>
            <a:r>
              <a:rPr lang="en-US" altLang="zh-CN" sz="2400" b="1">
                <a:latin typeface="Verdana" pitchFamily="34" charset="0"/>
                <a:ea typeface="华文新魏"/>
                <a:cs typeface="华文新魏"/>
              </a:rPr>
              <a:t>22</a:t>
            </a:r>
            <a:r>
              <a:rPr lang="zh-CN" altLang="en-US" sz="2400" b="1">
                <a:latin typeface="Verdana" pitchFamily="34" charset="0"/>
                <a:ea typeface="华文新魏"/>
                <a:cs typeface="华文新魏"/>
              </a:rPr>
              <a:t>号染色体长臂大部分易位至</a:t>
            </a:r>
            <a:r>
              <a:rPr lang="en-US" altLang="zh-CN" sz="2400" b="1">
                <a:latin typeface="Verdana" pitchFamily="34" charset="0"/>
                <a:ea typeface="华文新魏"/>
                <a:cs typeface="华文新魏"/>
              </a:rPr>
              <a:t>9</a:t>
            </a:r>
            <a:r>
              <a:rPr lang="zh-CN" altLang="en-US" sz="2400" b="1">
                <a:latin typeface="Verdana" pitchFamily="34" charset="0"/>
                <a:ea typeface="华文新魏"/>
                <a:cs typeface="华文新魏"/>
              </a:rPr>
              <a:t>号染色体长臂而变成一个很小的染色体。是慢性粒细胞白血病的特征性染色体。</a:t>
            </a:r>
          </a:p>
        </p:txBody>
      </p:sp>
      <p:sp>
        <p:nvSpPr>
          <p:cNvPr id="90118" name="TextBox 3"/>
          <p:cNvSpPr txBox="1">
            <a:spLocks noChangeArrowheads="1"/>
          </p:cNvSpPr>
          <p:nvPr/>
        </p:nvSpPr>
        <p:spPr bwMode="auto">
          <a:xfrm>
            <a:off x="746125" y="1644650"/>
            <a:ext cx="5540375" cy="584200"/>
          </a:xfrm>
          <a:prstGeom prst="rect">
            <a:avLst/>
          </a:prstGeom>
          <a:noFill/>
          <a:ln w="9525">
            <a:noFill/>
            <a:miter lim="800000"/>
            <a:headEnd/>
            <a:tailEnd/>
          </a:ln>
        </p:spPr>
        <p:txBody>
          <a:bodyPr wrap="none">
            <a:spAutoFit/>
          </a:bodyPr>
          <a:lstStyle/>
          <a:p>
            <a:r>
              <a:rPr lang="zh-CN" altLang="en-US" sz="3200" b="1">
                <a:latin typeface="宋体" charset="-122"/>
              </a:rPr>
              <a:t>三、癌基因与抑癌基因的诊断</a:t>
            </a:r>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63C29ED6-E90B-4435-9E3D-82F060F349F1}" type="slidenum">
              <a:rPr lang="zh-CN" altLang="en-US" sz="1200">
                <a:solidFill>
                  <a:srgbClr val="000000"/>
                </a:solidFill>
                <a:latin typeface="Verdana" pitchFamily="34" charset="0"/>
              </a:rPr>
              <a:pPr algn="r"/>
              <a:t>38</a:t>
            </a:fld>
            <a:endParaRPr lang="en-US" altLang="zh-CN" sz="1200">
              <a:solidFill>
                <a:srgbClr val="000000"/>
              </a:solidFill>
              <a:latin typeface="Verdana" pitchFamily="34" charset="0"/>
            </a:endParaRPr>
          </a:p>
        </p:txBody>
      </p:sp>
      <p:sp>
        <p:nvSpPr>
          <p:cNvPr id="91138"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91139" name="TextBox 3"/>
          <p:cNvSpPr txBox="1">
            <a:spLocks noChangeArrowheads="1"/>
          </p:cNvSpPr>
          <p:nvPr/>
        </p:nvSpPr>
        <p:spPr bwMode="auto">
          <a:xfrm>
            <a:off x="1042988" y="1700213"/>
            <a:ext cx="6481762"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2.ras</a:t>
            </a:r>
            <a:r>
              <a:rPr lang="zh-CN" altLang="en-US" sz="2800" b="1">
                <a:solidFill>
                  <a:srgbClr val="000000"/>
                </a:solidFill>
                <a:latin typeface="宋体" charset="-122"/>
              </a:rPr>
              <a:t>基因家族及其表达产物</a:t>
            </a:r>
            <a:endParaRPr lang="en-US" altLang="zh-CN" sz="2800" b="1">
              <a:solidFill>
                <a:srgbClr val="000000"/>
              </a:solidFill>
              <a:latin typeface="宋体" charset="-122"/>
            </a:endParaRPr>
          </a:p>
        </p:txBody>
      </p:sp>
      <p:sp>
        <p:nvSpPr>
          <p:cNvPr id="91140" name="TextBox 2"/>
          <p:cNvSpPr txBox="1">
            <a:spLocks noChangeArrowheads="1"/>
          </p:cNvSpPr>
          <p:nvPr/>
        </p:nvSpPr>
        <p:spPr bwMode="auto">
          <a:xfrm>
            <a:off x="1042988" y="2492375"/>
            <a:ext cx="7129462" cy="3305175"/>
          </a:xfrm>
          <a:prstGeom prst="rect">
            <a:avLst/>
          </a:prstGeom>
          <a:noFill/>
          <a:ln w="9525">
            <a:noFill/>
            <a:miter lim="800000"/>
            <a:headEnd/>
            <a:tailEnd/>
          </a:ln>
        </p:spPr>
        <p:txBody>
          <a:bodyPr>
            <a:spAutoFit/>
          </a:bodyPr>
          <a:lstStyle/>
          <a:p>
            <a:pPr algn="just">
              <a:lnSpc>
                <a:spcPct val="110000"/>
              </a:lnSpc>
            </a:pPr>
            <a:r>
              <a:rPr lang="en-US" altLang="zh-CN">
                <a:latin typeface="Verdana" pitchFamily="34" charset="0"/>
                <a:ea typeface="华文新魏"/>
                <a:cs typeface="华文新魏"/>
              </a:rPr>
              <a:t>    </a:t>
            </a:r>
            <a:r>
              <a:rPr lang="en-US" altLang="zh-CN" sz="2400" b="1">
                <a:latin typeface="宋体" charset="-122"/>
                <a:ea typeface="华文新魏"/>
                <a:cs typeface="华文新魏"/>
              </a:rPr>
              <a:t>ras</a:t>
            </a:r>
            <a:r>
              <a:rPr lang="zh-CN" altLang="en-US" sz="2400" b="1">
                <a:latin typeface="宋体" charset="-122"/>
                <a:ea typeface="华文新魏"/>
                <a:cs typeface="华文新魏"/>
              </a:rPr>
              <a:t>基因编码产物为</a:t>
            </a:r>
            <a:r>
              <a:rPr lang="en-US" altLang="zh-CN" sz="2400" b="1">
                <a:latin typeface="宋体" charset="-122"/>
                <a:ea typeface="华文新魏"/>
                <a:cs typeface="华文新魏"/>
              </a:rPr>
              <a:t>p21</a:t>
            </a:r>
            <a:r>
              <a:rPr lang="en-US" altLang="zh-CN" sz="2400" b="1" baseline="30000">
                <a:latin typeface="宋体" charset="-122"/>
                <a:ea typeface="华文新魏"/>
                <a:cs typeface="华文新魏"/>
              </a:rPr>
              <a:t>ras</a:t>
            </a:r>
            <a:r>
              <a:rPr lang="zh-CN" altLang="en-US" sz="2400" b="1">
                <a:latin typeface="宋体" charset="-122"/>
                <a:ea typeface="华文新魏"/>
                <a:cs typeface="华文新魏"/>
              </a:rPr>
              <a:t>蛋白，其本质为膜相关的</a:t>
            </a:r>
            <a:r>
              <a:rPr lang="en-US" altLang="zh-CN" sz="2400" b="1">
                <a:latin typeface="宋体" charset="-122"/>
                <a:ea typeface="华文新魏"/>
                <a:cs typeface="华文新魏"/>
              </a:rPr>
              <a:t>G</a:t>
            </a:r>
            <a:r>
              <a:rPr lang="zh-CN" altLang="en-US" sz="2400" b="1">
                <a:latin typeface="宋体" charset="-122"/>
                <a:ea typeface="华文新魏"/>
                <a:cs typeface="华文新魏"/>
              </a:rPr>
              <a:t>蛋白，具有</a:t>
            </a:r>
            <a:r>
              <a:rPr lang="en-US" altLang="zh-CN" sz="2400" b="1">
                <a:latin typeface="宋体" charset="-122"/>
                <a:ea typeface="华文新魏"/>
                <a:cs typeface="华文新魏"/>
              </a:rPr>
              <a:t>GTP</a:t>
            </a:r>
            <a:r>
              <a:rPr lang="zh-CN" altLang="en-US" sz="2400" b="1">
                <a:latin typeface="宋体" charset="-122"/>
                <a:ea typeface="华文新魏"/>
                <a:cs typeface="华文新魏"/>
              </a:rPr>
              <a:t>酶活性，参与信号转导。当机体发生肿瘤时，编码</a:t>
            </a:r>
            <a:r>
              <a:rPr lang="en-US" altLang="zh-CN" sz="2400" b="1">
                <a:latin typeface="宋体" charset="-122"/>
                <a:ea typeface="华文新魏"/>
                <a:cs typeface="华文新魏"/>
              </a:rPr>
              <a:t>p21</a:t>
            </a:r>
            <a:r>
              <a:rPr lang="en-US" altLang="zh-CN" sz="2400" b="1" baseline="30000">
                <a:latin typeface="宋体" charset="-122"/>
                <a:ea typeface="华文新魏"/>
                <a:cs typeface="华文新魏"/>
              </a:rPr>
              <a:t>ras</a:t>
            </a:r>
            <a:r>
              <a:rPr lang="zh-CN" altLang="en-US" sz="2400" b="1">
                <a:latin typeface="宋体" charset="-122"/>
                <a:ea typeface="华文新魏"/>
                <a:cs typeface="华文新魏"/>
              </a:rPr>
              <a:t>蛋白的第</a:t>
            </a:r>
            <a:r>
              <a:rPr lang="en-US" altLang="zh-CN" sz="2400" b="1">
                <a:latin typeface="宋体" charset="-122"/>
                <a:ea typeface="华文新魏"/>
                <a:cs typeface="华文新魏"/>
              </a:rPr>
              <a:t>12</a:t>
            </a:r>
            <a:r>
              <a:rPr lang="zh-CN" altLang="en-US" sz="2400" b="1">
                <a:latin typeface="宋体" charset="-122"/>
                <a:ea typeface="华文新魏"/>
                <a:cs typeface="华文新魏"/>
              </a:rPr>
              <a:t>、</a:t>
            </a:r>
            <a:r>
              <a:rPr lang="en-US" altLang="zh-CN" sz="2400" b="1">
                <a:latin typeface="宋体" charset="-122"/>
                <a:ea typeface="华文新魏"/>
                <a:cs typeface="华文新魏"/>
              </a:rPr>
              <a:t>13</a:t>
            </a:r>
            <a:r>
              <a:rPr lang="zh-CN" altLang="en-US" sz="2400" b="1">
                <a:latin typeface="宋体" charset="-122"/>
                <a:ea typeface="华文新魏"/>
                <a:cs typeface="华文新魏"/>
              </a:rPr>
              <a:t>及</a:t>
            </a:r>
            <a:r>
              <a:rPr lang="en-US" altLang="zh-CN" sz="2400" b="1">
                <a:latin typeface="宋体" charset="-122"/>
                <a:ea typeface="华文新魏"/>
                <a:cs typeface="华文新魏"/>
              </a:rPr>
              <a:t>61</a:t>
            </a:r>
            <a:r>
              <a:rPr lang="zh-CN" altLang="en-US" sz="2400" b="1">
                <a:latin typeface="宋体" charset="-122"/>
                <a:ea typeface="华文新魏"/>
                <a:cs typeface="华文新魏"/>
              </a:rPr>
              <a:t>位氨基酸的核苷酸可以发生点突变，突变型的</a:t>
            </a:r>
            <a:r>
              <a:rPr lang="en-US" altLang="zh-CN" sz="2400" b="1">
                <a:latin typeface="宋体" charset="-122"/>
                <a:ea typeface="华文新魏"/>
                <a:cs typeface="华文新魏"/>
              </a:rPr>
              <a:t>p21</a:t>
            </a:r>
            <a:r>
              <a:rPr lang="en-US" altLang="zh-CN" sz="2400" b="1" baseline="30000">
                <a:latin typeface="宋体" charset="-122"/>
                <a:ea typeface="华文新魏"/>
                <a:cs typeface="华文新魏"/>
              </a:rPr>
              <a:t>ras</a:t>
            </a:r>
            <a:r>
              <a:rPr lang="zh-CN" altLang="en-US" sz="2400" b="1">
                <a:latin typeface="宋体" charset="-122"/>
                <a:ea typeface="华文新魏"/>
                <a:cs typeface="华文新魏"/>
              </a:rPr>
              <a:t>蛋白不具有</a:t>
            </a:r>
            <a:r>
              <a:rPr lang="en-US" altLang="zh-CN" sz="2400" b="1">
                <a:latin typeface="宋体" charset="-122"/>
                <a:ea typeface="华文新魏"/>
                <a:cs typeface="华文新魏"/>
              </a:rPr>
              <a:t>GTP</a:t>
            </a:r>
            <a:r>
              <a:rPr lang="zh-CN" altLang="en-US" sz="2400" b="1">
                <a:latin typeface="宋体" charset="-122"/>
                <a:ea typeface="华文新魏"/>
                <a:cs typeface="华文新魏"/>
              </a:rPr>
              <a:t>酶活化，无法使</a:t>
            </a:r>
            <a:r>
              <a:rPr lang="en-US" altLang="zh-CN" sz="2400" b="1">
                <a:latin typeface="宋体" charset="-122"/>
                <a:ea typeface="华文新魏"/>
                <a:cs typeface="华文新魏"/>
              </a:rPr>
              <a:t>GTP</a:t>
            </a:r>
            <a:r>
              <a:rPr lang="zh-CN" altLang="en-US" sz="2400" b="1">
                <a:latin typeface="宋体" charset="-122"/>
                <a:ea typeface="华文新魏"/>
                <a:cs typeface="华文新魏"/>
              </a:rPr>
              <a:t>水解为</a:t>
            </a:r>
            <a:r>
              <a:rPr lang="en-US" altLang="zh-CN" sz="2400" b="1">
                <a:latin typeface="宋体" charset="-122"/>
                <a:ea typeface="华文新魏"/>
                <a:cs typeface="华文新魏"/>
              </a:rPr>
              <a:t>GDP</a:t>
            </a:r>
            <a:r>
              <a:rPr lang="zh-CN" altLang="en-US" sz="2400" b="1">
                <a:latin typeface="宋体" charset="-122"/>
                <a:ea typeface="华文新魏"/>
                <a:cs typeface="华文新魏"/>
              </a:rPr>
              <a:t>。</a:t>
            </a:r>
            <a:endParaRPr lang="en-US" altLang="zh-CN" sz="2400" b="1">
              <a:latin typeface="宋体" charset="-122"/>
              <a:ea typeface="华文新魏"/>
              <a:cs typeface="华文新魏"/>
            </a:endParaRPr>
          </a:p>
          <a:p>
            <a:pPr algn="just">
              <a:lnSpc>
                <a:spcPct val="110000"/>
              </a:lnSpc>
            </a:pPr>
            <a:r>
              <a:rPr lang="en-US" altLang="zh-CN" sz="2400" b="1">
                <a:latin typeface="宋体" charset="-122"/>
                <a:ea typeface="华文新魏"/>
                <a:cs typeface="华文新魏"/>
              </a:rPr>
              <a:t>    </a:t>
            </a:r>
            <a:r>
              <a:rPr lang="zh-CN" altLang="en-US" sz="2400" b="1">
                <a:latin typeface="宋体" charset="-122"/>
                <a:ea typeface="华文新魏"/>
                <a:cs typeface="华文新魏"/>
              </a:rPr>
              <a:t>目前可用于</a:t>
            </a:r>
            <a:r>
              <a:rPr lang="en-US" altLang="zh-CN" sz="2400" b="1">
                <a:latin typeface="宋体" charset="-122"/>
                <a:ea typeface="华文新魏"/>
                <a:cs typeface="华文新魏"/>
              </a:rPr>
              <a:t>ras</a:t>
            </a:r>
            <a:r>
              <a:rPr lang="zh-CN" altLang="en-US" sz="2400" b="1">
                <a:latin typeface="宋体" charset="-122"/>
                <a:ea typeface="华文新魏"/>
                <a:cs typeface="华文新魏"/>
              </a:rPr>
              <a:t>基因的检测方法：</a:t>
            </a:r>
            <a:r>
              <a:rPr lang="en-US" altLang="zh-CN" sz="2400" b="1">
                <a:latin typeface="宋体" charset="-122"/>
                <a:ea typeface="华文新魏"/>
                <a:cs typeface="华文新魏"/>
              </a:rPr>
              <a:t>PCR-SSCP</a:t>
            </a:r>
            <a:r>
              <a:rPr lang="zh-CN" altLang="en-US" sz="2400" b="1">
                <a:latin typeface="宋体" charset="-122"/>
                <a:ea typeface="华文新魏"/>
                <a:cs typeface="华文新魏"/>
              </a:rPr>
              <a:t>、</a:t>
            </a:r>
            <a:r>
              <a:rPr lang="en-US" altLang="zh-CN" sz="2400" b="1">
                <a:latin typeface="宋体" charset="-122"/>
                <a:ea typeface="华文新魏"/>
                <a:cs typeface="华文新魏"/>
              </a:rPr>
              <a:t>DGGE</a:t>
            </a:r>
            <a:r>
              <a:rPr lang="zh-CN" altLang="en-US" sz="2400" b="1">
                <a:latin typeface="宋体" charset="-122"/>
                <a:ea typeface="华文新魏"/>
                <a:cs typeface="华文新魏"/>
              </a:rPr>
              <a:t>、</a:t>
            </a:r>
            <a:r>
              <a:rPr lang="en-US" altLang="zh-CN" sz="2400" b="1">
                <a:latin typeface="宋体" charset="-122"/>
                <a:ea typeface="华文新魏"/>
                <a:cs typeface="华文新魏"/>
              </a:rPr>
              <a:t>PCR-ASO</a:t>
            </a:r>
            <a:r>
              <a:rPr lang="zh-CN" altLang="en-US" sz="2400" b="1">
                <a:latin typeface="宋体" charset="-122"/>
                <a:ea typeface="华文新魏"/>
                <a:cs typeface="华文新魏"/>
              </a:rPr>
              <a:t>、测序技术、免疫组织化学、</a:t>
            </a:r>
            <a:r>
              <a:rPr lang="en-US" altLang="zh-CN" sz="2400" b="1">
                <a:latin typeface="宋体" charset="-122"/>
                <a:ea typeface="华文新魏"/>
                <a:cs typeface="华文新魏"/>
              </a:rPr>
              <a:t>ELISA</a:t>
            </a:r>
            <a:r>
              <a:rPr lang="zh-CN" altLang="en-US" sz="2400" b="1">
                <a:latin typeface="宋体" charset="-122"/>
                <a:ea typeface="华文新魏"/>
                <a:cs typeface="华文新魏"/>
              </a:rPr>
              <a:t>法、</a:t>
            </a:r>
            <a:r>
              <a:rPr lang="en-US" altLang="zh-CN" sz="2400" b="1">
                <a:latin typeface="宋体" charset="-122"/>
                <a:ea typeface="华文新魏"/>
                <a:cs typeface="华文新魏"/>
              </a:rPr>
              <a:t>Western</a:t>
            </a:r>
            <a:r>
              <a:rPr lang="zh-CN" altLang="en-US" sz="2400" b="1">
                <a:latin typeface="宋体" charset="-122"/>
                <a:ea typeface="华文新魏"/>
                <a:cs typeface="华文新魏"/>
              </a:rPr>
              <a:t>印迹法等。</a:t>
            </a:r>
            <a:endParaRPr lang="en-US" altLang="zh-CN" sz="2400" b="1">
              <a:latin typeface="宋体" charset="-122"/>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7789E72C-5D70-49AD-9B96-DAFD201EFE94}" type="slidenum">
              <a:rPr lang="zh-CN" altLang="en-US" sz="1200">
                <a:solidFill>
                  <a:srgbClr val="000000"/>
                </a:solidFill>
                <a:latin typeface="Verdana" pitchFamily="34" charset="0"/>
              </a:rPr>
              <a:pPr algn="r"/>
              <a:t>39</a:t>
            </a:fld>
            <a:endParaRPr lang="en-US" altLang="zh-CN" sz="1200">
              <a:solidFill>
                <a:srgbClr val="000000"/>
              </a:solidFill>
              <a:latin typeface="Verdana" pitchFamily="34" charset="0"/>
            </a:endParaRPr>
          </a:p>
        </p:txBody>
      </p:sp>
      <p:sp>
        <p:nvSpPr>
          <p:cNvPr id="92162"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92163" name="TextBox 3"/>
          <p:cNvSpPr txBox="1">
            <a:spLocks noChangeArrowheads="1"/>
          </p:cNvSpPr>
          <p:nvPr/>
        </p:nvSpPr>
        <p:spPr bwMode="auto">
          <a:xfrm>
            <a:off x="1116013" y="1700213"/>
            <a:ext cx="6481762"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3.myc</a:t>
            </a:r>
            <a:r>
              <a:rPr lang="zh-CN" altLang="en-US" sz="2800" b="1">
                <a:solidFill>
                  <a:srgbClr val="000000"/>
                </a:solidFill>
                <a:latin typeface="宋体" charset="-122"/>
              </a:rPr>
              <a:t>基因家族及其表达产物</a:t>
            </a:r>
          </a:p>
        </p:txBody>
      </p:sp>
      <p:sp>
        <p:nvSpPr>
          <p:cNvPr id="92164" name="TextBox 2"/>
          <p:cNvSpPr txBox="1">
            <a:spLocks noChangeArrowheads="1"/>
          </p:cNvSpPr>
          <p:nvPr/>
        </p:nvSpPr>
        <p:spPr bwMode="auto">
          <a:xfrm>
            <a:off x="1331913" y="2492375"/>
            <a:ext cx="6911975" cy="2940050"/>
          </a:xfrm>
          <a:prstGeom prst="rect">
            <a:avLst/>
          </a:prstGeom>
          <a:noFill/>
          <a:ln w="9525">
            <a:noFill/>
            <a:miter lim="800000"/>
            <a:headEnd/>
            <a:tailEnd/>
          </a:ln>
        </p:spPr>
        <p:txBody>
          <a:bodyPr>
            <a:spAutoFit/>
          </a:bodyPr>
          <a:lstStyle/>
          <a:p>
            <a:pPr algn="just">
              <a:lnSpc>
                <a:spcPct val="130000"/>
              </a:lnSpc>
            </a:pPr>
            <a:r>
              <a:rPr lang="en-US" altLang="zh-CN">
                <a:latin typeface="Verdana" pitchFamily="34" charset="0"/>
                <a:ea typeface="华文新魏"/>
                <a:cs typeface="华文新魏"/>
              </a:rPr>
              <a:t>    </a:t>
            </a:r>
            <a:r>
              <a:rPr lang="en-US" altLang="zh-CN" sz="2400" b="1">
                <a:latin typeface="宋体" charset="-122"/>
                <a:ea typeface="华文新魏"/>
                <a:cs typeface="华文新魏"/>
              </a:rPr>
              <a:t>myc</a:t>
            </a:r>
            <a:r>
              <a:rPr lang="zh-CN" altLang="en-US" sz="2400" b="1">
                <a:latin typeface="宋体" charset="-122"/>
                <a:ea typeface="华文新魏"/>
                <a:cs typeface="华文新魏"/>
              </a:rPr>
              <a:t>基因家族共</a:t>
            </a:r>
            <a:r>
              <a:rPr lang="en-US" altLang="zh-CN" sz="2400" b="1">
                <a:latin typeface="宋体" charset="-122"/>
                <a:ea typeface="华文新魏"/>
                <a:cs typeface="华文新魏"/>
              </a:rPr>
              <a:t>6</a:t>
            </a:r>
            <a:r>
              <a:rPr lang="zh-CN" altLang="en-US" sz="2400" b="1">
                <a:latin typeface="宋体" charset="-122"/>
                <a:ea typeface="华文新魏"/>
                <a:cs typeface="华文新魏"/>
              </a:rPr>
              <a:t>个成员：</a:t>
            </a:r>
            <a:r>
              <a:rPr lang="en-US" altLang="zh-CN" sz="2400" b="1">
                <a:latin typeface="宋体" charset="-122"/>
                <a:ea typeface="华文新魏"/>
                <a:cs typeface="华文新魏"/>
              </a:rPr>
              <a:t>c-myc</a:t>
            </a:r>
            <a:r>
              <a:rPr lang="zh-CN" altLang="en-US" sz="2400" b="1">
                <a:latin typeface="宋体" charset="-122"/>
                <a:ea typeface="华文新魏"/>
                <a:cs typeface="华文新魏"/>
              </a:rPr>
              <a:t>、</a:t>
            </a:r>
            <a:r>
              <a:rPr lang="en-US" altLang="zh-CN" sz="2400" b="1">
                <a:latin typeface="宋体" charset="-122"/>
                <a:ea typeface="华文新魏"/>
                <a:cs typeface="华文新魏"/>
              </a:rPr>
              <a:t>N-myc</a:t>
            </a:r>
            <a:r>
              <a:rPr lang="zh-CN" altLang="en-US" sz="2400" b="1">
                <a:latin typeface="宋体" charset="-122"/>
                <a:ea typeface="华文新魏"/>
                <a:cs typeface="华文新魏"/>
              </a:rPr>
              <a:t>、</a:t>
            </a:r>
            <a:r>
              <a:rPr lang="en-US" altLang="zh-CN" sz="2400" b="1">
                <a:latin typeface="宋体" charset="-122"/>
                <a:ea typeface="华文新魏"/>
                <a:cs typeface="华文新魏"/>
              </a:rPr>
              <a:t>L-myc</a:t>
            </a:r>
            <a:r>
              <a:rPr lang="zh-CN" altLang="en-US" sz="2400" b="1">
                <a:latin typeface="宋体" charset="-122"/>
                <a:ea typeface="华文新魏"/>
                <a:cs typeface="华文新魏"/>
              </a:rPr>
              <a:t>、</a:t>
            </a:r>
            <a:r>
              <a:rPr lang="en-US" altLang="zh-CN" sz="2400" b="1">
                <a:latin typeface="宋体" charset="-122"/>
                <a:ea typeface="华文新魏"/>
                <a:cs typeface="华文新魏"/>
              </a:rPr>
              <a:t>P-myc</a:t>
            </a:r>
            <a:r>
              <a:rPr lang="zh-CN" altLang="en-US" sz="2400" b="1">
                <a:latin typeface="宋体" charset="-122"/>
                <a:ea typeface="华文新魏"/>
                <a:cs typeface="华文新魏"/>
              </a:rPr>
              <a:t>、</a:t>
            </a:r>
            <a:r>
              <a:rPr lang="en-US" altLang="zh-CN" sz="2400" b="1">
                <a:latin typeface="宋体" charset="-122"/>
                <a:ea typeface="华文新魏"/>
                <a:cs typeface="华文新魏"/>
              </a:rPr>
              <a:t>R-myc</a:t>
            </a:r>
            <a:r>
              <a:rPr lang="zh-CN" altLang="en-US" sz="2400" b="1">
                <a:latin typeface="宋体" charset="-122"/>
                <a:ea typeface="华文新魏"/>
                <a:cs typeface="华文新魏"/>
              </a:rPr>
              <a:t>、</a:t>
            </a:r>
            <a:r>
              <a:rPr lang="en-US" altLang="zh-CN" sz="2400" b="1">
                <a:latin typeface="宋体" charset="-122"/>
                <a:ea typeface="华文新魏"/>
                <a:cs typeface="华文新魏"/>
              </a:rPr>
              <a:t>B-myc</a:t>
            </a:r>
            <a:r>
              <a:rPr lang="zh-CN" altLang="en-US" sz="2400" b="1">
                <a:latin typeface="宋体" charset="-122"/>
                <a:ea typeface="华文新魏"/>
                <a:cs typeface="华文新魏"/>
              </a:rPr>
              <a:t>。其中</a:t>
            </a:r>
            <a:r>
              <a:rPr lang="en-US" altLang="zh-CN" sz="2400" b="1">
                <a:latin typeface="宋体" charset="-122"/>
                <a:ea typeface="华文新魏"/>
                <a:cs typeface="华文新魏"/>
              </a:rPr>
              <a:t>c-myc</a:t>
            </a:r>
            <a:r>
              <a:rPr lang="zh-CN" altLang="en-US" sz="2400" b="1">
                <a:latin typeface="宋体" charset="-122"/>
                <a:ea typeface="华文新魏"/>
                <a:cs typeface="华文新魏"/>
              </a:rPr>
              <a:t>、</a:t>
            </a:r>
            <a:r>
              <a:rPr lang="en-US" altLang="zh-CN" sz="2400" b="1">
                <a:latin typeface="宋体" charset="-122"/>
                <a:ea typeface="华文新魏"/>
                <a:cs typeface="华文新魏"/>
              </a:rPr>
              <a:t>N-myc</a:t>
            </a:r>
            <a:r>
              <a:rPr lang="zh-CN" altLang="en-US" sz="2400" b="1">
                <a:latin typeface="宋体" charset="-122"/>
                <a:ea typeface="华文新魏"/>
                <a:cs typeface="华文新魏"/>
              </a:rPr>
              <a:t>、</a:t>
            </a:r>
            <a:r>
              <a:rPr lang="en-US" altLang="zh-CN" sz="2400" b="1">
                <a:latin typeface="宋体" charset="-122"/>
                <a:ea typeface="华文新魏"/>
                <a:cs typeface="华文新魏"/>
              </a:rPr>
              <a:t>L-myc</a:t>
            </a:r>
            <a:r>
              <a:rPr lang="zh-CN" altLang="en-US" sz="2400" b="1">
                <a:latin typeface="宋体" charset="-122"/>
                <a:ea typeface="华文新魏"/>
                <a:cs typeface="华文新魏"/>
              </a:rPr>
              <a:t>与一些人类肿瘤相关。</a:t>
            </a:r>
            <a:endParaRPr lang="en-US" altLang="zh-CN" sz="2400" b="1">
              <a:latin typeface="宋体" charset="-122"/>
              <a:ea typeface="华文新魏"/>
              <a:cs typeface="华文新魏"/>
            </a:endParaRPr>
          </a:p>
          <a:p>
            <a:pPr algn="just">
              <a:lnSpc>
                <a:spcPct val="130000"/>
              </a:lnSpc>
            </a:pPr>
            <a:r>
              <a:rPr lang="en-US" altLang="zh-CN" sz="2400" b="1">
                <a:latin typeface="宋体" charset="-122"/>
                <a:ea typeface="华文新魏"/>
                <a:cs typeface="华文新魏"/>
              </a:rPr>
              <a:t>  </a:t>
            </a:r>
            <a:r>
              <a:rPr lang="zh-CN" altLang="en-US" sz="2400" b="1">
                <a:latin typeface="宋体" charset="-122"/>
                <a:ea typeface="华文新魏"/>
                <a:cs typeface="华文新魏"/>
              </a:rPr>
              <a:t>可用于</a:t>
            </a:r>
            <a:r>
              <a:rPr lang="en-US" altLang="zh-CN" sz="2400" b="1">
                <a:latin typeface="宋体" charset="-122"/>
                <a:ea typeface="华文新魏"/>
                <a:cs typeface="华文新魏"/>
              </a:rPr>
              <a:t>myc</a:t>
            </a:r>
            <a:r>
              <a:rPr lang="zh-CN" altLang="en-US" sz="2400" b="1">
                <a:latin typeface="宋体" charset="-122"/>
                <a:ea typeface="华文新魏"/>
                <a:cs typeface="华文新魏"/>
              </a:rPr>
              <a:t>基因检测的方法有：标准细胞核型分析；原位杂交；</a:t>
            </a:r>
            <a:r>
              <a:rPr lang="en-US" altLang="zh-CN" sz="2400" b="1">
                <a:latin typeface="宋体" charset="-122"/>
                <a:ea typeface="华文新魏"/>
                <a:cs typeface="华文新魏"/>
              </a:rPr>
              <a:t>Southern</a:t>
            </a:r>
            <a:r>
              <a:rPr lang="zh-CN" altLang="en-US" sz="2400" b="1">
                <a:latin typeface="宋体" charset="-122"/>
                <a:ea typeface="华文新魏"/>
                <a:cs typeface="华文新魏"/>
              </a:rPr>
              <a:t>及</a:t>
            </a:r>
            <a:r>
              <a:rPr lang="en-US" altLang="zh-CN" sz="2400" b="1">
                <a:latin typeface="宋体" charset="-122"/>
                <a:ea typeface="华文新魏"/>
                <a:cs typeface="华文新魏"/>
              </a:rPr>
              <a:t>Northern</a:t>
            </a:r>
            <a:r>
              <a:rPr lang="zh-CN" altLang="en-US" sz="2400" b="1">
                <a:latin typeface="宋体" charset="-122"/>
                <a:ea typeface="华文新魏"/>
                <a:cs typeface="华文新魏"/>
              </a:rPr>
              <a:t>印迹法；</a:t>
            </a:r>
            <a:r>
              <a:rPr lang="en-US" altLang="zh-CN" sz="2400" b="1">
                <a:latin typeface="宋体" charset="-122"/>
                <a:ea typeface="华文新魏"/>
                <a:cs typeface="华文新魏"/>
              </a:rPr>
              <a:t>RT-PCR</a:t>
            </a:r>
            <a:r>
              <a:rPr lang="zh-CN" altLang="en-US" sz="2400" b="1">
                <a:latin typeface="宋体" charset="-122"/>
                <a:ea typeface="华文新魏"/>
                <a:cs typeface="华文新魏"/>
              </a:rPr>
              <a:t>法。</a:t>
            </a: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971550" y="5661025"/>
            <a:ext cx="7561263" cy="519113"/>
          </a:xfrm>
          <a:prstGeom prst="rect">
            <a:avLst/>
          </a:prstGeom>
          <a:noFill/>
          <a:ln w="9525">
            <a:noFill/>
            <a:miter lim="800000"/>
            <a:headEnd/>
            <a:tailEnd/>
          </a:ln>
        </p:spPr>
        <p:txBody>
          <a:bodyPr anchor="ctr">
            <a:spAutoFit/>
          </a:bodyPr>
          <a:lstStyle/>
          <a:p>
            <a:pPr algn="ctr"/>
            <a:r>
              <a:rPr lang="zh-CN" altLang="en-US" sz="2800" b="1">
                <a:latin typeface="Times New Roman" pitchFamily="18" charset="0"/>
                <a:cs typeface="Times New Roman" pitchFamily="18" charset="0"/>
              </a:rPr>
              <a:t>世界恶性肿瘤新病例（万）</a:t>
            </a:r>
            <a:endParaRPr lang="zh-CN" altLang="en-US" sz="2800" b="1"/>
          </a:p>
        </p:txBody>
      </p:sp>
      <p:pic>
        <p:nvPicPr>
          <p:cNvPr id="54274" name="Picture 3"/>
          <p:cNvPicPr>
            <a:picLocks noChangeAspect="1" noChangeArrowheads="1"/>
          </p:cNvPicPr>
          <p:nvPr/>
        </p:nvPicPr>
        <p:blipFill>
          <a:blip r:embed="rId2"/>
          <a:srcRect/>
          <a:stretch>
            <a:fillRect/>
          </a:stretch>
        </p:blipFill>
        <p:spPr bwMode="auto">
          <a:xfrm>
            <a:off x="1835150" y="1773238"/>
            <a:ext cx="5256213" cy="3897312"/>
          </a:xfrm>
          <a:prstGeom prst="rect">
            <a:avLst/>
          </a:prstGeom>
          <a:noFill/>
          <a:ln w="9525">
            <a:noFill/>
            <a:miter lim="800000"/>
            <a:headEnd/>
            <a:tailEnd/>
          </a:ln>
        </p:spPr>
      </p:pic>
      <p:sp>
        <p:nvSpPr>
          <p:cNvPr id="54275" name="TextBox 2"/>
          <p:cNvSpPr txBox="1">
            <a:spLocks noChangeArrowheads="1"/>
          </p:cNvSpPr>
          <p:nvPr/>
        </p:nvSpPr>
        <p:spPr bwMode="auto">
          <a:xfrm>
            <a:off x="446088" y="774700"/>
            <a:ext cx="5907087" cy="646113"/>
          </a:xfrm>
          <a:prstGeom prst="rect">
            <a:avLst/>
          </a:prstGeom>
          <a:noFill/>
          <a:ln w="9525">
            <a:noFill/>
            <a:miter lim="800000"/>
            <a:headEnd/>
            <a:tailEnd/>
          </a:ln>
        </p:spPr>
        <p:txBody>
          <a:bodyPr>
            <a:spAutoFit/>
          </a:bodyPr>
          <a:lstStyle/>
          <a:p>
            <a:pPr algn="just">
              <a:lnSpc>
                <a:spcPct val="90000"/>
              </a:lnSpc>
            </a:pPr>
            <a:r>
              <a:rPr lang="zh-CN" altLang="en-US" sz="4000" b="1">
                <a:solidFill>
                  <a:srgbClr val="FF0000"/>
                </a:solidFill>
                <a:latin typeface="楷体_GB2312" pitchFamily="49" charset="-122"/>
                <a:ea typeface="楷体_GB2312" pitchFamily="49" charset="-122"/>
              </a:rPr>
              <a:t>     肿瘤概况</a:t>
            </a: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2A2C0B7F-608E-46FD-9F70-0684C44FAF60}" type="slidenum">
              <a:rPr lang="zh-CN" altLang="en-US" sz="1200">
                <a:solidFill>
                  <a:srgbClr val="000000"/>
                </a:solidFill>
                <a:latin typeface="Verdana" pitchFamily="34" charset="0"/>
              </a:rPr>
              <a:pPr algn="r"/>
              <a:t>40</a:t>
            </a:fld>
            <a:endParaRPr lang="en-US" altLang="zh-CN" sz="1200">
              <a:solidFill>
                <a:srgbClr val="000000"/>
              </a:solidFill>
              <a:latin typeface="Verdana" pitchFamily="34" charset="0"/>
            </a:endParaRPr>
          </a:p>
        </p:txBody>
      </p:sp>
      <p:sp>
        <p:nvSpPr>
          <p:cNvPr id="93186"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93187" name="TextBox 3"/>
          <p:cNvSpPr txBox="1">
            <a:spLocks noChangeArrowheads="1"/>
          </p:cNvSpPr>
          <p:nvPr/>
        </p:nvSpPr>
        <p:spPr bwMode="auto">
          <a:xfrm>
            <a:off x="971550" y="1628775"/>
            <a:ext cx="6481763"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4.</a:t>
            </a:r>
            <a:r>
              <a:rPr lang="zh-CN" altLang="en-US" sz="2800" b="1">
                <a:solidFill>
                  <a:srgbClr val="000000"/>
                </a:solidFill>
                <a:latin typeface="宋体" charset="-122"/>
              </a:rPr>
              <a:t>表皮生长因子受体</a:t>
            </a:r>
          </a:p>
        </p:txBody>
      </p:sp>
      <p:sp>
        <p:nvSpPr>
          <p:cNvPr id="93188" name="TextBox 2"/>
          <p:cNvSpPr txBox="1">
            <a:spLocks noChangeArrowheads="1"/>
          </p:cNvSpPr>
          <p:nvPr/>
        </p:nvSpPr>
        <p:spPr bwMode="auto">
          <a:xfrm>
            <a:off x="900113" y="2492375"/>
            <a:ext cx="7343775" cy="3159125"/>
          </a:xfrm>
          <a:prstGeom prst="rect">
            <a:avLst/>
          </a:prstGeom>
          <a:noFill/>
          <a:ln w="9525">
            <a:noFill/>
            <a:miter lim="800000"/>
            <a:headEnd/>
            <a:tailEnd/>
          </a:ln>
        </p:spPr>
        <p:txBody>
          <a:bodyPr>
            <a:spAutoFit/>
          </a:bodyPr>
          <a:lstStyle/>
          <a:p>
            <a:pPr algn="just">
              <a:lnSpc>
                <a:spcPct val="120000"/>
              </a:lnSpc>
            </a:pPr>
            <a:r>
              <a:rPr lang="en-US" altLang="zh-CN">
                <a:latin typeface="Verdana" pitchFamily="34" charset="0"/>
                <a:ea typeface="华文新魏"/>
                <a:cs typeface="华文新魏"/>
              </a:rPr>
              <a:t>      </a:t>
            </a:r>
            <a:r>
              <a:rPr lang="en-US" altLang="zh-CN" sz="2400" b="1">
                <a:latin typeface="华文新魏"/>
                <a:ea typeface="华文新魏"/>
                <a:cs typeface="华文新魏"/>
              </a:rPr>
              <a:t>EGFR</a:t>
            </a:r>
            <a:r>
              <a:rPr lang="zh-CN" altLang="en-US" sz="2400" b="1">
                <a:latin typeface="华文新魏"/>
                <a:ea typeface="华文新魏"/>
                <a:cs typeface="华文新魏"/>
              </a:rPr>
              <a:t>基因定位于第</a:t>
            </a:r>
            <a:r>
              <a:rPr lang="en-US" altLang="zh-CN" sz="2400" b="1">
                <a:latin typeface="华文新魏"/>
                <a:ea typeface="华文新魏"/>
                <a:cs typeface="华文新魏"/>
              </a:rPr>
              <a:t>7</a:t>
            </a:r>
            <a:r>
              <a:rPr lang="zh-CN" altLang="en-US" sz="2400" b="1">
                <a:latin typeface="华文新魏"/>
                <a:ea typeface="华文新魏"/>
                <a:cs typeface="华文新魏"/>
              </a:rPr>
              <a:t>号染色体上，编码产物为</a:t>
            </a:r>
            <a:r>
              <a:rPr lang="en-US" altLang="zh-CN" sz="2400" b="1">
                <a:latin typeface="华文新魏"/>
                <a:ea typeface="华文新魏"/>
                <a:cs typeface="华文新魏"/>
              </a:rPr>
              <a:t>p170</a:t>
            </a:r>
          </a:p>
          <a:p>
            <a:pPr algn="just">
              <a:lnSpc>
                <a:spcPct val="120000"/>
              </a:lnSpc>
            </a:pPr>
            <a:r>
              <a:rPr lang="zh-CN" altLang="en-US" sz="2400" b="1">
                <a:latin typeface="华文新魏"/>
                <a:ea typeface="华文新魏"/>
                <a:cs typeface="华文新魏"/>
              </a:rPr>
              <a:t>的糖蛋白，属于受体型酪氨酸蛋白激酶，能够与表皮生长因子及其他配基结合。当机体发生肿瘤时，往往发现</a:t>
            </a:r>
            <a:r>
              <a:rPr lang="en-US" altLang="zh-CN" sz="2400" b="1">
                <a:latin typeface="华文新魏"/>
                <a:ea typeface="华文新魏"/>
                <a:cs typeface="华文新魏"/>
              </a:rPr>
              <a:t>EGFR</a:t>
            </a:r>
            <a:r>
              <a:rPr lang="zh-CN" altLang="en-US" sz="2400" b="1">
                <a:latin typeface="华文新魏"/>
                <a:ea typeface="华文新魏"/>
                <a:cs typeface="华文新魏"/>
              </a:rPr>
              <a:t>过度表达。</a:t>
            </a:r>
            <a:endParaRPr lang="en-US" altLang="zh-CN" sz="2400" b="1">
              <a:latin typeface="华文新魏"/>
              <a:ea typeface="华文新魏"/>
              <a:cs typeface="华文新魏"/>
            </a:endParaRPr>
          </a:p>
          <a:p>
            <a:pPr algn="just">
              <a:lnSpc>
                <a:spcPct val="120000"/>
              </a:lnSpc>
            </a:pPr>
            <a:r>
              <a:rPr lang="en-US" altLang="zh-CN" sz="2400" b="1">
                <a:latin typeface="华文新魏"/>
                <a:ea typeface="华文新魏"/>
                <a:cs typeface="华文新魏"/>
              </a:rPr>
              <a:t>  </a:t>
            </a:r>
            <a:r>
              <a:rPr lang="zh-CN" altLang="en-US" sz="2400" b="1">
                <a:latin typeface="华文新魏"/>
                <a:ea typeface="华文新魏"/>
                <a:cs typeface="华文新魏"/>
              </a:rPr>
              <a:t>目前可用于</a:t>
            </a:r>
            <a:r>
              <a:rPr lang="en-US" altLang="zh-CN" sz="2400" b="1">
                <a:latin typeface="华文新魏"/>
                <a:ea typeface="华文新魏"/>
                <a:cs typeface="华文新魏"/>
              </a:rPr>
              <a:t>EGFR</a:t>
            </a:r>
            <a:r>
              <a:rPr lang="zh-CN" altLang="en-US" sz="2400" b="1">
                <a:latin typeface="华文新魏"/>
                <a:ea typeface="华文新魏"/>
                <a:cs typeface="华文新魏"/>
              </a:rPr>
              <a:t>的检测方法：竞争配基结合分析；体内显像：用标记的</a:t>
            </a:r>
            <a:r>
              <a:rPr lang="en-US" altLang="zh-CN" sz="2400" b="1">
                <a:latin typeface="华文新魏"/>
                <a:ea typeface="华文新魏"/>
                <a:cs typeface="华文新魏"/>
              </a:rPr>
              <a:t>EGFR</a:t>
            </a:r>
            <a:r>
              <a:rPr lang="zh-CN" altLang="en-US" sz="2400" b="1">
                <a:latin typeface="华文新魏"/>
                <a:ea typeface="华文新魏"/>
                <a:cs typeface="华文新魏"/>
              </a:rPr>
              <a:t>单克隆抗体；</a:t>
            </a:r>
            <a:r>
              <a:rPr lang="en-US" altLang="zh-CN" sz="2400" b="1">
                <a:latin typeface="华文新魏"/>
                <a:ea typeface="华文新魏"/>
                <a:cs typeface="华文新魏"/>
              </a:rPr>
              <a:t> Northern</a:t>
            </a:r>
            <a:r>
              <a:rPr lang="zh-CN" altLang="en-US" sz="2400" b="1">
                <a:latin typeface="华文新魏"/>
                <a:ea typeface="华文新魏"/>
                <a:cs typeface="华文新魏"/>
              </a:rPr>
              <a:t>印迹法；</a:t>
            </a:r>
            <a:r>
              <a:rPr lang="en-US" altLang="zh-CN" sz="2400" b="1">
                <a:latin typeface="华文新魏"/>
                <a:ea typeface="华文新魏"/>
                <a:cs typeface="华文新魏"/>
              </a:rPr>
              <a:t>Western</a:t>
            </a:r>
            <a:r>
              <a:rPr lang="zh-CN" altLang="en-US" sz="2400" b="1">
                <a:latin typeface="华文新魏"/>
                <a:ea typeface="华文新魏"/>
                <a:cs typeface="华文新魏"/>
              </a:rPr>
              <a:t>印迹法等。</a:t>
            </a: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65913D18-42B0-4F2B-AEAD-E10A85B92221}" type="slidenum">
              <a:rPr lang="zh-CN" altLang="en-US" sz="1200">
                <a:solidFill>
                  <a:srgbClr val="000000"/>
                </a:solidFill>
                <a:latin typeface="Verdana" pitchFamily="34" charset="0"/>
              </a:rPr>
              <a:pPr algn="r"/>
              <a:t>41</a:t>
            </a:fld>
            <a:endParaRPr lang="en-US" altLang="zh-CN" sz="1200">
              <a:solidFill>
                <a:srgbClr val="000000"/>
              </a:solidFill>
              <a:latin typeface="Verdana" pitchFamily="34" charset="0"/>
            </a:endParaRPr>
          </a:p>
        </p:txBody>
      </p:sp>
      <p:sp>
        <p:nvSpPr>
          <p:cNvPr id="94210"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94211" name="TextBox 3"/>
          <p:cNvSpPr txBox="1">
            <a:spLocks noChangeArrowheads="1"/>
          </p:cNvSpPr>
          <p:nvPr/>
        </p:nvSpPr>
        <p:spPr bwMode="auto">
          <a:xfrm>
            <a:off x="1116013" y="1557338"/>
            <a:ext cx="6481762"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5.Rb</a:t>
            </a:r>
            <a:r>
              <a:rPr lang="zh-CN" altLang="en-US" sz="2800" b="1">
                <a:solidFill>
                  <a:srgbClr val="000000"/>
                </a:solidFill>
                <a:latin typeface="宋体" charset="-122"/>
              </a:rPr>
              <a:t>基因及其表达产物</a:t>
            </a:r>
          </a:p>
        </p:txBody>
      </p:sp>
      <p:sp>
        <p:nvSpPr>
          <p:cNvPr id="94212" name="TextBox 2"/>
          <p:cNvSpPr txBox="1">
            <a:spLocks noChangeArrowheads="1"/>
          </p:cNvSpPr>
          <p:nvPr/>
        </p:nvSpPr>
        <p:spPr bwMode="auto">
          <a:xfrm>
            <a:off x="1042988" y="2349500"/>
            <a:ext cx="7148512" cy="3159125"/>
          </a:xfrm>
          <a:prstGeom prst="rect">
            <a:avLst/>
          </a:prstGeom>
          <a:noFill/>
          <a:ln w="9525">
            <a:noFill/>
            <a:miter lim="800000"/>
            <a:headEnd/>
            <a:tailEnd/>
          </a:ln>
        </p:spPr>
        <p:txBody>
          <a:bodyPr>
            <a:spAutoFit/>
          </a:bodyPr>
          <a:lstStyle/>
          <a:p>
            <a:pPr>
              <a:lnSpc>
                <a:spcPct val="120000"/>
              </a:lnSpc>
            </a:pPr>
            <a:r>
              <a:rPr lang="en-US" altLang="zh-CN">
                <a:latin typeface="Verdana" pitchFamily="34" charset="0"/>
                <a:ea typeface="华文新魏"/>
                <a:cs typeface="华文新魏"/>
              </a:rPr>
              <a:t>    </a:t>
            </a:r>
            <a:r>
              <a:rPr lang="zh-CN" altLang="en-US" sz="2400" b="1">
                <a:latin typeface="华文新魏"/>
                <a:ea typeface="华文新魏"/>
                <a:cs typeface="华文新魏"/>
              </a:rPr>
              <a:t>肿瘤细胞中，突变的</a:t>
            </a:r>
            <a:r>
              <a:rPr lang="en-US" altLang="zh-CN" sz="2400" b="1">
                <a:latin typeface="华文新魏"/>
                <a:ea typeface="华文新魏"/>
                <a:cs typeface="华文新魏"/>
              </a:rPr>
              <a:t>Rb</a:t>
            </a:r>
            <a:r>
              <a:rPr lang="zh-CN" altLang="en-US" sz="2400" b="1">
                <a:latin typeface="华文新魏"/>
                <a:ea typeface="华文新魏"/>
                <a:cs typeface="华文新魏"/>
              </a:rPr>
              <a:t>蛋白失去了同核配体结合的功能，当机体发生肿瘤时，</a:t>
            </a:r>
            <a:r>
              <a:rPr lang="en-US" altLang="zh-CN" sz="2400" b="1">
                <a:latin typeface="华文新魏"/>
                <a:ea typeface="华文新魏"/>
                <a:cs typeface="华文新魏"/>
              </a:rPr>
              <a:t>Rb</a:t>
            </a:r>
            <a:r>
              <a:rPr lang="zh-CN" altLang="en-US" sz="2400" b="1">
                <a:latin typeface="华文新魏"/>
                <a:ea typeface="华文新魏"/>
                <a:cs typeface="华文新魏"/>
              </a:rPr>
              <a:t>基因的主要变化形式有：缺失、突变、甲基化、表达失活及与病毒和细胞癌蛋白结合引起功能性失活。</a:t>
            </a:r>
            <a:endParaRPr lang="en-US" altLang="zh-CN" sz="2400" b="1">
              <a:latin typeface="华文新魏"/>
              <a:ea typeface="华文新魏"/>
              <a:cs typeface="华文新魏"/>
            </a:endParaRPr>
          </a:p>
          <a:p>
            <a:pPr>
              <a:lnSpc>
                <a:spcPct val="120000"/>
              </a:lnSpc>
            </a:pPr>
            <a:r>
              <a:rPr lang="en-US" altLang="zh-CN" sz="2400" b="1">
                <a:latin typeface="华文新魏"/>
                <a:ea typeface="华文新魏"/>
                <a:cs typeface="华文新魏"/>
              </a:rPr>
              <a:t>    </a:t>
            </a:r>
            <a:r>
              <a:rPr lang="zh-CN" altLang="en-US" sz="2400" b="1">
                <a:latin typeface="华文新魏"/>
                <a:ea typeface="华文新魏"/>
                <a:cs typeface="华文新魏"/>
              </a:rPr>
              <a:t>可用于</a:t>
            </a:r>
            <a:r>
              <a:rPr lang="en-US" altLang="zh-CN" sz="2400" b="1">
                <a:latin typeface="华文新魏"/>
                <a:ea typeface="华文新魏"/>
                <a:cs typeface="华文新魏"/>
              </a:rPr>
              <a:t>Rb</a:t>
            </a:r>
            <a:r>
              <a:rPr lang="zh-CN" altLang="en-US" sz="2400" b="1">
                <a:latin typeface="华文新魏"/>
                <a:ea typeface="华文新魏"/>
                <a:cs typeface="华文新魏"/>
              </a:rPr>
              <a:t>基因检测的方法：</a:t>
            </a:r>
            <a:r>
              <a:rPr lang="en-US" altLang="zh-CN" sz="2400" b="1">
                <a:latin typeface="华文新魏"/>
                <a:ea typeface="华文新魏"/>
                <a:cs typeface="华文新魏"/>
              </a:rPr>
              <a:t>PCR-SSCP</a:t>
            </a:r>
            <a:r>
              <a:rPr lang="zh-CN" altLang="en-US" sz="2400" b="1">
                <a:latin typeface="华文新魏"/>
                <a:ea typeface="华文新魏"/>
                <a:cs typeface="华文新魏"/>
              </a:rPr>
              <a:t>、</a:t>
            </a:r>
            <a:r>
              <a:rPr lang="en-US" altLang="zh-CN" sz="2400" b="1">
                <a:latin typeface="华文新魏"/>
                <a:ea typeface="华文新魏"/>
                <a:cs typeface="华文新魏"/>
              </a:rPr>
              <a:t>DGGE</a:t>
            </a:r>
            <a:r>
              <a:rPr lang="zh-CN" altLang="en-US" sz="2400" b="1">
                <a:latin typeface="华文新魏"/>
                <a:ea typeface="华文新魏"/>
                <a:cs typeface="华文新魏"/>
              </a:rPr>
              <a:t>、</a:t>
            </a:r>
            <a:endParaRPr lang="en-US" altLang="zh-CN" sz="2400" b="1">
              <a:latin typeface="华文新魏"/>
              <a:ea typeface="华文新魏"/>
              <a:cs typeface="华文新魏"/>
            </a:endParaRPr>
          </a:p>
          <a:p>
            <a:pPr>
              <a:lnSpc>
                <a:spcPct val="120000"/>
              </a:lnSpc>
            </a:pPr>
            <a:r>
              <a:rPr lang="en-US" altLang="zh-CN" sz="2400" b="1">
                <a:latin typeface="华文新魏"/>
                <a:ea typeface="华文新魏"/>
                <a:cs typeface="华文新魏"/>
              </a:rPr>
              <a:t>PCR-ASO</a:t>
            </a:r>
            <a:r>
              <a:rPr lang="zh-CN" altLang="en-US" sz="2400" b="1">
                <a:latin typeface="华文新魏"/>
                <a:ea typeface="华文新魏"/>
                <a:cs typeface="华文新魏"/>
              </a:rPr>
              <a:t>、测序技术检测点突变；</a:t>
            </a:r>
            <a:r>
              <a:rPr lang="en-US" altLang="zh-CN" sz="2400" b="1">
                <a:latin typeface="华文新魏"/>
                <a:ea typeface="华文新魏"/>
                <a:cs typeface="华文新魏"/>
              </a:rPr>
              <a:t>PCR-RFLP</a:t>
            </a:r>
            <a:r>
              <a:rPr lang="zh-CN" altLang="en-US" sz="2400" b="1">
                <a:latin typeface="华文新魏"/>
                <a:ea typeface="华文新魏"/>
                <a:cs typeface="华文新魏"/>
              </a:rPr>
              <a:t>限制片段长度多态性。</a:t>
            </a:r>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CCD4A23B-A310-46E0-B9B7-091EB6BC70E2}" type="slidenum">
              <a:rPr lang="zh-CN" altLang="en-US" sz="1200">
                <a:solidFill>
                  <a:srgbClr val="000000"/>
                </a:solidFill>
                <a:latin typeface="Verdana" pitchFamily="34" charset="0"/>
              </a:rPr>
              <a:pPr algn="r"/>
              <a:t>42</a:t>
            </a:fld>
            <a:endParaRPr lang="en-US" altLang="zh-CN" sz="1200">
              <a:solidFill>
                <a:srgbClr val="000000"/>
              </a:solidFill>
              <a:latin typeface="Verdana" pitchFamily="34" charset="0"/>
            </a:endParaRPr>
          </a:p>
        </p:txBody>
      </p:sp>
      <p:sp>
        <p:nvSpPr>
          <p:cNvPr id="95234"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95235" name="TextBox 3"/>
          <p:cNvSpPr txBox="1">
            <a:spLocks noChangeArrowheads="1"/>
          </p:cNvSpPr>
          <p:nvPr/>
        </p:nvSpPr>
        <p:spPr bwMode="auto">
          <a:xfrm>
            <a:off x="1116013" y="1628775"/>
            <a:ext cx="6481762" cy="774700"/>
          </a:xfrm>
          <a:prstGeom prst="rect">
            <a:avLst/>
          </a:prstGeom>
          <a:noFill/>
          <a:ln w="9525">
            <a:noFill/>
            <a:miter lim="800000"/>
            <a:headEnd/>
            <a:tailEnd/>
          </a:ln>
        </p:spPr>
        <p:txBody>
          <a:bodyPr>
            <a:spAutoFit/>
          </a:bodyPr>
          <a:lstStyle/>
          <a:p>
            <a:pPr algn="just">
              <a:lnSpc>
                <a:spcPct val="160000"/>
              </a:lnSpc>
            </a:pPr>
            <a:r>
              <a:rPr lang="en-US" altLang="zh-CN" sz="2800" b="1">
                <a:solidFill>
                  <a:srgbClr val="000000"/>
                </a:solidFill>
                <a:latin typeface="宋体" charset="-122"/>
              </a:rPr>
              <a:t>6.p53</a:t>
            </a:r>
            <a:r>
              <a:rPr lang="zh-CN" altLang="en-US" sz="2800" b="1">
                <a:solidFill>
                  <a:srgbClr val="000000"/>
                </a:solidFill>
                <a:latin typeface="宋体" charset="-122"/>
              </a:rPr>
              <a:t>基因及其产物</a:t>
            </a:r>
          </a:p>
        </p:txBody>
      </p:sp>
      <p:sp>
        <p:nvSpPr>
          <p:cNvPr id="95236" name="TextBox 2"/>
          <p:cNvSpPr txBox="1">
            <a:spLocks noChangeArrowheads="1"/>
          </p:cNvSpPr>
          <p:nvPr/>
        </p:nvSpPr>
        <p:spPr bwMode="auto">
          <a:xfrm>
            <a:off x="1116013" y="2492375"/>
            <a:ext cx="7416800" cy="2282825"/>
          </a:xfrm>
          <a:prstGeom prst="rect">
            <a:avLst/>
          </a:prstGeom>
          <a:noFill/>
          <a:ln w="9525">
            <a:noFill/>
            <a:miter lim="800000"/>
            <a:headEnd/>
            <a:tailEnd/>
          </a:ln>
        </p:spPr>
        <p:txBody>
          <a:bodyPr>
            <a:spAutoFit/>
          </a:bodyPr>
          <a:lstStyle/>
          <a:p>
            <a:pPr>
              <a:lnSpc>
                <a:spcPct val="120000"/>
              </a:lnSpc>
            </a:pPr>
            <a:r>
              <a:rPr lang="en-US" altLang="zh-CN" sz="2000">
                <a:latin typeface="华文新魏"/>
                <a:ea typeface="华文新魏"/>
                <a:cs typeface="华文新魏"/>
              </a:rPr>
              <a:t>    </a:t>
            </a:r>
            <a:r>
              <a:rPr lang="en-US" altLang="zh-CN" sz="2400" b="1">
                <a:latin typeface="华文新魏"/>
                <a:ea typeface="华文新魏"/>
                <a:cs typeface="华文新魏"/>
              </a:rPr>
              <a:t>P53</a:t>
            </a:r>
            <a:r>
              <a:rPr lang="zh-CN" altLang="en-US" sz="2400" b="1">
                <a:latin typeface="华文新魏"/>
                <a:ea typeface="华文新魏"/>
                <a:cs typeface="华文新魏"/>
              </a:rPr>
              <a:t>基因是目前发现的存在最广的一个抑癌基因，在绝大多数肿瘤中都存在</a:t>
            </a:r>
            <a:r>
              <a:rPr lang="en-US" altLang="zh-CN" sz="2400" b="1">
                <a:latin typeface="华文新魏"/>
                <a:ea typeface="华文新魏"/>
                <a:cs typeface="华文新魏"/>
              </a:rPr>
              <a:t>p53</a:t>
            </a:r>
            <a:r>
              <a:rPr lang="zh-CN" altLang="en-US" sz="2400" b="1">
                <a:latin typeface="华文新魏"/>
                <a:ea typeface="华文新魏"/>
                <a:cs typeface="华文新魏"/>
              </a:rPr>
              <a:t>基因及其表达产物的异常。</a:t>
            </a:r>
            <a:endParaRPr lang="en-US" altLang="zh-CN" sz="2400" b="1">
              <a:latin typeface="华文新魏"/>
              <a:ea typeface="华文新魏"/>
              <a:cs typeface="华文新魏"/>
            </a:endParaRPr>
          </a:p>
          <a:p>
            <a:pPr>
              <a:lnSpc>
                <a:spcPct val="120000"/>
              </a:lnSpc>
            </a:pPr>
            <a:r>
              <a:rPr lang="en-US" altLang="zh-CN" sz="2400" b="1">
                <a:latin typeface="华文新魏"/>
                <a:ea typeface="华文新魏"/>
                <a:cs typeface="华文新魏"/>
              </a:rPr>
              <a:t>   </a:t>
            </a:r>
            <a:r>
              <a:rPr lang="zh-CN" altLang="en-US" sz="2400" b="1">
                <a:latin typeface="华文新魏"/>
                <a:ea typeface="华文新魏"/>
                <a:cs typeface="华文新魏"/>
              </a:rPr>
              <a:t>可用于</a:t>
            </a:r>
            <a:r>
              <a:rPr lang="en-US" altLang="zh-CN" sz="2400" b="1">
                <a:latin typeface="华文新魏"/>
                <a:ea typeface="华文新魏"/>
                <a:cs typeface="华文新魏"/>
              </a:rPr>
              <a:t>p53</a:t>
            </a:r>
            <a:r>
              <a:rPr lang="zh-CN" altLang="en-US" sz="2400" b="1">
                <a:latin typeface="华文新魏"/>
                <a:ea typeface="华文新魏"/>
                <a:cs typeface="华文新魏"/>
              </a:rPr>
              <a:t>基因的检测方法：</a:t>
            </a:r>
            <a:r>
              <a:rPr lang="en-US" altLang="zh-CN" sz="2400" b="1">
                <a:latin typeface="华文新魏"/>
                <a:ea typeface="华文新魏"/>
                <a:cs typeface="华文新魏"/>
              </a:rPr>
              <a:t>PCR-SSCP</a:t>
            </a:r>
            <a:r>
              <a:rPr lang="zh-CN" altLang="en-US" sz="2400" b="1">
                <a:latin typeface="华文新魏"/>
                <a:ea typeface="华文新魏"/>
                <a:cs typeface="华文新魏"/>
              </a:rPr>
              <a:t>、</a:t>
            </a:r>
            <a:r>
              <a:rPr lang="en-US" altLang="zh-CN" sz="2400" b="1">
                <a:latin typeface="华文新魏"/>
                <a:ea typeface="华文新魏"/>
                <a:cs typeface="华文新魏"/>
              </a:rPr>
              <a:t>DGGE</a:t>
            </a:r>
            <a:r>
              <a:rPr lang="zh-CN" altLang="en-US" sz="2400" b="1">
                <a:latin typeface="华文新魏"/>
                <a:ea typeface="华文新魏"/>
                <a:cs typeface="华文新魏"/>
              </a:rPr>
              <a:t>、</a:t>
            </a:r>
            <a:r>
              <a:rPr lang="en-US" altLang="zh-CN" sz="2400" b="1">
                <a:latin typeface="华文新魏"/>
                <a:ea typeface="华文新魏"/>
                <a:cs typeface="华文新魏"/>
              </a:rPr>
              <a:t>PCR-ASO</a:t>
            </a:r>
            <a:r>
              <a:rPr lang="zh-CN" altLang="en-US" sz="2400" b="1">
                <a:latin typeface="华文新魏"/>
                <a:ea typeface="华文新魏"/>
                <a:cs typeface="华文新魏"/>
              </a:rPr>
              <a:t>、测序技术检测点突变；</a:t>
            </a:r>
            <a:r>
              <a:rPr lang="en-US" altLang="zh-CN" sz="2400" b="1">
                <a:latin typeface="华文新魏"/>
                <a:ea typeface="华文新魏"/>
                <a:cs typeface="华文新魏"/>
              </a:rPr>
              <a:t>PCR-RFLP</a:t>
            </a:r>
            <a:r>
              <a:rPr lang="zh-CN" altLang="en-US" sz="2400" b="1">
                <a:latin typeface="华文新魏"/>
                <a:ea typeface="华文新魏"/>
                <a:cs typeface="华文新魏"/>
              </a:rPr>
              <a:t>限制片段长度多态性。</a:t>
            </a:r>
            <a:endParaRPr lang="zh-CN" altLang="en-US" sz="2400" b="1">
              <a:latin typeface="Verdana" pitchFamily="34" charset="0"/>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1B6CCA06-85E9-4382-8DBC-13677123E6DF}" type="slidenum">
              <a:rPr lang="zh-CN" altLang="en-US" sz="1200">
                <a:solidFill>
                  <a:srgbClr val="000000"/>
                </a:solidFill>
                <a:latin typeface="Verdana" pitchFamily="34" charset="0"/>
              </a:rPr>
              <a:pPr algn="r"/>
              <a:t>43</a:t>
            </a:fld>
            <a:endParaRPr lang="en-US" altLang="zh-CN" sz="1200">
              <a:solidFill>
                <a:srgbClr val="000000"/>
              </a:solidFill>
              <a:latin typeface="Verdana" pitchFamily="34" charset="0"/>
            </a:endParaRPr>
          </a:p>
        </p:txBody>
      </p:sp>
      <p:sp>
        <p:nvSpPr>
          <p:cNvPr id="96258" name="TextBox 2"/>
          <p:cNvSpPr txBox="1">
            <a:spLocks noChangeArrowheads="1"/>
          </p:cNvSpPr>
          <p:nvPr/>
        </p:nvSpPr>
        <p:spPr bwMode="auto">
          <a:xfrm>
            <a:off x="17463" y="765175"/>
            <a:ext cx="6715125" cy="646113"/>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肿瘤的分子诊断</a:t>
            </a:r>
            <a:endParaRPr lang="en-US" altLang="zh-CN" sz="4000" b="1">
              <a:solidFill>
                <a:srgbClr val="FF0000"/>
              </a:solidFill>
              <a:latin typeface="楷体_GB2312" pitchFamily="49" charset="-122"/>
              <a:ea typeface="楷体_GB2312" pitchFamily="49" charset="-122"/>
            </a:endParaRPr>
          </a:p>
        </p:txBody>
      </p:sp>
      <p:sp>
        <p:nvSpPr>
          <p:cNvPr id="96259" name="TextBox 2"/>
          <p:cNvSpPr txBox="1">
            <a:spLocks noChangeArrowheads="1"/>
          </p:cNvSpPr>
          <p:nvPr/>
        </p:nvSpPr>
        <p:spPr bwMode="auto">
          <a:xfrm>
            <a:off x="971550" y="2205038"/>
            <a:ext cx="7416800" cy="3305175"/>
          </a:xfrm>
          <a:prstGeom prst="rect">
            <a:avLst/>
          </a:prstGeom>
          <a:noFill/>
          <a:ln w="9525">
            <a:noFill/>
            <a:miter lim="800000"/>
            <a:headEnd/>
            <a:tailEnd/>
          </a:ln>
        </p:spPr>
        <p:txBody>
          <a:bodyPr>
            <a:spAutoFit/>
          </a:bodyPr>
          <a:lstStyle/>
          <a:p>
            <a:pPr algn="just">
              <a:lnSpc>
                <a:spcPct val="110000"/>
              </a:lnSpc>
              <a:buClr>
                <a:srgbClr val="FF0000"/>
              </a:buClr>
              <a:buFont typeface="Wingdings" pitchFamily="2" charset="2"/>
              <a:buChar char="n"/>
            </a:pPr>
            <a:r>
              <a:rPr lang="zh-CN" altLang="en-US" sz="2400" b="1"/>
              <a:t>端粒酶是在细胞中负责端粒延长的一种酶，可将端粒</a:t>
            </a:r>
            <a:r>
              <a:rPr lang="en-US" altLang="zh-CN" sz="2400" b="1"/>
              <a:t>DNA</a:t>
            </a:r>
            <a:r>
              <a:rPr lang="zh-CN" altLang="en-US" sz="2400" b="1"/>
              <a:t>加至真核细胞染色体末端。即由把端粒修复延长，可以让端粒不会因细胞分裂而有所损耗，使得细胞分裂克隆的次数增加。</a:t>
            </a:r>
          </a:p>
          <a:p>
            <a:pPr algn="just">
              <a:lnSpc>
                <a:spcPct val="110000"/>
              </a:lnSpc>
              <a:buClr>
                <a:srgbClr val="FF0000"/>
              </a:buClr>
              <a:buFont typeface="Wingdings" pitchFamily="2" charset="2"/>
              <a:buChar char="n"/>
            </a:pPr>
            <a:r>
              <a:rPr lang="zh-CN" altLang="en-US" sz="2400" b="1"/>
              <a:t>端粒酶在保持端粒稳定、基因组完整、细胞长期的活性和潜在的继续增殖能力等方面有重要作用。</a:t>
            </a:r>
          </a:p>
          <a:p>
            <a:pPr algn="just">
              <a:lnSpc>
                <a:spcPct val="110000"/>
              </a:lnSpc>
              <a:buClr>
                <a:srgbClr val="FF0000"/>
              </a:buClr>
              <a:buFont typeface="Wingdings" pitchFamily="2" charset="2"/>
              <a:buChar char="n"/>
            </a:pPr>
            <a:r>
              <a:rPr lang="zh-CN" altLang="en-US" sz="2400" b="1"/>
              <a:t>端粒酶在正常人体组织中的活性被抑制，在肿瘤中被重新激活，可能参与恶性转化。</a:t>
            </a:r>
          </a:p>
        </p:txBody>
      </p:sp>
      <p:sp>
        <p:nvSpPr>
          <p:cNvPr id="96260" name="TextBox 3"/>
          <p:cNvSpPr txBox="1">
            <a:spLocks noChangeArrowheads="1"/>
          </p:cNvSpPr>
          <p:nvPr/>
        </p:nvSpPr>
        <p:spPr bwMode="auto">
          <a:xfrm>
            <a:off x="1187450" y="1700213"/>
            <a:ext cx="3041650" cy="519112"/>
          </a:xfrm>
          <a:prstGeom prst="rect">
            <a:avLst/>
          </a:prstGeom>
          <a:noFill/>
          <a:ln w="9525">
            <a:noFill/>
            <a:miter lim="800000"/>
            <a:headEnd/>
            <a:tailEnd/>
          </a:ln>
        </p:spPr>
        <p:txBody>
          <a:bodyPr wrap="none">
            <a:spAutoFit/>
          </a:bodyPr>
          <a:lstStyle/>
          <a:p>
            <a:r>
              <a:rPr lang="zh-CN" altLang="en-US" sz="2800" b="1">
                <a:solidFill>
                  <a:srgbClr val="000000"/>
                </a:solidFill>
                <a:latin typeface="宋体" charset="-122"/>
              </a:rPr>
              <a:t>三、端粒酶的检测</a:t>
            </a:r>
          </a:p>
        </p:txBody>
      </p:sp>
      <p:pic>
        <p:nvPicPr>
          <p:cNvPr id="96261" name="Picture 8" descr="端粒酶"/>
          <p:cNvPicPr>
            <a:picLocks noChangeAspect="1" noChangeArrowheads="1"/>
          </p:cNvPicPr>
          <p:nvPr/>
        </p:nvPicPr>
        <p:blipFill>
          <a:blip r:embed="rId2"/>
          <a:srcRect/>
          <a:stretch>
            <a:fillRect/>
          </a:stretch>
        </p:blipFill>
        <p:spPr bwMode="auto">
          <a:xfrm>
            <a:off x="5867400" y="5157788"/>
            <a:ext cx="2232025" cy="14605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p:txBody>
          <a:bodyPr/>
          <a:lstStyle/>
          <a:p>
            <a:r>
              <a:rPr lang="zh-CN" altLang="en-US" b="1" smtClean="0">
                <a:solidFill>
                  <a:srgbClr val="FF0000"/>
                </a:solidFill>
              </a:rPr>
              <a:t>端粒酶活性检测</a:t>
            </a:r>
          </a:p>
        </p:txBody>
      </p:sp>
      <p:sp>
        <p:nvSpPr>
          <p:cNvPr id="97282" name="Rectangle 3"/>
          <p:cNvSpPr>
            <a:spLocks noGrp="1" noChangeArrowheads="1"/>
          </p:cNvSpPr>
          <p:nvPr>
            <p:ph type="body" idx="4294967295"/>
          </p:nvPr>
        </p:nvSpPr>
        <p:spPr>
          <a:xfrm>
            <a:off x="566738" y="1752600"/>
            <a:ext cx="7821612" cy="4267200"/>
          </a:xfrm>
        </p:spPr>
        <p:txBody>
          <a:bodyPr/>
          <a:lstStyle/>
          <a:p>
            <a:pPr>
              <a:lnSpc>
                <a:spcPct val="120000"/>
              </a:lnSpc>
            </a:pPr>
            <a:r>
              <a:rPr lang="zh-CN" altLang="en-US" sz="2400" b="1" smtClean="0">
                <a:solidFill>
                  <a:srgbClr val="000000"/>
                </a:solidFill>
              </a:rPr>
              <a:t>最早采用</a:t>
            </a:r>
            <a:r>
              <a:rPr lang="en-US" altLang="zh-CN" sz="2400" b="1" smtClean="0">
                <a:solidFill>
                  <a:srgbClr val="000000"/>
                </a:solidFill>
              </a:rPr>
              <a:t>TRAP</a:t>
            </a:r>
            <a:r>
              <a:rPr lang="zh-CN" altLang="en-US" sz="2400" b="1" smtClean="0">
                <a:solidFill>
                  <a:srgbClr val="000000"/>
                </a:solidFill>
              </a:rPr>
              <a:t>法：含有一条引物，</a:t>
            </a:r>
            <a:r>
              <a:rPr lang="en-US" altLang="zh-CN" sz="2400" b="1" smtClean="0">
                <a:solidFill>
                  <a:srgbClr val="000000"/>
                </a:solidFill>
              </a:rPr>
              <a:t>dNTP</a:t>
            </a:r>
            <a:r>
              <a:rPr lang="zh-CN" altLang="en-US" sz="2400" b="1" smtClean="0">
                <a:solidFill>
                  <a:srgbClr val="000000"/>
                </a:solidFill>
              </a:rPr>
              <a:t>和</a:t>
            </a:r>
            <a:r>
              <a:rPr lang="en-US" altLang="zh-CN" sz="2400" b="1" smtClean="0">
                <a:solidFill>
                  <a:srgbClr val="000000"/>
                </a:solidFill>
              </a:rPr>
              <a:t>TRAP</a:t>
            </a:r>
            <a:r>
              <a:rPr lang="zh-CN" altLang="en-US" sz="2400" b="1" smtClean="0">
                <a:solidFill>
                  <a:srgbClr val="000000"/>
                </a:solidFill>
              </a:rPr>
              <a:t>缓冲液的反应体系中加入端粒酶提取液（待测肿瘤组织中提取）使端粒以其</a:t>
            </a:r>
            <a:r>
              <a:rPr lang="en-US" altLang="zh-CN" sz="2400" b="1" smtClean="0">
                <a:solidFill>
                  <a:srgbClr val="000000"/>
                </a:solidFill>
              </a:rPr>
              <a:t>RNA</a:t>
            </a:r>
            <a:r>
              <a:rPr lang="zh-CN" altLang="en-US" sz="2400" b="1" smtClean="0">
                <a:solidFill>
                  <a:srgbClr val="000000"/>
                </a:solidFill>
              </a:rPr>
              <a:t>组份为模板合成端粒</a:t>
            </a:r>
            <a:r>
              <a:rPr lang="en-US" altLang="zh-CN" sz="2400" b="1" smtClean="0">
                <a:solidFill>
                  <a:srgbClr val="000000"/>
                </a:solidFill>
              </a:rPr>
              <a:t>DNA</a:t>
            </a:r>
            <a:r>
              <a:rPr lang="zh-CN" altLang="en-US" sz="2400" b="1" smtClean="0">
                <a:solidFill>
                  <a:srgbClr val="000000"/>
                </a:solidFill>
              </a:rPr>
              <a:t>重复序列，并以此为模板，加入另一条引物进行</a:t>
            </a:r>
            <a:r>
              <a:rPr lang="en-US" altLang="zh-CN" sz="2400" b="1" smtClean="0">
                <a:solidFill>
                  <a:srgbClr val="000000"/>
                </a:solidFill>
              </a:rPr>
              <a:t>PCR</a:t>
            </a:r>
            <a:r>
              <a:rPr lang="zh-CN" altLang="en-US" sz="2400" b="1" smtClean="0">
                <a:solidFill>
                  <a:srgbClr val="000000"/>
                </a:solidFill>
              </a:rPr>
              <a:t>扩增，加入标记的</a:t>
            </a:r>
            <a:r>
              <a:rPr lang="en-US" altLang="zh-CN" sz="2400" b="1" smtClean="0">
                <a:solidFill>
                  <a:srgbClr val="000000"/>
                </a:solidFill>
              </a:rPr>
              <a:t>dATP</a:t>
            </a:r>
            <a:r>
              <a:rPr lang="zh-CN" altLang="en-US" sz="2400" b="1" smtClean="0">
                <a:solidFill>
                  <a:srgbClr val="000000"/>
                </a:solidFill>
              </a:rPr>
              <a:t>，扩增产物进行凝胶电泳，放射自显影分析。</a:t>
            </a:r>
            <a:endParaRPr lang="en-US" altLang="zh-CN" sz="2400" b="1" smtClean="0">
              <a:solidFill>
                <a:srgbClr val="000000"/>
              </a:solidFill>
            </a:endParaRPr>
          </a:p>
          <a:p>
            <a:pPr>
              <a:lnSpc>
                <a:spcPct val="120000"/>
              </a:lnSpc>
            </a:pPr>
            <a:r>
              <a:rPr lang="en-US" altLang="zh-CN" sz="2400" b="1" smtClean="0">
                <a:solidFill>
                  <a:srgbClr val="000000"/>
                </a:solidFill>
              </a:rPr>
              <a:t>ELISA</a:t>
            </a:r>
            <a:r>
              <a:rPr lang="zh-CN" altLang="en-US" sz="2400" b="1" smtClean="0">
                <a:solidFill>
                  <a:srgbClr val="000000"/>
                </a:solidFill>
              </a:rPr>
              <a:t>和原位杂交也可以检测端粒酶活性。</a:t>
            </a:r>
          </a:p>
          <a:p>
            <a:pPr>
              <a:lnSpc>
                <a:spcPct val="120000"/>
              </a:lnSpc>
            </a:pPr>
            <a:r>
              <a:rPr lang="zh-CN" altLang="en-US" sz="2400" b="1" smtClean="0"/>
              <a:t>研究发现，端粒酶存在于</a:t>
            </a:r>
            <a:r>
              <a:rPr lang="en-US" altLang="zh-CN" sz="2400" b="1" smtClean="0"/>
              <a:t>85%</a:t>
            </a:r>
            <a:r>
              <a:rPr lang="zh-CN" altLang="en-US" sz="2400" b="1" smtClean="0"/>
              <a:t>的肿瘤之中，可能是造成癌细胞无节制增生的元凶。</a:t>
            </a:r>
            <a:r>
              <a:rPr lang="zh-CN" altLang="en-US" sz="2400" smtClean="0"/>
              <a:t> </a:t>
            </a:r>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Box 2"/>
          <p:cNvSpPr>
            <a:spLocks noGrp="1" noChangeArrowheads="1"/>
          </p:cNvSpPr>
          <p:nvPr>
            <p:ph type="title" idx="4294967295"/>
          </p:nvPr>
        </p:nvSpPr>
        <p:spPr>
          <a:xfrm>
            <a:off x="1763713" y="2420938"/>
            <a:ext cx="5545137" cy="1216025"/>
          </a:xfrm>
        </p:spPr>
        <p:txBody>
          <a:bodyPr/>
          <a:lstStyle/>
          <a:p>
            <a:pPr algn="ctr" eaLnBrk="1" hangingPunct="1">
              <a:lnSpc>
                <a:spcPct val="90000"/>
              </a:lnSpc>
            </a:pPr>
            <a:r>
              <a:rPr lang="zh-CN" altLang="en-US" b="1" smtClean="0"/>
              <a:t>蛋白芯片诊断系统在肿瘤诊疗中的应用</a:t>
            </a:r>
            <a:endParaRPr lang="en-US" altLang="zh-CN" b="1" smtClean="0"/>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6D718D9C-3838-46BB-A065-0B46642A1244}" type="slidenum">
              <a:rPr lang="zh-CN" altLang="en-US" sz="1200">
                <a:solidFill>
                  <a:srgbClr val="000000"/>
                </a:solidFill>
                <a:latin typeface="Verdana" pitchFamily="34" charset="0"/>
              </a:rPr>
              <a:pPr algn="r"/>
              <a:t>46</a:t>
            </a:fld>
            <a:endParaRPr lang="en-US" altLang="zh-CN" sz="1200">
              <a:solidFill>
                <a:srgbClr val="000000"/>
              </a:solidFill>
              <a:latin typeface="Verdana" pitchFamily="34" charset="0"/>
            </a:endParaRPr>
          </a:p>
        </p:txBody>
      </p:sp>
      <p:sp>
        <p:nvSpPr>
          <p:cNvPr id="99330" name="TextBox 3"/>
          <p:cNvSpPr txBox="1">
            <a:spLocks noChangeArrowheads="1"/>
          </p:cNvSpPr>
          <p:nvPr/>
        </p:nvSpPr>
        <p:spPr bwMode="auto">
          <a:xfrm>
            <a:off x="250825" y="765175"/>
            <a:ext cx="6481763" cy="774700"/>
          </a:xfrm>
          <a:prstGeom prst="rect">
            <a:avLst/>
          </a:prstGeom>
          <a:noFill/>
          <a:ln w="9525">
            <a:noFill/>
            <a:miter lim="800000"/>
            <a:headEnd/>
            <a:tailEnd/>
          </a:ln>
        </p:spPr>
        <p:txBody>
          <a:bodyPr>
            <a:spAutoFit/>
          </a:bodyPr>
          <a:lstStyle/>
          <a:p>
            <a:pPr algn="just">
              <a:lnSpc>
                <a:spcPct val="160000"/>
              </a:lnSpc>
            </a:pPr>
            <a:r>
              <a:rPr lang="zh-CN" altLang="en-US" sz="2800" b="1">
                <a:solidFill>
                  <a:srgbClr val="000000"/>
                </a:solidFill>
                <a:latin typeface="宋体" charset="-122"/>
              </a:rPr>
              <a:t>一、蛋白芯片技术的基本概念及原理</a:t>
            </a:r>
          </a:p>
        </p:txBody>
      </p:sp>
      <p:sp>
        <p:nvSpPr>
          <p:cNvPr id="99331" name="TextBox 2"/>
          <p:cNvSpPr txBox="1">
            <a:spLocks noChangeArrowheads="1"/>
          </p:cNvSpPr>
          <p:nvPr/>
        </p:nvSpPr>
        <p:spPr bwMode="auto">
          <a:xfrm>
            <a:off x="1042988" y="2060575"/>
            <a:ext cx="7272337" cy="3159125"/>
          </a:xfrm>
          <a:prstGeom prst="rect">
            <a:avLst/>
          </a:prstGeom>
          <a:noFill/>
          <a:ln w="9525">
            <a:noFill/>
            <a:miter lim="800000"/>
            <a:headEnd/>
            <a:tailEnd/>
          </a:ln>
        </p:spPr>
        <p:txBody>
          <a:bodyPr>
            <a:spAutoFit/>
          </a:bodyPr>
          <a:lstStyle/>
          <a:p>
            <a:pPr>
              <a:lnSpc>
                <a:spcPct val="140000"/>
              </a:lnSpc>
            </a:pPr>
            <a:r>
              <a:rPr lang="zh-CN" altLang="en-US">
                <a:latin typeface="Verdana" pitchFamily="34" charset="0"/>
                <a:ea typeface="华文新魏"/>
                <a:cs typeface="华文新魏"/>
              </a:rPr>
              <a:t>    </a:t>
            </a:r>
            <a:r>
              <a:rPr lang="zh-CN" altLang="en-US" sz="2400" b="1">
                <a:latin typeface="Verdana" pitchFamily="34" charset="0"/>
                <a:ea typeface="华文新魏"/>
                <a:cs typeface="华文新魏"/>
              </a:rPr>
              <a:t>蛋白芯片技术主要是通过微加工技术和微电子技术在固体表面构建的微型生物化学分析系统，以实现对细胞、蛋白质、</a:t>
            </a:r>
            <a:r>
              <a:rPr lang="en-US" altLang="zh-CN" sz="2400" b="1">
                <a:latin typeface="Verdana" pitchFamily="34" charset="0"/>
                <a:ea typeface="华文新魏"/>
                <a:cs typeface="华文新魏"/>
              </a:rPr>
              <a:t>DNA</a:t>
            </a:r>
            <a:r>
              <a:rPr lang="zh-CN" altLang="en-US" sz="2400" b="1">
                <a:latin typeface="Verdana" pitchFamily="34" charset="0"/>
                <a:ea typeface="华文新魏"/>
                <a:cs typeface="华文新魏"/>
              </a:rPr>
              <a:t>以及其他生物组份的准确、快速、大信息量的检测。</a:t>
            </a:r>
            <a:endParaRPr lang="en-US" altLang="zh-CN" sz="2400" b="1">
              <a:latin typeface="Verdana" pitchFamily="34" charset="0"/>
              <a:ea typeface="华文新魏"/>
              <a:cs typeface="华文新魏"/>
            </a:endParaRPr>
          </a:p>
          <a:p>
            <a:pPr>
              <a:lnSpc>
                <a:spcPct val="140000"/>
              </a:lnSpc>
            </a:pPr>
            <a:r>
              <a:rPr lang="zh-CN" altLang="en-US" sz="2400" b="1"/>
              <a:t>   将各种蛋白质有序地固定在合适的载体上（滴定板、滤膜、载玻片等），即成为检测用的芯片。</a:t>
            </a:r>
          </a:p>
        </p:txBody>
      </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idx="4294967295"/>
          </p:nvPr>
        </p:nvSpPr>
        <p:spPr/>
        <p:txBody>
          <a:bodyPr/>
          <a:lstStyle/>
          <a:p>
            <a:r>
              <a:rPr lang="zh-CN" altLang="en-US" b="1" smtClean="0"/>
              <a:t>芯片原理</a:t>
            </a:r>
          </a:p>
        </p:txBody>
      </p:sp>
      <p:pic>
        <p:nvPicPr>
          <p:cNvPr id="100354" name="Picture 4"/>
          <p:cNvPicPr>
            <a:picLocks noChangeAspect="1" noChangeArrowheads="1"/>
          </p:cNvPicPr>
          <p:nvPr/>
        </p:nvPicPr>
        <p:blipFill>
          <a:blip r:embed="rId2"/>
          <a:srcRect/>
          <a:stretch>
            <a:fillRect/>
          </a:stretch>
        </p:blipFill>
        <p:spPr bwMode="auto">
          <a:xfrm>
            <a:off x="684213" y="1844675"/>
            <a:ext cx="3240087" cy="4248150"/>
          </a:xfrm>
          <a:prstGeom prst="rect">
            <a:avLst/>
          </a:prstGeom>
          <a:noFill/>
          <a:ln w="9525">
            <a:noFill/>
            <a:miter lim="800000"/>
            <a:headEnd/>
            <a:tailEnd/>
          </a:ln>
        </p:spPr>
      </p:pic>
      <p:sp>
        <p:nvSpPr>
          <p:cNvPr id="100355" name="Rectangle 8"/>
          <p:cNvSpPr>
            <a:spLocks noChangeArrowheads="1"/>
          </p:cNvSpPr>
          <p:nvPr/>
        </p:nvSpPr>
        <p:spPr bwMode="auto">
          <a:xfrm>
            <a:off x="4140200" y="1654175"/>
            <a:ext cx="3952875" cy="4446588"/>
          </a:xfrm>
          <a:prstGeom prst="rect">
            <a:avLst/>
          </a:prstGeom>
          <a:noFill/>
          <a:ln w="9525">
            <a:noFill/>
            <a:miter lim="800000"/>
            <a:headEnd/>
            <a:tailEnd/>
          </a:ln>
        </p:spPr>
        <p:txBody>
          <a:bodyPr>
            <a:spAutoFit/>
          </a:bodyPr>
          <a:lstStyle/>
          <a:p>
            <a:r>
              <a:rPr lang="zh-CN" altLang="en-US" sz="2200" b="1"/>
              <a:t>一般蛋白芯片上固定的探针是特定蛋白的抗体或受体。制备时常用直接点样法以避免蛋白质的空间结构改变。再用标记了特定荧光抗体的蛋白质或其他成分与芯片结合作用。经过漂洗，将未与芯片上的蛋白质互补结合的成分洗去。用荧光扫描仪或激光共聚焦扫描检测芯片上各点的荧光强度。通过荧光强度分析蛋白质与蛋白质之间相互作用的关系，以测定各种蛋白质功能。</a:t>
            </a:r>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idx="4294967295"/>
          </p:nvPr>
        </p:nvSpPr>
        <p:spPr/>
        <p:txBody>
          <a:bodyPr/>
          <a:lstStyle/>
          <a:p>
            <a:endParaRPr lang="zh-CN" altLang="en-US" smtClean="0"/>
          </a:p>
        </p:txBody>
      </p:sp>
      <p:pic>
        <p:nvPicPr>
          <p:cNvPr id="101378" name="Picture 4"/>
          <p:cNvPicPr>
            <a:picLocks noChangeAspect="1" noChangeArrowheads="1"/>
          </p:cNvPicPr>
          <p:nvPr>
            <p:ph type="body" idx="4294967295"/>
          </p:nvPr>
        </p:nvPicPr>
        <p:blipFill>
          <a:blip r:embed="rId2"/>
          <a:srcRect/>
          <a:stretch>
            <a:fillRect/>
          </a:stretch>
        </p:blipFill>
        <p:spPr>
          <a:xfrm>
            <a:off x="2051050" y="1844675"/>
            <a:ext cx="4545013" cy="4248150"/>
          </a:xfrm>
        </p:spPr>
      </p:pic>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0434E9E4-9CDA-47BB-A035-B859EDA82311}" type="slidenum">
              <a:rPr lang="zh-CN" altLang="en-US" sz="1200">
                <a:solidFill>
                  <a:srgbClr val="000000"/>
                </a:solidFill>
                <a:latin typeface="Verdana" pitchFamily="34" charset="0"/>
              </a:rPr>
              <a:pPr algn="r"/>
              <a:t>49</a:t>
            </a:fld>
            <a:endParaRPr lang="en-US" altLang="zh-CN" sz="1200">
              <a:solidFill>
                <a:srgbClr val="000000"/>
              </a:solidFill>
              <a:latin typeface="Verdana" pitchFamily="34" charset="0"/>
            </a:endParaRPr>
          </a:p>
        </p:txBody>
      </p:sp>
      <p:pic>
        <p:nvPicPr>
          <p:cNvPr id="102402" name="图片 1"/>
          <p:cNvPicPr>
            <a:picLocks noChangeAspect="1"/>
          </p:cNvPicPr>
          <p:nvPr/>
        </p:nvPicPr>
        <p:blipFill>
          <a:blip r:embed="rId2"/>
          <a:srcRect/>
          <a:stretch>
            <a:fillRect/>
          </a:stretch>
        </p:blipFill>
        <p:spPr bwMode="auto">
          <a:xfrm>
            <a:off x="1400175" y="1773238"/>
            <a:ext cx="6134100" cy="4275137"/>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1116013" y="5661025"/>
            <a:ext cx="6985000" cy="519113"/>
          </a:xfrm>
          <a:prstGeom prst="rect">
            <a:avLst/>
          </a:prstGeom>
          <a:noFill/>
          <a:ln w="9525">
            <a:noFill/>
            <a:miter lim="800000"/>
            <a:headEnd/>
            <a:tailEnd/>
          </a:ln>
        </p:spPr>
        <p:txBody>
          <a:bodyPr anchor="ctr">
            <a:spAutoFit/>
          </a:bodyPr>
          <a:lstStyle/>
          <a:p>
            <a:pPr algn="ctr"/>
            <a:r>
              <a:rPr lang="zh-CN" altLang="en-US" sz="2800" b="1">
                <a:latin typeface="Times New Roman" pitchFamily="18" charset="0"/>
                <a:cs typeface="Times New Roman" pitchFamily="18" charset="0"/>
              </a:rPr>
              <a:t>世界恶性肿瘤死亡病例（万）</a:t>
            </a:r>
            <a:endParaRPr lang="zh-CN" altLang="en-US" sz="2800" b="1"/>
          </a:p>
        </p:txBody>
      </p:sp>
      <p:pic>
        <p:nvPicPr>
          <p:cNvPr id="55298" name="Picture 3"/>
          <p:cNvPicPr>
            <a:picLocks noChangeArrowheads="1"/>
          </p:cNvPicPr>
          <p:nvPr/>
        </p:nvPicPr>
        <p:blipFill>
          <a:blip r:embed="rId2"/>
          <a:srcRect/>
          <a:stretch>
            <a:fillRect/>
          </a:stretch>
        </p:blipFill>
        <p:spPr bwMode="auto">
          <a:xfrm>
            <a:off x="1547813" y="1773238"/>
            <a:ext cx="5400675" cy="3887787"/>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1DD6F3C8-8B4B-492D-AED4-EC4349453D32}" type="slidenum">
              <a:rPr lang="zh-CN" altLang="en-US" sz="1200">
                <a:solidFill>
                  <a:srgbClr val="000000"/>
                </a:solidFill>
                <a:latin typeface="Verdana" pitchFamily="34" charset="0"/>
              </a:rPr>
              <a:pPr algn="r"/>
              <a:t>50</a:t>
            </a:fld>
            <a:endParaRPr lang="en-US" altLang="zh-CN" sz="1200">
              <a:solidFill>
                <a:srgbClr val="000000"/>
              </a:solidFill>
              <a:latin typeface="Verdana" pitchFamily="34" charset="0"/>
            </a:endParaRPr>
          </a:p>
        </p:txBody>
      </p:sp>
      <p:sp>
        <p:nvSpPr>
          <p:cNvPr id="103426" name="TextBox 3"/>
          <p:cNvSpPr txBox="1">
            <a:spLocks noChangeArrowheads="1"/>
          </p:cNvSpPr>
          <p:nvPr/>
        </p:nvSpPr>
        <p:spPr bwMode="auto">
          <a:xfrm>
            <a:off x="755650" y="765175"/>
            <a:ext cx="6481763" cy="774700"/>
          </a:xfrm>
          <a:prstGeom prst="rect">
            <a:avLst/>
          </a:prstGeom>
          <a:noFill/>
          <a:ln w="9525">
            <a:noFill/>
            <a:miter lim="800000"/>
            <a:headEnd/>
            <a:tailEnd/>
          </a:ln>
        </p:spPr>
        <p:txBody>
          <a:bodyPr>
            <a:spAutoFit/>
          </a:bodyPr>
          <a:lstStyle/>
          <a:p>
            <a:pPr algn="just">
              <a:lnSpc>
                <a:spcPct val="160000"/>
              </a:lnSpc>
            </a:pPr>
            <a:r>
              <a:rPr lang="zh-CN" altLang="en-US" sz="2800" b="1">
                <a:solidFill>
                  <a:srgbClr val="000000"/>
                </a:solidFill>
                <a:latin typeface="宋体" charset="-122"/>
              </a:rPr>
              <a:t>二、蛋白芯片技术的特点</a:t>
            </a:r>
          </a:p>
        </p:txBody>
      </p:sp>
      <p:sp>
        <p:nvSpPr>
          <p:cNvPr id="103427" name="TextBox 1"/>
          <p:cNvSpPr txBox="1">
            <a:spLocks noChangeArrowheads="1"/>
          </p:cNvSpPr>
          <p:nvPr/>
        </p:nvSpPr>
        <p:spPr bwMode="auto">
          <a:xfrm>
            <a:off x="2627313" y="1989138"/>
            <a:ext cx="1409700" cy="2465387"/>
          </a:xfrm>
          <a:prstGeom prst="rect">
            <a:avLst/>
          </a:prstGeom>
          <a:noFill/>
          <a:ln w="9525">
            <a:noFill/>
            <a:miter lim="800000"/>
            <a:headEnd/>
            <a:tailEnd/>
          </a:ln>
        </p:spPr>
        <p:txBody>
          <a:bodyPr wrap="none">
            <a:spAutoFit/>
          </a:bodyPr>
          <a:lstStyle/>
          <a:p>
            <a:pPr>
              <a:lnSpc>
                <a:spcPct val="130000"/>
              </a:lnSpc>
            </a:pPr>
            <a:r>
              <a:rPr lang="zh-CN" altLang="en-US" sz="2400" b="1">
                <a:latin typeface="Verdana" pitchFamily="34" charset="0"/>
                <a:ea typeface="华文新魏"/>
                <a:cs typeface="华文新魏"/>
              </a:rPr>
              <a:t>高通量</a:t>
            </a:r>
            <a:endParaRPr lang="en-US" altLang="zh-CN" sz="2400" b="1">
              <a:latin typeface="Verdana" pitchFamily="34" charset="0"/>
              <a:ea typeface="华文新魏"/>
              <a:cs typeface="华文新魏"/>
            </a:endParaRPr>
          </a:p>
          <a:p>
            <a:pPr>
              <a:lnSpc>
                <a:spcPct val="130000"/>
              </a:lnSpc>
            </a:pPr>
            <a:r>
              <a:rPr lang="zh-CN" altLang="en-US" sz="2400" b="1">
                <a:latin typeface="Verdana" pitchFamily="34" charset="0"/>
                <a:ea typeface="华文新魏"/>
                <a:cs typeface="华文新魏"/>
              </a:rPr>
              <a:t>高准确性</a:t>
            </a:r>
            <a:endParaRPr lang="en-US" altLang="zh-CN" sz="2400" b="1">
              <a:latin typeface="Verdana" pitchFamily="34" charset="0"/>
              <a:ea typeface="华文新魏"/>
              <a:cs typeface="华文新魏"/>
            </a:endParaRPr>
          </a:p>
          <a:p>
            <a:pPr>
              <a:lnSpc>
                <a:spcPct val="130000"/>
              </a:lnSpc>
            </a:pPr>
            <a:r>
              <a:rPr lang="zh-CN" altLang="en-US" sz="2400" b="1">
                <a:latin typeface="Verdana" pitchFamily="34" charset="0"/>
                <a:ea typeface="华文新魏"/>
                <a:cs typeface="华文新魏"/>
              </a:rPr>
              <a:t>高灵敏度</a:t>
            </a:r>
            <a:endParaRPr lang="en-US" altLang="zh-CN" sz="2400" b="1">
              <a:latin typeface="Verdana" pitchFamily="34" charset="0"/>
              <a:ea typeface="华文新魏"/>
              <a:cs typeface="华文新魏"/>
            </a:endParaRPr>
          </a:p>
          <a:p>
            <a:pPr>
              <a:lnSpc>
                <a:spcPct val="130000"/>
              </a:lnSpc>
            </a:pPr>
            <a:r>
              <a:rPr lang="zh-CN" altLang="en-US" sz="2400" b="1">
                <a:latin typeface="Verdana" pitchFamily="34" charset="0"/>
                <a:ea typeface="华文新魏"/>
                <a:cs typeface="华文新魏"/>
              </a:rPr>
              <a:t>微型化</a:t>
            </a:r>
            <a:endParaRPr lang="en-US" altLang="zh-CN" sz="2400" b="1">
              <a:latin typeface="Verdana" pitchFamily="34" charset="0"/>
              <a:ea typeface="华文新魏"/>
              <a:cs typeface="华文新魏"/>
            </a:endParaRPr>
          </a:p>
          <a:p>
            <a:pPr>
              <a:lnSpc>
                <a:spcPct val="130000"/>
              </a:lnSpc>
            </a:pPr>
            <a:r>
              <a:rPr lang="zh-CN" altLang="en-US" sz="2400" b="1">
                <a:latin typeface="Verdana" pitchFamily="34" charset="0"/>
                <a:ea typeface="华文新魏"/>
                <a:cs typeface="华文新魏"/>
              </a:rPr>
              <a:t>自动化</a:t>
            </a:r>
            <a:endParaRPr lang="en-US" altLang="zh-CN" sz="2400" b="1">
              <a:latin typeface="Verdana" pitchFamily="34" charset="0"/>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FF9921B8-3617-434F-91D0-60288053A722}" type="slidenum">
              <a:rPr lang="zh-CN" altLang="en-US" sz="1200">
                <a:solidFill>
                  <a:srgbClr val="000000"/>
                </a:solidFill>
                <a:latin typeface="Verdana" pitchFamily="34" charset="0"/>
              </a:rPr>
              <a:pPr algn="r"/>
              <a:t>51</a:t>
            </a:fld>
            <a:endParaRPr lang="en-US" altLang="zh-CN" sz="1200">
              <a:solidFill>
                <a:srgbClr val="000000"/>
              </a:solidFill>
              <a:latin typeface="Verdana" pitchFamily="34" charset="0"/>
            </a:endParaRPr>
          </a:p>
        </p:txBody>
      </p:sp>
      <p:sp>
        <p:nvSpPr>
          <p:cNvPr id="104450" name="TextBox 3"/>
          <p:cNvSpPr txBox="1">
            <a:spLocks noChangeArrowheads="1"/>
          </p:cNvSpPr>
          <p:nvPr/>
        </p:nvSpPr>
        <p:spPr bwMode="auto">
          <a:xfrm>
            <a:off x="684213" y="836613"/>
            <a:ext cx="6481762" cy="774700"/>
          </a:xfrm>
          <a:prstGeom prst="rect">
            <a:avLst/>
          </a:prstGeom>
          <a:noFill/>
          <a:ln w="9525">
            <a:noFill/>
            <a:miter lim="800000"/>
            <a:headEnd/>
            <a:tailEnd/>
          </a:ln>
        </p:spPr>
        <p:txBody>
          <a:bodyPr>
            <a:spAutoFit/>
          </a:bodyPr>
          <a:lstStyle/>
          <a:p>
            <a:pPr algn="just">
              <a:lnSpc>
                <a:spcPct val="160000"/>
              </a:lnSpc>
            </a:pPr>
            <a:r>
              <a:rPr lang="zh-CN" altLang="en-US" sz="2800" b="1">
                <a:solidFill>
                  <a:srgbClr val="000000"/>
                </a:solidFill>
                <a:latin typeface="宋体" charset="-122"/>
              </a:rPr>
              <a:t>三、蛋白芯片技术在肿瘤诊疗中的应用</a:t>
            </a:r>
          </a:p>
        </p:txBody>
      </p:sp>
      <p:sp>
        <p:nvSpPr>
          <p:cNvPr id="104451" name="TextBox 1"/>
          <p:cNvSpPr txBox="1">
            <a:spLocks noChangeArrowheads="1"/>
          </p:cNvSpPr>
          <p:nvPr/>
        </p:nvSpPr>
        <p:spPr bwMode="auto">
          <a:xfrm>
            <a:off x="900113" y="1916113"/>
            <a:ext cx="7632700" cy="3776662"/>
          </a:xfrm>
          <a:prstGeom prst="rect">
            <a:avLst/>
          </a:prstGeom>
          <a:noFill/>
          <a:ln w="9525">
            <a:noFill/>
            <a:miter lim="800000"/>
            <a:headEnd/>
            <a:tailEnd/>
          </a:ln>
        </p:spPr>
        <p:txBody>
          <a:bodyPr>
            <a:spAutoFit/>
          </a:bodyPr>
          <a:lstStyle/>
          <a:p>
            <a:pPr algn="just"/>
            <a:r>
              <a:rPr lang="zh-CN" altLang="en-US">
                <a:latin typeface="Verdana" pitchFamily="34" charset="0"/>
                <a:ea typeface="华文新魏"/>
                <a:cs typeface="华文新魏"/>
              </a:rPr>
              <a:t>    </a:t>
            </a:r>
            <a:r>
              <a:rPr lang="zh-CN" altLang="en-US" sz="2200" b="1">
                <a:latin typeface="华文新魏"/>
                <a:ea typeface="华文新魏"/>
                <a:cs typeface="华文新魏"/>
              </a:rPr>
              <a:t>采用蛋白芯片技术现已发现许多癌症相关的蛋白，给癌症的早期诊断及治疗检测增加了比以往更好的诊断指标。</a:t>
            </a:r>
            <a:endParaRPr lang="en-US" altLang="zh-CN" sz="2200" b="1">
              <a:latin typeface="华文新魏"/>
              <a:ea typeface="华文新魏"/>
              <a:cs typeface="华文新魏"/>
            </a:endParaRPr>
          </a:p>
          <a:p>
            <a:pPr algn="just"/>
            <a:r>
              <a:rPr lang="en-US" altLang="zh-CN" sz="2200" b="1">
                <a:latin typeface="华文新魏"/>
                <a:ea typeface="华文新魏"/>
                <a:cs typeface="华文新魏"/>
              </a:rPr>
              <a:t>    </a:t>
            </a:r>
            <a:r>
              <a:rPr lang="zh-CN" altLang="en-US" sz="2200" b="1">
                <a:latin typeface="华文新魏"/>
                <a:ea typeface="华文新魏"/>
                <a:cs typeface="华文新魏"/>
              </a:rPr>
              <a:t>肿瘤标志物芯片：</a:t>
            </a:r>
            <a:endParaRPr lang="en-US" altLang="zh-CN" sz="2200" b="1">
              <a:latin typeface="华文新魏"/>
              <a:ea typeface="华文新魏"/>
              <a:cs typeface="华文新魏"/>
            </a:endParaRPr>
          </a:p>
          <a:p>
            <a:pPr algn="just">
              <a:buFont typeface="Wingdings" pitchFamily="2" charset="2"/>
              <a:buChar char="n"/>
            </a:pPr>
            <a:r>
              <a:rPr lang="zh-CN" altLang="en-US" sz="2200" b="1">
                <a:latin typeface="华文新魏"/>
                <a:ea typeface="华文新魏"/>
                <a:cs typeface="华文新魏"/>
              </a:rPr>
              <a:t>应用于肿瘤普查，对无症状人群及高危人群大规模、快速筛查。</a:t>
            </a:r>
            <a:endParaRPr lang="en-US" altLang="zh-CN" sz="2200" b="1">
              <a:latin typeface="华文新魏"/>
              <a:ea typeface="华文新魏"/>
              <a:cs typeface="华文新魏"/>
            </a:endParaRPr>
          </a:p>
          <a:p>
            <a:pPr algn="just">
              <a:buFont typeface="Wingdings" pitchFamily="2" charset="2"/>
              <a:buChar char="n"/>
            </a:pPr>
            <a:r>
              <a:rPr lang="zh-CN" altLang="en-US" sz="2200" b="1">
                <a:latin typeface="华文新魏"/>
                <a:ea typeface="华文新魏"/>
                <a:cs typeface="华文新魏"/>
              </a:rPr>
              <a:t>用于已确诊的恶性肿瘤患者，选择适宜的标志物跟踪检测。</a:t>
            </a:r>
            <a:endParaRPr lang="en-US" altLang="zh-CN" sz="2200" b="1">
              <a:latin typeface="华文新魏"/>
              <a:ea typeface="华文新魏"/>
              <a:cs typeface="华文新魏"/>
            </a:endParaRPr>
          </a:p>
          <a:p>
            <a:pPr algn="just">
              <a:buFont typeface="Wingdings" pitchFamily="2" charset="2"/>
              <a:buChar char="n"/>
            </a:pPr>
            <a:r>
              <a:rPr lang="zh-CN" altLang="en-US" sz="2200" b="1">
                <a:latin typeface="华文新魏"/>
                <a:ea typeface="华文新魏"/>
                <a:cs typeface="华文新魏"/>
              </a:rPr>
              <a:t>用于特殊个体，记录健康个体体内肿瘤标志物的浓度，建立个体档案。</a:t>
            </a:r>
            <a:endParaRPr lang="en-US" altLang="zh-CN" sz="2200" b="1">
              <a:latin typeface="华文新魏"/>
              <a:ea typeface="华文新魏"/>
              <a:cs typeface="华文新魏"/>
            </a:endParaRPr>
          </a:p>
          <a:p>
            <a:pPr algn="just">
              <a:buFont typeface="Wingdings" pitchFamily="2" charset="2"/>
              <a:buChar char="n"/>
            </a:pPr>
            <a:r>
              <a:rPr lang="zh-CN" altLang="en-US" sz="2200" b="1">
                <a:latin typeface="华文新魏"/>
                <a:ea typeface="华文新魏"/>
                <a:cs typeface="华文新魏"/>
              </a:rPr>
              <a:t>为临床提供更多的指标，提高辅助诊断的准确率。</a:t>
            </a:r>
            <a:endParaRPr lang="en-US" altLang="zh-CN" sz="2200" b="1">
              <a:latin typeface="华文新魏"/>
              <a:ea typeface="华文新魏"/>
              <a:cs typeface="华文新魏"/>
            </a:endParaRPr>
          </a:p>
          <a:p>
            <a:pPr algn="just">
              <a:buFont typeface="Wingdings" pitchFamily="2" charset="2"/>
              <a:buChar char="n"/>
            </a:pPr>
            <a:r>
              <a:rPr lang="zh-CN" altLang="en-US" sz="2200" b="1">
                <a:latin typeface="华文新魏"/>
                <a:ea typeface="华文新魏"/>
                <a:cs typeface="华文新魏"/>
              </a:rPr>
              <a:t>实验室可累积更加详实的临床检测数据，提供适合不同人群的肿瘤标志物图谱。</a:t>
            </a:r>
            <a:r>
              <a:rPr lang="en-US" altLang="zh-CN" sz="2200" b="1">
                <a:latin typeface="华文新魏"/>
                <a:ea typeface="华文新魏"/>
                <a:cs typeface="华文新魏"/>
              </a:rPr>
              <a:t>        </a:t>
            </a:r>
            <a:r>
              <a:rPr lang="en-US" altLang="zh-CN" sz="2200" b="1">
                <a:latin typeface="Verdana" pitchFamily="34" charset="0"/>
                <a:ea typeface="华文新魏"/>
                <a:cs typeface="华文新魏"/>
              </a:rPr>
              <a:t>                          </a:t>
            </a:r>
            <a:endParaRPr lang="zh-CN" altLang="en-US" sz="2200" b="1">
              <a:latin typeface="Verdana" pitchFamily="34" charset="0"/>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1FB4C1CF-D00F-4239-93EC-EB4A884C1FAB}" type="slidenum">
              <a:rPr lang="zh-CN" altLang="en-US" sz="1200">
                <a:solidFill>
                  <a:srgbClr val="000000"/>
                </a:solidFill>
                <a:latin typeface="Verdana" pitchFamily="34" charset="0"/>
              </a:rPr>
              <a:pPr algn="r"/>
              <a:t>52</a:t>
            </a:fld>
            <a:endParaRPr lang="en-US" altLang="zh-CN" sz="1200">
              <a:solidFill>
                <a:srgbClr val="000000"/>
              </a:solidFill>
              <a:latin typeface="Verdana" pitchFamily="34" charset="0"/>
            </a:endParaRPr>
          </a:p>
        </p:txBody>
      </p:sp>
      <p:sp>
        <p:nvSpPr>
          <p:cNvPr id="105474" name="TextBox 3"/>
          <p:cNvSpPr txBox="1">
            <a:spLocks noChangeArrowheads="1"/>
          </p:cNvSpPr>
          <p:nvPr/>
        </p:nvSpPr>
        <p:spPr bwMode="auto">
          <a:xfrm>
            <a:off x="395288" y="404813"/>
            <a:ext cx="5400675" cy="1117600"/>
          </a:xfrm>
          <a:prstGeom prst="rect">
            <a:avLst/>
          </a:prstGeom>
          <a:noFill/>
          <a:ln w="9525">
            <a:noFill/>
            <a:miter lim="800000"/>
            <a:headEnd/>
            <a:tailEnd/>
          </a:ln>
        </p:spPr>
        <p:txBody>
          <a:bodyPr>
            <a:spAutoFit/>
          </a:bodyPr>
          <a:lstStyle/>
          <a:p>
            <a:pPr algn="just">
              <a:lnSpc>
                <a:spcPct val="120000"/>
              </a:lnSpc>
            </a:pPr>
            <a:r>
              <a:rPr lang="zh-CN" altLang="en-US" sz="2800" b="1">
                <a:solidFill>
                  <a:srgbClr val="000000"/>
                </a:solidFill>
                <a:latin typeface="宋体" charset="-122"/>
              </a:rPr>
              <a:t>四、蛋白芯片在肿瘤临床实验室应用中存在的问题</a:t>
            </a:r>
          </a:p>
        </p:txBody>
      </p:sp>
      <p:sp>
        <p:nvSpPr>
          <p:cNvPr id="105475" name="TextBox 1"/>
          <p:cNvSpPr txBox="1">
            <a:spLocks noChangeArrowheads="1"/>
          </p:cNvSpPr>
          <p:nvPr/>
        </p:nvSpPr>
        <p:spPr bwMode="auto">
          <a:xfrm>
            <a:off x="1476375" y="1916113"/>
            <a:ext cx="6007100" cy="1735137"/>
          </a:xfrm>
          <a:prstGeom prst="rect">
            <a:avLst/>
          </a:prstGeom>
          <a:noFill/>
          <a:ln w="9525">
            <a:noFill/>
            <a:miter lim="800000"/>
            <a:headEnd/>
            <a:tailEnd/>
          </a:ln>
        </p:spPr>
        <p:txBody>
          <a:bodyPr wrap="none">
            <a:spAutoFit/>
          </a:bodyPr>
          <a:lstStyle/>
          <a:p>
            <a:pPr>
              <a:lnSpc>
                <a:spcPct val="150000"/>
              </a:lnSpc>
            </a:pPr>
            <a:r>
              <a:rPr lang="en-US" altLang="zh-CN" sz="2400" b="1">
                <a:latin typeface="华文新魏"/>
                <a:ea typeface="华文新魏"/>
                <a:cs typeface="华文新魏"/>
              </a:rPr>
              <a:t>1.</a:t>
            </a:r>
            <a:r>
              <a:rPr lang="zh-CN" altLang="en-US" sz="2400" b="1">
                <a:latin typeface="华文新魏"/>
                <a:ea typeface="华文新魏"/>
                <a:cs typeface="华文新魏"/>
              </a:rPr>
              <a:t>肿瘤标志物的一些缺陷</a:t>
            </a:r>
            <a:endParaRPr lang="en-US" altLang="zh-CN" sz="2400" b="1">
              <a:latin typeface="华文新魏"/>
              <a:ea typeface="华文新魏"/>
              <a:cs typeface="华文新魏"/>
            </a:endParaRPr>
          </a:p>
          <a:p>
            <a:pPr>
              <a:lnSpc>
                <a:spcPct val="150000"/>
              </a:lnSpc>
            </a:pPr>
            <a:r>
              <a:rPr lang="en-US" altLang="zh-CN" sz="2400" b="1">
                <a:latin typeface="华文新魏"/>
                <a:ea typeface="华文新魏"/>
                <a:cs typeface="华文新魏"/>
              </a:rPr>
              <a:t>2.</a:t>
            </a:r>
            <a:r>
              <a:rPr lang="zh-CN" altLang="en-US" sz="2400" b="1">
                <a:latin typeface="华文新魏"/>
                <a:ea typeface="华文新魏"/>
                <a:cs typeface="华文新魏"/>
              </a:rPr>
              <a:t>肿瘤标志物检测方法的优缺点</a:t>
            </a:r>
            <a:endParaRPr lang="en-US" altLang="zh-CN" sz="2400" b="1">
              <a:latin typeface="华文新魏"/>
              <a:ea typeface="华文新魏"/>
              <a:cs typeface="华文新魏"/>
            </a:endParaRPr>
          </a:p>
          <a:p>
            <a:pPr>
              <a:lnSpc>
                <a:spcPct val="150000"/>
              </a:lnSpc>
            </a:pPr>
            <a:r>
              <a:rPr lang="en-US" altLang="zh-CN" sz="2400" b="1">
                <a:latin typeface="华文新魏"/>
                <a:ea typeface="华文新魏"/>
                <a:cs typeface="华文新魏"/>
              </a:rPr>
              <a:t>3.</a:t>
            </a:r>
            <a:r>
              <a:rPr lang="zh-CN" altLang="en-US" sz="2400" b="1">
                <a:latin typeface="华文新魏"/>
                <a:ea typeface="华文新魏"/>
                <a:cs typeface="华文新魏"/>
              </a:rPr>
              <a:t>肿瘤标志物在临床实验室的检测干扰因素</a:t>
            </a:r>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EA6D6A9E-444E-4EEF-97C0-7943C428492A}" type="slidenum">
              <a:rPr lang="zh-CN" altLang="en-US" sz="1200">
                <a:solidFill>
                  <a:srgbClr val="000000"/>
                </a:solidFill>
                <a:latin typeface="Verdana" pitchFamily="34" charset="0"/>
              </a:rPr>
              <a:pPr algn="r"/>
              <a:t>53</a:t>
            </a:fld>
            <a:endParaRPr lang="en-US" altLang="zh-CN" sz="1200">
              <a:solidFill>
                <a:srgbClr val="000000"/>
              </a:solidFill>
              <a:latin typeface="Verdana" pitchFamily="34" charset="0"/>
            </a:endParaRPr>
          </a:p>
        </p:txBody>
      </p:sp>
      <p:sp>
        <p:nvSpPr>
          <p:cNvPr id="106498" name="TextBox 3"/>
          <p:cNvSpPr txBox="1">
            <a:spLocks noChangeArrowheads="1"/>
          </p:cNvSpPr>
          <p:nvPr/>
        </p:nvSpPr>
        <p:spPr bwMode="auto">
          <a:xfrm>
            <a:off x="1258888" y="2133600"/>
            <a:ext cx="6337300" cy="1066800"/>
          </a:xfrm>
          <a:prstGeom prst="rect">
            <a:avLst/>
          </a:prstGeom>
          <a:noFill/>
          <a:ln w="9525">
            <a:noFill/>
            <a:miter lim="800000"/>
            <a:headEnd/>
            <a:tailEnd/>
          </a:ln>
        </p:spPr>
        <p:txBody>
          <a:bodyPr>
            <a:spAutoFit/>
          </a:bodyPr>
          <a:lstStyle/>
          <a:p>
            <a:pPr algn="just">
              <a:lnSpc>
                <a:spcPct val="160000"/>
              </a:lnSpc>
            </a:pPr>
            <a:r>
              <a:rPr lang="zh-CN" altLang="en-US" sz="4000" b="1">
                <a:solidFill>
                  <a:srgbClr val="00B0F0"/>
                </a:solidFill>
                <a:latin typeface="宋体" charset="-122"/>
              </a:rPr>
              <a:t>常见肿瘤的实验室诊断指标</a:t>
            </a:r>
          </a:p>
        </p:txBody>
      </p:sp>
      <p:pic>
        <p:nvPicPr>
          <p:cNvPr id="106499" name="图片 1"/>
          <p:cNvPicPr>
            <a:picLocks noChangeAspect="1"/>
          </p:cNvPicPr>
          <p:nvPr/>
        </p:nvPicPr>
        <p:blipFill>
          <a:blip r:embed="rId2"/>
          <a:srcRect/>
          <a:stretch>
            <a:fillRect/>
          </a:stretch>
        </p:blipFill>
        <p:spPr bwMode="auto">
          <a:xfrm>
            <a:off x="5868988" y="3500438"/>
            <a:ext cx="2665412" cy="250507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8170B351-7089-464B-9E8E-EF1A1AB087CF}" type="slidenum">
              <a:rPr lang="zh-CN" altLang="en-US" sz="1200">
                <a:solidFill>
                  <a:srgbClr val="000000"/>
                </a:solidFill>
                <a:latin typeface="Verdana" pitchFamily="34" charset="0"/>
              </a:rPr>
              <a:pPr algn="r"/>
              <a:t>54</a:t>
            </a:fld>
            <a:endParaRPr lang="en-US" altLang="zh-CN" sz="1200">
              <a:solidFill>
                <a:srgbClr val="000000"/>
              </a:solidFill>
              <a:latin typeface="Verdana" pitchFamily="34" charset="0"/>
            </a:endParaRPr>
          </a:p>
        </p:txBody>
      </p:sp>
      <p:sp>
        <p:nvSpPr>
          <p:cNvPr id="107522" name="TextBox 2"/>
          <p:cNvSpPr txBox="1">
            <a:spLocks noChangeArrowheads="1"/>
          </p:cNvSpPr>
          <p:nvPr/>
        </p:nvSpPr>
        <p:spPr bwMode="auto">
          <a:xfrm>
            <a:off x="468313" y="846138"/>
            <a:ext cx="5907087" cy="585787"/>
          </a:xfrm>
          <a:prstGeom prst="rect">
            <a:avLst/>
          </a:prstGeom>
          <a:noFill/>
          <a:ln w="9525">
            <a:noFill/>
            <a:miter lim="800000"/>
            <a:headEnd/>
            <a:tailEnd/>
          </a:ln>
        </p:spPr>
        <p:txBody>
          <a:bodyPr>
            <a:spAutoFit/>
          </a:bodyPr>
          <a:lstStyle/>
          <a:p>
            <a:pPr algn="ctr">
              <a:lnSpc>
                <a:spcPct val="90000"/>
              </a:lnSpc>
            </a:pPr>
            <a:r>
              <a:rPr lang="zh-CN" altLang="en-US" sz="3600" b="1">
                <a:solidFill>
                  <a:srgbClr val="FF0000"/>
                </a:solidFill>
              </a:rPr>
              <a:t>常见的肺癌实验室检测指标</a:t>
            </a:r>
            <a:endParaRPr lang="zh-CN" altLang="en-US" sz="3600" b="1">
              <a:solidFill>
                <a:srgbClr val="FF0000"/>
              </a:solidFill>
              <a:latin typeface="楷体_GB2312" pitchFamily="49" charset="-122"/>
            </a:endParaRPr>
          </a:p>
        </p:txBody>
      </p:sp>
      <p:sp>
        <p:nvSpPr>
          <p:cNvPr id="107523" name="TextBox 1"/>
          <p:cNvSpPr txBox="1">
            <a:spLocks noChangeArrowheads="1"/>
          </p:cNvSpPr>
          <p:nvPr/>
        </p:nvSpPr>
        <p:spPr bwMode="auto">
          <a:xfrm>
            <a:off x="827088" y="1989138"/>
            <a:ext cx="7543800" cy="2830512"/>
          </a:xfrm>
          <a:prstGeom prst="rect">
            <a:avLst/>
          </a:prstGeom>
          <a:noFill/>
          <a:ln w="9525">
            <a:noFill/>
            <a:miter lim="800000"/>
            <a:headEnd/>
            <a:tailEnd/>
          </a:ln>
        </p:spPr>
        <p:txBody>
          <a:bodyPr wrap="none">
            <a:spAutoFit/>
          </a:bodyPr>
          <a:lstStyle/>
          <a:p>
            <a:pPr algn="just">
              <a:lnSpc>
                <a:spcPct val="150000"/>
              </a:lnSpc>
            </a:pPr>
            <a:r>
              <a:rPr lang="en-US" altLang="zh-CN" sz="2400" b="1">
                <a:latin typeface="华文新魏"/>
                <a:ea typeface="华文新魏"/>
                <a:cs typeface="华文新魏"/>
              </a:rPr>
              <a:t>1.</a:t>
            </a:r>
            <a:r>
              <a:rPr lang="zh-CN" altLang="en-US" sz="2400" b="1">
                <a:latin typeface="华文新魏"/>
                <a:ea typeface="华文新魏"/>
                <a:cs typeface="华文新魏"/>
              </a:rPr>
              <a:t>神经元特异性烯醇化酶（</a:t>
            </a:r>
            <a:r>
              <a:rPr lang="en-US" altLang="zh-CN" sz="2400" b="1">
                <a:latin typeface="华文新魏"/>
                <a:ea typeface="华文新魏"/>
                <a:cs typeface="华文新魏"/>
              </a:rPr>
              <a:t>NSE</a:t>
            </a:r>
            <a:r>
              <a:rPr lang="zh-CN" altLang="en-US" sz="2400" b="1">
                <a:latin typeface="华文新魏"/>
                <a:ea typeface="华文新魏"/>
                <a:cs typeface="华文新魏"/>
              </a:rPr>
              <a:t>）</a:t>
            </a:r>
            <a:endParaRPr lang="en-US" altLang="zh-CN" sz="2400" b="1">
              <a:latin typeface="华文新魏"/>
              <a:ea typeface="华文新魏"/>
              <a:cs typeface="华文新魏"/>
            </a:endParaRPr>
          </a:p>
          <a:p>
            <a:pPr algn="just">
              <a:lnSpc>
                <a:spcPct val="150000"/>
              </a:lnSpc>
            </a:pPr>
            <a:r>
              <a:rPr lang="en-US" altLang="zh-CN" sz="2400" b="1">
                <a:latin typeface="华文新魏"/>
                <a:ea typeface="华文新魏"/>
                <a:cs typeface="华文新魏"/>
              </a:rPr>
              <a:t>2.</a:t>
            </a:r>
            <a:r>
              <a:rPr lang="zh-CN" altLang="en-US" sz="2400" b="1">
                <a:latin typeface="华文新魏"/>
                <a:ea typeface="华文新魏"/>
                <a:cs typeface="华文新魏"/>
              </a:rPr>
              <a:t>细胞角蛋白</a:t>
            </a:r>
            <a:r>
              <a:rPr lang="en-US" altLang="zh-CN" sz="2400" b="1">
                <a:latin typeface="华文新魏"/>
                <a:ea typeface="华文新魏"/>
                <a:cs typeface="华文新魏"/>
              </a:rPr>
              <a:t>19</a:t>
            </a:r>
            <a:r>
              <a:rPr lang="zh-CN" altLang="en-US" sz="2400" b="1">
                <a:latin typeface="华文新魏"/>
                <a:ea typeface="华文新魏"/>
                <a:cs typeface="华文新魏"/>
              </a:rPr>
              <a:t>片段（</a:t>
            </a:r>
            <a:r>
              <a:rPr lang="en-US" altLang="zh-CN" sz="2400" b="1">
                <a:latin typeface="华文新魏"/>
                <a:ea typeface="华文新魏"/>
                <a:cs typeface="华文新魏"/>
              </a:rPr>
              <a:t>Cyfra21-1</a:t>
            </a:r>
            <a:r>
              <a:rPr lang="zh-CN" altLang="en-US" sz="2400" b="1">
                <a:latin typeface="华文新魏"/>
                <a:ea typeface="华文新魏"/>
                <a:cs typeface="华文新魏"/>
              </a:rPr>
              <a:t>）</a:t>
            </a:r>
            <a:endParaRPr lang="en-US" altLang="zh-CN" sz="2400" b="1">
              <a:latin typeface="华文新魏"/>
              <a:ea typeface="华文新魏"/>
              <a:cs typeface="华文新魏"/>
            </a:endParaRPr>
          </a:p>
          <a:p>
            <a:pPr algn="just">
              <a:lnSpc>
                <a:spcPct val="150000"/>
              </a:lnSpc>
            </a:pPr>
            <a:r>
              <a:rPr lang="en-US" altLang="zh-CN" sz="2400" b="1">
                <a:latin typeface="华文新魏"/>
                <a:ea typeface="华文新魏"/>
                <a:cs typeface="华文新魏"/>
              </a:rPr>
              <a:t>3.</a:t>
            </a:r>
            <a:r>
              <a:rPr lang="zh-CN" altLang="en-US" sz="2400" b="1">
                <a:latin typeface="华文新魏"/>
                <a:ea typeface="华文新魏"/>
                <a:cs typeface="华文新魏"/>
              </a:rPr>
              <a:t>胃泌素前体释放肽（</a:t>
            </a:r>
            <a:r>
              <a:rPr lang="en-US" altLang="zh-CN" sz="2400" b="1">
                <a:latin typeface="华文新魏"/>
                <a:ea typeface="华文新魏"/>
                <a:cs typeface="华文新魏"/>
              </a:rPr>
              <a:t>Pro-GRP</a:t>
            </a:r>
            <a:r>
              <a:rPr lang="zh-CN" altLang="en-US" sz="2400" b="1">
                <a:latin typeface="华文新魏"/>
                <a:ea typeface="华文新魏"/>
                <a:cs typeface="华文新魏"/>
              </a:rPr>
              <a:t>）</a:t>
            </a:r>
            <a:endParaRPr lang="en-US" altLang="zh-CN" sz="2400" b="1">
              <a:latin typeface="华文新魏"/>
              <a:ea typeface="华文新魏"/>
              <a:cs typeface="华文新魏"/>
            </a:endParaRPr>
          </a:p>
          <a:p>
            <a:pPr algn="just">
              <a:lnSpc>
                <a:spcPct val="150000"/>
              </a:lnSpc>
            </a:pPr>
            <a:r>
              <a:rPr lang="en-US" altLang="zh-CN" sz="2400" b="1">
                <a:latin typeface="华文新魏"/>
                <a:ea typeface="华文新魏"/>
                <a:cs typeface="华文新魏"/>
              </a:rPr>
              <a:t>4.</a:t>
            </a:r>
            <a:r>
              <a:rPr lang="zh-CN" altLang="en-US" sz="2400" b="1">
                <a:latin typeface="华文新魏"/>
                <a:ea typeface="华文新魏"/>
                <a:cs typeface="华文新魏"/>
              </a:rPr>
              <a:t>其他：癌胚抗原</a:t>
            </a:r>
            <a:r>
              <a:rPr lang="en-US" altLang="zh-CN" sz="2400" b="1">
                <a:latin typeface="华文新魏"/>
                <a:ea typeface="华文新魏"/>
                <a:cs typeface="华文新魏"/>
              </a:rPr>
              <a:t>CEA</a:t>
            </a:r>
            <a:r>
              <a:rPr lang="zh-CN" altLang="en-US" sz="2400" b="1">
                <a:latin typeface="华文新魏"/>
                <a:ea typeface="华文新魏"/>
                <a:cs typeface="华文新魏"/>
              </a:rPr>
              <a:t>、癌抗原</a:t>
            </a:r>
            <a:r>
              <a:rPr lang="en-US" altLang="zh-CN" sz="2400" b="1">
                <a:latin typeface="华文新魏"/>
                <a:ea typeface="华文新魏"/>
                <a:cs typeface="华文新魏"/>
              </a:rPr>
              <a:t>125</a:t>
            </a:r>
            <a:r>
              <a:rPr lang="zh-CN" altLang="en-US" sz="2400" b="1">
                <a:latin typeface="华文新魏"/>
                <a:ea typeface="华文新魏"/>
                <a:cs typeface="华文新魏"/>
              </a:rPr>
              <a:t>、鳞状细胞癌抗原</a:t>
            </a:r>
            <a:endParaRPr lang="en-US" altLang="zh-CN" sz="2400" b="1">
              <a:latin typeface="华文新魏"/>
              <a:ea typeface="华文新魏"/>
              <a:cs typeface="华文新魏"/>
            </a:endParaRPr>
          </a:p>
          <a:p>
            <a:pPr algn="just">
              <a:lnSpc>
                <a:spcPct val="150000"/>
              </a:lnSpc>
            </a:pPr>
            <a:r>
              <a:rPr lang="en-US" altLang="zh-CN" sz="2400" b="1">
                <a:latin typeface="华文新魏"/>
                <a:ea typeface="华文新魏"/>
                <a:cs typeface="华文新魏"/>
              </a:rPr>
              <a:t>5.</a:t>
            </a:r>
            <a:r>
              <a:rPr lang="zh-CN" altLang="en-US" sz="2400" b="1">
                <a:latin typeface="华文新魏"/>
                <a:ea typeface="华文新魏"/>
                <a:cs typeface="华文新魏"/>
              </a:rPr>
              <a:t>肿瘤细胞的转移基因和抑癌基因检测：如</a:t>
            </a:r>
            <a:r>
              <a:rPr lang="en-US" altLang="zh-CN" sz="2400" b="1">
                <a:latin typeface="华文新魏"/>
                <a:ea typeface="华文新魏"/>
                <a:cs typeface="华文新魏"/>
              </a:rPr>
              <a:t>ras</a:t>
            </a:r>
            <a:r>
              <a:rPr lang="zh-CN" altLang="en-US" sz="2400" b="1">
                <a:latin typeface="华文新魏"/>
                <a:ea typeface="华文新魏"/>
                <a:cs typeface="华文新魏"/>
              </a:rPr>
              <a:t>、</a:t>
            </a:r>
            <a:r>
              <a:rPr lang="en-US" altLang="zh-CN" sz="2400" b="1">
                <a:latin typeface="华文新魏"/>
                <a:ea typeface="华文新魏"/>
                <a:cs typeface="华文新魏"/>
              </a:rPr>
              <a:t>p53</a:t>
            </a:r>
            <a:r>
              <a:rPr lang="zh-CN" altLang="en-US" sz="2400" b="1">
                <a:latin typeface="华文新魏"/>
                <a:ea typeface="华文新魏"/>
                <a:cs typeface="华文新魏"/>
              </a:rPr>
              <a:t>等</a:t>
            </a:r>
          </a:p>
        </p:txBody>
      </p:sp>
    </p:spTree>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B121CE1E-8D92-4736-8BF6-7A39F2133554}" type="slidenum">
              <a:rPr lang="zh-CN" altLang="en-US" sz="1200">
                <a:solidFill>
                  <a:srgbClr val="000000"/>
                </a:solidFill>
                <a:latin typeface="Verdana" pitchFamily="34" charset="0"/>
              </a:rPr>
              <a:pPr algn="r"/>
              <a:t>55</a:t>
            </a:fld>
            <a:endParaRPr lang="en-US" altLang="zh-CN" sz="1200">
              <a:solidFill>
                <a:srgbClr val="000000"/>
              </a:solidFill>
              <a:latin typeface="Verdana" pitchFamily="34" charset="0"/>
            </a:endParaRPr>
          </a:p>
        </p:txBody>
      </p:sp>
      <p:sp>
        <p:nvSpPr>
          <p:cNvPr id="108546" name="TextBox 2"/>
          <p:cNvSpPr txBox="1">
            <a:spLocks noChangeArrowheads="1"/>
          </p:cNvSpPr>
          <p:nvPr/>
        </p:nvSpPr>
        <p:spPr bwMode="auto">
          <a:xfrm>
            <a:off x="292100" y="792163"/>
            <a:ext cx="5907088"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乳腺癌实验室检测指标</a:t>
            </a:r>
          </a:p>
        </p:txBody>
      </p:sp>
      <p:sp>
        <p:nvSpPr>
          <p:cNvPr id="108547" name="TextBox 3"/>
          <p:cNvSpPr txBox="1">
            <a:spLocks noChangeArrowheads="1"/>
          </p:cNvSpPr>
          <p:nvPr/>
        </p:nvSpPr>
        <p:spPr bwMode="auto">
          <a:xfrm>
            <a:off x="1081088" y="1916113"/>
            <a:ext cx="6481762" cy="669925"/>
          </a:xfrm>
          <a:prstGeom prst="rect">
            <a:avLst/>
          </a:prstGeom>
          <a:noFill/>
          <a:ln w="9525">
            <a:noFill/>
            <a:miter lim="800000"/>
            <a:headEnd/>
            <a:tailEnd/>
          </a:ln>
        </p:spPr>
        <p:txBody>
          <a:bodyPr>
            <a:spAutoFit/>
          </a:bodyPr>
          <a:lstStyle/>
          <a:p>
            <a:pPr algn="just">
              <a:lnSpc>
                <a:spcPct val="160000"/>
              </a:lnSpc>
            </a:pPr>
            <a:r>
              <a:rPr lang="zh-CN" altLang="en-US" sz="2800" b="1">
                <a:solidFill>
                  <a:srgbClr val="000000"/>
                </a:solidFill>
                <a:latin typeface="宋体" charset="-122"/>
              </a:rPr>
              <a:t> </a:t>
            </a:r>
          </a:p>
        </p:txBody>
      </p:sp>
      <p:sp>
        <p:nvSpPr>
          <p:cNvPr id="108548" name="TextBox 2"/>
          <p:cNvSpPr txBox="1">
            <a:spLocks noChangeArrowheads="1"/>
          </p:cNvSpPr>
          <p:nvPr/>
        </p:nvSpPr>
        <p:spPr bwMode="auto">
          <a:xfrm>
            <a:off x="900113" y="2205038"/>
            <a:ext cx="7345362" cy="2282825"/>
          </a:xfrm>
          <a:prstGeom prst="rect">
            <a:avLst/>
          </a:prstGeom>
          <a:noFill/>
          <a:ln w="9525">
            <a:noFill/>
            <a:miter lim="800000"/>
            <a:headEnd/>
            <a:tailEnd/>
          </a:ln>
        </p:spPr>
        <p:txBody>
          <a:bodyPr>
            <a:spAutoFit/>
          </a:bodyPr>
          <a:lstStyle/>
          <a:p>
            <a:pPr algn="just">
              <a:lnSpc>
                <a:spcPct val="120000"/>
              </a:lnSpc>
            </a:pPr>
            <a:r>
              <a:rPr lang="en-US" altLang="zh-CN" sz="2400" b="1">
                <a:latin typeface="华文新魏"/>
                <a:ea typeface="华文新魏"/>
                <a:cs typeface="华文新魏"/>
              </a:rPr>
              <a:t>1.</a:t>
            </a:r>
            <a:r>
              <a:rPr lang="zh-CN" altLang="en-US" sz="2400" b="1">
                <a:latin typeface="华文新魏"/>
                <a:ea typeface="华文新魏"/>
                <a:cs typeface="华文新魏"/>
              </a:rPr>
              <a:t>肿瘤标志物的检测：如</a:t>
            </a:r>
            <a:r>
              <a:rPr lang="en-US" altLang="zh-CN" sz="2400" b="1">
                <a:latin typeface="华文新魏"/>
                <a:ea typeface="华文新魏"/>
                <a:cs typeface="华文新魏"/>
              </a:rPr>
              <a:t>CA15-3</a:t>
            </a:r>
            <a:r>
              <a:rPr lang="zh-CN" altLang="en-US" sz="2400" b="1">
                <a:latin typeface="华文新魏"/>
                <a:ea typeface="华文新魏"/>
                <a:cs typeface="华文新魏"/>
              </a:rPr>
              <a:t>、组织多肽抗原（</a:t>
            </a:r>
            <a:r>
              <a:rPr lang="en-US" altLang="zh-CN" sz="2400" b="1">
                <a:latin typeface="华文新魏"/>
                <a:ea typeface="华文新魏"/>
                <a:cs typeface="华文新魏"/>
              </a:rPr>
              <a:t>TPA</a:t>
            </a:r>
            <a:r>
              <a:rPr lang="zh-CN" altLang="en-US" sz="2400" b="1">
                <a:latin typeface="华文新魏"/>
                <a:ea typeface="华文新魏"/>
                <a:cs typeface="华文新魏"/>
              </a:rPr>
              <a:t>），组织多肽特异性抗原（</a:t>
            </a:r>
            <a:r>
              <a:rPr lang="en-US" altLang="zh-CN" sz="2400" b="1">
                <a:latin typeface="华文新魏"/>
                <a:ea typeface="华文新魏"/>
                <a:cs typeface="华文新魏"/>
              </a:rPr>
              <a:t>TPS</a:t>
            </a:r>
            <a:r>
              <a:rPr lang="zh-CN" altLang="en-US" sz="2400" b="1">
                <a:latin typeface="华文新魏"/>
                <a:ea typeface="华文新魏"/>
                <a:cs typeface="华文新魏"/>
              </a:rPr>
              <a:t>）、癌胚抗原（</a:t>
            </a:r>
            <a:r>
              <a:rPr lang="en-US" altLang="zh-CN" sz="2400" b="1">
                <a:latin typeface="华文新魏"/>
                <a:ea typeface="华文新魏"/>
                <a:cs typeface="华文新魏"/>
              </a:rPr>
              <a:t>CEA</a:t>
            </a:r>
            <a:r>
              <a:rPr lang="zh-CN" altLang="en-US" sz="2400" b="1">
                <a:latin typeface="华文新魏"/>
                <a:ea typeface="华文新魏"/>
                <a:cs typeface="华文新魏"/>
              </a:rPr>
              <a:t>）、铁蛋白、人绒毛膜促性腺激素、性激素、类固醇激素受体</a:t>
            </a:r>
            <a:endParaRPr lang="en-US" altLang="zh-CN" sz="2400" b="1">
              <a:latin typeface="华文新魏"/>
              <a:ea typeface="华文新魏"/>
              <a:cs typeface="华文新魏"/>
            </a:endParaRPr>
          </a:p>
          <a:p>
            <a:pPr algn="just">
              <a:lnSpc>
                <a:spcPct val="120000"/>
              </a:lnSpc>
            </a:pPr>
            <a:r>
              <a:rPr lang="en-US" altLang="zh-CN" sz="2400" b="1">
                <a:latin typeface="华文新魏"/>
                <a:ea typeface="华文新魏"/>
                <a:cs typeface="华文新魏"/>
              </a:rPr>
              <a:t>2.</a:t>
            </a:r>
            <a:r>
              <a:rPr lang="zh-CN" altLang="en-US" sz="2400" b="1">
                <a:latin typeface="华文新魏"/>
                <a:ea typeface="华文新魏"/>
                <a:cs typeface="华文新魏"/>
              </a:rPr>
              <a:t>癌基因检测：</a:t>
            </a:r>
            <a:r>
              <a:rPr lang="en-US" altLang="zh-CN" sz="2400" b="1">
                <a:latin typeface="华文新魏"/>
                <a:ea typeface="华文新魏"/>
                <a:cs typeface="华文新魏"/>
              </a:rPr>
              <a:t>Her-2/neu(c-erb-2)</a:t>
            </a:r>
            <a:r>
              <a:rPr lang="zh-CN" altLang="en-US" sz="2400" b="1">
                <a:latin typeface="华文新魏"/>
                <a:ea typeface="华文新魏"/>
                <a:cs typeface="华文新魏"/>
              </a:rPr>
              <a:t>基因、</a:t>
            </a:r>
            <a:r>
              <a:rPr lang="en-US" altLang="zh-CN" sz="2400" b="1">
                <a:latin typeface="华文新魏"/>
                <a:ea typeface="华文新魏"/>
                <a:cs typeface="华文新魏"/>
              </a:rPr>
              <a:t>p53</a:t>
            </a:r>
            <a:r>
              <a:rPr lang="zh-CN" altLang="en-US" sz="2400" b="1">
                <a:latin typeface="华文新魏"/>
                <a:ea typeface="华文新魏"/>
                <a:cs typeface="华文新魏"/>
              </a:rPr>
              <a:t>基因</a:t>
            </a:r>
          </a:p>
        </p:txBody>
      </p:sp>
    </p:spTree>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6D950CE9-B3B0-4A5B-928B-0DFC998E2652}" type="slidenum">
              <a:rPr lang="zh-CN" altLang="en-US" sz="1200">
                <a:solidFill>
                  <a:srgbClr val="000000"/>
                </a:solidFill>
                <a:latin typeface="Verdana" pitchFamily="34" charset="0"/>
              </a:rPr>
              <a:pPr algn="r"/>
              <a:t>56</a:t>
            </a:fld>
            <a:endParaRPr lang="en-US" altLang="zh-CN" sz="1200">
              <a:solidFill>
                <a:srgbClr val="000000"/>
              </a:solidFill>
              <a:latin typeface="Verdana" pitchFamily="34" charset="0"/>
            </a:endParaRPr>
          </a:p>
        </p:txBody>
      </p:sp>
      <p:sp>
        <p:nvSpPr>
          <p:cNvPr id="109570" name="TextBox 2"/>
          <p:cNvSpPr txBox="1">
            <a:spLocks noChangeArrowheads="1"/>
          </p:cNvSpPr>
          <p:nvPr/>
        </p:nvSpPr>
        <p:spPr bwMode="auto">
          <a:xfrm>
            <a:off x="468313" y="774700"/>
            <a:ext cx="5907087"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胃癌实验室检测指标</a:t>
            </a:r>
          </a:p>
        </p:txBody>
      </p:sp>
      <p:sp>
        <p:nvSpPr>
          <p:cNvPr id="109571" name="TextBox 1"/>
          <p:cNvSpPr txBox="1">
            <a:spLocks noChangeArrowheads="1"/>
          </p:cNvSpPr>
          <p:nvPr/>
        </p:nvSpPr>
        <p:spPr bwMode="auto">
          <a:xfrm>
            <a:off x="1258888" y="2205038"/>
            <a:ext cx="6607175" cy="2647950"/>
          </a:xfrm>
          <a:prstGeom prst="rect">
            <a:avLst/>
          </a:prstGeom>
          <a:noFill/>
          <a:ln w="9525">
            <a:noFill/>
            <a:miter lim="800000"/>
            <a:headEnd/>
            <a:tailEnd/>
          </a:ln>
        </p:spPr>
        <p:txBody>
          <a:bodyPr>
            <a:spAutoFit/>
          </a:bodyPr>
          <a:lstStyle/>
          <a:p>
            <a:pPr algn="just">
              <a:lnSpc>
                <a:spcPct val="140000"/>
              </a:lnSpc>
            </a:pPr>
            <a:r>
              <a:rPr lang="en-US" altLang="zh-CN" sz="2400" b="1">
                <a:latin typeface="华文新魏"/>
                <a:ea typeface="华文新魏"/>
                <a:cs typeface="华文新魏"/>
              </a:rPr>
              <a:t>1.</a:t>
            </a:r>
            <a:r>
              <a:rPr lang="zh-CN" altLang="en-US" sz="2400" b="1">
                <a:latin typeface="华文新魏"/>
                <a:ea typeface="华文新魏"/>
                <a:cs typeface="华文新魏"/>
              </a:rPr>
              <a:t>胃癌的实验室检查项目：大便隐血、血沉、肿瘤标志物、胃液分析、胃镜及活检</a:t>
            </a:r>
            <a:endParaRPr lang="en-US" altLang="zh-CN" sz="2400" b="1">
              <a:latin typeface="华文新魏"/>
              <a:ea typeface="华文新魏"/>
              <a:cs typeface="华文新魏"/>
            </a:endParaRPr>
          </a:p>
          <a:p>
            <a:pPr algn="just">
              <a:lnSpc>
                <a:spcPct val="140000"/>
              </a:lnSpc>
            </a:pPr>
            <a:r>
              <a:rPr lang="en-US" altLang="zh-CN" sz="2400" b="1">
                <a:latin typeface="华文新魏"/>
                <a:ea typeface="华文新魏"/>
                <a:cs typeface="华文新魏"/>
              </a:rPr>
              <a:t>2.</a:t>
            </a:r>
            <a:r>
              <a:rPr lang="zh-CN" altLang="en-US" sz="2400" b="1">
                <a:latin typeface="华文新魏"/>
                <a:ea typeface="华文新魏"/>
                <a:cs typeface="华文新魏"/>
              </a:rPr>
              <a:t>肿瘤标志物检查：癌抗原</a:t>
            </a:r>
            <a:r>
              <a:rPr lang="en-US" altLang="zh-CN" sz="2400" b="1">
                <a:latin typeface="华文新魏"/>
                <a:ea typeface="华文新魏"/>
                <a:cs typeface="华文新魏"/>
              </a:rPr>
              <a:t>72-4</a:t>
            </a:r>
            <a:r>
              <a:rPr lang="zh-CN" altLang="en-US" sz="2400" b="1">
                <a:latin typeface="华文新魏"/>
                <a:ea typeface="华文新魏"/>
                <a:cs typeface="华文新魏"/>
              </a:rPr>
              <a:t>（</a:t>
            </a:r>
            <a:r>
              <a:rPr lang="en-US" altLang="zh-CN" sz="2400" b="1">
                <a:latin typeface="华文新魏"/>
                <a:ea typeface="华文新魏"/>
                <a:cs typeface="华文新魏"/>
              </a:rPr>
              <a:t>CA72-4,TAG-72</a:t>
            </a:r>
            <a:r>
              <a:rPr lang="zh-CN" altLang="en-US" sz="2400" b="1">
                <a:latin typeface="华文新魏"/>
                <a:ea typeface="华文新魏"/>
                <a:cs typeface="华文新魏"/>
              </a:rPr>
              <a:t>）、胃蛋白酶原、肿瘤相关胰蛋白酶</a:t>
            </a:r>
            <a:r>
              <a:rPr lang="en-US" altLang="zh-CN" sz="2400" b="1">
                <a:latin typeface="华文新魏"/>
                <a:ea typeface="华文新魏"/>
                <a:cs typeface="华文新魏"/>
              </a:rPr>
              <a:t>-2</a:t>
            </a:r>
            <a:r>
              <a:rPr lang="zh-CN" altLang="en-US" sz="2400" b="1">
                <a:latin typeface="华文新魏"/>
                <a:ea typeface="华文新魏"/>
                <a:cs typeface="华文新魏"/>
              </a:rPr>
              <a:t>、胃液胎儿硫糖蛋白（</a:t>
            </a:r>
            <a:r>
              <a:rPr lang="en-US" altLang="zh-CN" sz="2400" b="1">
                <a:latin typeface="华文新魏"/>
                <a:ea typeface="华文新魏"/>
                <a:cs typeface="华文新魏"/>
              </a:rPr>
              <a:t>FSA</a:t>
            </a:r>
            <a:r>
              <a:rPr lang="zh-CN" altLang="en-US" sz="2400" b="1">
                <a:latin typeface="华文新魏"/>
                <a:ea typeface="华文新魏"/>
                <a:cs typeface="华文新魏"/>
              </a:rPr>
              <a:t>）</a:t>
            </a:r>
          </a:p>
        </p:txBody>
      </p:sp>
    </p:spTree>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2B47311F-245B-46CD-A9EB-CBFA1839A4D2}" type="slidenum">
              <a:rPr lang="zh-CN" altLang="en-US" sz="1200">
                <a:solidFill>
                  <a:srgbClr val="000000"/>
                </a:solidFill>
                <a:latin typeface="Verdana" pitchFamily="34" charset="0"/>
              </a:rPr>
              <a:pPr algn="r"/>
              <a:t>57</a:t>
            </a:fld>
            <a:endParaRPr lang="en-US" altLang="zh-CN" sz="1200">
              <a:solidFill>
                <a:srgbClr val="000000"/>
              </a:solidFill>
              <a:latin typeface="Verdana" pitchFamily="34" charset="0"/>
            </a:endParaRPr>
          </a:p>
        </p:txBody>
      </p:sp>
      <p:sp>
        <p:nvSpPr>
          <p:cNvPr id="110594" name="TextBox 2"/>
          <p:cNvSpPr txBox="1">
            <a:spLocks noChangeArrowheads="1"/>
          </p:cNvSpPr>
          <p:nvPr/>
        </p:nvSpPr>
        <p:spPr bwMode="auto">
          <a:xfrm>
            <a:off x="323850" y="717550"/>
            <a:ext cx="5907088"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肝癌实验室检测指标</a:t>
            </a:r>
          </a:p>
        </p:txBody>
      </p:sp>
      <p:sp>
        <p:nvSpPr>
          <p:cNvPr id="110595" name="TextBox 3"/>
          <p:cNvSpPr txBox="1">
            <a:spLocks noChangeArrowheads="1"/>
          </p:cNvSpPr>
          <p:nvPr/>
        </p:nvSpPr>
        <p:spPr bwMode="auto">
          <a:xfrm>
            <a:off x="1116013" y="1916113"/>
            <a:ext cx="7200900" cy="3889375"/>
          </a:xfrm>
          <a:prstGeom prst="rect">
            <a:avLst/>
          </a:prstGeom>
          <a:noFill/>
          <a:ln w="9525">
            <a:noFill/>
            <a:miter lim="800000"/>
            <a:headEnd/>
            <a:tailEnd/>
          </a:ln>
        </p:spPr>
        <p:txBody>
          <a:bodyPr>
            <a:spAutoFit/>
          </a:bodyPr>
          <a:lstStyle/>
          <a:p>
            <a:pPr algn="just">
              <a:lnSpc>
                <a:spcPct val="130000"/>
              </a:lnSpc>
            </a:pPr>
            <a:r>
              <a:rPr lang="en-US" altLang="zh-CN" sz="2400" b="1">
                <a:solidFill>
                  <a:srgbClr val="000000"/>
                </a:solidFill>
                <a:latin typeface="宋体" charset="-122"/>
                <a:ea typeface="华文新魏"/>
                <a:cs typeface="华文新魏"/>
              </a:rPr>
              <a:t>1.</a:t>
            </a:r>
            <a:r>
              <a:rPr lang="zh-CN" altLang="en-US" sz="2400" b="1">
                <a:solidFill>
                  <a:srgbClr val="000000"/>
                </a:solidFill>
                <a:latin typeface="宋体" charset="-122"/>
                <a:ea typeface="华文新魏"/>
                <a:cs typeface="华文新魏"/>
              </a:rPr>
              <a:t>临床生化实验室检测：</a:t>
            </a:r>
            <a:r>
              <a:rPr lang="en-US" altLang="zh-CN" sz="2400" b="1">
                <a:solidFill>
                  <a:srgbClr val="000000"/>
                </a:solidFill>
                <a:latin typeface="宋体" charset="-122"/>
                <a:ea typeface="华文新魏"/>
                <a:cs typeface="华文新魏"/>
              </a:rPr>
              <a:t>ALT</a:t>
            </a:r>
            <a:r>
              <a:rPr lang="zh-CN" altLang="en-US" sz="2400" b="1">
                <a:solidFill>
                  <a:srgbClr val="000000"/>
                </a:solidFill>
                <a:latin typeface="宋体" charset="-122"/>
                <a:ea typeface="华文新魏"/>
                <a:cs typeface="华文新魏"/>
              </a:rPr>
              <a:t>、血清胆红素、铁蛋白、</a:t>
            </a:r>
            <a:r>
              <a:rPr lang="el-GR" altLang="zh-CN" sz="2400" b="1">
                <a:solidFill>
                  <a:srgbClr val="000000"/>
                </a:solidFill>
                <a:latin typeface="宋体" charset="-122"/>
                <a:ea typeface="华文新魏"/>
                <a:cs typeface="华文新魏"/>
              </a:rPr>
              <a:t>α</a:t>
            </a:r>
            <a:r>
              <a:rPr lang="en-US" altLang="zh-CN" sz="2400" b="1">
                <a:solidFill>
                  <a:srgbClr val="000000"/>
                </a:solidFill>
                <a:latin typeface="宋体" charset="-122"/>
                <a:ea typeface="华文新魏"/>
                <a:cs typeface="华文新魏"/>
              </a:rPr>
              <a:t>-L-</a:t>
            </a:r>
            <a:r>
              <a:rPr lang="zh-CN" altLang="en-US" sz="2400" b="1">
                <a:solidFill>
                  <a:srgbClr val="000000"/>
                </a:solidFill>
                <a:latin typeface="宋体" charset="-122"/>
                <a:ea typeface="华文新魏"/>
                <a:cs typeface="华文新魏"/>
              </a:rPr>
              <a:t>岩藻糖苷酶、</a:t>
            </a:r>
            <a:r>
              <a:rPr lang="el-GR" altLang="zh-CN" sz="2400" b="1">
                <a:solidFill>
                  <a:srgbClr val="000000"/>
                </a:solidFill>
                <a:latin typeface="宋体" charset="-122"/>
                <a:ea typeface="华文新魏"/>
                <a:cs typeface="华文新魏"/>
              </a:rPr>
              <a:t>γ</a:t>
            </a:r>
            <a:r>
              <a:rPr lang="en-US" altLang="zh-CN" sz="2400" b="1">
                <a:solidFill>
                  <a:srgbClr val="000000"/>
                </a:solidFill>
                <a:latin typeface="宋体" charset="-122"/>
                <a:ea typeface="华文新魏"/>
                <a:cs typeface="华文新魏"/>
              </a:rPr>
              <a:t>-</a:t>
            </a:r>
            <a:r>
              <a:rPr lang="zh-CN" altLang="en-US" sz="2400" b="1">
                <a:solidFill>
                  <a:srgbClr val="000000"/>
                </a:solidFill>
                <a:latin typeface="宋体" charset="-122"/>
                <a:ea typeface="华文新魏"/>
                <a:cs typeface="华文新魏"/>
              </a:rPr>
              <a:t>谷氨酰转移酶、血清碱性磷酸酶、同工酶检测、血清蛋白、</a:t>
            </a:r>
            <a:r>
              <a:rPr lang="el-GR" altLang="zh-CN" sz="2400" b="1">
                <a:solidFill>
                  <a:srgbClr val="000000"/>
                </a:solidFill>
                <a:latin typeface="宋体" charset="-122"/>
                <a:ea typeface="华文新魏"/>
                <a:cs typeface="华文新魏"/>
              </a:rPr>
              <a:t>α</a:t>
            </a:r>
            <a:r>
              <a:rPr lang="en-US" altLang="zh-CN" sz="2400" b="1">
                <a:solidFill>
                  <a:srgbClr val="000000"/>
                </a:solidFill>
                <a:latin typeface="宋体" charset="-122"/>
                <a:ea typeface="华文新魏"/>
                <a:cs typeface="华文新魏"/>
              </a:rPr>
              <a:t>1-</a:t>
            </a:r>
            <a:r>
              <a:rPr lang="zh-CN" altLang="en-US" sz="2400" b="1">
                <a:solidFill>
                  <a:srgbClr val="000000"/>
                </a:solidFill>
                <a:latin typeface="宋体" charset="-122"/>
                <a:ea typeface="华文新魏"/>
                <a:cs typeface="华文新魏"/>
              </a:rPr>
              <a:t>酸性糖蛋白、铜蓝蛋白、</a:t>
            </a:r>
            <a:r>
              <a:rPr lang="el-GR" altLang="zh-CN" sz="2400" b="1">
                <a:solidFill>
                  <a:srgbClr val="000000"/>
                </a:solidFill>
                <a:latin typeface="宋体" charset="-122"/>
                <a:ea typeface="华文新魏"/>
                <a:cs typeface="华文新魏"/>
              </a:rPr>
              <a:t>β</a:t>
            </a:r>
            <a:r>
              <a:rPr lang="en-US" altLang="zh-CN" sz="2400" b="1">
                <a:solidFill>
                  <a:srgbClr val="000000"/>
                </a:solidFill>
                <a:latin typeface="宋体" charset="-122"/>
                <a:ea typeface="华文新魏"/>
                <a:cs typeface="华文新魏"/>
              </a:rPr>
              <a:t>2</a:t>
            </a:r>
            <a:r>
              <a:rPr lang="zh-CN" altLang="en-US" sz="2400" b="1">
                <a:solidFill>
                  <a:srgbClr val="000000"/>
                </a:solidFill>
                <a:latin typeface="宋体" charset="-122"/>
                <a:ea typeface="华文新魏"/>
                <a:cs typeface="华文新魏"/>
              </a:rPr>
              <a:t>微球蛋白</a:t>
            </a:r>
            <a:endParaRPr lang="en-US" altLang="zh-CN" sz="2400" b="1">
              <a:solidFill>
                <a:srgbClr val="000000"/>
              </a:solidFill>
              <a:latin typeface="宋体" charset="-122"/>
              <a:ea typeface="华文新魏"/>
              <a:cs typeface="华文新魏"/>
            </a:endParaRPr>
          </a:p>
          <a:p>
            <a:pPr algn="just">
              <a:lnSpc>
                <a:spcPct val="130000"/>
              </a:lnSpc>
            </a:pPr>
            <a:r>
              <a:rPr lang="en-US" altLang="zh-CN" sz="2400" b="1">
                <a:solidFill>
                  <a:srgbClr val="000000"/>
                </a:solidFill>
                <a:latin typeface="宋体" charset="-122"/>
                <a:ea typeface="华文新魏"/>
                <a:cs typeface="华文新魏"/>
              </a:rPr>
              <a:t>2.</a:t>
            </a:r>
            <a:r>
              <a:rPr lang="zh-CN" altLang="en-US" sz="2400" b="1">
                <a:solidFill>
                  <a:srgbClr val="000000"/>
                </a:solidFill>
                <a:latin typeface="宋体" charset="-122"/>
                <a:ea typeface="华文新魏"/>
                <a:cs typeface="华文新魏"/>
              </a:rPr>
              <a:t>肿瘤标志物检测：甲胎蛋白（</a:t>
            </a:r>
            <a:r>
              <a:rPr lang="en-US" altLang="zh-CN" sz="2400" b="1">
                <a:solidFill>
                  <a:srgbClr val="000000"/>
                </a:solidFill>
                <a:latin typeface="宋体" charset="-122"/>
                <a:ea typeface="华文新魏"/>
                <a:cs typeface="华文新魏"/>
              </a:rPr>
              <a:t>AFP</a:t>
            </a:r>
            <a:r>
              <a:rPr lang="zh-CN" altLang="en-US" sz="2400" b="1">
                <a:solidFill>
                  <a:srgbClr val="000000"/>
                </a:solidFill>
                <a:latin typeface="宋体" charset="-122"/>
                <a:ea typeface="华文新魏"/>
                <a:cs typeface="华文新魏"/>
              </a:rPr>
              <a:t>）、癌胚抗原（</a:t>
            </a:r>
            <a:r>
              <a:rPr lang="en-US" altLang="zh-CN" sz="2400" b="1">
                <a:solidFill>
                  <a:srgbClr val="000000"/>
                </a:solidFill>
                <a:latin typeface="宋体" charset="-122"/>
                <a:ea typeface="华文新魏"/>
                <a:cs typeface="华文新魏"/>
              </a:rPr>
              <a:t>CEA</a:t>
            </a:r>
            <a:r>
              <a:rPr lang="zh-CN" altLang="en-US" sz="2400" b="1">
                <a:solidFill>
                  <a:srgbClr val="000000"/>
                </a:solidFill>
                <a:latin typeface="宋体" charset="-122"/>
                <a:ea typeface="华文新魏"/>
                <a:cs typeface="华文新魏"/>
              </a:rPr>
              <a:t>）、糖类抗原</a:t>
            </a:r>
            <a:r>
              <a:rPr lang="en-US" altLang="zh-CN" sz="2400" b="1">
                <a:solidFill>
                  <a:srgbClr val="000000"/>
                </a:solidFill>
                <a:latin typeface="宋体" charset="-122"/>
                <a:ea typeface="华文新魏"/>
                <a:cs typeface="华文新魏"/>
              </a:rPr>
              <a:t>19-9</a:t>
            </a:r>
            <a:r>
              <a:rPr lang="zh-CN" altLang="en-US" sz="2400" b="1">
                <a:solidFill>
                  <a:srgbClr val="000000"/>
                </a:solidFill>
                <a:latin typeface="宋体" charset="-122"/>
                <a:ea typeface="华文新魏"/>
                <a:cs typeface="华文新魏"/>
              </a:rPr>
              <a:t>（</a:t>
            </a:r>
            <a:r>
              <a:rPr lang="en-US" altLang="zh-CN" sz="2400" b="1">
                <a:solidFill>
                  <a:srgbClr val="000000"/>
                </a:solidFill>
                <a:latin typeface="宋体" charset="-122"/>
                <a:ea typeface="华文新魏"/>
                <a:cs typeface="华文新魏"/>
              </a:rPr>
              <a:t>CA19-9</a:t>
            </a:r>
            <a:r>
              <a:rPr lang="zh-CN" altLang="en-US" sz="2400" b="1">
                <a:solidFill>
                  <a:srgbClr val="000000"/>
                </a:solidFill>
                <a:latin typeface="宋体" charset="-122"/>
                <a:ea typeface="华文新魏"/>
                <a:cs typeface="华文新魏"/>
              </a:rPr>
              <a:t>）、糖类抗原</a:t>
            </a:r>
            <a:r>
              <a:rPr lang="en-US" altLang="zh-CN" sz="2400" b="1">
                <a:solidFill>
                  <a:srgbClr val="000000"/>
                </a:solidFill>
                <a:latin typeface="宋体" charset="-122"/>
                <a:ea typeface="华文新魏"/>
                <a:cs typeface="华文新魏"/>
              </a:rPr>
              <a:t>153</a:t>
            </a:r>
            <a:r>
              <a:rPr lang="zh-CN" altLang="en-US" sz="2400" b="1">
                <a:solidFill>
                  <a:srgbClr val="000000"/>
                </a:solidFill>
                <a:latin typeface="宋体" charset="-122"/>
                <a:ea typeface="华文新魏"/>
                <a:cs typeface="华文新魏"/>
              </a:rPr>
              <a:t>（</a:t>
            </a:r>
            <a:r>
              <a:rPr lang="en-US" altLang="zh-CN" sz="2400" b="1">
                <a:solidFill>
                  <a:srgbClr val="000000"/>
                </a:solidFill>
                <a:latin typeface="宋体" charset="-122"/>
                <a:ea typeface="华文新魏"/>
                <a:cs typeface="华文新魏"/>
              </a:rPr>
              <a:t>CA153</a:t>
            </a:r>
            <a:r>
              <a:rPr lang="zh-CN" altLang="en-US" sz="2400" b="1">
                <a:solidFill>
                  <a:srgbClr val="000000"/>
                </a:solidFill>
                <a:latin typeface="宋体" charset="-122"/>
                <a:ea typeface="华文新魏"/>
                <a:cs typeface="华文新魏"/>
              </a:rPr>
              <a:t>）、糖类抗原</a:t>
            </a:r>
            <a:r>
              <a:rPr lang="en-US" altLang="zh-CN" sz="2400" b="1">
                <a:solidFill>
                  <a:srgbClr val="000000"/>
                </a:solidFill>
                <a:latin typeface="宋体" charset="-122"/>
                <a:ea typeface="华文新魏"/>
                <a:cs typeface="华文新魏"/>
              </a:rPr>
              <a:t>125</a:t>
            </a:r>
            <a:r>
              <a:rPr lang="zh-CN" altLang="en-US" sz="2400" b="1">
                <a:solidFill>
                  <a:srgbClr val="000000"/>
                </a:solidFill>
                <a:latin typeface="宋体" charset="-122"/>
                <a:ea typeface="华文新魏"/>
                <a:cs typeface="华文新魏"/>
              </a:rPr>
              <a:t>（</a:t>
            </a:r>
            <a:r>
              <a:rPr lang="en-US" altLang="zh-CN" sz="2400" b="1">
                <a:solidFill>
                  <a:srgbClr val="000000"/>
                </a:solidFill>
                <a:latin typeface="宋体" charset="-122"/>
                <a:ea typeface="华文新魏"/>
                <a:cs typeface="华文新魏"/>
              </a:rPr>
              <a:t>CA125</a:t>
            </a:r>
            <a:r>
              <a:rPr lang="zh-CN" altLang="en-US" sz="2400" b="1">
                <a:solidFill>
                  <a:srgbClr val="000000"/>
                </a:solidFill>
                <a:latin typeface="宋体" charset="-122"/>
                <a:ea typeface="华文新魏"/>
                <a:cs typeface="华文新魏"/>
              </a:rPr>
              <a:t>）</a:t>
            </a:r>
          </a:p>
          <a:p>
            <a:pPr algn="just">
              <a:lnSpc>
                <a:spcPct val="130000"/>
              </a:lnSpc>
            </a:pPr>
            <a:r>
              <a:rPr lang="en-US" altLang="zh-CN" sz="2400" b="1">
                <a:solidFill>
                  <a:srgbClr val="000000"/>
                </a:solidFill>
                <a:latin typeface="宋体" charset="-122"/>
              </a:rPr>
              <a:t>3.</a:t>
            </a:r>
            <a:r>
              <a:rPr lang="zh-CN" altLang="en-US" sz="2400" b="1">
                <a:solidFill>
                  <a:srgbClr val="000000"/>
                </a:solidFill>
                <a:latin typeface="宋体" charset="-122"/>
              </a:rPr>
              <a:t>分子生物学检测技术应用于肝癌临床诊断</a:t>
            </a:r>
          </a:p>
        </p:txBody>
      </p:sp>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E9F9E676-F08C-4B07-91EB-3D822AD0343C}" type="slidenum">
              <a:rPr lang="zh-CN" altLang="en-US" sz="1200">
                <a:solidFill>
                  <a:srgbClr val="000000"/>
                </a:solidFill>
                <a:latin typeface="Verdana" pitchFamily="34" charset="0"/>
              </a:rPr>
              <a:pPr algn="r"/>
              <a:t>58</a:t>
            </a:fld>
            <a:endParaRPr lang="en-US" altLang="zh-CN" sz="1200">
              <a:solidFill>
                <a:srgbClr val="000000"/>
              </a:solidFill>
              <a:latin typeface="Verdana" pitchFamily="34" charset="0"/>
            </a:endParaRPr>
          </a:p>
        </p:txBody>
      </p:sp>
      <p:sp>
        <p:nvSpPr>
          <p:cNvPr id="111618" name="TextBox 2"/>
          <p:cNvSpPr txBox="1">
            <a:spLocks noChangeArrowheads="1"/>
          </p:cNvSpPr>
          <p:nvPr/>
        </p:nvSpPr>
        <p:spPr bwMode="auto">
          <a:xfrm>
            <a:off x="539750" y="798513"/>
            <a:ext cx="5907088"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结</a:t>
            </a:r>
            <a:r>
              <a:rPr lang="en-US" altLang="zh-CN" sz="4000" b="1">
                <a:solidFill>
                  <a:srgbClr val="FF0000"/>
                </a:solidFill>
                <a:latin typeface="楷体_GB2312" pitchFamily="49" charset="-122"/>
                <a:ea typeface="楷体_GB2312" pitchFamily="49" charset="-122"/>
              </a:rPr>
              <a:t>/</a:t>
            </a:r>
            <a:r>
              <a:rPr lang="zh-CN" altLang="en-US" sz="4000" b="1">
                <a:solidFill>
                  <a:srgbClr val="FF0000"/>
                </a:solidFill>
                <a:latin typeface="楷体_GB2312" pitchFamily="49" charset="-122"/>
                <a:ea typeface="楷体_GB2312" pitchFamily="49" charset="-122"/>
              </a:rPr>
              <a:t>直肠癌实验室诊断</a:t>
            </a:r>
          </a:p>
        </p:txBody>
      </p:sp>
      <p:sp>
        <p:nvSpPr>
          <p:cNvPr id="111619" name="TextBox 1"/>
          <p:cNvSpPr txBox="1">
            <a:spLocks noChangeArrowheads="1"/>
          </p:cNvSpPr>
          <p:nvPr/>
        </p:nvSpPr>
        <p:spPr bwMode="auto">
          <a:xfrm>
            <a:off x="971550" y="1916113"/>
            <a:ext cx="7848600" cy="2973387"/>
          </a:xfrm>
          <a:prstGeom prst="rect">
            <a:avLst/>
          </a:prstGeom>
          <a:noFill/>
          <a:ln w="9525">
            <a:noFill/>
            <a:miter lim="800000"/>
            <a:headEnd/>
            <a:tailEnd/>
          </a:ln>
        </p:spPr>
        <p:txBody>
          <a:bodyPr>
            <a:spAutoFit/>
          </a:bodyPr>
          <a:lstStyle/>
          <a:p>
            <a:pPr>
              <a:lnSpc>
                <a:spcPct val="150000"/>
              </a:lnSpc>
            </a:pPr>
            <a:r>
              <a:rPr lang="en-US" altLang="zh-CN" sz="2400" b="1">
                <a:latin typeface="宋体" charset="-122"/>
                <a:ea typeface="华文新魏"/>
                <a:cs typeface="华文新魏"/>
              </a:rPr>
              <a:t>1.</a:t>
            </a:r>
            <a:r>
              <a:rPr lang="zh-CN" altLang="en-US" sz="2400" b="1">
                <a:latin typeface="宋体" charset="-122"/>
                <a:ea typeface="华文新魏"/>
                <a:cs typeface="华文新魏"/>
              </a:rPr>
              <a:t>大便隐血检查</a:t>
            </a:r>
            <a:endParaRPr lang="en-US" altLang="zh-CN" sz="2400" b="1">
              <a:latin typeface="宋体" charset="-122"/>
              <a:ea typeface="华文新魏"/>
              <a:cs typeface="华文新魏"/>
            </a:endParaRPr>
          </a:p>
          <a:p>
            <a:pPr>
              <a:lnSpc>
                <a:spcPct val="150000"/>
              </a:lnSpc>
            </a:pPr>
            <a:r>
              <a:rPr lang="en-US" altLang="zh-CN" sz="2400" b="1">
                <a:latin typeface="宋体" charset="-122"/>
                <a:ea typeface="华文新魏"/>
                <a:cs typeface="华文新魏"/>
              </a:rPr>
              <a:t>2.</a:t>
            </a:r>
            <a:r>
              <a:rPr lang="zh-CN" altLang="en-US" sz="2400" b="1">
                <a:latin typeface="宋体" charset="-122"/>
                <a:ea typeface="华文新魏"/>
                <a:cs typeface="华文新魏"/>
              </a:rPr>
              <a:t>血清铁、铁蛋白和转铁蛋白检测</a:t>
            </a:r>
            <a:endParaRPr lang="en-US" altLang="zh-CN" sz="2400" b="1">
              <a:latin typeface="宋体" charset="-122"/>
              <a:ea typeface="华文新魏"/>
              <a:cs typeface="华文新魏"/>
            </a:endParaRPr>
          </a:p>
          <a:p>
            <a:pPr>
              <a:lnSpc>
                <a:spcPct val="150000"/>
              </a:lnSpc>
            </a:pPr>
            <a:r>
              <a:rPr lang="en-US" altLang="zh-CN" sz="2400" b="1">
                <a:latin typeface="宋体" charset="-122"/>
                <a:ea typeface="华文新魏"/>
                <a:cs typeface="华文新魏"/>
              </a:rPr>
              <a:t>3</a:t>
            </a:r>
            <a:r>
              <a:rPr lang="en-US" altLang="zh-CN" sz="2400" b="1">
                <a:latin typeface="宋体" charset="-122"/>
              </a:rPr>
              <a:t>.</a:t>
            </a:r>
            <a:r>
              <a:rPr lang="zh-CN" altLang="en-US" sz="2400" b="1">
                <a:latin typeface="宋体" charset="-122"/>
              </a:rPr>
              <a:t>肿瘤标志物检查：</a:t>
            </a:r>
            <a:r>
              <a:rPr lang="zh-CN" altLang="en-US" b="1"/>
              <a:t>癌胚抗原（</a:t>
            </a:r>
            <a:r>
              <a:rPr lang="en-US" altLang="zh-CN" b="1"/>
              <a:t>CEA</a:t>
            </a:r>
            <a:r>
              <a:rPr lang="zh-CN" altLang="en-US" b="1"/>
              <a:t>）、糖类抗原</a:t>
            </a:r>
            <a:r>
              <a:rPr lang="en-US" altLang="zh-CN" b="1"/>
              <a:t>19-9</a:t>
            </a:r>
            <a:r>
              <a:rPr lang="zh-CN" altLang="en-US" b="1"/>
              <a:t>（</a:t>
            </a:r>
            <a:r>
              <a:rPr lang="en-US" altLang="zh-CN" b="1"/>
              <a:t>CA19-9</a:t>
            </a:r>
            <a:r>
              <a:rPr lang="zh-CN" altLang="en-US" b="1"/>
              <a:t>）、</a:t>
            </a:r>
          </a:p>
          <a:p>
            <a:pPr>
              <a:lnSpc>
                <a:spcPct val="150000"/>
              </a:lnSpc>
            </a:pPr>
            <a:r>
              <a:rPr lang="zh-CN" altLang="en-US" b="1"/>
              <a:t>组织多肽抗原（</a:t>
            </a:r>
            <a:r>
              <a:rPr lang="en-US" altLang="zh-CN" b="1"/>
              <a:t>TPA</a:t>
            </a:r>
            <a:r>
              <a:rPr lang="zh-CN" altLang="en-US" b="1"/>
              <a:t>）、组织多肽特异性抗原（</a:t>
            </a:r>
            <a:r>
              <a:rPr lang="en-US" altLang="zh-CN" b="1"/>
              <a:t>TPS</a:t>
            </a:r>
            <a:r>
              <a:rPr lang="zh-CN" altLang="en-US" b="1"/>
              <a:t>）、</a:t>
            </a:r>
          </a:p>
          <a:p>
            <a:pPr>
              <a:lnSpc>
                <a:spcPct val="150000"/>
              </a:lnSpc>
            </a:pPr>
            <a:r>
              <a:rPr lang="zh-CN" altLang="en-US" b="1"/>
              <a:t>糖类抗原</a:t>
            </a:r>
            <a:r>
              <a:rPr lang="en-US" altLang="zh-CN" b="1"/>
              <a:t>242</a:t>
            </a:r>
            <a:r>
              <a:rPr lang="zh-CN" altLang="en-US" b="1"/>
              <a:t>（</a:t>
            </a:r>
            <a:r>
              <a:rPr lang="en-US" altLang="zh-CN" b="1"/>
              <a:t>CA242</a:t>
            </a:r>
            <a:r>
              <a:rPr lang="zh-CN" altLang="en-US" b="1"/>
              <a:t>）、糖类抗原</a:t>
            </a:r>
            <a:r>
              <a:rPr lang="en-US" altLang="zh-CN" b="1"/>
              <a:t>50</a:t>
            </a:r>
            <a:r>
              <a:rPr lang="zh-CN" altLang="en-US" b="1"/>
              <a:t>（</a:t>
            </a:r>
            <a:r>
              <a:rPr lang="en-US" altLang="zh-CN" b="1"/>
              <a:t>CA50</a:t>
            </a:r>
            <a:r>
              <a:rPr lang="zh-CN" altLang="en-US" b="1"/>
              <a:t>）、</a:t>
            </a:r>
            <a:r>
              <a:rPr lang="en-US" altLang="zh-CN" b="1"/>
              <a:t> </a:t>
            </a:r>
            <a:r>
              <a:rPr lang="zh-CN" altLang="en-US" b="1"/>
              <a:t>鳞状上皮细胞癌抗原（</a:t>
            </a:r>
            <a:r>
              <a:rPr lang="en-US" altLang="zh-CN" b="1"/>
              <a:t>SCC</a:t>
            </a:r>
            <a:r>
              <a:rPr lang="zh-CN" altLang="en-US" b="1"/>
              <a:t>）、</a:t>
            </a:r>
            <a:r>
              <a:rPr lang="en-US" altLang="zh-CN" b="1"/>
              <a:t>p53</a:t>
            </a:r>
            <a:r>
              <a:rPr lang="zh-CN" altLang="en-US" b="1"/>
              <a:t>基因、</a:t>
            </a:r>
            <a:r>
              <a:rPr lang="en-US" altLang="zh-CN" b="1"/>
              <a:t> nm23-H1</a:t>
            </a:r>
            <a:r>
              <a:rPr lang="zh-CN" altLang="en-US" b="1"/>
              <a:t>基因、</a:t>
            </a:r>
            <a:r>
              <a:rPr lang="en-US" altLang="zh-CN" b="1"/>
              <a:t>MSH2</a:t>
            </a:r>
            <a:r>
              <a:rPr lang="zh-CN" altLang="en-US" b="1"/>
              <a:t>基因</a:t>
            </a:r>
            <a:endParaRPr lang="en-US" altLang="zh-CN" b="1"/>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0069CBB3-4CCE-44BD-BD6C-63FB513C0A36}" type="slidenum">
              <a:rPr lang="zh-CN" altLang="en-US" sz="1200">
                <a:solidFill>
                  <a:srgbClr val="000000"/>
                </a:solidFill>
                <a:latin typeface="Verdana" pitchFamily="34" charset="0"/>
              </a:rPr>
              <a:pPr algn="r"/>
              <a:t>59</a:t>
            </a:fld>
            <a:endParaRPr lang="en-US" altLang="zh-CN" sz="1200">
              <a:solidFill>
                <a:srgbClr val="000000"/>
              </a:solidFill>
              <a:latin typeface="Verdana" pitchFamily="34" charset="0"/>
            </a:endParaRPr>
          </a:p>
        </p:txBody>
      </p:sp>
      <p:sp>
        <p:nvSpPr>
          <p:cNvPr id="112642" name="TextBox 2"/>
          <p:cNvSpPr txBox="1">
            <a:spLocks noChangeArrowheads="1"/>
          </p:cNvSpPr>
          <p:nvPr/>
        </p:nvSpPr>
        <p:spPr bwMode="auto">
          <a:xfrm>
            <a:off x="468313" y="774700"/>
            <a:ext cx="5907087"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胰腺癌实验室检查</a:t>
            </a:r>
          </a:p>
        </p:txBody>
      </p:sp>
      <p:sp>
        <p:nvSpPr>
          <p:cNvPr id="112643" name="TextBox 1"/>
          <p:cNvSpPr txBox="1">
            <a:spLocks noChangeArrowheads="1"/>
          </p:cNvSpPr>
          <p:nvPr/>
        </p:nvSpPr>
        <p:spPr bwMode="auto">
          <a:xfrm>
            <a:off x="900113" y="2060575"/>
            <a:ext cx="6911975" cy="3889375"/>
          </a:xfrm>
          <a:prstGeom prst="rect">
            <a:avLst/>
          </a:prstGeom>
          <a:noFill/>
          <a:ln w="9525">
            <a:noFill/>
            <a:miter lim="800000"/>
            <a:headEnd/>
            <a:tailEnd/>
          </a:ln>
        </p:spPr>
        <p:txBody>
          <a:bodyPr>
            <a:spAutoFit/>
          </a:bodyPr>
          <a:lstStyle/>
          <a:p>
            <a:pPr>
              <a:lnSpc>
                <a:spcPct val="130000"/>
              </a:lnSpc>
            </a:pPr>
            <a:r>
              <a:rPr lang="en-US" altLang="zh-CN" sz="2400" b="1">
                <a:latin typeface="华文新魏"/>
                <a:ea typeface="华文新魏"/>
                <a:cs typeface="华文新魏"/>
              </a:rPr>
              <a:t>1.</a:t>
            </a:r>
            <a:r>
              <a:rPr lang="zh-CN" altLang="en-US" sz="2400" b="1">
                <a:latin typeface="华文新魏"/>
                <a:ea typeface="华文新魏"/>
                <a:cs typeface="华文新魏"/>
              </a:rPr>
              <a:t>生化、酶学及免疫测定：血清淀粉酶、血清脂肪酶、乳铁蛋白</a:t>
            </a:r>
            <a:endParaRPr lang="en-US" altLang="zh-CN" sz="2400" b="1">
              <a:latin typeface="华文新魏"/>
              <a:ea typeface="华文新魏"/>
              <a:cs typeface="华文新魏"/>
            </a:endParaRPr>
          </a:p>
          <a:p>
            <a:pPr>
              <a:lnSpc>
                <a:spcPct val="130000"/>
              </a:lnSpc>
            </a:pPr>
            <a:r>
              <a:rPr lang="en-US" altLang="zh-CN" sz="2400" b="1">
                <a:latin typeface="华文新魏"/>
                <a:ea typeface="华文新魏"/>
                <a:cs typeface="华文新魏"/>
              </a:rPr>
              <a:t>2.</a:t>
            </a:r>
            <a:r>
              <a:rPr lang="zh-CN" altLang="en-US" sz="2400" b="1">
                <a:latin typeface="华文新魏"/>
                <a:ea typeface="华文新魏"/>
                <a:cs typeface="华文新魏"/>
              </a:rPr>
              <a:t>胰腺癌肿瘤标志物检测：癌胚抗原（</a:t>
            </a:r>
            <a:r>
              <a:rPr lang="en-US" altLang="zh-CN" sz="2400" b="1">
                <a:latin typeface="华文新魏"/>
                <a:ea typeface="华文新魏"/>
                <a:cs typeface="华文新魏"/>
              </a:rPr>
              <a:t>CEA</a:t>
            </a:r>
            <a:r>
              <a:rPr lang="zh-CN" altLang="en-US" sz="2400" b="1">
                <a:latin typeface="华文新魏"/>
                <a:ea typeface="华文新魏"/>
                <a:cs typeface="华文新魏"/>
              </a:rPr>
              <a:t>）、糖链抗原</a:t>
            </a:r>
            <a:r>
              <a:rPr lang="en-US" altLang="zh-CN" sz="2400" b="1">
                <a:latin typeface="华文新魏"/>
                <a:ea typeface="华文新魏"/>
                <a:cs typeface="华文新魏"/>
              </a:rPr>
              <a:t>19-9</a:t>
            </a:r>
            <a:r>
              <a:rPr lang="zh-CN" altLang="en-US" sz="2400" b="1">
                <a:latin typeface="华文新魏"/>
                <a:ea typeface="华文新魏"/>
                <a:cs typeface="华文新魏"/>
              </a:rPr>
              <a:t>（</a:t>
            </a:r>
            <a:r>
              <a:rPr lang="en-US" altLang="zh-CN" sz="2400" b="1">
                <a:latin typeface="华文新魏"/>
                <a:ea typeface="华文新魏"/>
                <a:cs typeface="华文新魏"/>
              </a:rPr>
              <a:t>CA19-9</a:t>
            </a:r>
            <a:r>
              <a:rPr lang="zh-CN" altLang="en-US" sz="2400" b="1">
                <a:latin typeface="华文新魏"/>
                <a:ea typeface="华文新魏"/>
                <a:cs typeface="华文新魏"/>
              </a:rPr>
              <a:t>）、糖类抗原</a:t>
            </a:r>
            <a:r>
              <a:rPr lang="en-US" altLang="zh-CN" sz="2400" b="1">
                <a:latin typeface="华文新魏"/>
                <a:ea typeface="华文新魏"/>
                <a:cs typeface="华文新魏"/>
              </a:rPr>
              <a:t>242</a:t>
            </a:r>
            <a:r>
              <a:rPr lang="zh-CN" altLang="en-US" sz="2400" b="1">
                <a:latin typeface="华文新魏"/>
                <a:ea typeface="华文新魏"/>
                <a:cs typeface="华文新魏"/>
              </a:rPr>
              <a:t>（</a:t>
            </a:r>
            <a:r>
              <a:rPr lang="en-US" altLang="zh-CN" sz="2400" b="1">
                <a:latin typeface="华文新魏"/>
                <a:ea typeface="华文新魏"/>
                <a:cs typeface="华文新魏"/>
              </a:rPr>
              <a:t>CA242</a:t>
            </a:r>
            <a:r>
              <a:rPr lang="zh-CN" altLang="en-US" sz="2400" b="1">
                <a:latin typeface="华文新魏"/>
                <a:ea typeface="华文新魏"/>
                <a:cs typeface="华文新魏"/>
              </a:rPr>
              <a:t>）、</a:t>
            </a:r>
            <a:r>
              <a:rPr lang="el-GR" altLang="zh-CN" sz="2400" b="1">
                <a:latin typeface="Verdana" pitchFamily="34" charset="0"/>
                <a:ea typeface="华文新魏"/>
                <a:cs typeface="华文新魏"/>
              </a:rPr>
              <a:t>β</a:t>
            </a:r>
            <a:r>
              <a:rPr lang="en-US" altLang="zh-CN" sz="2400" b="1">
                <a:latin typeface="华文新魏"/>
                <a:ea typeface="华文新魏"/>
                <a:cs typeface="华文新魏"/>
              </a:rPr>
              <a:t>2</a:t>
            </a:r>
            <a:r>
              <a:rPr lang="zh-CN" altLang="en-US" sz="2400" b="1">
                <a:latin typeface="华文新魏"/>
                <a:ea typeface="华文新魏"/>
                <a:cs typeface="华文新魏"/>
              </a:rPr>
              <a:t>微球蛋白、</a:t>
            </a:r>
            <a:r>
              <a:rPr lang="en-US" altLang="zh-CN" sz="2400" b="1">
                <a:latin typeface="华文新魏"/>
                <a:ea typeface="华文新魏"/>
                <a:cs typeface="华文新魏"/>
              </a:rPr>
              <a:t>p53</a:t>
            </a:r>
            <a:r>
              <a:rPr lang="zh-CN" altLang="en-US" sz="2400" b="1">
                <a:latin typeface="华文新魏"/>
                <a:ea typeface="华文新魏"/>
                <a:cs typeface="华文新魏"/>
              </a:rPr>
              <a:t>抗体、癌抗原</a:t>
            </a:r>
            <a:r>
              <a:rPr lang="en-US" altLang="zh-CN" sz="2400" b="1">
                <a:latin typeface="华文新魏"/>
                <a:ea typeface="华文新魏"/>
                <a:cs typeface="华文新魏"/>
              </a:rPr>
              <a:t>50</a:t>
            </a:r>
            <a:r>
              <a:rPr lang="zh-CN" altLang="en-US" sz="2400" b="1">
                <a:latin typeface="华文新魏"/>
                <a:ea typeface="华文新魏"/>
                <a:cs typeface="华文新魏"/>
              </a:rPr>
              <a:t>、胰腺癌相关抗原（</a:t>
            </a:r>
            <a:r>
              <a:rPr lang="en-US" altLang="zh-CN" sz="2400" b="1">
                <a:latin typeface="华文新魏"/>
                <a:ea typeface="华文新魏"/>
                <a:cs typeface="华文新魏"/>
              </a:rPr>
              <a:t>PCAA</a:t>
            </a:r>
            <a:r>
              <a:rPr lang="zh-CN" altLang="en-US" sz="2400" b="1">
                <a:latin typeface="华文新魏"/>
                <a:ea typeface="华文新魏"/>
                <a:cs typeface="华文新魏"/>
              </a:rPr>
              <a:t>）、胰瘤胎抗原（</a:t>
            </a:r>
            <a:r>
              <a:rPr lang="en-US" altLang="zh-CN" sz="2400" b="1">
                <a:latin typeface="华文新魏"/>
                <a:ea typeface="华文新魏"/>
                <a:cs typeface="华文新魏"/>
              </a:rPr>
              <a:t>POA</a:t>
            </a:r>
            <a:r>
              <a:rPr lang="zh-CN" altLang="en-US" sz="2400" b="1">
                <a:latin typeface="华文新魏"/>
                <a:ea typeface="华文新魏"/>
                <a:cs typeface="华文新魏"/>
              </a:rPr>
              <a:t>）、半乳糖苷转移同工酶</a:t>
            </a:r>
            <a:r>
              <a:rPr lang="en-US" altLang="zh-CN" sz="2400" b="1">
                <a:latin typeface="华文新魏"/>
                <a:ea typeface="华文新魏"/>
                <a:cs typeface="华文新魏"/>
              </a:rPr>
              <a:t>Ⅱ</a:t>
            </a:r>
            <a:r>
              <a:rPr lang="zh-CN" altLang="en-US" sz="2400" b="1">
                <a:latin typeface="华文新魏"/>
                <a:ea typeface="华文新魏"/>
                <a:cs typeface="华文新魏"/>
              </a:rPr>
              <a:t>（</a:t>
            </a:r>
            <a:r>
              <a:rPr lang="en-US" altLang="zh-CN" sz="2400" b="1">
                <a:latin typeface="华文新魏"/>
                <a:ea typeface="华文新魏"/>
                <a:cs typeface="华文新魏"/>
              </a:rPr>
              <a:t>GT-</a:t>
            </a:r>
            <a:r>
              <a:rPr lang="zh-CN" altLang="zh-CN" sz="2400" b="1">
                <a:latin typeface="华文新魏"/>
                <a:ea typeface="华文新魏"/>
                <a:cs typeface="华文新魏"/>
              </a:rPr>
              <a:t>Ⅱ</a:t>
            </a:r>
            <a:r>
              <a:rPr lang="zh-CN" altLang="en-US" sz="2400" b="1">
                <a:latin typeface="华文新魏"/>
                <a:ea typeface="华文新魏"/>
                <a:cs typeface="华文新魏"/>
              </a:rPr>
              <a:t>）、核糖核酸酶聚核苷</a:t>
            </a:r>
            <a:r>
              <a:rPr lang="el-GR" altLang="zh-CN" sz="2400" b="1">
                <a:latin typeface="Verdana" pitchFamily="34" charset="0"/>
                <a:ea typeface="华文新魏"/>
                <a:cs typeface="华文新魏"/>
              </a:rPr>
              <a:t>α</a:t>
            </a:r>
            <a:r>
              <a:rPr lang="zh-CN" altLang="en-US" sz="2400" b="1">
                <a:latin typeface="华文新魏"/>
                <a:ea typeface="华文新魏"/>
                <a:cs typeface="华文新魏"/>
              </a:rPr>
              <a:t>寡核苷酸转移酶</a:t>
            </a: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endParaRPr lang="zh-CN" altLang="en-US" smtClean="0"/>
          </a:p>
        </p:txBody>
      </p:sp>
      <p:sp>
        <p:nvSpPr>
          <p:cNvPr id="56322" name="Rectangle 3"/>
          <p:cNvSpPr>
            <a:spLocks noGrp="1" noChangeArrowheads="1"/>
          </p:cNvSpPr>
          <p:nvPr>
            <p:ph type="body" idx="4294967295"/>
          </p:nvPr>
        </p:nvSpPr>
        <p:spPr/>
        <p:txBody>
          <a:bodyPr/>
          <a:lstStyle/>
          <a:p>
            <a:endParaRPr lang="zh-CN" altLang="en-US" smtClean="0"/>
          </a:p>
        </p:txBody>
      </p:sp>
      <p:pic>
        <p:nvPicPr>
          <p:cNvPr id="56323" name="Picture 4"/>
          <p:cNvPicPr>
            <a:picLocks noChangeAspect="1" noChangeArrowheads="1"/>
          </p:cNvPicPr>
          <p:nvPr/>
        </p:nvPicPr>
        <p:blipFill>
          <a:blip r:embed="rId2"/>
          <a:srcRect/>
          <a:stretch>
            <a:fillRect/>
          </a:stretch>
        </p:blipFill>
        <p:spPr bwMode="auto">
          <a:xfrm>
            <a:off x="0" y="0"/>
            <a:ext cx="4643438" cy="6092825"/>
          </a:xfrm>
          <a:prstGeom prst="rect">
            <a:avLst/>
          </a:prstGeom>
          <a:noFill/>
          <a:ln w="9525">
            <a:noFill/>
            <a:miter lim="800000"/>
            <a:headEnd/>
            <a:tailEnd/>
          </a:ln>
        </p:spPr>
      </p:pic>
      <p:pic>
        <p:nvPicPr>
          <p:cNvPr id="56324" name="Picture 6"/>
          <p:cNvPicPr>
            <a:picLocks noChangeAspect="1" noChangeArrowheads="1"/>
          </p:cNvPicPr>
          <p:nvPr/>
        </p:nvPicPr>
        <p:blipFill>
          <a:blip r:embed="rId3"/>
          <a:srcRect/>
          <a:stretch>
            <a:fillRect/>
          </a:stretch>
        </p:blipFill>
        <p:spPr bwMode="auto">
          <a:xfrm>
            <a:off x="4643438" y="836613"/>
            <a:ext cx="4500562" cy="6021387"/>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FA3A1D87-1808-4867-89D5-4E4CA8393BE8}" type="slidenum">
              <a:rPr lang="zh-CN" altLang="en-US" sz="1200">
                <a:solidFill>
                  <a:srgbClr val="000000"/>
                </a:solidFill>
                <a:latin typeface="Verdana" pitchFamily="34" charset="0"/>
              </a:rPr>
              <a:pPr algn="r"/>
              <a:t>60</a:t>
            </a:fld>
            <a:endParaRPr lang="en-US" altLang="zh-CN" sz="1200">
              <a:solidFill>
                <a:srgbClr val="000000"/>
              </a:solidFill>
              <a:latin typeface="Verdana" pitchFamily="34" charset="0"/>
            </a:endParaRPr>
          </a:p>
        </p:txBody>
      </p:sp>
      <p:sp>
        <p:nvSpPr>
          <p:cNvPr id="113666" name="TextBox 2"/>
          <p:cNvSpPr txBox="1">
            <a:spLocks noChangeArrowheads="1"/>
          </p:cNvSpPr>
          <p:nvPr/>
        </p:nvSpPr>
        <p:spPr bwMode="auto">
          <a:xfrm>
            <a:off x="468313" y="774700"/>
            <a:ext cx="5907087"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白血病实验室检查</a:t>
            </a:r>
          </a:p>
        </p:txBody>
      </p:sp>
      <p:sp>
        <p:nvSpPr>
          <p:cNvPr id="113667" name="TextBox 3"/>
          <p:cNvSpPr txBox="1">
            <a:spLocks noChangeArrowheads="1"/>
          </p:cNvSpPr>
          <p:nvPr/>
        </p:nvSpPr>
        <p:spPr bwMode="auto">
          <a:xfrm>
            <a:off x="1403350" y="2060575"/>
            <a:ext cx="6481763" cy="2282825"/>
          </a:xfrm>
          <a:prstGeom prst="rect">
            <a:avLst/>
          </a:prstGeom>
          <a:noFill/>
          <a:ln w="9525">
            <a:noFill/>
            <a:miter lim="800000"/>
            <a:headEnd/>
            <a:tailEnd/>
          </a:ln>
        </p:spPr>
        <p:txBody>
          <a:bodyPr>
            <a:spAutoFit/>
          </a:bodyPr>
          <a:lstStyle/>
          <a:p>
            <a:pPr algn="just">
              <a:lnSpc>
                <a:spcPct val="150000"/>
              </a:lnSpc>
            </a:pPr>
            <a:r>
              <a:rPr lang="en-US" altLang="zh-CN" sz="2400" b="1">
                <a:solidFill>
                  <a:srgbClr val="000000"/>
                </a:solidFill>
                <a:latin typeface="华文新魏"/>
                <a:ea typeface="华文新魏"/>
                <a:cs typeface="华文新魏"/>
              </a:rPr>
              <a:t>1.</a:t>
            </a:r>
            <a:r>
              <a:rPr lang="zh-CN" altLang="en-US" sz="2400" b="1">
                <a:solidFill>
                  <a:srgbClr val="000000"/>
                </a:solidFill>
                <a:latin typeface="华文新魏"/>
                <a:ea typeface="华文新魏"/>
                <a:cs typeface="华文新魏"/>
              </a:rPr>
              <a:t>血象</a:t>
            </a:r>
            <a:endParaRPr lang="en-US" altLang="zh-CN" sz="2400" b="1">
              <a:solidFill>
                <a:srgbClr val="000000"/>
              </a:solidFill>
              <a:latin typeface="华文新魏"/>
              <a:ea typeface="华文新魏"/>
              <a:cs typeface="华文新魏"/>
            </a:endParaRPr>
          </a:p>
          <a:p>
            <a:pPr algn="just">
              <a:lnSpc>
                <a:spcPct val="150000"/>
              </a:lnSpc>
            </a:pPr>
            <a:r>
              <a:rPr lang="en-US" altLang="zh-CN" sz="2400" b="1">
                <a:solidFill>
                  <a:srgbClr val="000000"/>
                </a:solidFill>
                <a:latin typeface="华文新魏"/>
                <a:ea typeface="华文新魏"/>
                <a:cs typeface="华文新魏"/>
              </a:rPr>
              <a:t>2.</a:t>
            </a:r>
            <a:r>
              <a:rPr lang="zh-CN" altLang="en-US" sz="2400" b="1">
                <a:solidFill>
                  <a:srgbClr val="000000"/>
                </a:solidFill>
                <a:latin typeface="华文新魏"/>
                <a:ea typeface="华文新魏"/>
                <a:cs typeface="华文新魏"/>
              </a:rPr>
              <a:t>骨髓象</a:t>
            </a:r>
            <a:endParaRPr lang="en-US" altLang="zh-CN" sz="2400" b="1">
              <a:solidFill>
                <a:srgbClr val="000000"/>
              </a:solidFill>
              <a:latin typeface="华文新魏"/>
              <a:ea typeface="华文新魏"/>
              <a:cs typeface="华文新魏"/>
            </a:endParaRPr>
          </a:p>
          <a:p>
            <a:pPr algn="just">
              <a:lnSpc>
                <a:spcPct val="150000"/>
              </a:lnSpc>
            </a:pPr>
            <a:r>
              <a:rPr lang="en-US" altLang="zh-CN" sz="2400" b="1">
                <a:solidFill>
                  <a:srgbClr val="000000"/>
                </a:solidFill>
                <a:latin typeface="华文新魏"/>
                <a:ea typeface="华文新魏"/>
                <a:cs typeface="华文新魏"/>
              </a:rPr>
              <a:t>3.</a:t>
            </a:r>
            <a:r>
              <a:rPr lang="zh-CN" altLang="en-US" sz="2400" b="1">
                <a:solidFill>
                  <a:srgbClr val="000000"/>
                </a:solidFill>
                <a:latin typeface="华文新魏"/>
                <a:ea typeface="华文新魏"/>
                <a:cs typeface="华文新魏"/>
              </a:rPr>
              <a:t>各种染色检查</a:t>
            </a:r>
            <a:endParaRPr lang="en-US" altLang="zh-CN" sz="2400" b="1">
              <a:solidFill>
                <a:srgbClr val="000000"/>
              </a:solidFill>
              <a:latin typeface="华文新魏"/>
              <a:ea typeface="华文新魏"/>
              <a:cs typeface="华文新魏"/>
            </a:endParaRPr>
          </a:p>
          <a:p>
            <a:pPr algn="just">
              <a:lnSpc>
                <a:spcPct val="150000"/>
              </a:lnSpc>
            </a:pPr>
            <a:r>
              <a:rPr lang="en-US" altLang="zh-CN" sz="2400" b="1">
                <a:solidFill>
                  <a:srgbClr val="000000"/>
                </a:solidFill>
                <a:latin typeface="华文新魏"/>
                <a:ea typeface="华文新魏"/>
                <a:cs typeface="华文新魏"/>
              </a:rPr>
              <a:t>4.</a:t>
            </a:r>
            <a:r>
              <a:rPr lang="zh-CN" altLang="en-US" sz="2400" b="1">
                <a:solidFill>
                  <a:srgbClr val="000000"/>
                </a:solidFill>
                <a:latin typeface="华文新魏"/>
                <a:ea typeface="华文新魏"/>
                <a:cs typeface="华文新魏"/>
              </a:rPr>
              <a:t>染色体核型分析</a:t>
            </a:r>
          </a:p>
        </p:txBody>
      </p:sp>
    </p:spTree>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29FE8963-A5B2-4C9C-899A-DEB0C79B8362}" type="slidenum">
              <a:rPr lang="zh-CN" altLang="en-US" sz="1200">
                <a:solidFill>
                  <a:srgbClr val="000000"/>
                </a:solidFill>
                <a:latin typeface="Verdana" pitchFamily="34" charset="0"/>
              </a:rPr>
              <a:pPr algn="r"/>
              <a:t>61</a:t>
            </a:fld>
            <a:endParaRPr lang="en-US" altLang="zh-CN" sz="1200">
              <a:solidFill>
                <a:srgbClr val="000000"/>
              </a:solidFill>
              <a:latin typeface="Verdana" pitchFamily="34" charset="0"/>
            </a:endParaRPr>
          </a:p>
        </p:txBody>
      </p:sp>
      <p:sp>
        <p:nvSpPr>
          <p:cNvPr id="114690" name="TextBox 2"/>
          <p:cNvSpPr txBox="1">
            <a:spLocks noChangeArrowheads="1"/>
          </p:cNvSpPr>
          <p:nvPr/>
        </p:nvSpPr>
        <p:spPr bwMode="auto">
          <a:xfrm>
            <a:off x="468313" y="774700"/>
            <a:ext cx="5907087"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鼻咽癌实验室检查</a:t>
            </a:r>
          </a:p>
        </p:txBody>
      </p:sp>
      <p:sp>
        <p:nvSpPr>
          <p:cNvPr id="114691" name="TextBox 1"/>
          <p:cNvSpPr txBox="1">
            <a:spLocks noChangeArrowheads="1"/>
          </p:cNvSpPr>
          <p:nvPr/>
        </p:nvSpPr>
        <p:spPr bwMode="auto">
          <a:xfrm>
            <a:off x="1187450" y="2205038"/>
            <a:ext cx="7345363" cy="3195637"/>
          </a:xfrm>
          <a:prstGeom prst="rect">
            <a:avLst/>
          </a:prstGeom>
          <a:noFill/>
          <a:ln w="9525">
            <a:noFill/>
            <a:miter lim="800000"/>
            <a:headEnd/>
            <a:tailEnd/>
          </a:ln>
        </p:spPr>
        <p:txBody>
          <a:bodyPr>
            <a:spAutoFit/>
          </a:bodyPr>
          <a:lstStyle/>
          <a:p>
            <a:pPr>
              <a:lnSpc>
                <a:spcPct val="150000"/>
              </a:lnSpc>
            </a:pPr>
            <a:r>
              <a:rPr lang="en-US" altLang="zh-CN" sz="2400" b="1">
                <a:latin typeface="华文新魏"/>
                <a:ea typeface="华文新魏"/>
                <a:cs typeface="华文新魏"/>
              </a:rPr>
              <a:t>1.EBV</a:t>
            </a:r>
            <a:r>
              <a:rPr lang="zh-CN" altLang="en-US" sz="2400" b="1">
                <a:latin typeface="华文新魏"/>
                <a:ea typeface="华文新魏"/>
                <a:cs typeface="华文新魏"/>
              </a:rPr>
              <a:t>检测：</a:t>
            </a:r>
            <a:r>
              <a:rPr lang="en-US" altLang="zh-CN" sz="2400" b="1">
                <a:latin typeface="华文新魏"/>
                <a:ea typeface="华文新魏"/>
                <a:cs typeface="华文新魏"/>
              </a:rPr>
              <a:t>EBV</a:t>
            </a:r>
            <a:r>
              <a:rPr lang="zh-CN" altLang="en-US" sz="2400" b="1">
                <a:latin typeface="华文新魏"/>
                <a:ea typeface="华文新魏"/>
                <a:cs typeface="华文新魏"/>
              </a:rPr>
              <a:t>血清学检查、</a:t>
            </a:r>
            <a:r>
              <a:rPr lang="en-US" altLang="zh-CN" sz="2400" b="1">
                <a:latin typeface="华文新魏"/>
                <a:ea typeface="华文新魏"/>
                <a:cs typeface="华文新魏"/>
              </a:rPr>
              <a:t>DNA</a:t>
            </a:r>
            <a:r>
              <a:rPr lang="zh-CN" altLang="en-US" sz="2400" b="1">
                <a:latin typeface="华文新魏"/>
                <a:ea typeface="华文新魏"/>
                <a:cs typeface="华文新魏"/>
              </a:rPr>
              <a:t>酶特异性抗体检查、</a:t>
            </a:r>
          </a:p>
          <a:p>
            <a:pPr>
              <a:lnSpc>
                <a:spcPct val="150000"/>
              </a:lnSpc>
            </a:pPr>
            <a:r>
              <a:rPr lang="en-US" altLang="zh-CN" sz="2400" b="1">
                <a:latin typeface="华文新魏"/>
                <a:ea typeface="华文新魏"/>
                <a:cs typeface="华文新魏"/>
              </a:rPr>
              <a:t>           EBV</a:t>
            </a:r>
            <a:r>
              <a:rPr lang="zh-CN" altLang="en-US" sz="2400" b="1">
                <a:latin typeface="华文新魏"/>
                <a:ea typeface="华文新魏"/>
                <a:cs typeface="华文新魏"/>
              </a:rPr>
              <a:t>基因及其表达产物检查</a:t>
            </a:r>
            <a:endParaRPr lang="en-US" altLang="zh-CN" sz="2400" b="1">
              <a:latin typeface="华文新魏"/>
              <a:ea typeface="华文新魏"/>
              <a:cs typeface="华文新魏"/>
            </a:endParaRPr>
          </a:p>
          <a:p>
            <a:pPr>
              <a:lnSpc>
                <a:spcPct val="150000"/>
              </a:lnSpc>
            </a:pPr>
            <a:r>
              <a:rPr lang="en-US" altLang="zh-CN" sz="2400" b="1">
                <a:latin typeface="华文新魏"/>
                <a:ea typeface="华文新魏"/>
                <a:cs typeface="华文新魏"/>
              </a:rPr>
              <a:t>2.</a:t>
            </a:r>
            <a:r>
              <a:rPr lang="zh-CN" altLang="en-US" sz="2400" b="1">
                <a:latin typeface="华文新魏"/>
                <a:ea typeface="华文新魏"/>
                <a:cs typeface="华文新魏"/>
              </a:rPr>
              <a:t>鳞状细胞癌抗原检测（</a:t>
            </a:r>
            <a:r>
              <a:rPr lang="en-US" altLang="zh-CN" sz="2400" b="1">
                <a:latin typeface="华文新魏"/>
                <a:ea typeface="华文新魏"/>
                <a:cs typeface="华文新魏"/>
              </a:rPr>
              <a:t>SCC</a:t>
            </a:r>
            <a:r>
              <a:rPr lang="zh-CN" altLang="en-US" sz="2400" b="1">
                <a:latin typeface="华文新魏"/>
                <a:ea typeface="华文新魏"/>
                <a:cs typeface="华文新魏"/>
              </a:rPr>
              <a:t>）</a:t>
            </a:r>
            <a:endParaRPr lang="en-US" altLang="zh-CN" sz="2400" b="1">
              <a:latin typeface="华文新魏"/>
              <a:ea typeface="华文新魏"/>
              <a:cs typeface="华文新魏"/>
            </a:endParaRPr>
          </a:p>
          <a:p>
            <a:pPr>
              <a:lnSpc>
                <a:spcPct val="150000"/>
              </a:lnSpc>
            </a:pPr>
            <a:r>
              <a:rPr lang="en-US" altLang="zh-CN" sz="2400" b="1">
                <a:latin typeface="华文新魏"/>
                <a:ea typeface="华文新魏"/>
                <a:cs typeface="华文新魏"/>
              </a:rPr>
              <a:t>3.</a:t>
            </a:r>
            <a:r>
              <a:rPr lang="zh-CN" altLang="en-US" sz="2400" b="1">
                <a:latin typeface="华文新魏"/>
                <a:ea typeface="华文新魏"/>
                <a:cs typeface="华文新魏"/>
              </a:rPr>
              <a:t>肿瘤相关物质</a:t>
            </a:r>
            <a:r>
              <a:rPr lang="en-US" altLang="zh-CN" sz="2400" b="1">
                <a:latin typeface="华文新魏"/>
                <a:ea typeface="华文新魏"/>
                <a:cs typeface="华文新魏"/>
              </a:rPr>
              <a:t>TSGF</a:t>
            </a:r>
            <a:r>
              <a:rPr lang="zh-CN" altLang="en-US" sz="2400" b="1">
                <a:latin typeface="华文新魏"/>
                <a:ea typeface="华文新魏"/>
                <a:cs typeface="华文新魏"/>
              </a:rPr>
              <a:t>检测</a:t>
            </a:r>
            <a:endParaRPr lang="en-US" altLang="zh-CN" sz="2400" b="1">
              <a:latin typeface="华文新魏"/>
              <a:ea typeface="华文新魏"/>
              <a:cs typeface="华文新魏"/>
            </a:endParaRPr>
          </a:p>
          <a:p>
            <a:pPr>
              <a:lnSpc>
                <a:spcPct val="150000"/>
              </a:lnSpc>
            </a:pPr>
            <a:r>
              <a:rPr lang="en-US" altLang="zh-CN" sz="2400" b="1">
                <a:latin typeface="华文新魏"/>
                <a:ea typeface="华文新魏"/>
                <a:cs typeface="华文新魏"/>
              </a:rPr>
              <a:t>4.</a:t>
            </a:r>
            <a:r>
              <a:rPr lang="zh-CN" altLang="en-US" sz="2400" b="1">
                <a:latin typeface="华文新魏"/>
                <a:ea typeface="华文新魏"/>
                <a:cs typeface="华文新魏"/>
              </a:rPr>
              <a:t>细胞学检测</a:t>
            </a:r>
            <a:endParaRPr lang="en-US" altLang="zh-CN" sz="2400" b="1">
              <a:latin typeface="华文新魏"/>
              <a:ea typeface="华文新魏"/>
              <a:cs typeface="华文新魏"/>
            </a:endParaRPr>
          </a:p>
          <a:p>
            <a:endParaRPr lang="zh-CN" altLang="en-US" sz="2400" b="1">
              <a:latin typeface="Verdana" pitchFamily="34" charset="0"/>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8F939B8D-CD07-4360-B2CD-0CF9DABF17AF}" type="slidenum">
              <a:rPr lang="zh-CN" altLang="en-US" sz="1200">
                <a:solidFill>
                  <a:srgbClr val="000000"/>
                </a:solidFill>
                <a:latin typeface="Verdana" pitchFamily="34" charset="0"/>
              </a:rPr>
              <a:pPr algn="r"/>
              <a:t>62</a:t>
            </a:fld>
            <a:endParaRPr lang="en-US" altLang="zh-CN" sz="1200">
              <a:solidFill>
                <a:srgbClr val="000000"/>
              </a:solidFill>
              <a:latin typeface="Verdana" pitchFamily="34" charset="0"/>
            </a:endParaRPr>
          </a:p>
        </p:txBody>
      </p:sp>
      <p:sp>
        <p:nvSpPr>
          <p:cNvPr id="115714" name="TextBox 2"/>
          <p:cNvSpPr txBox="1">
            <a:spLocks noChangeArrowheads="1"/>
          </p:cNvSpPr>
          <p:nvPr/>
        </p:nvSpPr>
        <p:spPr bwMode="auto">
          <a:xfrm>
            <a:off x="468313" y="774700"/>
            <a:ext cx="5907087"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妇科肿瘤实验室检查</a:t>
            </a:r>
          </a:p>
        </p:txBody>
      </p:sp>
      <p:sp>
        <p:nvSpPr>
          <p:cNvPr id="115715" name="TextBox 2"/>
          <p:cNvSpPr txBox="1">
            <a:spLocks noChangeArrowheads="1"/>
          </p:cNvSpPr>
          <p:nvPr/>
        </p:nvSpPr>
        <p:spPr bwMode="auto">
          <a:xfrm>
            <a:off x="1042988" y="1989138"/>
            <a:ext cx="7056437" cy="3706812"/>
          </a:xfrm>
          <a:prstGeom prst="rect">
            <a:avLst/>
          </a:prstGeom>
          <a:noFill/>
          <a:ln w="9525">
            <a:noFill/>
            <a:miter lim="800000"/>
            <a:headEnd/>
            <a:tailEnd/>
          </a:ln>
        </p:spPr>
        <p:txBody>
          <a:bodyPr>
            <a:spAutoFit/>
          </a:bodyPr>
          <a:lstStyle/>
          <a:p>
            <a:pPr>
              <a:lnSpc>
                <a:spcPct val="110000"/>
              </a:lnSpc>
            </a:pPr>
            <a:r>
              <a:rPr lang="en-US" altLang="zh-CN" sz="2400" b="1">
                <a:latin typeface="宋体" charset="-122"/>
                <a:ea typeface="华文新魏"/>
                <a:cs typeface="华文新魏"/>
              </a:rPr>
              <a:t>1.</a:t>
            </a:r>
            <a:r>
              <a:rPr lang="zh-CN" altLang="en-US" sz="2400" b="1">
                <a:latin typeface="宋体" charset="-122"/>
                <a:ea typeface="华文新魏"/>
                <a:cs typeface="华文新魏"/>
              </a:rPr>
              <a:t>常见肿瘤标志物检查：</a:t>
            </a:r>
            <a:r>
              <a:rPr lang="en-US" altLang="zh-CN" sz="2400" b="1">
                <a:latin typeface="宋体" charset="-122"/>
                <a:ea typeface="华文新魏"/>
                <a:cs typeface="华文新魏"/>
              </a:rPr>
              <a:t>CA125</a:t>
            </a:r>
            <a:r>
              <a:rPr lang="zh-CN" altLang="en-US" sz="2400" b="1">
                <a:latin typeface="宋体" charset="-122"/>
                <a:ea typeface="华文新魏"/>
                <a:cs typeface="华文新魏"/>
              </a:rPr>
              <a:t>、</a:t>
            </a:r>
            <a:r>
              <a:rPr lang="en-US" altLang="zh-CN" sz="2400" b="1">
                <a:latin typeface="宋体" charset="-122"/>
                <a:ea typeface="华文新魏"/>
                <a:cs typeface="华文新魏"/>
              </a:rPr>
              <a:t>CA19-9</a:t>
            </a:r>
            <a:r>
              <a:rPr lang="zh-CN" altLang="en-US" sz="2400" b="1">
                <a:latin typeface="宋体" charset="-122"/>
                <a:ea typeface="华文新魏"/>
                <a:cs typeface="华文新魏"/>
              </a:rPr>
              <a:t>、组织多肽抗原（</a:t>
            </a:r>
            <a:r>
              <a:rPr lang="en-US" altLang="zh-CN" sz="2400" b="1">
                <a:latin typeface="宋体" charset="-122"/>
                <a:ea typeface="华文新魏"/>
                <a:cs typeface="华文新魏"/>
              </a:rPr>
              <a:t>TPA</a:t>
            </a:r>
            <a:r>
              <a:rPr lang="zh-CN" altLang="en-US" sz="2400" b="1">
                <a:latin typeface="宋体" charset="-122"/>
                <a:ea typeface="华文新魏"/>
                <a:cs typeface="华文新魏"/>
              </a:rPr>
              <a:t>）、人乳头瘤病毒（</a:t>
            </a:r>
            <a:r>
              <a:rPr lang="en-US" altLang="zh-CN" sz="2400" b="1">
                <a:latin typeface="宋体" charset="-122"/>
                <a:ea typeface="华文新魏"/>
                <a:cs typeface="华文新魏"/>
              </a:rPr>
              <a:t>HPV</a:t>
            </a:r>
            <a:r>
              <a:rPr lang="zh-CN" altLang="en-US" sz="2400" b="1">
                <a:latin typeface="宋体" charset="-122"/>
                <a:ea typeface="华文新魏"/>
                <a:cs typeface="华文新魏"/>
              </a:rPr>
              <a:t>）、鳞状上皮细胞癌抗原（</a:t>
            </a:r>
            <a:r>
              <a:rPr lang="en-US" altLang="zh-CN" sz="2400" b="1">
                <a:latin typeface="宋体" charset="-122"/>
                <a:ea typeface="华文新魏"/>
                <a:cs typeface="华文新魏"/>
              </a:rPr>
              <a:t>SCC</a:t>
            </a:r>
            <a:r>
              <a:rPr lang="zh-CN" altLang="en-US" sz="2400" b="1">
                <a:latin typeface="宋体" charset="-122"/>
                <a:ea typeface="华文新魏"/>
                <a:cs typeface="华文新魏"/>
              </a:rPr>
              <a:t>）、癌胚抗原（</a:t>
            </a:r>
            <a:r>
              <a:rPr lang="en-US" altLang="zh-CN" sz="2400" b="1">
                <a:latin typeface="宋体" charset="-122"/>
                <a:ea typeface="华文新魏"/>
                <a:cs typeface="华文新魏"/>
              </a:rPr>
              <a:t>CEA</a:t>
            </a:r>
            <a:r>
              <a:rPr lang="zh-CN" altLang="en-US" sz="2400" b="1">
                <a:latin typeface="宋体" charset="-122"/>
                <a:ea typeface="华文新魏"/>
                <a:cs typeface="华文新魏"/>
              </a:rPr>
              <a:t>）、人绒毛膜促性腺激素（</a:t>
            </a:r>
            <a:r>
              <a:rPr lang="en-US" altLang="zh-CN" sz="2400" b="1">
                <a:latin typeface="宋体" charset="-122"/>
                <a:ea typeface="华文新魏"/>
                <a:cs typeface="华文新魏"/>
              </a:rPr>
              <a:t>HCG</a:t>
            </a:r>
            <a:r>
              <a:rPr lang="zh-CN" altLang="en-US" sz="2400" b="1">
                <a:latin typeface="宋体" charset="-122"/>
                <a:ea typeface="华文新魏"/>
                <a:cs typeface="华文新魏"/>
              </a:rPr>
              <a:t>）、甲胎蛋白（</a:t>
            </a:r>
            <a:r>
              <a:rPr lang="en-US" altLang="zh-CN" sz="2400" b="1">
                <a:latin typeface="宋体" charset="-122"/>
                <a:ea typeface="华文新魏"/>
                <a:cs typeface="华文新魏"/>
              </a:rPr>
              <a:t>AFP</a:t>
            </a:r>
            <a:r>
              <a:rPr lang="zh-CN" altLang="en-US" sz="2400" b="1">
                <a:latin typeface="宋体" charset="-122"/>
                <a:ea typeface="华文新魏"/>
                <a:cs typeface="华文新魏"/>
              </a:rPr>
              <a:t>）、</a:t>
            </a:r>
            <a:r>
              <a:rPr lang="en-US" altLang="zh-CN" sz="2400" b="1">
                <a:latin typeface="宋体" charset="-122"/>
                <a:ea typeface="华文新魏"/>
                <a:cs typeface="华文新魏"/>
              </a:rPr>
              <a:t>CA135</a:t>
            </a:r>
            <a:r>
              <a:rPr lang="zh-CN" altLang="en-US" sz="2400" b="1">
                <a:latin typeface="宋体" charset="-122"/>
                <a:ea typeface="华文新魏"/>
                <a:cs typeface="华文新魏"/>
              </a:rPr>
              <a:t>、</a:t>
            </a:r>
            <a:r>
              <a:rPr lang="en-US" altLang="zh-CN" sz="2400" b="1">
                <a:latin typeface="宋体" charset="-122"/>
                <a:ea typeface="华文新魏"/>
                <a:cs typeface="华文新魏"/>
              </a:rPr>
              <a:t>CA724</a:t>
            </a:r>
          </a:p>
          <a:p>
            <a:pPr>
              <a:lnSpc>
                <a:spcPct val="110000"/>
              </a:lnSpc>
            </a:pPr>
            <a:r>
              <a:rPr lang="en-US" altLang="zh-CN" sz="2400" b="1">
                <a:latin typeface="宋体" charset="-122"/>
                <a:ea typeface="华文新魏"/>
                <a:cs typeface="华文新魏"/>
              </a:rPr>
              <a:t>2.</a:t>
            </a:r>
            <a:r>
              <a:rPr lang="zh-CN" altLang="en-US" sz="2400" b="1">
                <a:latin typeface="宋体" charset="-122"/>
                <a:ea typeface="华文新魏"/>
                <a:cs typeface="华文新魏"/>
              </a:rPr>
              <a:t>阴道分泌物检查：一般形状检查、清洁度检查</a:t>
            </a:r>
            <a:endParaRPr lang="en-US" altLang="zh-CN" sz="2400" b="1">
              <a:latin typeface="宋体" charset="-122"/>
              <a:ea typeface="华文新魏"/>
              <a:cs typeface="华文新魏"/>
            </a:endParaRPr>
          </a:p>
          <a:p>
            <a:pPr>
              <a:lnSpc>
                <a:spcPct val="110000"/>
              </a:lnSpc>
            </a:pPr>
            <a:r>
              <a:rPr lang="en-US" altLang="zh-CN" sz="2400" b="1">
                <a:latin typeface="宋体" charset="-122"/>
                <a:ea typeface="华文新魏"/>
                <a:cs typeface="华文新魏"/>
              </a:rPr>
              <a:t>3.</a:t>
            </a:r>
            <a:r>
              <a:rPr lang="zh-CN" altLang="en-US" sz="2400" b="1">
                <a:latin typeface="宋体" charset="-122"/>
                <a:ea typeface="华文新魏"/>
                <a:cs typeface="华文新魏"/>
              </a:rPr>
              <a:t>寄生虫检查：最常见阴道毛滴虫</a:t>
            </a:r>
            <a:endParaRPr lang="en-US" altLang="zh-CN" sz="2400" b="1">
              <a:latin typeface="宋体" charset="-122"/>
              <a:ea typeface="华文新魏"/>
              <a:cs typeface="华文新魏"/>
            </a:endParaRPr>
          </a:p>
          <a:p>
            <a:pPr>
              <a:lnSpc>
                <a:spcPct val="110000"/>
              </a:lnSpc>
            </a:pPr>
            <a:r>
              <a:rPr lang="en-US" altLang="zh-CN" sz="2400" b="1">
                <a:latin typeface="宋体" charset="-122"/>
                <a:ea typeface="华文新魏"/>
                <a:cs typeface="华文新魏"/>
              </a:rPr>
              <a:t>4.</a:t>
            </a:r>
            <a:r>
              <a:rPr lang="zh-CN" altLang="en-US" sz="2400" b="1">
                <a:latin typeface="宋体" charset="-122"/>
                <a:ea typeface="华文新魏"/>
                <a:cs typeface="华文新魏"/>
              </a:rPr>
              <a:t>微生物学检查</a:t>
            </a:r>
            <a:endParaRPr lang="en-US" altLang="zh-CN" sz="2400" b="1">
              <a:latin typeface="宋体" charset="-122"/>
              <a:ea typeface="华文新魏"/>
              <a:cs typeface="华文新魏"/>
            </a:endParaRPr>
          </a:p>
          <a:p>
            <a:pPr>
              <a:lnSpc>
                <a:spcPct val="110000"/>
              </a:lnSpc>
            </a:pPr>
            <a:r>
              <a:rPr lang="en-US" altLang="zh-CN" sz="2400" b="1">
                <a:latin typeface="宋体" charset="-122"/>
                <a:ea typeface="华文新魏"/>
                <a:cs typeface="华文新魏"/>
              </a:rPr>
              <a:t>5.</a:t>
            </a:r>
            <a:r>
              <a:rPr lang="zh-CN" altLang="en-US" sz="2400" b="1">
                <a:latin typeface="宋体" charset="-122"/>
                <a:ea typeface="华文新魏"/>
                <a:cs typeface="华文新魏"/>
              </a:rPr>
              <a:t>病毒检查</a:t>
            </a:r>
          </a:p>
        </p:txBody>
      </p:sp>
    </p:spTree>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9A1A12EB-0519-47DA-96A4-89FBFFF0ACFC}" type="slidenum">
              <a:rPr lang="zh-CN" altLang="en-US" sz="1200">
                <a:solidFill>
                  <a:srgbClr val="000000"/>
                </a:solidFill>
                <a:latin typeface="Verdana" pitchFamily="34" charset="0"/>
              </a:rPr>
              <a:pPr algn="r"/>
              <a:t>63</a:t>
            </a:fld>
            <a:endParaRPr lang="en-US" altLang="zh-CN" sz="1200">
              <a:solidFill>
                <a:srgbClr val="000000"/>
              </a:solidFill>
              <a:latin typeface="Verdana" pitchFamily="34" charset="0"/>
            </a:endParaRPr>
          </a:p>
        </p:txBody>
      </p:sp>
      <p:sp>
        <p:nvSpPr>
          <p:cNvPr id="116738" name="TextBox 2"/>
          <p:cNvSpPr txBox="1">
            <a:spLocks noChangeArrowheads="1"/>
          </p:cNvSpPr>
          <p:nvPr/>
        </p:nvSpPr>
        <p:spPr bwMode="auto">
          <a:xfrm>
            <a:off x="468313" y="738188"/>
            <a:ext cx="5907087" cy="641350"/>
          </a:xfrm>
          <a:prstGeom prst="rect">
            <a:avLst/>
          </a:prstGeom>
          <a:noFill/>
          <a:ln w="9525">
            <a:noFill/>
            <a:miter lim="800000"/>
            <a:headEnd/>
            <a:tailEnd/>
          </a:ln>
        </p:spPr>
        <p:txBody>
          <a:bodyPr>
            <a:spAutoFit/>
          </a:bodyPr>
          <a:lstStyle/>
          <a:p>
            <a:pPr algn="ctr">
              <a:lnSpc>
                <a:spcPct val="90000"/>
              </a:lnSpc>
            </a:pPr>
            <a:r>
              <a:rPr lang="zh-CN" altLang="en-US" sz="4000" b="1">
                <a:solidFill>
                  <a:srgbClr val="FF0000"/>
                </a:solidFill>
                <a:latin typeface="楷体_GB2312" pitchFamily="49" charset="-122"/>
                <a:ea typeface="楷体_GB2312" pitchFamily="49" charset="-122"/>
              </a:rPr>
              <a:t>膀胱癌实验室诊断指标</a:t>
            </a:r>
          </a:p>
        </p:txBody>
      </p:sp>
      <p:sp>
        <p:nvSpPr>
          <p:cNvPr id="116739" name="TextBox 1"/>
          <p:cNvSpPr txBox="1">
            <a:spLocks noChangeArrowheads="1"/>
          </p:cNvSpPr>
          <p:nvPr/>
        </p:nvSpPr>
        <p:spPr bwMode="auto">
          <a:xfrm>
            <a:off x="971550" y="2060575"/>
            <a:ext cx="7632700" cy="3159125"/>
          </a:xfrm>
          <a:prstGeom prst="rect">
            <a:avLst/>
          </a:prstGeom>
          <a:noFill/>
          <a:ln w="9525">
            <a:noFill/>
            <a:miter lim="800000"/>
            <a:headEnd/>
            <a:tailEnd/>
          </a:ln>
        </p:spPr>
        <p:txBody>
          <a:bodyPr>
            <a:spAutoFit/>
          </a:bodyPr>
          <a:lstStyle/>
          <a:p>
            <a:pPr>
              <a:lnSpc>
                <a:spcPct val="140000"/>
              </a:lnSpc>
            </a:pPr>
            <a:r>
              <a:rPr lang="en-US" altLang="zh-CN" sz="2400" b="1">
                <a:latin typeface="华文新魏"/>
                <a:ea typeface="华文新魏"/>
                <a:cs typeface="华文新魏"/>
              </a:rPr>
              <a:t>1.</a:t>
            </a:r>
            <a:r>
              <a:rPr lang="zh-CN" altLang="en-US" sz="2400" b="1">
                <a:latin typeface="华文新魏"/>
                <a:ea typeface="华文新魏"/>
                <a:cs typeface="华文新魏"/>
              </a:rPr>
              <a:t>尿常规检查</a:t>
            </a:r>
            <a:endParaRPr lang="en-US" altLang="zh-CN" sz="2400" b="1">
              <a:latin typeface="华文新魏"/>
              <a:ea typeface="华文新魏"/>
              <a:cs typeface="华文新魏"/>
            </a:endParaRPr>
          </a:p>
          <a:p>
            <a:pPr>
              <a:lnSpc>
                <a:spcPct val="140000"/>
              </a:lnSpc>
            </a:pPr>
            <a:r>
              <a:rPr lang="en-US" altLang="zh-CN" sz="2400" b="1">
                <a:latin typeface="华文新魏"/>
                <a:ea typeface="华文新魏"/>
                <a:cs typeface="华文新魏"/>
              </a:rPr>
              <a:t>2.</a:t>
            </a:r>
            <a:r>
              <a:rPr lang="zh-CN" altLang="en-US" sz="2400" b="1">
                <a:latin typeface="华文新魏"/>
                <a:ea typeface="华文新魏"/>
                <a:cs typeface="华文新魏"/>
              </a:rPr>
              <a:t>膀胱肿瘤的生物学标志物：核基质蛋白</a:t>
            </a:r>
            <a:r>
              <a:rPr lang="en-US" altLang="zh-CN" sz="2400" b="1">
                <a:latin typeface="华文新魏"/>
                <a:ea typeface="华文新魏"/>
                <a:cs typeface="华文新魏"/>
              </a:rPr>
              <a:t>22</a:t>
            </a:r>
            <a:r>
              <a:rPr lang="zh-CN" altLang="en-US" sz="2400" b="1">
                <a:latin typeface="华文新魏"/>
                <a:ea typeface="华文新魏"/>
                <a:cs typeface="华文新魏"/>
              </a:rPr>
              <a:t>（</a:t>
            </a:r>
            <a:r>
              <a:rPr lang="en-US" altLang="zh-CN" sz="2400" b="1">
                <a:latin typeface="华文新魏"/>
                <a:ea typeface="华文新魏"/>
                <a:cs typeface="华文新魏"/>
              </a:rPr>
              <a:t>NMP22</a:t>
            </a:r>
            <a:r>
              <a:rPr lang="zh-CN" altLang="en-US" sz="2400" b="1">
                <a:latin typeface="华文新魏"/>
                <a:ea typeface="华文新魏"/>
                <a:cs typeface="华文新魏"/>
              </a:rPr>
              <a:t>）、膀胱肿瘤抗原（</a:t>
            </a:r>
            <a:r>
              <a:rPr lang="en-US" altLang="zh-CN" sz="2400" b="1">
                <a:latin typeface="华文新魏"/>
                <a:ea typeface="华文新魏"/>
                <a:cs typeface="华文新魏"/>
              </a:rPr>
              <a:t>BTA</a:t>
            </a:r>
            <a:r>
              <a:rPr lang="zh-CN" altLang="en-US" sz="2400" b="1">
                <a:latin typeface="华文新魏"/>
                <a:ea typeface="华文新魏"/>
                <a:cs typeface="华文新魏"/>
              </a:rPr>
              <a:t>）、纤维蛋白原</a:t>
            </a:r>
            <a:r>
              <a:rPr lang="en-US" altLang="zh-CN" sz="2400" b="1">
                <a:latin typeface="华文新魏"/>
                <a:ea typeface="华文新魏"/>
                <a:cs typeface="华文新魏"/>
              </a:rPr>
              <a:t>/</a:t>
            </a:r>
            <a:r>
              <a:rPr lang="zh-CN" altLang="en-US" sz="2400" b="1">
                <a:latin typeface="华文新魏"/>
                <a:ea typeface="华文新魏"/>
                <a:cs typeface="华文新魏"/>
              </a:rPr>
              <a:t>纤维蛋白降解产物（</a:t>
            </a:r>
            <a:r>
              <a:rPr lang="en-US" altLang="zh-CN" sz="2400" b="1">
                <a:latin typeface="华文新魏"/>
                <a:ea typeface="华文新魏"/>
                <a:cs typeface="华文新魏"/>
              </a:rPr>
              <a:t>FB/FDP</a:t>
            </a:r>
            <a:r>
              <a:rPr lang="zh-CN" altLang="en-US" sz="2400" b="1">
                <a:latin typeface="华文新魏"/>
                <a:ea typeface="华文新魏"/>
                <a:cs typeface="华文新魏"/>
              </a:rPr>
              <a:t>）、端粒酶、血管内皮生长因子（</a:t>
            </a:r>
            <a:r>
              <a:rPr lang="en-US" altLang="zh-CN" sz="2400" b="1">
                <a:latin typeface="华文新魏"/>
                <a:ea typeface="华文新魏"/>
                <a:cs typeface="华文新魏"/>
              </a:rPr>
              <a:t>VEGF</a:t>
            </a:r>
            <a:r>
              <a:rPr lang="zh-CN" altLang="en-US" sz="2400" b="1">
                <a:latin typeface="华文新魏"/>
                <a:ea typeface="华文新魏"/>
                <a:cs typeface="华文新魏"/>
              </a:rPr>
              <a:t>）、肿瘤细胞的</a:t>
            </a:r>
            <a:r>
              <a:rPr lang="en-US" altLang="zh-CN" sz="2400" b="1">
                <a:latin typeface="华文新魏"/>
                <a:ea typeface="华文新魏"/>
                <a:cs typeface="华文新魏"/>
              </a:rPr>
              <a:t>DNA</a:t>
            </a:r>
            <a:r>
              <a:rPr lang="zh-CN" altLang="en-US" sz="2400" b="1">
                <a:latin typeface="华文新魏"/>
                <a:ea typeface="华文新魏"/>
                <a:cs typeface="华文新魏"/>
              </a:rPr>
              <a:t>测定、血型相关抗原、肿瘤相关抗原、细胞黏附分子、肿瘤基因等</a:t>
            </a:r>
            <a:endParaRPr lang="en-US" altLang="zh-CN" sz="2400" b="1">
              <a:latin typeface="华文新魏"/>
              <a:ea typeface="华文新魏"/>
              <a:cs typeface="华文新魏"/>
            </a:endParaRPr>
          </a:p>
        </p:txBody>
      </p:sp>
    </p:spTree>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BD81BD53-2FFA-4C1E-8E29-06AF4D2909E1}" type="slidenum">
              <a:rPr lang="zh-CN" altLang="en-US" sz="1200">
                <a:solidFill>
                  <a:srgbClr val="000000"/>
                </a:solidFill>
                <a:latin typeface="Verdana" pitchFamily="34" charset="0"/>
              </a:rPr>
              <a:pPr algn="r"/>
              <a:t>64</a:t>
            </a:fld>
            <a:endParaRPr lang="en-US" altLang="zh-CN" sz="1200">
              <a:solidFill>
                <a:srgbClr val="000000"/>
              </a:solidFill>
              <a:latin typeface="Verdana" pitchFamily="34" charset="0"/>
            </a:endParaRPr>
          </a:p>
        </p:txBody>
      </p:sp>
      <p:pic>
        <p:nvPicPr>
          <p:cNvPr id="117762" name="Picture 3" descr="新医疗区"/>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17763" name="TextBox 1"/>
          <p:cNvSpPr txBox="1">
            <a:spLocks noChangeArrowheads="1"/>
          </p:cNvSpPr>
          <p:nvPr/>
        </p:nvSpPr>
        <p:spPr bwMode="auto">
          <a:xfrm>
            <a:off x="3309938" y="2349500"/>
            <a:ext cx="2659062" cy="914400"/>
          </a:xfrm>
          <a:prstGeom prst="rect">
            <a:avLst/>
          </a:prstGeom>
          <a:noFill/>
          <a:ln w="9525">
            <a:noFill/>
            <a:miter lim="800000"/>
            <a:headEnd/>
            <a:tailEnd/>
          </a:ln>
        </p:spPr>
        <p:txBody>
          <a:bodyPr wrap="none">
            <a:spAutoFit/>
          </a:bodyPr>
          <a:lstStyle/>
          <a:p>
            <a:pPr algn="ctr">
              <a:lnSpc>
                <a:spcPct val="90000"/>
              </a:lnSpc>
            </a:pPr>
            <a:r>
              <a:rPr lang="zh-CN" altLang="en-US" sz="6000" b="1">
                <a:solidFill>
                  <a:srgbClr val="FF3C3C"/>
                </a:solidFill>
                <a:latin typeface="隶书"/>
                <a:ea typeface="隶书"/>
                <a:cs typeface="隶书"/>
              </a:rPr>
              <a:t>谢 谢</a:t>
            </a:r>
            <a:r>
              <a:rPr lang="zh-CN" altLang="en-US" sz="4400" b="1">
                <a:solidFill>
                  <a:srgbClr val="FF3C3C"/>
                </a:solidFill>
                <a:latin typeface="隶书"/>
                <a:ea typeface="隶书"/>
                <a:cs typeface="隶书"/>
              </a:rPr>
              <a:t>！</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5"/>
          <p:cNvSpPr txBox="1">
            <a:spLocks noGrp="1" noChangeArrowheads="1"/>
          </p:cNvSpPr>
          <p:nvPr/>
        </p:nvSpPr>
        <p:spPr bwMode="auto">
          <a:xfrm>
            <a:off x="6553200" y="6245225"/>
            <a:ext cx="1981200" cy="476250"/>
          </a:xfrm>
          <a:prstGeom prst="rect">
            <a:avLst/>
          </a:prstGeom>
          <a:noFill/>
          <a:ln w="9525">
            <a:noFill/>
            <a:miter lim="800000"/>
            <a:headEnd/>
            <a:tailEnd/>
          </a:ln>
        </p:spPr>
        <p:txBody>
          <a:bodyPr/>
          <a:lstStyle/>
          <a:p>
            <a:pPr algn="r"/>
            <a:fld id="{D8275640-2B2B-41EB-BBC5-F2FCB30E834A}" type="slidenum">
              <a:rPr lang="zh-CN" altLang="en-US" sz="1200">
                <a:solidFill>
                  <a:srgbClr val="000000"/>
                </a:solidFill>
                <a:latin typeface="Verdana" pitchFamily="34" charset="0"/>
              </a:rPr>
              <a:pPr algn="r"/>
              <a:t>7</a:t>
            </a:fld>
            <a:endParaRPr lang="en-US" altLang="zh-CN" sz="1200">
              <a:solidFill>
                <a:srgbClr val="000000"/>
              </a:solidFill>
              <a:latin typeface="Verdana" pitchFamily="34" charset="0"/>
            </a:endParaRPr>
          </a:p>
        </p:txBody>
      </p:sp>
      <p:sp>
        <p:nvSpPr>
          <p:cNvPr id="57346" name="TextBox 2"/>
          <p:cNvSpPr txBox="1">
            <a:spLocks noChangeArrowheads="1"/>
          </p:cNvSpPr>
          <p:nvPr/>
        </p:nvSpPr>
        <p:spPr bwMode="auto">
          <a:xfrm>
            <a:off x="446088" y="774700"/>
            <a:ext cx="5907087" cy="646113"/>
          </a:xfrm>
          <a:prstGeom prst="rect">
            <a:avLst/>
          </a:prstGeom>
          <a:noFill/>
          <a:ln w="9525">
            <a:noFill/>
            <a:miter lim="800000"/>
            <a:headEnd/>
            <a:tailEnd/>
          </a:ln>
        </p:spPr>
        <p:txBody>
          <a:bodyPr>
            <a:spAutoFit/>
          </a:bodyPr>
          <a:lstStyle/>
          <a:p>
            <a:pPr algn="just">
              <a:lnSpc>
                <a:spcPct val="90000"/>
              </a:lnSpc>
            </a:pPr>
            <a:r>
              <a:rPr lang="zh-CN" altLang="en-US" sz="4000" b="1">
                <a:solidFill>
                  <a:srgbClr val="FF0000"/>
                </a:solidFill>
                <a:latin typeface="楷体_GB2312" pitchFamily="49" charset="-122"/>
                <a:ea typeface="楷体_GB2312" pitchFamily="49" charset="-122"/>
              </a:rPr>
              <a:t>  我国肿瘤现状</a:t>
            </a:r>
          </a:p>
        </p:txBody>
      </p:sp>
      <p:sp>
        <p:nvSpPr>
          <p:cNvPr id="57347" name="矩形 1"/>
          <p:cNvSpPr>
            <a:spLocks noChangeArrowheads="1"/>
          </p:cNvSpPr>
          <p:nvPr/>
        </p:nvSpPr>
        <p:spPr bwMode="auto">
          <a:xfrm>
            <a:off x="755650" y="1916113"/>
            <a:ext cx="6788150" cy="3933825"/>
          </a:xfrm>
          <a:prstGeom prst="rect">
            <a:avLst/>
          </a:prstGeom>
          <a:noFill/>
          <a:ln w="9525">
            <a:noFill/>
            <a:miter lim="800000"/>
            <a:headEnd/>
            <a:tailEnd/>
          </a:ln>
        </p:spPr>
        <p:txBody>
          <a:bodyPr>
            <a:spAutoFit/>
          </a:bodyPr>
          <a:lstStyle/>
          <a:p>
            <a:r>
              <a:rPr lang="zh-CN" altLang="en-US" sz="2800" b="1">
                <a:latin typeface="宋体" charset="-122"/>
              </a:rPr>
              <a:t>目前我国男性恶性肿瘤发病率为</a:t>
            </a:r>
            <a:r>
              <a:rPr lang="en-US" altLang="zh-CN" sz="2800" b="1">
                <a:latin typeface="宋体" charset="-122"/>
              </a:rPr>
              <a:t>130.3-305.4/10</a:t>
            </a:r>
            <a:r>
              <a:rPr lang="zh-CN" altLang="en-US" sz="2800" b="1">
                <a:latin typeface="宋体" charset="-122"/>
              </a:rPr>
              <a:t>万人：</a:t>
            </a:r>
            <a:endParaRPr lang="zh-CN" altLang="en-US" sz="2800">
              <a:latin typeface="宋体" charset="-122"/>
            </a:endParaRPr>
          </a:p>
          <a:p>
            <a:r>
              <a:rPr lang="zh-CN" altLang="en-US" sz="2000">
                <a:latin typeface="宋体" charset="-122"/>
              </a:rPr>
              <a:t>　　</a:t>
            </a:r>
            <a:r>
              <a:rPr lang="zh-CN" altLang="en-US" sz="2000">
                <a:latin typeface="华文新魏"/>
                <a:ea typeface="华文新魏"/>
                <a:cs typeface="华文新魏"/>
              </a:rPr>
              <a:t>男性恶性肿瘤发病前十位肿瘤</a:t>
            </a:r>
            <a:r>
              <a:rPr lang="en-US" altLang="zh-CN" sz="2000">
                <a:latin typeface="华文新魏"/>
                <a:ea typeface="华文新魏"/>
                <a:cs typeface="华文新魏"/>
              </a:rPr>
              <a:t>(</a:t>
            </a:r>
            <a:r>
              <a:rPr lang="zh-CN" altLang="en-US" sz="2000">
                <a:latin typeface="华文新魏"/>
                <a:ea typeface="华文新魏"/>
                <a:cs typeface="华文新魏"/>
              </a:rPr>
              <a:t>占</a:t>
            </a:r>
            <a:r>
              <a:rPr lang="en-US" altLang="zh-CN" sz="2000">
                <a:latin typeface="华文新魏"/>
                <a:ea typeface="华文新魏"/>
                <a:cs typeface="华文新魏"/>
              </a:rPr>
              <a:t>86%)</a:t>
            </a:r>
            <a:r>
              <a:rPr lang="zh-CN" altLang="en-US" sz="2000">
                <a:latin typeface="华文新魏"/>
                <a:ea typeface="华文新魏"/>
                <a:cs typeface="华文新魏"/>
              </a:rPr>
              <a:t>分别为肺癌、胃癌、肝癌、结肠</a:t>
            </a:r>
            <a:r>
              <a:rPr lang="en-US" altLang="zh-CN" sz="2000">
                <a:latin typeface="华文新魏"/>
                <a:ea typeface="华文新魏"/>
                <a:cs typeface="华文新魏"/>
              </a:rPr>
              <a:t>/</a:t>
            </a:r>
            <a:r>
              <a:rPr lang="zh-CN" altLang="en-US" sz="2000">
                <a:latin typeface="华文新魏"/>
                <a:ea typeface="华文新魏"/>
                <a:cs typeface="华文新魏"/>
              </a:rPr>
              <a:t>直肠癌、食管癌、膀胱癌、胰腺癌、白血病、淋巴瘤、脑肿瘤。</a:t>
            </a:r>
          </a:p>
          <a:p>
            <a:endParaRPr lang="zh-CN" altLang="en-US" sz="2000">
              <a:latin typeface="宋体" charset="-122"/>
            </a:endParaRPr>
          </a:p>
          <a:p>
            <a:r>
              <a:rPr lang="zh-CN" altLang="en-US" sz="2800" b="1">
                <a:latin typeface="宋体" charset="-122"/>
              </a:rPr>
              <a:t>目前我国女性恶性肿瘤发病率为</a:t>
            </a:r>
            <a:r>
              <a:rPr lang="en-US" altLang="zh-CN" sz="2800" b="1">
                <a:latin typeface="宋体" charset="-122"/>
              </a:rPr>
              <a:t>39.5-48.7/10</a:t>
            </a:r>
            <a:r>
              <a:rPr lang="zh-CN" altLang="en-US" sz="2800" b="1">
                <a:latin typeface="宋体" charset="-122"/>
              </a:rPr>
              <a:t>万人：</a:t>
            </a:r>
          </a:p>
          <a:p>
            <a:r>
              <a:rPr lang="zh-CN" altLang="en-US" sz="2000">
                <a:latin typeface="宋体" charset="-122"/>
              </a:rPr>
              <a:t>　　</a:t>
            </a:r>
            <a:r>
              <a:rPr lang="zh-CN" altLang="en-US" sz="2000">
                <a:latin typeface="华文新魏"/>
                <a:ea typeface="华文新魏"/>
                <a:cs typeface="华文新魏"/>
              </a:rPr>
              <a:t>女性恶性肿瘤发病前十位肿瘤</a:t>
            </a:r>
            <a:r>
              <a:rPr lang="en-US" altLang="zh-CN" sz="2000">
                <a:latin typeface="华文新魏"/>
                <a:ea typeface="华文新魏"/>
                <a:cs typeface="华文新魏"/>
              </a:rPr>
              <a:t>(</a:t>
            </a:r>
            <a:r>
              <a:rPr lang="zh-CN" altLang="en-US" sz="2000">
                <a:latin typeface="华文新魏"/>
                <a:ea typeface="华文新魏"/>
                <a:cs typeface="华文新魏"/>
              </a:rPr>
              <a:t>占</a:t>
            </a:r>
            <a:r>
              <a:rPr lang="en-US" altLang="zh-CN" sz="2000">
                <a:latin typeface="华文新魏"/>
                <a:ea typeface="华文新魏"/>
                <a:cs typeface="华文新魏"/>
              </a:rPr>
              <a:t>82%)</a:t>
            </a:r>
            <a:r>
              <a:rPr lang="zh-CN" altLang="en-US" sz="2000">
                <a:latin typeface="华文新魏"/>
                <a:ea typeface="华文新魏"/>
                <a:cs typeface="华文新魏"/>
              </a:rPr>
              <a:t>分别为乳腺癌、肺癌、结肠</a:t>
            </a:r>
            <a:r>
              <a:rPr lang="en-US" altLang="zh-CN" sz="2000">
                <a:latin typeface="华文新魏"/>
                <a:ea typeface="华文新魏"/>
                <a:cs typeface="华文新魏"/>
              </a:rPr>
              <a:t>/</a:t>
            </a:r>
            <a:r>
              <a:rPr lang="zh-CN" altLang="en-US" sz="2000">
                <a:latin typeface="华文新魏"/>
                <a:ea typeface="华文新魏"/>
                <a:cs typeface="华文新魏"/>
              </a:rPr>
              <a:t>直肠癌、胃癌、肝癌、卵巢癌、胰腺癌、食管癌、子宫癌、脑肿瘤。</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2"/>
          <p:cNvSpPr txBox="1">
            <a:spLocks noChangeArrowheads="1"/>
          </p:cNvSpPr>
          <p:nvPr/>
        </p:nvSpPr>
        <p:spPr bwMode="auto">
          <a:xfrm>
            <a:off x="1042988" y="4581525"/>
            <a:ext cx="3313112" cy="366713"/>
          </a:xfrm>
          <a:prstGeom prst="rect">
            <a:avLst/>
          </a:prstGeom>
          <a:noFill/>
          <a:ln w="9525">
            <a:noFill/>
            <a:miter lim="800000"/>
            <a:headEnd/>
            <a:tailEnd/>
          </a:ln>
        </p:spPr>
        <p:txBody>
          <a:bodyPr>
            <a:spAutoFit/>
          </a:bodyPr>
          <a:lstStyle/>
          <a:p>
            <a:pPr>
              <a:spcBef>
                <a:spcPct val="50000"/>
              </a:spcBef>
            </a:pPr>
            <a:r>
              <a:rPr lang="en-US" altLang="zh-CN" b="1">
                <a:latin typeface="Times New Roman" pitchFamily="18" charset="0"/>
              </a:rPr>
              <a:t>2004</a:t>
            </a:r>
            <a:r>
              <a:rPr lang="zh-CN" altLang="en-US" b="1">
                <a:latin typeface="Times New Roman" pitchFamily="18" charset="0"/>
              </a:rPr>
              <a:t>年城市因病死亡人口构成</a:t>
            </a:r>
          </a:p>
        </p:txBody>
      </p:sp>
      <p:sp>
        <p:nvSpPr>
          <p:cNvPr id="58370" name="Text Box 3"/>
          <p:cNvSpPr txBox="1">
            <a:spLocks noChangeArrowheads="1"/>
          </p:cNvSpPr>
          <p:nvPr/>
        </p:nvSpPr>
        <p:spPr bwMode="auto">
          <a:xfrm>
            <a:off x="5508625" y="6237288"/>
            <a:ext cx="3313113" cy="366712"/>
          </a:xfrm>
          <a:prstGeom prst="rect">
            <a:avLst/>
          </a:prstGeom>
          <a:noFill/>
          <a:ln w="9525">
            <a:noFill/>
            <a:miter lim="800000"/>
            <a:headEnd/>
            <a:tailEnd/>
          </a:ln>
        </p:spPr>
        <p:txBody>
          <a:bodyPr>
            <a:spAutoFit/>
          </a:bodyPr>
          <a:lstStyle/>
          <a:p>
            <a:pPr>
              <a:spcBef>
                <a:spcPct val="50000"/>
              </a:spcBef>
            </a:pPr>
            <a:r>
              <a:rPr lang="en-US" altLang="zh-CN" b="1">
                <a:latin typeface="Times New Roman" pitchFamily="18" charset="0"/>
              </a:rPr>
              <a:t>2004</a:t>
            </a:r>
            <a:r>
              <a:rPr lang="zh-CN" altLang="en-US" b="1">
                <a:latin typeface="Times New Roman" pitchFamily="18" charset="0"/>
              </a:rPr>
              <a:t>年农村因病死亡人口构成</a:t>
            </a:r>
          </a:p>
        </p:txBody>
      </p:sp>
      <p:pic>
        <p:nvPicPr>
          <p:cNvPr id="58371" name="Picture 4"/>
          <p:cNvPicPr>
            <a:picLocks noChangeAspect="1" noChangeArrowheads="1"/>
          </p:cNvPicPr>
          <p:nvPr/>
        </p:nvPicPr>
        <p:blipFill>
          <a:blip r:embed="rId2"/>
          <a:srcRect/>
          <a:stretch>
            <a:fillRect/>
          </a:stretch>
        </p:blipFill>
        <p:spPr bwMode="auto">
          <a:xfrm>
            <a:off x="73025" y="0"/>
            <a:ext cx="4859338" cy="4435475"/>
          </a:xfrm>
          <a:prstGeom prst="rect">
            <a:avLst/>
          </a:prstGeom>
          <a:noFill/>
          <a:ln w="9525">
            <a:noFill/>
            <a:miter lim="800000"/>
            <a:headEnd/>
            <a:tailEnd/>
          </a:ln>
        </p:spPr>
      </p:pic>
      <p:pic>
        <p:nvPicPr>
          <p:cNvPr id="58372" name="Picture 5"/>
          <p:cNvPicPr>
            <a:picLocks noChangeAspect="1" noChangeArrowheads="1"/>
          </p:cNvPicPr>
          <p:nvPr/>
        </p:nvPicPr>
        <p:blipFill>
          <a:blip r:embed="rId3"/>
          <a:srcRect/>
          <a:stretch>
            <a:fillRect/>
          </a:stretch>
        </p:blipFill>
        <p:spPr bwMode="auto">
          <a:xfrm>
            <a:off x="4643438" y="1936750"/>
            <a:ext cx="4427537" cy="4276725"/>
          </a:xfrm>
          <a:prstGeom prst="rect">
            <a:avLst/>
          </a:prstGeom>
          <a:noFill/>
          <a:ln w="9525">
            <a:noFill/>
            <a:miter lim="800000"/>
            <a:headEnd/>
            <a:tailEnd/>
          </a:ln>
        </p:spPr>
      </p:pic>
      <p:sp>
        <p:nvSpPr>
          <p:cNvPr id="58374" name="Text Box 6"/>
          <p:cNvSpPr txBox="1">
            <a:spLocks noChangeArrowheads="1"/>
          </p:cNvSpPr>
          <p:nvPr/>
        </p:nvSpPr>
        <p:spPr bwMode="auto">
          <a:xfrm>
            <a:off x="539750" y="5589588"/>
            <a:ext cx="4537075" cy="457200"/>
          </a:xfrm>
          <a:prstGeom prst="rect">
            <a:avLst/>
          </a:prstGeom>
          <a:noFill/>
          <a:ln w="9525">
            <a:noFill/>
            <a:miter lim="800000"/>
            <a:headEnd/>
            <a:tailEnd/>
          </a:ln>
          <a:effectLst/>
        </p:spPr>
        <p:txBody>
          <a:bodyPr>
            <a:spAutoFit/>
          </a:bodyPr>
          <a:lstStyle/>
          <a:p>
            <a:pPr>
              <a:spcBef>
                <a:spcPct val="50000"/>
              </a:spcBef>
            </a:pPr>
            <a:r>
              <a:rPr lang="en-US" altLang="zh-CN" sz="2400" b="1"/>
              <a:t>2004</a:t>
            </a:r>
            <a:r>
              <a:rPr lang="zh-CN" altLang="en-US" sz="2400" b="1"/>
              <a:t>年我国因病死亡人口构成</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66" name="Group 22"/>
          <p:cNvGraphicFramePr>
            <a:graphicFrameLocks noGrp="1"/>
          </p:cNvGraphicFramePr>
          <p:nvPr/>
        </p:nvGraphicFramePr>
        <p:xfrm>
          <a:off x="611188" y="2060575"/>
          <a:ext cx="7777162" cy="3829050"/>
        </p:xfrm>
        <a:graphic>
          <a:graphicData uri="http://schemas.openxmlformats.org/drawingml/2006/table">
            <a:tbl>
              <a:tblPr/>
              <a:tblGrid>
                <a:gridCol w="1452562"/>
                <a:gridCol w="6324600"/>
              </a:tblGrid>
              <a:tr h="504825">
                <a:tc>
                  <a:txBody>
                    <a:bodyPr/>
                    <a:lstStyle/>
                    <a:p>
                      <a:pPr marL="0" marR="0" lvl="0" indent="0" algn="ctr" defTabSz="914400" rtl="0" eaLnBrk="0" fontAlgn="base" latinLnBrk="0" hangingPunct="0">
                        <a:lnSpc>
                          <a:spcPct val="100000"/>
                        </a:lnSpc>
                        <a:spcBef>
                          <a:spcPct val="20000"/>
                        </a:spcBef>
                        <a:spcAft>
                          <a:spcPct val="0"/>
                        </a:spcAft>
                        <a:buClrTx/>
                        <a:buSzTx/>
                        <a:buFont typeface="华文新魏"/>
                        <a:buNone/>
                        <a:tabLst/>
                      </a:pPr>
                      <a:r>
                        <a:rPr kumimoji="0" lang="zh-CN" altLang="en-US" sz="2000" b="1" i="0" u="none" strike="noStrike" cap="none" normalizeH="0" baseline="0" smtClean="0">
                          <a:ln>
                            <a:noFill/>
                          </a:ln>
                          <a:solidFill>
                            <a:schemeClr val="tx1"/>
                          </a:solidFill>
                          <a:effectLst/>
                          <a:latin typeface="Verdana" pitchFamily="34" charset="0"/>
                          <a:ea typeface="华文新魏"/>
                          <a:cs typeface="华文新魏"/>
                        </a:rPr>
                        <a:t>癌症部位</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华文新魏"/>
                        <a:buNone/>
                        <a:tabLst/>
                      </a:pPr>
                      <a:r>
                        <a:rPr kumimoji="0" lang="zh-CN" altLang="en-US" sz="2000" b="1" i="0" u="none" strike="noStrike" cap="none" normalizeH="0" baseline="0" smtClean="0">
                          <a:ln>
                            <a:noFill/>
                          </a:ln>
                          <a:solidFill>
                            <a:schemeClr val="tx1"/>
                          </a:solidFill>
                          <a:effectLst/>
                          <a:latin typeface="Verdana" pitchFamily="34" charset="0"/>
                          <a:ea typeface="华文新魏"/>
                          <a:cs typeface="华文新魏"/>
                        </a:rPr>
                        <a:t>地区分布</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鼻咽癌</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华南五省相对高发，主要分布于广东、广西、湖南、福建、江西等省</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720725">
                <a:tc>
                  <a:txBody>
                    <a:bodyPr/>
                    <a:lstStyle/>
                    <a:p>
                      <a:pPr marL="0" marR="0" lvl="0" indent="0" algn="ctr"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食管癌</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极为集中，河南、河北、山西三省交界地区，四川川北地区、大别山、闽南和广东东北地区，江苏苏北地区，新疆哈萨克族聚居地区</a:t>
                      </a:r>
                    </a:p>
                  </a:txBody>
                  <a:tcPr horzOverflow="overflow">
                    <a:lnL>
                      <a:noFill/>
                    </a:lnL>
                    <a:lnR>
                      <a:noFill/>
                    </a:lnR>
                    <a:lnT>
                      <a:noFill/>
                    </a:lnT>
                    <a:lnB>
                      <a:noFill/>
                    </a:lnB>
                    <a:lnTlToBr>
                      <a:noFill/>
                    </a:lnTlToBr>
                    <a:lnBlToTr>
                      <a:noFill/>
                    </a:lnBlToTr>
                    <a:noFill/>
                  </a:tcPr>
                </a:tc>
              </a:tr>
              <a:tr h="620713">
                <a:tc>
                  <a:txBody>
                    <a:bodyPr/>
                    <a:lstStyle/>
                    <a:p>
                      <a:pPr marL="0" marR="0" lvl="0" indent="0" algn="ctr"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胃癌</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主要集中在西北和沿海各省，尤以甘肃、青海、宁夏、上海、江苏、浙江、福建及辽东半岛、山东半岛地区更为突出</a:t>
                      </a:r>
                    </a:p>
                  </a:txBody>
                  <a:tcPr horzOverflow="overflow">
                    <a:lnL>
                      <a:noFill/>
                    </a:lnL>
                    <a:lnR>
                      <a:noFill/>
                    </a:lnR>
                    <a:lnT>
                      <a:noFill/>
                    </a:lnT>
                    <a:lnB>
                      <a:noFill/>
                    </a:lnB>
                    <a:lnTlToBr>
                      <a:noFill/>
                    </a:lnTlToBr>
                    <a:lnBlToTr>
                      <a:noFill/>
                    </a:lnBlToTr>
                    <a:noFill/>
                  </a:tcPr>
                </a:tc>
              </a:tr>
              <a:tr h="360363">
                <a:tc>
                  <a:txBody>
                    <a:bodyPr/>
                    <a:lstStyle/>
                    <a:p>
                      <a:pPr marL="0" marR="0" lvl="0" indent="0" algn="ctr"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肝癌</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东南沿海地区、吉林长白山地区</a:t>
                      </a:r>
                    </a:p>
                  </a:txBody>
                  <a:tcPr horzOverflow="overflow">
                    <a:lnL>
                      <a:noFill/>
                    </a:lnL>
                    <a:lnR>
                      <a:noFill/>
                    </a:lnR>
                    <a:lnT>
                      <a:noFill/>
                    </a:lnT>
                    <a:lnB>
                      <a:noFill/>
                    </a:lnB>
                    <a:lnTlToBr>
                      <a:noFill/>
                    </a:lnTlToBr>
                    <a:lnBlToTr>
                      <a:noFill/>
                    </a:lnBlToTr>
                    <a:noFill/>
                  </a:tcPr>
                </a:tc>
              </a:tr>
              <a:tr h="360363">
                <a:tc>
                  <a:txBody>
                    <a:bodyPr/>
                    <a:lstStyle/>
                    <a:p>
                      <a:pPr marL="0" marR="0" lvl="0" indent="0" algn="ctr"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肺癌</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以京、津、沪为多，云南个旧、宣威高发</a:t>
                      </a:r>
                    </a:p>
                  </a:txBody>
                  <a:tcPr horzOverflow="overflow">
                    <a:lnL>
                      <a:noFill/>
                    </a:lnL>
                    <a:lnR>
                      <a:noFill/>
                    </a:lnR>
                    <a:lnT>
                      <a:noFill/>
                    </a:lnT>
                    <a:lnB>
                      <a:noFill/>
                    </a:lnB>
                    <a:lnTlToBr>
                      <a:noFill/>
                    </a:lnTlToBr>
                    <a:lnBlToTr>
                      <a:noFill/>
                    </a:lnBlToTr>
                    <a:noFill/>
                  </a:tcPr>
                </a:tc>
              </a:tr>
              <a:tr h="647700">
                <a:tc>
                  <a:txBody>
                    <a:bodyPr/>
                    <a:lstStyle/>
                    <a:p>
                      <a:pPr marL="0" marR="0" lvl="0" indent="0" algn="ctr"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宫颈癌</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 typeface="华文新魏"/>
                        <a:buNone/>
                        <a:tabLst/>
                      </a:pPr>
                      <a:r>
                        <a:rPr kumimoji="0" lang="zh-CN" altLang="en-US" sz="1800" b="1" i="0" u="none" strike="noStrike" cap="none" normalizeH="0" baseline="0" smtClean="0">
                          <a:ln>
                            <a:noFill/>
                          </a:ln>
                          <a:solidFill>
                            <a:schemeClr val="tx1"/>
                          </a:solidFill>
                          <a:effectLst/>
                          <a:latin typeface="Verdana" pitchFamily="34" charset="0"/>
                          <a:ea typeface="华文新魏"/>
                          <a:cs typeface="华文新魏"/>
                        </a:rPr>
                        <a:t>连接成片：内蒙－山西－陕西－湖北－湖南－江西－浙江、福建、江苏、上海</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11" name="Text Box 34"/>
          <p:cNvSpPr txBox="1">
            <a:spLocks noChangeArrowheads="1"/>
          </p:cNvSpPr>
          <p:nvPr/>
        </p:nvSpPr>
        <p:spPr bwMode="auto">
          <a:xfrm>
            <a:off x="827088" y="1052513"/>
            <a:ext cx="7200900" cy="519112"/>
          </a:xfrm>
          <a:prstGeom prst="rect">
            <a:avLst/>
          </a:prstGeom>
          <a:noFill/>
          <a:ln w="9525">
            <a:noFill/>
            <a:miter lim="800000"/>
            <a:headEnd/>
            <a:tailEnd/>
          </a:ln>
        </p:spPr>
        <p:txBody>
          <a:bodyPr>
            <a:spAutoFit/>
          </a:bodyPr>
          <a:lstStyle/>
          <a:p>
            <a:pPr algn="ctr">
              <a:spcBef>
                <a:spcPct val="50000"/>
              </a:spcBef>
            </a:pPr>
            <a:r>
              <a:rPr lang="zh-CN" altLang="en-US" sz="2800" b="1">
                <a:ea typeface="楷体_GB2312" pitchFamily="49" charset="-122"/>
              </a:rPr>
              <a:t>中国常见恶性肿瘤地区分布特征表</a:t>
            </a: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华文新魏"/>
        <a:cs typeface=""/>
      </a:majorFont>
      <a:minorFont>
        <a:latin typeface="Verdan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隶书" pitchFamily="49" charset="-122"/>
            <a:ea typeface="隶书" pitchFamily="49" charset="-122"/>
          </a:defRPr>
        </a:defPPr>
      </a:lstStyle>
    </a:spDef>
    <a:lnDef>
      <a:spPr bwMode="auto">
        <a:xfrm>
          <a:off x="0" y="0"/>
          <a:ext cx="1" cy="1"/>
        </a:xfrm>
        <a:custGeom>
          <a:avLst/>
          <a:gdLst/>
          <a:ahLst/>
          <a:cxnLst/>
          <a:rect l="0" t="0" r="0" b="0"/>
          <a:pathLst/>
        </a:custGeom>
        <a:solidFill>
          <a:srgbClr val="FFFF66"/>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隶书" pitchFamily="49" charset="-122"/>
            <a:ea typeface="隶书" pitchFamily="49" charset="-122"/>
          </a:defRPr>
        </a:defPPr>
      </a:lstStyle>
    </a:ln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华文新魏"/>
        <a:cs typeface=""/>
      </a:majorFont>
      <a:minorFont>
        <a:latin typeface="Verdan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隶书" pitchFamily="49" charset="-122"/>
            <a:ea typeface="隶书" pitchFamily="49" charset="-122"/>
          </a:defRPr>
        </a:defPPr>
      </a:lstStyle>
    </a:spDef>
    <a:lnDef>
      <a:spPr bwMode="auto">
        <a:xfrm>
          <a:off x="0" y="0"/>
          <a:ext cx="1" cy="1"/>
        </a:xfrm>
        <a:custGeom>
          <a:avLst/>
          <a:gdLst/>
          <a:ahLst/>
          <a:cxnLst/>
          <a:rect l="0" t="0" r="0" b="0"/>
          <a:pathLst/>
        </a:custGeom>
        <a:solidFill>
          <a:srgbClr val="FFFF66"/>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隶书" pitchFamily="49" charset="-122"/>
            <a:ea typeface="隶书"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华文新魏"/>
        <a:cs typeface=""/>
      </a:majorFont>
      <a:minorFont>
        <a:latin typeface="Verdan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隶书" pitchFamily="49" charset="-122"/>
            <a:ea typeface="隶书" pitchFamily="49" charset="-122"/>
          </a:defRPr>
        </a:defPPr>
      </a:lstStyle>
    </a:spDef>
    <a:lnDef>
      <a:spPr bwMode="auto">
        <a:xfrm>
          <a:off x="0" y="0"/>
          <a:ext cx="1" cy="1"/>
        </a:xfrm>
        <a:custGeom>
          <a:avLst/>
          <a:gdLst/>
          <a:ahLst/>
          <a:cxnLst/>
          <a:rect l="0" t="0" r="0" b="0"/>
          <a:pathLst/>
        </a:custGeom>
        <a:solidFill>
          <a:srgbClr val="FFFF66"/>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隶书" pitchFamily="49" charset="-122"/>
            <a:ea typeface="隶书"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3810</TotalTime>
  <Words>6008</Words>
  <Application>Microsoft Office PowerPoint</Application>
  <PresentationFormat>全屏显示(4:3)</PresentationFormat>
  <Paragraphs>377</Paragraphs>
  <Slides>64</Slides>
  <Notes>2</Notes>
  <HiddenSlides>0</HiddenSlides>
  <MMClips>0</MMClips>
  <ScaleCrop>false</ScaleCrop>
  <HeadingPairs>
    <vt:vector size="6" baseType="variant">
      <vt:variant>
        <vt:lpstr>已用的字体</vt:lpstr>
      </vt:variant>
      <vt:variant>
        <vt:i4>9</vt:i4>
      </vt:variant>
      <vt:variant>
        <vt:lpstr>演示文稿设计模板</vt:lpstr>
      </vt:variant>
      <vt:variant>
        <vt:i4>37</vt:i4>
      </vt:variant>
      <vt:variant>
        <vt:lpstr>幻灯片标题</vt:lpstr>
      </vt:variant>
      <vt:variant>
        <vt:i4>64</vt:i4>
      </vt:variant>
    </vt:vector>
  </HeadingPairs>
  <TitlesOfParts>
    <vt:vector size="110" baseType="lpstr">
      <vt:lpstr>Arial</vt:lpstr>
      <vt:lpstr>宋体</vt:lpstr>
      <vt:lpstr>Calibri</vt:lpstr>
      <vt:lpstr>Verdana</vt:lpstr>
      <vt:lpstr>华文新魏</vt:lpstr>
      <vt:lpstr>Wingdings</vt:lpstr>
      <vt:lpstr>Times New Roman</vt:lpstr>
      <vt:lpstr>楷体_GB2312</vt:lpstr>
      <vt:lpstr>隶书</vt:lpstr>
      <vt:lpstr>Office 主题</vt:lpstr>
      <vt:lpstr>2_Profile</vt:lpstr>
      <vt:lpstr>Profile</vt:lpstr>
      <vt:lpstr>1_Profile</vt:lpstr>
      <vt:lpstr>2_Profile</vt:lpstr>
      <vt:lpstr>2_Profile</vt:lpstr>
      <vt:lpstr>2_Profile</vt:lpstr>
      <vt:lpstr>2_Profile</vt:lpstr>
      <vt:lpstr>2_Profile</vt:lpstr>
      <vt:lpstr>2_Profile</vt:lpstr>
      <vt:lpstr>2_Profile</vt:lpstr>
      <vt:lpstr>2_Profile</vt:lpstr>
      <vt:lpstr>2_Profile</vt:lpstr>
      <vt:lpstr>2_Profile</vt:lpstr>
      <vt:lpstr>2_Profile</vt:lpstr>
      <vt:lpstr>Profile</vt:lpstr>
      <vt:lpstr>Profile</vt:lpstr>
      <vt:lpstr>Profile</vt:lpstr>
      <vt:lpstr>Profile</vt:lpstr>
      <vt:lpstr>Profile</vt:lpstr>
      <vt:lpstr>Profile</vt:lpstr>
      <vt:lpstr>Profile</vt:lpstr>
      <vt:lpstr>Profile</vt:lpstr>
      <vt:lpstr>Profile</vt:lpstr>
      <vt:lpstr>Profile</vt:lpstr>
      <vt:lpstr>Profile</vt:lpstr>
      <vt:lpstr>1_Profile</vt:lpstr>
      <vt:lpstr>1_Profile</vt:lpstr>
      <vt:lpstr>1_Profile</vt:lpstr>
      <vt:lpstr>1_Profile</vt:lpstr>
      <vt:lpstr>1_Profile</vt:lpstr>
      <vt:lpstr>1_Profile</vt:lpstr>
      <vt:lpstr>1_Profile</vt:lpstr>
      <vt:lpstr>1_Profile</vt:lpstr>
      <vt:lpstr>1_Profile</vt:lpstr>
      <vt:lpstr>1_Profile</vt:lpstr>
      <vt:lpstr>1_Profile</vt:lpstr>
      <vt:lpstr> 易 斌</vt:lpstr>
      <vt:lpstr>常见肿瘤实验室诊断</vt:lpstr>
      <vt:lpstr>主要内容</vt:lpstr>
      <vt:lpstr>幻灯片 4</vt:lpstr>
      <vt:lpstr>幻灯片 5</vt:lpstr>
      <vt:lpstr>幻灯片 6</vt:lpstr>
      <vt:lpstr>幻灯片 7</vt:lpstr>
      <vt:lpstr>幻灯片 8</vt:lpstr>
      <vt:lpstr>幻灯片 9</vt:lpstr>
      <vt:lpstr>肿瘤形成的原因</vt:lpstr>
      <vt:lpstr>幻灯片 11</vt:lpstr>
      <vt:lpstr>幻灯片 12</vt:lpstr>
      <vt:lpstr>幻灯片 13</vt:lpstr>
      <vt:lpstr>幻灯片 14</vt:lpstr>
      <vt:lpstr>幻灯片 15</vt:lpstr>
      <vt:lpstr>幻灯片 16</vt:lpstr>
      <vt:lpstr>幻灯片 17</vt:lpstr>
      <vt:lpstr>幻灯片 18</vt:lpstr>
      <vt:lpstr>肿瘤形成的外因</vt:lpstr>
      <vt:lpstr>幻灯片 20</vt:lpstr>
      <vt:lpstr>幻灯片 21</vt:lpstr>
      <vt:lpstr>幻灯片 22</vt:lpstr>
      <vt:lpstr>癌症的早期“危险信号” </vt:lpstr>
      <vt:lpstr>常见肿瘤诊断技术</vt:lpstr>
      <vt:lpstr>幻灯片 25</vt:lpstr>
      <vt:lpstr>幻灯片 26</vt:lpstr>
      <vt:lpstr>幻灯片 27</vt:lpstr>
      <vt:lpstr>幻灯片 28</vt:lpstr>
      <vt:lpstr>PCR-SSCP特点</vt:lpstr>
      <vt:lpstr>幻灯片 30</vt:lpstr>
      <vt:lpstr>杂合双链分析法特点</vt:lpstr>
      <vt:lpstr>幻灯片 32</vt:lpstr>
      <vt:lpstr>化学切割错配法特点</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端粒酶活性检测</vt:lpstr>
      <vt:lpstr>蛋白芯片诊断系统在肿瘤诊疗中的应用</vt:lpstr>
      <vt:lpstr>幻灯片 46</vt:lpstr>
      <vt:lpstr>芯片原理</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常见肿瘤实验室诊断</dc:title>
  <cp:lastModifiedBy>微软用户</cp:lastModifiedBy>
  <cp:revision>74</cp:revision>
  <dcterms:modified xsi:type="dcterms:W3CDTF">2012-08-15T02:33:41Z</dcterms:modified>
</cp:coreProperties>
</file>