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7" r:id="rId3"/>
    <p:sldId id="275" r:id="rId4"/>
    <p:sldId id="309" r:id="rId5"/>
    <p:sldId id="280" r:id="rId6"/>
    <p:sldId id="285" r:id="rId7"/>
    <p:sldId id="289" r:id="rId8"/>
    <p:sldId id="312" r:id="rId9"/>
    <p:sldId id="288" r:id="rId10"/>
    <p:sldId id="296" r:id="rId11"/>
    <p:sldId id="314" r:id="rId12"/>
    <p:sldId id="307" r:id="rId13"/>
    <p:sldId id="299" r:id="rId14"/>
    <p:sldId id="311" r:id="rId15"/>
    <p:sldId id="313" r:id="rId16"/>
    <p:sldId id="308" r:id="rId17"/>
    <p:sldId id="310" r:id="rId18"/>
    <p:sldId id="297"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457" autoAdjust="0"/>
    <p:restoredTop sz="89202" autoAdjust="0"/>
  </p:normalViewPr>
  <p:slideViewPr>
    <p:cSldViewPr snapToGrid="0">
      <p:cViewPr varScale="1">
        <p:scale>
          <a:sx n="102" d="100"/>
          <a:sy n="102" d="100"/>
        </p:scale>
        <p:origin x="156" y="96"/>
      </p:cViewPr>
      <p:guideLst/>
    </p:cSldViewPr>
  </p:slideViewPr>
  <p:notesTextViewPr>
    <p:cViewPr>
      <p:scale>
        <a:sx n="1" d="1"/>
        <a:sy n="1" d="1"/>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5433F-C435-4789-AFFD-43B92ACF6D18}" type="datetimeFigureOut">
              <a:rPr lang="en-US" smtClean="0"/>
              <a:t>5/7/2020</a:t>
            </a:fld>
            <a:endParaRPr lang="en-US"/>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23465-DBFF-4905-9718-B9425484047F}" type="slidenum">
              <a:rPr lang="en-US" smtClean="0"/>
              <a:t>‹#›</a:t>
            </a:fld>
            <a:endParaRPr lang="en-US"/>
          </a:p>
        </p:txBody>
      </p:sp>
    </p:spTree>
    <p:extLst>
      <p:ext uri="{BB962C8B-B14F-4D97-AF65-F5344CB8AC3E}">
        <p14:creationId xmlns:p14="http://schemas.microsoft.com/office/powerpoint/2010/main" val="92455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Translate</a:t>
            </a:r>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3</a:t>
            </a:fld>
            <a:endParaRPr lang="en-US"/>
          </a:p>
        </p:txBody>
      </p:sp>
    </p:spTree>
    <p:extLst>
      <p:ext uri="{BB962C8B-B14F-4D97-AF65-F5344CB8AC3E}">
        <p14:creationId xmlns:p14="http://schemas.microsoft.com/office/powerpoint/2010/main" val="3198882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Do 5 times and average</a:t>
            </a:r>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13</a:t>
            </a:fld>
            <a:endParaRPr lang="en-US"/>
          </a:p>
        </p:txBody>
      </p:sp>
    </p:spTree>
    <p:extLst>
      <p:ext uri="{BB962C8B-B14F-4D97-AF65-F5344CB8AC3E}">
        <p14:creationId xmlns:p14="http://schemas.microsoft.com/office/powerpoint/2010/main" val="16685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Do 5 times and average</a:t>
            </a:r>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14</a:t>
            </a:fld>
            <a:endParaRPr lang="en-US"/>
          </a:p>
        </p:txBody>
      </p:sp>
    </p:spTree>
    <p:extLst>
      <p:ext uri="{BB962C8B-B14F-4D97-AF65-F5344CB8AC3E}">
        <p14:creationId xmlns:p14="http://schemas.microsoft.com/office/powerpoint/2010/main" val="103023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15</a:t>
            </a:fld>
            <a:endParaRPr lang="en-US"/>
          </a:p>
        </p:txBody>
      </p:sp>
    </p:spTree>
    <p:extLst>
      <p:ext uri="{BB962C8B-B14F-4D97-AF65-F5344CB8AC3E}">
        <p14:creationId xmlns:p14="http://schemas.microsoft.com/office/powerpoint/2010/main" val="1726635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Bailey, Josh &amp; Stuart, Stephen. (2016). Faucet: Deploying SDN in the enterprise. Communications of the ACM. 14. 10.1145/3009828. </a:t>
            </a:r>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16</a:t>
            </a:fld>
            <a:endParaRPr lang="en-US"/>
          </a:p>
        </p:txBody>
      </p:sp>
    </p:spTree>
    <p:extLst>
      <p:ext uri="{BB962C8B-B14F-4D97-AF65-F5344CB8AC3E}">
        <p14:creationId xmlns:p14="http://schemas.microsoft.com/office/powerpoint/2010/main" val="1210945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How different- same of their works </a:t>
            </a:r>
          </a:p>
          <a:p>
            <a:r>
              <a:rPr lang="en-US" dirty="0"/>
              <a:t>What if hybrid </a:t>
            </a:r>
          </a:p>
          <a:p>
            <a:r>
              <a:rPr lang="en-US" dirty="0"/>
              <a:t>Compare maybe cut on</a:t>
            </a:r>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17</a:t>
            </a:fld>
            <a:endParaRPr lang="en-US"/>
          </a:p>
        </p:txBody>
      </p:sp>
    </p:spTree>
    <p:extLst>
      <p:ext uri="{BB962C8B-B14F-4D97-AF65-F5344CB8AC3E}">
        <p14:creationId xmlns:p14="http://schemas.microsoft.com/office/powerpoint/2010/main" val="3561853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19</a:t>
            </a:fld>
            <a:endParaRPr lang="en-US"/>
          </a:p>
        </p:txBody>
      </p:sp>
    </p:spTree>
    <p:extLst>
      <p:ext uri="{BB962C8B-B14F-4D97-AF65-F5344CB8AC3E}">
        <p14:creationId xmlns:p14="http://schemas.microsoft.com/office/powerpoint/2010/main" val="189389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4</a:t>
            </a:fld>
            <a:endParaRPr lang="en-US"/>
          </a:p>
        </p:txBody>
      </p:sp>
    </p:spTree>
    <p:extLst>
      <p:ext uri="{BB962C8B-B14F-4D97-AF65-F5344CB8AC3E}">
        <p14:creationId xmlns:p14="http://schemas.microsoft.com/office/powerpoint/2010/main" val="413519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Mishra, </a:t>
            </a:r>
            <a:r>
              <a:rPr lang="en-US" dirty="0" err="1"/>
              <a:t>Preeti</a:t>
            </a:r>
            <a:r>
              <a:rPr lang="en-US" dirty="0"/>
              <a:t> &amp; </a:t>
            </a:r>
            <a:r>
              <a:rPr lang="en-US" dirty="0" err="1"/>
              <a:t>Varadharajan</a:t>
            </a:r>
            <a:r>
              <a:rPr lang="en-US" dirty="0"/>
              <a:t>, Vijay &amp; </a:t>
            </a:r>
            <a:r>
              <a:rPr lang="en-US" dirty="0" err="1"/>
              <a:t>Tupakula</a:t>
            </a:r>
            <a:r>
              <a:rPr lang="en-US" dirty="0"/>
              <a:t>, Uday &amp; Pilli, Emmanuel. (2018). A Detailed Investigation and Analysis of Using Machine Learning Techniques for Intrusion Detection. IEEE Communications Surveys &amp; Tutorials. PP. 1-1. 10.1109/COMST.2018.2847722. </a:t>
            </a:r>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5</a:t>
            </a:fld>
            <a:endParaRPr lang="en-US"/>
          </a:p>
        </p:txBody>
      </p:sp>
    </p:spTree>
    <p:extLst>
      <p:ext uri="{BB962C8B-B14F-4D97-AF65-F5344CB8AC3E}">
        <p14:creationId xmlns:p14="http://schemas.microsoft.com/office/powerpoint/2010/main" val="307707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Edit photo (As zoomed components) + Add </a:t>
            </a:r>
            <a:r>
              <a:rPr lang="en-US" dirty="0" err="1"/>
              <a:t>argus</a:t>
            </a:r>
            <a:endParaRPr lang="en-US" dirty="0"/>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7</a:t>
            </a:fld>
            <a:endParaRPr lang="en-US"/>
          </a:p>
        </p:txBody>
      </p:sp>
    </p:spTree>
    <p:extLst>
      <p:ext uri="{BB962C8B-B14F-4D97-AF65-F5344CB8AC3E}">
        <p14:creationId xmlns:p14="http://schemas.microsoft.com/office/powerpoint/2010/main" val="93254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8</a:t>
            </a:fld>
            <a:endParaRPr lang="en-US"/>
          </a:p>
        </p:txBody>
      </p:sp>
    </p:spTree>
    <p:extLst>
      <p:ext uri="{BB962C8B-B14F-4D97-AF65-F5344CB8AC3E}">
        <p14:creationId xmlns:p14="http://schemas.microsoft.com/office/powerpoint/2010/main" val="143800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SG" sz="1200" kern="1200" dirty="0" err="1">
                <a:solidFill>
                  <a:schemeClr val="tx1"/>
                </a:solidFill>
                <a:effectLst/>
                <a:latin typeface="+mn-lt"/>
                <a:ea typeface="+mn-ea"/>
                <a:cs typeface="+mn-cs"/>
              </a:rPr>
              <a:t>Nickolaos</a:t>
            </a:r>
            <a:r>
              <a:rPr lang="en-SG" sz="1200" kern="1200" dirty="0">
                <a:solidFill>
                  <a:schemeClr val="tx1"/>
                </a:solidFill>
                <a:effectLst/>
                <a:latin typeface="+mn-lt"/>
                <a:ea typeface="+mn-ea"/>
                <a:cs typeface="+mn-cs"/>
              </a:rPr>
              <a:t> </a:t>
            </a:r>
            <a:r>
              <a:rPr lang="en-SG" sz="1200" kern="1200" dirty="0" err="1">
                <a:solidFill>
                  <a:schemeClr val="tx1"/>
                </a:solidFill>
                <a:effectLst/>
                <a:latin typeface="+mn-lt"/>
                <a:ea typeface="+mn-ea"/>
                <a:cs typeface="+mn-cs"/>
              </a:rPr>
              <a:t>Koroniotis</a:t>
            </a:r>
            <a:r>
              <a:rPr lang="en-SG" sz="1200" kern="1200" dirty="0">
                <a:solidFill>
                  <a:schemeClr val="tx1"/>
                </a:solidFill>
                <a:effectLst/>
                <a:latin typeface="+mn-lt"/>
                <a:ea typeface="+mn-ea"/>
                <a:cs typeface="+mn-cs"/>
              </a:rPr>
              <a:t>, Nour </a:t>
            </a:r>
            <a:r>
              <a:rPr lang="en-SG" sz="1200" kern="1200" dirty="0" err="1">
                <a:solidFill>
                  <a:schemeClr val="tx1"/>
                </a:solidFill>
                <a:effectLst/>
                <a:latin typeface="+mn-lt"/>
                <a:ea typeface="+mn-ea"/>
                <a:cs typeface="+mn-cs"/>
              </a:rPr>
              <a:t>Moustafa</a:t>
            </a:r>
            <a:r>
              <a:rPr lang="en-SG" sz="1200" kern="1200" dirty="0">
                <a:solidFill>
                  <a:schemeClr val="tx1"/>
                </a:solidFill>
                <a:effectLst/>
                <a:latin typeface="+mn-lt"/>
                <a:ea typeface="+mn-ea"/>
                <a:cs typeface="+mn-cs"/>
              </a:rPr>
              <a:t>, Elena </a:t>
            </a:r>
            <a:r>
              <a:rPr lang="en-SG" sz="1200" kern="1200" dirty="0" err="1">
                <a:solidFill>
                  <a:schemeClr val="tx1"/>
                </a:solidFill>
                <a:effectLst/>
                <a:latin typeface="+mn-lt"/>
                <a:ea typeface="+mn-ea"/>
                <a:cs typeface="+mn-cs"/>
              </a:rPr>
              <a:t>Sitnikova</a:t>
            </a:r>
            <a:r>
              <a:rPr lang="en-SG" sz="1200" kern="1200" dirty="0">
                <a:solidFill>
                  <a:schemeClr val="tx1"/>
                </a:solidFill>
                <a:effectLst/>
                <a:latin typeface="+mn-lt"/>
                <a:ea typeface="+mn-ea"/>
                <a:cs typeface="+mn-cs"/>
              </a:rPr>
              <a:t>, Benjamin Turnbull, “Towards the Development of Realistic Botnet Dataset in the Internet of Things for Network Forensic Analytics: Bot-IoT Dataset”, https://arxiv.org/abs/1811.00701, 2018.</a:t>
            </a:r>
            <a:endParaRPr lang="en-US" dirty="0"/>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9</a:t>
            </a:fld>
            <a:endParaRPr lang="en-US"/>
          </a:p>
        </p:txBody>
      </p:sp>
    </p:spTree>
    <p:extLst>
      <p:ext uri="{BB962C8B-B14F-4D97-AF65-F5344CB8AC3E}">
        <p14:creationId xmlns:p14="http://schemas.microsoft.com/office/powerpoint/2010/main" val="33843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Why neural? </a:t>
            </a:r>
            <a:br>
              <a:rPr lang="en-US" dirty="0"/>
            </a:br>
            <a:r>
              <a:rPr lang="en-US" dirty="0"/>
              <a:t>There also random forest but classification is slow</a:t>
            </a:r>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10</a:t>
            </a:fld>
            <a:endParaRPr lang="en-US"/>
          </a:p>
        </p:txBody>
      </p:sp>
    </p:spTree>
    <p:extLst>
      <p:ext uri="{BB962C8B-B14F-4D97-AF65-F5344CB8AC3E}">
        <p14:creationId xmlns:p14="http://schemas.microsoft.com/office/powerpoint/2010/main" val="1527116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Why neural? </a:t>
            </a:r>
            <a:br>
              <a:rPr lang="en-US" dirty="0"/>
            </a:br>
            <a:r>
              <a:rPr lang="en-US" dirty="0"/>
              <a:t>There also random forest but classification is slow</a:t>
            </a:r>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11</a:t>
            </a:fld>
            <a:endParaRPr lang="en-US"/>
          </a:p>
        </p:txBody>
      </p:sp>
    </p:spTree>
    <p:extLst>
      <p:ext uri="{BB962C8B-B14F-4D97-AF65-F5344CB8AC3E}">
        <p14:creationId xmlns:p14="http://schemas.microsoft.com/office/powerpoint/2010/main" val="3987337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Train 75:25 flows entries</a:t>
            </a:r>
          </a:p>
          <a:p>
            <a:r>
              <a:rPr lang="en-US" dirty="0"/>
              <a:t>Add number of flows, and train testing</a:t>
            </a:r>
          </a:p>
        </p:txBody>
      </p:sp>
      <p:sp>
        <p:nvSpPr>
          <p:cNvPr id="4" name="ตัวแทนหมายเลขสไลด์ 3"/>
          <p:cNvSpPr>
            <a:spLocks noGrp="1"/>
          </p:cNvSpPr>
          <p:nvPr>
            <p:ph type="sldNum" sz="quarter" idx="5"/>
          </p:nvPr>
        </p:nvSpPr>
        <p:spPr/>
        <p:txBody>
          <a:bodyPr/>
          <a:lstStyle/>
          <a:p>
            <a:fld id="{5B223465-DBFF-4905-9718-B9425484047F}" type="slidenum">
              <a:rPr lang="en-US" smtClean="0"/>
              <a:t>12</a:t>
            </a:fld>
            <a:endParaRPr lang="en-US"/>
          </a:p>
        </p:txBody>
      </p:sp>
    </p:spTree>
    <p:extLst>
      <p:ext uri="{BB962C8B-B14F-4D97-AF65-F5344CB8AC3E}">
        <p14:creationId xmlns:p14="http://schemas.microsoft.com/office/powerpoint/2010/main" val="186266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DB2D1B82-BDCC-4E97-8497-0DDAF4A459D6}"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36248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รูปภาพพาโนราม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h-TH"/>
              <a:t>คลิกเพื่อแก้ไขสไตล์ชื่อเรื่องต้นแบบ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BB0B3B9C-6541-4820-A93B-AA16437FC23F}" type="datetime1">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2191845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คำอ้างอิงพร้อมคำอธิบาย">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BB0B3B9C-6541-4820-A93B-AA16437FC23F}"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380706779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นามบัตร">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h-TH"/>
              <a:t>คลิกเพื่อแก้ไขสไตล์ชื่อเรื่องต้นแบบ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h-TH"/>
              <a:t>คลิกเพื่อแก้ไขสไตล์ของข้อความต้นแบบ</a:t>
            </a:r>
          </a:p>
        </p:txBody>
      </p:sp>
      <p:sp>
        <p:nvSpPr>
          <p:cNvPr id="2" name="Date Placeholder 1"/>
          <p:cNvSpPr>
            <a:spLocks noGrp="1"/>
          </p:cNvSpPr>
          <p:nvPr>
            <p:ph type="dt" sz="half" idx="10"/>
          </p:nvPr>
        </p:nvSpPr>
        <p:spPr/>
        <p:txBody>
          <a:bodyPr/>
          <a:lstStyle/>
          <a:p>
            <a:fld id="{BB0B3B9C-6541-4820-A93B-AA16437FC23F}" type="datetime1">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380562772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ncho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0C389F75-D8AD-45AD-8B3A-4EC16E3A83FC}"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268552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796F4AAE-164C-4B7C-9695-F341CC49627D}"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147826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6154CAF8-9C86-4D30-9249-5DB22E8F5AF7}"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229749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50659CEC-017C-41EA-AAFB-D7C09F05A4B2}"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341008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DF23BECD-EA1D-417C-B1A6-F8248E8EACAC}" type="datetime1">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305724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fld id="{B2371899-0439-4567-A5B4-550550ACB922}" type="datetime1">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239279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fld id="{6ACA5B19-FC51-4390-9237-3197C3432915}" type="datetime1">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277298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1B812-BEF3-4B49-8683-87AAA99DBD39}" type="datetime1">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159153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450C2781-C16A-4DD2-84B9-6CFE705F3C47}" type="datetime1">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320373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h-TH"/>
              <a:t>คลิกเพื่อแก้ไขสไตล์ชื่อเรื่องต้นแบบ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a:xfrm>
            <a:off x="3885810" y="6041362"/>
            <a:ext cx="976879" cy="365125"/>
          </a:xfrm>
        </p:spPr>
        <p:txBody>
          <a:bodyPr/>
          <a:lstStyle/>
          <a:p>
            <a:fld id="{BB0B3B9C-6541-4820-A93B-AA16437FC23F}" type="datetime1">
              <a:rPr lang="en-US" smtClean="0"/>
              <a:t>5/7/2020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F4F4E56-9E66-4710-B021-F8EE613329A2}" type="slidenum">
              <a:rPr lang="en-US" smtClean="0"/>
              <a:t>‹#›</a:t>
            </a:fld>
            <a:endParaRPr lang="en-US"/>
          </a:p>
        </p:txBody>
      </p:sp>
    </p:spTree>
    <p:extLst>
      <p:ext uri="{BB962C8B-B14F-4D97-AF65-F5344CB8AC3E}">
        <p14:creationId xmlns:p14="http://schemas.microsoft.com/office/powerpoint/2010/main" val="319909825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B0B3B9C-6541-4820-A93B-AA16437FC23F}" type="datetime1">
              <a:rPr lang="en-US" smtClean="0"/>
              <a:t>5/7/2020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F4F4E56-9E66-4710-B021-F8EE613329A2}" type="slidenum">
              <a:rPr lang="en-US" smtClean="0"/>
              <a:t>‹#›</a:t>
            </a:fld>
            <a:endParaRPr lang="en-US"/>
          </a:p>
        </p:txBody>
      </p:sp>
    </p:spTree>
    <p:extLst>
      <p:ext uri="{BB962C8B-B14F-4D97-AF65-F5344CB8AC3E}">
        <p14:creationId xmlns:p14="http://schemas.microsoft.com/office/powerpoint/2010/main" val="26484401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7E85424-25E8-40E9-90A6-9791BC14BFE4}"/>
              </a:ext>
            </a:extLst>
          </p:cNvPr>
          <p:cNvSpPr>
            <a:spLocks noGrp="1"/>
          </p:cNvSpPr>
          <p:nvPr>
            <p:ph type="ctrTitle"/>
          </p:nvPr>
        </p:nvSpPr>
        <p:spPr/>
        <p:txBody>
          <a:bodyPr>
            <a:normAutofit/>
          </a:bodyPr>
          <a:lstStyle/>
          <a:p>
            <a:r>
              <a:rPr lang="en-SG" sz="4000" dirty="0">
                <a:latin typeface="TH Sarabun New" panose="020B0500040200020003" pitchFamily="34" charset="-34"/>
                <a:cs typeface="TH Sarabun New" panose="020B0500040200020003" pitchFamily="34" charset="-34"/>
              </a:rPr>
              <a:t>Filtering malicious flows for IoT devices in Software-Defined Networks</a:t>
            </a:r>
            <a:endParaRPr lang="en-US" sz="4000" dirty="0">
              <a:latin typeface="TH Sarabun New" panose="020B0500040200020003" pitchFamily="34" charset="-34"/>
              <a:cs typeface="TH Sarabun New" panose="020B0500040200020003" pitchFamily="34" charset="-34"/>
            </a:endParaRPr>
          </a:p>
        </p:txBody>
      </p:sp>
      <p:sp>
        <p:nvSpPr>
          <p:cNvPr id="3" name="ชื่อเรื่องรอง 2">
            <a:extLst>
              <a:ext uri="{FF2B5EF4-FFF2-40B4-BE49-F238E27FC236}">
                <a16:creationId xmlns:a16="http://schemas.microsoft.com/office/drawing/2014/main" id="{F9705658-9670-4131-BED5-418967949AC6}"/>
              </a:ext>
            </a:extLst>
          </p:cNvPr>
          <p:cNvSpPr>
            <a:spLocks noGrp="1"/>
          </p:cNvSpPr>
          <p:nvPr>
            <p:ph type="subTitle" idx="1"/>
          </p:nvPr>
        </p:nvSpPr>
        <p:spPr/>
        <p:txBody>
          <a:bodyPr>
            <a:noAutofit/>
          </a:bodyPr>
          <a:lstStyle/>
          <a:p>
            <a:r>
              <a:rPr lang="en-US" sz="2400" dirty="0"/>
              <a:t>7 May 2020</a:t>
            </a:r>
          </a:p>
          <a:p>
            <a:r>
              <a:rPr lang="en-US" sz="2400" dirty="0"/>
              <a:t>5930446421 Woraphop Limpisuk</a:t>
            </a:r>
          </a:p>
        </p:txBody>
      </p:sp>
      <p:sp>
        <p:nvSpPr>
          <p:cNvPr id="4" name="ตัวแทนหมายเลขสไลด์ 3">
            <a:extLst>
              <a:ext uri="{FF2B5EF4-FFF2-40B4-BE49-F238E27FC236}">
                <a16:creationId xmlns:a16="http://schemas.microsoft.com/office/drawing/2014/main" id="{1205CBAF-943C-446C-B82C-3FCA4A743846}"/>
              </a:ext>
            </a:extLst>
          </p:cNvPr>
          <p:cNvSpPr>
            <a:spLocks noGrp="1"/>
          </p:cNvSpPr>
          <p:nvPr>
            <p:ph type="sldNum" sz="quarter" idx="12"/>
          </p:nvPr>
        </p:nvSpPr>
        <p:spPr/>
        <p:txBody>
          <a:bodyPr/>
          <a:lstStyle/>
          <a:p>
            <a:fld id="{DF4F4E56-9E66-4710-B021-F8EE613329A2}" type="slidenum">
              <a:rPr lang="en-US" sz="1200" smtClean="0"/>
              <a:t>1</a:t>
            </a:fld>
            <a:endParaRPr lang="en-US" sz="1200" dirty="0"/>
          </a:p>
        </p:txBody>
      </p:sp>
    </p:spTree>
    <p:extLst>
      <p:ext uri="{BB962C8B-B14F-4D97-AF65-F5344CB8AC3E}">
        <p14:creationId xmlns:p14="http://schemas.microsoft.com/office/powerpoint/2010/main" val="337405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p:txBody>
          <a:bodyPr/>
          <a:lstStyle/>
          <a:p>
            <a:r>
              <a:rPr lang="en-US" dirty="0"/>
              <a:t>Evaluation – Model training </a:t>
            </a:r>
          </a:p>
        </p:txBody>
      </p:sp>
      <p:sp>
        <p:nvSpPr>
          <p:cNvPr id="4" name="ตัวแทนเนื้อหา 2">
            <a:extLst>
              <a:ext uri="{FF2B5EF4-FFF2-40B4-BE49-F238E27FC236}">
                <a16:creationId xmlns:a16="http://schemas.microsoft.com/office/drawing/2014/main" id="{C0947E5F-69AB-4E88-A93E-E327F0249E4C}"/>
              </a:ext>
            </a:extLst>
          </p:cNvPr>
          <p:cNvSpPr>
            <a:spLocks noGrp="1"/>
          </p:cNvSpPr>
          <p:nvPr>
            <p:ph idx="1"/>
          </p:nvPr>
        </p:nvSpPr>
        <p:spPr>
          <a:xfrm>
            <a:off x="810000" y="2524676"/>
            <a:ext cx="10554574" cy="3636511"/>
          </a:xfrm>
        </p:spPr>
        <p:txBody>
          <a:bodyPr>
            <a:normAutofit fontScale="92500" lnSpcReduction="10000"/>
          </a:bodyPr>
          <a:lstStyle/>
          <a:p>
            <a:r>
              <a:rPr lang="en-US" sz="2400" b="1" dirty="0">
                <a:latin typeface="TH Sarabun New" panose="020B0500040200020003" pitchFamily="34" charset="-34"/>
                <a:cs typeface="TH Sarabun New" panose="020B0500040200020003" pitchFamily="34" charset="-34"/>
              </a:rPr>
              <a:t>We use Neural Network for building prediction model.</a:t>
            </a:r>
          </a:p>
          <a:p>
            <a:r>
              <a:rPr lang="en-US" sz="2400" b="1" dirty="0">
                <a:latin typeface="TH Sarabun New" panose="020B0500040200020003" pitchFamily="34" charset="-34"/>
                <a:cs typeface="TH Sarabun New" panose="020B0500040200020003" pitchFamily="34" charset="-34"/>
              </a:rPr>
              <a:t>We also use random forest, has similar accuracy, but predicting is slower (8 </a:t>
            </a:r>
            <a:r>
              <a:rPr lang="en-US" sz="2400" b="1" dirty="0" err="1">
                <a:latin typeface="TH Sarabun New" panose="020B0500040200020003" pitchFamily="34" charset="-34"/>
                <a:cs typeface="TH Sarabun New" panose="020B0500040200020003" pitchFamily="34" charset="-34"/>
              </a:rPr>
              <a:t>ms</a:t>
            </a:r>
            <a:r>
              <a:rPr lang="en-US" sz="2400" b="1" dirty="0">
                <a:latin typeface="TH Sarabun New" panose="020B0500040200020003" pitchFamily="34" charset="-34"/>
                <a:cs typeface="TH Sarabun New" panose="020B0500040200020003" pitchFamily="34" charset="-34"/>
              </a:rPr>
              <a:t> for random forest)</a:t>
            </a:r>
          </a:p>
          <a:p>
            <a:r>
              <a:rPr lang="en-US" sz="2400" b="1" dirty="0">
                <a:latin typeface="TH Sarabun New" panose="020B0500040200020003" pitchFamily="34" charset="-34"/>
                <a:cs typeface="TH Sarabun New" panose="020B0500040200020003" pitchFamily="34" charset="-34"/>
              </a:rPr>
              <a:t>All of data is normalized with Min-Max transformation</a:t>
            </a:r>
          </a:p>
          <a:p>
            <a:r>
              <a:rPr lang="en-US" sz="2400" b="1" dirty="0">
                <a:latin typeface="TH Sarabun New" panose="020B0500040200020003" pitchFamily="34" charset="-34"/>
                <a:cs typeface="TH Sarabun New" panose="020B0500040200020003" pitchFamily="34" charset="-34"/>
              </a:rPr>
              <a:t>Data is balanced with random oversampling </a:t>
            </a:r>
          </a:p>
          <a:p>
            <a:r>
              <a:rPr lang="en-US" sz="2400" b="1" dirty="0">
                <a:latin typeface="TH Sarabun New" panose="020B0500040200020003" pitchFamily="34" charset="-34"/>
                <a:cs typeface="TH Sarabun New" panose="020B0500040200020003" pitchFamily="34" charset="-34"/>
              </a:rPr>
              <a:t>Epoch = 4, Batch size = 100 (DoS use Batch size 10000)</a:t>
            </a:r>
          </a:p>
          <a:p>
            <a:r>
              <a:rPr lang="en-US" sz="2400" b="1" dirty="0">
                <a:latin typeface="TH Sarabun New" panose="020B0500040200020003" pitchFamily="34" charset="-34"/>
                <a:cs typeface="TH Sarabun New" panose="020B0500040200020003" pitchFamily="34" charset="-34"/>
              </a:rPr>
              <a:t>Activation function = </a:t>
            </a:r>
            <a:r>
              <a:rPr lang="en-US" sz="2400" b="1" dirty="0" err="1">
                <a:latin typeface="TH Sarabun New" panose="020B0500040200020003" pitchFamily="34" charset="-34"/>
                <a:cs typeface="TH Sarabun New" panose="020B0500040200020003" pitchFamily="34" charset="-34"/>
              </a:rPr>
              <a:t>ReLU</a:t>
            </a:r>
            <a:r>
              <a:rPr lang="en-US" sz="2400" b="1" dirty="0">
                <a:latin typeface="TH Sarabun New" panose="020B0500040200020003" pitchFamily="34" charset="-34"/>
                <a:cs typeface="TH Sarabun New" panose="020B0500040200020003" pitchFamily="34" charset="-34"/>
              </a:rPr>
              <a:t> , Sigmoid on output layer</a:t>
            </a:r>
          </a:p>
          <a:p>
            <a:r>
              <a:rPr lang="en-US" sz="2400" b="1" dirty="0">
                <a:latin typeface="TH Sarabun New" panose="020B0500040200020003" pitchFamily="34" charset="-34"/>
                <a:cs typeface="TH Sarabun New" panose="020B0500040200020003" pitchFamily="34" charset="-34"/>
              </a:rPr>
              <a:t>Training with 75% of data, testing with 25% of data</a:t>
            </a:r>
          </a:p>
          <a:p>
            <a:r>
              <a:rPr lang="en-US" sz="2400" b="1" dirty="0">
                <a:latin typeface="TH Sarabun New" panose="020B0500040200020003" pitchFamily="34" charset="-34"/>
                <a:cs typeface="TH Sarabun New" panose="020B0500040200020003" pitchFamily="34" charset="-34"/>
              </a:rPr>
              <a:t>Cross validation is not performed.</a:t>
            </a:r>
          </a:p>
          <a:p>
            <a:endParaRPr lang="en-US" sz="2400" b="1" dirty="0">
              <a:latin typeface="TH Sarabun New" panose="020B0500040200020003" pitchFamily="34" charset="-34"/>
              <a:cs typeface="TH Sarabun New" panose="020B0500040200020003" pitchFamily="34" charset="-34"/>
            </a:endParaRPr>
          </a:p>
        </p:txBody>
      </p:sp>
      <p:sp>
        <p:nvSpPr>
          <p:cNvPr id="3" name="ตัวแทนหมายเลขสไลด์ 2">
            <a:extLst>
              <a:ext uri="{FF2B5EF4-FFF2-40B4-BE49-F238E27FC236}">
                <a16:creationId xmlns:a16="http://schemas.microsoft.com/office/drawing/2014/main" id="{7871F702-ADED-4B92-944E-5303C99E9C4D}"/>
              </a:ext>
            </a:extLst>
          </p:cNvPr>
          <p:cNvSpPr>
            <a:spLocks noGrp="1"/>
          </p:cNvSpPr>
          <p:nvPr>
            <p:ph type="sldNum" sz="quarter" idx="12"/>
          </p:nvPr>
        </p:nvSpPr>
        <p:spPr/>
        <p:txBody>
          <a:bodyPr/>
          <a:lstStyle/>
          <a:p>
            <a:fld id="{DF4F4E56-9E66-4710-B021-F8EE613329A2}" type="slidenum">
              <a:rPr lang="en-US" smtClean="0"/>
              <a:t>10</a:t>
            </a:fld>
            <a:endParaRPr lang="en-US"/>
          </a:p>
        </p:txBody>
      </p:sp>
    </p:spTree>
    <p:extLst>
      <p:ext uri="{BB962C8B-B14F-4D97-AF65-F5344CB8AC3E}">
        <p14:creationId xmlns:p14="http://schemas.microsoft.com/office/powerpoint/2010/main" val="34340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p:txBody>
          <a:bodyPr/>
          <a:lstStyle/>
          <a:p>
            <a:r>
              <a:rPr lang="en-US" dirty="0"/>
              <a:t>Evaluation – Model training </a:t>
            </a:r>
          </a:p>
        </p:txBody>
      </p:sp>
      <p:sp>
        <p:nvSpPr>
          <p:cNvPr id="4" name="ตัวแทนเนื้อหา 2">
            <a:extLst>
              <a:ext uri="{FF2B5EF4-FFF2-40B4-BE49-F238E27FC236}">
                <a16:creationId xmlns:a16="http://schemas.microsoft.com/office/drawing/2014/main" id="{C0947E5F-69AB-4E88-A93E-E327F0249E4C}"/>
              </a:ext>
            </a:extLst>
          </p:cNvPr>
          <p:cNvSpPr>
            <a:spLocks noGrp="1"/>
          </p:cNvSpPr>
          <p:nvPr>
            <p:ph idx="1"/>
          </p:nvPr>
        </p:nvSpPr>
        <p:spPr>
          <a:xfrm>
            <a:off x="810000" y="2524677"/>
            <a:ext cx="10554574" cy="904324"/>
          </a:xfrm>
        </p:spPr>
        <p:txBody>
          <a:bodyPr>
            <a:normAutofit/>
          </a:bodyPr>
          <a:lstStyle/>
          <a:p>
            <a:r>
              <a:rPr lang="en-US" sz="2400" b="1" dirty="0">
                <a:latin typeface="TH Sarabun New" panose="020B0500040200020003" pitchFamily="34" charset="-34"/>
                <a:cs typeface="TH Sarabun New" panose="020B0500040200020003" pitchFamily="34" charset="-34"/>
              </a:rPr>
              <a:t>In order to calculate model performance, we will use these metrics.</a:t>
            </a:r>
          </a:p>
        </p:txBody>
      </p:sp>
      <p:sp>
        <p:nvSpPr>
          <p:cNvPr id="3" name="ตัวแทนหมายเลขสไลด์ 2">
            <a:extLst>
              <a:ext uri="{FF2B5EF4-FFF2-40B4-BE49-F238E27FC236}">
                <a16:creationId xmlns:a16="http://schemas.microsoft.com/office/drawing/2014/main" id="{7871F702-ADED-4B92-944E-5303C99E9C4D}"/>
              </a:ext>
            </a:extLst>
          </p:cNvPr>
          <p:cNvSpPr>
            <a:spLocks noGrp="1"/>
          </p:cNvSpPr>
          <p:nvPr>
            <p:ph type="sldNum" sz="quarter" idx="12"/>
          </p:nvPr>
        </p:nvSpPr>
        <p:spPr/>
        <p:txBody>
          <a:bodyPr/>
          <a:lstStyle/>
          <a:p>
            <a:fld id="{DF4F4E56-9E66-4710-B021-F8EE613329A2}" type="slidenum">
              <a:rPr lang="en-US" smtClean="0"/>
              <a:t>11</a:t>
            </a:fld>
            <a:endParaRPr lang="en-US"/>
          </a:p>
        </p:txBody>
      </p:sp>
      <mc:AlternateContent xmlns:mc="http://schemas.openxmlformats.org/markup-compatibility/2006">
        <mc:Choice xmlns:a14="http://schemas.microsoft.com/office/drawing/2010/main" Requires="a14">
          <p:graphicFrame>
            <p:nvGraphicFramePr>
              <p:cNvPr id="5" name="ตาราง 5">
                <a:extLst>
                  <a:ext uri="{FF2B5EF4-FFF2-40B4-BE49-F238E27FC236}">
                    <a16:creationId xmlns:a16="http://schemas.microsoft.com/office/drawing/2014/main" id="{DFDCE2BE-FA3D-4251-9608-7E90C49F4F6B}"/>
                  </a:ext>
                </a:extLst>
              </p:cNvPr>
              <p:cNvGraphicFramePr>
                <a:graphicFrameLocks noGrp="1"/>
              </p:cNvGraphicFramePr>
              <p:nvPr>
                <p:extLst>
                  <p:ext uri="{D42A27DB-BD31-4B8C-83A1-F6EECF244321}">
                    <p14:modId xmlns:p14="http://schemas.microsoft.com/office/powerpoint/2010/main" val="2458462486"/>
                  </p:ext>
                </p:extLst>
              </p:nvPr>
            </p:nvGraphicFramePr>
            <p:xfrm>
              <a:off x="1438111" y="3660828"/>
              <a:ext cx="8128000" cy="223850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38262367"/>
                        </a:ext>
                      </a:extLst>
                    </a:gridCol>
                    <a:gridCol w="4064000">
                      <a:extLst>
                        <a:ext uri="{9D8B030D-6E8A-4147-A177-3AD203B41FA5}">
                          <a16:colId xmlns:a16="http://schemas.microsoft.com/office/drawing/2014/main" val="2710976163"/>
                        </a:ext>
                      </a:extLst>
                    </a:gridCol>
                  </a:tblGrid>
                  <a:tr h="370840">
                    <a:tc>
                      <a:txBody>
                        <a:bodyPr/>
                        <a:lstStyle/>
                        <a:p>
                          <a:r>
                            <a:rPr lang="en-US" dirty="0"/>
                            <a:t>Metrics</a:t>
                          </a:r>
                        </a:p>
                      </a:txBody>
                      <a:tcPr/>
                    </a:tc>
                    <a:tc>
                      <a:txBody>
                        <a:bodyPr/>
                        <a:lstStyle/>
                        <a:p>
                          <a:r>
                            <a:rPr lang="en-US" dirty="0"/>
                            <a:t>Formula</a:t>
                          </a:r>
                        </a:p>
                      </a:txBody>
                      <a:tcPr/>
                    </a:tc>
                    <a:extLst>
                      <a:ext uri="{0D108BD9-81ED-4DB2-BD59-A6C34878D82A}">
                        <a16:rowId xmlns:a16="http://schemas.microsoft.com/office/drawing/2014/main" val="406339301"/>
                      </a:ext>
                    </a:extLst>
                  </a:tr>
                  <a:tr h="370840">
                    <a:tc>
                      <a:txBody>
                        <a:bodyPr/>
                        <a:lstStyle/>
                        <a:p>
                          <a:r>
                            <a:rPr lang="en-US" dirty="0"/>
                            <a:t>Accuracy</a:t>
                          </a:r>
                        </a:p>
                      </a:txBody>
                      <a:tcPr/>
                    </a:tc>
                    <a:tc>
                      <a:txBody>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𝑃𝑜𝑠𝑡𝑖𝑣𝑒</m:t>
                                    </m:r>
                                    <m:r>
                                      <a:rPr lang="en-US" b="0" i="1" smtClean="0">
                                        <a:latin typeface="Cambria Math" panose="02040503050406030204" pitchFamily="18" charset="0"/>
                                      </a:rPr>
                                      <m:t>+</m:t>
                                    </m:r>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𝑁𝑒𝑔𝑎𝑡𝑖𝑣𝑒</m:t>
                                    </m:r>
                                  </m:num>
                                  <m:den>
                                    <m:r>
                                      <a:rPr lang="en-US" b="0" i="1" smtClean="0">
                                        <a:latin typeface="Cambria Math" panose="02040503050406030204" pitchFamily="18" charset="0"/>
                                      </a:rPr>
                                      <m:t>𝑇𝑜𝑡𝑎𝑙</m:t>
                                    </m:r>
                                  </m:den>
                                </m:f>
                              </m:oMath>
                            </m:oMathPara>
                          </a14:m>
                          <a:endParaRPr lang="en-US" dirty="0"/>
                        </a:p>
                      </a:txBody>
                      <a:tcPr/>
                    </a:tc>
                    <a:extLst>
                      <a:ext uri="{0D108BD9-81ED-4DB2-BD59-A6C34878D82A}">
                        <a16:rowId xmlns:a16="http://schemas.microsoft.com/office/drawing/2014/main" val="878621332"/>
                      </a:ext>
                    </a:extLst>
                  </a:tr>
                  <a:tr h="370840">
                    <a:tc>
                      <a:txBody>
                        <a:bodyPr/>
                        <a:lstStyle/>
                        <a:p>
                          <a:r>
                            <a:rPr lang="en-US" dirty="0"/>
                            <a:t>Precision</a:t>
                          </a:r>
                        </a:p>
                      </a:txBody>
                      <a:tcPr/>
                    </a:tc>
                    <a:tc>
                      <a:txBody>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𝑃𝑜𝑠𝑡𝑖𝑣𝑒</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𝑃𝑜𝑠𝑡𝑖𝑣𝑒</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𝑃𝑜𝑠𝑡𝑖𝑣𝑒</m:t>
                                    </m:r>
                                  </m:den>
                                </m:f>
                              </m:oMath>
                            </m:oMathPara>
                          </a14:m>
                          <a:endParaRPr lang="en-US" dirty="0"/>
                        </a:p>
                      </a:txBody>
                      <a:tcPr/>
                    </a:tc>
                    <a:extLst>
                      <a:ext uri="{0D108BD9-81ED-4DB2-BD59-A6C34878D82A}">
                        <a16:rowId xmlns:a16="http://schemas.microsoft.com/office/drawing/2014/main" val="1368900629"/>
                      </a:ext>
                    </a:extLst>
                  </a:tr>
                  <a:tr h="370840">
                    <a:tc>
                      <a:txBody>
                        <a:bodyPr/>
                        <a:lstStyle/>
                        <a:p>
                          <a:r>
                            <a:rPr lang="en-US" dirty="0"/>
                            <a:t>Recall</a:t>
                          </a:r>
                        </a:p>
                      </a:txBody>
                      <a:tcPr/>
                    </a:tc>
                    <a:tc>
                      <a:txBody>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𝑃𝑜𝑠𝑡𝑖𝑣𝑒</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𝑃𝑜𝑠𝑡𝑖𝑣𝑒</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𝑁𝑒𝑔𝑎𝑡𝑖𝑣𝑒</m:t>
                                    </m:r>
                                  </m:den>
                                </m:f>
                              </m:oMath>
                            </m:oMathPara>
                          </a14:m>
                          <a:endParaRPr lang="en-US" dirty="0"/>
                        </a:p>
                      </a:txBody>
                      <a:tcPr/>
                    </a:tc>
                    <a:extLst>
                      <a:ext uri="{0D108BD9-81ED-4DB2-BD59-A6C34878D82A}">
                        <a16:rowId xmlns:a16="http://schemas.microsoft.com/office/drawing/2014/main" val="622436792"/>
                      </a:ext>
                    </a:extLst>
                  </a:tr>
                </a:tbl>
              </a:graphicData>
            </a:graphic>
          </p:graphicFrame>
        </mc:Choice>
        <mc:Fallback>
          <p:graphicFrame>
            <p:nvGraphicFramePr>
              <p:cNvPr id="5" name="ตาราง 5">
                <a:extLst>
                  <a:ext uri="{FF2B5EF4-FFF2-40B4-BE49-F238E27FC236}">
                    <a16:creationId xmlns:a16="http://schemas.microsoft.com/office/drawing/2014/main" id="{DFDCE2BE-FA3D-4251-9608-7E90C49F4F6B}"/>
                  </a:ext>
                </a:extLst>
              </p:cNvPr>
              <p:cNvGraphicFramePr>
                <a:graphicFrameLocks noGrp="1"/>
              </p:cNvGraphicFramePr>
              <p:nvPr>
                <p:extLst>
                  <p:ext uri="{D42A27DB-BD31-4B8C-83A1-F6EECF244321}">
                    <p14:modId xmlns:p14="http://schemas.microsoft.com/office/powerpoint/2010/main" val="2458462486"/>
                  </p:ext>
                </p:extLst>
              </p:nvPr>
            </p:nvGraphicFramePr>
            <p:xfrm>
              <a:off x="1438111" y="3660828"/>
              <a:ext cx="8128000" cy="223850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38262367"/>
                        </a:ext>
                      </a:extLst>
                    </a:gridCol>
                    <a:gridCol w="4064000">
                      <a:extLst>
                        <a:ext uri="{9D8B030D-6E8A-4147-A177-3AD203B41FA5}">
                          <a16:colId xmlns:a16="http://schemas.microsoft.com/office/drawing/2014/main" val="2710976163"/>
                        </a:ext>
                      </a:extLst>
                    </a:gridCol>
                  </a:tblGrid>
                  <a:tr h="370840">
                    <a:tc>
                      <a:txBody>
                        <a:bodyPr/>
                        <a:lstStyle/>
                        <a:p>
                          <a:r>
                            <a:rPr lang="en-US" dirty="0"/>
                            <a:t>Metrics</a:t>
                          </a:r>
                        </a:p>
                      </a:txBody>
                      <a:tcPr/>
                    </a:tc>
                    <a:tc>
                      <a:txBody>
                        <a:bodyPr/>
                        <a:lstStyle/>
                        <a:p>
                          <a:r>
                            <a:rPr lang="en-US" dirty="0"/>
                            <a:t>Formula</a:t>
                          </a:r>
                        </a:p>
                      </a:txBody>
                      <a:tcPr/>
                    </a:tc>
                    <a:extLst>
                      <a:ext uri="{0D108BD9-81ED-4DB2-BD59-A6C34878D82A}">
                        <a16:rowId xmlns:a16="http://schemas.microsoft.com/office/drawing/2014/main" val="406339301"/>
                      </a:ext>
                    </a:extLst>
                  </a:tr>
                  <a:tr h="605028">
                    <a:tc>
                      <a:txBody>
                        <a:bodyPr/>
                        <a:lstStyle/>
                        <a:p>
                          <a:r>
                            <a:rPr lang="en-US" dirty="0"/>
                            <a:t>Accuracy</a:t>
                          </a:r>
                        </a:p>
                      </a:txBody>
                      <a:tcPr/>
                    </a:tc>
                    <a:tc>
                      <a:txBody>
                        <a:bodyPr/>
                        <a:lstStyle/>
                        <a:p>
                          <a:endParaRPr lang="en-US"/>
                        </a:p>
                      </a:txBody>
                      <a:tcPr>
                        <a:blipFill>
                          <a:blip r:embed="rId3"/>
                          <a:stretch>
                            <a:fillRect l="-100300" t="-66667" r="-600" b="-212121"/>
                          </a:stretch>
                        </a:blipFill>
                      </a:tcPr>
                    </a:tc>
                    <a:extLst>
                      <a:ext uri="{0D108BD9-81ED-4DB2-BD59-A6C34878D82A}">
                        <a16:rowId xmlns:a16="http://schemas.microsoft.com/office/drawing/2014/main" val="878621332"/>
                      </a:ext>
                    </a:extLst>
                  </a:tr>
                  <a:tr h="609537">
                    <a:tc>
                      <a:txBody>
                        <a:bodyPr/>
                        <a:lstStyle/>
                        <a:p>
                          <a:r>
                            <a:rPr lang="en-US" dirty="0"/>
                            <a:t>Precision</a:t>
                          </a:r>
                        </a:p>
                      </a:txBody>
                      <a:tcPr/>
                    </a:tc>
                    <a:tc>
                      <a:txBody>
                        <a:bodyPr/>
                        <a:lstStyle/>
                        <a:p>
                          <a:endParaRPr lang="en-US"/>
                        </a:p>
                      </a:txBody>
                      <a:tcPr>
                        <a:blipFill>
                          <a:blip r:embed="rId3"/>
                          <a:stretch>
                            <a:fillRect l="-100300" t="-163366" r="-600" b="-107921"/>
                          </a:stretch>
                        </a:blipFill>
                      </a:tcPr>
                    </a:tc>
                    <a:extLst>
                      <a:ext uri="{0D108BD9-81ED-4DB2-BD59-A6C34878D82A}">
                        <a16:rowId xmlns:a16="http://schemas.microsoft.com/office/drawing/2014/main" val="1368900629"/>
                      </a:ext>
                    </a:extLst>
                  </a:tr>
                  <a:tr h="653098">
                    <a:tc>
                      <a:txBody>
                        <a:bodyPr/>
                        <a:lstStyle/>
                        <a:p>
                          <a:r>
                            <a:rPr lang="en-US" dirty="0"/>
                            <a:t>Recall</a:t>
                          </a:r>
                        </a:p>
                      </a:txBody>
                      <a:tcPr/>
                    </a:tc>
                    <a:tc>
                      <a:txBody>
                        <a:bodyPr/>
                        <a:lstStyle/>
                        <a:p>
                          <a:endParaRPr lang="en-US"/>
                        </a:p>
                      </a:txBody>
                      <a:tcPr>
                        <a:blipFill>
                          <a:blip r:embed="rId3"/>
                          <a:stretch>
                            <a:fillRect l="-100300" t="-248598" r="-600" b="-1869"/>
                          </a:stretch>
                        </a:blipFill>
                      </a:tcPr>
                    </a:tc>
                    <a:extLst>
                      <a:ext uri="{0D108BD9-81ED-4DB2-BD59-A6C34878D82A}">
                        <a16:rowId xmlns:a16="http://schemas.microsoft.com/office/drawing/2014/main" val="622436792"/>
                      </a:ext>
                    </a:extLst>
                  </a:tr>
                </a:tbl>
              </a:graphicData>
            </a:graphic>
          </p:graphicFrame>
        </mc:Fallback>
      </mc:AlternateContent>
    </p:spTree>
    <p:extLst>
      <p:ext uri="{BB962C8B-B14F-4D97-AF65-F5344CB8AC3E}">
        <p14:creationId xmlns:p14="http://schemas.microsoft.com/office/powerpoint/2010/main" val="37436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p:txBody>
          <a:bodyPr/>
          <a:lstStyle/>
          <a:p>
            <a:r>
              <a:rPr lang="en-US" dirty="0"/>
              <a:t>Evaluation – Model training </a:t>
            </a:r>
          </a:p>
        </p:txBody>
      </p:sp>
      <p:sp>
        <p:nvSpPr>
          <p:cNvPr id="4" name="ตัวแทนเนื้อหา 2">
            <a:extLst>
              <a:ext uri="{FF2B5EF4-FFF2-40B4-BE49-F238E27FC236}">
                <a16:creationId xmlns:a16="http://schemas.microsoft.com/office/drawing/2014/main" id="{C0947E5F-69AB-4E88-A93E-E327F0249E4C}"/>
              </a:ext>
            </a:extLst>
          </p:cNvPr>
          <p:cNvSpPr>
            <a:spLocks noGrp="1"/>
          </p:cNvSpPr>
          <p:nvPr>
            <p:ph idx="1"/>
          </p:nvPr>
        </p:nvSpPr>
        <p:spPr>
          <a:xfrm>
            <a:off x="818712" y="2222287"/>
            <a:ext cx="4573420" cy="1802325"/>
          </a:xfrm>
        </p:spPr>
        <p:txBody>
          <a:bodyPr>
            <a:normAutofit fontScale="92500" lnSpcReduction="20000"/>
          </a:bodyPr>
          <a:lstStyle/>
          <a:p>
            <a:r>
              <a:rPr lang="en-US" sz="2400" b="1" dirty="0" err="1">
                <a:latin typeface="TH Sarabun New" panose="020B0500040200020003" pitchFamily="34" charset="-34"/>
                <a:cs typeface="TH Sarabun New" panose="020B0500040200020003" pitchFamily="34" charset="-34"/>
              </a:rPr>
              <a:t>BoT</a:t>
            </a:r>
            <a:r>
              <a:rPr lang="en-US" sz="2400" b="1" dirty="0">
                <a:latin typeface="TH Sarabun New" panose="020B0500040200020003" pitchFamily="34" charset="-34"/>
                <a:cs typeface="TH Sarabun New" panose="020B0500040200020003" pitchFamily="34" charset="-34"/>
              </a:rPr>
              <a:t>-IoT Service Scanning Training result</a:t>
            </a:r>
          </a:p>
          <a:p>
            <a:r>
              <a:rPr lang="en-US" sz="2400" b="1" dirty="0">
                <a:latin typeface="TH Sarabun New" panose="020B0500040200020003" pitchFamily="34" charset="-34"/>
                <a:cs typeface="TH Sarabun New" panose="020B0500040200020003" pitchFamily="34" charset="-34"/>
              </a:rPr>
              <a:t>n = 731,682</a:t>
            </a:r>
          </a:p>
          <a:p>
            <a:r>
              <a:rPr lang="en-US" dirty="0"/>
              <a:t>Accuracy = 0.9936</a:t>
            </a:r>
            <a:endParaRPr lang="th-TH" dirty="0"/>
          </a:p>
          <a:p>
            <a:r>
              <a:rPr lang="en-US" dirty="0"/>
              <a:t> Precision = 0.9991</a:t>
            </a:r>
            <a:endParaRPr lang="th-TH" dirty="0"/>
          </a:p>
          <a:p>
            <a:r>
              <a:rPr lang="en-US" dirty="0"/>
              <a:t> Recall = 0.9880</a:t>
            </a:r>
          </a:p>
        </p:txBody>
      </p:sp>
      <p:sp>
        <p:nvSpPr>
          <p:cNvPr id="3" name="ตัวแทนหมายเลขสไลด์ 2">
            <a:extLst>
              <a:ext uri="{FF2B5EF4-FFF2-40B4-BE49-F238E27FC236}">
                <a16:creationId xmlns:a16="http://schemas.microsoft.com/office/drawing/2014/main" id="{7871F702-ADED-4B92-944E-5303C99E9C4D}"/>
              </a:ext>
            </a:extLst>
          </p:cNvPr>
          <p:cNvSpPr>
            <a:spLocks noGrp="1"/>
          </p:cNvSpPr>
          <p:nvPr>
            <p:ph type="sldNum" sz="quarter" idx="12"/>
          </p:nvPr>
        </p:nvSpPr>
        <p:spPr/>
        <p:txBody>
          <a:bodyPr/>
          <a:lstStyle/>
          <a:p>
            <a:fld id="{DF4F4E56-9E66-4710-B021-F8EE613329A2}" type="slidenum">
              <a:rPr lang="en-US" smtClean="0"/>
              <a:t>12</a:t>
            </a:fld>
            <a:endParaRPr lang="en-US"/>
          </a:p>
        </p:txBody>
      </p:sp>
      <p:sp>
        <p:nvSpPr>
          <p:cNvPr id="5" name="ตัวแทนเนื้อหา 2">
            <a:extLst>
              <a:ext uri="{FF2B5EF4-FFF2-40B4-BE49-F238E27FC236}">
                <a16:creationId xmlns:a16="http://schemas.microsoft.com/office/drawing/2014/main" id="{2FE0B257-2E87-4918-9155-58D4C6292230}"/>
              </a:ext>
            </a:extLst>
          </p:cNvPr>
          <p:cNvSpPr txBox="1">
            <a:spLocks/>
          </p:cNvSpPr>
          <p:nvPr/>
        </p:nvSpPr>
        <p:spPr>
          <a:xfrm>
            <a:off x="6808578" y="2065588"/>
            <a:ext cx="4573420" cy="219359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err="1">
                <a:cs typeface="TH Sarabun New" panose="020B0500040200020003" pitchFamily="34" charset="-34"/>
              </a:rPr>
              <a:t>BoT</a:t>
            </a:r>
            <a:r>
              <a:rPr lang="en-US" sz="1600" dirty="0">
                <a:cs typeface="TH Sarabun New" panose="020B0500040200020003" pitchFamily="34" charset="-34"/>
              </a:rPr>
              <a:t>-IoT TCP DoS Training result</a:t>
            </a:r>
          </a:p>
          <a:p>
            <a:r>
              <a:rPr lang="en-US" sz="1600" dirty="0">
                <a:cs typeface="TH Sarabun New" panose="020B0500040200020003" pitchFamily="34" charset="-34"/>
              </a:rPr>
              <a:t>n = 6,157,999</a:t>
            </a:r>
          </a:p>
          <a:p>
            <a:r>
              <a:rPr lang="en-US" sz="1600" dirty="0">
                <a:cs typeface="TH Sarabun New" panose="020B0500040200020003" pitchFamily="34" charset="-34"/>
              </a:rPr>
              <a:t>Accuracy = 1.0000</a:t>
            </a:r>
          </a:p>
          <a:p>
            <a:r>
              <a:rPr lang="en-US" sz="1600" dirty="0">
                <a:cs typeface="TH Sarabun New" panose="020B0500040200020003" pitchFamily="34" charset="-34"/>
              </a:rPr>
              <a:t>Precision = 1.0000</a:t>
            </a:r>
          </a:p>
          <a:p>
            <a:r>
              <a:rPr lang="en-US" sz="1600" dirty="0">
                <a:cs typeface="TH Sarabun New" panose="020B0500040200020003" pitchFamily="34" charset="-34"/>
              </a:rPr>
              <a:t>Recall = 1.0000</a:t>
            </a:r>
          </a:p>
          <a:p>
            <a:r>
              <a:rPr lang="en-US" sz="1600" dirty="0">
                <a:cs typeface="TH Sarabun New" panose="020B0500040200020003" pitchFamily="34" charset="-34"/>
              </a:rPr>
              <a:t>Confusion matrix:</a:t>
            </a:r>
          </a:p>
        </p:txBody>
      </p:sp>
      <p:pic>
        <p:nvPicPr>
          <p:cNvPr id="1026" name="Picture 2">
            <a:extLst>
              <a:ext uri="{FF2B5EF4-FFF2-40B4-BE49-F238E27FC236}">
                <a16:creationId xmlns:a16="http://schemas.microsoft.com/office/drawing/2014/main" id="{00BEBF7E-8ABA-461A-8B1F-39331855E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655" y="4064496"/>
            <a:ext cx="3032796" cy="21473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2">
            <a:extLst>
              <a:ext uri="{FF2B5EF4-FFF2-40B4-BE49-F238E27FC236}">
                <a16:creationId xmlns:a16="http://schemas.microsoft.com/office/drawing/2014/main" id="{011B1FE7-2B7E-46A6-91E1-61153054D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578" y="4075583"/>
            <a:ext cx="2649748" cy="21555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กล่องข้อความ 6">
            <a:extLst>
              <a:ext uri="{FF2B5EF4-FFF2-40B4-BE49-F238E27FC236}">
                <a16:creationId xmlns:a16="http://schemas.microsoft.com/office/drawing/2014/main" id="{404174EF-B90A-45F4-86CF-342AA1776231}"/>
              </a:ext>
            </a:extLst>
          </p:cNvPr>
          <p:cNvSpPr txBox="1"/>
          <p:nvPr/>
        </p:nvSpPr>
        <p:spPr>
          <a:xfrm rot="16200000">
            <a:off x="-28656" y="4795250"/>
            <a:ext cx="1266825" cy="369332"/>
          </a:xfrm>
          <a:prstGeom prst="rect">
            <a:avLst/>
          </a:prstGeom>
          <a:noFill/>
        </p:spPr>
        <p:txBody>
          <a:bodyPr wrap="square" rtlCol="0">
            <a:spAutoFit/>
          </a:bodyPr>
          <a:lstStyle/>
          <a:p>
            <a:r>
              <a:rPr lang="en-US" dirty="0"/>
              <a:t>Actual</a:t>
            </a:r>
          </a:p>
        </p:txBody>
      </p:sp>
      <p:sp>
        <p:nvSpPr>
          <p:cNvPr id="9" name="กล่องข้อความ 8">
            <a:extLst>
              <a:ext uri="{FF2B5EF4-FFF2-40B4-BE49-F238E27FC236}">
                <a16:creationId xmlns:a16="http://schemas.microsoft.com/office/drawing/2014/main" id="{3DC53A46-C7C1-40EE-AEA7-FD776E610434}"/>
              </a:ext>
            </a:extLst>
          </p:cNvPr>
          <p:cNvSpPr txBox="1"/>
          <p:nvPr/>
        </p:nvSpPr>
        <p:spPr>
          <a:xfrm rot="16200000">
            <a:off x="5647253" y="4707926"/>
            <a:ext cx="1266825" cy="369332"/>
          </a:xfrm>
          <a:prstGeom prst="rect">
            <a:avLst/>
          </a:prstGeom>
          <a:noFill/>
        </p:spPr>
        <p:txBody>
          <a:bodyPr wrap="square" rtlCol="0">
            <a:spAutoFit/>
          </a:bodyPr>
          <a:lstStyle/>
          <a:p>
            <a:r>
              <a:rPr lang="en-US" dirty="0"/>
              <a:t>Actual</a:t>
            </a:r>
          </a:p>
        </p:txBody>
      </p:sp>
      <p:sp>
        <p:nvSpPr>
          <p:cNvPr id="10" name="กล่องข้อความ 9">
            <a:extLst>
              <a:ext uri="{FF2B5EF4-FFF2-40B4-BE49-F238E27FC236}">
                <a16:creationId xmlns:a16="http://schemas.microsoft.com/office/drawing/2014/main" id="{E5AD4F83-8FBB-4658-89DD-0570D8184EA9}"/>
              </a:ext>
            </a:extLst>
          </p:cNvPr>
          <p:cNvSpPr txBox="1"/>
          <p:nvPr/>
        </p:nvSpPr>
        <p:spPr>
          <a:xfrm>
            <a:off x="1759978" y="6251687"/>
            <a:ext cx="1540150" cy="369332"/>
          </a:xfrm>
          <a:prstGeom prst="rect">
            <a:avLst/>
          </a:prstGeom>
          <a:noFill/>
        </p:spPr>
        <p:txBody>
          <a:bodyPr wrap="square" rtlCol="0">
            <a:spAutoFit/>
          </a:bodyPr>
          <a:lstStyle/>
          <a:p>
            <a:r>
              <a:rPr lang="en-US" dirty="0"/>
              <a:t>Predicted</a:t>
            </a:r>
          </a:p>
        </p:txBody>
      </p:sp>
      <p:sp>
        <p:nvSpPr>
          <p:cNvPr id="11" name="กล่องข้อความ 10">
            <a:extLst>
              <a:ext uri="{FF2B5EF4-FFF2-40B4-BE49-F238E27FC236}">
                <a16:creationId xmlns:a16="http://schemas.microsoft.com/office/drawing/2014/main" id="{F3052AB1-A2BB-4357-961C-69628EEE6CD6}"/>
              </a:ext>
            </a:extLst>
          </p:cNvPr>
          <p:cNvSpPr txBox="1"/>
          <p:nvPr/>
        </p:nvSpPr>
        <p:spPr>
          <a:xfrm>
            <a:off x="7151128" y="6269174"/>
            <a:ext cx="1540150" cy="369332"/>
          </a:xfrm>
          <a:prstGeom prst="rect">
            <a:avLst/>
          </a:prstGeom>
          <a:noFill/>
        </p:spPr>
        <p:txBody>
          <a:bodyPr wrap="square" rtlCol="0">
            <a:spAutoFit/>
          </a:bodyPr>
          <a:lstStyle/>
          <a:p>
            <a:r>
              <a:rPr lang="en-US" dirty="0"/>
              <a:t>Predicted</a:t>
            </a:r>
          </a:p>
        </p:txBody>
      </p:sp>
    </p:spTree>
    <p:extLst>
      <p:ext uri="{BB962C8B-B14F-4D97-AF65-F5344CB8AC3E}">
        <p14:creationId xmlns:p14="http://schemas.microsoft.com/office/powerpoint/2010/main" val="408630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a:xfrm>
            <a:off x="847283" y="451513"/>
            <a:ext cx="10571998" cy="970450"/>
          </a:xfrm>
        </p:spPr>
        <p:txBody>
          <a:bodyPr/>
          <a:lstStyle/>
          <a:p>
            <a:r>
              <a:rPr lang="en-US" dirty="0"/>
              <a:t>Evaluation – Testing on real traffic</a:t>
            </a:r>
          </a:p>
        </p:txBody>
      </p:sp>
      <p:sp>
        <p:nvSpPr>
          <p:cNvPr id="4" name="ตัวแทนหมายเลขสไลด์ 3">
            <a:extLst>
              <a:ext uri="{FF2B5EF4-FFF2-40B4-BE49-F238E27FC236}">
                <a16:creationId xmlns:a16="http://schemas.microsoft.com/office/drawing/2014/main" id="{4403CD5E-F4E9-4DC6-926B-BF53101FAE48}"/>
              </a:ext>
            </a:extLst>
          </p:cNvPr>
          <p:cNvSpPr>
            <a:spLocks noGrp="1"/>
          </p:cNvSpPr>
          <p:nvPr>
            <p:ph type="sldNum" sz="quarter" idx="12"/>
          </p:nvPr>
        </p:nvSpPr>
        <p:spPr/>
        <p:txBody>
          <a:bodyPr/>
          <a:lstStyle/>
          <a:p>
            <a:fld id="{DF4F4E56-9E66-4710-B021-F8EE613329A2}" type="slidenum">
              <a:rPr lang="en-US" smtClean="0"/>
              <a:t>13</a:t>
            </a:fld>
            <a:endParaRPr lang="en-US"/>
          </a:p>
        </p:txBody>
      </p:sp>
      <p:graphicFrame>
        <p:nvGraphicFramePr>
          <p:cNvPr id="5" name="ตาราง 5">
            <a:extLst>
              <a:ext uri="{FF2B5EF4-FFF2-40B4-BE49-F238E27FC236}">
                <a16:creationId xmlns:a16="http://schemas.microsoft.com/office/drawing/2014/main" id="{A4DBD6DE-C829-4D44-BB17-3FD4D2C14732}"/>
              </a:ext>
            </a:extLst>
          </p:cNvPr>
          <p:cNvGraphicFramePr>
            <a:graphicFrameLocks noGrp="1"/>
          </p:cNvGraphicFramePr>
          <p:nvPr>
            <p:extLst>
              <p:ext uri="{D42A27DB-BD31-4B8C-83A1-F6EECF244321}">
                <p14:modId xmlns:p14="http://schemas.microsoft.com/office/powerpoint/2010/main" val="2342150994"/>
              </p:ext>
            </p:extLst>
          </p:nvPr>
        </p:nvGraphicFramePr>
        <p:xfrm>
          <a:off x="1462575" y="4606933"/>
          <a:ext cx="2646948" cy="1768641"/>
        </p:xfrm>
        <a:graphic>
          <a:graphicData uri="http://schemas.openxmlformats.org/drawingml/2006/table">
            <a:tbl>
              <a:tblPr firstRow="1" bandRow="1">
                <a:tableStyleId>{5C22544A-7EE6-4342-B048-85BDC9FD1C3A}</a:tableStyleId>
              </a:tblPr>
              <a:tblGrid>
                <a:gridCol w="882316">
                  <a:extLst>
                    <a:ext uri="{9D8B030D-6E8A-4147-A177-3AD203B41FA5}">
                      <a16:colId xmlns:a16="http://schemas.microsoft.com/office/drawing/2014/main" val="2522480264"/>
                    </a:ext>
                  </a:extLst>
                </a:gridCol>
                <a:gridCol w="882316">
                  <a:extLst>
                    <a:ext uri="{9D8B030D-6E8A-4147-A177-3AD203B41FA5}">
                      <a16:colId xmlns:a16="http://schemas.microsoft.com/office/drawing/2014/main" val="4202696923"/>
                    </a:ext>
                  </a:extLst>
                </a:gridCol>
                <a:gridCol w="882316">
                  <a:extLst>
                    <a:ext uri="{9D8B030D-6E8A-4147-A177-3AD203B41FA5}">
                      <a16:colId xmlns:a16="http://schemas.microsoft.com/office/drawing/2014/main" val="827484788"/>
                    </a:ext>
                  </a:extLst>
                </a:gridCol>
              </a:tblGrid>
              <a:tr h="589547">
                <a:tc>
                  <a:txBody>
                    <a:bodyPr/>
                    <a:lstStyle/>
                    <a:p>
                      <a:endParaRPr lang="en-US" dirty="0"/>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806678182"/>
                  </a:ext>
                </a:extLst>
              </a:tr>
              <a:tr h="589547">
                <a:tc>
                  <a:txBody>
                    <a:bodyPr/>
                    <a:lstStyle/>
                    <a:p>
                      <a:r>
                        <a:rPr lang="en-US" dirty="0"/>
                        <a:t>0</a:t>
                      </a:r>
                    </a:p>
                  </a:txBody>
                  <a:tcPr/>
                </a:tc>
                <a:tc>
                  <a:txBody>
                    <a:bodyPr/>
                    <a:lstStyle/>
                    <a:p>
                      <a:r>
                        <a:rPr lang="en-US" dirty="0"/>
                        <a:t>249</a:t>
                      </a:r>
                    </a:p>
                  </a:txBody>
                  <a:tcPr/>
                </a:tc>
                <a:tc>
                  <a:txBody>
                    <a:bodyPr/>
                    <a:lstStyle/>
                    <a:p>
                      <a:r>
                        <a:rPr lang="en-US" dirty="0"/>
                        <a:t>20</a:t>
                      </a:r>
                    </a:p>
                  </a:txBody>
                  <a:tcPr/>
                </a:tc>
                <a:extLst>
                  <a:ext uri="{0D108BD9-81ED-4DB2-BD59-A6C34878D82A}">
                    <a16:rowId xmlns:a16="http://schemas.microsoft.com/office/drawing/2014/main" val="1782789417"/>
                  </a:ext>
                </a:extLst>
              </a:tr>
              <a:tr h="589547">
                <a:tc>
                  <a:txBody>
                    <a:bodyPr/>
                    <a:lstStyle/>
                    <a:p>
                      <a:r>
                        <a:rPr lang="en-US" dirty="0"/>
                        <a:t>1</a:t>
                      </a:r>
                    </a:p>
                  </a:txBody>
                  <a:tcPr/>
                </a:tc>
                <a:tc>
                  <a:txBody>
                    <a:bodyPr/>
                    <a:lstStyle/>
                    <a:p>
                      <a:r>
                        <a:rPr lang="en-US" dirty="0"/>
                        <a:t>18</a:t>
                      </a:r>
                    </a:p>
                  </a:txBody>
                  <a:tcPr/>
                </a:tc>
                <a:tc>
                  <a:txBody>
                    <a:bodyPr/>
                    <a:lstStyle/>
                    <a:p>
                      <a:r>
                        <a:rPr lang="en-US" dirty="0"/>
                        <a:t>540</a:t>
                      </a:r>
                    </a:p>
                  </a:txBody>
                  <a:tcPr/>
                </a:tc>
                <a:extLst>
                  <a:ext uri="{0D108BD9-81ED-4DB2-BD59-A6C34878D82A}">
                    <a16:rowId xmlns:a16="http://schemas.microsoft.com/office/drawing/2014/main" val="2721437437"/>
                  </a:ext>
                </a:extLst>
              </a:tr>
            </a:tbl>
          </a:graphicData>
        </a:graphic>
      </p:graphicFrame>
      <p:graphicFrame>
        <p:nvGraphicFramePr>
          <p:cNvPr id="9" name="ตาราง 5">
            <a:extLst>
              <a:ext uri="{FF2B5EF4-FFF2-40B4-BE49-F238E27FC236}">
                <a16:creationId xmlns:a16="http://schemas.microsoft.com/office/drawing/2014/main" id="{4400E063-A511-403E-B836-38972CC2B4C8}"/>
              </a:ext>
            </a:extLst>
          </p:cNvPr>
          <p:cNvGraphicFramePr>
            <a:graphicFrameLocks noGrp="1"/>
          </p:cNvGraphicFramePr>
          <p:nvPr>
            <p:extLst>
              <p:ext uri="{D42A27DB-BD31-4B8C-83A1-F6EECF244321}">
                <p14:modId xmlns:p14="http://schemas.microsoft.com/office/powerpoint/2010/main" val="400949418"/>
              </p:ext>
            </p:extLst>
          </p:nvPr>
        </p:nvGraphicFramePr>
        <p:xfrm>
          <a:off x="6413068" y="4601419"/>
          <a:ext cx="2646948" cy="1768641"/>
        </p:xfrm>
        <a:graphic>
          <a:graphicData uri="http://schemas.openxmlformats.org/drawingml/2006/table">
            <a:tbl>
              <a:tblPr firstRow="1" bandRow="1">
                <a:tableStyleId>{5C22544A-7EE6-4342-B048-85BDC9FD1C3A}</a:tableStyleId>
              </a:tblPr>
              <a:tblGrid>
                <a:gridCol w="882316">
                  <a:extLst>
                    <a:ext uri="{9D8B030D-6E8A-4147-A177-3AD203B41FA5}">
                      <a16:colId xmlns:a16="http://schemas.microsoft.com/office/drawing/2014/main" val="2522480264"/>
                    </a:ext>
                  </a:extLst>
                </a:gridCol>
                <a:gridCol w="882316">
                  <a:extLst>
                    <a:ext uri="{9D8B030D-6E8A-4147-A177-3AD203B41FA5}">
                      <a16:colId xmlns:a16="http://schemas.microsoft.com/office/drawing/2014/main" val="4202696923"/>
                    </a:ext>
                  </a:extLst>
                </a:gridCol>
                <a:gridCol w="882316">
                  <a:extLst>
                    <a:ext uri="{9D8B030D-6E8A-4147-A177-3AD203B41FA5}">
                      <a16:colId xmlns:a16="http://schemas.microsoft.com/office/drawing/2014/main" val="827484788"/>
                    </a:ext>
                  </a:extLst>
                </a:gridCol>
              </a:tblGrid>
              <a:tr h="589547">
                <a:tc>
                  <a:txBody>
                    <a:bodyPr/>
                    <a:lstStyle/>
                    <a:p>
                      <a:endParaRPr lang="en-US" dirty="0"/>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806678182"/>
                  </a:ext>
                </a:extLst>
              </a:tr>
              <a:tr h="589547">
                <a:tc>
                  <a:txBody>
                    <a:bodyPr/>
                    <a:lstStyle/>
                    <a:p>
                      <a:r>
                        <a:rPr lang="en-US" dirty="0"/>
                        <a:t>0</a:t>
                      </a:r>
                    </a:p>
                  </a:txBody>
                  <a:tcPr/>
                </a:tc>
                <a:tc>
                  <a:txBody>
                    <a:bodyPr/>
                    <a:lstStyle/>
                    <a:p>
                      <a:r>
                        <a:rPr lang="en-US" dirty="0"/>
                        <a:t>221</a:t>
                      </a:r>
                    </a:p>
                  </a:txBody>
                  <a:tcPr/>
                </a:tc>
                <a:tc>
                  <a:txBody>
                    <a:bodyPr/>
                    <a:lstStyle/>
                    <a:p>
                      <a:r>
                        <a:rPr lang="en-US" dirty="0"/>
                        <a:t>98</a:t>
                      </a:r>
                    </a:p>
                  </a:txBody>
                  <a:tcPr/>
                </a:tc>
                <a:extLst>
                  <a:ext uri="{0D108BD9-81ED-4DB2-BD59-A6C34878D82A}">
                    <a16:rowId xmlns:a16="http://schemas.microsoft.com/office/drawing/2014/main" val="1782789417"/>
                  </a:ext>
                </a:extLst>
              </a:tr>
              <a:tr h="589547">
                <a:tc>
                  <a:txBody>
                    <a:bodyPr/>
                    <a:lstStyle/>
                    <a:p>
                      <a:r>
                        <a:rPr lang="en-US" dirty="0"/>
                        <a:t>1</a:t>
                      </a:r>
                    </a:p>
                  </a:txBody>
                  <a:tcPr/>
                </a:tc>
                <a:tc>
                  <a:txBody>
                    <a:bodyPr/>
                    <a:lstStyle/>
                    <a:p>
                      <a:r>
                        <a:rPr lang="en-US" dirty="0"/>
                        <a:t>881</a:t>
                      </a:r>
                    </a:p>
                  </a:txBody>
                  <a:tcPr/>
                </a:tc>
                <a:tc>
                  <a:txBody>
                    <a:bodyPr/>
                    <a:lstStyle/>
                    <a:p>
                      <a:r>
                        <a:rPr lang="en-US" dirty="0"/>
                        <a:t>668</a:t>
                      </a:r>
                    </a:p>
                  </a:txBody>
                  <a:tcPr/>
                </a:tc>
                <a:extLst>
                  <a:ext uri="{0D108BD9-81ED-4DB2-BD59-A6C34878D82A}">
                    <a16:rowId xmlns:a16="http://schemas.microsoft.com/office/drawing/2014/main" val="2721437437"/>
                  </a:ext>
                </a:extLst>
              </a:tr>
            </a:tbl>
          </a:graphicData>
        </a:graphic>
      </p:graphicFrame>
      <p:sp>
        <p:nvSpPr>
          <p:cNvPr id="11" name="กล่องข้อความ 10">
            <a:extLst>
              <a:ext uri="{FF2B5EF4-FFF2-40B4-BE49-F238E27FC236}">
                <a16:creationId xmlns:a16="http://schemas.microsoft.com/office/drawing/2014/main" id="{66F979ED-E53F-44A9-AA1C-218EAC8E0A8C}"/>
              </a:ext>
            </a:extLst>
          </p:cNvPr>
          <p:cNvSpPr txBox="1"/>
          <p:nvPr/>
        </p:nvSpPr>
        <p:spPr>
          <a:xfrm rot="16200000">
            <a:off x="530935" y="5437138"/>
            <a:ext cx="1266825" cy="369332"/>
          </a:xfrm>
          <a:prstGeom prst="rect">
            <a:avLst/>
          </a:prstGeom>
          <a:noFill/>
        </p:spPr>
        <p:txBody>
          <a:bodyPr wrap="square" rtlCol="0">
            <a:spAutoFit/>
          </a:bodyPr>
          <a:lstStyle/>
          <a:p>
            <a:r>
              <a:rPr lang="en-US" dirty="0"/>
              <a:t>Actual</a:t>
            </a:r>
          </a:p>
        </p:txBody>
      </p:sp>
      <p:sp>
        <p:nvSpPr>
          <p:cNvPr id="12" name="กล่องข้อความ 11">
            <a:extLst>
              <a:ext uri="{FF2B5EF4-FFF2-40B4-BE49-F238E27FC236}">
                <a16:creationId xmlns:a16="http://schemas.microsoft.com/office/drawing/2014/main" id="{56994980-59D6-4474-903F-0BF5A8806486}"/>
              </a:ext>
            </a:extLst>
          </p:cNvPr>
          <p:cNvSpPr txBox="1"/>
          <p:nvPr/>
        </p:nvSpPr>
        <p:spPr>
          <a:xfrm>
            <a:off x="2411129" y="4147524"/>
            <a:ext cx="1540150" cy="369332"/>
          </a:xfrm>
          <a:prstGeom prst="rect">
            <a:avLst/>
          </a:prstGeom>
          <a:noFill/>
        </p:spPr>
        <p:txBody>
          <a:bodyPr wrap="square" rtlCol="0">
            <a:spAutoFit/>
          </a:bodyPr>
          <a:lstStyle/>
          <a:p>
            <a:r>
              <a:rPr lang="en-US" dirty="0"/>
              <a:t>Predicted</a:t>
            </a:r>
          </a:p>
        </p:txBody>
      </p:sp>
      <p:sp>
        <p:nvSpPr>
          <p:cNvPr id="13" name="กล่องข้อความ 12">
            <a:extLst>
              <a:ext uri="{FF2B5EF4-FFF2-40B4-BE49-F238E27FC236}">
                <a16:creationId xmlns:a16="http://schemas.microsoft.com/office/drawing/2014/main" id="{562198F2-999A-4F00-A79A-EF4232104711}"/>
              </a:ext>
            </a:extLst>
          </p:cNvPr>
          <p:cNvSpPr txBox="1"/>
          <p:nvPr/>
        </p:nvSpPr>
        <p:spPr>
          <a:xfrm rot="16200000">
            <a:off x="5484885" y="5437139"/>
            <a:ext cx="1266825" cy="369332"/>
          </a:xfrm>
          <a:prstGeom prst="rect">
            <a:avLst/>
          </a:prstGeom>
          <a:noFill/>
        </p:spPr>
        <p:txBody>
          <a:bodyPr wrap="square" rtlCol="0">
            <a:spAutoFit/>
          </a:bodyPr>
          <a:lstStyle/>
          <a:p>
            <a:r>
              <a:rPr lang="en-US" dirty="0"/>
              <a:t>Actual</a:t>
            </a:r>
          </a:p>
        </p:txBody>
      </p:sp>
      <p:sp>
        <p:nvSpPr>
          <p:cNvPr id="14" name="กล่องข้อความ 13">
            <a:extLst>
              <a:ext uri="{FF2B5EF4-FFF2-40B4-BE49-F238E27FC236}">
                <a16:creationId xmlns:a16="http://schemas.microsoft.com/office/drawing/2014/main" id="{1DBC8E2B-FB37-4595-99E8-18B42D562C37}"/>
              </a:ext>
            </a:extLst>
          </p:cNvPr>
          <p:cNvSpPr txBox="1"/>
          <p:nvPr/>
        </p:nvSpPr>
        <p:spPr>
          <a:xfrm>
            <a:off x="7365079" y="4147525"/>
            <a:ext cx="1540150" cy="369332"/>
          </a:xfrm>
          <a:prstGeom prst="rect">
            <a:avLst/>
          </a:prstGeom>
          <a:noFill/>
        </p:spPr>
        <p:txBody>
          <a:bodyPr wrap="square" rtlCol="0">
            <a:spAutoFit/>
          </a:bodyPr>
          <a:lstStyle/>
          <a:p>
            <a:r>
              <a:rPr lang="en-US" dirty="0"/>
              <a:t>Predicted</a:t>
            </a:r>
          </a:p>
        </p:txBody>
      </p:sp>
      <p:sp>
        <p:nvSpPr>
          <p:cNvPr id="15" name="ตัวแทนเนื้อหา 7">
            <a:extLst>
              <a:ext uri="{FF2B5EF4-FFF2-40B4-BE49-F238E27FC236}">
                <a16:creationId xmlns:a16="http://schemas.microsoft.com/office/drawing/2014/main" id="{107B82DA-B777-493D-B946-B0284B71708A}"/>
              </a:ext>
            </a:extLst>
          </p:cNvPr>
          <p:cNvSpPr txBox="1">
            <a:spLocks/>
          </p:cNvSpPr>
          <p:nvPr/>
        </p:nvSpPr>
        <p:spPr>
          <a:xfrm>
            <a:off x="1933921" y="2195777"/>
            <a:ext cx="2245295" cy="176864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400" dirty="0">
                <a:cs typeface="TH Sarabun New" panose="020B0500040200020003" pitchFamily="34" charset="-34"/>
              </a:rPr>
              <a:t>Summation of 5 runs</a:t>
            </a:r>
          </a:p>
          <a:p>
            <a:pPr marL="0" indent="0">
              <a:buNone/>
            </a:pPr>
            <a:r>
              <a:rPr lang="en-US" sz="1400" dirty="0">
                <a:cs typeface="TH Sarabun New" panose="020B0500040200020003" pitchFamily="34" charset="-34"/>
              </a:rPr>
              <a:t>Port Scanning : Nmap</a:t>
            </a:r>
          </a:p>
          <a:p>
            <a:pPr marL="0" indent="0">
              <a:buNone/>
            </a:pPr>
            <a:r>
              <a:rPr lang="en-US" sz="1400" dirty="0">
                <a:cs typeface="TH Sarabun New" panose="020B0500040200020003" pitchFamily="34" charset="-34"/>
              </a:rPr>
              <a:t>Accuracy: 0.9541</a:t>
            </a:r>
            <a:br>
              <a:rPr lang="en-US" sz="1400" dirty="0">
                <a:cs typeface="TH Sarabun New" panose="020B0500040200020003" pitchFamily="34" charset="-34"/>
              </a:rPr>
            </a:br>
            <a:r>
              <a:rPr lang="en-US" sz="1400" dirty="0">
                <a:cs typeface="TH Sarabun New" panose="020B0500040200020003" pitchFamily="34" charset="-34"/>
              </a:rPr>
              <a:t>Precision: 0.9643</a:t>
            </a:r>
            <a:br>
              <a:rPr lang="en-US" sz="1400" dirty="0">
                <a:cs typeface="TH Sarabun New" panose="020B0500040200020003" pitchFamily="34" charset="-34"/>
              </a:rPr>
            </a:br>
            <a:r>
              <a:rPr lang="en-US" sz="1400" dirty="0">
                <a:cs typeface="TH Sarabun New" panose="020B0500040200020003" pitchFamily="34" charset="-34"/>
              </a:rPr>
              <a:t>Recall: 0.9677</a:t>
            </a:r>
          </a:p>
        </p:txBody>
      </p:sp>
      <p:sp>
        <p:nvSpPr>
          <p:cNvPr id="16" name="ตัวแทนเนื้อหา 7">
            <a:extLst>
              <a:ext uri="{FF2B5EF4-FFF2-40B4-BE49-F238E27FC236}">
                <a16:creationId xmlns:a16="http://schemas.microsoft.com/office/drawing/2014/main" id="{45896500-A304-458A-AD25-3B37EAA4C008}"/>
              </a:ext>
            </a:extLst>
          </p:cNvPr>
          <p:cNvSpPr txBox="1">
            <a:spLocks/>
          </p:cNvSpPr>
          <p:nvPr/>
        </p:nvSpPr>
        <p:spPr>
          <a:xfrm>
            <a:off x="6814721" y="2195777"/>
            <a:ext cx="2245295" cy="176864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400" dirty="0">
                <a:cs typeface="TH Sarabun New" panose="020B0500040200020003" pitchFamily="34" charset="-34"/>
              </a:rPr>
              <a:t>Summation of 5 runs</a:t>
            </a:r>
          </a:p>
          <a:p>
            <a:pPr marL="0" indent="0">
              <a:buNone/>
            </a:pPr>
            <a:r>
              <a:rPr lang="en-US" sz="1400" dirty="0">
                <a:cs typeface="TH Sarabun New" panose="020B0500040200020003" pitchFamily="34" charset="-34"/>
              </a:rPr>
              <a:t>TCP DoS: Hping3</a:t>
            </a:r>
          </a:p>
          <a:p>
            <a:pPr marL="0" lvl="0" indent="0">
              <a:spcBef>
                <a:spcPts val="0"/>
              </a:spcBef>
              <a:spcAft>
                <a:spcPts val="0"/>
              </a:spcAft>
              <a:buClrTx/>
              <a:buNone/>
            </a:pPr>
            <a:r>
              <a:rPr lang="en-US" sz="1400" dirty="0">
                <a:solidFill>
                  <a:prstClr val="white"/>
                </a:solidFill>
                <a:cs typeface="TH Sarabun New" panose="020B0500040200020003" pitchFamily="34" charset="-34"/>
              </a:rPr>
              <a:t>Accuracy: 0.4759</a:t>
            </a:r>
          </a:p>
          <a:p>
            <a:pPr marL="0" lvl="0" indent="0">
              <a:spcBef>
                <a:spcPts val="0"/>
              </a:spcBef>
              <a:spcAft>
                <a:spcPts val="0"/>
              </a:spcAft>
              <a:buClrTx/>
              <a:buNone/>
            </a:pPr>
            <a:r>
              <a:rPr lang="en-US" sz="1400" dirty="0">
                <a:solidFill>
                  <a:prstClr val="white"/>
                </a:solidFill>
                <a:cs typeface="TH Sarabun New" panose="020B0500040200020003" pitchFamily="34" charset="-34"/>
              </a:rPr>
              <a:t>Precision: 0.8721</a:t>
            </a:r>
          </a:p>
          <a:p>
            <a:pPr marL="0" lvl="0" indent="0">
              <a:spcBef>
                <a:spcPts val="0"/>
              </a:spcBef>
              <a:spcAft>
                <a:spcPts val="0"/>
              </a:spcAft>
              <a:buClrTx/>
              <a:buNone/>
            </a:pPr>
            <a:r>
              <a:rPr lang="en-US" sz="1400" dirty="0">
                <a:solidFill>
                  <a:prstClr val="white"/>
                </a:solidFill>
                <a:cs typeface="TH Sarabun New" panose="020B0500040200020003" pitchFamily="34" charset="-34"/>
              </a:rPr>
              <a:t>Recall: 0.4312</a:t>
            </a:r>
          </a:p>
        </p:txBody>
      </p:sp>
    </p:spTree>
    <p:extLst>
      <p:ext uri="{BB962C8B-B14F-4D97-AF65-F5344CB8AC3E}">
        <p14:creationId xmlns:p14="http://schemas.microsoft.com/office/powerpoint/2010/main" val="423134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p:txBody>
          <a:bodyPr/>
          <a:lstStyle/>
          <a:p>
            <a:r>
              <a:rPr lang="en-US" dirty="0"/>
              <a:t>Evaluation – Recovery time</a:t>
            </a:r>
          </a:p>
        </p:txBody>
      </p:sp>
      <p:sp>
        <p:nvSpPr>
          <p:cNvPr id="8" name="ตัวแทนเนื้อหา 7">
            <a:extLst>
              <a:ext uri="{FF2B5EF4-FFF2-40B4-BE49-F238E27FC236}">
                <a16:creationId xmlns:a16="http://schemas.microsoft.com/office/drawing/2014/main" id="{26BE11D9-CD49-4FB6-8B33-8FCF0495D1AB}"/>
              </a:ext>
            </a:extLst>
          </p:cNvPr>
          <p:cNvSpPr>
            <a:spLocks noGrp="1"/>
          </p:cNvSpPr>
          <p:nvPr>
            <p:ph sz="half" idx="2"/>
          </p:nvPr>
        </p:nvSpPr>
        <p:spPr>
          <a:xfrm>
            <a:off x="545039" y="2328771"/>
            <a:ext cx="2245295" cy="817667"/>
          </a:xfrm>
        </p:spPr>
        <p:txBody>
          <a:bodyPr>
            <a:normAutofit/>
          </a:bodyPr>
          <a:lstStyle/>
          <a:p>
            <a:pPr marL="0" indent="0">
              <a:buNone/>
            </a:pPr>
            <a:r>
              <a:rPr lang="en-US" sz="2400" dirty="0">
                <a:latin typeface="TH Sarabun New" panose="020B0500040200020003" pitchFamily="34" charset="-34"/>
                <a:cs typeface="TH Sarabun New" panose="020B0500040200020003" pitchFamily="34" charset="-34"/>
              </a:rPr>
              <a:t>Port Scanning</a:t>
            </a:r>
          </a:p>
        </p:txBody>
      </p:sp>
      <p:sp>
        <p:nvSpPr>
          <p:cNvPr id="4" name="ตัวแทนหมายเลขสไลด์ 3">
            <a:extLst>
              <a:ext uri="{FF2B5EF4-FFF2-40B4-BE49-F238E27FC236}">
                <a16:creationId xmlns:a16="http://schemas.microsoft.com/office/drawing/2014/main" id="{4403CD5E-F4E9-4DC6-926B-BF53101FAE48}"/>
              </a:ext>
            </a:extLst>
          </p:cNvPr>
          <p:cNvSpPr>
            <a:spLocks noGrp="1"/>
          </p:cNvSpPr>
          <p:nvPr>
            <p:ph type="sldNum" sz="quarter" idx="12"/>
          </p:nvPr>
        </p:nvSpPr>
        <p:spPr/>
        <p:txBody>
          <a:bodyPr/>
          <a:lstStyle/>
          <a:p>
            <a:fld id="{DF4F4E56-9E66-4710-B021-F8EE613329A2}" type="slidenum">
              <a:rPr lang="en-US" smtClean="0"/>
              <a:t>14</a:t>
            </a:fld>
            <a:endParaRPr lang="en-US"/>
          </a:p>
        </p:txBody>
      </p:sp>
      <p:sp>
        <p:nvSpPr>
          <p:cNvPr id="10" name="ตัวแทนเนื้อหา 7">
            <a:extLst>
              <a:ext uri="{FF2B5EF4-FFF2-40B4-BE49-F238E27FC236}">
                <a16:creationId xmlns:a16="http://schemas.microsoft.com/office/drawing/2014/main" id="{EFD02E32-A5CA-453D-960C-548D0C58362E}"/>
              </a:ext>
            </a:extLst>
          </p:cNvPr>
          <p:cNvSpPr txBox="1">
            <a:spLocks/>
          </p:cNvSpPr>
          <p:nvPr/>
        </p:nvSpPr>
        <p:spPr>
          <a:xfrm>
            <a:off x="8373979" y="1919938"/>
            <a:ext cx="1612232" cy="54703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400" dirty="0">
                <a:latin typeface="TH Sarabun New" panose="020B0500040200020003" pitchFamily="34" charset="-34"/>
                <a:cs typeface="TH Sarabun New" panose="020B0500040200020003" pitchFamily="34" charset="-34"/>
              </a:rPr>
              <a:t>TCP DoS</a:t>
            </a:r>
          </a:p>
        </p:txBody>
      </p:sp>
      <p:sp>
        <p:nvSpPr>
          <p:cNvPr id="15" name="ตัวแทนเนื้อหา 7">
            <a:extLst>
              <a:ext uri="{FF2B5EF4-FFF2-40B4-BE49-F238E27FC236}">
                <a16:creationId xmlns:a16="http://schemas.microsoft.com/office/drawing/2014/main" id="{0B22814F-7A29-4E53-AC4C-768FDA15AC6D}"/>
              </a:ext>
            </a:extLst>
          </p:cNvPr>
          <p:cNvSpPr txBox="1">
            <a:spLocks/>
          </p:cNvSpPr>
          <p:nvPr/>
        </p:nvSpPr>
        <p:spPr>
          <a:xfrm>
            <a:off x="8250154" y="5835221"/>
            <a:ext cx="1612232" cy="54703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400" dirty="0">
                <a:latin typeface="TH Sarabun New" panose="020B0500040200020003" pitchFamily="34" charset="-34"/>
                <a:cs typeface="TH Sarabun New" panose="020B0500040200020003" pitchFamily="34" charset="-34"/>
              </a:rPr>
              <a:t>6 Seconds</a:t>
            </a:r>
          </a:p>
        </p:txBody>
      </p:sp>
      <p:pic>
        <p:nvPicPr>
          <p:cNvPr id="6" name="รูปภาพ 5">
            <a:extLst>
              <a:ext uri="{FF2B5EF4-FFF2-40B4-BE49-F238E27FC236}">
                <a16:creationId xmlns:a16="http://schemas.microsoft.com/office/drawing/2014/main" id="{D05358A2-8421-43DA-ACA8-EEE7B1E776F0}"/>
              </a:ext>
            </a:extLst>
          </p:cNvPr>
          <p:cNvPicPr>
            <a:picLocks noChangeAspect="1"/>
          </p:cNvPicPr>
          <p:nvPr/>
        </p:nvPicPr>
        <p:blipFill>
          <a:blip r:embed="rId3"/>
          <a:stretch>
            <a:fillRect/>
          </a:stretch>
        </p:blipFill>
        <p:spPr>
          <a:xfrm>
            <a:off x="445393" y="2977487"/>
            <a:ext cx="4461013" cy="2637052"/>
          </a:xfrm>
          <a:prstGeom prst="rect">
            <a:avLst/>
          </a:prstGeom>
        </p:spPr>
      </p:pic>
      <p:sp>
        <p:nvSpPr>
          <p:cNvPr id="16" name="ตัวแทนเนื้อหา 7">
            <a:extLst>
              <a:ext uri="{FF2B5EF4-FFF2-40B4-BE49-F238E27FC236}">
                <a16:creationId xmlns:a16="http://schemas.microsoft.com/office/drawing/2014/main" id="{E61ED685-D714-4764-BDA6-249388488B8F}"/>
              </a:ext>
            </a:extLst>
          </p:cNvPr>
          <p:cNvSpPr txBox="1">
            <a:spLocks/>
          </p:cNvSpPr>
          <p:nvPr/>
        </p:nvSpPr>
        <p:spPr>
          <a:xfrm>
            <a:off x="2127093" y="5716217"/>
            <a:ext cx="1612232" cy="54703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400" dirty="0">
                <a:latin typeface="TH Sarabun New" panose="020B0500040200020003" pitchFamily="34" charset="-34"/>
                <a:cs typeface="TH Sarabun New" panose="020B0500040200020003" pitchFamily="34" charset="-34"/>
              </a:rPr>
              <a:t>4.5 Seconds</a:t>
            </a:r>
          </a:p>
        </p:txBody>
      </p:sp>
      <p:pic>
        <p:nvPicPr>
          <p:cNvPr id="7" name="รูปภาพ 6">
            <a:extLst>
              <a:ext uri="{FF2B5EF4-FFF2-40B4-BE49-F238E27FC236}">
                <a16:creationId xmlns:a16="http://schemas.microsoft.com/office/drawing/2014/main" id="{1ED68F16-3857-49C2-831E-16D9E1D858EA}"/>
              </a:ext>
            </a:extLst>
          </p:cNvPr>
          <p:cNvPicPr>
            <a:picLocks noChangeAspect="1"/>
          </p:cNvPicPr>
          <p:nvPr/>
        </p:nvPicPr>
        <p:blipFill>
          <a:blip r:embed="rId4"/>
          <a:stretch>
            <a:fillRect/>
          </a:stretch>
        </p:blipFill>
        <p:spPr>
          <a:xfrm>
            <a:off x="6251244" y="2806181"/>
            <a:ext cx="4626516" cy="2689835"/>
          </a:xfrm>
          <a:prstGeom prst="rect">
            <a:avLst/>
          </a:prstGeom>
        </p:spPr>
      </p:pic>
    </p:spTree>
    <p:extLst>
      <p:ext uri="{BB962C8B-B14F-4D97-AF65-F5344CB8AC3E}">
        <p14:creationId xmlns:p14="http://schemas.microsoft.com/office/powerpoint/2010/main" val="347042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p:txBody>
          <a:bodyPr/>
          <a:lstStyle/>
          <a:p>
            <a:r>
              <a:rPr lang="en-US" dirty="0"/>
              <a:t>Conclusion </a:t>
            </a:r>
          </a:p>
        </p:txBody>
      </p:sp>
      <p:sp>
        <p:nvSpPr>
          <p:cNvPr id="3" name="ตัวแทนเนื้อหา 2">
            <a:extLst>
              <a:ext uri="{FF2B5EF4-FFF2-40B4-BE49-F238E27FC236}">
                <a16:creationId xmlns:a16="http://schemas.microsoft.com/office/drawing/2014/main" id="{8019FBE7-4F3F-4F04-A372-94077D6162BC}"/>
              </a:ext>
            </a:extLst>
          </p:cNvPr>
          <p:cNvSpPr>
            <a:spLocks noGrp="1"/>
          </p:cNvSpPr>
          <p:nvPr>
            <p:ph sz="half" idx="1"/>
          </p:nvPr>
        </p:nvSpPr>
        <p:spPr/>
        <p:txBody>
          <a:bodyPr>
            <a:normAutofit/>
          </a:bodyPr>
          <a:lstStyle/>
          <a:p>
            <a:pPr marL="0" lvl="0" indent="0">
              <a:buNone/>
            </a:pPr>
            <a:endParaRPr lang="th-TH" dirty="0"/>
          </a:p>
          <a:p>
            <a:pPr marL="0" lvl="0" indent="0">
              <a:buNone/>
            </a:pPr>
            <a:endParaRPr lang="en-US" dirty="0"/>
          </a:p>
        </p:txBody>
      </p:sp>
      <p:sp>
        <p:nvSpPr>
          <p:cNvPr id="8" name="ตัวแทนเนื้อหา 7">
            <a:extLst>
              <a:ext uri="{FF2B5EF4-FFF2-40B4-BE49-F238E27FC236}">
                <a16:creationId xmlns:a16="http://schemas.microsoft.com/office/drawing/2014/main" id="{26BE11D9-CD49-4FB6-8B33-8FCF0495D1AB}"/>
              </a:ext>
            </a:extLst>
          </p:cNvPr>
          <p:cNvSpPr>
            <a:spLocks noGrp="1"/>
          </p:cNvSpPr>
          <p:nvPr>
            <p:ph sz="half" idx="2"/>
          </p:nvPr>
        </p:nvSpPr>
        <p:spPr>
          <a:xfrm>
            <a:off x="451514" y="2213007"/>
            <a:ext cx="7675386" cy="3702881"/>
          </a:xfrm>
        </p:spPr>
        <p:txBody>
          <a:bodyPr>
            <a:normAutofit/>
          </a:bodyPr>
          <a:lstStyle/>
          <a:p>
            <a:pPr marL="0" indent="0">
              <a:buNone/>
            </a:pPr>
            <a:r>
              <a:rPr lang="en-US" sz="2400" dirty="0">
                <a:latin typeface="TH Sarabun New" panose="020B0500040200020003" pitchFamily="34" charset="-34"/>
                <a:cs typeface="TH Sarabun New" panose="020B0500040200020003" pitchFamily="34" charset="-34"/>
              </a:rPr>
              <a:t>We created traffic flow classification for filter malicious flow for IoT networks</a:t>
            </a:r>
          </a:p>
          <a:p>
            <a:pPr marL="0" indent="0">
              <a:buNone/>
            </a:pPr>
            <a:r>
              <a:rPr lang="en-US" sz="2400" dirty="0">
                <a:latin typeface="TH Sarabun New" panose="020B0500040200020003" pitchFamily="34" charset="-34"/>
                <a:cs typeface="TH Sarabun New" panose="020B0500040200020003" pitchFamily="34" charset="-34"/>
              </a:rPr>
              <a:t>With SDN, we can scale system up (with multiple SDN switches)</a:t>
            </a:r>
          </a:p>
          <a:p>
            <a:pPr marL="0" indent="0">
              <a:buNone/>
            </a:pPr>
            <a:r>
              <a:rPr lang="en-US" sz="2400" dirty="0">
                <a:latin typeface="TH Sarabun New" panose="020B0500040200020003" pitchFamily="34" charset="-34"/>
                <a:cs typeface="TH Sarabun New" panose="020B0500040200020003" pitchFamily="34" charset="-34"/>
              </a:rPr>
              <a:t>With machine learning, the system could detect many kinds of attacking (although the model need to me improved due to false predictions)</a:t>
            </a:r>
          </a:p>
          <a:p>
            <a:pPr marL="0" indent="0">
              <a:buNone/>
            </a:pPr>
            <a:endParaRPr lang="en-US" sz="2400" dirty="0">
              <a:latin typeface="TH Sarabun New" panose="020B0500040200020003" pitchFamily="34" charset="-34"/>
              <a:cs typeface="TH Sarabun New" panose="020B0500040200020003" pitchFamily="34" charset="-34"/>
            </a:endParaRPr>
          </a:p>
          <a:p>
            <a:pPr marL="0" indent="0">
              <a:buNone/>
            </a:pPr>
            <a:endParaRPr lang="en-US" sz="2400" dirty="0">
              <a:latin typeface="TH Sarabun New" panose="020B0500040200020003" pitchFamily="34" charset="-34"/>
              <a:cs typeface="TH Sarabun New" panose="020B0500040200020003" pitchFamily="34" charset="-34"/>
            </a:endParaRPr>
          </a:p>
        </p:txBody>
      </p:sp>
      <p:sp>
        <p:nvSpPr>
          <p:cNvPr id="4" name="ตัวแทนหมายเลขสไลด์ 3">
            <a:extLst>
              <a:ext uri="{FF2B5EF4-FFF2-40B4-BE49-F238E27FC236}">
                <a16:creationId xmlns:a16="http://schemas.microsoft.com/office/drawing/2014/main" id="{4403CD5E-F4E9-4DC6-926B-BF53101FAE48}"/>
              </a:ext>
            </a:extLst>
          </p:cNvPr>
          <p:cNvSpPr>
            <a:spLocks noGrp="1"/>
          </p:cNvSpPr>
          <p:nvPr>
            <p:ph type="sldNum" sz="quarter" idx="12"/>
          </p:nvPr>
        </p:nvSpPr>
        <p:spPr/>
        <p:txBody>
          <a:bodyPr/>
          <a:lstStyle/>
          <a:p>
            <a:fld id="{DF4F4E56-9E66-4710-B021-F8EE613329A2}" type="slidenum">
              <a:rPr lang="en-US" smtClean="0"/>
              <a:t>15</a:t>
            </a:fld>
            <a:endParaRPr lang="en-US"/>
          </a:p>
        </p:txBody>
      </p:sp>
    </p:spTree>
    <p:extLst>
      <p:ext uri="{BB962C8B-B14F-4D97-AF65-F5344CB8AC3E}">
        <p14:creationId xmlns:p14="http://schemas.microsoft.com/office/powerpoint/2010/main" val="225007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p:txBody>
          <a:bodyPr/>
          <a:lstStyle/>
          <a:p>
            <a:r>
              <a:rPr lang="en-US" dirty="0"/>
              <a:t>Implication</a:t>
            </a:r>
          </a:p>
        </p:txBody>
      </p:sp>
      <p:sp>
        <p:nvSpPr>
          <p:cNvPr id="3" name="ตัวแทนเนื้อหา 2">
            <a:extLst>
              <a:ext uri="{FF2B5EF4-FFF2-40B4-BE49-F238E27FC236}">
                <a16:creationId xmlns:a16="http://schemas.microsoft.com/office/drawing/2014/main" id="{8019FBE7-4F3F-4F04-A372-94077D6162BC}"/>
              </a:ext>
            </a:extLst>
          </p:cNvPr>
          <p:cNvSpPr>
            <a:spLocks noGrp="1"/>
          </p:cNvSpPr>
          <p:nvPr>
            <p:ph sz="half" idx="1"/>
          </p:nvPr>
        </p:nvSpPr>
        <p:spPr/>
        <p:txBody>
          <a:bodyPr>
            <a:normAutofit/>
          </a:bodyPr>
          <a:lstStyle/>
          <a:p>
            <a:pPr marL="0" lvl="0" indent="0">
              <a:buNone/>
            </a:pPr>
            <a:endParaRPr lang="th-TH" dirty="0"/>
          </a:p>
          <a:p>
            <a:pPr marL="0" lvl="0" indent="0">
              <a:buNone/>
            </a:pPr>
            <a:endParaRPr lang="en-US" dirty="0"/>
          </a:p>
        </p:txBody>
      </p:sp>
      <p:sp>
        <p:nvSpPr>
          <p:cNvPr id="8" name="ตัวแทนเนื้อหา 7">
            <a:extLst>
              <a:ext uri="{FF2B5EF4-FFF2-40B4-BE49-F238E27FC236}">
                <a16:creationId xmlns:a16="http://schemas.microsoft.com/office/drawing/2014/main" id="{26BE11D9-CD49-4FB6-8B33-8FCF0495D1AB}"/>
              </a:ext>
            </a:extLst>
          </p:cNvPr>
          <p:cNvSpPr>
            <a:spLocks noGrp="1"/>
          </p:cNvSpPr>
          <p:nvPr>
            <p:ph sz="half" idx="2"/>
          </p:nvPr>
        </p:nvSpPr>
        <p:spPr>
          <a:xfrm>
            <a:off x="993247" y="2341055"/>
            <a:ext cx="7675386" cy="3702881"/>
          </a:xfrm>
        </p:spPr>
        <p:txBody>
          <a:bodyPr>
            <a:normAutofit/>
          </a:bodyPr>
          <a:lstStyle/>
          <a:p>
            <a:pPr marL="0" indent="0">
              <a:buNone/>
            </a:pPr>
            <a:r>
              <a:rPr lang="en-US" sz="2400" dirty="0">
                <a:latin typeface="TH Sarabun New" panose="020B0500040200020003" pitchFamily="34" charset="-34"/>
                <a:cs typeface="TH Sarabun New" panose="020B0500040200020003" pitchFamily="34" charset="-34"/>
              </a:rPr>
              <a:t>Simulator can be use for simulate </a:t>
            </a:r>
            <a:r>
              <a:rPr lang="en-US" sz="2400" dirty="0" err="1">
                <a:latin typeface="TH Sarabun New" panose="020B0500040200020003" pitchFamily="34" charset="-34"/>
                <a:cs typeface="TH Sarabun New" panose="020B0500040200020003" pitchFamily="34" charset="-34"/>
              </a:rPr>
              <a:t>Ddos</a:t>
            </a:r>
            <a:r>
              <a:rPr lang="en-US" sz="2400" dirty="0">
                <a:latin typeface="TH Sarabun New" panose="020B0500040200020003" pitchFamily="34" charset="-34"/>
                <a:cs typeface="TH Sarabun New" panose="020B0500040200020003" pitchFamily="34" charset="-34"/>
              </a:rPr>
              <a:t> with diminished performance</a:t>
            </a:r>
          </a:p>
          <a:p>
            <a:pPr marL="0" indent="0">
              <a:buNone/>
            </a:pPr>
            <a:r>
              <a:rPr lang="en-US" sz="2400" dirty="0">
                <a:latin typeface="TH Sarabun New" panose="020B0500040200020003" pitchFamily="34" charset="-34"/>
                <a:cs typeface="TH Sarabun New" panose="020B0500040200020003" pitchFamily="34" charset="-34"/>
              </a:rPr>
              <a:t>The recovery time is slow, still not suitable for some attack, better approach is needed.</a:t>
            </a:r>
          </a:p>
          <a:p>
            <a:pPr marL="0" indent="0">
              <a:buNone/>
            </a:pPr>
            <a:r>
              <a:rPr lang="en-US" sz="2400" dirty="0">
                <a:latin typeface="TH Sarabun New" panose="020B0500040200020003" pitchFamily="34" charset="-34"/>
                <a:cs typeface="TH Sarabun New" panose="020B0500040200020003" pitchFamily="34" charset="-34"/>
              </a:rPr>
              <a:t>Faucet provided function is quite limited. (There’s no way to modify flow table directly without editing </a:t>
            </a:r>
            <a:r>
              <a:rPr lang="en-US" sz="2400" dirty="0" err="1">
                <a:latin typeface="TH Sarabun New" panose="020B0500040200020003" pitchFamily="34" charset="-34"/>
                <a:cs typeface="TH Sarabun New" panose="020B0500040200020003" pitchFamily="34" charset="-34"/>
              </a:rPr>
              <a:t>Faucet.yaml</a:t>
            </a:r>
            <a:r>
              <a:rPr lang="en-US" sz="2400" dirty="0">
                <a:latin typeface="TH Sarabun New" panose="020B0500040200020003" pitchFamily="34" charset="-34"/>
                <a:cs typeface="TH Sarabun New" panose="020B0500040200020003" pitchFamily="34" charset="-34"/>
              </a:rPr>
              <a:t> configuration file.)</a:t>
            </a:r>
          </a:p>
          <a:p>
            <a:pPr marL="0" indent="0">
              <a:buNone/>
            </a:pPr>
            <a:r>
              <a:rPr lang="en-US" sz="2400" dirty="0">
                <a:latin typeface="TH Sarabun New" panose="020B0500040200020003" pitchFamily="34" charset="-34"/>
                <a:cs typeface="TH Sarabun New" panose="020B0500040200020003" pitchFamily="34" charset="-34"/>
              </a:rPr>
              <a:t>There are false negative and false positive, the better data and machine learning techniques is needed.</a:t>
            </a:r>
          </a:p>
          <a:p>
            <a:pPr marL="0" indent="0">
              <a:buNone/>
            </a:pPr>
            <a:endParaRPr lang="en-US" sz="2400" dirty="0">
              <a:latin typeface="TH Sarabun New" panose="020B0500040200020003" pitchFamily="34" charset="-34"/>
              <a:cs typeface="TH Sarabun New" panose="020B0500040200020003" pitchFamily="34" charset="-34"/>
            </a:endParaRPr>
          </a:p>
          <a:p>
            <a:pPr marL="0" indent="0">
              <a:buNone/>
            </a:pPr>
            <a:endParaRPr lang="en-US" sz="2400" dirty="0">
              <a:latin typeface="TH Sarabun New" panose="020B0500040200020003" pitchFamily="34" charset="-34"/>
              <a:cs typeface="TH Sarabun New" panose="020B0500040200020003" pitchFamily="34" charset="-34"/>
            </a:endParaRPr>
          </a:p>
        </p:txBody>
      </p:sp>
      <p:sp>
        <p:nvSpPr>
          <p:cNvPr id="4" name="ตัวแทนหมายเลขสไลด์ 3">
            <a:extLst>
              <a:ext uri="{FF2B5EF4-FFF2-40B4-BE49-F238E27FC236}">
                <a16:creationId xmlns:a16="http://schemas.microsoft.com/office/drawing/2014/main" id="{4403CD5E-F4E9-4DC6-926B-BF53101FAE48}"/>
              </a:ext>
            </a:extLst>
          </p:cNvPr>
          <p:cNvSpPr>
            <a:spLocks noGrp="1"/>
          </p:cNvSpPr>
          <p:nvPr>
            <p:ph type="sldNum" sz="quarter" idx="12"/>
          </p:nvPr>
        </p:nvSpPr>
        <p:spPr/>
        <p:txBody>
          <a:bodyPr/>
          <a:lstStyle/>
          <a:p>
            <a:fld id="{DF4F4E56-9E66-4710-B021-F8EE613329A2}" type="slidenum">
              <a:rPr lang="en-US" smtClean="0"/>
              <a:t>16</a:t>
            </a:fld>
            <a:endParaRPr lang="en-US"/>
          </a:p>
        </p:txBody>
      </p:sp>
    </p:spTree>
    <p:extLst>
      <p:ext uri="{BB962C8B-B14F-4D97-AF65-F5344CB8AC3E}">
        <p14:creationId xmlns:p14="http://schemas.microsoft.com/office/powerpoint/2010/main" val="345701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p:txBody>
          <a:bodyPr/>
          <a:lstStyle/>
          <a:p>
            <a:r>
              <a:rPr lang="en-US" dirty="0"/>
              <a:t>Related Works</a:t>
            </a:r>
          </a:p>
        </p:txBody>
      </p:sp>
      <p:sp>
        <p:nvSpPr>
          <p:cNvPr id="3" name="ตัวแทนเนื้อหา 2">
            <a:extLst>
              <a:ext uri="{FF2B5EF4-FFF2-40B4-BE49-F238E27FC236}">
                <a16:creationId xmlns:a16="http://schemas.microsoft.com/office/drawing/2014/main" id="{8019FBE7-4F3F-4F04-A372-94077D6162BC}"/>
              </a:ext>
            </a:extLst>
          </p:cNvPr>
          <p:cNvSpPr>
            <a:spLocks noGrp="1"/>
          </p:cNvSpPr>
          <p:nvPr>
            <p:ph sz="half" idx="1"/>
          </p:nvPr>
        </p:nvSpPr>
        <p:spPr/>
        <p:txBody>
          <a:bodyPr>
            <a:normAutofit/>
          </a:bodyPr>
          <a:lstStyle/>
          <a:p>
            <a:pPr marL="0" lvl="0" indent="0">
              <a:buNone/>
            </a:pPr>
            <a:endParaRPr lang="th-TH" dirty="0"/>
          </a:p>
          <a:p>
            <a:pPr marL="0" lvl="0" indent="0">
              <a:buNone/>
            </a:pPr>
            <a:endParaRPr lang="en-US" dirty="0"/>
          </a:p>
        </p:txBody>
      </p:sp>
      <p:sp>
        <p:nvSpPr>
          <p:cNvPr id="8" name="ตัวแทนเนื้อหา 7">
            <a:extLst>
              <a:ext uri="{FF2B5EF4-FFF2-40B4-BE49-F238E27FC236}">
                <a16:creationId xmlns:a16="http://schemas.microsoft.com/office/drawing/2014/main" id="{26BE11D9-CD49-4FB6-8B33-8FCF0495D1AB}"/>
              </a:ext>
            </a:extLst>
          </p:cNvPr>
          <p:cNvSpPr>
            <a:spLocks noGrp="1"/>
          </p:cNvSpPr>
          <p:nvPr>
            <p:ph sz="half" idx="2"/>
          </p:nvPr>
        </p:nvSpPr>
        <p:spPr>
          <a:xfrm>
            <a:off x="163689" y="2190227"/>
            <a:ext cx="5094154" cy="3702881"/>
          </a:xfrm>
        </p:spPr>
        <p:txBody>
          <a:bodyPr>
            <a:normAutofit/>
          </a:bodyPr>
          <a:lstStyle/>
          <a:p>
            <a:pPr marL="0" indent="0">
              <a:buNone/>
            </a:pPr>
            <a:r>
              <a:rPr lang="en-US" sz="2400" dirty="0"/>
              <a:t>Detecting Volumetric Attacks on IoT Devices via SDN-Based Monitoring of MUD Activity</a:t>
            </a:r>
            <a:endParaRPr lang="en-US" sz="2400" dirty="0">
              <a:latin typeface="TH Sarabun New" panose="020B0500040200020003" pitchFamily="34" charset="-34"/>
              <a:cs typeface="TH Sarabun New" panose="020B0500040200020003" pitchFamily="34" charset="-34"/>
            </a:endParaRPr>
          </a:p>
        </p:txBody>
      </p:sp>
      <p:sp>
        <p:nvSpPr>
          <p:cNvPr id="4" name="ตัวแทนหมายเลขสไลด์ 3">
            <a:extLst>
              <a:ext uri="{FF2B5EF4-FFF2-40B4-BE49-F238E27FC236}">
                <a16:creationId xmlns:a16="http://schemas.microsoft.com/office/drawing/2014/main" id="{4403CD5E-F4E9-4DC6-926B-BF53101FAE48}"/>
              </a:ext>
            </a:extLst>
          </p:cNvPr>
          <p:cNvSpPr>
            <a:spLocks noGrp="1"/>
          </p:cNvSpPr>
          <p:nvPr>
            <p:ph type="sldNum" sz="quarter" idx="12"/>
          </p:nvPr>
        </p:nvSpPr>
        <p:spPr/>
        <p:txBody>
          <a:bodyPr/>
          <a:lstStyle/>
          <a:p>
            <a:fld id="{DF4F4E56-9E66-4710-B021-F8EE613329A2}" type="slidenum">
              <a:rPr lang="en-US" smtClean="0"/>
              <a:t>17</a:t>
            </a:fld>
            <a:endParaRPr lang="en-US"/>
          </a:p>
        </p:txBody>
      </p:sp>
    </p:spTree>
    <p:extLst>
      <p:ext uri="{BB962C8B-B14F-4D97-AF65-F5344CB8AC3E}">
        <p14:creationId xmlns:p14="http://schemas.microsoft.com/office/powerpoint/2010/main" val="25049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76E3330-81A4-4AE7-A93D-4CC7515CEEE5}"/>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dirty="0"/>
              <a:t>Q/A</a:t>
            </a:r>
          </a:p>
        </p:txBody>
      </p:sp>
      <p:sp>
        <p:nvSpPr>
          <p:cNvPr id="4" name="ตัวแทนหมายเลขสไลด์ 3">
            <a:extLst>
              <a:ext uri="{FF2B5EF4-FFF2-40B4-BE49-F238E27FC236}">
                <a16:creationId xmlns:a16="http://schemas.microsoft.com/office/drawing/2014/main" id="{15844530-CF29-4DCC-ACB1-422AF26E3C81}"/>
              </a:ext>
            </a:extLst>
          </p:cNvPr>
          <p:cNvSpPr>
            <a:spLocks noGrp="1"/>
          </p:cNvSpPr>
          <p:nvPr>
            <p:ph type="sldNum" sz="quarter" idx="12"/>
          </p:nvPr>
        </p:nvSpPr>
        <p:spPr>
          <a:xfrm>
            <a:off x="10514011" y="6394904"/>
            <a:ext cx="753545" cy="365125"/>
          </a:xfrm>
        </p:spPr>
        <p:txBody>
          <a:bodyPr vert="horz" lIns="91440" tIns="45720" rIns="91440" bIns="45720" rtlCol="0" anchor="ctr">
            <a:normAutofit fontScale="92500" lnSpcReduction="10000"/>
          </a:bodyPr>
          <a:lstStyle/>
          <a:p>
            <a:pPr>
              <a:spcAft>
                <a:spcPts val="600"/>
              </a:spcAft>
            </a:pPr>
            <a:fld id="{DF4F4E56-9E66-4710-B021-F8EE613329A2}" type="slidenum">
              <a:rPr lang="en-US" kern="1200">
                <a:solidFill>
                  <a:schemeClr val="tx1"/>
                </a:solidFill>
                <a:latin typeface="+mn-lt"/>
                <a:ea typeface="+mn-ea"/>
                <a:cs typeface="+mn-cs"/>
              </a:rPr>
              <a:pPr>
                <a:spcAft>
                  <a:spcPts val="600"/>
                </a:spcAft>
              </a:pPr>
              <a:t>18</a:t>
            </a:fld>
            <a:endParaRPr lang="en-US" kern="1200">
              <a:solidFill>
                <a:schemeClr val="tx1"/>
              </a:solidFill>
              <a:latin typeface="+mn-lt"/>
              <a:ea typeface="+mn-ea"/>
              <a:cs typeface="+mn-cs"/>
            </a:endParaRPr>
          </a:p>
        </p:txBody>
      </p:sp>
    </p:spTree>
    <p:extLst>
      <p:ext uri="{BB962C8B-B14F-4D97-AF65-F5344CB8AC3E}">
        <p14:creationId xmlns:p14="http://schemas.microsoft.com/office/powerpoint/2010/main" val="153473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36397F5-2A90-4986-BB77-78A83915C06B}"/>
              </a:ext>
            </a:extLst>
          </p:cNvPr>
          <p:cNvSpPr>
            <a:spLocks noGrp="1"/>
          </p:cNvSpPr>
          <p:nvPr>
            <p:ph type="title"/>
          </p:nvPr>
        </p:nvSpPr>
        <p:spPr>
          <a:xfrm>
            <a:off x="643468" y="623392"/>
            <a:ext cx="3363974" cy="1669642"/>
          </a:xfrm>
          <a:noFill/>
          <a:ln w="19050">
            <a:solidFill>
              <a:schemeClr val="tx1"/>
            </a:solidFill>
          </a:ln>
        </p:spPr>
        <p:txBody>
          <a:bodyPr wrap="square" anchor="ctr">
            <a:normAutofit/>
          </a:bodyPr>
          <a:lstStyle/>
          <a:p>
            <a:pPr algn="ctr"/>
            <a:r>
              <a:rPr lang="en-US" sz="2200" dirty="0">
                <a:solidFill>
                  <a:schemeClr val="bg1"/>
                </a:solidFill>
              </a:rPr>
              <a:t>Feedback</a:t>
            </a:r>
          </a:p>
        </p:txBody>
      </p:sp>
      <p:sp>
        <p:nvSpPr>
          <p:cNvPr id="6" name="ตัวแทนเนื้อหา 5">
            <a:extLst>
              <a:ext uri="{FF2B5EF4-FFF2-40B4-BE49-F238E27FC236}">
                <a16:creationId xmlns:a16="http://schemas.microsoft.com/office/drawing/2014/main" id="{D00DC01A-F0DD-48C0-8FAF-4FE37020CD3D}"/>
              </a:ext>
            </a:extLst>
          </p:cNvPr>
          <p:cNvSpPr>
            <a:spLocks noGrp="1"/>
          </p:cNvSpPr>
          <p:nvPr>
            <p:ph idx="1"/>
          </p:nvPr>
        </p:nvSpPr>
        <p:spPr/>
        <p:txBody>
          <a:bodyPr/>
          <a:lstStyle/>
          <a:p>
            <a:endParaRPr lang="en-US"/>
          </a:p>
        </p:txBody>
      </p:sp>
      <p:sp>
        <p:nvSpPr>
          <p:cNvPr id="4" name="ตัวแทนหมายเลขสไลด์ 3">
            <a:extLst>
              <a:ext uri="{FF2B5EF4-FFF2-40B4-BE49-F238E27FC236}">
                <a16:creationId xmlns:a16="http://schemas.microsoft.com/office/drawing/2014/main" id="{5ABD116E-E643-4AA0-BA0A-C5F962760CCE}"/>
              </a:ext>
            </a:extLst>
          </p:cNvPr>
          <p:cNvSpPr>
            <a:spLocks noGrp="1"/>
          </p:cNvSpPr>
          <p:nvPr>
            <p:ph type="sldNum" sz="quarter" idx="12"/>
          </p:nvPr>
        </p:nvSpPr>
        <p:spPr/>
        <p:txBody>
          <a:bodyPr/>
          <a:lstStyle/>
          <a:p>
            <a:fld id="{DF4F4E56-9E66-4710-B021-F8EE613329A2}" type="slidenum">
              <a:rPr lang="en-US" smtClean="0"/>
              <a:t>19</a:t>
            </a:fld>
            <a:endParaRPr lang="en-US"/>
          </a:p>
        </p:txBody>
      </p:sp>
      <p:sp>
        <p:nvSpPr>
          <p:cNvPr id="7" name="ตัวแทนเนื้อหา 2">
            <a:extLst>
              <a:ext uri="{FF2B5EF4-FFF2-40B4-BE49-F238E27FC236}">
                <a16:creationId xmlns:a16="http://schemas.microsoft.com/office/drawing/2014/main" id="{1D633FCB-E21C-4695-A41E-513AE752E5C3}"/>
              </a:ext>
            </a:extLst>
          </p:cNvPr>
          <p:cNvSpPr txBox="1">
            <a:spLocks/>
          </p:cNvSpPr>
          <p:nvPr/>
        </p:nvSpPr>
        <p:spPr>
          <a:xfrm>
            <a:off x="5081864" y="585222"/>
            <a:ext cx="6894236" cy="341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Tur</a:t>
            </a:r>
          </a:p>
          <a:p>
            <a:pPr marL="0" indent="0">
              <a:buFont typeface="Arial" panose="020B0604020202020204" pitchFamily="34" charset="0"/>
              <a:buNone/>
            </a:pPr>
            <a:r>
              <a:rPr lang="en-US" sz="2000" dirty="0">
                <a:solidFill>
                  <a:schemeClr val="bg1"/>
                </a:solidFill>
              </a:rPr>
              <a:t>20 min</a:t>
            </a:r>
          </a:p>
          <a:p>
            <a:pPr marL="0" indent="0">
              <a:buFont typeface="Arial" panose="020B0604020202020204" pitchFamily="34" charset="0"/>
              <a:buNone/>
            </a:pPr>
            <a:endParaRPr lang="en-US" sz="2000" dirty="0">
              <a:solidFill>
                <a:schemeClr val="bg1"/>
              </a:solidFill>
            </a:endParaRPr>
          </a:p>
          <a:p>
            <a:pPr marL="0" indent="0">
              <a:buFont typeface="Arial" panose="020B0604020202020204" pitchFamily="34" charset="0"/>
              <a:buNone/>
            </a:pPr>
            <a:r>
              <a:rPr lang="en-US" sz="2000" dirty="0">
                <a:solidFill>
                  <a:schemeClr val="bg1"/>
                </a:solidFill>
              </a:rPr>
              <a:t>Video-  speak + caption</a:t>
            </a:r>
          </a:p>
        </p:txBody>
      </p:sp>
    </p:spTree>
    <p:extLst>
      <p:ext uri="{BB962C8B-B14F-4D97-AF65-F5344CB8AC3E}">
        <p14:creationId xmlns:p14="http://schemas.microsoft.com/office/powerpoint/2010/main" val="41612433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ชื่อเรื่อง 3">
            <a:extLst>
              <a:ext uri="{FF2B5EF4-FFF2-40B4-BE49-F238E27FC236}">
                <a16:creationId xmlns:a16="http://schemas.microsoft.com/office/drawing/2014/main" id="{16EC0F87-F87D-4F55-96C8-689A95855DB7}"/>
              </a:ext>
            </a:extLst>
          </p:cNvPr>
          <p:cNvSpPr>
            <a:spLocks noGrp="1"/>
          </p:cNvSpPr>
          <p:nvPr>
            <p:ph type="title"/>
          </p:nvPr>
        </p:nvSpPr>
        <p:spPr/>
        <p:txBody>
          <a:bodyPr>
            <a:normAutofit/>
          </a:bodyPr>
          <a:lstStyle/>
          <a:p>
            <a:r>
              <a:rPr lang="en-US" dirty="0"/>
              <a:t>Agenda</a:t>
            </a:r>
          </a:p>
        </p:txBody>
      </p:sp>
      <p:sp>
        <p:nvSpPr>
          <p:cNvPr id="5" name="ตัวแทนเนื้อหา 4">
            <a:extLst>
              <a:ext uri="{FF2B5EF4-FFF2-40B4-BE49-F238E27FC236}">
                <a16:creationId xmlns:a16="http://schemas.microsoft.com/office/drawing/2014/main" id="{AAB951FE-F220-44AB-8614-4F7DD777BC60}"/>
              </a:ext>
            </a:extLst>
          </p:cNvPr>
          <p:cNvSpPr>
            <a:spLocks noGrp="1"/>
          </p:cNvSpPr>
          <p:nvPr>
            <p:ph idx="1"/>
          </p:nvPr>
        </p:nvSpPr>
        <p:spPr/>
        <p:txBody>
          <a:bodyPr>
            <a:normAutofit/>
          </a:bodyPr>
          <a:lstStyle/>
          <a:p>
            <a:r>
              <a:rPr lang="en-US" dirty="0"/>
              <a:t>Introduction</a:t>
            </a:r>
            <a:endParaRPr lang="th-TH" dirty="0"/>
          </a:p>
          <a:p>
            <a:r>
              <a:rPr lang="en-US" dirty="0"/>
              <a:t>Background / Motivation</a:t>
            </a:r>
          </a:p>
          <a:p>
            <a:r>
              <a:rPr lang="en-US" dirty="0"/>
              <a:t>System Design</a:t>
            </a:r>
          </a:p>
          <a:p>
            <a:r>
              <a:rPr lang="en-US" dirty="0"/>
              <a:t>Evaluation</a:t>
            </a:r>
          </a:p>
          <a:p>
            <a:r>
              <a:rPr lang="en-US" dirty="0"/>
              <a:t>Implications</a:t>
            </a:r>
          </a:p>
          <a:p>
            <a:r>
              <a:rPr lang="en-US" dirty="0"/>
              <a:t>Related works</a:t>
            </a:r>
          </a:p>
          <a:p>
            <a:r>
              <a:rPr lang="en-US" dirty="0"/>
              <a:t>Conclusions</a:t>
            </a:r>
          </a:p>
          <a:p>
            <a:endParaRPr lang="en-US" dirty="0"/>
          </a:p>
        </p:txBody>
      </p:sp>
      <p:sp>
        <p:nvSpPr>
          <p:cNvPr id="2" name="ตัวแทนหมายเลขสไลด์ 1">
            <a:extLst>
              <a:ext uri="{FF2B5EF4-FFF2-40B4-BE49-F238E27FC236}">
                <a16:creationId xmlns:a16="http://schemas.microsoft.com/office/drawing/2014/main" id="{A57CBAB7-54F0-41AB-9437-342CC35DD56C}"/>
              </a:ext>
            </a:extLst>
          </p:cNvPr>
          <p:cNvSpPr>
            <a:spLocks noGrp="1"/>
          </p:cNvSpPr>
          <p:nvPr>
            <p:ph type="sldNum" sz="quarter" idx="12"/>
          </p:nvPr>
        </p:nvSpPr>
        <p:spPr/>
        <p:txBody>
          <a:bodyPr/>
          <a:lstStyle/>
          <a:p>
            <a:fld id="{DF4F4E56-9E66-4710-B021-F8EE613329A2}" type="slidenum">
              <a:rPr lang="en-US" smtClean="0"/>
              <a:t>2</a:t>
            </a:fld>
            <a:endParaRPr lang="en-US"/>
          </a:p>
        </p:txBody>
      </p:sp>
    </p:spTree>
    <p:extLst>
      <p:ext uri="{BB962C8B-B14F-4D97-AF65-F5344CB8AC3E}">
        <p14:creationId xmlns:p14="http://schemas.microsoft.com/office/powerpoint/2010/main" val="148126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200F078-48B5-4876-92CB-D56321C50932}"/>
              </a:ext>
            </a:extLst>
          </p:cNvPr>
          <p:cNvSpPr>
            <a:spLocks noGrp="1"/>
          </p:cNvSpPr>
          <p:nvPr>
            <p:ph type="title"/>
          </p:nvPr>
        </p:nvSpPr>
        <p:spPr/>
        <p:txBody>
          <a:bodyPr>
            <a:normAutofit/>
          </a:bodyPr>
          <a:lstStyle/>
          <a:p>
            <a:r>
              <a:rPr lang="en-US" dirty="0"/>
              <a:t>Introduction: IoT</a:t>
            </a:r>
          </a:p>
        </p:txBody>
      </p:sp>
      <p:sp>
        <p:nvSpPr>
          <p:cNvPr id="3" name="ตัวแทนเนื้อหา 2">
            <a:extLst>
              <a:ext uri="{FF2B5EF4-FFF2-40B4-BE49-F238E27FC236}">
                <a16:creationId xmlns:a16="http://schemas.microsoft.com/office/drawing/2014/main" id="{E0CB6D66-0428-4980-BF53-BB818E7596AC}"/>
              </a:ext>
            </a:extLst>
          </p:cNvPr>
          <p:cNvSpPr>
            <a:spLocks noGrp="1"/>
          </p:cNvSpPr>
          <p:nvPr>
            <p:ph idx="1"/>
          </p:nvPr>
        </p:nvSpPr>
        <p:spPr>
          <a:xfrm>
            <a:off x="461405" y="1581432"/>
            <a:ext cx="5355468" cy="3695136"/>
          </a:xfrm>
        </p:spPr>
        <p:txBody>
          <a:bodyPr>
            <a:normAutofit/>
          </a:bodyPr>
          <a:lstStyle/>
          <a:p>
            <a:r>
              <a:rPr lang="en-US" sz="2800" dirty="0">
                <a:latin typeface="TH Sarabun New" panose="020B0500040200020003" pitchFamily="34" charset="-34"/>
                <a:cs typeface="TH Sarabun New" panose="020B0500040200020003" pitchFamily="34" charset="-34"/>
              </a:rPr>
              <a:t>Generally use on household, industrial, and commercial section</a:t>
            </a:r>
          </a:p>
          <a:p>
            <a:r>
              <a:rPr lang="en-US" sz="2800" dirty="0">
                <a:latin typeface="TH Sarabun New" panose="020B0500040200020003" pitchFamily="34" charset="-34"/>
                <a:cs typeface="TH Sarabun New" panose="020B0500040200020003" pitchFamily="34" charset="-34"/>
              </a:rPr>
              <a:t>There are insecurities about IoT attack </a:t>
            </a:r>
          </a:p>
          <a:p>
            <a:r>
              <a:rPr lang="en-US" sz="2800" dirty="0">
                <a:latin typeface="TH Sarabun New" panose="020B0500040200020003" pitchFamily="34" charset="-34"/>
                <a:cs typeface="TH Sarabun New" panose="020B0500040200020003" pitchFamily="34" charset="-34"/>
              </a:rPr>
              <a:t>Ex. </a:t>
            </a:r>
            <a:r>
              <a:rPr lang="en-US" sz="2800" dirty="0" err="1">
                <a:latin typeface="TH Sarabun New" panose="020B0500040200020003" pitchFamily="34" charset="-34"/>
                <a:cs typeface="TH Sarabun New" panose="020B0500040200020003" pitchFamily="34" charset="-34"/>
              </a:rPr>
              <a:t>Mirai</a:t>
            </a:r>
            <a:endParaRPr lang="en-US" sz="2800" dirty="0">
              <a:latin typeface="TH Sarabun New" panose="020B0500040200020003" pitchFamily="34" charset="-34"/>
              <a:cs typeface="TH Sarabun New" panose="020B0500040200020003" pitchFamily="34" charset="-34"/>
            </a:endParaRPr>
          </a:p>
          <a:p>
            <a:endParaRPr lang="en-US" sz="2800" dirty="0">
              <a:latin typeface="TH Sarabun New" panose="020B0500040200020003" pitchFamily="34" charset="-34"/>
              <a:cs typeface="TH Sarabun New" panose="020B0500040200020003" pitchFamily="34" charset="-34"/>
            </a:endParaRPr>
          </a:p>
        </p:txBody>
      </p:sp>
      <p:sp>
        <p:nvSpPr>
          <p:cNvPr id="4" name="ตัวแทนหมายเลขสไลด์ 3">
            <a:extLst>
              <a:ext uri="{FF2B5EF4-FFF2-40B4-BE49-F238E27FC236}">
                <a16:creationId xmlns:a16="http://schemas.microsoft.com/office/drawing/2014/main" id="{B81E5999-5DFB-40DE-95D3-100AF39CC9E3}"/>
              </a:ext>
            </a:extLst>
          </p:cNvPr>
          <p:cNvSpPr>
            <a:spLocks noGrp="1"/>
          </p:cNvSpPr>
          <p:nvPr>
            <p:ph type="sldNum" sz="quarter" idx="12"/>
          </p:nvPr>
        </p:nvSpPr>
        <p:spPr/>
        <p:txBody>
          <a:bodyPr/>
          <a:lstStyle/>
          <a:p>
            <a:fld id="{DF4F4E56-9E66-4710-B021-F8EE613329A2}" type="slidenum">
              <a:rPr lang="en-US" smtClean="0"/>
              <a:t>3</a:t>
            </a:fld>
            <a:endParaRPr lang="en-US"/>
          </a:p>
        </p:txBody>
      </p:sp>
      <p:pic>
        <p:nvPicPr>
          <p:cNvPr id="6" name="รูปภาพ 5">
            <a:extLst>
              <a:ext uri="{FF2B5EF4-FFF2-40B4-BE49-F238E27FC236}">
                <a16:creationId xmlns:a16="http://schemas.microsoft.com/office/drawing/2014/main" id="{C8E37FA7-81B1-47C9-B70B-6D75B16B48C4}"/>
              </a:ext>
            </a:extLst>
          </p:cNvPr>
          <p:cNvPicPr>
            <a:picLocks noChangeAspect="1"/>
          </p:cNvPicPr>
          <p:nvPr/>
        </p:nvPicPr>
        <p:blipFill>
          <a:blip r:embed="rId4"/>
          <a:stretch>
            <a:fillRect/>
          </a:stretch>
        </p:blipFill>
        <p:spPr>
          <a:xfrm>
            <a:off x="1221061" y="4754841"/>
            <a:ext cx="9191625" cy="1714500"/>
          </a:xfrm>
          <a:prstGeom prst="rect">
            <a:avLst/>
          </a:prstGeom>
        </p:spPr>
      </p:pic>
      <p:pic>
        <p:nvPicPr>
          <p:cNvPr id="7" name="รูปภาพ 6">
            <a:extLst>
              <a:ext uri="{FF2B5EF4-FFF2-40B4-BE49-F238E27FC236}">
                <a16:creationId xmlns:a16="http://schemas.microsoft.com/office/drawing/2014/main" id="{BADF1E46-E086-450C-B688-B051A8C402C2}"/>
              </a:ext>
            </a:extLst>
          </p:cNvPr>
          <p:cNvPicPr>
            <a:picLocks noChangeAspect="1"/>
          </p:cNvPicPr>
          <p:nvPr/>
        </p:nvPicPr>
        <p:blipFill>
          <a:blip r:embed="rId5"/>
          <a:stretch>
            <a:fillRect/>
          </a:stretch>
        </p:blipFill>
        <p:spPr>
          <a:xfrm>
            <a:off x="5656618" y="2209298"/>
            <a:ext cx="5724525" cy="923925"/>
          </a:xfrm>
          <a:prstGeom prst="rect">
            <a:avLst/>
          </a:prstGeom>
        </p:spPr>
      </p:pic>
    </p:spTree>
    <p:extLst>
      <p:ext uri="{BB962C8B-B14F-4D97-AF65-F5344CB8AC3E}">
        <p14:creationId xmlns:p14="http://schemas.microsoft.com/office/powerpoint/2010/main" val="219681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200F078-48B5-4876-92CB-D56321C50932}"/>
              </a:ext>
            </a:extLst>
          </p:cNvPr>
          <p:cNvSpPr>
            <a:spLocks noGrp="1"/>
          </p:cNvSpPr>
          <p:nvPr>
            <p:ph type="title"/>
          </p:nvPr>
        </p:nvSpPr>
        <p:spPr>
          <a:xfrm>
            <a:off x="810000" y="447188"/>
            <a:ext cx="10571998" cy="970450"/>
          </a:xfrm>
        </p:spPr>
        <p:txBody>
          <a:bodyPr>
            <a:normAutofit/>
          </a:bodyPr>
          <a:lstStyle/>
          <a:p>
            <a:r>
              <a:rPr lang="en-US"/>
              <a:t>Introduction: Iot</a:t>
            </a:r>
            <a:endParaRPr lang="en-US" dirty="0"/>
          </a:p>
        </p:txBody>
      </p:sp>
      <p:sp>
        <p:nvSpPr>
          <p:cNvPr id="3" name="ตัวแทนเนื้อหา 2">
            <a:extLst>
              <a:ext uri="{FF2B5EF4-FFF2-40B4-BE49-F238E27FC236}">
                <a16:creationId xmlns:a16="http://schemas.microsoft.com/office/drawing/2014/main" id="{E0CB6D66-0428-4980-BF53-BB818E7596AC}"/>
              </a:ext>
            </a:extLst>
          </p:cNvPr>
          <p:cNvSpPr>
            <a:spLocks noGrp="1"/>
          </p:cNvSpPr>
          <p:nvPr>
            <p:ph idx="1"/>
          </p:nvPr>
        </p:nvSpPr>
        <p:spPr>
          <a:xfrm>
            <a:off x="818713" y="2413000"/>
            <a:ext cx="3835583" cy="3632200"/>
          </a:xfrm>
        </p:spPr>
        <p:txBody>
          <a:bodyPr>
            <a:normAutofit/>
          </a:bodyPr>
          <a:lstStyle/>
          <a:p>
            <a:r>
              <a:rPr lang="en-US" sz="1600" dirty="0">
                <a:latin typeface="TH Sarabun New" panose="020B0500040200020003" pitchFamily="34" charset="-34"/>
                <a:cs typeface="TH Sarabun New" panose="020B0500040200020003" pitchFamily="34" charset="-34"/>
              </a:rPr>
              <a:t>According to OWASP Top 10</a:t>
            </a:r>
          </a:p>
          <a:p>
            <a:r>
              <a:rPr lang="en-US" sz="1600" dirty="0">
                <a:latin typeface="TH Sarabun New" panose="020B0500040200020003" pitchFamily="34" charset="-34"/>
                <a:cs typeface="TH Sarabun New" panose="020B0500040200020003" pitchFamily="34" charset="-34"/>
              </a:rPr>
              <a:t>There are many aspect on </a:t>
            </a:r>
            <a:r>
              <a:rPr lang="en-US" sz="1600" dirty="0" err="1">
                <a:latin typeface="TH Sarabun New" panose="020B0500040200020003" pitchFamily="34" charset="-34"/>
                <a:cs typeface="TH Sarabun New" panose="020B0500040200020003" pitchFamily="34" charset="-34"/>
              </a:rPr>
              <a:t>insecuritiy</a:t>
            </a:r>
            <a:r>
              <a:rPr lang="en-US" sz="1600" dirty="0">
                <a:latin typeface="TH Sarabun New" panose="020B0500040200020003" pitchFamily="34" charset="-34"/>
                <a:cs typeface="TH Sarabun New" panose="020B0500040200020003" pitchFamily="34" charset="-34"/>
              </a:rPr>
              <a:t>. </a:t>
            </a:r>
          </a:p>
        </p:txBody>
      </p:sp>
      <p:sp>
        <p:nvSpPr>
          <p:cNvPr id="4" name="ตัวแทนหมายเลขสไลด์ 3">
            <a:extLst>
              <a:ext uri="{FF2B5EF4-FFF2-40B4-BE49-F238E27FC236}">
                <a16:creationId xmlns:a16="http://schemas.microsoft.com/office/drawing/2014/main" id="{B81E5999-5DFB-40DE-95D3-100AF39CC9E3}"/>
              </a:ext>
            </a:extLst>
          </p:cNvPr>
          <p:cNvSpPr>
            <a:spLocks noGrp="1"/>
          </p:cNvSpPr>
          <p:nvPr>
            <p:ph type="sldNum" sz="quarter" idx="12"/>
          </p:nvPr>
        </p:nvSpPr>
        <p:spPr>
          <a:xfrm>
            <a:off x="10317045" y="6129338"/>
            <a:ext cx="1062155" cy="490599"/>
          </a:xfrm>
        </p:spPr>
        <p:txBody>
          <a:bodyPr>
            <a:normAutofit/>
          </a:bodyPr>
          <a:lstStyle/>
          <a:p>
            <a:pPr>
              <a:spcAft>
                <a:spcPts val="600"/>
              </a:spcAft>
            </a:pPr>
            <a:fld id="{DF4F4E56-9E66-4710-B021-F8EE613329A2}" type="slidenum">
              <a:rPr lang="en-US" smtClean="0"/>
              <a:pPr>
                <a:spcAft>
                  <a:spcPts val="600"/>
                </a:spcAft>
              </a:pPr>
              <a:t>4</a:t>
            </a:fld>
            <a:endParaRPr lang="en-US"/>
          </a:p>
        </p:txBody>
      </p:sp>
      <p:pic>
        <p:nvPicPr>
          <p:cNvPr id="5" name="รูปภาพ 4">
            <a:extLst>
              <a:ext uri="{FF2B5EF4-FFF2-40B4-BE49-F238E27FC236}">
                <a16:creationId xmlns:a16="http://schemas.microsoft.com/office/drawing/2014/main" id="{95BB0C8D-2EF1-4E16-A3B7-61CFB4E70C8C}"/>
              </a:ext>
            </a:extLst>
          </p:cNvPr>
          <p:cNvPicPr>
            <a:picLocks noChangeAspect="1"/>
          </p:cNvPicPr>
          <p:nvPr/>
        </p:nvPicPr>
        <p:blipFill>
          <a:blip r:embed="rId3"/>
          <a:stretch>
            <a:fillRect/>
          </a:stretch>
        </p:blipFill>
        <p:spPr>
          <a:xfrm>
            <a:off x="3631705" y="2166394"/>
            <a:ext cx="4518344" cy="3716338"/>
          </a:xfrm>
          <a:prstGeom prst="roundRect">
            <a:avLst>
              <a:gd name="adj" fmla="val 3876"/>
            </a:avLst>
          </a:prstGeom>
          <a:ln>
            <a:solidFill>
              <a:schemeClr val="accent1"/>
            </a:solidFill>
          </a:ln>
          <a:effectLst/>
        </p:spPr>
      </p:pic>
      <p:pic>
        <p:nvPicPr>
          <p:cNvPr id="6" name="รูปภาพ 5">
            <a:extLst>
              <a:ext uri="{FF2B5EF4-FFF2-40B4-BE49-F238E27FC236}">
                <a16:creationId xmlns:a16="http://schemas.microsoft.com/office/drawing/2014/main" id="{D091602F-CEE9-4B3F-A604-1DF8F4986D6D}"/>
              </a:ext>
            </a:extLst>
          </p:cNvPr>
          <p:cNvPicPr>
            <a:picLocks noChangeAspect="1"/>
          </p:cNvPicPr>
          <p:nvPr/>
        </p:nvPicPr>
        <p:blipFill>
          <a:blip r:embed="rId4"/>
          <a:stretch>
            <a:fillRect/>
          </a:stretch>
        </p:blipFill>
        <p:spPr>
          <a:xfrm>
            <a:off x="6273215" y="3486212"/>
            <a:ext cx="5324475" cy="3133725"/>
          </a:xfrm>
          <a:prstGeom prst="rect">
            <a:avLst/>
          </a:prstGeom>
        </p:spPr>
      </p:pic>
    </p:spTree>
    <p:extLst>
      <p:ext uri="{BB962C8B-B14F-4D97-AF65-F5344CB8AC3E}">
        <p14:creationId xmlns:p14="http://schemas.microsoft.com/office/powerpoint/2010/main" val="332005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p:txBody>
          <a:bodyPr/>
          <a:lstStyle/>
          <a:p>
            <a:r>
              <a:rPr lang="en-US" dirty="0"/>
              <a:t>Background / Motivation</a:t>
            </a:r>
          </a:p>
        </p:txBody>
      </p:sp>
      <p:sp>
        <p:nvSpPr>
          <p:cNvPr id="3" name="ตัวแทนเนื้อหา 2">
            <a:extLst>
              <a:ext uri="{FF2B5EF4-FFF2-40B4-BE49-F238E27FC236}">
                <a16:creationId xmlns:a16="http://schemas.microsoft.com/office/drawing/2014/main" id="{8019FBE7-4F3F-4F04-A372-94077D6162BC}"/>
              </a:ext>
            </a:extLst>
          </p:cNvPr>
          <p:cNvSpPr>
            <a:spLocks noGrp="1"/>
          </p:cNvSpPr>
          <p:nvPr>
            <p:ph idx="1"/>
          </p:nvPr>
        </p:nvSpPr>
        <p:spPr/>
        <p:txBody>
          <a:bodyPr>
            <a:normAutofit/>
          </a:bodyPr>
          <a:lstStyle/>
          <a:p>
            <a:r>
              <a:rPr lang="en-US" dirty="0"/>
              <a:t>Firewall = Rule-based ACL, inflexible</a:t>
            </a:r>
          </a:p>
          <a:p>
            <a:r>
              <a:rPr lang="en-US" dirty="0"/>
              <a:t>Commercial IDS/IPS = Expensive, No need to configuration, Higher Reliability</a:t>
            </a:r>
          </a:p>
          <a:p>
            <a:r>
              <a:rPr lang="en-US" dirty="0"/>
              <a:t>Open source IDS = Often use rules or signature base + High False alarm</a:t>
            </a:r>
            <a:br>
              <a:rPr lang="en-US" dirty="0"/>
            </a:br>
            <a:r>
              <a:rPr lang="en-US" dirty="0"/>
              <a:t>False alarms can be reduced with Artificial Intelligence </a:t>
            </a:r>
            <a:br>
              <a:rPr lang="en-US" dirty="0"/>
            </a:br>
            <a:r>
              <a:rPr lang="en-US" dirty="0"/>
              <a:t>Machine learning + IDS = Faster, Could detect novel attack, </a:t>
            </a:r>
          </a:p>
        </p:txBody>
      </p:sp>
      <p:sp>
        <p:nvSpPr>
          <p:cNvPr id="4" name="ตัวแทนหมายเลขสไลด์ 3">
            <a:extLst>
              <a:ext uri="{FF2B5EF4-FFF2-40B4-BE49-F238E27FC236}">
                <a16:creationId xmlns:a16="http://schemas.microsoft.com/office/drawing/2014/main" id="{93E8FD6A-501F-4B68-B6C1-BD52356595E7}"/>
              </a:ext>
            </a:extLst>
          </p:cNvPr>
          <p:cNvSpPr>
            <a:spLocks noGrp="1"/>
          </p:cNvSpPr>
          <p:nvPr>
            <p:ph type="sldNum" sz="quarter" idx="12"/>
          </p:nvPr>
        </p:nvSpPr>
        <p:spPr/>
        <p:txBody>
          <a:bodyPr/>
          <a:lstStyle/>
          <a:p>
            <a:fld id="{DF4F4E56-9E66-4710-B021-F8EE613329A2}" type="slidenum">
              <a:rPr lang="en-US" smtClean="0"/>
              <a:t>5</a:t>
            </a:fld>
            <a:endParaRPr lang="en-US"/>
          </a:p>
        </p:txBody>
      </p:sp>
      <p:sp>
        <p:nvSpPr>
          <p:cNvPr id="5" name="กล่องข้อความ 4">
            <a:extLst>
              <a:ext uri="{FF2B5EF4-FFF2-40B4-BE49-F238E27FC236}">
                <a16:creationId xmlns:a16="http://schemas.microsoft.com/office/drawing/2014/main" id="{DE4766B9-645C-4A5D-9CF8-CE92946B86F5}"/>
              </a:ext>
            </a:extLst>
          </p:cNvPr>
          <p:cNvSpPr txBox="1"/>
          <p:nvPr/>
        </p:nvSpPr>
        <p:spPr>
          <a:xfrm>
            <a:off x="818712" y="5915888"/>
            <a:ext cx="8626077" cy="954107"/>
          </a:xfrm>
          <a:prstGeom prst="rect">
            <a:avLst/>
          </a:prstGeom>
          <a:noFill/>
        </p:spPr>
        <p:txBody>
          <a:bodyPr wrap="square" rtlCol="0">
            <a:spAutoFit/>
          </a:bodyPr>
          <a:lstStyle/>
          <a:p>
            <a:r>
              <a:rPr lang="en-US" sz="1400" dirty="0"/>
              <a:t>Mishra, </a:t>
            </a:r>
            <a:r>
              <a:rPr lang="en-US" sz="1400" dirty="0" err="1"/>
              <a:t>Preeti</a:t>
            </a:r>
            <a:r>
              <a:rPr lang="en-US" sz="1400" dirty="0"/>
              <a:t> &amp; </a:t>
            </a:r>
            <a:r>
              <a:rPr lang="en-US" sz="1400" dirty="0" err="1"/>
              <a:t>Varadharajan</a:t>
            </a:r>
            <a:r>
              <a:rPr lang="en-US" sz="1400" dirty="0"/>
              <a:t>, Vijay &amp; </a:t>
            </a:r>
            <a:r>
              <a:rPr lang="en-US" sz="1400" dirty="0" err="1"/>
              <a:t>Tupakula</a:t>
            </a:r>
            <a:r>
              <a:rPr lang="en-US" sz="1400" dirty="0"/>
              <a:t>, Uday &amp; Pilli, Emmanuel. (2018). A Detailed Investigation and Analysis of Using Machine Learning Techniques for Intrusion Detection. IEEE Communications Surveys &amp; Tutorials. PP. 1-1. 10.1109/COMST.2018.2847722. </a:t>
            </a:r>
          </a:p>
          <a:p>
            <a:endParaRPr lang="en-US" sz="1400" dirty="0"/>
          </a:p>
        </p:txBody>
      </p:sp>
    </p:spTree>
    <p:extLst>
      <p:ext uri="{BB962C8B-B14F-4D97-AF65-F5344CB8AC3E}">
        <p14:creationId xmlns:p14="http://schemas.microsoft.com/office/powerpoint/2010/main" val="324314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System Design – Network Architecture</a:t>
            </a:r>
          </a:p>
        </p:txBody>
      </p:sp>
      <p:sp>
        <p:nvSpPr>
          <p:cNvPr id="7" name="ตัวแทนเนื้อหา 6">
            <a:extLst>
              <a:ext uri="{FF2B5EF4-FFF2-40B4-BE49-F238E27FC236}">
                <a16:creationId xmlns:a16="http://schemas.microsoft.com/office/drawing/2014/main" id="{7A57FB20-8491-4F49-A8DD-BD08C06BDF99}"/>
              </a:ext>
            </a:extLst>
          </p:cNvPr>
          <p:cNvSpPr>
            <a:spLocks noGrp="1"/>
          </p:cNvSpPr>
          <p:nvPr>
            <p:ph sz="half" idx="2"/>
          </p:nvPr>
        </p:nvSpPr>
        <p:spPr>
          <a:xfrm>
            <a:off x="818713" y="2413000"/>
            <a:ext cx="6220262" cy="3632200"/>
          </a:xfrm>
        </p:spPr>
        <p:txBody>
          <a:bodyPr vert="horz" lIns="91440" tIns="45720" rIns="91440" bIns="45720" rtlCol="0" anchor="ctr">
            <a:normAutofit/>
          </a:bodyPr>
          <a:lstStyle/>
          <a:p>
            <a:r>
              <a:rPr lang="en-US" dirty="0"/>
              <a:t>The proposed system consists of SDN controller. SDN switch, and IoT devices, every equipment are inside private networks </a:t>
            </a:r>
          </a:p>
        </p:txBody>
      </p:sp>
      <p:sp>
        <p:nvSpPr>
          <p:cNvPr id="4" name="ตัวแทนหมายเลขสไลด์ 3">
            <a:extLst>
              <a:ext uri="{FF2B5EF4-FFF2-40B4-BE49-F238E27FC236}">
                <a16:creationId xmlns:a16="http://schemas.microsoft.com/office/drawing/2014/main" id="{7FC31C75-98CB-41FF-AAD0-DC03F6EDF2B8}"/>
              </a:ext>
            </a:extLst>
          </p:cNvPr>
          <p:cNvSpPr>
            <a:spLocks noGrp="1"/>
          </p:cNvSpPr>
          <p:nvPr>
            <p:ph type="sldNum" sz="quarter" idx="12"/>
          </p:nvPr>
        </p:nvSpPr>
        <p:spPr>
          <a:xfrm>
            <a:off x="10678331" y="5915888"/>
            <a:ext cx="1062155" cy="490599"/>
          </a:xfrm>
        </p:spPr>
        <p:txBody>
          <a:bodyPr vert="horz" lIns="91440" tIns="45720" rIns="91440" bIns="10800" rtlCol="0" anchor="b">
            <a:normAutofit/>
          </a:bodyPr>
          <a:lstStyle/>
          <a:p>
            <a:pPr defTabSz="914400">
              <a:spcAft>
                <a:spcPts val="600"/>
              </a:spcAft>
            </a:pPr>
            <a:fld id="{DF4F4E56-9E66-4710-B021-F8EE613329A2}" type="slidenum">
              <a:rPr lang="en-US" smtClean="0"/>
              <a:pPr defTabSz="914400">
                <a:spcAft>
                  <a:spcPts val="600"/>
                </a:spcAft>
              </a:pPr>
              <a:t>6</a:t>
            </a:fld>
            <a:endParaRPr lang="en-US"/>
          </a:p>
        </p:txBody>
      </p:sp>
      <p:pic>
        <p:nvPicPr>
          <p:cNvPr id="6" name="ตัวแทนเนื้อหา 5" descr="รูปภาพประกอบด้วย ข้อความ, แผนที่&#10;&#10;คำอธิบายที่สร้างโดยอัตโนมัติ">
            <a:extLst>
              <a:ext uri="{FF2B5EF4-FFF2-40B4-BE49-F238E27FC236}">
                <a16:creationId xmlns:a16="http://schemas.microsoft.com/office/drawing/2014/main" id="{8E8FDB3C-3219-4403-9482-DDEB19F09B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64457" y="2544762"/>
            <a:ext cx="4744613" cy="336867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9732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lnSpc>
                <a:spcPct val="90000"/>
              </a:lnSpc>
            </a:pPr>
            <a:r>
              <a:rPr lang="en-US" sz="3000">
                <a:solidFill>
                  <a:srgbClr val="FFFFFF"/>
                </a:solidFill>
              </a:rPr>
              <a:t>System Design – Detection and Blocking</a:t>
            </a:r>
          </a:p>
        </p:txBody>
      </p:sp>
      <p:sp>
        <p:nvSpPr>
          <p:cNvPr id="7" name="ตัวแทนเนื้อหา 6">
            <a:extLst>
              <a:ext uri="{FF2B5EF4-FFF2-40B4-BE49-F238E27FC236}">
                <a16:creationId xmlns:a16="http://schemas.microsoft.com/office/drawing/2014/main" id="{FC2C7F0D-DA5D-4984-A7A3-3992CAFB3BF7}"/>
              </a:ext>
            </a:extLst>
          </p:cNvPr>
          <p:cNvSpPr>
            <a:spLocks noGrp="1"/>
          </p:cNvSpPr>
          <p:nvPr>
            <p:ph sz="half" idx="2"/>
          </p:nvPr>
        </p:nvSpPr>
        <p:spPr>
          <a:xfrm>
            <a:off x="451514" y="2046514"/>
            <a:ext cx="3575737" cy="3994848"/>
          </a:xfrm>
        </p:spPr>
        <p:txBody>
          <a:bodyPr vert="horz" lIns="91440" tIns="45720" rIns="91440" bIns="45720" rtlCol="0" anchor="ctr">
            <a:normAutofit/>
          </a:bodyPr>
          <a:lstStyle/>
          <a:p>
            <a:pPr>
              <a:lnSpc>
                <a:spcPct val="90000"/>
              </a:lnSpc>
            </a:pPr>
            <a:r>
              <a:rPr lang="en-US" sz="1400">
                <a:solidFill>
                  <a:srgbClr val="FFFFFF"/>
                </a:solidFill>
              </a:rPr>
              <a:t>The SDN switch is preconfigured to mirror every packets to SDN controller </a:t>
            </a:r>
          </a:p>
          <a:p>
            <a:pPr>
              <a:lnSpc>
                <a:spcPct val="90000"/>
              </a:lnSpc>
            </a:pPr>
            <a:r>
              <a:rPr lang="en-US" sz="1400">
                <a:solidFill>
                  <a:srgbClr val="FFFFFF"/>
                </a:solidFill>
              </a:rPr>
              <a:t>The mirror packets is converted to flow data by Argus, then detection module will parse Argus flow into flow features, generate additional features and classify flow, when malicious flow is detected, the detection module will edit Access control list of SDN controller entries in order to block flow from source IP address.</a:t>
            </a:r>
          </a:p>
          <a:p>
            <a:pPr>
              <a:lnSpc>
                <a:spcPct val="90000"/>
              </a:lnSpc>
            </a:pPr>
            <a:r>
              <a:rPr lang="en-US" sz="1400">
                <a:solidFill>
                  <a:srgbClr val="FFFFFF"/>
                </a:solidFill>
              </a:rPr>
              <a:t>Argus is layer 2+ Network auditing tools </a:t>
            </a:r>
          </a:p>
          <a:p>
            <a:pPr>
              <a:lnSpc>
                <a:spcPct val="90000"/>
              </a:lnSpc>
            </a:pPr>
            <a:r>
              <a:rPr lang="en-US" sz="1400">
                <a:solidFill>
                  <a:srgbClr val="FFFFFF"/>
                </a:solidFill>
              </a:rPr>
              <a:t>Can prase live traffic, pcap, and more</a:t>
            </a:r>
          </a:p>
        </p:txBody>
      </p:sp>
      <p:sp>
        <p:nvSpPr>
          <p:cNvPr id="4" name="ตัวแทนหมายเลขสไลด์ 3">
            <a:extLst>
              <a:ext uri="{FF2B5EF4-FFF2-40B4-BE49-F238E27FC236}">
                <a16:creationId xmlns:a16="http://schemas.microsoft.com/office/drawing/2014/main" id="{EDA12769-4F62-4429-98EE-888057C93EB0}"/>
              </a:ext>
            </a:extLst>
          </p:cNvPr>
          <p:cNvSpPr>
            <a:spLocks noGrp="1"/>
          </p:cNvSpPr>
          <p:nvPr>
            <p:ph type="sldNum" sz="quarter" idx="12"/>
          </p:nvPr>
        </p:nvSpPr>
        <p:spPr>
          <a:xfrm>
            <a:off x="10678331" y="5915888"/>
            <a:ext cx="1062155" cy="490599"/>
          </a:xfrm>
        </p:spPr>
        <p:txBody>
          <a:bodyPr vert="horz" lIns="91440" tIns="45720" rIns="91440" bIns="10800" rtlCol="0" anchor="b">
            <a:normAutofit/>
          </a:bodyPr>
          <a:lstStyle/>
          <a:p>
            <a:pPr defTabSz="914400">
              <a:spcAft>
                <a:spcPts val="600"/>
              </a:spcAft>
            </a:pPr>
            <a:fld id="{DF4F4E56-9E66-4710-B021-F8EE613329A2}" type="slidenum">
              <a:rPr lang="en-US" smtClean="0"/>
              <a:pPr defTabSz="914400">
                <a:spcAft>
                  <a:spcPts val="600"/>
                </a:spcAft>
              </a:pPr>
              <a:t>7</a:t>
            </a:fld>
            <a:endParaRPr lang="en-US"/>
          </a:p>
        </p:txBody>
      </p:sp>
      <p:pic>
        <p:nvPicPr>
          <p:cNvPr id="5" name="รูปภาพ 4" descr="รูปภาพประกอบด้วย ภาพหน้าจอ&#10;&#10;คำอธิบายที่สร้างโดยอัตโนมัติ">
            <a:extLst>
              <a:ext uri="{FF2B5EF4-FFF2-40B4-BE49-F238E27FC236}">
                <a16:creationId xmlns:a16="http://schemas.microsoft.com/office/drawing/2014/main" id="{75D3C340-0BE0-474F-86F3-AD8C21C7C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790" y="929274"/>
            <a:ext cx="6267743" cy="4700807"/>
          </a:xfrm>
          <a:prstGeom prst="roundRect">
            <a:avLst>
              <a:gd name="adj" fmla="val 3876"/>
            </a:avLst>
          </a:prstGeom>
          <a:ln>
            <a:solidFill>
              <a:schemeClr val="accent1"/>
            </a:solidFill>
          </a:ln>
          <a:effectLst/>
        </p:spPr>
      </p:pic>
      <p:sp>
        <p:nvSpPr>
          <p:cNvPr id="10" name="กล่องข้อความ 9">
            <a:extLst>
              <a:ext uri="{FF2B5EF4-FFF2-40B4-BE49-F238E27FC236}">
                <a16:creationId xmlns:a16="http://schemas.microsoft.com/office/drawing/2014/main" id="{85BB6245-07F0-4604-9D85-D5586D2EAFD2}"/>
              </a:ext>
            </a:extLst>
          </p:cNvPr>
          <p:cNvSpPr txBox="1"/>
          <p:nvPr/>
        </p:nvSpPr>
        <p:spPr>
          <a:xfrm>
            <a:off x="6096000" y="5915888"/>
            <a:ext cx="4758794" cy="369332"/>
          </a:xfrm>
          <a:prstGeom prst="rect">
            <a:avLst/>
          </a:prstGeom>
          <a:noFill/>
        </p:spPr>
        <p:txBody>
          <a:bodyPr wrap="square" rtlCol="0">
            <a:spAutoFit/>
          </a:bodyPr>
          <a:lstStyle/>
          <a:p>
            <a:r>
              <a:rPr lang="en-US" dirty="0"/>
              <a:t>SDN controller components </a:t>
            </a:r>
          </a:p>
        </p:txBody>
      </p:sp>
    </p:spTree>
    <p:extLst>
      <p:ext uri="{BB962C8B-B14F-4D97-AF65-F5344CB8AC3E}">
        <p14:creationId xmlns:p14="http://schemas.microsoft.com/office/powerpoint/2010/main" val="197772951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System Design – Testbed</a:t>
            </a:r>
          </a:p>
        </p:txBody>
      </p:sp>
      <p:sp>
        <p:nvSpPr>
          <p:cNvPr id="5" name="ตัวแทนเนื้อหา 4">
            <a:extLst>
              <a:ext uri="{FF2B5EF4-FFF2-40B4-BE49-F238E27FC236}">
                <a16:creationId xmlns:a16="http://schemas.microsoft.com/office/drawing/2014/main" id="{48987DA2-DB44-451B-B388-4BC402233B88}"/>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r>
              <a:rPr lang="en-US" sz="1600" dirty="0"/>
              <a:t>Due to router problems</a:t>
            </a:r>
          </a:p>
          <a:p>
            <a:r>
              <a:rPr lang="en-US" sz="1600" dirty="0"/>
              <a:t>Testbed will be simulated on GNS3.</a:t>
            </a:r>
          </a:p>
          <a:p>
            <a:r>
              <a:rPr lang="en-US" sz="1600" dirty="0"/>
              <a:t>Most of system is emulated in GNS3 except Raspberry PI</a:t>
            </a:r>
          </a:p>
          <a:p>
            <a:endParaRPr lang="en-US" sz="1600" dirty="0"/>
          </a:p>
        </p:txBody>
      </p:sp>
      <p:sp>
        <p:nvSpPr>
          <p:cNvPr id="4" name="ตัวแทนหมายเลขสไลด์ 3">
            <a:extLst>
              <a:ext uri="{FF2B5EF4-FFF2-40B4-BE49-F238E27FC236}">
                <a16:creationId xmlns:a16="http://schemas.microsoft.com/office/drawing/2014/main" id="{7FC31C75-98CB-41FF-AAD0-DC03F6EDF2B8}"/>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F4F4E56-9E66-4710-B021-F8EE613329A2}" type="slidenum">
              <a:rPr lang="en-US" smtClean="0"/>
              <a:pPr defTabSz="914400">
                <a:spcAft>
                  <a:spcPts val="600"/>
                </a:spcAft>
              </a:pPr>
              <a:t>8</a:t>
            </a:fld>
            <a:endParaRPr lang="en-US"/>
          </a:p>
        </p:txBody>
      </p:sp>
      <p:pic>
        <p:nvPicPr>
          <p:cNvPr id="3" name="รูปภาพ 2" descr="รูปภาพประกอบด้วย ข้อความ, แผนที่&#10;&#10;คำอธิบายที่สร้างโดยอัตโนมัติ">
            <a:extLst>
              <a:ext uri="{FF2B5EF4-FFF2-40B4-BE49-F238E27FC236}">
                <a16:creationId xmlns:a16="http://schemas.microsoft.com/office/drawing/2014/main" id="{3534BDF5-9434-4783-B414-FA5C0CBC2869}"/>
              </a:ext>
            </a:extLst>
          </p:cNvPr>
          <p:cNvPicPr>
            <a:picLocks noChangeAspect="1"/>
          </p:cNvPicPr>
          <p:nvPr/>
        </p:nvPicPr>
        <p:blipFill>
          <a:blip r:embed="rId3"/>
          <a:stretch>
            <a:fillRect/>
          </a:stretch>
        </p:blipFill>
        <p:spPr>
          <a:xfrm>
            <a:off x="5101851" y="2576285"/>
            <a:ext cx="6277349" cy="3389767"/>
          </a:xfrm>
          <a:prstGeom prst="roundRect">
            <a:avLst>
              <a:gd name="adj" fmla="val 0"/>
            </a:avLst>
          </a:prstGeom>
          <a:ln>
            <a:solidFill>
              <a:schemeClr val="accent1"/>
            </a:solidFill>
          </a:ln>
          <a:effectLst/>
        </p:spPr>
      </p:pic>
    </p:spTree>
    <p:extLst>
      <p:ext uri="{BB962C8B-B14F-4D97-AF65-F5344CB8AC3E}">
        <p14:creationId xmlns:p14="http://schemas.microsoft.com/office/powerpoint/2010/main" val="72754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F31590-2D5C-4931-8ED7-243DF9821DBE}"/>
              </a:ext>
            </a:extLst>
          </p:cNvPr>
          <p:cNvSpPr>
            <a:spLocks noGrp="1"/>
          </p:cNvSpPr>
          <p:nvPr>
            <p:ph type="title"/>
          </p:nvPr>
        </p:nvSpPr>
        <p:spPr/>
        <p:txBody>
          <a:bodyPr/>
          <a:lstStyle/>
          <a:p>
            <a:r>
              <a:rPr lang="en-US" dirty="0"/>
              <a:t>System Design - Datasets</a:t>
            </a:r>
          </a:p>
        </p:txBody>
      </p:sp>
      <p:sp>
        <p:nvSpPr>
          <p:cNvPr id="3" name="ตัวแทนเนื้อหา 2">
            <a:extLst>
              <a:ext uri="{FF2B5EF4-FFF2-40B4-BE49-F238E27FC236}">
                <a16:creationId xmlns:a16="http://schemas.microsoft.com/office/drawing/2014/main" id="{8019FBE7-4F3F-4F04-A372-94077D6162BC}"/>
              </a:ext>
            </a:extLst>
          </p:cNvPr>
          <p:cNvSpPr>
            <a:spLocks noGrp="1"/>
          </p:cNvSpPr>
          <p:nvPr>
            <p:ph idx="1"/>
          </p:nvPr>
        </p:nvSpPr>
        <p:spPr>
          <a:xfrm>
            <a:off x="480903" y="2436525"/>
            <a:ext cx="3988958" cy="3636511"/>
          </a:xfrm>
        </p:spPr>
        <p:txBody>
          <a:bodyPr/>
          <a:lstStyle/>
          <a:p>
            <a:pPr lvl="0"/>
            <a:r>
              <a:rPr lang="en-US" sz="2800" dirty="0" err="1"/>
              <a:t>BoT</a:t>
            </a:r>
            <a:r>
              <a:rPr lang="en-US" sz="2800" dirty="0"/>
              <a:t>-IoT Dataset</a:t>
            </a:r>
          </a:p>
          <a:p>
            <a:pPr lvl="0"/>
            <a:r>
              <a:rPr lang="en-US" dirty="0"/>
              <a:t>We selected Service Scan and Dos Attack for this system</a:t>
            </a:r>
          </a:p>
          <a:p>
            <a:pPr lvl="0"/>
            <a:r>
              <a:rPr lang="en-US" dirty="0"/>
              <a:t>Model training will use features according to </a:t>
            </a:r>
            <a:r>
              <a:rPr lang="en-US" dirty="0" err="1"/>
              <a:t>BoT</a:t>
            </a:r>
            <a:r>
              <a:rPr lang="en-US" dirty="0"/>
              <a:t>-IoT 10 Best features.</a:t>
            </a:r>
            <a:endParaRPr lang="th-TH" dirty="0"/>
          </a:p>
          <a:p>
            <a:pPr lvl="0"/>
            <a:r>
              <a:rPr lang="en-US" dirty="0"/>
              <a:t>Features was select by calculating Correlation coefficient and Joint entropy and select the best one.</a:t>
            </a:r>
          </a:p>
          <a:p>
            <a:pPr lvl="0"/>
            <a:endParaRPr lang="en-US" dirty="0"/>
          </a:p>
          <a:p>
            <a:pPr lvl="0"/>
            <a:endParaRPr lang="en-US" dirty="0"/>
          </a:p>
        </p:txBody>
      </p:sp>
      <p:sp>
        <p:nvSpPr>
          <p:cNvPr id="4" name="ตัวแทนหมายเลขสไลด์ 3">
            <a:extLst>
              <a:ext uri="{FF2B5EF4-FFF2-40B4-BE49-F238E27FC236}">
                <a16:creationId xmlns:a16="http://schemas.microsoft.com/office/drawing/2014/main" id="{98AF7857-84F0-4821-BF8A-F749F957DE0C}"/>
              </a:ext>
            </a:extLst>
          </p:cNvPr>
          <p:cNvSpPr>
            <a:spLocks noGrp="1"/>
          </p:cNvSpPr>
          <p:nvPr>
            <p:ph type="sldNum" sz="quarter" idx="12"/>
          </p:nvPr>
        </p:nvSpPr>
        <p:spPr/>
        <p:txBody>
          <a:bodyPr/>
          <a:lstStyle/>
          <a:p>
            <a:fld id="{DF4F4E56-9E66-4710-B021-F8EE613329A2}" type="slidenum">
              <a:rPr lang="en-US" smtClean="0"/>
              <a:t>9</a:t>
            </a:fld>
            <a:endParaRPr lang="en-US"/>
          </a:p>
        </p:txBody>
      </p:sp>
      <p:graphicFrame>
        <p:nvGraphicFramePr>
          <p:cNvPr id="5" name="ตาราง 5">
            <a:extLst>
              <a:ext uri="{FF2B5EF4-FFF2-40B4-BE49-F238E27FC236}">
                <a16:creationId xmlns:a16="http://schemas.microsoft.com/office/drawing/2014/main" id="{0A409CD4-21D9-40FE-BB63-A960FB994F4E}"/>
              </a:ext>
            </a:extLst>
          </p:cNvPr>
          <p:cNvGraphicFramePr>
            <a:graphicFrameLocks noGrp="1"/>
          </p:cNvGraphicFramePr>
          <p:nvPr>
            <p:extLst>
              <p:ext uri="{D42A27DB-BD31-4B8C-83A1-F6EECF244321}">
                <p14:modId xmlns:p14="http://schemas.microsoft.com/office/powerpoint/2010/main" val="1636647217"/>
              </p:ext>
            </p:extLst>
          </p:nvPr>
        </p:nvGraphicFramePr>
        <p:xfrm>
          <a:off x="5209698" y="2020182"/>
          <a:ext cx="5999710" cy="3895706"/>
        </p:xfrm>
        <a:graphic>
          <a:graphicData uri="http://schemas.openxmlformats.org/drawingml/2006/table">
            <a:tbl>
              <a:tblPr firstRow="1" bandRow="1">
                <a:tableStyleId>{5C22544A-7EE6-4342-B048-85BDC9FD1C3A}</a:tableStyleId>
              </a:tblPr>
              <a:tblGrid>
                <a:gridCol w="1812105">
                  <a:extLst>
                    <a:ext uri="{9D8B030D-6E8A-4147-A177-3AD203B41FA5}">
                      <a16:colId xmlns:a16="http://schemas.microsoft.com/office/drawing/2014/main" val="3707290227"/>
                    </a:ext>
                  </a:extLst>
                </a:gridCol>
                <a:gridCol w="4187605">
                  <a:extLst>
                    <a:ext uri="{9D8B030D-6E8A-4147-A177-3AD203B41FA5}">
                      <a16:colId xmlns:a16="http://schemas.microsoft.com/office/drawing/2014/main" val="2396247988"/>
                    </a:ext>
                  </a:extLst>
                </a:gridCol>
              </a:tblGrid>
              <a:tr h="337849">
                <a:tc>
                  <a:txBody>
                    <a:bodyPr/>
                    <a:lstStyle/>
                    <a:p>
                      <a:r>
                        <a:rPr lang="en-US" sz="1400" dirty="0"/>
                        <a:t>Feature Name</a:t>
                      </a:r>
                    </a:p>
                  </a:txBody>
                  <a:tcPr marL="90495" marR="90495" marT="45248" marB="45248"/>
                </a:tc>
                <a:tc>
                  <a:txBody>
                    <a:bodyPr/>
                    <a:lstStyle/>
                    <a:p>
                      <a:r>
                        <a:rPr lang="en-US" sz="1400" dirty="0"/>
                        <a:t>Meaning</a:t>
                      </a:r>
                    </a:p>
                  </a:txBody>
                  <a:tcPr marL="90495" marR="90495" marT="45248" marB="45248"/>
                </a:tc>
                <a:extLst>
                  <a:ext uri="{0D108BD9-81ED-4DB2-BD59-A6C34878D82A}">
                    <a16:rowId xmlns:a16="http://schemas.microsoft.com/office/drawing/2014/main" val="649258852"/>
                  </a:ext>
                </a:extLst>
              </a:tr>
              <a:tr h="337849">
                <a:tc>
                  <a:txBody>
                    <a:bodyPr/>
                    <a:lstStyle/>
                    <a:p>
                      <a:r>
                        <a:rPr lang="en-US" sz="1400" dirty="0"/>
                        <a:t>state</a:t>
                      </a:r>
                    </a:p>
                  </a:txBody>
                  <a:tcPr marL="90495" marR="90495" marT="45248" marB="45248"/>
                </a:tc>
                <a:tc>
                  <a:txBody>
                    <a:bodyPr/>
                    <a:lstStyle/>
                    <a:p>
                      <a:r>
                        <a:rPr lang="en-US" sz="1400" dirty="0"/>
                        <a:t>Transaction state </a:t>
                      </a:r>
                    </a:p>
                  </a:txBody>
                  <a:tcPr marL="90495" marR="90495" marT="45248" marB="45248"/>
                </a:tc>
                <a:extLst>
                  <a:ext uri="{0D108BD9-81ED-4DB2-BD59-A6C34878D82A}">
                    <a16:rowId xmlns:a16="http://schemas.microsoft.com/office/drawing/2014/main" val="3077412089"/>
                  </a:ext>
                </a:extLst>
              </a:tr>
              <a:tr h="337849">
                <a:tc>
                  <a:txBody>
                    <a:bodyPr/>
                    <a:lstStyle/>
                    <a:p>
                      <a:r>
                        <a:rPr lang="en-US" sz="1400" dirty="0"/>
                        <a:t>seq</a:t>
                      </a:r>
                    </a:p>
                  </a:txBody>
                  <a:tcPr marL="90495" marR="90495" marT="45248" marB="45248"/>
                </a:tc>
                <a:tc>
                  <a:txBody>
                    <a:bodyPr/>
                    <a:lstStyle/>
                    <a:p>
                      <a:r>
                        <a:rPr lang="en-US" sz="1400" dirty="0"/>
                        <a:t>Argus sequence number</a:t>
                      </a:r>
                    </a:p>
                  </a:txBody>
                  <a:tcPr marL="90495" marR="90495" marT="45248" marB="45248"/>
                </a:tc>
                <a:extLst>
                  <a:ext uri="{0D108BD9-81ED-4DB2-BD59-A6C34878D82A}">
                    <a16:rowId xmlns:a16="http://schemas.microsoft.com/office/drawing/2014/main" val="3314237255"/>
                  </a:ext>
                </a:extLst>
              </a:tr>
              <a:tr h="337849">
                <a:tc>
                  <a:txBody>
                    <a:bodyPr/>
                    <a:lstStyle/>
                    <a:p>
                      <a:r>
                        <a:rPr lang="en-US" sz="1400" dirty="0"/>
                        <a:t>mean</a:t>
                      </a:r>
                    </a:p>
                  </a:txBody>
                  <a:tcPr marL="90495" marR="90495" marT="45248" marB="45248"/>
                </a:tc>
                <a:tc>
                  <a:txBody>
                    <a:bodyPr/>
                    <a:lstStyle/>
                    <a:p>
                      <a:r>
                        <a:rPr lang="en-US" sz="1400" dirty="0"/>
                        <a:t>Average duration of aggregated records</a:t>
                      </a:r>
                    </a:p>
                  </a:txBody>
                  <a:tcPr marL="90495" marR="90495" marT="45248" marB="45248"/>
                </a:tc>
                <a:extLst>
                  <a:ext uri="{0D108BD9-81ED-4DB2-BD59-A6C34878D82A}">
                    <a16:rowId xmlns:a16="http://schemas.microsoft.com/office/drawing/2014/main" val="3036407549"/>
                  </a:ext>
                </a:extLst>
              </a:tr>
              <a:tr h="337849">
                <a:tc>
                  <a:txBody>
                    <a:bodyPr/>
                    <a:lstStyle/>
                    <a:p>
                      <a:r>
                        <a:rPr lang="en-US" sz="1400" dirty="0" err="1"/>
                        <a:t>stddev</a:t>
                      </a:r>
                      <a:endParaRPr lang="en-US" sz="1400" dirty="0"/>
                    </a:p>
                  </a:txBody>
                  <a:tcPr marL="90495" marR="90495" marT="45248" marB="45248"/>
                </a:tc>
                <a:tc>
                  <a:txBody>
                    <a:bodyPr/>
                    <a:lstStyle/>
                    <a:p>
                      <a:r>
                        <a:rPr lang="en-US" sz="1400" dirty="0"/>
                        <a:t>Standard deviation of aggregated records</a:t>
                      </a:r>
                    </a:p>
                  </a:txBody>
                  <a:tcPr marL="90495" marR="90495" marT="45248" marB="45248"/>
                </a:tc>
                <a:extLst>
                  <a:ext uri="{0D108BD9-81ED-4DB2-BD59-A6C34878D82A}">
                    <a16:rowId xmlns:a16="http://schemas.microsoft.com/office/drawing/2014/main" val="1650673027"/>
                  </a:ext>
                </a:extLst>
              </a:tr>
              <a:tr h="337849">
                <a:tc>
                  <a:txBody>
                    <a:bodyPr/>
                    <a:lstStyle/>
                    <a:p>
                      <a:r>
                        <a:rPr lang="en-US" sz="1400" dirty="0"/>
                        <a:t>min</a:t>
                      </a:r>
                    </a:p>
                  </a:txBody>
                  <a:tcPr marL="90495" marR="90495" marT="45248" marB="45248"/>
                </a:tc>
                <a:tc>
                  <a:txBody>
                    <a:bodyPr/>
                    <a:lstStyle/>
                    <a:p>
                      <a:r>
                        <a:rPr lang="en-US" sz="1400" dirty="0"/>
                        <a:t>Minimum duration of aggregated records </a:t>
                      </a:r>
                    </a:p>
                  </a:txBody>
                  <a:tcPr marL="90495" marR="90495" marT="45248" marB="45248"/>
                </a:tc>
                <a:extLst>
                  <a:ext uri="{0D108BD9-81ED-4DB2-BD59-A6C34878D82A}">
                    <a16:rowId xmlns:a16="http://schemas.microsoft.com/office/drawing/2014/main" val="2357749193"/>
                  </a:ext>
                </a:extLst>
              </a:tr>
              <a:tr h="337849">
                <a:tc>
                  <a:txBody>
                    <a:bodyPr/>
                    <a:lstStyle/>
                    <a:p>
                      <a:r>
                        <a:rPr lang="en-US" sz="1400" dirty="0"/>
                        <a:t>max</a:t>
                      </a:r>
                    </a:p>
                  </a:txBody>
                  <a:tcPr marL="90495" marR="90495" marT="45248" marB="45248"/>
                </a:tc>
                <a:tc>
                  <a:txBody>
                    <a:bodyPr/>
                    <a:lstStyle/>
                    <a:p>
                      <a:r>
                        <a:rPr lang="en-US" sz="1400" dirty="0"/>
                        <a:t>Maximum duration of aggregated records</a:t>
                      </a:r>
                    </a:p>
                  </a:txBody>
                  <a:tcPr marL="90495" marR="90495" marT="45248" marB="45248"/>
                </a:tc>
                <a:extLst>
                  <a:ext uri="{0D108BD9-81ED-4DB2-BD59-A6C34878D82A}">
                    <a16:rowId xmlns:a16="http://schemas.microsoft.com/office/drawing/2014/main" val="546535269"/>
                  </a:ext>
                </a:extLst>
              </a:tr>
              <a:tr h="337849">
                <a:tc>
                  <a:txBody>
                    <a:bodyPr/>
                    <a:lstStyle/>
                    <a:p>
                      <a:r>
                        <a:rPr lang="en-US" sz="1400" dirty="0" err="1"/>
                        <a:t>srate</a:t>
                      </a:r>
                      <a:endParaRPr lang="en-US" sz="1400" dirty="0"/>
                    </a:p>
                  </a:txBody>
                  <a:tcPr marL="90495" marR="90495" marT="45248" marB="45248"/>
                </a:tc>
                <a:tc>
                  <a:txBody>
                    <a:bodyPr/>
                    <a:lstStyle/>
                    <a:p>
                      <a:r>
                        <a:rPr lang="en-US" sz="1400" dirty="0"/>
                        <a:t>Source-to-destination packets per second </a:t>
                      </a:r>
                    </a:p>
                  </a:txBody>
                  <a:tcPr marL="90495" marR="90495" marT="45248" marB="45248"/>
                </a:tc>
                <a:extLst>
                  <a:ext uri="{0D108BD9-81ED-4DB2-BD59-A6C34878D82A}">
                    <a16:rowId xmlns:a16="http://schemas.microsoft.com/office/drawing/2014/main" val="3078514636"/>
                  </a:ext>
                </a:extLst>
              </a:tr>
              <a:tr h="337849">
                <a:tc>
                  <a:txBody>
                    <a:bodyPr/>
                    <a:lstStyle/>
                    <a:p>
                      <a:r>
                        <a:rPr lang="en-US" sz="1400" dirty="0" err="1"/>
                        <a:t>drate</a:t>
                      </a:r>
                      <a:endParaRPr lang="en-US" sz="1400" dirty="0"/>
                    </a:p>
                  </a:txBody>
                  <a:tcPr marL="90495" marR="90495" marT="45248" marB="45248"/>
                </a:tc>
                <a:tc>
                  <a:txBody>
                    <a:bodyPr/>
                    <a:lstStyle/>
                    <a:p>
                      <a:r>
                        <a:rPr lang="en-US" sz="1400" dirty="0"/>
                        <a:t>Destination-to-source packets per second </a:t>
                      </a:r>
                    </a:p>
                  </a:txBody>
                  <a:tcPr marL="90495" marR="90495" marT="45248" marB="45248"/>
                </a:tc>
                <a:extLst>
                  <a:ext uri="{0D108BD9-81ED-4DB2-BD59-A6C34878D82A}">
                    <a16:rowId xmlns:a16="http://schemas.microsoft.com/office/drawing/2014/main" val="2985034530"/>
                  </a:ext>
                </a:extLst>
              </a:tr>
              <a:tr h="337849">
                <a:tc>
                  <a:txBody>
                    <a:bodyPr/>
                    <a:lstStyle/>
                    <a:p>
                      <a:r>
                        <a:rPr lang="en-US" sz="1400" dirty="0"/>
                        <a:t>N IN Conn P </a:t>
                      </a:r>
                      <a:r>
                        <a:rPr lang="en-US" sz="1400" dirty="0" err="1"/>
                        <a:t>SrcIP</a:t>
                      </a:r>
                      <a:r>
                        <a:rPr lang="en-US" sz="1400" dirty="0"/>
                        <a:t> </a:t>
                      </a:r>
                    </a:p>
                  </a:txBody>
                  <a:tcPr marL="90495" marR="90495" marT="45248" marB="45248"/>
                </a:tc>
                <a:tc>
                  <a:txBody>
                    <a:bodyPr/>
                    <a:lstStyle/>
                    <a:p>
                      <a:r>
                        <a:rPr lang="en-US" sz="1400" dirty="0"/>
                        <a:t>Number of inbound connections per source IP</a:t>
                      </a:r>
                    </a:p>
                  </a:txBody>
                  <a:tcPr marL="90495" marR="90495" marT="45248" marB="45248"/>
                </a:tc>
                <a:extLst>
                  <a:ext uri="{0D108BD9-81ED-4DB2-BD59-A6C34878D82A}">
                    <a16:rowId xmlns:a16="http://schemas.microsoft.com/office/drawing/2014/main" val="926991902"/>
                  </a:ext>
                </a:extLst>
              </a:tr>
              <a:tr h="337849">
                <a:tc>
                  <a:txBody>
                    <a:bodyPr/>
                    <a:lstStyle/>
                    <a:p>
                      <a:r>
                        <a:rPr lang="en-US" sz="1400" dirty="0"/>
                        <a:t>N IN Conn P </a:t>
                      </a:r>
                      <a:r>
                        <a:rPr lang="en-US" sz="1400" dirty="0" err="1"/>
                        <a:t>DstIP</a:t>
                      </a:r>
                      <a:r>
                        <a:rPr lang="en-US" sz="1400" dirty="0"/>
                        <a:t> </a:t>
                      </a:r>
                    </a:p>
                  </a:txBody>
                  <a:tcPr marL="90495" marR="90495" marT="45248" marB="45248"/>
                </a:tc>
                <a:tc>
                  <a:txBody>
                    <a:bodyPr/>
                    <a:lstStyle/>
                    <a:p>
                      <a:r>
                        <a:rPr lang="en-US" sz="1400" dirty="0"/>
                        <a:t>Number of inbound connections per destination IP</a:t>
                      </a:r>
                    </a:p>
                  </a:txBody>
                  <a:tcPr marL="90495" marR="90495" marT="45248" marB="45248"/>
                </a:tc>
                <a:extLst>
                  <a:ext uri="{0D108BD9-81ED-4DB2-BD59-A6C34878D82A}">
                    <a16:rowId xmlns:a16="http://schemas.microsoft.com/office/drawing/2014/main" val="663914429"/>
                  </a:ext>
                </a:extLst>
              </a:tr>
            </a:tbl>
          </a:graphicData>
        </a:graphic>
      </p:graphicFrame>
      <p:graphicFrame>
        <p:nvGraphicFramePr>
          <p:cNvPr id="6" name="ตาราง 5">
            <a:extLst>
              <a:ext uri="{FF2B5EF4-FFF2-40B4-BE49-F238E27FC236}">
                <a16:creationId xmlns:a16="http://schemas.microsoft.com/office/drawing/2014/main" id="{05405477-6E63-457E-B303-5CA77705A54A}"/>
              </a:ext>
            </a:extLst>
          </p:cNvPr>
          <p:cNvGraphicFramePr>
            <a:graphicFrameLocks noGrp="1"/>
          </p:cNvGraphicFramePr>
          <p:nvPr>
            <p:extLst>
              <p:ext uri="{D42A27DB-BD31-4B8C-83A1-F6EECF244321}">
                <p14:modId xmlns:p14="http://schemas.microsoft.com/office/powerpoint/2010/main" val="936872188"/>
              </p:ext>
            </p:extLst>
          </p:nvPr>
        </p:nvGraphicFramePr>
        <p:xfrm>
          <a:off x="451514" y="5622940"/>
          <a:ext cx="4267713" cy="925571"/>
        </p:xfrm>
        <a:graphic>
          <a:graphicData uri="http://schemas.openxmlformats.org/drawingml/2006/table">
            <a:tbl>
              <a:tblPr firstRow="1" firstCol="1" bandRow="1">
                <a:tableStyleId>{5C22544A-7EE6-4342-B048-85BDC9FD1C3A}</a:tableStyleId>
              </a:tblPr>
              <a:tblGrid>
                <a:gridCol w="1688371">
                  <a:extLst>
                    <a:ext uri="{9D8B030D-6E8A-4147-A177-3AD203B41FA5}">
                      <a16:colId xmlns:a16="http://schemas.microsoft.com/office/drawing/2014/main" val="3792899596"/>
                    </a:ext>
                  </a:extLst>
                </a:gridCol>
                <a:gridCol w="1348033">
                  <a:extLst>
                    <a:ext uri="{9D8B030D-6E8A-4147-A177-3AD203B41FA5}">
                      <a16:colId xmlns:a16="http://schemas.microsoft.com/office/drawing/2014/main" val="3768339452"/>
                    </a:ext>
                  </a:extLst>
                </a:gridCol>
                <a:gridCol w="1231309">
                  <a:extLst>
                    <a:ext uri="{9D8B030D-6E8A-4147-A177-3AD203B41FA5}">
                      <a16:colId xmlns:a16="http://schemas.microsoft.com/office/drawing/2014/main" val="1076891517"/>
                    </a:ext>
                  </a:extLst>
                </a:gridCol>
              </a:tblGrid>
              <a:tr h="221991">
                <a:tc>
                  <a:txBody>
                    <a:bodyPr/>
                    <a:lstStyle/>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200">
                          <a:effectLst/>
                        </a:rPr>
                        <a:t>Normal Traffic</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200" dirty="0">
                          <a:effectLst/>
                        </a:rPr>
                        <a:t>Attack traffic</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492713839"/>
                  </a:ext>
                </a:extLst>
              </a:tr>
              <a:tr h="456057">
                <a:tc>
                  <a:txBody>
                    <a:bodyPr/>
                    <a:lstStyle/>
                    <a:p>
                      <a:pPr>
                        <a:lnSpc>
                          <a:spcPct val="107000"/>
                        </a:lnSpc>
                        <a:spcAft>
                          <a:spcPts val="0"/>
                        </a:spcAft>
                      </a:pPr>
                      <a:r>
                        <a:rPr lang="en-US" sz="1200" dirty="0">
                          <a:effectLst/>
                        </a:rPr>
                        <a:t>Service scanning data</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600" dirty="0">
                          <a:effectLst/>
                        </a:rPr>
                        <a:t>2733</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600" dirty="0">
                          <a:effectLst/>
                        </a:rPr>
                        <a:t>1443364</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931404070"/>
                  </a:ext>
                </a:extLst>
              </a:tr>
              <a:tr h="222143">
                <a:tc>
                  <a:txBody>
                    <a:bodyPr/>
                    <a:lstStyle/>
                    <a:p>
                      <a:pPr>
                        <a:lnSpc>
                          <a:spcPct val="107000"/>
                        </a:lnSpc>
                        <a:spcAft>
                          <a:spcPts val="0"/>
                        </a:spcAft>
                      </a:pPr>
                      <a:r>
                        <a:rPr lang="en-US" sz="1200">
                          <a:effectLst/>
                        </a:rPr>
                        <a:t>TCP DoS data</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600">
                          <a:effectLst/>
                        </a:rPr>
                        <a:t>608</a:t>
                      </a:r>
                      <a:endParaRPr lang="en-US" sz="14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600" dirty="0">
                          <a:effectLst/>
                        </a:rPr>
                        <a:t>12315997</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585542383"/>
                  </a:ext>
                </a:extLst>
              </a:tr>
            </a:tbl>
          </a:graphicData>
        </a:graphic>
      </p:graphicFrame>
    </p:spTree>
    <p:extLst>
      <p:ext uri="{BB962C8B-B14F-4D97-AF65-F5344CB8AC3E}">
        <p14:creationId xmlns:p14="http://schemas.microsoft.com/office/powerpoint/2010/main" val="1858468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อ้างอิง">
  <a:themeElements>
    <a:clrScheme name="อ้างอิง">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อ้างอิง">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อ้างอิง">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1056</Words>
  <Application>Microsoft Office PowerPoint</Application>
  <PresentationFormat>แบบจอกว้าง</PresentationFormat>
  <Paragraphs>205</Paragraphs>
  <Slides>19</Slides>
  <Notes>15</Notes>
  <HiddenSlides>2</HiddenSlides>
  <MMClips>0</MMClips>
  <ScaleCrop>false</ScaleCrop>
  <HeadingPairs>
    <vt:vector size="6" baseType="variant">
      <vt:variant>
        <vt:lpstr>ฟอนต์ที่ถูกใช้</vt:lpstr>
      </vt:variant>
      <vt:variant>
        <vt:i4>6</vt:i4>
      </vt:variant>
      <vt:variant>
        <vt:lpstr>ธีม</vt:lpstr>
      </vt:variant>
      <vt:variant>
        <vt:i4>1</vt:i4>
      </vt:variant>
      <vt:variant>
        <vt:lpstr>ชื่อเรื่องสไลด์</vt:lpstr>
      </vt:variant>
      <vt:variant>
        <vt:i4>19</vt:i4>
      </vt:variant>
    </vt:vector>
  </HeadingPairs>
  <TitlesOfParts>
    <vt:vector size="26" baseType="lpstr">
      <vt:lpstr>Arial</vt:lpstr>
      <vt:lpstr>Calibri</vt:lpstr>
      <vt:lpstr>Cambria Math</vt:lpstr>
      <vt:lpstr>Century Gothic</vt:lpstr>
      <vt:lpstr>TH Sarabun New</vt:lpstr>
      <vt:lpstr>Wingdings 2</vt:lpstr>
      <vt:lpstr>อ้างอิง</vt:lpstr>
      <vt:lpstr>Filtering malicious flows for IoT devices in Software-Defined Networks</vt:lpstr>
      <vt:lpstr>Agenda</vt:lpstr>
      <vt:lpstr>Introduction: IoT</vt:lpstr>
      <vt:lpstr>Introduction: Iot</vt:lpstr>
      <vt:lpstr>Background / Motivation</vt:lpstr>
      <vt:lpstr>System Design – Network Architecture</vt:lpstr>
      <vt:lpstr>System Design – Detection and Blocking</vt:lpstr>
      <vt:lpstr>System Design – Testbed</vt:lpstr>
      <vt:lpstr>System Design - Datasets</vt:lpstr>
      <vt:lpstr>Evaluation – Model training </vt:lpstr>
      <vt:lpstr>Evaluation – Model training </vt:lpstr>
      <vt:lpstr>Evaluation – Model training </vt:lpstr>
      <vt:lpstr>Evaluation – Testing on real traffic</vt:lpstr>
      <vt:lpstr>Evaluation – Recovery time</vt:lpstr>
      <vt:lpstr>Conclusion </vt:lpstr>
      <vt:lpstr>Implication</vt:lpstr>
      <vt:lpstr>Related Works</vt:lpstr>
      <vt:lpstr>Q/A</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Filtering malicious flows for IoT devices in Software-Defined Networks</dc:title>
  <dc:creator>Woraphop Limpisuk</dc:creator>
  <cp:lastModifiedBy>Woraphop Limpisuk</cp:lastModifiedBy>
  <cp:revision>7</cp:revision>
  <dcterms:created xsi:type="dcterms:W3CDTF">2020-05-07T01:57:52Z</dcterms:created>
  <dcterms:modified xsi:type="dcterms:W3CDTF">2020-05-07T09:30:26Z</dcterms:modified>
</cp:coreProperties>
</file>