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95" r:id="rId4"/>
    <p:sldId id="296" r:id="rId5"/>
    <p:sldId id="325" r:id="rId6"/>
    <p:sldId id="326" r:id="rId7"/>
    <p:sldId id="327" r:id="rId8"/>
    <p:sldId id="328" r:id="rId9"/>
    <p:sldId id="339" r:id="rId10"/>
    <p:sldId id="330" r:id="rId11"/>
    <p:sldId id="332" r:id="rId12"/>
    <p:sldId id="331" r:id="rId13"/>
    <p:sldId id="333" r:id="rId14"/>
    <p:sldId id="337" r:id="rId15"/>
    <p:sldId id="334" r:id="rId16"/>
    <p:sldId id="349" r:id="rId17"/>
    <p:sldId id="350" r:id="rId18"/>
    <p:sldId id="351" r:id="rId19"/>
    <p:sldId id="352" r:id="rId20"/>
    <p:sldId id="353" r:id="rId21"/>
    <p:sldId id="354" r:id="rId22"/>
    <p:sldId id="348" r:id="rId23"/>
    <p:sldId id="336" r:id="rId24"/>
    <p:sldId id="335" r:id="rId25"/>
    <p:sldId id="338" r:id="rId26"/>
    <p:sldId id="340" r:id="rId27"/>
    <p:sldId id="343" r:id="rId28"/>
    <p:sldId id="342" r:id="rId29"/>
    <p:sldId id="344" r:id="rId30"/>
    <p:sldId id="345" r:id="rId31"/>
    <p:sldId id="346" r:id="rId32"/>
    <p:sldId id="34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D5B5"/>
    <a:srgbClr val="EF6C00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411" autoAdjust="0"/>
  </p:normalViewPr>
  <p:slideViewPr>
    <p:cSldViewPr snapToGrid="0" snapToObjects="1">
      <p:cViewPr>
        <p:scale>
          <a:sx n="90" d="100"/>
          <a:sy n="90" d="100"/>
        </p:scale>
        <p:origin x="-144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Distance-Vector Routing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168 – Fall 2016 – Section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Continuing the example from earlier</a:t>
            </a:r>
          </a:p>
          <a:p>
            <a:r>
              <a:rPr lang="en-US" dirty="0" smtClean="0"/>
              <a:t>Let’s consider just router </a:t>
            </a:r>
            <a:r>
              <a:rPr lang="en-US" b="1" dirty="0" smtClean="0"/>
              <a:t>A</a:t>
            </a:r>
            <a:r>
              <a:rPr lang="en-US" dirty="0" smtClean="0"/>
              <a:t> for now</a:t>
            </a:r>
          </a:p>
          <a:p>
            <a:r>
              <a:rPr lang="en-US" dirty="0" smtClean="0"/>
              <a:t>All routers initially flood their vectors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9" name="Shape 2360"/>
          <p:cNvSpPr/>
          <p:nvPr/>
        </p:nvSpPr>
        <p:spPr>
          <a:xfrm flipH="1">
            <a:off x="2890097" y="44355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2361"/>
          <p:cNvSpPr/>
          <p:nvPr/>
        </p:nvSpPr>
        <p:spPr>
          <a:xfrm>
            <a:off x="3142052" y="52105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Shape 2362"/>
          <p:cNvSpPr/>
          <p:nvPr/>
        </p:nvSpPr>
        <p:spPr>
          <a:xfrm>
            <a:off x="6050085" y="44337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23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4" name="Shape 23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5" name="Shape 23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6" name="Shape 23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7" name="Shape 23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51" name="Shape 2366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52" name="Shape 2361"/>
          <p:cNvSpPr/>
          <p:nvPr/>
        </p:nvSpPr>
        <p:spPr>
          <a:xfrm flipV="1">
            <a:off x="3158333" y="41552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3" name="Shape 2367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58" name="Shape 2367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94800"/>
              </p:ext>
            </p:extLst>
          </p:nvPr>
        </p:nvGraphicFramePr>
        <p:xfrm>
          <a:off x="303000" y="30533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13685"/>
              </p:ext>
            </p:extLst>
          </p:nvPr>
        </p:nvGraphicFramePr>
        <p:xfrm>
          <a:off x="6521448" y="55688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Shape 2361"/>
          <p:cNvSpPr/>
          <p:nvPr/>
        </p:nvSpPr>
        <p:spPr>
          <a:xfrm flipV="1">
            <a:off x="3158333" y="4388402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7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96799"/>
              </p:ext>
            </p:extLst>
          </p:nvPr>
        </p:nvGraphicFramePr>
        <p:xfrm>
          <a:off x="204334" y="571406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60339"/>
              </p:ext>
            </p:extLst>
          </p:nvPr>
        </p:nvGraphicFramePr>
        <p:xfrm>
          <a:off x="6299371" y="3053305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Initially, </a:t>
            </a:r>
            <a:r>
              <a:rPr lang="en-US" b="1" dirty="0" smtClean="0"/>
              <a:t>A </a:t>
            </a:r>
            <a:r>
              <a:rPr lang="en-US" dirty="0" smtClean="0"/>
              <a:t>doesn’t know either of its neighbors’</a:t>
            </a:r>
          </a:p>
          <a:p>
            <a:pPr marL="0" indent="0">
              <a:buNone/>
            </a:pPr>
            <a:r>
              <a:rPr lang="en-US" dirty="0" smtClean="0"/>
              <a:t>    vectors</a:t>
            </a: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0" name="Shape 2366"/>
          <p:cNvSpPr/>
          <p:nvPr/>
        </p:nvSpPr>
        <p:spPr>
          <a:xfrm>
            <a:off x="4146552" y="567571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95460"/>
              </p:ext>
            </p:extLst>
          </p:nvPr>
        </p:nvGraphicFramePr>
        <p:xfrm>
          <a:off x="3365111" y="4270719"/>
          <a:ext cx="216535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163778" y="2982598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B’s vector</a:t>
            </a:r>
            <a:endParaRPr sz="2953" dirty="0"/>
          </a:p>
        </p:txBody>
      </p:sp>
      <p:sp>
        <p:nvSpPr>
          <p:cNvPr id="13" name="Shape 2367"/>
          <p:cNvSpPr/>
          <p:nvPr/>
        </p:nvSpPr>
        <p:spPr>
          <a:xfrm>
            <a:off x="3097000" y="2025806"/>
            <a:ext cx="27619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sp>
        <p:nvSpPr>
          <p:cNvPr id="14" name="Shape 2367"/>
          <p:cNvSpPr/>
          <p:nvPr/>
        </p:nvSpPr>
        <p:spPr>
          <a:xfrm>
            <a:off x="3372249" y="2240563"/>
            <a:ext cx="262016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u="sng" dirty="0" smtClean="0"/>
              <a:t>A’s Perspective</a:t>
            </a:r>
            <a:endParaRPr sz="2953" u="sng" dirty="0"/>
          </a:p>
        </p:txBody>
      </p:sp>
      <p:sp>
        <p:nvSpPr>
          <p:cNvPr id="15" name="Shape 2367"/>
          <p:cNvSpPr/>
          <p:nvPr/>
        </p:nvSpPr>
        <p:spPr>
          <a:xfrm>
            <a:off x="4248733" y="2982598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?</a:t>
            </a:r>
            <a:endParaRPr sz="2953" dirty="0"/>
          </a:p>
        </p:txBody>
      </p:sp>
      <p:sp>
        <p:nvSpPr>
          <p:cNvPr id="16" name="Shape 2367"/>
          <p:cNvSpPr/>
          <p:nvPr/>
        </p:nvSpPr>
        <p:spPr>
          <a:xfrm>
            <a:off x="1160957" y="3572439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C</a:t>
            </a:r>
            <a:r>
              <a:rPr lang="en-US" sz="2953" dirty="0" smtClean="0"/>
              <a:t>’s vector</a:t>
            </a:r>
            <a:endParaRPr sz="2953" dirty="0"/>
          </a:p>
        </p:txBody>
      </p:sp>
      <p:sp>
        <p:nvSpPr>
          <p:cNvPr id="17" name="Shape 2367"/>
          <p:cNvSpPr/>
          <p:nvPr/>
        </p:nvSpPr>
        <p:spPr>
          <a:xfrm>
            <a:off x="4245912" y="3501884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?</a:t>
            </a:r>
            <a:endParaRPr sz="2953" dirty="0"/>
          </a:p>
        </p:txBody>
      </p:sp>
      <p:sp>
        <p:nvSpPr>
          <p:cNvPr id="18" name="Shape 2360"/>
          <p:cNvSpPr/>
          <p:nvPr/>
        </p:nvSpPr>
        <p:spPr>
          <a:xfrm flipH="1">
            <a:off x="7453027" y="844568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2361"/>
          <p:cNvSpPr/>
          <p:nvPr/>
        </p:nvSpPr>
        <p:spPr>
          <a:xfrm>
            <a:off x="7692844" y="1400449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" name="Shape 2362"/>
          <p:cNvSpPr/>
          <p:nvPr/>
        </p:nvSpPr>
        <p:spPr>
          <a:xfrm>
            <a:off x="8506750" y="893069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" name="Shape 2364"/>
          <p:cNvSpPr/>
          <p:nvPr/>
        </p:nvSpPr>
        <p:spPr>
          <a:xfrm>
            <a:off x="7362965" y="1112085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22" name="Shape 2365"/>
          <p:cNvSpPr/>
          <p:nvPr/>
        </p:nvSpPr>
        <p:spPr>
          <a:xfrm>
            <a:off x="8389756" y="1182890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23" name="Shape 2366"/>
          <p:cNvSpPr/>
          <p:nvPr/>
        </p:nvSpPr>
        <p:spPr>
          <a:xfrm>
            <a:off x="7305045" y="353643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24" name="Shape 2367"/>
          <p:cNvSpPr/>
          <p:nvPr/>
        </p:nvSpPr>
        <p:spPr>
          <a:xfrm flipH="1">
            <a:off x="7762733" y="1425883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5" name="Shape 2368"/>
          <p:cNvSpPr/>
          <p:nvPr/>
        </p:nvSpPr>
        <p:spPr>
          <a:xfrm>
            <a:off x="6889172" y="766973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26" name="Shape 2366"/>
          <p:cNvSpPr/>
          <p:nvPr/>
        </p:nvSpPr>
        <p:spPr>
          <a:xfrm>
            <a:off x="8389756" y="388432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27" name="Shape 2361"/>
          <p:cNvSpPr/>
          <p:nvPr/>
        </p:nvSpPr>
        <p:spPr>
          <a:xfrm flipV="1">
            <a:off x="7601009" y="614574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2367"/>
          <p:cNvSpPr/>
          <p:nvPr/>
        </p:nvSpPr>
        <p:spPr>
          <a:xfrm>
            <a:off x="8676251" y="766960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29" name="Shape 2367"/>
          <p:cNvSpPr/>
          <p:nvPr/>
        </p:nvSpPr>
        <p:spPr>
          <a:xfrm>
            <a:off x="7867198" y="-3881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32" name="Shape 2361"/>
          <p:cNvSpPr/>
          <p:nvPr/>
        </p:nvSpPr>
        <p:spPr>
          <a:xfrm flipV="1">
            <a:off x="7692844" y="799711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3" name="Shape 2367"/>
          <p:cNvSpPr/>
          <p:nvPr/>
        </p:nvSpPr>
        <p:spPr>
          <a:xfrm>
            <a:off x="7913445" y="84456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34" name="Shape 2367"/>
          <p:cNvSpPr/>
          <p:nvPr/>
        </p:nvSpPr>
        <p:spPr>
          <a:xfrm>
            <a:off x="1163778" y="4270719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A’s vector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318307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6" y="1310677"/>
            <a:ext cx="8229600" cy="4525963"/>
          </a:xfrm>
        </p:spPr>
        <p:txBody>
          <a:bodyPr/>
          <a:lstStyle/>
          <a:p>
            <a:r>
              <a:rPr lang="en-US" b="1" dirty="0" smtClean="0"/>
              <a:t>A </a:t>
            </a:r>
            <a:r>
              <a:rPr lang="en-US" dirty="0" smtClean="0"/>
              <a:t>receives </a:t>
            </a:r>
            <a:r>
              <a:rPr lang="en-US" b="1" dirty="0" smtClean="0"/>
              <a:t>B</a:t>
            </a:r>
            <a:r>
              <a:rPr lang="en-US" dirty="0" smtClean="0"/>
              <a:t>’s vector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-   Learns about </a:t>
            </a:r>
            <a:r>
              <a:rPr lang="en-US" b="1" dirty="0" smtClean="0"/>
              <a:t>D</a:t>
            </a:r>
          </a:p>
          <a:p>
            <a:pPr lvl="1">
              <a:buFontTx/>
              <a:buChar char="-"/>
            </a:pPr>
            <a:r>
              <a:rPr lang="en-US" dirty="0" smtClean="0"/>
              <a:t>Using Bellman-Ford, updates its entries for </a:t>
            </a:r>
            <a:r>
              <a:rPr lang="en-US" dirty="0" err="1" smtClean="0"/>
              <a:t>dests</a:t>
            </a:r>
            <a:r>
              <a:rPr lang="en-US" dirty="0" smtClean="0"/>
              <a:t> </a:t>
            </a:r>
            <a:r>
              <a:rPr lang="en-US" b="1" dirty="0" smtClean="0"/>
              <a:t>C </a:t>
            </a:r>
            <a:r>
              <a:rPr lang="en-US" dirty="0" smtClean="0"/>
              <a:t>and </a:t>
            </a:r>
            <a:r>
              <a:rPr lang="en-US" b="1" dirty="0" smtClean="0"/>
              <a:t>D</a:t>
            </a:r>
          </a:p>
          <a:p>
            <a:pPr marL="457200" lvl="1" indent="0">
              <a:buNone/>
            </a:pPr>
            <a:r>
              <a:rPr lang="en-US" dirty="0" smtClean="0"/>
              <a:t>-   Floods new vector to neighbors </a:t>
            </a:r>
          </a:p>
        </p:txBody>
      </p:sp>
      <p:sp>
        <p:nvSpPr>
          <p:cNvPr id="30" name="Shape 236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2115"/>
              </p:ext>
            </p:extLst>
          </p:nvPr>
        </p:nvGraphicFramePr>
        <p:xfrm>
          <a:off x="1507333" y="4981224"/>
          <a:ext cx="216535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14106"/>
              </p:ext>
            </p:extLst>
          </p:nvPr>
        </p:nvGraphicFramePr>
        <p:xfrm>
          <a:off x="1507333" y="3201738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0412"/>
                <a:gridCol w="635000"/>
                <a:gridCol w="597706"/>
                <a:gridCol w="59770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90111" y="324737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8" name="Right Arrow 7"/>
          <p:cNvSpPr/>
          <p:nvPr/>
        </p:nvSpPr>
        <p:spPr>
          <a:xfrm>
            <a:off x="4180379" y="4114461"/>
            <a:ext cx="871399" cy="440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367"/>
          <p:cNvSpPr/>
          <p:nvPr/>
        </p:nvSpPr>
        <p:spPr>
          <a:xfrm>
            <a:off x="190111" y="4149648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sp>
        <p:nvSpPr>
          <p:cNvPr id="60" name="Shape 2367"/>
          <p:cNvSpPr/>
          <p:nvPr/>
        </p:nvSpPr>
        <p:spPr>
          <a:xfrm>
            <a:off x="3019778" y="4079640"/>
            <a:ext cx="2963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61" name="Shape 2366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60740"/>
              </p:ext>
            </p:extLst>
          </p:nvPr>
        </p:nvGraphicFramePr>
        <p:xfrm>
          <a:off x="6753176" y="4981224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/>
                <a:gridCol w="597048"/>
                <a:gridCol w="597048"/>
                <a:gridCol w="597048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 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9, B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9363"/>
              </p:ext>
            </p:extLst>
          </p:nvPr>
        </p:nvGraphicFramePr>
        <p:xfrm>
          <a:off x="6753176" y="3150566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/>
                <a:gridCol w="597706"/>
                <a:gridCol w="597706"/>
                <a:gridCol w="597706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hape 2367"/>
          <p:cNvSpPr/>
          <p:nvPr/>
        </p:nvSpPr>
        <p:spPr>
          <a:xfrm>
            <a:off x="5426870" y="3268586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67" name="Shape 2367"/>
          <p:cNvSpPr/>
          <p:nvPr/>
        </p:nvSpPr>
        <p:spPr>
          <a:xfrm>
            <a:off x="5426870" y="4141791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sp>
        <p:nvSpPr>
          <p:cNvPr id="68" name="Shape 2367"/>
          <p:cNvSpPr/>
          <p:nvPr/>
        </p:nvSpPr>
        <p:spPr>
          <a:xfrm>
            <a:off x="7948588" y="4028468"/>
            <a:ext cx="2963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91" name="Shape 2360"/>
          <p:cNvSpPr/>
          <p:nvPr/>
        </p:nvSpPr>
        <p:spPr>
          <a:xfrm flipH="1">
            <a:off x="7340139" y="957456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2" name="Shape 2361"/>
          <p:cNvSpPr/>
          <p:nvPr/>
        </p:nvSpPr>
        <p:spPr>
          <a:xfrm>
            <a:off x="7579956" y="1513337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3" name="Shape 2362"/>
          <p:cNvSpPr/>
          <p:nvPr/>
        </p:nvSpPr>
        <p:spPr>
          <a:xfrm>
            <a:off x="8393862" y="1005957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4" name="Shape 2364"/>
          <p:cNvSpPr/>
          <p:nvPr/>
        </p:nvSpPr>
        <p:spPr>
          <a:xfrm>
            <a:off x="7250077" y="1224973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95" name="Shape 2365"/>
          <p:cNvSpPr/>
          <p:nvPr/>
        </p:nvSpPr>
        <p:spPr>
          <a:xfrm>
            <a:off x="8276868" y="1295778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96" name="Shape 2366"/>
          <p:cNvSpPr/>
          <p:nvPr/>
        </p:nvSpPr>
        <p:spPr>
          <a:xfrm>
            <a:off x="7192157" y="466531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97" name="Shape 2367"/>
          <p:cNvSpPr/>
          <p:nvPr/>
        </p:nvSpPr>
        <p:spPr>
          <a:xfrm flipH="1">
            <a:off x="7649845" y="1538771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98" name="Shape 2368"/>
          <p:cNvSpPr/>
          <p:nvPr/>
        </p:nvSpPr>
        <p:spPr>
          <a:xfrm>
            <a:off x="6776284" y="87986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99" name="Shape 2366"/>
          <p:cNvSpPr/>
          <p:nvPr/>
        </p:nvSpPr>
        <p:spPr>
          <a:xfrm>
            <a:off x="8276868" y="501320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00" name="Shape 2361"/>
          <p:cNvSpPr/>
          <p:nvPr/>
        </p:nvSpPr>
        <p:spPr>
          <a:xfrm flipV="1">
            <a:off x="7488121" y="727462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1" name="Shape 2367"/>
          <p:cNvSpPr/>
          <p:nvPr/>
        </p:nvSpPr>
        <p:spPr>
          <a:xfrm>
            <a:off x="8563363" y="879848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102" name="Shape 2367"/>
          <p:cNvSpPr/>
          <p:nvPr/>
        </p:nvSpPr>
        <p:spPr>
          <a:xfrm>
            <a:off x="7754310" y="7407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103" name="Shape 2361"/>
          <p:cNvSpPr/>
          <p:nvPr/>
        </p:nvSpPr>
        <p:spPr>
          <a:xfrm flipV="1">
            <a:off x="7579956" y="912599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4" name="Shape 2367"/>
          <p:cNvSpPr/>
          <p:nvPr/>
        </p:nvSpPr>
        <p:spPr>
          <a:xfrm>
            <a:off x="7800557" y="9574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105" name="Shape 2367"/>
          <p:cNvSpPr/>
          <p:nvPr/>
        </p:nvSpPr>
        <p:spPr>
          <a:xfrm>
            <a:off x="190111" y="516668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  <p:sp>
        <p:nvSpPr>
          <p:cNvPr id="106" name="Shape 2367"/>
          <p:cNvSpPr/>
          <p:nvPr/>
        </p:nvSpPr>
        <p:spPr>
          <a:xfrm>
            <a:off x="5426870" y="5156605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9705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68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dirty="0" smtClean="0"/>
              <a:t>receives </a:t>
            </a:r>
            <a:r>
              <a:rPr lang="en-US" b="1" dirty="0"/>
              <a:t>C</a:t>
            </a:r>
            <a:r>
              <a:rPr lang="en-US" dirty="0" smtClean="0"/>
              <a:t>’s vector</a:t>
            </a:r>
            <a:endParaRPr lang="en-US" b="1" dirty="0" smtClean="0"/>
          </a:p>
          <a:p>
            <a:pPr lvl="1">
              <a:buFontTx/>
              <a:buChar char="-"/>
            </a:pPr>
            <a:r>
              <a:rPr lang="en-US" dirty="0" smtClean="0"/>
              <a:t>Using Bellman-Ford, realizes it has no updated distances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-   Does not flood vector to neighbors</a:t>
            </a:r>
          </a:p>
        </p:txBody>
      </p:sp>
      <p:sp>
        <p:nvSpPr>
          <p:cNvPr id="30" name="Shape 236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5138"/>
              </p:ext>
            </p:extLst>
          </p:nvPr>
        </p:nvGraphicFramePr>
        <p:xfrm>
          <a:off x="1471588" y="3143334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/>
                <a:gridCol w="597706"/>
                <a:gridCol w="597706"/>
                <a:gridCol w="597706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41110" y="324737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8" name="Right Arrow 7"/>
          <p:cNvSpPr/>
          <p:nvPr/>
        </p:nvSpPr>
        <p:spPr>
          <a:xfrm>
            <a:off x="4336894" y="4098476"/>
            <a:ext cx="689326" cy="4405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367"/>
          <p:cNvSpPr/>
          <p:nvPr/>
        </p:nvSpPr>
        <p:spPr>
          <a:xfrm>
            <a:off x="141110" y="4149648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sp>
        <p:nvSpPr>
          <p:cNvPr id="61" name="Shape 2366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23107"/>
              </p:ext>
            </p:extLst>
          </p:nvPr>
        </p:nvGraphicFramePr>
        <p:xfrm>
          <a:off x="6524126" y="4953001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/>
                <a:gridCol w="597048"/>
                <a:gridCol w="597048"/>
                <a:gridCol w="597048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9,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33726"/>
              </p:ext>
            </p:extLst>
          </p:nvPr>
        </p:nvGraphicFramePr>
        <p:xfrm>
          <a:off x="6492587" y="3150566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/>
                <a:gridCol w="597706"/>
                <a:gridCol w="597706"/>
                <a:gridCol w="59770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Shape 2367"/>
          <p:cNvSpPr/>
          <p:nvPr/>
        </p:nvSpPr>
        <p:spPr>
          <a:xfrm>
            <a:off x="5153220" y="3196207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B’s vector</a:t>
            </a:r>
            <a:endParaRPr sz="2400" dirty="0"/>
          </a:p>
        </p:txBody>
      </p:sp>
      <p:sp>
        <p:nvSpPr>
          <p:cNvPr id="67" name="Shape 2367"/>
          <p:cNvSpPr/>
          <p:nvPr/>
        </p:nvSpPr>
        <p:spPr>
          <a:xfrm>
            <a:off x="5180110" y="4098476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/>
              <a:t>C’s vector</a:t>
            </a:r>
            <a:endParaRPr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23437"/>
              </p:ext>
            </p:extLst>
          </p:nvPr>
        </p:nvGraphicFramePr>
        <p:xfrm>
          <a:off x="1471588" y="4055926"/>
          <a:ext cx="270785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67"/>
                <a:gridCol w="575261"/>
                <a:gridCol w="676964"/>
                <a:gridCol w="676964"/>
              </a:tblGrid>
              <a:tr h="14918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79895"/>
              </p:ext>
            </p:extLst>
          </p:nvPr>
        </p:nvGraphicFramePr>
        <p:xfrm>
          <a:off x="6507284" y="4028468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Shape 2360"/>
          <p:cNvSpPr/>
          <p:nvPr/>
        </p:nvSpPr>
        <p:spPr>
          <a:xfrm flipH="1">
            <a:off x="7481249" y="816346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7" name="Shape 2361"/>
          <p:cNvSpPr/>
          <p:nvPr/>
        </p:nvSpPr>
        <p:spPr>
          <a:xfrm>
            <a:off x="7721066" y="1372227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8" name="Shape 2362"/>
          <p:cNvSpPr/>
          <p:nvPr/>
        </p:nvSpPr>
        <p:spPr>
          <a:xfrm>
            <a:off x="8534972" y="864847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" name="Shape 2364"/>
          <p:cNvSpPr/>
          <p:nvPr/>
        </p:nvSpPr>
        <p:spPr>
          <a:xfrm>
            <a:off x="7391187" y="1083863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1" name="Shape 2365"/>
          <p:cNvSpPr/>
          <p:nvPr/>
        </p:nvSpPr>
        <p:spPr>
          <a:xfrm>
            <a:off x="8417978" y="1154668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2" name="Shape 2366"/>
          <p:cNvSpPr/>
          <p:nvPr/>
        </p:nvSpPr>
        <p:spPr>
          <a:xfrm>
            <a:off x="7333267" y="325421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3" name="Shape 2367"/>
          <p:cNvSpPr/>
          <p:nvPr/>
        </p:nvSpPr>
        <p:spPr>
          <a:xfrm flipH="1">
            <a:off x="7790955" y="1397661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4" name="Shape 2368"/>
          <p:cNvSpPr/>
          <p:nvPr/>
        </p:nvSpPr>
        <p:spPr>
          <a:xfrm>
            <a:off x="6917394" y="73875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45" name="Shape 2366"/>
          <p:cNvSpPr/>
          <p:nvPr/>
        </p:nvSpPr>
        <p:spPr>
          <a:xfrm>
            <a:off x="8417978" y="360210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46" name="Shape 2361"/>
          <p:cNvSpPr/>
          <p:nvPr/>
        </p:nvSpPr>
        <p:spPr>
          <a:xfrm flipV="1">
            <a:off x="7629231" y="586352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7" name="Shape 2367"/>
          <p:cNvSpPr/>
          <p:nvPr/>
        </p:nvSpPr>
        <p:spPr>
          <a:xfrm>
            <a:off x="8704473" y="738738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48" name="Shape 2367"/>
          <p:cNvSpPr/>
          <p:nvPr/>
        </p:nvSpPr>
        <p:spPr>
          <a:xfrm>
            <a:off x="7895420" y="-670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49" name="Shape 2361"/>
          <p:cNvSpPr/>
          <p:nvPr/>
        </p:nvSpPr>
        <p:spPr>
          <a:xfrm flipV="1">
            <a:off x="7721066" y="771489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" name="Shape 2367"/>
          <p:cNvSpPr/>
          <p:nvPr/>
        </p:nvSpPr>
        <p:spPr>
          <a:xfrm>
            <a:off x="7941667" y="81634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73" name="Shape 2367"/>
          <p:cNvSpPr/>
          <p:nvPr/>
        </p:nvSpPr>
        <p:spPr>
          <a:xfrm>
            <a:off x="141110" y="5106381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5041"/>
              </p:ext>
            </p:extLst>
          </p:nvPr>
        </p:nvGraphicFramePr>
        <p:xfrm>
          <a:off x="1471588" y="5061773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/>
                <a:gridCol w="597048"/>
                <a:gridCol w="597048"/>
                <a:gridCol w="597048"/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9,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Shape 2367"/>
          <p:cNvSpPr/>
          <p:nvPr/>
        </p:nvSpPr>
        <p:spPr>
          <a:xfrm>
            <a:off x="5180110" y="5104323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</a:t>
            </a:r>
            <a:r>
              <a:rPr lang="en-US" sz="2400" dirty="0" smtClean="0"/>
              <a:t>’s vector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3601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Eventually all vectors will converge</a:t>
            </a:r>
          </a:p>
          <a:p>
            <a:pPr lvl="1"/>
            <a:r>
              <a:rPr lang="en-US" dirty="0" smtClean="0"/>
              <a:t>Routers still send periodic updates to deal with network changes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74" name="Shape 2360"/>
          <p:cNvSpPr/>
          <p:nvPr/>
        </p:nvSpPr>
        <p:spPr>
          <a:xfrm flipH="1">
            <a:off x="2890097" y="46797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7" name="Shape 2361"/>
          <p:cNvSpPr/>
          <p:nvPr/>
        </p:nvSpPr>
        <p:spPr>
          <a:xfrm>
            <a:off x="3142052" y="54547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2"/>
          <p:cNvSpPr/>
          <p:nvPr/>
        </p:nvSpPr>
        <p:spPr>
          <a:xfrm>
            <a:off x="6050085" y="46779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9" name="Shape 2364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80" name="Shape 2365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81" name="Shape 2366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82" name="Shape 2367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83" name="Shape 2368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84" name="Shape 236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85" name="Shape 2361"/>
          <p:cNvSpPr/>
          <p:nvPr/>
        </p:nvSpPr>
        <p:spPr>
          <a:xfrm flipV="1">
            <a:off x="3158333" y="43994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6" name="Shape 2367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87" name="Shape 2367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45019"/>
              </p:ext>
            </p:extLst>
          </p:nvPr>
        </p:nvGraphicFramePr>
        <p:xfrm>
          <a:off x="303000" y="32975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39120"/>
              </p:ext>
            </p:extLst>
          </p:nvPr>
        </p:nvGraphicFramePr>
        <p:xfrm>
          <a:off x="6050083" y="3277816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3,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 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84299"/>
              </p:ext>
            </p:extLst>
          </p:nvPr>
        </p:nvGraphicFramePr>
        <p:xfrm>
          <a:off x="303000" y="581301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462"/>
              </p:ext>
            </p:extLst>
          </p:nvPr>
        </p:nvGraphicFramePr>
        <p:xfrm>
          <a:off x="6521448" y="5455345"/>
          <a:ext cx="2495516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879"/>
                <a:gridCol w="623879"/>
                <a:gridCol w="623879"/>
                <a:gridCol w="6238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Shape 2361"/>
          <p:cNvSpPr/>
          <p:nvPr/>
        </p:nvSpPr>
        <p:spPr>
          <a:xfrm flipV="1">
            <a:off x="3158333" y="4551848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3" name="Shape 2367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172180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</a:t>
            </a:r>
            <a:r>
              <a:rPr lang="en-US" dirty="0"/>
              <a:t>I</a:t>
            </a:r>
            <a:r>
              <a:rPr lang="en-US" dirty="0" smtClean="0"/>
              <a:t>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things can happen</a:t>
            </a:r>
            <a:r>
              <a:rPr lang="is-IS" dirty="0" smtClean="0"/>
              <a:t>…</a:t>
            </a:r>
          </a:p>
        </p:txBody>
      </p:sp>
      <p:sp>
        <p:nvSpPr>
          <p:cNvPr id="9" name="Shape 2366"/>
          <p:cNvSpPr/>
          <p:nvPr/>
        </p:nvSpPr>
        <p:spPr>
          <a:xfrm>
            <a:off x="2622552" y="424703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29420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454965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V="1">
            <a:off x="5915990" y="4829983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4782812"/>
            <a:ext cx="0" cy="67317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5455988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547385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536096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4877470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5" name="Shape 2367"/>
          <p:cNvSpPr/>
          <p:nvPr/>
        </p:nvSpPr>
        <p:spPr>
          <a:xfrm>
            <a:off x="4244818" y="376763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4834989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24531"/>
              </p:ext>
            </p:extLst>
          </p:nvPr>
        </p:nvGraphicFramePr>
        <p:xfrm>
          <a:off x="5094110" y="2260036"/>
          <a:ext cx="359269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8538"/>
                <a:gridCol w="718538"/>
                <a:gridCol w="718538"/>
                <a:gridCol w="718538"/>
                <a:gridCol w="718538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38439"/>
              </p:ext>
            </p:extLst>
          </p:nvPr>
        </p:nvGraphicFramePr>
        <p:xfrm>
          <a:off x="439441" y="2260036"/>
          <a:ext cx="30836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733"/>
                <a:gridCol w="616733"/>
                <a:gridCol w="616733"/>
                <a:gridCol w="616733"/>
                <a:gridCol w="616733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</a:t>
            </a:r>
            <a:r>
              <a:rPr lang="en-US" dirty="0"/>
              <a:t>I</a:t>
            </a:r>
            <a:r>
              <a:rPr lang="en-US" dirty="0" smtClean="0"/>
              <a:t>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C-D goes down. C must find new route!</a:t>
            </a:r>
            <a:endParaRPr lang="is-IS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24703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29420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454965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V="1">
            <a:off x="5915990" y="4829983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4782812"/>
            <a:ext cx="0" cy="67317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5455988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547385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536096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4877470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5" name="Shape 2367"/>
          <p:cNvSpPr/>
          <p:nvPr/>
        </p:nvSpPr>
        <p:spPr>
          <a:xfrm>
            <a:off x="4244818" y="376763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4834989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11571"/>
              </p:ext>
            </p:extLst>
          </p:nvPr>
        </p:nvGraphicFramePr>
        <p:xfrm>
          <a:off x="5094110" y="2260036"/>
          <a:ext cx="359269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8538"/>
                <a:gridCol w="718538"/>
                <a:gridCol w="718538"/>
                <a:gridCol w="718538"/>
                <a:gridCol w="718538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2, 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7940"/>
              </p:ext>
            </p:extLst>
          </p:nvPr>
        </p:nvGraphicFramePr>
        <p:xfrm>
          <a:off x="439441" y="2260036"/>
          <a:ext cx="30836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733"/>
                <a:gridCol w="616733"/>
                <a:gridCol w="616733"/>
                <a:gridCol w="616733"/>
                <a:gridCol w="616733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ghtning Bolt 16"/>
          <p:cNvSpPr/>
          <p:nvPr/>
        </p:nvSpPr>
        <p:spPr>
          <a:xfrm>
            <a:off x="5677952" y="4829983"/>
            <a:ext cx="476075" cy="47607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</a:t>
            </a:r>
            <a:r>
              <a:rPr lang="en-US" dirty="0"/>
              <a:t>I</a:t>
            </a:r>
            <a:r>
              <a:rPr lang="en-US" dirty="0" smtClean="0"/>
              <a:t>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go through A! (???)</a:t>
            </a:r>
            <a:endParaRPr lang="is-IS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24703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29420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454965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V="1">
            <a:off x="5915990" y="4829983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4782812"/>
            <a:ext cx="0" cy="67317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5455988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547385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536096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4877470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5" name="Shape 2367"/>
          <p:cNvSpPr/>
          <p:nvPr/>
        </p:nvSpPr>
        <p:spPr>
          <a:xfrm>
            <a:off x="4244818" y="376763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4834989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9267"/>
              </p:ext>
            </p:extLst>
          </p:nvPr>
        </p:nvGraphicFramePr>
        <p:xfrm>
          <a:off x="5094110" y="2260036"/>
          <a:ext cx="359269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8538"/>
                <a:gridCol w="718538"/>
                <a:gridCol w="718538"/>
                <a:gridCol w="718538"/>
                <a:gridCol w="718538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6, A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78549"/>
              </p:ext>
            </p:extLst>
          </p:nvPr>
        </p:nvGraphicFramePr>
        <p:xfrm>
          <a:off x="439441" y="2260036"/>
          <a:ext cx="30836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733"/>
                <a:gridCol w="616733"/>
                <a:gridCol w="616733"/>
                <a:gridCol w="616733"/>
                <a:gridCol w="616733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ghtning Bolt 16"/>
          <p:cNvSpPr/>
          <p:nvPr/>
        </p:nvSpPr>
        <p:spPr>
          <a:xfrm>
            <a:off x="5677952" y="4829983"/>
            <a:ext cx="476075" cy="47607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</a:t>
            </a:r>
            <a:r>
              <a:rPr lang="en-US" dirty="0"/>
              <a:t>I</a:t>
            </a:r>
            <a:r>
              <a:rPr lang="en-US" dirty="0" smtClean="0"/>
              <a:t>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A’s path to D changes as well</a:t>
            </a:r>
            <a:r>
              <a:rPr lang="is-IS" dirty="0" smtClean="0"/>
              <a:t>… </a:t>
            </a:r>
            <a:endParaRPr lang="is-IS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24703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29420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454965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V="1">
            <a:off x="5915990" y="4829983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4782812"/>
            <a:ext cx="0" cy="67317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5455988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547385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536096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4877470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5" name="Shape 2367"/>
          <p:cNvSpPr/>
          <p:nvPr/>
        </p:nvSpPr>
        <p:spPr>
          <a:xfrm>
            <a:off x="4244818" y="376763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4834989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9946"/>
              </p:ext>
            </p:extLst>
          </p:nvPr>
        </p:nvGraphicFramePr>
        <p:xfrm>
          <a:off x="5094110" y="2260036"/>
          <a:ext cx="359269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8538"/>
                <a:gridCol w="718538"/>
                <a:gridCol w="718538"/>
                <a:gridCol w="718538"/>
                <a:gridCol w="718538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5"/>
                          </a:solidFill>
                        </a:rPr>
                        <a:t>6, A</a:t>
                      </a:r>
                      <a:endParaRPr 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96774"/>
              </p:ext>
            </p:extLst>
          </p:nvPr>
        </p:nvGraphicFramePr>
        <p:xfrm>
          <a:off x="439441" y="2260036"/>
          <a:ext cx="30836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733"/>
                <a:gridCol w="616733"/>
                <a:gridCol w="616733"/>
                <a:gridCol w="616733"/>
                <a:gridCol w="616733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F6C00"/>
                          </a:solidFill>
                        </a:rPr>
                        <a:t>8, </a:t>
                      </a:r>
                      <a:r>
                        <a:rPr lang="en-US" b="1" dirty="0" smtClean="0">
                          <a:solidFill>
                            <a:srgbClr val="EF6C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F6C00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ghtning Bolt 16"/>
          <p:cNvSpPr/>
          <p:nvPr/>
        </p:nvSpPr>
        <p:spPr>
          <a:xfrm>
            <a:off x="5677952" y="4829983"/>
            <a:ext cx="476075" cy="47607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9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</a:t>
            </a:r>
            <a:r>
              <a:rPr lang="en-US" dirty="0"/>
              <a:t>I</a:t>
            </a:r>
            <a:r>
              <a:rPr lang="en-US" dirty="0" smtClean="0"/>
              <a:t>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 must update again</a:t>
            </a:r>
            <a:r>
              <a:rPr lang="is-IS" dirty="0" smtClean="0"/>
              <a:t>… </a:t>
            </a:r>
            <a:endParaRPr lang="is-IS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24703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29420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454965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V="1">
            <a:off x="5915990" y="4829983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4782812"/>
            <a:ext cx="0" cy="67317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5455988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547385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536096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4877470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5" name="Shape 2367"/>
          <p:cNvSpPr/>
          <p:nvPr/>
        </p:nvSpPr>
        <p:spPr>
          <a:xfrm>
            <a:off x="4244818" y="376763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4834989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89551"/>
              </p:ext>
            </p:extLst>
          </p:nvPr>
        </p:nvGraphicFramePr>
        <p:xfrm>
          <a:off x="5094110" y="2260036"/>
          <a:ext cx="359269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8538"/>
                <a:gridCol w="718538"/>
                <a:gridCol w="718538"/>
                <a:gridCol w="718538"/>
                <a:gridCol w="718538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10, A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38985"/>
              </p:ext>
            </p:extLst>
          </p:nvPr>
        </p:nvGraphicFramePr>
        <p:xfrm>
          <a:off x="439441" y="2260036"/>
          <a:ext cx="30836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733"/>
                <a:gridCol w="616733"/>
                <a:gridCol w="616733"/>
                <a:gridCol w="616733"/>
                <a:gridCol w="616733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695D46"/>
                          </a:solidFill>
                        </a:rPr>
                        <a:t>8, </a:t>
                      </a:r>
                      <a:r>
                        <a:rPr lang="en-US" b="1" dirty="0" smtClean="0">
                          <a:solidFill>
                            <a:srgbClr val="695D46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695D46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ghtning Bolt 16"/>
          <p:cNvSpPr/>
          <p:nvPr/>
        </p:nvSpPr>
        <p:spPr>
          <a:xfrm>
            <a:off x="5677952" y="4829983"/>
            <a:ext cx="476075" cy="47607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240004" y="2347498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Network </a:t>
            </a:r>
            <a:r>
              <a:rPr lang="is-IS" dirty="0"/>
              <a:t>(L3)</a:t>
            </a:r>
          </a:p>
          <a:p>
            <a:pPr lvl="1"/>
            <a:r>
              <a:rPr lang="is-IS" dirty="0" smtClean="0"/>
              <a:t>Distance-Vector Routing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Transport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Network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2743200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Physical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43711" y="1220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so on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6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</a:t>
            </a:r>
            <a:r>
              <a:rPr lang="en-US" dirty="0"/>
              <a:t>I</a:t>
            </a:r>
            <a:r>
              <a:rPr lang="en-US" dirty="0" smtClean="0"/>
              <a:t>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 must update again</a:t>
            </a:r>
            <a:r>
              <a:rPr lang="is-IS" dirty="0" smtClean="0"/>
              <a:t>… </a:t>
            </a:r>
            <a:endParaRPr lang="is-IS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24703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29420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454965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V="1">
            <a:off x="5915990" y="4829983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4782812"/>
            <a:ext cx="0" cy="67317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5455988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547385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536096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4877470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5" name="Shape 2367"/>
          <p:cNvSpPr/>
          <p:nvPr/>
        </p:nvSpPr>
        <p:spPr>
          <a:xfrm>
            <a:off x="4244818" y="376763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4834989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54340"/>
              </p:ext>
            </p:extLst>
          </p:nvPr>
        </p:nvGraphicFramePr>
        <p:xfrm>
          <a:off x="5094110" y="2260036"/>
          <a:ext cx="359269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8538"/>
                <a:gridCol w="593796"/>
                <a:gridCol w="663223"/>
                <a:gridCol w="691444"/>
                <a:gridCol w="925689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</a:t>
                      </a:r>
                      <a:r>
                        <a:rPr lang="en-US" baseline="0" dirty="0" smtClean="0"/>
                        <a:t> A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6002, A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2377"/>
              </p:ext>
            </p:extLst>
          </p:nvPr>
        </p:nvGraphicFramePr>
        <p:xfrm>
          <a:off x="439439" y="2260036"/>
          <a:ext cx="3624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12"/>
                <a:gridCol w="724912"/>
                <a:gridCol w="594293"/>
                <a:gridCol w="666282"/>
                <a:gridCol w="914161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695D46"/>
                          </a:solidFill>
                        </a:rPr>
                        <a:t>6000, </a:t>
                      </a:r>
                      <a:r>
                        <a:rPr lang="en-US" b="1" dirty="0" smtClean="0">
                          <a:solidFill>
                            <a:srgbClr val="695D46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695D46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6002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ghtning Bolt 16"/>
          <p:cNvSpPr/>
          <p:nvPr/>
        </p:nvSpPr>
        <p:spPr>
          <a:xfrm>
            <a:off x="5677952" y="4829983"/>
            <a:ext cx="476075" cy="47607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1: Poison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n-US" dirty="0" smtClean="0"/>
              <a:t> updates its vector and needs to flood…</a:t>
            </a:r>
          </a:p>
          <a:p>
            <a:pPr lvl="1"/>
            <a:r>
              <a:rPr lang="en-US" dirty="0" smtClean="0"/>
              <a:t>Since </a:t>
            </a:r>
            <a:r>
              <a:rPr lang="en-US" b="1" dirty="0" smtClean="0"/>
              <a:t>A </a:t>
            </a:r>
            <a:r>
              <a:rPr lang="en-US" dirty="0" smtClean="0"/>
              <a:t>uses neighbor </a:t>
            </a:r>
            <a:r>
              <a:rPr lang="en-US" b="1" dirty="0"/>
              <a:t>C</a:t>
            </a:r>
            <a:r>
              <a:rPr lang="en-US" dirty="0" smtClean="0"/>
              <a:t> to get to </a:t>
            </a:r>
            <a:r>
              <a:rPr lang="en-US" b="1" dirty="0" smtClean="0"/>
              <a:t>D, A </a:t>
            </a:r>
            <a:r>
              <a:rPr lang="en-US" dirty="0" smtClean="0"/>
              <a:t>will…</a:t>
            </a:r>
          </a:p>
          <a:p>
            <a:pPr lvl="2"/>
            <a:r>
              <a:rPr lang="en-US" dirty="0" smtClean="0"/>
              <a:t>Send its normal vector to all neighbors EXCEPT </a:t>
            </a:r>
            <a:r>
              <a:rPr lang="en-US" b="1" dirty="0"/>
              <a:t>C</a:t>
            </a:r>
            <a:endParaRPr lang="en-US" b="1" dirty="0" smtClean="0"/>
          </a:p>
          <a:p>
            <a:pPr lvl="2"/>
            <a:r>
              <a:rPr lang="en-US" dirty="0" smtClean="0"/>
              <a:t>Send </a:t>
            </a:r>
            <a:r>
              <a:rPr lang="en-US" b="1" dirty="0" smtClean="0"/>
              <a:t>C</a:t>
            </a:r>
            <a:r>
              <a:rPr lang="en-US" dirty="0" smtClean="0"/>
              <a:t> a modified vector where the distance to </a:t>
            </a:r>
            <a:r>
              <a:rPr lang="en-US" b="1" dirty="0"/>
              <a:t>D</a:t>
            </a:r>
            <a:r>
              <a:rPr lang="en-US" b="1" dirty="0" smtClean="0"/>
              <a:t> </a:t>
            </a:r>
            <a:r>
              <a:rPr lang="en-US" dirty="0" smtClean="0"/>
              <a:t>is infinity</a:t>
            </a:r>
            <a:r>
              <a:rPr lang="en-US" dirty="0"/>
              <a:t>.</a:t>
            </a:r>
            <a:endParaRPr lang="en-US" b="1" dirty="0" smtClean="0"/>
          </a:p>
        </p:txBody>
      </p:sp>
      <p:sp>
        <p:nvSpPr>
          <p:cNvPr id="9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77441"/>
              </p:ext>
            </p:extLst>
          </p:nvPr>
        </p:nvGraphicFramePr>
        <p:xfrm>
          <a:off x="303000" y="446258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5526576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14635"/>
              </p:ext>
            </p:extLst>
          </p:nvPr>
        </p:nvGraphicFramePr>
        <p:xfrm>
          <a:off x="303000" y="359898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Shape 2367"/>
          <p:cNvSpPr/>
          <p:nvPr/>
        </p:nvSpPr>
        <p:spPr>
          <a:xfrm>
            <a:off x="4244818" y="433050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68352" y="3739444"/>
            <a:ext cx="3447638" cy="1156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1"/>
          </p:cNvCxnSpPr>
          <p:nvPr/>
        </p:nvCxnSpPr>
        <p:spPr>
          <a:xfrm>
            <a:off x="1326444" y="5194101"/>
            <a:ext cx="1284333" cy="117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2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</a:t>
            </a:r>
            <a:r>
              <a:rPr lang="en-US" dirty="0"/>
              <a:t>2</a:t>
            </a:r>
            <a:r>
              <a:rPr lang="en-US" dirty="0" smtClean="0"/>
              <a:t>: Split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00" y="1600200"/>
            <a:ext cx="8742222" cy="4525963"/>
          </a:xfrm>
        </p:spPr>
        <p:txBody>
          <a:bodyPr/>
          <a:lstStyle/>
          <a:p>
            <a:r>
              <a:rPr lang="en-US" dirty="0" smtClean="0"/>
              <a:t>Split horizon is the same as poison reverse, except…</a:t>
            </a:r>
          </a:p>
          <a:p>
            <a:pPr lvl="1"/>
            <a:r>
              <a:rPr lang="en-US" dirty="0" smtClean="0"/>
              <a:t>In split horizon, </a:t>
            </a:r>
            <a:r>
              <a:rPr lang="en-US" b="1" dirty="0" smtClean="0"/>
              <a:t>A </a:t>
            </a:r>
            <a:r>
              <a:rPr lang="en-US" dirty="0" smtClean="0"/>
              <a:t>does not advertise its distance to </a:t>
            </a:r>
            <a:r>
              <a:rPr lang="en-US" b="1" dirty="0" smtClean="0"/>
              <a:t>D </a:t>
            </a:r>
            <a:r>
              <a:rPr lang="en-US" dirty="0" smtClean="0"/>
              <a:t>at all when sending its vector to </a:t>
            </a:r>
            <a:r>
              <a:rPr lang="en-US" b="1" dirty="0" smtClean="0"/>
              <a:t>C</a:t>
            </a:r>
          </a:p>
          <a:p>
            <a:pPr lvl="1"/>
            <a:r>
              <a:rPr lang="en-US" dirty="0" smtClean="0"/>
              <a:t>Sometimes though, </a:t>
            </a:r>
            <a:r>
              <a:rPr lang="en-US" b="1" dirty="0" smtClean="0"/>
              <a:t>A</a:t>
            </a:r>
            <a:r>
              <a:rPr lang="en-US" dirty="0" smtClean="0"/>
              <a:t> would </a:t>
            </a:r>
            <a:r>
              <a:rPr lang="en-US" i="1" dirty="0" smtClean="0"/>
              <a:t>have </a:t>
            </a:r>
            <a:r>
              <a:rPr lang="en-US" dirty="0" smtClean="0"/>
              <a:t>to send a poison reverse message to</a:t>
            </a:r>
            <a:r>
              <a:rPr lang="en-US" b="1" dirty="0" smtClean="0"/>
              <a:t> C</a:t>
            </a:r>
            <a:r>
              <a:rPr lang="en-US" dirty="0"/>
              <a:t> </a:t>
            </a:r>
            <a:r>
              <a:rPr lang="en-US" dirty="0" smtClean="0"/>
              <a:t>(if A previously told C about some other route to D)</a:t>
            </a:r>
            <a:endParaRPr lang="en-US" dirty="0"/>
          </a:p>
        </p:txBody>
      </p:sp>
      <p:sp>
        <p:nvSpPr>
          <p:cNvPr id="20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21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25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10824"/>
              </p:ext>
            </p:extLst>
          </p:nvPr>
        </p:nvGraphicFramePr>
        <p:xfrm>
          <a:off x="303000" y="446258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3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4" name="Shape 2367"/>
          <p:cNvSpPr/>
          <p:nvPr/>
        </p:nvSpPr>
        <p:spPr>
          <a:xfrm>
            <a:off x="2251552" y="5526576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4244818" y="446258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7" name="Shape 2367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05000" y="3739444"/>
            <a:ext cx="4010990" cy="1156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1"/>
          </p:cNvCxnSpPr>
          <p:nvPr/>
        </p:nvCxnSpPr>
        <p:spPr>
          <a:xfrm>
            <a:off x="1326444" y="5194101"/>
            <a:ext cx="1284333" cy="117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06011"/>
              </p:ext>
            </p:extLst>
          </p:nvPr>
        </p:nvGraphicFramePr>
        <p:xfrm>
          <a:off x="303000" y="3598981"/>
          <a:ext cx="160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00"/>
                <a:gridCol w="534000"/>
                <a:gridCol w="53400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4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3: Route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link between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C </a:t>
            </a:r>
            <a:r>
              <a:rPr lang="en-US" dirty="0" smtClean="0"/>
              <a:t>goes down and they can no longer reach each other…</a:t>
            </a:r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advertises infinity for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, and vice versa</a:t>
            </a:r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also advertises infinity to </a:t>
            </a:r>
            <a:r>
              <a:rPr lang="en-US" b="1" dirty="0" smtClean="0"/>
              <a:t>D</a:t>
            </a:r>
            <a:r>
              <a:rPr lang="en-US" dirty="0" smtClean="0"/>
              <a:t> because </a:t>
            </a:r>
            <a:r>
              <a:rPr lang="en-US" b="1" dirty="0"/>
              <a:t>A</a:t>
            </a:r>
            <a:r>
              <a:rPr lang="en-US" dirty="0" smtClean="0"/>
              <a:t> uses </a:t>
            </a:r>
            <a:r>
              <a:rPr lang="en-US" b="1" dirty="0" smtClean="0"/>
              <a:t>C </a:t>
            </a:r>
            <a:r>
              <a:rPr lang="en-US" dirty="0" smtClean="0"/>
              <a:t>to get to </a:t>
            </a:r>
            <a:r>
              <a:rPr lang="en-US" b="1" dirty="0" smtClean="0"/>
              <a:t>D </a:t>
            </a:r>
            <a:r>
              <a:rPr lang="en-US" dirty="0" smtClean="0"/>
              <a:t>(same with </a:t>
            </a:r>
            <a:r>
              <a:rPr lang="en-US" b="1" dirty="0" smtClean="0"/>
              <a:t>C</a:t>
            </a:r>
            <a:r>
              <a:rPr lang="en-US" dirty="0" smtClean="0"/>
              <a:t> to </a:t>
            </a:r>
            <a:r>
              <a:rPr lang="en-US" b="1" dirty="0" smtClean="0"/>
              <a:t>B)</a:t>
            </a:r>
          </a:p>
        </p:txBody>
      </p:sp>
      <p:sp>
        <p:nvSpPr>
          <p:cNvPr id="9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18745"/>
              </p:ext>
            </p:extLst>
          </p:nvPr>
        </p:nvGraphicFramePr>
        <p:xfrm>
          <a:off x="303000" y="409682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/>
                <a:gridCol w="541338"/>
                <a:gridCol w="541338"/>
                <a:gridCol w="541338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15" name="Shape 2367"/>
          <p:cNvSpPr/>
          <p:nvPr/>
        </p:nvSpPr>
        <p:spPr>
          <a:xfrm>
            <a:off x="2188952" y="5542644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2</a:t>
            </a:r>
            <a:endParaRPr sz="2953" dirty="0"/>
          </a:p>
        </p:txBody>
      </p:sp>
      <p:sp>
        <p:nvSpPr>
          <p:cNvPr id="19" name="Shape 2367"/>
          <p:cNvSpPr/>
          <p:nvPr/>
        </p:nvSpPr>
        <p:spPr>
          <a:xfrm>
            <a:off x="6206409" y="548814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2</a:t>
            </a:r>
            <a:endParaRPr sz="2953" dirty="0"/>
          </a:p>
        </p:txBody>
      </p:sp>
      <p:cxnSp>
        <p:nvCxnSpPr>
          <p:cNvPr id="5" name="Straight Arrow Connector 4"/>
          <p:cNvCxnSpPr>
            <a:endCxn id="29" idx="1"/>
          </p:cNvCxnSpPr>
          <p:nvPr/>
        </p:nvCxnSpPr>
        <p:spPr>
          <a:xfrm>
            <a:off x="903111" y="4828341"/>
            <a:ext cx="1707666" cy="154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10986"/>
              </p:ext>
            </p:extLst>
          </p:nvPr>
        </p:nvGraphicFramePr>
        <p:xfrm>
          <a:off x="5763590" y="3882672"/>
          <a:ext cx="270785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964"/>
                <a:gridCol w="676964"/>
                <a:gridCol w="676964"/>
                <a:gridCol w="67696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299371" y="4614192"/>
            <a:ext cx="1320629" cy="1758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46688" y="4664126"/>
            <a:ext cx="914400" cy="9144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for Q1</a:t>
            </a:r>
            <a:endParaRPr lang="en-US" dirty="0"/>
          </a:p>
        </p:txBody>
      </p:sp>
      <p:pic>
        <p:nvPicPr>
          <p:cNvPr id="6" name="Picture 5" descr="Screen Shot 2016-09-20 at 10.06.33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9" y="2010832"/>
            <a:ext cx="5635858" cy="3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: 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69925"/>
              </p:ext>
            </p:extLst>
          </p:nvPr>
        </p:nvGraphicFramePr>
        <p:xfrm>
          <a:off x="457200" y="2535765"/>
          <a:ext cx="8143639" cy="207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6667500" imgH="1701800" progId="Word.Document.12">
                  <p:embed/>
                </p:oleObj>
              </mc:Choice>
              <mc:Fallback>
                <p:oleObj name="Document" r:id="rId3" imgW="66675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35765"/>
                        <a:ext cx="8143639" cy="207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6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: 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86040"/>
              </p:ext>
            </p:extLst>
          </p:nvPr>
        </p:nvGraphicFramePr>
        <p:xfrm>
          <a:off x="457200" y="2578099"/>
          <a:ext cx="8221386" cy="213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6553200" imgH="1701800" progId="Word.Document.12">
                  <p:embed/>
                </p:oleObj>
              </mc:Choice>
              <mc:Fallback>
                <p:oleObj name="Document" r:id="rId3" imgW="65532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78099"/>
                        <a:ext cx="8221386" cy="2135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24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: 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45132"/>
              </p:ext>
            </p:extLst>
          </p:nvPr>
        </p:nvGraphicFramePr>
        <p:xfrm>
          <a:off x="457200" y="2578100"/>
          <a:ext cx="8058372" cy="209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6553200" imgH="1701800" progId="Word.Document.12">
                  <p:embed/>
                </p:oleObj>
              </mc:Choice>
              <mc:Fallback>
                <p:oleObj name="Document" r:id="rId3" imgW="65532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78100"/>
                        <a:ext cx="8058372" cy="209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26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: 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63718"/>
              </p:ext>
            </p:extLst>
          </p:nvPr>
        </p:nvGraphicFramePr>
        <p:xfrm>
          <a:off x="457200" y="2559756"/>
          <a:ext cx="8129010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6553200" imgH="1701800" progId="Word.Document.12">
                  <p:embed/>
                </p:oleObj>
              </mc:Choice>
              <mc:Fallback>
                <p:oleObj name="Document" r:id="rId3" imgW="65532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59756"/>
                        <a:ext cx="8129010" cy="211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0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Key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</a:t>
            </a:r>
            <a:endParaRPr lang="en-US" b="1" dirty="0"/>
          </a:p>
          <a:p>
            <a:pPr lvl="1"/>
            <a:r>
              <a:rPr lang="en-US" dirty="0" smtClean="0"/>
              <a:t>Unlike link-state, routers don’t need global network topology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Distributed</a:t>
            </a:r>
          </a:p>
          <a:p>
            <a:pPr lvl="1"/>
            <a:r>
              <a:rPr lang="en-US" dirty="0"/>
              <a:t>Routers communicate with neighbors to compute </a:t>
            </a:r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Each router performs a small part of the algorithm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Avoids Loops</a:t>
            </a:r>
          </a:p>
          <a:p>
            <a:pPr lvl="1"/>
            <a:r>
              <a:rPr lang="en-US" dirty="0"/>
              <a:t>Minimizing metric is </a:t>
            </a:r>
            <a:r>
              <a:rPr lang="en-US" dirty="0" smtClean="0"/>
              <a:t>distance (or “cost,” so not </a:t>
            </a:r>
            <a:r>
              <a:rPr lang="en-US" dirty="0"/>
              <a:t>necessarily physical </a:t>
            </a:r>
            <a:r>
              <a:rPr lang="en-US" dirty="0" smtClean="0"/>
              <a:t>distance)</a:t>
            </a:r>
            <a:r>
              <a:rPr lang="en-US" b="1" dirty="0" smtClean="0"/>
              <a:t> </a:t>
            </a: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: 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16118"/>
              </p:ext>
            </p:extLst>
          </p:nvPr>
        </p:nvGraphicFramePr>
        <p:xfrm>
          <a:off x="457200" y="2578100"/>
          <a:ext cx="8167048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6553200" imgH="1701800" progId="Word.Document.12">
                  <p:embed/>
                </p:oleObj>
              </mc:Choice>
              <mc:Fallback>
                <p:oleObj name="Document" r:id="rId3" imgW="65532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78100"/>
                        <a:ext cx="8167048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76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: 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81204"/>
              </p:ext>
            </p:extLst>
          </p:nvPr>
        </p:nvGraphicFramePr>
        <p:xfrm>
          <a:off x="457200" y="2578100"/>
          <a:ext cx="8167048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6553200" imgH="1701800" progId="Word.Document.12">
                  <p:embed/>
                </p:oleObj>
              </mc:Choice>
              <mc:Fallback>
                <p:oleObj name="Document" r:id="rId3" imgW="65532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78100"/>
                        <a:ext cx="8167048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7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: 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32321"/>
              </p:ext>
            </p:extLst>
          </p:nvPr>
        </p:nvGraphicFramePr>
        <p:xfrm>
          <a:off x="457200" y="2578099"/>
          <a:ext cx="8221386" cy="213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6553200" imgH="1701800" progId="Word.Document.12">
                  <p:embed/>
                </p:oleObj>
              </mc:Choice>
              <mc:Fallback>
                <p:oleObj name="Document" r:id="rId3" imgW="65532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78099"/>
                        <a:ext cx="8221386" cy="2135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9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4525963"/>
          </a:xfrm>
        </p:spPr>
        <p:txBody>
          <a:bodyPr/>
          <a:lstStyle/>
          <a:p>
            <a:r>
              <a:rPr lang="en-US" dirty="0" smtClean="0"/>
              <a:t>Each router…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a “vector” of distances to each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its initial vector </a:t>
            </a:r>
            <a:r>
              <a:rPr lang="en-US" dirty="0" smtClean="0"/>
              <a:t>based on </a:t>
            </a:r>
            <a:r>
              <a:rPr lang="en-US" dirty="0"/>
              <a:t>outgoing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Also keeps track of next-hop router for each </a:t>
            </a:r>
            <a:r>
              <a:rPr lang="en-US" dirty="0" err="1" smtClean="0"/>
              <a:t>dest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4" name="Shape 2360"/>
          <p:cNvSpPr/>
          <p:nvPr/>
        </p:nvSpPr>
        <p:spPr>
          <a:xfrm flipH="1">
            <a:off x="2890097" y="46797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Shape 2361"/>
          <p:cNvSpPr/>
          <p:nvPr/>
        </p:nvSpPr>
        <p:spPr>
          <a:xfrm>
            <a:off x="3142052" y="54547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" name="Shape 2362"/>
          <p:cNvSpPr/>
          <p:nvPr/>
        </p:nvSpPr>
        <p:spPr>
          <a:xfrm>
            <a:off x="6050085" y="46779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" name="Shape 2364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29" name="Shape 2365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0" name="Shape 2366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37" name="Shape 2368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40" name="Shape 236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48" name="Shape 2361"/>
          <p:cNvSpPr/>
          <p:nvPr/>
        </p:nvSpPr>
        <p:spPr>
          <a:xfrm flipV="1">
            <a:off x="3158333" y="43994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" name="Shape 2367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50" name="Shape 2367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sp>
        <p:nvSpPr>
          <p:cNvPr id="54" name="Shape 2367"/>
          <p:cNvSpPr/>
          <p:nvPr/>
        </p:nvSpPr>
        <p:spPr>
          <a:xfrm>
            <a:off x="3437636" y="2751248"/>
            <a:ext cx="1869878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Initial State</a:t>
            </a:r>
            <a:endParaRPr sz="295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66579"/>
              </p:ext>
            </p:extLst>
          </p:nvPr>
        </p:nvGraphicFramePr>
        <p:xfrm>
          <a:off x="303000" y="32975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39956"/>
              </p:ext>
            </p:extLst>
          </p:nvPr>
        </p:nvGraphicFramePr>
        <p:xfrm>
          <a:off x="6050083" y="3277816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5857"/>
              </p:ext>
            </p:extLst>
          </p:nvPr>
        </p:nvGraphicFramePr>
        <p:xfrm>
          <a:off x="303000" y="581301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07472"/>
              </p:ext>
            </p:extLst>
          </p:nvPr>
        </p:nvGraphicFramePr>
        <p:xfrm>
          <a:off x="6521448" y="58130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Shape 2361"/>
          <p:cNvSpPr/>
          <p:nvPr/>
        </p:nvSpPr>
        <p:spPr>
          <a:xfrm flipV="1">
            <a:off x="3158333" y="4551848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9" name="Shape 2367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10742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Components of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/>
              <a:t>Protocol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Each router floods its vector to neighbors when helpful</a:t>
            </a:r>
          </a:p>
          <a:p>
            <a:pPr lvl="1" indent="-342900">
              <a:buFontTx/>
              <a:buChar char="-"/>
            </a:pPr>
            <a:endParaRPr lang="en-US" b="1" dirty="0" smtClean="0"/>
          </a:p>
          <a:p>
            <a:pPr marL="457200" indent="-457200">
              <a:buAutoNum type="arabicPeriod" startAt="2"/>
            </a:pPr>
            <a:r>
              <a:rPr lang="en-US" b="1" dirty="0" smtClean="0"/>
              <a:t>Algorithm</a:t>
            </a:r>
          </a:p>
          <a:p>
            <a:pPr marL="400050" lvl="1" indent="0">
              <a:buNone/>
            </a:pPr>
            <a:r>
              <a:rPr lang="en-US" dirty="0" smtClean="0"/>
              <a:t>-   Upon receiving a vector from a neighbor, each router               	    	    uses Bellman-Ford to update its own vector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59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Each router advertises (floods) its vector to its neighbors…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AutoNum type="arabicPeriod"/>
            </a:pPr>
            <a:r>
              <a:rPr lang="en-US" dirty="0" smtClean="0"/>
              <a:t>Whenever </a:t>
            </a:r>
            <a:r>
              <a:rPr lang="en-US" i="1" dirty="0" smtClean="0"/>
              <a:t>any</a:t>
            </a:r>
            <a:r>
              <a:rPr lang="en-US" dirty="0" smtClean="0"/>
              <a:t> distance to a </a:t>
            </a:r>
            <a:r>
              <a:rPr lang="en-US" dirty="0" err="1" smtClean="0"/>
              <a:t>dest</a:t>
            </a:r>
            <a:r>
              <a:rPr lang="en-US" dirty="0" smtClean="0"/>
              <a:t> changes in its vector</a:t>
            </a:r>
          </a:p>
          <a:p>
            <a:pPr marL="0" indent="0">
              <a:buNone/>
            </a:pPr>
            <a:r>
              <a:rPr lang="en-US" dirty="0" smtClean="0"/>
              <a:t>	- Including when it builds its initial vector</a:t>
            </a:r>
          </a:p>
          <a:p>
            <a:pPr marL="0" indent="0">
              <a:buNone/>
            </a:pPr>
            <a:r>
              <a:rPr lang="en-US" dirty="0" smtClean="0"/>
              <a:t>2. Periodically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Helps with consistency among neighbors</a:t>
            </a:r>
          </a:p>
          <a:p>
            <a:pPr marL="0" indent="0">
              <a:buNone/>
            </a:pPr>
            <a:r>
              <a:rPr lang="en-US" dirty="0" smtClean="0"/>
              <a:t>  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290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Since each router just built its initial vector, each of them floods its vector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 smtClean="0"/>
              <a:t>A</a:t>
            </a:r>
            <a:r>
              <a:rPr lang="en-US" dirty="0" smtClean="0"/>
              <a:t> is shown here, but </a:t>
            </a:r>
            <a:r>
              <a:rPr lang="en-US" b="1" dirty="0" smtClean="0"/>
              <a:t>B,C,D</a:t>
            </a:r>
            <a:r>
              <a:rPr lang="en-US" dirty="0" smtClean="0"/>
              <a:t> do the same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9" name="Shape 2360"/>
          <p:cNvSpPr/>
          <p:nvPr/>
        </p:nvSpPr>
        <p:spPr>
          <a:xfrm flipH="1">
            <a:off x="2890097" y="44355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2361"/>
          <p:cNvSpPr/>
          <p:nvPr/>
        </p:nvSpPr>
        <p:spPr>
          <a:xfrm>
            <a:off x="3142052" y="52105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Shape 2362"/>
          <p:cNvSpPr/>
          <p:nvPr/>
        </p:nvSpPr>
        <p:spPr>
          <a:xfrm>
            <a:off x="6050085" y="44337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23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4" name="Shape 23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5" name="Shape 23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6" name="Shape 23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7" name="Shape 23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51" name="Shape 2366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52" name="Shape 2361"/>
          <p:cNvSpPr/>
          <p:nvPr/>
        </p:nvSpPr>
        <p:spPr>
          <a:xfrm flipV="1">
            <a:off x="3158333" y="41552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3" name="Shape 2367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16</a:t>
            </a:r>
            <a:endParaRPr sz="2953" dirty="0"/>
          </a:p>
        </p:txBody>
      </p:sp>
      <p:sp>
        <p:nvSpPr>
          <p:cNvPr id="58" name="Shape 2367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9</a:t>
            </a:r>
            <a:endParaRPr sz="2953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94694"/>
              </p:ext>
            </p:extLst>
          </p:nvPr>
        </p:nvGraphicFramePr>
        <p:xfrm>
          <a:off x="303000" y="30533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0,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1691"/>
              </p:ext>
            </p:extLst>
          </p:nvPr>
        </p:nvGraphicFramePr>
        <p:xfrm>
          <a:off x="6521448" y="55688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/>
                <a:gridCol w="721784"/>
                <a:gridCol w="72178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</a:t>
                      </a:r>
                      <a:r>
                        <a:rPr lang="en-US" baseline="0" dirty="0" smtClean="0"/>
                        <a:t> 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468352" y="3160889"/>
            <a:ext cx="3425488" cy="69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497882" y="3784825"/>
            <a:ext cx="1124670" cy="142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Shape 2361"/>
          <p:cNvSpPr/>
          <p:nvPr/>
        </p:nvSpPr>
        <p:spPr>
          <a:xfrm flipV="1">
            <a:off x="3158333" y="4388402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7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12968"/>
              </p:ext>
            </p:extLst>
          </p:nvPr>
        </p:nvGraphicFramePr>
        <p:xfrm>
          <a:off x="204334" y="571406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/>
                <a:gridCol w="646774"/>
                <a:gridCol w="646774"/>
                <a:gridCol w="646774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2,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7,D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21599"/>
              </p:ext>
            </p:extLst>
          </p:nvPr>
        </p:nvGraphicFramePr>
        <p:xfrm>
          <a:off x="6299371" y="2847327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/>
                <a:gridCol w="659179"/>
                <a:gridCol w="659179"/>
                <a:gridCol w="659179"/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9, A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16, 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4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0467" cy="506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Upon receiving a vector from its neighbor, a router…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Learns about new destinations</a:t>
            </a:r>
          </a:p>
          <a:p>
            <a:pPr marL="914400" lvl="1" indent="-457200">
              <a:buFont typeface="+mj-lt"/>
              <a:buAutoNum type="arabicPeriod"/>
            </a:pPr>
            <a:endParaRPr lang="en-US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U</a:t>
            </a:r>
            <a:r>
              <a:rPr lang="en-US" sz="2500" dirty="0" smtClean="0"/>
              <a:t>ses Bellman-Ford to update its vector</a:t>
            </a:r>
          </a:p>
          <a:p>
            <a:pPr marL="457200" lvl="1" indent="0">
              <a:buNone/>
            </a:pPr>
            <a:endParaRPr lang="en-US" sz="2500" b="1" dirty="0"/>
          </a:p>
          <a:p>
            <a:pPr marL="57150" indent="0">
              <a:buNone/>
            </a:pPr>
            <a:r>
              <a:rPr lang="en-US" sz="2900" b="1" dirty="0" smtClean="0"/>
              <a:t>Flood vector if any entry changed!</a:t>
            </a:r>
          </a:p>
          <a:p>
            <a:pPr marL="57150" indent="0">
              <a:buNone/>
            </a:pPr>
            <a:r>
              <a:rPr lang="en-US" sz="2900" b="1" dirty="0" smtClean="0"/>
              <a:t>(part of protocol, not algorithm)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3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0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Bellman-Ford algorithm:</a:t>
            </a:r>
          </a:p>
          <a:p>
            <a:pPr marL="0" indent="0">
              <a:buNone/>
            </a:pPr>
            <a:endParaRPr lang="en-US" dirty="0" smtClean="0"/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for d in destinations: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nextHop</a:t>
            </a:r>
            <a:r>
              <a:rPr lang="en-US" sz="2500" dirty="0">
                <a:latin typeface="Consolas"/>
                <a:cs typeface="Consolas"/>
              </a:rPr>
              <a:t> = ∞, None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for n in neighbors: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c = cost of link to n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a = advertised distance from n to d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if a + c &lt; 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	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 = a + c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	</a:t>
            </a:r>
            <a:r>
              <a:rPr lang="en-US" sz="2500" dirty="0" err="1">
                <a:latin typeface="Consolas"/>
                <a:cs typeface="Consolas"/>
              </a:rPr>
              <a:t>nextHop</a:t>
            </a:r>
            <a:r>
              <a:rPr lang="en-US" sz="2500" dirty="0">
                <a:latin typeface="Consolas"/>
                <a:cs typeface="Consolas"/>
              </a:rPr>
              <a:t> = n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vector[d] = (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nextHop</a:t>
            </a:r>
            <a:r>
              <a:rPr lang="en-US" sz="2500" dirty="0">
                <a:latin typeface="Consolas"/>
                <a:cs typeface="Consolas"/>
              </a:rPr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This basically says: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Knowing </a:t>
            </a:r>
            <a:r>
              <a:rPr lang="en-US" b="1" dirty="0" smtClean="0">
                <a:solidFill>
                  <a:schemeClr val="accent1"/>
                </a:solidFill>
              </a:rPr>
              <a:t>the distances to each of my neighbors</a:t>
            </a:r>
            <a:r>
              <a:rPr lang="en-US" dirty="0" smtClean="0">
                <a:solidFill>
                  <a:schemeClr val="accent1"/>
                </a:solidFill>
              </a:rPr>
              <a:t>, and knowing each of </a:t>
            </a:r>
            <a:r>
              <a:rPr lang="en-US" b="1" dirty="0" smtClean="0">
                <a:solidFill>
                  <a:schemeClr val="accent1"/>
                </a:solidFill>
              </a:rPr>
              <a:t>my neighbors’ distances</a:t>
            </a:r>
            <a:r>
              <a:rPr lang="en-US" dirty="0" smtClean="0">
                <a:solidFill>
                  <a:schemeClr val="accent1"/>
                </a:solidFill>
              </a:rPr>
              <a:t> to other routers, I can find </a:t>
            </a:r>
            <a:r>
              <a:rPr lang="en-US" b="1" dirty="0" smtClean="0">
                <a:solidFill>
                  <a:schemeClr val="accent1"/>
                </a:solidFill>
              </a:rPr>
              <a:t>my shortest routes </a:t>
            </a:r>
            <a:r>
              <a:rPr lang="en-US" dirty="0" smtClean="0">
                <a:solidFill>
                  <a:schemeClr val="accent1"/>
                </a:solidFill>
              </a:rPr>
              <a:t>to these other routers.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1607</Words>
  <Application>Microsoft Macintosh PowerPoint</Application>
  <PresentationFormat>On-screen Show (4:3)</PresentationFormat>
  <Paragraphs>754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Microsoft Word Document</vt:lpstr>
      <vt:lpstr>Distance-Vector Routing</vt:lpstr>
      <vt:lpstr>Agenda</vt:lpstr>
      <vt:lpstr>Distance-Vector Key Properties</vt:lpstr>
      <vt:lpstr>Distance-Vector Routing </vt:lpstr>
      <vt:lpstr>Two Components of Distance-Vector</vt:lpstr>
      <vt:lpstr>Protocol</vt:lpstr>
      <vt:lpstr>Protocol Example</vt:lpstr>
      <vt:lpstr>Algorithm</vt:lpstr>
      <vt:lpstr>Bellman-Ford</vt:lpstr>
      <vt:lpstr>Distance-Vector Walkthrough</vt:lpstr>
      <vt:lpstr> Walkthrough</vt:lpstr>
      <vt:lpstr> Walkthrough</vt:lpstr>
      <vt:lpstr> Walkthrough</vt:lpstr>
      <vt:lpstr> Walkthrough</vt:lpstr>
      <vt:lpstr>Count to Infinity</vt:lpstr>
      <vt:lpstr>Count to Infinity</vt:lpstr>
      <vt:lpstr>Count to Infinity</vt:lpstr>
      <vt:lpstr>Count to Infinity</vt:lpstr>
      <vt:lpstr>Count to Infinity</vt:lpstr>
      <vt:lpstr>PowerPoint Presentation</vt:lpstr>
      <vt:lpstr>Count to Infinity</vt:lpstr>
      <vt:lpstr>Special Case 1: Poison Reverse</vt:lpstr>
      <vt:lpstr>Special Case 2: Split Horizon</vt:lpstr>
      <vt:lpstr>Special Case 3: Route Poisoning</vt:lpstr>
      <vt:lpstr>Diagram for Q1</vt:lpstr>
      <vt:lpstr>Problem 1 : A</vt:lpstr>
      <vt:lpstr>Problem 1 : A</vt:lpstr>
      <vt:lpstr>Problem 1 : A</vt:lpstr>
      <vt:lpstr>Problem 1 : A</vt:lpstr>
      <vt:lpstr>Problem 1 : A</vt:lpstr>
      <vt:lpstr>Problem 1 : A</vt:lpstr>
      <vt:lpstr>Problem 1 :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Luise</cp:lastModifiedBy>
  <cp:revision>273</cp:revision>
  <dcterms:created xsi:type="dcterms:W3CDTF">2016-09-01T20:19:22Z</dcterms:created>
  <dcterms:modified xsi:type="dcterms:W3CDTF">2016-09-22T01:53:45Z</dcterms:modified>
</cp:coreProperties>
</file>