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Override1.xml" ContentType="application/vnd.openxmlformats-officedocument.themeOverrid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2.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50"/>
  </p:notesMasterIdLst>
  <p:sldIdLst>
    <p:sldId id="256" r:id="rId2"/>
    <p:sldId id="257" r:id="rId3"/>
    <p:sldId id="258" r:id="rId4"/>
    <p:sldId id="334" r:id="rId5"/>
    <p:sldId id="335" r:id="rId6"/>
    <p:sldId id="336" r:id="rId7"/>
    <p:sldId id="337" r:id="rId8"/>
    <p:sldId id="338" r:id="rId9"/>
    <p:sldId id="339" r:id="rId10"/>
    <p:sldId id="340" r:id="rId11"/>
    <p:sldId id="342" r:id="rId12"/>
    <p:sldId id="341" r:id="rId13"/>
    <p:sldId id="343" r:id="rId14"/>
    <p:sldId id="344" r:id="rId15"/>
    <p:sldId id="345" r:id="rId16"/>
    <p:sldId id="346" r:id="rId17"/>
    <p:sldId id="484" r:id="rId18"/>
    <p:sldId id="347" r:id="rId19"/>
    <p:sldId id="348" r:id="rId20"/>
    <p:sldId id="349" r:id="rId21"/>
    <p:sldId id="350" r:id="rId22"/>
    <p:sldId id="351" r:id="rId23"/>
    <p:sldId id="352" r:id="rId24"/>
    <p:sldId id="353" r:id="rId25"/>
    <p:sldId id="354" r:id="rId26"/>
    <p:sldId id="485" r:id="rId27"/>
    <p:sldId id="486" r:id="rId28"/>
    <p:sldId id="355" r:id="rId29"/>
    <p:sldId id="356" r:id="rId30"/>
    <p:sldId id="357" r:id="rId31"/>
    <p:sldId id="358" r:id="rId32"/>
    <p:sldId id="359" r:id="rId33"/>
    <p:sldId id="360" r:id="rId34"/>
    <p:sldId id="361" r:id="rId35"/>
    <p:sldId id="362" r:id="rId36"/>
    <p:sldId id="364" r:id="rId37"/>
    <p:sldId id="363" r:id="rId38"/>
    <p:sldId id="365" r:id="rId39"/>
    <p:sldId id="366" r:id="rId40"/>
    <p:sldId id="367" r:id="rId41"/>
    <p:sldId id="368" r:id="rId42"/>
    <p:sldId id="369" r:id="rId43"/>
    <p:sldId id="370" r:id="rId44"/>
    <p:sldId id="371" r:id="rId45"/>
    <p:sldId id="372" r:id="rId46"/>
    <p:sldId id="373" r:id="rId47"/>
    <p:sldId id="374" r:id="rId48"/>
    <p:sldId id="375" r:id="rId49"/>
    <p:sldId id="376" r:id="rId50"/>
    <p:sldId id="377" r:id="rId51"/>
    <p:sldId id="378" r:id="rId52"/>
    <p:sldId id="379" r:id="rId53"/>
    <p:sldId id="380" r:id="rId54"/>
    <p:sldId id="381" r:id="rId55"/>
    <p:sldId id="382" r:id="rId56"/>
    <p:sldId id="383" r:id="rId57"/>
    <p:sldId id="384" r:id="rId58"/>
    <p:sldId id="385" r:id="rId59"/>
    <p:sldId id="386" r:id="rId60"/>
    <p:sldId id="387" r:id="rId61"/>
    <p:sldId id="388" r:id="rId62"/>
    <p:sldId id="389" r:id="rId63"/>
    <p:sldId id="390" r:id="rId64"/>
    <p:sldId id="391" r:id="rId65"/>
    <p:sldId id="392" r:id="rId66"/>
    <p:sldId id="393" r:id="rId67"/>
    <p:sldId id="394" r:id="rId68"/>
    <p:sldId id="395" r:id="rId69"/>
    <p:sldId id="396" r:id="rId70"/>
    <p:sldId id="397" r:id="rId71"/>
    <p:sldId id="398" r:id="rId72"/>
    <p:sldId id="399" r:id="rId73"/>
    <p:sldId id="400" r:id="rId74"/>
    <p:sldId id="401" r:id="rId75"/>
    <p:sldId id="402" r:id="rId76"/>
    <p:sldId id="403" r:id="rId77"/>
    <p:sldId id="405" r:id="rId78"/>
    <p:sldId id="404" r:id="rId79"/>
    <p:sldId id="406" r:id="rId80"/>
    <p:sldId id="407" r:id="rId81"/>
    <p:sldId id="408" r:id="rId82"/>
    <p:sldId id="409" r:id="rId83"/>
    <p:sldId id="410" r:id="rId84"/>
    <p:sldId id="411" r:id="rId85"/>
    <p:sldId id="412" r:id="rId86"/>
    <p:sldId id="413" r:id="rId87"/>
    <p:sldId id="415" r:id="rId88"/>
    <p:sldId id="414" r:id="rId89"/>
    <p:sldId id="416" r:id="rId90"/>
    <p:sldId id="417" r:id="rId91"/>
    <p:sldId id="418" r:id="rId92"/>
    <p:sldId id="419" r:id="rId93"/>
    <p:sldId id="420" r:id="rId94"/>
    <p:sldId id="421" r:id="rId95"/>
    <p:sldId id="422" r:id="rId96"/>
    <p:sldId id="423" r:id="rId97"/>
    <p:sldId id="424" r:id="rId98"/>
    <p:sldId id="425" r:id="rId99"/>
    <p:sldId id="436" r:id="rId100"/>
    <p:sldId id="437" r:id="rId101"/>
    <p:sldId id="438" r:id="rId102"/>
    <p:sldId id="439" r:id="rId103"/>
    <p:sldId id="440" r:id="rId104"/>
    <p:sldId id="441" r:id="rId105"/>
    <p:sldId id="442" r:id="rId106"/>
    <p:sldId id="443" r:id="rId107"/>
    <p:sldId id="444" r:id="rId108"/>
    <p:sldId id="445" r:id="rId109"/>
    <p:sldId id="446" r:id="rId110"/>
    <p:sldId id="447" r:id="rId111"/>
    <p:sldId id="448" r:id="rId112"/>
    <p:sldId id="449" r:id="rId113"/>
    <p:sldId id="450" r:id="rId114"/>
    <p:sldId id="451" r:id="rId115"/>
    <p:sldId id="452" r:id="rId116"/>
    <p:sldId id="453" r:id="rId117"/>
    <p:sldId id="454" r:id="rId118"/>
    <p:sldId id="455" r:id="rId119"/>
    <p:sldId id="456" r:id="rId120"/>
    <p:sldId id="457" r:id="rId121"/>
    <p:sldId id="458" r:id="rId122"/>
    <p:sldId id="459" r:id="rId123"/>
    <p:sldId id="460" r:id="rId124"/>
    <p:sldId id="461" r:id="rId125"/>
    <p:sldId id="462" r:id="rId126"/>
    <p:sldId id="463" r:id="rId127"/>
    <p:sldId id="464" r:id="rId128"/>
    <p:sldId id="465" r:id="rId129"/>
    <p:sldId id="466" r:id="rId130"/>
    <p:sldId id="467" r:id="rId131"/>
    <p:sldId id="469" r:id="rId132"/>
    <p:sldId id="468" r:id="rId133"/>
    <p:sldId id="470" r:id="rId134"/>
    <p:sldId id="471" r:id="rId135"/>
    <p:sldId id="472" r:id="rId136"/>
    <p:sldId id="473" r:id="rId137"/>
    <p:sldId id="474" r:id="rId138"/>
    <p:sldId id="475" r:id="rId139"/>
    <p:sldId id="487" r:id="rId140"/>
    <p:sldId id="476" r:id="rId141"/>
    <p:sldId id="477" r:id="rId142"/>
    <p:sldId id="478" r:id="rId143"/>
    <p:sldId id="479" r:id="rId144"/>
    <p:sldId id="480" r:id="rId145"/>
    <p:sldId id="481" r:id="rId146"/>
    <p:sldId id="482" r:id="rId147"/>
    <p:sldId id="483" r:id="rId148"/>
    <p:sldId id="259" r:id="rId149"/>
  </p:sldIdLst>
  <p:sldSz cx="9144000" cy="5143500" type="screen16x9"/>
  <p:notesSz cx="6858000" cy="9144000"/>
  <p:custDataLst>
    <p:tags r:id="rId15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9">
          <p15:clr>
            <a:srgbClr val="A4A3A4"/>
          </p15:clr>
        </p15:guide>
        <p15:guide id="2" pos="284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9D27"/>
    <a:srgbClr val="00AF92"/>
    <a:srgbClr val="FDA007"/>
    <a:srgbClr val="006450"/>
    <a:srgbClr val="0284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37" autoAdjust="0"/>
    <p:restoredTop sz="94660"/>
  </p:normalViewPr>
  <p:slideViewPr>
    <p:cSldViewPr snapToGrid="0">
      <p:cViewPr varScale="1">
        <p:scale>
          <a:sx n="118" d="100"/>
          <a:sy n="118" d="100"/>
        </p:scale>
        <p:origin x="96" y="134"/>
      </p:cViewPr>
      <p:guideLst>
        <p:guide orient="horz" pos="1629"/>
        <p:guide pos="284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notesMaster" Target="notesMasters/notesMaster1.xml"/><Relationship Id="rId155"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5A8C7-CC1A-4A08-9B4B-31F43B054C7F}" type="datetimeFigureOut">
              <a:rPr lang="zh-CN" altLang="en-US" smtClean="0"/>
              <a:t>2021/8/17</a:t>
            </a:fld>
            <a:endParaRPr lang="zh-CN" altLang="en-US"/>
          </a:p>
        </p:txBody>
      </p:sp>
      <p:sp>
        <p:nvSpPr>
          <p:cNvPr id="4" name="幻灯片图像占位符 3"/>
          <p:cNvSpPr>
            <a:spLocks noGrp="1" noRot="1" noChangeAspect="1"/>
          </p:cNvSpPr>
          <p:nvPr>
            <p:ph type="sldImg" idx="2"/>
          </p:nvPr>
        </p:nvSpPr>
        <p:spPr>
          <a:xfrm>
            <a:off x="686280" y="1143000"/>
            <a:ext cx="548544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E1B693-632D-4080-9CF6-EA28B66DC80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t>1</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阻塞IO,   给女神发一条短信, 说我来找你了, 然后就默默的一直等着女神下楼, 这个期间除了等待你不会做其他事情, 属于备胎做法.</a:t>
            </a:r>
          </a:p>
          <a:p>
            <a:endParaRPr lang="zh-CN" altLang="en-US"/>
          </a:p>
          <a:p>
            <a:r>
              <a:rPr lang="zh-CN" altLang="en-US"/>
              <a:t>非阻塞IO, 给女神发短信, 如果不回, 接着再发, 一直发到女神下楼, 这个期间你除了发短信等待不会做其他事情, 属于专一做法.</a:t>
            </a:r>
          </a:p>
          <a:p>
            <a:endParaRPr lang="zh-CN" altLang="en-US"/>
          </a:p>
          <a:p>
            <a:r>
              <a:rPr lang="zh-CN" altLang="en-US"/>
              <a:t>IO多路复用,  是找一个宿管大妈来帮你监视下楼的女生, 这个期间你可以些其他的事情. 例如可以顺便看看其他妹子,玩玩王者荣耀, 上个厕所等等.  IO复用又包括 select, poll, epoll 模式. 那么它们的区别是什么?</a:t>
            </a:r>
          </a:p>
          <a:p>
            <a:r>
              <a:rPr lang="zh-CN" altLang="en-US"/>
              <a:t>3.1 select大妈    每一个女生下楼, select大妈都不知道这个是不是你的女神, 她需要一个一个询问, 并且select大妈能力还有限, 最多一次帮你监视1024个妹子</a:t>
            </a:r>
          </a:p>
          <a:p>
            <a:r>
              <a:rPr lang="zh-CN" altLang="en-US"/>
              <a:t>3.2 poll大妈不限制盯着女生的数量,  只要是经过宿舍楼门口的女生, 都会帮你去问是不是你女神</a:t>
            </a:r>
          </a:p>
          <a:p>
            <a:r>
              <a:rPr lang="zh-CN" altLang="en-US"/>
              <a:t>3.3 epoll大妈不限制盯着女生的数量, 并且也不需要一个一个去问.  那么如何做呢?  epoll大妈会为每个进宿舍楼的女生脸上贴上一个大字条,上面写上女生自己的名字,  只要女生下楼了, epoll大妈就知道这个是不是你女神了, 然后大妈再通知你.</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143000" y="1390893"/>
            <a:ext cx="6858000" cy="1242039"/>
          </a:xfrm>
        </p:spPr>
        <p:txBody>
          <a:bodyPr anchor="b">
            <a:normAutofit/>
          </a:bodyPr>
          <a:lstStyle>
            <a:lvl1pPr algn="ctr">
              <a:defRPr sz="5400" b="0"/>
            </a:lvl1pPr>
          </a:lstStyle>
          <a:p>
            <a:r>
              <a:rPr lang="zh-CN" altLang="en-US" dirty="0"/>
              <a:t>单击此处编辑标题</a:t>
            </a:r>
          </a:p>
        </p:txBody>
      </p:sp>
      <p:sp>
        <p:nvSpPr>
          <p:cNvPr id="3" name="副标题 2"/>
          <p:cNvSpPr>
            <a:spLocks noGrp="1"/>
          </p:cNvSpPr>
          <p:nvPr>
            <p:ph type="subTitle" idx="1"/>
          </p:nvPr>
        </p:nvSpPr>
        <p:spPr>
          <a:xfrm>
            <a:off x="1143000" y="2702001"/>
            <a:ext cx="6858000" cy="1242039"/>
          </a:xfrm>
        </p:spPr>
        <p:txBody>
          <a:bodyPr>
            <a:normAutofit/>
          </a:bodyPr>
          <a:lstStyle>
            <a:lvl1pPr marL="0" indent="0" algn="ctr">
              <a:buNone/>
              <a:defRPr sz="135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8035" indent="0" algn="ctr">
              <a:buNone/>
              <a:defRPr sz="1200"/>
            </a:lvl7pPr>
            <a:lvl8pPr marL="2400935" indent="0" algn="ctr">
              <a:buNone/>
              <a:defRPr sz="1200"/>
            </a:lvl8pPr>
            <a:lvl9pPr marL="2743835" indent="0" algn="ctr">
              <a:buNone/>
              <a:defRPr sz="1200"/>
            </a:lvl9pPr>
          </a:lstStyle>
          <a:p>
            <a:r>
              <a:rPr lang="zh-CN" altLang="en-US" dirty="0"/>
              <a:t>单击此处编辑母版副标题样式</a:t>
            </a:r>
          </a:p>
        </p:txBody>
      </p:sp>
      <p:sp>
        <p:nvSpPr>
          <p:cNvPr id="4" name="日期占位符 3"/>
          <p:cNvSpPr>
            <a:spLocks noGrp="1"/>
          </p:cNvSpPr>
          <p:nvPr>
            <p:ph type="dt" sz="half" idx="10"/>
          </p:nvPr>
        </p:nvSpPr>
        <p:spPr>
          <a:xfrm>
            <a:off x="628650" y="4768096"/>
            <a:ext cx="2057400" cy="273892"/>
          </a:xfrm>
        </p:spPr>
        <p:txBody>
          <a:bodyPr/>
          <a:lstStyle/>
          <a:p>
            <a:fld id="{D997B5FA-0921-464F-AAE1-844C04324D75}" type="datetimeFigureOut">
              <a:rPr lang="zh-CN" altLang="en-US" smtClean="0"/>
              <a:t>2021/8/17</a:t>
            </a:fld>
            <a:endParaRPr lang="zh-CN" altLang="en-US" dirty="0"/>
          </a:p>
        </p:txBody>
      </p:sp>
      <p:sp>
        <p:nvSpPr>
          <p:cNvPr id="5" name="页脚占位符 4"/>
          <p:cNvSpPr>
            <a:spLocks noGrp="1"/>
          </p:cNvSpPr>
          <p:nvPr>
            <p:ph type="ftr" sz="quarter" idx="11"/>
          </p:nvPr>
        </p:nvSpPr>
        <p:spPr>
          <a:xfrm>
            <a:off x="3028950" y="4768096"/>
            <a:ext cx="3086100" cy="273892"/>
          </a:xfrm>
        </p:spPr>
        <p:txBody>
          <a:bodyPr/>
          <a:lstStyle/>
          <a:p>
            <a:endParaRPr lang="zh-CN" altLang="en-US"/>
          </a:p>
        </p:txBody>
      </p:sp>
      <p:sp>
        <p:nvSpPr>
          <p:cNvPr id="6" name="灯片编号占位符 5"/>
          <p:cNvSpPr>
            <a:spLocks noGrp="1"/>
          </p:cNvSpPr>
          <p:nvPr>
            <p:ph type="sldNum" sz="quarter" idx="12"/>
          </p:nvPr>
        </p:nvSpPr>
        <p:spPr>
          <a:xfrm>
            <a:off x="6467475" y="4787146"/>
            <a:ext cx="2057400" cy="273892"/>
          </a:xfrm>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628650" y="4768096"/>
            <a:ext cx="2057400" cy="273892"/>
          </a:xfrm>
        </p:spPr>
        <p:txBody>
          <a:bodyPr/>
          <a:lstStyle/>
          <a:p>
            <a:fld id="{760FBDFE-C587-4B4C-A407-44438C67B59E}" type="datetimeFigureOut">
              <a:rPr lang="zh-CN" altLang="en-US" smtClean="0"/>
              <a:t>2021/8/17</a:t>
            </a:fld>
            <a:endParaRPr lang="zh-CN" altLang="en-US"/>
          </a:p>
        </p:txBody>
      </p:sp>
      <p:sp>
        <p:nvSpPr>
          <p:cNvPr id="4" name="页脚占位符 3"/>
          <p:cNvSpPr>
            <a:spLocks noGrp="1"/>
          </p:cNvSpPr>
          <p:nvPr>
            <p:ph type="ftr" sz="quarter" idx="11"/>
          </p:nvPr>
        </p:nvSpPr>
        <p:spPr>
          <a:xfrm>
            <a:off x="3028950" y="4768096"/>
            <a:ext cx="3086100" cy="273892"/>
          </a:xfrm>
        </p:spPr>
        <p:txBody>
          <a:bodyPr/>
          <a:lstStyle/>
          <a:p>
            <a:endParaRPr lang="zh-CN" altLang="en-US"/>
          </a:p>
        </p:txBody>
      </p:sp>
      <p:sp>
        <p:nvSpPr>
          <p:cNvPr id="5" name="灯片编号占位符 4"/>
          <p:cNvSpPr>
            <a:spLocks noGrp="1"/>
          </p:cNvSpPr>
          <p:nvPr>
            <p:ph type="sldNum" sz="quarter" idx="12"/>
          </p:nvPr>
        </p:nvSpPr>
        <p:spPr>
          <a:xfrm>
            <a:off x="6467475" y="4787146"/>
            <a:ext cx="2057400" cy="273892"/>
          </a:xfrm>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628650" y="413730"/>
            <a:ext cx="7886700" cy="416995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92"/>
            <a:ext cx="7886700" cy="994346"/>
          </a:xfrm>
        </p:spPr>
        <p:txBody>
          <a:bodyPr anchor="ctr" anchorCtr="0"/>
          <a:lstStyle/>
          <a:p>
            <a:r>
              <a:rPr lang="zh-CN" altLang="en-US" dirty="0"/>
              <a:t>单击此处编辑母版标题样式</a:t>
            </a:r>
          </a:p>
        </p:txBody>
      </p:sp>
      <p:sp>
        <p:nvSpPr>
          <p:cNvPr id="3" name="内容占位符 2"/>
          <p:cNvSpPr>
            <a:spLocks noGrp="1"/>
          </p:cNvSpPr>
          <p:nvPr>
            <p:ph idx="1"/>
          </p:nvPr>
        </p:nvSpPr>
        <p:spPr>
          <a:xfrm>
            <a:off x="628650" y="1378983"/>
            <a:ext cx="7886700" cy="3264074"/>
          </a:xfrm>
        </p:spPr>
        <p:txBody>
          <a:bodyPr/>
          <a:lstStyle>
            <a:lvl1pPr>
              <a:defRPr sz="1800"/>
            </a:lvl1pPr>
            <a:lvl2pPr>
              <a:defRPr sz="1500"/>
            </a:lvl2pPr>
            <a:lvl3pPr>
              <a:defRPr sz="1350"/>
            </a:lvl3pPr>
            <a:lvl4pPr>
              <a:defRPr sz="1350"/>
            </a:lvl4pPr>
            <a:lvl5pPr>
              <a:defRPr sz="135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628650" y="4768096"/>
            <a:ext cx="2057400" cy="273892"/>
          </a:xfrm>
        </p:spPr>
        <p:txBody>
          <a:bodyPr/>
          <a:lstStyle/>
          <a:p>
            <a:fld id="{760FBDFE-C587-4B4C-A407-44438C67B59E}" type="datetimeFigureOut">
              <a:rPr lang="zh-CN" altLang="en-US" smtClean="0"/>
              <a:t>2021/8/17</a:t>
            </a:fld>
            <a:endParaRPr lang="zh-CN" altLang="en-US" dirty="0"/>
          </a:p>
        </p:txBody>
      </p:sp>
      <p:sp>
        <p:nvSpPr>
          <p:cNvPr id="5" name="页脚占位符 4"/>
          <p:cNvSpPr>
            <a:spLocks noGrp="1"/>
          </p:cNvSpPr>
          <p:nvPr>
            <p:ph type="ftr" sz="quarter" idx="11"/>
          </p:nvPr>
        </p:nvSpPr>
        <p:spPr>
          <a:xfrm>
            <a:off x="3028950" y="4768096"/>
            <a:ext cx="3086100" cy="273892"/>
          </a:xfrm>
        </p:spPr>
        <p:txBody>
          <a:bodyPr/>
          <a:lstStyle/>
          <a:p>
            <a:endParaRPr lang="zh-CN" altLang="en-US" dirty="0"/>
          </a:p>
        </p:txBody>
      </p:sp>
      <p:sp>
        <p:nvSpPr>
          <p:cNvPr id="6" name="灯片编号占位符 5"/>
          <p:cNvSpPr>
            <a:spLocks noGrp="1"/>
          </p:cNvSpPr>
          <p:nvPr>
            <p:ph type="sldNum" sz="quarter" idx="12"/>
          </p:nvPr>
        </p:nvSpPr>
        <p:spPr>
          <a:xfrm>
            <a:off x="6467475" y="4787146"/>
            <a:ext cx="2057400" cy="273892"/>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28650" y="4768096"/>
            <a:ext cx="2057400" cy="273892"/>
          </a:xfrm>
        </p:spPr>
        <p:txBody>
          <a:bodyPr/>
          <a:lstStyle/>
          <a:p>
            <a:fld id="{20DD7636-5BE1-44BC-BB5F-15739D9E18E1}" type="datetimeFigureOut">
              <a:rPr lang="zh-CN" altLang="en-US" smtClean="0"/>
              <a:t>2021/8/17</a:t>
            </a:fld>
            <a:endParaRPr lang="zh-CN" altLang="en-US"/>
          </a:p>
        </p:txBody>
      </p:sp>
      <p:sp>
        <p:nvSpPr>
          <p:cNvPr id="3" name="页脚占位符 2"/>
          <p:cNvSpPr>
            <a:spLocks noGrp="1"/>
          </p:cNvSpPr>
          <p:nvPr>
            <p:ph type="ftr" sz="quarter" idx="11"/>
          </p:nvPr>
        </p:nvSpPr>
        <p:spPr>
          <a:xfrm>
            <a:off x="3028950" y="4768096"/>
            <a:ext cx="3086100" cy="273892"/>
          </a:xfrm>
        </p:spPr>
        <p:txBody>
          <a:bodyPr/>
          <a:lstStyle/>
          <a:p>
            <a:endParaRPr lang="zh-CN" altLang="en-US"/>
          </a:p>
        </p:txBody>
      </p:sp>
      <p:sp>
        <p:nvSpPr>
          <p:cNvPr id="4" name="灯片编号占位符 3"/>
          <p:cNvSpPr>
            <a:spLocks noGrp="1"/>
          </p:cNvSpPr>
          <p:nvPr>
            <p:ph type="sldNum" sz="quarter" idx="12"/>
          </p:nvPr>
        </p:nvSpPr>
        <p:spPr>
          <a:xfrm>
            <a:off x="6467475" y="4787146"/>
            <a:ext cx="2057400" cy="273892"/>
          </a:xfrm>
        </p:spPr>
        <p:txBody>
          <a:bodyPr/>
          <a:lstStyle/>
          <a:p>
            <a:fld id="{E87C0E1D-24C4-406F-9615-DBDA8D2D1F93}" type="slidenum">
              <a:rPr lang="zh-CN" altLang="en-US" smtClean="0"/>
              <a:t>‹#›</a:t>
            </a:fld>
            <a:endParaRPr lang="zh-CN" altLang="en-US"/>
          </a:p>
        </p:txBody>
      </p:sp>
      <p:sp>
        <p:nvSpPr>
          <p:cNvPr id="5" name="标题 4"/>
          <p:cNvSpPr>
            <a:spLocks noGrp="1"/>
          </p:cNvSpPr>
          <p:nvPr>
            <p:ph type="title" hasCustomPrompt="1"/>
          </p:nvPr>
        </p:nvSpPr>
        <p:spPr>
          <a:xfrm>
            <a:off x="628650" y="1640869"/>
            <a:ext cx="7886700" cy="1862662"/>
          </a:xfrm>
        </p:spPr>
        <p:txBody>
          <a:bodyPr>
            <a:normAutofit/>
          </a:bodyPr>
          <a:lstStyle>
            <a:lvl1pPr algn="ctr">
              <a:defRPr sz="4500" b="0"/>
            </a:lvl1pPr>
          </a:lstStyle>
          <a:p>
            <a:r>
              <a:rPr lang="zh-CN" altLang="en-US" dirty="0"/>
              <a:t>单击此处编辑标题</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92"/>
            <a:ext cx="7886700" cy="994346"/>
          </a:xfrm>
        </p:spPr>
        <p:txBody>
          <a:bodyPr anchor="ctr" anchorCtr="0"/>
          <a:lstStyle/>
          <a:p>
            <a:r>
              <a:rPr lang="zh-CN" altLang="en-US"/>
              <a:t>单击此处编辑母版标题样式</a:t>
            </a:r>
          </a:p>
        </p:txBody>
      </p:sp>
      <p:sp>
        <p:nvSpPr>
          <p:cNvPr id="3" name="内容占位符 2"/>
          <p:cNvSpPr>
            <a:spLocks noGrp="1"/>
          </p:cNvSpPr>
          <p:nvPr>
            <p:ph sz="half" idx="1"/>
          </p:nvPr>
        </p:nvSpPr>
        <p:spPr>
          <a:xfrm>
            <a:off x="628650" y="1369458"/>
            <a:ext cx="3886200" cy="326407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29150" y="1369458"/>
            <a:ext cx="3886200" cy="326407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a:xfrm>
            <a:off x="628650" y="4768096"/>
            <a:ext cx="2057400" cy="273892"/>
          </a:xfrm>
        </p:spPr>
        <p:txBody>
          <a:bodyPr/>
          <a:lstStyle/>
          <a:p>
            <a:fld id="{760FBDFE-C587-4B4C-A407-44438C67B59E}" type="datetimeFigureOut">
              <a:rPr lang="zh-CN" altLang="en-US" smtClean="0"/>
              <a:t>2021/8/17</a:t>
            </a:fld>
            <a:endParaRPr lang="zh-CN" altLang="en-US"/>
          </a:p>
        </p:txBody>
      </p:sp>
      <p:sp>
        <p:nvSpPr>
          <p:cNvPr id="6" name="页脚占位符 5"/>
          <p:cNvSpPr>
            <a:spLocks noGrp="1"/>
          </p:cNvSpPr>
          <p:nvPr>
            <p:ph type="ftr" sz="quarter" idx="11"/>
          </p:nvPr>
        </p:nvSpPr>
        <p:spPr>
          <a:xfrm>
            <a:off x="3028950" y="4768096"/>
            <a:ext cx="3086100" cy="273892"/>
          </a:xfrm>
        </p:spPr>
        <p:txBody>
          <a:bodyPr/>
          <a:lstStyle/>
          <a:p>
            <a:endParaRPr lang="zh-CN" altLang="en-US"/>
          </a:p>
        </p:txBody>
      </p:sp>
      <p:sp>
        <p:nvSpPr>
          <p:cNvPr id="7" name="灯片编号占位符 6"/>
          <p:cNvSpPr>
            <a:spLocks noGrp="1"/>
          </p:cNvSpPr>
          <p:nvPr>
            <p:ph type="sldNum" sz="quarter" idx="12"/>
          </p:nvPr>
        </p:nvSpPr>
        <p:spPr>
          <a:xfrm>
            <a:off x="6467475" y="4787146"/>
            <a:ext cx="2057400" cy="273892"/>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nchor="ctr" anchorCtr="0"/>
          <a:lstStyle/>
          <a:p>
            <a:r>
              <a:rPr lang="zh-CN" altLang="en-US"/>
              <a:t>单击此处编辑母版标题样式</a:t>
            </a:r>
          </a:p>
        </p:txBody>
      </p:sp>
      <p:sp>
        <p:nvSpPr>
          <p:cNvPr id="3" name="文本占位符 2"/>
          <p:cNvSpPr>
            <a:spLocks noGrp="1"/>
          </p:cNvSpPr>
          <p:nvPr>
            <p:ph type="body" idx="1"/>
          </p:nvPr>
        </p:nvSpPr>
        <p:spPr>
          <a:xfrm>
            <a:off x="629841" y="1308950"/>
            <a:ext cx="3868340" cy="61804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dirty="0"/>
              <a:t>单击此处编辑母版文本样式</a:t>
            </a:r>
          </a:p>
        </p:txBody>
      </p:sp>
      <p:sp>
        <p:nvSpPr>
          <p:cNvPr id="4" name="内容占位符 3"/>
          <p:cNvSpPr>
            <a:spLocks noGrp="1"/>
          </p:cNvSpPr>
          <p:nvPr>
            <p:ph sz="half" idx="2"/>
          </p:nvPr>
        </p:nvSpPr>
        <p:spPr>
          <a:xfrm>
            <a:off x="629841" y="1962050"/>
            <a:ext cx="3868340" cy="2681009"/>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4629150" y="1308950"/>
            <a:ext cx="3887391" cy="61804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dirty="0"/>
              <a:t>单击此处编辑母版文本样式</a:t>
            </a:r>
          </a:p>
        </p:txBody>
      </p:sp>
      <p:sp>
        <p:nvSpPr>
          <p:cNvPr id="6" name="内容占位符 5"/>
          <p:cNvSpPr>
            <a:spLocks noGrp="1"/>
          </p:cNvSpPr>
          <p:nvPr>
            <p:ph sz="quarter" idx="4"/>
          </p:nvPr>
        </p:nvSpPr>
        <p:spPr>
          <a:xfrm>
            <a:off x="4629150" y="1962050"/>
            <a:ext cx="3887391" cy="2681009"/>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a:xfrm>
            <a:off x="628650" y="4768096"/>
            <a:ext cx="2057400" cy="273892"/>
          </a:xfrm>
        </p:spPr>
        <p:txBody>
          <a:bodyPr/>
          <a:lstStyle/>
          <a:p>
            <a:fld id="{760FBDFE-C587-4B4C-A407-44438C67B59E}" type="datetimeFigureOut">
              <a:rPr lang="zh-CN" altLang="en-US" smtClean="0"/>
              <a:t>2021/8/17</a:t>
            </a:fld>
            <a:endParaRPr lang="zh-CN" altLang="en-US"/>
          </a:p>
        </p:txBody>
      </p:sp>
      <p:sp>
        <p:nvSpPr>
          <p:cNvPr id="8" name="页脚占位符 7"/>
          <p:cNvSpPr>
            <a:spLocks noGrp="1"/>
          </p:cNvSpPr>
          <p:nvPr>
            <p:ph type="ftr" sz="quarter" idx="11"/>
          </p:nvPr>
        </p:nvSpPr>
        <p:spPr>
          <a:xfrm>
            <a:off x="3028950" y="4768096"/>
            <a:ext cx="3086100" cy="273892"/>
          </a:xfrm>
        </p:spPr>
        <p:txBody>
          <a:bodyPr/>
          <a:lstStyle/>
          <a:p>
            <a:endParaRPr lang="zh-CN" altLang="en-US"/>
          </a:p>
        </p:txBody>
      </p:sp>
      <p:sp>
        <p:nvSpPr>
          <p:cNvPr id="9" name="灯片编号占位符 8"/>
          <p:cNvSpPr>
            <a:spLocks noGrp="1"/>
          </p:cNvSpPr>
          <p:nvPr>
            <p:ph type="sldNum" sz="quarter" idx="12"/>
          </p:nvPr>
        </p:nvSpPr>
        <p:spPr>
          <a:xfrm>
            <a:off x="6467475" y="4787146"/>
            <a:ext cx="2057400" cy="273892"/>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428875" y="1619533"/>
            <a:ext cx="4286250" cy="1037019"/>
          </a:xfrm>
        </p:spPr>
        <p:txBody>
          <a:bodyPr anchor="b" anchorCtr="0">
            <a:normAutofit/>
          </a:bodyPr>
          <a:lstStyle>
            <a:lvl1pPr algn="ctr">
              <a:defRPr sz="6000" b="0">
                <a:solidFill>
                  <a:schemeClr val="tx1"/>
                </a:solidFill>
              </a:defRPr>
            </a:lvl1pPr>
          </a:lstStyle>
          <a:p>
            <a:r>
              <a:rPr lang="zh-CN" altLang="en-US" dirty="0"/>
              <a:t>编辑标题</a:t>
            </a:r>
          </a:p>
        </p:txBody>
      </p:sp>
      <p:sp>
        <p:nvSpPr>
          <p:cNvPr id="3" name="日期占位符 2"/>
          <p:cNvSpPr>
            <a:spLocks noGrp="1"/>
          </p:cNvSpPr>
          <p:nvPr>
            <p:ph type="dt" sz="half" idx="10"/>
          </p:nvPr>
        </p:nvSpPr>
        <p:spPr>
          <a:xfrm>
            <a:off x="628650" y="4768096"/>
            <a:ext cx="2057400" cy="273892"/>
          </a:xfrm>
        </p:spPr>
        <p:txBody>
          <a:bodyPr/>
          <a:lstStyle/>
          <a:p>
            <a:fld id="{20DD7636-5BE1-44BC-BB5F-15739D9E18E1}" type="datetimeFigureOut">
              <a:rPr lang="zh-CN" altLang="en-US" smtClean="0"/>
              <a:t>2021/8/17</a:t>
            </a:fld>
            <a:endParaRPr lang="zh-CN" altLang="en-US"/>
          </a:p>
        </p:txBody>
      </p:sp>
      <p:sp>
        <p:nvSpPr>
          <p:cNvPr id="4" name="页脚占位符 3"/>
          <p:cNvSpPr>
            <a:spLocks noGrp="1"/>
          </p:cNvSpPr>
          <p:nvPr>
            <p:ph type="ftr" sz="quarter" idx="11"/>
          </p:nvPr>
        </p:nvSpPr>
        <p:spPr>
          <a:xfrm>
            <a:off x="3028950" y="4768096"/>
            <a:ext cx="3086100" cy="273892"/>
          </a:xfrm>
        </p:spPr>
        <p:txBody>
          <a:bodyPr/>
          <a:lstStyle/>
          <a:p>
            <a:endParaRPr lang="zh-CN" altLang="en-US"/>
          </a:p>
        </p:txBody>
      </p:sp>
      <p:sp>
        <p:nvSpPr>
          <p:cNvPr id="5" name="灯片编号占位符 4"/>
          <p:cNvSpPr>
            <a:spLocks noGrp="1"/>
          </p:cNvSpPr>
          <p:nvPr>
            <p:ph type="sldNum" sz="quarter" idx="12"/>
          </p:nvPr>
        </p:nvSpPr>
        <p:spPr>
          <a:xfrm>
            <a:off x="6467475" y="4787146"/>
            <a:ext cx="2057400" cy="273892"/>
          </a:xfrm>
        </p:spPr>
        <p:txBody>
          <a:bodyPr/>
          <a:lstStyle/>
          <a:p>
            <a:fld id="{E87C0E1D-24C4-406F-9615-DBDA8D2D1F93}" type="slidenum">
              <a:rPr lang="zh-CN" altLang="en-US" smtClean="0"/>
              <a:t>‹#›</a:t>
            </a:fld>
            <a:endParaRPr lang="zh-CN" altLang="en-US"/>
          </a:p>
        </p:txBody>
      </p:sp>
      <p:sp>
        <p:nvSpPr>
          <p:cNvPr id="37" name="内容占位符 36"/>
          <p:cNvSpPr>
            <a:spLocks noGrp="1"/>
          </p:cNvSpPr>
          <p:nvPr>
            <p:ph sz="quarter" idx="13" hasCustomPrompt="1"/>
          </p:nvPr>
        </p:nvSpPr>
        <p:spPr>
          <a:xfrm>
            <a:off x="2428875" y="2800391"/>
            <a:ext cx="4286250" cy="889608"/>
          </a:xfrm>
        </p:spPr>
        <p:txBody>
          <a:bodyPr>
            <a:normAutofit/>
          </a:bodyPr>
          <a:lstStyle>
            <a:lvl1pPr marL="0" indent="0" algn="ctr">
              <a:buNone/>
              <a:defRPr sz="2400">
                <a:solidFill>
                  <a:schemeClr val="tx1"/>
                </a:solidFill>
              </a:defRPr>
            </a:lvl1pPr>
          </a:lstStyle>
          <a:p>
            <a:pPr lvl="0"/>
            <a:r>
              <a:rPr lang="zh-CN" altLang="en-US" dirty="0"/>
              <a:t>编辑文本</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28650" y="4768096"/>
            <a:ext cx="2057400" cy="273892"/>
          </a:xfrm>
        </p:spPr>
        <p:txBody>
          <a:bodyPr/>
          <a:lstStyle/>
          <a:p>
            <a:fld id="{760FBDFE-C587-4B4C-A407-44438C67B59E}" type="datetimeFigureOut">
              <a:rPr lang="zh-CN" altLang="en-US" smtClean="0"/>
              <a:t>2021/8/17</a:t>
            </a:fld>
            <a:endParaRPr lang="zh-CN" altLang="en-US"/>
          </a:p>
        </p:txBody>
      </p:sp>
      <p:sp>
        <p:nvSpPr>
          <p:cNvPr id="3" name="页脚占位符 2"/>
          <p:cNvSpPr>
            <a:spLocks noGrp="1"/>
          </p:cNvSpPr>
          <p:nvPr>
            <p:ph type="ftr" sz="quarter" idx="11"/>
          </p:nvPr>
        </p:nvSpPr>
        <p:spPr>
          <a:xfrm>
            <a:off x="3028950" y="4768096"/>
            <a:ext cx="3086100" cy="273892"/>
          </a:xfrm>
        </p:spPr>
        <p:txBody>
          <a:bodyPr/>
          <a:lstStyle/>
          <a:p>
            <a:endParaRPr lang="zh-CN" altLang="en-US"/>
          </a:p>
        </p:txBody>
      </p:sp>
      <p:sp>
        <p:nvSpPr>
          <p:cNvPr id="4" name="灯片编号占位符 3"/>
          <p:cNvSpPr>
            <a:spLocks noGrp="1"/>
          </p:cNvSpPr>
          <p:nvPr>
            <p:ph type="sldNum" sz="quarter" idx="12"/>
          </p:nvPr>
        </p:nvSpPr>
        <p:spPr>
          <a:xfrm>
            <a:off x="6467475" y="4787146"/>
            <a:ext cx="2057400" cy="273892"/>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8650" y="535348"/>
            <a:ext cx="3511241" cy="1071308"/>
          </a:xfrm>
        </p:spPr>
        <p:txBody>
          <a:bodyPr anchor="t" anchorCtr="0">
            <a:normAutofit/>
          </a:bodyPr>
          <a:lstStyle>
            <a:lvl1pPr>
              <a:defRPr sz="2700"/>
            </a:lvl1pPr>
          </a:lstStyle>
          <a:p>
            <a:r>
              <a:rPr lang="zh-CN" altLang="en-US" dirty="0"/>
              <a:t>单击此处编辑标题</a:t>
            </a:r>
          </a:p>
        </p:txBody>
      </p:sp>
      <p:sp>
        <p:nvSpPr>
          <p:cNvPr id="3" name="图片占位符 2"/>
          <p:cNvSpPr>
            <a:spLocks noGrp="1" noChangeAspect="1"/>
          </p:cNvSpPr>
          <p:nvPr>
            <p:ph type="pic" idx="1"/>
          </p:nvPr>
        </p:nvSpPr>
        <p:spPr>
          <a:xfrm>
            <a:off x="4231888" y="535348"/>
            <a:ext cx="4283912" cy="405340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8035" indent="0">
              <a:buNone/>
              <a:defRPr sz="1500"/>
            </a:lvl7pPr>
            <a:lvl8pPr marL="2400935" indent="0">
              <a:buNone/>
              <a:defRPr sz="1500"/>
            </a:lvl8pPr>
            <a:lvl9pPr marL="2743835" indent="0">
              <a:buNone/>
              <a:defRPr sz="1500"/>
            </a:lvl9pPr>
          </a:lstStyle>
          <a:p>
            <a:endParaRPr lang="zh-CN" altLang="en-US" dirty="0"/>
          </a:p>
        </p:txBody>
      </p:sp>
      <p:sp>
        <p:nvSpPr>
          <p:cNvPr id="4" name="文本占位符 3"/>
          <p:cNvSpPr>
            <a:spLocks noGrp="1"/>
          </p:cNvSpPr>
          <p:nvPr>
            <p:ph type="body" sz="half" idx="2"/>
          </p:nvPr>
        </p:nvSpPr>
        <p:spPr>
          <a:xfrm>
            <a:off x="628650" y="1735708"/>
            <a:ext cx="3511241" cy="2859191"/>
          </a:xfrm>
        </p:spPr>
        <p:txBody>
          <a:bodyP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8035" indent="0">
              <a:buNone/>
              <a:defRPr sz="750"/>
            </a:lvl7pPr>
            <a:lvl8pPr marL="2400935" indent="0">
              <a:buNone/>
              <a:defRPr sz="750"/>
            </a:lvl8pPr>
            <a:lvl9pPr marL="2743835" indent="0">
              <a:buNone/>
              <a:defRPr sz="750"/>
            </a:lvl9pPr>
          </a:lstStyle>
          <a:p>
            <a:pPr lvl="0"/>
            <a:r>
              <a:rPr lang="zh-CN" altLang="en-US" dirty="0"/>
              <a:t>单击此处编辑母版文本样式</a:t>
            </a:r>
          </a:p>
        </p:txBody>
      </p:sp>
      <p:sp>
        <p:nvSpPr>
          <p:cNvPr id="5" name="日期占位符 4"/>
          <p:cNvSpPr>
            <a:spLocks noGrp="1"/>
          </p:cNvSpPr>
          <p:nvPr>
            <p:ph type="dt" sz="half" idx="10"/>
          </p:nvPr>
        </p:nvSpPr>
        <p:spPr>
          <a:xfrm>
            <a:off x="628650" y="4768096"/>
            <a:ext cx="2057400" cy="273892"/>
          </a:xfrm>
        </p:spPr>
        <p:txBody>
          <a:bodyPr/>
          <a:lstStyle/>
          <a:p>
            <a:fld id="{9EFD9D74-47D9-4702-A33C-335B63B48DBF}" type="datetimeFigureOut">
              <a:rPr lang="zh-CN" altLang="en-US" smtClean="0"/>
              <a:t>2021/8/17</a:t>
            </a:fld>
            <a:endParaRPr lang="zh-CN" altLang="en-US" dirty="0"/>
          </a:p>
        </p:txBody>
      </p:sp>
      <p:sp>
        <p:nvSpPr>
          <p:cNvPr id="6" name="页脚占位符 5"/>
          <p:cNvSpPr>
            <a:spLocks noGrp="1"/>
          </p:cNvSpPr>
          <p:nvPr>
            <p:ph type="ftr" sz="quarter" idx="11"/>
          </p:nvPr>
        </p:nvSpPr>
        <p:spPr>
          <a:xfrm>
            <a:off x="3028950" y="4768096"/>
            <a:ext cx="3086100" cy="273892"/>
          </a:xfrm>
        </p:spPr>
        <p:txBody>
          <a:bodyPr/>
          <a:lstStyle/>
          <a:p>
            <a:endParaRPr lang="zh-CN" altLang="en-US" dirty="0"/>
          </a:p>
        </p:txBody>
      </p:sp>
      <p:sp>
        <p:nvSpPr>
          <p:cNvPr id="7" name="灯片编号占位符 6"/>
          <p:cNvSpPr>
            <a:spLocks noGrp="1"/>
          </p:cNvSpPr>
          <p:nvPr>
            <p:ph type="sldNum" sz="quarter" idx="12"/>
          </p:nvPr>
        </p:nvSpPr>
        <p:spPr>
          <a:xfrm>
            <a:off x="6467475" y="4787146"/>
            <a:ext cx="2057400" cy="273892"/>
          </a:xfrm>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7833674" y="273892"/>
            <a:ext cx="681676" cy="4359641"/>
          </a:xfrm>
        </p:spPr>
        <p:txBody>
          <a:bodyPr vert="eaVert">
            <a:normAutofit/>
          </a:bodyPr>
          <a:lstStyle>
            <a:lvl1pPr>
              <a:defRPr sz="3300"/>
            </a:lvl1pPr>
          </a:lstStyle>
          <a:p>
            <a:r>
              <a:rPr lang="zh-CN" altLang="en-US" dirty="0"/>
              <a:t>单击此处编辑标题</a:t>
            </a:r>
          </a:p>
        </p:txBody>
      </p:sp>
      <p:sp>
        <p:nvSpPr>
          <p:cNvPr id="3" name="竖排文字占位符 2"/>
          <p:cNvSpPr>
            <a:spLocks noGrp="1"/>
          </p:cNvSpPr>
          <p:nvPr>
            <p:ph type="body" orient="vert" idx="1"/>
          </p:nvPr>
        </p:nvSpPr>
        <p:spPr>
          <a:xfrm>
            <a:off x="628649" y="273892"/>
            <a:ext cx="7084832" cy="4359641"/>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628650" y="4768096"/>
            <a:ext cx="2057400" cy="273892"/>
          </a:xfrm>
        </p:spPr>
        <p:txBody>
          <a:bodyPr/>
          <a:lstStyle/>
          <a:p>
            <a:fld id="{760FBDFE-C587-4B4C-A407-44438C67B59E}" type="datetimeFigureOut">
              <a:rPr lang="zh-CN" altLang="en-US" smtClean="0"/>
              <a:t>2021/8/17</a:t>
            </a:fld>
            <a:endParaRPr lang="zh-CN" altLang="en-US"/>
          </a:p>
        </p:txBody>
      </p:sp>
      <p:sp>
        <p:nvSpPr>
          <p:cNvPr id="5" name="页脚占位符 4"/>
          <p:cNvSpPr>
            <a:spLocks noGrp="1"/>
          </p:cNvSpPr>
          <p:nvPr>
            <p:ph type="ftr" sz="quarter" idx="11"/>
          </p:nvPr>
        </p:nvSpPr>
        <p:spPr>
          <a:xfrm>
            <a:off x="3028950" y="4768096"/>
            <a:ext cx="3086100" cy="273892"/>
          </a:xfrm>
        </p:spPr>
        <p:txBody>
          <a:bodyPr/>
          <a:lstStyle/>
          <a:p>
            <a:endParaRPr lang="zh-CN" altLang="en-US"/>
          </a:p>
        </p:txBody>
      </p:sp>
      <p:sp>
        <p:nvSpPr>
          <p:cNvPr id="6" name="灯片编号占位符 5"/>
          <p:cNvSpPr>
            <a:spLocks noGrp="1"/>
          </p:cNvSpPr>
          <p:nvPr>
            <p:ph type="sldNum" sz="quarter" idx="12"/>
          </p:nvPr>
        </p:nvSpPr>
        <p:spPr>
          <a:xfrm>
            <a:off x="6467475" y="4787146"/>
            <a:ext cx="2057400" cy="273892"/>
          </a:xfrm>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KSO_TEMPLATE" hidden="1"/>
          <p:cNvSpPr/>
          <p:nvPr userDrawn="1">
            <p:custDataLst>
              <p:tags r:id="rId1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5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themeOverride" Target="../theme/themeOverride1.xml"/><Relationship Id="rId5" Type="http://schemas.openxmlformats.org/officeDocument/2006/relationships/image" Target="../media/image2.jpe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15.png"/></Relationships>
</file>

<file path=ppt/slides/_rels/slide10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slideLayout" Target="../slideLayouts/slideLayout2.xml"/><Relationship Id="rId1" Type="http://schemas.openxmlformats.org/officeDocument/2006/relationships/tags" Target="../tags/tag102.xml"/></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3.xml"/></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4.xml"/></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5.xml"/></Relationships>
</file>

<file path=ppt/slides/_rels/slide10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slideLayout" Target="../slideLayouts/slideLayout2.xml"/><Relationship Id="rId1" Type="http://schemas.openxmlformats.org/officeDocument/2006/relationships/tags" Target="../tags/tag106.xml"/><Relationship Id="rId4" Type="http://schemas.openxmlformats.org/officeDocument/2006/relationships/image" Target="../media/image47.png"/></Relationships>
</file>

<file path=ppt/slides/_rels/slide10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slideLayout" Target="../slideLayouts/slideLayout2.xml"/><Relationship Id="rId1" Type="http://schemas.openxmlformats.org/officeDocument/2006/relationships/tags" Target="../tags/tag107.xml"/><Relationship Id="rId4" Type="http://schemas.openxmlformats.org/officeDocument/2006/relationships/image" Target="../media/image49.png"/></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8.xml"/></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9.xml"/></Relationships>
</file>

<file path=ppt/slides/_rels/slide10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slideLayout" Target="../slideLayouts/slideLayout2.xml"/><Relationship Id="rId1" Type="http://schemas.openxmlformats.org/officeDocument/2006/relationships/tags" Target="../tags/tag110.xml"/></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17.png"/></Relationships>
</file>

<file path=ppt/slides/_rels/slide11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slideLayout" Target="../slideLayouts/slideLayout2.xml"/><Relationship Id="rId1" Type="http://schemas.openxmlformats.org/officeDocument/2006/relationships/tags" Target="../tags/tag112.xml"/><Relationship Id="rId4" Type="http://schemas.openxmlformats.org/officeDocument/2006/relationships/image" Target="../media/image52.png"/></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3.xml"/></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4.xml"/></Relationships>
</file>

<file path=ppt/slides/_rels/slide11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slideLayout" Target="../slideLayouts/slideLayout2.xml"/><Relationship Id="rId1" Type="http://schemas.openxmlformats.org/officeDocument/2006/relationships/tags" Target="../tags/tag115.xml"/></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6.xml"/></Relationships>
</file>

<file path=ppt/slides/_rels/slide1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7.xml"/></Relationships>
</file>

<file path=ppt/slides/_rels/slide11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slideLayout" Target="../slideLayouts/slideLayout2.xml"/><Relationship Id="rId1" Type="http://schemas.openxmlformats.org/officeDocument/2006/relationships/tags" Target="../tags/tag118.xml"/></Relationships>
</file>

<file path=ppt/slides/_rels/slide11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slideLayout" Target="../slideLayouts/slideLayout2.xml"/><Relationship Id="rId1" Type="http://schemas.openxmlformats.org/officeDocument/2006/relationships/tags" Target="../tags/tag119.xml"/></Relationships>
</file>

<file path=ppt/slides/_rels/slide1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0.xml"/></Relationships>
</file>

<file path=ppt/slides/_rels/slide1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12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2.xml"/></Relationships>
</file>

<file path=ppt/slides/_rels/slide1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3.xml"/></Relationships>
</file>

<file path=ppt/slides/_rels/slide1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4.xml"/></Relationships>
</file>

<file path=ppt/slides/_rels/slide1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125.xml"/><Relationship Id="rId5" Type="http://schemas.openxmlformats.org/officeDocument/2006/relationships/image" Target="../media/image57.emf"/><Relationship Id="rId4" Type="http://schemas.openxmlformats.org/officeDocument/2006/relationships/image" Target="../media/image56.emf"/></Relationships>
</file>

<file path=ppt/slides/_rels/slide1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126.xml"/><Relationship Id="rId5" Type="http://schemas.openxmlformats.org/officeDocument/2006/relationships/image" Target="../media/image57.emf"/><Relationship Id="rId4" Type="http://schemas.openxmlformats.org/officeDocument/2006/relationships/image" Target="../media/image56.emf"/></Relationships>
</file>

<file path=ppt/slides/_rels/slide1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127.xml"/><Relationship Id="rId5" Type="http://schemas.openxmlformats.org/officeDocument/2006/relationships/image" Target="../media/image57.emf"/><Relationship Id="rId4" Type="http://schemas.openxmlformats.org/officeDocument/2006/relationships/image" Target="../media/image56.emf"/></Relationships>
</file>

<file path=ppt/slides/_rels/slide1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8.xml"/></Relationships>
</file>

<file path=ppt/slides/_rels/slide1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129.xml"/><Relationship Id="rId5" Type="http://schemas.openxmlformats.org/officeDocument/2006/relationships/image" Target="../media/image57.emf"/><Relationship Id="rId4" Type="http://schemas.openxmlformats.org/officeDocument/2006/relationships/image" Target="../media/image56.emf"/></Relationships>
</file>

<file path=ppt/slides/_rels/slide1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0.xml"/></Relationships>
</file>

<file path=ppt/slides/_rels/slide1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2.xml"/></Relationships>
</file>

<file path=ppt/slides/_rels/slide1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133.xml"/></Relationships>
</file>

<file path=ppt/slides/_rels/slide1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4.xml"/></Relationships>
</file>

<file path=ppt/slides/_rels/slide1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5.xml"/></Relationships>
</file>

<file path=ppt/slides/_rels/slide13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slideLayout" Target="../slideLayouts/slideLayout2.xml"/><Relationship Id="rId1" Type="http://schemas.openxmlformats.org/officeDocument/2006/relationships/tags" Target="../tags/tag136.xml"/></Relationships>
</file>

<file path=ppt/slides/_rels/slide1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7.xml"/></Relationships>
</file>

<file path=ppt/slides/_rels/slide1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8.xml"/></Relationships>
</file>

<file path=ppt/slides/_rels/slide1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9.xml"/></Relationships>
</file>

<file path=ppt/slides/_rels/slide13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slideLayout" Target="../slideLayouts/slideLayout2.xml"/><Relationship Id="rId1" Type="http://schemas.openxmlformats.org/officeDocument/2006/relationships/tags" Target="../tags/tag140.xml"/></Relationships>
</file>

<file path=ppt/slides/_rels/slide1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1.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19.png"/></Relationships>
</file>

<file path=ppt/slides/_rels/slide14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slideLayout" Target="../slideLayouts/slideLayout2.xml"/><Relationship Id="rId1" Type="http://schemas.openxmlformats.org/officeDocument/2006/relationships/tags" Target="../tags/tag142.xml"/></Relationships>
</file>

<file path=ppt/slides/_rels/slide1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3.xml"/></Relationships>
</file>

<file path=ppt/slides/_rels/slide1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4.xml"/></Relationships>
</file>

<file path=ppt/slides/_rels/slide1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5.xml"/></Relationships>
</file>

<file path=ppt/slides/_rels/slide1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6.xml"/></Relationships>
</file>

<file path=ppt/slides/_rels/slide1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7.xml"/></Relationships>
</file>

<file path=ppt/slides/_rels/slide1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8.xml"/></Relationships>
</file>

<file path=ppt/slides/_rels/slide1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9.xml"/></Relationships>
</file>

<file path=ppt/slides/_rels/slide14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150.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hyperlink" Target="http://db-engines.com/en/ranking"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22.xml"/><Relationship Id="rId6" Type="http://schemas.openxmlformats.org/officeDocument/2006/relationships/image" Target="../media/image10.emf"/><Relationship Id="rId5" Type="http://schemas.openxmlformats.org/officeDocument/2006/relationships/image" Target="../media/image7.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2.xml.rels><?xml version="1.0" encoding="UTF-8" standalone="yes"?>
<Relationships xmlns="http://schemas.openxmlformats.org/package/2006/relationships"><Relationship Id="rId3" Type="http://schemas.openxmlformats.org/officeDocument/2006/relationships/hyperlink" Target="http://redis.io/" TargetMode="External"/><Relationship Id="rId2" Type="http://schemas.openxmlformats.org/officeDocument/2006/relationships/slideLayout" Target="../slideLayouts/slideLayout2.xml"/><Relationship Id="rId1" Type="http://schemas.openxmlformats.org/officeDocument/2006/relationships/tags" Target="../tags/tag24.xml"/><Relationship Id="rId5" Type="http://schemas.openxmlformats.org/officeDocument/2006/relationships/hyperlink" Target="http://www.redis.net.cn/" TargetMode="Externa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tags" Target="../tags/tag34.xml"/><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tags" Target="../tags/tag35.xml"/><Relationship Id="rId4" Type="http://schemas.openxmlformats.org/officeDocument/2006/relationships/image" Target="../media/image32.png"/></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57.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slideLayout" Target="../slideLayouts/slideLayout2.xml"/><Relationship Id="rId1" Type="http://schemas.openxmlformats.org/officeDocument/2006/relationships/tags" Target="../tags/tag59.xml"/><Relationship Id="rId5" Type="http://schemas.openxmlformats.org/officeDocument/2006/relationships/image" Target="../media/image37.jpeg"/><Relationship Id="rId4" Type="http://schemas.openxmlformats.org/officeDocument/2006/relationships/image" Target="../media/image36.jpe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8.emf"/><Relationship Id="rId5"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image" Target="../media/image10.emf"/></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6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6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6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5.png"/><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10.emf"/><Relationship Id="rId5" Type="http://schemas.openxmlformats.org/officeDocument/2006/relationships/image" Target="../media/image7.png"/><Relationship Id="rId10" Type="http://schemas.openxmlformats.org/officeDocument/2006/relationships/image" Target="../media/image13.emf"/><Relationship Id="rId4" Type="http://schemas.openxmlformats.org/officeDocument/2006/relationships/image" Target="../media/image3.png"/><Relationship Id="rId9" Type="http://schemas.openxmlformats.org/officeDocument/2006/relationships/image" Target="../media/image12.emf"/></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7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7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5.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6.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7.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8.xml"/></Relationships>
</file>

<file path=ppt/slides/_rels/slide8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89.xml"/></Relationships>
</file>

<file path=ppt/slides/_rels/slide8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Layout" Target="../slideLayouts/slideLayout2.xml"/><Relationship Id="rId1" Type="http://schemas.openxmlformats.org/officeDocument/2006/relationships/tags" Target="../tags/tag90.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2.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3.xm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4.xml"/></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5.xml"/></Relationships>
</file>

<file path=ppt/slides/_rels/slide9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Layout" Target="../slideLayouts/slideLayout2.xml"/><Relationship Id="rId1" Type="http://schemas.openxmlformats.org/officeDocument/2006/relationships/tags" Target="../tags/tag96.xml"/><Relationship Id="rId4" Type="http://schemas.openxmlformats.org/officeDocument/2006/relationships/image" Target="../media/image43.png"/></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7.xml"/></Relationships>
</file>

<file path=ppt/slides/_rels/slide9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slideLayout" Target="../slideLayouts/slideLayout2.xml"/><Relationship Id="rId1" Type="http://schemas.openxmlformats.org/officeDocument/2006/relationships/tags" Target="../tags/tag98.xml"/></Relationships>
</file>

<file path=ppt/slides/_rels/slide97.xml.rels><?xml version="1.0" encoding="UTF-8" standalone="yes"?>
<Relationships xmlns="http://schemas.openxmlformats.org/package/2006/relationships"><Relationship Id="rId3" Type="http://schemas.openxmlformats.org/officeDocument/2006/relationships/hyperlink" Target="http://doc.redisfans.com/transaction/watch.html#watch" TargetMode="External"/><Relationship Id="rId2" Type="http://schemas.openxmlformats.org/officeDocument/2006/relationships/slideLayout" Target="../slideLayouts/slideLayout2.xml"/><Relationship Id="rId1" Type="http://schemas.openxmlformats.org/officeDocument/2006/relationships/tags" Target="../tags/tag99.xml"/><Relationship Id="rId6" Type="http://schemas.openxmlformats.org/officeDocument/2006/relationships/hyperlink" Target="http://doc.redisfans.com/transaction/unwatch.html#unwatch" TargetMode="External"/><Relationship Id="rId5" Type="http://schemas.openxmlformats.org/officeDocument/2006/relationships/hyperlink" Target="http://doc.redisfans.com/transaction/discard.html#discard" TargetMode="External"/><Relationship Id="rId4" Type="http://schemas.openxmlformats.org/officeDocument/2006/relationships/hyperlink" Target="http://doc.redisfans.com/transaction/exec.html#exec" TargetMode="External"/></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0.xml"/></Relationships>
</file>

<file path=ppt/slides/_rels/slide9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10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2613660" y="1276985"/>
            <a:ext cx="5669280" cy="829945"/>
          </a:xfrm>
          <a:prstGeom prst="rect">
            <a:avLst/>
          </a:prstGeom>
          <a:noFill/>
          <a:ln>
            <a:noFill/>
          </a:ln>
        </p:spPr>
        <p:txBody>
          <a:bodyPr wrap="square" rtlCol="0" anchor="t">
            <a:spAutoFit/>
          </a:bodyPr>
          <a:lstStyle/>
          <a:p>
            <a:pPr algn="ctr"/>
            <a:r>
              <a:rPr lang="en-US" altLang="zh-CN" sz="4800" b="1" dirty="0">
                <a:solidFill>
                  <a:srgbClr val="006450"/>
                </a:solidFill>
                <a:effectLst>
                  <a:outerShdw blurRad="38100" dist="19050" dir="2700000" algn="tl" rotWithShape="0">
                    <a:schemeClr val="dk1">
                      <a:alpha val="40000"/>
                    </a:schemeClr>
                  </a:outerShdw>
                </a:effectLst>
              </a:rPr>
              <a:t>Redis</a:t>
            </a:r>
            <a:endParaRPr lang="zh-CN" altLang="en-US" sz="4800" b="1" dirty="0">
              <a:solidFill>
                <a:srgbClr val="006450"/>
              </a:solidFill>
              <a:effectLst>
                <a:outerShdw blurRad="38100" dist="19050" dir="2700000" algn="tl" rotWithShape="0">
                  <a:schemeClr val="dk1">
                    <a:alpha val="40000"/>
                  </a:schemeClr>
                </a:outerShdw>
              </a:effectLst>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00544" y="0"/>
            <a:ext cx="3847528" cy="400110"/>
          </a:xfrm>
          <a:prstGeom prst="rect">
            <a:avLst/>
          </a:prstGeom>
          <a:noFill/>
          <a:ln>
            <a:noFill/>
          </a:ln>
        </p:spPr>
        <p:txBody>
          <a:bodyPr wrap="none" rtlCol="0" anchor="t">
            <a:spAutoFit/>
          </a:bodyPr>
          <a:lstStyle/>
          <a:p>
            <a:pPr algn="ctr"/>
            <a:r>
              <a:rPr lang="en-US" altLang="zh-CN" sz="2000" dirty="0">
                <a:effectLst>
                  <a:outerShdw blurRad="38100" dist="19050" dir="2700000" algn="tl" rotWithShape="0">
                    <a:schemeClr val="dk1">
                      <a:alpha val="40000"/>
                    </a:schemeClr>
                  </a:outerShdw>
                </a:effectLst>
              </a:rPr>
              <a:t>NoSQL</a:t>
            </a:r>
            <a:r>
              <a:rPr lang="zh-CN" altLang="en-US" sz="2000" dirty="0">
                <a:effectLst>
                  <a:outerShdw blurRad="38100" dist="19050" dir="2700000" algn="tl" rotWithShape="0">
                    <a:schemeClr val="dk1">
                      <a:alpha val="40000"/>
                    </a:schemeClr>
                  </a:outerShdw>
                </a:effectLst>
              </a:rPr>
              <a:t>数据库简介</a:t>
            </a:r>
            <a:r>
              <a:rPr lang="en-US" altLang="zh-CN" sz="2000" dirty="0">
                <a:effectLst>
                  <a:outerShdw blurRad="38100" dist="19050" dir="2700000" algn="tl" rotWithShape="0">
                    <a:schemeClr val="dk1">
                      <a:alpha val="40000"/>
                    </a:schemeClr>
                  </a:outerShdw>
                </a:effectLst>
              </a:rPr>
              <a:t>—</a:t>
            </a:r>
            <a:r>
              <a:rPr lang="zh-CN" altLang="en-US" sz="2000" dirty="0">
                <a:effectLst>
                  <a:outerShdw blurRad="38100" dist="19050" dir="2700000" algn="tl" rotWithShape="0">
                    <a:schemeClr val="dk1">
                      <a:alpha val="40000"/>
                    </a:schemeClr>
                  </a:outerShdw>
                </a:effectLst>
              </a:rPr>
              <a:t>缓存数据库</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6" name="矩形 5"/>
          <p:cNvSpPr/>
          <p:nvPr/>
        </p:nvSpPr>
        <p:spPr>
          <a:xfrm>
            <a:off x="1624736" y="407798"/>
            <a:ext cx="1927131" cy="504305"/>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000" dirty="0">
                <a:solidFill>
                  <a:srgbClr val="007C6A"/>
                </a:solidFill>
                <a:latin typeface="Arial" panose="020B0604020202020204" pitchFamily="34" charset="0"/>
                <a:ea typeface="微软雅黑" panose="020B0503020204020204" pitchFamily="34" charset="-122"/>
                <a:sym typeface="Arial" panose="020B0604020202020204" pitchFamily="34" charset="0"/>
              </a:rPr>
              <a:t>Memcached</a:t>
            </a:r>
            <a:endParaRPr lang="en-US" altLang="zh-CN" sz="2000" b="1" dirty="0">
              <a:solidFill>
                <a:srgbClr val="007C6A"/>
              </a:solidFill>
            </a:endParaRPr>
          </a:p>
        </p:txBody>
      </p:sp>
      <p:sp>
        <p:nvSpPr>
          <p:cNvPr id="7" name="矩形 6"/>
          <p:cNvSpPr/>
          <p:nvPr/>
        </p:nvSpPr>
        <p:spPr>
          <a:xfrm>
            <a:off x="1828018" y="877366"/>
            <a:ext cx="5701373" cy="1421928"/>
          </a:xfrm>
          <a:prstGeom prst="rect">
            <a:avLst/>
          </a:prstGeom>
        </p:spPr>
        <p:txBody>
          <a:bodyPr wrap="square">
            <a:spAutoFit/>
          </a:bodyPr>
          <a:lstStyle/>
          <a:p>
            <a:pPr marL="342900" indent="-342900">
              <a:lnSpc>
                <a:spcPct val="120000"/>
              </a:lnSpc>
              <a:buFont typeface="Arial" panose="020B0604020202020204" pitchFamily="34" charset="0"/>
              <a:buChar char="•"/>
            </a:pP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很早出现的</a:t>
            </a:r>
            <a:r>
              <a:rPr lang="en-US" altLang="zh-CN" dirty="0" err="1">
                <a:solidFill>
                  <a:srgbClr val="007C6A"/>
                </a:solidFill>
                <a:latin typeface="Arial" panose="020B0604020202020204" pitchFamily="34" charset="0"/>
                <a:ea typeface="微软雅黑" panose="020B0503020204020204" pitchFamily="34" charset="-122"/>
                <a:sym typeface="Arial" panose="020B0604020202020204" pitchFamily="34" charset="0"/>
              </a:rPr>
              <a:t>NoSql</a:t>
            </a: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数据库</a:t>
            </a:r>
            <a:endPar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20000"/>
              </a:lnSpc>
              <a:buFont typeface="Arial" panose="020B0604020202020204" pitchFamily="34" charset="0"/>
              <a:buChar char="•"/>
            </a:pP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数据都在内存中，一般不持久化</a:t>
            </a:r>
            <a:endPar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20000"/>
              </a:lnSpc>
              <a:buFont typeface="Arial" panose="020B0604020202020204" pitchFamily="34" charset="0"/>
              <a:buChar char="•"/>
            </a:pP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支持简单的</a:t>
            </a:r>
            <a:r>
              <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rPr>
              <a:t>key-value</a:t>
            </a: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模式</a:t>
            </a:r>
            <a:endPar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20000"/>
              </a:lnSpc>
              <a:buFont typeface="Arial" panose="020B0604020202020204" pitchFamily="34" charset="0"/>
              <a:buChar char="•"/>
            </a:pP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一般是作为</a:t>
            </a:r>
            <a:r>
              <a:rPr lang="zh-CN" altLang="en-US" dirty="0">
                <a:solidFill>
                  <a:srgbClr val="FF0000"/>
                </a:solidFill>
                <a:latin typeface="Arial" panose="020B0604020202020204" pitchFamily="34" charset="0"/>
                <a:ea typeface="微软雅黑" panose="020B0503020204020204" pitchFamily="34" charset="-122"/>
                <a:sym typeface="Arial" panose="020B0604020202020204" pitchFamily="34" charset="0"/>
              </a:rPr>
              <a:t>缓存数据库</a:t>
            </a: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辅助持久化的数据库</a:t>
            </a:r>
            <a:endPar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pic>
        <p:nvPicPr>
          <p:cNvPr id="8" name="图片 7"/>
          <p:cNvPicPr>
            <a:picLocks noChangeAspect="1"/>
          </p:cNvPicPr>
          <p:nvPr/>
        </p:nvPicPr>
        <p:blipFill>
          <a:blip r:embed="rId3"/>
          <a:stretch>
            <a:fillRect/>
          </a:stretch>
        </p:blipFill>
        <p:spPr>
          <a:xfrm>
            <a:off x="395536" y="661958"/>
            <a:ext cx="1127559" cy="1156471"/>
          </a:xfrm>
          <a:prstGeom prst="rect">
            <a:avLst/>
          </a:prstGeom>
        </p:spPr>
      </p:pic>
      <p:pic>
        <p:nvPicPr>
          <p:cNvPr id="9" name="图片 8"/>
          <p:cNvPicPr>
            <a:picLocks noChangeAspect="1"/>
          </p:cNvPicPr>
          <p:nvPr/>
        </p:nvPicPr>
        <p:blipFill>
          <a:blip r:embed="rId4"/>
          <a:stretch>
            <a:fillRect/>
          </a:stretch>
        </p:blipFill>
        <p:spPr>
          <a:xfrm>
            <a:off x="395536" y="2968744"/>
            <a:ext cx="1915413" cy="720080"/>
          </a:xfrm>
          <a:prstGeom prst="rect">
            <a:avLst/>
          </a:prstGeom>
        </p:spPr>
      </p:pic>
      <p:sp>
        <p:nvSpPr>
          <p:cNvPr id="10" name="矩形 9"/>
          <p:cNvSpPr/>
          <p:nvPr/>
        </p:nvSpPr>
        <p:spPr>
          <a:xfrm>
            <a:off x="2483768" y="2403384"/>
            <a:ext cx="1218923" cy="589072"/>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dirty="0">
                <a:solidFill>
                  <a:srgbClr val="007C6A"/>
                </a:solidFill>
              </a:rPr>
              <a:t>Redis</a:t>
            </a:r>
          </a:p>
        </p:txBody>
      </p:sp>
      <p:sp>
        <p:nvSpPr>
          <p:cNvPr id="11" name="矩形 10"/>
          <p:cNvSpPr/>
          <p:nvPr/>
        </p:nvSpPr>
        <p:spPr>
          <a:xfrm>
            <a:off x="2771800" y="2968744"/>
            <a:ext cx="5701373" cy="1892826"/>
          </a:xfrm>
          <a:prstGeom prst="rect">
            <a:avLst/>
          </a:prstGeom>
        </p:spPr>
        <p:txBody>
          <a:bodyPr wrap="square">
            <a:spAutoFit/>
          </a:bodyPr>
          <a:lstStyle/>
          <a:p>
            <a:pPr marL="342900" indent="-342900">
              <a:lnSpc>
                <a:spcPct val="130000"/>
              </a:lnSpc>
              <a:buFont typeface="Arial" panose="020B0604020202020204" pitchFamily="34" charset="0"/>
              <a:buChar char="•"/>
            </a:pP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几乎覆盖了</a:t>
            </a:r>
            <a:r>
              <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rPr>
              <a:t>Memcached</a:t>
            </a: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的绝大部分功能</a:t>
            </a:r>
            <a:endPar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30000"/>
              </a:lnSpc>
              <a:buFont typeface="Arial" panose="020B0604020202020204" pitchFamily="34" charset="0"/>
              <a:buChar char="•"/>
            </a:pP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数据都在内存中，支持持久化，主要用作备份恢复</a:t>
            </a:r>
            <a:endPar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30000"/>
              </a:lnSpc>
              <a:buFont typeface="Arial" panose="020B0604020202020204" pitchFamily="34" charset="0"/>
              <a:buChar char="•"/>
            </a:pP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除了支持简单的</a:t>
            </a:r>
            <a:r>
              <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rPr>
              <a:t>key-value</a:t>
            </a: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模式，还支持多种</a:t>
            </a:r>
            <a:r>
              <a:rPr lang="zh-CN" altLang="en-US" dirty="0">
                <a:solidFill>
                  <a:srgbClr val="007C6A"/>
                </a:solidFill>
                <a:latin typeface="Arial" panose="020B0604020202020204" pitchFamily="34" charset="0"/>
                <a:ea typeface="微软雅黑" panose="020B0503020204020204" pitchFamily="34" charset="-122"/>
              </a:rPr>
              <a:t>数据结构的存储</a:t>
            </a: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，比如</a:t>
            </a:r>
            <a:r>
              <a:rPr lang="zh-CN" altLang="en-US" dirty="0">
                <a:solidFill>
                  <a:srgbClr val="007C6A"/>
                </a:solidFill>
                <a:latin typeface="Arial" panose="020B0604020202020204" pitchFamily="34" charset="0"/>
                <a:ea typeface="微软雅黑" panose="020B0503020204020204" pitchFamily="34" charset="-122"/>
              </a:rPr>
              <a:t> </a:t>
            </a:r>
            <a:r>
              <a:rPr lang="en-US" altLang="zh-CN" dirty="0">
                <a:solidFill>
                  <a:srgbClr val="007C6A"/>
                </a:solidFill>
                <a:latin typeface="Arial" panose="020B0604020202020204" pitchFamily="34" charset="0"/>
                <a:ea typeface="微软雅黑" panose="020B0503020204020204" pitchFamily="34" charset="-122"/>
              </a:rPr>
              <a:t>list</a:t>
            </a:r>
            <a:r>
              <a:rPr lang="zh-CN" altLang="en-US" dirty="0">
                <a:solidFill>
                  <a:srgbClr val="007C6A"/>
                </a:solidFill>
                <a:latin typeface="Arial" panose="020B0604020202020204" pitchFamily="34" charset="0"/>
                <a:ea typeface="微软雅黑" panose="020B0503020204020204" pitchFamily="34" charset="-122"/>
              </a:rPr>
              <a:t>、</a:t>
            </a:r>
            <a:r>
              <a:rPr lang="en-US" altLang="zh-CN" dirty="0">
                <a:solidFill>
                  <a:srgbClr val="007C6A"/>
                </a:solidFill>
                <a:latin typeface="Arial" panose="020B0604020202020204" pitchFamily="34" charset="0"/>
                <a:ea typeface="微软雅黑" panose="020B0503020204020204" pitchFamily="34" charset="-122"/>
              </a:rPr>
              <a:t>set</a:t>
            </a:r>
            <a:r>
              <a:rPr lang="zh-CN" altLang="en-US" dirty="0">
                <a:solidFill>
                  <a:srgbClr val="007C6A"/>
                </a:solidFill>
                <a:latin typeface="Arial" panose="020B0604020202020204" pitchFamily="34" charset="0"/>
                <a:ea typeface="微软雅黑" panose="020B0503020204020204" pitchFamily="34" charset="-122"/>
              </a:rPr>
              <a:t>、</a:t>
            </a:r>
            <a:r>
              <a:rPr lang="en-US" altLang="zh-CN" dirty="0">
                <a:solidFill>
                  <a:srgbClr val="007C6A"/>
                </a:solidFill>
                <a:latin typeface="Arial" panose="020B0604020202020204" pitchFamily="34" charset="0"/>
                <a:ea typeface="微软雅黑" panose="020B0503020204020204" pitchFamily="34" charset="-122"/>
              </a:rPr>
              <a:t>hash</a:t>
            </a:r>
            <a:r>
              <a:rPr lang="zh-CN" altLang="en-US" dirty="0">
                <a:solidFill>
                  <a:srgbClr val="007C6A"/>
                </a:solidFill>
                <a:latin typeface="Arial" panose="020B0604020202020204" pitchFamily="34" charset="0"/>
                <a:ea typeface="微软雅黑" panose="020B0503020204020204" pitchFamily="34" charset="-122"/>
              </a:rPr>
              <a:t>、</a:t>
            </a:r>
            <a:r>
              <a:rPr lang="en-US" altLang="zh-CN" dirty="0" err="1">
                <a:solidFill>
                  <a:srgbClr val="007C6A"/>
                </a:solidFill>
                <a:latin typeface="Arial" panose="020B0604020202020204" pitchFamily="34" charset="0"/>
                <a:ea typeface="微软雅黑" panose="020B0503020204020204" pitchFamily="34" charset="-122"/>
              </a:rPr>
              <a:t>zset</a:t>
            </a:r>
            <a:r>
              <a:rPr lang="zh-CN" altLang="en-US" dirty="0">
                <a:solidFill>
                  <a:srgbClr val="007C6A"/>
                </a:solidFill>
                <a:latin typeface="Arial" panose="020B0604020202020204" pitchFamily="34" charset="0"/>
                <a:ea typeface="微软雅黑" panose="020B0503020204020204" pitchFamily="34" charset="-122"/>
              </a:rPr>
              <a:t>等。</a:t>
            </a:r>
            <a:endPar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30000"/>
              </a:lnSpc>
              <a:buFont typeface="Arial" panose="020B0604020202020204" pitchFamily="34" charset="0"/>
              <a:buChar char="•"/>
            </a:pP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一般是作为</a:t>
            </a:r>
            <a:r>
              <a:rPr lang="zh-CN" altLang="en-US" dirty="0">
                <a:solidFill>
                  <a:srgbClr val="FF0000"/>
                </a:solidFill>
                <a:latin typeface="Arial" panose="020B0604020202020204" pitchFamily="34" charset="0"/>
                <a:ea typeface="微软雅黑" panose="020B0503020204020204" pitchFamily="34" charset="-122"/>
                <a:sym typeface="Arial" panose="020B0604020202020204" pitchFamily="34" charset="0"/>
              </a:rPr>
              <a:t>缓存数据库</a:t>
            </a: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辅助持久化的数据库</a:t>
            </a:r>
            <a:endPar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611339"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持久化</a:t>
            </a:r>
            <a:endParaRPr lang="en-US" altLang="zh-CN" sz="2000" dirty="0">
              <a:effectLst>
                <a:outerShdw blurRad="38100" dist="19050" dir="2700000" algn="tl" rotWithShape="0">
                  <a:schemeClr val="dk1">
                    <a:alpha val="40000"/>
                  </a:schemeClr>
                </a:outerShdw>
              </a:effectLst>
            </a:endParaRPr>
          </a:p>
        </p:txBody>
      </p:sp>
      <p:pic>
        <p:nvPicPr>
          <p:cNvPr id="29" name="图片 28"/>
          <p:cNvPicPr>
            <a:picLocks noChangeAspect="1"/>
          </p:cNvPicPr>
          <p:nvPr/>
        </p:nvPicPr>
        <p:blipFill>
          <a:blip r:embed="rId3"/>
          <a:stretch>
            <a:fillRect/>
          </a:stretch>
        </p:blipFill>
        <p:spPr>
          <a:xfrm>
            <a:off x="503548" y="597997"/>
            <a:ext cx="8136904" cy="2903477"/>
          </a:xfrm>
          <a:prstGeom prst="rect">
            <a:avLst/>
          </a:prstGeom>
          <a:ln>
            <a:solidFill>
              <a:schemeClr val="accent1"/>
            </a:solidFill>
          </a:ln>
        </p:spPr>
      </p:pic>
      <p:sp>
        <p:nvSpPr>
          <p:cNvPr id="30" name="矩形 29"/>
          <p:cNvSpPr/>
          <p:nvPr/>
        </p:nvSpPr>
        <p:spPr>
          <a:xfrm>
            <a:off x="868717" y="3533652"/>
            <a:ext cx="7056784"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000" dirty="0">
                <a:solidFill>
                  <a:srgbClr val="007C6A"/>
                </a:solidFill>
              </a:rPr>
              <a:t>Redis </a:t>
            </a:r>
            <a:r>
              <a:rPr lang="zh-CN" altLang="en-US" sz="2000" dirty="0">
                <a:solidFill>
                  <a:srgbClr val="007C6A"/>
                </a:solidFill>
              </a:rPr>
              <a:t>提供了</a:t>
            </a:r>
            <a:r>
              <a:rPr lang="en-US" altLang="zh-CN" sz="2000" dirty="0">
                <a:solidFill>
                  <a:srgbClr val="007C6A"/>
                </a:solidFill>
              </a:rPr>
              <a:t>2</a:t>
            </a:r>
            <a:r>
              <a:rPr lang="zh-CN" altLang="en-US" sz="2000" dirty="0">
                <a:solidFill>
                  <a:srgbClr val="007C6A"/>
                </a:solidFill>
              </a:rPr>
              <a:t>个不同形式的持久化方式。</a:t>
            </a:r>
            <a:endParaRPr lang="en-US" altLang="zh-CN" sz="2000" dirty="0">
              <a:solidFill>
                <a:srgbClr val="007C6A"/>
              </a:solidFill>
            </a:endParaRPr>
          </a:p>
          <a:p>
            <a:pPr marL="342900" indent="-342900">
              <a:lnSpc>
                <a:spcPct val="150000"/>
              </a:lnSpc>
              <a:buFont typeface="Arial" panose="020B0604020202020204" pitchFamily="34" charset="0"/>
              <a:buChar char="•"/>
            </a:pPr>
            <a:r>
              <a:rPr lang="en-US" altLang="zh-CN" sz="2000" dirty="0">
                <a:solidFill>
                  <a:srgbClr val="007C6A"/>
                </a:solidFill>
              </a:rPr>
              <a:t>RDB </a:t>
            </a:r>
            <a:r>
              <a:rPr lang="zh-CN" altLang="en-US" sz="2000" dirty="0">
                <a:solidFill>
                  <a:srgbClr val="007C6A"/>
                </a:solidFill>
              </a:rPr>
              <a:t>（</a:t>
            </a:r>
            <a:r>
              <a:rPr lang="en-US" altLang="zh-CN" sz="2000" dirty="0">
                <a:solidFill>
                  <a:srgbClr val="007C6A"/>
                </a:solidFill>
              </a:rPr>
              <a:t>Redis </a:t>
            </a:r>
            <a:r>
              <a:rPr lang="en-US" altLang="zh-CN" sz="2000" dirty="0" err="1">
                <a:solidFill>
                  <a:srgbClr val="007C6A"/>
                </a:solidFill>
              </a:rPr>
              <a:t>DataBase</a:t>
            </a:r>
            <a:r>
              <a:rPr lang="zh-CN" altLang="en-US" sz="2000" dirty="0">
                <a:solidFill>
                  <a:srgbClr val="007C6A"/>
                </a:solidFill>
              </a:rPr>
              <a:t>）</a:t>
            </a:r>
            <a:endParaRPr lang="en-US" altLang="zh-CN" sz="2000" dirty="0">
              <a:solidFill>
                <a:srgbClr val="007C6A"/>
              </a:solidFill>
            </a:endParaRPr>
          </a:p>
          <a:p>
            <a:pPr marL="342900" indent="-342900">
              <a:lnSpc>
                <a:spcPct val="150000"/>
              </a:lnSpc>
              <a:buFont typeface="Arial" panose="020B0604020202020204" pitchFamily="34" charset="0"/>
              <a:buChar char="•"/>
            </a:pPr>
            <a:r>
              <a:rPr lang="en-US" altLang="zh-CN" sz="2000" dirty="0">
                <a:solidFill>
                  <a:srgbClr val="007C6A"/>
                </a:solidFill>
              </a:rPr>
              <a:t>AOF </a:t>
            </a:r>
            <a:r>
              <a:rPr lang="zh-CN" altLang="en-US" sz="2000" dirty="0">
                <a:solidFill>
                  <a:srgbClr val="007C6A"/>
                </a:solidFill>
              </a:rPr>
              <a:t>（</a:t>
            </a:r>
            <a:r>
              <a:rPr lang="en-US" altLang="zh-CN" sz="2000" dirty="0">
                <a:solidFill>
                  <a:srgbClr val="007C6A"/>
                </a:solidFill>
              </a:rPr>
              <a:t>Append Of File</a:t>
            </a:r>
            <a:r>
              <a:rPr lang="zh-CN" altLang="en-US" sz="2000" dirty="0">
                <a:solidFill>
                  <a:srgbClr val="007C6A"/>
                </a:solidFill>
              </a:rPr>
              <a:t>）</a:t>
            </a:r>
            <a:endParaRPr lang="en-US" altLang="zh-CN" sz="2000" dirty="0">
              <a:solidFill>
                <a:srgbClr val="007C6A"/>
              </a:solidFill>
            </a:endParaRPr>
          </a:p>
        </p:txBody>
      </p:sp>
    </p:spTree>
    <p:custDataLst>
      <p:tags r:id="rId1"/>
    </p:custData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324675"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持久化</a:t>
            </a:r>
            <a:r>
              <a:rPr lang="en-US" altLang="zh-CN" sz="2000" dirty="0">
                <a:effectLst>
                  <a:outerShdw blurRad="38100" dist="19050" dir="2700000" algn="tl" rotWithShape="0">
                    <a:schemeClr val="dk1">
                      <a:alpha val="40000"/>
                    </a:schemeClr>
                  </a:outerShdw>
                </a:effectLst>
              </a:rPr>
              <a:t>--RDB</a:t>
            </a:r>
          </a:p>
        </p:txBody>
      </p:sp>
      <p:sp>
        <p:nvSpPr>
          <p:cNvPr id="6" name="矩形 5"/>
          <p:cNvSpPr/>
          <p:nvPr/>
        </p:nvSpPr>
        <p:spPr>
          <a:xfrm>
            <a:off x="354022" y="662675"/>
            <a:ext cx="1194558" cy="461665"/>
          </a:xfrm>
          <a:prstGeom prst="rect">
            <a:avLst/>
          </a:prstGeom>
        </p:spPr>
        <p:txBody>
          <a:bodyPr wrap="none">
            <a:spAutoFit/>
          </a:bodyPr>
          <a:lstStyle/>
          <a:p>
            <a:pPr marL="342900" indent="-342900">
              <a:buFont typeface="Wingdings" panose="05000000000000000000" pitchFamily="2" charset="2"/>
              <a:buChar char="Ø"/>
            </a:pPr>
            <a:r>
              <a:rPr lang="en-US" altLang="zh-CN" sz="2400">
                <a:solidFill>
                  <a:srgbClr val="007C6A"/>
                </a:solidFill>
                <a:latin typeface="Verdana" panose="020B0604030504040204" pitchFamily="34" charset="0"/>
              </a:rPr>
              <a:t>RDB</a:t>
            </a:r>
          </a:p>
        </p:txBody>
      </p:sp>
      <p:sp>
        <p:nvSpPr>
          <p:cNvPr id="7" name="矩形 6"/>
          <p:cNvSpPr/>
          <p:nvPr/>
        </p:nvSpPr>
        <p:spPr>
          <a:xfrm>
            <a:off x="642054" y="1310747"/>
            <a:ext cx="7056784" cy="1424621"/>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dirty="0">
                <a:solidFill>
                  <a:srgbClr val="007C6A"/>
                </a:solidFill>
              </a:rPr>
              <a:t>在指定的时间间隔内将内存中的数据集快照写入磁盘，也就是行话讲的</a:t>
            </a:r>
            <a:r>
              <a:rPr lang="en-US" altLang="zh-CN" sz="2000" dirty="0">
                <a:solidFill>
                  <a:srgbClr val="007C6A"/>
                </a:solidFill>
              </a:rPr>
              <a:t>Snapshot</a:t>
            </a:r>
            <a:r>
              <a:rPr lang="zh-CN" altLang="en-US" sz="2000" dirty="0">
                <a:solidFill>
                  <a:srgbClr val="007C6A"/>
                </a:solidFill>
              </a:rPr>
              <a:t>快照，它恢复时是将快照文件直接读到内存里。</a:t>
            </a:r>
          </a:p>
        </p:txBody>
      </p:sp>
    </p:spTree>
    <p:custDataLst>
      <p:tags r:id="rId1"/>
    </p:custData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324675"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持久化</a:t>
            </a:r>
            <a:r>
              <a:rPr lang="en-US" altLang="zh-CN" sz="2000" dirty="0">
                <a:effectLst>
                  <a:outerShdw blurRad="38100" dist="19050" dir="2700000" algn="tl" rotWithShape="0">
                    <a:schemeClr val="dk1">
                      <a:alpha val="40000"/>
                    </a:schemeClr>
                  </a:outerShdw>
                </a:effectLst>
              </a:rPr>
              <a:t>--RDB</a:t>
            </a:r>
          </a:p>
        </p:txBody>
      </p:sp>
      <p:sp>
        <p:nvSpPr>
          <p:cNvPr id="8" name="矩形 7"/>
          <p:cNvSpPr/>
          <p:nvPr/>
        </p:nvSpPr>
        <p:spPr>
          <a:xfrm>
            <a:off x="426030" y="1104460"/>
            <a:ext cx="8208912" cy="2809615"/>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000" dirty="0">
                <a:solidFill>
                  <a:srgbClr val="007C6A"/>
                </a:solidFill>
              </a:rPr>
              <a:t>Redis</a:t>
            </a:r>
            <a:r>
              <a:rPr lang="zh-CN" altLang="en-US" sz="2000" dirty="0">
                <a:solidFill>
                  <a:srgbClr val="007C6A"/>
                </a:solidFill>
              </a:rPr>
              <a:t>会单独创建（</a:t>
            </a:r>
            <a:r>
              <a:rPr lang="en-US" altLang="zh-CN" sz="2000" dirty="0">
                <a:solidFill>
                  <a:srgbClr val="007C6A"/>
                </a:solidFill>
              </a:rPr>
              <a:t>fork</a:t>
            </a:r>
            <a:r>
              <a:rPr lang="zh-CN" altLang="en-US" sz="2000" dirty="0">
                <a:solidFill>
                  <a:srgbClr val="007C6A"/>
                </a:solidFill>
              </a:rPr>
              <a:t>）一个子进程来进行持久化，会先将数据写入到一个临时文件中，待持久化过程都结束了，再用这个临时文件替换上次持久化好的文件。整个过程中，主进程是不进行任何</a:t>
            </a:r>
            <a:r>
              <a:rPr lang="en-US" altLang="zh-CN" sz="2000" dirty="0">
                <a:solidFill>
                  <a:srgbClr val="007C6A"/>
                </a:solidFill>
              </a:rPr>
              <a:t>IO</a:t>
            </a:r>
            <a:r>
              <a:rPr lang="zh-CN" altLang="en-US" sz="2000" dirty="0">
                <a:solidFill>
                  <a:srgbClr val="007C6A"/>
                </a:solidFill>
              </a:rPr>
              <a:t>操作的，这就确保了极高的性能如果需要进行大规模数据的恢复，且对于数据恢复的完整性不是非常敏感，那</a:t>
            </a:r>
            <a:r>
              <a:rPr lang="en-US" altLang="zh-CN" sz="2000" dirty="0">
                <a:solidFill>
                  <a:srgbClr val="007C6A"/>
                </a:solidFill>
              </a:rPr>
              <a:t>RDB</a:t>
            </a:r>
            <a:r>
              <a:rPr lang="zh-CN" altLang="en-US" sz="2000" dirty="0">
                <a:solidFill>
                  <a:srgbClr val="007C6A"/>
                </a:solidFill>
              </a:rPr>
              <a:t>方式要比</a:t>
            </a:r>
            <a:r>
              <a:rPr lang="en-US" altLang="zh-CN" sz="2000" dirty="0">
                <a:solidFill>
                  <a:srgbClr val="007C6A"/>
                </a:solidFill>
              </a:rPr>
              <a:t>AOF</a:t>
            </a:r>
            <a:r>
              <a:rPr lang="zh-CN" altLang="en-US" sz="2000" dirty="0">
                <a:solidFill>
                  <a:srgbClr val="007C6A"/>
                </a:solidFill>
              </a:rPr>
              <a:t>方式更加的高效。</a:t>
            </a:r>
            <a:r>
              <a:rPr lang="en-US" altLang="zh-CN" sz="2000" dirty="0">
                <a:solidFill>
                  <a:srgbClr val="007C6A"/>
                </a:solidFill>
              </a:rPr>
              <a:t>RDB</a:t>
            </a:r>
            <a:r>
              <a:rPr lang="zh-CN" altLang="en-US" sz="2000" dirty="0">
                <a:solidFill>
                  <a:srgbClr val="007C6A"/>
                </a:solidFill>
              </a:rPr>
              <a:t>的缺点是最后一次持久化后的数据可能丢失。</a:t>
            </a:r>
          </a:p>
        </p:txBody>
      </p:sp>
      <p:sp>
        <p:nvSpPr>
          <p:cNvPr id="9" name="矩形 8"/>
          <p:cNvSpPr/>
          <p:nvPr/>
        </p:nvSpPr>
        <p:spPr>
          <a:xfrm>
            <a:off x="210006" y="528396"/>
            <a:ext cx="2993127" cy="461665"/>
          </a:xfrm>
          <a:prstGeom prst="rect">
            <a:avLst/>
          </a:prstGeom>
        </p:spPr>
        <p:txBody>
          <a:bodyPr wrap="none">
            <a:spAutoFit/>
          </a:bodyPr>
          <a:lstStyle/>
          <a:p>
            <a:pPr marL="342900" indent="-342900">
              <a:buFont typeface="Wingdings" panose="05000000000000000000" pitchFamily="2" charset="2"/>
              <a:buChar char="Ø"/>
            </a:pPr>
            <a:r>
              <a:rPr lang="zh-CN" altLang="en-US" sz="2400">
                <a:solidFill>
                  <a:srgbClr val="007C6A"/>
                </a:solidFill>
                <a:latin typeface="Verdana" panose="020B0604030504040204" pitchFamily="34" charset="0"/>
              </a:rPr>
              <a:t>备份是如何执行的</a:t>
            </a:r>
            <a:endParaRPr lang="en-US" altLang="zh-CN" sz="2400">
              <a:solidFill>
                <a:srgbClr val="007C6A"/>
              </a:solidFill>
              <a:latin typeface="Verdana" panose="020B0604030504040204" pitchFamily="34" charset="0"/>
            </a:endParaRPr>
          </a:p>
        </p:txBody>
      </p:sp>
    </p:spTree>
    <p:custDataLst>
      <p:tags r:id="rId1"/>
    </p:custData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324675"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持久化</a:t>
            </a:r>
            <a:r>
              <a:rPr lang="en-US" altLang="zh-CN" sz="2000" dirty="0">
                <a:effectLst>
                  <a:outerShdw blurRad="38100" dist="19050" dir="2700000" algn="tl" rotWithShape="0">
                    <a:schemeClr val="dk1">
                      <a:alpha val="40000"/>
                    </a:schemeClr>
                  </a:outerShdw>
                </a:effectLst>
              </a:rPr>
              <a:t>--RDB</a:t>
            </a:r>
          </a:p>
        </p:txBody>
      </p:sp>
      <p:sp>
        <p:nvSpPr>
          <p:cNvPr id="6" name="矩形 5"/>
          <p:cNvSpPr/>
          <p:nvPr/>
        </p:nvSpPr>
        <p:spPr>
          <a:xfrm>
            <a:off x="276266" y="515144"/>
            <a:ext cx="1757212" cy="461665"/>
          </a:xfrm>
          <a:prstGeom prst="rect">
            <a:avLst/>
          </a:prstGeom>
        </p:spPr>
        <p:txBody>
          <a:bodyPr wrap="none">
            <a:spAutoFit/>
          </a:bodyPr>
          <a:lstStyle/>
          <a:p>
            <a:pPr marL="342900" indent="-342900">
              <a:buFont typeface="Wingdings" panose="05000000000000000000" pitchFamily="2" charset="2"/>
              <a:buChar char="Ø"/>
            </a:pPr>
            <a:r>
              <a:rPr lang="zh-CN" altLang="en-US" sz="2400">
                <a:solidFill>
                  <a:srgbClr val="007C6A"/>
                </a:solidFill>
                <a:latin typeface="Verdana" panose="020B0604030504040204" pitchFamily="34" charset="0"/>
              </a:rPr>
              <a:t>关于</a:t>
            </a:r>
            <a:r>
              <a:rPr lang="en-US" altLang="zh-CN" sz="2400">
                <a:solidFill>
                  <a:srgbClr val="007C6A"/>
                </a:solidFill>
                <a:latin typeface="Verdana" panose="020B0604030504040204" pitchFamily="34" charset="0"/>
              </a:rPr>
              <a:t>fork</a:t>
            </a:r>
          </a:p>
        </p:txBody>
      </p:sp>
      <p:sp>
        <p:nvSpPr>
          <p:cNvPr id="7" name="矩形 6"/>
          <p:cNvSpPr/>
          <p:nvPr/>
        </p:nvSpPr>
        <p:spPr>
          <a:xfrm>
            <a:off x="708314" y="1091208"/>
            <a:ext cx="7416824" cy="3416320"/>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400" dirty="0">
                <a:solidFill>
                  <a:srgbClr val="007C6A"/>
                </a:solidFill>
                <a:latin typeface="Courier New" panose="02070309020205020404" pitchFamily="49" charset="0"/>
              </a:rPr>
              <a:t>   在</a:t>
            </a:r>
            <a:r>
              <a:rPr lang="en-US" altLang="zh-CN" sz="2400" dirty="0">
                <a:solidFill>
                  <a:srgbClr val="007C6A"/>
                </a:solidFill>
                <a:latin typeface="Courier New" panose="02070309020205020404" pitchFamily="49" charset="0"/>
              </a:rPr>
              <a:t>Linux</a:t>
            </a:r>
            <a:r>
              <a:rPr lang="zh-CN" altLang="en-US" sz="2400" dirty="0">
                <a:solidFill>
                  <a:srgbClr val="007C6A"/>
                </a:solidFill>
                <a:latin typeface="Courier New" panose="02070309020205020404" pitchFamily="49" charset="0"/>
              </a:rPr>
              <a:t>程序中，</a:t>
            </a:r>
            <a:r>
              <a:rPr lang="en-US" altLang="zh-CN" sz="2400" dirty="0">
                <a:solidFill>
                  <a:srgbClr val="007C6A"/>
                </a:solidFill>
                <a:latin typeface="Courier New" panose="02070309020205020404" pitchFamily="49" charset="0"/>
              </a:rPr>
              <a:t>fork()</a:t>
            </a:r>
            <a:r>
              <a:rPr lang="zh-CN" altLang="en-US" sz="2400" dirty="0">
                <a:solidFill>
                  <a:srgbClr val="007C6A"/>
                </a:solidFill>
                <a:latin typeface="Courier New" panose="02070309020205020404" pitchFamily="49" charset="0"/>
              </a:rPr>
              <a:t>会产生一个和父进程完全相同的子进程，但子进程在此后多会</a:t>
            </a:r>
            <a:r>
              <a:rPr lang="en-US" altLang="zh-CN" sz="2400" dirty="0">
                <a:solidFill>
                  <a:srgbClr val="007C6A"/>
                </a:solidFill>
                <a:latin typeface="Courier New" panose="02070309020205020404" pitchFamily="49" charset="0"/>
              </a:rPr>
              <a:t>exec</a:t>
            </a:r>
            <a:r>
              <a:rPr lang="zh-CN" altLang="en-US" sz="2400" dirty="0">
                <a:solidFill>
                  <a:srgbClr val="007C6A"/>
                </a:solidFill>
                <a:latin typeface="Courier New" panose="02070309020205020404" pitchFamily="49" charset="0"/>
              </a:rPr>
              <a:t>系统调用，出于效率考虑，</a:t>
            </a:r>
            <a:r>
              <a:rPr lang="en-US" altLang="zh-CN" sz="2400" dirty="0">
                <a:solidFill>
                  <a:srgbClr val="007C6A"/>
                </a:solidFill>
                <a:latin typeface="Courier New" panose="02070309020205020404" pitchFamily="49" charset="0"/>
              </a:rPr>
              <a:t>Linux</a:t>
            </a:r>
            <a:r>
              <a:rPr lang="zh-CN" altLang="en-US" sz="2400" dirty="0">
                <a:solidFill>
                  <a:srgbClr val="007C6A"/>
                </a:solidFill>
                <a:latin typeface="Courier New" panose="02070309020205020404" pitchFamily="49" charset="0"/>
              </a:rPr>
              <a:t>中引入了“写时复制技术”，</a:t>
            </a:r>
            <a:r>
              <a:rPr lang="zh-CN" altLang="en-US" sz="2400" b="1" dirty="0">
                <a:solidFill>
                  <a:srgbClr val="007C6A"/>
                </a:solidFill>
                <a:latin typeface="Courier New" panose="02070309020205020404" pitchFamily="49" charset="0"/>
              </a:rPr>
              <a:t>一般情况父进程和子进程会共用同一段物理内存</a:t>
            </a:r>
            <a:r>
              <a:rPr lang="zh-CN" altLang="en-US" sz="2400" dirty="0">
                <a:solidFill>
                  <a:srgbClr val="007C6A"/>
                </a:solidFill>
                <a:latin typeface="Courier New" panose="02070309020205020404" pitchFamily="49" charset="0"/>
              </a:rPr>
              <a:t>，只有进程空间的各段的内容要发生变化时，才会将父进程的内容复制一份给子进程，。</a:t>
            </a:r>
            <a:endParaRPr lang="zh-CN" altLang="en-US" sz="2400" dirty="0">
              <a:solidFill>
                <a:srgbClr val="007C6A"/>
              </a:solidFill>
            </a:endParaRPr>
          </a:p>
        </p:txBody>
      </p:sp>
    </p:spTree>
    <p:custDataLst>
      <p:tags r:id="rId1"/>
    </p:custData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324675"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持久化</a:t>
            </a:r>
            <a:r>
              <a:rPr lang="en-US" altLang="zh-CN" sz="2000" dirty="0">
                <a:effectLst>
                  <a:outerShdw blurRad="38100" dist="19050" dir="2700000" algn="tl" rotWithShape="0">
                    <a:schemeClr val="dk1">
                      <a:alpha val="40000"/>
                    </a:schemeClr>
                  </a:outerShdw>
                </a:effectLst>
              </a:rPr>
              <a:t>--RDB</a:t>
            </a:r>
          </a:p>
        </p:txBody>
      </p:sp>
      <p:sp>
        <p:nvSpPr>
          <p:cNvPr id="8" name="矩形 7"/>
          <p:cNvSpPr/>
          <p:nvPr/>
        </p:nvSpPr>
        <p:spPr>
          <a:xfrm>
            <a:off x="575794" y="1040727"/>
            <a:ext cx="6124625" cy="400110"/>
          </a:xfrm>
          <a:prstGeom prst="rect">
            <a:avLst/>
          </a:prstGeom>
        </p:spPr>
        <p:txBody>
          <a:bodyPr wrap="none">
            <a:spAutoFit/>
          </a:bodyPr>
          <a:lstStyle/>
          <a:p>
            <a:pPr marL="285750" indent="-285750" algn="r">
              <a:buFont typeface="Arial" panose="020B0604020202020204" pitchFamily="34" charset="0"/>
              <a:buChar char="•"/>
            </a:pPr>
            <a:r>
              <a:rPr lang="zh-CN" altLang="en-US" sz="2000" dirty="0">
                <a:solidFill>
                  <a:srgbClr val="007C6A"/>
                </a:solidFill>
                <a:latin typeface="Verdana" panose="020B0604030504040204" pitchFamily="34" charset="0"/>
              </a:rPr>
              <a:t>在</a:t>
            </a:r>
            <a:r>
              <a:rPr lang="en-US" altLang="zh-CN" sz="2000" dirty="0" err="1">
                <a:solidFill>
                  <a:srgbClr val="007C6A"/>
                </a:solidFill>
                <a:latin typeface="Verdana" panose="020B0604030504040204" pitchFamily="34" charset="0"/>
              </a:rPr>
              <a:t>redis.conf</a:t>
            </a:r>
            <a:r>
              <a:rPr lang="zh-CN" altLang="en-US" sz="2000" dirty="0">
                <a:solidFill>
                  <a:srgbClr val="007C6A"/>
                </a:solidFill>
                <a:latin typeface="Verdana" panose="020B0604030504040204" pitchFamily="34" charset="0"/>
              </a:rPr>
              <a:t>中配置文件名称，默认为</a:t>
            </a:r>
            <a:r>
              <a:rPr lang="en-US" altLang="zh-CN" sz="2000" dirty="0" err="1">
                <a:solidFill>
                  <a:srgbClr val="007C6A"/>
                </a:solidFill>
                <a:latin typeface="Verdana" panose="020B0604030504040204" pitchFamily="34" charset="0"/>
              </a:rPr>
              <a:t>dump.rdb</a:t>
            </a:r>
            <a:endParaRPr lang="zh-CN" altLang="en-US" sz="2000" dirty="0">
              <a:solidFill>
                <a:srgbClr val="007C6A"/>
              </a:solidFill>
              <a:latin typeface="Verdana" panose="020B0604030504040204" pitchFamily="34" charset="0"/>
            </a:endParaRPr>
          </a:p>
        </p:txBody>
      </p:sp>
      <p:sp>
        <p:nvSpPr>
          <p:cNvPr id="9" name="矩形 8"/>
          <p:cNvSpPr/>
          <p:nvPr/>
        </p:nvSpPr>
        <p:spPr>
          <a:xfrm>
            <a:off x="223258" y="553435"/>
            <a:ext cx="2893741"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err="1">
                <a:solidFill>
                  <a:srgbClr val="007C6A"/>
                </a:solidFill>
                <a:latin typeface="Verdana" panose="020B0604030504040204" pitchFamily="34" charset="0"/>
              </a:rPr>
              <a:t>rdb</a:t>
            </a:r>
            <a:r>
              <a:rPr lang="zh-CN" altLang="en-US" sz="2400" dirty="0">
                <a:solidFill>
                  <a:srgbClr val="007C6A"/>
                </a:solidFill>
                <a:latin typeface="Verdana" panose="020B0604030504040204" pitchFamily="34" charset="0"/>
              </a:rPr>
              <a:t>的保存的文件</a:t>
            </a:r>
            <a:endParaRPr lang="en-US" altLang="zh-CN" sz="2400" dirty="0">
              <a:solidFill>
                <a:srgbClr val="007C6A"/>
              </a:solidFill>
              <a:latin typeface="Verdana" panose="020B0604030504040204" pitchFamily="34" charset="0"/>
            </a:endParaRPr>
          </a:p>
        </p:txBody>
      </p:sp>
      <p:sp>
        <p:nvSpPr>
          <p:cNvPr id="10" name="矩形 9"/>
          <p:cNvSpPr/>
          <p:nvPr/>
        </p:nvSpPr>
        <p:spPr>
          <a:xfrm>
            <a:off x="655306" y="2361614"/>
            <a:ext cx="7488832" cy="707886"/>
          </a:xfrm>
          <a:prstGeom prst="rect">
            <a:avLst/>
          </a:prstGeom>
        </p:spPr>
        <p:txBody>
          <a:bodyPr wrap="square">
            <a:spAutoFit/>
          </a:bodyPr>
          <a:lstStyle/>
          <a:p>
            <a:pPr marL="285750" indent="-285750">
              <a:buFont typeface="Arial" panose="020B0604020202020204" pitchFamily="34" charset="0"/>
              <a:buChar char="•"/>
            </a:pPr>
            <a:r>
              <a:rPr lang="en-US" altLang="zh-CN" sz="2000" dirty="0" err="1">
                <a:solidFill>
                  <a:srgbClr val="007C6A"/>
                </a:solidFill>
                <a:latin typeface="Verdana" panose="020B0604030504040204" pitchFamily="34" charset="0"/>
              </a:rPr>
              <a:t>rdb</a:t>
            </a:r>
            <a:r>
              <a:rPr lang="zh-CN" altLang="en-US" sz="2000" dirty="0">
                <a:solidFill>
                  <a:srgbClr val="007C6A"/>
                </a:solidFill>
                <a:latin typeface="Verdana" panose="020B0604030504040204" pitchFamily="34" charset="0"/>
              </a:rPr>
              <a:t>文件的保存路径，也可以修改。默认为</a:t>
            </a:r>
            <a:r>
              <a:rPr lang="en-US" altLang="zh-CN" sz="2000" dirty="0">
                <a:solidFill>
                  <a:srgbClr val="007C6A"/>
                </a:solidFill>
                <a:latin typeface="Verdana" panose="020B0604030504040204" pitchFamily="34" charset="0"/>
              </a:rPr>
              <a:t>Redis</a:t>
            </a:r>
            <a:r>
              <a:rPr lang="zh-CN" altLang="en-US" sz="2000" dirty="0">
                <a:solidFill>
                  <a:srgbClr val="007C6A"/>
                </a:solidFill>
                <a:latin typeface="Verdana" panose="020B0604030504040204" pitchFamily="34" charset="0"/>
              </a:rPr>
              <a:t>启动时命令行所在的目录下</a:t>
            </a:r>
          </a:p>
        </p:txBody>
      </p:sp>
      <p:pic>
        <p:nvPicPr>
          <p:cNvPr id="11" name="图片 10"/>
          <p:cNvPicPr>
            <a:picLocks noChangeAspect="1"/>
          </p:cNvPicPr>
          <p:nvPr/>
        </p:nvPicPr>
        <p:blipFill>
          <a:blip r:embed="rId3"/>
          <a:stretch>
            <a:fillRect/>
          </a:stretch>
        </p:blipFill>
        <p:spPr>
          <a:xfrm>
            <a:off x="913347" y="3069500"/>
            <a:ext cx="5545897" cy="1649931"/>
          </a:xfrm>
          <a:prstGeom prst="rect">
            <a:avLst/>
          </a:prstGeom>
        </p:spPr>
      </p:pic>
      <p:pic>
        <p:nvPicPr>
          <p:cNvPr id="12" name="图片 11"/>
          <p:cNvPicPr>
            <a:picLocks noChangeAspect="1"/>
          </p:cNvPicPr>
          <p:nvPr/>
        </p:nvPicPr>
        <p:blipFill>
          <a:blip r:embed="rId4"/>
          <a:stretch>
            <a:fillRect/>
          </a:stretch>
        </p:blipFill>
        <p:spPr>
          <a:xfrm>
            <a:off x="833835" y="1551427"/>
            <a:ext cx="3977991" cy="597296"/>
          </a:xfrm>
          <a:prstGeom prst="rect">
            <a:avLst/>
          </a:prstGeom>
        </p:spPr>
      </p:pic>
    </p:spTree>
    <p:custDataLst>
      <p:tags r:id="rId1"/>
    </p:custData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324675"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持久化</a:t>
            </a:r>
            <a:r>
              <a:rPr lang="en-US" altLang="zh-CN" sz="2000" dirty="0">
                <a:effectLst>
                  <a:outerShdw blurRad="38100" dist="19050" dir="2700000" algn="tl" rotWithShape="0">
                    <a:schemeClr val="dk1">
                      <a:alpha val="40000"/>
                    </a:schemeClr>
                  </a:outerShdw>
                </a:effectLst>
              </a:rPr>
              <a:t>--RDB</a:t>
            </a:r>
          </a:p>
        </p:txBody>
      </p:sp>
      <p:sp>
        <p:nvSpPr>
          <p:cNvPr id="19" name="矩形 18"/>
          <p:cNvSpPr/>
          <p:nvPr/>
        </p:nvSpPr>
        <p:spPr>
          <a:xfrm>
            <a:off x="312646" y="515144"/>
            <a:ext cx="2585964"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err="1">
                <a:solidFill>
                  <a:srgbClr val="007C6A"/>
                </a:solidFill>
                <a:latin typeface="Verdana" panose="020B0604030504040204" pitchFamily="34" charset="0"/>
              </a:rPr>
              <a:t>rdb</a:t>
            </a:r>
            <a:r>
              <a:rPr lang="zh-CN" altLang="en-US" sz="2400" dirty="0">
                <a:solidFill>
                  <a:srgbClr val="007C6A"/>
                </a:solidFill>
                <a:latin typeface="Verdana" panose="020B0604030504040204" pitchFamily="34" charset="0"/>
              </a:rPr>
              <a:t>的保存策略</a:t>
            </a:r>
            <a:endParaRPr lang="en-US" altLang="zh-CN" sz="2400" dirty="0">
              <a:solidFill>
                <a:srgbClr val="007C6A"/>
              </a:solidFill>
              <a:latin typeface="Verdana" panose="020B0604030504040204" pitchFamily="34" charset="0"/>
            </a:endParaRPr>
          </a:p>
        </p:txBody>
      </p:sp>
      <p:pic>
        <p:nvPicPr>
          <p:cNvPr id="20" name="图片 19"/>
          <p:cNvPicPr>
            <a:picLocks noChangeAspect="1"/>
          </p:cNvPicPr>
          <p:nvPr/>
        </p:nvPicPr>
        <p:blipFill>
          <a:blip r:embed="rId3"/>
          <a:stretch>
            <a:fillRect/>
          </a:stretch>
        </p:blipFill>
        <p:spPr>
          <a:xfrm>
            <a:off x="672686" y="1163216"/>
            <a:ext cx="6216672" cy="926406"/>
          </a:xfrm>
          <a:prstGeom prst="rect">
            <a:avLst/>
          </a:prstGeom>
          <a:ln>
            <a:solidFill>
              <a:schemeClr val="accent1"/>
            </a:solidFill>
          </a:ln>
        </p:spPr>
      </p:pic>
      <p:pic>
        <p:nvPicPr>
          <p:cNvPr id="21" name="图片 20"/>
          <p:cNvPicPr>
            <a:picLocks noChangeAspect="1"/>
          </p:cNvPicPr>
          <p:nvPr/>
        </p:nvPicPr>
        <p:blipFill>
          <a:blip r:embed="rId4"/>
          <a:stretch>
            <a:fillRect/>
          </a:stretch>
        </p:blipFill>
        <p:spPr>
          <a:xfrm>
            <a:off x="659164" y="2241181"/>
            <a:ext cx="3352192" cy="873794"/>
          </a:xfrm>
          <a:prstGeom prst="rect">
            <a:avLst/>
          </a:prstGeom>
          <a:ln>
            <a:solidFill>
              <a:schemeClr val="accent1"/>
            </a:solidFill>
          </a:ln>
        </p:spPr>
      </p:pic>
      <p:sp>
        <p:nvSpPr>
          <p:cNvPr id="22" name="矩形 21"/>
          <p:cNvSpPr/>
          <p:nvPr/>
        </p:nvSpPr>
        <p:spPr>
          <a:xfrm>
            <a:off x="521036" y="3539480"/>
            <a:ext cx="2377574" cy="461665"/>
          </a:xfrm>
          <a:prstGeom prst="rect">
            <a:avLst/>
          </a:prstGeom>
        </p:spPr>
        <p:txBody>
          <a:bodyPr wrap="none">
            <a:spAutoFit/>
          </a:bodyPr>
          <a:lstStyle/>
          <a:p>
            <a:pPr marL="342900" indent="-342900">
              <a:buFont typeface="Wingdings" panose="05000000000000000000" pitchFamily="2" charset="2"/>
              <a:buChar char="Ø"/>
            </a:pPr>
            <a:r>
              <a:rPr lang="zh-CN" altLang="en-US" sz="2400">
                <a:solidFill>
                  <a:srgbClr val="007C6A"/>
                </a:solidFill>
                <a:latin typeface="Verdana" panose="020B0604030504040204" pitchFamily="34" charset="0"/>
              </a:rPr>
              <a:t>手动保存快照</a:t>
            </a:r>
            <a:endParaRPr lang="en-US" altLang="zh-CN" sz="2400">
              <a:solidFill>
                <a:srgbClr val="007C6A"/>
              </a:solidFill>
              <a:latin typeface="Verdana" panose="020B0604030504040204" pitchFamily="34" charset="0"/>
            </a:endParaRPr>
          </a:p>
        </p:txBody>
      </p:sp>
      <p:sp>
        <p:nvSpPr>
          <p:cNvPr id="23" name="矩形 22"/>
          <p:cNvSpPr/>
          <p:nvPr/>
        </p:nvSpPr>
        <p:spPr>
          <a:xfrm>
            <a:off x="881076" y="4187552"/>
            <a:ext cx="5768274" cy="707886"/>
          </a:xfrm>
          <a:prstGeom prst="rect">
            <a:avLst/>
          </a:prstGeom>
        </p:spPr>
        <p:txBody>
          <a:bodyPr wrap="square">
            <a:spAutoFit/>
          </a:bodyPr>
          <a:lstStyle/>
          <a:p>
            <a:pPr marL="285750" indent="-285750">
              <a:buFont typeface="Arial" panose="020B0604020202020204" pitchFamily="34" charset="0"/>
              <a:buChar char="•"/>
            </a:pPr>
            <a:r>
              <a:rPr lang="zh-CN" altLang="en-US" sz="2000" dirty="0">
                <a:solidFill>
                  <a:srgbClr val="007C6A"/>
                </a:solidFill>
                <a:latin typeface="Verdana" panose="020B0604030504040204" pitchFamily="34" charset="0"/>
              </a:rPr>
              <a:t>命令</a:t>
            </a:r>
            <a:r>
              <a:rPr lang="en-US" altLang="zh-CN" sz="2000" dirty="0">
                <a:solidFill>
                  <a:srgbClr val="007C6A"/>
                </a:solidFill>
                <a:latin typeface="Verdana" panose="020B0604030504040204" pitchFamily="34" charset="0"/>
              </a:rPr>
              <a:t>save: </a:t>
            </a:r>
            <a:r>
              <a:rPr lang="zh-CN" altLang="en-US" sz="2000" dirty="0">
                <a:solidFill>
                  <a:srgbClr val="007C6A"/>
                </a:solidFill>
              </a:rPr>
              <a:t>只管保存，其它不管，全部阻塞</a:t>
            </a:r>
          </a:p>
          <a:p>
            <a:pPr marL="285750" indent="-285750">
              <a:buFont typeface="Arial" panose="020B0604020202020204" pitchFamily="34" charset="0"/>
              <a:buChar char="•"/>
            </a:pPr>
            <a:r>
              <a:rPr lang="en-US" altLang="zh-CN" sz="2000" dirty="0">
                <a:solidFill>
                  <a:srgbClr val="007C6A"/>
                </a:solidFill>
                <a:latin typeface="Verdana" panose="020B0604030504040204" pitchFamily="34" charset="0"/>
              </a:rPr>
              <a:t>save vs </a:t>
            </a:r>
            <a:r>
              <a:rPr lang="en-US" altLang="zh-CN" sz="2000" dirty="0" err="1">
                <a:solidFill>
                  <a:srgbClr val="007C6A"/>
                </a:solidFill>
                <a:latin typeface="Verdana" panose="020B0604030504040204" pitchFamily="34" charset="0"/>
              </a:rPr>
              <a:t>bgsave</a:t>
            </a:r>
            <a:r>
              <a:rPr lang="zh-CN" altLang="en-US" sz="2000" dirty="0">
                <a:solidFill>
                  <a:srgbClr val="007C6A"/>
                </a:solidFill>
                <a:latin typeface="Verdana" panose="020B0604030504040204" pitchFamily="34" charset="0"/>
              </a:rPr>
              <a:t>（用就用</a:t>
            </a:r>
            <a:r>
              <a:rPr lang="en-US" altLang="zh-CN" sz="2000">
                <a:solidFill>
                  <a:srgbClr val="007C6A"/>
                </a:solidFill>
                <a:latin typeface="Verdana" panose="020B0604030504040204" pitchFamily="34" charset="0"/>
              </a:rPr>
              <a:t>bgsave</a:t>
            </a:r>
            <a:r>
              <a:rPr lang="zh-CN" altLang="en-US" sz="2000">
                <a:solidFill>
                  <a:srgbClr val="007C6A"/>
                </a:solidFill>
                <a:latin typeface="Verdana" panose="020B0604030504040204" pitchFamily="34" charset="0"/>
              </a:rPr>
              <a:t>）</a:t>
            </a:r>
            <a:endParaRPr lang="zh-CN" altLang="en-US" sz="2000" dirty="0">
              <a:solidFill>
                <a:srgbClr val="007C6A"/>
              </a:solidFill>
              <a:latin typeface="Verdana" panose="020B0604030504040204" pitchFamily="34" charset="0"/>
            </a:endParaRPr>
          </a:p>
        </p:txBody>
      </p:sp>
    </p:spTree>
    <p:custDataLst>
      <p:tags r:id="rId1"/>
    </p:custData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324675"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持久化</a:t>
            </a:r>
            <a:r>
              <a:rPr lang="en-US" altLang="zh-CN" sz="2000" dirty="0">
                <a:effectLst>
                  <a:outerShdw blurRad="38100" dist="19050" dir="2700000" algn="tl" rotWithShape="0">
                    <a:schemeClr val="dk1">
                      <a:alpha val="40000"/>
                    </a:schemeClr>
                  </a:outerShdw>
                </a:effectLst>
              </a:rPr>
              <a:t>--RDB</a:t>
            </a:r>
          </a:p>
        </p:txBody>
      </p:sp>
      <p:sp>
        <p:nvSpPr>
          <p:cNvPr id="8" name="矩形 7"/>
          <p:cNvSpPr/>
          <p:nvPr/>
        </p:nvSpPr>
        <p:spPr>
          <a:xfrm>
            <a:off x="223258" y="503649"/>
            <a:ext cx="4514954"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a:solidFill>
                  <a:srgbClr val="007C6A"/>
                </a:solidFill>
              </a:rPr>
              <a:t>stop-writes-on-</a:t>
            </a:r>
            <a:r>
              <a:rPr lang="en-US" altLang="zh-CN" sz="2400" dirty="0" err="1">
                <a:solidFill>
                  <a:srgbClr val="007C6A"/>
                </a:solidFill>
              </a:rPr>
              <a:t>bgsave</a:t>
            </a:r>
            <a:r>
              <a:rPr lang="en-US" altLang="zh-CN" sz="2400" dirty="0">
                <a:solidFill>
                  <a:srgbClr val="007C6A"/>
                </a:solidFill>
              </a:rPr>
              <a:t>-error yes</a:t>
            </a:r>
            <a:endParaRPr lang="en-US" altLang="zh-CN" sz="2400" dirty="0">
              <a:solidFill>
                <a:srgbClr val="007C6A"/>
              </a:solidFill>
              <a:latin typeface="Verdana" panose="020B0604030504040204" pitchFamily="34" charset="0"/>
            </a:endParaRPr>
          </a:p>
        </p:txBody>
      </p:sp>
      <p:sp>
        <p:nvSpPr>
          <p:cNvPr id="9" name="矩形 8"/>
          <p:cNvSpPr/>
          <p:nvPr/>
        </p:nvSpPr>
        <p:spPr>
          <a:xfrm>
            <a:off x="573935" y="928499"/>
            <a:ext cx="6465488" cy="400110"/>
          </a:xfrm>
          <a:prstGeom prst="rect">
            <a:avLst/>
          </a:prstGeom>
        </p:spPr>
        <p:txBody>
          <a:bodyPr wrap="none">
            <a:spAutoFit/>
          </a:bodyPr>
          <a:lstStyle/>
          <a:p>
            <a:pPr marL="285750" indent="-285750">
              <a:buFont typeface="Arial" panose="020B0604020202020204" pitchFamily="34" charset="0"/>
              <a:buChar char="•"/>
            </a:pPr>
            <a:r>
              <a:rPr lang="zh-CN" altLang="en-US" sz="2000" dirty="0">
                <a:solidFill>
                  <a:srgbClr val="007C6A"/>
                </a:solidFill>
                <a:latin typeface="Verdana" panose="020B0604030504040204" pitchFamily="34" charset="0"/>
              </a:rPr>
              <a:t>当</a:t>
            </a:r>
            <a:r>
              <a:rPr lang="en-US" altLang="zh-CN" sz="2000" dirty="0">
                <a:solidFill>
                  <a:srgbClr val="007C6A"/>
                </a:solidFill>
                <a:latin typeface="Verdana" panose="020B0604030504040204" pitchFamily="34" charset="0"/>
              </a:rPr>
              <a:t>Redis</a:t>
            </a:r>
            <a:r>
              <a:rPr lang="zh-CN" altLang="en-US" sz="2000" dirty="0">
                <a:solidFill>
                  <a:srgbClr val="007C6A"/>
                </a:solidFill>
                <a:latin typeface="Verdana" panose="020B0604030504040204" pitchFamily="34" charset="0"/>
              </a:rPr>
              <a:t>无法写入磁盘的话，直接关掉</a:t>
            </a:r>
            <a:r>
              <a:rPr lang="en-US" altLang="zh-CN" sz="2000" dirty="0">
                <a:solidFill>
                  <a:srgbClr val="007C6A"/>
                </a:solidFill>
                <a:latin typeface="Verdana" panose="020B0604030504040204" pitchFamily="34" charset="0"/>
              </a:rPr>
              <a:t>Redis</a:t>
            </a:r>
            <a:r>
              <a:rPr lang="zh-CN" altLang="en-US" sz="2000" dirty="0">
                <a:solidFill>
                  <a:srgbClr val="007C6A"/>
                </a:solidFill>
                <a:latin typeface="Verdana" panose="020B0604030504040204" pitchFamily="34" charset="0"/>
              </a:rPr>
              <a:t>的写操作</a:t>
            </a:r>
          </a:p>
        </p:txBody>
      </p:sp>
      <p:sp>
        <p:nvSpPr>
          <p:cNvPr id="10" name="矩形 9"/>
          <p:cNvSpPr/>
          <p:nvPr/>
        </p:nvSpPr>
        <p:spPr>
          <a:xfrm>
            <a:off x="223258" y="1736642"/>
            <a:ext cx="3024995"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err="1">
                <a:solidFill>
                  <a:srgbClr val="007C6A"/>
                </a:solidFill>
              </a:rPr>
              <a:t>rdbcompression</a:t>
            </a:r>
            <a:r>
              <a:rPr lang="en-US" altLang="zh-CN" sz="2400" dirty="0">
                <a:solidFill>
                  <a:srgbClr val="007C6A"/>
                </a:solidFill>
              </a:rPr>
              <a:t> yes</a:t>
            </a:r>
            <a:endParaRPr lang="en-US" altLang="zh-CN" sz="2400" dirty="0">
              <a:solidFill>
                <a:srgbClr val="007C6A"/>
              </a:solidFill>
              <a:latin typeface="Verdana" panose="020B0604030504040204" pitchFamily="34" charset="0"/>
            </a:endParaRPr>
          </a:p>
        </p:txBody>
      </p:sp>
      <p:sp>
        <p:nvSpPr>
          <p:cNvPr id="11" name="矩形 10"/>
          <p:cNvSpPr/>
          <p:nvPr/>
        </p:nvSpPr>
        <p:spPr>
          <a:xfrm>
            <a:off x="573935" y="2238755"/>
            <a:ext cx="3724096" cy="400110"/>
          </a:xfrm>
          <a:prstGeom prst="rect">
            <a:avLst/>
          </a:prstGeom>
        </p:spPr>
        <p:txBody>
          <a:bodyPr wrap="none">
            <a:spAutoFit/>
          </a:bodyPr>
          <a:lstStyle/>
          <a:p>
            <a:pPr marL="285750" indent="-285750">
              <a:buFont typeface="Arial" panose="020B0604020202020204" pitchFamily="34" charset="0"/>
              <a:buChar char="•"/>
            </a:pPr>
            <a:r>
              <a:rPr lang="zh-CN" altLang="en-US" sz="2000" dirty="0">
                <a:solidFill>
                  <a:srgbClr val="007C6A"/>
                </a:solidFill>
                <a:latin typeface="Verdana" panose="020B0604030504040204" pitchFamily="34" charset="0"/>
              </a:rPr>
              <a:t>进行</a:t>
            </a:r>
            <a:r>
              <a:rPr lang="en-US" altLang="zh-CN" sz="2000" dirty="0" err="1">
                <a:solidFill>
                  <a:srgbClr val="007C6A"/>
                </a:solidFill>
                <a:latin typeface="Verdana" panose="020B0604030504040204" pitchFamily="34" charset="0"/>
              </a:rPr>
              <a:t>rdb</a:t>
            </a:r>
            <a:r>
              <a:rPr lang="zh-CN" altLang="en-US" sz="2000" dirty="0">
                <a:solidFill>
                  <a:srgbClr val="007C6A"/>
                </a:solidFill>
                <a:latin typeface="Verdana" panose="020B0604030504040204" pitchFamily="34" charset="0"/>
              </a:rPr>
              <a:t>保存时，将文件压缩</a:t>
            </a:r>
          </a:p>
        </p:txBody>
      </p:sp>
      <p:sp>
        <p:nvSpPr>
          <p:cNvPr id="12" name="矩形 11"/>
          <p:cNvSpPr/>
          <p:nvPr/>
        </p:nvSpPr>
        <p:spPr>
          <a:xfrm>
            <a:off x="247161" y="3089779"/>
            <a:ext cx="2676054"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err="1">
                <a:solidFill>
                  <a:srgbClr val="007C6A"/>
                </a:solidFill>
              </a:rPr>
              <a:t>rdbchecksum</a:t>
            </a:r>
            <a:r>
              <a:rPr lang="en-US" altLang="zh-CN" sz="2400" dirty="0">
                <a:solidFill>
                  <a:srgbClr val="007C6A"/>
                </a:solidFill>
              </a:rPr>
              <a:t> yes</a:t>
            </a:r>
            <a:endParaRPr lang="en-US" altLang="zh-CN" sz="2400" dirty="0">
              <a:solidFill>
                <a:srgbClr val="007C6A"/>
              </a:solidFill>
              <a:latin typeface="Verdana" panose="020B0604030504040204" pitchFamily="34" charset="0"/>
            </a:endParaRPr>
          </a:p>
        </p:txBody>
      </p:sp>
      <p:sp>
        <p:nvSpPr>
          <p:cNvPr id="13" name="矩形 12"/>
          <p:cNvSpPr/>
          <p:nvPr/>
        </p:nvSpPr>
        <p:spPr>
          <a:xfrm>
            <a:off x="573935" y="3551444"/>
            <a:ext cx="6912768" cy="1015663"/>
          </a:xfrm>
          <a:prstGeom prst="rect">
            <a:avLst/>
          </a:prstGeom>
        </p:spPr>
        <p:txBody>
          <a:bodyPr wrap="square">
            <a:spAutoFit/>
          </a:bodyPr>
          <a:lstStyle/>
          <a:p>
            <a:pPr marL="285750" indent="-285750">
              <a:buFont typeface="Arial" panose="020B0604020202020204" pitchFamily="34" charset="0"/>
              <a:buChar char="•"/>
            </a:pPr>
            <a:r>
              <a:rPr lang="zh-CN" altLang="en-US" sz="2000" dirty="0">
                <a:solidFill>
                  <a:srgbClr val="007C6A"/>
                </a:solidFill>
                <a:latin typeface="Verdana" panose="020B0604030504040204" pitchFamily="34" charset="0"/>
              </a:rPr>
              <a:t>在存储快照后，还可以让</a:t>
            </a:r>
            <a:r>
              <a:rPr lang="en-US" altLang="zh-CN" sz="2000" dirty="0">
                <a:solidFill>
                  <a:srgbClr val="007C6A"/>
                </a:solidFill>
                <a:latin typeface="Verdana" panose="020B0604030504040204" pitchFamily="34" charset="0"/>
              </a:rPr>
              <a:t>Redis</a:t>
            </a:r>
            <a:r>
              <a:rPr lang="zh-CN" altLang="en-US" sz="2000" dirty="0">
                <a:solidFill>
                  <a:srgbClr val="007C6A"/>
                </a:solidFill>
                <a:latin typeface="Verdana" panose="020B0604030504040204" pitchFamily="34" charset="0"/>
              </a:rPr>
              <a:t>使用</a:t>
            </a:r>
            <a:r>
              <a:rPr lang="en-US" altLang="zh-CN" sz="2000" dirty="0">
                <a:solidFill>
                  <a:srgbClr val="007C6A"/>
                </a:solidFill>
                <a:latin typeface="Verdana" panose="020B0604030504040204" pitchFamily="34" charset="0"/>
              </a:rPr>
              <a:t>CRC64</a:t>
            </a:r>
            <a:r>
              <a:rPr lang="zh-CN" altLang="en-US" sz="2000" dirty="0">
                <a:solidFill>
                  <a:srgbClr val="007C6A"/>
                </a:solidFill>
                <a:latin typeface="Verdana" panose="020B0604030504040204" pitchFamily="34" charset="0"/>
              </a:rPr>
              <a:t>算法来进行数据校验，但是这样做会增加大约</a:t>
            </a:r>
            <a:r>
              <a:rPr lang="en-US" altLang="zh-CN" sz="2000" dirty="0">
                <a:solidFill>
                  <a:srgbClr val="007C6A"/>
                </a:solidFill>
                <a:latin typeface="Verdana" panose="020B0604030504040204" pitchFamily="34" charset="0"/>
              </a:rPr>
              <a:t>10%</a:t>
            </a:r>
            <a:r>
              <a:rPr lang="zh-CN" altLang="en-US" sz="2000" dirty="0">
                <a:solidFill>
                  <a:srgbClr val="007C6A"/>
                </a:solidFill>
                <a:latin typeface="Verdana" panose="020B0604030504040204" pitchFamily="34" charset="0"/>
              </a:rPr>
              <a:t>的性能消耗，如果希望获取到最大的性能提升，可以关闭此功能</a:t>
            </a:r>
          </a:p>
        </p:txBody>
      </p:sp>
    </p:spTree>
    <p:custDataLst>
      <p:tags r:id="rId1"/>
    </p:custData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324675"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持久化</a:t>
            </a:r>
            <a:r>
              <a:rPr lang="en-US" altLang="zh-CN" sz="2000" dirty="0">
                <a:effectLst>
                  <a:outerShdw blurRad="38100" dist="19050" dir="2700000" algn="tl" rotWithShape="0">
                    <a:schemeClr val="dk1">
                      <a:alpha val="40000"/>
                    </a:schemeClr>
                  </a:outerShdw>
                </a:effectLst>
              </a:rPr>
              <a:t>--RDB</a:t>
            </a:r>
          </a:p>
        </p:txBody>
      </p:sp>
      <p:sp>
        <p:nvSpPr>
          <p:cNvPr id="14" name="矩形 13"/>
          <p:cNvSpPr/>
          <p:nvPr/>
        </p:nvSpPr>
        <p:spPr>
          <a:xfrm>
            <a:off x="268762" y="501892"/>
            <a:ext cx="1970411" cy="461665"/>
          </a:xfrm>
          <a:prstGeom prst="rect">
            <a:avLst/>
          </a:prstGeom>
        </p:spPr>
        <p:txBody>
          <a:bodyPr wrap="none">
            <a:spAutoFit/>
          </a:bodyPr>
          <a:lstStyle/>
          <a:p>
            <a:pPr marL="342900" indent="-342900">
              <a:buFont typeface="Wingdings" panose="05000000000000000000" pitchFamily="2" charset="2"/>
              <a:buChar char="Ø"/>
            </a:pPr>
            <a:r>
              <a:rPr lang="en-US" altLang="zh-CN" sz="2400" err="1">
                <a:solidFill>
                  <a:srgbClr val="007C6A"/>
                </a:solidFill>
                <a:latin typeface="Verdana" panose="020B0604030504040204" pitchFamily="34" charset="0"/>
              </a:rPr>
              <a:t>rdb</a:t>
            </a:r>
            <a:r>
              <a:rPr lang="zh-CN" altLang="en-US" sz="2400">
                <a:solidFill>
                  <a:srgbClr val="007C6A"/>
                </a:solidFill>
                <a:latin typeface="Verdana" panose="020B0604030504040204" pitchFamily="34" charset="0"/>
              </a:rPr>
              <a:t>的备份</a:t>
            </a:r>
            <a:endParaRPr lang="en-US" altLang="zh-CN" sz="2400">
              <a:solidFill>
                <a:srgbClr val="007C6A"/>
              </a:solidFill>
              <a:latin typeface="Verdana" panose="020B0604030504040204" pitchFamily="34" charset="0"/>
            </a:endParaRPr>
          </a:p>
        </p:txBody>
      </p:sp>
      <p:sp>
        <p:nvSpPr>
          <p:cNvPr id="15" name="矩形 14"/>
          <p:cNvSpPr/>
          <p:nvPr/>
        </p:nvSpPr>
        <p:spPr>
          <a:xfrm>
            <a:off x="577780" y="1144737"/>
            <a:ext cx="5440913" cy="400110"/>
          </a:xfrm>
          <a:prstGeom prst="rect">
            <a:avLst/>
          </a:prstGeom>
        </p:spPr>
        <p:txBody>
          <a:bodyPr wrap="none">
            <a:spAutoFit/>
          </a:bodyPr>
          <a:lstStyle/>
          <a:p>
            <a:pPr marL="285750" indent="-285750">
              <a:buFont typeface="Arial" panose="020B0604020202020204" pitchFamily="34" charset="0"/>
              <a:buChar char="•"/>
            </a:pPr>
            <a:r>
              <a:rPr lang="zh-CN" altLang="en-US" sz="2000" dirty="0">
                <a:solidFill>
                  <a:srgbClr val="007C6A"/>
                </a:solidFill>
                <a:latin typeface="Verdana" panose="020B0604030504040204" pitchFamily="34" charset="0"/>
              </a:rPr>
              <a:t>先通过</a:t>
            </a:r>
            <a:r>
              <a:rPr lang="en-US" altLang="zh-CN" sz="2000" dirty="0">
                <a:solidFill>
                  <a:srgbClr val="007C6A"/>
                </a:solidFill>
                <a:latin typeface="Verdana" panose="020B0604030504040204" pitchFamily="34" charset="0"/>
              </a:rPr>
              <a:t>config get </a:t>
            </a:r>
            <a:r>
              <a:rPr lang="en-US" altLang="zh-CN" sz="2000" dirty="0" err="1">
                <a:solidFill>
                  <a:srgbClr val="007C6A"/>
                </a:solidFill>
                <a:latin typeface="Verdana" panose="020B0604030504040204" pitchFamily="34" charset="0"/>
              </a:rPr>
              <a:t>dir</a:t>
            </a:r>
            <a:r>
              <a:rPr lang="en-US" altLang="zh-CN" sz="2000" dirty="0">
                <a:solidFill>
                  <a:srgbClr val="007C6A"/>
                </a:solidFill>
                <a:latin typeface="Verdana" panose="020B0604030504040204" pitchFamily="34" charset="0"/>
              </a:rPr>
              <a:t>  </a:t>
            </a:r>
            <a:r>
              <a:rPr lang="zh-CN" altLang="en-US" sz="2000" dirty="0">
                <a:solidFill>
                  <a:srgbClr val="007C6A"/>
                </a:solidFill>
                <a:latin typeface="Verdana" panose="020B0604030504040204" pitchFamily="34" charset="0"/>
              </a:rPr>
              <a:t>查询</a:t>
            </a:r>
            <a:r>
              <a:rPr lang="en-US" altLang="zh-CN" sz="2000" dirty="0" err="1">
                <a:solidFill>
                  <a:srgbClr val="007C6A"/>
                </a:solidFill>
                <a:latin typeface="Verdana" panose="020B0604030504040204" pitchFamily="34" charset="0"/>
              </a:rPr>
              <a:t>rdb</a:t>
            </a:r>
            <a:r>
              <a:rPr lang="zh-CN" altLang="en-US" sz="2000" dirty="0">
                <a:solidFill>
                  <a:srgbClr val="007C6A"/>
                </a:solidFill>
                <a:latin typeface="Verdana" panose="020B0604030504040204" pitchFamily="34" charset="0"/>
              </a:rPr>
              <a:t>文件的目录</a:t>
            </a:r>
            <a:r>
              <a:rPr lang="en-US" altLang="zh-CN" sz="2000" dirty="0">
                <a:solidFill>
                  <a:srgbClr val="007C6A"/>
                </a:solidFill>
                <a:latin typeface="Verdana" panose="020B0604030504040204" pitchFamily="34" charset="0"/>
              </a:rPr>
              <a:t> </a:t>
            </a:r>
            <a:endParaRPr lang="zh-CN" altLang="en-US" sz="2000" dirty="0">
              <a:solidFill>
                <a:srgbClr val="007C6A"/>
              </a:solidFill>
              <a:latin typeface="Verdana" panose="020B0604030504040204" pitchFamily="34" charset="0"/>
            </a:endParaRPr>
          </a:p>
        </p:txBody>
      </p:sp>
      <p:sp>
        <p:nvSpPr>
          <p:cNvPr id="16" name="矩形 15"/>
          <p:cNvSpPr/>
          <p:nvPr/>
        </p:nvSpPr>
        <p:spPr>
          <a:xfrm>
            <a:off x="577780" y="1726028"/>
            <a:ext cx="3980577" cy="400110"/>
          </a:xfrm>
          <a:prstGeom prst="rect">
            <a:avLst/>
          </a:prstGeom>
        </p:spPr>
        <p:txBody>
          <a:bodyPr wrap="none">
            <a:spAutoFit/>
          </a:bodyPr>
          <a:lstStyle/>
          <a:p>
            <a:pPr marL="285750" indent="-285750">
              <a:buFont typeface="Arial" panose="020B0604020202020204" pitchFamily="34" charset="0"/>
              <a:buChar char="•"/>
            </a:pPr>
            <a:r>
              <a:rPr lang="zh-CN" altLang="en-US" sz="2000" dirty="0">
                <a:solidFill>
                  <a:srgbClr val="007C6A"/>
                </a:solidFill>
                <a:latin typeface="Verdana" panose="020B0604030504040204" pitchFamily="34" charset="0"/>
              </a:rPr>
              <a:t>将</a:t>
            </a:r>
            <a:r>
              <a:rPr lang="en-US" altLang="zh-CN" sz="2000" dirty="0">
                <a:solidFill>
                  <a:srgbClr val="007C6A"/>
                </a:solidFill>
                <a:latin typeface="Verdana" panose="020B0604030504040204" pitchFamily="34" charset="0"/>
              </a:rPr>
              <a:t>*.</a:t>
            </a:r>
            <a:r>
              <a:rPr lang="en-US" altLang="zh-CN" sz="2000" dirty="0" err="1">
                <a:solidFill>
                  <a:srgbClr val="007C6A"/>
                </a:solidFill>
                <a:latin typeface="Verdana" panose="020B0604030504040204" pitchFamily="34" charset="0"/>
              </a:rPr>
              <a:t>rdb</a:t>
            </a:r>
            <a:r>
              <a:rPr lang="zh-CN" altLang="en-US" sz="2000" dirty="0">
                <a:solidFill>
                  <a:srgbClr val="007C6A"/>
                </a:solidFill>
                <a:latin typeface="Verdana" panose="020B0604030504040204" pitchFamily="34" charset="0"/>
              </a:rPr>
              <a:t>的文件拷贝到别的地方</a:t>
            </a:r>
          </a:p>
        </p:txBody>
      </p:sp>
      <p:sp>
        <p:nvSpPr>
          <p:cNvPr id="17" name="矩形 16"/>
          <p:cNvSpPr/>
          <p:nvPr/>
        </p:nvSpPr>
        <p:spPr>
          <a:xfrm>
            <a:off x="268762" y="2571750"/>
            <a:ext cx="1970411"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err="1">
                <a:solidFill>
                  <a:srgbClr val="007C6A"/>
                </a:solidFill>
                <a:latin typeface="Verdana" panose="020B0604030504040204" pitchFamily="34" charset="0"/>
              </a:rPr>
              <a:t>rdb</a:t>
            </a:r>
            <a:r>
              <a:rPr lang="zh-CN" altLang="en-US" sz="2400" dirty="0">
                <a:solidFill>
                  <a:srgbClr val="007C6A"/>
                </a:solidFill>
                <a:latin typeface="Verdana" panose="020B0604030504040204" pitchFamily="34" charset="0"/>
              </a:rPr>
              <a:t>的恢复</a:t>
            </a:r>
            <a:endParaRPr lang="en-US" altLang="zh-CN" sz="2400" dirty="0">
              <a:solidFill>
                <a:srgbClr val="007C6A"/>
              </a:solidFill>
              <a:latin typeface="Verdana" panose="020B0604030504040204" pitchFamily="34" charset="0"/>
            </a:endParaRPr>
          </a:p>
        </p:txBody>
      </p:sp>
      <p:sp>
        <p:nvSpPr>
          <p:cNvPr id="18" name="矩形 17"/>
          <p:cNvSpPr/>
          <p:nvPr/>
        </p:nvSpPr>
        <p:spPr>
          <a:xfrm>
            <a:off x="536433" y="3966614"/>
            <a:ext cx="4320413" cy="400110"/>
          </a:xfrm>
          <a:prstGeom prst="rect">
            <a:avLst/>
          </a:prstGeom>
        </p:spPr>
        <p:txBody>
          <a:bodyPr wrap="none">
            <a:spAutoFit/>
          </a:bodyPr>
          <a:lstStyle/>
          <a:p>
            <a:pPr marL="285750" indent="-285750">
              <a:buFont typeface="Arial" panose="020B0604020202020204" pitchFamily="34" charset="0"/>
              <a:buChar char="•"/>
            </a:pPr>
            <a:r>
              <a:rPr lang="zh-CN" altLang="en-US" sz="2000" dirty="0">
                <a:solidFill>
                  <a:srgbClr val="007C6A"/>
                </a:solidFill>
                <a:latin typeface="Verdana" panose="020B0604030504040204" pitchFamily="34" charset="0"/>
              </a:rPr>
              <a:t>先把备份的文件拷贝到工作目录下</a:t>
            </a:r>
          </a:p>
        </p:txBody>
      </p:sp>
      <p:sp>
        <p:nvSpPr>
          <p:cNvPr id="19" name="矩形 18"/>
          <p:cNvSpPr/>
          <p:nvPr/>
        </p:nvSpPr>
        <p:spPr>
          <a:xfrm>
            <a:off x="536433" y="3324984"/>
            <a:ext cx="1673984" cy="400110"/>
          </a:xfrm>
          <a:prstGeom prst="rect">
            <a:avLst/>
          </a:prstGeom>
        </p:spPr>
        <p:txBody>
          <a:bodyPr wrap="none">
            <a:spAutoFit/>
          </a:bodyPr>
          <a:lstStyle/>
          <a:p>
            <a:pPr marL="285750" indent="-285750">
              <a:buFont typeface="Arial" panose="020B0604020202020204" pitchFamily="34" charset="0"/>
              <a:buChar char="•"/>
            </a:pPr>
            <a:r>
              <a:rPr lang="zh-CN" altLang="en-US" sz="2000" dirty="0">
                <a:solidFill>
                  <a:srgbClr val="007C6A"/>
                </a:solidFill>
                <a:latin typeface="Verdana" panose="020B0604030504040204" pitchFamily="34" charset="0"/>
              </a:rPr>
              <a:t>关闭</a:t>
            </a:r>
            <a:r>
              <a:rPr lang="en-US" altLang="zh-CN" sz="2000" dirty="0">
                <a:solidFill>
                  <a:srgbClr val="007C6A"/>
                </a:solidFill>
                <a:latin typeface="Verdana" panose="020B0604030504040204" pitchFamily="34" charset="0"/>
              </a:rPr>
              <a:t>Redis</a:t>
            </a:r>
            <a:endParaRPr lang="zh-CN" altLang="en-US" sz="2000" dirty="0">
              <a:solidFill>
                <a:srgbClr val="007C6A"/>
              </a:solidFill>
              <a:latin typeface="Verdana" panose="020B0604030504040204" pitchFamily="34" charset="0"/>
            </a:endParaRPr>
          </a:p>
        </p:txBody>
      </p:sp>
      <p:sp>
        <p:nvSpPr>
          <p:cNvPr id="20" name="矩形 19"/>
          <p:cNvSpPr/>
          <p:nvPr/>
        </p:nvSpPr>
        <p:spPr>
          <a:xfrm>
            <a:off x="562706" y="4608244"/>
            <a:ext cx="4165051" cy="400110"/>
          </a:xfrm>
          <a:prstGeom prst="rect">
            <a:avLst/>
          </a:prstGeom>
        </p:spPr>
        <p:txBody>
          <a:bodyPr wrap="none">
            <a:spAutoFit/>
          </a:bodyPr>
          <a:lstStyle/>
          <a:p>
            <a:pPr marL="285750" indent="-285750">
              <a:buFont typeface="Arial" panose="020B0604020202020204" pitchFamily="34" charset="0"/>
              <a:buChar char="•"/>
            </a:pPr>
            <a:r>
              <a:rPr lang="zh-CN" altLang="en-US" sz="2000" dirty="0">
                <a:solidFill>
                  <a:srgbClr val="007C6A"/>
                </a:solidFill>
                <a:latin typeface="Verdana" panose="020B0604030504040204" pitchFamily="34" charset="0"/>
              </a:rPr>
              <a:t>启动</a:t>
            </a:r>
            <a:r>
              <a:rPr lang="en-US" altLang="zh-CN" sz="2000" dirty="0">
                <a:solidFill>
                  <a:srgbClr val="007C6A"/>
                </a:solidFill>
                <a:latin typeface="Verdana" panose="020B0604030504040204" pitchFamily="34" charset="0"/>
              </a:rPr>
              <a:t>Redis, </a:t>
            </a:r>
            <a:r>
              <a:rPr lang="zh-CN" altLang="en-US" sz="2000" dirty="0">
                <a:solidFill>
                  <a:srgbClr val="007C6A"/>
                </a:solidFill>
                <a:latin typeface="Verdana" panose="020B0604030504040204" pitchFamily="34" charset="0"/>
              </a:rPr>
              <a:t>备份数据会直接加载</a:t>
            </a:r>
          </a:p>
        </p:txBody>
      </p:sp>
    </p:spTree>
    <p:custDataLst>
      <p:tags r:id="rId1"/>
    </p:custData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324675"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持久化</a:t>
            </a:r>
            <a:r>
              <a:rPr lang="en-US" altLang="zh-CN" sz="2000" dirty="0">
                <a:effectLst>
                  <a:outerShdw blurRad="38100" dist="19050" dir="2700000" algn="tl" rotWithShape="0">
                    <a:schemeClr val="dk1">
                      <a:alpha val="40000"/>
                    </a:schemeClr>
                  </a:outerShdw>
                </a:effectLst>
              </a:rPr>
              <a:t>--RDB</a:t>
            </a:r>
          </a:p>
        </p:txBody>
      </p:sp>
      <p:sp>
        <p:nvSpPr>
          <p:cNvPr id="10" name="矩形 9"/>
          <p:cNvSpPr/>
          <p:nvPr/>
        </p:nvSpPr>
        <p:spPr>
          <a:xfrm>
            <a:off x="268761" y="515144"/>
            <a:ext cx="1970411"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err="1">
                <a:solidFill>
                  <a:srgbClr val="007C6A"/>
                </a:solidFill>
                <a:latin typeface="Verdana" panose="020B0604030504040204" pitchFamily="34" charset="0"/>
              </a:rPr>
              <a:t>rdb</a:t>
            </a:r>
            <a:r>
              <a:rPr lang="zh-CN" altLang="en-US" sz="2400" dirty="0">
                <a:solidFill>
                  <a:srgbClr val="007C6A"/>
                </a:solidFill>
                <a:latin typeface="Verdana" panose="020B0604030504040204" pitchFamily="34" charset="0"/>
              </a:rPr>
              <a:t>的优点</a:t>
            </a:r>
            <a:endParaRPr lang="en-US" altLang="zh-CN" sz="2400" dirty="0">
              <a:solidFill>
                <a:srgbClr val="007C6A"/>
              </a:solidFill>
              <a:latin typeface="Verdana" panose="020B0604030504040204" pitchFamily="34" charset="0"/>
            </a:endParaRPr>
          </a:p>
        </p:txBody>
      </p:sp>
      <p:sp>
        <p:nvSpPr>
          <p:cNvPr id="11" name="矩形 10"/>
          <p:cNvSpPr/>
          <p:nvPr/>
        </p:nvSpPr>
        <p:spPr>
          <a:xfrm>
            <a:off x="700809" y="1083704"/>
            <a:ext cx="2319866" cy="461665"/>
          </a:xfrm>
          <a:prstGeom prst="rect">
            <a:avLst/>
          </a:prstGeom>
        </p:spPr>
        <p:txBody>
          <a:bodyPr wrap="none">
            <a:spAutoFit/>
          </a:bodyPr>
          <a:lstStyle/>
          <a:p>
            <a:pPr marL="285750" indent="-285750">
              <a:buFont typeface="Arial" panose="020B0604020202020204" pitchFamily="34" charset="0"/>
              <a:buChar char="•"/>
            </a:pPr>
            <a:r>
              <a:rPr lang="zh-CN" altLang="en-US" sz="2400" dirty="0">
                <a:solidFill>
                  <a:srgbClr val="007C6A"/>
                </a:solidFill>
                <a:latin typeface="Verdana" panose="020B0604030504040204" pitchFamily="34" charset="0"/>
              </a:rPr>
              <a:t>节省磁盘空间</a:t>
            </a:r>
          </a:p>
        </p:txBody>
      </p:sp>
      <p:sp>
        <p:nvSpPr>
          <p:cNvPr id="12" name="矩形 11"/>
          <p:cNvSpPr/>
          <p:nvPr/>
        </p:nvSpPr>
        <p:spPr>
          <a:xfrm>
            <a:off x="712402" y="1505449"/>
            <a:ext cx="2012089" cy="461665"/>
          </a:xfrm>
          <a:prstGeom prst="rect">
            <a:avLst/>
          </a:prstGeom>
        </p:spPr>
        <p:txBody>
          <a:bodyPr wrap="none">
            <a:spAutoFit/>
          </a:bodyPr>
          <a:lstStyle/>
          <a:p>
            <a:pPr marL="285750" indent="-285750">
              <a:buFont typeface="Arial" panose="020B0604020202020204" pitchFamily="34" charset="0"/>
              <a:buChar char="•"/>
            </a:pPr>
            <a:r>
              <a:rPr lang="zh-CN" altLang="en-US" sz="2400" dirty="0">
                <a:solidFill>
                  <a:srgbClr val="007C6A"/>
                </a:solidFill>
                <a:latin typeface="Verdana" panose="020B0604030504040204" pitchFamily="34" charset="0"/>
              </a:rPr>
              <a:t>恢复速度快</a:t>
            </a:r>
          </a:p>
        </p:txBody>
      </p:sp>
      <p:sp>
        <p:nvSpPr>
          <p:cNvPr id="13" name="矩形 12"/>
          <p:cNvSpPr/>
          <p:nvPr/>
        </p:nvSpPr>
        <p:spPr>
          <a:xfrm>
            <a:off x="268760" y="2234074"/>
            <a:ext cx="1970411"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err="1">
                <a:solidFill>
                  <a:srgbClr val="007C6A"/>
                </a:solidFill>
                <a:latin typeface="Verdana" panose="020B0604030504040204" pitchFamily="34" charset="0"/>
              </a:rPr>
              <a:t>rdb</a:t>
            </a:r>
            <a:r>
              <a:rPr lang="zh-CN" altLang="en-US" sz="2400" dirty="0">
                <a:solidFill>
                  <a:srgbClr val="007C6A"/>
                </a:solidFill>
                <a:latin typeface="Verdana" panose="020B0604030504040204" pitchFamily="34" charset="0"/>
              </a:rPr>
              <a:t>的缺点</a:t>
            </a:r>
            <a:endParaRPr lang="en-US" altLang="zh-CN" sz="2400" dirty="0">
              <a:solidFill>
                <a:srgbClr val="007C6A"/>
              </a:solidFill>
              <a:latin typeface="Verdana" panose="020B0604030504040204" pitchFamily="34" charset="0"/>
            </a:endParaRPr>
          </a:p>
        </p:txBody>
      </p:sp>
      <p:sp>
        <p:nvSpPr>
          <p:cNvPr id="21" name="矩形 20"/>
          <p:cNvSpPr/>
          <p:nvPr/>
        </p:nvSpPr>
        <p:spPr>
          <a:xfrm>
            <a:off x="712402" y="3680507"/>
            <a:ext cx="7920880" cy="1198880"/>
          </a:xfrm>
          <a:prstGeom prst="rect">
            <a:avLst/>
          </a:prstGeom>
        </p:spPr>
        <p:txBody>
          <a:bodyPr wrap="square">
            <a:spAutoFit/>
          </a:bodyPr>
          <a:lstStyle/>
          <a:p>
            <a:pPr marL="285750" indent="-285750">
              <a:buFont typeface="Arial" panose="020B0604020202020204" pitchFamily="34" charset="0"/>
              <a:buChar char="•"/>
            </a:pPr>
            <a:r>
              <a:rPr lang="zh-CN" altLang="en-US" sz="2400" dirty="0">
                <a:solidFill>
                  <a:srgbClr val="007C6A"/>
                </a:solidFill>
                <a:latin typeface="Verdana" panose="020B0604030504040204" pitchFamily="34" charset="0"/>
              </a:rPr>
              <a:t>在备份周期在一定间隔时间做一次备份，所以如果</a:t>
            </a:r>
            <a:r>
              <a:rPr lang="en-US" altLang="zh-CN" sz="2400" dirty="0">
                <a:solidFill>
                  <a:srgbClr val="007C6A"/>
                </a:solidFill>
                <a:latin typeface="Verdana" panose="020B0604030504040204" pitchFamily="34" charset="0"/>
              </a:rPr>
              <a:t>Redis</a:t>
            </a:r>
            <a:r>
              <a:rPr lang="zh-CN" altLang="en-US" sz="2400" dirty="0">
                <a:solidFill>
                  <a:srgbClr val="007C6A"/>
                </a:solidFill>
                <a:latin typeface="Verdana" panose="020B0604030504040204" pitchFamily="34" charset="0"/>
              </a:rPr>
              <a:t>意外</a:t>
            </a:r>
            <a:r>
              <a:rPr lang="en-US" altLang="zh-CN" sz="2400" dirty="0">
                <a:solidFill>
                  <a:srgbClr val="007C6A"/>
                </a:solidFill>
                <a:latin typeface="Verdana" panose="020B0604030504040204" pitchFamily="34" charset="0"/>
              </a:rPr>
              <a:t>down</a:t>
            </a:r>
            <a:r>
              <a:rPr lang="zh-CN" altLang="en-US" sz="2400" dirty="0">
                <a:solidFill>
                  <a:srgbClr val="007C6A"/>
                </a:solidFill>
                <a:latin typeface="Verdana" panose="020B0604030504040204" pitchFamily="34" charset="0"/>
              </a:rPr>
              <a:t>掉的话，就会丢失最后一次快照后的所有修改。</a:t>
            </a:r>
          </a:p>
        </p:txBody>
      </p:sp>
      <p:sp>
        <p:nvSpPr>
          <p:cNvPr id="22" name="矩形 21"/>
          <p:cNvSpPr/>
          <p:nvPr/>
        </p:nvSpPr>
        <p:spPr>
          <a:xfrm>
            <a:off x="712402" y="2786349"/>
            <a:ext cx="7920880" cy="830997"/>
          </a:xfrm>
          <a:prstGeom prst="rect">
            <a:avLst/>
          </a:prstGeom>
        </p:spPr>
        <p:txBody>
          <a:bodyPr wrap="square">
            <a:spAutoFit/>
          </a:bodyPr>
          <a:lstStyle/>
          <a:p>
            <a:pPr marL="285750" indent="-285750">
              <a:buFont typeface="Arial" panose="020B0604020202020204" pitchFamily="34" charset="0"/>
              <a:buChar char="•"/>
            </a:pPr>
            <a:r>
              <a:rPr lang="zh-CN" altLang="en-US" sz="2400" dirty="0">
                <a:solidFill>
                  <a:srgbClr val="007C6A"/>
                </a:solidFill>
                <a:latin typeface="Verdana" panose="020B0604030504040204" pitchFamily="34" charset="0"/>
              </a:rPr>
              <a:t>虽然</a:t>
            </a:r>
            <a:r>
              <a:rPr lang="en-US" altLang="zh-CN" sz="2400" dirty="0">
                <a:solidFill>
                  <a:srgbClr val="007C6A"/>
                </a:solidFill>
                <a:latin typeface="Verdana" panose="020B0604030504040204" pitchFamily="34" charset="0"/>
              </a:rPr>
              <a:t>Redis</a:t>
            </a:r>
            <a:r>
              <a:rPr lang="zh-CN" altLang="en-US" sz="2400" dirty="0">
                <a:solidFill>
                  <a:srgbClr val="007C6A"/>
                </a:solidFill>
                <a:latin typeface="Verdana" panose="020B0604030504040204" pitchFamily="34" charset="0"/>
              </a:rPr>
              <a:t>在</a:t>
            </a:r>
            <a:r>
              <a:rPr lang="en-US" altLang="zh-CN" sz="2400" dirty="0">
                <a:solidFill>
                  <a:srgbClr val="007C6A"/>
                </a:solidFill>
                <a:latin typeface="Verdana" panose="020B0604030504040204" pitchFamily="34" charset="0"/>
              </a:rPr>
              <a:t>fork</a:t>
            </a:r>
            <a:r>
              <a:rPr lang="zh-CN" altLang="en-US" sz="2400" dirty="0">
                <a:solidFill>
                  <a:srgbClr val="007C6A"/>
                </a:solidFill>
                <a:latin typeface="Verdana" panose="020B0604030504040204" pitchFamily="34" charset="0"/>
              </a:rPr>
              <a:t>时使用了写时拷贝技术</a:t>
            </a:r>
            <a:r>
              <a:rPr lang="en-US" altLang="zh-CN" sz="2400" dirty="0">
                <a:solidFill>
                  <a:srgbClr val="007C6A"/>
                </a:solidFill>
                <a:latin typeface="Verdana" panose="020B0604030504040204" pitchFamily="34" charset="0"/>
              </a:rPr>
              <a:t>,</a:t>
            </a:r>
            <a:r>
              <a:rPr lang="zh-CN" altLang="en-US" sz="2400" dirty="0">
                <a:solidFill>
                  <a:srgbClr val="007C6A"/>
                </a:solidFill>
                <a:latin typeface="Verdana" panose="020B0604030504040204" pitchFamily="34" charset="0"/>
              </a:rPr>
              <a:t>但是如果数据庞大时还是比较消耗性能。</a:t>
            </a:r>
            <a:endParaRPr lang="en-US" altLang="zh-CN" sz="2400" dirty="0">
              <a:solidFill>
                <a:srgbClr val="007C6A"/>
              </a:solidFill>
              <a:latin typeface="Verdana" panose="020B0604030504040204" pitchFamily="34" charset="0"/>
            </a:endParaRPr>
          </a:p>
        </p:txBody>
      </p:sp>
      <p:pic>
        <p:nvPicPr>
          <p:cNvPr id="23" name="图片 22"/>
          <p:cNvPicPr>
            <a:picLocks noChangeAspect="1"/>
          </p:cNvPicPr>
          <p:nvPr/>
        </p:nvPicPr>
        <p:blipFill>
          <a:blip r:embed="rId3"/>
          <a:stretch>
            <a:fillRect/>
          </a:stretch>
        </p:blipFill>
        <p:spPr>
          <a:xfrm>
            <a:off x="3620885" y="529463"/>
            <a:ext cx="4564726" cy="1929897"/>
          </a:xfrm>
          <a:prstGeom prst="rect">
            <a:avLst/>
          </a:prstGeom>
        </p:spPr>
      </p:pic>
    </p:spTree>
    <p:custDataLst>
      <p:tags r:id="rId1"/>
    </p:custData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持久化</a:t>
            </a:r>
            <a:r>
              <a:rPr lang="en-US" altLang="zh-CN" sz="2000" dirty="0">
                <a:effectLst>
                  <a:outerShdw blurRad="38100" dist="19050" dir="2700000" algn="tl" rotWithShape="0">
                    <a:schemeClr val="dk1">
                      <a:alpha val="40000"/>
                    </a:schemeClr>
                  </a:outerShdw>
                </a:effectLst>
              </a:rPr>
              <a:t>—AOF</a:t>
            </a:r>
          </a:p>
        </p:txBody>
      </p:sp>
      <p:sp>
        <p:nvSpPr>
          <p:cNvPr id="14" name="矩形 13"/>
          <p:cNvSpPr/>
          <p:nvPr/>
        </p:nvSpPr>
        <p:spPr>
          <a:xfrm>
            <a:off x="301013" y="535901"/>
            <a:ext cx="1159292" cy="461665"/>
          </a:xfrm>
          <a:prstGeom prst="rect">
            <a:avLst/>
          </a:prstGeom>
        </p:spPr>
        <p:txBody>
          <a:bodyPr wrap="none">
            <a:spAutoFit/>
          </a:bodyPr>
          <a:lstStyle/>
          <a:p>
            <a:pPr marL="342900" indent="-342900">
              <a:buFont typeface="Wingdings" panose="05000000000000000000" pitchFamily="2" charset="2"/>
              <a:buChar char="Ø"/>
            </a:pPr>
            <a:r>
              <a:rPr lang="en-US" altLang="zh-CN" sz="2400">
                <a:solidFill>
                  <a:srgbClr val="007C6A"/>
                </a:solidFill>
                <a:latin typeface="Verdana" panose="020B0604030504040204" pitchFamily="34" charset="0"/>
              </a:rPr>
              <a:t>AOF</a:t>
            </a:r>
          </a:p>
        </p:txBody>
      </p:sp>
      <p:sp>
        <p:nvSpPr>
          <p:cNvPr id="15" name="矩形 14"/>
          <p:cNvSpPr/>
          <p:nvPr/>
        </p:nvSpPr>
        <p:spPr>
          <a:xfrm>
            <a:off x="445029" y="1327989"/>
            <a:ext cx="7920880" cy="2862322"/>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400" dirty="0">
                <a:solidFill>
                  <a:srgbClr val="FF0000"/>
                </a:solidFill>
                <a:latin typeface="Verdana" panose="020B0604030504040204" pitchFamily="34" charset="0"/>
              </a:rPr>
              <a:t>以日志的形式来记录每个写操作</a:t>
            </a:r>
            <a:r>
              <a:rPr lang="zh-CN" altLang="en-US" sz="2400" dirty="0">
                <a:solidFill>
                  <a:srgbClr val="007C6A"/>
                </a:solidFill>
                <a:latin typeface="Verdana" panose="020B0604030504040204" pitchFamily="34" charset="0"/>
              </a:rPr>
              <a:t>，将</a:t>
            </a:r>
            <a:r>
              <a:rPr lang="en-US" altLang="zh-CN" sz="2400" dirty="0">
                <a:solidFill>
                  <a:srgbClr val="007C6A"/>
                </a:solidFill>
                <a:latin typeface="Verdana" panose="020B0604030504040204" pitchFamily="34" charset="0"/>
              </a:rPr>
              <a:t>Redis</a:t>
            </a:r>
            <a:r>
              <a:rPr lang="zh-CN" altLang="en-US" sz="2400" dirty="0">
                <a:solidFill>
                  <a:srgbClr val="007C6A"/>
                </a:solidFill>
                <a:latin typeface="Verdana" panose="020B0604030504040204" pitchFamily="34" charset="0"/>
              </a:rPr>
              <a:t>执行过的所有写指令记录下来</a:t>
            </a:r>
            <a:r>
              <a:rPr lang="en-US" altLang="zh-CN" sz="2400" dirty="0">
                <a:solidFill>
                  <a:srgbClr val="007C6A"/>
                </a:solidFill>
                <a:latin typeface="Verdana" panose="020B0604030504040204" pitchFamily="34" charset="0"/>
              </a:rPr>
              <a:t>(</a:t>
            </a:r>
            <a:r>
              <a:rPr lang="zh-CN" altLang="en-US" sz="2400" dirty="0">
                <a:solidFill>
                  <a:srgbClr val="007C6A"/>
                </a:solidFill>
                <a:latin typeface="Verdana" panose="020B0604030504040204" pitchFamily="34" charset="0"/>
              </a:rPr>
              <a:t>读操作不记录</a:t>
            </a:r>
            <a:r>
              <a:rPr lang="en-US" altLang="zh-CN" sz="2400" dirty="0">
                <a:solidFill>
                  <a:srgbClr val="007C6A"/>
                </a:solidFill>
                <a:latin typeface="Verdana" panose="020B0604030504040204" pitchFamily="34" charset="0"/>
              </a:rPr>
              <a:t>)</a:t>
            </a:r>
            <a:r>
              <a:rPr lang="zh-CN" altLang="en-US" sz="2400" dirty="0">
                <a:solidFill>
                  <a:srgbClr val="007C6A"/>
                </a:solidFill>
                <a:latin typeface="Verdana" panose="020B0604030504040204" pitchFamily="34" charset="0"/>
              </a:rPr>
              <a:t>，只许追加文件但不可以改写文件，</a:t>
            </a:r>
            <a:r>
              <a:rPr lang="en-US" altLang="zh-CN" sz="2400" dirty="0">
                <a:solidFill>
                  <a:srgbClr val="007C6A"/>
                </a:solidFill>
                <a:latin typeface="Verdana" panose="020B0604030504040204" pitchFamily="34" charset="0"/>
              </a:rPr>
              <a:t>Redis</a:t>
            </a:r>
            <a:r>
              <a:rPr lang="zh-CN" altLang="en-US" sz="2400" dirty="0">
                <a:solidFill>
                  <a:srgbClr val="007C6A"/>
                </a:solidFill>
                <a:latin typeface="Verdana" panose="020B0604030504040204" pitchFamily="34" charset="0"/>
              </a:rPr>
              <a:t>启动之初会读取该文件重新构建数据，换言之，</a:t>
            </a:r>
            <a:r>
              <a:rPr lang="en-US" altLang="zh-CN" sz="2400" dirty="0">
                <a:solidFill>
                  <a:srgbClr val="007C6A"/>
                </a:solidFill>
                <a:latin typeface="Verdana" panose="020B0604030504040204" pitchFamily="34" charset="0"/>
              </a:rPr>
              <a:t>Redis</a:t>
            </a:r>
            <a:r>
              <a:rPr lang="zh-CN" altLang="en-US" sz="2400" dirty="0">
                <a:solidFill>
                  <a:srgbClr val="007C6A"/>
                </a:solidFill>
                <a:latin typeface="Verdana" panose="020B0604030504040204" pitchFamily="34" charset="0"/>
              </a:rPr>
              <a:t>重启的话就根据日志文件的内容将写指令从前到后执行一次以完成数据的恢复工作。</a:t>
            </a: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00544" y="0"/>
            <a:ext cx="3847528" cy="400110"/>
          </a:xfrm>
          <a:prstGeom prst="rect">
            <a:avLst/>
          </a:prstGeom>
          <a:noFill/>
          <a:ln>
            <a:noFill/>
          </a:ln>
        </p:spPr>
        <p:txBody>
          <a:bodyPr wrap="none" rtlCol="0" anchor="t">
            <a:spAutoFit/>
          </a:bodyPr>
          <a:lstStyle/>
          <a:p>
            <a:pPr algn="ctr"/>
            <a:r>
              <a:rPr lang="en-US" altLang="zh-CN" sz="2000" dirty="0">
                <a:effectLst>
                  <a:outerShdw blurRad="38100" dist="19050" dir="2700000" algn="tl" rotWithShape="0">
                    <a:schemeClr val="dk1">
                      <a:alpha val="40000"/>
                    </a:schemeClr>
                  </a:outerShdw>
                </a:effectLst>
              </a:rPr>
              <a:t>NoSQL</a:t>
            </a:r>
            <a:r>
              <a:rPr lang="zh-CN" altLang="en-US" sz="2000" dirty="0">
                <a:effectLst>
                  <a:outerShdw blurRad="38100" dist="19050" dir="2700000" algn="tl" rotWithShape="0">
                    <a:schemeClr val="dk1">
                      <a:alpha val="40000"/>
                    </a:schemeClr>
                  </a:outerShdw>
                </a:effectLst>
              </a:rPr>
              <a:t>数据库简介</a:t>
            </a:r>
            <a:r>
              <a:rPr lang="en-US" altLang="zh-CN" sz="2000" dirty="0">
                <a:effectLst>
                  <a:outerShdw blurRad="38100" dist="19050" dir="2700000" algn="tl" rotWithShape="0">
                    <a:schemeClr val="dk1">
                      <a:alpha val="40000"/>
                    </a:schemeClr>
                  </a:outerShdw>
                </a:effectLst>
              </a:rPr>
              <a:t>—</a:t>
            </a:r>
            <a:r>
              <a:rPr lang="zh-CN" altLang="en-US" sz="2000" dirty="0">
                <a:effectLst>
                  <a:outerShdw blurRad="38100" dist="19050" dir="2700000" algn="tl" rotWithShape="0">
                    <a:schemeClr val="dk1">
                      <a:alpha val="40000"/>
                    </a:schemeClr>
                  </a:outerShdw>
                </a:effectLst>
              </a:rPr>
              <a:t>文档数据库</a:t>
            </a:r>
            <a:endParaRPr lang="zh-CN" altLang="en-US" sz="2000" dirty="0">
              <a:solidFill>
                <a:schemeClr val="tx1"/>
              </a:solidFill>
              <a:effectLst>
                <a:outerShdw blurRad="38100" dist="19050" dir="2700000" algn="tl" rotWithShape="0">
                  <a:schemeClr val="dk1">
                    <a:alpha val="40000"/>
                  </a:schemeClr>
                </a:outerShdw>
              </a:effectLst>
            </a:endParaRPr>
          </a:p>
        </p:txBody>
      </p:sp>
      <p:pic>
        <p:nvPicPr>
          <p:cNvPr id="16" name="图片 15"/>
          <p:cNvPicPr>
            <a:picLocks noChangeAspect="1"/>
          </p:cNvPicPr>
          <p:nvPr/>
        </p:nvPicPr>
        <p:blipFill>
          <a:blip r:embed="rId3"/>
          <a:stretch>
            <a:fillRect/>
          </a:stretch>
        </p:blipFill>
        <p:spPr>
          <a:xfrm>
            <a:off x="755576" y="456472"/>
            <a:ext cx="1621017" cy="576064"/>
          </a:xfrm>
          <a:prstGeom prst="rect">
            <a:avLst/>
          </a:prstGeom>
        </p:spPr>
      </p:pic>
      <p:sp>
        <p:nvSpPr>
          <p:cNvPr id="17" name="矩形 16"/>
          <p:cNvSpPr/>
          <p:nvPr/>
        </p:nvSpPr>
        <p:spPr>
          <a:xfrm>
            <a:off x="2764645" y="414738"/>
            <a:ext cx="1786258" cy="589072"/>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mongoDB</a:t>
            </a:r>
            <a:endParaRPr lang="en-US" altLang="zh-CN" sz="2400" b="1">
              <a:solidFill>
                <a:srgbClr val="007C6A"/>
              </a:solidFill>
            </a:endParaRPr>
          </a:p>
        </p:txBody>
      </p:sp>
      <p:sp>
        <p:nvSpPr>
          <p:cNvPr id="18" name="矩形 17"/>
          <p:cNvSpPr/>
          <p:nvPr/>
        </p:nvSpPr>
        <p:spPr>
          <a:xfrm>
            <a:off x="755577" y="1056388"/>
            <a:ext cx="7376488" cy="2135136"/>
          </a:xfrm>
          <a:prstGeom prst="rect">
            <a:avLst/>
          </a:prstGeom>
        </p:spPr>
        <p:txBody>
          <a:bodyPr wrap="square">
            <a:spAutoFit/>
          </a:bodyPr>
          <a:lstStyle/>
          <a:p>
            <a:pPr marL="342900" indent="-342900">
              <a:lnSpc>
                <a:spcPct val="120000"/>
              </a:lnSpc>
              <a:buFont typeface="Arial" panose="020B0604020202020204" pitchFamily="34" charset="0"/>
              <a:buChar char="•"/>
            </a:pPr>
            <a:r>
              <a:rPr lang="zh-CN" altLang="en-US" sz="1600" dirty="0">
                <a:solidFill>
                  <a:srgbClr val="007C6A"/>
                </a:solidFill>
              </a:rPr>
              <a:t>高性能、开源、模式自由</a:t>
            </a:r>
            <a:r>
              <a:rPr lang="en-US" altLang="zh-CN" sz="1600" dirty="0">
                <a:solidFill>
                  <a:srgbClr val="007C6A"/>
                </a:solidFill>
              </a:rPr>
              <a:t>(schema  free)</a:t>
            </a:r>
            <a:r>
              <a:rPr lang="zh-CN" altLang="en-US" sz="1600" dirty="0">
                <a:solidFill>
                  <a:srgbClr val="007C6A"/>
                </a:solidFill>
              </a:rPr>
              <a:t>的</a:t>
            </a:r>
            <a:r>
              <a:rPr lang="zh-CN" altLang="en-US" sz="1600" dirty="0">
                <a:solidFill>
                  <a:srgbClr val="FF0000"/>
                </a:solidFill>
              </a:rPr>
              <a:t>文档型数据库</a:t>
            </a:r>
            <a:endParaRPr lang="en-US" altLang="zh-CN" sz="1600" dirty="0">
              <a:solidFill>
                <a:srgbClr val="FF0000"/>
              </a:solidFill>
            </a:endParaRPr>
          </a:p>
          <a:p>
            <a:pPr marL="342900" indent="-342900">
              <a:lnSpc>
                <a:spcPct val="120000"/>
              </a:lnSpc>
              <a:buFont typeface="Arial" panose="020B0604020202020204" pitchFamily="34" charset="0"/>
              <a:buChar char="•"/>
            </a:pPr>
            <a:r>
              <a:rPr lang="zh-CN" altLang="en-US" sz="1600" dirty="0">
                <a:solidFill>
                  <a:srgbClr val="007C6A"/>
                </a:solidFill>
                <a:latin typeface="Arial" panose="020B0604020202020204" pitchFamily="34" charset="0"/>
                <a:ea typeface="微软雅黑" panose="020B0503020204020204" pitchFamily="34" charset="-122"/>
                <a:sym typeface="Arial" panose="020B0604020202020204" pitchFamily="34" charset="0"/>
              </a:rPr>
              <a:t>数据都在内存中，</a:t>
            </a:r>
            <a:r>
              <a:rPr lang="en-US" altLang="zh-CN" sz="1600" dirty="0">
                <a:solidFill>
                  <a:srgbClr val="007C6A"/>
                </a:solidFill>
                <a:latin typeface="Arial" panose="020B0604020202020204" pitchFamily="34" charset="0"/>
                <a:ea typeface="微软雅黑" panose="020B0503020204020204" pitchFamily="34" charset="-122"/>
                <a:sym typeface="Arial" panose="020B0604020202020204" pitchFamily="34" charset="0"/>
              </a:rPr>
              <a:t> </a:t>
            </a:r>
            <a:r>
              <a:rPr lang="zh-CN" altLang="en-US" sz="1600" dirty="0">
                <a:solidFill>
                  <a:srgbClr val="007C6A"/>
                </a:solidFill>
                <a:latin typeface="Arial" panose="020B0604020202020204" pitchFamily="34" charset="0"/>
                <a:ea typeface="微软雅黑" panose="020B0503020204020204" pitchFamily="34" charset="-122"/>
                <a:sym typeface="Arial" panose="020B0604020202020204" pitchFamily="34" charset="0"/>
              </a:rPr>
              <a:t>如果内存不足，</a:t>
            </a:r>
            <a:endParaRPr lang="en-US" altLang="zh-CN" sz="1600"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20000"/>
              </a:lnSpc>
              <a:buFont typeface="Arial" panose="020B0604020202020204" pitchFamily="34" charset="0"/>
              <a:buChar char="•"/>
            </a:pPr>
            <a:r>
              <a:rPr lang="zh-CN" altLang="en-US" sz="1600" dirty="0">
                <a:solidFill>
                  <a:srgbClr val="007C6A"/>
                </a:solidFill>
                <a:latin typeface="Arial" panose="020B0604020202020204" pitchFamily="34" charset="0"/>
                <a:ea typeface="微软雅黑" panose="020B0503020204020204" pitchFamily="34" charset="-122"/>
                <a:sym typeface="Arial" panose="020B0604020202020204" pitchFamily="34" charset="0"/>
              </a:rPr>
              <a:t>虽然是</a:t>
            </a:r>
            <a:r>
              <a:rPr lang="en-US" altLang="zh-CN" sz="1600" dirty="0">
                <a:solidFill>
                  <a:srgbClr val="007C6A"/>
                </a:solidFill>
                <a:latin typeface="Arial" panose="020B0604020202020204" pitchFamily="34" charset="0"/>
                <a:ea typeface="微软雅黑" panose="020B0503020204020204" pitchFamily="34" charset="-122"/>
                <a:sym typeface="Arial" panose="020B0604020202020204" pitchFamily="34" charset="0"/>
              </a:rPr>
              <a:t>key-value</a:t>
            </a:r>
            <a:r>
              <a:rPr lang="zh-CN" altLang="en-US" sz="1600" dirty="0">
                <a:solidFill>
                  <a:srgbClr val="007C6A"/>
                </a:solidFill>
                <a:latin typeface="Arial" panose="020B0604020202020204" pitchFamily="34" charset="0"/>
                <a:ea typeface="微软雅黑" panose="020B0503020204020204" pitchFamily="34" charset="-122"/>
                <a:sym typeface="Arial" panose="020B0604020202020204" pitchFamily="34" charset="0"/>
              </a:rPr>
              <a:t>模式，但是对</a:t>
            </a:r>
            <a:r>
              <a:rPr lang="en-US" altLang="zh-CN" sz="1600" dirty="0">
                <a:solidFill>
                  <a:srgbClr val="007C6A"/>
                </a:solidFill>
                <a:latin typeface="Arial" panose="020B0604020202020204" pitchFamily="34" charset="0"/>
                <a:ea typeface="微软雅黑" panose="020B0503020204020204" pitchFamily="34" charset="-122"/>
                <a:sym typeface="Arial" panose="020B0604020202020204" pitchFamily="34" charset="0"/>
              </a:rPr>
              <a:t>value</a:t>
            </a:r>
            <a:r>
              <a:rPr lang="zh-CN" altLang="en-US" sz="1600" dirty="0">
                <a:solidFill>
                  <a:srgbClr val="007C6A"/>
                </a:solidFill>
                <a:latin typeface="Arial" panose="020B0604020202020204" pitchFamily="34" charset="0"/>
                <a:ea typeface="微软雅黑" panose="020B0503020204020204" pitchFamily="34" charset="-122"/>
                <a:sym typeface="Arial" panose="020B0604020202020204" pitchFamily="34" charset="0"/>
              </a:rPr>
              <a:t>（尤其是</a:t>
            </a:r>
            <a:r>
              <a:rPr lang="en-US" altLang="zh-CN" sz="1600" dirty="0">
                <a:solidFill>
                  <a:srgbClr val="007C6A"/>
                </a:solidFill>
                <a:latin typeface="Arial" panose="020B0604020202020204" pitchFamily="34" charset="0"/>
                <a:ea typeface="微软雅黑" panose="020B0503020204020204" pitchFamily="34" charset="-122"/>
                <a:sym typeface="Arial" panose="020B0604020202020204" pitchFamily="34" charset="0"/>
              </a:rPr>
              <a:t>json</a:t>
            </a:r>
            <a:r>
              <a:rPr lang="zh-CN" altLang="en-US" sz="1600" dirty="0">
                <a:solidFill>
                  <a:srgbClr val="007C6A"/>
                </a:solidFill>
                <a:latin typeface="Arial" panose="020B0604020202020204" pitchFamily="34" charset="0"/>
                <a:ea typeface="微软雅黑" panose="020B0503020204020204" pitchFamily="34" charset="-122"/>
                <a:sym typeface="Arial" panose="020B0604020202020204" pitchFamily="34" charset="0"/>
              </a:rPr>
              <a:t>）提供把不常用的数据保存到硬盘了丰富的查询功能</a:t>
            </a:r>
            <a:endParaRPr lang="en-US" altLang="zh-CN" sz="1600"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20000"/>
              </a:lnSpc>
              <a:buFont typeface="Arial" panose="020B0604020202020204" pitchFamily="34" charset="0"/>
              <a:buChar char="•"/>
            </a:pPr>
            <a:r>
              <a:rPr lang="zh-CN" altLang="en-US" sz="1600" dirty="0">
                <a:solidFill>
                  <a:srgbClr val="007C6A"/>
                </a:solidFill>
              </a:rPr>
              <a:t>支持二进制数据及大型对象</a:t>
            </a:r>
            <a:endParaRPr lang="en-US" altLang="zh-CN" sz="1600"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20000"/>
              </a:lnSpc>
              <a:buFont typeface="Arial" panose="020B0604020202020204" pitchFamily="34" charset="0"/>
              <a:buChar char="•"/>
            </a:pPr>
            <a:r>
              <a:rPr lang="zh-CN" altLang="en-US" sz="1600" dirty="0">
                <a:solidFill>
                  <a:srgbClr val="007C6A"/>
                </a:solidFill>
                <a:latin typeface="Arial" panose="020B0604020202020204" pitchFamily="34" charset="0"/>
                <a:ea typeface="微软雅黑" panose="020B0503020204020204" pitchFamily="34" charset="-122"/>
                <a:sym typeface="Arial" panose="020B0604020202020204" pitchFamily="34" charset="0"/>
              </a:rPr>
              <a:t>可以根据数据的特点替代</a:t>
            </a:r>
            <a:r>
              <a:rPr lang="en-US" altLang="zh-CN" sz="1600" dirty="0">
                <a:solidFill>
                  <a:srgbClr val="007C6A"/>
                </a:solidFill>
                <a:latin typeface="Arial" panose="020B0604020202020204" pitchFamily="34" charset="0"/>
                <a:ea typeface="微软雅黑" panose="020B0503020204020204" pitchFamily="34" charset="-122"/>
                <a:sym typeface="Arial" panose="020B0604020202020204" pitchFamily="34" charset="0"/>
              </a:rPr>
              <a:t>RDBMS </a:t>
            </a:r>
            <a:r>
              <a:rPr lang="zh-CN" altLang="en-US" sz="1600" dirty="0">
                <a:solidFill>
                  <a:srgbClr val="007C6A"/>
                </a:solidFill>
                <a:latin typeface="Arial" panose="020B0604020202020204" pitchFamily="34" charset="0"/>
                <a:ea typeface="微软雅黑" panose="020B0503020204020204" pitchFamily="34" charset="-122"/>
                <a:sym typeface="Arial" panose="020B0604020202020204" pitchFamily="34" charset="0"/>
              </a:rPr>
              <a:t>，成为独立的数据库。或者配合</a:t>
            </a:r>
            <a:r>
              <a:rPr lang="en-US" altLang="zh-CN" sz="1600" dirty="0">
                <a:solidFill>
                  <a:srgbClr val="007C6A"/>
                </a:solidFill>
                <a:latin typeface="Arial" panose="020B0604020202020204" pitchFamily="34" charset="0"/>
                <a:ea typeface="微软雅黑" panose="020B0503020204020204" pitchFamily="34" charset="-122"/>
                <a:sym typeface="Arial" panose="020B0604020202020204" pitchFamily="34" charset="0"/>
              </a:rPr>
              <a:t>RDBMS</a:t>
            </a:r>
            <a:r>
              <a:rPr lang="zh-CN" altLang="en-US" sz="1600" dirty="0">
                <a:solidFill>
                  <a:srgbClr val="007C6A"/>
                </a:solidFill>
                <a:latin typeface="Arial" panose="020B0604020202020204" pitchFamily="34" charset="0"/>
                <a:ea typeface="微软雅黑" panose="020B0503020204020204" pitchFamily="34" charset="-122"/>
                <a:sym typeface="Arial" panose="020B0604020202020204" pitchFamily="34" charset="0"/>
              </a:rPr>
              <a:t>，存储特定的数据。</a:t>
            </a:r>
            <a:endParaRPr lang="en-US" altLang="zh-CN" sz="1600"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9" name="图片 18"/>
          <p:cNvPicPr>
            <a:picLocks noChangeAspect="1"/>
          </p:cNvPicPr>
          <p:nvPr/>
        </p:nvPicPr>
        <p:blipFill>
          <a:blip r:embed="rId4"/>
          <a:stretch>
            <a:fillRect/>
          </a:stretch>
        </p:blipFill>
        <p:spPr>
          <a:xfrm>
            <a:off x="1141530" y="2857727"/>
            <a:ext cx="6636813" cy="2189761"/>
          </a:xfrm>
          <a:prstGeom prst="rect">
            <a:avLst/>
          </a:prstGeom>
        </p:spPr>
      </p:pic>
    </p:spTree>
    <p:custDataLst>
      <p:tags r:id="rId1"/>
    </p:custData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持久化</a:t>
            </a:r>
            <a:r>
              <a:rPr lang="en-US" altLang="zh-CN" sz="2000" dirty="0">
                <a:effectLst>
                  <a:outerShdw blurRad="38100" dist="19050" dir="2700000" algn="tl" rotWithShape="0">
                    <a:schemeClr val="dk1">
                      <a:alpha val="40000"/>
                    </a:schemeClr>
                  </a:outerShdw>
                </a:effectLst>
              </a:rPr>
              <a:t>—AOF</a:t>
            </a:r>
          </a:p>
        </p:txBody>
      </p:sp>
      <p:sp>
        <p:nvSpPr>
          <p:cNvPr id="6" name="矩形 5"/>
          <p:cNvSpPr/>
          <p:nvPr/>
        </p:nvSpPr>
        <p:spPr>
          <a:xfrm>
            <a:off x="395930" y="2430337"/>
            <a:ext cx="7611123" cy="400110"/>
          </a:xfrm>
          <a:prstGeom prst="rect">
            <a:avLst/>
          </a:prstGeom>
        </p:spPr>
        <p:txBody>
          <a:bodyPr wrap="none">
            <a:spAutoFit/>
          </a:bodyPr>
          <a:lstStyle/>
          <a:p>
            <a:pPr marL="285750" indent="-285750">
              <a:buFont typeface="Arial" panose="020B0604020202020204" pitchFamily="34" charset="0"/>
              <a:buChar char="•"/>
            </a:pPr>
            <a:r>
              <a:rPr lang="zh-CN" altLang="en-US" sz="2000" dirty="0">
                <a:solidFill>
                  <a:srgbClr val="007C6A"/>
                </a:solidFill>
                <a:latin typeface="Verdana" panose="020B0604030504040204" pitchFamily="34" charset="0"/>
              </a:rPr>
              <a:t>可以在</a:t>
            </a:r>
            <a:r>
              <a:rPr lang="en-US" altLang="zh-CN" sz="2000" dirty="0" err="1">
                <a:solidFill>
                  <a:srgbClr val="007C6A"/>
                </a:solidFill>
                <a:latin typeface="Verdana" panose="020B0604030504040204" pitchFamily="34" charset="0"/>
              </a:rPr>
              <a:t>redis.conf</a:t>
            </a:r>
            <a:r>
              <a:rPr lang="zh-CN" altLang="en-US" sz="2000" dirty="0">
                <a:solidFill>
                  <a:srgbClr val="007C6A"/>
                </a:solidFill>
                <a:latin typeface="Verdana" panose="020B0604030504040204" pitchFamily="34" charset="0"/>
              </a:rPr>
              <a:t>中配置文件名称，默认为</a:t>
            </a:r>
            <a:r>
              <a:rPr lang="en-US" altLang="zh-CN" sz="2000" dirty="0">
                <a:solidFill>
                  <a:srgbClr val="007C6A"/>
                </a:solidFill>
                <a:latin typeface="Verdana" panose="020B0604030504040204" pitchFamily="34" charset="0"/>
              </a:rPr>
              <a:t> </a:t>
            </a:r>
            <a:r>
              <a:rPr lang="en-US" altLang="zh-CN" sz="2000" dirty="0" err="1">
                <a:solidFill>
                  <a:srgbClr val="007C6A"/>
                </a:solidFill>
                <a:latin typeface="Verdana" panose="020B0604030504040204" pitchFamily="34" charset="0"/>
              </a:rPr>
              <a:t>appendonly.aof</a:t>
            </a:r>
            <a:r>
              <a:rPr lang="en-US" altLang="zh-CN" sz="2000" dirty="0">
                <a:solidFill>
                  <a:srgbClr val="007C6A"/>
                </a:solidFill>
                <a:latin typeface="Verdana" panose="020B0604030504040204" pitchFamily="34" charset="0"/>
              </a:rPr>
              <a:t> </a:t>
            </a:r>
            <a:endParaRPr lang="zh-CN" altLang="en-US" sz="2000" dirty="0">
              <a:solidFill>
                <a:srgbClr val="007C6A"/>
              </a:solidFill>
              <a:latin typeface="Verdana" panose="020B0604030504040204" pitchFamily="34" charset="0"/>
            </a:endParaRPr>
          </a:p>
        </p:txBody>
      </p:sp>
      <p:sp>
        <p:nvSpPr>
          <p:cNvPr id="7" name="矩形 6"/>
          <p:cNvSpPr/>
          <p:nvPr/>
        </p:nvSpPr>
        <p:spPr>
          <a:xfrm>
            <a:off x="395930" y="4346363"/>
            <a:ext cx="7488832" cy="400110"/>
          </a:xfrm>
          <a:prstGeom prst="rect">
            <a:avLst/>
          </a:prstGeom>
        </p:spPr>
        <p:txBody>
          <a:bodyPr wrap="square">
            <a:spAutoFit/>
          </a:bodyPr>
          <a:lstStyle/>
          <a:p>
            <a:pPr marL="285750" indent="-285750">
              <a:buFont typeface="Arial" panose="020B0604020202020204" pitchFamily="34" charset="0"/>
              <a:buChar char="•"/>
            </a:pPr>
            <a:r>
              <a:rPr lang="en-US" altLang="zh-CN" sz="2000" dirty="0">
                <a:solidFill>
                  <a:srgbClr val="007C6A"/>
                </a:solidFill>
                <a:latin typeface="Verdana" panose="020B0604030504040204" pitchFamily="34" charset="0"/>
              </a:rPr>
              <a:t>AOF</a:t>
            </a:r>
            <a:r>
              <a:rPr lang="zh-CN" altLang="en-US" sz="2000" dirty="0">
                <a:solidFill>
                  <a:srgbClr val="007C6A"/>
                </a:solidFill>
                <a:latin typeface="Verdana" panose="020B0604030504040204" pitchFamily="34" charset="0"/>
              </a:rPr>
              <a:t>文件的保存路径，同</a:t>
            </a:r>
            <a:r>
              <a:rPr lang="en-US" altLang="zh-CN" sz="2000" dirty="0">
                <a:solidFill>
                  <a:srgbClr val="007C6A"/>
                </a:solidFill>
                <a:latin typeface="Verdana" panose="020B0604030504040204" pitchFamily="34" charset="0"/>
              </a:rPr>
              <a:t>RDB</a:t>
            </a:r>
            <a:r>
              <a:rPr lang="zh-CN" altLang="en-US" sz="2000" dirty="0">
                <a:solidFill>
                  <a:srgbClr val="007C6A"/>
                </a:solidFill>
                <a:latin typeface="Verdana" panose="020B0604030504040204" pitchFamily="34" charset="0"/>
              </a:rPr>
              <a:t>的路径一致。</a:t>
            </a:r>
          </a:p>
        </p:txBody>
      </p:sp>
      <p:sp>
        <p:nvSpPr>
          <p:cNvPr id="8" name="矩形 7"/>
          <p:cNvSpPr/>
          <p:nvPr/>
        </p:nvSpPr>
        <p:spPr>
          <a:xfrm>
            <a:off x="395930" y="518174"/>
            <a:ext cx="5614037" cy="400110"/>
          </a:xfrm>
          <a:prstGeom prst="rect">
            <a:avLst/>
          </a:prstGeom>
        </p:spPr>
        <p:txBody>
          <a:bodyPr wrap="none">
            <a:spAutoFit/>
          </a:bodyPr>
          <a:lstStyle/>
          <a:p>
            <a:pPr marL="285750" indent="-285750">
              <a:buFont typeface="Arial" panose="020B0604020202020204" pitchFamily="34" charset="0"/>
              <a:buChar char="•"/>
            </a:pPr>
            <a:r>
              <a:rPr lang="en-US" altLang="zh-CN" sz="2000" dirty="0">
                <a:solidFill>
                  <a:srgbClr val="FF0000"/>
                </a:solidFill>
                <a:latin typeface="Verdana" panose="020B0604030504040204" pitchFamily="34" charset="0"/>
              </a:rPr>
              <a:t>AOF</a:t>
            </a:r>
            <a:r>
              <a:rPr lang="zh-CN" altLang="en-US" sz="2000" dirty="0">
                <a:solidFill>
                  <a:srgbClr val="FF0000"/>
                </a:solidFill>
                <a:latin typeface="Verdana" panose="020B0604030504040204" pitchFamily="34" charset="0"/>
              </a:rPr>
              <a:t>默认不开启，需要手动在配置文件中配置</a:t>
            </a:r>
          </a:p>
        </p:txBody>
      </p:sp>
      <p:pic>
        <p:nvPicPr>
          <p:cNvPr id="9" name="图片 8"/>
          <p:cNvPicPr>
            <a:picLocks noChangeAspect="1"/>
          </p:cNvPicPr>
          <p:nvPr/>
        </p:nvPicPr>
        <p:blipFill>
          <a:blip r:embed="rId3"/>
          <a:stretch>
            <a:fillRect/>
          </a:stretch>
        </p:blipFill>
        <p:spPr>
          <a:xfrm>
            <a:off x="793469" y="1124956"/>
            <a:ext cx="5991225" cy="1200150"/>
          </a:xfrm>
          <a:prstGeom prst="rect">
            <a:avLst/>
          </a:prstGeom>
          <a:ln>
            <a:solidFill>
              <a:schemeClr val="accent1"/>
            </a:solidFill>
          </a:ln>
        </p:spPr>
      </p:pic>
      <p:pic>
        <p:nvPicPr>
          <p:cNvPr id="10" name="图片 9"/>
          <p:cNvPicPr>
            <a:picLocks noChangeAspect="1"/>
          </p:cNvPicPr>
          <p:nvPr/>
        </p:nvPicPr>
        <p:blipFill>
          <a:blip r:embed="rId4"/>
          <a:stretch>
            <a:fillRect/>
          </a:stretch>
        </p:blipFill>
        <p:spPr>
          <a:xfrm>
            <a:off x="793469" y="3113323"/>
            <a:ext cx="5753100" cy="752475"/>
          </a:xfrm>
          <a:prstGeom prst="rect">
            <a:avLst/>
          </a:prstGeom>
          <a:ln>
            <a:solidFill>
              <a:schemeClr val="accent1"/>
            </a:solidFill>
          </a:ln>
        </p:spPr>
      </p:pic>
    </p:spTree>
    <p:custDataLst>
      <p:tags r:id="rId1"/>
    </p:custData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持久化</a:t>
            </a:r>
            <a:r>
              <a:rPr lang="en-US" altLang="zh-CN" sz="2000" dirty="0">
                <a:effectLst>
                  <a:outerShdw blurRad="38100" dist="19050" dir="2700000" algn="tl" rotWithShape="0">
                    <a:schemeClr val="dk1">
                      <a:alpha val="40000"/>
                    </a:schemeClr>
                  </a:outerShdw>
                </a:effectLst>
              </a:rPr>
              <a:t>—AOF</a:t>
            </a:r>
          </a:p>
        </p:txBody>
      </p:sp>
      <p:sp>
        <p:nvSpPr>
          <p:cNvPr id="11" name="矩形 10"/>
          <p:cNvSpPr/>
          <p:nvPr/>
        </p:nvSpPr>
        <p:spPr>
          <a:xfrm>
            <a:off x="340770" y="572141"/>
            <a:ext cx="5652509" cy="830997"/>
          </a:xfrm>
          <a:prstGeom prst="rect">
            <a:avLst/>
          </a:prstGeom>
        </p:spPr>
        <p:txBody>
          <a:bodyPr wrap="none">
            <a:spAutoFit/>
          </a:bodyPr>
          <a:lstStyle/>
          <a:p>
            <a:pPr marL="342900" indent="-342900">
              <a:buFont typeface="Wingdings" panose="05000000000000000000" pitchFamily="2" charset="2"/>
              <a:buChar char="Ø"/>
            </a:pPr>
            <a:r>
              <a:rPr lang="en-US" altLang="zh-CN" sz="2400" dirty="0">
                <a:solidFill>
                  <a:srgbClr val="007C6A"/>
                </a:solidFill>
                <a:latin typeface="Verdana" panose="020B0604030504040204" pitchFamily="34" charset="0"/>
              </a:rPr>
              <a:t>AOF</a:t>
            </a:r>
            <a:r>
              <a:rPr lang="zh-CN" altLang="en-US" sz="2400" dirty="0">
                <a:solidFill>
                  <a:srgbClr val="007C6A"/>
                </a:solidFill>
                <a:latin typeface="Verdana" panose="020B0604030504040204" pitchFamily="34" charset="0"/>
              </a:rPr>
              <a:t>和</a:t>
            </a:r>
            <a:r>
              <a:rPr lang="en-US" altLang="zh-CN" sz="2400" dirty="0">
                <a:solidFill>
                  <a:srgbClr val="007C6A"/>
                </a:solidFill>
                <a:latin typeface="Verdana" panose="020B0604030504040204" pitchFamily="34" charset="0"/>
              </a:rPr>
              <a:t>RDB</a:t>
            </a:r>
            <a:r>
              <a:rPr lang="zh-CN" altLang="en-US" sz="2400" dirty="0">
                <a:solidFill>
                  <a:srgbClr val="007C6A"/>
                </a:solidFill>
                <a:latin typeface="Verdana" panose="020B0604030504040204" pitchFamily="34" charset="0"/>
              </a:rPr>
              <a:t>同时开启，</a:t>
            </a:r>
            <a:r>
              <a:rPr lang="en-US" altLang="zh-CN" sz="2400" dirty="0" err="1">
                <a:solidFill>
                  <a:srgbClr val="007C6A"/>
                </a:solidFill>
                <a:latin typeface="Verdana" panose="020B0604030504040204" pitchFamily="34" charset="0"/>
              </a:rPr>
              <a:t>redis</a:t>
            </a:r>
            <a:r>
              <a:rPr lang="zh-CN" altLang="en-US" sz="2400" dirty="0">
                <a:solidFill>
                  <a:srgbClr val="007C6A"/>
                </a:solidFill>
                <a:latin typeface="Verdana" panose="020B0604030504040204" pitchFamily="34" charset="0"/>
              </a:rPr>
              <a:t>听谁的？</a:t>
            </a:r>
            <a:endParaRPr lang="en-US" altLang="zh-CN" sz="2400" dirty="0">
              <a:solidFill>
                <a:srgbClr val="007C6A"/>
              </a:solidFill>
              <a:latin typeface="Verdana" panose="020B0604030504040204" pitchFamily="34" charset="0"/>
            </a:endParaRPr>
          </a:p>
          <a:p>
            <a:r>
              <a:rPr lang="zh-CN" altLang="en-US" sz="2400" dirty="0">
                <a:solidFill>
                  <a:srgbClr val="007C6A"/>
                </a:solidFill>
                <a:latin typeface="Verdana" panose="020B0604030504040204" pitchFamily="34" charset="0"/>
              </a:rPr>
              <a:t> </a:t>
            </a:r>
            <a:r>
              <a:rPr lang="en-US" altLang="zh-CN" sz="2400" dirty="0">
                <a:solidFill>
                  <a:srgbClr val="007C6A"/>
                </a:solidFill>
                <a:latin typeface="Verdana" panose="020B0604030504040204" pitchFamily="34" charset="0"/>
              </a:rPr>
              <a:t>  </a:t>
            </a:r>
            <a:r>
              <a:rPr lang="zh-CN" altLang="en-US" sz="1600" dirty="0">
                <a:solidFill>
                  <a:srgbClr val="007C6A"/>
                </a:solidFill>
                <a:latin typeface="Verdana" panose="020B0604030504040204" pitchFamily="34" charset="0"/>
              </a:rPr>
              <a:t>听</a:t>
            </a:r>
            <a:r>
              <a:rPr lang="en-US" altLang="zh-CN" sz="1600" dirty="0">
                <a:solidFill>
                  <a:srgbClr val="007C6A"/>
                </a:solidFill>
                <a:latin typeface="Verdana" panose="020B0604030504040204" pitchFamily="34" charset="0"/>
              </a:rPr>
              <a:t>AOF</a:t>
            </a:r>
            <a:r>
              <a:rPr lang="zh-CN" altLang="en-US" sz="1600" dirty="0">
                <a:solidFill>
                  <a:srgbClr val="007C6A"/>
                </a:solidFill>
                <a:latin typeface="Verdana" panose="020B0604030504040204" pitchFamily="34" charset="0"/>
              </a:rPr>
              <a:t>的。</a:t>
            </a:r>
            <a:endParaRPr lang="en-US" altLang="zh-CN" sz="1600" dirty="0">
              <a:solidFill>
                <a:srgbClr val="007C6A"/>
              </a:solidFill>
              <a:latin typeface="Verdana" panose="020B0604030504040204" pitchFamily="34" charset="0"/>
            </a:endParaRPr>
          </a:p>
        </p:txBody>
      </p:sp>
    </p:spTree>
    <p:custDataLst>
      <p:tags r:id="rId1"/>
    </p:custData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持久化</a:t>
            </a:r>
            <a:r>
              <a:rPr lang="en-US" altLang="zh-CN" sz="2000" dirty="0">
                <a:effectLst>
                  <a:outerShdw blurRad="38100" dist="19050" dir="2700000" algn="tl" rotWithShape="0">
                    <a:schemeClr val="dk1">
                      <a:alpha val="40000"/>
                    </a:schemeClr>
                  </a:outerShdw>
                </a:effectLst>
              </a:rPr>
              <a:t>—AOF</a:t>
            </a:r>
          </a:p>
        </p:txBody>
      </p:sp>
      <p:sp>
        <p:nvSpPr>
          <p:cNvPr id="4" name="矩形 3"/>
          <p:cNvSpPr/>
          <p:nvPr/>
        </p:nvSpPr>
        <p:spPr>
          <a:xfrm>
            <a:off x="634469" y="2087538"/>
            <a:ext cx="6760184" cy="461665"/>
          </a:xfrm>
          <a:prstGeom prst="rect">
            <a:avLst/>
          </a:prstGeom>
        </p:spPr>
        <p:txBody>
          <a:bodyPr wrap="none">
            <a:spAutoFit/>
          </a:bodyPr>
          <a:lstStyle/>
          <a:p>
            <a:pPr marL="342900" indent="-342900">
              <a:buFont typeface="Arial" panose="020B0604020202020204" pitchFamily="34" charset="0"/>
              <a:buChar char="•"/>
            </a:pPr>
            <a:r>
              <a:rPr lang="en-US" altLang="zh-CN" sz="2400" dirty="0">
                <a:solidFill>
                  <a:srgbClr val="FF0000"/>
                </a:solidFill>
                <a:latin typeface="Verdana" panose="020B0604030504040204" pitchFamily="34" charset="0"/>
              </a:rPr>
              <a:t>AOF</a:t>
            </a:r>
            <a:r>
              <a:rPr lang="zh-CN" altLang="en-US" sz="2400" dirty="0">
                <a:solidFill>
                  <a:srgbClr val="FF0000"/>
                </a:solidFill>
                <a:latin typeface="Verdana" panose="020B0604030504040204" pitchFamily="34" charset="0"/>
              </a:rPr>
              <a:t>和</a:t>
            </a:r>
            <a:r>
              <a:rPr lang="en-US" altLang="zh-CN" sz="2400" dirty="0">
                <a:solidFill>
                  <a:srgbClr val="FF0000"/>
                </a:solidFill>
                <a:latin typeface="Verdana" panose="020B0604030504040204" pitchFamily="34" charset="0"/>
              </a:rPr>
              <a:t>RDB</a:t>
            </a:r>
            <a:r>
              <a:rPr lang="zh-CN" altLang="en-US" sz="2400" dirty="0">
                <a:solidFill>
                  <a:srgbClr val="FF0000"/>
                </a:solidFill>
                <a:latin typeface="Verdana" panose="020B0604030504040204" pitchFamily="34" charset="0"/>
              </a:rPr>
              <a:t>同时开启，系统默认取</a:t>
            </a:r>
            <a:r>
              <a:rPr lang="en-US" altLang="zh-CN" sz="2400" dirty="0">
                <a:solidFill>
                  <a:srgbClr val="FF0000"/>
                </a:solidFill>
                <a:latin typeface="Verdana" panose="020B0604030504040204" pitchFamily="34" charset="0"/>
              </a:rPr>
              <a:t>AOF</a:t>
            </a:r>
            <a:r>
              <a:rPr lang="zh-CN" altLang="en-US" sz="2400" dirty="0">
                <a:solidFill>
                  <a:srgbClr val="FF0000"/>
                </a:solidFill>
                <a:latin typeface="Verdana" panose="020B0604030504040204" pitchFamily="34" charset="0"/>
              </a:rPr>
              <a:t>的数据</a:t>
            </a:r>
          </a:p>
        </p:txBody>
      </p:sp>
      <p:sp>
        <p:nvSpPr>
          <p:cNvPr id="6" name="矩形 5"/>
          <p:cNvSpPr/>
          <p:nvPr/>
        </p:nvSpPr>
        <p:spPr>
          <a:xfrm>
            <a:off x="233444" y="2960692"/>
            <a:ext cx="3005951"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a:solidFill>
                  <a:srgbClr val="007C6A"/>
                </a:solidFill>
                <a:latin typeface="Verdana" panose="020B0604030504040204" pitchFamily="34" charset="0"/>
              </a:rPr>
              <a:t>AOF</a:t>
            </a:r>
            <a:r>
              <a:rPr lang="zh-CN" altLang="en-US" sz="2400" dirty="0">
                <a:solidFill>
                  <a:srgbClr val="007C6A"/>
                </a:solidFill>
                <a:latin typeface="Verdana" panose="020B0604030504040204" pitchFamily="34" charset="0"/>
              </a:rPr>
              <a:t>文件故障恢复</a:t>
            </a:r>
            <a:endParaRPr lang="en-US" altLang="zh-CN" sz="2400" dirty="0">
              <a:solidFill>
                <a:srgbClr val="007C6A"/>
              </a:solidFill>
              <a:latin typeface="Verdana" panose="020B0604030504040204" pitchFamily="34" charset="0"/>
            </a:endParaRPr>
          </a:p>
        </p:txBody>
      </p:sp>
      <p:sp>
        <p:nvSpPr>
          <p:cNvPr id="7" name="矩形 6"/>
          <p:cNvSpPr/>
          <p:nvPr/>
        </p:nvSpPr>
        <p:spPr>
          <a:xfrm>
            <a:off x="634469" y="880445"/>
            <a:ext cx="7488832" cy="1200329"/>
          </a:xfrm>
          <a:prstGeom prst="rect">
            <a:avLst/>
          </a:prstGeom>
        </p:spPr>
        <p:txBody>
          <a:bodyPr wrap="square">
            <a:spAutoFit/>
          </a:bodyPr>
          <a:lstStyle/>
          <a:p>
            <a:pPr marL="342900" indent="-342900">
              <a:buFont typeface="Arial" panose="020B0604020202020204" pitchFamily="34" charset="0"/>
              <a:buChar char="•"/>
            </a:pPr>
            <a:r>
              <a:rPr lang="en-US" altLang="zh-CN" sz="2400" dirty="0">
                <a:solidFill>
                  <a:srgbClr val="007C6A"/>
                </a:solidFill>
              </a:rPr>
              <a:t>AOF</a:t>
            </a:r>
            <a:r>
              <a:rPr lang="zh-CN" altLang="en-US" sz="2400" dirty="0">
                <a:solidFill>
                  <a:srgbClr val="007C6A"/>
                </a:solidFill>
              </a:rPr>
              <a:t>的备份机制和性能虽然和</a:t>
            </a:r>
            <a:r>
              <a:rPr lang="en-US" altLang="zh-CN" sz="2400" dirty="0">
                <a:solidFill>
                  <a:srgbClr val="007C6A"/>
                </a:solidFill>
              </a:rPr>
              <a:t>RDB</a:t>
            </a:r>
            <a:r>
              <a:rPr lang="zh-CN" altLang="en-US" sz="2400" dirty="0">
                <a:solidFill>
                  <a:srgbClr val="007C6A"/>
                </a:solidFill>
              </a:rPr>
              <a:t>不同</a:t>
            </a:r>
            <a:r>
              <a:rPr lang="en-US" altLang="zh-CN" sz="2400" dirty="0">
                <a:solidFill>
                  <a:srgbClr val="007C6A"/>
                </a:solidFill>
              </a:rPr>
              <a:t>, </a:t>
            </a:r>
            <a:r>
              <a:rPr lang="zh-CN" altLang="en-US" sz="2400" dirty="0">
                <a:solidFill>
                  <a:srgbClr val="007C6A"/>
                </a:solidFill>
              </a:rPr>
              <a:t>但是备份和恢复的操作同</a:t>
            </a:r>
            <a:r>
              <a:rPr lang="en-US" altLang="zh-CN" sz="2400" dirty="0">
                <a:solidFill>
                  <a:srgbClr val="007C6A"/>
                </a:solidFill>
              </a:rPr>
              <a:t>RDB</a:t>
            </a:r>
            <a:r>
              <a:rPr lang="zh-CN" altLang="en-US" sz="2400" dirty="0">
                <a:solidFill>
                  <a:srgbClr val="007C6A"/>
                </a:solidFill>
              </a:rPr>
              <a:t>一样，都是拷贝备份文件，需要恢复时再拷贝到</a:t>
            </a:r>
            <a:r>
              <a:rPr lang="en-US" altLang="zh-CN" sz="2400" dirty="0">
                <a:solidFill>
                  <a:srgbClr val="007C6A"/>
                </a:solidFill>
              </a:rPr>
              <a:t>Redis</a:t>
            </a:r>
            <a:r>
              <a:rPr lang="zh-CN" altLang="en-US" sz="2400" dirty="0">
                <a:solidFill>
                  <a:srgbClr val="007C6A"/>
                </a:solidFill>
              </a:rPr>
              <a:t>工作目录下，启动系统即加载。</a:t>
            </a:r>
            <a:endParaRPr lang="zh-CN" altLang="en-US" sz="2400" dirty="0">
              <a:solidFill>
                <a:srgbClr val="007C6A"/>
              </a:solidFill>
              <a:latin typeface="Verdana" panose="020B0604030504040204" pitchFamily="34" charset="0"/>
            </a:endParaRPr>
          </a:p>
        </p:txBody>
      </p:sp>
      <p:sp>
        <p:nvSpPr>
          <p:cNvPr id="8" name="矩形 7"/>
          <p:cNvSpPr/>
          <p:nvPr/>
        </p:nvSpPr>
        <p:spPr>
          <a:xfrm>
            <a:off x="634469" y="3502901"/>
            <a:ext cx="7488832" cy="400110"/>
          </a:xfrm>
          <a:prstGeom prst="rect">
            <a:avLst/>
          </a:prstGeom>
        </p:spPr>
        <p:txBody>
          <a:bodyPr wrap="square">
            <a:spAutoFit/>
          </a:bodyPr>
          <a:lstStyle/>
          <a:p>
            <a:pPr marL="285750" indent="-285750">
              <a:buFont typeface="Arial" panose="020B0604020202020204" pitchFamily="34" charset="0"/>
              <a:buChar char="•"/>
            </a:pPr>
            <a:r>
              <a:rPr lang="en-US" altLang="zh-CN" sz="2000" dirty="0">
                <a:solidFill>
                  <a:srgbClr val="007C6A"/>
                </a:solidFill>
                <a:latin typeface="Verdana" panose="020B0604030504040204" pitchFamily="34" charset="0"/>
              </a:rPr>
              <a:t>AOF</a:t>
            </a:r>
            <a:r>
              <a:rPr lang="zh-CN" altLang="en-US" sz="2000" dirty="0">
                <a:solidFill>
                  <a:srgbClr val="007C6A"/>
                </a:solidFill>
                <a:latin typeface="Verdana" panose="020B0604030504040204" pitchFamily="34" charset="0"/>
              </a:rPr>
              <a:t>文件的保存路径，同</a:t>
            </a:r>
            <a:r>
              <a:rPr lang="en-US" altLang="zh-CN" sz="2000" dirty="0">
                <a:solidFill>
                  <a:srgbClr val="007C6A"/>
                </a:solidFill>
                <a:latin typeface="Verdana" panose="020B0604030504040204" pitchFamily="34" charset="0"/>
              </a:rPr>
              <a:t>RDB</a:t>
            </a:r>
            <a:r>
              <a:rPr lang="zh-CN" altLang="en-US" sz="2000" dirty="0">
                <a:solidFill>
                  <a:srgbClr val="007C6A"/>
                </a:solidFill>
                <a:latin typeface="Verdana" panose="020B0604030504040204" pitchFamily="34" charset="0"/>
              </a:rPr>
              <a:t>的路径一致。</a:t>
            </a:r>
          </a:p>
        </p:txBody>
      </p:sp>
      <p:sp>
        <p:nvSpPr>
          <p:cNvPr id="9" name="矩形 8"/>
          <p:cNvSpPr/>
          <p:nvPr/>
        </p:nvSpPr>
        <p:spPr>
          <a:xfrm>
            <a:off x="233444" y="500047"/>
            <a:ext cx="3009157"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a:solidFill>
                  <a:srgbClr val="007C6A"/>
                </a:solidFill>
                <a:latin typeface="Verdana" panose="020B0604030504040204" pitchFamily="34" charset="0"/>
              </a:rPr>
              <a:t>AOF</a:t>
            </a:r>
            <a:r>
              <a:rPr lang="zh-CN" altLang="en-US" sz="2400" dirty="0">
                <a:solidFill>
                  <a:srgbClr val="007C6A"/>
                </a:solidFill>
                <a:latin typeface="Verdana" panose="020B0604030504040204" pitchFamily="34" charset="0"/>
              </a:rPr>
              <a:t>文件故障</a:t>
            </a:r>
            <a:r>
              <a:rPr lang="zh-CN" altLang="en-US" sz="2400" b="1" dirty="0">
                <a:solidFill>
                  <a:srgbClr val="007C6A"/>
                </a:solidFill>
                <a:latin typeface="Verdana" panose="020B0604030504040204" pitchFamily="34" charset="0"/>
              </a:rPr>
              <a:t>备份</a:t>
            </a:r>
            <a:endParaRPr lang="en-US" altLang="zh-CN" sz="2400" dirty="0">
              <a:solidFill>
                <a:srgbClr val="007C6A"/>
              </a:solidFill>
              <a:latin typeface="Verdana" panose="020B0604030504040204" pitchFamily="34" charset="0"/>
            </a:endParaRPr>
          </a:p>
        </p:txBody>
      </p:sp>
      <p:sp>
        <p:nvSpPr>
          <p:cNvPr id="10" name="矩形 9"/>
          <p:cNvSpPr/>
          <p:nvPr/>
        </p:nvSpPr>
        <p:spPr>
          <a:xfrm>
            <a:off x="634469" y="3960486"/>
            <a:ext cx="7488832" cy="707886"/>
          </a:xfrm>
          <a:prstGeom prst="rect">
            <a:avLst/>
          </a:prstGeom>
        </p:spPr>
        <p:txBody>
          <a:bodyPr wrap="square">
            <a:spAutoFit/>
          </a:bodyPr>
          <a:lstStyle/>
          <a:p>
            <a:pPr marL="285750" indent="-285750">
              <a:buFont typeface="Arial" panose="020B0604020202020204" pitchFamily="34" charset="0"/>
              <a:buChar char="•"/>
            </a:pPr>
            <a:r>
              <a:rPr lang="zh-CN" altLang="en-US" sz="2000" dirty="0">
                <a:solidFill>
                  <a:srgbClr val="007C6A"/>
                </a:solidFill>
                <a:latin typeface="Verdana" panose="020B0604030504040204" pitchFamily="34" charset="0"/>
              </a:rPr>
              <a:t>如遇到</a:t>
            </a:r>
            <a:r>
              <a:rPr lang="en-US" altLang="zh-CN" sz="2000" dirty="0">
                <a:solidFill>
                  <a:srgbClr val="007C6A"/>
                </a:solidFill>
                <a:latin typeface="Verdana" panose="020B0604030504040204" pitchFamily="34" charset="0"/>
              </a:rPr>
              <a:t>AOF</a:t>
            </a:r>
            <a:r>
              <a:rPr lang="zh-CN" altLang="en-US" sz="2000" dirty="0">
                <a:solidFill>
                  <a:srgbClr val="007C6A"/>
                </a:solidFill>
                <a:latin typeface="Verdana" panose="020B0604030504040204" pitchFamily="34" charset="0"/>
              </a:rPr>
              <a:t>文件损坏，可通过</a:t>
            </a:r>
            <a:endParaRPr lang="en-US" altLang="zh-CN" sz="2000" dirty="0">
              <a:solidFill>
                <a:srgbClr val="007C6A"/>
              </a:solidFill>
              <a:latin typeface="Verdana" panose="020B0604030504040204" pitchFamily="34" charset="0"/>
            </a:endParaRPr>
          </a:p>
          <a:p>
            <a:r>
              <a:rPr lang="en-US" altLang="zh-CN" sz="2000" dirty="0">
                <a:solidFill>
                  <a:srgbClr val="007C6A"/>
                </a:solidFill>
                <a:latin typeface="Verdana" panose="020B0604030504040204" pitchFamily="34" charset="0"/>
              </a:rPr>
              <a:t>     </a:t>
            </a:r>
            <a:r>
              <a:rPr lang="en-US" altLang="zh-CN" sz="2000" dirty="0" err="1">
                <a:solidFill>
                  <a:srgbClr val="007C6A"/>
                </a:solidFill>
                <a:latin typeface="Verdana" panose="020B0604030504040204" pitchFamily="34" charset="0"/>
              </a:rPr>
              <a:t>redis</a:t>
            </a:r>
            <a:r>
              <a:rPr lang="en-US" altLang="zh-CN" sz="2000" dirty="0">
                <a:solidFill>
                  <a:srgbClr val="007C6A"/>
                </a:solidFill>
                <a:latin typeface="Verdana" panose="020B0604030504040204" pitchFamily="34" charset="0"/>
              </a:rPr>
              <a:t>-check-</a:t>
            </a:r>
            <a:r>
              <a:rPr lang="en-US" altLang="zh-CN" sz="2000" dirty="0" err="1">
                <a:solidFill>
                  <a:srgbClr val="007C6A"/>
                </a:solidFill>
                <a:latin typeface="Verdana" panose="020B0604030504040204" pitchFamily="34" charset="0"/>
              </a:rPr>
              <a:t>aof</a:t>
            </a:r>
            <a:r>
              <a:rPr lang="en-US" altLang="zh-CN" sz="2000" dirty="0">
                <a:solidFill>
                  <a:srgbClr val="007C6A"/>
                </a:solidFill>
                <a:latin typeface="Verdana" panose="020B0604030504040204" pitchFamily="34" charset="0"/>
              </a:rPr>
              <a:t>  --fix  </a:t>
            </a:r>
            <a:r>
              <a:rPr lang="en-US" altLang="zh-CN" sz="2000" dirty="0" err="1">
                <a:solidFill>
                  <a:srgbClr val="007C6A"/>
                </a:solidFill>
                <a:latin typeface="Verdana" panose="020B0604030504040204" pitchFamily="34" charset="0"/>
              </a:rPr>
              <a:t>appendonly.aof</a:t>
            </a:r>
            <a:r>
              <a:rPr lang="en-US" altLang="zh-CN" sz="2000" dirty="0">
                <a:solidFill>
                  <a:srgbClr val="007C6A"/>
                </a:solidFill>
                <a:latin typeface="Verdana" panose="020B0604030504040204" pitchFamily="34" charset="0"/>
              </a:rPr>
              <a:t>   </a:t>
            </a:r>
            <a:r>
              <a:rPr lang="zh-CN" altLang="en-US" sz="2000" dirty="0">
                <a:solidFill>
                  <a:srgbClr val="007C6A"/>
                </a:solidFill>
                <a:latin typeface="Verdana" panose="020B0604030504040204" pitchFamily="34" charset="0"/>
              </a:rPr>
              <a:t>进行恢复</a:t>
            </a:r>
          </a:p>
        </p:txBody>
      </p:sp>
    </p:spTree>
    <p:custDataLst>
      <p:tags r:id="rId1"/>
    </p:custData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持久化</a:t>
            </a:r>
            <a:r>
              <a:rPr lang="en-US" altLang="zh-CN" sz="2000" dirty="0">
                <a:effectLst>
                  <a:outerShdw blurRad="38100" dist="19050" dir="2700000" algn="tl" rotWithShape="0">
                    <a:schemeClr val="dk1">
                      <a:alpha val="40000"/>
                    </a:schemeClr>
                  </a:outerShdw>
                </a:effectLst>
              </a:rPr>
              <a:t>—AOF</a:t>
            </a:r>
          </a:p>
        </p:txBody>
      </p:sp>
      <p:sp>
        <p:nvSpPr>
          <p:cNvPr id="11" name="矩形 10"/>
          <p:cNvSpPr/>
          <p:nvPr/>
        </p:nvSpPr>
        <p:spPr>
          <a:xfrm>
            <a:off x="230763" y="462980"/>
            <a:ext cx="3005951" cy="461665"/>
          </a:xfrm>
          <a:prstGeom prst="rect">
            <a:avLst/>
          </a:prstGeom>
        </p:spPr>
        <p:txBody>
          <a:bodyPr wrap="none">
            <a:spAutoFit/>
          </a:bodyPr>
          <a:lstStyle/>
          <a:p>
            <a:pPr marL="342900" indent="-342900">
              <a:buFont typeface="Wingdings" panose="05000000000000000000" pitchFamily="2" charset="2"/>
              <a:buChar char="Ø"/>
            </a:pPr>
            <a:r>
              <a:rPr lang="en-US" altLang="zh-CN" sz="2400">
                <a:solidFill>
                  <a:srgbClr val="007C6A"/>
                </a:solidFill>
                <a:latin typeface="Verdana" panose="020B0604030504040204" pitchFamily="34" charset="0"/>
              </a:rPr>
              <a:t>AOF</a:t>
            </a:r>
            <a:r>
              <a:rPr lang="zh-CN" altLang="en-US" sz="2400">
                <a:solidFill>
                  <a:srgbClr val="007C6A"/>
                </a:solidFill>
                <a:latin typeface="Verdana" panose="020B0604030504040204" pitchFamily="34" charset="0"/>
              </a:rPr>
              <a:t>同步频率设置</a:t>
            </a:r>
            <a:endParaRPr lang="en-US" altLang="zh-CN" sz="2400">
              <a:solidFill>
                <a:srgbClr val="007C6A"/>
              </a:solidFill>
              <a:latin typeface="Verdana" panose="020B0604030504040204" pitchFamily="34" charset="0"/>
            </a:endParaRPr>
          </a:p>
        </p:txBody>
      </p:sp>
      <p:pic>
        <p:nvPicPr>
          <p:cNvPr id="12" name="图片 11"/>
          <p:cNvPicPr>
            <a:picLocks noChangeAspect="1"/>
          </p:cNvPicPr>
          <p:nvPr/>
        </p:nvPicPr>
        <p:blipFill>
          <a:blip r:embed="rId3"/>
          <a:stretch>
            <a:fillRect/>
          </a:stretch>
        </p:blipFill>
        <p:spPr>
          <a:xfrm>
            <a:off x="1166867" y="2977987"/>
            <a:ext cx="5930071" cy="1728192"/>
          </a:xfrm>
          <a:prstGeom prst="rect">
            <a:avLst/>
          </a:prstGeom>
          <a:ln>
            <a:solidFill>
              <a:schemeClr val="accent1"/>
            </a:solidFill>
          </a:ln>
        </p:spPr>
      </p:pic>
      <p:sp>
        <p:nvSpPr>
          <p:cNvPr id="13" name="矩形 12"/>
          <p:cNvSpPr/>
          <p:nvPr/>
        </p:nvSpPr>
        <p:spPr>
          <a:xfrm>
            <a:off x="662811" y="1121794"/>
            <a:ext cx="7488832" cy="400110"/>
          </a:xfrm>
          <a:prstGeom prst="rect">
            <a:avLst/>
          </a:prstGeom>
        </p:spPr>
        <p:txBody>
          <a:bodyPr wrap="square">
            <a:spAutoFit/>
          </a:bodyPr>
          <a:lstStyle/>
          <a:p>
            <a:pPr marL="285750" indent="-285750">
              <a:buFont typeface="Arial" panose="020B0604020202020204" pitchFamily="34" charset="0"/>
              <a:buChar char="•"/>
            </a:pPr>
            <a:r>
              <a:rPr lang="zh-CN" altLang="en-US" sz="2000" dirty="0">
                <a:solidFill>
                  <a:srgbClr val="007C6A"/>
                </a:solidFill>
                <a:latin typeface="Verdana" panose="020B0604030504040204" pitchFamily="34" charset="0"/>
              </a:rPr>
              <a:t>始终同步，每次</a:t>
            </a:r>
            <a:r>
              <a:rPr lang="en-US" altLang="zh-CN" sz="2000" dirty="0">
                <a:solidFill>
                  <a:srgbClr val="007C6A"/>
                </a:solidFill>
                <a:latin typeface="Verdana" panose="020B0604030504040204" pitchFamily="34" charset="0"/>
              </a:rPr>
              <a:t>Redis</a:t>
            </a:r>
            <a:r>
              <a:rPr lang="zh-CN" altLang="en-US" sz="2000" dirty="0">
                <a:solidFill>
                  <a:srgbClr val="007C6A"/>
                </a:solidFill>
                <a:latin typeface="Verdana" panose="020B0604030504040204" pitchFamily="34" charset="0"/>
              </a:rPr>
              <a:t>的写入都会立刻记入日志</a:t>
            </a:r>
          </a:p>
        </p:txBody>
      </p:sp>
      <p:sp>
        <p:nvSpPr>
          <p:cNvPr id="14" name="矩形 13"/>
          <p:cNvSpPr/>
          <p:nvPr/>
        </p:nvSpPr>
        <p:spPr>
          <a:xfrm>
            <a:off x="662811" y="1652417"/>
            <a:ext cx="7488832" cy="707886"/>
          </a:xfrm>
          <a:prstGeom prst="rect">
            <a:avLst/>
          </a:prstGeom>
        </p:spPr>
        <p:txBody>
          <a:bodyPr wrap="square">
            <a:spAutoFit/>
          </a:bodyPr>
          <a:lstStyle/>
          <a:p>
            <a:pPr marL="285750" indent="-285750">
              <a:buFont typeface="Arial" panose="020B0604020202020204" pitchFamily="34" charset="0"/>
              <a:buChar char="•"/>
            </a:pPr>
            <a:r>
              <a:rPr lang="zh-CN" altLang="en-US" sz="2000" dirty="0">
                <a:solidFill>
                  <a:srgbClr val="007C6A"/>
                </a:solidFill>
                <a:latin typeface="Verdana" panose="020B0604030504040204" pitchFamily="34" charset="0"/>
              </a:rPr>
              <a:t>每秒同步，每秒记入日志一次，如果宕机，本秒的数据可能丢失。</a:t>
            </a:r>
          </a:p>
        </p:txBody>
      </p:sp>
      <p:sp>
        <p:nvSpPr>
          <p:cNvPr id="15" name="矩形 14"/>
          <p:cNvSpPr/>
          <p:nvPr/>
        </p:nvSpPr>
        <p:spPr>
          <a:xfrm>
            <a:off x="662811" y="2480458"/>
            <a:ext cx="7488832" cy="400110"/>
          </a:xfrm>
          <a:prstGeom prst="rect">
            <a:avLst/>
          </a:prstGeom>
        </p:spPr>
        <p:txBody>
          <a:bodyPr wrap="square">
            <a:spAutoFit/>
          </a:bodyPr>
          <a:lstStyle/>
          <a:p>
            <a:pPr marL="285750" indent="-285750">
              <a:buFont typeface="Arial" panose="020B0604020202020204" pitchFamily="34" charset="0"/>
              <a:buChar char="•"/>
            </a:pPr>
            <a:r>
              <a:rPr lang="zh-CN" altLang="en-US" sz="2000" dirty="0">
                <a:solidFill>
                  <a:srgbClr val="007C6A"/>
                </a:solidFill>
                <a:latin typeface="Verdana" panose="020B0604030504040204" pitchFamily="34" charset="0"/>
              </a:rPr>
              <a:t>把不主动进行同步，把同步时机交给操作系统。</a:t>
            </a:r>
          </a:p>
        </p:txBody>
      </p:sp>
    </p:spTree>
    <p:custDataLst>
      <p:tags r:id="rId1"/>
    </p:custData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持久化</a:t>
            </a:r>
            <a:r>
              <a:rPr lang="en-US" altLang="zh-CN" sz="2000" dirty="0">
                <a:effectLst>
                  <a:outerShdw blurRad="38100" dist="19050" dir="2700000" algn="tl" rotWithShape="0">
                    <a:schemeClr val="dk1">
                      <a:alpha val="40000"/>
                    </a:schemeClr>
                  </a:outerShdw>
                </a:effectLst>
              </a:rPr>
              <a:t>—AOF</a:t>
            </a:r>
          </a:p>
        </p:txBody>
      </p:sp>
      <p:sp>
        <p:nvSpPr>
          <p:cNvPr id="8" name="矩形 7"/>
          <p:cNvSpPr/>
          <p:nvPr/>
        </p:nvSpPr>
        <p:spPr>
          <a:xfrm>
            <a:off x="280256" y="524880"/>
            <a:ext cx="1693605"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a:solidFill>
                  <a:srgbClr val="007C6A"/>
                </a:solidFill>
                <a:latin typeface="Verdana" panose="020B0604030504040204" pitchFamily="34" charset="0"/>
              </a:rPr>
              <a:t>Rewrite</a:t>
            </a:r>
          </a:p>
        </p:txBody>
      </p:sp>
      <p:sp>
        <p:nvSpPr>
          <p:cNvPr id="9" name="矩形 8"/>
          <p:cNvSpPr/>
          <p:nvPr/>
        </p:nvSpPr>
        <p:spPr>
          <a:xfrm>
            <a:off x="496280" y="1090130"/>
            <a:ext cx="7488832" cy="1886286"/>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000" dirty="0">
                <a:solidFill>
                  <a:srgbClr val="007C6A"/>
                </a:solidFill>
              </a:rPr>
              <a:t>AOF</a:t>
            </a:r>
            <a:r>
              <a:rPr lang="zh-CN" altLang="en-US" sz="2000" dirty="0">
                <a:solidFill>
                  <a:srgbClr val="007C6A"/>
                </a:solidFill>
              </a:rPr>
              <a:t>采用文件追加方式，文件会越来越大为避免出现此种情况，新增了重写机制</a:t>
            </a:r>
            <a:r>
              <a:rPr lang="en-US" altLang="zh-CN" sz="2000" dirty="0">
                <a:solidFill>
                  <a:srgbClr val="007C6A"/>
                </a:solidFill>
              </a:rPr>
              <a:t>,</a:t>
            </a:r>
            <a:r>
              <a:rPr lang="zh-CN" altLang="en-US" sz="2000" dirty="0">
                <a:solidFill>
                  <a:srgbClr val="007C6A"/>
                </a:solidFill>
              </a:rPr>
              <a:t>当</a:t>
            </a:r>
            <a:r>
              <a:rPr lang="en-US" altLang="zh-CN" sz="2000" dirty="0">
                <a:solidFill>
                  <a:srgbClr val="007C6A"/>
                </a:solidFill>
              </a:rPr>
              <a:t>AOF</a:t>
            </a:r>
            <a:r>
              <a:rPr lang="zh-CN" altLang="en-US" sz="2000" dirty="0">
                <a:solidFill>
                  <a:srgbClr val="007C6A"/>
                </a:solidFill>
              </a:rPr>
              <a:t>文件的大小超过所设定的阈值时，</a:t>
            </a:r>
            <a:r>
              <a:rPr lang="en-US" altLang="zh-CN" sz="2000" dirty="0">
                <a:solidFill>
                  <a:srgbClr val="007C6A"/>
                </a:solidFill>
              </a:rPr>
              <a:t>Redis</a:t>
            </a:r>
            <a:r>
              <a:rPr lang="zh-CN" altLang="en-US" sz="2000" dirty="0">
                <a:solidFill>
                  <a:srgbClr val="007C6A"/>
                </a:solidFill>
              </a:rPr>
              <a:t>就会启动</a:t>
            </a:r>
            <a:r>
              <a:rPr lang="en-US" altLang="zh-CN" sz="2000" dirty="0">
                <a:solidFill>
                  <a:srgbClr val="007C6A"/>
                </a:solidFill>
              </a:rPr>
              <a:t>AOF</a:t>
            </a:r>
            <a:r>
              <a:rPr lang="zh-CN" altLang="en-US" sz="2000" dirty="0">
                <a:solidFill>
                  <a:srgbClr val="007C6A"/>
                </a:solidFill>
              </a:rPr>
              <a:t>文件的内容压缩，只保留可以恢复数据的最小指令集</a:t>
            </a:r>
            <a:r>
              <a:rPr lang="en-US" altLang="zh-CN" sz="2000" dirty="0">
                <a:solidFill>
                  <a:srgbClr val="007C6A"/>
                </a:solidFill>
              </a:rPr>
              <a:t>.</a:t>
            </a:r>
            <a:r>
              <a:rPr lang="zh-CN" altLang="en-US" sz="2000" dirty="0">
                <a:solidFill>
                  <a:srgbClr val="007C6A"/>
                </a:solidFill>
              </a:rPr>
              <a:t>可以使用命令</a:t>
            </a:r>
            <a:r>
              <a:rPr lang="en-US" altLang="zh-CN" sz="2000" dirty="0" err="1">
                <a:solidFill>
                  <a:srgbClr val="007C6A"/>
                </a:solidFill>
              </a:rPr>
              <a:t>bgrewriteaof</a:t>
            </a:r>
            <a:r>
              <a:rPr lang="zh-CN" altLang="en-US" sz="2000" dirty="0">
                <a:solidFill>
                  <a:srgbClr val="007C6A"/>
                </a:solidFill>
              </a:rPr>
              <a:t>。</a:t>
            </a:r>
            <a:endParaRPr lang="en-US" altLang="zh-CN" sz="2000" dirty="0">
              <a:solidFill>
                <a:srgbClr val="007C6A"/>
              </a:solidFill>
            </a:endParaRPr>
          </a:p>
        </p:txBody>
      </p:sp>
    </p:spTree>
    <p:custDataLst>
      <p:tags r:id="rId1"/>
    </p:custData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持久化</a:t>
            </a:r>
            <a:r>
              <a:rPr lang="en-US" altLang="zh-CN" sz="2000" dirty="0">
                <a:effectLst>
                  <a:outerShdw blurRad="38100" dist="19050" dir="2700000" algn="tl" rotWithShape="0">
                    <a:schemeClr val="dk1">
                      <a:alpha val="40000"/>
                    </a:schemeClr>
                  </a:outerShdw>
                </a:effectLst>
              </a:rPr>
              <a:t>—AOF</a:t>
            </a:r>
          </a:p>
        </p:txBody>
      </p:sp>
      <p:sp>
        <p:nvSpPr>
          <p:cNvPr id="6" name="矩形 5"/>
          <p:cNvSpPr/>
          <p:nvPr/>
        </p:nvSpPr>
        <p:spPr>
          <a:xfrm>
            <a:off x="253751" y="551384"/>
            <a:ext cx="3513013"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a:solidFill>
                  <a:srgbClr val="007C6A"/>
                </a:solidFill>
                <a:latin typeface="Verdana" panose="020B0604030504040204" pitchFamily="34" charset="0"/>
              </a:rPr>
              <a:t>Redis</a:t>
            </a:r>
            <a:r>
              <a:rPr lang="zh-CN" altLang="en-US" sz="2400" dirty="0">
                <a:solidFill>
                  <a:srgbClr val="007C6A"/>
                </a:solidFill>
                <a:latin typeface="Verdana" panose="020B0604030504040204" pitchFamily="34" charset="0"/>
              </a:rPr>
              <a:t>如何实现重写？</a:t>
            </a:r>
            <a:endParaRPr lang="en-US" altLang="zh-CN" sz="2400" dirty="0">
              <a:solidFill>
                <a:srgbClr val="007C6A"/>
              </a:solidFill>
              <a:latin typeface="Verdana" panose="020B0604030504040204" pitchFamily="34" charset="0"/>
            </a:endParaRPr>
          </a:p>
        </p:txBody>
      </p:sp>
      <p:sp>
        <p:nvSpPr>
          <p:cNvPr id="7" name="矩形 6"/>
          <p:cNvSpPr/>
          <p:nvPr/>
        </p:nvSpPr>
        <p:spPr>
          <a:xfrm>
            <a:off x="613791" y="1343472"/>
            <a:ext cx="7272808" cy="2400657"/>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000" dirty="0">
                <a:solidFill>
                  <a:srgbClr val="007C6A"/>
                </a:solidFill>
              </a:rPr>
              <a:t>AOF</a:t>
            </a:r>
            <a:r>
              <a:rPr lang="zh-CN" altLang="en-US" sz="2000" dirty="0">
                <a:solidFill>
                  <a:srgbClr val="007C6A"/>
                </a:solidFill>
              </a:rPr>
              <a:t>文件持续增长而过大时，会</a:t>
            </a:r>
            <a:r>
              <a:rPr lang="en-US" altLang="zh-CN" sz="2000" dirty="0">
                <a:solidFill>
                  <a:srgbClr val="007C6A"/>
                </a:solidFill>
              </a:rPr>
              <a:t>fork</a:t>
            </a:r>
            <a:r>
              <a:rPr lang="zh-CN" altLang="en-US" sz="2000" dirty="0">
                <a:solidFill>
                  <a:srgbClr val="007C6A"/>
                </a:solidFill>
              </a:rPr>
              <a:t>出一条新进程来将文件重写</a:t>
            </a:r>
            <a:r>
              <a:rPr lang="en-US" altLang="zh-CN" sz="2000" dirty="0">
                <a:solidFill>
                  <a:srgbClr val="007C6A"/>
                </a:solidFill>
              </a:rPr>
              <a:t>(</a:t>
            </a:r>
            <a:r>
              <a:rPr lang="zh-CN" altLang="en-US" sz="2000" dirty="0">
                <a:solidFill>
                  <a:srgbClr val="007C6A"/>
                </a:solidFill>
              </a:rPr>
              <a:t>也是先写临时文件最后再</a:t>
            </a:r>
            <a:r>
              <a:rPr lang="en-US" altLang="zh-CN" sz="2000" dirty="0">
                <a:solidFill>
                  <a:srgbClr val="007C6A"/>
                </a:solidFill>
              </a:rPr>
              <a:t>rename)</a:t>
            </a:r>
            <a:r>
              <a:rPr lang="zh-CN" altLang="en-US" sz="2000" dirty="0">
                <a:solidFill>
                  <a:srgbClr val="007C6A"/>
                </a:solidFill>
              </a:rPr>
              <a:t>，遍历新进程的内存中数据，每条记录有一条的</a:t>
            </a:r>
            <a:r>
              <a:rPr lang="en-US" altLang="zh-CN" sz="2000" dirty="0">
                <a:solidFill>
                  <a:srgbClr val="007C6A"/>
                </a:solidFill>
              </a:rPr>
              <a:t>Set</a:t>
            </a:r>
            <a:r>
              <a:rPr lang="zh-CN" altLang="en-US" sz="2000" dirty="0">
                <a:solidFill>
                  <a:srgbClr val="007C6A"/>
                </a:solidFill>
              </a:rPr>
              <a:t>语句。重写</a:t>
            </a:r>
            <a:r>
              <a:rPr lang="en-US" altLang="zh-CN" sz="2000" dirty="0" err="1">
                <a:solidFill>
                  <a:srgbClr val="007C6A"/>
                </a:solidFill>
              </a:rPr>
              <a:t>aof</a:t>
            </a:r>
            <a:r>
              <a:rPr lang="zh-CN" altLang="en-US" sz="2000" dirty="0">
                <a:solidFill>
                  <a:srgbClr val="007C6A"/>
                </a:solidFill>
              </a:rPr>
              <a:t>文件的操作，并没有读取旧的</a:t>
            </a:r>
            <a:r>
              <a:rPr lang="en-US" altLang="zh-CN" sz="2000" dirty="0" err="1">
                <a:solidFill>
                  <a:srgbClr val="007C6A"/>
                </a:solidFill>
              </a:rPr>
              <a:t>aof</a:t>
            </a:r>
            <a:r>
              <a:rPr lang="zh-CN" altLang="en-US" sz="2000" dirty="0">
                <a:solidFill>
                  <a:srgbClr val="007C6A"/>
                </a:solidFill>
              </a:rPr>
              <a:t>文件，而是将整个内存中的数据库内容用命令的方式重写了一个新的</a:t>
            </a:r>
            <a:r>
              <a:rPr lang="en-US" altLang="zh-CN" sz="2000" dirty="0" err="1">
                <a:solidFill>
                  <a:srgbClr val="007C6A"/>
                </a:solidFill>
              </a:rPr>
              <a:t>aof</a:t>
            </a:r>
            <a:r>
              <a:rPr lang="zh-CN" altLang="en-US" sz="2000" dirty="0">
                <a:solidFill>
                  <a:srgbClr val="007C6A"/>
                </a:solidFill>
              </a:rPr>
              <a:t>文件，这点和快照有点类似。</a:t>
            </a:r>
          </a:p>
        </p:txBody>
      </p:sp>
    </p:spTree>
    <p:custDataLst>
      <p:tags r:id="rId1"/>
    </p:custData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持久化</a:t>
            </a:r>
            <a:r>
              <a:rPr lang="en-US" altLang="zh-CN" sz="2000" dirty="0">
                <a:effectLst>
                  <a:outerShdw blurRad="38100" dist="19050" dir="2700000" algn="tl" rotWithShape="0">
                    <a:schemeClr val="dk1">
                      <a:alpha val="40000"/>
                    </a:schemeClr>
                  </a:outerShdw>
                </a:effectLst>
              </a:rPr>
              <a:t>—AOF</a:t>
            </a:r>
          </a:p>
        </p:txBody>
      </p:sp>
      <p:sp>
        <p:nvSpPr>
          <p:cNvPr id="8" name="矩形 7"/>
          <p:cNvSpPr/>
          <p:nvPr/>
        </p:nvSpPr>
        <p:spPr>
          <a:xfrm>
            <a:off x="253751" y="507639"/>
            <a:ext cx="1762021" cy="461665"/>
          </a:xfrm>
          <a:prstGeom prst="rect">
            <a:avLst/>
          </a:prstGeom>
        </p:spPr>
        <p:txBody>
          <a:bodyPr wrap="none">
            <a:spAutoFit/>
          </a:bodyPr>
          <a:lstStyle/>
          <a:p>
            <a:pPr marL="342900" indent="-342900">
              <a:buFont typeface="Wingdings" panose="05000000000000000000" pitchFamily="2" charset="2"/>
              <a:buChar char="Ø"/>
            </a:pPr>
            <a:r>
              <a:rPr lang="zh-CN" altLang="en-US" sz="2400" dirty="0">
                <a:solidFill>
                  <a:srgbClr val="007C6A"/>
                </a:solidFill>
                <a:latin typeface="Verdana" panose="020B0604030504040204" pitchFamily="34" charset="0"/>
              </a:rPr>
              <a:t>何时重写</a:t>
            </a:r>
            <a:endParaRPr lang="en-US" altLang="zh-CN" sz="2400" dirty="0">
              <a:solidFill>
                <a:srgbClr val="007C6A"/>
              </a:solidFill>
              <a:latin typeface="Verdana" panose="020B0604030504040204" pitchFamily="34" charset="0"/>
            </a:endParaRPr>
          </a:p>
        </p:txBody>
      </p:sp>
      <p:sp>
        <p:nvSpPr>
          <p:cNvPr id="9" name="矩形 8"/>
          <p:cNvSpPr/>
          <p:nvPr/>
        </p:nvSpPr>
        <p:spPr>
          <a:xfrm>
            <a:off x="573935" y="799106"/>
            <a:ext cx="7488832"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dirty="0">
                <a:solidFill>
                  <a:srgbClr val="007C6A"/>
                </a:solidFill>
              </a:rPr>
              <a:t>重写虽然可以节约大量磁盘空间，减少恢复时间。但是每次重写还是有一定的负担的，因此设定</a:t>
            </a:r>
            <a:r>
              <a:rPr lang="en-US" altLang="zh-CN" sz="2000" dirty="0">
                <a:solidFill>
                  <a:srgbClr val="007C6A"/>
                </a:solidFill>
              </a:rPr>
              <a:t>Redis</a:t>
            </a:r>
            <a:r>
              <a:rPr lang="zh-CN" altLang="en-US" sz="2000" dirty="0">
                <a:solidFill>
                  <a:srgbClr val="007C6A"/>
                </a:solidFill>
              </a:rPr>
              <a:t>要满足一定条件才会进行重写。</a:t>
            </a:r>
            <a:endParaRPr lang="en-US" altLang="zh-CN" sz="2000" dirty="0">
              <a:solidFill>
                <a:srgbClr val="007C6A"/>
              </a:solidFill>
            </a:endParaRPr>
          </a:p>
        </p:txBody>
      </p:sp>
      <p:pic>
        <p:nvPicPr>
          <p:cNvPr id="10" name="图片 9"/>
          <p:cNvPicPr>
            <a:picLocks noChangeAspect="1"/>
          </p:cNvPicPr>
          <p:nvPr/>
        </p:nvPicPr>
        <p:blipFill>
          <a:blip r:embed="rId3"/>
          <a:stretch>
            <a:fillRect/>
          </a:stretch>
        </p:blipFill>
        <p:spPr>
          <a:xfrm>
            <a:off x="1081233" y="2276434"/>
            <a:ext cx="5879267" cy="1072569"/>
          </a:xfrm>
          <a:prstGeom prst="rect">
            <a:avLst/>
          </a:prstGeom>
          <a:ln>
            <a:solidFill>
              <a:schemeClr val="accent1"/>
            </a:solidFill>
          </a:ln>
        </p:spPr>
      </p:pic>
      <p:sp>
        <p:nvSpPr>
          <p:cNvPr id="11" name="矩形 10"/>
          <p:cNvSpPr/>
          <p:nvPr/>
        </p:nvSpPr>
        <p:spPr>
          <a:xfrm>
            <a:off x="573935" y="3286139"/>
            <a:ext cx="7912847"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dirty="0">
                <a:solidFill>
                  <a:srgbClr val="007C6A"/>
                </a:solidFill>
              </a:rPr>
              <a:t>系统载入时或者上次重写完毕时，</a:t>
            </a:r>
            <a:r>
              <a:rPr lang="en-US" altLang="zh-CN" sz="2000" dirty="0">
                <a:solidFill>
                  <a:srgbClr val="007C6A"/>
                </a:solidFill>
              </a:rPr>
              <a:t>Redis</a:t>
            </a:r>
            <a:r>
              <a:rPr lang="zh-CN" altLang="en-US" sz="2000" dirty="0">
                <a:solidFill>
                  <a:srgbClr val="007C6A"/>
                </a:solidFill>
              </a:rPr>
              <a:t>会记录此时</a:t>
            </a:r>
            <a:r>
              <a:rPr lang="en-US" altLang="zh-CN" sz="2000" dirty="0">
                <a:solidFill>
                  <a:srgbClr val="007C6A"/>
                </a:solidFill>
              </a:rPr>
              <a:t>AOF</a:t>
            </a:r>
            <a:r>
              <a:rPr lang="zh-CN" altLang="en-US" sz="2000" dirty="0">
                <a:solidFill>
                  <a:srgbClr val="007C6A"/>
                </a:solidFill>
              </a:rPr>
              <a:t>大小，设为</a:t>
            </a:r>
            <a:r>
              <a:rPr lang="en-US" altLang="zh-CN" sz="2000" dirty="0" err="1">
                <a:solidFill>
                  <a:srgbClr val="007C6A"/>
                </a:solidFill>
              </a:rPr>
              <a:t>base_size</a:t>
            </a:r>
            <a:r>
              <a:rPr lang="en-US" altLang="zh-CN" sz="2000" dirty="0">
                <a:solidFill>
                  <a:srgbClr val="007C6A"/>
                </a:solidFill>
              </a:rPr>
              <a:t>,</a:t>
            </a:r>
            <a:r>
              <a:rPr lang="zh-CN" altLang="en-US" sz="2000" dirty="0">
                <a:solidFill>
                  <a:srgbClr val="007C6A"/>
                </a:solidFill>
              </a:rPr>
              <a:t>如果</a:t>
            </a:r>
            <a:r>
              <a:rPr lang="en-US" altLang="zh-CN" sz="2000" dirty="0">
                <a:solidFill>
                  <a:srgbClr val="007C6A"/>
                </a:solidFill>
              </a:rPr>
              <a:t>Redis</a:t>
            </a:r>
            <a:r>
              <a:rPr lang="zh-CN" altLang="en-US" sz="2000" dirty="0">
                <a:solidFill>
                  <a:srgbClr val="007C6A"/>
                </a:solidFill>
              </a:rPr>
              <a:t>的</a:t>
            </a:r>
            <a:r>
              <a:rPr lang="en-US" altLang="zh-CN" sz="2000" dirty="0">
                <a:solidFill>
                  <a:srgbClr val="007C6A"/>
                </a:solidFill>
              </a:rPr>
              <a:t>AOF</a:t>
            </a:r>
            <a:r>
              <a:rPr lang="zh-CN" altLang="en-US" sz="2000" dirty="0">
                <a:solidFill>
                  <a:srgbClr val="007C6A"/>
                </a:solidFill>
              </a:rPr>
              <a:t>当前大小</a:t>
            </a:r>
            <a:r>
              <a:rPr lang="en-US" altLang="zh-CN" sz="2000" dirty="0">
                <a:solidFill>
                  <a:srgbClr val="007C6A"/>
                </a:solidFill>
              </a:rPr>
              <a:t>&gt;= </a:t>
            </a:r>
            <a:r>
              <a:rPr lang="en-US" altLang="zh-CN" sz="2000" dirty="0" err="1">
                <a:solidFill>
                  <a:srgbClr val="007C6A"/>
                </a:solidFill>
              </a:rPr>
              <a:t>base_size</a:t>
            </a:r>
            <a:r>
              <a:rPr lang="en-US" altLang="zh-CN" sz="2000" dirty="0">
                <a:solidFill>
                  <a:srgbClr val="007C6A"/>
                </a:solidFill>
              </a:rPr>
              <a:t> +</a:t>
            </a:r>
            <a:r>
              <a:rPr lang="en-US" altLang="zh-CN" sz="2000" dirty="0" err="1">
                <a:solidFill>
                  <a:srgbClr val="007C6A"/>
                </a:solidFill>
              </a:rPr>
              <a:t>base_size</a:t>
            </a:r>
            <a:r>
              <a:rPr lang="en-US" altLang="zh-CN" sz="2000" dirty="0">
                <a:solidFill>
                  <a:srgbClr val="007C6A"/>
                </a:solidFill>
              </a:rPr>
              <a:t>*100% (</a:t>
            </a:r>
            <a:r>
              <a:rPr lang="zh-CN" altLang="en-US" sz="2000" dirty="0">
                <a:solidFill>
                  <a:srgbClr val="007C6A"/>
                </a:solidFill>
              </a:rPr>
              <a:t>默认</a:t>
            </a:r>
            <a:r>
              <a:rPr lang="en-US" altLang="zh-CN" sz="2000" dirty="0">
                <a:solidFill>
                  <a:srgbClr val="007C6A"/>
                </a:solidFill>
              </a:rPr>
              <a:t>)</a:t>
            </a:r>
            <a:r>
              <a:rPr lang="zh-CN" altLang="en-US" sz="2000" dirty="0">
                <a:solidFill>
                  <a:srgbClr val="007C6A"/>
                </a:solidFill>
              </a:rPr>
              <a:t>且当前大小</a:t>
            </a:r>
            <a:r>
              <a:rPr lang="en-US" altLang="zh-CN" sz="2000" dirty="0">
                <a:solidFill>
                  <a:srgbClr val="007C6A"/>
                </a:solidFill>
              </a:rPr>
              <a:t>&gt;=64mb(</a:t>
            </a:r>
            <a:r>
              <a:rPr lang="zh-CN" altLang="en-US" sz="2000" dirty="0">
                <a:solidFill>
                  <a:srgbClr val="007C6A"/>
                </a:solidFill>
              </a:rPr>
              <a:t>默认</a:t>
            </a:r>
            <a:r>
              <a:rPr lang="en-US" altLang="zh-CN" sz="2000" dirty="0">
                <a:solidFill>
                  <a:srgbClr val="007C6A"/>
                </a:solidFill>
              </a:rPr>
              <a:t>)</a:t>
            </a:r>
            <a:r>
              <a:rPr lang="zh-CN" altLang="en-US" sz="2000" dirty="0">
                <a:solidFill>
                  <a:srgbClr val="007C6A"/>
                </a:solidFill>
              </a:rPr>
              <a:t>的情况下，</a:t>
            </a:r>
            <a:r>
              <a:rPr lang="en-US" altLang="zh-CN" sz="2000" dirty="0">
                <a:solidFill>
                  <a:srgbClr val="007C6A"/>
                </a:solidFill>
              </a:rPr>
              <a:t>Redis</a:t>
            </a:r>
            <a:r>
              <a:rPr lang="zh-CN" altLang="en-US" sz="2000" dirty="0">
                <a:solidFill>
                  <a:srgbClr val="007C6A"/>
                </a:solidFill>
              </a:rPr>
              <a:t>会对</a:t>
            </a:r>
            <a:r>
              <a:rPr lang="en-US" altLang="zh-CN" sz="2000" dirty="0">
                <a:solidFill>
                  <a:srgbClr val="007C6A"/>
                </a:solidFill>
              </a:rPr>
              <a:t>AOF</a:t>
            </a:r>
            <a:r>
              <a:rPr lang="zh-CN" altLang="en-US" sz="2000" dirty="0">
                <a:solidFill>
                  <a:srgbClr val="007C6A"/>
                </a:solidFill>
              </a:rPr>
              <a:t>进行重写。</a:t>
            </a:r>
            <a:endParaRPr lang="en-US" altLang="zh-CN" sz="2000" dirty="0">
              <a:solidFill>
                <a:srgbClr val="007C6A"/>
              </a:solidFill>
            </a:endParaRPr>
          </a:p>
        </p:txBody>
      </p:sp>
    </p:spTree>
    <p:custDataLst>
      <p:tags r:id="rId1"/>
    </p:custData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持久化</a:t>
            </a:r>
            <a:r>
              <a:rPr lang="en-US" altLang="zh-CN" sz="2000" dirty="0">
                <a:effectLst>
                  <a:outerShdw blurRad="38100" dist="19050" dir="2700000" algn="tl" rotWithShape="0">
                    <a:schemeClr val="dk1">
                      <a:alpha val="40000"/>
                    </a:schemeClr>
                  </a:outerShdw>
                </a:effectLst>
              </a:rPr>
              <a:t>—AOF</a:t>
            </a:r>
          </a:p>
        </p:txBody>
      </p:sp>
      <p:sp>
        <p:nvSpPr>
          <p:cNvPr id="7" name="矩形 6"/>
          <p:cNvSpPr/>
          <p:nvPr/>
        </p:nvSpPr>
        <p:spPr>
          <a:xfrm>
            <a:off x="229004" y="713548"/>
            <a:ext cx="2082621"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a:solidFill>
                  <a:srgbClr val="007C6A"/>
                </a:solidFill>
                <a:latin typeface="Verdana" panose="020B0604030504040204" pitchFamily="34" charset="0"/>
              </a:rPr>
              <a:t>AOF</a:t>
            </a:r>
            <a:r>
              <a:rPr lang="zh-CN" altLang="en-US" sz="2400" dirty="0">
                <a:solidFill>
                  <a:srgbClr val="007C6A"/>
                </a:solidFill>
                <a:latin typeface="Verdana" panose="020B0604030504040204" pitchFamily="34" charset="0"/>
              </a:rPr>
              <a:t>的优点</a:t>
            </a:r>
            <a:endParaRPr lang="en-US" altLang="zh-CN" sz="2400" dirty="0">
              <a:solidFill>
                <a:srgbClr val="007C6A"/>
              </a:solidFill>
              <a:latin typeface="Verdana" panose="020B0604030504040204" pitchFamily="34" charset="0"/>
            </a:endParaRPr>
          </a:p>
        </p:txBody>
      </p:sp>
      <p:sp>
        <p:nvSpPr>
          <p:cNvPr id="12" name="矩形 11"/>
          <p:cNvSpPr/>
          <p:nvPr/>
        </p:nvSpPr>
        <p:spPr>
          <a:xfrm>
            <a:off x="560683" y="1388603"/>
            <a:ext cx="5705408" cy="461665"/>
          </a:xfrm>
          <a:prstGeom prst="rect">
            <a:avLst/>
          </a:prstGeom>
        </p:spPr>
        <p:txBody>
          <a:bodyPr wrap="none">
            <a:spAutoFit/>
          </a:bodyPr>
          <a:lstStyle/>
          <a:p>
            <a:pPr marL="285750" indent="-285750">
              <a:buFont typeface="Arial" panose="020B0604020202020204" pitchFamily="34" charset="0"/>
              <a:buChar char="•"/>
            </a:pPr>
            <a:r>
              <a:rPr lang="zh-CN" altLang="en-US" sz="2400" dirty="0">
                <a:solidFill>
                  <a:srgbClr val="007C6A"/>
                </a:solidFill>
                <a:latin typeface="Verdana" panose="020B0604030504040204" pitchFamily="34" charset="0"/>
              </a:rPr>
              <a:t>备份机制更稳健，丢失数据概率更低。</a:t>
            </a:r>
          </a:p>
        </p:txBody>
      </p:sp>
      <p:sp>
        <p:nvSpPr>
          <p:cNvPr id="13" name="矩形 12"/>
          <p:cNvSpPr/>
          <p:nvPr/>
        </p:nvSpPr>
        <p:spPr>
          <a:xfrm>
            <a:off x="572276" y="1903112"/>
            <a:ext cx="8180445" cy="461665"/>
          </a:xfrm>
          <a:prstGeom prst="rect">
            <a:avLst/>
          </a:prstGeom>
        </p:spPr>
        <p:txBody>
          <a:bodyPr wrap="none">
            <a:spAutoFit/>
          </a:bodyPr>
          <a:lstStyle/>
          <a:p>
            <a:pPr marL="285750" indent="-285750">
              <a:buFont typeface="Arial" panose="020B0604020202020204" pitchFamily="34" charset="0"/>
              <a:buChar char="•"/>
            </a:pPr>
            <a:r>
              <a:rPr lang="zh-CN" altLang="en-US" sz="2400" dirty="0">
                <a:solidFill>
                  <a:srgbClr val="007C6A"/>
                </a:solidFill>
                <a:latin typeface="Verdana" panose="020B0604030504040204" pitchFamily="34" charset="0"/>
              </a:rPr>
              <a:t>可读的日志文本，通过操作</a:t>
            </a:r>
            <a:r>
              <a:rPr lang="en-US" altLang="zh-CN" sz="2400" dirty="0">
                <a:solidFill>
                  <a:srgbClr val="007C6A"/>
                </a:solidFill>
                <a:latin typeface="Verdana" panose="020B0604030504040204" pitchFamily="34" charset="0"/>
              </a:rPr>
              <a:t>AOF</a:t>
            </a:r>
            <a:r>
              <a:rPr lang="zh-CN" altLang="en-US" sz="2400" dirty="0">
                <a:solidFill>
                  <a:srgbClr val="007C6A"/>
                </a:solidFill>
                <a:latin typeface="Verdana" panose="020B0604030504040204" pitchFamily="34" charset="0"/>
              </a:rPr>
              <a:t>稳健，可以处理误操作。</a:t>
            </a:r>
          </a:p>
        </p:txBody>
      </p:sp>
      <p:sp>
        <p:nvSpPr>
          <p:cNvPr id="14" name="矩形 13"/>
          <p:cNvSpPr/>
          <p:nvPr/>
        </p:nvSpPr>
        <p:spPr>
          <a:xfrm>
            <a:off x="229004" y="2446108"/>
            <a:ext cx="2082621"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a:solidFill>
                  <a:srgbClr val="007C6A"/>
                </a:solidFill>
                <a:latin typeface="Verdana" panose="020B0604030504040204" pitchFamily="34" charset="0"/>
              </a:rPr>
              <a:t>AOF</a:t>
            </a:r>
            <a:r>
              <a:rPr lang="zh-CN" altLang="en-US" sz="2400" dirty="0">
                <a:solidFill>
                  <a:srgbClr val="007C6A"/>
                </a:solidFill>
                <a:latin typeface="Verdana" panose="020B0604030504040204" pitchFamily="34" charset="0"/>
              </a:rPr>
              <a:t>的缺点</a:t>
            </a:r>
            <a:endParaRPr lang="en-US" altLang="zh-CN" sz="2400" dirty="0">
              <a:solidFill>
                <a:srgbClr val="007C6A"/>
              </a:solidFill>
              <a:latin typeface="Verdana" panose="020B0604030504040204" pitchFamily="34" charset="0"/>
            </a:endParaRPr>
          </a:p>
        </p:txBody>
      </p:sp>
      <p:sp>
        <p:nvSpPr>
          <p:cNvPr id="15" name="矩形 14"/>
          <p:cNvSpPr/>
          <p:nvPr/>
        </p:nvSpPr>
        <p:spPr>
          <a:xfrm>
            <a:off x="560683" y="2890330"/>
            <a:ext cx="7920880" cy="461665"/>
          </a:xfrm>
          <a:prstGeom prst="rect">
            <a:avLst/>
          </a:prstGeom>
        </p:spPr>
        <p:txBody>
          <a:bodyPr wrap="square">
            <a:spAutoFit/>
          </a:bodyPr>
          <a:lstStyle/>
          <a:p>
            <a:pPr marL="285750" indent="-285750">
              <a:buFont typeface="Arial" panose="020B0604020202020204" pitchFamily="34" charset="0"/>
              <a:buChar char="•"/>
            </a:pPr>
            <a:r>
              <a:rPr lang="zh-CN" altLang="en-US" sz="2400" dirty="0">
                <a:solidFill>
                  <a:srgbClr val="007C6A"/>
                </a:solidFill>
                <a:latin typeface="Verdana" panose="020B0604030504040204" pitchFamily="34" charset="0"/>
              </a:rPr>
              <a:t>比起</a:t>
            </a:r>
            <a:r>
              <a:rPr lang="en-US" altLang="zh-CN" sz="2400" dirty="0">
                <a:solidFill>
                  <a:srgbClr val="007C6A"/>
                </a:solidFill>
                <a:latin typeface="Verdana" panose="020B0604030504040204" pitchFamily="34" charset="0"/>
              </a:rPr>
              <a:t>RDB</a:t>
            </a:r>
            <a:r>
              <a:rPr lang="zh-CN" altLang="en-US" sz="2400" dirty="0">
                <a:solidFill>
                  <a:srgbClr val="007C6A"/>
                </a:solidFill>
                <a:latin typeface="Verdana" panose="020B0604030504040204" pitchFamily="34" charset="0"/>
              </a:rPr>
              <a:t>占用更多的磁盘空间。</a:t>
            </a:r>
          </a:p>
        </p:txBody>
      </p:sp>
      <p:sp>
        <p:nvSpPr>
          <p:cNvPr id="16" name="矩形 15"/>
          <p:cNvSpPr/>
          <p:nvPr/>
        </p:nvSpPr>
        <p:spPr>
          <a:xfrm>
            <a:off x="594325" y="4112720"/>
            <a:ext cx="7920880" cy="461665"/>
          </a:xfrm>
          <a:prstGeom prst="rect">
            <a:avLst/>
          </a:prstGeom>
        </p:spPr>
        <p:txBody>
          <a:bodyPr wrap="square">
            <a:spAutoFit/>
          </a:bodyPr>
          <a:lstStyle/>
          <a:p>
            <a:pPr marL="285750" indent="-285750">
              <a:buFont typeface="Arial" panose="020B0604020202020204" pitchFamily="34" charset="0"/>
              <a:buChar char="•"/>
            </a:pPr>
            <a:r>
              <a:rPr lang="zh-CN" altLang="en-US" sz="2400" dirty="0">
                <a:solidFill>
                  <a:srgbClr val="007C6A"/>
                </a:solidFill>
                <a:latin typeface="Verdana" panose="020B0604030504040204" pitchFamily="34" charset="0"/>
              </a:rPr>
              <a:t>每次读写都同步的话，有一定的性能压力。</a:t>
            </a:r>
            <a:endParaRPr lang="en-US" altLang="zh-CN" sz="2400" dirty="0">
              <a:solidFill>
                <a:srgbClr val="007C6A"/>
              </a:solidFill>
              <a:latin typeface="Verdana" panose="020B0604030504040204" pitchFamily="34" charset="0"/>
            </a:endParaRPr>
          </a:p>
        </p:txBody>
      </p:sp>
      <p:sp>
        <p:nvSpPr>
          <p:cNvPr id="17" name="矩形 16"/>
          <p:cNvSpPr/>
          <p:nvPr/>
        </p:nvSpPr>
        <p:spPr>
          <a:xfrm>
            <a:off x="576899" y="3501525"/>
            <a:ext cx="7920880" cy="461665"/>
          </a:xfrm>
          <a:prstGeom prst="rect">
            <a:avLst/>
          </a:prstGeom>
        </p:spPr>
        <p:txBody>
          <a:bodyPr wrap="square">
            <a:spAutoFit/>
          </a:bodyPr>
          <a:lstStyle/>
          <a:p>
            <a:pPr marL="285750" indent="-285750">
              <a:buFont typeface="Arial" panose="020B0604020202020204" pitchFamily="34" charset="0"/>
              <a:buChar char="•"/>
            </a:pPr>
            <a:r>
              <a:rPr lang="zh-CN" altLang="en-US" sz="2400" dirty="0">
                <a:solidFill>
                  <a:srgbClr val="007C6A"/>
                </a:solidFill>
                <a:latin typeface="Verdana" panose="020B0604030504040204" pitchFamily="34" charset="0"/>
              </a:rPr>
              <a:t>恢复备份速度要慢。</a:t>
            </a:r>
            <a:endParaRPr lang="en-US" altLang="zh-CN" sz="2400" dirty="0">
              <a:solidFill>
                <a:srgbClr val="007C6A"/>
              </a:solidFill>
              <a:latin typeface="Verdana" panose="020B0604030504040204" pitchFamily="34" charset="0"/>
            </a:endParaRPr>
          </a:p>
        </p:txBody>
      </p:sp>
      <p:sp>
        <p:nvSpPr>
          <p:cNvPr id="18" name="矩形 17"/>
          <p:cNvSpPr/>
          <p:nvPr/>
        </p:nvSpPr>
        <p:spPr>
          <a:xfrm>
            <a:off x="598873" y="4688573"/>
            <a:ext cx="7920880" cy="461665"/>
          </a:xfrm>
          <a:prstGeom prst="rect">
            <a:avLst/>
          </a:prstGeom>
        </p:spPr>
        <p:txBody>
          <a:bodyPr wrap="square">
            <a:spAutoFit/>
          </a:bodyPr>
          <a:lstStyle/>
          <a:p>
            <a:pPr marL="285750" indent="-285750">
              <a:buFont typeface="Arial" panose="020B0604020202020204" pitchFamily="34" charset="0"/>
              <a:buChar char="•"/>
            </a:pPr>
            <a:r>
              <a:rPr lang="zh-CN" altLang="en-US" sz="2400">
                <a:solidFill>
                  <a:srgbClr val="007C6A"/>
                </a:solidFill>
                <a:latin typeface="Verdana" panose="020B0604030504040204" pitchFamily="34" charset="0"/>
              </a:rPr>
              <a:t>存在个别</a:t>
            </a:r>
            <a:r>
              <a:rPr lang="en-US" altLang="zh-CN" sz="2400">
                <a:solidFill>
                  <a:srgbClr val="007C6A"/>
                </a:solidFill>
                <a:latin typeface="Verdana" panose="020B0604030504040204" pitchFamily="34" charset="0"/>
              </a:rPr>
              <a:t>Bug</a:t>
            </a:r>
            <a:r>
              <a:rPr lang="zh-CN" altLang="en-US" sz="2400">
                <a:solidFill>
                  <a:srgbClr val="007C6A"/>
                </a:solidFill>
                <a:latin typeface="Verdana" panose="020B0604030504040204" pitchFamily="34" charset="0"/>
              </a:rPr>
              <a:t>，造成恢复不能。</a:t>
            </a:r>
            <a:endParaRPr lang="en-US" altLang="zh-CN" sz="2400">
              <a:solidFill>
                <a:srgbClr val="007C6A"/>
              </a:solidFill>
              <a:latin typeface="Verdana" panose="020B0604030504040204" pitchFamily="34" charset="0"/>
            </a:endParaRPr>
          </a:p>
        </p:txBody>
      </p:sp>
      <p:pic>
        <p:nvPicPr>
          <p:cNvPr id="19" name="图片 18"/>
          <p:cNvPicPr>
            <a:picLocks noChangeAspect="1"/>
          </p:cNvPicPr>
          <p:nvPr/>
        </p:nvPicPr>
        <p:blipFill>
          <a:blip r:embed="rId3"/>
          <a:stretch>
            <a:fillRect/>
          </a:stretch>
        </p:blipFill>
        <p:spPr>
          <a:xfrm>
            <a:off x="4042740" y="476587"/>
            <a:ext cx="5101260" cy="999745"/>
          </a:xfrm>
          <a:prstGeom prst="rect">
            <a:avLst/>
          </a:prstGeom>
        </p:spPr>
      </p:pic>
    </p:spTree>
    <p:custDataLst>
      <p:tags r:id="rId1"/>
    </p:custData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持久化</a:t>
            </a:r>
            <a:endParaRPr lang="en-US" altLang="zh-CN" sz="2000" dirty="0">
              <a:effectLst>
                <a:outerShdw blurRad="38100" dist="19050" dir="2700000" algn="tl" rotWithShape="0">
                  <a:schemeClr val="dk1">
                    <a:alpha val="40000"/>
                  </a:schemeClr>
                </a:outerShdw>
              </a:effectLst>
            </a:endParaRPr>
          </a:p>
        </p:txBody>
      </p:sp>
      <p:sp>
        <p:nvSpPr>
          <p:cNvPr id="20" name="矩形 19"/>
          <p:cNvSpPr/>
          <p:nvPr/>
        </p:nvSpPr>
        <p:spPr>
          <a:xfrm>
            <a:off x="255509" y="635136"/>
            <a:ext cx="1762021" cy="461665"/>
          </a:xfrm>
          <a:prstGeom prst="rect">
            <a:avLst/>
          </a:prstGeom>
        </p:spPr>
        <p:txBody>
          <a:bodyPr wrap="none">
            <a:spAutoFit/>
          </a:bodyPr>
          <a:lstStyle/>
          <a:p>
            <a:pPr marL="342900" indent="-342900">
              <a:buFont typeface="Wingdings" panose="05000000000000000000" pitchFamily="2" charset="2"/>
              <a:buChar char="Ø"/>
            </a:pPr>
            <a:r>
              <a:rPr lang="zh-CN" altLang="en-US" sz="2400" b="1">
                <a:solidFill>
                  <a:srgbClr val="007C6A"/>
                </a:solidFill>
                <a:latin typeface="Verdana" panose="020B0604030504040204" pitchFamily="34" charset="0"/>
              </a:rPr>
              <a:t>用哪个好</a:t>
            </a:r>
            <a:endParaRPr lang="en-US" altLang="zh-CN" sz="2400" b="1">
              <a:solidFill>
                <a:srgbClr val="007C6A"/>
              </a:solidFill>
              <a:latin typeface="Verdana" panose="020B0604030504040204" pitchFamily="34" charset="0"/>
            </a:endParaRPr>
          </a:p>
        </p:txBody>
      </p:sp>
      <p:sp>
        <p:nvSpPr>
          <p:cNvPr id="21" name="矩形 20"/>
          <p:cNvSpPr/>
          <p:nvPr/>
        </p:nvSpPr>
        <p:spPr>
          <a:xfrm>
            <a:off x="687557" y="1282486"/>
            <a:ext cx="3550972" cy="461665"/>
          </a:xfrm>
          <a:prstGeom prst="rect">
            <a:avLst/>
          </a:prstGeom>
        </p:spPr>
        <p:txBody>
          <a:bodyPr wrap="none">
            <a:spAutoFit/>
          </a:bodyPr>
          <a:lstStyle/>
          <a:p>
            <a:pPr marL="285750" indent="-285750">
              <a:buFont typeface="Arial" panose="020B0604020202020204" pitchFamily="34" charset="0"/>
              <a:buChar char="•"/>
            </a:pPr>
            <a:r>
              <a:rPr lang="zh-CN" altLang="en-US" sz="2400" dirty="0">
                <a:solidFill>
                  <a:srgbClr val="007C6A"/>
                </a:solidFill>
                <a:latin typeface="Verdana" panose="020B0604030504040204" pitchFamily="34" charset="0"/>
              </a:rPr>
              <a:t>官方推荐两个都启用。</a:t>
            </a:r>
          </a:p>
        </p:txBody>
      </p:sp>
      <p:sp>
        <p:nvSpPr>
          <p:cNvPr id="22" name="矩形 21"/>
          <p:cNvSpPr/>
          <p:nvPr/>
        </p:nvSpPr>
        <p:spPr>
          <a:xfrm>
            <a:off x="712672" y="2074574"/>
            <a:ext cx="6061275" cy="461665"/>
          </a:xfrm>
          <a:prstGeom prst="rect">
            <a:avLst/>
          </a:prstGeom>
        </p:spPr>
        <p:txBody>
          <a:bodyPr wrap="none">
            <a:spAutoFit/>
          </a:bodyPr>
          <a:lstStyle/>
          <a:p>
            <a:pPr marL="285750" indent="-285750">
              <a:buFont typeface="Arial" panose="020B0604020202020204" pitchFamily="34" charset="0"/>
              <a:buChar char="•"/>
            </a:pPr>
            <a:r>
              <a:rPr lang="zh-CN" altLang="en-US" sz="2400" dirty="0">
                <a:solidFill>
                  <a:srgbClr val="007C6A"/>
                </a:solidFill>
                <a:latin typeface="Verdana" panose="020B0604030504040204" pitchFamily="34" charset="0"/>
              </a:rPr>
              <a:t>如果对数据不敏感，可以选单独用</a:t>
            </a:r>
            <a:r>
              <a:rPr lang="en-US" altLang="zh-CN" sz="2400" dirty="0">
                <a:solidFill>
                  <a:srgbClr val="007C6A"/>
                </a:solidFill>
                <a:latin typeface="Verdana" panose="020B0604030504040204" pitchFamily="34" charset="0"/>
              </a:rPr>
              <a:t>RDB</a:t>
            </a:r>
            <a:r>
              <a:rPr lang="zh-CN" altLang="en-US" sz="2400" dirty="0">
                <a:solidFill>
                  <a:srgbClr val="007C6A"/>
                </a:solidFill>
                <a:latin typeface="Verdana" panose="020B0604030504040204" pitchFamily="34" charset="0"/>
              </a:rPr>
              <a:t>。</a:t>
            </a:r>
          </a:p>
        </p:txBody>
      </p:sp>
      <p:sp>
        <p:nvSpPr>
          <p:cNvPr id="23" name="矩形 22"/>
          <p:cNvSpPr/>
          <p:nvPr/>
        </p:nvSpPr>
        <p:spPr>
          <a:xfrm>
            <a:off x="712672" y="2896776"/>
            <a:ext cx="6426759" cy="461665"/>
          </a:xfrm>
          <a:prstGeom prst="rect">
            <a:avLst/>
          </a:prstGeom>
        </p:spPr>
        <p:txBody>
          <a:bodyPr wrap="none">
            <a:spAutoFit/>
          </a:bodyPr>
          <a:lstStyle/>
          <a:p>
            <a:pPr marL="285750" indent="-285750">
              <a:buFont typeface="Arial" panose="020B0604020202020204" pitchFamily="34" charset="0"/>
              <a:buChar char="•"/>
            </a:pPr>
            <a:r>
              <a:rPr lang="zh-CN" altLang="en-US" sz="2400" dirty="0">
                <a:solidFill>
                  <a:srgbClr val="007C6A"/>
                </a:solidFill>
                <a:latin typeface="Verdana" panose="020B0604030504040204" pitchFamily="34" charset="0"/>
              </a:rPr>
              <a:t>不建议单独用 </a:t>
            </a:r>
            <a:r>
              <a:rPr lang="en-US" altLang="zh-CN" sz="2400" dirty="0">
                <a:solidFill>
                  <a:srgbClr val="007C6A"/>
                </a:solidFill>
                <a:latin typeface="Verdana" panose="020B0604030504040204" pitchFamily="34" charset="0"/>
              </a:rPr>
              <a:t>AOF</a:t>
            </a:r>
            <a:r>
              <a:rPr lang="zh-CN" altLang="en-US" sz="2400" dirty="0">
                <a:solidFill>
                  <a:srgbClr val="007C6A"/>
                </a:solidFill>
                <a:latin typeface="Verdana" panose="020B0604030504040204" pitchFamily="34" charset="0"/>
              </a:rPr>
              <a:t>，因为可能会出现</a:t>
            </a:r>
            <a:r>
              <a:rPr lang="en-US" altLang="zh-CN" sz="2400" dirty="0">
                <a:solidFill>
                  <a:srgbClr val="007C6A"/>
                </a:solidFill>
                <a:latin typeface="Verdana" panose="020B0604030504040204" pitchFamily="34" charset="0"/>
              </a:rPr>
              <a:t>Bug</a:t>
            </a:r>
            <a:r>
              <a:rPr lang="zh-CN" altLang="en-US" sz="2400" dirty="0">
                <a:solidFill>
                  <a:srgbClr val="007C6A"/>
                </a:solidFill>
                <a:latin typeface="Verdana" panose="020B0604030504040204" pitchFamily="34" charset="0"/>
              </a:rPr>
              <a:t>。</a:t>
            </a:r>
          </a:p>
        </p:txBody>
      </p:sp>
      <p:sp>
        <p:nvSpPr>
          <p:cNvPr id="24" name="矩形 23"/>
          <p:cNvSpPr/>
          <p:nvPr/>
        </p:nvSpPr>
        <p:spPr>
          <a:xfrm>
            <a:off x="712672" y="3729811"/>
            <a:ext cx="5705408" cy="461665"/>
          </a:xfrm>
          <a:prstGeom prst="rect">
            <a:avLst/>
          </a:prstGeom>
        </p:spPr>
        <p:txBody>
          <a:bodyPr wrap="none">
            <a:spAutoFit/>
          </a:bodyPr>
          <a:lstStyle/>
          <a:p>
            <a:pPr marL="285750" indent="-285750">
              <a:buFont typeface="Arial" panose="020B0604020202020204" pitchFamily="34" charset="0"/>
              <a:buChar char="•"/>
            </a:pPr>
            <a:r>
              <a:rPr lang="zh-CN" altLang="en-US" sz="2400" dirty="0">
                <a:solidFill>
                  <a:srgbClr val="007C6A"/>
                </a:solidFill>
                <a:latin typeface="Verdana" panose="020B0604030504040204" pitchFamily="34" charset="0"/>
              </a:rPr>
              <a:t>如果只是做纯内存缓存，可以都不用。</a:t>
            </a:r>
          </a:p>
        </p:txBody>
      </p:sp>
    </p:spTree>
    <p:custDataLst>
      <p:tags r:id="rId1"/>
    </p:custData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3" name="矩形 32"/>
          <p:cNvSpPr/>
          <p:nvPr/>
        </p:nvSpPr>
        <p:spPr>
          <a:xfrm>
            <a:off x="2618359" y="1071926"/>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37260" y="429260"/>
            <a:ext cx="1402080" cy="829945"/>
          </a:xfrm>
          <a:prstGeom prst="rect">
            <a:avLst/>
          </a:prstGeom>
          <a:noFill/>
          <a:ln>
            <a:noFill/>
          </a:ln>
        </p:spPr>
        <p:txBody>
          <a:bodyPr wrap="square" rtlCol="0" anchor="t">
            <a:spAutoFit/>
          </a:bodyPr>
          <a:lstStyle/>
          <a:p>
            <a:pPr algn="ctr"/>
            <a:r>
              <a:rPr lang="zh-CN" altLang="en-US" sz="4800" b="1">
                <a:solidFill>
                  <a:schemeClr val="bg1"/>
                </a:solidFill>
                <a:effectLst>
                  <a:outerShdw blurRad="38100" dist="19050" dir="2700000" algn="tl" rotWithShape="0">
                    <a:schemeClr val="dk1">
                      <a:alpha val="40000"/>
                    </a:schemeClr>
                  </a:outerShdw>
                </a:effectLst>
              </a:rPr>
              <a:t>目录</a:t>
            </a:r>
          </a:p>
        </p:txBody>
      </p:sp>
      <p:sp>
        <p:nvSpPr>
          <p:cNvPr id="6" name="矩形 5"/>
          <p:cNvSpPr/>
          <p:nvPr/>
        </p:nvSpPr>
        <p:spPr>
          <a:xfrm>
            <a:off x="2613407" y="72163"/>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613407" y="559943"/>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对角圆角矩形 10"/>
          <p:cNvSpPr/>
          <p:nvPr/>
        </p:nvSpPr>
        <p:spPr>
          <a:xfrm>
            <a:off x="3409061" y="121158"/>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对角圆角矩形 12"/>
          <p:cNvSpPr/>
          <p:nvPr/>
        </p:nvSpPr>
        <p:spPr>
          <a:xfrm>
            <a:off x="3409061" y="626618"/>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简介安装</a:t>
            </a:r>
            <a:endParaRPr lang="zh-CN" altLang="en-US" sz="2000" dirty="0"/>
          </a:p>
        </p:txBody>
      </p:sp>
      <p:sp>
        <p:nvSpPr>
          <p:cNvPr id="16" name="矩形 15"/>
          <p:cNvSpPr/>
          <p:nvPr/>
        </p:nvSpPr>
        <p:spPr>
          <a:xfrm>
            <a:off x="2591182" y="-18795"/>
            <a:ext cx="415290"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1</a:t>
            </a:r>
          </a:p>
        </p:txBody>
      </p:sp>
      <p:sp>
        <p:nvSpPr>
          <p:cNvPr id="17" name="矩形 16"/>
          <p:cNvSpPr/>
          <p:nvPr/>
        </p:nvSpPr>
        <p:spPr>
          <a:xfrm>
            <a:off x="2600707" y="468503"/>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2</a:t>
            </a:r>
          </a:p>
        </p:txBody>
      </p:sp>
      <p:sp>
        <p:nvSpPr>
          <p:cNvPr id="18" name="矩形 17"/>
          <p:cNvSpPr/>
          <p:nvPr/>
        </p:nvSpPr>
        <p:spPr>
          <a:xfrm>
            <a:off x="2535873" y="968528"/>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3</a:t>
            </a:r>
          </a:p>
        </p:txBody>
      </p:sp>
      <p:sp>
        <p:nvSpPr>
          <p:cNvPr id="20" name="矩形 19"/>
          <p:cNvSpPr/>
          <p:nvPr/>
        </p:nvSpPr>
        <p:spPr>
          <a:xfrm>
            <a:off x="3694048" y="97320"/>
            <a:ext cx="2542032"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NoSQL</a:t>
            </a:r>
            <a:r>
              <a:rPr lang="zh-CN" altLang="en-US" sz="2000" dirty="0">
                <a:solidFill>
                  <a:schemeClr val="bg1"/>
                </a:solidFill>
                <a:effectLst>
                  <a:outerShdw blurRad="38100" dist="19050" dir="2700000" algn="tl" rotWithShape="0">
                    <a:schemeClr val="dk1">
                      <a:alpha val="40000"/>
                    </a:schemeClr>
                  </a:outerShdw>
                </a:effectLst>
              </a:rPr>
              <a:t>数据库简介</a:t>
            </a:r>
          </a:p>
        </p:txBody>
      </p:sp>
      <p:sp>
        <p:nvSpPr>
          <p:cNvPr id="35" name="对角圆角矩形 10"/>
          <p:cNvSpPr/>
          <p:nvPr/>
        </p:nvSpPr>
        <p:spPr>
          <a:xfrm>
            <a:off x="3426523" y="1103566"/>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3715574" y="1091547"/>
            <a:ext cx="2498979"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五大数据类型</a:t>
            </a:r>
          </a:p>
        </p:txBody>
      </p:sp>
      <p:sp>
        <p:nvSpPr>
          <p:cNvPr id="37" name="矩形 36"/>
          <p:cNvSpPr/>
          <p:nvPr/>
        </p:nvSpPr>
        <p:spPr>
          <a:xfrm>
            <a:off x="2619503" y="1517015"/>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对角圆角矩形 12"/>
          <p:cNvSpPr/>
          <p:nvPr/>
        </p:nvSpPr>
        <p:spPr>
          <a:xfrm>
            <a:off x="3415157" y="1583690"/>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相关配置</a:t>
            </a:r>
            <a:endParaRPr lang="zh-CN" altLang="en-US" sz="2000" dirty="0"/>
          </a:p>
        </p:txBody>
      </p:sp>
      <p:sp>
        <p:nvSpPr>
          <p:cNvPr id="39" name="矩形 38"/>
          <p:cNvSpPr/>
          <p:nvPr/>
        </p:nvSpPr>
        <p:spPr>
          <a:xfrm>
            <a:off x="2606803" y="1425575"/>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4</a:t>
            </a:r>
          </a:p>
        </p:txBody>
      </p:sp>
      <p:sp>
        <p:nvSpPr>
          <p:cNvPr id="40" name="矩形 39"/>
          <p:cNvSpPr/>
          <p:nvPr/>
        </p:nvSpPr>
        <p:spPr>
          <a:xfrm>
            <a:off x="2612263" y="2028998"/>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2529777" y="1925600"/>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5</a:t>
            </a:r>
          </a:p>
        </p:txBody>
      </p:sp>
      <p:sp>
        <p:nvSpPr>
          <p:cNvPr id="42" name="对角圆角矩形 10"/>
          <p:cNvSpPr/>
          <p:nvPr/>
        </p:nvSpPr>
        <p:spPr>
          <a:xfrm>
            <a:off x="3420427" y="2060638"/>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3420427" y="2036923"/>
            <a:ext cx="3089275"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的</a:t>
            </a:r>
            <a:r>
              <a:rPr lang="en-US" altLang="zh-CN" sz="2000" dirty="0">
                <a:solidFill>
                  <a:schemeClr val="bg1"/>
                </a:solidFill>
                <a:effectLst>
                  <a:outerShdw blurRad="38100" dist="19050" dir="2700000" algn="tl" rotWithShape="0">
                    <a:schemeClr val="dk1">
                      <a:alpha val="40000"/>
                    </a:schemeClr>
                  </a:outerShdw>
                </a:effectLst>
              </a:rPr>
              <a:t>java</a:t>
            </a:r>
            <a:r>
              <a:rPr lang="zh-CN" altLang="en-US" sz="2000" dirty="0">
                <a:solidFill>
                  <a:schemeClr val="bg1"/>
                </a:solidFill>
                <a:effectLst>
                  <a:outerShdw blurRad="38100" dist="19050" dir="2700000" algn="tl" rotWithShape="0">
                    <a:schemeClr val="dk1">
                      <a:alpha val="40000"/>
                    </a:schemeClr>
                  </a:outerShdw>
                </a:effectLst>
              </a:rPr>
              <a:t>客户端</a:t>
            </a:r>
            <a:r>
              <a:rPr lang="en-US" altLang="zh-CN" sz="2000" dirty="0" err="1">
                <a:solidFill>
                  <a:schemeClr val="bg1"/>
                </a:solidFill>
                <a:effectLst>
                  <a:outerShdw blurRad="38100" dist="19050" dir="2700000" algn="tl" rotWithShape="0">
                    <a:schemeClr val="dk1">
                      <a:alpha val="40000"/>
                    </a:schemeClr>
                  </a:outerShdw>
                </a:effectLst>
              </a:rPr>
              <a:t>Jedis</a:t>
            </a:r>
            <a:endParaRPr lang="zh-CN" altLang="en-US" sz="2000" dirty="0">
              <a:solidFill>
                <a:schemeClr val="bg1"/>
              </a:solidFill>
              <a:effectLst>
                <a:outerShdw blurRad="38100" dist="19050" dir="2700000" algn="tl" rotWithShape="0">
                  <a:schemeClr val="dk1">
                    <a:alpha val="40000"/>
                  </a:schemeClr>
                </a:outerShdw>
              </a:effectLst>
            </a:endParaRPr>
          </a:p>
        </p:txBody>
      </p:sp>
      <p:sp>
        <p:nvSpPr>
          <p:cNvPr id="44" name="矩形 43"/>
          <p:cNvSpPr/>
          <p:nvPr/>
        </p:nvSpPr>
        <p:spPr>
          <a:xfrm>
            <a:off x="3977767" y="4296710"/>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3972815" y="3296947"/>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3972815" y="3784727"/>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对角圆角矩形 10"/>
          <p:cNvSpPr/>
          <p:nvPr/>
        </p:nvSpPr>
        <p:spPr>
          <a:xfrm>
            <a:off x="4768469" y="3345942"/>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对角圆角矩形 12"/>
          <p:cNvSpPr/>
          <p:nvPr/>
        </p:nvSpPr>
        <p:spPr>
          <a:xfrm>
            <a:off x="4768469" y="3851402"/>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主从复制</a:t>
            </a:r>
            <a:endParaRPr lang="zh-CN" altLang="en-US" sz="2000" dirty="0"/>
          </a:p>
        </p:txBody>
      </p:sp>
      <p:sp>
        <p:nvSpPr>
          <p:cNvPr id="49" name="矩形 48"/>
          <p:cNvSpPr/>
          <p:nvPr/>
        </p:nvSpPr>
        <p:spPr>
          <a:xfrm>
            <a:off x="3960115" y="3693287"/>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8</a:t>
            </a:r>
          </a:p>
        </p:txBody>
      </p:sp>
      <p:sp>
        <p:nvSpPr>
          <p:cNvPr id="50" name="矩形 49"/>
          <p:cNvSpPr/>
          <p:nvPr/>
        </p:nvSpPr>
        <p:spPr>
          <a:xfrm>
            <a:off x="3895281" y="4193312"/>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9</a:t>
            </a:r>
          </a:p>
        </p:txBody>
      </p:sp>
      <p:sp>
        <p:nvSpPr>
          <p:cNvPr id="51" name="矩形 50"/>
          <p:cNvSpPr/>
          <p:nvPr/>
        </p:nvSpPr>
        <p:spPr>
          <a:xfrm>
            <a:off x="5205984" y="3297809"/>
            <a:ext cx="2249170"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持久化</a:t>
            </a:r>
          </a:p>
        </p:txBody>
      </p:sp>
      <p:sp>
        <p:nvSpPr>
          <p:cNvPr id="52" name="对角圆角矩形 10"/>
          <p:cNvSpPr/>
          <p:nvPr/>
        </p:nvSpPr>
        <p:spPr>
          <a:xfrm>
            <a:off x="4785931" y="4328350"/>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5188077" y="4316196"/>
            <a:ext cx="2249170"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集群</a:t>
            </a:r>
          </a:p>
        </p:txBody>
      </p:sp>
      <p:sp>
        <p:nvSpPr>
          <p:cNvPr id="54" name="矩形 53"/>
          <p:cNvSpPr/>
          <p:nvPr/>
        </p:nvSpPr>
        <p:spPr>
          <a:xfrm>
            <a:off x="3978911" y="2815463"/>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对角圆角矩形 12"/>
          <p:cNvSpPr/>
          <p:nvPr/>
        </p:nvSpPr>
        <p:spPr>
          <a:xfrm>
            <a:off x="4774565" y="2882138"/>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事务</a:t>
            </a:r>
            <a:endParaRPr lang="zh-CN" altLang="en-US" sz="2000" dirty="0"/>
          </a:p>
        </p:txBody>
      </p:sp>
      <p:sp>
        <p:nvSpPr>
          <p:cNvPr id="56" name="矩形 55"/>
          <p:cNvSpPr/>
          <p:nvPr/>
        </p:nvSpPr>
        <p:spPr>
          <a:xfrm>
            <a:off x="3966211" y="2724023"/>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6</a:t>
            </a:r>
          </a:p>
        </p:txBody>
      </p:sp>
      <p:sp>
        <p:nvSpPr>
          <p:cNvPr id="57" name="矩形 56"/>
          <p:cNvSpPr/>
          <p:nvPr/>
        </p:nvSpPr>
        <p:spPr>
          <a:xfrm>
            <a:off x="3972815" y="3205476"/>
            <a:ext cx="415290"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7</a:t>
            </a:r>
          </a:p>
        </p:txBody>
      </p:sp>
      <p:sp>
        <p:nvSpPr>
          <p:cNvPr id="3" name="矩形 2"/>
          <p:cNvSpPr/>
          <p:nvPr/>
        </p:nvSpPr>
        <p:spPr>
          <a:xfrm>
            <a:off x="4798655" y="3855803"/>
            <a:ext cx="3089275" cy="400110"/>
          </a:xfrm>
          <a:prstGeom prst="rect">
            <a:avLst/>
          </a:prstGeom>
          <a:noFill/>
          <a:ln w="76200">
            <a:solidFill>
              <a:srgbClr val="00AF9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00544" y="0"/>
            <a:ext cx="3847528" cy="400110"/>
          </a:xfrm>
          <a:prstGeom prst="rect">
            <a:avLst/>
          </a:prstGeom>
          <a:noFill/>
          <a:ln>
            <a:noFill/>
          </a:ln>
        </p:spPr>
        <p:txBody>
          <a:bodyPr wrap="none" rtlCol="0" anchor="t">
            <a:spAutoFit/>
          </a:bodyPr>
          <a:lstStyle/>
          <a:p>
            <a:pPr algn="ctr"/>
            <a:r>
              <a:rPr lang="en-US" altLang="zh-CN" sz="2000" dirty="0">
                <a:effectLst>
                  <a:outerShdw blurRad="38100" dist="19050" dir="2700000" algn="tl" rotWithShape="0">
                    <a:schemeClr val="dk1">
                      <a:alpha val="40000"/>
                    </a:schemeClr>
                  </a:outerShdw>
                </a:effectLst>
              </a:rPr>
              <a:t>NoSQL</a:t>
            </a:r>
            <a:r>
              <a:rPr lang="zh-CN" altLang="en-US" sz="2000" dirty="0">
                <a:effectLst>
                  <a:outerShdw blurRad="38100" dist="19050" dir="2700000" algn="tl" rotWithShape="0">
                    <a:schemeClr val="dk1">
                      <a:alpha val="40000"/>
                    </a:schemeClr>
                  </a:outerShdw>
                </a:effectLst>
              </a:rPr>
              <a:t>数据库简介</a:t>
            </a:r>
            <a:r>
              <a:rPr lang="en-US" altLang="zh-CN" sz="2000" dirty="0">
                <a:effectLst>
                  <a:outerShdw blurRad="38100" dist="19050" dir="2700000" algn="tl" rotWithShape="0">
                    <a:schemeClr val="dk1">
                      <a:alpha val="40000"/>
                    </a:schemeClr>
                  </a:outerShdw>
                </a:effectLst>
              </a:rPr>
              <a:t>—</a:t>
            </a:r>
            <a:r>
              <a:rPr lang="zh-CN" altLang="en-US" sz="2000" dirty="0">
                <a:effectLst>
                  <a:outerShdw blurRad="38100" dist="19050" dir="2700000" algn="tl" rotWithShape="0">
                    <a:schemeClr val="dk1">
                      <a:alpha val="40000"/>
                    </a:schemeClr>
                  </a:outerShdw>
                </a:effectLst>
              </a:rPr>
              <a:t>列式数据库</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20" name="矩形 19"/>
          <p:cNvSpPr/>
          <p:nvPr/>
        </p:nvSpPr>
        <p:spPr>
          <a:xfrm>
            <a:off x="721013" y="300264"/>
            <a:ext cx="3627916" cy="553998"/>
          </a:xfrm>
          <a:prstGeom prst="rect">
            <a:avLst/>
          </a:prstGeom>
        </p:spPr>
        <p:txBody>
          <a:bodyPr wrap="none">
            <a:spAutoFit/>
          </a:bodyPr>
          <a:lstStyle/>
          <a:p>
            <a:pPr marL="342900" indent="-342900">
              <a:lnSpc>
                <a:spcPct val="150000"/>
              </a:lnSpc>
              <a:buFont typeface="Wingdings" panose="05000000000000000000" pitchFamily="2" charset="2"/>
              <a:buChar char="Ø"/>
            </a:pPr>
            <a:r>
              <a:rPr lang="zh-CN" altLang="en-US" sz="2000" b="1">
                <a:solidFill>
                  <a:srgbClr val="007C6A"/>
                </a:solidFill>
              </a:rPr>
              <a:t>先看什么是行式存储数据库</a:t>
            </a:r>
            <a:endParaRPr lang="en-US" altLang="zh-CN" sz="2000" b="1">
              <a:solidFill>
                <a:srgbClr val="007C6A"/>
              </a:solidFill>
            </a:endParaRPr>
          </a:p>
        </p:txBody>
      </p:sp>
      <p:graphicFrame>
        <p:nvGraphicFramePr>
          <p:cNvPr id="21" name="表格 20"/>
          <p:cNvGraphicFramePr>
            <a:graphicFrameLocks noGrp="1"/>
          </p:cNvGraphicFramePr>
          <p:nvPr/>
        </p:nvGraphicFramePr>
        <p:xfrm>
          <a:off x="235756" y="964370"/>
          <a:ext cx="3591428" cy="1463040"/>
        </p:xfrm>
        <a:graphic>
          <a:graphicData uri="http://schemas.openxmlformats.org/drawingml/2006/table">
            <a:tbl>
              <a:tblPr firstRow="1" bandRow="1">
                <a:tableStyleId>{5C22544A-7EE6-4342-B048-85BDC9FD1C3A}</a:tableStyleId>
              </a:tblPr>
              <a:tblGrid>
                <a:gridCol w="897857">
                  <a:extLst>
                    <a:ext uri="{9D8B030D-6E8A-4147-A177-3AD203B41FA5}">
                      <a16:colId xmlns:a16="http://schemas.microsoft.com/office/drawing/2014/main" val="20000"/>
                    </a:ext>
                  </a:extLst>
                </a:gridCol>
                <a:gridCol w="897857">
                  <a:extLst>
                    <a:ext uri="{9D8B030D-6E8A-4147-A177-3AD203B41FA5}">
                      <a16:colId xmlns:a16="http://schemas.microsoft.com/office/drawing/2014/main" val="20001"/>
                    </a:ext>
                  </a:extLst>
                </a:gridCol>
                <a:gridCol w="897857">
                  <a:extLst>
                    <a:ext uri="{9D8B030D-6E8A-4147-A177-3AD203B41FA5}">
                      <a16:colId xmlns:a16="http://schemas.microsoft.com/office/drawing/2014/main" val="20002"/>
                    </a:ext>
                  </a:extLst>
                </a:gridCol>
                <a:gridCol w="897857">
                  <a:extLst>
                    <a:ext uri="{9D8B030D-6E8A-4147-A177-3AD203B41FA5}">
                      <a16:colId xmlns:a16="http://schemas.microsoft.com/office/drawing/2014/main" val="20003"/>
                    </a:ext>
                  </a:extLst>
                </a:gridCol>
              </a:tblGrid>
              <a:tr h="365760">
                <a:tc>
                  <a:txBody>
                    <a:bodyPr/>
                    <a:lstStyle/>
                    <a:p>
                      <a:r>
                        <a:rPr lang="en-US" altLang="zh-CN"/>
                        <a:t>id</a:t>
                      </a:r>
                      <a:endParaRPr lang="zh-CN" altLang="en-US"/>
                    </a:p>
                  </a:txBody>
                  <a:tcPr/>
                </a:tc>
                <a:tc>
                  <a:txBody>
                    <a:bodyPr/>
                    <a:lstStyle/>
                    <a:p>
                      <a:r>
                        <a:rPr lang="en-US" altLang="zh-CN"/>
                        <a:t>name</a:t>
                      </a:r>
                      <a:endParaRPr lang="zh-CN" altLang="en-US"/>
                    </a:p>
                  </a:txBody>
                  <a:tcPr/>
                </a:tc>
                <a:tc>
                  <a:txBody>
                    <a:bodyPr/>
                    <a:lstStyle/>
                    <a:p>
                      <a:r>
                        <a:rPr lang="en-US" altLang="zh-CN"/>
                        <a:t>city</a:t>
                      </a:r>
                      <a:endParaRPr lang="zh-CN" altLang="en-US"/>
                    </a:p>
                  </a:txBody>
                  <a:tcPr/>
                </a:tc>
                <a:tc>
                  <a:txBody>
                    <a:bodyPr/>
                    <a:lstStyle/>
                    <a:p>
                      <a:r>
                        <a:rPr lang="en-US" altLang="zh-CN"/>
                        <a:t>age</a:t>
                      </a:r>
                      <a:endParaRPr lang="zh-CN" altLang="en-US"/>
                    </a:p>
                  </a:txBody>
                  <a:tcPr/>
                </a:tc>
                <a:extLst>
                  <a:ext uri="{0D108BD9-81ED-4DB2-BD59-A6C34878D82A}">
                    <a16:rowId xmlns:a16="http://schemas.microsoft.com/office/drawing/2014/main" val="10000"/>
                  </a:ext>
                </a:extLst>
              </a:tr>
              <a:tr h="365760">
                <a:tc>
                  <a:txBody>
                    <a:bodyPr/>
                    <a:lstStyle/>
                    <a:p>
                      <a:r>
                        <a:rPr lang="en-US" altLang="zh-CN"/>
                        <a:t>1</a:t>
                      </a:r>
                      <a:endParaRPr lang="zh-CN" altLang="en-US"/>
                    </a:p>
                  </a:txBody>
                  <a:tcPr/>
                </a:tc>
                <a:tc>
                  <a:txBody>
                    <a:bodyPr/>
                    <a:lstStyle/>
                    <a:p>
                      <a:r>
                        <a:rPr lang="zh-CN" altLang="en-US"/>
                        <a:t>张三</a:t>
                      </a:r>
                    </a:p>
                  </a:txBody>
                  <a:tcPr/>
                </a:tc>
                <a:tc>
                  <a:txBody>
                    <a:bodyPr/>
                    <a:lstStyle/>
                    <a:p>
                      <a:r>
                        <a:rPr lang="zh-CN" altLang="en-US"/>
                        <a:t>北京</a:t>
                      </a:r>
                    </a:p>
                  </a:txBody>
                  <a:tcPr/>
                </a:tc>
                <a:tc>
                  <a:txBody>
                    <a:bodyPr/>
                    <a:lstStyle/>
                    <a:p>
                      <a:r>
                        <a:rPr lang="en-US" altLang="zh-CN"/>
                        <a:t>20</a:t>
                      </a:r>
                      <a:endParaRPr lang="zh-CN" altLang="en-US"/>
                    </a:p>
                  </a:txBody>
                  <a:tcPr/>
                </a:tc>
                <a:extLst>
                  <a:ext uri="{0D108BD9-81ED-4DB2-BD59-A6C34878D82A}">
                    <a16:rowId xmlns:a16="http://schemas.microsoft.com/office/drawing/2014/main" val="10001"/>
                  </a:ext>
                </a:extLst>
              </a:tr>
              <a:tr h="365760">
                <a:tc>
                  <a:txBody>
                    <a:bodyPr/>
                    <a:lstStyle/>
                    <a:p>
                      <a:r>
                        <a:rPr lang="en-US" altLang="zh-CN"/>
                        <a:t>2</a:t>
                      </a:r>
                      <a:endParaRPr lang="zh-CN" altLang="en-US"/>
                    </a:p>
                  </a:txBody>
                  <a:tcPr/>
                </a:tc>
                <a:tc>
                  <a:txBody>
                    <a:bodyPr/>
                    <a:lstStyle/>
                    <a:p>
                      <a:r>
                        <a:rPr lang="zh-CN" altLang="en-US"/>
                        <a:t>李四</a:t>
                      </a:r>
                    </a:p>
                  </a:txBody>
                  <a:tcPr/>
                </a:tc>
                <a:tc>
                  <a:txBody>
                    <a:bodyPr/>
                    <a:lstStyle/>
                    <a:p>
                      <a:r>
                        <a:rPr lang="zh-CN" altLang="en-US"/>
                        <a:t>上海</a:t>
                      </a:r>
                    </a:p>
                  </a:txBody>
                  <a:tcPr/>
                </a:tc>
                <a:tc>
                  <a:txBody>
                    <a:bodyPr/>
                    <a:lstStyle/>
                    <a:p>
                      <a:r>
                        <a:rPr lang="en-US" altLang="zh-CN"/>
                        <a:t>45</a:t>
                      </a:r>
                      <a:endParaRPr lang="zh-CN" altLang="en-US"/>
                    </a:p>
                  </a:txBody>
                  <a:tcPr/>
                </a:tc>
                <a:extLst>
                  <a:ext uri="{0D108BD9-81ED-4DB2-BD59-A6C34878D82A}">
                    <a16:rowId xmlns:a16="http://schemas.microsoft.com/office/drawing/2014/main" val="10002"/>
                  </a:ext>
                </a:extLst>
              </a:tr>
              <a:tr h="365760">
                <a:tc>
                  <a:txBody>
                    <a:bodyPr/>
                    <a:lstStyle/>
                    <a:p>
                      <a:r>
                        <a:rPr lang="en-US" altLang="zh-CN"/>
                        <a:t>3</a:t>
                      </a:r>
                      <a:endParaRPr lang="zh-CN" altLang="en-US"/>
                    </a:p>
                  </a:txBody>
                  <a:tcPr/>
                </a:tc>
                <a:tc>
                  <a:txBody>
                    <a:bodyPr/>
                    <a:lstStyle/>
                    <a:p>
                      <a:r>
                        <a:rPr lang="zh-CN" altLang="en-US"/>
                        <a:t>王五</a:t>
                      </a:r>
                    </a:p>
                  </a:txBody>
                  <a:tcPr/>
                </a:tc>
                <a:tc>
                  <a:txBody>
                    <a:bodyPr/>
                    <a:lstStyle/>
                    <a:p>
                      <a:r>
                        <a:rPr lang="zh-CN" altLang="en-US"/>
                        <a:t>哈尔滨</a:t>
                      </a:r>
                    </a:p>
                  </a:txBody>
                  <a:tcPr/>
                </a:tc>
                <a:tc>
                  <a:txBody>
                    <a:bodyPr/>
                    <a:lstStyle/>
                    <a:p>
                      <a:r>
                        <a:rPr lang="en-US" altLang="zh-CN" dirty="0"/>
                        <a:t>30</a:t>
                      </a:r>
                      <a:endParaRPr lang="zh-CN" altLang="en-US" dirty="0"/>
                    </a:p>
                  </a:txBody>
                  <a:tcPr/>
                </a:tc>
                <a:extLst>
                  <a:ext uri="{0D108BD9-81ED-4DB2-BD59-A6C34878D82A}">
                    <a16:rowId xmlns:a16="http://schemas.microsoft.com/office/drawing/2014/main" val="10003"/>
                  </a:ext>
                </a:extLst>
              </a:tr>
            </a:tbl>
          </a:graphicData>
        </a:graphic>
      </p:graphicFrame>
      <p:sp>
        <p:nvSpPr>
          <p:cNvPr id="22" name="矩形 21"/>
          <p:cNvSpPr/>
          <p:nvPr/>
        </p:nvSpPr>
        <p:spPr>
          <a:xfrm>
            <a:off x="5458192" y="801555"/>
            <a:ext cx="3240360" cy="1791223"/>
          </a:xfrm>
          <a:prstGeom prst="rect">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 5"/>
          <p:cNvSpPr/>
          <p:nvPr/>
        </p:nvSpPr>
        <p:spPr>
          <a:xfrm>
            <a:off x="5458192" y="1944706"/>
            <a:ext cx="1656184"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FF0000"/>
                </a:solidFill>
              </a:rPr>
              <a:t>1</a:t>
            </a:r>
            <a:r>
              <a:rPr lang="en-US" altLang="zh-CN" sz="1600"/>
              <a:t>,</a:t>
            </a:r>
            <a:r>
              <a:rPr lang="zh-CN" altLang="en-US" sz="1600"/>
              <a:t>张三</a:t>
            </a:r>
            <a:r>
              <a:rPr lang="en-US" altLang="zh-CN" sz="1600"/>
              <a:t>,</a:t>
            </a:r>
            <a:r>
              <a:rPr lang="zh-CN" altLang="en-US" sz="1600"/>
              <a:t>北京</a:t>
            </a:r>
          </a:p>
          <a:p>
            <a:pPr algn="ctr"/>
            <a:r>
              <a:rPr lang="en-US" altLang="zh-CN" sz="1600"/>
              <a:t>,20</a:t>
            </a:r>
            <a:endParaRPr lang="zh-CN" altLang="en-US" sz="1600"/>
          </a:p>
        </p:txBody>
      </p:sp>
      <p:sp>
        <p:nvSpPr>
          <p:cNvPr id="24" name="圆角矩形 6"/>
          <p:cNvSpPr/>
          <p:nvPr/>
        </p:nvSpPr>
        <p:spPr>
          <a:xfrm>
            <a:off x="7114376" y="1944706"/>
            <a:ext cx="1584176"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FF0000"/>
                </a:solidFill>
              </a:rPr>
              <a:t>2</a:t>
            </a:r>
            <a:r>
              <a:rPr lang="en-US" altLang="zh-CN" sz="1600"/>
              <a:t>,</a:t>
            </a:r>
            <a:r>
              <a:rPr lang="zh-CN" altLang="en-US" sz="1600"/>
              <a:t>李四</a:t>
            </a:r>
            <a:r>
              <a:rPr lang="en-US" altLang="zh-CN" sz="1600"/>
              <a:t>,</a:t>
            </a:r>
            <a:r>
              <a:rPr lang="zh-CN" altLang="en-US" sz="1600"/>
              <a:t>上海</a:t>
            </a:r>
          </a:p>
          <a:p>
            <a:pPr algn="ctr"/>
            <a:r>
              <a:rPr lang="en-US" altLang="zh-CN" sz="1600"/>
              <a:t>,45</a:t>
            </a:r>
            <a:endParaRPr lang="zh-CN" altLang="en-US" sz="1600"/>
          </a:p>
        </p:txBody>
      </p:sp>
      <p:sp>
        <p:nvSpPr>
          <p:cNvPr id="25" name="圆角矩形 7"/>
          <p:cNvSpPr/>
          <p:nvPr/>
        </p:nvSpPr>
        <p:spPr>
          <a:xfrm>
            <a:off x="5542788" y="1175231"/>
            <a:ext cx="1499580" cy="7464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rgbClr val="FF0000"/>
                </a:solidFill>
              </a:rPr>
              <a:t>3</a:t>
            </a:r>
            <a:r>
              <a:rPr lang="en-US" altLang="zh-CN" sz="1400"/>
              <a:t>,</a:t>
            </a:r>
            <a:r>
              <a:rPr lang="zh-CN" altLang="en-US" sz="1400"/>
              <a:t>王五</a:t>
            </a:r>
            <a:r>
              <a:rPr lang="en-US" altLang="zh-CN" sz="1400"/>
              <a:t>,</a:t>
            </a:r>
            <a:r>
              <a:rPr lang="zh-CN" altLang="en-US" sz="1400"/>
              <a:t>哈尔滨</a:t>
            </a:r>
          </a:p>
          <a:p>
            <a:pPr algn="ctr"/>
            <a:r>
              <a:rPr lang="en-US" altLang="zh-CN" sz="1400"/>
              <a:t>,30</a:t>
            </a:r>
            <a:endParaRPr lang="zh-CN" altLang="en-US" sz="1400"/>
          </a:p>
        </p:txBody>
      </p:sp>
      <p:sp>
        <p:nvSpPr>
          <p:cNvPr id="26" name="矩形 25"/>
          <p:cNvSpPr/>
          <p:nvPr/>
        </p:nvSpPr>
        <p:spPr>
          <a:xfrm>
            <a:off x="2970570" y="2898896"/>
            <a:ext cx="1197186" cy="523220"/>
          </a:xfrm>
          <a:prstGeom prst="rect">
            <a:avLst/>
          </a:prstGeom>
          <a:noFill/>
        </p:spPr>
        <p:txBody>
          <a:bodyPr wrap="square" lIns="91440" tIns="45720" rIns="91440" bIns="45720">
            <a:spAutoFit/>
          </a:bodyPr>
          <a:lstStyle/>
          <a:p>
            <a:pPr algn="ctr"/>
            <a:r>
              <a:rPr lang="en-US" altLang="zh-CN" sz="2800">
                <a:ln w="0"/>
                <a:solidFill>
                  <a:schemeClr val="accent1"/>
                </a:solidFill>
                <a:effectLst>
                  <a:outerShdw blurRad="38100" dist="25400" dir="5400000" algn="ctr" rotWithShape="0">
                    <a:srgbClr val="6E747A">
                      <a:alpha val="43000"/>
                    </a:srgbClr>
                  </a:outerShdw>
                </a:effectLst>
              </a:rPr>
              <a:t>i</a:t>
            </a:r>
            <a:r>
              <a:rPr lang="en-US" altLang="zh-CN" sz="2800" b="0" cap="none" spc="0">
                <a:ln w="0"/>
                <a:solidFill>
                  <a:schemeClr val="accent1"/>
                </a:solidFill>
                <a:effectLst>
                  <a:outerShdw blurRad="38100" dist="25400" dir="5400000" algn="ctr" rotWithShape="0">
                    <a:srgbClr val="6E747A">
                      <a:alpha val="43000"/>
                    </a:srgbClr>
                  </a:outerShdw>
                </a:effectLst>
              </a:rPr>
              <a:t>ndex</a:t>
            </a:r>
            <a:endParaRPr lang="zh-CN" altLang="en-US" sz="2800" b="0" cap="none" spc="0">
              <a:ln w="0"/>
              <a:solidFill>
                <a:schemeClr val="accent1"/>
              </a:solidFill>
              <a:effectLst>
                <a:outerShdw blurRad="38100" dist="25400" dir="5400000" algn="ctr" rotWithShape="0">
                  <a:srgbClr val="6E747A">
                    <a:alpha val="43000"/>
                  </a:srgbClr>
                </a:outerShdw>
              </a:effectLst>
            </a:endParaRPr>
          </a:p>
        </p:txBody>
      </p:sp>
      <p:sp>
        <p:nvSpPr>
          <p:cNvPr id="27" name="左大括号 26"/>
          <p:cNvSpPr/>
          <p:nvPr/>
        </p:nvSpPr>
        <p:spPr>
          <a:xfrm>
            <a:off x="4093817" y="2669644"/>
            <a:ext cx="360040" cy="98172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8" name="直接箭头连接符 27"/>
          <p:cNvCxnSpPr/>
          <p:nvPr/>
        </p:nvCxnSpPr>
        <p:spPr>
          <a:xfrm flipV="1">
            <a:off x="4579734" y="2268742"/>
            <a:ext cx="1224136" cy="911842"/>
          </a:xfrm>
          <a:prstGeom prst="straightConnector1">
            <a:avLst/>
          </a:prstGeom>
          <a:ln w="28575">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V="1">
            <a:off x="4531347" y="1566021"/>
            <a:ext cx="1233016" cy="1158642"/>
          </a:xfrm>
          <a:prstGeom prst="straightConnector1">
            <a:avLst/>
          </a:prstGeom>
          <a:ln w="28575">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V="1">
            <a:off x="4653864" y="2173954"/>
            <a:ext cx="2781014" cy="1509941"/>
          </a:xfrm>
          <a:prstGeom prst="straightConnector1">
            <a:avLst/>
          </a:prstGeom>
          <a:ln w="28575">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627487" y="3149309"/>
            <a:ext cx="1848077" cy="158417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2" name="矩形 31"/>
          <p:cNvSpPr/>
          <p:nvPr/>
        </p:nvSpPr>
        <p:spPr>
          <a:xfrm>
            <a:off x="393248" y="3305943"/>
            <a:ext cx="1741280" cy="369332"/>
          </a:xfrm>
          <a:prstGeom prst="rect">
            <a:avLst/>
          </a:prstGeom>
          <a:noFill/>
        </p:spPr>
        <p:txBody>
          <a:bodyPr wrap="square" lIns="91440" tIns="45720" rIns="91440" bIns="45720">
            <a:spAutoFit/>
          </a:bodyPr>
          <a:lstStyle/>
          <a:p>
            <a:pPr algn="ctr"/>
            <a:r>
              <a:rPr lang="zh-CN" altLang="en-US" dirty="0">
                <a:ln w="0"/>
                <a:solidFill>
                  <a:schemeClr val="accent1"/>
                </a:solidFill>
                <a:effectLst>
                  <a:outerShdw blurRad="38100" dist="25400" dir="5400000" algn="ctr" rotWithShape="0">
                    <a:srgbClr val="6E747A">
                      <a:alpha val="43000"/>
                    </a:srgbClr>
                  </a:outerShdw>
                </a:effectLst>
              </a:rPr>
              <a:t>姓名</a:t>
            </a:r>
            <a:r>
              <a:rPr lang="en-US" altLang="zh-CN" dirty="0">
                <a:ln w="0"/>
                <a:solidFill>
                  <a:schemeClr val="accent1"/>
                </a:solidFill>
                <a:effectLst>
                  <a:outerShdw blurRad="38100" dist="25400" dir="5400000" algn="ctr" rotWithShape="0">
                    <a:srgbClr val="6E747A">
                      <a:alpha val="43000"/>
                    </a:srgbClr>
                  </a:outerShdw>
                </a:effectLst>
              </a:rPr>
              <a:t>: </a:t>
            </a:r>
            <a:r>
              <a:rPr lang="zh-CN" altLang="en-US" dirty="0">
                <a:ln w="0"/>
                <a:solidFill>
                  <a:schemeClr val="accent1"/>
                </a:solidFill>
                <a:effectLst>
                  <a:outerShdw blurRad="38100" dist="25400" dir="5400000" algn="ctr" rotWithShape="0">
                    <a:srgbClr val="6E747A">
                      <a:alpha val="43000"/>
                    </a:srgbClr>
                  </a:outerShdw>
                </a:effectLst>
              </a:rPr>
              <a:t>王五</a:t>
            </a:r>
            <a:endParaRPr lang="zh-CN" altLang="en-US" b="0" cap="none" spc="0" dirty="0">
              <a:ln w="0"/>
              <a:solidFill>
                <a:schemeClr val="accent1"/>
              </a:solidFill>
              <a:effectLst>
                <a:outerShdw blurRad="38100" dist="25400" dir="5400000" algn="ctr" rotWithShape="0">
                  <a:srgbClr val="6E747A">
                    <a:alpha val="43000"/>
                  </a:srgbClr>
                </a:outerShdw>
              </a:effectLst>
            </a:endParaRPr>
          </a:p>
        </p:txBody>
      </p:sp>
      <p:sp>
        <p:nvSpPr>
          <p:cNvPr id="33" name="矩形 32"/>
          <p:cNvSpPr/>
          <p:nvPr/>
        </p:nvSpPr>
        <p:spPr>
          <a:xfrm>
            <a:off x="500045" y="4019714"/>
            <a:ext cx="1741280" cy="369332"/>
          </a:xfrm>
          <a:prstGeom prst="rect">
            <a:avLst/>
          </a:prstGeom>
          <a:noFill/>
        </p:spPr>
        <p:txBody>
          <a:bodyPr wrap="square" lIns="91440" tIns="45720" rIns="91440" bIns="45720">
            <a:spAutoFit/>
          </a:bodyPr>
          <a:lstStyle/>
          <a:p>
            <a:pPr algn="ctr"/>
            <a:r>
              <a:rPr lang="zh-CN" altLang="en-US">
                <a:ln w="0"/>
                <a:solidFill>
                  <a:schemeClr val="accent1"/>
                </a:solidFill>
                <a:effectLst>
                  <a:outerShdw blurRad="38100" dist="25400" dir="5400000" algn="ctr" rotWithShape="0">
                    <a:srgbClr val="6E747A">
                      <a:alpha val="43000"/>
                    </a:srgbClr>
                  </a:outerShdw>
                </a:effectLst>
              </a:rPr>
              <a:t>城市</a:t>
            </a:r>
            <a:r>
              <a:rPr lang="en-US" altLang="zh-CN">
                <a:ln w="0"/>
                <a:solidFill>
                  <a:schemeClr val="accent1"/>
                </a:solidFill>
                <a:effectLst>
                  <a:outerShdw blurRad="38100" dist="25400" dir="5400000" algn="ctr" rotWithShape="0">
                    <a:srgbClr val="6E747A">
                      <a:alpha val="43000"/>
                    </a:srgbClr>
                  </a:outerShdw>
                </a:effectLst>
              </a:rPr>
              <a:t>: </a:t>
            </a:r>
            <a:r>
              <a:rPr lang="zh-CN" altLang="en-US">
                <a:ln w="0"/>
                <a:solidFill>
                  <a:schemeClr val="accent1"/>
                </a:solidFill>
                <a:effectLst>
                  <a:outerShdw blurRad="38100" dist="25400" dir="5400000" algn="ctr" rotWithShape="0">
                    <a:srgbClr val="6E747A">
                      <a:alpha val="43000"/>
                    </a:srgbClr>
                  </a:outerShdw>
                </a:effectLst>
              </a:rPr>
              <a:t>哈尔滨</a:t>
            </a:r>
            <a:endParaRPr lang="zh-CN" altLang="en-US" b="0" cap="none" spc="0">
              <a:ln w="0"/>
              <a:solidFill>
                <a:schemeClr val="accent1"/>
              </a:solidFill>
              <a:effectLst>
                <a:outerShdw blurRad="38100" dist="25400" dir="5400000" algn="ctr" rotWithShape="0">
                  <a:srgbClr val="6E747A">
                    <a:alpha val="43000"/>
                  </a:srgbClr>
                </a:outerShdw>
              </a:effectLst>
            </a:endParaRPr>
          </a:p>
        </p:txBody>
      </p:sp>
      <p:sp>
        <p:nvSpPr>
          <p:cNvPr id="34" name="矩形 33"/>
          <p:cNvSpPr/>
          <p:nvPr/>
        </p:nvSpPr>
        <p:spPr>
          <a:xfrm>
            <a:off x="265806" y="3650382"/>
            <a:ext cx="1741280" cy="369332"/>
          </a:xfrm>
          <a:prstGeom prst="rect">
            <a:avLst/>
          </a:prstGeom>
          <a:noFill/>
        </p:spPr>
        <p:txBody>
          <a:bodyPr wrap="square" lIns="91440" tIns="45720" rIns="91440" bIns="45720">
            <a:spAutoFit/>
          </a:bodyPr>
          <a:lstStyle/>
          <a:p>
            <a:pPr algn="ctr"/>
            <a:r>
              <a:rPr lang="zh-CN" altLang="en-US">
                <a:ln w="0"/>
                <a:solidFill>
                  <a:schemeClr val="accent1"/>
                </a:solidFill>
                <a:effectLst>
                  <a:outerShdw blurRad="38100" dist="25400" dir="5400000" algn="ctr" rotWithShape="0">
                    <a:srgbClr val="6E747A">
                      <a:alpha val="43000"/>
                    </a:srgbClr>
                  </a:outerShdw>
                </a:effectLst>
              </a:rPr>
              <a:t>年龄</a:t>
            </a:r>
            <a:r>
              <a:rPr lang="en-US" altLang="zh-CN">
                <a:ln w="0"/>
                <a:solidFill>
                  <a:schemeClr val="accent1"/>
                </a:solidFill>
                <a:effectLst>
                  <a:outerShdw blurRad="38100" dist="25400" dir="5400000" algn="ctr" rotWithShape="0">
                    <a:srgbClr val="6E747A">
                      <a:alpha val="43000"/>
                    </a:srgbClr>
                  </a:outerShdw>
                </a:effectLst>
              </a:rPr>
              <a:t>: 30</a:t>
            </a:r>
            <a:endParaRPr lang="zh-CN" altLang="en-US" b="0" cap="none" spc="0">
              <a:ln w="0"/>
              <a:solidFill>
                <a:schemeClr val="accent1"/>
              </a:solidFill>
              <a:effectLst>
                <a:outerShdw blurRad="38100" dist="25400" dir="5400000" algn="ctr" rotWithShape="0">
                  <a:srgbClr val="6E747A">
                    <a:alpha val="43000"/>
                  </a:srgbClr>
                </a:outerShdw>
              </a:effectLst>
            </a:endParaRPr>
          </a:p>
        </p:txBody>
      </p:sp>
      <p:sp>
        <p:nvSpPr>
          <p:cNvPr id="35" name="矩形 34"/>
          <p:cNvSpPr/>
          <p:nvPr/>
        </p:nvSpPr>
        <p:spPr>
          <a:xfrm>
            <a:off x="2603006" y="3738234"/>
            <a:ext cx="5306406" cy="523220"/>
          </a:xfrm>
          <a:prstGeom prst="rect">
            <a:avLst/>
          </a:prstGeom>
          <a:noFill/>
        </p:spPr>
        <p:txBody>
          <a:bodyPr wrap="square" lIns="91440" tIns="45720" rIns="91440" bIns="45720">
            <a:spAutoFit/>
          </a:bodyPr>
          <a:lstStyle/>
          <a:p>
            <a:pPr algn="ctr"/>
            <a:r>
              <a:rPr lang="en-US" altLang="zh-CN" sz="2800" b="0" cap="none" spc="0">
                <a:ln w="0"/>
                <a:solidFill>
                  <a:schemeClr val="accent1"/>
                </a:solidFill>
                <a:effectLst>
                  <a:outerShdw blurRad="38100" dist="25400" dir="5400000" algn="ctr" rotWithShape="0">
                    <a:srgbClr val="6E747A">
                      <a:alpha val="43000"/>
                    </a:srgbClr>
                  </a:outerShdw>
                </a:effectLst>
              </a:rPr>
              <a:t>select * from users where id =3 </a:t>
            </a:r>
            <a:endParaRPr lang="zh-CN" altLang="en-US" sz="2800" b="0" cap="none" spc="0">
              <a:ln w="0"/>
              <a:solidFill>
                <a:schemeClr val="accent1"/>
              </a:solidFill>
              <a:effectLst>
                <a:outerShdw blurRad="38100" dist="25400" dir="5400000" algn="ctr" rotWithShape="0">
                  <a:srgbClr val="6E747A">
                    <a:alpha val="43000"/>
                  </a:srgbClr>
                </a:outerShdw>
              </a:effectLst>
            </a:endParaRPr>
          </a:p>
        </p:txBody>
      </p:sp>
      <p:sp>
        <p:nvSpPr>
          <p:cNvPr id="36" name="矩形 35"/>
          <p:cNvSpPr/>
          <p:nvPr/>
        </p:nvSpPr>
        <p:spPr>
          <a:xfrm>
            <a:off x="2265456" y="4389046"/>
            <a:ext cx="5306406" cy="523220"/>
          </a:xfrm>
          <a:prstGeom prst="rect">
            <a:avLst/>
          </a:prstGeom>
          <a:noFill/>
        </p:spPr>
        <p:txBody>
          <a:bodyPr wrap="square" lIns="91440" tIns="45720" rIns="91440" bIns="45720">
            <a:spAutoFit/>
          </a:bodyPr>
          <a:lstStyle/>
          <a:p>
            <a:pPr algn="ctr"/>
            <a:r>
              <a:rPr lang="en-US" altLang="zh-CN" sz="2800" b="0" cap="none" spc="0">
                <a:ln w="0"/>
                <a:solidFill>
                  <a:schemeClr val="accent1"/>
                </a:solidFill>
                <a:effectLst>
                  <a:outerShdw blurRad="38100" dist="25400" dir="5400000" algn="ctr" rotWithShape="0">
                    <a:srgbClr val="6E747A">
                      <a:alpha val="43000"/>
                    </a:srgbClr>
                  </a:outerShdw>
                </a:effectLst>
              </a:rPr>
              <a:t>select avg(age) from users  </a:t>
            </a:r>
            <a:endParaRPr lang="zh-CN" altLang="en-US" sz="2800" b="0" cap="none" spc="0">
              <a:ln w="0"/>
              <a:solidFill>
                <a:schemeClr val="accent1"/>
              </a:solidFill>
              <a:effectLst>
                <a:outerShdw blurRad="38100" dist="25400" dir="5400000" algn="ctr" rotWithShape="0">
                  <a:srgbClr val="6E747A">
                    <a:alpha val="43000"/>
                  </a:srgbClr>
                </a:outerShdw>
              </a:effectLst>
            </a:endParaRPr>
          </a:p>
        </p:txBody>
      </p:sp>
      <p:sp>
        <p:nvSpPr>
          <p:cNvPr id="37" name="矩形 36"/>
          <p:cNvSpPr/>
          <p:nvPr/>
        </p:nvSpPr>
        <p:spPr>
          <a:xfrm>
            <a:off x="7571862" y="3738234"/>
            <a:ext cx="1197186" cy="523220"/>
          </a:xfrm>
          <a:prstGeom prst="rect">
            <a:avLst/>
          </a:prstGeom>
          <a:noFill/>
        </p:spPr>
        <p:txBody>
          <a:bodyPr wrap="square" lIns="91440" tIns="45720" rIns="91440" bIns="45720">
            <a:spAutoFit/>
          </a:bodyPr>
          <a:lstStyle/>
          <a:p>
            <a:pPr algn="ctr"/>
            <a:r>
              <a:rPr lang="zh-CN" altLang="en-US" sz="2800" b="0" cap="none" spc="0">
                <a:ln w="0"/>
                <a:solidFill>
                  <a:schemeClr val="accent1"/>
                </a:solidFill>
                <a:effectLst>
                  <a:outerShdw blurRad="38100" dist="25400" dir="5400000" algn="ctr" rotWithShape="0">
                    <a:srgbClr val="6E747A">
                      <a:alpha val="43000"/>
                    </a:srgbClr>
                  </a:outerShdw>
                </a:effectLst>
              </a:rPr>
              <a:t>快</a:t>
            </a:r>
          </a:p>
        </p:txBody>
      </p:sp>
      <p:sp>
        <p:nvSpPr>
          <p:cNvPr id="38" name="矩形 37"/>
          <p:cNvSpPr/>
          <p:nvPr/>
        </p:nvSpPr>
        <p:spPr>
          <a:xfrm>
            <a:off x="7601066" y="4389046"/>
            <a:ext cx="1197186" cy="523220"/>
          </a:xfrm>
          <a:prstGeom prst="rect">
            <a:avLst/>
          </a:prstGeom>
          <a:noFill/>
        </p:spPr>
        <p:txBody>
          <a:bodyPr wrap="square" lIns="91440" tIns="45720" rIns="91440" bIns="45720">
            <a:spAutoFit/>
          </a:bodyPr>
          <a:lstStyle/>
          <a:p>
            <a:pPr algn="ctr"/>
            <a:r>
              <a:rPr lang="zh-CN" altLang="en-US" sz="2800" b="0" cap="none" spc="0">
                <a:ln w="0"/>
                <a:solidFill>
                  <a:schemeClr val="accent1"/>
                </a:solidFill>
                <a:effectLst>
                  <a:outerShdw blurRad="38100" dist="25400" dir="5400000" algn="ctr" rotWithShape="0">
                    <a:srgbClr val="6E747A">
                      <a:alpha val="43000"/>
                    </a:srgbClr>
                  </a:outerShdw>
                </a:effectLst>
              </a:rPr>
              <a:t>慢</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主从复制</a:t>
            </a:r>
            <a:endParaRPr lang="en-US" altLang="zh-CN" sz="2000" dirty="0">
              <a:effectLst>
                <a:outerShdw blurRad="38100" dist="19050" dir="2700000" algn="tl" rotWithShape="0">
                  <a:schemeClr val="dk1">
                    <a:alpha val="40000"/>
                  </a:schemeClr>
                </a:outerShdw>
              </a:effectLst>
            </a:endParaRPr>
          </a:p>
        </p:txBody>
      </p:sp>
      <p:sp>
        <p:nvSpPr>
          <p:cNvPr id="42" name="矩形 41"/>
          <p:cNvSpPr/>
          <p:nvPr/>
        </p:nvSpPr>
        <p:spPr>
          <a:xfrm>
            <a:off x="704521" y="974397"/>
            <a:ext cx="7350799"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a:solidFill>
                  <a:srgbClr val="007C6A"/>
                </a:solidFill>
              </a:rPr>
              <a:t>主从复制，就是主机数据更新后根据配置和策略，自动同步到备机的</a:t>
            </a:r>
            <a:r>
              <a:rPr lang="en-US" altLang="zh-CN" dirty="0">
                <a:solidFill>
                  <a:srgbClr val="007C6A"/>
                </a:solidFill>
              </a:rPr>
              <a:t>master/slaver</a:t>
            </a:r>
            <a:r>
              <a:rPr lang="zh-CN" altLang="en-US" dirty="0">
                <a:solidFill>
                  <a:srgbClr val="007C6A"/>
                </a:solidFill>
              </a:rPr>
              <a:t>机制，</a:t>
            </a:r>
            <a:r>
              <a:rPr lang="en-US" altLang="zh-CN" b="1" dirty="0">
                <a:solidFill>
                  <a:srgbClr val="007C6A"/>
                </a:solidFill>
              </a:rPr>
              <a:t>Master</a:t>
            </a:r>
            <a:r>
              <a:rPr lang="zh-CN" altLang="en-US" b="1" dirty="0">
                <a:solidFill>
                  <a:srgbClr val="007C6A"/>
                </a:solidFill>
              </a:rPr>
              <a:t>以写为主，</a:t>
            </a:r>
            <a:r>
              <a:rPr lang="en-US" altLang="zh-CN" b="1" dirty="0">
                <a:solidFill>
                  <a:srgbClr val="007C6A"/>
                </a:solidFill>
              </a:rPr>
              <a:t>Slave</a:t>
            </a:r>
            <a:r>
              <a:rPr lang="zh-CN" altLang="en-US" b="1" dirty="0">
                <a:solidFill>
                  <a:srgbClr val="007C6A"/>
                </a:solidFill>
              </a:rPr>
              <a:t>以读为主</a:t>
            </a:r>
          </a:p>
        </p:txBody>
      </p:sp>
      <p:sp>
        <p:nvSpPr>
          <p:cNvPr id="43" name="矩形 42"/>
          <p:cNvSpPr/>
          <p:nvPr/>
        </p:nvSpPr>
        <p:spPr>
          <a:xfrm>
            <a:off x="467918" y="400110"/>
            <a:ext cx="1401346"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Arial" panose="020B0604020202020204" pitchFamily="34" charset="0"/>
              </a:rPr>
              <a:t>是什么</a:t>
            </a:r>
            <a:endParaRPr lang="en-US" altLang="zh-CN" sz="2400" b="1">
              <a:solidFill>
                <a:srgbClr val="007C6A"/>
              </a:solidFill>
              <a:latin typeface="Arial" panose="020B0604020202020204" pitchFamily="34" charset="0"/>
            </a:endParaRPr>
          </a:p>
        </p:txBody>
      </p:sp>
      <p:sp>
        <p:nvSpPr>
          <p:cNvPr id="44" name="矩形 43"/>
          <p:cNvSpPr/>
          <p:nvPr/>
        </p:nvSpPr>
        <p:spPr>
          <a:xfrm>
            <a:off x="467918" y="2161026"/>
            <a:ext cx="473206" cy="577850"/>
          </a:xfrm>
          <a:prstGeom prst="rect">
            <a:avLst/>
          </a:prstGeom>
        </p:spPr>
        <p:txBody>
          <a:bodyPr wrap="none">
            <a:spAutoFit/>
          </a:bodyPr>
          <a:lstStyle/>
          <a:p>
            <a:pPr marL="285750" indent="-285750">
              <a:lnSpc>
                <a:spcPct val="150000"/>
              </a:lnSpc>
              <a:buFont typeface="Wingdings" panose="05000000000000000000" pitchFamily="2" charset="2"/>
              <a:buChar char="Ø"/>
            </a:pPr>
            <a:endParaRPr lang="en-US" altLang="zh-CN" sz="2400" b="1">
              <a:solidFill>
                <a:srgbClr val="007C6A"/>
              </a:solidFill>
              <a:latin typeface="Arial" panose="020B0604020202020204" pitchFamily="34" charset="0"/>
            </a:endParaRPr>
          </a:p>
        </p:txBody>
      </p:sp>
      <p:sp>
        <p:nvSpPr>
          <p:cNvPr id="45" name="矩形 44"/>
          <p:cNvSpPr/>
          <p:nvPr/>
        </p:nvSpPr>
        <p:spPr>
          <a:xfrm>
            <a:off x="467918" y="1804708"/>
            <a:ext cx="1091966"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Arial" panose="020B0604020202020204" pitchFamily="34" charset="0"/>
              </a:rPr>
              <a:t>用处</a:t>
            </a:r>
            <a:endParaRPr lang="en-US" altLang="zh-CN" sz="2400" b="1">
              <a:solidFill>
                <a:srgbClr val="007C6A"/>
              </a:solidFill>
              <a:latin typeface="Arial" panose="020B0604020202020204" pitchFamily="34" charset="0"/>
            </a:endParaRPr>
          </a:p>
        </p:txBody>
      </p:sp>
      <p:sp>
        <p:nvSpPr>
          <p:cNvPr id="46" name="矩形 45"/>
          <p:cNvSpPr/>
          <p:nvPr/>
        </p:nvSpPr>
        <p:spPr>
          <a:xfrm>
            <a:off x="704521" y="2493523"/>
            <a:ext cx="7350799" cy="507831"/>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b="1" dirty="0">
                <a:solidFill>
                  <a:srgbClr val="007C6A"/>
                </a:solidFill>
              </a:rPr>
              <a:t>读写分离，性能扩展</a:t>
            </a:r>
          </a:p>
        </p:txBody>
      </p:sp>
      <p:sp>
        <p:nvSpPr>
          <p:cNvPr id="47" name="矩形 46"/>
          <p:cNvSpPr/>
          <p:nvPr/>
        </p:nvSpPr>
        <p:spPr>
          <a:xfrm>
            <a:off x="704521" y="3194615"/>
            <a:ext cx="2044655" cy="553998"/>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b="1" dirty="0">
                <a:solidFill>
                  <a:srgbClr val="007C6A"/>
                </a:solidFill>
              </a:rPr>
              <a:t>容灾快速恢复</a:t>
            </a:r>
          </a:p>
        </p:txBody>
      </p:sp>
      <p:sp>
        <p:nvSpPr>
          <p:cNvPr id="48" name="圆柱形 47"/>
          <p:cNvSpPr/>
          <p:nvPr/>
        </p:nvSpPr>
        <p:spPr>
          <a:xfrm>
            <a:off x="5634499" y="2296526"/>
            <a:ext cx="1008112" cy="78357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柱形 48"/>
          <p:cNvSpPr/>
          <p:nvPr/>
        </p:nvSpPr>
        <p:spPr>
          <a:xfrm>
            <a:off x="4000238" y="4070311"/>
            <a:ext cx="1008112" cy="78357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柱形 49"/>
          <p:cNvSpPr/>
          <p:nvPr/>
        </p:nvSpPr>
        <p:spPr>
          <a:xfrm>
            <a:off x="5899821" y="4033767"/>
            <a:ext cx="1008112" cy="78357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圆柱形 50"/>
          <p:cNvSpPr/>
          <p:nvPr/>
        </p:nvSpPr>
        <p:spPr>
          <a:xfrm>
            <a:off x="7346937" y="3632866"/>
            <a:ext cx="1008112" cy="78357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2" name="直接箭头连接符 51"/>
          <p:cNvCxnSpPr/>
          <p:nvPr/>
        </p:nvCxnSpPr>
        <p:spPr>
          <a:xfrm flipH="1">
            <a:off x="4779342" y="3110597"/>
            <a:ext cx="1071181" cy="944773"/>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stCxn id="48" idx="3"/>
            <a:endCxn id="50" idx="1"/>
          </p:cNvCxnSpPr>
          <p:nvPr/>
        </p:nvCxnSpPr>
        <p:spPr>
          <a:xfrm>
            <a:off x="6138555" y="3080097"/>
            <a:ext cx="265322" cy="95367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6664669" y="2985160"/>
            <a:ext cx="925532" cy="659402"/>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4315565" y="4308842"/>
            <a:ext cx="415498" cy="369332"/>
          </a:xfrm>
          <a:prstGeom prst="rect">
            <a:avLst/>
          </a:prstGeom>
        </p:spPr>
        <p:txBody>
          <a:bodyPr wrap="none">
            <a:spAutoFit/>
          </a:bodyPr>
          <a:lstStyle/>
          <a:p>
            <a:r>
              <a:rPr lang="zh-CN" altLang="en-US">
                <a:solidFill>
                  <a:schemeClr val="bg1"/>
                </a:solidFill>
              </a:rPr>
              <a:t>从</a:t>
            </a:r>
          </a:p>
        </p:txBody>
      </p:sp>
      <p:sp>
        <p:nvSpPr>
          <p:cNvPr id="56" name="矩形 55"/>
          <p:cNvSpPr/>
          <p:nvPr/>
        </p:nvSpPr>
        <p:spPr>
          <a:xfrm>
            <a:off x="6165703" y="4295581"/>
            <a:ext cx="517848" cy="369332"/>
          </a:xfrm>
          <a:prstGeom prst="rect">
            <a:avLst/>
          </a:prstGeom>
        </p:spPr>
        <p:txBody>
          <a:bodyPr wrap="square">
            <a:spAutoFit/>
          </a:bodyPr>
          <a:lstStyle/>
          <a:p>
            <a:r>
              <a:rPr lang="zh-CN" altLang="en-US">
                <a:solidFill>
                  <a:schemeClr val="bg1"/>
                </a:solidFill>
              </a:rPr>
              <a:t>从</a:t>
            </a:r>
          </a:p>
        </p:txBody>
      </p:sp>
      <p:sp>
        <p:nvSpPr>
          <p:cNvPr id="57" name="矩形 56"/>
          <p:cNvSpPr/>
          <p:nvPr/>
        </p:nvSpPr>
        <p:spPr>
          <a:xfrm>
            <a:off x="7646421" y="3885645"/>
            <a:ext cx="517848" cy="369332"/>
          </a:xfrm>
          <a:prstGeom prst="rect">
            <a:avLst/>
          </a:prstGeom>
        </p:spPr>
        <p:txBody>
          <a:bodyPr wrap="square">
            <a:spAutoFit/>
          </a:bodyPr>
          <a:lstStyle/>
          <a:p>
            <a:r>
              <a:rPr lang="zh-CN" altLang="en-US">
                <a:solidFill>
                  <a:schemeClr val="bg1"/>
                </a:solidFill>
              </a:rPr>
              <a:t>从</a:t>
            </a:r>
          </a:p>
        </p:txBody>
      </p:sp>
      <p:sp>
        <p:nvSpPr>
          <p:cNvPr id="58" name="矩形 57"/>
          <p:cNvSpPr/>
          <p:nvPr/>
        </p:nvSpPr>
        <p:spPr>
          <a:xfrm>
            <a:off x="5928929" y="2596531"/>
            <a:ext cx="517848" cy="369332"/>
          </a:xfrm>
          <a:prstGeom prst="rect">
            <a:avLst/>
          </a:prstGeom>
        </p:spPr>
        <p:txBody>
          <a:bodyPr wrap="square">
            <a:spAutoFit/>
          </a:bodyPr>
          <a:lstStyle/>
          <a:p>
            <a:r>
              <a:rPr lang="zh-CN" altLang="en-US">
                <a:solidFill>
                  <a:schemeClr val="bg1"/>
                </a:solidFill>
              </a:rPr>
              <a:t>主</a:t>
            </a:r>
          </a:p>
        </p:txBody>
      </p:sp>
      <p:sp>
        <p:nvSpPr>
          <p:cNvPr id="59" name="圆角矩形 21"/>
          <p:cNvSpPr/>
          <p:nvPr/>
        </p:nvSpPr>
        <p:spPr>
          <a:xfrm>
            <a:off x="3710792" y="1929991"/>
            <a:ext cx="1068852" cy="6423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应用</a:t>
            </a:r>
          </a:p>
        </p:txBody>
      </p:sp>
      <p:cxnSp>
        <p:nvCxnSpPr>
          <p:cNvPr id="60" name="直接箭头连接符 59"/>
          <p:cNvCxnSpPr/>
          <p:nvPr/>
        </p:nvCxnSpPr>
        <p:spPr>
          <a:xfrm>
            <a:off x="4731063" y="2513553"/>
            <a:ext cx="854138" cy="287993"/>
          </a:xfrm>
          <a:prstGeom prst="straightConnector1">
            <a:avLst/>
          </a:prstGeom>
          <a:ln w="76200">
            <a:solidFill>
              <a:srgbClr val="007C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endCxn id="49" idx="1"/>
          </p:cNvCxnSpPr>
          <p:nvPr/>
        </p:nvCxnSpPr>
        <p:spPr>
          <a:xfrm>
            <a:off x="4352575" y="2612649"/>
            <a:ext cx="151719" cy="1457662"/>
          </a:xfrm>
          <a:prstGeom prst="straightConnector1">
            <a:avLst/>
          </a:prstGeom>
          <a:ln w="76200">
            <a:solidFill>
              <a:srgbClr val="FB9C25"/>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a:xfrm>
            <a:off x="4557922" y="2610897"/>
            <a:ext cx="1663243" cy="1407929"/>
          </a:xfrm>
          <a:prstGeom prst="straightConnector1">
            <a:avLst/>
          </a:prstGeom>
          <a:ln w="76200">
            <a:solidFill>
              <a:srgbClr val="FB9C25"/>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3" name="矩形 62"/>
          <p:cNvSpPr/>
          <p:nvPr/>
        </p:nvSpPr>
        <p:spPr>
          <a:xfrm>
            <a:off x="3960146" y="3075405"/>
            <a:ext cx="561131" cy="460382"/>
          </a:xfrm>
          <a:prstGeom prst="rect">
            <a:avLst/>
          </a:prstGeom>
        </p:spPr>
        <p:txBody>
          <a:bodyPr wrap="square">
            <a:spAutoFit/>
          </a:bodyPr>
          <a:lstStyle/>
          <a:p>
            <a:pPr>
              <a:lnSpc>
                <a:spcPct val="150000"/>
              </a:lnSpc>
            </a:pPr>
            <a:r>
              <a:rPr lang="zh-CN" altLang="en-US" b="1">
                <a:solidFill>
                  <a:srgbClr val="FB9C25"/>
                </a:solidFill>
              </a:rPr>
              <a:t>读</a:t>
            </a:r>
          </a:p>
        </p:txBody>
      </p:sp>
      <p:sp>
        <p:nvSpPr>
          <p:cNvPr id="64" name="矩形 63"/>
          <p:cNvSpPr/>
          <p:nvPr/>
        </p:nvSpPr>
        <p:spPr>
          <a:xfrm>
            <a:off x="5099645" y="3549832"/>
            <a:ext cx="561131" cy="460382"/>
          </a:xfrm>
          <a:prstGeom prst="rect">
            <a:avLst/>
          </a:prstGeom>
        </p:spPr>
        <p:txBody>
          <a:bodyPr wrap="square">
            <a:spAutoFit/>
          </a:bodyPr>
          <a:lstStyle/>
          <a:p>
            <a:pPr>
              <a:lnSpc>
                <a:spcPct val="150000"/>
              </a:lnSpc>
            </a:pPr>
            <a:endParaRPr lang="zh-CN" altLang="en-US" b="1">
              <a:solidFill>
                <a:srgbClr val="FB9C25"/>
              </a:solidFill>
            </a:endParaRPr>
          </a:p>
        </p:txBody>
      </p:sp>
      <p:sp>
        <p:nvSpPr>
          <p:cNvPr id="65" name="矩形 64"/>
          <p:cNvSpPr/>
          <p:nvPr/>
        </p:nvSpPr>
        <p:spPr>
          <a:xfrm>
            <a:off x="4848370" y="2139308"/>
            <a:ext cx="561131" cy="460382"/>
          </a:xfrm>
          <a:prstGeom prst="rect">
            <a:avLst/>
          </a:prstGeom>
        </p:spPr>
        <p:txBody>
          <a:bodyPr wrap="square">
            <a:spAutoFit/>
          </a:bodyPr>
          <a:lstStyle/>
          <a:p>
            <a:pPr>
              <a:lnSpc>
                <a:spcPct val="150000"/>
              </a:lnSpc>
            </a:pPr>
            <a:r>
              <a:rPr lang="zh-CN" altLang="en-US" b="1">
                <a:solidFill>
                  <a:srgbClr val="007C6A"/>
                </a:solidFill>
              </a:rPr>
              <a:t>写</a:t>
            </a:r>
          </a:p>
        </p:txBody>
      </p:sp>
      <p:sp>
        <p:nvSpPr>
          <p:cNvPr id="66" name="矩形 65"/>
          <p:cNvSpPr/>
          <p:nvPr/>
        </p:nvSpPr>
        <p:spPr>
          <a:xfrm>
            <a:off x="4785540" y="3005431"/>
            <a:ext cx="561131" cy="460382"/>
          </a:xfrm>
          <a:prstGeom prst="rect">
            <a:avLst/>
          </a:prstGeom>
        </p:spPr>
        <p:txBody>
          <a:bodyPr wrap="square">
            <a:spAutoFit/>
          </a:bodyPr>
          <a:lstStyle/>
          <a:p>
            <a:pPr>
              <a:lnSpc>
                <a:spcPct val="150000"/>
              </a:lnSpc>
            </a:pPr>
            <a:r>
              <a:rPr lang="zh-CN" altLang="en-US" b="1">
                <a:solidFill>
                  <a:srgbClr val="FB9C25"/>
                </a:solidFill>
              </a:rPr>
              <a:t>读</a:t>
            </a:r>
          </a:p>
        </p:txBody>
      </p:sp>
      <p:sp>
        <p:nvSpPr>
          <p:cNvPr id="67" name="矩形 66"/>
          <p:cNvSpPr/>
          <p:nvPr/>
        </p:nvSpPr>
        <p:spPr>
          <a:xfrm>
            <a:off x="5041161" y="3655896"/>
            <a:ext cx="887768" cy="460382"/>
          </a:xfrm>
          <a:prstGeom prst="rect">
            <a:avLst/>
          </a:prstGeom>
        </p:spPr>
        <p:txBody>
          <a:bodyPr wrap="square">
            <a:spAutoFit/>
          </a:bodyPr>
          <a:lstStyle/>
          <a:p>
            <a:pPr>
              <a:lnSpc>
                <a:spcPct val="150000"/>
              </a:lnSpc>
            </a:pPr>
            <a:r>
              <a:rPr lang="zh-CN" altLang="en-US" b="1">
                <a:solidFill>
                  <a:schemeClr val="accent5">
                    <a:lumMod val="75000"/>
                  </a:schemeClr>
                </a:solidFill>
              </a:rPr>
              <a:t>复制</a:t>
            </a:r>
          </a:p>
        </p:txBody>
      </p:sp>
      <p:sp>
        <p:nvSpPr>
          <p:cNvPr id="68" name="矩形 67"/>
          <p:cNvSpPr/>
          <p:nvPr/>
        </p:nvSpPr>
        <p:spPr>
          <a:xfrm>
            <a:off x="6239667" y="3250861"/>
            <a:ext cx="887768" cy="460382"/>
          </a:xfrm>
          <a:prstGeom prst="rect">
            <a:avLst/>
          </a:prstGeom>
        </p:spPr>
        <p:txBody>
          <a:bodyPr wrap="square">
            <a:spAutoFit/>
          </a:bodyPr>
          <a:lstStyle/>
          <a:p>
            <a:pPr>
              <a:lnSpc>
                <a:spcPct val="150000"/>
              </a:lnSpc>
            </a:pPr>
            <a:r>
              <a:rPr lang="zh-CN" altLang="en-US" b="1">
                <a:solidFill>
                  <a:schemeClr val="accent5">
                    <a:lumMod val="75000"/>
                  </a:schemeClr>
                </a:solidFill>
              </a:rPr>
              <a:t>复制</a:t>
            </a:r>
          </a:p>
        </p:txBody>
      </p:sp>
      <p:sp>
        <p:nvSpPr>
          <p:cNvPr id="69" name="矩形 68"/>
          <p:cNvSpPr/>
          <p:nvPr/>
        </p:nvSpPr>
        <p:spPr>
          <a:xfrm>
            <a:off x="7145937" y="2916657"/>
            <a:ext cx="887768" cy="460382"/>
          </a:xfrm>
          <a:prstGeom prst="rect">
            <a:avLst/>
          </a:prstGeom>
        </p:spPr>
        <p:txBody>
          <a:bodyPr wrap="square">
            <a:spAutoFit/>
          </a:bodyPr>
          <a:lstStyle/>
          <a:p>
            <a:pPr>
              <a:lnSpc>
                <a:spcPct val="150000"/>
              </a:lnSpc>
            </a:pPr>
            <a:r>
              <a:rPr lang="zh-CN" altLang="en-US" b="1">
                <a:solidFill>
                  <a:schemeClr val="accent5">
                    <a:lumMod val="75000"/>
                  </a:schemeClr>
                </a:solidFill>
              </a:rPr>
              <a:t>复制</a:t>
            </a:r>
          </a:p>
        </p:txBody>
      </p:sp>
    </p:spTree>
    <p:custDataLst>
      <p:tags r:id="rId1"/>
    </p:custData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主从复制</a:t>
            </a:r>
            <a:endParaRPr lang="en-US" altLang="zh-CN" sz="2000" dirty="0">
              <a:effectLst>
                <a:outerShdw blurRad="38100" dist="19050" dir="2700000" algn="tl" rotWithShape="0">
                  <a:schemeClr val="dk1">
                    <a:alpha val="40000"/>
                  </a:schemeClr>
                </a:outerShdw>
              </a:effectLst>
            </a:endParaRPr>
          </a:p>
        </p:txBody>
      </p:sp>
      <p:sp>
        <p:nvSpPr>
          <p:cNvPr id="34" name="矩形 33"/>
          <p:cNvSpPr/>
          <p:nvPr/>
        </p:nvSpPr>
        <p:spPr>
          <a:xfrm>
            <a:off x="285249" y="400110"/>
            <a:ext cx="4286751"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dirty="0">
                <a:solidFill>
                  <a:srgbClr val="007C6A"/>
                </a:solidFill>
                <a:latin typeface="Arial" panose="020B0604020202020204" pitchFamily="34" charset="0"/>
              </a:rPr>
              <a:t>配从</a:t>
            </a:r>
            <a:r>
              <a:rPr lang="en-US" altLang="zh-CN" sz="2400" b="1" dirty="0">
                <a:solidFill>
                  <a:srgbClr val="007C6A"/>
                </a:solidFill>
                <a:latin typeface="Arial" panose="020B0604020202020204" pitchFamily="34" charset="0"/>
              </a:rPr>
              <a:t>(</a:t>
            </a:r>
            <a:r>
              <a:rPr lang="zh-CN" altLang="en-US" sz="2400" b="1" dirty="0">
                <a:solidFill>
                  <a:srgbClr val="007C6A"/>
                </a:solidFill>
                <a:latin typeface="Arial" panose="020B0604020202020204" pitchFamily="34" charset="0"/>
              </a:rPr>
              <a:t>服务器</a:t>
            </a:r>
            <a:r>
              <a:rPr lang="en-US" altLang="zh-CN" sz="2400" b="1" dirty="0">
                <a:solidFill>
                  <a:srgbClr val="007C6A"/>
                </a:solidFill>
                <a:latin typeface="Arial" panose="020B0604020202020204" pitchFamily="34" charset="0"/>
              </a:rPr>
              <a:t>)</a:t>
            </a:r>
            <a:r>
              <a:rPr lang="zh-CN" altLang="en-US" sz="2400" b="1" dirty="0">
                <a:solidFill>
                  <a:srgbClr val="007C6A"/>
                </a:solidFill>
                <a:latin typeface="Arial" panose="020B0604020202020204" pitchFamily="34" charset="0"/>
              </a:rPr>
              <a:t>不配主</a:t>
            </a:r>
            <a:r>
              <a:rPr lang="en-US" altLang="zh-CN" sz="2400" b="1" dirty="0">
                <a:solidFill>
                  <a:srgbClr val="007C6A"/>
                </a:solidFill>
                <a:latin typeface="Arial" panose="020B0604020202020204" pitchFamily="34" charset="0"/>
              </a:rPr>
              <a:t>(</a:t>
            </a:r>
            <a:r>
              <a:rPr lang="zh-CN" altLang="en-US" sz="2400" b="1" dirty="0">
                <a:solidFill>
                  <a:srgbClr val="007C6A"/>
                </a:solidFill>
                <a:latin typeface="Arial" panose="020B0604020202020204" pitchFamily="34" charset="0"/>
              </a:rPr>
              <a:t>服务器</a:t>
            </a:r>
            <a:r>
              <a:rPr lang="en-US" altLang="zh-CN" sz="2400" b="1" dirty="0">
                <a:solidFill>
                  <a:srgbClr val="007C6A"/>
                </a:solidFill>
                <a:latin typeface="Arial" panose="020B0604020202020204" pitchFamily="34" charset="0"/>
              </a:rPr>
              <a:t>)</a:t>
            </a:r>
          </a:p>
        </p:txBody>
      </p:sp>
      <p:sp>
        <p:nvSpPr>
          <p:cNvPr id="35" name="矩形 34"/>
          <p:cNvSpPr/>
          <p:nvPr/>
        </p:nvSpPr>
        <p:spPr>
          <a:xfrm>
            <a:off x="483278" y="908156"/>
            <a:ext cx="7350799" cy="3970318"/>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400" b="1" dirty="0">
                <a:solidFill>
                  <a:srgbClr val="007C6A"/>
                </a:solidFill>
              </a:rPr>
              <a:t>拷贝多个</a:t>
            </a:r>
            <a:r>
              <a:rPr lang="en-US" altLang="zh-CN" sz="2400" b="1" dirty="0" err="1">
                <a:solidFill>
                  <a:srgbClr val="007C6A"/>
                </a:solidFill>
              </a:rPr>
              <a:t>redis.conf</a:t>
            </a:r>
            <a:r>
              <a:rPr lang="zh-CN" altLang="en-US" sz="2400" b="1" dirty="0">
                <a:solidFill>
                  <a:srgbClr val="007C6A"/>
                </a:solidFill>
              </a:rPr>
              <a:t>文件</a:t>
            </a:r>
            <a:r>
              <a:rPr lang="en-US" altLang="zh-CN" sz="2400" b="1" dirty="0">
                <a:solidFill>
                  <a:srgbClr val="007C6A"/>
                </a:solidFill>
              </a:rPr>
              <a:t>include</a:t>
            </a:r>
          </a:p>
          <a:p>
            <a:pPr marL="285750" indent="-285750">
              <a:lnSpc>
                <a:spcPct val="150000"/>
              </a:lnSpc>
              <a:buFont typeface="Arial" panose="020B0604020202020204" pitchFamily="34" charset="0"/>
              <a:buChar char="•"/>
            </a:pPr>
            <a:r>
              <a:rPr lang="zh-CN" altLang="en-US" sz="2400" b="1" dirty="0">
                <a:solidFill>
                  <a:srgbClr val="007C6A"/>
                </a:solidFill>
              </a:rPr>
              <a:t>开启</a:t>
            </a:r>
            <a:r>
              <a:rPr lang="en-US" altLang="zh-CN" sz="2400" b="1" dirty="0" err="1">
                <a:solidFill>
                  <a:srgbClr val="007C6A"/>
                </a:solidFill>
              </a:rPr>
              <a:t>daemonize</a:t>
            </a:r>
            <a:r>
              <a:rPr lang="en-US" altLang="zh-CN" sz="2400" b="1" dirty="0">
                <a:solidFill>
                  <a:srgbClr val="007C6A"/>
                </a:solidFill>
              </a:rPr>
              <a:t> yes</a:t>
            </a:r>
            <a:endParaRPr lang="zh-CN" altLang="en-US" sz="2400" b="1" dirty="0">
              <a:solidFill>
                <a:srgbClr val="007C6A"/>
              </a:solidFill>
            </a:endParaRPr>
          </a:p>
          <a:p>
            <a:pPr marL="285750" indent="-285750">
              <a:lnSpc>
                <a:spcPct val="150000"/>
              </a:lnSpc>
              <a:buFont typeface="Arial" panose="020B0604020202020204" pitchFamily="34" charset="0"/>
              <a:buChar char="•"/>
            </a:pPr>
            <a:r>
              <a:rPr lang="en-US" altLang="zh-CN" sz="2400" b="1" dirty="0" err="1">
                <a:solidFill>
                  <a:srgbClr val="007C6A"/>
                </a:solidFill>
              </a:rPr>
              <a:t>Pid</a:t>
            </a:r>
            <a:r>
              <a:rPr lang="zh-CN" altLang="en-US" sz="2400" b="1" dirty="0">
                <a:solidFill>
                  <a:srgbClr val="007C6A"/>
                </a:solidFill>
              </a:rPr>
              <a:t>文件名字</a:t>
            </a:r>
            <a:r>
              <a:rPr lang="en-US" altLang="zh-CN" sz="2400" b="1" dirty="0" err="1">
                <a:solidFill>
                  <a:srgbClr val="007C6A"/>
                </a:solidFill>
              </a:rPr>
              <a:t>pidfile</a:t>
            </a:r>
            <a:endParaRPr lang="en-US" altLang="zh-CN" sz="2400" b="1" dirty="0">
              <a:solidFill>
                <a:srgbClr val="007C6A"/>
              </a:solidFill>
            </a:endParaRPr>
          </a:p>
          <a:p>
            <a:pPr marL="285750" indent="-285750">
              <a:lnSpc>
                <a:spcPct val="150000"/>
              </a:lnSpc>
              <a:buFont typeface="Arial" panose="020B0604020202020204" pitchFamily="34" charset="0"/>
              <a:buChar char="•"/>
            </a:pPr>
            <a:r>
              <a:rPr lang="zh-CN" altLang="en-US" sz="2400" b="1" dirty="0">
                <a:solidFill>
                  <a:srgbClr val="007C6A"/>
                </a:solidFill>
              </a:rPr>
              <a:t>指定端口</a:t>
            </a:r>
            <a:r>
              <a:rPr lang="en-US" altLang="zh-CN" sz="2400" b="1" dirty="0">
                <a:solidFill>
                  <a:srgbClr val="007C6A"/>
                </a:solidFill>
              </a:rPr>
              <a:t>port</a:t>
            </a:r>
          </a:p>
          <a:p>
            <a:pPr marL="285750" indent="-285750">
              <a:lnSpc>
                <a:spcPct val="150000"/>
              </a:lnSpc>
              <a:buFont typeface="Arial" panose="020B0604020202020204" pitchFamily="34" charset="0"/>
              <a:buChar char="•"/>
            </a:pPr>
            <a:r>
              <a:rPr lang="en-US" altLang="zh-CN" sz="2400" b="1" dirty="0">
                <a:solidFill>
                  <a:srgbClr val="007C6A"/>
                </a:solidFill>
              </a:rPr>
              <a:t>Log</a:t>
            </a:r>
            <a:r>
              <a:rPr lang="zh-CN" altLang="en-US" sz="2400" b="1" dirty="0">
                <a:solidFill>
                  <a:srgbClr val="007C6A"/>
                </a:solidFill>
              </a:rPr>
              <a:t>文件名字</a:t>
            </a:r>
            <a:endParaRPr lang="en-US" altLang="zh-CN" sz="2400" b="1" dirty="0">
              <a:solidFill>
                <a:srgbClr val="007C6A"/>
              </a:solidFill>
            </a:endParaRPr>
          </a:p>
          <a:p>
            <a:pPr marL="285750" indent="-285750">
              <a:lnSpc>
                <a:spcPct val="150000"/>
              </a:lnSpc>
              <a:buFont typeface="Arial" panose="020B0604020202020204" pitchFamily="34" charset="0"/>
              <a:buChar char="•"/>
            </a:pPr>
            <a:r>
              <a:rPr lang="en-US" altLang="zh-CN" sz="2400" b="1" dirty="0" err="1">
                <a:solidFill>
                  <a:srgbClr val="007C6A"/>
                </a:solidFill>
              </a:rPr>
              <a:t>Dump.rdb</a:t>
            </a:r>
            <a:r>
              <a:rPr lang="zh-CN" altLang="en-US" sz="2400" b="1" dirty="0">
                <a:solidFill>
                  <a:srgbClr val="007C6A"/>
                </a:solidFill>
              </a:rPr>
              <a:t>名字</a:t>
            </a:r>
            <a:r>
              <a:rPr lang="en-US" altLang="zh-CN" sz="2400" b="1" dirty="0" err="1">
                <a:solidFill>
                  <a:srgbClr val="007C6A"/>
                </a:solidFill>
              </a:rPr>
              <a:t>dbfilename</a:t>
            </a:r>
            <a:endParaRPr lang="en-US" altLang="zh-CN" sz="2400" b="1" dirty="0">
              <a:solidFill>
                <a:srgbClr val="007C6A"/>
              </a:solidFill>
            </a:endParaRPr>
          </a:p>
          <a:p>
            <a:pPr marL="285750" indent="-285750">
              <a:lnSpc>
                <a:spcPct val="150000"/>
              </a:lnSpc>
              <a:buFont typeface="Arial" panose="020B0604020202020204" pitchFamily="34" charset="0"/>
              <a:buChar char="•"/>
            </a:pPr>
            <a:r>
              <a:rPr lang="en-US" altLang="zh-CN" sz="2400" b="1" dirty="0" err="1">
                <a:solidFill>
                  <a:srgbClr val="007C6A"/>
                </a:solidFill>
              </a:rPr>
              <a:t>Appendonly</a:t>
            </a:r>
            <a:r>
              <a:rPr lang="en-US" altLang="zh-CN" sz="2400" b="1" dirty="0">
                <a:solidFill>
                  <a:srgbClr val="007C6A"/>
                </a:solidFill>
              </a:rPr>
              <a:t> </a:t>
            </a:r>
            <a:r>
              <a:rPr lang="zh-CN" altLang="en-US" sz="2400" b="1" dirty="0">
                <a:solidFill>
                  <a:srgbClr val="007C6A"/>
                </a:solidFill>
              </a:rPr>
              <a:t>关掉或者换名字</a:t>
            </a:r>
          </a:p>
        </p:txBody>
      </p:sp>
    </p:spTree>
    <p:custDataLst>
      <p:tags r:id="rId1"/>
    </p:custData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主从复制</a:t>
            </a:r>
            <a:endParaRPr lang="en-US" altLang="zh-CN" sz="2000" dirty="0">
              <a:effectLst>
                <a:outerShdw blurRad="38100" dist="19050" dir="2700000" algn="tl" rotWithShape="0">
                  <a:schemeClr val="dk1">
                    <a:alpha val="40000"/>
                  </a:schemeClr>
                </a:outerShdw>
              </a:effectLst>
            </a:endParaRPr>
          </a:p>
        </p:txBody>
      </p:sp>
      <p:sp>
        <p:nvSpPr>
          <p:cNvPr id="6" name="矩形 5"/>
          <p:cNvSpPr/>
          <p:nvPr/>
        </p:nvSpPr>
        <p:spPr>
          <a:xfrm>
            <a:off x="573935" y="755441"/>
            <a:ext cx="2675732" cy="577850"/>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dirty="0">
                <a:solidFill>
                  <a:srgbClr val="007C6A"/>
                </a:solidFill>
                <a:latin typeface="Arial" panose="020B0604020202020204" pitchFamily="34" charset="0"/>
              </a:rPr>
              <a:t>info replication</a:t>
            </a:r>
          </a:p>
        </p:txBody>
      </p:sp>
      <p:sp>
        <p:nvSpPr>
          <p:cNvPr id="7" name="矩形 6"/>
          <p:cNvSpPr/>
          <p:nvPr/>
        </p:nvSpPr>
        <p:spPr>
          <a:xfrm>
            <a:off x="771964" y="1475521"/>
            <a:ext cx="7350799" cy="464871"/>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b="1">
                <a:solidFill>
                  <a:srgbClr val="007C6A"/>
                </a:solidFill>
              </a:rPr>
              <a:t>打印主从复制的相关信息</a:t>
            </a:r>
          </a:p>
        </p:txBody>
      </p:sp>
      <p:sp>
        <p:nvSpPr>
          <p:cNvPr id="8" name="矩形 7"/>
          <p:cNvSpPr/>
          <p:nvPr/>
        </p:nvSpPr>
        <p:spPr>
          <a:xfrm>
            <a:off x="597838" y="2987689"/>
            <a:ext cx="3752950"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dirty="0" err="1">
                <a:solidFill>
                  <a:srgbClr val="007C6A"/>
                </a:solidFill>
                <a:latin typeface="Arial" panose="020B0604020202020204" pitchFamily="34" charset="0"/>
              </a:rPr>
              <a:t>slaveof</a:t>
            </a:r>
            <a:r>
              <a:rPr lang="en-US" altLang="zh-CN" sz="2400" b="1" dirty="0">
                <a:solidFill>
                  <a:srgbClr val="007C6A"/>
                </a:solidFill>
                <a:latin typeface="Arial" panose="020B0604020202020204" pitchFamily="34" charset="0"/>
              </a:rPr>
              <a:t>  &lt;</a:t>
            </a:r>
            <a:r>
              <a:rPr lang="en-US" altLang="zh-CN" sz="2400" b="1" dirty="0" err="1">
                <a:solidFill>
                  <a:srgbClr val="007C6A"/>
                </a:solidFill>
                <a:latin typeface="Arial" panose="020B0604020202020204" pitchFamily="34" charset="0"/>
              </a:rPr>
              <a:t>ip</a:t>
            </a:r>
            <a:r>
              <a:rPr lang="en-US" altLang="zh-CN" sz="2400" b="1" dirty="0">
                <a:solidFill>
                  <a:srgbClr val="007C6A"/>
                </a:solidFill>
                <a:latin typeface="Arial" panose="020B0604020202020204" pitchFamily="34" charset="0"/>
              </a:rPr>
              <a:t>&gt;  &lt;port&gt;  </a:t>
            </a:r>
          </a:p>
        </p:txBody>
      </p:sp>
      <p:sp>
        <p:nvSpPr>
          <p:cNvPr id="9" name="矩形 8"/>
          <p:cNvSpPr/>
          <p:nvPr/>
        </p:nvSpPr>
        <p:spPr>
          <a:xfrm>
            <a:off x="771963" y="3779777"/>
            <a:ext cx="7350799" cy="501291"/>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b="1">
                <a:solidFill>
                  <a:srgbClr val="007C6A"/>
                </a:solidFill>
              </a:rPr>
              <a:t>成为某个实例的从服务器</a:t>
            </a:r>
          </a:p>
        </p:txBody>
      </p:sp>
    </p:spTree>
    <p:custDataLst>
      <p:tags r:id="rId1"/>
    </p:custData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主从复制</a:t>
            </a:r>
            <a:endParaRPr lang="en-US" altLang="zh-CN" sz="2000" dirty="0">
              <a:effectLst>
                <a:outerShdw blurRad="38100" dist="19050" dir="2700000" algn="tl" rotWithShape="0">
                  <a:schemeClr val="dk1">
                    <a:alpha val="40000"/>
                  </a:schemeClr>
                </a:outerShdw>
              </a:effectLst>
            </a:endParaRPr>
          </a:p>
        </p:txBody>
      </p:sp>
      <p:sp>
        <p:nvSpPr>
          <p:cNvPr id="10" name="矩形 9"/>
          <p:cNvSpPr/>
          <p:nvPr/>
        </p:nvSpPr>
        <p:spPr>
          <a:xfrm>
            <a:off x="710547" y="643360"/>
            <a:ext cx="7128792" cy="2562240"/>
          </a:xfrm>
          <a:prstGeom prst="rect">
            <a:avLst/>
          </a:prstGeom>
        </p:spPr>
        <p:txBody>
          <a:bodyPr wrap="square">
            <a:spAutoFit/>
          </a:bodyPr>
          <a:lstStyle/>
          <a:p>
            <a:r>
              <a:rPr lang="zh-CN" altLang="en-US" sz="1050" dirty="0">
                <a:solidFill>
                  <a:srgbClr val="007C6A"/>
                </a:solidFill>
                <a:latin typeface="Verdana" panose="020B0604030504040204" pitchFamily="34" charset="0"/>
              </a:rPr>
              <a:t> </a:t>
            </a:r>
          </a:p>
          <a:p>
            <a:r>
              <a:rPr lang="en-US" altLang="zh-CN" dirty="0">
                <a:solidFill>
                  <a:srgbClr val="007C6A"/>
                </a:solidFill>
                <a:latin typeface="Verdana" panose="020B0604030504040204" pitchFamily="34" charset="0"/>
              </a:rPr>
              <a:t>1 </a:t>
            </a:r>
            <a:r>
              <a:rPr lang="zh-CN" altLang="en-US" dirty="0">
                <a:solidFill>
                  <a:srgbClr val="007C6A"/>
                </a:solidFill>
                <a:latin typeface="Verdana" panose="020B0604030504040204" pitchFamily="34" charset="0"/>
              </a:rPr>
              <a:t>切入点问题？</a:t>
            </a:r>
            <a:r>
              <a:rPr lang="en-US" altLang="zh-CN" dirty="0">
                <a:solidFill>
                  <a:srgbClr val="007C6A"/>
                </a:solidFill>
                <a:latin typeface="Verdana" panose="020B0604030504040204" pitchFamily="34" charset="0"/>
                <a:ea typeface="Verdana" panose="020B0604030504040204" pitchFamily="34" charset="0"/>
              </a:rPr>
              <a:t>slave1</a:t>
            </a:r>
            <a:r>
              <a:rPr lang="zh-CN" altLang="en-US" dirty="0">
                <a:solidFill>
                  <a:srgbClr val="007C6A"/>
                </a:solidFill>
                <a:latin typeface="Verdana" panose="020B0604030504040204" pitchFamily="34" charset="0"/>
                <a:ea typeface="Verdana" panose="020B0604030504040204" pitchFamily="34" charset="0"/>
              </a:rPr>
              <a:t>、</a:t>
            </a:r>
            <a:r>
              <a:rPr lang="en-US" altLang="zh-CN" dirty="0">
                <a:solidFill>
                  <a:srgbClr val="007C6A"/>
                </a:solidFill>
                <a:latin typeface="Verdana" panose="020B0604030504040204" pitchFamily="34" charset="0"/>
                <a:ea typeface="Verdana" panose="020B0604030504040204" pitchFamily="34" charset="0"/>
              </a:rPr>
              <a:t>slave2</a:t>
            </a:r>
            <a:r>
              <a:rPr lang="zh-CN" altLang="en-US" dirty="0">
                <a:solidFill>
                  <a:srgbClr val="007C6A"/>
                </a:solidFill>
                <a:latin typeface="Verdana" panose="020B0604030504040204" pitchFamily="34" charset="0"/>
                <a:ea typeface="Verdana" panose="020B0604030504040204" pitchFamily="34" charset="0"/>
              </a:rPr>
              <a:t>是从头开始复制还是从切入点开始复制</a:t>
            </a:r>
            <a:r>
              <a:rPr lang="en-US" altLang="zh-CN" dirty="0">
                <a:solidFill>
                  <a:srgbClr val="007C6A"/>
                </a:solidFill>
                <a:latin typeface="Verdana" panose="020B0604030504040204" pitchFamily="34" charset="0"/>
                <a:ea typeface="Verdana" panose="020B0604030504040204" pitchFamily="34" charset="0"/>
              </a:rPr>
              <a:t>?</a:t>
            </a:r>
            <a:r>
              <a:rPr lang="zh-CN" altLang="en-US" dirty="0">
                <a:solidFill>
                  <a:srgbClr val="007C6A"/>
                </a:solidFill>
                <a:latin typeface="Verdana" panose="020B0604030504040204" pitchFamily="34" charset="0"/>
                <a:ea typeface="Verdana" panose="020B0604030504040204" pitchFamily="34" charset="0"/>
              </a:rPr>
              <a:t>比如从</a:t>
            </a:r>
            <a:r>
              <a:rPr lang="en-US" altLang="zh-CN" dirty="0">
                <a:solidFill>
                  <a:srgbClr val="007C6A"/>
                </a:solidFill>
                <a:latin typeface="Verdana" panose="020B0604030504040204" pitchFamily="34" charset="0"/>
                <a:ea typeface="Verdana" panose="020B0604030504040204" pitchFamily="34" charset="0"/>
              </a:rPr>
              <a:t>k4</a:t>
            </a:r>
            <a:r>
              <a:rPr lang="zh-CN" altLang="en-US" dirty="0">
                <a:solidFill>
                  <a:srgbClr val="007C6A"/>
                </a:solidFill>
                <a:latin typeface="Verdana" panose="020B0604030504040204" pitchFamily="34" charset="0"/>
                <a:ea typeface="Verdana" panose="020B0604030504040204" pitchFamily="34" charset="0"/>
              </a:rPr>
              <a:t>进来，那之前的</a:t>
            </a:r>
            <a:r>
              <a:rPr lang="en-US" altLang="zh-CN" dirty="0">
                <a:solidFill>
                  <a:srgbClr val="007C6A"/>
                </a:solidFill>
                <a:latin typeface="Verdana" panose="020B0604030504040204" pitchFamily="34" charset="0"/>
                <a:ea typeface="Verdana" panose="020B0604030504040204" pitchFamily="34" charset="0"/>
              </a:rPr>
              <a:t>123</a:t>
            </a:r>
            <a:r>
              <a:rPr lang="zh-CN" altLang="en-US" dirty="0">
                <a:solidFill>
                  <a:srgbClr val="007C6A"/>
                </a:solidFill>
                <a:latin typeface="Verdana" panose="020B0604030504040204" pitchFamily="34" charset="0"/>
                <a:ea typeface="Verdana" panose="020B0604030504040204" pitchFamily="34" charset="0"/>
              </a:rPr>
              <a:t>是否也可以复制</a:t>
            </a:r>
            <a:endParaRPr lang="zh-CN" altLang="en-US" sz="1050" dirty="0">
              <a:solidFill>
                <a:srgbClr val="007C6A"/>
              </a:solidFill>
              <a:latin typeface="Verdana" panose="020B0604030504040204" pitchFamily="34" charset="0"/>
              <a:ea typeface="Verdana" panose="020B0604030504040204" pitchFamily="34" charset="0"/>
            </a:endParaRPr>
          </a:p>
          <a:p>
            <a:r>
              <a:rPr lang="zh-CN" altLang="en-US" sz="1050" dirty="0">
                <a:solidFill>
                  <a:srgbClr val="007C6A"/>
                </a:solidFill>
                <a:latin typeface="Verdana" panose="020B0604030504040204" pitchFamily="34" charset="0"/>
              </a:rPr>
              <a:t> </a:t>
            </a:r>
          </a:p>
          <a:p>
            <a:r>
              <a:rPr lang="en-US" altLang="zh-CN" dirty="0">
                <a:solidFill>
                  <a:srgbClr val="007C6A"/>
                </a:solidFill>
                <a:latin typeface="Verdana" panose="020B0604030504040204" pitchFamily="34" charset="0"/>
                <a:ea typeface="Verdana" panose="020B0604030504040204" pitchFamily="34" charset="0"/>
              </a:rPr>
              <a:t>2 </a:t>
            </a:r>
            <a:r>
              <a:rPr lang="zh-CN" altLang="en-US" dirty="0">
                <a:solidFill>
                  <a:srgbClr val="007C6A"/>
                </a:solidFill>
                <a:latin typeface="Verdana" panose="020B0604030504040204" pitchFamily="34" charset="0"/>
                <a:ea typeface="Verdana" panose="020B0604030504040204" pitchFamily="34" charset="0"/>
              </a:rPr>
              <a:t>从机是否可以写？</a:t>
            </a:r>
            <a:r>
              <a:rPr lang="en-US" altLang="zh-CN" dirty="0">
                <a:solidFill>
                  <a:srgbClr val="007C6A"/>
                </a:solidFill>
                <a:latin typeface="Verdana" panose="020B0604030504040204" pitchFamily="34" charset="0"/>
                <a:ea typeface="Verdana" panose="020B0604030504040204" pitchFamily="34" charset="0"/>
              </a:rPr>
              <a:t>set</a:t>
            </a:r>
            <a:r>
              <a:rPr lang="zh-CN" altLang="en-US" dirty="0">
                <a:solidFill>
                  <a:srgbClr val="007C6A"/>
                </a:solidFill>
                <a:latin typeface="Verdana" panose="020B0604030504040204" pitchFamily="34" charset="0"/>
                <a:ea typeface="Verdana" panose="020B0604030504040204" pitchFamily="34" charset="0"/>
              </a:rPr>
              <a:t>可否？</a:t>
            </a:r>
            <a:endParaRPr lang="zh-CN" altLang="en-US" sz="1050" dirty="0">
              <a:solidFill>
                <a:srgbClr val="007C6A"/>
              </a:solidFill>
              <a:latin typeface="Verdana" panose="020B0604030504040204" pitchFamily="34" charset="0"/>
              <a:ea typeface="Verdana" panose="020B0604030504040204" pitchFamily="34" charset="0"/>
            </a:endParaRPr>
          </a:p>
          <a:p>
            <a:r>
              <a:rPr lang="zh-CN" altLang="en-US" sz="1050" dirty="0">
                <a:solidFill>
                  <a:srgbClr val="007C6A"/>
                </a:solidFill>
                <a:latin typeface="Verdana" panose="020B0604030504040204" pitchFamily="34" charset="0"/>
              </a:rPr>
              <a:t> </a:t>
            </a:r>
          </a:p>
          <a:p>
            <a:r>
              <a:rPr lang="en-US" altLang="zh-CN" dirty="0">
                <a:solidFill>
                  <a:srgbClr val="007C6A"/>
                </a:solidFill>
                <a:latin typeface="Verdana" panose="020B0604030504040204" pitchFamily="34" charset="0"/>
                <a:ea typeface="Verdana" panose="020B0604030504040204" pitchFamily="34" charset="0"/>
              </a:rPr>
              <a:t>3 </a:t>
            </a:r>
            <a:r>
              <a:rPr lang="zh-CN" altLang="en-US" dirty="0">
                <a:solidFill>
                  <a:srgbClr val="007C6A"/>
                </a:solidFill>
                <a:latin typeface="Verdana" panose="020B0604030504040204" pitchFamily="34" charset="0"/>
                <a:ea typeface="Verdana" panose="020B0604030504040204" pitchFamily="34" charset="0"/>
              </a:rPr>
              <a:t>主机</a:t>
            </a:r>
            <a:r>
              <a:rPr lang="en-US" altLang="zh-CN" dirty="0">
                <a:solidFill>
                  <a:srgbClr val="007C6A"/>
                </a:solidFill>
                <a:latin typeface="Verdana" panose="020B0604030504040204" pitchFamily="34" charset="0"/>
                <a:ea typeface="Verdana" panose="020B0604030504040204" pitchFamily="34" charset="0"/>
              </a:rPr>
              <a:t>shutdown</a:t>
            </a:r>
            <a:r>
              <a:rPr lang="zh-CN" altLang="en-US" dirty="0">
                <a:solidFill>
                  <a:srgbClr val="007C6A"/>
                </a:solidFill>
                <a:latin typeface="Verdana" panose="020B0604030504040204" pitchFamily="34" charset="0"/>
                <a:ea typeface="Verdana" panose="020B0604030504040204" pitchFamily="34" charset="0"/>
              </a:rPr>
              <a:t>后情况如何？从机是上位还是原地待命</a:t>
            </a:r>
            <a:endParaRPr lang="zh-CN" altLang="en-US" sz="1050" dirty="0">
              <a:solidFill>
                <a:srgbClr val="007C6A"/>
              </a:solidFill>
              <a:latin typeface="Verdana" panose="020B0604030504040204" pitchFamily="34" charset="0"/>
              <a:ea typeface="Verdana" panose="020B0604030504040204" pitchFamily="34" charset="0"/>
            </a:endParaRPr>
          </a:p>
          <a:p>
            <a:r>
              <a:rPr lang="zh-CN" altLang="en-US" sz="1050" dirty="0">
                <a:solidFill>
                  <a:srgbClr val="007C6A"/>
                </a:solidFill>
                <a:latin typeface="Verdana" panose="020B0604030504040204" pitchFamily="34" charset="0"/>
              </a:rPr>
              <a:t> </a:t>
            </a:r>
          </a:p>
          <a:p>
            <a:r>
              <a:rPr lang="en-US" altLang="zh-CN" dirty="0">
                <a:solidFill>
                  <a:srgbClr val="007C6A"/>
                </a:solidFill>
                <a:latin typeface="Verdana" panose="020B0604030504040204" pitchFamily="34" charset="0"/>
                <a:ea typeface="Verdana" panose="020B0604030504040204" pitchFamily="34" charset="0"/>
              </a:rPr>
              <a:t>4 </a:t>
            </a:r>
            <a:r>
              <a:rPr lang="zh-CN" altLang="en-US" dirty="0">
                <a:solidFill>
                  <a:srgbClr val="007C6A"/>
                </a:solidFill>
                <a:latin typeface="Verdana" panose="020B0604030504040204" pitchFamily="34" charset="0"/>
                <a:ea typeface="Verdana" panose="020B0604030504040204" pitchFamily="34" charset="0"/>
              </a:rPr>
              <a:t>主机又回来了后，主机新增记录，从机还能否顺利复制？</a:t>
            </a:r>
            <a:endParaRPr lang="zh-CN" altLang="en-US" sz="1050" dirty="0">
              <a:solidFill>
                <a:srgbClr val="007C6A"/>
              </a:solidFill>
              <a:latin typeface="Verdana" panose="020B0604030504040204" pitchFamily="34" charset="0"/>
              <a:ea typeface="Verdana" panose="020B0604030504040204" pitchFamily="34" charset="0"/>
            </a:endParaRPr>
          </a:p>
          <a:p>
            <a:r>
              <a:rPr lang="zh-CN" altLang="en-US" sz="1050" dirty="0">
                <a:solidFill>
                  <a:srgbClr val="007C6A"/>
                </a:solidFill>
                <a:latin typeface="Verdana" panose="020B0604030504040204" pitchFamily="34" charset="0"/>
              </a:rPr>
              <a:t> </a:t>
            </a:r>
          </a:p>
          <a:p>
            <a:r>
              <a:rPr lang="en-US" altLang="zh-CN" dirty="0">
                <a:solidFill>
                  <a:srgbClr val="007C6A"/>
                </a:solidFill>
                <a:latin typeface="Verdana" panose="020B0604030504040204" pitchFamily="34" charset="0"/>
                <a:ea typeface="Verdana" panose="020B0604030504040204" pitchFamily="34" charset="0"/>
              </a:rPr>
              <a:t>5 </a:t>
            </a:r>
            <a:r>
              <a:rPr lang="zh-CN" altLang="en-US" dirty="0">
                <a:solidFill>
                  <a:srgbClr val="007C6A"/>
                </a:solidFill>
                <a:latin typeface="Verdana" panose="020B0604030504040204" pitchFamily="34" charset="0"/>
                <a:ea typeface="Verdana" panose="020B0604030504040204" pitchFamily="34" charset="0"/>
              </a:rPr>
              <a:t>其中一台从机</a:t>
            </a:r>
            <a:r>
              <a:rPr lang="en-US" altLang="zh-CN" dirty="0">
                <a:solidFill>
                  <a:srgbClr val="007C6A"/>
                </a:solidFill>
                <a:latin typeface="Verdana" panose="020B0604030504040204" pitchFamily="34" charset="0"/>
                <a:ea typeface="Verdana" panose="020B0604030504040204" pitchFamily="34" charset="0"/>
              </a:rPr>
              <a:t>down</a:t>
            </a:r>
            <a:r>
              <a:rPr lang="zh-CN" altLang="en-US" dirty="0">
                <a:solidFill>
                  <a:srgbClr val="007C6A"/>
                </a:solidFill>
                <a:latin typeface="Verdana" panose="020B0604030504040204" pitchFamily="34" charset="0"/>
                <a:ea typeface="Verdana" panose="020B0604030504040204" pitchFamily="34" charset="0"/>
              </a:rPr>
              <a:t>后情况如何？依照原有它能跟上大部队吗？</a:t>
            </a:r>
            <a:endParaRPr lang="zh-CN" altLang="en-US" dirty="0">
              <a:solidFill>
                <a:srgbClr val="007C6A"/>
              </a:solidFill>
            </a:endParaRPr>
          </a:p>
        </p:txBody>
      </p:sp>
      <p:sp>
        <p:nvSpPr>
          <p:cNvPr id="11" name="矩形 10"/>
          <p:cNvSpPr/>
          <p:nvPr/>
        </p:nvSpPr>
        <p:spPr>
          <a:xfrm>
            <a:off x="358011" y="307346"/>
            <a:ext cx="2948243"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dirty="0">
                <a:solidFill>
                  <a:srgbClr val="007C6A"/>
                </a:solidFill>
                <a:latin typeface="Arial" panose="020B0604020202020204" pitchFamily="34" charset="0"/>
              </a:rPr>
              <a:t>一主二仆模式演示</a:t>
            </a:r>
            <a:endParaRPr lang="en-US" altLang="zh-CN" sz="2400" b="1" dirty="0">
              <a:solidFill>
                <a:srgbClr val="007C6A"/>
              </a:solidFill>
              <a:latin typeface="Arial" panose="020B0604020202020204" pitchFamily="34" charset="0"/>
            </a:endParaRPr>
          </a:p>
        </p:txBody>
      </p:sp>
      <p:pic>
        <p:nvPicPr>
          <p:cNvPr id="12" name="图片 11"/>
          <p:cNvPicPr>
            <a:picLocks noChangeAspect="1"/>
          </p:cNvPicPr>
          <p:nvPr/>
        </p:nvPicPr>
        <p:blipFill>
          <a:blip r:embed="rId3"/>
          <a:stretch>
            <a:fillRect/>
          </a:stretch>
        </p:blipFill>
        <p:spPr>
          <a:xfrm>
            <a:off x="1310497" y="3103913"/>
            <a:ext cx="1018198" cy="1262245"/>
          </a:xfrm>
          <a:prstGeom prst="rect">
            <a:avLst/>
          </a:prstGeom>
        </p:spPr>
      </p:pic>
      <p:grpSp>
        <p:nvGrpSpPr>
          <p:cNvPr id="13" name="Group 4"/>
          <p:cNvGrpSpPr>
            <a:grpSpLocks noChangeAspect="1"/>
          </p:cNvGrpSpPr>
          <p:nvPr/>
        </p:nvGrpSpPr>
        <p:grpSpPr bwMode="auto">
          <a:xfrm>
            <a:off x="1080773" y="3823645"/>
            <a:ext cx="669104" cy="600894"/>
            <a:chOff x="1386" y="2066"/>
            <a:chExt cx="412" cy="370"/>
          </a:xfrm>
        </p:grpSpPr>
        <p:sp>
          <p:nvSpPr>
            <p:cNvPr id="14" name="AutoShape 3"/>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pic>
          <p:nvPicPr>
            <p:cNvPr id="1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Oval 7"/>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ln>
          </p:spPr>
          <p:txBody>
            <a:bodyPr vert="horz" wrap="square" lIns="91440" tIns="45720" rIns="91440" bIns="45720" numCol="1" anchor="t" anchorCtr="0" compatLnSpc="1"/>
            <a:lstStyle/>
            <a:p>
              <a:endParaRPr lang="zh-CN" altLang="en-US"/>
            </a:p>
          </p:txBody>
        </p:sp>
        <p:sp>
          <p:nvSpPr>
            <p:cNvPr id="18" name="Oval 8"/>
            <p:cNvSpPr>
              <a:spLocks noChangeArrowheads="1"/>
            </p:cNvSpPr>
            <p:nvPr/>
          </p:nvSpPr>
          <p:spPr bwMode="auto">
            <a:xfrm>
              <a:off x="1408" y="2084"/>
              <a:ext cx="360" cy="318"/>
            </a:xfrm>
            <a:prstGeom prst="ellipse">
              <a:avLst/>
            </a:prstGeom>
            <a:noFill/>
            <a:ln w="26988" cap="sq">
              <a:solidFill>
                <a:srgbClr val="59595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9" name="Rectangle 9"/>
            <p:cNvSpPr>
              <a:spLocks noChangeArrowheads="1"/>
            </p:cNvSpPr>
            <p:nvPr/>
          </p:nvSpPr>
          <p:spPr bwMode="auto">
            <a:xfrm>
              <a:off x="1504" y="2155"/>
              <a:ext cx="17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lang="zh-CN" altLang="en-US" b="1">
                  <a:solidFill>
                    <a:srgbClr val="FEFFFF"/>
                  </a:solidFill>
                  <a:latin typeface="Bell MT" panose="02020503060305020303" pitchFamily="18" charset="0"/>
                </a:rPr>
                <a:t>主</a:t>
              </a:r>
              <a:endParaRPr kumimoji="0" lang="zh-CN" altLang="zh-CN" sz="2400" b="0" i="0" u="none" strike="noStrike" cap="none" normalizeH="0" baseline="0">
                <a:ln>
                  <a:noFill/>
                </a:ln>
                <a:solidFill>
                  <a:schemeClr val="tx1"/>
                </a:solidFill>
                <a:effectLst/>
                <a:latin typeface="Arial" panose="020B0604020202020204" pitchFamily="34" charset="0"/>
              </a:endParaRPr>
            </a:p>
          </p:txBody>
        </p:sp>
      </p:grpSp>
      <p:pic>
        <p:nvPicPr>
          <p:cNvPr id="20" name="图片 19"/>
          <p:cNvPicPr>
            <a:picLocks noChangeAspect="1"/>
          </p:cNvPicPr>
          <p:nvPr/>
        </p:nvPicPr>
        <p:blipFill>
          <a:blip r:embed="rId3"/>
          <a:stretch>
            <a:fillRect/>
          </a:stretch>
        </p:blipFill>
        <p:spPr>
          <a:xfrm>
            <a:off x="5159007" y="3205600"/>
            <a:ext cx="1124823" cy="1305720"/>
          </a:xfrm>
          <a:prstGeom prst="rect">
            <a:avLst/>
          </a:prstGeom>
        </p:spPr>
      </p:pic>
      <p:grpSp>
        <p:nvGrpSpPr>
          <p:cNvPr id="21" name="Group 4"/>
          <p:cNvGrpSpPr>
            <a:grpSpLocks noChangeAspect="1"/>
          </p:cNvGrpSpPr>
          <p:nvPr/>
        </p:nvGrpSpPr>
        <p:grpSpPr bwMode="auto">
          <a:xfrm>
            <a:off x="5239072" y="3833551"/>
            <a:ext cx="654050" cy="587374"/>
            <a:chOff x="1386" y="2066"/>
            <a:chExt cx="412" cy="370"/>
          </a:xfrm>
        </p:grpSpPr>
        <p:sp>
          <p:nvSpPr>
            <p:cNvPr id="22" name="AutoShape 3"/>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pic>
          <p:nvPicPr>
            <p:cNvPr id="2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Oval 7"/>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ln>
          </p:spPr>
          <p:txBody>
            <a:bodyPr vert="horz" wrap="square" lIns="91440" tIns="45720" rIns="91440" bIns="45720" numCol="1" anchor="t" anchorCtr="0" compatLnSpc="1"/>
            <a:lstStyle/>
            <a:p>
              <a:endParaRPr lang="zh-CN" altLang="en-US"/>
            </a:p>
          </p:txBody>
        </p:sp>
        <p:sp>
          <p:nvSpPr>
            <p:cNvPr id="26" name="Oval 8"/>
            <p:cNvSpPr>
              <a:spLocks noChangeArrowheads="1"/>
            </p:cNvSpPr>
            <p:nvPr/>
          </p:nvSpPr>
          <p:spPr bwMode="auto">
            <a:xfrm>
              <a:off x="1408" y="2084"/>
              <a:ext cx="360" cy="318"/>
            </a:xfrm>
            <a:prstGeom prst="ellipse">
              <a:avLst/>
            </a:prstGeom>
            <a:noFill/>
            <a:ln w="26988" cap="sq">
              <a:solidFill>
                <a:srgbClr val="59595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7" name="Rectangle 9"/>
            <p:cNvSpPr>
              <a:spLocks noChangeArrowheads="1"/>
            </p:cNvSpPr>
            <p:nvPr/>
          </p:nvSpPr>
          <p:spPr bwMode="auto">
            <a:xfrm>
              <a:off x="1515" y="2165"/>
              <a:ext cx="14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a:ln>
                    <a:noFill/>
                  </a:ln>
                  <a:solidFill>
                    <a:schemeClr val="bg1"/>
                  </a:solidFill>
                  <a:effectLst/>
                  <a:latin typeface="Arial" panose="020B0604020202020204" pitchFamily="34" charset="0"/>
                </a:rPr>
                <a:t>从</a:t>
              </a:r>
              <a:endParaRPr kumimoji="0" lang="zh-CN" altLang="zh-CN" sz="1800" b="0" i="0" u="none" strike="noStrike" cap="none" normalizeH="0" baseline="0">
                <a:ln>
                  <a:noFill/>
                </a:ln>
                <a:solidFill>
                  <a:schemeClr val="bg1"/>
                </a:solidFill>
                <a:effectLst/>
                <a:latin typeface="Arial" panose="020B0604020202020204" pitchFamily="34" charset="0"/>
              </a:endParaRPr>
            </a:p>
          </p:txBody>
        </p:sp>
      </p:grpSp>
      <p:pic>
        <p:nvPicPr>
          <p:cNvPr id="28" name="图片 27"/>
          <p:cNvPicPr>
            <a:picLocks noChangeAspect="1"/>
          </p:cNvPicPr>
          <p:nvPr/>
        </p:nvPicPr>
        <p:blipFill>
          <a:blip r:embed="rId3"/>
          <a:stretch>
            <a:fillRect/>
          </a:stretch>
        </p:blipFill>
        <p:spPr>
          <a:xfrm>
            <a:off x="3842548" y="3750618"/>
            <a:ext cx="1124823" cy="1305720"/>
          </a:xfrm>
          <a:prstGeom prst="rect">
            <a:avLst/>
          </a:prstGeom>
        </p:spPr>
      </p:pic>
      <p:grpSp>
        <p:nvGrpSpPr>
          <p:cNvPr id="29" name="Group 4"/>
          <p:cNvGrpSpPr>
            <a:grpSpLocks noChangeAspect="1"/>
          </p:cNvGrpSpPr>
          <p:nvPr/>
        </p:nvGrpSpPr>
        <p:grpSpPr bwMode="auto">
          <a:xfrm>
            <a:off x="3679988" y="4468964"/>
            <a:ext cx="654050" cy="587374"/>
            <a:chOff x="1386" y="2066"/>
            <a:chExt cx="412" cy="370"/>
          </a:xfrm>
        </p:grpSpPr>
        <p:sp>
          <p:nvSpPr>
            <p:cNvPr id="30" name="AutoShape 3"/>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pic>
          <p:nvPicPr>
            <p:cNvPr id="3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Oval 7"/>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ln>
          </p:spPr>
          <p:txBody>
            <a:bodyPr vert="horz" wrap="square" lIns="91440" tIns="45720" rIns="91440" bIns="45720" numCol="1" anchor="t" anchorCtr="0" compatLnSpc="1"/>
            <a:lstStyle/>
            <a:p>
              <a:endParaRPr lang="zh-CN" altLang="en-US"/>
            </a:p>
          </p:txBody>
        </p:sp>
        <p:sp>
          <p:nvSpPr>
            <p:cNvPr id="34" name="Oval 8"/>
            <p:cNvSpPr>
              <a:spLocks noChangeArrowheads="1"/>
            </p:cNvSpPr>
            <p:nvPr/>
          </p:nvSpPr>
          <p:spPr bwMode="auto">
            <a:xfrm>
              <a:off x="1408" y="2084"/>
              <a:ext cx="360" cy="318"/>
            </a:xfrm>
            <a:prstGeom prst="ellipse">
              <a:avLst/>
            </a:prstGeom>
            <a:noFill/>
            <a:ln w="26988" cap="sq">
              <a:solidFill>
                <a:srgbClr val="59595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5" name="Rectangle 9"/>
            <p:cNvSpPr>
              <a:spLocks noChangeArrowheads="1"/>
            </p:cNvSpPr>
            <p:nvPr/>
          </p:nvSpPr>
          <p:spPr bwMode="auto">
            <a:xfrm>
              <a:off x="1515" y="2165"/>
              <a:ext cx="14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a:ln>
                    <a:noFill/>
                  </a:ln>
                  <a:solidFill>
                    <a:schemeClr val="bg1"/>
                  </a:solidFill>
                  <a:effectLst/>
                  <a:latin typeface="Arial" panose="020B0604020202020204" pitchFamily="34" charset="0"/>
                </a:rPr>
                <a:t>从</a:t>
              </a:r>
              <a:endParaRPr kumimoji="0" lang="zh-CN" altLang="zh-CN" sz="1800" b="0" i="0" u="none" strike="noStrike" cap="none" normalizeH="0" baseline="0">
                <a:ln>
                  <a:noFill/>
                </a:ln>
                <a:solidFill>
                  <a:schemeClr val="bg1"/>
                </a:solidFill>
                <a:effectLst/>
                <a:latin typeface="Arial" panose="020B0604020202020204" pitchFamily="34" charset="0"/>
              </a:endParaRPr>
            </a:p>
          </p:txBody>
        </p:sp>
      </p:grpSp>
      <p:cxnSp>
        <p:nvCxnSpPr>
          <p:cNvPr id="36" name="直接箭头连接符 35"/>
          <p:cNvCxnSpPr/>
          <p:nvPr/>
        </p:nvCxnSpPr>
        <p:spPr>
          <a:xfrm>
            <a:off x="2417545" y="3623646"/>
            <a:ext cx="274146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2374454" y="4042963"/>
            <a:ext cx="1134085" cy="583163"/>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wipe(left)">
                                      <p:cBhvr>
                                        <p:cTn id="1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主从复制</a:t>
            </a:r>
            <a:endParaRPr lang="en-US" altLang="zh-CN" sz="2000" dirty="0">
              <a:effectLst>
                <a:outerShdw blurRad="38100" dist="19050" dir="2700000" algn="tl" rotWithShape="0">
                  <a:schemeClr val="dk1">
                    <a:alpha val="40000"/>
                  </a:schemeClr>
                </a:outerShdw>
              </a:effectLst>
            </a:endParaRPr>
          </a:p>
        </p:txBody>
      </p:sp>
      <p:pic>
        <p:nvPicPr>
          <p:cNvPr id="38" name="图片 37"/>
          <p:cNvPicPr>
            <a:picLocks noChangeAspect="1"/>
          </p:cNvPicPr>
          <p:nvPr/>
        </p:nvPicPr>
        <p:blipFill>
          <a:blip r:embed="rId3"/>
          <a:stretch>
            <a:fillRect/>
          </a:stretch>
        </p:blipFill>
        <p:spPr>
          <a:xfrm>
            <a:off x="1899339" y="2870406"/>
            <a:ext cx="1018198" cy="1262245"/>
          </a:xfrm>
          <a:prstGeom prst="rect">
            <a:avLst/>
          </a:prstGeom>
        </p:spPr>
      </p:pic>
      <p:grpSp>
        <p:nvGrpSpPr>
          <p:cNvPr id="39" name="Group 4"/>
          <p:cNvGrpSpPr>
            <a:grpSpLocks noChangeAspect="1"/>
          </p:cNvGrpSpPr>
          <p:nvPr/>
        </p:nvGrpSpPr>
        <p:grpSpPr bwMode="auto">
          <a:xfrm>
            <a:off x="1669615" y="3590138"/>
            <a:ext cx="669104" cy="600894"/>
            <a:chOff x="1386" y="2066"/>
            <a:chExt cx="412" cy="370"/>
          </a:xfrm>
        </p:grpSpPr>
        <p:sp>
          <p:nvSpPr>
            <p:cNvPr id="40" name="AutoShape 3"/>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pic>
          <p:nvPicPr>
            <p:cNvPr id="4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Oval 7"/>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ln>
          </p:spPr>
          <p:txBody>
            <a:bodyPr vert="horz" wrap="square" lIns="91440" tIns="45720" rIns="91440" bIns="45720" numCol="1" anchor="t" anchorCtr="0" compatLnSpc="1"/>
            <a:lstStyle/>
            <a:p>
              <a:endParaRPr lang="zh-CN" altLang="en-US"/>
            </a:p>
          </p:txBody>
        </p:sp>
        <p:sp>
          <p:nvSpPr>
            <p:cNvPr id="44" name="Oval 8"/>
            <p:cNvSpPr>
              <a:spLocks noChangeArrowheads="1"/>
            </p:cNvSpPr>
            <p:nvPr/>
          </p:nvSpPr>
          <p:spPr bwMode="auto">
            <a:xfrm>
              <a:off x="1408" y="2084"/>
              <a:ext cx="360" cy="318"/>
            </a:xfrm>
            <a:prstGeom prst="ellipse">
              <a:avLst/>
            </a:prstGeom>
            <a:noFill/>
            <a:ln w="26988" cap="sq">
              <a:solidFill>
                <a:srgbClr val="59595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5" name="Rectangle 9"/>
            <p:cNvSpPr>
              <a:spLocks noChangeArrowheads="1"/>
            </p:cNvSpPr>
            <p:nvPr/>
          </p:nvSpPr>
          <p:spPr bwMode="auto">
            <a:xfrm>
              <a:off x="1504" y="2155"/>
              <a:ext cx="17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lang="zh-CN" altLang="en-US" b="1">
                  <a:solidFill>
                    <a:srgbClr val="FEFFFF"/>
                  </a:solidFill>
                  <a:latin typeface="Bell MT" panose="02020503060305020303" pitchFamily="18" charset="0"/>
                </a:rPr>
                <a:t>主</a:t>
              </a:r>
              <a:endParaRPr kumimoji="0" lang="zh-CN" altLang="zh-CN" sz="2400" b="0" i="0" u="none" strike="noStrike" cap="none" normalizeH="0" baseline="0">
                <a:ln>
                  <a:noFill/>
                </a:ln>
                <a:solidFill>
                  <a:schemeClr val="tx1"/>
                </a:solidFill>
                <a:effectLst/>
                <a:latin typeface="Arial" panose="020B0604020202020204" pitchFamily="34" charset="0"/>
              </a:endParaRPr>
            </a:p>
          </p:txBody>
        </p:sp>
      </p:grpSp>
      <p:pic>
        <p:nvPicPr>
          <p:cNvPr id="46" name="图片 45"/>
          <p:cNvPicPr>
            <a:picLocks noChangeAspect="1"/>
          </p:cNvPicPr>
          <p:nvPr/>
        </p:nvPicPr>
        <p:blipFill>
          <a:blip r:embed="rId3"/>
          <a:stretch>
            <a:fillRect/>
          </a:stretch>
        </p:blipFill>
        <p:spPr>
          <a:xfrm>
            <a:off x="5366319" y="2885312"/>
            <a:ext cx="1124823" cy="1305720"/>
          </a:xfrm>
          <a:prstGeom prst="rect">
            <a:avLst/>
          </a:prstGeom>
        </p:spPr>
      </p:pic>
      <p:grpSp>
        <p:nvGrpSpPr>
          <p:cNvPr id="47" name="Group 4"/>
          <p:cNvGrpSpPr>
            <a:grpSpLocks noChangeAspect="1"/>
          </p:cNvGrpSpPr>
          <p:nvPr/>
        </p:nvGrpSpPr>
        <p:grpSpPr bwMode="auto">
          <a:xfrm>
            <a:off x="5174683" y="3594462"/>
            <a:ext cx="654050" cy="587374"/>
            <a:chOff x="1386" y="2066"/>
            <a:chExt cx="412" cy="370"/>
          </a:xfrm>
        </p:grpSpPr>
        <p:sp>
          <p:nvSpPr>
            <p:cNvPr id="48" name="AutoShape 3"/>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pic>
          <p:nvPicPr>
            <p:cNvPr id="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Oval 7"/>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ln>
          </p:spPr>
          <p:txBody>
            <a:bodyPr vert="horz" wrap="square" lIns="91440" tIns="45720" rIns="91440" bIns="45720" numCol="1" anchor="t" anchorCtr="0" compatLnSpc="1"/>
            <a:lstStyle/>
            <a:p>
              <a:endParaRPr lang="zh-CN" altLang="en-US"/>
            </a:p>
          </p:txBody>
        </p:sp>
        <p:sp>
          <p:nvSpPr>
            <p:cNvPr id="52" name="Oval 8"/>
            <p:cNvSpPr>
              <a:spLocks noChangeArrowheads="1"/>
            </p:cNvSpPr>
            <p:nvPr/>
          </p:nvSpPr>
          <p:spPr bwMode="auto">
            <a:xfrm>
              <a:off x="1408" y="2084"/>
              <a:ext cx="360" cy="318"/>
            </a:xfrm>
            <a:prstGeom prst="ellipse">
              <a:avLst/>
            </a:prstGeom>
            <a:noFill/>
            <a:ln w="26988" cap="sq">
              <a:solidFill>
                <a:srgbClr val="59595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3" name="Rectangle 9"/>
            <p:cNvSpPr>
              <a:spLocks noChangeArrowheads="1"/>
            </p:cNvSpPr>
            <p:nvPr/>
          </p:nvSpPr>
          <p:spPr bwMode="auto">
            <a:xfrm>
              <a:off x="1515" y="2165"/>
              <a:ext cx="14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a:ln>
                    <a:noFill/>
                  </a:ln>
                  <a:solidFill>
                    <a:schemeClr val="bg1"/>
                  </a:solidFill>
                  <a:effectLst/>
                  <a:latin typeface="Arial" panose="020B0604020202020204" pitchFamily="34" charset="0"/>
                </a:rPr>
                <a:t>从</a:t>
              </a:r>
              <a:endParaRPr kumimoji="0" lang="zh-CN" altLang="zh-CN" sz="1800" b="0" i="0" u="none" strike="noStrike" cap="none" normalizeH="0" baseline="0">
                <a:ln>
                  <a:noFill/>
                </a:ln>
                <a:solidFill>
                  <a:schemeClr val="bg1"/>
                </a:solidFill>
                <a:effectLst/>
                <a:latin typeface="Arial" panose="020B0604020202020204" pitchFamily="34" charset="0"/>
              </a:endParaRPr>
            </a:p>
          </p:txBody>
        </p:sp>
      </p:grpSp>
      <p:cxnSp>
        <p:nvCxnSpPr>
          <p:cNvPr id="54" name="直接箭头连接符 53"/>
          <p:cNvCxnSpPr/>
          <p:nvPr/>
        </p:nvCxnSpPr>
        <p:spPr>
          <a:xfrm flipH="1">
            <a:off x="2943368" y="3230446"/>
            <a:ext cx="2286583"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a:off x="3053905" y="3875449"/>
            <a:ext cx="2027428"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3643933" y="2830336"/>
            <a:ext cx="640111" cy="400110"/>
          </a:xfrm>
          <a:prstGeom prst="rect">
            <a:avLst/>
          </a:prstGeom>
          <a:noFill/>
        </p:spPr>
        <p:txBody>
          <a:bodyPr wrap="none" lIns="91440" tIns="45720" rIns="91440" bIns="45720">
            <a:spAutoFit/>
          </a:bodyPr>
          <a:lstStyle/>
          <a:p>
            <a:pPr algn="ctr"/>
            <a:r>
              <a:rPr lang="en-US" altLang="zh-CN" sz="2000" b="0" cap="none" spc="0">
                <a:ln w="0"/>
                <a:solidFill>
                  <a:schemeClr val="accent1"/>
                </a:solidFill>
                <a:effectLst>
                  <a:outerShdw blurRad="38100" dist="25400" dir="5400000" algn="ctr" rotWithShape="0">
                    <a:srgbClr val="6E747A">
                      <a:alpha val="43000"/>
                    </a:srgbClr>
                  </a:outerShdw>
                </a:effectLst>
              </a:rPr>
              <a:t>sync</a:t>
            </a:r>
            <a:endParaRPr lang="zh-CN" altLang="en-US" sz="2000" b="0" cap="none" spc="0">
              <a:ln w="0"/>
              <a:solidFill>
                <a:schemeClr val="accent1"/>
              </a:solidFill>
              <a:effectLst>
                <a:outerShdw blurRad="38100" dist="25400" dir="5400000" algn="ctr" rotWithShape="0">
                  <a:srgbClr val="6E747A">
                    <a:alpha val="43000"/>
                  </a:srgbClr>
                </a:outerShdw>
              </a:effectLst>
            </a:endParaRPr>
          </a:p>
        </p:txBody>
      </p:sp>
      <p:sp>
        <p:nvSpPr>
          <p:cNvPr id="57" name="下箭头 24"/>
          <p:cNvSpPr/>
          <p:nvPr/>
        </p:nvSpPr>
        <p:spPr>
          <a:xfrm>
            <a:off x="1114029" y="4005856"/>
            <a:ext cx="798850" cy="3508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圆柱形 57"/>
          <p:cNvSpPr/>
          <p:nvPr/>
        </p:nvSpPr>
        <p:spPr>
          <a:xfrm>
            <a:off x="1149965" y="4408511"/>
            <a:ext cx="709906" cy="39647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RDB</a:t>
            </a:r>
            <a:endParaRPr lang="zh-CN" altLang="en-US"/>
          </a:p>
        </p:txBody>
      </p:sp>
      <p:sp>
        <p:nvSpPr>
          <p:cNvPr id="59" name="矩形 58"/>
          <p:cNvSpPr/>
          <p:nvPr/>
        </p:nvSpPr>
        <p:spPr>
          <a:xfrm>
            <a:off x="3668932" y="3538172"/>
            <a:ext cx="620683" cy="400110"/>
          </a:xfrm>
          <a:prstGeom prst="rect">
            <a:avLst/>
          </a:prstGeom>
          <a:noFill/>
        </p:spPr>
        <p:txBody>
          <a:bodyPr wrap="none" lIns="91440" tIns="45720" rIns="91440" bIns="45720">
            <a:spAutoFit/>
          </a:bodyPr>
          <a:lstStyle/>
          <a:p>
            <a:pPr algn="ctr"/>
            <a:r>
              <a:rPr lang="en-US" altLang="zh-CN" sz="2000" b="0" cap="none" spc="0">
                <a:ln w="0"/>
                <a:solidFill>
                  <a:schemeClr val="accent1"/>
                </a:solidFill>
                <a:effectLst>
                  <a:outerShdw blurRad="38100" dist="25400" dir="5400000" algn="ctr" rotWithShape="0">
                    <a:srgbClr val="6E747A">
                      <a:alpha val="43000"/>
                    </a:srgbClr>
                  </a:outerShdw>
                </a:effectLst>
              </a:rPr>
              <a:t>RDB</a:t>
            </a:r>
            <a:endParaRPr lang="zh-CN" altLang="en-US" sz="2000" b="0" cap="none" spc="0">
              <a:ln w="0"/>
              <a:solidFill>
                <a:schemeClr val="accent1"/>
              </a:solidFill>
              <a:effectLst>
                <a:outerShdw blurRad="38100" dist="25400" dir="5400000" algn="ctr" rotWithShape="0">
                  <a:srgbClr val="6E747A">
                    <a:alpha val="43000"/>
                  </a:srgbClr>
                </a:outerShdw>
              </a:effectLst>
            </a:endParaRPr>
          </a:p>
        </p:txBody>
      </p:sp>
      <p:sp>
        <p:nvSpPr>
          <p:cNvPr id="60" name="下箭头 29"/>
          <p:cNvSpPr/>
          <p:nvPr/>
        </p:nvSpPr>
        <p:spPr>
          <a:xfrm>
            <a:off x="6106587" y="4166402"/>
            <a:ext cx="798850" cy="3508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圆柱形 60"/>
          <p:cNvSpPr/>
          <p:nvPr/>
        </p:nvSpPr>
        <p:spPr>
          <a:xfrm>
            <a:off x="6155193" y="4568224"/>
            <a:ext cx="701637" cy="39647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RDB</a:t>
            </a:r>
            <a:endParaRPr lang="zh-CN" altLang="en-US"/>
          </a:p>
        </p:txBody>
      </p:sp>
      <p:cxnSp>
        <p:nvCxnSpPr>
          <p:cNvPr id="62" name="直接箭头连接符 61"/>
          <p:cNvCxnSpPr/>
          <p:nvPr/>
        </p:nvCxnSpPr>
        <p:spPr>
          <a:xfrm>
            <a:off x="3126849" y="4172042"/>
            <a:ext cx="1898314" cy="10319"/>
          </a:xfrm>
          <a:prstGeom prst="straightConnector1">
            <a:avLst/>
          </a:prstGeom>
          <a:ln w="76200">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3" name="矩形 62"/>
          <p:cNvSpPr/>
          <p:nvPr/>
        </p:nvSpPr>
        <p:spPr>
          <a:xfrm>
            <a:off x="3387940" y="4193577"/>
            <a:ext cx="1210588" cy="400110"/>
          </a:xfrm>
          <a:prstGeom prst="rect">
            <a:avLst/>
          </a:prstGeom>
          <a:noFill/>
        </p:spPr>
        <p:txBody>
          <a:bodyPr wrap="none" lIns="91440" tIns="45720" rIns="91440" bIns="45720">
            <a:spAutoFit/>
          </a:bodyPr>
          <a:lstStyle/>
          <a:p>
            <a:pPr algn="ctr"/>
            <a:r>
              <a:rPr lang="zh-CN" altLang="en-US" sz="2000">
                <a:ln w="0"/>
                <a:solidFill>
                  <a:schemeClr val="accent1"/>
                </a:solidFill>
                <a:effectLst>
                  <a:outerShdw blurRad="38100" dist="25400" dir="5400000" algn="ctr" rotWithShape="0">
                    <a:srgbClr val="6E747A">
                      <a:alpha val="43000"/>
                    </a:srgbClr>
                  </a:outerShdw>
                </a:effectLst>
              </a:rPr>
              <a:t>更新指令</a:t>
            </a:r>
            <a:endParaRPr lang="zh-CN" altLang="en-US" sz="2000" b="0" cap="none" spc="0">
              <a:ln w="0"/>
              <a:solidFill>
                <a:schemeClr val="accent1"/>
              </a:solidFill>
              <a:effectLst>
                <a:outerShdw blurRad="38100" dist="25400" dir="5400000" algn="ctr" rotWithShape="0">
                  <a:srgbClr val="6E747A">
                    <a:alpha val="43000"/>
                  </a:srgbClr>
                </a:outerShdw>
              </a:effectLst>
            </a:endParaRPr>
          </a:p>
        </p:txBody>
      </p:sp>
      <p:sp>
        <p:nvSpPr>
          <p:cNvPr id="64" name="矩形 63"/>
          <p:cNvSpPr/>
          <p:nvPr/>
        </p:nvSpPr>
        <p:spPr>
          <a:xfrm>
            <a:off x="234190" y="291615"/>
            <a:ext cx="1710725"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Arial" panose="020B0604020202020204" pitchFamily="34" charset="0"/>
              </a:rPr>
              <a:t>复制原理</a:t>
            </a:r>
            <a:endParaRPr lang="en-US" altLang="zh-CN" sz="2400" b="1">
              <a:solidFill>
                <a:srgbClr val="007C6A"/>
              </a:solidFill>
              <a:latin typeface="Arial" panose="020B0604020202020204" pitchFamily="34" charset="0"/>
            </a:endParaRPr>
          </a:p>
        </p:txBody>
      </p:sp>
      <p:sp>
        <p:nvSpPr>
          <p:cNvPr id="65" name="矩形 64"/>
          <p:cNvSpPr/>
          <p:nvPr/>
        </p:nvSpPr>
        <p:spPr>
          <a:xfrm>
            <a:off x="541783" y="899531"/>
            <a:ext cx="7344816" cy="507831"/>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每次从机联通后，都会给主机发送</a:t>
            </a:r>
            <a:r>
              <a:rPr lang="en-US" altLang="zh-CN">
                <a:solidFill>
                  <a:srgbClr val="007C6A"/>
                </a:solidFill>
                <a:latin typeface="Verdana" panose="020B0604030504040204" pitchFamily="34" charset="0"/>
              </a:rPr>
              <a:t>sync</a:t>
            </a:r>
            <a:r>
              <a:rPr lang="zh-CN" altLang="en-US">
                <a:solidFill>
                  <a:srgbClr val="007C6A"/>
                </a:solidFill>
                <a:latin typeface="Verdana" panose="020B0604030504040204" pitchFamily="34" charset="0"/>
              </a:rPr>
              <a:t>指令</a:t>
            </a:r>
            <a:endParaRPr lang="zh-CN" altLang="en-US">
              <a:solidFill>
                <a:srgbClr val="007C6A"/>
              </a:solidFill>
            </a:endParaRPr>
          </a:p>
        </p:txBody>
      </p:sp>
      <p:sp>
        <p:nvSpPr>
          <p:cNvPr id="66" name="矩形 65"/>
          <p:cNvSpPr/>
          <p:nvPr/>
        </p:nvSpPr>
        <p:spPr>
          <a:xfrm>
            <a:off x="541783" y="1422162"/>
            <a:ext cx="7344816" cy="507831"/>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主机立刻进行存盘操作，发送</a:t>
            </a:r>
            <a:r>
              <a:rPr lang="en-US" altLang="zh-CN">
                <a:solidFill>
                  <a:srgbClr val="007C6A"/>
                </a:solidFill>
                <a:latin typeface="Verdana" panose="020B0604030504040204" pitchFamily="34" charset="0"/>
              </a:rPr>
              <a:t>RDB</a:t>
            </a:r>
            <a:r>
              <a:rPr lang="zh-CN" altLang="en-US">
                <a:solidFill>
                  <a:srgbClr val="007C6A"/>
                </a:solidFill>
                <a:latin typeface="Verdana" panose="020B0604030504040204" pitchFamily="34" charset="0"/>
              </a:rPr>
              <a:t>文件，给从机</a:t>
            </a:r>
            <a:endParaRPr lang="zh-CN" altLang="en-US">
              <a:solidFill>
                <a:srgbClr val="007C6A"/>
              </a:solidFill>
            </a:endParaRPr>
          </a:p>
        </p:txBody>
      </p:sp>
      <p:sp>
        <p:nvSpPr>
          <p:cNvPr id="67" name="矩形 66"/>
          <p:cNvSpPr/>
          <p:nvPr/>
        </p:nvSpPr>
        <p:spPr>
          <a:xfrm>
            <a:off x="541783" y="1897090"/>
            <a:ext cx="7344816" cy="507831"/>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从机收到</a:t>
            </a:r>
            <a:r>
              <a:rPr lang="en-US" altLang="zh-CN">
                <a:solidFill>
                  <a:srgbClr val="007C6A"/>
                </a:solidFill>
                <a:latin typeface="Verdana" panose="020B0604030504040204" pitchFamily="34" charset="0"/>
              </a:rPr>
              <a:t>RDB</a:t>
            </a:r>
            <a:r>
              <a:rPr lang="zh-CN" altLang="en-US">
                <a:solidFill>
                  <a:srgbClr val="007C6A"/>
                </a:solidFill>
                <a:latin typeface="Verdana" panose="020B0604030504040204" pitchFamily="34" charset="0"/>
              </a:rPr>
              <a:t>文件后，进行全盘加载</a:t>
            </a:r>
            <a:endParaRPr lang="zh-CN" altLang="en-US">
              <a:solidFill>
                <a:srgbClr val="007C6A"/>
              </a:solidFill>
            </a:endParaRPr>
          </a:p>
        </p:txBody>
      </p:sp>
      <p:sp>
        <p:nvSpPr>
          <p:cNvPr id="68" name="矩形 67"/>
          <p:cNvSpPr/>
          <p:nvPr/>
        </p:nvSpPr>
        <p:spPr>
          <a:xfrm>
            <a:off x="541783" y="2384425"/>
            <a:ext cx="7992888" cy="507831"/>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之后每次主机的写操作，都会立刻发送给从机，从机执行相同的命令</a:t>
            </a:r>
            <a:endParaRPr lang="zh-CN" altLang="en-US">
              <a:solidFill>
                <a:srgbClr val="007C6A"/>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wipe(right)">
                                      <p:cBhvr>
                                        <p:cTn id="7" dur="500"/>
                                        <p:tgtEl>
                                          <p:spTgt spid="54"/>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wipe(right)">
                                      <p:cBhvr>
                                        <p:cTn id="10" dur="500"/>
                                        <p:tgtEl>
                                          <p:spTgt spid="5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7"/>
                                        </p:tgtEl>
                                        <p:attrNameLst>
                                          <p:attrName>style.visibility</p:attrName>
                                        </p:attrNameLst>
                                      </p:cBhvr>
                                      <p:to>
                                        <p:strVal val="visible"/>
                                      </p:to>
                                    </p:set>
                                    <p:animEffect transition="in" filter="fade">
                                      <p:cBhvr>
                                        <p:cTn id="15" dur="500"/>
                                        <p:tgtEl>
                                          <p:spTgt spid="5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8"/>
                                        </p:tgtEl>
                                        <p:attrNameLst>
                                          <p:attrName>style.visibility</p:attrName>
                                        </p:attrNameLst>
                                      </p:cBhvr>
                                      <p:to>
                                        <p:strVal val="visible"/>
                                      </p:to>
                                    </p:set>
                                    <p:animEffect transition="in" filter="fade">
                                      <p:cBhvr>
                                        <p:cTn id="18" dur="500"/>
                                        <p:tgtEl>
                                          <p:spTgt spid="5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55"/>
                                        </p:tgtEl>
                                        <p:attrNameLst>
                                          <p:attrName>style.visibility</p:attrName>
                                        </p:attrNameLst>
                                      </p:cBhvr>
                                      <p:to>
                                        <p:strVal val="visible"/>
                                      </p:to>
                                    </p:set>
                                    <p:animEffect transition="in" filter="wipe(left)">
                                      <p:cBhvr>
                                        <p:cTn id="23" dur="500"/>
                                        <p:tgtEl>
                                          <p:spTgt spid="55"/>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59"/>
                                        </p:tgtEl>
                                        <p:attrNameLst>
                                          <p:attrName>style.visibility</p:attrName>
                                        </p:attrNameLst>
                                      </p:cBhvr>
                                      <p:to>
                                        <p:strVal val="visible"/>
                                      </p:to>
                                    </p:set>
                                    <p:animEffect transition="in" filter="wipe(left)">
                                      <p:cBhvr>
                                        <p:cTn id="26" dur="500"/>
                                        <p:tgtEl>
                                          <p:spTgt spid="5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0"/>
                                        </p:tgtEl>
                                        <p:attrNameLst>
                                          <p:attrName>style.visibility</p:attrName>
                                        </p:attrNameLst>
                                      </p:cBhvr>
                                      <p:to>
                                        <p:strVal val="visible"/>
                                      </p:to>
                                    </p:set>
                                    <p:animEffect transition="in" filter="fade">
                                      <p:cBhvr>
                                        <p:cTn id="31" dur="500"/>
                                        <p:tgtEl>
                                          <p:spTgt spid="6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1"/>
                                        </p:tgtEl>
                                        <p:attrNameLst>
                                          <p:attrName>style.visibility</p:attrName>
                                        </p:attrNameLst>
                                      </p:cBhvr>
                                      <p:to>
                                        <p:strVal val="visible"/>
                                      </p:to>
                                    </p:set>
                                    <p:animEffect transition="in" filter="fade">
                                      <p:cBhvr>
                                        <p:cTn id="34" dur="500"/>
                                        <p:tgtEl>
                                          <p:spTgt spid="6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62"/>
                                        </p:tgtEl>
                                        <p:attrNameLst>
                                          <p:attrName>style.visibility</p:attrName>
                                        </p:attrNameLst>
                                      </p:cBhvr>
                                      <p:to>
                                        <p:strVal val="visible"/>
                                      </p:to>
                                    </p:set>
                                    <p:animEffect transition="in" filter="wipe(left)">
                                      <p:cBhvr>
                                        <p:cTn id="39" dur="500"/>
                                        <p:tgtEl>
                                          <p:spTgt spid="62"/>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63"/>
                                        </p:tgtEl>
                                        <p:attrNameLst>
                                          <p:attrName>style.visibility</p:attrName>
                                        </p:attrNameLst>
                                      </p:cBhvr>
                                      <p:to>
                                        <p:strVal val="visible"/>
                                      </p:to>
                                    </p:set>
                                    <p:animEffect transition="in" filter="wipe(left)">
                                      <p:cBhvr>
                                        <p:cTn id="42"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7" grpId="0" animBg="1"/>
      <p:bldP spid="58" grpId="0" animBg="1"/>
      <p:bldP spid="59" grpId="0"/>
      <p:bldP spid="60" grpId="0" animBg="1"/>
      <p:bldP spid="61" grpId="0" animBg="1"/>
      <p:bldP spid="63"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主从复制</a:t>
            </a:r>
            <a:endParaRPr lang="en-US" altLang="zh-CN" sz="2000" dirty="0">
              <a:effectLst>
                <a:outerShdw blurRad="38100" dist="19050" dir="2700000" algn="tl" rotWithShape="0">
                  <a:schemeClr val="dk1">
                    <a:alpha val="40000"/>
                  </a:schemeClr>
                </a:outerShdw>
              </a:effectLst>
            </a:endParaRPr>
          </a:p>
        </p:txBody>
      </p:sp>
      <p:sp>
        <p:nvSpPr>
          <p:cNvPr id="34" name="矩形 33"/>
          <p:cNvSpPr/>
          <p:nvPr/>
        </p:nvSpPr>
        <p:spPr>
          <a:xfrm>
            <a:off x="305002" y="385277"/>
            <a:ext cx="1880643"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Arial" panose="020B0604020202020204" pitchFamily="34" charset="0"/>
              </a:rPr>
              <a:t>薪火相传  </a:t>
            </a:r>
            <a:endParaRPr lang="en-US" altLang="zh-CN" sz="2400" b="1">
              <a:solidFill>
                <a:srgbClr val="007C6A"/>
              </a:solidFill>
              <a:latin typeface="Arial" panose="020B0604020202020204" pitchFamily="34" charset="0"/>
            </a:endParaRPr>
          </a:p>
        </p:txBody>
      </p:sp>
      <p:sp>
        <p:nvSpPr>
          <p:cNvPr id="35" name="矩形 34"/>
          <p:cNvSpPr/>
          <p:nvPr/>
        </p:nvSpPr>
        <p:spPr>
          <a:xfrm>
            <a:off x="737050" y="1031608"/>
            <a:ext cx="7344816" cy="3000821"/>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a:solidFill>
                  <a:srgbClr val="007C6A"/>
                </a:solidFill>
                <a:latin typeface="Verdana" panose="020B0604030504040204" pitchFamily="34" charset="0"/>
              </a:rPr>
              <a:t>上一个</a:t>
            </a:r>
            <a:r>
              <a:rPr lang="en-US" altLang="zh-CN" dirty="0">
                <a:solidFill>
                  <a:srgbClr val="007C6A"/>
                </a:solidFill>
                <a:latin typeface="Verdana" panose="020B0604030504040204" pitchFamily="34" charset="0"/>
              </a:rPr>
              <a:t>slave</a:t>
            </a:r>
            <a:r>
              <a:rPr lang="zh-CN" altLang="en-US" dirty="0">
                <a:solidFill>
                  <a:srgbClr val="007C6A"/>
                </a:solidFill>
                <a:latin typeface="Verdana" panose="020B0604030504040204" pitchFamily="34" charset="0"/>
              </a:rPr>
              <a:t>可以是下一个</a:t>
            </a:r>
            <a:r>
              <a:rPr lang="en-US" altLang="zh-CN" dirty="0">
                <a:solidFill>
                  <a:srgbClr val="007C6A"/>
                </a:solidFill>
                <a:latin typeface="Verdana" panose="020B0604030504040204" pitchFamily="34" charset="0"/>
              </a:rPr>
              <a:t>slave</a:t>
            </a:r>
            <a:r>
              <a:rPr lang="zh-CN" altLang="en-US" dirty="0">
                <a:solidFill>
                  <a:srgbClr val="007C6A"/>
                </a:solidFill>
                <a:latin typeface="Verdana" panose="020B0604030504040204" pitchFamily="34" charset="0"/>
              </a:rPr>
              <a:t>的</a:t>
            </a:r>
            <a:r>
              <a:rPr lang="en-US" altLang="zh-CN" dirty="0">
                <a:solidFill>
                  <a:srgbClr val="007C6A"/>
                </a:solidFill>
                <a:latin typeface="Verdana" panose="020B0604030504040204" pitchFamily="34" charset="0"/>
              </a:rPr>
              <a:t>Master</a:t>
            </a:r>
            <a:r>
              <a:rPr lang="zh-CN" altLang="en-US" dirty="0">
                <a:solidFill>
                  <a:srgbClr val="007C6A"/>
                </a:solidFill>
                <a:latin typeface="Verdana" panose="020B0604030504040204" pitchFamily="34" charset="0"/>
              </a:rPr>
              <a:t>，</a:t>
            </a:r>
            <a:r>
              <a:rPr lang="en-US" altLang="zh-CN" dirty="0">
                <a:solidFill>
                  <a:srgbClr val="007C6A"/>
                </a:solidFill>
                <a:latin typeface="Verdana" panose="020B0604030504040204" pitchFamily="34" charset="0"/>
              </a:rPr>
              <a:t>slave</a:t>
            </a:r>
            <a:r>
              <a:rPr lang="zh-CN" altLang="en-US" dirty="0">
                <a:solidFill>
                  <a:srgbClr val="007C6A"/>
                </a:solidFill>
                <a:latin typeface="Verdana" panose="020B0604030504040204" pitchFamily="34" charset="0"/>
              </a:rPr>
              <a:t>同样可以接收其他</a:t>
            </a:r>
            <a:r>
              <a:rPr lang="en-US" altLang="zh-CN" dirty="0">
                <a:solidFill>
                  <a:srgbClr val="007C6A"/>
                </a:solidFill>
                <a:latin typeface="Verdana" panose="020B0604030504040204" pitchFamily="34" charset="0"/>
              </a:rPr>
              <a:t>slaves</a:t>
            </a:r>
            <a:r>
              <a:rPr lang="zh-CN" altLang="en-US" dirty="0">
                <a:solidFill>
                  <a:srgbClr val="007C6A"/>
                </a:solidFill>
                <a:latin typeface="Verdana" panose="020B0604030504040204" pitchFamily="34" charset="0"/>
              </a:rPr>
              <a:t>的连接和同步请求，那么该</a:t>
            </a:r>
            <a:r>
              <a:rPr lang="en-US" altLang="zh-CN" dirty="0">
                <a:solidFill>
                  <a:srgbClr val="007C6A"/>
                </a:solidFill>
                <a:latin typeface="Verdana" panose="020B0604030504040204" pitchFamily="34" charset="0"/>
              </a:rPr>
              <a:t>slave</a:t>
            </a:r>
            <a:r>
              <a:rPr lang="zh-CN" altLang="en-US" dirty="0">
                <a:solidFill>
                  <a:srgbClr val="007C6A"/>
                </a:solidFill>
                <a:latin typeface="Verdana" panose="020B0604030504040204" pitchFamily="34" charset="0"/>
              </a:rPr>
              <a:t>作为了链条中下一个的</a:t>
            </a:r>
            <a:r>
              <a:rPr lang="en-US" altLang="zh-CN" dirty="0">
                <a:solidFill>
                  <a:srgbClr val="007C6A"/>
                </a:solidFill>
                <a:latin typeface="Verdana" panose="020B0604030504040204" pitchFamily="34" charset="0"/>
              </a:rPr>
              <a:t>master, </a:t>
            </a:r>
            <a:r>
              <a:rPr lang="zh-CN" altLang="en-US" dirty="0">
                <a:solidFill>
                  <a:srgbClr val="007C6A"/>
                </a:solidFill>
                <a:latin typeface="Verdana" panose="020B0604030504040204" pitchFamily="34" charset="0"/>
              </a:rPr>
              <a:t>可以有效减轻</a:t>
            </a:r>
            <a:r>
              <a:rPr lang="en-US" altLang="zh-CN" dirty="0">
                <a:solidFill>
                  <a:srgbClr val="007C6A"/>
                </a:solidFill>
                <a:latin typeface="Verdana" panose="020B0604030504040204" pitchFamily="34" charset="0"/>
              </a:rPr>
              <a:t>master</a:t>
            </a:r>
            <a:r>
              <a:rPr lang="zh-CN" altLang="en-US" dirty="0">
                <a:solidFill>
                  <a:srgbClr val="007C6A"/>
                </a:solidFill>
                <a:latin typeface="Verdana" panose="020B0604030504040204" pitchFamily="34" charset="0"/>
              </a:rPr>
              <a:t>的写压力</a:t>
            </a:r>
            <a:r>
              <a:rPr lang="en-US" altLang="zh-CN" dirty="0">
                <a:solidFill>
                  <a:srgbClr val="007C6A"/>
                </a:solidFill>
                <a:latin typeface="Verdana" panose="020B0604030504040204" pitchFamily="34" charset="0"/>
              </a:rPr>
              <a:t>,</a:t>
            </a:r>
            <a:r>
              <a:rPr lang="zh-CN" altLang="en-US" dirty="0">
                <a:solidFill>
                  <a:srgbClr val="007C6A"/>
                </a:solidFill>
                <a:latin typeface="Verdana" panose="020B0604030504040204" pitchFamily="34" charset="0"/>
              </a:rPr>
              <a:t>去中心化降低风险。</a:t>
            </a:r>
            <a:endParaRPr lang="en-US" altLang="zh-CN" dirty="0">
              <a:solidFill>
                <a:srgbClr val="007C6A"/>
              </a:solidFill>
              <a:latin typeface="Verdana" panose="020B0604030504040204" pitchFamily="34" charset="0"/>
            </a:endParaRPr>
          </a:p>
          <a:p>
            <a:pPr marL="285750" indent="-285750">
              <a:lnSpc>
                <a:spcPct val="150000"/>
              </a:lnSpc>
              <a:buFont typeface="Arial" panose="020B0604020202020204" pitchFamily="34" charset="0"/>
              <a:buChar char="•"/>
            </a:pPr>
            <a:r>
              <a:rPr lang="zh-CN" altLang="en-US" dirty="0">
                <a:solidFill>
                  <a:srgbClr val="007C6A"/>
                </a:solidFill>
                <a:latin typeface="Verdana" panose="020B0604030504040204" pitchFamily="34" charset="0"/>
                <a:ea typeface="Verdana" panose="020B0604030504040204" pitchFamily="34" charset="0"/>
              </a:rPr>
              <a:t>用 </a:t>
            </a:r>
            <a:r>
              <a:rPr lang="en-US" altLang="zh-CN" dirty="0" err="1">
                <a:solidFill>
                  <a:srgbClr val="007C6A"/>
                </a:solidFill>
                <a:latin typeface="Verdana" panose="020B0604030504040204" pitchFamily="34" charset="0"/>
                <a:ea typeface="Verdana" panose="020B0604030504040204" pitchFamily="34" charset="0"/>
              </a:rPr>
              <a:t>slaveof</a:t>
            </a:r>
            <a:r>
              <a:rPr lang="en-US" altLang="zh-CN" dirty="0">
                <a:solidFill>
                  <a:srgbClr val="007C6A"/>
                </a:solidFill>
                <a:latin typeface="Verdana" panose="020B0604030504040204" pitchFamily="34" charset="0"/>
                <a:ea typeface="Verdana" panose="020B0604030504040204" pitchFamily="34" charset="0"/>
              </a:rPr>
              <a:t>  &lt;</a:t>
            </a:r>
            <a:r>
              <a:rPr lang="en-US" altLang="zh-CN" dirty="0" err="1">
                <a:solidFill>
                  <a:srgbClr val="007C6A"/>
                </a:solidFill>
                <a:latin typeface="Verdana" panose="020B0604030504040204" pitchFamily="34" charset="0"/>
                <a:ea typeface="Verdana" panose="020B0604030504040204" pitchFamily="34" charset="0"/>
              </a:rPr>
              <a:t>ip</a:t>
            </a:r>
            <a:r>
              <a:rPr lang="en-US" altLang="zh-CN" dirty="0">
                <a:solidFill>
                  <a:srgbClr val="007C6A"/>
                </a:solidFill>
                <a:latin typeface="Verdana" panose="020B0604030504040204" pitchFamily="34" charset="0"/>
                <a:ea typeface="Verdana" panose="020B0604030504040204" pitchFamily="34" charset="0"/>
              </a:rPr>
              <a:t>&gt;  &lt;port&gt;</a:t>
            </a:r>
            <a:endParaRPr lang="zh-CN" altLang="en-US" dirty="0">
              <a:solidFill>
                <a:srgbClr val="007C6A"/>
              </a:solidFill>
              <a:latin typeface="Verdana" panose="020B0604030504040204" pitchFamily="34" charset="0"/>
              <a:ea typeface="Verdana" panose="020B0604030504040204" pitchFamily="34" charset="0"/>
            </a:endParaRPr>
          </a:p>
          <a:p>
            <a:pPr marL="285750" indent="-285750">
              <a:lnSpc>
                <a:spcPct val="150000"/>
              </a:lnSpc>
              <a:buFont typeface="Arial" panose="020B0604020202020204" pitchFamily="34" charset="0"/>
              <a:buChar char="•"/>
            </a:pPr>
            <a:r>
              <a:rPr lang="zh-CN" altLang="en-US" dirty="0">
                <a:solidFill>
                  <a:srgbClr val="007C6A"/>
                </a:solidFill>
                <a:latin typeface="Verdana" panose="020B0604030504040204" pitchFamily="34" charset="0"/>
                <a:ea typeface="Verdana" panose="020B0604030504040204" pitchFamily="34" charset="0"/>
              </a:rPr>
              <a:t>中途变更转向</a:t>
            </a:r>
            <a:r>
              <a:rPr lang="en-US" altLang="zh-CN" dirty="0">
                <a:solidFill>
                  <a:srgbClr val="007C6A"/>
                </a:solidFill>
                <a:latin typeface="Verdana" panose="020B0604030504040204" pitchFamily="34" charset="0"/>
                <a:ea typeface="Verdana" panose="020B0604030504040204" pitchFamily="34" charset="0"/>
              </a:rPr>
              <a:t>:</a:t>
            </a:r>
            <a:r>
              <a:rPr lang="zh-CN" altLang="en-US" dirty="0">
                <a:solidFill>
                  <a:srgbClr val="007C6A"/>
                </a:solidFill>
                <a:latin typeface="Verdana" panose="020B0604030504040204" pitchFamily="34" charset="0"/>
                <a:ea typeface="Verdana" panose="020B0604030504040204" pitchFamily="34" charset="0"/>
              </a:rPr>
              <a:t>会清除之前的数据，重新建立拷贝最新的</a:t>
            </a:r>
            <a:endParaRPr lang="en-US" altLang="zh-CN" dirty="0">
              <a:solidFill>
                <a:srgbClr val="007C6A"/>
              </a:solidFill>
              <a:latin typeface="Verdana" panose="020B0604030504040204" pitchFamily="34" charset="0"/>
              <a:ea typeface="Verdana" panose="020B0604030504040204" pitchFamily="34" charset="0"/>
            </a:endParaRPr>
          </a:p>
          <a:p>
            <a:pPr marL="285750" indent="-285750">
              <a:lnSpc>
                <a:spcPct val="150000"/>
              </a:lnSpc>
              <a:buFont typeface="Arial" panose="020B0604020202020204" pitchFamily="34" charset="0"/>
              <a:buChar char="•"/>
            </a:pPr>
            <a:r>
              <a:rPr lang="zh-CN" altLang="en-US" dirty="0">
                <a:solidFill>
                  <a:srgbClr val="007C6A"/>
                </a:solidFill>
                <a:latin typeface="Verdana" panose="020B0604030504040204" pitchFamily="34" charset="0"/>
                <a:ea typeface="Verdana" panose="020B0604030504040204" pitchFamily="34" charset="0"/>
              </a:rPr>
              <a:t>风险是一旦某个</a:t>
            </a:r>
            <a:r>
              <a:rPr lang="en-US" altLang="zh-CN" dirty="0">
                <a:solidFill>
                  <a:srgbClr val="007C6A"/>
                </a:solidFill>
                <a:latin typeface="Verdana" panose="020B0604030504040204" pitchFamily="34" charset="0"/>
                <a:ea typeface="Verdana" panose="020B0604030504040204" pitchFamily="34" charset="0"/>
              </a:rPr>
              <a:t>slave</a:t>
            </a:r>
            <a:r>
              <a:rPr lang="zh-CN" altLang="en-US" dirty="0">
                <a:solidFill>
                  <a:srgbClr val="007C6A"/>
                </a:solidFill>
                <a:latin typeface="Verdana" panose="020B0604030504040204" pitchFamily="34" charset="0"/>
                <a:ea typeface="Verdana" panose="020B0604030504040204" pitchFamily="34" charset="0"/>
              </a:rPr>
              <a:t>宕机，后面的</a:t>
            </a:r>
            <a:r>
              <a:rPr lang="en-US" altLang="zh-CN" dirty="0">
                <a:solidFill>
                  <a:srgbClr val="007C6A"/>
                </a:solidFill>
                <a:latin typeface="Verdana" panose="020B0604030504040204" pitchFamily="34" charset="0"/>
                <a:ea typeface="Verdana" panose="020B0604030504040204" pitchFamily="34" charset="0"/>
              </a:rPr>
              <a:t>slave</a:t>
            </a:r>
            <a:r>
              <a:rPr lang="zh-CN" altLang="en-US" dirty="0">
                <a:solidFill>
                  <a:srgbClr val="007C6A"/>
                </a:solidFill>
                <a:latin typeface="Verdana" panose="020B0604030504040204" pitchFamily="34" charset="0"/>
                <a:ea typeface="Verdana" panose="020B0604030504040204" pitchFamily="34" charset="0"/>
              </a:rPr>
              <a:t>都没法备份</a:t>
            </a:r>
          </a:p>
          <a:p>
            <a:pPr>
              <a:lnSpc>
                <a:spcPct val="150000"/>
              </a:lnSpc>
            </a:pPr>
            <a:r>
              <a:rPr lang="en-US" altLang="zh-CN" dirty="0">
                <a:solidFill>
                  <a:srgbClr val="007C6A"/>
                </a:solidFill>
                <a:latin typeface="Verdana" panose="020B0604030504040204" pitchFamily="34" charset="0"/>
                <a:ea typeface="Verdana" panose="020B0604030504040204" pitchFamily="34" charset="0"/>
              </a:rPr>
              <a:t> </a:t>
            </a:r>
            <a:endParaRPr lang="zh-CN" altLang="en-US" dirty="0">
              <a:solidFill>
                <a:srgbClr val="007C6A"/>
              </a:solidFill>
            </a:endParaRPr>
          </a:p>
        </p:txBody>
      </p:sp>
      <p:pic>
        <p:nvPicPr>
          <p:cNvPr id="36" name="图片 35"/>
          <p:cNvPicPr>
            <a:picLocks noChangeAspect="1"/>
          </p:cNvPicPr>
          <p:nvPr/>
        </p:nvPicPr>
        <p:blipFill>
          <a:blip r:embed="rId3"/>
          <a:stretch>
            <a:fillRect/>
          </a:stretch>
        </p:blipFill>
        <p:spPr>
          <a:xfrm>
            <a:off x="1446534" y="3719915"/>
            <a:ext cx="1018198" cy="1262245"/>
          </a:xfrm>
          <a:prstGeom prst="rect">
            <a:avLst/>
          </a:prstGeom>
        </p:spPr>
      </p:pic>
      <p:grpSp>
        <p:nvGrpSpPr>
          <p:cNvPr id="37" name="Group 4"/>
          <p:cNvGrpSpPr>
            <a:grpSpLocks noChangeAspect="1"/>
          </p:cNvGrpSpPr>
          <p:nvPr/>
        </p:nvGrpSpPr>
        <p:grpSpPr bwMode="auto">
          <a:xfrm>
            <a:off x="1216810" y="4439647"/>
            <a:ext cx="669104" cy="600894"/>
            <a:chOff x="1386" y="2066"/>
            <a:chExt cx="412" cy="370"/>
          </a:xfrm>
        </p:grpSpPr>
        <p:sp>
          <p:nvSpPr>
            <p:cNvPr id="69" name="AutoShape 3"/>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pic>
          <p:nvPicPr>
            <p:cNvPr id="7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 name="Oval 7"/>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ln>
          </p:spPr>
          <p:txBody>
            <a:bodyPr vert="horz" wrap="square" lIns="91440" tIns="45720" rIns="91440" bIns="45720" numCol="1" anchor="t" anchorCtr="0" compatLnSpc="1"/>
            <a:lstStyle/>
            <a:p>
              <a:endParaRPr lang="zh-CN" altLang="en-US"/>
            </a:p>
          </p:txBody>
        </p:sp>
        <p:sp>
          <p:nvSpPr>
            <p:cNvPr id="73" name="Oval 8"/>
            <p:cNvSpPr>
              <a:spLocks noChangeArrowheads="1"/>
            </p:cNvSpPr>
            <p:nvPr/>
          </p:nvSpPr>
          <p:spPr bwMode="auto">
            <a:xfrm>
              <a:off x="1408" y="2084"/>
              <a:ext cx="360" cy="318"/>
            </a:xfrm>
            <a:prstGeom prst="ellipse">
              <a:avLst/>
            </a:prstGeom>
            <a:noFill/>
            <a:ln w="26988" cap="sq">
              <a:solidFill>
                <a:srgbClr val="59595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4" name="Rectangle 9"/>
            <p:cNvSpPr>
              <a:spLocks noChangeArrowheads="1"/>
            </p:cNvSpPr>
            <p:nvPr/>
          </p:nvSpPr>
          <p:spPr bwMode="auto">
            <a:xfrm>
              <a:off x="1504" y="2155"/>
              <a:ext cx="17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lang="zh-CN" altLang="en-US" b="1">
                  <a:solidFill>
                    <a:srgbClr val="FEFFFF"/>
                  </a:solidFill>
                  <a:latin typeface="Bell MT" panose="02020503060305020303" pitchFamily="18" charset="0"/>
                </a:rPr>
                <a:t>主</a:t>
              </a:r>
              <a:endParaRPr kumimoji="0" lang="zh-CN" altLang="zh-CN" sz="2400" b="0" i="0" u="none" strike="noStrike" cap="none" normalizeH="0" baseline="0">
                <a:ln>
                  <a:noFill/>
                </a:ln>
                <a:solidFill>
                  <a:schemeClr val="tx1"/>
                </a:solidFill>
                <a:effectLst/>
                <a:latin typeface="Arial" panose="020B0604020202020204" pitchFamily="34" charset="0"/>
              </a:endParaRPr>
            </a:p>
          </p:txBody>
        </p:sp>
      </p:grpSp>
      <p:pic>
        <p:nvPicPr>
          <p:cNvPr id="75" name="图片 74"/>
          <p:cNvPicPr>
            <a:picLocks noChangeAspect="1"/>
          </p:cNvPicPr>
          <p:nvPr/>
        </p:nvPicPr>
        <p:blipFill>
          <a:blip r:embed="rId3"/>
          <a:stretch>
            <a:fillRect/>
          </a:stretch>
        </p:blipFill>
        <p:spPr>
          <a:xfrm>
            <a:off x="4044731" y="3828890"/>
            <a:ext cx="1124823" cy="1305720"/>
          </a:xfrm>
          <a:prstGeom prst="rect">
            <a:avLst/>
          </a:prstGeom>
        </p:spPr>
      </p:pic>
      <p:grpSp>
        <p:nvGrpSpPr>
          <p:cNvPr id="76" name="Group 4"/>
          <p:cNvGrpSpPr>
            <a:grpSpLocks noChangeAspect="1"/>
          </p:cNvGrpSpPr>
          <p:nvPr/>
        </p:nvGrpSpPr>
        <p:grpSpPr bwMode="auto">
          <a:xfrm>
            <a:off x="3840395" y="4546930"/>
            <a:ext cx="654050" cy="587374"/>
            <a:chOff x="1386" y="2066"/>
            <a:chExt cx="412" cy="370"/>
          </a:xfrm>
        </p:grpSpPr>
        <p:sp>
          <p:nvSpPr>
            <p:cNvPr id="77" name="AutoShape 3"/>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pic>
          <p:nvPicPr>
            <p:cNvPr id="7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 name="Oval 7"/>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ln>
          </p:spPr>
          <p:txBody>
            <a:bodyPr vert="horz" wrap="square" lIns="91440" tIns="45720" rIns="91440" bIns="45720" numCol="1" anchor="t" anchorCtr="0" compatLnSpc="1"/>
            <a:lstStyle/>
            <a:p>
              <a:endParaRPr lang="zh-CN" altLang="en-US"/>
            </a:p>
          </p:txBody>
        </p:sp>
        <p:sp>
          <p:nvSpPr>
            <p:cNvPr id="81" name="Oval 8"/>
            <p:cNvSpPr>
              <a:spLocks noChangeArrowheads="1"/>
            </p:cNvSpPr>
            <p:nvPr/>
          </p:nvSpPr>
          <p:spPr bwMode="auto">
            <a:xfrm>
              <a:off x="1408" y="2084"/>
              <a:ext cx="360" cy="318"/>
            </a:xfrm>
            <a:prstGeom prst="ellipse">
              <a:avLst/>
            </a:prstGeom>
            <a:noFill/>
            <a:ln w="26988" cap="sq">
              <a:solidFill>
                <a:srgbClr val="59595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2" name="Rectangle 9"/>
            <p:cNvSpPr>
              <a:spLocks noChangeArrowheads="1"/>
            </p:cNvSpPr>
            <p:nvPr/>
          </p:nvSpPr>
          <p:spPr bwMode="auto">
            <a:xfrm>
              <a:off x="1515" y="2165"/>
              <a:ext cx="14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a:ln>
                    <a:noFill/>
                  </a:ln>
                  <a:solidFill>
                    <a:schemeClr val="bg1"/>
                  </a:solidFill>
                  <a:effectLst/>
                  <a:latin typeface="Arial" panose="020B0604020202020204" pitchFamily="34" charset="0"/>
                </a:rPr>
                <a:t>从</a:t>
              </a:r>
              <a:endParaRPr kumimoji="0" lang="zh-CN" altLang="zh-CN" sz="1800" b="0" i="0" u="none" strike="noStrike" cap="none" normalizeH="0" baseline="0">
                <a:ln>
                  <a:noFill/>
                </a:ln>
                <a:solidFill>
                  <a:schemeClr val="bg1"/>
                </a:solidFill>
                <a:effectLst/>
                <a:latin typeface="Arial" panose="020B0604020202020204" pitchFamily="34" charset="0"/>
              </a:endParaRPr>
            </a:p>
          </p:txBody>
        </p:sp>
      </p:grpSp>
      <p:pic>
        <p:nvPicPr>
          <p:cNvPr id="83" name="图片 82"/>
          <p:cNvPicPr>
            <a:picLocks noChangeAspect="1"/>
          </p:cNvPicPr>
          <p:nvPr/>
        </p:nvPicPr>
        <p:blipFill>
          <a:blip r:embed="rId3"/>
          <a:stretch>
            <a:fillRect/>
          </a:stretch>
        </p:blipFill>
        <p:spPr>
          <a:xfrm>
            <a:off x="6876551" y="3817163"/>
            <a:ext cx="1124823" cy="1305720"/>
          </a:xfrm>
          <a:prstGeom prst="rect">
            <a:avLst/>
          </a:prstGeom>
        </p:spPr>
      </p:pic>
      <p:grpSp>
        <p:nvGrpSpPr>
          <p:cNvPr id="84" name="Group 4"/>
          <p:cNvGrpSpPr>
            <a:grpSpLocks noChangeAspect="1"/>
          </p:cNvGrpSpPr>
          <p:nvPr/>
        </p:nvGrpSpPr>
        <p:grpSpPr bwMode="auto">
          <a:xfrm>
            <a:off x="6684915" y="4526313"/>
            <a:ext cx="654050" cy="587374"/>
            <a:chOff x="1386" y="2066"/>
            <a:chExt cx="412" cy="370"/>
          </a:xfrm>
        </p:grpSpPr>
        <p:sp>
          <p:nvSpPr>
            <p:cNvPr id="85" name="AutoShape 3"/>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pic>
          <p:nvPicPr>
            <p:cNvPr id="8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 name="Oval 7"/>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ln>
          </p:spPr>
          <p:txBody>
            <a:bodyPr vert="horz" wrap="square" lIns="91440" tIns="45720" rIns="91440" bIns="45720" numCol="1" anchor="t" anchorCtr="0" compatLnSpc="1"/>
            <a:lstStyle/>
            <a:p>
              <a:endParaRPr lang="zh-CN" altLang="en-US"/>
            </a:p>
          </p:txBody>
        </p:sp>
        <p:sp>
          <p:nvSpPr>
            <p:cNvPr id="89" name="Oval 8"/>
            <p:cNvSpPr>
              <a:spLocks noChangeArrowheads="1"/>
            </p:cNvSpPr>
            <p:nvPr/>
          </p:nvSpPr>
          <p:spPr bwMode="auto">
            <a:xfrm>
              <a:off x="1408" y="2084"/>
              <a:ext cx="360" cy="318"/>
            </a:xfrm>
            <a:prstGeom prst="ellipse">
              <a:avLst/>
            </a:prstGeom>
            <a:noFill/>
            <a:ln w="26988" cap="sq">
              <a:solidFill>
                <a:srgbClr val="59595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0" name="Rectangle 9"/>
            <p:cNvSpPr>
              <a:spLocks noChangeArrowheads="1"/>
            </p:cNvSpPr>
            <p:nvPr/>
          </p:nvSpPr>
          <p:spPr bwMode="auto">
            <a:xfrm>
              <a:off x="1515" y="2165"/>
              <a:ext cx="14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a:ln>
                    <a:noFill/>
                  </a:ln>
                  <a:solidFill>
                    <a:schemeClr val="bg1"/>
                  </a:solidFill>
                  <a:effectLst/>
                  <a:latin typeface="Arial" panose="020B0604020202020204" pitchFamily="34" charset="0"/>
                </a:rPr>
                <a:t>从</a:t>
              </a:r>
              <a:endParaRPr kumimoji="0" lang="zh-CN" altLang="zh-CN" sz="1800" b="0" i="0" u="none" strike="noStrike" cap="none" normalizeH="0" baseline="0">
                <a:ln>
                  <a:noFill/>
                </a:ln>
                <a:solidFill>
                  <a:schemeClr val="bg1"/>
                </a:solidFill>
                <a:effectLst/>
                <a:latin typeface="Arial" panose="020B0604020202020204" pitchFamily="34" charset="0"/>
              </a:endParaRPr>
            </a:p>
          </p:txBody>
        </p:sp>
      </p:grpSp>
      <p:cxnSp>
        <p:nvCxnSpPr>
          <p:cNvPr id="91" name="直接箭头连接符 90"/>
          <p:cNvCxnSpPr/>
          <p:nvPr/>
        </p:nvCxnSpPr>
        <p:spPr>
          <a:xfrm flipV="1">
            <a:off x="2552939" y="4406585"/>
            <a:ext cx="1248904" cy="3774"/>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p:nvPr/>
        </p:nvCxnSpPr>
        <p:spPr>
          <a:xfrm flipV="1">
            <a:off x="5136511" y="4509544"/>
            <a:ext cx="1353277" cy="3774"/>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wipe(left)">
                                      <p:cBhvr>
                                        <p:cTn id="7" dur="500"/>
                                        <p:tgtEl>
                                          <p:spTgt spid="9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2"/>
                                        </p:tgtEl>
                                        <p:attrNameLst>
                                          <p:attrName>style.visibility</p:attrName>
                                        </p:attrNameLst>
                                      </p:cBhvr>
                                      <p:to>
                                        <p:strVal val="visible"/>
                                      </p:to>
                                    </p:set>
                                    <p:animEffect transition="in" filter="wipe(left)">
                                      <p:cBhvr>
                                        <p:cTn id="12"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主从复制</a:t>
            </a:r>
            <a:endParaRPr lang="en-US" altLang="zh-CN" sz="2000" dirty="0">
              <a:effectLst>
                <a:outerShdw blurRad="38100" dist="19050" dir="2700000" algn="tl" rotWithShape="0">
                  <a:schemeClr val="dk1">
                    <a:alpha val="40000"/>
                  </a:schemeClr>
                </a:outerShdw>
              </a:effectLst>
            </a:endParaRPr>
          </a:p>
        </p:txBody>
      </p:sp>
      <p:sp>
        <p:nvSpPr>
          <p:cNvPr id="31" name="矩形 30"/>
          <p:cNvSpPr/>
          <p:nvPr/>
        </p:nvSpPr>
        <p:spPr>
          <a:xfrm>
            <a:off x="225490" y="400110"/>
            <a:ext cx="1880643"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Arial" panose="020B0604020202020204" pitchFamily="34" charset="0"/>
              </a:rPr>
              <a:t>反客为主  </a:t>
            </a:r>
            <a:endParaRPr lang="en-US" altLang="zh-CN" sz="2400" b="1">
              <a:solidFill>
                <a:srgbClr val="007C6A"/>
              </a:solidFill>
              <a:latin typeface="Arial" panose="020B0604020202020204" pitchFamily="34" charset="0"/>
            </a:endParaRPr>
          </a:p>
        </p:txBody>
      </p:sp>
      <p:sp>
        <p:nvSpPr>
          <p:cNvPr id="32" name="矩形 31"/>
          <p:cNvSpPr/>
          <p:nvPr/>
        </p:nvSpPr>
        <p:spPr>
          <a:xfrm>
            <a:off x="585530" y="1192198"/>
            <a:ext cx="7344816" cy="1754326"/>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dirty="0">
                <a:solidFill>
                  <a:srgbClr val="007C6A"/>
                </a:solidFill>
                <a:latin typeface="Verdana" panose="020B0604030504040204" pitchFamily="34" charset="0"/>
              </a:rPr>
              <a:t> </a:t>
            </a:r>
            <a:r>
              <a:rPr lang="zh-CN" altLang="en-US" dirty="0">
                <a:solidFill>
                  <a:srgbClr val="007C6A"/>
                </a:solidFill>
                <a:latin typeface="Verdana" panose="020B0604030504040204" pitchFamily="34" charset="0"/>
              </a:rPr>
              <a:t>当一个</a:t>
            </a:r>
            <a:r>
              <a:rPr lang="en-US" altLang="zh-CN" dirty="0">
                <a:solidFill>
                  <a:srgbClr val="007C6A"/>
                </a:solidFill>
                <a:latin typeface="Verdana" panose="020B0604030504040204" pitchFamily="34" charset="0"/>
              </a:rPr>
              <a:t>master</a:t>
            </a:r>
            <a:r>
              <a:rPr lang="zh-CN" altLang="en-US" dirty="0">
                <a:solidFill>
                  <a:srgbClr val="007C6A"/>
                </a:solidFill>
                <a:latin typeface="Verdana" panose="020B0604030504040204" pitchFamily="34" charset="0"/>
              </a:rPr>
              <a:t>宕机后，后面的</a:t>
            </a:r>
            <a:r>
              <a:rPr lang="en-US" altLang="zh-CN" dirty="0">
                <a:solidFill>
                  <a:srgbClr val="007C6A"/>
                </a:solidFill>
                <a:latin typeface="Verdana" panose="020B0604030504040204" pitchFamily="34" charset="0"/>
              </a:rPr>
              <a:t>slave</a:t>
            </a:r>
            <a:r>
              <a:rPr lang="zh-CN" altLang="en-US" dirty="0">
                <a:solidFill>
                  <a:srgbClr val="007C6A"/>
                </a:solidFill>
                <a:latin typeface="Verdana" panose="020B0604030504040204" pitchFamily="34" charset="0"/>
              </a:rPr>
              <a:t>可以立刻升为</a:t>
            </a:r>
            <a:r>
              <a:rPr lang="en-US" altLang="zh-CN" dirty="0">
                <a:solidFill>
                  <a:srgbClr val="007C6A"/>
                </a:solidFill>
                <a:latin typeface="Verdana" panose="020B0604030504040204" pitchFamily="34" charset="0"/>
              </a:rPr>
              <a:t>master</a:t>
            </a:r>
            <a:r>
              <a:rPr lang="zh-CN" altLang="en-US" dirty="0">
                <a:solidFill>
                  <a:srgbClr val="007C6A"/>
                </a:solidFill>
                <a:latin typeface="Verdana" panose="020B0604030504040204" pitchFamily="34" charset="0"/>
              </a:rPr>
              <a:t>，其后面的</a:t>
            </a:r>
            <a:r>
              <a:rPr lang="en-US" altLang="zh-CN" dirty="0">
                <a:solidFill>
                  <a:srgbClr val="007C6A"/>
                </a:solidFill>
                <a:latin typeface="Verdana" panose="020B0604030504040204" pitchFamily="34" charset="0"/>
              </a:rPr>
              <a:t>slave</a:t>
            </a:r>
            <a:r>
              <a:rPr lang="zh-CN" altLang="en-US" dirty="0">
                <a:solidFill>
                  <a:srgbClr val="007C6A"/>
                </a:solidFill>
                <a:latin typeface="Verdana" panose="020B0604030504040204" pitchFamily="34" charset="0"/>
              </a:rPr>
              <a:t>不用做任何修改。。</a:t>
            </a:r>
            <a:endParaRPr lang="en-US" altLang="zh-CN" dirty="0">
              <a:solidFill>
                <a:srgbClr val="007C6A"/>
              </a:solidFill>
              <a:latin typeface="Verdana" panose="020B0604030504040204" pitchFamily="34" charset="0"/>
            </a:endParaRPr>
          </a:p>
          <a:p>
            <a:pPr marL="285750" indent="-285750">
              <a:lnSpc>
                <a:spcPct val="150000"/>
              </a:lnSpc>
              <a:buFont typeface="Arial" panose="020B0604020202020204" pitchFamily="34" charset="0"/>
              <a:buChar char="•"/>
            </a:pPr>
            <a:r>
              <a:rPr lang="zh-CN" altLang="en-US" dirty="0">
                <a:solidFill>
                  <a:srgbClr val="007C6A"/>
                </a:solidFill>
                <a:latin typeface="Verdana" panose="020B0604030504040204" pitchFamily="34" charset="0"/>
                <a:ea typeface="Verdana" panose="020B0604030504040204" pitchFamily="34" charset="0"/>
              </a:rPr>
              <a:t>用 </a:t>
            </a:r>
            <a:r>
              <a:rPr lang="en-US" altLang="zh-CN" dirty="0" err="1">
                <a:solidFill>
                  <a:srgbClr val="007C6A"/>
                </a:solidFill>
                <a:latin typeface="Verdana" panose="020B0604030504040204" pitchFamily="34" charset="0"/>
                <a:ea typeface="Verdana" panose="020B0604030504040204" pitchFamily="34" charset="0"/>
              </a:rPr>
              <a:t>slaveof</a:t>
            </a:r>
            <a:r>
              <a:rPr lang="en-US" altLang="zh-CN" dirty="0">
                <a:solidFill>
                  <a:srgbClr val="007C6A"/>
                </a:solidFill>
                <a:latin typeface="Verdana" panose="020B0604030504040204" pitchFamily="34" charset="0"/>
                <a:ea typeface="Verdana" panose="020B0604030504040204" pitchFamily="34" charset="0"/>
              </a:rPr>
              <a:t>  no one  </a:t>
            </a:r>
            <a:r>
              <a:rPr lang="zh-CN" altLang="en-US" dirty="0">
                <a:solidFill>
                  <a:srgbClr val="007C6A"/>
                </a:solidFill>
                <a:latin typeface="Verdana" panose="020B0604030504040204" pitchFamily="34" charset="0"/>
                <a:ea typeface="Verdana" panose="020B0604030504040204" pitchFamily="34" charset="0"/>
              </a:rPr>
              <a:t>将从机变为主机。</a:t>
            </a:r>
            <a:endParaRPr lang="en-US" altLang="zh-CN" dirty="0">
              <a:solidFill>
                <a:srgbClr val="007C6A"/>
              </a:solidFill>
              <a:latin typeface="Verdana" panose="020B0604030504040204" pitchFamily="34" charset="0"/>
              <a:ea typeface="Verdana" panose="020B0604030504040204" pitchFamily="34" charset="0"/>
            </a:endParaRPr>
          </a:p>
          <a:p>
            <a:pPr>
              <a:lnSpc>
                <a:spcPct val="150000"/>
              </a:lnSpc>
            </a:pPr>
            <a:r>
              <a:rPr lang="en-US" altLang="zh-CN" dirty="0">
                <a:solidFill>
                  <a:srgbClr val="007C6A"/>
                </a:solidFill>
                <a:latin typeface="Verdana" panose="020B0604030504040204" pitchFamily="34" charset="0"/>
                <a:ea typeface="Verdana" panose="020B0604030504040204" pitchFamily="34" charset="0"/>
              </a:rPr>
              <a:t> </a:t>
            </a:r>
            <a:endParaRPr lang="zh-CN" altLang="en-US" dirty="0">
              <a:solidFill>
                <a:srgbClr val="007C6A"/>
              </a:solidFill>
            </a:endParaRPr>
          </a:p>
        </p:txBody>
      </p:sp>
    </p:spTree>
    <p:custDataLst>
      <p:tags r:id="rId1"/>
    </p:custData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主从复制</a:t>
            </a:r>
            <a:endParaRPr lang="en-US" altLang="zh-CN" sz="2000" dirty="0">
              <a:effectLst>
                <a:outerShdw blurRad="38100" dist="19050" dir="2700000" algn="tl" rotWithShape="0">
                  <a:schemeClr val="dk1">
                    <a:alpha val="40000"/>
                  </a:schemeClr>
                </a:outerShdw>
              </a:effectLst>
            </a:endParaRPr>
          </a:p>
        </p:txBody>
      </p:sp>
      <p:sp>
        <p:nvSpPr>
          <p:cNvPr id="6" name="矩形 5"/>
          <p:cNvSpPr/>
          <p:nvPr/>
        </p:nvSpPr>
        <p:spPr>
          <a:xfrm>
            <a:off x="247443" y="400110"/>
            <a:ext cx="3078087"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dirty="0">
                <a:solidFill>
                  <a:srgbClr val="007C6A"/>
                </a:solidFill>
                <a:latin typeface="Arial" panose="020B0604020202020204" pitchFamily="34" charset="0"/>
              </a:rPr>
              <a:t>哨兵模式</a:t>
            </a:r>
            <a:r>
              <a:rPr lang="en-US" altLang="zh-CN" sz="2400" b="1" dirty="0">
                <a:solidFill>
                  <a:srgbClr val="007C6A"/>
                </a:solidFill>
                <a:latin typeface="Arial" panose="020B0604020202020204" pitchFamily="34" charset="0"/>
              </a:rPr>
              <a:t>(sentinel)</a:t>
            </a:r>
          </a:p>
        </p:txBody>
      </p:sp>
      <p:sp>
        <p:nvSpPr>
          <p:cNvPr id="7" name="矩形 6"/>
          <p:cNvSpPr/>
          <p:nvPr/>
        </p:nvSpPr>
        <p:spPr>
          <a:xfrm>
            <a:off x="555036" y="1008026"/>
            <a:ext cx="7344816" cy="875881"/>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a:solidFill>
                  <a:srgbClr val="007C6A"/>
                </a:solidFill>
                <a:latin typeface="Verdana" panose="020B0604030504040204" pitchFamily="34" charset="0"/>
              </a:rPr>
              <a:t>反客为主的自动版，能够后台监控主机是否故障，如果故障了根据投票数自动将从库转换为主库</a:t>
            </a:r>
            <a:r>
              <a:rPr lang="en-US" altLang="zh-CN" dirty="0">
                <a:solidFill>
                  <a:srgbClr val="007C6A"/>
                </a:solidFill>
                <a:latin typeface="Verdana" panose="020B0604030504040204" pitchFamily="34" charset="0"/>
              </a:rPr>
              <a:t>.</a:t>
            </a:r>
            <a:endParaRPr lang="zh-CN" altLang="en-US" dirty="0">
              <a:solidFill>
                <a:srgbClr val="007C6A"/>
              </a:solidFill>
            </a:endParaRPr>
          </a:p>
        </p:txBody>
      </p:sp>
      <p:pic>
        <p:nvPicPr>
          <p:cNvPr id="8" name="图片 7"/>
          <p:cNvPicPr>
            <a:picLocks noChangeAspect="1"/>
          </p:cNvPicPr>
          <p:nvPr/>
        </p:nvPicPr>
        <p:blipFill>
          <a:blip r:embed="rId3"/>
          <a:stretch>
            <a:fillRect/>
          </a:stretch>
        </p:blipFill>
        <p:spPr>
          <a:xfrm>
            <a:off x="1198466" y="2369542"/>
            <a:ext cx="1018198" cy="1262245"/>
          </a:xfrm>
          <a:prstGeom prst="rect">
            <a:avLst/>
          </a:prstGeom>
        </p:spPr>
      </p:pic>
      <p:grpSp>
        <p:nvGrpSpPr>
          <p:cNvPr id="9" name="Group 4"/>
          <p:cNvGrpSpPr>
            <a:grpSpLocks noChangeAspect="1"/>
          </p:cNvGrpSpPr>
          <p:nvPr/>
        </p:nvGrpSpPr>
        <p:grpSpPr bwMode="auto">
          <a:xfrm>
            <a:off x="968742" y="3089274"/>
            <a:ext cx="669104" cy="600894"/>
            <a:chOff x="1386" y="2066"/>
            <a:chExt cx="412" cy="370"/>
          </a:xfrm>
        </p:grpSpPr>
        <p:sp>
          <p:nvSpPr>
            <p:cNvPr id="10" name="AutoShape 3"/>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pic>
          <p:nvPicPr>
            <p:cNvPr id="1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Oval 7"/>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ln>
          </p:spPr>
          <p:txBody>
            <a:bodyPr vert="horz" wrap="square" lIns="91440" tIns="45720" rIns="91440" bIns="45720" numCol="1" anchor="t" anchorCtr="0" compatLnSpc="1"/>
            <a:lstStyle/>
            <a:p>
              <a:endParaRPr lang="zh-CN" altLang="en-US"/>
            </a:p>
          </p:txBody>
        </p:sp>
        <p:sp>
          <p:nvSpPr>
            <p:cNvPr id="14" name="Oval 8"/>
            <p:cNvSpPr>
              <a:spLocks noChangeArrowheads="1"/>
            </p:cNvSpPr>
            <p:nvPr/>
          </p:nvSpPr>
          <p:spPr bwMode="auto">
            <a:xfrm>
              <a:off x="1408" y="2084"/>
              <a:ext cx="360" cy="318"/>
            </a:xfrm>
            <a:prstGeom prst="ellipse">
              <a:avLst/>
            </a:prstGeom>
            <a:noFill/>
            <a:ln w="26988" cap="sq">
              <a:solidFill>
                <a:srgbClr val="59595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5" name="Rectangle 9"/>
            <p:cNvSpPr>
              <a:spLocks noChangeArrowheads="1"/>
            </p:cNvSpPr>
            <p:nvPr/>
          </p:nvSpPr>
          <p:spPr bwMode="auto">
            <a:xfrm>
              <a:off x="1504" y="2155"/>
              <a:ext cx="17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lang="zh-CN" altLang="en-US" b="1">
                  <a:solidFill>
                    <a:srgbClr val="FEFFFF"/>
                  </a:solidFill>
                  <a:latin typeface="Bell MT" panose="02020503060305020303" pitchFamily="18" charset="0"/>
                </a:rPr>
                <a:t>主</a:t>
              </a:r>
              <a:endParaRPr kumimoji="0" lang="zh-CN" altLang="zh-CN" sz="2400" b="0" i="0" u="none" strike="noStrike" cap="none" normalizeH="0" baseline="0">
                <a:ln>
                  <a:noFill/>
                </a:ln>
                <a:solidFill>
                  <a:schemeClr val="tx1"/>
                </a:solidFill>
                <a:effectLst/>
                <a:latin typeface="Arial" panose="020B0604020202020204" pitchFamily="34" charset="0"/>
              </a:endParaRPr>
            </a:p>
          </p:txBody>
        </p:sp>
      </p:grpSp>
      <p:pic>
        <p:nvPicPr>
          <p:cNvPr id="16" name="图片 15"/>
          <p:cNvPicPr>
            <a:picLocks noChangeAspect="1"/>
          </p:cNvPicPr>
          <p:nvPr/>
        </p:nvPicPr>
        <p:blipFill>
          <a:blip r:embed="rId3"/>
          <a:stretch>
            <a:fillRect/>
          </a:stretch>
        </p:blipFill>
        <p:spPr>
          <a:xfrm>
            <a:off x="5283905" y="3221644"/>
            <a:ext cx="1124823" cy="1305720"/>
          </a:xfrm>
          <a:prstGeom prst="rect">
            <a:avLst/>
          </a:prstGeom>
        </p:spPr>
      </p:pic>
      <p:grpSp>
        <p:nvGrpSpPr>
          <p:cNvPr id="17" name="Group 4"/>
          <p:cNvGrpSpPr>
            <a:grpSpLocks noChangeAspect="1"/>
          </p:cNvGrpSpPr>
          <p:nvPr/>
        </p:nvGrpSpPr>
        <p:grpSpPr bwMode="auto">
          <a:xfrm>
            <a:off x="5117890" y="3970095"/>
            <a:ext cx="654050" cy="587374"/>
            <a:chOff x="1386" y="2066"/>
            <a:chExt cx="412" cy="370"/>
          </a:xfrm>
        </p:grpSpPr>
        <p:sp>
          <p:nvSpPr>
            <p:cNvPr id="18" name="AutoShape 3"/>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pic>
          <p:nvPicPr>
            <p:cNvPr id="1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Oval 7"/>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ln>
          </p:spPr>
          <p:txBody>
            <a:bodyPr vert="horz" wrap="square" lIns="91440" tIns="45720" rIns="91440" bIns="45720" numCol="1" anchor="t" anchorCtr="0" compatLnSpc="1"/>
            <a:lstStyle/>
            <a:p>
              <a:endParaRPr lang="zh-CN" altLang="en-US"/>
            </a:p>
          </p:txBody>
        </p:sp>
        <p:sp>
          <p:nvSpPr>
            <p:cNvPr id="22" name="Oval 8"/>
            <p:cNvSpPr>
              <a:spLocks noChangeArrowheads="1"/>
            </p:cNvSpPr>
            <p:nvPr/>
          </p:nvSpPr>
          <p:spPr bwMode="auto">
            <a:xfrm>
              <a:off x="1408" y="2084"/>
              <a:ext cx="360" cy="318"/>
            </a:xfrm>
            <a:prstGeom prst="ellipse">
              <a:avLst/>
            </a:prstGeom>
            <a:noFill/>
            <a:ln w="26988" cap="sq">
              <a:solidFill>
                <a:srgbClr val="59595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3" name="Rectangle 9"/>
            <p:cNvSpPr>
              <a:spLocks noChangeArrowheads="1"/>
            </p:cNvSpPr>
            <p:nvPr/>
          </p:nvSpPr>
          <p:spPr bwMode="auto">
            <a:xfrm>
              <a:off x="1515" y="2165"/>
              <a:ext cx="14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a:ln>
                    <a:noFill/>
                  </a:ln>
                  <a:solidFill>
                    <a:schemeClr val="bg1"/>
                  </a:solidFill>
                  <a:effectLst/>
                  <a:latin typeface="Arial" panose="020B0604020202020204" pitchFamily="34" charset="0"/>
                </a:rPr>
                <a:t>从</a:t>
              </a:r>
              <a:endParaRPr kumimoji="0" lang="zh-CN" altLang="zh-CN" sz="1800" b="0" i="0" u="none" strike="noStrike" cap="none" normalizeH="0" baseline="0">
                <a:ln>
                  <a:noFill/>
                </a:ln>
                <a:solidFill>
                  <a:schemeClr val="bg1"/>
                </a:solidFill>
                <a:effectLst/>
                <a:latin typeface="Arial" panose="020B0604020202020204" pitchFamily="34" charset="0"/>
              </a:endParaRPr>
            </a:p>
          </p:txBody>
        </p:sp>
      </p:grpSp>
      <p:cxnSp>
        <p:nvCxnSpPr>
          <p:cNvPr id="24" name="直接箭头连接符 23"/>
          <p:cNvCxnSpPr>
            <a:endCxn id="16" idx="1"/>
          </p:cNvCxnSpPr>
          <p:nvPr/>
        </p:nvCxnSpPr>
        <p:spPr>
          <a:xfrm>
            <a:off x="2307768" y="3052693"/>
            <a:ext cx="2976137" cy="821811"/>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H="1" flipV="1">
            <a:off x="1893913" y="3631787"/>
            <a:ext cx="861554" cy="551179"/>
          </a:xfrm>
          <a:prstGeom prst="straightConnector1">
            <a:avLst/>
          </a:prstGeom>
          <a:ln w="76200">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6" name="图片 25"/>
          <p:cNvPicPr>
            <a:picLocks noChangeAspect="1"/>
          </p:cNvPicPr>
          <p:nvPr/>
        </p:nvPicPr>
        <p:blipFill>
          <a:blip r:embed="rId3"/>
          <a:stretch>
            <a:fillRect/>
          </a:stretch>
        </p:blipFill>
        <p:spPr>
          <a:xfrm>
            <a:off x="2826725" y="3754773"/>
            <a:ext cx="1124823" cy="1305720"/>
          </a:xfrm>
          <a:prstGeom prst="rect">
            <a:avLst/>
          </a:prstGeom>
        </p:spPr>
      </p:pic>
      <p:grpSp>
        <p:nvGrpSpPr>
          <p:cNvPr id="27" name="Group 4"/>
          <p:cNvGrpSpPr>
            <a:grpSpLocks noChangeAspect="1"/>
          </p:cNvGrpSpPr>
          <p:nvPr/>
        </p:nvGrpSpPr>
        <p:grpSpPr bwMode="auto">
          <a:xfrm>
            <a:off x="2671480" y="4474776"/>
            <a:ext cx="654050" cy="587374"/>
            <a:chOff x="1386" y="2066"/>
            <a:chExt cx="412" cy="370"/>
          </a:xfrm>
        </p:grpSpPr>
        <p:sp>
          <p:nvSpPr>
            <p:cNvPr id="28" name="AutoShape 3"/>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pic>
          <p:nvPicPr>
            <p:cNvPr id="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Oval 7"/>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ln>
          </p:spPr>
          <p:txBody>
            <a:bodyPr vert="horz" wrap="square" lIns="91440" tIns="45720" rIns="91440" bIns="45720" numCol="1" anchor="t" anchorCtr="0" compatLnSpc="1"/>
            <a:lstStyle/>
            <a:p>
              <a:endParaRPr lang="zh-CN" altLang="en-US"/>
            </a:p>
          </p:txBody>
        </p:sp>
        <p:sp>
          <p:nvSpPr>
            <p:cNvPr id="34" name="Oval 8"/>
            <p:cNvSpPr>
              <a:spLocks noChangeArrowheads="1"/>
            </p:cNvSpPr>
            <p:nvPr/>
          </p:nvSpPr>
          <p:spPr bwMode="auto">
            <a:xfrm>
              <a:off x="1408" y="2084"/>
              <a:ext cx="360" cy="318"/>
            </a:xfrm>
            <a:prstGeom prst="ellipse">
              <a:avLst/>
            </a:prstGeom>
            <a:noFill/>
            <a:ln w="26988" cap="sq">
              <a:solidFill>
                <a:srgbClr val="59595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5" name="Rectangle 9"/>
            <p:cNvSpPr>
              <a:spLocks noChangeArrowheads="1"/>
            </p:cNvSpPr>
            <p:nvPr/>
          </p:nvSpPr>
          <p:spPr bwMode="auto">
            <a:xfrm>
              <a:off x="1515" y="2165"/>
              <a:ext cx="14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lang="zh-CN" altLang="en-US" dirty="0">
                  <a:solidFill>
                    <a:schemeClr val="bg1"/>
                  </a:solidFill>
                </a:rPr>
                <a:t>哨</a:t>
              </a:r>
              <a:endParaRPr kumimoji="0" lang="zh-CN" altLang="zh-CN" sz="1800" b="0" i="0" u="none" strike="noStrike" cap="none" normalizeH="0" baseline="0" dirty="0">
                <a:ln>
                  <a:noFill/>
                </a:ln>
                <a:solidFill>
                  <a:schemeClr val="bg1"/>
                </a:solidFill>
                <a:effectLst/>
                <a:latin typeface="Arial" panose="020B0604020202020204" pitchFamily="34" charset="0"/>
              </a:endParaRPr>
            </a:p>
          </p:txBody>
        </p:sp>
      </p:grpSp>
      <p:sp>
        <p:nvSpPr>
          <p:cNvPr id="36" name="矩形 35"/>
          <p:cNvSpPr/>
          <p:nvPr/>
        </p:nvSpPr>
        <p:spPr>
          <a:xfrm>
            <a:off x="1786486" y="4061345"/>
            <a:ext cx="697628" cy="400110"/>
          </a:xfrm>
          <a:prstGeom prst="rect">
            <a:avLst/>
          </a:prstGeom>
          <a:noFill/>
        </p:spPr>
        <p:txBody>
          <a:bodyPr wrap="none" lIns="91440" tIns="45720" rIns="91440" bIns="45720">
            <a:spAutoFit/>
          </a:bodyPr>
          <a:lstStyle/>
          <a:p>
            <a:pPr algn="ctr"/>
            <a:r>
              <a:rPr lang="zh-CN" altLang="en-US" sz="2000" b="0" cap="none" spc="0" dirty="0">
                <a:ln w="0"/>
                <a:solidFill>
                  <a:schemeClr val="accent1"/>
                </a:solidFill>
                <a:effectLst>
                  <a:outerShdw blurRad="38100" dist="25400" dir="5400000" algn="ctr" rotWithShape="0">
                    <a:srgbClr val="6E747A">
                      <a:alpha val="43000"/>
                    </a:srgbClr>
                  </a:outerShdw>
                </a:effectLst>
              </a:rPr>
              <a:t>监听</a:t>
            </a:r>
          </a:p>
        </p:txBody>
      </p:sp>
      <p:cxnSp>
        <p:nvCxnSpPr>
          <p:cNvPr id="37" name="直接箭头连接符 36"/>
          <p:cNvCxnSpPr>
            <a:endCxn id="46" idx="1"/>
          </p:cNvCxnSpPr>
          <p:nvPr/>
        </p:nvCxnSpPr>
        <p:spPr>
          <a:xfrm flipV="1">
            <a:off x="2254751" y="2126723"/>
            <a:ext cx="3029154" cy="617508"/>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8" name="乘号 37"/>
          <p:cNvSpPr/>
          <p:nvPr/>
        </p:nvSpPr>
        <p:spPr>
          <a:xfrm>
            <a:off x="1583118" y="2880226"/>
            <a:ext cx="770996" cy="866089"/>
          </a:xfrm>
          <a:prstGeom prst="mathMultiply">
            <a:avLst>
              <a:gd name="adj1" fmla="val 15168"/>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9" name="Group 4"/>
          <p:cNvGrpSpPr>
            <a:grpSpLocks noChangeAspect="1"/>
          </p:cNvGrpSpPr>
          <p:nvPr/>
        </p:nvGrpSpPr>
        <p:grpSpPr bwMode="auto">
          <a:xfrm>
            <a:off x="5999716" y="3946335"/>
            <a:ext cx="669104" cy="600894"/>
            <a:chOff x="1386" y="2066"/>
            <a:chExt cx="412" cy="370"/>
          </a:xfrm>
        </p:grpSpPr>
        <p:sp>
          <p:nvSpPr>
            <p:cNvPr id="40" name="AutoShape 3"/>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pic>
          <p:nvPicPr>
            <p:cNvPr id="4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Oval 7"/>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ln>
          </p:spPr>
          <p:txBody>
            <a:bodyPr vert="horz" wrap="square" lIns="91440" tIns="45720" rIns="91440" bIns="45720" numCol="1" anchor="t" anchorCtr="0" compatLnSpc="1"/>
            <a:lstStyle/>
            <a:p>
              <a:endParaRPr lang="zh-CN" altLang="en-US"/>
            </a:p>
          </p:txBody>
        </p:sp>
        <p:sp>
          <p:nvSpPr>
            <p:cNvPr id="44" name="Oval 8"/>
            <p:cNvSpPr>
              <a:spLocks noChangeArrowheads="1"/>
            </p:cNvSpPr>
            <p:nvPr/>
          </p:nvSpPr>
          <p:spPr bwMode="auto">
            <a:xfrm>
              <a:off x="1408" y="2084"/>
              <a:ext cx="360" cy="318"/>
            </a:xfrm>
            <a:prstGeom prst="ellipse">
              <a:avLst/>
            </a:prstGeom>
            <a:noFill/>
            <a:ln w="26988" cap="sq">
              <a:solidFill>
                <a:srgbClr val="59595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5" name="Rectangle 9"/>
            <p:cNvSpPr>
              <a:spLocks noChangeArrowheads="1"/>
            </p:cNvSpPr>
            <p:nvPr/>
          </p:nvSpPr>
          <p:spPr bwMode="auto">
            <a:xfrm>
              <a:off x="1504" y="2155"/>
              <a:ext cx="17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lang="zh-CN" altLang="en-US" b="1">
                  <a:solidFill>
                    <a:srgbClr val="FEFFFF"/>
                  </a:solidFill>
                  <a:latin typeface="Bell MT" panose="02020503060305020303" pitchFamily="18" charset="0"/>
                </a:rPr>
                <a:t>主</a:t>
              </a:r>
              <a:endParaRPr kumimoji="0" lang="zh-CN" altLang="zh-CN" sz="2400" b="0" i="0" u="none" strike="noStrike" cap="none" normalizeH="0" baseline="0">
                <a:ln>
                  <a:noFill/>
                </a:ln>
                <a:solidFill>
                  <a:schemeClr val="tx1"/>
                </a:solidFill>
                <a:effectLst/>
                <a:latin typeface="Arial" panose="020B0604020202020204" pitchFamily="34" charset="0"/>
              </a:endParaRPr>
            </a:p>
          </p:txBody>
        </p:sp>
      </p:grpSp>
      <p:pic>
        <p:nvPicPr>
          <p:cNvPr id="46" name="图片 45"/>
          <p:cNvPicPr>
            <a:picLocks noChangeAspect="1"/>
          </p:cNvPicPr>
          <p:nvPr/>
        </p:nvPicPr>
        <p:blipFill>
          <a:blip r:embed="rId3"/>
          <a:stretch>
            <a:fillRect/>
          </a:stretch>
        </p:blipFill>
        <p:spPr>
          <a:xfrm>
            <a:off x="5283905" y="1473863"/>
            <a:ext cx="1124823" cy="1305720"/>
          </a:xfrm>
          <a:prstGeom prst="rect">
            <a:avLst/>
          </a:prstGeom>
        </p:spPr>
      </p:pic>
      <p:grpSp>
        <p:nvGrpSpPr>
          <p:cNvPr id="47" name="Group 4"/>
          <p:cNvGrpSpPr>
            <a:grpSpLocks noChangeAspect="1"/>
          </p:cNvGrpSpPr>
          <p:nvPr/>
        </p:nvGrpSpPr>
        <p:grpSpPr bwMode="auto">
          <a:xfrm>
            <a:off x="5161677" y="2196804"/>
            <a:ext cx="654050" cy="587374"/>
            <a:chOff x="1386" y="2066"/>
            <a:chExt cx="412" cy="370"/>
          </a:xfrm>
        </p:grpSpPr>
        <p:sp>
          <p:nvSpPr>
            <p:cNvPr id="48" name="AutoShape 3"/>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pic>
          <p:nvPicPr>
            <p:cNvPr id="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Oval 7"/>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ln>
          </p:spPr>
          <p:txBody>
            <a:bodyPr vert="horz" wrap="square" lIns="91440" tIns="45720" rIns="91440" bIns="45720" numCol="1" anchor="t" anchorCtr="0" compatLnSpc="1"/>
            <a:lstStyle/>
            <a:p>
              <a:endParaRPr lang="zh-CN" altLang="en-US"/>
            </a:p>
          </p:txBody>
        </p:sp>
        <p:sp>
          <p:nvSpPr>
            <p:cNvPr id="52" name="Oval 8"/>
            <p:cNvSpPr>
              <a:spLocks noChangeArrowheads="1"/>
            </p:cNvSpPr>
            <p:nvPr/>
          </p:nvSpPr>
          <p:spPr bwMode="auto">
            <a:xfrm>
              <a:off x="1408" y="2084"/>
              <a:ext cx="360" cy="318"/>
            </a:xfrm>
            <a:prstGeom prst="ellipse">
              <a:avLst/>
            </a:prstGeom>
            <a:noFill/>
            <a:ln w="26988" cap="sq">
              <a:solidFill>
                <a:srgbClr val="59595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3" name="Rectangle 9"/>
            <p:cNvSpPr>
              <a:spLocks noChangeArrowheads="1"/>
            </p:cNvSpPr>
            <p:nvPr/>
          </p:nvSpPr>
          <p:spPr bwMode="auto">
            <a:xfrm>
              <a:off x="1515" y="2165"/>
              <a:ext cx="14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dirty="0">
                  <a:ln>
                    <a:noFill/>
                  </a:ln>
                  <a:solidFill>
                    <a:schemeClr val="bg1"/>
                  </a:solidFill>
                  <a:effectLst/>
                  <a:latin typeface="Arial" panose="020B0604020202020204" pitchFamily="34" charset="0"/>
                </a:rPr>
                <a:t>从</a:t>
              </a:r>
              <a:endParaRPr kumimoji="0" lang="zh-CN" altLang="zh-CN" sz="1800" b="0" i="0" u="none" strike="noStrike" cap="none" normalizeH="0" baseline="0" dirty="0">
                <a:ln>
                  <a:noFill/>
                </a:ln>
                <a:solidFill>
                  <a:schemeClr val="bg1"/>
                </a:solidFill>
                <a:effectLst/>
                <a:latin typeface="Arial" panose="020B0604020202020204" pitchFamily="34" charset="0"/>
              </a:endParaRPr>
            </a:p>
          </p:txBody>
        </p:sp>
      </p:grpSp>
      <p:cxnSp>
        <p:nvCxnSpPr>
          <p:cNvPr id="54" name="直接箭头连接符 53"/>
          <p:cNvCxnSpPr/>
          <p:nvPr/>
        </p:nvCxnSpPr>
        <p:spPr>
          <a:xfrm flipV="1">
            <a:off x="5589897" y="2780803"/>
            <a:ext cx="345036" cy="477413"/>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flipV="1">
            <a:off x="4117563" y="4386496"/>
            <a:ext cx="906250" cy="375756"/>
          </a:xfrm>
          <a:prstGeom prst="straightConnector1">
            <a:avLst/>
          </a:prstGeom>
          <a:ln w="76200">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4241314" y="4677008"/>
            <a:ext cx="697628" cy="400110"/>
          </a:xfrm>
          <a:prstGeom prst="rect">
            <a:avLst/>
          </a:prstGeom>
          <a:noFill/>
        </p:spPr>
        <p:txBody>
          <a:bodyPr wrap="none" lIns="91440" tIns="45720" rIns="91440" bIns="45720">
            <a:spAutoFit/>
          </a:bodyPr>
          <a:lstStyle/>
          <a:p>
            <a:pPr algn="ctr"/>
            <a:r>
              <a:rPr lang="zh-CN" altLang="en-US" sz="2000" b="0" cap="none" spc="0" dirty="0">
                <a:ln w="0"/>
                <a:solidFill>
                  <a:schemeClr val="accent1"/>
                </a:solidFill>
                <a:effectLst>
                  <a:outerShdw blurRad="38100" dist="25400" dir="5400000" algn="ctr" rotWithShape="0">
                    <a:srgbClr val="6E747A">
                      <a:alpha val="43000"/>
                    </a:srgbClr>
                  </a:outerShdw>
                </a:effectLst>
              </a:rPr>
              <a:t>切换</a:t>
            </a:r>
          </a:p>
        </p:txBody>
      </p:sp>
    </p:spTree>
    <p:custDataLst>
      <p:tags r:id="rId1"/>
    </p:custData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主从复制</a:t>
            </a:r>
            <a:endParaRPr lang="en-US" altLang="zh-CN" sz="2000" dirty="0">
              <a:effectLst>
                <a:outerShdw blurRad="38100" dist="19050" dir="2700000" algn="tl" rotWithShape="0">
                  <a:schemeClr val="dk1">
                    <a:alpha val="40000"/>
                  </a:schemeClr>
                </a:outerShdw>
              </a:effectLst>
            </a:endParaRPr>
          </a:p>
        </p:txBody>
      </p:sp>
      <p:sp>
        <p:nvSpPr>
          <p:cNvPr id="57" name="矩形 56"/>
          <p:cNvSpPr/>
          <p:nvPr/>
        </p:nvSpPr>
        <p:spPr>
          <a:xfrm>
            <a:off x="313703" y="400110"/>
            <a:ext cx="1710725"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Arial" panose="020B0604020202020204" pitchFamily="34" charset="0"/>
              </a:rPr>
              <a:t>配置哨兵</a:t>
            </a:r>
            <a:endParaRPr lang="en-US" altLang="zh-CN" sz="2400" b="1">
              <a:solidFill>
                <a:srgbClr val="007C6A"/>
              </a:solidFill>
              <a:latin typeface="Arial" panose="020B0604020202020204" pitchFamily="34" charset="0"/>
            </a:endParaRPr>
          </a:p>
        </p:txBody>
      </p:sp>
      <p:sp>
        <p:nvSpPr>
          <p:cNvPr id="58" name="矩形 57"/>
          <p:cNvSpPr/>
          <p:nvPr/>
        </p:nvSpPr>
        <p:spPr>
          <a:xfrm>
            <a:off x="689744" y="1161523"/>
            <a:ext cx="7344816" cy="501291"/>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a:solidFill>
                  <a:srgbClr val="007C6A"/>
                </a:solidFill>
                <a:latin typeface="Verdana" panose="020B0604030504040204" pitchFamily="34" charset="0"/>
              </a:rPr>
              <a:t>调整为一主二仆模式</a:t>
            </a:r>
            <a:endParaRPr lang="zh-CN" altLang="en-US" sz="2000">
              <a:solidFill>
                <a:srgbClr val="007C6A"/>
              </a:solidFill>
            </a:endParaRPr>
          </a:p>
        </p:txBody>
      </p:sp>
      <p:sp>
        <p:nvSpPr>
          <p:cNvPr id="59" name="矩形 58"/>
          <p:cNvSpPr/>
          <p:nvPr/>
        </p:nvSpPr>
        <p:spPr>
          <a:xfrm>
            <a:off x="707813" y="1740604"/>
            <a:ext cx="7344816" cy="553998"/>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dirty="0">
                <a:solidFill>
                  <a:srgbClr val="007C6A"/>
                </a:solidFill>
                <a:latin typeface="Verdana" panose="020B0604030504040204" pitchFamily="34" charset="0"/>
              </a:rPr>
              <a:t>自定义的</a:t>
            </a:r>
            <a:r>
              <a:rPr lang="en-US" altLang="zh-CN" sz="2000" dirty="0">
                <a:solidFill>
                  <a:srgbClr val="007C6A"/>
                </a:solidFill>
                <a:latin typeface="Verdana" panose="020B0604030504040204" pitchFamily="34" charset="0"/>
              </a:rPr>
              <a:t>/</a:t>
            </a:r>
            <a:r>
              <a:rPr lang="en-US" altLang="zh-CN" sz="2000" dirty="0" err="1">
                <a:solidFill>
                  <a:srgbClr val="007C6A"/>
                </a:solidFill>
                <a:latin typeface="Verdana" panose="020B0604030504040204" pitchFamily="34" charset="0"/>
              </a:rPr>
              <a:t>myredis</a:t>
            </a:r>
            <a:r>
              <a:rPr lang="zh-CN" altLang="en-US" sz="2000" dirty="0">
                <a:solidFill>
                  <a:srgbClr val="007C6A"/>
                </a:solidFill>
                <a:latin typeface="Verdana" panose="020B0604030504040204" pitchFamily="34" charset="0"/>
              </a:rPr>
              <a:t>目录下新建</a:t>
            </a:r>
            <a:r>
              <a:rPr lang="en-US" altLang="zh-CN" sz="2000" dirty="0" err="1">
                <a:solidFill>
                  <a:srgbClr val="007C6A"/>
                </a:solidFill>
                <a:latin typeface="Verdana" panose="020B0604030504040204" pitchFamily="34" charset="0"/>
              </a:rPr>
              <a:t>sentinel.conf</a:t>
            </a:r>
            <a:r>
              <a:rPr lang="zh-CN" altLang="en-US" sz="2000" dirty="0">
                <a:solidFill>
                  <a:srgbClr val="007C6A"/>
                </a:solidFill>
                <a:latin typeface="Verdana" panose="020B0604030504040204" pitchFamily="34" charset="0"/>
              </a:rPr>
              <a:t>文件</a:t>
            </a:r>
            <a:endParaRPr lang="zh-CN" altLang="en-US" sz="2000" dirty="0">
              <a:solidFill>
                <a:srgbClr val="007C6A"/>
              </a:solidFill>
            </a:endParaRPr>
          </a:p>
        </p:txBody>
      </p:sp>
      <p:sp>
        <p:nvSpPr>
          <p:cNvPr id="60" name="矩形 59"/>
          <p:cNvSpPr/>
          <p:nvPr/>
        </p:nvSpPr>
        <p:spPr>
          <a:xfrm>
            <a:off x="702921" y="2468812"/>
            <a:ext cx="7362960" cy="1015663"/>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dirty="0">
                <a:solidFill>
                  <a:srgbClr val="007C6A"/>
                </a:solidFill>
                <a:latin typeface="Verdana" panose="020B0604030504040204" pitchFamily="34" charset="0"/>
              </a:rPr>
              <a:t>在配置文件中填写内容：</a:t>
            </a:r>
            <a:endParaRPr lang="en-US" altLang="zh-CN" sz="2000" dirty="0">
              <a:solidFill>
                <a:srgbClr val="007C6A"/>
              </a:solidFill>
              <a:latin typeface="Verdana" panose="020B0604030504040204" pitchFamily="34" charset="0"/>
            </a:endParaRPr>
          </a:p>
          <a:p>
            <a:pPr>
              <a:lnSpc>
                <a:spcPct val="150000"/>
              </a:lnSpc>
            </a:pPr>
            <a:r>
              <a:rPr lang="en-US" altLang="zh-CN" sz="2000" dirty="0">
                <a:solidFill>
                  <a:srgbClr val="007C6A"/>
                </a:solidFill>
                <a:latin typeface="Verdana" panose="020B0604030504040204" pitchFamily="34" charset="0"/>
              </a:rPr>
              <a:t>        sentinel  monitor  </a:t>
            </a:r>
            <a:r>
              <a:rPr lang="en-US" altLang="zh-CN" sz="2000" dirty="0" err="1">
                <a:solidFill>
                  <a:srgbClr val="007C6A"/>
                </a:solidFill>
                <a:latin typeface="Verdana" panose="020B0604030504040204" pitchFamily="34" charset="0"/>
              </a:rPr>
              <a:t>mymaster</a:t>
            </a:r>
            <a:r>
              <a:rPr lang="en-US" altLang="zh-CN" sz="2000" dirty="0">
                <a:solidFill>
                  <a:srgbClr val="007C6A"/>
                </a:solidFill>
                <a:latin typeface="Verdana" panose="020B0604030504040204" pitchFamily="34" charset="0"/>
              </a:rPr>
              <a:t>  127.0.0.1  6379  1</a:t>
            </a:r>
            <a:endParaRPr lang="zh-CN" altLang="en-US" sz="2000" dirty="0">
              <a:solidFill>
                <a:srgbClr val="007C6A"/>
              </a:solidFill>
            </a:endParaRPr>
          </a:p>
        </p:txBody>
      </p:sp>
      <p:sp>
        <p:nvSpPr>
          <p:cNvPr id="61" name="矩形 60"/>
          <p:cNvSpPr/>
          <p:nvPr/>
        </p:nvSpPr>
        <p:spPr>
          <a:xfrm>
            <a:off x="702921" y="3572861"/>
            <a:ext cx="7852432" cy="1014730"/>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a:solidFill>
                  <a:srgbClr val="007C6A"/>
                </a:solidFill>
                <a:latin typeface="Verdana" panose="020B0604030504040204" pitchFamily="34" charset="0"/>
              </a:rPr>
              <a:t>其中</a:t>
            </a:r>
            <a:r>
              <a:rPr lang="en-US" altLang="zh-CN" sz="2000">
                <a:solidFill>
                  <a:srgbClr val="007C6A"/>
                </a:solidFill>
                <a:latin typeface="Verdana" panose="020B0604030504040204" pitchFamily="34" charset="0"/>
              </a:rPr>
              <a:t>mymaster</a:t>
            </a:r>
            <a:r>
              <a:rPr lang="zh-CN" altLang="en-US" sz="2000">
                <a:solidFill>
                  <a:srgbClr val="007C6A"/>
                </a:solidFill>
                <a:latin typeface="Verdana" panose="020B0604030504040204" pitchFamily="34" charset="0"/>
              </a:rPr>
              <a:t>为监控对象起的服务器名称， </a:t>
            </a:r>
            <a:r>
              <a:rPr lang="en-US" altLang="zh-CN" sz="2000">
                <a:solidFill>
                  <a:srgbClr val="007C6A"/>
                </a:solidFill>
                <a:latin typeface="Verdana" panose="020B0604030504040204" pitchFamily="34" charset="0"/>
              </a:rPr>
              <a:t>1 </a:t>
            </a:r>
            <a:r>
              <a:rPr lang="zh-CN" altLang="en-US" sz="2000">
                <a:solidFill>
                  <a:srgbClr val="007C6A"/>
                </a:solidFill>
                <a:latin typeface="Verdana" panose="020B0604030504040204" pitchFamily="34" charset="0"/>
              </a:rPr>
              <a:t>为 至少有多少个哨兵同意迁移的数量。 </a:t>
            </a:r>
            <a:endParaRPr lang="zh-CN" altLang="en-US" sz="2000">
              <a:solidFill>
                <a:srgbClr val="007C6A"/>
              </a:solidFill>
            </a:endParaRPr>
          </a:p>
        </p:txBody>
      </p:sp>
    </p:spTree>
    <p:custDataLst>
      <p:tags r:id="rId1"/>
    </p:custData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主从复制</a:t>
            </a:r>
            <a:endParaRPr lang="en-US" altLang="zh-CN" sz="2000" dirty="0">
              <a:effectLst>
                <a:outerShdw blurRad="38100" dist="19050" dir="2700000" algn="tl" rotWithShape="0">
                  <a:schemeClr val="dk1">
                    <a:alpha val="40000"/>
                  </a:schemeClr>
                </a:outerShdw>
              </a:effectLst>
            </a:endParaRPr>
          </a:p>
        </p:txBody>
      </p:sp>
      <p:sp>
        <p:nvSpPr>
          <p:cNvPr id="8" name="矩形 7"/>
          <p:cNvSpPr/>
          <p:nvPr/>
        </p:nvSpPr>
        <p:spPr>
          <a:xfrm>
            <a:off x="691547" y="1203446"/>
            <a:ext cx="7344816" cy="553998"/>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dirty="0">
                <a:solidFill>
                  <a:srgbClr val="007C6A"/>
                </a:solidFill>
                <a:latin typeface="Verdana" panose="020B0604030504040204" pitchFamily="34" charset="0"/>
              </a:rPr>
              <a:t>执行</a:t>
            </a:r>
            <a:r>
              <a:rPr lang="en-US" altLang="zh-CN" sz="2000" dirty="0" err="1">
                <a:solidFill>
                  <a:srgbClr val="007C6A"/>
                </a:solidFill>
                <a:latin typeface="Verdana" panose="020B0604030504040204" pitchFamily="34" charset="0"/>
              </a:rPr>
              <a:t>redis</a:t>
            </a:r>
            <a:r>
              <a:rPr lang="en-US" altLang="zh-CN" sz="2000" dirty="0">
                <a:solidFill>
                  <a:srgbClr val="007C6A"/>
                </a:solidFill>
                <a:latin typeface="Verdana" panose="020B0604030504040204" pitchFamily="34" charset="0"/>
              </a:rPr>
              <a:t>-sentinel  /</a:t>
            </a:r>
            <a:r>
              <a:rPr lang="en-US" altLang="zh-CN" sz="2000" dirty="0" err="1">
                <a:solidFill>
                  <a:srgbClr val="007C6A"/>
                </a:solidFill>
                <a:latin typeface="Verdana" panose="020B0604030504040204" pitchFamily="34" charset="0"/>
              </a:rPr>
              <a:t>myredis</a:t>
            </a:r>
            <a:r>
              <a:rPr lang="en-US" altLang="zh-CN" sz="2000" dirty="0">
                <a:solidFill>
                  <a:srgbClr val="007C6A"/>
                </a:solidFill>
                <a:latin typeface="Verdana" panose="020B0604030504040204" pitchFamily="34" charset="0"/>
              </a:rPr>
              <a:t>/</a:t>
            </a:r>
            <a:r>
              <a:rPr lang="en-US" altLang="zh-CN" sz="2000" dirty="0" err="1">
                <a:solidFill>
                  <a:srgbClr val="007C6A"/>
                </a:solidFill>
                <a:latin typeface="Verdana" panose="020B0604030504040204" pitchFamily="34" charset="0"/>
              </a:rPr>
              <a:t>sentinel.conf</a:t>
            </a:r>
            <a:r>
              <a:rPr lang="en-US" altLang="zh-CN" sz="2000" dirty="0">
                <a:solidFill>
                  <a:srgbClr val="007C6A"/>
                </a:solidFill>
                <a:latin typeface="Verdana" panose="020B0604030504040204" pitchFamily="34" charset="0"/>
              </a:rPr>
              <a:t> </a:t>
            </a:r>
            <a:endParaRPr lang="zh-CN" altLang="en-US" sz="2000" dirty="0">
              <a:solidFill>
                <a:srgbClr val="007C6A"/>
              </a:solidFill>
            </a:endParaRPr>
          </a:p>
        </p:txBody>
      </p:sp>
      <p:sp>
        <p:nvSpPr>
          <p:cNvPr id="9" name="矩形 8"/>
          <p:cNvSpPr/>
          <p:nvPr/>
        </p:nvSpPr>
        <p:spPr>
          <a:xfrm>
            <a:off x="267883" y="493233"/>
            <a:ext cx="1710725"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Arial" panose="020B0604020202020204" pitchFamily="34" charset="0"/>
              </a:rPr>
              <a:t>启动哨兵</a:t>
            </a:r>
            <a:endParaRPr lang="en-US" altLang="zh-CN" sz="2400" b="1">
              <a:solidFill>
                <a:srgbClr val="007C6A"/>
              </a:solidFill>
              <a:latin typeface="Arial" panose="020B0604020202020204" pitchFamily="34" charset="0"/>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00544" y="0"/>
            <a:ext cx="3847528" cy="400110"/>
          </a:xfrm>
          <a:prstGeom prst="rect">
            <a:avLst/>
          </a:prstGeom>
          <a:noFill/>
          <a:ln>
            <a:noFill/>
          </a:ln>
        </p:spPr>
        <p:txBody>
          <a:bodyPr wrap="none" rtlCol="0" anchor="t">
            <a:spAutoFit/>
          </a:bodyPr>
          <a:lstStyle/>
          <a:p>
            <a:pPr algn="ctr"/>
            <a:r>
              <a:rPr lang="en-US" altLang="zh-CN" sz="2000" dirty="0">
                <a:effectLst>
                  <a:outerShdw blurRad="38100" dist="19050" dir="2700000" algn="tl" rotWithShape="0">
                    <a:schemeClr val="dk1">
                      <a:alpha val="40000"/>
                    </a:schemeClr>
                  </a:outerShdw>
                </a:effectLst>
              </a:rPr>
              <a:t>NoSQL</a:t>
            </a:r>
            <a:r>
              <a:rPr lang="zh-CN" altLang="en-US" sz="2000" dirty="0">
                <a:effectLst>
                  <a:outerShdw blurRad="38100" dist="19050" dir="2700000" algn="tl" rotWithShape="0">
                    <a:schemeClr val="dk1">
                      <a:alpha val="40000"/>
                    </a:schemeClr>
                  </a:outerShdw>
                </a:effectLst>
              </a:rPr>
              <a:t>数据库简介</a:t>
            </a:r>
            <a:r>
              <a:rPr lang="en-US" altLang="zh-CN" sz="2000" dirty="0">
                <a:effectLst>
                  <a:outerShdw blurRad="38100" dist="19050" dir="2700000" algn="tl" rotWithShape="0">
                    <a:schemeClr val="dk1">
                      <a:alpha val="40000"/>
                    </a:schemeClr>
                  </a:outerShdw>
                </a:effectLst>
              </a:rPr>
              <a:t>—</a:t>
            </a:r>
            <a:r>
              <a:rPr lang="zh-CN" altLang="en-US" sz="2000" dirty="0">
                <a:effectLst>
                  <a:outerShdw blurRad="38100" dist="19050" dir="2700000" algn="tl" rotWithShape="0">
                    <a:schemeClr val="dk1">
                      <a:alpha val="40000"/>
                    </a:schemeClr>
                  </a:outerShdw>
                </a:effectLst>
              </a:rPr>
              <a:t>列式数据库</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39" name="矩形 38"/>
          <p:cNvSpPr/>
          <p:nvPr/>
        </p:nvSpPr>
        <p:spPr>
          <a:xfrm>
            <a:off x="842933" y="288072"/>
            <a:ext cx="2337499" cy="501291"/>
          </a:xfrm>
          <a:prstGeom prst="rect">
            <a:avLst/>
          </a:prstGeom>
        </p:spPr>
        <p:txBody>
          <a:bodyPr wrap="none">
            <a:spAutoFit/>
          </a:bodyPr>
          <a:lstStyle/>
          <a:p>
            <a:pPr marL="342900" indent="-342900">
              <a:lnSpc>
                <a:spcPct val="150000"/>
              </a:lnSpc>
              <a:buFont typeface="Wingdings" panose="05000000000000000000" pitchFamily="2" charset="2"/>
              <a:buChar char="Ø"/>
            </a:pPr>
            <a:r>
              <a:rPr lang="zh-CN" altLang="en-US" sz="2000" b="1">
                <a:solidFill>
                  <a:srgbClr val="007C6A"/>
                </a:solidFill>
              </a:rPr>
              <a:t>列式存储数据库</a:t>
            </a:r>
            <a:endParaRPr lang="en-US" altLang="zh-CN" sz="2000" b="1">
              <a:solidFill>
                <a:srgbClr val="007C6A"/>
              </a:solidFill>
            </a:endParaRPr>
          </a:p>
        </p:txBody>
      </p:sp>
      <p:graphicFrame>
        <p:nvGraphicFramePr>
          <p:cNvPr id="40" name="表格 39"/>
          <p:cNvGraphicFramePr>
            <a:graphicFrameLocks noGrp="1"/>
          </p:cNvGraphicFramePr>
          <p:nvPr/>
        </p:nvGraphicFramePr>
        <p:xfrm>
          <a:off x="400377" y="850657"/>
          <a:ext cx="3591428" cy="1463040"/>
        </p:xfrm>
        <a:graphic>
          <a:graphicData uri="http://schemas.openxmlformats.org/drawingml/2006/table">
            <a:tbl>
              <a:tblPr firstRow="1" bandRow="1">
                <a:tableStyleId>{5C22544A-7EE6-4342-B048-85BDC9FD1C3A}</a:tableStyleId>
              </a:tblPr>
              <a:tblGrid>
                <a:gridCol w="897857">
                  <a:extLst>
                    <a:ext uri="{9D8B030D-6E8A-4147-A177-3AD203B41FA5}">
                      <a16:colId xmlns:a16="http://schemas.microsoft.com/office/drawing/2014/main" val="20000"/>
                    </a:ext>
                  </a:extLst>
                </a:gridCol>
                <a:gridCol w="897857">
                  <a:extLst>
                    <a:ext uri="{9D8B030D-6E8A-4147-A177-3AD203B41FA5}">
                      <a16:colId xmlns:a16="http://schemas.microsoft.com/office/drawing/2014/main" val="20001"/>
                    </a:ext>
                  </a:extLst>
                </a:gridCol>
                <a:gridCol w="897857">
                  <a:extLst>
                    <a:ext uri="{9D8B030D-6E8A-4147-A177-3AD203B41FA5}">
                      <a16:colId xmlns:a16="http://schemas.microsoft.com/office/drawing/2014/main" val="20002"/>
                    </a:ext>
                  </a:extLst>
                </a:gridCol>
                <a:gridCol w="897857">
                  <a:extLst>
                    <a:ext uri="{9D8B030D-6E8A-4147-A177-3AD203B41FA5}">
                      <a16:colId xmlns:a16="http://schemas.microsoft.com/office/drawing/2014/main" val="20003"/>
                    </a:ext>
                  </a:extLst>
                </a:gridCol>
              </a:tblGrid>
              <a:tr h="365760">
                <a:tc>
                  <a:txBody>
                    <a:bodyPr/>
                    <a:lstStyle/>
                    <a:p>
                      <a:r>
                        <a:rPr lang="en-US" altLang="zh-CN"/>
                        <a:t>id</a:t>
                      </a:r>
                      <a:endParaRPr lang="zh-CN" altLang="en-US"/>
                    </a:p>
                  </a:txBody>
                  <a:tcPr/>
                </a:tc>
                <a:tc>
                  <a:txBody>
                    <a:bodyPr/>
                    <a:lstStyle/>
                    <a:p>
                      <a:r>
                        <a:rPr lang="en-US" altLang="zh-CN"/>
                        <a:t>name</a:t>
                      </a:r>
                      <a:endParaRPr lang="zh-CN" altLang="en-US"/>
                    </a:p>
                  </a:txBody>
                  <a:tcPr/>
                </a:tc>
                <a:tc>
                  <a:txBody>
                    <a:bodyPr/>
                    <a:lstStyle/>
                    <a:p>
                      <a:r>
                        <a:rPr lang="en-US" altLang="zh-CN"/>
                        <a:t>city</a:t>
                      </a:r>
                      <a:endParaRPr lang="zh-CN" altLang="en-US"/>
                    </a:p>
                  </a:txBody>
                  <a:tcPr/>
                </a:tc>
                <a:tc>
                  <a:txBody>
                    <a:bodyPr/>
                    <a:lstStyle/>
                    <a:p>
                      <a:r>
                        <a:rPr lang="en-US" altLang="zh-CN"/>
                        <a:t>age</a:t>
                      </a:r>
                      <a:endParaRPr lang="zh-CN" altLang="en-US"/>
                    </a:p>
                  </a:txBody>
                  <a:tcPr/>
                </a:tc>
                <a:extLst>
                  <a:ext uri="{0D108BD9-81ED-4DB2-BD59-A6C34878D82A}">
                    <a16:rowId xmlns:a16="http://schemas.microsoft.com/office/drawing/2014/main" val="10000"/>
                  </a:ext>
                </a:extLst>
              </a:tr>
              <a:tr h="365760">
                <a:tc>
                  <a:txBody>
                    <a:bodyPr/>
                    <a:lstStyle/>
                    <a:p>
                      <a:r>
                        <a:rPr lang="en-US" altLang="zh-CN"/>
                        <a:t>1</a:t>
                      </a:r>
                      <a:endParaRPr lang="zh-CN" altLang="en-US"/>
                    </a:p>
                  </a:txBody>
                  <a:tcPr/>
                </a:tc>
                <a:tc>
                  <a:txBody>
                    <a:bodyPr/>
                    <a:lstStyle/>
                    <a:p>
                      <a:r>
                        <a:rPr lang="zh-CN" altLang="en-US"/>
                        <a:t>张三</a:t>
                      </a:r>
                    </a:p>
                  </a:txBody>
                  <a:tcPr/>
                </a:tc>
                <a:tc>
                  <a:txBody>
                    <a:bodyPr/>
                    <a:lstStyle/>
                    <a:p>
                      <a:r>
                        <a:rPr lang="zh-CN" altLang="en-US"/>
                        <a:t>北京</a:t>
                      </a:r>
                    </a:p>
                  </a:txBody>
                  <a:tcPr/>
                </a:tc>
                <a:tc>
                  <a:txBody>
                    <a:bodyPr/>
                    <a:lstStyle/>
                    <a:p>
                      <a:r>
                        <a:rPr lang="en-US" altLang="zh-CN"/>
                        <a:t>20</a:t>
                      </a:r>
                      <a:endParaRPr lang="zh-CN" altLang="en-US"/>
                    </a:p>
                  </a:txBody>
                  <a:tcPr/>
                </a:tc>
                <a:extLst>
                  <a:ext uri="{0D108BD9-81ED-4DB2-BD59-A6C34878D82A}">
                    <a16:rowId xmlns:a16="http://schemas.microsoft.com/office/drawing/2014/main" val="10001"/>
                  </a:ext>
                </a:extLst>
              </a:tr>
              <a:tr h="365760">
                <a:tc>
                  <a:txBody>
                    <a:bodyPr/>
                    <a:lstStyle/>
                    <a:p>
                      <a:r>
                        <a:rPr lang="en-US" altLang="zh-CN"/>
                        <a:t>2</a:t>
                      </a:r>
                      <a:endParaRPr lang="zh-CN" altLang="en-US"/>
                    </a:p>
                  </a:txBody>
                  <a:tcPr/>
                </a:tc>
                <a:tc>
                  <a:txBody>
                    <a:bodyPr/>
                    <a:lstStyle/>
                    <a:p>
                      <a:r>
                        <a:rPr lang="zh-CN" altLang="en-US"/>
                        <a:t>李四</a:t>
                      </a:r>
                    </a:p>
                  </a:txBody>
                  <a:tcPr/>
                </a:tc>
                <a:tc>
                  <a:txBody>
                    <a:bodyPr/>
                    <a:lstStyle/>
                    <a:p>
                      <a:r>
                        <a:rPr lang="zh-CN" altLang="en-US"/>
                        <a:t>上海</a:t>
                      </a:r>
                    </a:p>
                  </a:txBody>
                  <a:tcPr/>
                </a:tc>
                <a:tc>
                  <a:txBody>
                    <a:bodyPr/>
                    <a:lstStyle/>
                    <a:p>
                      <a:r>
                        <a:rPr lang="en-US" altLang="zh-CN"/>
                        <a:t>45</a:t>
                      </a:r>
                      <a:endParaRPr lang="zh-CN" altLang="en-US"/>
                    </a:p>
                  </a:txBody>
                  <a:tcPr/>
                </a:tc>
                <a:extLst>
                  <a:ext uri="{0D108BD9-81ED-4DB2-BD59-A6C34878D82A}">
                    <a16:rowId xmlns:a16="http://schemas.microsoft.com/office/drawing/2014/main" val="10002"/>
                  </a:ext>
                </a:extLst>
              </a:tr>
              <a:tr h="365760">
                <a:tc>
                  <a:txBody>
                    <a:bodyPr/>
                    <a:lstStyle/>
                    <a:p>
                      <a:r>
                        <a:rPr lang="en-US" altLang="zh-CN"/>
                        <a:t>3</a:t>
                      </a:r>
                      <a:endParaRPr lang="zh-CN" altLang="en-US"/>
                    </a:p>
                  </a:txBody>
                  <a:tcPr/>
                </a:tc>
                <a:tc>
                  <a:txBody>
                    <a:bodyPr/>
                    <a:lstStyle/>
                    <a:p>
                      <a:r>
                        <a:rPr lang="zh-CN" altLang="en-US"/>
                        <a:t>王五</a:t>
                      </a:r>
                    </a:p>
                  </a:txBody>
                  <a:tcPr/>
                </a:tc>
                <a:tc>
                  <a:txBody>
                    <a:bodyPr/>
                    <a:lstStyle/>
                    <a:p>
                      <a:r>
                        <a:rPr lang="zh-CN" altLang="en-US"/>
                        <a:t>哈尔滨</a:t>
                      </a:r>
                    </a:p>
                  </a:txBody>
                  <a:tcPr/>
                </a:tc>
                <a:tc>
                  <a:txBody>
                    <a:bodyPr/>
                    <a:lstStyle/>
                    <a:p>
                      <a:r>
                        <a:rPr lang="en-US" altLang="zh-CN"/>
                        <a:t>30</a:t>
                      </a:r>
                      <a:endParaRPr lang="zh-CN" altLang="en-US"/>
                    </a:p>
                  </a:txBody>
                  <a:tcPr/>
                </a:tc>
                <a:extLst>
                  <a:ext uri="{0D108BD9-81ED-4DB2-BD59-A6C34878D82A}">
                    <a16:rowId xmlns:a16="http://schemas.microsoft.com/office/drawing/2014/main" val="10003"/>
                  </a:ext>
                </a:extLst>
              </a:tr>
            </a:tbl>
          </a:graphicData>
        </a:graphic>
      </p:graphicFrame>
      <p:sp>
        <p:nvSpPr>
          <p:cNvPr id="41" name="矩形 40"/>
          <p:cNvSpPr/>
          <p:nvPr/>
        </p:nvSpPr>
        <p:spPr>
          <a:xfrm>
            <a:off x="5580112" y="789363"/>
            <a:ext cx="3240360" cy="1791223"/>
          </a:xfrm>
          <a:prstGeom prst="rect">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圆角矩形 5"/>
          <p:cNvSpPr/>
          <p:nvPr/>
        </p:nvSpPr>
        <p:spPr>
          <a:xfrm>
            <a:off x="5580112" y="1932514"/>
            <a:ext cx="1656184"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t>北京，上海，哈尔滨</a:t>
            </a:r>
          </a:p>
        </p:txBody>
      </p:sp>
      <p:sp>
        <p:nvSpPr>
          <p:cNvPr id="43" name="圆角矩形 6"/>
          <p:cNvSpPr/>
          <p:nvPr/>
        </p:nvSpPr>
        <p:spPr>
          <a:xfrm>
            <a:off x="7236296" y="1932514"/>
            <a:ext cx="1584176"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chemeClr val="bg1"/>
                </a:solidFill>
              </a:rPr>
              <a:t>20,45,30</a:t>
            </a:r>
            <a:endParaRPr lang="zh-CN" altLang="en-US" sz="1600">
              <a:solidFill>
                <a:schemeClr val="bg1"/>
              </a:solidFill>
            </a:endParaRPr>
          </a:p>
        </p:txBody>
      </p:sp>
      <p:sp>
        <p:nvSpPr>
          <p:cNvPr id="44" name="圆角矩形 7"/>
          <p:cNvSpPr/>
          <p:nvPr/>
        </p:nvSpPr>
        <p:spPr>
          <a:xfrm>
            <a:off x="5604806" y="1165433"/>
            <a:ext cx="1631489" cy="7464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张三</a:t>
            </a:r>
            <a:r>
              <a:rPr lang="en-US" altLang="zh-CN" sz="1400"/>
              <a:t>,</a:t>
            </a:r>
            <a:r>
              <a:rPr lang="zh-CN" altLang="en-US" sz="1400"/>
              <a:t>李四</a:t>
            </a:r>
            <a:r>
              <a:rPr lang="en-US" altLang="zh-CN" sz="1400"/>
              <a:t>,</a:t>
            </a:r>
            <a:r>
              <a:rPr lang="zh-CN" altLang="en-US" sz="1400"/>
              <a:t>王五</a:t>
            </a:r>
          </a:p>
        </p:txBody>
      </p:sp>
      <p:sp>
        <p:nvSpPr>
          <p:cNvPr id="45" name="矩形 44"/>
          <p:cNvSpPr/>
          <p:nvPr/>
        </p:nvSpPr>
        <p:spPr>
          <a:xfrm>
            <a:off x="3092490" y="2886704"/>
            <a:ext cx="1197186" cy="523220"/>
          </a:xfrm>
          <a:prstGeom prst="rect">
            <a:avLst/>
          </a:prstGeom>
          <a:noFill/>
        </p:spPr>
        <p:txBody>
          <a:bodyPr wrap="square" lIns="91440" tIns="45720" rIns="91440" bIns="45720">
            <a:spAutoFit/>
          </a:bodyPr>
          <a:lstStyle/>
          <a:p>
            <a:pPr algn="ctr"/>
            <a:r>
              <a:rPr lang="en-US" altLang="zh-CN" sz="2800">
                <a:ln w="0"/>
                <a:solidFill>
                  <a:schemeClr val="accent1"/>
                </a:solidFill>
                <a:effectLst>
                  <a:outerShdw blurRad="38100" dist="25400" dir="5400000" algn="ctr" rotWithShape="0">
                    <a:srgbClr val="6E747A">
                      <a:alpha val="43000"/>
                    </a:srgbClr>
                  </a:outerShdw>
                </a:effectLst>
              </a:rPr>
              <a:t>i</a:t>
            </a:r>
            <a:r>
              <a:rPr lang="en-US" altLang="zh-CN" sz="2800" b="0" cap="none" spc="0">
                <a:ln w="0"/>
                <a:solidFill>
                  <a:schemeClr val="accent1"/>
                </a:solidFill>
                <a:effectLst>
                  <a:outerShdw blurRad="38100" dist="25400" dir="5400000" algn="ctr" rotWithShape="0">
                    <a:srgbClr val="6E747A">
                      <a:alpha val="43000"/>
                    </a:srgbClr>
                  </a:outerShdw>
                </a:effectLst>
              </a:rPr>
              <a:t>ndex</a:t>
            </a:r>
            <a:endParaRPr lang="zh-CN" altLang="en-US" sz="2800" b="0" cap="none" spc="0">
              <a:ln w="0"/>
              <a:solidFill>
                <a:schemeClr val="accent1"/>
              </a:solidFill>
              <a:effectLst>
                <a:outerShdw blurRad="38100" dist="25400" dir="5400000" algn="ctr" rotWithShape="0">
                  <a:srgbClr val="6E747A">
                    <a:alpha val="43000"/>
                  </a:srgbClr>
                </a:outerShdw>
              </a:effectLst>
            </a:endParaRPr>
          </a:p>
        </p:txBody>
      </p:sp>
      <p:sp>
        <p:nvSpPr>
          <p:cNvPr id="46" name="左大括号 45"/>
          <p:cNvSpPr/>
          <p:nvPr/>
        </p:nvSpPr>
        <p:spPr>
          <a:xfrm>
            <a:off x="4215737" y="2657452"/>
            <a:ext cx="360040" cy="98172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7" name="直接箭头连接符 46"/>
          <p:cNvCxnSpPr/>
          <p:nvPr/>
        </p:nvCxnSpPr>
        <p:spPr>
          <a:xfrm flipV="1">
            <a:off x="4701654" y="2415218"/>
            <a:ext cx="903152" cy="753174"/>
          </a:xfrm>
          <a:prstGeom prst="straightConnector1">
            <a:avLst/>
          </a:prstGeom>
          <a:ln w="28575">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endCxn id="44" idx="1"/>
          </p:cNvCxnSpPr>
          <p:nvPr/>
        </p:nvCxnSpPr>
        <p:spPr>
          <a:xfrm flipV="1">
            <a:off x="4653267" y="1538671"/>
            <a:ext cx="951539" cy="1173800"/>
          </a:xfrm>
          <a:prstGeom prst="straightConnector1">
            <a:avLst/>
          </a:prstGeom>
          <a:ln w="28575">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p:nvPr/>
        </p:nvCxnSpPr>
        <p:spPr>
          <a:xfrm flipV="1">
            <a:off x="4701654" y="2415218"/>
            <a:ext cx="2534160" cy="1099852"/>
          </a:xfrm>
          <a:prstGeom prst="straightConnector1">
            <a:avLst/>
          </a:prstGeom>
          <a:ln w="28575">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400377" y="3738659"/>
            <a:ext cx="3655607" cy="523220"/>
          </a:xfrm>
          <a:prstGeom prst="rect">
            <a:avLst/>
          </a:prstGeom>
          <a:noFill/>
        </p:spPr>
        <p:txBody>
          <a:bodyPr wrap="square" lIns="91440" tIns="45720" rIns="91440" bIns="45720">
            <a:spAutoFit/>
          </a:bodyPr>
          <a:lstStyle/>
          <a:p>
            <a:pPr algn="ctr"/>
            <a:r>
              <a:rPr lang="zh-CN" altLang="en-US" sz="2800" b="0" cap="none" spc="0">
                <a:ln w="0"/>
                <a:solidFill>
                  <a:schemeClr val="accent1"/>
                </a:solidFill>
                <a:effectLst>
                  <a:outerShdw blurRad="38100" dist="25400" dir="5400000" algn="ctr" rotWithShape="0">
                    <a:srgbClr val="6E747A">
                      <a:alpha val="43000"/>
                    </a:srgbClr>
                  </a:outerShdw>
                </a:effectLst>
              </a:rPr>
              <a:t>查询年龄的平均值</a:t>
            </a:r>
          </a:p>
        </p:txBody>
      </p:sp>
      <p:sp>
        <p:nvSpPr>
          <p:cNvPr id="51" name="矩形 50"/>
          <p:cNvSpPr/>
          <p:nvPr/>
        </p:nvSpPr>
        <p:spPr>
          <a:xfrm>
            <a:off x="587735" y="4277388"/>
            <a:ext cx="3783495" cy="523220"/>
          </a:xfrm>
          <a:prstGeom prst="rect">
            <a:avLst/>
          </a:prstGeom>
          <a:noFill/>
        </p:spPr>
        <p:txBody>
          <a:bodyPr wrap="square" lIns="91440" tIns="45720" rIns="91440" bIns="45720">
            <a:spAutoFit/>
          </a:bodyPr>
          <a:lstStyle/>
          <a:p>
            <a:pPr algn="ctr"/>
            <a:r>
              <a:rPr lang="zh-CN" altLang="en-US" sz="2800" b="0" cap="none" spc="0">
                <a:ln w="0"/>
                <a:solidFill>
                  <a:schemeClr val="accent1"/>
                </a:solidFill>
                <a:effectLst>
                  <a:outerShdw blurRad="38100" dist="25400" dir="5400000" algn="ctr" rotWithShape="0">
                    <a:srgbClr val="6E747A">
                      <a:alpha val="43000"/>
                    </a:srgbClr>
                  </a:outerShdw>
                </a:effectLst>
              </a:rPr>
              <a:t>查询</a:t>
            </a:r>
            <a:r>
              <a:rPr lang="en-US" altLang="zh-CN" sz="2800" b="0" cap="none" spc="0">
                <a:ln w="0"/>
                <a:solidFill>
                  <a:schemeClr val="accent1"/>
                </a:solidFill>
                <a:effectLst>
                  <a:outerShdw blurRad="38100" dist="25400" dir="5400000" algn="ctr" rotWithShape="0">
                    <a:srgbClr val="6E747A">
                      <a:alpha val="43000"/>
                    </a:srgbClr>
                  </a:outerShdw>
                </a:effectLst>
              </a:rPr>
              <a:t>id</a:t>
            </a:r>
            <a:r>
              <a:rPr lang="zh-CN" altLang="en-US" sz="2800" b="0" cap="none" spc="0">
                <a:ln w="0"/>
                <a:solidFill>
                  <a:schemeClr val="accent1"/>
                </a:solidFill>
                <a:effectLst>
                  <a:outerShdw blurRad="38100" dist="25400" dir="5400000" algn="ctr" rotWithShape="0">
                    <a:srgbClr val="6E747A">
                      <a:alpha val="43000"/>
                    </a:srgbClr>
                  </a:outerShdw>
                </a:effectLst>
              </a:rPr>
              <a:t>为</a:t>
            </a:r>
            <a:r>
              <a:rPr lang="en-US" altLang="zh-CN" sz="2800" b="0" cap="none" spc="0">
                <a:ln w="0"/>
                <a:solidFill>
                  <a:schemeClr val="accent1"/>
                </a:solidFill>
                <a:effectLst>
                  <a:outerShdw blurRad="38100" dist="25400" dir="5400000" algn="ctr" rotWithShape="0">
                    <a:srgbClr val="6E747A">
                      <a:alpha val="43000"/>
                    </a:srgbClr>
                  </a:outerShdw>
                </a:effectLst>
              </a:rPr>
              <a:t>3</a:t>
            </a:r>
            <a:r>
              <a:rPr lang="zh-CN" altLang="en-US" sz="2800" b="0" cap="none" spc="0">
                <a:ln w="0"/>
                <a:solidFill>
                  <a:schemeClr val="accent1"/>
                </a:solidFill>
                <a:effectLst>
                  <a:outerShdw blurRad="38100" dist="25400" dir="5400000" algn="ctr" rotWithShape="0">
                    <a:srgbClr val="6E747A">
                      <a:alpha val="43000"/>
                    </a:srgbClr>
                  </a:outerShdw>
                </a:effectLst>
              </a:rPr>
              <a:t>的人员信息</a:t>
            </a:r>
          </a:p>
        </p:txBody>
      </p:sp>
      <p:sp>
        <p:nvSpPr>
          <p:cNvPr id="52" name="矩形 51"/>
          <p:cNvSpPr/>
          <p:nvPr/>
        </p:nvSpPr>
        <p:spPr>
          <a:xfrm>
            <a:off x="4657896" y="3726790"/>
            <a:ext cx="1197186" cy="523220"/>
          </a:xfrm>
          <a:prstGeom prst="rect">
            <a:avLst/>
          </a:prstGeom>
          <a:noFill/>
        </p:spPr>
        <p:txBody>
          <a:bodyPr wrap="square" lIns="91440" tIns="45720" rIns="91440" bIns="45720">
            <a:spAutoFit/>
          </a:bodyPr>
          <a:lstStyle/>
          <a:p>
            <a:pPr algn="ctr"/>
            <a:r>
              <a:rPr lang="zh-CN" altLang="en-US" sz="2800" b="0" cap="none" spc="0">
                <a:ln w="0"/>
                <a:solidFill>
                  <a:schemeClr val="accent1"/>
                </a:solidFill>
                <a:effectLst>
                  <a:outerShdw blurRad="38100" dist="25400" dir="5400000" algn="ctr" rotWithShape="0">
                    <a:srgbClr val="6E747A">
                      <a:alpha val="43000"/>
                    </a:srgbClr>
                  </a:outerShdw>
                </a:effectLst>
              </a:rPr>
              <a:t>快</a:t>
            </a:r>
          </a:p>
        </p:txBody>
      </p:sp>
      <p:sp>
        <p:nvSpPr>
          <p:cNvPr id="53" name="矩形 52"/>
          <p:cNvSpPr/>
          <p:nvPr/>
        </p:nvSpPr>
        <p:spPr>
          <a:xfrm>
            <a:off x="4645017" y="4277388"/>
            <a:ext cx="1197186" cy="523220"/>
          </a:xfrm>
          <a:prstGeom prst="rect">
            <a:avLst/>
          </a:prstGeom>
          <a:noFill/>
        </p:spPr>
        <p:txBody>
          <a:bodyPr wrap="square" lIns="91440" tIns="45720" rIns="91440" bIns="45720">
            <a:spAutoFit/>
          </a:bodyPr>
          <a:lstStyle/>
          <a:p>
            <a:pPr algn="ctr"/>
            <a:r>
              <a:rPr lang="zh-CN" altLang="en-US" sz="2800" b="0" cap="none" spc="0">
                <a:ln w="0"/>
                <a:solidFill>
                  <a:schemeClr val="accent1"/>
                </a:solidFill>
                <a:effectLst>
                  <a:outerShdw blurRad="38100" dist="25400" dir="5400000" algn="ctr" rotWithShape="0">
                    <a:srgbClr val="6E747A">
                      <a:alpha val="43000"/>
                    </a:srgbClr>
                  </a:outerShdw>
                </a:effectLst>
              </a:rPr>
              <a:t>慢</a:t>
            </a:r>
          </a:p>
        </p:txBody>
      </p:sp>
      <p:sp>
        <p:nvSpPr>
          <p:cNvPr id="54" name="矩形 53"/>
          <p:cNvSpPr/>
          <p:nvPr/>
        </p:nvSpPr>
        <p:spPr>
          <a:xfrm>
            <a:off x="6031431" y="3715198"/>
            <a:ext cx="2960180" cy="523220"/>
          </a:xfrm>
          <a:prstGeom prst="rect">
            <a:avLst/>
          </a:prstGeom>
          <a:noFill/>
        </p:spPr>
        <p:txBody>
          <a:bodyPr wrap="square" lIns="91440" tIns="45720" rIns="91440" bIns="45720">
            <a:spAutoFit/>
          </a:bodyPr>
          <a:lstStyle/>
          <a:p>
            <a:pPr algn="ctr"/>
            <a:r>
              <a:rPr lang="en-US" altLang="zh-CN" sz="2800" b="0" cap="none" spc="0" dirty="0">
                <a:ln w="0"/>
                <a:solidFill>
                  <a:schemeClr val="accent1"/>
                </a:solidFill>
                <a:effectLst>
                  <a:outerShdw blurRad="38100" dist="25400" dir="5400000" algn="ctr" rotWithShape="0">
                    <a:srgbClr val="6E747A">
                      <a:alpha val="43000"/>
                    </a:srgbClr>
                  </a:outerShdw>
                </a:effectLst>
              </a:rPr>
              <a:t>OLAP</a:t>
            </a:r>
            <a:r>
              <a:rPr lang="zh-CN" altLang="en-US" sz="2800" dirty="0">
                <a:ln w="0"/>
                <a:solidFill>
                  <a:schemeClr val="accent1"/>
                </a:solidFill>
                <a:effectLst>
                  <a:outerShdw blurRad="38100" dist="25400" dir="5400000" algn="ctr" rotWithShape="0">
                    <a:srgbClr val="6E747A">
                      <a:alpha val="43000"/>
                    </a:srgbClr>
                  </a:outerShdw>
                </a:effectLst>
              </a:rPr>
              <a:t>分析</a:t>
            </a:r>
            <a:r>
              <a:rPr lang="zh-CN" altLang="en-US" sz="2800" b="0" cap="none" spc="0" dirty="0">
                <a:ln w="0"/>
                <a:solidFill>
                  <a:schemeClr val="accent1"/>
                </a:solidFill>
                <a:effectLst>
                  <a:outerShdw blurRad="38100" dist="25400" dir="5400000" algn="ctr" rotWithShape="0">
                    <a:srgbClr val="6E747A">
                      <a:alpha val="43000"/>
                    </a:srgbClr>
                  </a:outerShdw>
                </a:effectLst>
              </a:rPr>
              <a:t>型处理</a:t>
            </a:r>
          </a:p>
        </p:txBody>
      </p:sp>
      <p:sp>
        <p:nvSpPr>
          <p:cNvPr id="55" name="矩形 54"/>
          <p:cNvSpPr/>
          <p:nvPr/>
        </p:nvSpPr>
        <p:spPr>
          <a:xfrm>
            <a:off x="5841141" y="4271446"/>
            <a:ext cx="3262490" cy="523220"/>
          </a:xfrm>
          <a:prstGeom prst="rect">
            <a:avLst/>
          </a:prstGeom>
          <a:noFill/>
        </p:spPr>
        <p:txBody>
          <a:bodyPr wrap="square" lIns="91440" tIns="45720" rIns="91440" bIns="45720">
            <a:spAutoFit/>
          </a:bodyPr>
          <a:lstStyle/>
          <a:p>
            <a:pPr algn="ctr"/>
            <a:r>
              <a:rPr lang="en-US" altLang="zh-CN" sz="2800" b="0" cap="none" spc="0" dirty="0">
                <a:ln w="0"/>
                <a:solidFill>
                  <a:schemeClr val="accent1"/>
                </a:solidFill>
                <a:effectLst>
                  <a:outerShdw blurRad="38100" dist="25400" dir="5400000" algn="ctr" rotWithShape="0">
                    <a:srgbClr val="6E747A">
                      <a:alpha val="43000"/>
                    </a:srgbClr>
                  </a:outerShdw>
                </a:effectLst>
              </a:rPr>
              <a:t>OLTP</a:t>
            </a:r>
            <a:r>
              <a:rPr lang="zh-CN" altLang="en-US" sz="2800" dirty="0">
                <a:ln w="0"/>
                <a:solidFill>
                  <a:schemeClr val="accent1"/>
                </a:solidFill>
                <a:effectLst>
                  <a:outerShdw blurRad="38100" dist="25400" dir="5400000" algn="ctr" rotWithShape="0">
                    <a:srgbClr val="6E747A">
                      <a:alpha val="43000"/>
                    </a:srgbClr>
                  </a:outerShdw>
                </a:effectLst>
              </a:rPr>
              <a:t>事务</a:t>
            </a:r>
            <a:r>
              <a:rPr lang="zh-CN" altLang="en-US" sz="2800" b="0" cap="none" spc="0" dirty="0">
                <a:ln w="0"/>
                <a:solidFill>
                  <a:schemeClr val="accent1"/>
                </a:solidFill>
                <a:effectLst>
                  <a:outerShdw blurRad="38100" dist="25400" dir="5400000" algn="ctr" rotWithShape="0">
                    <a:srgbClr val="6E747A">
                      <a:alpha val="43000"/>
                    </a:srgbClr>
                  </a:outerShdw>
                </a:effectLst>
              </a:rPr>
              <a:t>型处理</a:t>
            </a:r>
          </a:p>
        </p:txBody>
      </p:sp>
      <p:sp>
        <p:nvSpPr>
          <p:cNvPr id="56" name="圆角矩形 20"/>
          <p:cNvSpPr/>
          <p:nvPr/>
        </p:nvSpPr>
        <p:spPr>
          <a:xfrm>
            <a:off x="7252609" y="1178466"/>
            <a:ext cx="1567863" cy="7464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1,2,3</a:t>
            </a:r>
            <a:endParaRPr lang="zh-CN" altLang="en-US" sz="1400"/>
          </a:p>
        </p:txBody>
      </p:sp>
      <p:cxnSp>
        <p:nvCxnSpPr>
          <p:cNvPr id="57" name="直接箭头连接符 56"/>
          <p:cNvCxnSpPr/>
          <p:nvPr/>
        </p:nvCxnSpPr>
        <p:spPr>
          <a:xfrm flipV="1">
            <a:off x="4701172" y="1623593"/>
            <a:ext cx="2660519" cy="1696044"/>
          </a:xfrm>
          <a:prstGeom prst="straightConnector1">
            <a:avLst/>
          </a:prstGeom>
          <a:ln w="28575">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fade">
                                      <p:cBhvr>
                                        <p:cTn id="12" dur="500"/>
                                        <p:tgtEl>
                                          <p:spTgt spid="5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fade">
                                      <p:cBhvr>
                                        <p:cTn id="17" dur="500"/>
                                        <p:tgtEl>
                                          <p:spTgt spid="5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fade">
                                      <p:cBhvr>
                                        <p:cTn id="22"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3" grpId="0"/>
      <p:bldP spid="54" grpId="0"/>
      <p:bldP spid="55"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主从复制</a:t>
            </a:r>
            <a:endParaRPr lang="en-US" altLang="zh-CN" sz="2000" dirty="0">
              <a:effectLst>
                <a:outerShdw blurRad="38100" dist="19050" dir="2700000" algn="tl" rotWithShape="0">
                  <a:schemeClr val="dk1">
                    <a:alpha val="40000"/>
                  </a:schemeClr>
                </a:outerShdw>
              </a:effectLst>
            </a:endParaRPr>
          </a:p>
        </p:txBody>
      </p:sp>
      <p:sp>
        <p:nvSpPr>
          <p:cNvPr id="6" name="矩形 5"/>
          <p:cNvSpPr/>
          <p:nvPr/>
        </p:nvSpPr>
        <p:spPr>
          <a:xfrm>
            <a:off x="194334" y="278363"/>
            <a:ext cx="1710725"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Arial" panose="020B0604020202020204" pitchFamily="34" charset="0"/>
              </a:rPr>
              <a:t>故障恢复</a:t>
            </a:r>
            <a:endParaRPr lang="en-US" altLang="zh-CN" sz="2400" b="1">
              <a:solidFill>
                <a:srgbClr val="007C6A"/>
              </a:solidFill>
              <a:latin typeface="Arial" panose="020B0604020202020204" pitchFamily="34" charset="0"/>
            </a:endParaRPr>
          </a:p>
        </p:txBody>
      </p:sp>
      <p:grpSp>
        <p:nvGrpSpPr>
          <p:cNvPr id="7" name="组合 6"/>
          <p:cNvGrpSpPr/>
          <p:nvPr/>
        </p:nvGrpSpPr>
        <p:grpSpPr>
          <a:xfrm>
            <a:off x="194334" y="565653"/>
            <a:ext cx="7280161" cy="3946018"/>
            <a:chOff x="1187624" y="2204866"/>
            <a:chExt cx="6863053" cy="3946018"/>
          </a:xfrm>
        </p:grpSpPr>
        <p:sp>
          <p:nvSpPr>
            <p:cNvPr id="10" name="任意多边形 4"/>
            <p:cNvSpPr/>
            <p:nvPr/>
          </p:nvSpPr>
          <p:spPr>
            <a:xfrm>
              <a:off x="1187624" y="2204866"/>
              <a:ext cx="2592288" cy="1006762"/>
            </a:xfrm>
            <a:custGeom>
              <a:avLst/>
              <a:gdLst>
                <a:gd name="connsiteX0" fmla="*/ 0 w 2592288"/>
                <a:gd name="connsiteY0" fmla="*/ 251691 h 1006762"/>
                <a:gd name="connsiteX1" fmla="*/ 2088907 w 2592288"/>
                <a:gd name="connsiteY1" fmla="*/ 251691 h 1006762"/>
                <a:gd name="connsiteX2" fmla="*/ 2088907 w 2592288"/>
                <a:gd name="connsiteY2" fmla="*/ 0 h 1006762"/>
                <a:gd name="connsiteX3" fmla="*/ 2592288 w 2592288"/>
                <a:gd name="connsiteY3" fmla="*/ 503381 h 1006762"/>
                <a:gd name="connsiteX4" fmla="*/ 2088907 w 2592288"/>
                <a:gd name="connsiteY4" fmla="*/ 1006762 h 1006762"/>
                <a:gd name="connsiteX5" fmla="*/ 2088907 w 2592288"/>
                <a:gd name="connsiteY5" fmla="*/ 755072 h 1006762"/>
                <a:gd name="connsiteX6" fmla="*/ 0 w 2592288"/>
                <a:gd name="connsiteY6" fmla="*/ 755072 h 1006762"/>
                <a:gd name="connsiteX7" fmla="*/ 0 w 2592288"/>
                <a:gd name="connsiteY7" fmla="*/ 251691 h 100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2288" h="1006762">
                  <a:moveTo>
                    <a:pt x="0" y="251691"/>
                  </a:moveTo>
                  <a:lnTo>
                    <a:pt x="2088907" y="251691"/>
                  </a:lnTo>
                  <a:lnTo>
                    <a:pt x="2088907" y="0"/>
                  </a:lnTo>
                  <a:lnTo>
                    <a:pt x="2592288" y="503381"/>
                  </a:lnTo>
                  <a:lnTo>
                    <a:pt x="2088907" y="1006762"/>
                  </a:lnTo>
                  <a:lnTo>
                    <a:pt x="2088907" y="755072"/>
                  </a:lnTo>
                  <a:lnTo>
                    <a:pt x="0" y="755072"/>
                  </a:lnTo>
                  <a:lnTo>
                    <a:pt x="0" y="251691"/>
                  </a:lnTo>
                  <a:close/>
                </a:path>
              </a:pathLst>
            </a:custGeom>
            <a:solidFill>
              <a:srgbClr val="007C6A"/>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8580" tIns="320271" rIns="505690" bIns="411514" numCol="1" spcCol="1270" anchor="ctr" anchorCtr="0">
              <a:noAutofit/>
            </a:bodyPr>
            <a:lstStyle/>
            <a:p>
              <a:pPr lvl="0" algn="l" defTabSz="800100">
                <a:lnSpc>
                  <a:spcPct val="90000"/>
                </a:lnSpc>
                <a:spcBef>
                  <a:spcPct val="0"/>
                </a:spcBef>
                <a:spcAft>
                  <a:spcPct val="35000"/>
                </a:spcAft>
              </a:pPr>
              <a:r>
                <a:rPr lang="zh-CN" altLang="en-US" sz="1800" kern="1200"/>
                <a:t>新</a:t>
              </a:r>
              <a:r>
                <a:rPr lang="zh-CN" altLang="en-US"/>
                <a:t>主</a:t>
              </a:r>
              <a:r>
                <a:rPr lang="zh-CN" altLang="en-US" sz="1800" kern="1200"/>
                <a:t>登基</a:t>
              </a:r>
            </a:p>
          </p:txBody>
        </p:sp>
        <p:sp>
          <p:nvSpPr>
            <p:cNvPr id="11" name="任意多边形 5"/>
            <p:cNvSpPr/>
            <p:nvPr/>
          </p:nvSpPr>
          <p:spPr>
            <a:xfrm>
              <a:off x="1248889" y="2924953"/>
              <a:ext cx="2086166" cy="3225931"/>
            </a:xfrm>
            <a:custGeom>
              <a:avLst/>
              <a:gdLst>
                <a:gd name="connsiteX0" fmla="*/ 0 w 2086166"/>
                <a:gd name="connsiteY0" fmla="*/ 0 h 3225931"/>
                <a:gd name="connsiteX1" fmla="*/ 2086166 w 2086166"/>
                <a:gd name="connsiteY1" fmla="*/ 0 h 3225931"/>
                <a:gd name="connsiteX2" fmla="*/ 2086166 w 2086166"/>
                <a:gd name="connsiteY2" fmla="*/ 3225931 h 3225931"/>
                <a:gd name="connsiteX3" fmla="*/ 0 w 2086166"/>
                <a:gd name="connsiteY3" fmla="*/ 3225931 h 3225931"/>
                <a:gd name="connsiteX4" fmla="*/ 0 w 2086166"/>
                <a:gd name="connsiteY4" fmla="*/ 0 h 3225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6166" h="3225931">
                  <a:moveTo>
                    <a:pt x="0" y="0"/>
                  </a:moveTo>
                  <a:lnTo>
                    <a:pt x="2086166" y="0"/>
                  </a:lnTo>
                  <a:lnTo>
                    <a:pt x="2086166" y="3225931"/>
                  </a:lnTo>
                  <a:lnTo>
                    <a:pt x="0" y="3225931"/>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zh-CN" altLang="en-US" sz="1700" b="0" i="0" kern="1200" dirty="0"/>
                <a:t>从下线的主服务的所有从服务里面挑选一个从服务，将其转成主服务</a:t>
              </a:r>
              <a:endParaRPr lang="zh-CN" altLang="en-US" sz="1700" kern="1200" dirty="0"/>
            </a:p>
            <a:p>
              <a:pPr lvl="0" algn="l" defTabSz="755650">
                <a:lnSpc>
                  <a:spcPct val="90000"/>
                </a:lnSpc>
                <a:spcBef>
                  <a:spcPct val="0"/>
                </a:spcBef>
                <a:spcAft>
                  <a:spcPct val="35000"/>
                </a:spcAft>
              </a:pPr>
              <a:r>
                <a:rPr lang="zh-CN" altLang="en-US" sz="1700" b="0" i="0" kern="1200" dirty="0"/>
                <a:t>选择条件依次为：</a:t>
              </a:r>
              <a:endParaRPr lang="zh-CN" altLang="en-US" sz="1700" kern="1200" dirty="0"/>
            </a:p>
            <a:p>
              <a:pPr lvl="0" algn="l" defTabSz="755650">
                <a:lnSpc>
                  <a:spcPct val="90000"/>
                </a:lnSpc>
                <a:spcBef>
                  <a:spcPct val="0"/>
                </a:spcBef>
                <a:spcAft>
                  <a:spcPct val="35000"/>
                </a:spcAft>
              </a:pPr>
              <a:r>
                <a:rPr lang="en-US" altLang="zh-CN" sz="1700" b="1" i="0" kern="1200" dirty="0"/>
                <a:t>1</a:t>
              </a:r>
              <a:r>
                <a:rPr lang="zh-CN" altLang="en-US" sz="1700" b="1" i="0" kern="1200" dirty="0"/>
                <a:t>、选择优先级靠前的</a:t>
              </a:r>
              <a:endParaRPr lang="zh-CN" altLang="en-US" sz="1700" b="1" kern="1200" dirty="0"/>
            </a:p>
            <a:p>
              <a:pPr lvl="0" algn="l" defTabSz="755650">
                <a:lnSpc>
                  <a:spcPct val="90000"/>
                </a:lnSpc>
                <a:spcBef>
                  <a:spcPct val="0"/>
                </a:spcBef>
                <a:spcAft>
                  <a:spcPct val="35000"/>
                </a:spcAft>
              </a:pPr>
              <a:r>
                <a:rPr lang="en-US" altLang="zh-CN" sz="1700" b="1" i="0" kern="1200" dirty="0"/>
                <a:t>2</a:t>
              </a:r>
              <a:r>
                <a:rPr lang="zh-CN" altLang="en-US" sz="1700" b="1" i="0" kern="1200" dirty="0"/>
                <a:t>、选择偏移量最大的</a:t>
              </a:r>
              <a:endParaRPr lang="zh-CN" altLang="en-US" sz="1700" b="1" kern="1200" dirty="0"/>
            </a:p>
            <a:p>
              <a:pPr lvl="0" algn="l" defTabSz="755650">
                <a:lnSpc>
                  <a:spcPct val="90000"/>
                </a:lnSpc>
                <a:spcBef>
                  <a:spcPct val="0"/>
                </a:spcBef>
                <a:spcAft>
                  <a:spcPct val="35000"/>
                </a:spcAft>
              </a:pPr>
              <a:r>
                <a:rPr lang="en-US" altLang="zh-CN" sz="1700" b="1" i="0" kern="1200" dirty="0"/>
                <a:t>3</a:t>
              </a:r>
              <a:r>
                <a:rPr lang="zh-CN" altLang="en-US" sz="1700" b="1" i="0" kern="1200" dirty="0"/>
                <a:t>、选择</a:t>
              </a:r>
              <a:r>
                <a:rPr lang="en-US" altLang="zh-CN" sz="1700" b="1" i="0" kern="1200" dirty="0" err="1"/>
                <a:t>runid</a:t>
              </a:r>
              <a:r>
                <a:rPr lang="zh-CN" altLang="en-US" sz="1700" b="1" i="0" kern="1200" dirty="0"/>
                <a:t>最小的从服务</a:t>
              </a:r>
              <a:endParaRPr lang="zh-CN" altLang="en-US" sz="1700" b="1" kern="1200" dirty="0"/>
            </a:p>
          </p:txBody>
        </p:sp>
        <p:sp>
          <p:nvSpPr>
            <p:cNvPr id="12" name="任意多边形 7"/>
            <p:cNvSpPr/>
            <p:nvPr/>
          </p:nvSpPr>
          <p:spPr>
            <a:xfrm>
              <a:off x="3268537" y="3489844"/>
              <a:ext cx="2167506" cy="1939395"/>
            </a:xfrm>
            <a:custGeom>
              <a:avLst/>
              <a:gdLst>
                <a:gd name="connsiteX0" fmla="*/ 0 w 2129132"/>
                <a:gd name="connsiteY0" fmla="*/ 0 h 1939395"/>
                <a:gd name="connsiteX1" fmla="*/ 2129132 w 2129132"/>
                <a:gd name="connsiteY1" fmla="*/ 0 h 1939395"/>
                <a:gd name="connsiteX2" fmla="*/ 2129132 w 2129132"/>
                <a:gd name="connsiteY2" fmla="*/ 1939395 h 1939395"/>
                <a:gd name="connsiteX3" fmla="*/ 0 w 2129132"/>
                <a:gd name="connsiteY3" fmla="*/ 1939395 h 1939395"/>
                <a:gd name="connsiteX4" fmla="*/ 0 w 2129132"/>
                <a:gd name="connsiteY4" fmla="*/ 0 h 1939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9132" h="1939395">
                  <a:moveTo>
                    <a:pt x="0" y="0"/>
                  </a:moveTo>
                  <a:lnTo>
                    <a:pt x="2129132" y="0"/>
                  </a:lnTo>
                  <a:lnTo>
                    <a:pt x="2129132" y="1939395"/>
                  </a:lnTo>
                  <a:lnTo>
                    <a:pt x="0" y="1939395"/>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zh-CN" altLang="en-US" sz="1700" b="0" i="0" kern="1200"/>
                <a:t>挑选出新的主服务之后，</a:t>
              </a:r>
              <a:r>
                <a:rPr lang="en-US" altLang="zh-CN" sz="1700" b="0" i="0" kern="1200"/>
                <a:t>sentinel </a:t>
              </a:r>
              <a:r>
                <a:rPr lang="zh-CN" altLang="en-US" sz="1700" b="0" i="0" kern="1200"/>
                <a:t>向原主服务的从服务发送 </a:t>
              </a:r>
              <a:r>
                <a:rPr lang="en-US" altLang="zh-CN" sz="1700" b="0" i="0" kern="1200"/>
                <a:t>slaveof </a:t>
              </a:r>
              <a:r>
                <a:rPr lang="zh-CN" altLang="en-US" sz="1700" b="0" i="0" kern="1200"/>
                <a:t>新主服务 的命令，复制新</a:t>
              </a:r>
              <a:r>
                <a:rPr lang="en-US" altLang="zh-CN" sz="1700" b="0" i="0" kern="1200"/>
                <a:t>master</a:t>
              </a:r>
              <a:endParaRPr lang="zh-CN" altLang="en-US" sz="1700" kern="1200"/>
            </a:p>
          </p:txBody>
        </p:sp>
        <p:sp>
          <p:nvSpPr>
            <p:cNvPr id="13" name="任意多边形 6"/>
            <p:cNvSpPr/>
            <p:nvPr/>
          </p:nvSpPr>
          <p:spPr>
            <a:xfrm>
              <a:off x="3275948" y="2699295"/>
              <a:ext cx="2770742" cy="1006762"/>
            </a:xfrm>
            <a:custGeom>
              <a:avLst/>
              <a:gdLst>
                <a:gd name="connsiteX0" fmla="*/ 0 w 2212814"/>
                <a:gd name="connsiteY0" fmla="*/ 251691 h 1006762"/>
                <a:gd name="connsiteX1" fmla="*/ 1709433 w 2212814"/>
                <a:gd name="connsiteY1" fmla="*/ 251691 h 1006762"/>
                <a:gd name="connsiteX2" fmla="*/ 1709433 w 2212814"/>
                <a:gd name="connsiteY2" fmla="*/ 0 h 1006762"/>
                <a:gd name="connsiteX3" fmla="*/ 2212814 w 2212814"/>
                <a:gd name="connsiteY3" fmla="*/ 503381 h 1006762"/>
                <a:gd name="connsiteX4" fmla="*/ 1709433 w 2212814"/>
                <a:gd name="connsiteY4" fmla="*/ 1006762 h 1006762"/>
                <a:gd name="connsiteX5" fmla="*/ 1709433 w 2212814"/>
                <a:gd name="connsiteY5" fmla="*/ 755072 h 1006762"/>
                <a:gd name="connsiteX6" fmla="*/ 0 w 2212814"/>
                <a:gd name="connsiteY6" fmla="*/ 755072 h 1006762"/>
                <a:gd name="connsiteX7" fmla="*/ 0 w 2212814"/>
                <a:gd name="connsiteY7" fmla="*/ 251691 h 100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12814" h="1006762">
                  <a:moveTo>
                    <a:pt x="0" y="251691"/>
                  </a:moveTo>
                  <a:lnTo>
                    <a:pt x="1709433" y="251691"/>
                  </a:lnTo>
                  <a:lnTo>
                    <a:pt x="1709433" y="0"/>
                  </a:lnTo>
                  <a:lnTo>
                    <a:pt x="2212814" y="503381"/>
                  </a:lnTo>
                  <a:lnTo>
                    <a:pt x="1709433" y="1006762"/>
                  </a:lnTo>
                  <a:lnTo>
                    <a:pt x="1709433" y="755072"/>
                  </a:lnTo>
                  <a:lnTo>
                    <a:pt x="0" y="755072"/>
                  </a:lnTo>
                  <a:lnTo>
                    <a:pt x="0" y="251691"/>
                  </a:lnTo>
                  <a:close/>
                </a:path>
              </a:pathLst>
            </a:custGeom>
            <a:solidFill>
              <a:srgbClr val="007C6A"/>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8580" tIns="320271" rIns="505690" bIns="411514" numCol="1" spcCol="1270" anchor="ctr" anchorCtr="0">
              <a:noAutofit/>
            </a:bodyPr>
            <a:lstStyle/>
            <a:p>
              <a:pPr lvl="0" algn="l" defTabSz="800100">
                <a:lnSpc>
                  <a:spcPct val="90000"/>
                </a:lnSpc>
                <a:spcBef>
                  <a:spcPct val="0"/>
                </a:spcBef>
                <a:spcAft>
                  <a:spcPct val="35000"/>
                </a:spcAft>
              </a:pPr>
              <a:r>
                <a:rPr lang="zh-CN" altLang="en-US" sz="1800" kern="1200"/>
                <a:t>群</a:t>
              </a:r>
              <a:r>
                <a:rPr lang="zh-CN" altLang="en-US"/>
                <a:t>仆</a:t>
              </a:r>
              <a:r>
                <a:rPr lang="zh-CN" altLang="en-US" sz="1800" kern="1200"/>
                <a:t>俯首</a:t>
              </a:r>
            </a:p>
          </p:txBody>
        </p:sp>
        <p:sp>
          <p:nvSpPr>
            <p:cNvPr id="14" name="任意多边形 8"/>
            <p:cNvSpPr/>
            <p:nvPr/>
          </p:nvSpPr>
          <p:spPr>
            <a:xfrm>
              <a:off x="5458389" y="3207671"/>
              <a:ext cx="2592288" cy="1006762"/>
            </a:xfrm>
            <a:custGeom>
              <a:avLst/>
              <a:gdLst>
                <a:gd name="connsiteX0" fmla="*/ 0 w 2654502"/>
                <a:gd name="connsiteY0" fmla="*/ 251691 h 1006762"/>
                <a:gd name="connsiteX1" fmla="*/ 2151121 w 2654502"/>
                <a:gd name="connsiteY1" fmla="*/ 251691 h 1006762"/>
                <a:gd name="connsiteX2" fmla="*/ 2151121 w 2654502"/>
                <a:gd name="connsiteY2" fmla="*/ 0 h 1006762"/>
                <a:gd name="connsiteX3" fmla="*/ 2654502 w 2654502"/>
                <a:gd name="connsiteY3" fmla="*/ 503381 h 1006762"/>
                <a:gd name="connsiteX4" fmla="*/ 2151121 w 2654502"/>
                <a:gd name="connsiteY4" fmla="*/ 1006762 h 1006762"/>
                <a:gd name="connsiteX5" fmla="*/ 2151121 w 2654502"/>
                <a:gd name="connsiteY5" fmla="*/ 755072 h 1006762"/>
                <a:gd name="connsiteX6" fmla="*/ 0 w 2654502"/>
                <a:gd name="connsiteY6" fmla="*/ 755072 h 1006762"/>
                <a:gd name="connsiteX7" fmla="*/ 0 w 2654502"/>
                <a:gd name="connsiteY7" fmla="*/ 251691 h 100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54502" h="1006762">
                  <a:moveTo>
                    <a:pt x="0" y="251691"/>
                  </a:moveTo>
                  <a:lnTo>
                    <a:pt x="2151121" y="251691"/>
                  </a:lnTo>
                  <a:lnTo>
                    <a:pt x="2151121" y="0"/>
                  </a:lnTo>
                  <a:lnTo>
                    <a:pt x="2654502" y="503381"/>
                  </a:lnTo>
                  <a:lnTo>
                    <a:pt x="2151121" y="1006762"/>
                  </a:lnTo>
                  <a:lnTo>
                    <a:pt x="2151121" y="755072"/>
                  </a:lnTo>
                  <a:lnTo>
                    <a:pt x="0" y="755072"/>
                  </a:lnTo>
                  <a:lnTo>
                    <a:pt x="0" y="251691"/>
                  </a:lnTo>
                  <a:close/>
                </a:path>
              </a:pathLst>
            </a:custGeom>
            <a:solidFill>
              <a:srgbClr val="007C6A"/>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8580" tIns="320271" rIns="505690" bIns="411514" numCol="1" spcCol="1270" anchor="ctr" anchorCtr="0">
              <a:noAutofit/>
            </a:bodyPr>
            <a:lstStyle/>
            <a:p>
              <a:pPr lvl="0" algn="l" defTabSz="800100">
                <a:lnSpc>
                  <a:spcPct val="90000"/>
                </a:lnSpc>
                <a:spcBef>
                  <a:spcPct val="0"/>
                </a:spcBef>
                <a:spcAft>
                  <a:spcPct val="35000"/>
                </a:spcAft>
              </a:pPr>
              <a:r>
                <a:rPr lang="zh-CN" altLang="en-US" sz="1800" kern="1200"/>
                <a:t>旧主俯首</a:t>
              </a:r>
            </a:p>
          </p:txBody>
        </p:sp>
        <p:sp>
          <p:nvSpPr>
            <p:cNvPr id="15" name="任意多边形 9"/>
            <p:cNvSpPr/>
            <p:nvPr/>
          </p:nvSpPr>
          <p:spPr>
            <a:xfrm>
              <a:off x="5458388" y="3962805"/>
              <a:ext cx="2086166" cy="1150956"/>
            </a:xfrm>
            <a:custGeom>
              <a:avLst/>
              <a:gdLst>
                <a:gd name="connsiteX0" fmla="*/ 0 w 2129132"/>
                <a:gd name="connsiteY0" fmla="*/ 0 h 1911012"/>
                <a:gd name="connsiteX1" fmla="*/ 2129132 w 2129132"/>
                <a:gd name="connsiteY1" fmla="*/ 0 h 1911012"/>
                <a:gd name="connsiteX2" fmla="*/ 2129132 w 2129132"/>
                <a:gd name="connsiteY2" fmla="*/ 1911012 h 1911012"/>
                <a:gd name="connsiteX3" fmla="*/ 0 w 2129132"/>
                <a:gd name="connsiteY3" fmla="*/ 1911012 h 1911012"/>
                <a:gd name="connsiteX4" fmla="*/ 0 w 2129132"/>
                <a:gd name="connsiteY4" fmla="*/ 0 h 1911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9132" h="1911012">
                  <a:moveTo>
                    <a:pt x="0" y="0"/>
                  </a:moveTo>
                  <a:lnTo>
                    <a:pt x="2129132" y="0"/>
                  </a:lnTo>
                  <a:lnTo>
                    <a:pt x="2129132" y="1911012"/>
                  </a:lnTo>
                  <a:lnTo>
                    <a:pt x="0" y="1911012"/>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zh-CN" altLang="en-US" sz="1700" b="0" i="0" kern="1200"/>
                <a:t>当已下线的服务重新上线时，</a:t>
              </a:r>
              <a:r>
                <a:rPr lang="en-US" altLang="zh-CN" sz="1700" b="0" i="0" kern="1200"/>
                <a:t>sentinel</a:t>
              </a:r>
              <a:r>
                <a:rPr lang="zh-CN" altLang="en-US" sz="1700" b="0" i="0" kern="1200"/>
                <a:t>会向其发送</a:t>
              </a:r>
              <a:r>
                <a:rPr lang="en-US" altLang="zh-CN" sz="1700" b="0" i="0" kern="1200"/>
                <a:t>slaveof</a:t>
              </a:r>
              <a:r>
                <a:rPr lang="zh-CN" altLang="en-US" sz="1700" b="0" i="0" kern="1200"/>
                <a:t>命令，让其成为新主的从</a:t>
              </a:r>
              <a:endParaRPr lang="zh-CN" altLang="en-US" sz="1700" kern="1200"/>
            </a:p>
          </p:txBody>
        </p:sp>
      </p:grpSp>
      <p:sp>
        <p:nvSpPr>
          <p:cNvPr id="16" name="文本框 15"/>
          <p:cNvSpPr txBox="1"/>
          <p:nvPr/>
        </p:nvSpPr>
        <p:spPr>
          <a:xfrm>
            <a:off x="2472277" y="3824032"/>
            <a:ext cx="5996185" cy="1150956"/>
          </a:xfrm>
          <a:prstGeom prst="rect">
            <a:avLst/>
          </a:prstGeom>
          <a:noFill/>
        </p:spPr>
        <p:txBody>
          <a:bodyPr wrap="square" rtlCol="0">
            <a:spAutoFit/>
          </a:bodyPr>
          <a:lstStyle/>
          <a:p>
            <a:r>
              <a:rPr lang="zh-CN" altLang="en-US" dirty="0">
                <a:solidFill>
                  <a:srgbClr val="007C6A"/>
                </a:solidFill>
              </a:rPr>
              <a:t>优先级在</a:t>
            </a:r>
            <a:r>
              <a:rPr lang="en-US" altLang="zh-CN" dirty="0" err="1">
                <a:solidFill>
                  <a:srgbClr val="007C6A"/>
                </a:solidFill>
              </a:rPr>
              <a:t>redis.conf</a:t>
            </a:r>
            <a:r>
              <a:rPr lang="zh-CN" altLang="en-US" dirty="0">
                <a:solidFill>
                  <a:srgbClr val="007C6A"/>
                </a:solidFill>
              </a:rPr>
              <a:t>中</a:t>
            </a:r>
            <a:r>
              <a:rPr lang="en-US" altLang="zh-CN" dirty="0">
                <a:solidFill>
                  <a:srgbClr val="007C6A"/>
                </a:solidFill>
              </a:rPr>
              <a:t>slave-priority 100</a:t>
            </a:r>
          </a:p>
          <a:p>
            <a:pPr>
              <a:lnSpc>
                <a:spcPct val="150000"/>
              </a:lnSpc>
            </a:pPr>
            <a:r>
              <a:rPr lang="zh-CN" altLang="en-US" dirty="0">
                <a:solidFill>
                  <a:srgbClr val="007C6A"/>
                </a:solidFill>
              </a:rPr>
              <a:t>偏移量是指获得原主数据最多的</a:t>
            </a:r>
            <a:endParaRPr lang="en-US" altLang="zh-CN" dirty="0">
              <a:solidFill>
                <a:srgbClr val="007C6A"/>
              </a:solidFill>
            </a:endParaRPr>
          </a:p>
          <a:p>
            <a:pPr>
              <a:lnSpc>
                <a:spcPct val="150000"/>
              </a:lnSpc>
            </a:pPr>
            <a:r>
              <a:rPr lang="zh-CN" altLang="en-US" dirty="0">
                <a:solidFill>
                  <a:srgbClr val="007C6A"/>
                </a:solidFill>
              </a:rPr>
              <a:t>每个</a:t>
            </a:r>
            <a:r>
              <a:rPr lang="en-US" altLang="zh-CN" dirty="0" err="1">
                <a:solidFill>
                  <a:srgbClr val="007C6A"/>
                </a:solidFill>
              </a:rPr>
              <a:t>redis</a:t>
            </a:r>
            <a:r>
              <a:rPr lang="zh-CN" altLang="en-US" dirty="0">
                <a:solidFill>
                  <a:srgbClr val="007C6A"/>
                </a:solidFill>
              </a:rPr>
              <a:t>实例启动后都会随机生成一个</a:t>
            </a:r>
            <a:r>
              <a:rPr lang="en-US" altLang="zh-CN" dirty="0">
                <a:solidFill>
                  <a:srgbClr val="007C6A"/>
                </a:solidFill>
              </a:rPr>
              <a:t>40</a:t>
            </a:r>
            <a:r>
              <a:rPr lang="zh-CN" altLang="en-US" dirty="0">
                <a:solidFill>
                  <a:srgbClr val="007C6A"/>
                </a:solidFill>
              </a:rPr>
              <a:t>位的</a:t>
            </a:r>
            <a:r>
              <a:rPr lang="en-US" altLang="zh-CN" dirty="0" err="1">
                <a:solidFill>
                  <a:srgbClr val="007C6A"/>
                </a:solidFill>
              </a:rPr>
              <a:t>runid</a:t>
            </a:r>
            <a:endParaRPr lang="en-US" altLang="zh-CN" dirty="0">
              <a:solidFill>
                <a:srgbClr val="007C6A"/>
              </a:solidFill>
            </a:endParaRPr>
          </a:p>
        </p:txBody>
      </p:sp>
    </p:spTree>
    <p:custDataLst>
      <p:tags r:id="rId1"/>
    </p:custData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3" name="矩形 32"/>
          <p:cNvSpPr/>
          <p:nvPr/>
        </p:nvSpPr>
        <p:spPr>
          <a:xfrm>
            <a:off x="2618359" y="1071926"/>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37260" y="429260"/>
            <a:ext cx="1402080" cy="829945"/>
          </a:xfrm>
          <a:prstGeom prst="rect">
            <a:avLst/>
          </a:prstGeom>
          <a:noFill/>
          <a:ln>
            <a:noFill/>
          </a:ln>
        </p:spPr>
        <p:txBody>
          <a:bodyPr wrap="square" rtlCol="0" anchor="t">
            <a:spAutoFit/>
          </a:bodyPr>
          <a:lstStyle/>
          <a:p>
            <a:pPr algn="ctr"/>
            <a:r>
              <a:rPr lang="zh-CN" altLang="en-US" sz="4800" b="1">
                <a:solidFill>
                  <a:schemeClr val="bg1"/>
                </a:solidFill>
                <a:effectLst>
                  <a:outerShdw blurRad="38100" dist="19050" dir="2700000" algn="tl" rotWithShape="0">
                    <a:schemeClr val="dk1">
                      <a:alpha val="40000"/>
                    </a:schemeClr>
                  </a:outerShdw>
                </a:effectLst>
              </a:rPr>
              <a:t>目录</a:t>
            </a:r>
          </a:p>
        </p:txBody>
      </p:sp>
      <p:sp>
        <p:nvSpPr>
          <p:cNvPr id="6" name="矩形 5"/>
          <p:cNvSpPr/>
          <p:nvPr/>
        </p:nvSpPr>
        <p:spPr>
          <a:xfrm>
            <a:off x="2613407" y="72163"/>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613407" y="559943"/>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对角圆角矩形 10"/>
          <p:cNvSpPr/>
          <p:nvPr/>
        </p:nvSpPr>
        <p:spPr>
          <a:xfrm>
            <a:off x="3409061" y="121158"/>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对角圆角矩形 12"/>
          <p:cNvSpPr/>
          <p:nvPr/>
        </p:nvSpPr>
        <p:spPr>
          <a:xfrm>
            <a:off x="3409061" y="626618"/>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简介安装</a:t>
            </a:r>
            <a:endParaRPr lang="zh-CN" altLang="en-US" sz="2000" dirty="0"/>
          </a:p>
        </p:txBody>
      </p:sp>
      <p:sp>
        <p:nvSpPr>
          <p:cNvPr id="16" name="矩形 15"/>
          <p:cNvSpPr/>
          <p:nvPr/>
        </p:nvSpPr>
        <p:spPr>
          <a:xfrm>
            <a:off x="2591182" y="-18795"/>
            <a:ext cx="415290"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1</a:t>
            </a:r>
          </a:p>
        </p:txBody>
      </p:sp>
      <p:sp>
        <p:nvSpPr>
          <p:cNvPr id="17" name="矩形 16"/>
          <p:cNvSpPr/>
          <p:nvPr/>
        </p:nvSpPr>
        <p:spPr>
          <a:xfrm>
            <a:off x="2600707" y="468503"/>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2</a:t>
            </a:r>
          </a:p>
        </p:txBody>
      </p:sp>
      <p:sp>
        <p:nvSpPr>
          <p:cNvPr id="18" name="矩形 17"/>
          <p:cNvSpPr/>
          <p:nvPr/>
        </p:nvSpPr>
        <p:spPr>
          <a:xfrm>
            <a:off x="2535873" y="968528"/>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3</a:t>
            </a:r>
          </a:p>
        </p:txBody>
      </p:sp>
      <p:sp>
        <p:nvSpPr>
          <p:cNvPr id="20" name="矩形 19"/>
          <p:cNvSpPr/>
          <p:nvPr/>
        </p:nvSpPr>
        <p:spPr>
          <a:xfrm>
            <a:off x="3694048" y="97320"/>
            <a:ext cx="2542032"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NoSQL</a:t>
            </a:r>
            <a:r>
              <a:rPr lang="zh-CN" altLang="en-US" sz="2000" dirty="0">
                <a:solidFill>
                  <a:schemeClr val="bg1"/>
                </a:solidFill>
                <a:effectLst>
                  <a:outerShdw blurRad="38100" dist="19050" dir="2700000" algn="tl" rotWithShape="0">
                    <a:schemeClr val="dk1">
                      <a:alpha val="40000"/>
                    </a:schemeClr>
                  </a:outerShdw>
                </a:effectLst>
              </a:rPr>
              <a:t>数据库简介</a:t>
            </a:r>
          </a:p>
        </p:txBody>
      </p:sp>
      <p:sp>
        <p:nvSpPr>
          <p:cNvPr id="35" name="对角圆角矩形 10"/>
          <p:cNvSpPr/>
          <p:nvPr/>
        </p:nvSpPr>
        <p:spPr>
          <a:xfrm>
            <a:off x="3426523" y="1103566"/>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3715574" y="1091547"/>
            <a:ext cx="2498979" cy="400110"/>
          </a:xfrm>
          <a:prstGeom prst="rect">
            <a:avLst/>
          </a:prstGeom>
          <a:noFill/>
          <a:ln>
            <a:noFill/>
          </a:ln>
        </p:spPr>
        <p:txBody>
          <a:bodyPr wrap="square" rtlCol="0" anchor="t">
            <a:spAutoFit/>
          </a:bodyPr>
          <a:lstStyle/>
          <a:p>
            <a:pPr algn="ctr"/>
            <a:r>
              <a:rPr lang="en-US" altLang="zh-CN" sz="2000" b="1" dirty="0">
                <a:solidFill>
                  <a:schemeClr val="bg1"/>
                </a:solidFill>
                <a:effectLst>
                  <a:outerShdw blurRad="38100" dist="19050" dir="2700000" algn="tl" rotWithShape="0">
                    <a:schemeClr val="dk1">
                      <a:alpha val="40000"/>
                    </a:schemeClr>
                  </a:outerShdw>
                </a:effectLst>
              </a:rPr>
              <a:t>Redis</a:t>
            </a:r>
            <a:r>
              <a:rPr lang="zh-CN" altLang="en-US" sz="2000" b="1" dirty="0">
                <a:solidFill>
                  <a:schemeClr val="bg1"/>
                </a:solidFill>
                <a:effectLst>
                  <a:outerShdw blurRad="38100" dist="19050" dir="2700000" algn="tl" rotWithShape="0">
                    <a:schemeClr val="dk1">
                      <a:alpha val="40000"/>
                    </a:schemeClr>
                  </a:outerShdw>
                </a:effectLst>
              </a:rPr>
              <a:t>五大数据类型</a:t>
            </a:r>
          </a:p>
        </p:txBody>
      </p:sp>
      <p:sp>
        <p:nvSpPr>
          <p:cNvPr id="37" name="矩形 36"/>
          <p:cNvSpPr/>
          <p:nvPr/>
        </p:nvSpPr>
        <p:spPr>
          <a:xfrm>
            <a:off x="2619503" y="1517015"/>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对角圆角矩形 12"/>
          <p:cNvSpPr/>
          <p:nvPr/>
        </p:nvSpPr>
        <p:spPr>
          <a:xfrm>
            <a:off x="3415157" y="1583690"/>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相关配置</a:t>
            </a:r>
            <a:endParaRPr lang="zh-CN" altLang="en-US" sz="2000" dirty="0"/>
          </a:p>
        </p:txBody>
      </p:sp>
      <p:sp>
        <p:nvSpPr>
          <p:cNvPr id="39" name="矩形 38"/>
          <p:cNvSpPr/>
          <p:nvPr/>
        </p:nvSpPr>
        <p:spPr>
          <a:xfrm>
            <a:off x="2606803" y="1425575"/>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4</a:t>
            </a:r>
          </a:p>
        </p:txBody>
      </p:sp>
      <p:sp>
        <p:nvSpPr>
          <p:cNvPr id="40" name="矩形 39"/>
          <p:cNvSpPr/>
          <p:nvPr/>
        </p:nvSpPr>
        <p:spPr>
          <a:xfrm>
            <a:off x="2612263" y="2028998"/>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2529777" y="1925600"/>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5</a:t>
            </a:r>
          </a:p>
        </p:txBody>
      </p:sp>
      <p:sp>
        <p:nvSpPr>
          <p:cNvPr id="42" name="对角圆角矩形 10"/>
          <p:cNvSpPr/>
          <p:nvPr/>
        </p:nvSpPr>
        <p:spPr>
          <a:xfrm>
            <a:off x="3420427" y="2060638"/>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3420427" y="2036923"/>
            <a:ext cx="3089275"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的</a:t>
            </a:r>
            <a:r>
              <a:rPr lang="en-US" altLang="zh-CN" sz="2000" dirty="0">
                <a:solidFill>
                  <a:schemeClr val="bg1"/>
                </a:solidFill>
                <a:effectLst>
                  <a:outerShdw blurRad="38100" dist="19050" dir="2700000" algn="tl" rotWithShape="0">
                    <a:schemeClr val="dk1">
                      <a:alpha val="40000"/>
                    </a:schemeClr>
                  </a:outerShdw>
                </a:effectLst>
              </a:rPr>
              <a:t>java</a:t>
            </a:r>
            <a:r>
              <a:rPr lang="zh-CN" altLang="en-US" sz="2000" dirty="0">
                <a:solidFill>
                  <a:schemeClr val="bg1"/>
                </a:solidFill>
                <a:effectLst>
                  <a:outerShdw blurRad="38100" dist="19050" dir="2700000" algn="tl" rotWithShape="0">
                    <a:schemeClr val="dk1">
                      <a:alpha val="40000"/>
                    </a:schemeClr>
                  </a:outerShdw>
                </a:effectLst>
              </a:rPr>
              <a:t>客户端</a:t>
            </a:r>
            <a:r>
              <a:rPr lang="en-US" altLang="zh-CN" sz="2000" dirty="0" err="1">
                <a:solidFill>
                  <a:schemeClr val="bg1"/>
                </a:solidFill>
                <a:effectLst>
                  <a:outerShdw blurRad="38100" dist="19050" dir="2700000" algn="tl" rotWithShape="0">
                    <a:schemeClr val="dk1">
                      <a:alpha val="40000"/>
                    </a:schemeClr>
                  </a:outerShdw>
                </a:effectLst>
              </a:rPr>
              <a:t>Jedis</a:t>
            </a:r>
            <a:endParaRPr lang="zh-CN" altLang="en-US" sz="2000" dirty="0">
              <a:solidFill>
                <a:schemeClr val="bg1"/>
              </a:solidFill>
              <a:effectLst>
                <a:outerShdw blurRad="38100" dist="19050" dir="2700000" algn="tl" rotWithShape="0">
                  <a:schemeClr val="dk1">
                    <a:alpha val="40000"/>
                  </a:schemeClr>
                </a:outerShdw>
              </a:effectLst>
            </a:endParaRPr>
          </a:p>
        </p:txBody>
      </p:sp>
      <p:sp>
        <p:nvSpPr>
          <p:cNvPr id="44" name="矩形 43"/>
          <p:cNvSpPr/>
          <p:nvPr/>
        </p:nvSpPr>
        <p:spPr>
          <a:xfrm>
            <a:off x="3977767" y="4296710"/>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3972815" y="3296947"/>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3972815" y="3784727"/>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对角圆角矩形 10"/>
          <p:cNvSpPr/>
          <p:nvPr/>
        </p:nvSpPr>
        <p:spPr>
          <a:xfrm>
            <a:off x="4768469" y="3345942"/>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对角圆角矩形 12"/>
          <p:cNvSpPr/>
          <p:nvPr/>
        </p:nvSpPr>
        <p:spPr>
          <a:xfrm>
            <a:off x="4768469" y="3851402"/>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主从复制</a:t>
            </a:r>
            <a:endParaRPr lang="zh-CN" altLang="en-US" sz="2000" dirty="0"/>
          </a:p>
        </p:txBody>
      </p:sp>
      <p:sp>
        <p:nvSpPr>
          <p:cNvPr id="49" name="矩形 48"/>
          <p:cNvSpPr/>
          <p:nvPr/>
        </p:nvSpPr>
        <p:spPr>
          <a:xfrm>
            <a:off x="3960115" y="3693287"/>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8</a:t>
            </a:r>
          </a:p>
        </p:txBody>
      </p:sp>
      <p:sp>
        <p:nvSpPr>
          <p:cNvPr id="50" name="矩形 49"/>
          <p:cNvSpPr/>
          <p:nvPr/>
        </p:nvSpPr>
        <p:spPr>
          <a:xfrm>
            <a:off x="3895281" y="4193312"/>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9</a:t>
            </a:r>
          </a:p>
        </p:txBody>
      </p:sp>
      <p:sp>
        <p:nvSpPr>
          <p:cNvPr id="51" name="矩形 50"/>
          <p:cNvSpPr/>
          <p:nvPr/>
        </p:nvSpPr>
        <p:spPr>
          <a:xfrm>
            <a:off x="5205984" y="3297809"/>
            <a:ext cx="2249170"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持久化</a:t>
            </a:r>
          </a:p>
        </p:txBody>
      </p:sp>
      <p:sp>
        <p:nvSpPr>
          <p:cNvPr id="52" name="对角圆角矩形 10"/>
          <p:cNvSpPr/>
          <p:nvPr/>
        </p:nvSpPr>
        <p:spPr>
          <a:xfrm>
            <a:off x="4785931" y="4328350"/>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5188077" y="4316196"/>
            <a:ext cx="2249170"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集群</a:t>
            </a:r>
          </a:p>
        </p:txBody>
      </p:sp>
      <p:sp>
        <p:nvSpPr>
          <p:cNvPr id="54" name="矩形 53"/>
          <p:cNvSpPr/>
          <p:nvPr/>
        </p:nvSpPr>
        <p:spPr>
          <a:xfrm>
            <a:off x="3978911" y="2815463"/>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对角圆角矩形 12"/>
          <p:cNvSpPr/>
          <p:nvPr/>
        </p:nvSpPr>
        <p:spPr>
          <a:xfrm>
            <a:off x="4774565" y="2882138"/>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事务</a:t>
            </a:r>
            <a:endParaRPr lang="zh-CN" altLang="en-US" sz="2000" dirty="0"/>
          </a:p>
        </p:txBody>
      </p:sp>
      <p:sp>
        <p:nvSpPr>
          <p:cNvPr id="56" name="矩形 55"/>
          <p:cNvSpPr/>
          <p:nvPr/>
        </p:nvSpPr>
        <p:spPr>
          <a:xfrm>
            <a:off x="3966211" y="2724023"/>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6</a:t>
            </a:r>
          </a:p>
        </p:txBody>
      </p:sp>
      <p:sp>
        <p:nvSpPr>
          <p:cNvPr id="57" name="矩形 56"/>
          <p:cNvSpPr/>
          <p:nvPr/>
        </p:nvSpPr>
        <p:spPr>
          <a:xfrm>
            <a:off x="3972815" y="3205476"/>
            <a:ext cx="415290"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7</a:t>
            </a:r>
          </a:p>
        </p:txBody>
      </p:sp>
      <p:sp>
        <p:nvSpPr>
          <p:cNvPr id="3" name="矩形 2"/>
          <p:cNvSpPr/>
          <p:nvPr/>
        </p:nvSpPr>
        <p:spPr>
          <a:xfrm>
            <a:off x="4785931" y="4311951"/>
            <a:ext cx="3089275" cy="400110"/>
          </a:xfrm>
          <a:prstGeom prst="rect">
            <a:avLst/>
          </a:prstGeom>
          <a:noFill/>
          <a:ln w="76200">
            <a:solidFill>
              <a:srgbClr val="FA9D27"/>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custDataLst>
      <p:tags r:id="rId1"/>
    </p:custData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集群</a:t>
            </a:r>
            <a:endParaRPr lang="en-US" altLang="zh-CN" sz="2000" dirty="0">
              <a:effectLst>
                <a:outerShdw blurRad="38100" dist="19050" dir="2700000" algn="tl" rotWithShape="0">
                  <a:schemeClr val="dk1">
                    <a:alpha val="40000"/>
                  </a:schemeClr>
                </a:outerShdw>
              </a:effectLst>
            </a:endParaRPr>
          </a:p>
        </p:txBody>
      </p:sp>
      <p:sp>
        <p:nvSpPr>
          <p:cNvPr id="17" name="矩形 16"/>
          <p:cNvSpPr/>
          <p:nvPr/>
        </p:nvSpPr>
        <p:spPr>
          <a:xfrm>
            <a:off x="321770" y="400110"/>
            <a:ext cx="1334020" cy="735394"/>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3200" b="1">
                <a:solidFill>
                  <a:srgbClr val="007C6A"/>
                </a:solidFill>
                <a:latin typeface="Arial" panose="020B0604020202020204" pitchFamily="34" charset="0"/>
              </a:rPr>
              <a:t>问题</a:t>
            </a:r>
          </a:p>
        </p:txBody>
      </p:sp>
      <p:sp>
        <p:nvSpPr>
          <p:cNvPr id="18" name="矩形 17"/>
          <p:cNvSpPr/>
          <p:nvPr/>
        </p:nvSpPr>
        <p:spPr>
          <a:xfrm>
            <a:off x="465650" y="1861927"/>
            <a:ext cx="7992888" cy="646331"/>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400" i="0">
                <a:solidFill>
                  <a:srgbClr val="007C6A"/>
                </a:solidFill>
                <a:effectLst/>
                <a:latin typeface="微软雅黑" panose="020B0503020204020204" pitchFamily="34" charset="-122"/>
                <a:ea typeface="微软雅黑" panose="020B0503020204020204" pitchFamily="34" charset="-122"/>
              </a:rPr>
              <a:t>容量不够，</a:t>
            </a:r>
            <a:r>
              <a:rPr lang="en-US" altLang="zh-CN" sz="2400" i="0">
                <a:solidFill>
                  <a:srgbClr val="007C6A"/>
                </a:solidFill>
                <a:effectLst/>
                <a:latin typeface="微软雅黑" panose="020B0503020204020204" pitchFamily="34" charset="-122"/>
                <a:ea typeface="微软雅黑" panose="020B0503020204020204" pitchFamily="34" charset="-122"/>
              </a:rPr>
              <a:t>redis</a:t>
            </a:r>
            <a:r>
              <a:rPr lang="zh-CN" altLang="en-US" sz="2400">
                <a:solidFill>
                  <a:srgbClr val="007C6A"/>
                </a:solidFill>
                <a:latin typeface="微软雅黑" panose="020B0503020204020204" pitchFamily="34" charset="-122"/>
                <a:ea typeface="微软雅黑" panose="020B0503020204020204" pitchFamily="34" charset="-122"/>
              </a:rPr>
              <a:t>如何进行扩容？</a:t>
            </a:r>
            <a:endParaRPr lang="zh-CN" altLang="en-US" sz="2400" i="0">
              <a:solidFill>
                <a:srgbClr val="007C6A"/>
              </a:solidFill>
              <a:effectLst/>
              <a:latin typeface="微软雅黑" panose="020B0503020204020204" pitchFamily="34" charset="-122"/>
              <a:ea typeface="微软雅黑" panose="020B0503020204020204" pitchFamily="34" charset="-122"/>
            </a:endParaRPr>
          </a:p>
        </p:txBody>
      </p:sp>
      <p:sp>
        <p:nvSpPr>
          <p:cNvPr id="19" name="矩形 18"/>
          <p:cNvSpPr/>
          <p:nvPr/>
        </p:nvSpPr>
        <p:spPr>
          <a:xfrm>
            <a:off x="465786" y="3136414"/>
            <a:ext cx="7992888" cy="581057"/>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400" i="0">
                <a:solidFill>
                  <a:srgbClr val="007C6A"/>
                </a:solidFill>
                <a:effectLst/>
                <a:latin typeface="微软雅黑" panose="020B0503020204020204" pitchFamily="34" charset="-122"/>
                <a:ea typeface="微软雅黑" panose="020B0503020204020204" pitchFamily="34" charset="-122"/>
              </a:rPr>
              <a:t>并发写操作， </a:t>
            </a:r>
            <a:r>
              <a:rPr lang="en-US" altLang="zh-CN" sz="2400" i="0">
                <a:solidFill>
                  <a:srgbClr val="007C6A"/>
                </a:solidFill>
                <a:effectLst/>
                <a:latin typeface="微软雅黑" panose="020B0503020204020204" pitchFamily="34" charset="-122"/>
                <a:ea typeface="微软雅黑" panose="020B0503020204020204" pitchFamily="34" charset="-122"/>
              </a:rPr>
              <a:t>redis</a:t>
            </a:r>
            <a:r>
              <a:rPr lang="zh-CN" altLang="en-US" sz="2400" i="0">
                <a:solidFill>
                  <a:srgbClr val="007C6A"/>
                </a:solidFill>
                <a:effectLst/>
                <a:latin typeface="微软雅黑" panose="020B0503020204020204" pitchFamily="34" charset="-122"/>
                <a:ea typeface="微软雅黑" panose="020B0503020204020204" pitchFamily="34" charset="-122"/>
              </a:rPr>
              <a:t>如何分摊？</a:t>
            </a:r>
          </a:p>
        </p:txBody>
      </p:sp>
    </p:spTree>
    <p:custDataLst>
      <p:tags r:id="rId1"/>
    </p:custData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集群</a:t>
            </a:r>
            <a:endParaRPr lang="en-US" altLang="zh-CN" sz="2000" dirty="0">
              <a:effectLst>
                <a:outerShdw blurRad="38100" dist="19050" dir="2700000" algn="tl" rotWithShape="0">
                  <a:schemeClr val="dk1">
                    <a:alpha val="40000"/>
                  </a:schemeClr>
                </a:outerShdw>
              </a:effectLst>
            </a:endParaRPr>
          </a:p>
        </p:txBody>
      </p:sp>
      <p:sp>
        <p:nvSpPr>
          <p:cNvPr id="6" name="矩形 5"/>
          <p:cNvSpPr/>
          <p:nvPr/>
        </p:nvSpPr>
        <p:spPr>
          <a:xfrm>
            <a:off x="454292" y="1276738"/>
            <a:ext cx="7992888" cy="3000821"/>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dirty="0">
                <a:solidFill>
                  <a:srgbClr val="007C6A"/>
                </a:solidFill>
                <a:latin typeface="微软雅黑" panose="020B0503020204020204" pitchFamily="34" charset="-122"/>
                <a:ea typeface="微软雅黑" panose="020B0503020204020204" pitchFamily="34" charset="-122"/>
              </a:rPr>
              <a:t>Redis </a:t>
            </a:r>
            <a:r>
              <a:rPr lang="zh-CN" altLang="en-US" dirty="0">
                <a:solidFill>
                  <a:srgbClr val="007C6A"/>
                </a:solidFill>
                <a:latin typeface="微软雅黑" panose="020B0503020204020204" pitchFamily="34" charset="-122"/>
                <a:ea typeface="微软雅黑" panose="020B0503020204020204" pitchFamily="34" charset="-122"/>
              </a:rPr>
              <a:t>集群实现了对</a:t>
            </a:r>
            <a:r>
              <a:rPr lang="en-US" altLang="zh-CN" dirty="0">
                <a:solidFill>
                  <a:srgbClr val="007C6A"/>
                </a:solidFill>
                <a:latin typeface="微软雅黑" panose="020B0503020204020204" pitchFamily="34" charset="-122"/>
                <a:ea typeface="微软雅黑" panose="020B0503020204020204" pitchFamily="34" charset="-122"/>
              </a:rPr>
              <a:t>Redis</a:t>
            </a:r>
            <a:r>
              <a:rPr lang="zh-CN" altLang="en-US" dirty="0">
                <a:solidFill>
                  <a:srgbClr val="007C6A"/>
                </a:solidFill>
                <a:latin typeface="微软雅黑" panose="020B0503020204020204" pitchFamily="34" charset="-122"/>
                <a:ea typeface="微软雅黑" panose="020B0503020204020204" pitchFamily="34" charset="-122"/>
              </a:rPr>
              <a:t>的水平扩容，即启动</a:t>
            </a:r>
            <a:r>
              <a:rPr lang="en-US" altLang="zh-CN" dirty="0">
                <a:solidFill>
                  <a:srgbClr val="007C6A"/>
                </a:solidFill>
                <a:latin typeface="微软雅黑" panose="020B0503020204020204" pitchFamily="34" charset="-122"/>
                <a:ea typeface="微软雅黑" panose="020B0503020204020204" pitchFamily="34" charset="-122"/>
              </a:rPr>
              <a:t>N</a:t>
            </a:r>
            <a:r>
              <a:rPr lang="zh-CN" altLang="en-US" dirty="0">
                <a:solidFill>
                  <a:srgbClr val="007C6A"/>
                </a:solidFill>
                <a:latin typeface="微软雅黑" panose="020B0503020204020204" pitchFamily="34" charset="-122"/>
                <a:ea typeface="微软雅黑" panose="020B0503020204020204" pitchFamily="34" charset="-122"/>
              </a:rPr>
              <a:t>个</a:t>
            </a:r>
            <a:r>
              <a:rPr lang="en-US" altLang="zh-CN" dirty="0" err="1">
                <a:solidFill>
                  <a:srgbClr val="007C6A"/>
                </a:solidFill>
                <a:latin typeface="微软雅黑" panose="020B0503020204020204" pitchFamily="34" charset="-122"/>
                <a:ea typeface="微软雅黑" panose="020B0503020204020204" pitchFamily="34" charset="-122"/>
              </a:rPr>
              <a:t>redis</a:t>
            </a:r>
            <a:r>
              <a:rPr lang="zh-CN" altLang="en-US" dirty="0">
                <a:solidFill>
                  <a:srgbClr val="007C6A"/>
                </a:solidFill>
                <a:latin typeface="微软雅黑" panose="020B0503020204020204" pitchFamily="34" charset="-122"/>
                <a:ea typeface="微软雅黑" panose="020B0503020204020204" pitchFamily="34" charset="-122"/>
              </a:rPr>
              <a:t>节点，将整个数据库分布存储在这</a:t>
            </a:r>
            <a:r>
              <a:rPr lang="en-US" altLang="zh-CN" dirty="0">
                <a:solidFill>
                  <a:srgbClr val="007C6A"/>
                </a:solidFill>
                <a:latin typeface="微软雅黑" panose="020B0503020204020204" pitchFamily="34" charset="-122"/>
                <a:ea typeface="微软雅黑" panose="020B0503020204020204" pitchFamily="34" charset="-122"/>
              </a:rPr>
              <a:t>N</a:t>
            </a:r>
            <a:r>
              <a:rPr lang="zh-CN" altLang="en-US" dirty="0">
                <a:solidFill>
                  <a:srgbClr val="007C6A"/>
                </a:solidFill>
                <a:latin typeface="微软雅黑" panose="020B0503020204020204" pitchFamily="34" charset="-122"/>
                <a:ea typeface="微软雅黑" panose="020B0503020204020204" pitchFamily="34" charset="-122"/>
              </a:rPr>
              <a:t>个节点中，每个节点存储总数据的</a:t>
            </a:r>
            <a:r>
              <a:rPr lang="en-US" altLang="zh-CN" dirty="0">
                <a:solidFill>
                  <a:srgbClr val="007C6A"/>
                </a:solidFill>
                <a:latin typeface="微软雅黑" panose="020B0503020204020204" pitchFamily="34" charset="-122"/>
                <a:ea typeface="微软雅黑" panose="020B0503020204020204" pitchFamily="34" charset="-122"/>
              </a:rPr>
              <a:t>1/N</a:t>
            </a:r>
            <a:r>
              <a:rPr lang="zh-CN" altLang="en-US" dirty="0">
                <a:solidFill>
                  <a:srgbClr val="007C6A"/>
                </a:solidFill>
                <a:latin typeface="微软雅黑" panose="020B0503020204020204" pitchFamily="34" charset="-122"/>
                <a:ea typeface="微软雅黑" panose="020B0503020204020204" pitchFamily="34" charset="-122"/>
              </a:rPr>
              <a:t>。</a:t>
            </a:r>
            <a:endParaRPr lang="en-US" altLang="zh-CN" dirty="0">
              <a:solidFill>
                <a:srgbClr val="007C6A"/>
              </a:solidFill>
              <a:latin typeface="微软雅黑" panose="020B0503020204020204" pitchFamily="34" charset="-122"/>
              <a:ea typeface="微软雅黑" panose="020B0503020204020204" pitchFamily="34" charset="-122"/>
            </a:endParaRPr>
          </a:p>
          <a:p>
            <a:pPr>
              <a:lnSpc>
                <a:spcPct val="150000"/>
              </a:lnSpc>
            </a:pPr>
            <a:endParaRPr lang="zh-CN" altLang="en-US" dirty="0">
              <a:solidFill>
                <a:srgbClr val="007C6A"/>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dirty="0">
                <a:solidFill>
                  <a:srgbClr val="007C6A"/>
                </a:solidFill>
                <a:latin typeface="微软雅黑" panose="020B0503020204020204" pitchFamily="34" charset="-122"/>
                <a:ea typeface="微软雅黑" panose="020B0503020204020204" pitchFamily="34" charset="-122"/>
              </a:rPr>
              <a:t>Redis </a:t>
            </a:r>
            <a:r>
              <a:rPr lang="zh-CN" altLang="en-US" dirty="0">
                <a:solidFill>
                  <a:srgbClr val="007C6A"/>
                </a:solidFill>
                <a:latin typeface="微软雅黑" panose="020B0503020204020204" pitchFamily="34" charset="-122"/>
                <a:ea typeface="微软雅黑" panose="020B0503020204020204" pitchFamily="34" charset="-122"/>
              </a:rPr>
              <a:t>集群通过分区（</a:t>
            </a:r>
            <a:r>
              <a:rPr lang="en-US" altLang="zh-CN" dirty="0">
                <a:solidFill>
                  <a:srgbClr val="007C6A"/>
                </a:solidFill>
                <a:latin typeface="微软雅黑" panose="020B0503020204020204" pitchFamily="34" charset="-122"/>
                <a:ea typeface="微软雅黑" panose="020B0503020204020204" pitchFamily="34" charset="-122"/>
              </a:rPr>
              <a:t>partition</a:t>
            </a:r>
            <a:r>
              <a:rPr lang="zh-CN" altLang="en-US" dirty="0">
                <a:solidFill>
                  <a:srgbClr val="007C6A"/>
                </a:solidFill>
                <a:latin typeface="微软雅黑" panose="020B0503020204020204" pitchFamily="34" charset="-122"/>
                <a:ea typeface="微软雅黑" panose="020B0503020204020204" pitchFamily="34" charset="-122"/>
              </a:rPr>
              <a:t>）来提供一定程度的可用性（</a:t>
            </a:r>
            <a:r>
              <a:rPr lang="en-US" altLang="zh-CN" dirty="0">
                <a:solidFill>
                  <a:srgbClr val="007C6A"/>
                </a:solidFill>
                <a:latin typeface="微软雅黑" panose="020B0503020204020204" pitchFamily="34" charset="-122"/>
                <a:ea typeface="微软雅黑" panose="020B0503020204020204" pitchFamily="34" charset="-122"/>
              </a:rPr>
              <a:t>availability</a:t>
            </a:r>
            <a:r>
              <a:rPr lang="zh-CN" altLang="en-US" dirty="0">
                <a:solidFill>
                  <a:srgbClr val="007C6A"/>
                </a:solidFill>
                <a:latin typeface="微软雅黑" panose="020B0503020204020204" pitchFamily="34" charset="-122"/>
                <a:ea typeface="微软雅黑" panose="020B0503020204020204" pitchFamily="34" charset="-122"/>
              </a:rPr>
              <a:t>）： 即使集群中有一部分节点失效或者无法进行通讯， 集群也可以继续处理命令请求。</a:t>
            </a:r>
          </a:p>
          <a:p>
            <a:pPr>
              <a:lnSpc>
                <a:spcPct val="150000"/>
              </a:lnSpc>
            </a:pPr>
            <a:endParaRPr lang="en-US" altLang="zh-CN" dirty="0">
              <a:solidFill>
                <a:srgbClr val="007C6A"/>
              </a:solidFill>
              <a:latin typeface="微软雅黑" panose="020B0503020204020204" pitchFamily="34" charset="-122"/>
              <a:ea typeface="微软雅黑" panose="020B0503020204020204" pitchFamily="34" charset="-122"/>
            </a:endParaRPr>
          </a:p>
        </p:txBody>
      </p:sp>
      <p:sp>
        <p:nvSpPr>
          <p:cNvPr id="7" name="矩形 6"/>
          <p:cNvSpPr/>
          <p:nvPr/>
        </p:nvSpPr>
        <p:spPr>
          <a:xfrm>
            <a:off x="238268" y="556658"/>
            <a:ext cx="2012089"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微软雅黑" panose="020B0503020204020204" pitchFamily="34" charset="-122"/>
                <a:ea typeface="微软雅黑" panose="020B0503020204020204" pitchFamily="34" charset="-122"/>
              </a:rPr>
              <a:t>什么是集群</a:t>
            </a:r>
          </a:p>
        </p:txBody>
      </p:sp>
    </p:spTree>
    <p:custDataLst>
      <p:tags r:id="rId1"/>
    </p:custData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集群</a:t>
            </a:r>
            <a:endParaRPr lang="en-US" altLang="zh-CN" sz="2000" dirty="0">
              <a:effectLst>
                <a:outerShdw blurRad="38100" dist="19050" dir="2700000" algn="tl" rotWithShape="0">
                  <a:schemeClr val="dk1">
                    <a:alpha val="40000"/>
                  </a:schemeClr>
                </a:outerShdw>
              </a:effectLst>
            </a:endParaRPr>
          </a:p>
        </p:txBody>
      </p:sp>
      <p:sp>
        <p:nvSpPr>
          <p:cNvPr id="8" name="矩形 7"/>
          <p:cNvSpPr/>
          <p:nvPr/>
        </p:nvSpPr>
        <p:spPr>
          <a:xfrm>
            <a:off x="211763" y="400110"/>
            <a:ext cx="2569934" cy="574581"/>
          </a:xfrm>
          <a:prstGeom prst="rect">
            <a:avLst/>
          </a:prstGeom>
        </p:spPr>
        <p:txBody>
          <a:bodyPr wrap="none">
            <a:spAutoFit/>
          </a:bodyPr>
          <a:lstStyle/>
          <a:p>
            <a:pPr>
              <a:lnSpc>
                <a:spcPct val="150000"/>
              </a:lnSpc>
            </a:pPr>
            <a:r>
              <a:rPr lang="en-US" altLang="zh-CN" sz="2400" b="1" dirty="0">
                <a:solidFill>
                  <a:srgbClr val="007C6A"/>
                </a:solidFill>
                <a:latin typeface="Arial" panose="020B0604020202020204" pitchFamily="34" charset="0"/>
              </a:rPr>
              <a:t>1</a:t>
            </a:r>
            <a:r>
              <a:rPr lang="zh-CN" altLang="en-US" sz="2400" b="1" dirty="0">
                <a:solidFill>
                  <a:srgbClr val="007C6A"/>
                </a:solidFill>
                <a:latin typeface="Arial" panose="020B0604020202020204" pitchFamily="34" charset="0"/>
              </a:rPr>
              <a:t>、安装</a:t>
            </a:r>
            <a:r>
              <a:rPr lang="en-US" altLang="zh-CN" sz="2400" b="1" dirty="0">
                <a:solidFill>
                  <a:srgbClr val="007C6A"/>
                </a:solidFill>
                <a:latin typeface="Arial" panose="020B0604020202020204" pitchFamily="34" charset="0"/>
              </a:rPr>
              <a:t>ruby</a:t>
            </a:r>
            <a:r>
              <a:rPr lang="zh-CN" altLang="en-US" sz="2400" b="1" dirty="0">
                <a:solidFill>
                  <a:srgbClr val="007C6A"/>
                </a:solidFill>
                <a:latin typeface="Arial" panose="020B0604020202020204" pitchFamily="34" charset="0"/>
              </a:rPr>
              <a:t>环境</a:t>
            </a:r>
          </a:p>
        </p:txBody>
      </p:sp>
      <p:sp>
        <p:nvSpPr>
          <p:cNvPr id="9" name="矩形 8"/>
          <p:cNvSpPr/>
          <p:nvPr/>
        </p:nvSpPr>
        <p:spPr>
          <a:xfrm>
            <a:off x="303337" y="895055"/>
            <a:ext cx="4572000" cy="1200329"/>
          </a:xfrm>
          <a:prstGeom prst="rect">
            <a:avLst/>
          </a:prstGeom>
        </p:spPr>
        <p:txBody>
          <a:bodyPr>
            <a:spAutoFit/>
          </a:bodyPr>
          <a:lstStyle/>
          <a:p>
            <a:pPr marL="285750" indent="-285750">
              <a:buFont typeface="Wingdings" panose="05000000000000000000" pitchFamily="2" charset="2"/>
              <a:buChar char="Ø"/>
            </a:pPr>
            <a:r>
              <a:rPr lang="zh-CN" altLang="en-US" b="1" dirty="0">
                <a:solidFill>
                  <a:srgbClr val="007C6A"/>
                </a:solidFill>
                <a:latin typeface="System"/>
              </a:rPr>
              <a:t>能上网：</a:t>
            </a:r>
            <a:endParaRPr lang="en-US" altLang="zh-CN" b="1" dirty="0">
              <a:solidFill>
                <a:srgbClr val="007C6A"/>
              </a:solidFill>
              <a:latin typeface="System"/>
            </a:endParaRPr>
          </a:p>
          <a:p>
            <a:r>
              <a:rPr lang="zh-CN" altLang="en-US" dirty="0">
                <a:solidFill>
                  <a:srgbClr val="007C6A"/>
                </a:solidFill>
              </a:rPr>
              <a:t>      执行</a:t>
            </a:r>
            <a:r>
              <a:rPr lang="en-US" altLang="zh-CN" dirty="0">
                <a:solidFill>
                  <a:srgbClr val="007C6A"/>
                </a:solidFill>
              </a:rPr>
              <a:t>yum install ruby</a:t>
            </a:r>
          </a:p>
          <a:p>
            <a:r>
              <a:rPr lang="zh-CN" altLang="en-US" dirty="0">
                <a:solidFill>
                  <a:srgbClr val="007C6A"/>
                </a:solidFill>
              </a:rPr>
              <a:t>      执行</a:t>
            </a:r>
            <a:r>
              <a:rPr lang="en-US" altLang="zh-CN" dirty="0">
                <a:solidFill>
                  <a:srgbClr val="007C6A"/>
                </a:solidFill>
              </a:rPr>
              <a:t>yum install </a:t>
            </a:r>
            <a:r>
              <a:rPr lang="en-US" altLang="zh-CN" dirty="0" err="1">
                <a:solidFill>
                  <a:srgbClr val="007C6A"/>
                </a:solidFill>
              </a:rPr>
              <a:t>rubygems</a:t>
            </a:r>
            <a:endParaRPr lang="zh-CN" altLang="en-US" dirty="0">
              <a:solidFill>
                <a:srgbClr val="007C6A"/>
              </a:solidFill>
            </a:endParaRPr>
          </a:p>
          <a:p>
            <a:endParaRPr lang="en-US" altLang="zh-CN" b="1" dirty="0">
              <a:solidFill>
                <a:srgbClr val="007C6A"/>
              </a:solidFill>
              <a:latin typeface="System"/>
            </a:endParaRPr>
          </a:p>
        </p:txBody>
      </p:sp>
      <p:sp>
        <p:nvSpPr>
          <p:cNvPr id="10" name="矩形 9"/>
          <p:cNvSpPr/>
          <p:nvPr/>
        </p:nvSpPr>
        <p:spPr>
          <a:xfrm>
            <a:off x="303337" y="2142359"/>
            <a:ext cx="3590195" cy="3569335"/>
          </a:xfrm>
          <a:prstGeom prst="rect">
            <a:avLst/>
          </a:prstGeom>
        </p:spPr>
        <p:txBody>
          <a:bodyPr wrap="square">
            <a:spAutoFit/>
          </a:bodyPr>
          <a:lstStyle/>
          <a:p>
            <a:pPr marL="285750" indent="-285750">
              <a:buFont typeface="Arial" panose="020B0604020202020204" pitchFamily="34" charset="0"/>
              <a:buChar char="•"/>
            </a:pPr>
            <a:r>
              <a:rPr lang="zh-CN" altLang="en-US" dirty="0">
                <a:solidFill>
                  <a:srgbClr val="007C6A"/>
                </a:solidFill>
                <a:latin typeface="微软雅黑" panose="020B0503020204020204" pitchFamily="34" charset="-122"/>
                <a:ea typeface="微软雅黑" panose="020B0503020204020204" pitchFamily="34" charset="-122"/>
              </a:rPr>
              <a:t> </a:t>
            </a:r>
            <a:r>
              <a:rPr lang="en-US" altLang="zh-CN" dirty="0">
                <a:solidFill>
                  <a:srgbClr val="007C6A"/>
                </a:solidFill>
                <a:latin typeface="微软雅黑" panose="020B0503020204020204" pitchFamily="34" charset="-122"/>
                <a:ea typeface="微软雅黑" panose="020B0503020204020204" pitchFamily="34" charset="-122"/>
              </a:rPr>
              <a:t>cd  </a:t>
            </a:r>
            <a:r>
              <a:rPr lang="en-US" altLang="zh-CN" sz="1600" dirty="0">
                <a:solidFill>
                  <a:srgbClr val="007C6A"/>
                </a:solidFill>
                <a:latin typeface="微软雅黑" panose="020B0503020204020204" pitchFamily="34" charset="-122"/>
                <a:ea typeface="微软雅黑" panose="020B0503020204020204" pitchFamily="34" charset="-122"/>
              </a:rPr>
              <a:t>/run/media/root/CentOS 7 x86_64/Packages</a:t>
            </a:r>
            <a:r>
              <a:rPr lang="zh-CN" altLang="en-US" sz="1600" dirty="0">
                <a:solidFill>
                  <a:srgbClr val="007C6A"/>
                </a:solidFill>
                <a:latin typeface="微软雅黑" panose="020B0503020204020204" pitchFamily="34" charset="-122"/>
                <a:ea typeface="微软雅黑" panose="020B0503020204020204" pitchFamily="34" charset="-122"/>
              </a:rPr>
              <a:t>（路径跟</a:t>
            </a:r>
            <a:r>
              <a:rPr lang="en-US" altLang="zh-CN" sz="1600" dirty="0">
                <a:solidFill>
                  <a:srgbClr val="007C6A"/>
                </a:solidFill>
                <a:latin typeface="微软雅黑" panose="020B0503020204020204" pitchFamily="34" charset="-122"/>
                <a:ea typeface="微软雅黑" panose="020B0503020204020204" pitchFamily="34" charset="-122"/>
              </a:rPr>
              <a:t>centos6</a:t>
            </a:r>
            <a:r>
              <a:rPr lang="zh-CN" altLang="en-US" sz="1600" dirty="0">
                <a:solidFill>
                  <a:srgbClr val="007C6A"/>
                </a:solidFill>
                <a:latin typeface="微软雅黑" panose="020B0503020204020204" pitchFamily="34" charset="-122"/>
                <a:ea typeface="微软雅黑" panose="020B0503020204020204" pitchFamily="34" charset="-122"/>
              </a:rPr>
              <a:t>不同）  获取右图</a:t>
            </a:r>
            <a:r>
              <a:rPr lang="en-US" altLang="zh-CN" sz="1600" dirty="0">
                <a:solidFill>
                  <a:srgbClr val="007C6A"/>
                </a:solidFill>
                <a:latin typeface="微软雅黑" panose="020B0503020204020204" pitchFamily="34" charset="-122"/>
                <a:ea typeface="微软雅黑" panose="020B0503020204020204" pitchFamily="34" charset="-122"/>
              </a:rPr>
              <a:t>rpm</a:t>
            </a:r>
            <a:r>
              <a:rPr lang="zh-CN" altLang="en-US" sz="1600" dirty="0">
                <a:solidFill>
                  <a:srgbClr val="007C6A"/>
                </a:solidFill>
                <a:latin typeface="微软雅黑" panose="020B0503020204020204" pitchFamily="34" charset="-122"/>
                <a:ea typeface="微软雅黑" panose="020B0503020204020204" pitchFamily="34" charset="-122"/>
              </a:rPr>
              <a:t>包 </a:t>
            </a:r>
            <a:endParaRPr lang="en-US" altLang="zh-CN" sz="1600" dirty="0">
              <a:solidFill>
                <a:srgbClr val="007C6A"/>
              </a:solidFill>
              <a:latin typeface="微软雅黑" panose="020B0503020204020204" pitchFamily="34" charset="-122"/>
              <a:ea typeface="微软雅黑" panose="020B0503020204020204" pitchFamily="34" charset="-122"/>
            </a:endParaRPr>
          </a:p>
          <a:p>
            <a:endParaRPr lang="zh-CN" altLang="en-US" sz="1600" dirty="0">
              <a:solidFill>
                <a:srgbClr val="007C6A"/>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a:solidFill>
                  <a:srgbClr val="007C6A"/>
                </a:solidFill>
                <a:latin typeface="微软雅黑" panose="020B0503020204020204" pitchFamily="34" charset="-122"/>
                <a:ea typeface="微软雅黑" panose="020B0503020204020204" pitchFamily="34" charset="-122"/>
              </a:rPr>
              <a:t>拷贝到</a:t>
            </a:r>
            <a:r>
              <a:rPr lang="en-US" altLang="zh-CN" sz="1600" dirty="0">
                <a:solidFill>
                  <a:srgbClr val="007C6A"/>
                </a:solidFill>
                <a:latin typeface="微软雅黑" panose="020B0503020204020204" pitchFamily="34" charset="-122"/>
                <a:ea typeface="微软雅黑" panose="020B0503020204020204" pitchFamily="34" charset="-122"/>
              </a:rPr>
              <a:t>/opt/</a:t>
            </a:r>
            <a:r>
              <a:rPr lang="en-US" altLang="zh-CN" sz="1600" dirty="0" err="1">
                <a:solidFill>
                  <a:srgbClr val="007C6A"/>
                </a:solidFill>
                <a:latin typeface="微软雅黑" panose="020B0503020204020204" pitchFamily="34" charset="-122"/>
                <a:ea typeface="微软雅黑" panose="020B0503020204020204" pitchFamily="34" charset="-122"/>
              </a:rPr>
              <a:t>rpmruby</a:t>
            </a:r>
            <a:r>
              <a:rPr lang="en-US" altLang="zh-CN" sz="1600" dirty="0">
                <a:solidFill>
                  <a:srgbClr val="007C6A"/>
                </a:solidFill>
                <a:latin typeface="微软雅黑" panose="020B0503020204020204" pitchFamily="34" charset="-122"/>
                <a:ea typeface="微软雅黑" panose="020B0503020204020204" pitchFamily="34" charset="-122"/>
              </a:rPr>
              <a:t>/</a:t>
            </a:r>
            <a:r>
              <a:rPr lang="zh-CN" altLang="en-US" sz="1600" dirty="0">
                <a:solidFill>
                  <a:srgbClr val="007C6A"/>
                </a:solidFill>
                <a:latin typeface="微软雅黑" panose="020B0503020204020204" pitchFamily="34" charset="-122"/>
                <a:ea typeface="微软雅黑" panose="020B0503020204020204" pitchFamily="34" charset="-122"/>
              </a:rPr>
              <a:t>目录下，并</a:t>
            </a:r>
            <a:r>
              <a:rPr lang="en-US" altLang="zh-CN" sz="1600" dirty="0">
                <a:solidFill>
                  <a:srgbClr val="007C6A"/>
                </a:solidFill>
                <a:latin typeface="微软雅黑" panose="020B0503020204020204" pitchFamily="34" charset="-122"/>
                <a:ea typeface="微软雅黑" panose="020B0503020204020204" pitchFamily="34" charset="-122"/>
              </a:rPr>
              <a:t>cd</a:t>
            </a:r>
            <a:r>
              <a:rPr lang="zh-CN" altLang="en-US" sz="1600" dirty="0">
                <a:solidFill>
                  <a:srgbClr val="007C6A"/>
                </a:solidFill>
                <a:latin typeface="微软雅黑" panose="020B0503020204020204" pitchFamily="34" charset="-122"/>
                <a:ea typeface="微软雅黑" panose="020B0503020204020204" pitchFamily="34" charset="-122"/>
              </a:rPr>
              <a:t>到此目录</a:t>
            </a:r>
            <a:endParaRPr lang="en-US" altLang="zh-CN" sz="1600" dirty="0">
              <a:solidFill>
                <a:srgbClr val="007C6A"/>
              </a:solidFill>
              <a:latin typeface="微软雅黑" panose="020B0503020204020204" pitchFamily="34" charset="-122"/>
              <a:ea typeface="微软雅黑" panose="020B0503020204020204" pitchFamily="34" charset="-122"/>
            </a:endParaRPr>
          </a:p>
          <a:p>
            <a:endParaRPr lang="en-US" altLang="zh-CN" sz="1600" dirty="0">
              <a:solidFill>
                <a:srgbClr val="007C6A"/>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a:solidFill>
                  <a:srgbClr val="007C6A"/>
                </a:solidFill>
                <a:latin typeface="微软雅黑" panose="020B0503020204020204" pitchFamily="34" charset="-122"/>
                <a:ea typeface="微软雅黑" panose="020B0503020204020204" pitchFamily="34" charset="-122"/>
              </a:rPr>
              <a:t>执行：</a:t>
            </a:r>
            <a:r>
              <a:rPr lang="en-US" altLang="zh-CN" sz="1600" dirty="0">
                <a:solidFill>
                  <a:srgbClr val="007C6A"/>
                </a:solidFill>
                <a:latin typeface="微软雅黑" panose="020B0503020204020204" pitchFamily="34" charset="-122"/>
                <a:ea typeface="微软雅黑" panose="020B0503020204020204" pitchFamily="34" charset="-122"/>
              </a:rPr>
              <a:t>rpm -</a:t>
            </a:r>
            <a:r>
              <a:rPr lang="en-US" altLang="zh-CN" sz="1600" dirty="0" err="1">
                <a:solidFill>
                  <a:srgbClr val="007C6A"/>
                </a:solidFill>
                <a:latin typeface="微软雅黑" panose="020B0503020204020204" pitchFamily="34" charset="-122"/>
                <a:ea typeface="微软雅黑" panose="020B0503020204020204" pitchFamily="34" charset="-122"/>
              </a:rPr>
              <a:t>Uvh</a:t>
            </a:r>
            <a:r>
              <a:rPr lang="en-US" altLang="zh-CN" sz="1600" dirty="0">
                <a:solidFill>
                  <a:srgbClr val="007C6A"/>
                </a:solidFill>
                <a:latin typeface="微软雅黑" panose="020B0503020204020204" pitchFamily="34" charset="-122"/>
                <a:ea typeface="微软雅黑" panose="020B0503020204020204" pitchFamily="34" charset="-122"/>
              </a:rPr>
              <a:t> *.rpm --</a:t>
            </a:r>
            <a:r>
              <a:rPr lang="en-US" altLang="zh-CN" sz="1600" dirty="0" err="1">
                <a:solidFill>
                  <a:srgbClr val="007C6A"/>
                </a:solidFill>
                <a:latin typeface="微软雅黑" panose="020B0503020204020204" pitchFamily="34" charset="-122"/>
                <a:ea typeface="微软雅黑" panose="020B0503020204020204" pitchFamily="34" charset="-122"/>
              </a:rPr>
              <a:t>nodeps</a:t>
            </a:r>
            <a:r>
              <a:rPr lang="en-US" altLang="zh-CN" sz="1600" dirty="0">
                <a:solidFill>
                  <a:srgbClr val="007C6A"/>
                </a:solidFill>
                <a:latin typeface="微软雅黑" panose="020B0503020204020204" pitchFamily="34" charset="-122"/>
                <a:ea typeface="微软雅黑" panose="020B0503020204020204" pitchFamily="34" charset="-122"/>
              </a:rPr>
              <a:t> --force</a:t>
            </a:r>
          </a:p>
          <a:p>
            <a:pPr marL="285750" indent="-285750">
              <a:buFont typeface="Arial" panose="020B0604020202020204" pitchFamily="34" charset="0"/>
              <a:buChar char="•"/>
            </a:pPr>
            <a:endParaRPr lang="en-US" altLang="zh-CN" sz="1600" dirty="0">
              <a:solidFill>
                <a:srgbClr val="007C6A"/>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a:solidFill>
                  <a:srgbClr val="007C6A"/>
                </a:solidFill>
                <a:latin typeface="微软雅黑" panose="020B0503020204020204" pitchFamily="34" charset="-122"/>
                <a:ea typeface="微软雅黑" panose="020B0503020204020204" pitchFamily="34" charset="-122"/>
              </a:rPr>
              <a:t>按照依赖安装各个</a:t>
            </a:r>
            <a:r>
              <a:rPr lang="en-US" altLang="zh-CN" sz="1600" dirty="0">
                <a:solidFill>
                  <a:srgbClr val="007C6A"/>
                </a:solidFill>
                <a:latin typeface="微软雅黑" panose="020B0503020204020204" pitchFamily="34" charset="-122"/>
                <a:ea typeface="微软雅黑" panose="020B0503020204020204" pitchFamily="34" charset="-122"/>
              </a:rPr>
              <a:t>rpm</a:t>
            </a:r>
            <a:r>
              <a:rPr lang="zh-CN" altLang="en-US" sz="1600" dirty="0">
                <a:solidFill>
                  <a:srgbClr val="007C6A"/>
                </a:solidFill>
                <a:latin typeface="微软雅黑" panose="020B0503020204020204" pitchFamily="34" charset="-122"/>
                <a:ea typeface="微软雅黑" panose="020B0503020204020204" pitchFamily="34" charset="-122"/>
              </a:rPr>
              <a:t>包</a:t>
            </a:r>
            <a:endParaRPr lang="en-US" altLang="zh-CN" sz="1600" dirty="0">
              <a:solidFill>
                <a:srgbClr val="007C6A"/>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600" dirty="0">
              <a:solidFill>
                <a:srgbClr val="007C6A"/>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600" dirty="0">
              <a:solidFill>
                <a:srgbClr val="007C6A"/>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zh-CN" altLang="en-US" sz="1600" dirty="0">
              <a:solidFill>
                <a:srgbClr val="007C6A"/>
              </a:solidFill>
              <a:latin typeface="微软雅黑" panose="020B0503020204020204" pitchFamily="34" charset="-122"/>
              <a:ea typeface="微软雅黑" panose="020B0503020204020204" pitchFamily="34" charset="-122"/>
            </a:endParaRPr>
          </a:p>
        </p:txBody>
      </p:sp>
      <p:sp>
        <p:nvSpPr>
          <p:cNvPr id="11" name="矩形 10"/>
          <p:cNvSpPr/>
          <p:nvPr/>
        </p:nvSpPr>
        <p:spPr>
          <a:xfrm>
            <a:off x="312698" y="1813845"/>
            <a:ext cx="4572000" cy="369332"/>
          </a:xfrm>
          <a:prstGeom prst="rect">
            <a:avLst/>
          </a:prstGeom>
        </p:spPr>
        <p:txBody>
          <a:bodyPr>
            <a:spAutoFit/>
          </a:bodyPr>
          <a:lstStyle/>
          <a:p>
            <a:pPr marL="285750" indent="-285750">
              <a:buFont typeface="Wingdings" panose="05000000000000000000" pitchFamily="2" charset="2"/>
              <a:buChar char="Ø"/>
            </a:pPr>
            <a:r>
              <a:rPr lang="zh-CN" altLang="en-US" b="1" dirty="0">
                <a:solidFill>
                  <a:srgbClr val="007C6A"/>
                </a:solidFill>
                <a:latin typeface="System"/>
              </a:rPr>
              <a:t>不能上网：</a:t>
            </a:r>
            <a:r>
              <a:rPr lang="en-US" altLang="zh-CN" b="1" dirty="0">
                <a:solidFill>
                  <a:srgbClr val="007C6A"/>
                </a:solidFill>
                <a:latin typeface="Verdana" panose="020B0604030504040204" pitchFamily="34" charset="0"/>
              </a:rPr>
              <a:t> </a:t>
            </a:r>
            <a:endParaRPr lang="zh-CN" altLang="en-US" b="1" dirty="0">
              <a:solidFill>
                <a:srgbClr val="007C6A"/>
              </a:solidFill>
              <a:latin typeface="Verdana" panose="020B0604030504040204" pitchFamily="34" charset="0"/>
            </a:endParaRPr>
          </a:p>
        </p:txBody>
      </p:sp>
      <p:pic>
        <p:nvPicPr>
          <p:cNvPr id="12" name="图片 11"/>
          <p:cNvPicPr>
            <a:picLocks noChangeAspect="1"/>
          </p:cNvPicPr>
          <p:nvPr/>
        </p:nvPicPr>
        <p:blipFill>
          <a:blip r:embed="rId3"/>
          <a:stretch>
            <a:fillRect/>
          </a:stretch>
        </p:blipFill>
        <p:spPr>
          <a:xfrm>
            <a:off x="4337214" y="552129"/>
            <a:ext cx="3712839" cy="4039242"/>
          </a:xfrm>
          <a:prstGeom prst="rect">
            <a:avLst/>
          </a:prstGeom>
        </p:spPr>
      </p:pic>
    </p:spTree>
    <p:custDataLst>
      <p:tags r:id="rId1"/>
    </p:custData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集群</a:t>
            </a:r>
            <a:endParaRPr lang="en-US" altLang="zh-CN" sz="2000" dirty="0">
              <a:effectLst>
                <a:outerShdw blurRad="38100" dist="19050" dir="2700000" algn="tl" rotWithShape="0">
                  <a:schemeClr val="dk1">
                    <a:alpha val="40000"/>
                  </a:schemeClr>
                </a:outerShdw>
              </a:effectLst>
            </a:endParaRPr>
          </a:p>
        </p:txBody>
      </p:sp>
      <p:sp>
        <p:nvSpPr>
          <p:cNvPr id="13" name="矩形 12"/>
          <p:cNvSpPr/>
          <p:nvPr/>
        </p:nvSpPr>
        <p:spPr>
          <a:xfrm>
            <a:off x="395536" y="1196752"/>
            <a:ext cx="8208912" cy="400110"/>
          </a:xfrm>
          <a:prstGeom prst="rect">
            <a:avLst/>
          </a:prstGeom>
        </p:spPr>
        <p:txBody>
          <a:bodyPr wrap="square">
            <a:spAutoFit/>
          </a:bodyPr>
          <a:lstStyle/>
          <a:p>
            <a:r>
              <a:rPr lang="en-US" altLang="zh-CN" sz="2000" dirty="0">
                <a:solidFill>
                  <a:srgbClr val="007C6A"/>
                </a:solidFill>
              </a:rPr>
              <a:t>2</a:t>
            </a:r>
            <a:r>
              <a:rPr lang="zh-CN" altLang="en-US" sz="2000" dirty="0">
                <a:solidFill>
                  <a:srgbClr val="007C6A"/>
                </a:solidFill>
              </a:rPr>
              <a:t>、拷贝</a:t>
            </a:r>
            <a:r>
              <a:rPr lang="en-US" altLang="zh-CN" sz="2000" dirty="0">
                <a:solidFill>
                  <a:srgbClr val="007C6A"/>
                </a:solidFill>
              </a:rPr>
              <a:t>redis-3.2.0.gem</a:t>
            </a:r>
            <a:r>
              <a:rPr lang="zh-CN" altLang="en-US" sz="2000" dirty="0">
                <a:solidFill>
                  <a:srgbClr val="007C6A"/>
                </a:solidFill>
              </a:rPr>
              <a:t>到</a:t>
            </a:r>
            <a:r>
              <a:rPr lang="en-US" altLang="zh-CN" sz="2000" dirty="0">
                <a:solidFill>
                  <a:srgbClr val="007C6A"/>
                </a:solidFill>
              </a:rPr>
              <a:t>/opt</a:t>
            </a:r>
            <a:r>
              <a:rPr lang="zh-CN" altLang="en-US" sz="2000" dirty="0">
                <a:solidFill>
                  <a:srgbClr val="007C6A"/>
                </a:solidFill>
              </a:rPr>
              <a:t>目录下</a:t>
            </a:r>
          </a:p>
        </p:txBody>
      </p:sp>
      <p:sp>
        <p:nvSpPr>
          <p:cNvPr id="14" name="矩形 13"/>
          <p:cNvSpPr/>
          <p:nvPr/>
        </p:nvSpPr>
        <p:spPr>
          <a:xfrm>
            <a:off x="395536" y="2060848"/>
            <a:ext cx="8208912" cy="400110"/>
          </a:xfrm>
          <a:prstGeom prst="rect">
            <a:avLst/>
          </a:prstGeom>
        </p:spPr>
        <p:txBody>
          <a:bodyPr wrap="square">
            <a:spAutoFit/>
          </a:bodyPr>
          <a:lstStyle/>
          <a:p>
            <a:r>
              <a:rPr lang="en-US" altLang="zh-CN" sz="2000" dirty="0">
                <a:solidFill>
                  <a:srgbClr val="007C6A"/>
                </a:solidFill>
              </a:rPr>
              <a:t>3</a:t>
            </a:r>
            <a:r>
              <a:rPr lang="zh-CN" altLang="en-US" sz="2000" dirty="0">
                <a:solidFill>
                  <a:srgbClr val="007C6A"/>
                </a:solidFill>
              </a:rPr>
              <a:t>、执行在</a:t>
            </a:r>
            <a:r>
              <a:rPr lang="en-US" altLang="zh-CN" sz="2000" dirty="0">
                <a:solidFill>
                  <a:srgbClr val="007C6A"/>
                </a:solidFill>
              </a:rPr>
              <a:t>opt</a:t>
            </a:r>
            <a:r>
              <a:rPr lang="zh-CN" altLang="en-US" sz="2000" dirty="0">
                <a:solidFill>
                  <a:srgbClr val="007C6A"/>
                </a:solidFill>
              </a:rPr>
              <a:t>目录下执行  </a:t>
            </a:r>
            <a:r>
              <a:rPr lang="en-US" altLang="zh-CN" sz="2000" dirty="0">
                <a:solidFill>
                  <a:srgbClr val="007C6A"/>
                </a:solidFill>
              </a:rPr>
              <a:t>gem install --local redis-3.2.0.gem</a:t>
            </a:r>
            <a:endParaRPr lang="zh-CN" altLang="en-US" sz="2000" dirty="0">
              <a:solidFill>
                <a:srgbClr val="007C6A"/>
              </a:solidFill>
            </a:endParaRPr>
          </a:p>
        </p:txBody>
      </p:sp>
    </p:spTree>
    <p:custDataLst>
      <p:tags r:id="rId1"/>
    </p:custData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集群</a:t>
            </a:r>
            <a:endParaRPr lang="en-US" altLang="zh-CN" sz="2000" dirty="0">
              <a:effectLst>
                <a:outerShdw blurRad="38100" dist="19050" dir="2700000" algn="tl" rotWithShape="0">
                  <a:schemeClr val="dk1">
                    <a:alpha val="40000"/>
                  </a:schemeClr>
                </a:outerShdw>
              </a:effectLst>
            </a:endParaRPr>
          </a:p>
        </p:txBody>
      </p:sp>
      <p:sp>
        <p:nvSpPr>
          <p:cNvPr id="6" name="矩形 5"/>
          <p:cNvSpPr/>
          <p:nvPr/>
        </p:nvSpPr>
        <p:spPr>
          <a:xfrm>
            <a:off x="291277" y="400110"/>
            <a:ext cx="7489551"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微软雅黑" panose="020B0503020204020204" pitchFamily="34" charset="-122"/>
                <a:ea typeface="微软雅黑" panose="020B0503020204020204" pitchFamily="34" charset="-122"/>
              </a:rPr>
              <a:t>制作</a:t>
            </a:r>
            <a:r>
              <a:rPr lang="en-US" altLang="zh-CN" sz="2400" b="1">
                <a:solidFill>
                  <a:srgbClr val="007C6A"/>
                </a:solidFill>
                <a:latin typeface="微软雅黑" panose="020B0503020204020204" pitchFamily="34" charset="-122"/>
                <a:ea typeface="微软雅黑" panose="020B0503020204020204" pitchFamily="34" charset="-122"/>
              </a:rPr>
              <a:t>6</a:t>
            </a:r>
            <a:r>
              <a:rPr lang="zh-CN" altLang="en-US" sz="2400" b="1">
                <a:solidFill>
                  <a:srgbClr val="007C6A"/>
                </a:solidFill>
                <a:latin typeface="微软雅黑" panose="020B0503020204020204" pitchFamily="34" charset="-122"/>
                <a:ea typeface="微软雅黑" panose="020B0503020204020204" pitchFamily="34" charset="-122"/>
              </a:rPr>
              <a:t>个实例，</a:t>
            </a:r>
            <a:r>
              <a:rPr lang="en-US" altLang="zh-CN" sz="2400" b="1">
                <a:solidFill>
                  <a:srgbClr val="007C6A"/>
                </a:solidFill>
                <a:latin typeface="微软雅黑" panose="020B0503020204020204" pitchFamily="34" charset="-122"/>
                <a:ea typeface="微软雅黑" panose="020B0503020204020204" pitchFamily="34" charset="-122"/>
              </a:rPr>
              <a:t>6379,6380,6381,6389,6390,6391</a:t>
            </a:r>
            <a:endParaRPr lang="zh-CN" altLang="en-US" sz="2400" b="1">
              <a:solidFill>
                <a:srgbClr val="007C6A"/>
              </a:solidFill>
              <a:latin typeface="微软雅黑" panose="020B0503020204020204" pitchFamily="34" charset="-122"/>
              <a:ea typeface="微软雅黑" panose="020B0503020204020204" pitchFamily="34" charset="-122"/>
            </a:endParaRPr>
          </a:p>
        </p:txBody>
      </p:sp>
      <p:sp>
        <p:nvSpPr>
          <p:cNvPr id="7" name="矩形 6"/>
          <p:cNvSpPr/>
          <p:nvPr/>
        </p:nvSpPr>
        <p:spPr>
          <a:xfrm>
            <a:off x="1011357" y="1120190"/>
            <a:ext cx="7350799" cy="3970318"/>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400" b="1">
                <a:solidFill>
                  <a:srgbClr val="007C6A"/>
                </a:solidFill>
              </a:rPr>
              <a:t>拷贝多个</a:t>
            </a:r>
            <a:r>
              <a:rPr lang="en-US" altLang="zh-CN" sz="2400" b="1">
                <a:solidFill>
                  <a:srgbClr val="007C6A"/>
                </a:solidFill>
              </a:rPr>
              <a:t>redis.conf</a:t>
            </a:r>
            <a:r>
              <a:rPr lang="zh-CN" altLang="en-US" sz="2400" b="1">
                <a:solidFill>
                  <a:srgbClr val="007C6A"/>
                </a:solidFill>
              </a:rPr>
              <a:t>文件</a:t>
            </a:r>
            <a:endParaRPr lang="en-US" altLang="zh-CN" sz="2400" b="1">
              <a:solidFill>
                <a:srgbClr val="007C6A"/>
              </a:solidFill>
            </a:endParaRPr>
          </a:p>
          <a:p>
            <a:pPr marL="285750" indent="-285750">
              <a:lnSpc>
                <a:spcPct val="150000"/>
              </a:lnSpc>
              <a:buFont typeface="Arial" panose="020B0604020202020204" pitchFamily="34" charset="0"/>
              <a:buChar char="•"/>
            </a:pPr>
            <a:r>
              <a:rPr lang="zh-CN" altLang="en-US" sz="2400" b="1">
                <a:solidFill>
                  <a:srgbClr val="007C6A"/>
                </a:solidFill>
              </a:rPr>
              <a:t>开启</a:t>
            </a:r>
            <a:r>
              <a:rPr lang="en-US" altLang="zh-CN" sz="2400" b="1">
                <a:solidFill>
                  <a:srgbClr val="007C6A"/>
                </a:solidFill>
              </a:rPr>
              <a:t>daemonize yes</a:t>
            </a:r>
            <a:endParaRPr lang="zh-CN" altLang="en-US" sz="2400" b="1">
              <a:solidFill>
                <a:srgbClr val="007C6A"/>
              </a:solidFill>
            </a:endParaRPr>
          </a:p>
          <a:p>
            <a:pPr marL="285750" indent="-285750">
              <a:lnSpc>
                <a:spcPct val="150000"/>
              </a:lnSpc>
              <a:buFont typeface="Arial" panose="020B0604020202020204" pitchFamily="34" charset="0"/>
              <a:buChar char="•"/>
            </a:pPr>
            <a:r>
              <a:rPr lang="en-US" altLang="zh-CN" sz="2400" b="1">
                <a:solidFill>
                  <a:srgbClr val="007C6A"/>
                </a:solidFill>
              </a:rPr>
              <a:t>Pid</a:t>
            </a:r>
            <a:r>
              <a:rPr lang="zh-CN" altLang="en-US" sz="2400" b="1">
                <a:solidFill>
                  <a:srgbClr val="007C6A"/>
                </a:solidFill>
              </a:rPr>
              <a:t>文件名字</a:t>
            </a:r>
            <a:endParaRPr lang="en-US" altLang="zh-CN" sz="2400" b="1">
              <a:solidFill>
                <a:srgbClr val="007C6A"/>
              </a:solidFill>
            </a:endParaRPr>
          </a:p>
          <a:p>
            <a:pPr marL="285750" indent="-285750">
              <a:lnSpc>
                <a:spcPct val="150000"/>
              </a:lnSpc>
              <a:buFont typeface="Arial" panose="020B0604020202020204" pitchFamily="34" charset="0"/>
              <a:buChar char="•"/>
            </a:pPr>
            <a:r>
              <a:rPr lang="zh-CN" altLang="en-US" sz="2400" b="1">
                <a:solidFill>
                  <a:srgbClr val="007C6A"/>
                </a:solidFill>
              </a:rPr>
              <a:t>指定端口</a:t>
            </a:r>
            <a:endParaRPr lang="en-US" altLang="zh-CN" sz="2400" b="1">
              <a:solidFill>
                <a:srgbClr val="007C6A"/>
              </a:solidFill>
            </a:endParaRPr>
          </a:p>
          <a:p>
            <a:pPr marL="285750" indent="-285750">
              <a:lnSpc>
                <a:spcPct val="150000"/>
              </a:lnSpc>
              <a:buFont typeface="Arial" panose="020B0604020202020204" pitchFamily="34" charset="0"/>
              <a:buChar char="•"/>
            </a:pPr>
            <a:r>
              <a:rPr lang="en-US" altLang="zh-CN" sz="2400" b="1">
                <a:solidFill>
                  <a:srgbClr val="007C6A"/>
                </a:solidFill>
              </a:rPr>
              <a:t>Log</a:t>
            </a:r>
            <a:r>
              <a:rPr lang="zh-CN" altLang="en-US" sz="2400" b="1">
                <a:solidFill>
                  <a:srgbClr val="007C6A"/>
                </a:solidFill>
              </a:rPr>
              <a:t>文件名字</a:t>
            </a:r>
            <a:endParaRPr lang="en-US" altLang="zh-CN" sz="2400" b="1">
              <a:solidFill>
                <a:srgbClr val="007C6A"/>
              </a:solidFill>
            </a:endParaRPr>
          </a:p>
          <a:p>
            <a:pPr marL="285750" indent="-285750">
              <a:lnSpc>
                <a:spcPct val="150000"/>
              </a:lnSpc>
              <a:buFont typeface="Arial" panose="020B0604020202020204" pitchFamily="34" charset="0"/>
              <a:buChar char="•"/>
            </a:pPr>
            <a:r>
              <a:rPr lang="en-US" altLang="zh-CN" sz="2400" b="1">
                <a:solidFill>
                  <a:srgbClr val="007C6A"/>
                </a:solidFill>
              </a:rPr>
              <a:t>Dump.rdb</a:t>
            </a:r>
            <a:r>
              <a:rPr lang="zh-CN" altLang="en-US" sz="2400" b="1">
                <a:solidFill>
                  <a:srgbClr val="007C6A"/>
                </a:solidFill>
              </a:rPr>
              <a:t>名字</a:t>
            </a:r>
            <a:endParaRPr lang="en-US" altLang="zh-CN" sz="2400" b="1">
              <a:solidFill>
                <a:srgbClr val="007C6A"/>
              </a:solidFill>
            </a:endParaRPr>
          </a:p>
          <a:p>
            <a:pPr marL="285750" indent="-285750">
              <a:lnSpc>
                <a:spcPct val="150000"/>
              </a:lnSpc>
              <a:buFont typeface="Arial" panose="020B0604020202020204" pitchFamily="34" charset="0"/>
              <a:buChar char="•"/>
            </a:pPr>
            <a:r>
              <a:rPr lang="en-US" altLang="zh-CN" sz="2400" b="1">
                <a:solidFill>
                  <a:srgbClr val="007C6A"/>
                </a:solidFill>
              </a:rPr>
              <a:t>Appendonly </a:t>
            </a:r>
            <a:r>
              <a:rPr lang="zh-CN" altLang="en-US" sz="2400" b="1">
                <a:solidFill>
                  <a:srgbClr val="007C6A"/>
                </a:solidFill>
              </a:rPr>
              <a:t>关掉或者换名字</a:t>
            </a:r>
          </a:p>
        </p:txBody>
      </p:sp>
    </p:spTree>
    <p:custDataLst>
      <p:tags r:id="rId1"/>
    </p:custData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集群</a:t>
            </a:r>
            <a:endParaRPr lang="en-US" altLang="zh-CN" sz="2000" dirty="0">
              <a:effectLst>
                <a:outerShdw blurRad="38100" dist="19050" dir="2700000" algn="tl" rotWithShape="0">
                  <a:schemeClr val="dk1">
                    <a:alpha val="40000"/>
                  </a:schemeClr>
                </a:outerShdw>
              </a:effectLst>
            </a:endParaRPr>
          </a:p>
        </p:txBody>
      </p:sp>
      <p:sp>
        <p:nvSpPr>
          <p:cNvPr id="8" name="矩形 7"/>
          <p:cNvSpPr/>
          <p:nvPr/>
        </p:nvSpPr>
        <p:spPr>
          <a:xfrm>
            <a:off x="598308" y="1192198"/>
            <a:ext cx="8208912" cy="461665"/>
          </a:xfrm>
          <a:prstGeom prst="rect">
            <a:avLst/>
          </a:prstGeom>
        </p:spPr>
        <p:txBody>
          <a:bodyPr wrap="square">
            <a:spAutoFit/>
          </a:bodyPr>
          <a:lstStyle/>
          <a:p>
            <a:pPr marL="342900" indent="-342900">
              <a:buFont typeface="Arial" panose="020B0604020202020204" pitchFamily="34" charset="0"/>
              <a:buChar char="•"/>
            </a:pPr>
            <a:r>
              <a:rPr lang="en-US" altLang="zh-CN" sz="2400" dirty="0">
                <a:solidFill>
                  <a:srgbClr val="007C6A"/>
                </a:solidFill>
                <a:latin typeface="微软雅黑" panose="020B0503020204020204" pitchFamily="34" charset="-122"/>
                <a:ea typeface="微软雅黑" panose="020B0503020204020204" pitchFamily="34" charset="-122"/>
              </a:rPr>
              <a:t>cluster-enabled </a:t>
            </a:r>
            <a:r>
              <a:rPr lang="en-US" altLang="zh-CN" sz="2400" dirty="0">
                <a:solidFill>
                  <a:srgbClr val="FF0000"/>
                </a:solidFill>
                <a:latin typeface="微软雅黑" panose="020B0503020204020204" pitchFamily="34" charset="-122"/>
                <a:ea typeface="微软雅黑" panose="020B0503020204020204" pitchFamily="34" charset="-122"/>
              </a:rPr>
              <a:t>yes</a:t>
            </a:r>
            <a:r>
              <a:rPr lang="en-US" altLang="zh-CN" sz="2400" dirty="0">
                <a:solidFill>
                  <a:srgbClr val="007C6A"/>
                </a:solidFill>
                <a:latin typeface="微软雅黑" panose="020B0503020204020204" pitchFamily="34" charset="-122"/>
                <a:ea typeface="微软雅黑" panose="020B0503020204020204" pitchFamily="34" charset="-122"/>
              </a:rPr>
              <a:t>    </a:t>
            </a:r>
            <a:r>
              <a:rPr lang="zh-CN" altLang="en-US" sz="2400" dirty="0">
                <a:solidFill>
                  <a:srgbClr val="007C6A"/>
                </a:solidFill>
                <a:latin typeface="微软雅黑" panose="020B0503020204020204" pitchFamily="34" charset="-122"/>
                <a:ea typeface="微软雅黑" panose="020B0503020204020204" pitchFamily="34" charset="-122"/>
              </a:rPr>
              <a:t>打开集群模式</a:t>
            </a:r>
          </a:p>
        </p:txBody>
      </p:sp>
      <p:sp>
        <p:nvSpPr>
          <p:cNvPr id="9" name="矩形 8"/>
          <p:cNvSpPr/>
          <p:nvPr/>
        </p:nvSpPr>
        <p:spPr>
          <a:xfrm>
            <a:off x="598308" y="2128302"/>
            <a:ext cx="8208912" cy="830997"/>
          </a:xfrm>
          <a:prstGeom prst="rect">
            <a:avLst/>
          </a:prstGeom>
        </p:spPr>
        <p:txBody>
          <a:bodyPr wrap="square">
            <a:spAutoFit/>
          </a:bodyPr>
          <a:lstStyle/>
          <a:p>
            <a:pPr marL="342900" indent="-342900">
              <a:buFont typeface="Arial" panose="020B0604020202020204" pitchFamily="34" charset="0"/>
              <a:buChar char="•"/>
            </a:pPr>
            <a:r>
              <a:rPr lang="en-US" altLang="zh-CN" sz="2400" dirty="0">
                <a:solidFill>
                  <a:srgbClr val="007C6A"/>
                </a:solidFill>
                <a:latin typeface="微软雅黑" panose="020B0503020204020204" pitchFamily="34" charset="-122"/>
                <a:ea typeface="微软雅黑" panose="020B0503020204020204" pitchFamily="34" charset="-122"/>
              </a:rPr>
              <a:t>cluster-config-file  </a:t>
            </a:r>
            <a:r>
              <a:rPr lang="en-US" altLang="zh-CN" sz="2400" dirty="0">
                <a:solidFill>
                  <a:srgbClr val="FF0000"/>
                </a:solidFill>
                <a:latin typeface="微软雅黑" panose="020B0503020204020204" pitchFamily="34" charset="-122"/>
                <a:ea typeface="微软雅黑" panose="020B0503020204020204" pitchFamily="34" charset="-122"/>
              </a:rPr>
              <a:t>nodes-6379.conf</a:t>
            </a:r>
            <a:r>
              <a:rPr lang="en-US" altLang="zh-CN" sz="2400" dirty="0">
                <a:solidFill>
                  <a:srgbClr val="007C6A"/>
                </a:solidFill>
                <a:latin typeface="微软雅黑" panose="020B0503020204020204" pitchFamily="34" charset="-122"/>
                <a:ea typeface="微软雅黑" panose="020B0503020204020204" pitchFamily="34" charset="-122"/>
              </a:rPr>
              <a:t>  </a:t>
            </a:r>
            <a:r>
              <a:rPr lang="zh-CN" altLang="en-US" sz="2400" dirty="0">
                <a:solidFill>
                  <a:srgbClr val="007C6A"/>
                </a:solidFill>
                <a:latin typeface="微软雅黑" panose="020B0503020204020204" pitchFamily="34" charset="-122"/>
                <a:ea typeface="微软雅黑" panose="020B0503020204020204" pitchFamily="34" charset="-122"/>
              </a:rPr>
              <a:t>设定节点配置文件名</a:t>
            </a:r>
          </a:p>
        </p:txBody>
      </p:sp>
      <p:sp>
        <p:nvSpPr>
          <p:cNvPr id="10" name="矩形 9"/>
          <p:cNvSpPr/>
          <p:nvPr/>
        </p:nvSpPr>
        <p:spPr>
          <a:xfrm>
            <a:off x="598308" y="3280430"/>
            <a:ext cx="8208912" cy="830997"/>
          </a:xfrm>
          <a:prstGeom prst="rect">
            <a:avLst/>
          </a:prstGeom>
        </p:spPr>
        <p:txBody>
          <a:bodyPr wrap="square">
            <a:spAutoFit/>
          </a:bodyPr>
          <a:lstStyle/>
          <a:p>
            <a:pPr marL="342900" indent="-342900">
              <a:buFont typeface="Arial" panose="020B0604020202020204" pitchFamily="34" charset="0"/>
              <a:buChar char="•"/>
            </a:pPr>
            <a:r>
              <a:rPr lang="en-US" altLang="zh-CN" sz="2400" dirty="0">
                <a:solidFill>
                  <a:srgbClr val="007C6A"/>
                </a:solidFill>
                <a:latin typeface="微软雅黑" panose="020B0503020204020204" pitchFamily="34" charset="-122"/>
                <a:ea typeface="微软雅黑" panose="020B0503020204020204" pitchFamily="34" charset="-122"/>
              </a:rPr>
              <a:t>cluster-node-timeout </a:t>
            </a:r>
            <a:r>
              <a:rPr lang="en-US" altLang="zh-CN" sz="2400" dirty="0">
                <a:solidFill>
                  <a:srgbClr val="FF0000"/>
                </a:solidFill>
                <a:latin typeface="微软雅黑" panose="020B0503020204020204" pitchFamily="34" charset="-122"/>
                <a:ea typeface="微软雅黑" panose="020B0503020204020204" pitchFamily="34" charset="-122"/>
              </a:rPr>
              <a:t>15000</a:t>
            </a:r>
            <a:r>
              <a:rPr lang="en-US" altLang="zh-CN" sz="2400" dirty="0">
                <a:solidFill>
                  <a:srgbClr val="007C6A"/>
                </a:solidFill>
                <a:latin typeface="微软雅黑" panose="020B0503020204020204" pitchFamily="34" charset="-122"/>
                <a:ea typeface="微软雅黑" panose="020B0503020204020204" pitchFamily="34" charset="-122"/>
              </a:rPr>
              <a:t>  </a:t>
            </a:r>
            <a:r>
              <a:rPr lang="zh-CN" altLang="en-US" sz="2400" dirty="0">
                <a:solidFill>
                  <a:srgbClr val="007C6A"/>
                </a:solidFill>
                <a:latin typeface="微软雅黑" panose="020B0503020204020204" pitchFamily="34" charset="-122"/>
                <a:ea typeface="微软雅黑" panose="020B0503020204020204" pitchFamily="34" charset="-122"/>
              </a:rPr>
              <a:t> 设定节点失联时间，超过该时间（毫秒），集群自动进行主从切换。</a:t>
            </a:r>
          </a:p>
        </p:txBody>
      </p:sp>
      <p:sp>
        <p:nvSpPr>
          <p:cNvPr id="11" name="矩形 10"/>
          <p:cNvSpPr/>
          <p:nvPr/>
        </p:nvSpPr>
        <p:spPr>
          <a:xfrm>
            <a:off x="238268" y="400110"/>
            <a:ext cx="4205382"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微软雅黑" panose="020B0503020204020204" pitchFamily="34" charset="-122"/>
                <a:ea typeface="微软雅黑" panose="020B0503020204020204" pitchFamily="34" charset="-122"/>
              </a:rPr>
              <a:t>安装</a:t>
            </a:r>
            <a:r>
              <a:rPr lang="en-US" altLang="zh-CN" sz="2400" b="1">
                <a:solidFill>
                  <a:srgbClr val="007C6A"/>
                </a:solidFill>
                <a:latin typeface="微软雅黑" panose="020B0503020204020204" pitchFamily="34" charset="-122"/>
                <a:ea typeface="微软雅黑" panose="020B0503020204020204" pitchFamily="34" charset="-122"/>
              </a:rPr>
              <a:t>redis cluster</a:t>
            </a:r>
            <a:r>
              <a:rPr lang="zh-CN" altLang="en-US" sz="2400" b="1">
                <a:solidFill>
                  <a:srgbClr val="007C6A"/>
                </a:solidFill>
                <a:latin typeface="微软雅黑" panose="020B0503020204020204" pitchFamily="34" charset="-122"/>
                <a:ea typeface="微软雅黑" panose="020B0503020204020204" pitchFamily="34" charset="-122"/>
              </a:rPr>
              <a:t>配置修改</a:t>
            </a:r>
          </a:p>
        </p:txBody>
      </p:sp>
    </p:spTree>
    <p:custDataLst>
      <p:tags r:id="rId1"/>
    </p:custData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集群</a:t>
            </a:r>
            <a:endParaRPr lang="en-US" altLang="zh-CN" sz="2000" dirty="0">
              <a:effectLst>
                <a:outerShdw blurRad="38100" dist="19050" dir="2700000" algn="tl" rotWithShape="0">
                  <a:schemeClr val="dk1">
                    <a:alpha val="40000"/>
                  </a:schemeClr>
                </a:outerShdw>
              </a:effectLst>
            </a:endParaRPr>
          </a:p>
        </p:txBody>
      </p:sp>
      <p:sp>
        <p:nvSpPr>
          <p:cNvPr id="7" name="矩形 6"/>
          <p:cNvSpPr/>
          <p:nvPr/>
        </p:nvSpPr>
        <p:spPr>
          <a:xfrm>
            <a:off x="290874" y="400110"/>
            <a:ext cx="3858749"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微软雅黑" panose="020B0503020204020204" pitchFamily="34" charset="-122"/>
                <a:ea typeface="微软雅黑" panose="020B0503020204020204" pitchFamily="34" charset="-122"/>
              </a:rPr>
              <a:t>将六个节点合成一个集群</a:t>
            </a:r>
          </a:p>
        </p:txBody>
      </p:sp>
      <p:sp>
        <p:nvSpPr>
          <p:cNvPr id="12" name="矩形 11"/>
          <p:cNvSpPr/>
          <p:nvPr/>
        </p:nvSpPr>
        <p:spPr>
          <a:xfrm>
            <a:off x="290874" y="3033432"/>
            <a:ext cx="8208912" cy="1785104"/>
          </a:xfrm>
          <a:prstGeom prst="rect">
            <a:avLst/>
          </a:prstGeom>
        </p:spPr>
        <p:txBody>
          <a:bodyPr wrap="square">
            <a:spAutoFit/>
          </a:bodyPr>
          <a:lstStyle/>
          <a:p>
            <a:pPr marL="342900" indent="-342900">
              <a:buFont typeface="Arial" panose="020B0604020202020204" pitchFamily="34" charset="0"/>
              <a:buChar char="•"/>
            </a:pPr>
            <a:r>
              <a:rPr lang="en-US" altLang="zh-CN" sz="2400" dirty="0">
                <a:solidFill>
                  <a:srgbClr val="007C6A"/>
                </a:solidFill>
                <a:latin typeface="微软雅黑" panose="020B0503020204020204" pitchFamily="34" charset="-122"/>
                <a:ea typeface="微软雅黑" panose="020B0503020204020204" pitchFamily="34" charset="-122"/>
              </a:rPr>
              <a:t>./</a:t>
            </a:r>
            <a:r>
              <a:rPr lang="en-US" altLang="zh-CN" sz="2400" dirty="0" err="1">
                <a:solidFill>
                  <a:srgbClr val="007C6A"/>
                </a:solidFill>
                <a:latin typeface="微软雅黑" panose="020B0503020204020204" pitchFamily="34" charset="-122"/>
                <a:ea typeface="微软雅黑" panose="020B0503020204020204" pitchFamily="34" charset="-122"/>
              </a:rPr>
              <a:t>redis-trib.rb</a:t>
            </a:r>
            <a:r>
              <a:rPr lang="en-US" altLang="zh-CN" sz="2400" dirty="0">
                <a:solidFill>
                  <a:srgbClr val="007C6A"/>
                </a:solidFill>
                <a:latin typeface="微软雅黑" panose="020B0503020204020204" pitchFamily="34" charset="-122"/>
                <a:ea typeface="微软雅黑" panose="020B0503020204020204" pitchFamily="34" charset="-122"/>
              </a:rPr>
              <a:t> create --replicas 1 192.168.200.130:6379 192.168.</a:t>
            </a:r>
            <a:r>
              <a:rPr lang="en-US" altLang="zh-CN" sz="2400" dirty="0">
                <a:solidFill>
                  <a:srgbClr val="007C6A"/>
                </a:solidFill>
                <a:latin typeface="微软雅黑" panose="020B0503020204020204" pitchFamily="34" charset="-122"/>
                <a:ea typeface="微软雅黑" panose="020B0503020204020204" pitchFamily="34" charset="-122"/>
                <a:sym typeface="+mn-ea"/>
              </a:rPr>
              <a:t>200.130</a:t>
            </a:r>
            <a:r>
              <a:rPr lang="en-US" altLang="zh-CN" sz="2400" dirty="0">
                <a:solidFill>
                  <a:srgbClr val="007C6A"/>
                </a:solidFill>
                <a:latin typeface="微软雅黑" panose="020B0503020204020204" pitchFamily="34" charset="-122"/>
                <a:ea typeface="微软雅黑" panose="020B0503020204020204" pitchFamily="34" charset="-122"/>
              </a:rPr>
              <a:t>:6380 192.168.</a:t>
            </a:r>
            <a:r>
              <a:rPr lang="en-US" altLang="zh-CN" sz="2400" dirty="0">
                <a:solidFill>
                  <a:srgbClr val="007C6A"/>
                </a:solidFill>
                <a:latin typeface="微软雅黑" panose="020B0503020204020204" pitchFamily="34" charset="-122"/>
                <a:ea typeface="微软雅黑" panose="020B0503020204020204" pitchFamily="34" charset="-122"/>
                <a:sym typeface="+mn-ea"/>
              </a:rPr>
              <a:t>200.130</a:t>
            </a:r>
            <a:r>
              <a:rPr lang="en-US" altLang="zh-CN" sz="2400" dirty="0">
                <a:solidFill>
                  <a:srgbClr val="007C6A"/>
                </a:solidFill>
                <a:latin typeface="微软雅黑" panose="020B0503020204020204" pitchFamily="34" charset="-122"/>
                <a:ea typeface="微软雅黑" panose="020B0503020204020204" pitchFamily="34" charset="-122"/>
              </a:rPr>
              <a:t>:6381 192.168.</a:t>
            </a:r>
            <a:r>
              <a:rPr lang="en-US" altLang="zh-CN" sz="2400" dirty="0">
                <a:solidFill>
                  <a:srgbClr val="007C6A"/>
                </a:solidFill>
                <a:latin typeface="微软雅黑" panose="020B0503020204020204" pitchFamily="34" charset="-122"/>
                <a:ea typeface="微软雅黑" panose="020B0503020204020204" pitchFamily="34" charset="-122"/>
                <a:sym typeface="+mn-ea"/>
              </a:rPr>
              <a:t>200.130</a:t>
            </a:r>
            <a:r>
              <a:rPr lang="en-US" altLang="zh-CN" sz="2400" dirty="0">
                <a:solidFill>
                  <a:srgbClr val="007C6A"/>
                </a:solidFill>
                <a:latin typeface="微软雅黑" panose="020B0503020204020204" pitchFamily="34" charset="-122"/>
                <a:ea typeface="微软雅黑" panose="020B0503020204020204" pitchFamily="34" charset="-122"/>
              </a:rPr>
              <a:t>:6389 </a:t>
            </a:r>
            <a:r>
              <a:rPr lang="en-US" altLang="zh-CN" sz="2400">
                <a:solidFill>
                  <a:srgbClr val="007C6A"/>
                </a:solidFill>
                <a:latin typeface="微软雅黑" panose="020B0503020204020204" pitchFamily="34" charset="-122"/>
                <a:ea typeface="微软雅黑" panose="020B0503020204020204" pitchFamily="34" charset="-122"/>
              </a:rPr>
              <a:t>192.168.</a:t>
            </a:r>
            <a:r>
              <a:rPr lang="en-US" altLang="zh-CN" sz="2400">
                <a:solidFill>
                  <a:srgbClr val="007C6A"/>
                </a:solidFill>
                <a:latin typeface="微软雅黑" panose="020B0503020204020204" pitchFamily="34" charset="-122"/>
                <a:ea typeface="微软雅黑" panose="020B0503020204020204" pitchFamily="34" charset="-122"/>
                <a:sym typeface="+mn-ea"/>
              </a:rPr>
              <a:t>200.130</a:t>
            </a:r>
            <a:r>
              <a:rPr lang="en-US" altLang="zh-CN" sz="2400">
                <a:solidFill>
                  <a:srgbClr val="007C6A"/>
                </a:solidFill>
                <a:latin typeface="微软雅黑" panose="020B0503020204020204" pitchFamily="34" charset="-122"/>
                <a:ea typeface="微软雅黑" panose="020B0503020204020204" pitchFamily="34" charset="-122"/>
              </a:rPr>
              <a:t>:6390 192.168.</a:t>
            </a:r>
            <a:r>
              <a:rPr lang="en-US" altLang="zh-CN" sz="2400">
                <a:solidFill>
                  <a:srgbClr val="007C6A"/>
                </a:solidFill>
                <a:latin typeface="微软雅黑" panose="020B0503020204020204" pitchFamily="34" charset="-122"/>
                <a:ea typeface="微软雅黑" panose="020B0503020204020204" pitchFamily="34" charset="-122"/>
                <a:sym typeface="+mn-ea"/>
              </a:rPr>
              <a:t>200.130</a:t>
            </a:r>
            <a:r>
              <a:rPr lang="en-US" altLang="zh-CN" sz="2400">
                <a:solidFill>
                  <a:srgbClr val="007C6A"/>
                </a:solidFill>
                <a:latin typeface="微软雅黑" panose="020B0503020204020204" pitchFamily="34" charset="-122"/>
                <a:ea typeface="微软雅黑" panose="020B0503020204020204" pitchFamily="34" charset="-122"/>
              </a:rPr>
              <a:t>:6391</a:t>
            </a:r>
            <a:endParaRPr lang="en-US" altLang="zh-CN" sz="2400" dirty="0">
              <a:solidFill>
                <a:srgbClr val="007C6A"/>
              </a:solidFill>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en-US" altLang="zh-CN" sz="1400" dirty="0">
                <a:solidFill>
                  <a:srgbClr val="007C6A"/>
                </a:solidFill>
                <a:latin typeface="微软雅黑" panose="020B0503020204020204" pitchFamily="34" charset="-122"/>
                <a:ea typeface="微软雅黑" panose="020B0503020204020204" pitchFamily="34" charset="-122"/>
              </a:rPr>
              <a:t>(</a:t>
            </a:r>
            <a:r>
              <a:rPr lang="zh-CN" altLang="en-US" sz="1400" dirty="0">
                <a:solidFill>
                  <a:srgbClr val="007C6A"/>
                </a:solidFill>
                <a:latin typeface="微软雅黑" panose="020B0503020204020204" pitchFamily="34" charset="-122"/>
                <a:ea typeface="微软雅黑" panose="020B0503020204020204" pitchFamily="34" charset="-122"/>
              </a:rPr>
              <a:t>前</a:t>
            </a:r>
            <a:r>
              <a:rPr lang="en-US" altLang="zh-CN" sz="1400" dirty="0">
                <a:solidFill>
                  <a:srgbClr val="007C6A"/>
                </a:solidFill>
                <a:latin typeface="微软雅黑" panose="020B0503020204020204" pitchFamily="34" charset="-122"/>
                <a:ea typeface="微软雅黑" panose="020B0503020204020204" pitchFamily="34" charset="-122"/>
              </a:rPr>
              <a:t>3</a:t>
            </a:r>
            <a:r>
              <a:rPr lang="zh-CN" altLang="en-US" sz="1400" dirty="0">
                <a:solidFill>
                  <a:srgbClr val="007C6A"/>
                </a:solidFill>
                <a:latin typeface="微软雅黑" panose="020B0503020204020204" pitchFamily="34" charset="-122"/>
                <a:ea typeface="微软雅黑" panose="020B0503020204020204" pitchFamily="34" charset="-122"/>
              </a:rPr>
              <a:t>个当主机 ，后</a:t>
            </a:r>
            <a:r>
              <a:rPr lang="en-US" altLang="zh-CN" sz="1400" dirty="0">
                <a:solidFill>
                  <a:srgbClr val="007C6A"/>
                </a:solidFill>
                <a:latin typeface="微软雅黑" panose="020B0503020204020204" pitchFamily="34" charset="-122"/>
                <a:ea typeface="微软雅黑" panose="020B0503020204020204" pitchFamily="34" charset="-122"/>
              </a:rPr>
              <a:t>3</a:t>
            </a:r>
            <a:r>
              <a:rPr lang="zh-CN" altLang="en-US" sz="1400" dirty="0">
                <a:solidFill>
                  <a:srgbClr val="007C6A"/>
                </a:solidFill>
                <a:latin typeface="微软雅黑" panose="020B0503020204020204" pitchFamily="34" charset="-122"/>
                <a:ea typeface="微软雅黑" panose="020B0503020204020204" pitchFamily="34" charset="-122"/>
              </a:rPr>
              <a:t>个当从机</a:t>
            </a:r>
            <a:r>
              <a:rPr lang="en-US" altLang="zh-CN" sz="1400" dirty="0">
                <a:solidFill>
                  <a:srgbClr val="007C6A"/>
                </a:solidFill>
                <a:latin typeface="微软雅黑" panose="020B0503020204020204" pitchFamily="34" charset="-122"/>
                <a:ea typeface="微软雅黑" panose="020B0503020204020204" pitchFamily="34" charset="-122"/>
              </a:rPr>
              <a:t>)</a:t>
            </a:r>
          </a:p>
        </p:txBody>
      </p:sp>
      <p:sp>
        <p:nvSpPr>
          <p:cNvPr id="13" name="矩形 12"/>
          <p:cNvSpPr/>
          <p:nvPr/>
        </p:nvSpPr>
        <p:spPr>
          <a:xfrm>
            <a:off x="290874" y="2552560"/>
            <a:ext cx="8208912" cy="461665"/>
          </a:xfrm>
          <a:prstGeom prst="rect">
            <a:avLst/>
          </a:prstGeom>
        </p:spPr>
        <p:txBody>
          <a:bodyPr wrap="square">
            <a:spAutoFit/>
          </a:bodyPr>
          <a:lstStyle/>
          <a:p>
            <a:pPr marL="342900" indent="-342900">
              <a:buFont typeface="Arial" panose="020B0604020202020204" pitchFamily="34" charset="0"/>
              <a:buChar char="•"/>
            </a:pPr>
            <a:r>
              <a:rPr lang="en-US" altLang="zh-CN" sz="2400" dirty="0">
                <a:solidFill>
                  <a:srgbClr val="007C6A"/>
                </a:solidFill>
                <a:latin typeface="微软雅黑" panose="020B0503020204020204" pitchFamily="34" charset="-122"/>
                <a:ea typeface="微软雅黑" panose="020B0503020204020204" pitchFamily="34" charset="-122"/>
              </a:rPr>
              <a:t>cd  /opt/redis-3.2.5/</a:t>
            </a:r>
            <a:r>
              <a:rPr lang="en-US" altLang="zh-CN" sz="2400" dirty="0" err="1">
                <a:solidFill>
                  <a:srgbClr val="007C6A"/>
                </a:solidFill>
                <a:latin typeface="微软雅黑" panose="020B0503020204020204" pitchFamily="34" charset="-122"/>
                <a:ea typeface="微软雅黑" panose="020B0503020204020204" pitchFamily="34" charset="-122"/>
              </a:rPr>
              <a:t>src</a:t>
            </a:r>
            <a:endParaRPr lang="zh-CN" altLang="en-US" sz="2400" dirty="0">
              <a:solidFill>
                <a:srgbClr val="007C6A"/>
              </a:solidFill>
              <a:latin typeface="微软雅黑" panose="020B0503020204020204" pitchFamily="34" charset="-122"/>
              <a:ea typeface="微软雅黑" panose="020B0503020204020204" pitchFamily="34" charset="-122"/>
            </a:endParaRPr>
          </a:p>
        </p:txBody>
      </p:sp>
      <p:pic>
        <p:nvPicPr>
          <p:cNvPr id="14" name="图片 13"/>
          <p:cNvPicPr>
            <a:picLocks noChangeAspect="1"/>
          </p:cNvPicPr>
          <p:nvPr/>
        </p:nvPicPr>
        <p:blipFill>
          <a:blip r:embed="rId3"/>
          <a:stretch>
            <a:fillRect/>
          </a:stretch>
        </p:blipFill>
        <p:spPr>
          <a:xfrm>
            <a:off x="3359971" y="1385577"/>
            <a:ext cx="5493155" cy="1226262"/>
          </a:xfrm>
          <a:prstGeom prst="rect">
            <a:avLst/>
          </a:prstGeom>
        </p:spPr>
      </p:pic>
      <p:sp>
        <p:nvSpPr>
          <p:cNvPr id="15" name="矩形 14"/>
          <p:cNvSpPr/>
          <p:nvPr/>
        </p:nvSpPr>
        <p:spPr>
          <a:xfrm>
            <a:off x="290874" y="970079"/>
            <a:ext cx="8728195" cy="830997"/>
          </a:xfrm>
          <a:prstGeom prst="rect">
            <a:avLst/>
          </a:prstGeom>
        </p:spPr>
        <p:txBody>
          <a:bodyPr wrap="square">
            <a:spAutoFit/>
          </a:bodyPr>
          <a:lstStyle/>
          <a:p>
            <a:pPr marL="342900" indent="-342900">
              <a:buFont typeface="Arial" panose="020B0604020202020204" pitchFamily="34" charset="0"/>
              <a:buChar char="•"/>
            </a:pPr>
            <a:r>
              <a:rPr lang="zh-CN" altLang="en-US" sz="2400" dirty="0">
                <a:solidFill>
                  <a:srgbClr val="007C6A"/>
                </a:solidFill>
                <a:latin typeface="微软雅黑" panose="020B0503020204020204" pitchFamily="34" charset="-122"/>
                <a:ea typeface="微软雅黑" panose="020B0503020204020204" pitchFamily="34" charset="-122"/>
              </a:rPr>
              <a:t>组合之前，请确保所有</a:t>
            </a:r>
            <a:r>
              <a:rPr lang="en-US" altLang="zh-CN" sz="2400" dirty="0" err="1">
                <a:solidFill>
                  <a:srgbClr val="007C6A"/>
                </a:solidFill>
                <a:latin typeface="微软雅黑" panose="020B0503020204020204" pitchFamily="34" charset="-122"/>
                <a:ea typeface="微软雅黑" panose="020B0503020204020204" pitchFamily="34" charset="-122"/>
              </a:rPr>
              <a:t>redis</a:t>
            </a:r>
            <a:r>
              <a:rPr lang="zh-CN" altLang="en-US" sz="2400" dirty="0">
                <a:solidFill>
                  <a:srgbClr val="007C6A"/>
                </a:solidFill>
                <a:latin typeface="微软雅黑" panose="020B0503020204020204" pitchFamily="34" charset="-122"/>
                <a:ea typeface="微软雅黑" panose="020B0503020204020204" pitchFamily="34" charset="-122"/>
              </a:rPr>
              <a:t>实例启动后，</a:t>
            </a:r>
            <a:r>
              <a:rPr lang="en-US" altLang="zh-CN" sz="2400" dirty="0">
                <a:solidFill>
                  <a:srgbClr val="007C6A"/>
                </a:solidFill>
                <a:latin typeface="微软雅黑" panose="020B0503020204020204" pitchFamily="34" charset="-122"/>
                <a:ea typeface="微软雅黑" panose="020B0503020204020204" pitchFamily="34" charset="-122"/>
              </a:rPr>
              <a:t>nodes-</a:t>
            </a:r>
            <a:r>
              <a:rPr lang="en-US" altLang="zh-CN" sz="2400" dirty="0" err="1">
                <a:solidFill>
                  <a:srgbClr val="007C6A"/>
                </a:solidFill>
                <a:latin typeface="微软雅黑" panose="020B0503020204020204" pitchFamily="34" charset="-122"/>
                <a:ea typeface="微软雅黑" panose="020B0503020204020204" pitchFamily="34" charset="-122"/>
              </a:rPr>
              <a:t>xxxx.conf</a:t>
            </a:r>
            <a:r>
              <a:rPr lang="zh-CN" altLang="en-US" sz="2400" dirty="0">
                <a:solidFill>
                  <a:srgbClr val="007C6A"/>
                </a:solidFill>
                <a:latin typeface="微软雅黑" panose="020B0503020204020204" pitchFamily="34" charset="-122"/>
                <a:ea typeface="微软雅黑" panose="020B0503020204020204" pitchFamily="34" charset="-122"/>
              </a:rPr>
              <a:t>文件都生成正常。</a:t>
            </a:r>
          </a:p>
        </p:txBody>
      </p:sp>
      <p:sp>
        <p:nvSpPr>
          <p:cNvPr id="16" name="矩形 15"/>
          <p:cNvSpPr/>
          <p:nvPr/>
        </p:nvSpPr>
        <p:spPr>
          <a:xfrm>
            <a:off x="290874" y="2225464"/>
            <a:ext cx="8728195" cy="461665"/>
          </a:xfrm>
          <a:prstGeom prst="rect">
            <a:avLst/>
          </a:prstGeom>
        </p:spPr>
        <p:txBody>
          <a:bodyPr wrap="square">
            <a:spAutoFit/>
          </a:bodyPr>
          <a:lstStyle/>
          <a:p>
            <a:pPr marL="342900" indent="-342900">
              <a:buFont typeface="Arial" panose="020B0604020202020204" pitchFamily="34" charset="0"/>
              <a:buChar char="•"/>
            </a:pPr>
            <a:r>
              <a:rPr lang="zh-CN" altLang="en-US" sz="2400">
                <a:solidFill>
                  <a:srgbClr val="007C6A"/>
                </a:solidFill>
                <a:latin typeface="微软雅黑" panose="020B0503020204020204" pitchFamily="34" charset="-122"/>
                <a:ea typeface="微软雅黑" panose="020B0503020204020204" pitchFamily="34" charset="-122"/>
              </a:rPr>
              <a:t>合体：</a:t>
            </a:r>
          </a:p>
        </p:txBody>
      </p:sp>
      <p:sp>
        <p:nvSpPr>
          <p:cNvPr id="17" name="矩形 16"/>
          <p:cNvSpPr/>
          <p:nvPr/>
        </p:nvSpPr>
        <p:spPr>
          <a:xfrm>
            <a:off x="546530" y="4718027"/>
            <a:ext cx="8208912" cy="369332"/>
          </a:xfrm>
          <a:prstGeom prst="rect">
            <a:avLst/>
          </a:prstGeom>
        </p:spPr>
        <p:txBody>
          <a:bodyPr wrap="square">
            <a:spAutoFit/>
          </a:bodyPr>
          <a:lstStyle/>
          <a:p>
            <a:pPr marL="342900" indent="-342900">
              <a:buFont typeface="Arial" panose="020B0604020202020204" pitchFamily="34" charset="0"/>
              <a:buChar char="•"/>
            </a:pPr>
            <a:r>
              <a:rPr lang="zh-CN" altLang="en-US" dirty="0">
                <a:solidFill>
                  <a:srgbClr val="C00000"/>
                </a:solidFill>
                <a:latin typeface="微软雅黑" panose="020B0503020204020204" pitchFamily="34" charset="-122"/>
                <a:ea typeface="微软雅黑" panose="020B0503020204020204" pitchFamily="34" charset="-122"/>
              </a:rPr>
              <a:t>此处不要用</a:t>
            </a:r>
            <a:r>
              <a:rPr lang="en-US" altLang="zh-CN" dirty="0">
                <a:solidFill>
                  <a:srgbClr val="C00000"/>
                </a:solidFill>
                <a:latin typeface="微软雅黑" panose="020B0503020204020204" pitchFamily="34" charset="-122"/>
                <a:ea typeface="微软雅黑" panose="020B0503020204020204" pitchFamily="34" charset="-122"/>
              </a:rPr>
              <a:t>127.0.0.1</a:t>
            </a:r>
            <a:r>
              <a:rPr lang="zh-CN" altLang="en-US" dirty="0">
                <a:solidFill>
                  <a:srgbClr val="C00000"/>
                </a:solidFill>
                <a:latin typeface="微软雅黑" panose="020B0503020204020204" pitchFamily="34" charset="-122"/>
                <a:ea typeface="微软雅黑" panose="020B0503020204020204" pitchFamily="34" charset="-122"/>
              </a:rPr>
              <a:t>，</a:t>
            </a:r>
            <a:r>
              <a:rPr lang="en-US" altLang="zh-CN" dirty="0">
                <a:solidFill>
                  <a:srgbClr val="C00000"/>
                </a:solidFill>
                <a:latin typeface="微软雅黑" panose="020B0503020204020204" pitchFamily="34" charset="-122"/>
                <a:ea typeface="微软雅黑" panose="020B0503020204020204" pitchFamily="34" charset="-122"/>
              </a:rPr>
              <a:t> </a:t>
            </a:r>
            <a:r>
              <a:rPr lang="zh-CN" altLang="en-US" dirty="0">
                <a:solidFill>
                  <a:srgbClr val="C00000"/>
                </a:solidFill>
                <a:latin typeface="微软雅黑" panose="020B0503020204020204" pitchFamily="34" charset="-122"/>
                <a:ea typeface="微软雅黑" panose="020B0503020204020204" pitchFamily="34" charset="-122"/>
              </a:rPr>
              <a:t>请用真实</a:t>
            </a:r>
            <a:r>
              <a:rPr lang="en-US" altLang="zh-CN" dirty="0">
                <a:solidFill>
                  <a:srgbClr val="C00000"/>
                </a:solidFill>
                <a:latin typeface="微软雅黑" panose="020B0503020204020204" pitchFamily="34" charset="-122"/>
                <a:ea typeface="微软雅黑" panose="020B0503020204020204" pitchFamily="34" charset="-122"/>
              </a:rPr>
              <a:t>IP</a:t>
            </a:r>
            <a:r>
              <a:rPr lang="zh-CN" altLang="en-US" dirty="0">
                <a:solidFill>
                  <a:srgbClr val="C00000"/>
                </a:solidFill>
                <a:latin typeface="微软雅黑" panose="020B0503020204020204" pitchFamily="34" charset="-122"/>
                <a:ea typeface="微软雅黑" panose="020B0503020204020204" pitchFamily="34" charset="-122"/>
              </a:rPr>
              <a:t>地址</a:t>
            </a:r>
            <a:endParaRPr lang="en-US" altLang="zh-CN" dirty="0">
              <a:solidFill>
                <a:srgbClr val="C00000"/>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集群</a:t>
            </a:r>
            <a:endParaRPr lang="en-US" altLang="zh-CN" sz="2000" dirty="0">
              <a:effectLst>
                <a:outerShdw blurRad="38100" dist="19050" dir="2700000" algn="tl" rotWithShape="0">
                  <a:schemeClr val="dk1">
                    <a:alpha val="40000"/>
                  </a:schemeClr>
                </a:outerShdw>
              </a:effectLst>
            </a:endParaRPr>
          </a:p>
        </p:txBody>
      </p:sp>
      <p:sp>
        <p:nvSpPr>
          <p:cNvPr id="7" name="矩形 6"/>
          <p:cNvSpPr/>
          <p:nvPr/>
        </p:nvSpPr>
        <p:spPr>
          <a:xfrm>
            <a:off x="290874" y="400110"/>
            <a:ext cx="4445576" cy="1689052"/>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dirty="0">
                <a:solidFill>
                  <a:srgbClr val="007C6A"/>
                </a:solidFill>
                <a:latin typeface="微软雅黑" panose="020B0503020204020204" pitchFamily="34" charset="-122"/>
                <a:ea typeface="微软雅黑" panose="020B0503020204020204" pitchFamily="34" charset="-122"/>
              </a:rPr>
              <a:t>以集群的方式进入客户端</a:t>
            </a:r>
            <a:endParaRPr lang="en-US" altLang="zh-CN" sz="2400" b="1" dirty="0">
              <a:solidFill>
                <a:srgbClr val="007C6A"/>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endParaRPr lang="en-US" altLang="zh-CN" sz="2400" b="1" dirty="0">
              <a:solidFill>
                <a:srgbClr val="007C6A"/>
              </a:solidFill>
              <a:latin typeface="微软雅黑" panose="020B0503020204020204" pitchFamily="34" charset="-122"/>
              <a:ea typeface="微软雅黑" panose="020B0503020204020204" pitchFamily="34" charset="-122"/>
            </a:endParaRPr>
          </a:p>
          <a:p>
            <a:pPr>
              <a:lnSpc>
                <a:spcPct val="150000"/>
              </a:lnSpc>
            </a:pPr>
            <a:r>
              <a:rPr lang="en-US" altLang="zh-CN" sz="2400" b="1" dirty="0">
                <a:solidFill>
                  <a:srgbClr val="007C6A"/>
                </a:solidFill>
                <a:latin typeface="微软雅黑" panose="020B0503020204020204" pitchFamily="34" charset="-122"/>
                <a:ea typeface="微软雅黑" panose="020B0503020204020204" pitchFamily="34" charset="-122"/>
              </a:rPr>
              <a:t>	</a:t>
            </a:r>
            <a:r>
              <a:rPr lang="en-US" altLang="zh-CN" sz="2400" b="1" dirty="0" err="1">
                <a:solidFill>
                  <a:srgbClr val="007C6A"/>
                </a:solidFill>
                <a:latin typeface="微软雅黑" panose="020B0503020204020204" pitchFamily="34" charset="-122"/>
                <a:ea typeface="微软雅黑" panose="020B0503020204020204" pitchFamily="34" charset="-122"/>
              </a:rPr>
              <a:t>redis</a:t>
            </a:r>
            <a:r>
              <a:rPr lang="en-US" altLang="zh-CN" sz="2400" b="1" dirty="0">
                <a:solidFill>
                  <a:srgbClr val="007C6A"/>
                </a:solidFill>
                <a:latin typeface="微软雅黑" panose="020B0503020204020204" pitchFamily="34" charset="-122"/>
                <a:ea typeface="微软雅黑" panose="020B0503020204020204" pitchFamily="34" charset="-122"/>
              </a:rPr>
              <a:t>-cli  -c  -p  </a:t>
            </a:r>
            <a:r>
              <a:rPr lang="zh-CN" altLang="en-US" sz="2400" b="1" dirty="0">
                <a:solidFill>
                  <a:srgbClr val="007C6A"/>
                </a:solidFill>
                <a:latin typeface="微软雅黑" panose="020B0503020204020204" pitchFamily="34" charset="-122"/>
                <a:ea typeface="微软雅黑" panose="020B0503020204020204" pitchFamily="34" charset="-122"/>
              </a:rPr>
              <a:t>端口号</a:t>
            </a: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00544" y="0"/>
            <a:ext cx="3847528" cy="400110"/>
          </a:xfrm>
          <a:prstGeom prst="rect">
            <a:avLst/>
          </a:prstGeom>
          <a:noFill/>
          <a:ln>
            <a:noFill/>
          </a:ln>
        </p:spPr>
        <p:txBody>
          <a:bodyPr wrap="none" rtlCol="0" anchor="t">
            <a:spAutoFit/>
          </a:bodyPr>
          <a:lstStyle/>
          <a:p>
            <a:pPr algn="ctr"/>
            <a:r>
              <a:rPr lang="en-US" altLang="zh-CN" sz="2000" dirty="0">
                <a:effectLst>
                  <a:outerShdw blurRad="38100" dist="19050" dir="2700000" algn="tl" rotWithShape="0">
                    <a:schemeClr val="dk1">
                      <a:alpha val="40000"/>
                    </a:schemeClr>
                  </a:outerShdw>
                </a:effectLst>
              </a:rPr>
              <a:t>NoSQL</a:t>
            </a:r>
            <a:r>
              <a:rPr lang="zh-CN" altLang="en-US" sz="2000" dirty="0">
                <a:effectLst>
                  <a:outerShdw blurRad="38100" dist="19050" dir="2700000" algn="tl" rotWithShape="0">
                    <a:schemeClr val="dk1">
                      <a:alpha val="40000"/>
                    </a:schemeClr>
                  </a:outerShdw>
                </a:effectLst>
              </a:rPr>
              <a:t>数据库简介</a:t>
            </a:r>
            <a:r>
              <a:rPr lang="en-US" altLang="zh-CN" sz="2000" dirty="0">
                <a:effectLst>
                  <a:outerShdw blurRad="38100" dist="19050" dir="2700000" algn="tl" rotWithShape="0">
                    <a:schemeClr val="dk1">
                      <a:alpha val="40000"/>
                    </a:schemeClr>
                  </a:outerShdw>
                </a:effectLst>
              </a:rPr>
              <a:t>—</a:t>
            </a:r>
            <a:r>
              <a:rPr lang="zh-CN" altLang="en-US" sz="2000" dirty="0">
                <a:effectLst>
                  <a:outerShdw blurRad="38100" dist="19050" dir="2700000" algn="tl" rotWithShape="0">
                    <a:schemeClr val="dk1">
                      <a:alpha val="40000"/>
                    </a:schemeClr>
                  </a:outerShdw>
                </a:effectLst>
              </a:rPr>
              <a:t>列式数据库</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22" name="矩形 21"/>
          <p:cNvSpPr/>
          <p:nvPr/>
        </p:nvSpPr>
        <p:spPr>
          <a:xfrm>
            <a:off x="713872" y="1039061"/>
            <a:ext cx="7458528" cy="1477328"/>
          </a:xfrm>
          <a:prstGeom prst="rect">
            <a:avLst/>
          </a:prstGeom>
        </p:spPr>
        <p:txBody>
          <a:bodyPr wrap="square">
            <a:spAutoFit/>
          </a:bodyPr>
          <a:lstStyle/>
          <a:p>
            <a:pPr marL="285750" indent="-285750">
              <a:buFont typeface="Wingdings" panose="05000000000000000000" pitchFamily="2" charset="2"/>
              <a:buChar char="Ø"/>
            </a:pPr>
            <a:r>
              <a:rPr lang="en-US" altLang="zh-CN" b="1" dirty="0">
                <a:solidFill>
                  <a:srgbClr val="007C6A"/>
                </a:solidFill>
                <a:latin typeface="宋体" panose="02010600030101010101" pitchFamily="2" charset="-122"/>
              </a:rPr>
              <a:t>HBase</a:t>
            </a:r>
            <a:endParaRPr lang="zh-CN" altLang="en-US" dirty="0">
              <a:solidFill>
                <a:srgbClr val="007C6A"/>
              </a:solidFill>
              <a:latin typeface="宋体" panose="02010600030101010101" pitchFamily="2" charset="-122"/>
            </a:endParaRPr>
          </a:p>
          <a:p>
            <a:pPr marL="742950" lvl="1" indent="-285750">
              <a:buFont typeface="Arial" panose="020B0604020202020204" pitchFamily="34" charset="0"/>
              <a:buChar char="•"/>
            </a:pPr>
            <a:r>
              <a:rPr lang="en-US" altLang="zh-CN" dirty="0">
                <a:solidFill>
                  <a:srgbClr val="007C6A"/>
                </a:solidFill>
                <a:latin typeface="宋体" panose="02010600030101010101" pitchFamily="2" charset="-122"/>
              </a:rPr>
              <a:t>HBase</a:t>
            </a:r>
            <a:r>
              <a:rPr lang="zh-CN" altLang="en-US" dirty="0">
                <a:solidFill>
                  <a:srgbClr val="007C6A"/>
                </a:solidFill>
                <a:latin typeface="宋体" panose="02010600030101010101" pitchFamily="2" charset="-122"/>
              </a:rPr>
              <a:t>是</a:t>
            </a:r>
            <a:r>
              <a:rPr lang="en-US" altLang="zh-CN" b="1" dirty="0">
                <a:solidFill>
                  <a:srgbClr val="007C6A"/>
                </a:solidFill>
                <a:latin typeface="宋体" panose="02010600030101010101" pitchFamily="2" charset="-122"/>
              </a:rPr>
              <a:t>Hadoop</a:t>
            </a:r>
            <a:r>
              <a:rPr lang="zh-CN" altLang="en-US" dirty="0">
                <a:solidFill>
                  <a:srgbClr val="007C6A"/>
                </a:solidFill>
                <a:latin typeface="宋体" panose="02010600030101010101" pitchFamily="2" charset="-122"/>
              </a:rPr>
              <a:t>项目中的数据库。它用于需要对大量的数据进行随机、实时的读写操作的场景中。</a:t>
            </a:r>
            <a:r>
              <a:rPr lang="en-US" altLang="zh-CN" dirty="0">
                <a:solidFill>
                  <a:srgbClr val="007C6A"/>
                </a:solidFill>
                <a:latin typeface="宋体" panose="02010600030101010101" pitchFamily="2" charset="-122"/>
              </a:rPr>
              <a:t>HBase</a:t>
            </a:r>
            <a:r>
              <a:rPr lang="zh-CN" altLang="en-US" dirty="0">
                <a:solidFill>
                  <a:srgbClr val="007C6A"/>
                </a:solidFill>
                <a:latin typeface="宋体" panose="02010600030101010101" pitchFamily="2" charset="-122"/>
              </a:rPr>
              <a:t>的目标就是处理数据量非常庞大的表，可以用普通的计算机处理超过</a:t>
            </a:r>
            <a:r>
              <a:rPr lang="en-US" altLang="zh-CN" dirty="0">
                <a:solidFill>
                  <a:srgbClr val="007C6A"/>
                </a:solidFill>
                <a:latin typeface="宋体" panose="02010600030101010101" pitchFamily="2" charset="-122"/>
              </a:rPr>
              <a:t>10</a:t>
            </a:r>
            <a:r>
              <a:rPr lang="zh-CN" altLang="en-US" dirty="0">
                <a:solidFill>
                  <a:srgbClr val="007C6A"/>
                </a:solidFill>
                <a:latin typeface="宋体" panose="02010600030101010101" pitchFamily="2" charset="-122"/>
              </a:rPr>
              <a:t>亿行数据，还可处理有数百万列元素的数据表。</a:t>
            </a:r>
          </a:p>
        </p:txBody>
      </p:sp>
      <p:sp>
        <p:nvSpPr>
          <p:cNvPr id="23" name="矩形 22"/>
          <p:cNvSpPr/>
          <p:nvPr/>
        </p:nvSpPr>
        <p:spPr>
          <a:xfrm>
            <a:off x="713872" y="3338150"/>
            <a:ext cx="7776864" cy="1754326"/>
          </a:xfrm>
          <a:prstGeom prst="rect">
            <a:avLst/>
          </a:prstGeom>
        </p:spPr>
        <p:txBody>
          <a:bodyPr wrap="square">
            <a:spAutoFit/>
          </a:bodyPr>
          <a:lstStyle/>
          <a:p>
            <a:pPr marL="285750" indent="-285750">
              <a:buFont typeface="Wingdings" panose="05000000000000000000" pitchFamily="2" charset="2"/>
              <a:buChar char="Ø"/>
            </a:pPr>
            <a:r>
              <a:rPr lang="en-US" altLang="zh-CN" dirty="0">
                <a:solidFill>
                  <a:srgbClr val="007C6A"/>
                </a:solidFill>
                <a:latin typeface="微软雅黑" panose="020B0503020204020204" pitchFamily="34" charset="-122"/>
                <a:ea typeface="微软雅黑" panose="020B0503020204020204" pitchFamily="34" charset="-122"/>
              </a:rPr>
              <a:t>Cassandra</a:t>
            </a:r>
          </a:p>
          <a:p>
            <a:pPr marL="742950" lvl="1" indent="-285750">
              <a:buFont typeface="Arial" panose="020B0604020202020204" pitchFamily="34" charset="0"/>
              <a:buChar char="•"/>
            </a:pPr>
            <a:r>
              <a:rPr lang="en-US" altLang="zh-CN" dirty="0">
                <a:solidFill>
                  <a:srgbClr val="007C6A"/>
                </a:solidFill>
                <a:latin typeface="宋体" panose="02010600030101010101" pitchFamily="2" charset="-122"/>
              </a:rPr>
              <a:t>Apache Cassandra</a:t>
            </a:r>
            <a:r>
              <a:rPr lang="zh-CN" altLang="en-US" dirty="0">
                <a:solidFill>
                  <a:srgbClr val="007C6A"/>
                </a:solidFill>
                <a:latin typeface="宋体" panose="02010600030101010101" pitchFamily="2" charset="-122"/>
              </a:rPr>
              <a:t>是一款免费的开源</a:t>
            </a:r>
            <a:r>
              <a:rPr lang="en-US" altLang="zh-CN" dirty="0">
                <a:solidFill>
                  <a:srgbClr val="007C6A"/>
                </a:solidFill>
                <a:latin typeface="宋体" panose="02010600030101010101" pitchFamily="2" charset="-122"/>
              </a:rPr>
              <a:t>NoSQL</a:t>
            </a:r>
            <a:r>
              <a:rPr lang="zh-CN" altLang="en-US" dirty="0">
                <a:solidFill>
                  <a:srgbClr val="007C6A"/>
                </a:solidFill>
                <a:latin typeface="宋体" panose="02010600030101010101" pitchFamily="2" charset="-122"/>
              </a:rPr>
              <a:t>数据库，其设计目的在于管理由大量商用服务器构建起来的庞大集群上的</a:t>
            </a:r>
            <a:r>
              <a:rPr lang="zh-CN" altLang="en-US" b="1" dirty="0">
                <a:solidFill>
                  <a:srgbClr val="007C6A"/>
                </a:solidFill>
                <a:latin typeface="宋体" panose="02010600030101010101" pitchFamily="2" charset="-122"/>
              </a:rPr>
              <a:t>海量数据集</a:t>
            </a:r>
            <a:r>
              <a:rPr lang="en-US" altLang="zh-CN" b="1" dirty="0">
                <a:solidFill>
                  <a:srgbClr val="007C6A"/>
                </a:solidFill>
                <a:latin typeface="宋体" panose="02010600030101010101" pitchFamily="2" charset="-122"/>
              </a:rPr>
              <a:t>(</a:t>
            </a:r>
            <a:r>
              <a:rPr lang="zh-CN" altLang="en-US" b="1" dirty="0">
                <a:solidFill>
                  <a:srgbClr val="007C6A"/>
                </a:solidFill>
                <a:latin typeface="宋体" panose="02010600030101010101" pitchFamily="2" charset="-122"/>
              </a:rPr>
              <a:t>数据量通常达到</a:t>
            </a:r>
            <a:r>
              <a:rPr lang="en-US" altLang="zh-CN" b="1" dirty="0">
                <a:solidFill>
                  <a:srgbClr val="007C6A"/>
                </a:solidFill>
                <a:latin typeface="宋体" panose="02010600030101010101" pitchFamily="2" charset="-122"/>
              </a:rPr>
              <a:t>PB</a:t>
            </a:r>
            <a:r>
              <a:rPr lang="zh-CN" altLang="en-US" b="1" dirty="0">
                <a:solidFill>
                  <a:srgbClr val="007C6A"/>
                </a:solidFill>
                <a:latin typeface="宋体" panose="02010600030101010101" pitchFamily="2" charset="-122"/>
              </a:rPr>
              <a:t>级别</a:t>
            </a:r>
            <a:r>
              <a:rPr lang="en-US" altLang="zh-CN" b="1" dirty="0">
                <a:solidFill>
                  <a:srgbClr val="007C6A"/>
                </a:solidFill>
                <a:latin typeface="宋体" panose="02010600030101010101" pitchFamily="2" charset="-122"/>
              </a:rPr>
              <a:t>)</a:t>
            </a:r>
            <a:r>
              <a:rPr lang="zh-CN" altLang="en-US" dirty="0">
                <a:solidFill>
                  <a:srgbClr val="007C6A"/>
                </a:solidFill>
                <a:latin typeface="宋体" panose="02010600030101010101" pitchFamily="2" charset="-122"/>
              </a:rPr>
              <a:t>。在众多显著特性当中，</a:t>
            </a:r>
            <a:r>
              <a:rPr lang="en-US" altLang="zh-CN" dirty="0">
                <a:solidFill>
                  <a:srgbClr val="007C6A"/>
                </a:solidFill>
                <a:latin typeface="宋体" panose="02010600030101010101" pitchFamily="2" charset="-122"/>
              </a:rPr>
              <a:t>Cassandra</a:t>
            </a:r>
            <a:r>
              <a:rPr lang="zh-CN" altLang="en-US" dirty="0">
                <a:solidFill>
                  <a:srgbClr val="007C6A"/>
                </a:solidFill>
                <a:latin typeface="宋体" panose="02010600030101010101" pitchFamily="2" charset="-122"/>
              </a:rPr>
              <a:t>最为卓越的长处是对写入及读取操作进行规模调整，而且其不强调主集群的设计思路能够以相对直观的方式简化各集群的创建与扩展流程。</a:t>
            </a:r>
          </a:p>
        </p:txBody>
      </p:sp>
      <p:pic>
        <p:nvPicPr>
          <p:cNvPr id="24" name="图片 23"/>
          <p:cNvPicPr>
            <a:picLocks noChangeAspect="1"/>
          </p:cNvPicPr>
          <p:nvPr/>
        </p:nvPicPr>
        <p:blipFill>
          <a:blip r:embed="rId3"/>
          <a:stretch>
            <a:fillRect/>
          </a:stretch>
        </p:blipFill>
        <p:spPr>
          <a:xfrm>
            <a:off x="363210" y="2559936"/>
            <a:ext cx="3000375" cy="742950"/>
          </a:xfrm>
          <a:prstGeom prst="rect">
            <a:avLst/>
          </a:prstGeom>
        </p:spPr>
      </p:pic>
      <p:pic>
        <p:nvPicPr>
          <p:cNvPr id="25" name="图片 24"/>
          <p:cNvPicPr>
            <a:picLocks noChangeAspect="1"/>
          </p:cNvPicPr>
          <p:nvPr/>
        </p:nvPicPr>
        <p:blipFill>
          <a:blip r:embed="rId4"/>
          <a:stretch>
            <a:fillRect/>
          </a:stretch>
        </p:blipFill>
        <p:spPr>
          <a:xfrm>
            <a:off x="251520" y="456336"/>
            <a:ext cx="1863908" cy="639443"/>
          </a:xfrm>
          <a:prstGeom prst="rect">
            <a:avLst/>
          </a:prstGeom>
        </p:spPr>
      </p:pic>
    </p:spTree>
    <p:custDataLst>
      <p:tags r:id="rId1"/>
    </p:custData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集群</a:t>
            </a:r>
            <a:endParaRPr lang="en-US" altLang="zh-CN" sz="2000" dirty="0">
              <a:effectLst>
                <a:outerShdw blurRad="38100" dist="19050" dir="2700000" algn="tl" rotWithShape="0">
                  <a:schemeClr val="dk1">
                    <a:alpha val="40000"/>
                  </a:schemeClr>
                </a:outerShdw>
              </a:effectLst>
            </a:endParaRPr>
          </a:p>
        </p:txBody>
      </p:sp>
      <p:pic>
        <p:nvPicPr>
          <p:cNvPr id="10" name="图片 9"/>
          <p:cNvPicPr>
            <a:picLocks noChangeAspect="1"/>
          </p:cNvPicPr>
          <p:nvPr/>
        </p:nvPicPr>
        <p:blipFill>
          <a:blip r:embed="rId3"/>
          <a:stretch>
            <a:fillRect/>
          </a:stretch>
        </p:blipFill>
        <p:spPr>
          <a:xfrm>
            <a:off x="266851" y="1696254"/>
            <a:ext cx="8752381" cy="1057143"/>
          </a:xfrm>
          <a:prstGeom prst="rect">
            <a:avLst/>
          </a:prstGeom>
        </p:spPr>
      </p:pic>
      <p:sp>
        <p:nvSpPr>
          <p:cNvPr id="11" name="矩形 10"/>
          <p:cNvSpPr/>
          <p:nvPr/>
        </p:nvSpPr>
        <p:spPr>
          <a:xfrm>
            <a:off x="266851" y="400110"/>
            <a:ext cx="5800242"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dirty="0">
                <a:solidFill>
                  <a:srgbClr val="007C6A"/>
                </a:solidFill>
                <a:latin typeface="微软雅黑" panose="020B0503020204020204" pitchFamily="34" charset="-122"/>
                <a:ea typeface="微软雅黑" panose="020B0503020204020204" pitchFamily="34" charset="-122"/>
              </a:rPr>
              <a:t>通过 </a:t>
            </a:r>
            <a:r>
              <a:rPr lang="en-US" altLang="zh-CN" sz="2400" b="1" dirty="0">
                <a:solidFill>
                  <a:srgbClr val="007C6A"/>
                </a:solidFill>
                <a:latin typeface="微软雅黑" panose="020B0503020204020204" pitchFamily="34" charset="-122"/>
                <a:ea typeface="微软雅黑" panose="020B0503020204020204" pitchFamily="34" charset="-122"/>
              </a:rPr>
              <a:t>cluster nodes </a:t>
            </a:r>
            <a:r>
              <a:rPr lang="zh-CN" altLang="en-US" sz="2400" b="1" dirty="0">
                <a:solidFill>
                  <a:srgbClr val="007C6A"/>
                </a:solidFill>
                <a:latin typeface="微软雅黑" panose="020B0503020204020204" pitchFamily="34" charset="-122"/>
                <a:ea typeface="微软雅黑" panose="020B0503020204020204" pitchFamily="34" charset="-122"/>
              </a:rPr>
              <a:t>命令查看集群信息</a:t>
            </a:r>
          </a:p>
        </p:txBody>
      </p:sp>
    </p:spTree>
    <p:custDataLst>
      <p:tags r:id="rId1"/>
    </p:custData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集群</a:t>
            </a:r>
            <a:endParaRPr lang="en-US" altLang="zh-CN" sz="2000" dirty="0">
              <a:effectLst>
                <a:outerShdw blurRad="38100" dist="19050" dir="2700000" algn="tl" rotWithShape="0">
                  <a:schemeClr val="dk1">
                    <a:alpha val="40000"/>
                  </a:schemeClr>
                </a:outerShdw>
              </a:effectLst>
            </a:endParaRPr>
          </a:p>
        </p:txBody>
      </p:sp>
      <p:sp>
        <p:nvSpPr>
          <p:cNvPr id="6" name="矩形 5"/>
          <p:cNvSpPr/>
          <p:nvPr/>
        </p:nvSpPr>
        <p:spPr>
          <a:xfrm>
            <a:off x="211764" y="400110"/>
            <a:ext cx="5365956"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a:solidFill>
                  <a:srgbClr val="007C6A"/>
                </a:solidFill>
                <a:latin typeface="微软雅黑" panose="020B0503020204020204" pitchFamily="34" charset="-122"/>
                <a:ea typeface="微软雅黑" panose="020B0503020204020204" pitchFamily="34" charset="-122"/>
              </a:rPr>
              <a:t>redis cluster </a:t>
            </a:r>
            <a:r>
              <a:rPr lang="zh-CN" altLang="en-US" sz="2400" b="1">
                <a:solidFill>
                  <a:srgbClr val="007C6A"/>
                </a:solidFill>
                <a:latin typeface="微软雅黑" panose="020B0503020204020204" pitchFamily="34" charset="-122"/>
                <a:ea typeface="微软雅黑" panose="020B0503020204020204" pitchFamily="34" charset="-122"/>
              </a:rPr>
              <a:t>如何分配这六个节点</a:t>
            </a:r>
            <a:r>
              <a:rPr lang="en-US" altLang="zh-CN" sz="2400" b="1">
                <a:solidFill>
                  <a:srgbClr val="007C6A"/>
                </a:solidFill>
                <a:latin typeface="微软雅黑" panose="020B0503020204020204" pitchFamily="34" charset="-122"/>
                <a:ea typeface="微软雅黑" panose="020B0503020204020204" pitchFamily="34" charset="-122"/>
              </a:rPr>
              <a:t>?</a:t>
            </a:r>
            <a:endParaRPr lang="zh-CN" altLang="en-US" sz="2400" b="1">
              <a:solidFill>
                <a:srgbClr val="007C6A"/>
              </a:solidFill>
              <a:latin typeface="微软雅黑" panose="020B0503020204020204" pitchFamily="34" charset="-122"/>
              <a:ea typeface="微软雅黑" panose="020B0503020204020204" pitchFamily="34" charset="-122"/>
            </a:endParaRPr>
          </a:p>
        </p:txBody>
      </p:sp>
      <p:sp>
        <p:nvSpPr>
          <p:cNvPr id="7" name="矩形 6"/>
          <p:cNvSpPr/>
          <p:nvPr/>
        </p:nvSpPr>
        <p:spPr>
          <a:xfrm>
            <a:off x="571804" y="1408222"/>
            <a:ext cx="8208912" cy="2862322"/>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400" dirty="0">
                <a:solidFill>
                  <a:srgbClr val="007C6A"/>
                </a:solidFill>
                <a:latin typeface="微软雅黑" panose="020B0503020204020204" pitchFamily="34" charset="-122"/>
                <a:ea typeface="微软雅黑" panose="020B0503020204020204" pitchFamily="34" charset="-122"/>
              </a:rPr>
              <a:t>一个集群至少要有</a:t>
            </a:r>
            <a:r>
              <a:rPr lang="zh-CN" altLang="en-US" sz="2400" b="1" dirty="0">
                <a:solidFill>
                  <a:srgbClr val="FF0000"/>
                </a:solidFill>
                <a:latin typeface="微软雅黑" panose="020B0503020204020204" pitchFamily="34" charset="-122"/>
                <a:ea typeface="微软雅黑" panose="020B0503020204020204" pitchFamily="34" charset="-122"/>
              </a:rPr>
              <a:t>三个主节点</a:t>
            </a:r>
            <a:r>
              <a:rPr lang="zh-CN" altLang="en-US" sz="2400" dirty="0">
                <a:solidFill>
                  <a:srgbClr val="007C6A"/>
                </a:solidFill>
                <a:latin typeface="微软雅黑" panose="020B0503020204020204" pitchFamily="34" charset="-122"/>
                <a:ea typeface="微软雅黑" panose="020B0503020204020204" pitchFamily="34" charset="-122"/>
              </a:rPr>
              <a:t>。</a:t>
            </a:r>
            <a:endParaRPr lang="en-US" altLang="zh-CN" sz="2400" dirty="0">
              <a:solidFill>
                <a:srgbClr val="007C6A"/>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400" dirty="0">
                <a:solidFill>
                  <a:srgbClr val="007C6A"/>
                </a:solidFill>
                <a:latin typeface="微软雅黑" panose="020B0503020204020204" pitchFamily="34" charset="-122"/>
                <a:ea typeface="微软雅黑" panose="020B0503020204020204" pitchFamily="34" charset="-122"/>
              </a:rPr>
              <a:t>选项 </a:t>
            </a:r>
            <a:r>
              <a:rPr lang="en-US" altLang="zh-CN" sz="2400" dirty="0">
                <a:solidFill>
                  <a:srgbClr val="007C6A"/>
                </a:solidFill>
                <a:latin typeface="微软雅黑" panose="020B0503020204020204" pitchFamily="34" charset="-122"/>
                <a:ea typeface="微软雅黑" panose="020B0503020204020204" pitchFamily="34" charset="-122"/>
              </a:rPr>
              <a:t>--replicas 1 </a:t>
            </a:r>
            <a:r>
              <a:rPr lang="zh-CN" altLang="en-US" sz="2400" dirty="0">
                <a:solidFill>
                  <a:srgbClr val="007C6A"/>
                </a:solidFill>
                <a:latin typeface="微软雅黑" panose="020B0503020204020204" pitchFamily="34" charset="-122"/>
                <a:ea typeface="微软雅黑" panose="020B0503020204020204" pitchFamily="34" charset="-122"/>
              </a:rPr>
              <a:t>表示我们希望为集群中的每个主节点创建一个从节点。</a:t>
            </a:r>
            <a:endParaRPr lang="en-US" altLang="zh-CN" sz="2400" dirty="0">
              <a:solidFill>
                <a:srgbClr val="007C6A"/>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400" dirty="0">
                <a:solidFill>
                  <a:srgbClr val="007C6A"/>
                </a:solidFill>
                <a:latin typeface="微软雅黑" panose="020B0503020204020204" pitchFamily="34" charset="-122"/>
                <a:ea typeface="微软雅黑" panose="020B0503020204020204" pitchFamily="34" charset="-122"/>
              </a:rPr>
              <a:t>分配原则尽量保证每个主数据库运行在不同的</a:t>
            </a:r>
            <a:r>
              <a:rPr lang="en-US" altLang="zh-CN" sz="2400" dirty="0">
                <a:solidFill>
                  <a:srgbClr val="007C6A"/>
                </a:solidFill>
                <a:latin typeface="微软雅黑" panose="020B0503020204020204" pitchFamily="34" charset="-122"/>
                <a:ea typeface="微软雅黑" panose="020B0503020204020204" pitchFamily="34" charset="-122"/>
              </a:rPr>
              <a:t>IP</a:t>
            </a:r>
            <a:r>
              <a:rPr lang="zh-CN" altLang="en-US" sz="2400" dirty="0">
                <a:solidFill>
                  <a:srgbClr val="007C6A"/>
                </a:solidFill>
                <a:latin typeface="微软雅黑" panose="020B0503020204020204" pitchFamily="34" charset="-122"/>
                <a:ea typeface="微软雅黑" panose="020B0503020204020204" pitchFamily="34" charset="-122"/>
              </a:rPr>
              <a:t>地址，每个从库和主库不在一个</a:t>
            </a:r>
            <a:r>
              <a:rPr lang="en-US" altLang="zh-CN" sz="2400" dirty="0">
                <a:solidFill>
                  <a:srgbClr val="007C6A"/>
                </a:solidFill>
                <a:latin typeface="微软雅黑" panose="020B0503020204020204" pitchFamily="34" charset="-122"/>
                <a:ea typeface="微软雅黑" panose="020B0503020204020204" pitchFamily="34" charset="-122"/>
              </a:rPr>
              <a:t>IP</a:t>
            </a:r>
            <a:r>
              <a:rPr lang="zh-CN" altLang="en-US" sz="2400" dirty="0">
                <a:solidFill>
                  <a:srgbClr val="007C6A"/>
                </a:solidFill>
                <a:latin typeface="微软雅黑" panose="020B0503020204020204" pitchFamily="34" charset="-122"/>
                <a:ea typeface="微软雅黑" panose="020B0503020204020204" pitchFamily="34" charset="-122"/>
              </a:rPr>
              <a:t>地址上。</a:t>
            </a:r>
          </a:p>
        </p:txBody>
      </p:sp>
    </p:spTree>
    <p:custDataLst>
      <p:tags r:id="rId1"/>
    </p:custData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集群</a:t>
            </a:r>
            <a:endParaRPr lang="en-US" altLang="zh-CN" sz="2000" dirty="0">
              <a:effectLst>
                <a:outerShdw blurRad="38100" dist="19050" dir="2700000" algn="tl" rotWithShape="0">
                  <a:schemeClr val="dk1">
                    <a:alpha val="40000"/>
                  </a:schemeClr>
                </a:outerShdw>
              </a:effectLst>
            </a:endParaRPr>
          </a:p>
        </p:txBody>
      </p:sp>
      <p:sp>
        <p:nvSpPr>
          <p:cNvPr id="8" name="矩形 7"/>
          <p:cNvSpPr/>
          <p:nvPr/>
        </p:nvSpPr>
        <p:spPr>
          <a:xfrm>
            <a:off x="4041440" y="443312"/>
            <a:ext cx="4572000" cy="1200329"/>
          </a:xfrm>
          <a:prstGeom prst="rect">
            <a:avLst/>
          </a:prstGeom>
          <a:solidFill>
            <a:schemeClr val="tx1"/>
          </a:solidFill>
          <a:ln>
            <a:solidFill>
              <a:schemeClr val="bg1"/>
            </a:solidFill>
          </a:ln>
        </p:spPr>
        <p:txBody>
          <a:bodyPr>
            <a:spAutoFit/>
          </a:bodyPr>
          <a:lstStyle/>
          <a:p>
            <a:r>
              <a:rPr lang="zh-CN" altLang="en-US" b="1" dirty="0">
                <a:solidFill>
                  <a:schemeClr val="bg1"/>
                </a:solidFill>
              </a:rPr>
              <a:t>[OK] All nodes agree about slots configuration.</a:t>
            </a:r>
          </a:p>
          <a:p>
            <a:r>
              <a:rPr lang="zh-CN" altLang="en-US" b="1" dirty="0">
                <a:solidFill>
                  <a:schemeClr val="bg1"/>
                </a:solidFill>
              </a:rPr>
              <a:t>&gt;&gt;&gt; Check for open slots...</a:t>
            </a:r>
          </a:p>
          <a:p>
            <a:r>
              <a:rPr lang="zh-CN" altLang="en-US" b="1" dirty="0">
                <a:solidFill>
                  <a:schemeClr val="bg1"/>
                </a:solidFill>
              </a:rPr>
              <a:t>&gt;&gt;&gt; Check slots coverage...</a:t>
            </a:r>
          </a:p>
          <a:p>
            <a:r>
              <a:rPr lang="zh-CN" altLang="en-US" b="1" dirty="0">
                <a:solidFill>
                  <a:srgbClr val="FF0000"/>
                </a:solidFill>
              </a:rPr>
              <a:t>[OK] All 16384 slots covered.</a:t>
            </a:r>
          </a:p>
        </p:txBody>
      </p:sp>
      <p:sp>
        <p:nvSpPr>
          <p:cNvPr id="9" name="矩形 8"/>
          <p:cNvSpPr/>
          <p:nvPr/>
        </p:nvSpPr>
        <p:spPr>
          <a:xfrm>
            <a:off x="225016" y="375296"/>
            <a:ext cx="2122697"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dirty="0">
                <a:solidFill>
                  <a:srgbClr val="007C6A"/>
                </a:solidFill>
                <a:latin typeface="微软雅黑" panose="020B0503020204020204" pitchFamily="34" charset="-122"/>
                <a:ea typeface="微软雅黑" panose="020B0503020204020204" pitchFamily="34" charset="-122"/>
              </a:rPr>
              <a:t>什么是</a:t>
            </a:r>
            <a:r>
              <a:rPr lang="en-US" altLang="zh-CN" sz="2400" b="1" dirty="0">
                <a:solidFill>
                  <a:srgbClr val="007C6A"/>
                </a:solidFill>
                <a:latin typeface="微软雅黑" panose="020B0503020204020204" pitchFamily="34" charset="-122"/>
                <a:ea typeface="微软雅黑" panose="020B0503020204020204" pitchFamily="34" charset="-122"/>
              </a:rPr>
              <a:t>slots</a:t>
            </a:r>
            <a:endParaRPr lang="zh-CN" altLang="en-US" sz="2400" b="1" dirty="0">
              <a:solidFill>
                <a:srgbClr val="007C6A"/>
              </a:solidFill>
              <a:latin typeface="微软雅黑" panose="020B0503020204020204" pitchFamily="34" charset="-122"/>
              <a:ea typeface="微软雅黑" panose="020B0503020204020204" pitchFamily="34" charset="-122"/>
            </a:endParaRPr>
          </a:p>
        </p:txBody>
      </p:sp>
      <p:sp>
        <p:nvSpPr>
          <p:cNvPr id="10" name="矩形 9"/>
          <p:cNvSpPr/>
          <p:nvPr/>
        </p:nvSpPr>
        <p:spPr>
          <a:xfrm>
            <a:off x="429509" y="1910030"/>
            <a:ext cx="8208912" cy="1323439"/>
          </a:xfrm>
          <a:prstGeom prst="rect">
            <a:avLst/>
          </a:prstGeom>
        </p:spPr>
        <p:txBody>
          <a:bodyPr wrap="square">
            <a:spAutoFit/>
          </a:bodyPr>
          <a:lstStyle/>
          <a:p>
            <a:pPr marL="342900" indent="-342900">
              <a:buFont typeface="Arial" panose="020B0604020202020204" pitchFamily="34" charset="0"/>
              <a:buChar char="•"/>
            </a:pPr>
            <a:r>
              <a:rPr lang="zh-CN" altLang="en-US" sz="2000" dirty="0">
                <a:solidFill>
                  <a:srgbClr val="007C6A"/>
                </a:solidFill>
                <a:latin typeface="微软雅黑" panose="020B0503020204020204" pitchFamily="34" charset="-122"/>
                <a:ea typeface="微软雅黑" panose="020B0503020204020204" pitchFamily="34" charset="-122"/>
              </a:rPr>
              <a:t>一个 </a:t>
            </a:r>
            <a:r>
              <a:rPr lang="en-US" altLang="zh-CN" sz="2000" dirty="0">
                <a:solidFill>
                  <a:srgbClr val="007C6A"/>
                </a:solidFill>
                <a:latin typeface="微软雅黑" panose="020B0503020204020204" pitchFamily="34" charset="-122"/>
                <a:ea typeface="微软雅黑" panose="020B0503020204020204" pitchFamily="34" charset="-122"/>
              </a:rPr>
              <a:t>Redis </a:t>
            </a:r>
            <a:r>
              <a:rPr lang="zh-CN" altLang="en-US" sz="2000" dirty="0">
                <a:solidFill>
                  <a:srgbClr val="007C6A"/>
                </a:solidFill>
                <a:latin typeface="微软雅黑" panose="020B0503020204020204" pitchFamily="34" charset="-122"/>
                <a:ea typeface="微软雅黑" panose="020B0503020204020204" pitchFamily="34" charset="-122"/>
              </a:rPr>
              <a:t>集群包含 </a:t>
            </a:r>
            <a:r>
              <a:rPr lang="en-US" altLang="zh-CN" sz="2000" dirty="0">
                <a:solidFill>
                  <a:srgbClr val="007C6A"/>
                </a:solidFill>
                <a:latin typeface="微软雅黑" panose="020B0503020204020204" pitchFamily="34" charset="-122"/>
                <a:ea typeface="微软雅黑" panose="020B0503020204020204" pitchFamily="34" charset="-122"/>
              </a:rPr>
              <a:t>16384 </a:t>
            </a:r>
            <a:r>
              <a:rPr lang="zh-CN" altLang="en-US" sz="2000" dirty="0">
                <a:solidFill>
                  <a:srgbClr val="007C6A"/>
                </a:solidFill>
                <a:latin typeface="微软雅黑" panose="020B0503020204020204" pitchFamily="34" charset="-122"/>
                <a:ea typeface="微软雅黑" panose="020B0503020204020204" pitchFamily="34" charset="-122"/>
              </a:rPr>
              <a:t>个插槽（</a:t>
            </a:r>
            <a:r>
              <a:rPr lang="en-US" altLang="zh-CN" sz="2000" dirty="0">
                <a:solidFill>
                  <a:srgbClr val="007C6A"/>
                </a:solidFill>
                <a:latin typeface="微软雅黑" panose="020B0503020204020204" pitchFamily="34" charset="-122"/>
                <a:ea typeface="微软雅黑" panose="020B0503020204020204" pitchFamily="34" charset="-122"/>
              </a:rPr>
              <a:t>hash slot</a:t>
            </a:r>
            <a:r>
              <a:rPr lang="zh-CN" altLang="en-US" sz="2000" dirty="0">
                <a:solidFill>
                  <a:srgbClr val="007C6A"/>
                </a:solidFill>
                <a:latin typeface="微软雅黑" panose="020B0503020204020204" pitchFamily="34" charset="-122"/>
                <a:ea typeface="微软雅黑" panose="020B0503020204020204" pitchFamily="34" charset="-122"/>
              </a:rPr>
              <a:t>）， 数据库中的每个键都属于这 </a:t>
            </a:r>
            <a:r>
              <a:rPr lang="en-US" altLang="zh-CN" sz="2000" dirty="0">
                <a:solidFill>
                  <a:srgbClr val="007C6A"/>
                </a:solidFill>
                <a:latin typeface="微软雅黑" panose="020B0503020204020204" pitchFamily="34" charset="-122"/>
                <a:ea typeface="微软雅黑" panose="020B0503020204020204" pitchFamily="34" charset="-122"/>
              </a:rPr>
              <a:t>16384 </a:t>
            </a:r>
            <a:r>
              <a:rPr lang="zh-CN" altLang="en-US" sz="2000" dirty="0">
                <a:solidFill>
                  <a:srgbClr val="007C6A"/>
                </a:solidFill>
                <a:latin typeface="微软雅黑" panose="020B0503020204020204" pitchFamily="34" charset="-122"/>
                <a:ea typeface="微软雅黑" panose="020B0503020204020204" pitchFamily="34" charset="-122"/>
              </a:rPr>
              <a:t>个插槽的其中一个， 集群使用公式 </a:t>
            </a:r>
            <a:r>
              <a:rPr lang="en-US" altLang="zh-CN" sz="2000" dirty="0">
                <a:solidFill>
                  <a:srgbClr val="007C6A"/>
                </a:solidFill>
                <a:latin typeface="微软雅黑" panose="020B0503020204020204" pitchFamily="34" charset="-122"/>
                <a:ea typeface="微软雅黑" panose="020B0503020204020204" pitchFamily="34" charset="-122"/>
              </a:rPr>
              <a:t>CRC16(key) % 16384 </a:t>
            </a:r>
            <a:r>
              <a:rPr lang="zh-CN" altLang="en-US" sz="2000" dirty="0">
                <a:solidFill>
                  <a:srgbClr val="007C6A"/>
                </a:solidFill>
                <a:latin typeface="微软雅黑" panose="020B0503020204020204" pitchFamily="34" charset="-122"/>
                <a:ea typeface="微软雅黑" panose="020B0503020204020204" pitchFamily="34" charset="-122"/>
              </a:rPr>
              <a:t>来计算键 </a:t>
            </a:r>
            <a:r>
              <a:rPr lang="en-US" altLang="zh-CN" sz="2000" dirty="0">
                <a:solidFill>
                  <a:srgbClr val="007C6A"/>
                </a:solidFill>
                <a:latin typeface="微软雅黑" panose="020B0503020204020204" pitchFamily="34" charset="-122"/>
                <a:ea typeface="微软雅黑" panose="020B0503020204020204" pitchFamily="34" charset="-122"/>
              </a:rPr>
              <a:t>key </a:t>
            </a:r>
            <a:r>
              <a:rPr lang="zh-CN" altLang="en-US" sz="2000" dirty="0">
                <a:solidFill>
                  <a:srgbClr val="007C6A"/>
                </a:solidFill>
                <a:latin typeface="微软雅黑" panose="020B0503020204020204" pitchFamily="34" charset="-122"/>
                <a:ea typeface="微软雅黑" panose="020B0503020204020204" pitchFamily="34" charset="-122"/>
              </a:rPr>
              <a:t>属于哪个槽， 其中 </a:t>
            </a:r>
            <a:r>
              <a:rPr lang="en-US" altLang="zh-CN" sz="2000" dirty="0">
                <a:solidFill>
                  <a:srgbClr val="007C6A"/>
                </a:solidFill>
                <a:latin typeface="微软雅黑" panose="020B0503020204020204" pitchFamily="34" charset="-122"/>
                <a:ea typeface="微软雅黑" panose="020B0503020204020204" pitchFamily="34" charset="-122"/>
              </a:rPr>
              <a:t>CRC16(key) </a:t>
            </a:r>
            <a:r>
              <a:rPr lang="zh-CN" altLang="en-US" sz="2000" dirty="0">
                <a:solidFill>
                  <a:srgbClr val="007C6A"/>
                </a:solidFill>
                <a:latin typeface="微软雅黑" panose="020B0503020204020204" pitchFamily="34" charset="-122"/>
                <a:ea typeface="微软雅黑" panose="020B0503020204020204" pitchFamily="34" charset="-122"/>
              </a:rPr>
              <a:t>语句用于计算键 </a:t>
            </a:r>
            <a:r>
              <a:rPr lang="en-US" altLang="zh-CN" sz="2000" dirty="0">
                <a:solidFill>
                  <a:srgbClr val="007C6A"/>
                </a:solidFill>
                <a:latin typeface="微软雅黑" panose="020B0503020204020204" pitchFamily="34" charset="-122"/>
                <a:ea typeface="微软雅黑" panose="020B0503020204020204" pitchFamily="34" charset="-122"/>
              </a:rPr>
              <a:t>key </a:t>
            </a:r>
            <a:r>
              <a:rPr lang="zh-CN" altLang="en-US" sz="2000" dirty="0">
                <a:solidFill>
                  <a:srgbClr val="007C6A"/>
                </a:solidFill>
                <a:latin typeface="微软雅黑" panose="020B0503020204020204" pitchFamily="34" charset="-122"/>
                <a:ea typeface="微软雅黑" panose="020B0503020204020204" pitchFamily="34" charset="-122"/>
              </a:rPr>
              <a:t>的 </a:t>
            </a:r>
            <a:r>
              <a:rPr lang="en-US" altLang="zh-CN" sz="2000" dirty="0">
                <a:solidFill>
                  <a:srgbClr val="007C6A"/>
                </a:solidFill>
                <a:latin typeface="微软雅黑" panose="020B0503020204020204" pitchFamily="34" charset="-122"/>
                <a:ea typeface="微软雅黑" panose="020B0503020204020204" pitchFamily="34" charset="-122"/>
              </a:rPr>
              <a:t>CRC16 </a:t>
            </a:r>
            <a:r>
              <a:rPr lang="zh-CN" altLang="en-US" sz="2000" dirty="0">
                <a:solidFill>
                  <a:srgbClr val="007C6A"/>
                </a:solidFill>
                <a:latin typeface="微软雅黑" panose="020B0503020204020204" pitchFamily="34" charset="-122"/>
                <a:ea typeface="微软雅黑" panose="020B0503020204020204" pitchFamily="34" charset="-122"/>
              </a:rPr>
              <a:t>校验和 。</a:t>
            </a:r>
          </a:p>
        </p:txBody>
      </p:sp>
      <p:sp>
        <p:nvSpPr>
          <p:cNvPr id="11" name="矩形 10"/>
          <p:cNvSpPr/>
          <p:nvPr/>
        </p:nvSpPr>
        <p:spPr>
          <a:xfrm>
            <a:off x="429509" y="3248005"/>
            <a:ext cx="8208912" cy="1631216"/>
          </a:xfrm>
          <a:prstGeom prst="rect">
            <a:avLst/>
          </a:prstGeom>
        </p:spPr>
        <p:txBody>
          <a:bodyPr wrap="square">
            <a:spAutoFit/>
          </a:bodyPr>
          <a:lstStyle/>
          <a:p>
            <a:pPr marL="342900" indent="-342900">
              <a:buFont typeface="Arial" panose="020B0604020202020204" pitchFamily="34" charset="0"/>
              <a:buChar char="•"/>
            </a:pPr>
            <a:r>
              <a:rPr lang="zh-CN" altLang="en-US" sz="2000" dirty="0">
                <a:solidFill>
                  <a:srgbClr val="007C6A"/>
                </a:solidFill>
                <a:latin typeface="微软雅黑" panose="020B0503020204020204" pitchFamily="34" charset="-122"/>
                <a:ea typeface="微软雅黑" panose="020B0503020204020204" pitchFamily="34" charset="-122"/>
              </a:rPr>
              <a:t>集群中的每个节点负责处理一部分插槽。 举个例子， 如果一个集群可以有主节点， 其中：</a:t>
            </a:r>
          </a:p>
          <a:p>
            <a:r>
              <a:rPr lang="zh-CN" altLang="en-US" sz="2000" dirty="0">
                <a:solidFill>
                  <a:srgbClr val="007C6A"/>
                </a:solidFill>
                <a:latin typeface="微软雅黑" panose="020B0503020204020204" pitchFamily="34" charset="-122"/>
                <a:ea typeface="微软雅黑" panose="020B0503020204020204" pitchFamily="34" charset="-122"/>
              </a:rPr>
              <a:t>        节点 </a:t>
            </a:r>
            <a:r>
              <a:rPr lang="en-US" altLang="zh-CN" sz="2000" dirty="0">
                <a:solidFill>
                  <a:srgbClr val="007C6A"/>
                </a:solidFill>
                <a:latin typeface="微软雅黑" panose="020B0503020204020204" pitchFamily="34" charset="-122"/>
                <a:ea typeface="微软雅黑" panose="020B0503020204020204" pitchFamily="34" charset="-122"/>
              </a:rPr>
              <a:t>A </a:t>
            </a:r>
            <a:r>
              <a:rPr lang="zh-CN" altLang="en-US" sz="2000" dirty="0">
                <a:solidFill>
                  <a:srgbClr val="007C6A"/>
                </a:solidFill>
                <a:latin typeface="微软雅黑" panose="020B0503020204020204" pitchFamily="34" charset="-122"/>
                <a:ea typeface="微软雅黑" panose="020B0503020204020204" pitchFamily="34" charset="-122"/>
              </a:rPr>
              <a:t>负责处理 </a:t>
            </a:r>
            <a:r>
              <a:rPr lang="en-US" altLang="zh-CN" sz="2000" dirty="0">
                <a:solidFill>
                  <a:srgbClr val="007C6A"/>
                </a:solidFill>
                <a:latin typeface="微软雅黑" panose="020B0503020204020204" pitchFamily="34" charset="-122"/>
                <a:ea typeface="微软雅黑" panose="020B0503020204020204" pitchFamily="34" charset="-122"/>
              </a:rPr>
              <a:t>0 </a:t>
            </a:r>
            <a:r>
              <a:rPr lang="zh-CN" altLang="en-US" sz="2000" dirty="0">
                <a:solidFill>
                  <a:srgbClr val="007C6A"/>
                </a:solidFill>
                <a:latin typeface="微软雅黑" panose="020B0503020204020204" pitchFamily="34" charset="-122"/>
                <a:ea typeface="微软雅黑" panose="020B0503020204020204" pitchFamily="34" charset="-122"/>
              </a:rPr>
              <a:t>号至 </a:t>
            </a:r>
            <a:r>
              <a:rPr lang="en-US" altLang="zh-CN" sz="2000" dirty="0">
                <a:solidFill>
                  <a:srgbClr val="007C6A"/>
                </a:solidFill>
                <a:latin typeface="微软雅黑" panose="020B0503020204020204" pitchFamily="34" charset="-122"/>
                <a:ea typeface="微软雅黑" panose="020B0503020204020204" pitchFamily="34" charset="-122"/>
              </a:rPr>
              <a:t>5500 </a:t>
            </a:r>
            <a:r>
              <a:rPr lang="zh-CN" altLang="en-US" sz="2000" dirty="0">
                <a:solidFill>
                  <a:srgbClr val="007C6A"/>
                </a:solidFill>
                <a:latin typeface="微软雅黑" panose="020B0503020204020204" pitchFamily="34" charset="-122"/>
                <a:ea typeface="微软雅黑" panose="020B0503020204020204" pitchFamily="34" charset="-122"/>
              </a:rPr>
              <a:t>号插槽。</a:t>
            </a:r>
          </a:p>
          <a:p>
            <a:r>
              <a:rPr lang="zh-CN" altLang="en-US" sz="2000" dirty="0">
                <a:solidFill>
                  <a:srgbClr val="007C6A"/>
                </a:solidFill>
                <a:latin typeface="微软雅黑" panose="020B0503020204020204" pitchFamily="34" charset="-122"/>
                <a:ea typeface="微软雅黑" panose="020B0503020204020204" pitchFamily="34" charset="-122"/>
              </a:rPr>
              <a:t>        节点 </a:t>
            </a:r>
            <a:r>
              <a:rPr lang="en-US" altLang="zh-CN" sz="2000" dirty="0">
                <a:solidFill>
                  <a:srgbClr val="007C6A"/>
                </a:solidFill>
                <a:latin typeface="微软雅黑" panose="020B0503020204020204" pitchFamily="34" charset="-122"/>
                <a:ea typeface="微软雅黑" panose="020B0503020204020204" pitchFamily="34" charset="-122"/>
              </a:rPr>
              <a:t>B </a:t>
            </a:r>
            <a:r>
              <a:rPr lang="zh-CN" altLang="en-US" sz="2000" dirty="0">
                <a:solidFill>
                  <a:srgbClr val="007C6A"/>
                </a:solidFill>
                <a:latin typeface="微软雅黑" panose="020B0503020204020204" pitchFamily="34" charset="-122"/>
                <a:ea typeface="微软雅黑" panose="020B0503020204020204" pitchFamily="34" charset="-122"/>
              </a:rPr>
              <a:t>负责处理 </a:t>
            </a:r>
            <a:r>
              <a:rPr lang="en-US" altLang="zh-CN" sz="2000" dirty="0">
                <a:solidFill>
                  <a:srgbClr val="007C6A"/>
                </a:solidFill>
                <a:latin typeface="微软雅黑" panose="020B0503020204020204" pitchFamily="34" charset="-122"/>
                <a:ea typeface="微软雅黑" panose="020B0503020204020204" pitchFamily="34" charset="-122"/>
              </a:rPr>
              <a:t>5501 </a:t>
            </a:r>
            <a:r>
              <a:rPr lang="zh-CN" altLang="en-US" sz="2000" dirty="0">
                <a:solidFill>
                  <a:srgbClr val="007C6A"/>
                </a:solidFill>
                <a:latin typeface="微软雅黑" panose="020B0503020204020204" pitchFamily="34" charset="-122"/>
                <a:ea typeface="微软雅黑" panose="020B0503020204020204" pitchFamily="34" charset="-122"/>
              </a:rPr>
              <a:t>号至 </a:t>
            </a:r>
            <a:r>
              <a:rPr lang="en-US" altLang="zh-CN" sz="2000" dirty="0">
                <a:solidFill>
                  <a:srgbClr val="007C6A"/>
                </a:solidFill>
                <a:latin typeface="微软雅黑" panose="020B0503020204020204" pitchFamily="34" charset="-122"/>
                <a:ea typeface="微软雅黑" panose="020B0503020204020204" pitchFamily="34" charset="-122"/>
              </a:rPr>
              <a:t>11000 </a:t>
            </a:r>
            <a:r>
              <a:rPr lang="zh-CN" altLang="en-US" sz="2000" dirty="0">
                <a:solidFill>
                  <a:srgbClr val="007C6A"/>
                </a:solidFill>
                <a:latin typeface="微软雅黑" panose="020B0503020204020204" pitchFamily="34" charset="-122"/>
                <a:ea typeface="微软雅黑" panose="020B0503020204020204" pitchFamily="34" charset="-122"/>
              </a:rPr>
              <a:t>号插槽。</a:t>
            </a:r>
          </a:p>
          <a:p>
            <a:r>
              <a:rPr lang="en-US" altLang="zh-CN" sz="2000" dirty="0">
                <a:solidFill>
                  <a:srgbClr val="007C6A"/>
                </a:solidFill>
                <a:latin typeface="微软雅黑" panose="020B0503020204020204" pitchFamily="34" charset="-122"/>
                <a:ea typeface="微软雅黑" panose="020B0503020204020204" pitchFamily="34" charset="-122"/>
              </a:rPr>
              <a:t>        </a:t>
            </a:r>
            <a:r>
              <a:rPr lang="zh-CN" altLang="en-US" sz="2000" dirty="0">
                <a:solidFill>
                  <a:srgbClr val="007C6A"/>
                </a:solidFill>
                <a:latin typeface="微软雅黑" panose="020B0503020204020204" pitchFamily="34" charset="-122"/>
                <a:ea typeface="微软雅黑" panose="020B0503020204020204" pitchFamily="34" charset="-122"/>
              </a:rPr>
              <a:t>节点 </a:t>
            </a:r>
            <a:r>
              <a:rPr lang="en-US" altLang="zh-CN" sz="2000" dirty="0">
                <a:solidFill>
                  <a:srgbClr val="007C6A"/>
                </a:solidFill>
                <a:latin typeface="微软雅黑" panose="020B0503020204020204" pitchFamily="34" charset="-122"/>
                <a:ea typeface="微软雅黑" panose="020B0503020204020204" pitchFamily="34" charset="-122"/>
              </a:rPr>
              <a:t>C </a:t>
            </a:r>
            <a:r>
              <a:rPr lang="zh-CN" altLang="en-US" sz="2000" dirty="0">
                <a:solidFill>
                  <a:srgbClr val="007C6A"/>
                </a:solidFill>
                <a:latin typeface="微软雅黑" panose="020B0503020204020204" pitchFamily="34" charset="-122"/>
                <a:ea typeface="微软雅黑" panose="020B0503020204020204" pitchFamily="34" charset="-122"/>
              </a:rPr>
              <a:t>负责处理 </a:t>
            </a:r>
            <a:r>
              <a:rPr lang="en-US" altLang="zh-CN" sz="2000" dirty="0">
                <a:solidFill>
                  <a:srgbClr val="007C6A"/>
                </a:solidFill>
                <a:latin typeface="微软雅黑" panose="020B0503020204020204" pitchFamily="34" charset="-122"/>
                <a:ea typeface="微软雅黑" panose="020B0503020204020204" pitchFamily="34" charset="-122"/>
              </a:rPr>
              <a:t>11001 </a:t>
            </a:r>
            <a:r>
              <a:rPr lang="zh-CN" altLang="en-US" sz="2000" dirty="0">
                <a:solidFill>
                  <a:srgbClr val="007C6A"/>
                </a:solidFill>
                <a:latin typeface="微软雅黑" panose="020B0503020204020204" pitchFamily="34" charset="-122"/>
                <a:ea typeface="微软雅黑" panose="020B0503020204020204" pitchFamily="34" charset="-122"/>
              </a:rPr>
              <a:t>号至 </a:t>
            </a:r>
            <a:r>
              <a:rPr lang="en-US" altLang="zh-CN" sz="2000" dirty="0">
                <a:solidFill>
                  <a:srgbClr val="007C6A"/>
                </a:solidFill>
                <a:latin typeface="微软雅黑" panose="020B0503020204020204" pitchFamily="34" charset="-122"/>
                <a:ea typeface="微软雅黑" panose="020B0503020204020204" pitchFamily="34" charset="-122"/>
              </a:rPr>
              <a:t>16383 </a:t>
            </a:r>
            <a:r>
              <a:rPr lang="zh-CN" altLang="en-US" sz="2000" dirty="0">
                <a:solidFill>
                  <a:srgbClr val="007C6A"/>
                </a:solidFill>
                <a:latin typeface="微软雅黑" panose="020B0503020204020204" pitchFamily="34" charset="-122"/>
                <a:ea typeface="微软雅黑" panose="020B0503020204020204" pitchFamily="34" charset="-122"/>
              </a:rPr>
              <a:t>号插槽。</a:t>
            </a:r>
          </a:p>
        </p:txBody>
      </p:sp>
    </p:spTree>
    <p:custDataLst>
      <p:tags r:id="rId1"/>
    </p:custData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集群</a:t>
            </a:r>
            <a:endParaRPr lang="en-US" altLang="zh-CN" sz="2000" dirty="0">
              <a:effectLst>
                <a:outerShdw blurRad="38100" dist="19050" dir="2700000" algn="tl" rotWithShape="0">
                  <a:schemeClr val="dk1">
                    <a:alpha val="40000"/>
                  </a:schemeClr>
                </a:outerShdw>
              </a:effectLst>
            </a:endParaRPr>
          </a:p>
        </p:txBody>
      </p:sp>
      <p:sp>
        <p:nvSpPr>
          <p:cNvPr id="7" name="矩形 6"/>
          <p:cNvSpPr/>
          <p:nvPr/>
        </p:nvSpPr>
        <p:spPr>
          <a:xfrm>
            <a:off x="204408" y="307817"/>
            <a:ext cx="2627642"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微软雅黑" panose="020B0503020204020204" pitchFamily="34" charset="-122"/>
                <a:ea typeface="微软雅黑" panose="020B0503020204020204" pitchFamily="34" charset="-122"/>
              </a:rPr>
              <a:t>在集群中录入值</a:t>
            </a:r>
          </a:p>
        </p:txBody>
      </p:sp>
      <p:sp>
        <p:nvSpPr>
          <p:cNvPr id="12" name="矩形 11"/>
          <p:cNvSpPr/>
          <p:nvPr/>
        </p:nvSpPr>
        <p:spPr>
          <a:xfrm>
            <a:off x="348424" y="1099905"/>
            <a:ext cx="8208912" cy="1015663"/>
          </a:xfrm>
          <a:prstGeom prst="rect">
            <a:avLst/>
          </a:prstGeom>
        </p:spPr>
        <p:txBody>
          <a:bodyPr wrap="square">
            <a:spAutoFit/>
          </a:bodyPr>
          <a:lstStyle/>
          <a:p>
            <a:pPr marL="342900" indent="-342900">
              <a:buFont typeface="Arial" panose="020B0604020202020204" pitchFamily="34" charset="0"/>
              <a:buChar char="•"/>
            </a:pPr>
            <a:r>
              <a:rPr lang="zh-CN" altLang="en-US" sz="2000">
                <a:solidFill>
                  <a:srgbClr val="007C6A"/>
                </a:solidFill>
                <a:latin typeface="微软雅黑" panose="020B0503020204020204" pitchFamily="34" charset="-122"/>
                <a:ea typeface="微软雅黑" panose="020B0503020204020204" pitchFamily="34" charset="-122"/>
              </a:rPr>
              <a:t>在</a:t>
            </a:r>
            <a:r>
              <a:rPr lang="en-US" altLang="zh-CN" sz="2000">
                <a:solidFill>
                  <a:srgbClr val="007C6A"/>
                </a:solidFill>
                <a:latin typeface="微软雅黑" panose="020B0503020204020204" pitchFamily="34" charset="-122"/>
                <a:ea typeface="微软雅黑" panose="020B0503020204020204" pitchFamily="34" charset="-122"/>
              </a:rPr>
              <a:t>redis-cli</a:t>
            </a:r>
            <a:r>
              <a:rPr lang="zh-CN" altLang="en-US" sz="2000">
                <a:solidFill>
                  <a:srgbClr val="007C6A"/>
                </a:solidFill>
                <a:latin typeface="微软雅黑" panose="020B0503020204020204" pitchFamily="34" charset="-122"/>
                <a:ea typeface="微软雅黑" panose="020B0503020204020204" pitchFamily="34" charset="-122"/>
              </a:rPr>
              <a:t>每次录入、查询键值，</a:t>
            </a:r>
            <a:r>
              <a:rPr lang="en-US" altLang="zh-CN" sz="2000">
                <a:solidFill>
                  <a:srgbClr val="007C6A"/>
                </a:solidFill>
                <a:latin typeface="微软雅黑" panose="020B0503020204020204" pitchFamily="34" charset="-122"/>
                <a:ea typeface="微软雅黑" panose="020B0503020204020204" pitchFamily="34" charset="-122"/>
              </a:rPr>
              <a:t>redis</a:t>
            </a:r>
            <a:r>
              <a:rPr lang="zh-CN" altLang="en-US" sz="2000">
                <a:solidFill>
                  <a:srgbClr val="007C6A"/>
                </a:solidFill>
                <a:latin typeface="微软雅黑" panose="020B0503020204020204" pitchFamily="34" charset="-122"/>
                <a:ea typeface="微软雅黑" panose="020B0503020204020204" pitchFamily="34" charset="-122"/>
              </a:rPr>
              <a:t>都会计算出该</a:t>
            </a:r>
            <a:r>
              <a:rPr lang="en-US" altLang="zh-CN" sz="2000">
                <a:solidFill>
                  <a:srgbClr val="007C6A"/>
                </a:solidFill>
                <a:latin typeface="微软雅黑" panose="020B0503020204020204" pitchFamily="34" charset="-122"/>
                <a:ea typeface="微软雅黑" panose="020B0503020204020204" pitchFamily="34" charset="-122"/>
              </a:rPr>
              <a:t>key</a:t>
            </a:r>
            <a:r>
              <a:rPr lang="zh-CN" altLang="en-US" sz="2000">
                <a:solidFill>
                  <a:srgbClr val="007C6A"/>
                </a:solidFill>
                <a:latin typeface="微软雅黑" panose="020B0503020204020204" pitchFamily="34" charset="-122"/>
                <a:ea typeface="微软雅黑" panose="020B0503020204020204" pitchFamily="34" charset="-122"/>
              </a:rPr>
              <a:t>应该送往的插槽，如果不是该客户端对应服务器的插槽，</a:t>
            </a:r>
            <a:r>
              <a:rPr lang="en-US" altLang="zh-CN" sz="2000">
                <a:solidFill>
                  <a:srgbClr val="007C6A"/>
                </a:solidFill>
                <a:latin typeface="微软雅黑" panose="020B0503020204020204" pitchFamily="34" charset="-122"/>
                <a:ea typeface="微软雅黑" panose="020B0503020204020204" pitchFamily="34" charset="-122"/>
              </a:rPr>
              <a:t>redis</a:t>
            </a:r>
            <a:r>
              <a:rPr lang="zh-CN" altLang="en-US" sz="2000">
                <a:solidFill>
                  <a:srgbClr val="007C6A"/>
                </a:solidFill>
                <a:latin typeface="微软雅黑" panose="020B0503020204020204" pitchFamily="34" charset="-122"/>
                <a:ea typeface="微软雅黑" panose="020B0503020204020204" pitchFamily="34" charset="-122"/>
              </a:rPr>
              <a:t>会报错，并告知应前往的</a:t>
            </a:r>
            <a:r>
              <a:rPr lang="en-US" altLang="zh-CN" sz="2000">
                <a:solidFill>
                  <a:srgbClr val="007C6A"/>
                </a:solidFill>
                <a:latin typeface="微软雅黑" panose="020B0503020204020204" pitchFamily="34" charset="-122"/>
                <a:ea typeface="微软雅黑" panose="020B0503020204020204" pitchFamily="34" charset="-122"/>
              </a:rPr>
              <a:t>redis</a:t>
            </a:r>
            <a:r>
              <a:rPr lang="zh-CN" altLang="en-US" sz="2000">
                <a:solidFill>
                  <a:srgbClr val="007C6A"/>
                </a:solidFill>
                <a:latin typeface="微软雅黑" panose="020B0503020204020204" pitchFamily="34" charset="-122"/>
                <a:ea typeface="微软雅黑" panose="020B0503020204020204" pitchFamily="34" charset="-122"/>
              </a:rPr>
              <a:t>实例地址和端口。</a:t>
            </a:r>
          </a:p>
        </p:txBody>
      </p:sp>
      <p:sp>
        <p:nvSpPr>
          <p:cNvPr id="13" name="矩形 12"/>
          <p:cNvSpPr/>
          <p:nvPr/>
        </p:nvSpPr>
        <p:spPr>
          <a:xfrm>
            <a:off x="343727" y="2185975"/>
            <a:ext cx="8208912" cy="1015663"/>
          </a:xfrm>
          <a:prstGeom prst="rect">
            <a:avLst/>
          </a:prstGeom>
        </p:spPr>
        <p:txBody>
          <a:bodyPr wrap="square">
            <a:spAutoFit/>
          </a:bodyPr>
          <a:lstStyle/>
          <a:p>
            <a:pPr marL="342900" indent="-342900">
              <a:buFont typeface="Arial" panose="020B0604020202020204" pitchFamily="34" charset="0"/>
              <a:buChar char="•"/>
            </a:pPr>
            <a:r>
              <a:rPr lang="en-US" altLang="zh-CN" sz="2000" dirty="0" err="1">
                <a:solidFill>
                  <a:srgbClr val="007C6A"/>
                </a:solidFill>
                <a:latin typeface="微软雅黑" panose="020B0503020204020204" pitchFamily="34" charset="-122"/>
                <a:ea typeface="微软雅黑" panose="020B0503020204020204" pitchFamily="34" charset="-122"/>
              </a:rPr>
              <a:t>redis</a:t>
            </a:r>
            <a:r>
              <a:rPr lang="en-US" altLang="zh-CN" sz="2000" dirty="0">
                <a:solidFill>
                  <a:srgbClr val="007C6A"/>
                </a:solidFill>
                <a:latin typeface="微软雅黑" panose="020B0503020204020204" pitchFamily="34" charset="-122"/>
                <a:ea typeface="微软雅黑" panose="020B0503020204020204" pitchFamily="34" charset="-122"/>
              </a:rPr>
              <a:t>-cli</a:t>
            </a:r>
            <a:r>
              <a:rPr lang="zh-CN" altLang="en-US" sz="2000" dirty="0">
                <a:solidFill>
                  <a:srgbClr val="007C6A"/>
                </a:solidFill>
                <a:latin typeface="微软雅黑" panose="020B0503020204020204" pitchFamily="34" charset="-122"/>
                <a:ea typeface="微软雅黑" panose="020B0503020204020204" pitchFamily="34" charset="-122"/>
              </a:rPr>
              <a:t>客户端提供了 </a:t>
            </a:r>
            <a:r>
              <a:rPr lang="en-US" altLang="zh-CN" sz="2000" dirty="0">
                <a:solidFill>
                  <a:srgbClr val="007C6A"/>
                </a:solidFill>
                <a:latin typeface="微软雅黑" panose="020B0503020204020204" pitchFamily="34" charset="-122"/>
                <a:ea typeface="微软雅黑" panose="020B0503020204020204" pitchFamily="34" charset="-122"/>
              </a:rPr>
              <a:t>–c </a:t>
            </a:r>
            <a:r>
              <a:rPr lang="zh-CN" altLang="en-US" sz="2000" dirty="0">
                <a:solidFill>
                  <a:srgbClr val="007C6A"/>
                </a:solidFill>
                <a:latin typeface="微软雅黑" panose="020B0503020204020204" pitchFamily="34" charset="-122"/>
                <a:ea typeface="微软雅黑" panose="020B0503020204020204" pitchFamily="34" charset="-122"/>
              </a:rPr>
              <a:t>参数实现自动重定向。</a:t>
            </a:r>
            <a:endParaRPr lang="en-US" altLang="zh-CN" sz="2000" dirty="0">
              <a:solidFill>
                <a:srgbClr val="007C6A"/>
              </a:solidFill>
              <a:latin typeface="微软雅黑" panose="020B0503020204020204" pitchFamily="34" charset="-122"/>
              <a:ea typeface="微软雅黑" panose="020B0503020204020204" pitchFamily="34" charset="-122"/>
            </a:endParaRPr>
          </a:p>
          <a:p>
            <a:r>
              <a:rPr lang="zh-CN" altLang="en-US" sz="2000" dirty="0">
                <a:solidFill>
                  <a:srgbClr val="007C6A"/>
                </a:solidFill>
                <a:latin typeface="微软雅黑" panose="020B0503020204020204" pitchFamily="34" charset="-122"/>
                <a:ea typeface="微软雅黑" panose="020B0503020204020204" pitchFamily="34" charset="-122"/>
              </a:rPr>
              <a:t>     如 </a:t>
            </a:r>
            <a:r>
              <a:rPr lang="en-US" altLang="zh-CN" sz="2000" dirty="0" err="1">
                <a:solidFill>
                  <a:srgbClr val="007C6A"/>
                </a:solidFill>
                <a:latin typeface="微软雅黑" panose="020B0503020204020204" pitchFamily="34" charset="-122"/>
                <a:ea typeface="微软雅黑" panose="020B0503020204020204" pitchFamily="34" charset="-122"/>
              </a:rPr>
              <a:t>redis</a:t>
            </a:r>
            <a:r>
              <a:rPr lang="en-US" altLang="zh-CN" sz="2000" dirty="0">
                <a:solidFill>
                  <a:srgbClr val="007C6A"/>
                </a:solidFill>
                <a:latin typeface="微软雅黑" panose="020B0503020204020204" pitchFamily="34" charset="-122"/>
                <a:ea typeface="微软雅黑" panose="020B0503020204020204" pitchFamily="34" charset="-122"/>
              </a:rPr>
              <a:t>-cli  -c –p 6379 </a:t>
            </a:r>
            <a:r>
              <a:rPr lang="zh-CN" altLang="en-US" sz="2000" dirty="0">
                <a:solidFill>
                  <a:srgbClr val="007C6A"/>
                </a:solidFill>
                <a:latin typeface="微软雅黑" panose="020B0503020204020204" pitchFamily="34" charset="-122"/>
                <a:ea typeface="微软雅黑" panose="020B0503020204020204" pitchFamily="34" charset="-122"/>
              </a:rPr>
              <a:t>登入后，再录入、查询键值对可以自动重定向。</a:t>
            </a:r>
          </a:p>
        </p:txBody>
      </p:sp>
      <p:sp>
        <p:nvSpPr>
          <p:cNvPr id="14" name="矩形 13"/>
          <p:cNvSpPr/>
          <p:nvPr/>
        </p:nvSpPr>
        <p:spPr>
          <a:xfrm>
            <a:off x="343727" y="3869888"/>
            <a:ext cx="8208912" cy="707886"/>
          </a:xfrm>
          <a:prstGeom prst="rect">
            <a:avLst/>
          </a:prstGeom>
        </p:spPr>
        <p:txBody>
          <a:bodyPr wrap="square">
            <a:spAutoFit/>
          </a:bodyPr>
          <a:lstStyle/>
          <a:p>
            <a:pPr marL="342900" indent="-342900">
              <a:buFont typeface="Arial" panose="020B0604020202020204" pitchFamily="34" charset="0"/>
              <a:buChar char="•"/>
            </a:pPr>
            <a:r>
              <a:rPr lang="zh-CN" altLang="en-US" sz="2000" dirty="0">
                <a:solidFill>
                  <a:srgbClr val="007C6A"/>
                </a:solidFill>
                <a:latin typeface="微软雅黑" panose="020B0503020204020204" pitchFamily="34" charset="-122"/>
                <a:ea typeface="微软雅黑" panose="020B0503020204020204" pitchFamily="34" charset="-122"/>
              </a:rPr>
              <a:t>可以通过</a:t>
            </a:r>
            <a:r>
              <a:rPr lang="en-US" altLang="zh-CN" sz="2000" dirty="0">
                <a:solidFill>
                  <a:srgbClr val="007C6A"/>
                </a:solidFill>
                <a:latin typeface="微软雅黑" panose="020B0503020204020204" pitchFamily="34" charset="-122"/>
                <a:ea typeface="微软雅黑" panose="020B0503020204020204" pitchFamily="34" charset="-122"/>
              </a:rPr>
              <a:t>{}</a:t>
            </a:r>
            <a:r>
              <a:rPr lang="zh-CN" altLang="en-US" sz="2000" dirty="0">
                <a:solidFill>
                  <a:srgbClr val="007C6A"/>
                </a:solidFill>
                <a:latin typeface="微软雅黑" panose="020B0503020204020204" pitchFamily="34" charset="-122"/>
                <a:ea typeface="微软雅黑" panose="020B0503020204020204" pitchFamily="34" charset="-122"/>
              </a:rPr>
              <a:t>来定义组的概念，从而使</a:t>
            </a:r>
            <a:r>
              <a:rPr lang="en-US" altLang="zh-CN" sz="2000" dirty="0">
                <a:solidFill>
                  <a:srgbClr val="007C6A"/>
                </a:solidFill>
                <a:latin typeface="微软雅黑" panose="020B0503020204020204" pitchFamily="34" charset="-122"/>
                <a:ea typeface="微软雅黑" panose="020B0503020204020204" pitchFamily="34" charset="-122"/>
              </a:rPr>
              <a:t>key</a:t>
            </a:r>
            <a:r>
              <a:rPr lang="zh-CN" altLang="en-US" sz="2000" dirty="0">
                <a:solidFill>
                  <a:srgbClr val="007C6A"/>
                </a:solidFill>
                <a:latin typeface="微软雅黑" panose="020B0503020204020204" pitchFamily="34" charset="-122"/>
                <a:ea typeface="微软雅黑" panose="020B0503020204020204" pitchFamily="34" charset="-122"/>
              </a:rPr>
              <a:t>中</a:t>
            </a:r>
            <a:r>
              <a:rPr lang="en-US" altLang="zh-CN" sz="2000" dirty="0">
                <a:solidFill>
                  <a:srgbClr val="007C6A"/>
                </a:solidFill>
                <a:latin typeface="微软雅黑" panose="020B0503020204020204" pitchFamily="34" charset="-122"/>
                <a:ea typeface="微软雅黑" panose="020B0503020204020204" pitchFamily="34" charset="-122"/>
              </a:rPr>
              <a:t>{}</a:t>
            </a:r>
            <a:r>
              <a:rPr lang="zh-CN" altLang="en-US" sz="2000" dirty="0">
                <a:solidFill>
                  <a:srgbClr val="007C6A"/>
                </a:solidFill>
                <a:latin typeface="微软雅黑" panose="020B0503020204020204" pitchFamily="34" charset="-122"/>
                <a:ea typeface="微软雅黑" panose="020B0503020204020204" pitchFamily="34" charset="-122"/>
              </a:rPr>
              <a:t>内相同内容的键值对放到一个</a:t>
            </a:r>
            <a:r>
              <a:rPr lang="en-US" altLang="zh-CN" sz="2000" dirty="0">
                <a:solidFill>
                  <a:srgbClr val="007C6A"/>
                </a:solidFill>
                <a:latin typeface="微软雅黑" panose="020B0503020204020204" pitchFamily="34" charset="-122"/>
                <a:ea typeface="微软雅黑" panose="020B0503020204020204" pitchFamily="34" charset="-122"/>
              </a:rPr>
              <a:t>slot</a:t>
            </a:r>
            <a:r>
              <a:rPr lang="zh-CN" altLang="en-US" sz="2000" dirty="0">
                <a:solidFill>
                  <a:srgbClr val="007C6A"/>
                </a:solidFill>
                <a:latin typeface="微软雅黑" panose="020B0503020204020204" pitchFamily="34" charset="-122"/>
                <a:ea typeface="微软雅黑" panose="020B0503020204020204" pitchFamily="34" charset="-122"/>
              </a:rPr>
              <a:t>中去。</a:t>
            </a:r>
          </a:p>
        </p:txBody>
      </p:sp>
      <p:sp>
        <p:nvSpPr>
          <p:cNvPr id="15" name="矩形 14"/>
          <p:cNvSpPr/>
          <p:nvPr/>
        </p:nvSpPr>
        <p:spPr>
          <a:xfrm>
            <a:off x="343727" y="3335708"/>
            <a:ext cx="8208912" cy="400110"/>
          </a:xfrm>
          <a:prstGeom prst="rect">
            <a:avLst/>
          </a:prstGeom>
        </p:spPr>
        <p:txBody>
          <a:bodyPr wrap="square">
            <a:spAutoFit/>
          </a:bodyPr>
          <a:lstStyle/>
          <a:p>
            <a:pPr marL="342900" indent="-342900">
              <a:buFont typeface="Arial" panose="020B0604020202020204" pitchFamily="34" charset="0"/>
              <a:buChar char="•"/>
            </a:pPr>
            <a:r>
              <a:rPr lang="zh-CN" altLang="en-US" sz="2000" dirty="0">
                <a:solidFill>
                  <a:srgbClr val="007C6A"/>
                </a:solidFill>
                <a:latin typeface="微软雅黑" panose="020B0503020204020204" pitchFamily="34" charset="-122"/>
                <a:ea typeface="微软雅黑" panose="020B0503020204020204" pitchFamily="34" charset="-122"/>
              </a:rPr>
              <a:t>不在一个</a:t>
            </a:r>
            <a:r>
              <a:rPr lang="en-US" altLang="zh-CN" sz="2000" dirty="0">
                <a:solidFill>
                  <a:srgbClr val="007C6A"/>
                </a:solidFill>
                <a:latin typeface="微软雅黑" panose="020B0503020204020204" pitchFamily="34" charset="-122"/>
                <a:ea typeface="微软雅黑" panose="020B0503020204020204" pitchFamily="34" charset="-122"/>
              </a:rPr>
              <a:t>slot</a:t>
            </a:r>
            <a:r>
              <a:rPr lang="zh-CN" altLang="en-US" sz="2000" dirty="0">
                <a:solidFill>
                  <a:srgbClr val="007C6A"/>
                </a:solidFill>
                <a:latin typeface="微软雅黑" panose="020B0503020204020204" pitchFamily="34" charset="-122"/>
                <a:ea typeface="微软雅黑" panose="020B0503020204020204" pitchFamily="34" charset="-122"/>
              </a:rPr>
              <a:t>下的键值，是不能使用</a:t>
            </a:r>
            <a:r>
              <a:rPr lang="en-US" altLang="zh-CN" sz="2000" dirty="0" err="1">
                <a:solidFill>
                  <a:srgbClr val="007C6A"/>
                </a:solidFill>
                <a:latin typeface="微软雅黑" panose="020B0503020204020204" pitchFamily="34" charset="-122"/>
                <a:ea typeface="微软雅黑" panose="020B0503020204020204" pitchFamily="34" charset="-122"/>
              </a:rPr>
              <a:t>mget,mset</a:t>
            </a:r>
            <a:r>
              <a:rPr lang="zh-CN" altLang="en-US" sz="2000" dirty="0">
                <a:solidFill>
                  <a:srgbClr val="007C6A"/>
                </a:solidFill>
                <a:latin typeface="微软雅黑" panose="020B0503020204020204" pitchFamily="34" charset="-122"/>
                <a:ea typeface="微软雅黑" panose="020B0503020204020204" pitchFamily="34" charset="-122"/>
              </a:rPr>
              <a:t>等多键操作。</a:t>
            </a:r>
          </a:p>
        </p:txBody>
      </p:sp>
    </p:spTree>
    <p:custDataLst>
      <p:tags r:id="rId1"/>
    </p:custData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集群</a:t>
            </a:r>
            <a:endParaRPr lang="en-US" altLang="zh-CN" sz="2000" dirty="0">
              <a:effectLst>
                <a:outerShdw blurRad="38100" dist="19050" dir="2700000" algn="tl" rotWithShape="0">
                  <a:schemeClr val="dk1">
                    <a:alpha val="40000"/>
                  </a:schemeClr>
                </a:outerShdw>
              </a:effectLst>
            </a:endParaRPr>
          </a:p>
        </p:txBody>
      </p:sp>
      <p:sp>
        <p:nvSpPr>
          <p:cNvPr id="8" name="矩形 7"/>
          <p:cNvSpPr/>
          <p:nvPr/>
        </p:nvSpPr>
        <p:spPr>
          <a:xfrm>
            <a:off x="278024" y="400110"/>
            <a:ext cx="2627642"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dirty="0">
                <a:solidFill>
                  <a:srgbClr val="007C6A"/>
                </a:solidFill>
                <a:latin typeface="微软雅黑" panose="020B0503020204020204" pitchFamily="34" charset="-122"/>
                <a:ea typeface="微软雅黑" panose="020B0503020204020204" pitchFamily="34" charset="-122"/>
              </a:rPr>
              <a:t>查询集群中的值</a:t>
            </a:r>
          </a:p>
        </p:txBody>
      </p:sp>
      <p:sp>
        <p:nvSpPr>
          <p:cNvPr id="9" name="矩形 8"/>
          <p:cNvSpPr/>
          <p:nvPr/>
        </p:nvSpPr>
        <p:spPr>
          <a:xfrm>
            <a:off x="926096" y="1336214"/>
            <a:ext cx="7416824" cy="3416320"/>
          </a:xfrm>
          <a:prstGeom prst="rect">
            <a:avLst/>
          </a:prstGeom>
        </p:spPr>
        <p:txBody>
          <a:bodyPr wrap="square">
            <a:spAutoFit/>
          </a:bodyPr>
          <a:lstStyle/>
          <a:p>
            <a:pPr>
              <a:lnSpc>
                <a:spcPct val="150000"/>
              </a:lnSpc>
            </a:pPr>
            <a:endParaRPr lang="en-US" altLang="zh-CN" dirty="0">
              <a:solidFill>
                <a:srgbClr val="007C6A"/>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dirty="0">
                <a:solidFill>
                  <a:srgbClr val="007C6A"/>
                </a:solidFill>
                <a:latin typeface="微软雅黑" panose="020B0503020204020204" pitchFamily="34" charset="-122"/>
                <a:ea typeface="微软雅黑" panose="020B0503020204020204" pitchFamily="34" charset="-122"/>
              </a:rPr>
              <a:t>CLUSTER KEYSLOT &lt;key&gt; </a:t>
            </a:r>
            <a:r>
              <a:rPr lang="zh-CN" altLang="en-US" dirty="0">
                <a:solidFill>
                  <a:srgbClr val="007C6A"/>
                </a:solidFill>
                <a:latin typeface="微软雅黑" panose="020B0503020204020204" pitchFamily="34" charset="-122"/>
                <a:ea typeface="微软雅黑" panose="020B0503020204020204" pitchFamily="34" charset="-122"/>
              </a:rPr>
              <a:t>计算键 </a:t>
            </a:r>
            <a:r>
              <a:rPr lang="en-US" altLang="zh-CN" dirty="0">
                <a:solidFill>
                  <a:srgbClr val="007C6A"/>
                </a:solidFill>
                <a:latin typeface="微软雅黑" panose="020B0503020204020204" pitchFamily="34" charset="-122"/>
                <a:ea typeface="微软雅黑" panose="020B0503020204020204" pitchFamily="34" charset="-122"/>
              </a:rPr>
              <a:t>key </a:t>
            </a:r>
            <a:r>
              <a:rPr lang="zh-CN" altLang="en-US" dirty="0">
                <a:solidFill>
                  <a:srgbClr val="007C6A"/>
                </a:solidFill>
                <a:latin typeface="微软雅黑" panose="020B0503020204020204" pitchFamily="34" charset="-122"/>
                <a:ea typeface="微软雅黑" panose="020B0503020204020204" pitchFamily="34" charset="-122"/>
              </a:rPr>
              <a:t>应该被放置在哪个槽上。</a:t>
            </a:r>
            <a:endParaRPr lang="en-US" altLang="zh-CN" dirty="0">
              <a:solidFill>
                <a:srgbClr val="007C6A"/>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en-US" altLang="zh-CN" dirty="0">
              <a:solidFill>
                <a:srgbClr val="007C6A"/>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dirty="0">
                <a:solidFill>
                  <a:srgbClr val="007C6A"/>
                </a:solidFill>
                <a:latin typeface="微软雅黑" panose="020B0503020204020204" pitchFamily="34" charset="-122"/>
                <a:ea typeface="微软雅黑" panose="020B0503020204020204" pitchFamily="34" charset="-122"/>
              </a:rPr>
              <a:t>CLUSTER COUNTKEYSINSLOT &lt;slot&gt; </a:t>
            </a:r>
            <a:r>
              <a:rPr lang="zh-CN" altLang="en-US" dirty="0">
                <a:solidFill>
                  <a:srgbClr val="007C6A"/>
                </a:solidFill>
                <a:latin typeface="微软雅黑" panose="020B0503020204020204" pitchFamily="34" charset="-122"/>
                <a:ea typeface="微软雅黑" panose="020B0503020204020204" pitchFamily="34" charset="-122"/>
              </a:rPr>
              <a:t>返回槽 </a:t>
            </a:r>
            <a:r>
              <a:rPr lang="en-US" altLang="zh-CN" dirty="0">
                <a:solidFill>
                  <a:srgbClr val="007C6A"/>
                </a:solidFill>
                <a:latin typeface="微软雅黑" panose="020B0503020204020204" pitchFamily="34" charset="-122"/>
                <a:ea typeface="微软雅黑" panose="020B0503020204020204" pitchFamily="34" charset="-122"/>
              </a:rPr>
              <a:t>slot </a:t>
            </a:r>
            <a:r>
              <a:rPr lang="zh-CN" altLang="en-US" dirty="0">
                <a:solidFill>
                  <a:srgbClr val="007C6A"/>
                </a:solidFill>
                <a:latin typeface="微软雅黑" panose="020B0503020204020204" pitchFamily="34" charset="-122"/>
                <a:ea typeface="微软雅黑" panose="020B0503020204020204" pitchFamily="34" charset="-122"/>
              </a:rPr>
              <a:t>目前包含的键值对数量。  </a:t>
            </a:r>
            <a:endParaRPr lang="en-US" altLang="zh-CN" dirty="0">
              <a:solidFill>
                <a:srgbClr val="007C6A"/>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zh-CN" altLang="en-US" dirty="0">
              <a:solidFill>
                <a:srgbClr val="007C6A"/>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dirty="0">
                <a:solidFill>
                  <a:srgbClr val="007C6A"/>
                </a:solidFill>
                <a:latin typeface="微软雅黑" panose="020B0503020204020204" pitchFamily="34" charset="-122"/>
                <a:ea typeface="微软雅黑" panose="020B0503020204020204" pitchFamily="34" charset="-122"/>
              </a:rPr>
              <a:t>CLUSTER GETKEYSINSLOT &lt;slot&gt; &lt;count&gt; </a:t>
            </a:r>
            <a:r>
              <a:rPr lang="zh-CN" altLang="en-US" dirty="0">
                <a:solidFill>
                  <a:srgbClr val="007C6A"/>
                </a:solidFill>
                <a:latin typeface="微软雅黑" panose="020B0503020204020204" pitchFamily="34" charset="-122"/>
                <a:ea typeface="微软雅黑" panose="020B0503020204020204" pitchFamily="34" charset="-122"/>
              </a:rPr>
              <a:t>返回 </a:t>
            </a:r>
            <a:r>
              <a:rPr lang="en-US" altLang="zh-CN" dirty="0">
                <a:solidFill>
                  <a:srgbClr val="007C6A"/>
                </a:solidFill>
                <a:latin typeface="微软雅黑" panose="020B0503020204020204" pitchFamily="34" charset="-122"/>
                <a:ea typeface="微软雅黑" panose="020B0503020204020204" pitchFamily="34" charset="-122"/>
              </a:rPr>
              <a:t>count </a:t>
            </a:r>
            <a:r>
              <a:rPr lang="zh-CN" altLang="en-US" dirty="0">
                <a:solidFill>
                  <a:srgbClr val="007C6A"/>
                </a:solidFill>
                <a:latin typeface="微软雅黑" panose="020B0503020204020204" pitchFamily="34" charset="-122"/>
                <a:ea typeface="微软雅黑" panose="020B0503020204020204" pitchFamily="34" charset="-122"/>
              </a:rPr>
              <a:t>个 </a:t>
            </a:r>
            <a:r>
              <a:rPr lang="en-US" altLang="zh-CN" dirty="0">
                <a:solidFill>
                  <a:srgbClr val="007C6A"/>
                </a:solidFill>
                <a:latin typeface="微软雅黑" panose="020B0503020204020204" pitchFamily="34" charset="-122"/>
                <a:ea typeface="微软雅黑" panose="020B0503020204020204" pitchFamily="34" charset="-122"/>
              </a:rPr>
              <a:t>slot </a:t>
            </a:r>
            <a:r>
              <a:rPr lang="zh-CN" altLang="en-US" dirty="0">
                <a:solidFill>
                  <a:srgbClr val="007C6A"/>
                </a:solidFill>
                <a:latin typeface="微软雅黑" panose="020B0503020204020204" pitchFamily="34" charset="-122"/>
                <a:ea typeface="微软雅黑" panose="020B0503020204020204" pitchFamily="34" charset="-122"/>
              </a:rPr>
              <a:t>槽中的键。</a:t>
            </a:r>
            <a:endParaRPr lang="zh-CN" altLang="en-US" b="0" i="0" dirty="0">
              <a:solidFill>
                <a:srgbClr val="007C6A"/>
              </a:solidFill>
              <a:effectLst/>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集群</a:t>
            </a:r>
            <a:endParaRPr lang="en-US" altLang="zh-CN" sz="2000" dirty="0">
              <a:effectLst>
                <a:outerShdw blurRad="38100" dist="19050" dir="2700000" algn="tl" rotWithShape="0">
                  <a:schemeClr val="dk1">
                    <a:alpha val="40000"/>
                  </a:schemeClr>
                </a:outerShdw>
              </a:effectLst>
            </a:endParaRPr>
          </a:p>
        </p:txBody>
      </p:sp>
      <p:sp>
        <p:nvSpPr>
          <p:cNvPr id="6" name="矩形 5"/>
          <p:cNvSpPr/>
          <p:nvPr/>
        </p:nvSpPr>
        <p:spPr>
          <a:xfrm>
            <a:off x="278024" y="297362"/>
            <a:ext cx="1704313" cy="581057"/>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微软雅黑" panose="020B0503020204020204" pitchFamily="34" charset="-122"/>
                <a:ea typeface="微软雅黑" panose="020B0503020204020204" pitchFamily="34" charset="-122"/>
              </a:rPr>
              <a:t>故障恢复</a:t>
            </a:r>
          </a:p>
        </p:txBody>
      </p:sp>
      <p:sp>
        <p:nvSpPr>
          <p:cNvPr id="7" name="矩形 6"/>
          <p:cNvSpPr/>
          <p:nvPr/>
        </p:nvSpPr>
        <p:spPr>
          <a:xfrm>
            <a:off x="566056" y="1089450"/>
            <a:ext cx="8244408" cy="499624"/>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dirty="0">
                <a:solidFill>
                  <a:srgbClr val="007C6A"/>
                </a:solidFill>
                <a:latin typeface="微软雅黑" panose="020B0503020204020204" pitchFamily="34" charset="-122"/>
                <a:ea typeface="微软雅黑" panose="020B0503020204020204" pitchFamily="34" charset="-122"/>
              </a:rPr>
              <a:t>如果主节点下线？从节点能否自动升为主节点？</a:t>
            </a:r>
            <a:endParaRPr lang="en-US" altLang="zh-CN" sz="2000" dirty="0">
              <a:solidFill>
                <a:srgbClr val="007C6A"/>
              </a:solidFill>
              <a:latin typeface="微软雅黑" panose="020B0503020204020204" pitchFamily="34" charset="-122"/>
              <a:ea typeface="微软雅黑" panose="020B0503020204020204" pitchFamily="34" charset="-122"/>
            </a:endParaRPr>
          </a:p>
        </p:txBody>
      </p:sp>
      <p:sp>
        <p:nvSpPr>
          <p:cNvPr id="10" name="矩形 9"/>
          <p:cNvSpPr/>
          <p:nvPr/>
        </p:nvSpPr>
        <p:spPr>
          <a:xfrm>
            <a:off x="566056" y="2100102"/>
            <a:ext cx="8244408" cy="553998"/>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a:solidFill>
                  <a:srgbClr val="007C6A"/>
                </a:solidFill>
                <a:latin typeface="微软雅黑" panose="020B0503020204020204" pitchFamily="34" charset="-122"/>
                <a:ea typeface="微软雅黑" panose="020B0503020204020204" pitchFamily="34" charset="-122"/>
              </a:rPr>
              <a:t>主节点恢复后，主从关系会如何？</a:t>
            </a:r>
            <a:endParaRPr lang="en-US" altLang="zh-CN" sz="2000">
              <a:solidFill>
                <a:srgbClr val="007C6A"/>
              </a:solidFill>
              <a:latin typeface="微软雅黑" panose="020B0503020204020204" pitchFamily="34" charset="-122"/>
              <a:ea typeface="微软雅黑" panose="020B0503020204020204" pitchFamily="34" charset="-122"/>
            </a:endParaRPr>
          </a:p>
        </p:txBody>
      </p:sp>
      <p:sp>
        <p:nvSpPr>
          <p:cNvPr id="11" name="矩形 10"/>
          <p:cNvSpPr/>
          <p:nvPr/>
        </p:nvSpPr>
        <p:spPr>
          <a:xfrm>
            <a:off x="566056" y="3105674"/>
            <a:ext cx="8244408" cy="553998"/>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a:solidFill>
                  <a:srgbClr val="007C6A"/>
                </a:solidFill>
                <a:latin typeface="微软雅黑" panose="020B0503020204020204" pitchFamily="34" charset="-122"/>
                <a:ea typeface="微软雅黑" panose="020B0503020204020204" pitchFamily="34" charset="-122"/>
              </a:rPr>
              <a:t>如果所有某一段插槽的主从节点都当掉，</a:t>
            </a:r>
            <a:r>
              <a:rPr lang="en-US" altLang="zh-CN" sz="2000">
                <a:solidFill>
                  <a:srgbClr val="007C6A"/>
                </a:solidFill>
                <a:latin typeface="微软雅黑" panose="020B0503020204020204" pitchFamily="34" charset="-122"/>
                <a:ea typeface="微软雅黑" panose="020B0503020204020204" pitchFamily="34" charset="-122"/>
              </a:rPr>
              <a:t>redis</a:t>
            </a:r>
            <a:r>
              <a:rPr lang="zh-CN" altLang="en-US" sz="2000">
                <a:solidFill>
                  <a:srgbClr val="007C6A"/>
                </a:solidFill>
                <a:latin typeface="微软雅黑" panose="020B0503020204020204" pitchFamily="34" charset="-122"/>
                <a:ea typeface="微软雅黑" panose="020B0503020204020204" pitchFamily="34" charset="-122"/>
              </a:rPr>
              <a:t>服务是否还能继续</a:t>
            </a:r>
            <a:r>
              <a:rPr lang="en-US" altLang="zh-CN" sz="2000">
                <a:solidFill>
                  <a:srgbClr val="007C6A"/>
                </a:solidFill>
                <a:latin typeface="微软雅黑" panose="020B0503020204020204" pitchFamily="34" charset="-122"/>
                <a:ea typeface="微软雅黑" panose="020B0503020204020204" pitchFamily="34" charset="-122"/>
              </a:rPr>
              <a:t>?</a:t>
            </a:r>
          </a:p>
        </p:txBody>
      </p:sp>
      <p:sp>
        <p:nvSpPr>
          <p:cNvPr id="12" name="矩形 11"/>
          <p:cNvSpPr/>
          <p:nvPr/>
        </p:nvSpPr>
        <p:spPr>
          <a:xfrm>
            <a:off x="574197" y="3899662"/>
            <a:ext cx="8244408" cy="1106805"/>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000">
                <a:solidFill>
                  <a:srgbClr val="007C6A"/>
                </a:solidFill>
                <a:latin typeface="微软雅黑" panose="020B0503020204020204" pitchFamily="34" charset="-122"/>
                <a:ea typeface="微软雅黑" panose="020B0503020204020204" pitchFamily="34" charset="-122"/>
              </a:rPr>
              <a:t>redis.conf</a:t>
            </a:r>
            <a:r>
              <a:rPr lang="zh-CN" altLang="en-US" sz="2000">
                <a:solidFill>
                  <a:srgbClr val="007C6A"/>
                </a:solidFill>
                <a:latin typeface="微软雅黑" panose="020B0503020204020204" pitchFamily="34" charset="-122"/>
                <a:ea typeface="微软雅黑" panose="020B0503020204020204" pitchFamily="34" charset="-122"/>
              </a:rPr>
              <a:t>中的参数  </a:t>
            </a:r>
            <a:r>
              <a:rPr lang="en-US" altLang="zh-CN" sz="2400">
                <a:solidFill>
                  <a:srgbClr val="C00000"/>
                </a:solidFill>
              </a:rPr>
              <a:t>cluster-require-full-coverage</a:t>
            </a:r>
          </a:p>
          <a:p>
            <a:pPr marL="342900" indent="-342900">
              <a:lnSpc>
                <a:spcPct val="150000"/>
              </a:lnSpc>
              <a:buFont typeface="Arial" panose="020B0604020202020204" pitchFamily="34" charset="0"/>
              <a:buChar char="•"/>
            </a:pPr>
            <a:r>
              <a:rPr lang="en-US" altLang="zh-CN" sz="2000"/>
              <a:t>16384个slot都正常的时候才能对外提供服务 </a:t>
            </a:r>
            <a:endParaRPr lang="en-US" altLang="zh-CN" sz="2000">
              <a:solidFill>
                <a:srgbClr val="007C6A"/>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集群</a:t>
            </a:r>
            <a:endParaRPr lang="en-US" altLang="zh-CN" sz="2000" dirty="0">
              <a:effectLst>
                <a:outerShdw blurRad="38100" dist="19050" dir="2700000" algn="tl" rotWithShape="0">
                  <a:schemeClr val="dk1">
                    <a:alpha val="40000"/>
                  </a:schemeClr>
                </a:outerShdw>
              </a:effectLst>
            </a:endParaRPr>
          </a:p>
        </p:txBody>
      </p:sp>
      <p:sp>
        <p:nvSpPr>
          <p:cNvPr id="8" name="矩形 7"/>
          <p:cNvSpPr/>
          <p:nvPr/>
        </p:nvSpPr>
        <p:spPr>
          <a:xfrm>
            <a:off x="263263" y="400110"/>
            <a:ext cx="2784737"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微软雅黑" panose="020B0503020204020204" pitchFamily="34" charset="-122"/>
                <a:ea typeface="微软雅黑" panose="020B0503020204020204" pitchFamily="34" charset="-122"/>
              </a:rPr>
              <a:t>集群的</a:t>
            </a:r>
            <a:r>
              <a:rPr lang="en-US" altLang="zh-CN" sz="2400" b="1">
                <a:solidFill>
                  <a:srgbClr val="007C6A"/>
                </a:solidFill>
                <a:latin typeface="微软雅黑" panose="020B0503020204020204" pitchFamily="34" charset="-122"/>
                <a:ea typeface="微软雅黑" panose="020B0503020204020204" pitchFamily="34" charset="-122"/>
              </a:rPr>
              <a:t>Jedis</a:t>
            </a:r>
            <a:r>
              <a:rPr lang="zh-CN" altLang="en-US" sz="2400" b="1">
                <a:solidFill>
                  <a:srgbClr val="007C6A"/>
                </a:solidFill>
                <a:latin typeface="微软雅黑" panose="020B0503020204020204" pitchFamily="34" charset="-122"/>
                <a:ea typeface="微软雅黑" panose="020B0503020204020204" pitchFamily="34" charset="-122"/>
              </a:rPr>
              <a:t>开发</a:t>
            </a:r>
          </a:p>
        </p:txBody>
      </p:sp>
      <p:sp>
        <p:nvSpPr>
          <p:cNvPr id="9" name="矩形 8"/>
          <p:cNvSpPr/>
          <p:nvPr/>
        </p:nvSpPr>
        <p:spPr>
          <a:xfrm>
            <a:off x="610387" y="1264206"/>
            <a:ext cx="7645764" cy="3693319"/>
          </a:xfrm>
          <a:prstGeom prst="rect">
            <a:avLst/>
          </a:prstGeom>
        </p:spPr>
        <p:txBody>
          <a:bodyPr wrap="square">
            <a:spAutoFit/>
          </a:bodyPr>
          <a:lstStyle/>
          <a:p>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class</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JedisClusterTest</a:t>
            </a:r>
            <a:r>
              <a:rPr lang="en-US" altLang="zh-CN" b="1" dirty="0">
                <a:solidFill>
                  <a:srgbClr val="000000"/>
                </a:solidFill>
                <a:latin typeface="Consolas" panose="020B0609020204030204" pitchFamily="49" charset="0"/>
              </a:rPr>
              <a:t> {</a:t>
            </a:r>
          </a:p>
          <a:p>
            <a:endParaRPr lang="zh-CN" altLang="en-US" dirty="0">
              <a:latin typeface="Consolas" panose="020B0609020204030204" pitchFamily="49" charset="0"/>
            </a:endParaRPr>
          </a:p>
          <a:p>
            <a:r>
              <a:rPr lang="en-US" altLang="zh-CN" b="1" dirty="0">
                <a:solidFill>
                  <a:srgbClr val="7F0055"/>
                </a:solidFill>
                <a:latin typeface="Consolas" panose="020B0609020204030204" pitchFamily="49" charset="0"/>
              </a:rPr>
              <a:t>  public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static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void</a:t>
            </a:r>
            <a:r>
              <a:rPr lang="en-US" altLang="zh-CN" b="1" dirty="0">
                <a:solidFill>
                  <a:srgbClr val="000000"/>
                </a:solidFill>
                <a:latin typeface="Consolas" panose="020B0609020204030204" pitchFamily="49" charset="0"/>
              </a:rPr>
              <a:t> main(String[] </a:t>
            </a:r>
            <a:r>
              <a:rPr lang="en-US" altLang="zh-CN" b="1" dirty="0" err="1">
                <a:solidFill>
                  <a:srgbClr val="6A3E3E"/>
                </a:solidFill>
                <a:latin typeface="Consolas" panose="020B0609020204030204" pitchFamily="49" charset="0"/>
              </a:rPr>
              <a:t>args</a:t>
            </a:r>
            <a:r>
              <a:rPr lang="en-US" altLang="zh-CN" b="1" dirty="0">
                <a:solidFill>
                  <a:srgbClr val="000000"/>
                </a:solidFill>
                <a:latin typeface="Consolas" panose="020B0609020204030204" pitchFamily="49" charset="0"/>
              </a:rPr>
              <a:t>) {</a:t>
            </a:r>
          </a:p>
          <a:p>
            <a:r>
              <a:rPr lang="en-US" altLang="zh-CN" dirty="0">
                <a:solidFill>
                  <a:srgbClr val="3F7F5F"/>
                </a:solidFill>
                <a:latin typeface="Consolas" panose="020B0609020204030204" pitchFamily="49" charset="0"/>
              </a:rPr>
              <a:t> </a:t>
            </a:r>
            <a:endParaRPr lang="zh-CN" altLang="en-US" dirty="0">
              <a:latin typeface="Consolas" panose="020B0609020204030204" pitchFamily="49" charset="0"/>
            </a:endParaRPr>
          </a:p>
          <a:p>
            <a:r>
              <a:rPr lang="en-US" altLang="zh-CN" dirty="0">
                <a:solidFill>
                  <a:srgbClr val="000000"/>
                </a:solidFill>
                <a:latin typeface="Consolas" panose="020B0609020204030204" pitchFamily="49" charset="0"/>
              </a:rPr>
              <a:t>     Set&lt;</a:t>
            </a:r>
            <a:r>
              <a:rPr lang="en-US" altLang="zh-CN" dirty="0" err="1">
                <a:solidFill>
                  <a:srgbClr val="000000"/>
                </a:solidFill>
                <a:latin typeface="Consolas" panose="020B0609020204030204" pitchFamily="49" charset="0"/>
              </a:rPr>
              <a:t>HostAndPort</a:t>
            </a:r>
            <a:r>
              <a:rPr lang="en-US" altLang="zh-CN" dirty="0">
                <a:solidFill>
                  <a:srgbClr val="000000"/>
                </a:solidFill>
                <a:latin typeface="Consolas" panose="020B0609020204030204" pitchFamily="49" charset="0"/>
              </a:rPr>
              <a:t>&gt; </a:t>
            </a:r>
            <a:r>
              <a:rPr lang="en-US" altLang="zh-CN" dirty="0">
                <a:solidFill>
                  <a:srgbClr val="6A3E3E"/>
                </a:solidFill>
                <a:latin typeface="Consolas" panose="020B0609020204030204" pitchFamily="49" charset="0"/>
              </a:rPr>
              <a:t>set</a:t>
            </a:r>
            <a:r>
              <a:rPr lang="en-US" altLang="zh-CN"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new</a:t>
            </a:r>
            <a:r>
              <a:rPr lang="en-US" altLang="zh-CN" b="1" dirty="0">
                <a:solidFill>
                  <a:srgbClr val="000000"/>
                </a:solidFill>
                <a:latin typeface="Consolas" panose="020B0609020204030204" pitchFamily="49" charset="0"/>
              </a:rPr>
              <a:t> HashSet&lt;</a:t>
            </a:r>
            <a:r>
              <a:rPr lang="en-US" altLang="zh-CN" b="1" dirty="0" err="1">
                <a:solidFill>
                  <a:srgbClr val="000000"/>
                </a:solidFill>
                <a:latin typeface="Consolas" panose="020B0609020204030204" pitchFamily="49" charset="0"/>
              </a:rPr>
              <a:t>HostAndPort</a:t>
            </a:r>
            <a:r>
              <a:rPr lang="en-US" altLang="zh-CN" b="1" dirty="0">
                <a:solidFill>
                  <a:srgbClr val="000000"/>
                </a:solidFill>
                <a:latin typeface="Consolas" panose="020B0609020204030204" pitchFamily="49" charset="0"/>
              </a:rPr>
              <a:t>&gt;();</a:t>
            </a:r>
          </a:p>
          <a:p>
            <a:r>
              <a:rPr lang="en-US" altLang="zh-CN" dirty="0">
                <a:solidFill>
                  <a:srgbClr val="6A3E3E"/>
                </a:solidFill>
                <a:latin typeface="Consolas" panose="020B0609020204030204" pitchFamily="49" charset="0"/>
              </a:rPr>
              <a:t>     </a:t>
            </a:r>
            <a:r>
              <a:rPr lang="en-US" altLang="zh-CN" dirty="0" err="1">
                <a:solidFill>
                  <a:srgbClr val="6A3E3E"/>
                </a:solidFill>
                <a:latin typeface="Consolas" panose="020B0609020204030204" pitchFamily="49" charset="0"/>
              </a:rPr>
              <a:t>set</a:t>
            </a:r>
            <a:r>
              <a:rPr lang="en-US" altLang="zh-CN" dirty="0" err="1">
                <a:solidFill>
                  <a:srgbClr val="000000"/>
                </a:solidFill>
                <a:latin typeface="Consolas" panose="020B0609020204030204" pitchFamily="49" charset="0"/>
              </a:rPr>
              <a:t>.add</a:t>
            </a:r>
            <a:r>
              <a:rPr lang="en-US" altLang="zh-CN" dirty="0">
                <a:solidFill>
                  <a:srgbClr val="000000"/>
                </a:solidFill>
                <a:latin typeface="Consolas" panose="020B0609020204030204" pitchFamily="49" charset="0"/>
              </a:rPr>
              <a:t>(</a:t>
            </a:r>
            <a:r>
              <a:rPr lang="en-US" altLang="zh-CN" b="1" dirty="0">
                <a:solidFill>
                  <a:srgbClr val="7F0055"/>
                </a:solidFill>
                <a:latin typeface="Consolas" panose="020B0609020204030204" pitchFamily="49" charset="0"/>
              </a:rPr>
              <a:t>new</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HostAndPort</a:t>
            </a:r>
            <a:r>
              <a:rPr lang="en-US" altLang="zh-CN" b="1" dirty="0">
                <a:solidFill>
                  <a:srgbClr val="000000"/>
                </a:solidFill>
                <a:latin typeface="Consolas" panose="020B0609020204030204" pitchFamily="49" charset="0"/>
              </a:rPr>
              <a:t>(</a:t>
            </a:r>
            <a:r>
              <a:rPr lang="en-US" altLang="zh-CN" b="1" dirty="0">
                <a:solidFill>
                  <a:srgbClr val="2A00FF"/>
                </a:solidFill>
                <a:latin typeface="Consolas" panose="020B0609020204030204" pitchFamily="49" charset="0"/>
              </a:rPr>
              <a:t>"192.168.31.211"</a:t>
            </a:r>
            <a:r>
              <a:rPr lang="en-US" altLang="zh-CN" b="1" dirty="0">
                <a:solidFill>
                  <a:srgbClr val="000000"/>
                </a:solidFill>
                <a:latin typeface="Consolas" panose="020B0609020204030204" pitchFamily="49" charset="0"/>
              </a:rPr>
              <a:t>,6379));</a:t>
            </a:r>
          </a:p>
          <a:p>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JedisCluster</a:t>
            </a:r>
            <a:r>
              <a:rPr lang="en-US" altLang="zh-CN" dirty="0">
                <a:solidFill>
                  <a:srgbClr val="000000"/>
                </a:solidFill>
                <a:latin typeface="Consolas" panose="020B0609020204030204" pitchFamily="49" charset="0"/>
              </a:rPr>
              <a:t> </a:t>
            </a:r>
            <a:r>
              <a:rPr lang="en-US" altLang="zh-CN" dirty="0" err="1">
                <a:solidFill>
                  <a:srgbClr val="6A3E3E"/>
                </a:solidFill>
                <a:latin typeface="Consolas" panose="020B0609020204030204" pitchFamily="49" charset="0"/>
              </a:rPr>
              <a:t>jedisCluster</a:t>
            </a:r>
            <a:r>
              <a:rPr lang="en-US" altLang="zh-CN" dirty="0">
                <a:solidFill>
                  <a:srgbClr val="000000"/>
                </a:solidFill>
                <a:latin typeface="Consolas" panose="020B0609020204030204" pitchFamily="49" charset="0"/>
              </a:rPr>
              <a:t>=</a:t>
            </a:r>
            <a:r>
              <a:rPr lang="en-US" altLang="zh-CN" b="1" dirty="0">
                <a:solidFill>
                  <a:srgbClr val="7F0055"/>
                </a:solidFill>
                <a:latin typeface="Consolas" panose="020B0609020204030204" pitchFamily="49" charset="0"/>
              </a:rPr>
              <a:t>new</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JedisCluster</a:t>
            </a:r>
            <a:r>
              <a:rPr lang="en-US" altLang="zh-CN" b="1" dirty="0">
                <a:solidFill>
                  <a:srgbClr val="000000"/>
                </a:solidFill>
                <a:latin typeface="Consolas" panose="020B0609020204030204" pitchFamily="49" charset="0"/>
              </a:rPr>
              <a:t>(</a:t>
            </a:r>
            <a:r>
              <a:rPr lang="en-US" altLang="zh-CN" b="1" dirty="0">
                <a:solidFill>
                  <a:srgbClr val="6A3E3E"/>
                </a:solidFill>
                <a:latin typeface="Consolas" panose="020B0609020204030204" pitchFamily="49" charset="0"/>
              </a:rPr>
              <a:t>set</a:t>
            </a:r>
            <a:r>
              <a:rPr lang="en-US" altLang="zh-CN" b="1" dirty="0">
                <a:solidFill>
                  <a:srgbClr val="000000"/>
                </a:solidFill>
                <a:latin typeface="Consolas" panose="020B0609020204030204" pitchFamily="49" charset="0"/>
              </a:rPr>
              <a:t>);</a:t>
            </a:r>
          </a:p>
          <a:p>
            <a:endParaRPr lang="zh-CN" altLang="en-US" dirty="0">
              <a:latin typeface="Consolas" panose="020B0609020204030204" pitchFamily="49" charset="0"/>
            </a:endParaRPr>
          </a:p>
          <a:p>
            <a:r>
              <a:rPr lang="en-US" altLang="zh-CN" dirty="0">
                <a:solidFill>
                  <a:srgbClr val="6A3E3E"/>
                </a:solidFill>
                <a:latin typeface="Consolas" panose="020B0609020204030204" pitchFamily="49" charset="0"/>
              </a:rPr>
              <a:t>     </a:t>
            </a:r>
            <a:r>
              <a:rPr lang="en-US" altLang="zh-CN" dirty="0" err="1">
                <a:solidFill>
                  <a:srgbClr val="6A3E3E"/>
                </a:solidFill>
                <a:latin typeface="Consolas" panose="020B0609020204030204" pitchFamily="49" charset="0"/>
              </a:rPr>
              <a:t>jedisCluster</a:t>
            </a:r>
            <a:r>
              <a:rPr lang="en-US" altLang="zh-CN" dirty="0" err="1">
                <a:solidFill>
                  <a:srgbClr val="000000"/>
                </a:solidFill>
                <a:latin typeface="Consolas" panose="020B0609020204030204" pitchFamily="49" charset="0"/>
              </a:rPr>
              <a:t>.set</a:t>
            </a:r>
            <a:r>
              <a:rPr lang="en-US" altLang="zh-CN" dirty="0">
                <a:solidFill>
                  <a:srgbClr val="000000"/>
                </a:solidFill>
                <a:latin typeface="Consolas" panose="020B0609020204030204" pitchFamily="49" charset="0"/>
              </a:rPr>
              <a:t>(</a:t>
            </a:r>
            <a:r>
              <a:rPr lang="en-US" altLang="zh-CN" dirty="0">
                <a:solidFill>
                  <a:srgbClr val="2A00FF"/>
                </a:solidFill>
                <a:latin typeface="Consolas" panose="020B0609020204030204" pitchFamily="49" charset="0"/>
              </a:rPr>
              <a:t>"k1"</a:t>
            </a:r>
            <a:r>
              <a:rPr lang="en-US" altLang="zh-CN" dirty="0">
                <a:solidFill>
                  <a:srgbClr val="000000"/>
                </a:solidFill>
                <a:latin typeface="Consolas" panose="020B0609020204030204" pitchFamily="49" charset="0"/>
              </a:rPr>
              <a:t>, </a:t>
            </a:r>
            <a:r>
              <a:rPr lang="en-US" altLang="zh-CN" dirty="0">
                <a:solidFill>
                  <a:srgbClr val="2A00FF"/>
                </a:solidFill>
                <a:latin typeface="Consolas" panose="020B0609020204030204" pitchFamily="49" charset="0"/>
              </a:rPr>
              <a:t>"v1"</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System.</a:t>
            </a:r>
            <a:r>
              <a:rPr lang="en-US" altLang="zh-CN" b="1" i="1" dirty="0" err="1">
                <a:solidFill>
                  <a:srgbClr val="0000C0"/>
                </a:solidFill>
                <a:latin typeface="Consolas" panose="020B0609020204030204" pitchFamily="49" charset="0"/>
              </a:rPr>
              <a:t>out</a:t>
            </a:r>
            <a:r>
              <a:rPr lang="en-US" altLang="zh-CN" b="1" i="1" dirty="0" err="1">
                <a:solidFill>
                  <a:srgbClr val="000000"/>
                </a:solidFill>
                <a:latin typeface="Consolas" panose="020B0609020204030204" pitchFamily="49" charset="0"/>
              </a:rPr>
              <a:t>.println</a:t>
            </a:r>
            <a:r>
              <a:rPr lang="en-US" altLang="zh-CN" b="1" i="1" dirty="0">
                <a:solidFill>
                  <a:srgbClr val="000000"/>
                </a:solidFill>
                <a:latin typeface="Consolas" panose="020B0609020204030204" pitchFamily="49" charset="0"/>
              </a:rPr>
              <a:t>(</a:t>
            </a:r>
            <a:r>
              <a:rPr lang="en-US" altLang="zh-CN" b="1" i="1" dirty="0" err="1">
                <a:solidFill>
                  <a:srgbClr val="6A3E3E"/>
                </a:solidFill>
                <a:latin typeface="Consolas" panose="020B0609020204030204" pitchFamily="49" charset="0"/>
              </a:rPr>
              <a:t>jedisCluster</a:t>
            </a:r>
            <a:r>
              <a:rPr lang="en-US" altLang="zh-CN" b="1" i="1" dirty="0" err="1">
                <a:solidFill>
                  <a:srgbClr val="000000"/>
                </a:solidFill>
                <a:latin typeface="Consolas" panose="020B0609020204030204" pitchFamily="49" charset="0"/>
              </a:rPr>
              <a:t>.get</a:t>
            </a:r>
            <a:r>
              <a:rPr lang="en-US" altLang="zh-CN" b="1" i="1" dirty="0">
                <a:solidFill>
                  <a:srgbClr val="000000"/>
                </a:solidFill>
                <a:latin typeface="Consolas" panose="020B0609020204030204" pitchFamily="49" charset="0"/>
              </a:rPr>
              <a:t>(</a:t>
            </a:r>
            <a:r>
              <a:rPr lang="en-US" altLang="zh-CN" b="1" i="1" dirty="0">
                <a:solidFill>
                  <a:srgbClr val="2A00FF"/>
                </a:solidFill>
                <a:latin typeface="Consolas" panose="020B0609020204030204" pitchFamily="49" charset="0"/>
              </a:rPr>
              <a:t>"k1"</a:t>
            </a:r>
            <a:r>
              <a:rPr lang="en-US" altLang="zh-CN" b="1" i="1" dirty="0">
                <a:solidFill>
                  <a:srgbClr val="000000"/>
                </a:solidFill>
                <a:latin typeface="Consolas" panose="020B0609020204030204" pitchFamily="49" charset="0"/>
              </a:rPr>
              <a:t>));</a:t>
            </a:r>
            <a:endParaRPr lang="zh-CN" altLang="en-US" dirty="0">
              <a:latin typeface="Consolas" panose="020B0609020204030204" pitchFamily="49" charset="0"/>
            </a:endParaRPr>
          </a:p>
          <a:p>
            <a:r>
              <a:rPr lang="en-US" altLang="zh-CN" dirty="0">
                <a:solidFill>
                  <a:srgbClr val="000000"/>
                </a:solidFill>
                <a:latin typeface="Consolas" panose="020B0609020204030204" pitchFamily="49" charset="0"/>
              </a:rPr>
              <a:t>  }</a:t>
            </a:r>
          </a:p>
          <a:p>
            <a:endParaRPr lang="zh-CN" altLang="en-US" dirty="0">
              <a:latin typeface="Consolas" panose="020B0609020204030204" pitchFamily="49" charset="0"/>
            </a:endParaRPr>
          </a:p>
          <a:p>
            <a:r>
              <a:rPr lang="en-US" altLang="zh-CN" dirty="0">
                <a:solidFill>
                  <a:srgbClr val="000000"/>
                </a:solidFill>
                <a:latin typeface="Consolas" panose="020B0609020204030204" pitchFamily="49" charset="0"/>
              </a:rPr>
              <a:t>}</a:t>
            </a:r>
            <a:endParaRPr lang="zh-CN" altLang="en-US" dirty="0"/>
          </a:p>
        </p:txBody>
      </p:sp>
    </p:spTree>
    <p:custDataLst>
      <p:tags r:id="rId1"/>
    </p:custData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集群</a:t>
            </a:r>
            <a:endParaRPr lang="en-US" altLang="zh-CN" sz="2000" dirty="0">
              <a:effectLst>
                <a:outerShdw blurRad="38100" dist="19050" dir="2700000" algn="tl" rotWithShape="0">
                  <a:schemeClr val="dk1">
                    <a:alpha val="40000"/>
                  </a:schemeClr>
                </a:outerShdw>
              </a:effectLst>
            </a:endParaRPr>
          </a:p>
        </p:txBody>
      </p:sp>
      <p:sp>
        <p:nvSpPr>
          <p:cNvPr id="6" name="矩形 5"/>
          <p:cNvSpPr/>
          <p:nvPr/>
        </p:nvSpPr>
        <p:spPr>
          <a:xfrm>
            <a:off x="573935" y="2355787"/>
            <a:ext cx="7344816" cy="2585323"/>
          </a:xfrm>
          <a:prstGeom prst="rect">
            <a:avLst/>
          </a:prstGeom>
        </p:spPr>
        <p:txBody>
          <a:bodyPr wrap="square">
            <a:spAutoFit/>
          </a:bodyPr>
          <a:lstStyle/>
          <a:p>
            <a:pPr>
              <a:lnSpc>
                <a:spcPct val="150000"/>
              </a:lnSpc>
            </a:pPr>
            <a:r>
              <a:rPr lang="en-US" altLang="zh-CN" dirty="0">
                <a:solidFill>
                  <a:srgbClr val="007C6A"/>
                </a:solidFill>
                <a:latin typeface="微软雅黑" panose="020B0503020204020204" pitchFamily="34" charset="-122"/>
                <a:ea typeface="微软雅黑" panose="020B0503020204020204" pitchFamily="34" charset="-122"/>
              </a:rPr>
              <a:t>Redis </a:t>
            </a:r>
            <a:r>
              <a:rPr lang="zh-CN" altLang="en-US" dirty="0">
                <a:solidFill>
                  <a:srgbClr val="007C6A"/>
                </a:solidFill>
                <a:latin typeface="微软雅黑" panose="020B0503020204020204" pitchFamily="34" charset="-122"/>
                <a:ea typeface="微软雅黑" panose="020B0503020204020204" pitchFamily="34" charset="-122"/>
              </a:rPr>
              <a:t>集群的不足：</a:t>
            </a:r>
          </a:p>
          <a:p>
            <a:pPr marL="285750" indent="-285750">
              <a:lnSpc>
                <a:spcPct val="150000"/>
              </a:lnSpc>
              <a:buFont typeface="Arial" panose="020B0604020202020204" pitchFamily="34" charset="0"/>
              <a:buChar char="•"/>
            </a:pPr>
            <a:r>
              <a:rPr lang="zh-CN" altLang="en-US" dirty="0">
                <a:solidFill>
                  <a:srgbClr val="007C6A"/>
                </a:solidFill>
                <a:latin typeface="微软雅黑" panose="020B0503020204020204" pitchFamily="34" charset="-122"/>
                <a:ea typeface="微软雅黑" panose="020B0503020204020204" pitchFamily="34" charset="-122"/>
              </a:rPr>
              <a:t>多键操作是不被支持的</a:t>
            </a:r>
            <a:r>
              <a:rPr lang="en-US" altLang="zh-CN" dirty="0">
                <a:solidFill>
                  <a:srgbClr val="007C6A"/>
                </a:solidFill>
                <a:latin typeface="微软雅黑" panose="020B0503020204020204" pitchFamily="34" charset="-122"/>
                <a:ea typeface="微软雅黑" panose="020B0503020204020204" pitchFamily="34" charset="-122"/>
              </a:rPr>
              <a:t> </a:t>
            </a:r>
          </a:p>
          <a:p>
            <a:pPr marL="285750" indent="-285750">
              <a:lnSpc>
                <a:spcPct val="150000"/>
              </a:lnSpc>
              <a:buFont typeface="Arial" panose="020B0604020202020204" pitchFamily="34" charset="0"/>
              <a:buChar char="•"/>
            </a:pPr>
            <a:r>
              <a:rPr lang="zh-CN" altLang="en-US" dirty="0">
                <a:solidFill>
                  <a:srgbClr val="007C6A"/>
                </a:solidFill>
                <a:latin typeface="微软雅黑" panose="020B0503020204020204" pitchFamily="34" charset="-122"/>
                <a:ea typeface="微软雅黑" panose="020B0503020204020204" pitchFamily="34" charset="-122"/>
              </a:rPr>
              <a:t>多键的</a:t>
            </a:r>
            <a:r>
              <a:rPr lang="en-US" altLang="zh-CN" dirty="0">
                <a:solidFill>
                  <a:srgbClr val="007C6A"/>
                </a:solidFill>
                <a:latin typeface="微软雅黑" panose="020B0503020204020204" pitchFamily="34" charset="-122"/>
                <a:ea typeface="微软雅黑" panose="020B0503020204020204" pitchFamily="34" charset="-122"/>
              </a:rPr>
              <a:t>Redis</a:t>
            </a:r>
            <a:r>
              <a:rPr lang="zh-CN" altLang="en-US" dirty="0">
                <a:solidFill>
                  <a:srgbClr val="007C6A"/>
                </a:solidFill>
                <a:latin typeface="微软雅黑" panose="020B0503020204020204" pitchFamily="34" charset="-122"/>
                <a:ea typeface="微软雅黑" panose="020B0503020204020204" pitchFamily="34" charset="-122"/>
              </a:rPr>
              <a:t>事务是不被支持的。</a:t>
            </a:r>
            <a:r>
              <a:rPr lang="en-US" altLang="zh-CN" dirty="0" err="1">
                <a:solidFill>
                  <a:srgbClr val="007C6A"/>
                </a:solidFill>
                <a:latin typeface="微软雅黑" panose="020B0503020204020204" pitchFamily="34" charset="-122"/>
                <a:ea typeface="微软雅黑" panose="020B0503020204020204" pitchFamily="34" charset="-122"/>
              </a:rPr>
              <a:t>lua</a:t>
            </a:r>
            <a:r>
              <a:rPr lang="zh-CN" altLang="en-US" dirty="0">
                <a:solidFill>
                  <a:srgbClr val="007C6A"/>
                </a:solidFill>
                <a:latin typeface="微软雅黑" panose="020B0503020204020204" pitchFamily="34" charset="-122"/>
                <a:ea typeface="微软雅黑" panose="020B0503020204020204" pitchFamily="34" charset="-122"/>
              </a:rPr>
              <a:t>脚本不被支持。</a:t>
            </a:r>
            <a:endParaRPr lang="en-US" altLang="zh-CN" dirty="0">
              <a:solidFill>
                <a:srgbClr val="007C6A"/>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solidFill>
                  <a:srgbClr val="007C6A"/>
                </a:solidFill>
                <a:latin typeface="微软雅黑" panose="020B0503020204020204" pitchFamily="34" charset="-122"/>
                <a:ea typeface="微软雅黑" panose="020B0503020204020204" pitchFamily="34" charset="-122"/>
              </a:rPr>
              <a:t>由于集群方案出现较晚，很多公司已经采用了其他的集群方案，而代理或者客户端分片的方案想要迁移至</a:t>
            </a:r>
            <a:r>
              <a:rPr lang="en-US" altLang="zh-CN" dirty="0" err="1">
                <a:solidFill>
                  <a:srgbClr val="007C6A"/>
                </a:solidFill>
                <a:latin typeface="微软雅黑" panose="020B0503020204020204" pitchFamily="34" charset="-122"/>
                <a:ea typeface="微软雅黑" panose="020B0503020204020204" pitchFamily="34" charset="-122"/>
              </a:rPr>
              <a:t>redis</a:t>
            </a:r>
            <a:r>
              <a:rPr lang="en-US" altLang="zh-CN" dirty="0">
                <a:solidFill>
                  <a:srgbClr val="007C6A"/>
                </a:solidFill>
                <a:latin typeface="微软雅黑" panose="020B0503020204020204" pitchFamily="34" charset="-122"/>
                <a:ea typeface="微软雅黑" panose="020B0503020204020204" pitchFamily="34" charset="-122"/>
              </a:rPr>
              <a:t> cluster</a:t>
            </a:r>
            <a:r>
              <a:rPr lang="zh-CN" altLang="en-US" dirty="0">
                <a:solidFill>
                  <a:srgbClr val="007C6A"/>
                </a:solidFill>
                <a:latin typeface="微软雅黑" panose="020B0503020204020204" pitchFamily="34" charset="-122"/>
                <a:ea typeface="微软雅黑" panose="020B0503020204020204" pitchFamily="34" charset="-122"/>
              </a:rPr>
              <a:t>，需要整体迁移而不是逐步过渡，复杂度较大。</a:t>
            </a:r>
          </a:p>
        </p:txBody>
      </p:sp>
      <p:sp>
        <p:nvSpPr>
          <p:cNvPr id="7" name="矩形 6"/>
          <p:cNvSpPr/>
          <p:nvPr/>
        </p:nvSpPr>
        <p:spPr>
          <a:xfrm>
            <a:off x="579818" y="426614"/>
            <a:ext cx="7344816" cy="1754326"/>
          </a:xfrm>
          <a:prstGeom prst="rect">
            <a:avLst/>
          </a:prstGeom>
        </p:spPr>
        <p:txBody>
          <a:bodyPr wrap="square">
            <a:spAutoFit/>
          </a:bodyPr>
          <a:lstStyle/>
          <a:p>
            <a:pPr>
              <a:lnSpc>
                <a:spcPct val="150000"/>
              </a:lnSpc>
            </a:pPr>
            <a:r>
              <a:rPr lang="en-US" altLang="zh-CN" dirty="0">
                <a:solidFill>
                  <a:srgbClr val="007C6A"/>
                </a:solidFill>
                <a:latin typeface="微软雅黑" panose="020B0503020204020204" pitchFamily="34" charset="-122"/>
                <a:ea typeface="微软雅黑" panose="020B0503020204020204" pitchFamily="34" charset="-122"/>
              </a:rPr>
              <a:t>Redis </a:t>
            </a:r>
            <a:r>
              <a:rPr lang="zh-CN" altLang="en-US" dirty="0">
                <a:solidFill>
                  <a:srgbClr val="007C6A"/>
                </a:solidFill>
                <a:latin typeface="微软雅黑" panose="020B0503020204020204" pitchFamily="34" charset="-122"/>
                <a:ea typeface="微软雅黑" panose="020B0503020204020204" pitchFamily="34" charset="-122"/>
              </a:rPr>
              <a:t>集群提供了以下好处：</a:t>
            </a:r>
            <a:endParaRPr lang="en-US" altLang="zh-CN" dirty="0">
              <a:solidFill>
                <a:srgbClr val="007C6A"/>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solidFill>
                  <a:srgbClr val="007C6A"/>
                </a:solidFill>
                <a:latin typeface="微软雅黑" panose="020B0503020204020204" pitchFamily="34" charset="-122"/>
                <a:ea typeface="微软雅黑" panose="020B0503020204020204" pitchFamily="34" charset="-122"/>
              </a:rPr>
              <a:t>实现扩容</a:t>
            </a:r>
            <a:endParaRPr lang="en-US" altLang="zh-CN" dirty="0">
              <a:solidFill>
                <a:srgbClr val="007C6A"/>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solidFill>
                  <a:srgbClr val="007C6A"/>
                </a:solidFill>
                <a:latin typeface="微软雅黑" panose="020B0503020204020204" pitchFamily="34" charset="-122"/>
                <a:ea typeface="微软雅黑" panose="020B0503020204020204" pitchFamily="34" charset="-122"/>
              </a:rPr>
              <a:t>分摊压力</a:t>
            </a:r>
            <a:endParaRPr lang="en-US" altLang="zh-CN" dirty="0">
              <a:solidFill>
                <a:srgbClr val="007C6A"/>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solidFill>
                  <a:srgbClr val="007C6A"/>
                </a:solidFill>
                <a:latin typeface="微软雅黑" panose="020B0503020204020204" pitchFamily="34" charset="-122"/>
                <a:ea typeface="微软雅黑" panose="020B0503020204020204" pitchFamily="34" charset="-122"/>
              </a:rPr>
              <a:t>无中心配置相对简单</a:t>
            </a:r>
          </a:p>
        </p:txBody>
      </p:sp>
    </p:spTree>
    <p:custDataLst>
      <p:tags r:id="rId1"/>
    </p:custData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67991" y="0"/>
            <a:ext cx="4104009" cy="400110"/>
          </a:xfrm>
          <a:prstGeom prst="rect">
            <a:avLst/>
          </a:prstGeom>
          <a:noFill/>
          <a:ln>
            <a:noFill/>
          </a:ln>
        </p:spPr>
        <p:txBody>
          <a:bodyPr wrap="none" rtlCol="0" anchor="t">
            <a:spAutoFit/>
          </a:bodyPr>
          <a:lstStyle/>
          <a:p>
            <a:pPr algn="ctr"/>
            <a:r>
              <a:rPr lang="en-US" altLang="zh-CN" sz="2000" dirty="0">
                <a:effectLst>
                  <a:outerShdw blurRad="38100" dist="19050" dir="2700000" algn="tl" rotWithShape="0">
                    <a:schemeClr val="dk1">
                      <a:alpha val="40000"/>
                    </a:schemeClr>
                  </a:outerShdw>
                </a:effectLst>
              </a:rPr>
              <a:t>NoSQL</a:t>
            </a:r>
            <a:r>
              <a:rPr lang="zh-CN" altLang="en-US" sz="2000" dirty="0">
                <a:effectLst>
                  <a:outerShdw blurRad="38100" dist="19050" dir="2700000" algn="tl" rotWithShape="0">
                    <a:schemeClr val="dk1">
                      <a:alpha val="40000"/>
                    </a:schemeClr>
                  </a:outerShdw>
                </a:effectLst>
              </a:rPr>
              <a:t>数据库简介</a:t>
            </a:r>
            <a:r>
              <a:rPr lang="en-US" altLang="zh-CN" sz="2000" dirty="0">
                <a:effectLst>
                  <a:outerShdw blurRad="38100" dist="19050" dir="2700000" algn="tl" rotWithShape="0">
                    <a:schemeClr val="dk1">
                      <a:alpha val="40000"/>
                    </a:schemeClr>
                  </a:outerShdw>
                </a:effectLst>
              </a:rPr>
              <a:t>—</a:t>
            </a:r>
            <a:r>
              <a:rPr lang="zh-CN" altLang="en-US" sz="2000" dirty="0">
                <a:effectLst>
                  <a:outerShdw blurRad="38100" dist="19050" dir="2700000" algn="tl" rotWithShape="0">
                    <a:schemeClr val="dk1">
                      <a:alpha val="40000"/>
                    </a:schemeClr>
                  </a:outerShdw>
                </a:effectLst>
              </a:rPr>
              <a:t>图关系数据库</a:t>
            </a:r>
            <a:endParaRPr lang="zh-CN" altLang="en-US" sz="2000" dirty="0">
              <a:solidFill>
                <a:schemeClr val="tx1"/>
              </a:solidFill>
              <a:effectLst>
                <a:outerShdw blurRad="38100" dist="19050" dir="2700000" algn="tl" rotWithShape="0">
                  <a:schemeClr val="dk1">
                    <a:alpha val="40000"/>
                  </a:schemeClr>
                </a:outerShdw>
              </a:effectLst>
            </a:endParaRPr>
          </a:p>
        </p:txBody>
      </p:sp>
      <p:pic>
        <p:nvPicPr>
          <p:cNvPr id="7" name="图片 6"/>
          <p:cNvPicPr>
            <a:picLocks noChangeAspect="1"/>
          </p:cNvPicPr>
          <p:nvPr/>
        </p:nvPicPr>
        <p:blipFill>
          <a:blip r:embed="rId3"/>
          <a:stretch>
            <a:fillRect/>
          </a:stretch>
        </p:blipFill>
        <p:spPr>
          <a:xfrm>
            <a:off x="611561" y="469808"/>
            <a:ext cx="6289112" cy="3821681"/>
          </a:xfrm>
          <a:prstGeom prst="rect">
            <a:avLst/>
          </a:prstGeom>
        </p:spPr>
      </p:pic>
      <p:sp>
        <p:nvSpPr>
          <p:cNvPr id="8" name="矩形 7"/>
          <p:cNvSpPr/>
          <p:nvPr/>
        </p:nvSpPr>
        <p:spPr>
          <a:xfrm>
            <a:off x="1653960" y="4350526"/>
            <a:ext cx="4747251" cy="646331"/>
          </a:xfrm>
          <a:prstGeom prst="rect">
            <a:avLst/>
          </a:prstGeom>
        </p:spPr>
        <p:txBody>
          <a:bodyPr wrap="square">
            <a:spAutoFit/>
          </a:bodyPr>
          <a:lstStyle/>
          <a:p>
            <a:r>
              <a:rPr lang="zh-CN" altLang="en-US" dirty="0">
                <a:solidFill>
                  <a:srgbClr val="007C6A"/>
                </a:solidFill>
                <a:latin typeface="Tahoma" panose="020B0604030504040204" pitchFamily="34" charset="0"/>
              </a:rPr>
              <a:t>主要应用：社会关系，公共交通网络，地图及网络拓谱</a:t>
            </a:r>
            <a:endParaRPr lang="zh-CN" altLang="en-US" dirty="0">
              <a:solidFill>
                <a:srgbClr val="007C6A"/>
              </a:solidFill>
            </a:endParaRPr>
          </a:p>
        </p:txBody>
      </p:sp>
      <p:pic>
        <p:nvPicPr>
          <p:cNvPr id="9" name="图片 8"/>
          <p:cNvPicPr>
            <a:picLocks noChangeAspect="1"/>
          </p:cNvPicPr>
          <p:nvPr/>
        </p:nvPicPr>
        <p:blipFill>
          <a:blip r:embed="rId4"/>
          <a:stretch>
            <a:fillRect/>
          </a:stretch>
        </p:blipFill>
        <p:spPr>
          <a:xfrm>
            <a:off x="467991" y="3710949"/>
            <a:ext cx="1753524" cy="418634"/>
          </a:xfrm>
          <a:prstGeom prst="rect">
            <a:avLst/>
          </a:prstGeom>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63464" y="0"/>
            <a:ext cx="2308644" cy="400110"/>
          </a:xfrm>
          <a:prstGeom prst="rect">
            <a:avLst/>
          </a:prstGeom>
          <a:noFill/>
          <a:ln>
            <a:noFill/>
          </a:ln>
        </p:spPr>
        <p:txBody>
          <a:bodyPr wrap="none" rtlCol="0" anchor="t">
            <a:spAutoFit/>
          </a:bodyPr>
          <a:lstStyle/>
          <a:p>
            <a:pPr algn="ctr"/>
            <a:r>
              <a:rPr lang="en-US" altLang="zh-CN" sz="2000" dirty="0">
                <a:effectLst>
                  <a:outerShdw blurRad="38100" dist="19050" dir="2700000" algn="tl" rotWithShape="0">
                    <a:schemeClr val="dk1">
                      <a:alpha val="40000"/>
                    </a:schemeClr>
                  </a:outerShdw>
                </a:effectLst>
              </a:rPr>
              <a:t>NoSQL</a:t>
            </a:r>
            <a:r>
              <a:rPr lang="zh-CN" altLang="en-US" sz="2000" dirty="0">
                <a:effectLst>
                  <a:outerShdw blurRad="38100" dist="19050" dir="2700000" algn="tl" rotWithShape="0">
                    <a:schemeClr val="dk1">
                      <a:alpha val="40000"/>
                    </a:schemeClr>
                  </a:outerShdw>
                </a:effectLst>
              </a:rPr>
              <a:t>数据库简介</a:t>
            </a:r>
            <a:endParaRPr lang="zh-CN" altLang="en-US" sz="2000" dirty="0">
              <a:solidFill>
                <a:schemeClr val="tx1"/>
              </a:solidFill>
              <a:effectLst>
                <a:outerShdw blurRad="38100" dist="19050" dir="2700000" algn="tl" rotWithShape="0">
                  <a:schemeClr val="dk1">
                    <a:alpha val="40000"/>
                  </a:schemeClr>
                </a:outerShdw>
              </a:effectLst>
            </a:endParaRPr>
          </a:p>
        </p:txBody>
      </p:sp>
      <p:pic>
        <p:nvPicPr>
          <p:cNvPr id="6" name="图片 5"/>
          <p:cNvPicPr>
            <a:picLocks noChangeAspect="1"/>
          </p:cNvPicPr>
          <p:nvPr/>
        </p:nvPicPr>
        <p:blipFill>
          <a:blip r:embed="rId3"/>
          <a:stretch>
            <a:fillRect/>
          </a:stretch>
        </p:blipFill>
        <p:spPr>
          <a:xfrm>
            <a:off x="655751" y="696566"/>
            <a:ext cx="7183705" cy="4302154"/>
          </a:xfrm>
          <a:prstGeom prst="rect">
            <a:avLst/>
          </a:prstGeom>
        </p:spPr>
      </p:pic>
      <p:sp>
        <p:nvSpPr>
          <p:cNvPr id="10" name="矩形 9"/>
          <p:cNvSpPr/>
          <p:nvPr/>
        </p:nvSpPr>
        <p:spPr>
          <a:xfrm>
            <a:off x="493862" y="373401"/>
            <a:ext cx="7345594" cy="369332"/>
          </a:xfrm>
          <a:prstGeom prst="rect">
            <a:avLst/>
          </a:prstGeom>
        </p:spPr>
        <p:txBody>
          <a:bodyPr wrap="square">
            <a:spAutoFit/>
          </a:bodyPr>
          <a:lstStyle/>
          <a:p>
            <a:r>
              <a:rPr lang="en-US" altLang="zh-CN" b="1" dirty="0">
                <a:solidFill>
                  <a:srgbClr val="007C6A"/>
                </a:solidFill>
                <a:latin typeface="Helvetica Neue"/>
              </a:rPr>
              <a:t>DB-Engines </a:t>
            </a:r>
            <a:r>
              <a:rPr lang="zh-CN" altLang="en-US" b="1" dirty="0">
                <a:solidFill>
                  <a:srgbClr val="007C6A"/>
                </a:solidFill>
                <a:latin typeface="Helvetica Neue"/>
              </a:rPr>
              <a:t>数据库排名</a:t>
            </a:r>
            <a:r>
              <a:rPr lang="en-US" altLang="zh-CN" b="1" dirty="0">
                <a:solidFill>
                  <a:srgbClr val="007C6A"/>
                </a:solidFill>
                <a:latin typeface="Helvetica Neue"/>
              </a:rPr>
              <a:t>   </a:t>
            </a:r>
            <a:r>
              <a:rPr lang="en-US" altLang="zh-CN" b="1" dirty="0">
                <a:solidFill>
                  <a:srgbClr val="007C6A"/>
                </a:solidFill>
                <a:hlinkClick r:id="rId4"/>
              </a:rPr>
              <a:t>http://db-engines.com/en/ranking</a:t>
            </a:r>
            <a:endParaRPr lang="zh-CN" altLang="en-US" b="1" dirty="0">
              <a:solidFill>
                <a:srgbClr val="007C6A"/>
              </a:solidFill>
            </a:endParaRP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63464" y="0"/>
            <a:ext cx="2308644" cy="400110"/>
          </a:xfrm>
          <a:prstGeom prst="rect">
            <a:avLst/>
          </a:prstGeom>
          <a:noFill/>
          <a:ln>
            <a:noFill/>
          </a:ln>
        </p:spPr>
        <p:txBody>
          <a:bodyPr wrap="none" rtlCol="0" anchor="t">
            <a:spAutoFit/>
          </a:bodyPr>
          <a:lstStyle/>
          <a:p>
            <a:pPr algn="ctr"/>
            <a:r>
              <a:rPr lang="en-US" altLang="zh-CN" sz="2000" dirty="0">
                <a:effectLst>
                  <a:outerShdw blurRad="38100" dist="19050" dir="2700000" algn="tl" rotWithShape="0">
                    <a:schemeClr val="dk1">
                      <a:alpha val="40000"/>
                    </a:schemeClr>
                  </a:outerShdw>
                </a:effectLst>
              </a:rPr>
              <a:t>NoSQL</a:t>
            </a:r>
            <a:r>
              <a:rPr lang="zh-CN" altLang="en-US" sz="2000" dirty="0">
                <a:effectLst>
                  <a:outerShdw blurRad="38100" dist="19050" dir="2700000" algn="tl" rotWithShape="0">
                    <a:schemeClr val="dk1">
                      <a:alpha val="40000"/>
                    </a:schemeClr>
                  </a:outerShdw>
                </a:effectLst>
              </a:rPr>
              <a:t>数据库简介</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10" name="矩形 9"/>
          <p:cNvSpPr/>
          <p:nvPr/>
        </p:nvSpPr>
        <p:spPr>
          <a:xfrm>
            <a:off x="493862" y="373401"/>
            <a:ext cx="4172095" cy="369332"/>
          </a:xfrm>
          <a:prstGeom prst="rect">
            <a:avLst/>
          </a:prstGeom>
        </p:spPr>
        <p:txBody>
          <a:bodyPr wrap="square">
            <a:spAutoFit/>
          </a:bodyPr>
          <a:lstStyle/>
          <a:p>
            <a:r>
              <a:rPr lang="en-US" altLang="zh-CN" b="1" dirty="0">
                <a:solidFill>
                  <a:srgbClr val="007C6A"/>
                </a:solidFill>
                <a:latin typeface="Helvetica Neue"/>
              </a:rPr>
              <a:t>DB-Engines </a:t>
            </a:r>
            <a:r>
              <a:rPr lang="zh-CN" altLang="en-US" b="1" dirty="0">
                <a:solidFill>
                  <a:srgbClr val="007C6A"/>
                </a:solidFill>
                <a:latin typeface="Helvetica Neue"/>
              </a:rPr>
              <a:t>数据库排名</a:t>
            </a:r>
            <a:endParaRPr lang="en-US" altLang="zh-CN" b="1" dirty="0">
              <a:solidFill>
                <a:srgbClr val="007C6A"/>
              </a:solidFill>
              <a:latin typeface="Helvetica Neue"/>
            </a:endParaRPr>
          </a:p>
        </p:txBody>
      </p:sp>
      <p:pic>
        <p:nvPicPr>
          <p:cNvPr id="2" name="图片 1"/>
          <p:cNvPicPr>
            <a:picLocks noChangeAspect="1"/>
          </p:cNvPicPr>
          <p:nvPr/>
        </p:nvPicPr>
        <p:blipFill>
          <a:blip r:embed="rId3"/>
          <a:stretch>
            <a:fillRect/>
          </a:stretch>
        </p:blipFill>
        <p:spPr>
          <a:xfrm>
            <a:off x="590550" y="915404"/>
            <a:ext cx="6743700" cy="4228096"/>
          </a:xfrm>
          <a:prstGeom prst="rect">
            <a:avLst/>
          </a:prstGeom>
        </p:spPr>
      </p:pic>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3" name="矩形 32"/>
          <p:cNvSpPr/>
          <p:nvPr/>
        </p:nvSpPr>
        <p:spPr>
          <a:xfrm>
            <a:off x="2618359" y="1071926"/>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37260" y="429260"/>
            <a:ext cx="1402080" cy="829945"/>
          </a:xfrm>
          <a:prstGeom prst="rect">
            <a:avLst/>
          </a:prstGeom>
          <a:noFill/>
          <a:ln>
            <a:noFill/>
          </a:ln>
        </p:spPr>
        <p:txBody>
          <a:bodyPr wrap="square" rtlCol="0" anchor="t">
            <a:spAutoFit/>
          </a:bodyPr>
          <a:lstStyle/>
          <a:p>
            <a:pPr algn="ctr"/>
            <a:r>
              <a:rPr lang="zh-CN" altLang="en-US" sz="4800" b="1">
                <a:solidFill>
                  <a:schemeClr val="bg1"/>
                </a:solidFill>
                <a:effectLst>
                  <a:outerShdw blurRad="38100" dist="19050" dir="2700000" algn="tl" rotWithShape="0">
                    <a:schemeClr val="dk1">
                      <a:alpha val="40000"/>
                    </a:schemeClr>
                  </a:outerShdw>
                </a:effectLst>
              </a:rPr>
              <a:t>目录</a:t>
            </a:r>
          </a:p>
        </p:txBody>
      </p:sp>
      <p:sp>
        <p:nvSpPr>
          <p:cNvPr id="6" name="矩形 5"/>
          <p:cNvSpPr/>
          <p:nvPr/>
        </p:nvSpPr>
        <p:spPr>
          <a:xfrm>
            <a:off x="2613407" y="72163"/>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613407" y="559943"/>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对角圆角矩形 10"/>
          <p:cNvSpPr/>
          <p:nvPr/>
        </p:nvSpPr>
        <p:spPr>
          <a:xfrm>
            <a:off x="3409061" y="121158"/>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对角圆角矩形 12"/>
          <p:cNvSpPr/>
          <p:nvPr/>
        </p:nvSpPr>
        <p:spPr>
          <a:xfrm>
            <a:off x="3411978" y="616104"/>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简介安装</a:t>
            </a:r>
            <a:endParaRPr lang="zh-CN" altLang="en-US" sz="2000" dirty="0"/>
          </a:p>
        </p:txBody>
      </p:sp>
      <p:sp>
        <p:nvSpPr>
          <p:cNvPr id="16" name="矩形 15"/>
          <p:cNvSpPr/>
          <p:nvPr/>
        </p:nvSpPr>
        <p:spPr>
          <a:xfrm>
            <a:off x="2591182" y="-18795"/>
            <a:ext cx="415290"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1</a:t>
            </a:r>
          </a:p>
        </p:txBody>
      </p:sp>
      <p:sp>
        <p:nvSpPr>
          <p:cNvPr id="17" name="矩形 16"/>
          <p:cNvSpPr/>
          <p:nvPr/>
        </p:nvSpPr>
        <p:spPr>
          <a:xfrm>
            <a:off x="2600707" y="468503"/>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2</a:t>
            </a:r>
          </a:p>
        </p:txBody>
      </p:sp>
      <p:sp>
        <p:nvSpPr>
          <p:cNvPr id="18" name="矩形 17"/>
          <p:cNvSpPr/>
          <p:nvPr/>
        </p:nvSpPr>
        <p:spPr>
          <a:xfrm>
            <a:off x="2535873" y="968528"/>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3</a:t>
            </a:r>
          </a:p>
        </p:txBody>
      </p:sp>
      <p:sp>
        <p:nvSpPr>
          <p:cNvPr id="20" name="矩形 19"/>
          <p:cNvSpPr/>
          <p:nvPr/>
        </p:nvSpPr>
        <p:spPr>
          <a:xfrm>
            <a:off x="3694048" y="97320"/>
            <a:ext cx="2542032"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NoSQL</a:t>
            </a:r>
            <a:r>
              <a:rPr lang="zh-CN" altLang="en-US" sz="2000" dirty="0">
                <a:solidFill>
                  <a:schemeClr val="bg1"/>
                </a:solidFill>
                <a:effectLst>
                  <a:outerShdw blurRad="38100" dist="19050" dir="2700000" algn="tl" rotWithShape="0">
                    <a:schemeClr val="dk1">
                      <a:alpha val="40000"/>
                    </a:schemeClr>
                  </a:outerShdw>
                </a:effectLst>
              </a:rPr>
              <a:t>数据库简介</a:t>
            </a:r>
          </a:p>
        </p:txBody>
      </p:sp>
      <p:sp>
        <p:nvSpPr>
          <p:cNvPr id="3" name="矩形 2"/>
          <p:cNvSpPr/>
          <p:nvPr/>
        </p:nvSpPr>
        <p:spPr>
          <a:xfrm>
            <a:off x="3409060" y="621785"/>
            <a:ext cx="3089275" cy="400110"/>
          </a:xfrm>
          <a:prstGeom prst="rect">
            <a:avLst/>
          </a:prstGeom>
          <a:noFill/>
          <a:ln w="76200">
            <a:solidFill>
              <a:srgbClr val="00AF9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35" name="对角圆角矩形 10"/>
          <p:cNvSpPr/>
          <p:nvPr/>
        </p:nvSpPr>
        <p:spPr>
          <a:xfrm>
            <a:off x="3426523" y="1103566"/>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3715574" y="1091547"/>
            <a:ext cx="2498979"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五大数据类型</a:t>
            </a:r>
          </a:p>
        </p:txBody>
      </p:sp>
      <p:sp>
        <p:nvSpPr>
          <p:cNvPr id="37" name="矩形 36"/>
          <p:cNvSpPr/>
          <p:nvPr/>
        </p:nvSpPr>
        <p:spPr>
          <a:xfrm>
            <a:off x="2619503" y="1517015"/>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对角圆角矩形 12"/>
          <p:cNvSpPr/>
          <p:nvPr/>
        </p:nvSpPr>
        <p:spPr>
          <a:xfrm>
            <a:off x="3415157" y="1583690"/>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相关配置</a:t>
            </a:r>
            <a:endParaRPr lang="zh-CN" altLang="en-US" sz="2000" dirty="0"/>
          </a:p>
        </p:txBody>
      </p:sp>
      <p:sp>
        <p:nvSpPr>
          <p:cNvPr id="39" name="矩形 38"/>
          <p:cNvSpPr/>
          <p:nvPr/>
        </p:nvSpPr>
        <p:spPr>
          <a:xfrm>
            <a:off x="2606803" y="1425575"/>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4</a:t>
            </a:r>
          </a:p>
        </p:txBody>
      </p:sp>
      <p:sp>
        <p:nvSpPr>
          <p:cNvPr id="40" name="矩形 39"/>
          <p:cNvSpPr/>
          <p:nvPr/>
        </p:nvSpPr>
        <p:spPr>
          <a:xfrm>
            <a:off x="2612263" y="2028998"/>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2529777" y="1925600"/>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5</a:t>
            </a:r>
          </a:p>
        </p:txBody>
      </p:sp>
      <p:sp>
        <p:nvSpPr>
          <p:cNvPr id="42" name="对角圆角矩形 10"/>
          <p:cNvSpPr/>
          <p:nvPr/>
        </p:nvSpPr>
        <p:spPr>
          <a:xfrm>
            <a:off x="3420427" y="2060638"/>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3420427" y="2036923"/>
            <a:ext cx="3089275"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的</a:t>
            </a:r>
            <a:r>
              <a:rPr lang="en-US" altLang="zh-CN" sz="2000" dirty="0">
                <a:solidFill>
                  <a:schemeClr val="bg1"/>
                </a:solidFill>
                <a:effectLst>
                  <a:outerShdw blurRad="38100" dist="19050" dir="2700000" algn="tl" rotWithShape="0">
                    <a:schemeClr val="dk1">
                      <a:alpha val="40000"/>
                    </a:schemeClr>
                  </a:outerShdw>
                </a:effectLst>
              </a:rPr>
              <a:t>java</a:t>
            </a:r>
            <a:r>
              <a:rPr lang="zh-CN" altLang="en-US" sz="2000" dirty="0">
                <a:solidFill>
                  <a:schemeClr val="bg1"/>
                </a:solidFill>
                <a:effectLst>
                  <a:outerShdw blurRad="38100" dist="19050" dir="2700000" algn="tl" rotWithShape="0">
                    <a:schemeClr val="dk1">
                      <a:alpha val="40000"/>
                    </a:schemeClr>
                  </a:outerShdw>
                </a:effectLst>
              </a:rPr>
              <a:t>客户端</a:t>
            </a:r>
            <a:r>
              <a:rPr lang="en-US" altLang="zh-CN" sz="2000" dirty="0" err="1">
                <a:solidFill>
                  <a:schemeClr val="bg1"/>
                </a:solidFill>
                <a:effectLst>
                  <a:outerShdw blurRad="38100" dist="19050" dir="2700000" algn="tl" rotWithShape="0">
                    <a:schemeClr val="dk1">
                      <a:alpha val="40000"/>
                    </a:schemeClr>
                  </a:outerShdw>
                </a:effectLst>
              </a:rPr>
              <a:t>Jedis</a:t>
            </a:r>
            <a:endParaRPr lang="zh-CN" altLang="en-US" sz="2000" dirty="0">
              <a:solidFill>
                <a:schemeClr val="bg1"/>
              </a:solidFill>
              <a:effectLst>
                <a:outerShdw blurRad="38100" dist="19050" dir="2700000" algn="tl" rotWithShape="0">
                  <a:schemeClr val="dk1">
                    <a:alpha val="40000"/>
                  </a:schemeClr>
                </a:outerShdw>
              </a:effectLst>
            </a:endParaRPr>
          </a:p>
        </p:txBody>
      </p:sp>
      <p:sp>
        <p:nvSpPr>
          <p:cNvPr id="44" name="矩形 43"/>
          <p:cNvSpPr/>
          <p:nvPr/>
        </p:nvSpPr>
        <p:spPr>
          <a:xfrm>
            <a:off x="3977767" y="4296710"/>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3972815" y="3296947"/>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3972815" y="3784727"/>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对角圆角矩形 10"/>
          <p:cNvSpPr/>
          <p:nvPr/>
        </p:nvSpPr>
        <p:spPr>
          <a:xfrm>
            <a:off x="4768469" y="3345942"/>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对角圆角矩形 12"/>
          <p:cNvSpPr/>
          <p:nvPr/>
        </p:nvSpPr>
        <p:spPr>
          <a:xfrm>
            <a:off x="4768469" y="3851402"/>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主从复制</a:t>
            </a:r>
            <a:endParaRPr lang="zh-CN" altLang="en-US" sz="2000" dirty="0"/>
          </a:p>
        </p:txBody>
      </p:sp>
      <p:sp>
        <p:nvSpPr>
          <p:cNvPr id="49" name="矩形 48"/>
          <p:cNvSpPr/>
          <p:nvPr/>
        </p:nvSpPr>
        <p:spPr>
          <a:xfrm>
            <a:off x="3960115" y="3693287"/>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8</a:t>
            </a:r>
          </a:p>
        </p:txBody>
      </p:sp>
      <p:sp>
        <p:nvSpPr>
          <p:cNvPr id="50" name="矩形 49"/>
          <p:cNvSpPr/>
          <p:nvPr/>
        </p:nvSpPr>
        <p:spPr>
          <a:xfrm>
            <a:off x="3895281" y="4193312"/>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9</a:t>
            </a:r>
          </a:p>
        </p:txBody>
      </p:sp>
      <p:sp>
        <p:nvSpPr>
          <p:cNvPr id="51" name="矩形 50"/>
          <p:cNvSpPr/>
          <p:nvPr/>
        </p:nvSpPr>
        <p:spPr>
          <a:xfrm>
            <a:off x="5205984" y="3297809"/>
            <a:ext cx="2249170"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持久化</a:t>
            </a:r>
          </a:p>
        </p:txBody>
      </p:sp>
      <p:sp>
        <p:nvSpPr>
          <p:cNvPr id="52" name="对角圆角矩形 10"/>
          <p:cNvSpPr/>
          <p:nvPr/>
        </p:nvSpPr>
        <p:spPr>
          <a:xfrm>
            <a:off x="4785931" y="4328350"/>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5188077" y="4316196"/>
            <a:ext cx="2249170"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集群</a:t>
            </a:r>
          </a:p>
        </p:txBody>
      </p:sp>
      <p:sp>
        <p:nvSpPr>
          <p:cNvPr id="54" name="矩形 53"/>
          <p:cNvSpPr/>
          <p:nvPr/>
        </p:nvSpPr>
        <p:spPr>
          <a:xfrm>
            <a:off x="3978911" y="2815463"/>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对角圆角矩形 12"/>
          <p:cNvSpPr/>
          <p:nvPr/>
        </p:nvSpPr>
        <p:spPr>
          <a:xfrm>
            <a:off x="4774565" y="2882138"/>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事务</a:t>
            </a:r>
            <a:endParaRPr lang="zh-CN" altLang="en-US" sz="2000" dirty="0"/>
          </a:p>
        </p:txBody>
      </p:sp>
      <p:sp>
        <p:nvSpPr>
          <p:cNvPr id="56" name="矩形 55"/>
          <p:cNvSpPr/>
          <p:nvPr/>
        </p:nvSpPr>
        <p:spPr>
          <a:xfrm>
            <a:off x="3966211" y="2724023"/>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6</a:t>
            </a:r>
          </a:p>
        </p:txBody>
      </p:sp>
      <p:sp>
        <p:nvSpPr>
          <p:cNvPr id="57" name="矩形 56"/>
          <p:cNvSpPr/>
          <p:nvPr/>
        </p:nvSpPr>
        <p:spPr>
          <a:xfrm>
            <a:off x="3972815" y="3205476"/>
            <a:ext cx="415290"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7</a:t>
            </a: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83876" y="0"/>
            <a:ext cx="1867819"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介绍安装</a:t>
            </a:r>
          </a:p>
        </p:txBody>
      </p:sp>
      <p:sp>
        <p:nvSpPr>
          <p:cNvPr id="7" name="矩形 6"/>
          <p:cNvSpPr/>
          <p:nvPr/>
        </p:nvSpPr>
        <p:spPr>
          <a:xfrm>
            <a:off x="560524" y="656142"/>
            <a:ext cx="7899600" cy="3653821"/>
          </a:xfrm>
          <a:prstGeom prst="rect">
            <a:avLst/>
          </a:prstGeom>
        </p:spPr>
        <p:txBody>
          <a:bodyPr wrap="square">
            <a:spAutoFit/>
          </a:bodyPr>
          <a:lstStyle/>
          <a:p>
            <a:pPr>
              <a:lnSpc>
                <a:spcPct val="130000"/>
              </a:lnSpc>
            </a:pPr>
            <a:r>
              <a:rPr lang="en-US" altLang="zh-CN" sz="2000" dirty="0">
                <a:solidFill>
                  <a:srgbClr val="007C6A"/>
                </a:solidFill>
                <a:latin typeface="Arial" panose="020B0604020202020204" pitchFamily="34" charset="0"/>
              </a:rPr>
              <a:t>	Redis</a:t>
            </a:r>
            <a:r>
              <a:rPr lang="zh-CN" altLang="en-US" sz="2000" dirty="0">
                <a:solidFill>
                  <a:srgbClr val="007C6A"/>
                </a:solidFill>
                <a:latin typeface="Arial" panose="020B0604020202020204" pitchFamily="34" charset="0"/>
              </a:rPr>
              <a:t>是一个开源的</a:t>
            </a:r>
            <a:r>
              <a:rPr lang="en-US" altLang="zh-CN" sz="2000" dirty="0">
                <a:solidFill>
                  <a:srgbClr val="007C6A"/>
                </a:solidFill>
                <a:latin typeface="Arial" panose="020B0604020202020204" pitchFamily="34" charset="0"/>
              </a:rPr>
              <a:t>key-value</a:t>
            </a:r>
            <a:r>
              <a:rPr lang="zh-CN" altLang="en-US" sz="2000" dirty="0">
                <a:solidFill>
                  <a:srgbClr val="007C6A"/>
                </a:solidFill>
                <a:latin typeface="Arial" panose="020B0604020202020204" pitchFamily="34" charset="0"/>
              </a:rPr>
              <a:t>存储系统。和</a:t>
            </a:r>
            <a:r>
              <a:rPr lang="en-US" altLang="zh-CN" sz="2000" dirty="0">
                <a:solidFill>
                  <a:srgbClr val="007C6A"/>
                </a:solidFill>
                <a:latin typeface="Arial" panose="020B0604020202020204" pitchFamily="34" charset="0"/>
              </a:rPr>
              <a:t>Memcached</a:t>
            </a:r>
            <a:r>
              <a:rPr lang="zh-CN" altLang="en-US" sz="2000" dirty="0">
                <a:solidFill>
                  <a:srgbClr val="007C6A"/>
                </a:solidFill>
                <a:latin typeface="Arial" panose="020B0604020202020204" pitchFamily="34" charset="0"/>
              </a:rPr>
              <a:t>类似，它支持存储的</a:t>
            </a:r>
            <a:r>
              <a:rPr lang="en-US" altLang="zh-CN" sz="2000" dirty="0">
                <a:solidFill>
                  <a:srgbClr val="007C6A"/>
                </a:solidFill>
                <a:latin typeface="Arial" panose="020B0604020202020204" pitchFamily="34" charset="0"/>
              </a:rPr>
              <a:t>value</a:t>
            </a:r>
            <a:r>
              <a:rPr lang="zh-CN" altLang="en-US" sz="2000" dirty="0">
                <a:solidFill>
                  <a:srgbClr val="007C6A"/>
                </a:solidFill>
                <a:latin typeface="Arial" panose="020B0604020202020204" pitchFamily="34" charset="0"/>
              </a:rPr>
              <a:t>类型相对更多，包括</a:t>
            </a:r>
            <a:r>
              <a:rPr lang="en-US" altLang="zh-CN" sz="2000" dirty="0">
                <a:solidFill>
                  <a:srgbClr val="007C6A"/>
                </a:solidFill>
                <a:latin typeface="Arial" panose="020B0604020202020204" pitchFamily="34" charset="0"/>
              </a:rPr>
              <a:t>string(</a:t>
            </a:r>
            <a:r>
              <a:rPr lang="zh-CN" altLang="en-US" sz="2000" dirty="0">
                <a:solidFill>
                  <a:srgbClr val="007C6A"/>
                </a:solidFill>
                <a:latin typeface="Arial" panose="020B0604020202020204" pitchFamily="34" charset="0"/>
              </a:rPr>
              <a:t>字符串</a:t>
            </a:r>
            <a:r>
              <a:rPr lang="en-US" altLang="zh-CN" sz="2000" dirty="0">
                <a:solidFill>
                  <a:srgbClr val="007C6A"/>
                </a:solidFill>
                <a:latin typeface="Arial" panose="020B0604020202020204" pitchFamily="34" charset="0"/>
              </a:rPr>
              <a:t>)</a:t>
            </a:r>
            <a:r>
              <a:rPr lang="zh-CN" altLang="en-US" sz="2000" dirty="0">
                <a:solidFill>
                  <a:srgbClr val="007C6A"/>
                </a:solidFill>
                <a:latin typeface="Arial" panose="020B0604020202020204" pitchFamily="34" charset="0"/>
              </a:rPr>
              <a:t>、</a:t>
            </a:r>
            <a:r>
              <a:rPr lang="en-US" altLang="zh-CN" sz="2000" dirty="0">
                <a:solidFill>
                  <a:srgbClr val="007C6A"/>
                </a:solidFill>
                <a:latin typeface="Arial" panose="020B0604020202020204" pitchFamily="34" charset="0"/>
              </a:rPr>
              <a:t>list(</a:t>
            </a:r>
            <a:r>
              <a:rPr lang="zh-CN" altLang="en-US" sz="2000" dirty="0">
                <a:solidFill>
                  <a:srgbClr val="007C6A"/>
                </a:solidFill>
                <a:latin typeface="Arial" panose="020B0604020202020204" pitchFamily="34" charset="0"/>
              </a:rPr>
              <a:t>链表</a:t>
            </a:r>
            <a:r>
              <a:rPr lang="en-US" altLang="zh-CN" sz="2000" dirty="0">
                <a:solidFill>
                  <a:srgbClr val="007C6A"/>
                </a:solidFill>
                <a:latin typeface="Arial" panose="020B0604020202020204" pitchFamily="34" charset="0"/>
              </a:rPr>
              <a:t>)</a:t>
            </a:r>
            <a:r>
              <a:rPr lang="zh-CN" altLang="en-US" sz="2000" dirty="0">
                <a:solidFill>
                  <a:srgbClr val="007C6A"/>
                </a:solidFill>
                <a:latin typeface="Arial" panose="020B0604020202020204" pitchFamily="34" charset="0"/>
              </a:rPr>
              <a:t>、</a:t>
            </a:r>
            <a:r>
              <a:rPr lang="en-US" altLang="zh-CN" sz="2000" dirty="0">
                <a:solidFill>
                  <a:srgbClr val="007C6A"/>
                </a:solidFill>
                <a:latin typeface="Arial" panose="020B0604020202020204" pitchFamily="34" charset="0"/>
              </a:rPr>
              <a:t>set(</a:t>
            </a:r>
            <a:r>
              <a:rPr lang="zh-CN" altLang="en-US" sz="2000" dirty="0">
                <a:solidFill>
                  <a:srgbClr val="007C6A"/>
                </a:solidFill>
                <a:latin typeface="Arial" panose="020B0604020202020204" pitchFamily="34" charset="0"/>
              </a:rPr>
              <a:t>集合</a:t>
            </a:r>
            <a:r>
              <a:rPr lang="en-US" altLang="zh-CN" sz="2000" dirty="0">
                <a:solidFill>
                  <a:srgbClr val="007C6A"/>
                </a:solidFill>
                <a:latin typeface="Arial" panose="020B0604020202020204" pitchFamily="34" charset="0"/>
              </a:rPr>
              <a:t>)</a:t>
            </a:r>
            <a:r>
              <a:rPr lang="zh-CN" altLang="en-US" sz="2000" dirty="0">
                <a:solidFill>
                  <a:srgbClr val="007C6A"/>
                </a:solidFill>
                <a:latin typeface="Arial" panose="020B0604020202020204" pitchFamily="34" charset="0"/>
              </a:rPr>
              <a:t>、</a:t>
            </a:r>
            <a:r>
              <a:rPr lang="en-US" altLang="zh-CN" sz="2000" dirty="0" err="1">
                <a:solidFill>
                  <a:srgbClr val="007C6A"/>
                </a:solidFill>
                <a:latin typeface="Arial" panose="020B0604020202020204" pitchFamily="34" charset="0"/>
              </a:rPr>
              <a:t>zset</a:t>
            </a:r>
            <a:r>
              <a:rPr lang="en-US" altLang="zh-CN" sz="2000" dirty="0">
                <a:solidFill>
                  <a:srgbClr val="007C6A"/>
                </a:solidFill>
                <a:latin typeface="Arial" panose="020B0604020202020204" pitchFamily="34" charset="0"/>
              </a:rPr>
              <a:t>(sorted set --</a:t>
            </a:r>
            <a:r>
              <a:rPr lang="zh-CN" altLang="en-US" sz="2000" dirty="0">
                <a:solidFill>
                  <a:srgbClr val="007C6A"/>
                </a:solidFill>
                <a:latin typeface="Arial" panose="020B0604020202020204" pitchFamily="34" charset="0"/>
              </a:rPr>
              <a:t>有序集合</a:t>
            </a:r>
            <a:r>
              <a:rPr lang="en-US" altLang="zh-CN" sz="2000" dirty="0">
                <a:solidFill>
                  <a:srgbClr val="007C6A"/>
                </a:solidFill>
                <a:latin typeface="Arial" panose="020B0604020202020204" pitchFamily="34" charset="0"/>
              </a:rPr>
              <a:t>)</a:t>
            </a:r>
            <a:r>
              <a:rPr lang="zh-CN" altLang="en-US" sz="2000" dirty="0">
                <a:solidFill>
                  <a:srgbClr val="007C6A"/>
                </a:solidFill>
                <a:latin typeface="Arial" panose="020B0604020202020204" pitchFamily="34" charset="0"/>
              </a:rPr>
              <a:t>和</a:t>
            </a:r>
            <a:r>
              <a:rPr lang="en-US" altLang="zh-CN" sz="2000" dirty="0">
                <a:solidFill>
                  <a:srgbClr val="007C6A"/>
                </a:solidFill>
                <a:latin typeface="Arial" panose="020B0604020202020204" pitchFamily="34" charset="0"/>
              </a:rPr>
              <a:t>hash</a:t>
            </a:r>
            <a:r>
              <a:rPr lang="zh-CN" altLang="en-US" sz="2000" dirty="0">
                <a:solidFill>
                  <a:srgbClr val="007C6A"/>
                </a:solidFill>
                <a:latin typeface="Arial" panose="020B0604020202020204" pitchFamily="34" charset="0"/>
              </a:rPr>
              <a:t>（哈希类型）。这些数据类型都支持</a:t>
            </a:r>
            <a:r>
              <a:rPr lang="en-US" altLang="zh-CN" sz="2000" dirty="0">
                <a:solidFill>
                  <a:srgbClr val="007C6A"/>
                </a:solidFill>
                <a:latin typeface="Arial" panose="020B0604020202020204" pitchFamily="34" charset="0"/>
              </a:rPr>
              <a:t>push/pop</a:t>
            </a:r>
            <a:r>
              <a:rPr lang="zh-CN" altLang="en-US" sz="2000" dirty="0">
                <a:solidFill>
                  <a:srgbClr val="007C6A"/>
                </a:solidFill>
                <a:latin typeface="Arial" panose="020B0604020202020204" pitchFamily="34" charset="0"/>
              </a:rPr>
              <a:t>、</a:t>
            </a:r>
            <a:r>
              <a:rPr lang="en-US" altLang="zh-CN" sz="2000" dirty="0">
                <a:solidFill>
                  <a:srgbClr val="007C6A"/>
                </a:solidFill>
                <a:latin typeface="Arial" panose="020B0604020202020204" pitchFamily="34" charset="0"/>
              </a:rPr>
              <a:t>add/remove</a:t>
            </a:r>
            <a:r>
              <a:rPr lang="zh-CN" altLang="en-US" sz="2000" dirty="0">
                <a:solidFill>
                  <a:srgbClr val="007C6A"/>
                </a:solidFill>
                <a:latin typeface="Arial" panose="020B0604020202020204" pitchFamily="34" charset="0"/>
              </a:rPr>
              <a:t>及取交集并集和差集及更丰富的操作，而且这些操作都是原子性的。在此基础上，</a:t>
            </a:r>
            <a:r>
              <a:rPr lang="en-US" altLang="zh-CN" sz="2000" dirty="0">
                <a:solidFill>
                  <a:srgbClr val="007C6A"/>
                </a:solidFill>
                <a:latin typeface="Arial" panose="020B0604020202020204" pitchFamily="34" charset="0"/>
              </a:rPr>
              <a:t>Redis</a:t>
            </a:r>
            <a:r>
              <a:rPr lang="zh-CN" altLang="en-US" sz="2000" dirty="0">
                <a:solidFill>
                  <a:srgbClr val="007C6A"/>
                </a:solidFill>
                <a:latin typeface="Arial" panose="020B0604020202020204" pitchFamily="34" charset="0"/>
              </a:rPr>
              <a:t>支持各种不同方式的排序。与</a:t>
            </a:r>
            <a:r>
              <a:rPr lang="en-US" altLang="zh-CN" sz="2000" dirty="0" err="1">
                <a:solidFill>
                  <a:srgbClr val="007C6A"/>
                </a:solidFill>
                <a:latin typeface="Arial" panose="020B0604020202020204" pitchFamily="34" charset="0"/>
              </a:rPr>
              <a:t>memcached</a:t>
            </a:r>
            <a:r>
              <a:rPr lang="zh-CN" altLang="en-US" sz="2000" dirty="0">
                <a:solidFill>
                  <a:srgbClr val="007C6A"/>
                </a:solidFill>
                <a:latin typeface="Arial" panose="020B0604020202020204" pitchFamily="34" charset="0"/>
              </a:rPr>
              <a:t>一样，为了保证效率，数据都是缓存在内存中。区别的是</a:t>
            </a:r>
            <a:r>
              <a:rPr lang="en-US" altLang="zh-CN" sz="2000" dirty="0">
                <a:solidFill>
                  <a:srgbClr val="007C6A"/>
                </a:solidFill>
                <a:latin typeface="Arial" panose="020B0604020202020204" pitchFamily="34" charset="0"/>
              </a:rPr>
              <a:t>Redis</a:t>
            </a:r>
            <a:r>
              <a:rPr lang="zh-CN" altLang="en-US" sz="2000" dirty="0">
                <a:solidFill>
                  <a:srgbClr val="007C6A"/>
                </a:solidFill>
                <a:latin typeface="Arial" panose="020B0604020202020204" pitchFamily="34" charset="0"/>
              </a:rPr>
              <a:t>会周期性的把更新的数据写入磁盘或者把修改操作写入追加的记录文件，并且在此基础上实现了</a:t>
            </a:r>
            <a:r>
              <a:rPr lang="en-US" altLang="zh-CN" sz="2000" dirty="0">
                <a:solidFill>
                  <a:srgbClr val="007C6A"/>
                </a:solidFill>
                <a:latin typeface="Arial" panose="020B0604020202020204" pitchFamily="34" charset="0"/>
              </a:rPr>
              <a:t>master-slave(</a:t>
            </a:r>
            <a:r>
              <a:rPr lang="zh-CN" altLang="en-US" sz="2000" dirty="0">
                <a:solidFill>
                  <a:srgbClr val="007C6A"/>
                </a:solidFill>
                <a:latin typeface="Arial" panose="020B0604020202020204" pitchFamily="34" charset="0"/>
              </a:rPr>
              <a:t>主从</a:t>
            </a:r>
            <a:r>
              <a:rPr lang="en-US" altLang="zh-CN" sz="2000" dirty="0">
                <a:solidFill>
                  <a:srgbClr val="007C6A"/>
                </a:solidFill>
                <a:latin typeface="Arial" panose="020B0604020202020204" pitchFamily="34" charset="0"/>
              </a:rPr>
              <a:t>)</a:t>
            </a:r>
            <a:r>
              <a:rPr lang="zh-CN" altLang="en-US" sz="2000" dirty="0">
                <a:solidFill>
                  <a:srgbClr val="007C6A"/>
                </a:solidFill>
                <a:latin typeface="Arial" panose="020B0604020202020204" pitchFamily="34" charset="0"/>
              </a:rPr>
              <a:t>同步。</a:t>
            </a:r>
            <a:endParaRPr lang="zh-CN" altLang="en-US" sz="2000" dirty="0">
              <a:solidFill>
                <a:srgbClr val="007C6A"/>
              </a:solidFill>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3" name="矩形 32"/>
          <p:cNvSpPr/>
          <p:nvPr/>
        </p:nvSpPr>
        <p:spPr>
          <a:xfrm>
            <a:off x="2618359" y="1071926"/>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37260" y="429260"/>
            <a:ext cx="1402080" cy="829945"/>
          </a:xfrm>
          <a:prstGeom prst="rect">
            <a:avLst/>
          </a:prstGeom>
          <a:noFill/>
          <a:ln>
            <a:noFill/>
          </a:ln>
        </p:spPr>
        <p:txBody>
          <a:bodyPr wrap="square" rtlCol="0" anchor="t">
            <a:spAutoFit/>
          </a:bodyPr>
          <a:lstStyle/>
          <a:p>
            <a:pPr algn="ctr"/>
            <a:r>
              <a:rPr lang="zh-CN" altLang="en-US" sz="4800" b="1">
                <a:solidFill>
                  <a:schemeClr val="bg1"/>
                </a:solidFill>
                <a:effectLst>
                  <a:outerShdw blurRad="38100" dist="19050" dir="2700000" algn="tl" rotWithShape="0">
                    <a:schemeClr val="dk1">
                      <a:alpha val="40000"/>
                    </a:schemeClr>
                  </a:outerShdw>
                </a:effectLst>
              </a:rPr>
              <a:t>目录</a:t>
            </a:r>
          </a:p>
        </p:txBody>
      </p:sp>
      <p:sp>
        <p:nvSpPr>
          <p:cNvPr id="6" name="矩形 5"/>
          <p:cNvSpPr/>
          <p:nvPr/>
        </p:nvSpPr>
        <p:spPr>
          <a:xfrm>
            <a:off x="2613407" y="72163"/>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613407" y="559943"/>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对角圆角矩形 10"/>
          <p:cNvSpPr/>
          <p:nvPr/>
        </p:nvSpPr>
        <p:spPr>
          <a:xfrm>
            <a:off x="3409061" y="121158"/>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对角圆角矩形 12"/>
          <p:cNvSpPr/>
          <p:nvPr/>
        </p:nvSpPr>
        <p:spPr>
          <a:xfrm>
            <a:off x="3409061" y="626618"/>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简介安装</a:t>
            </a:r>
            <a:endParaRPr lang="zh-CN" altLang="en-US" sz="2000" dirty="0"/>
          </a:p>
        </p:txBody>
      </p:sp>
      <p:sp>
        <p:nvSpPr>
          <p:cNvPr id="16" name="矩形 15"/>
          <p:cNvSpPr/>
          <p:nvPr/>
        </p:nvSpPr>
        <p:spPr>
          <a:xfrm>
            <a:off x="2591182" y="-18795"/>
            <a:ext cx="415290"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1</a:t>
            </a:r>
          </a:p>
        </p:txBody>
      </p:sp>
      <p:sp>
        <p:nvSpPr>
          <p:cNvPr id="17" name="矩形 16"/>
          <p:cNvSpPr/>
          <p:nvPr/>
        </p:nvSpPr>
        <p:spPr>
          <a:xfrm>
            <a:off x="2600707" y="468503"/>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2</a:t>
            </a:r>
          </a:p>
        </p:txBody>
      </p:sp>
      <p:sp>
        <p:nvSpPr>
          <p:cNvPr id="18" name="矩形 17"/>
          <p:cNvSpPr/>
          <p:nvPr/>
        </p:nvSpPr>
        <p:spPr>
          <a:xfrm>
            <a:off x="2535873" y="968528"/>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3</a:t>
            </a:r>
          </a:p>
        </p:txBody>
      </p:sp>
      <p:sp>
        <p:nvSpPr>
          <p:cNvPr id="20" name="矩形 19"/>
          <p:cNvSpPr/>
          <p:nvPr/>
        </p:nvSpPr>
        <p:spPr>
          <a:xfrm>
            <a:off x="3694048" y="97320"/>
            <a:ext cx="2542032"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NoSQL</a:t>
            </a:r>
            <a:r>
              <a:rPr lang="zh-CN" altLang="en-US" sz="2000" dirty="0">
                <a:solidFill>
                  <a:schemeClr val="bg1"/>
                </a:solidFill>
                <a:effectLst>
                  <a:outerShdw blurRad="38100" dist="19050" dir="2700000" algn="tl" rotWithShape="0">
                    <a:schemeClr val="dk1">
                      <a:alpha val="40000"/>
                    </a:schemeClr>
                  </a:outerShdw>
                </a:effectLst>
              </a:rPr>
              <a:t>数据库简介</a:t>
            </a:r>
          </a:p>
        </p:txBody>
      </p:sp>
      <p:sp>
        <p:nvSpPr>
          <p:cNvPr id="3" name="矩形 2"/>
          <p:cNvSpPr/>
          <p:nvPr/>
        </p:nvSpPr>
        <p:spPr>
          <a:xfrm>
            <a:off x="3409060" y="121913"/>
            <a:ext cx="3089275" cy="400110"/>
          </a:xfrm>
          <a:prstGeom prst="rect">
            <a:avLst/>
          </a:prstGeom>
          <a:noFill/>
          <a:ln w="7620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35" name="对角圆角矩形 10"/>
          <p:cNvSpPr/>
          <p:nvPr/>
        </p:nvSpPr>
        <p:spPr>
          <a:xfrm>
            <a:off x="3426523" y="1103566"/>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3715574" y="1091547"/>
            <a:ext cx="2498979"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五大数据类型</a:t>
            </a:r>
          </a:p>
        </p:txBody>
      </p:sp>
      <p:sp>
        <p:nvSpPr>
          <p:cNvPr id="37" name="矩形 36"/>
          <p:cNvSpPr/>
          <p:nvPr/>
        </p:nvSpPr>
        <p:spPr>
          <a:xfrm>
            <a:off x="2619503" y="1517015"/>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对角圆角矩形 12"/>
          <p:cNvSpPr/>
          <p:nvPr/>
        </p:nvSpPr>
        <p:spPr>
          <a:xfrm>
            <a:off x="3415157" y="1583690"/>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相关配置</a:t>
            </a:r>
            <a:endParaRPr lang="zh-CN" altLang="en-US" sz="2000" dirty="0"/>
          </a:p>
        </p:txBody>
      </p:sp>
      <p:sp>
        <p:nvSpPr>
          <p:cNvPr id="39" name="矩形 38"/>
          <p:cNvSpPr/>
          <p:nvPr/>
        </p:nvSpPr>
        <p:spPr>
          <a:xfrm>
            <a:off x="2606803" y="1425575"/>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4</a:t>
            </a:r>
          </a:p>
        </p:txBody>
      </p:sp>
      <p:sp>
        <p:nvSpPr>
          <p:cNvPr id="40" name="矩形 39"/>
          <p:cNvSpPr/>
          <p:nvPr/>
        </p:nvSpPr>
        <p:spPr>
          <a:xfrm>
            <a:off x="2612263" y="2028998"/>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2529777" y="1925600"/>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5</a:t>
            </a:r>
          </a:p>
        </p:txBody>
      </p:sp>
      <p:sp>
        <p:nvSpPr>
          <p:cNvPr id="42" name="对角圆角矩形 10"/>
          <p:cNvSpPr/>
          <p:nvPr/>
        </p:nvSpPr>
        <p:spPr>
          <a:xfrm>
            <a:off x="3420427" y="2060638"/>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3420427" y="2036923"/>
            <a:ext cx="3089275"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的</a:t>
            </a:r>
            <a:r>
              <a:rPr lang="en-US" altLang="zh-CN" sz="2000" dirty="0">
                <a:solidFill>
                  <a:schemeClr val="bg1"/>
                </a:solidFill>
                <a:effectLst>
                  <a:outerShdw blurRad="38100" dist="19050" dir="2700000" algn="tl" rotWithShape="0">
                    <a:schemeClr val="dk1">
                      <a:alpha val="40000"/>
                    </a:schemeClr>
                  </a:outerShdw>
                </a:effectLst>
              </a:rPr>
              <a:t>java</a:t>
            </a:r>
            <a:r>
              <a:rPr lang="zh-CN" altLang="en-US" sz="2000" dirty="0">
                <a:solidFill>
                  <a:schemeClr val="bg1"/>
                </a:solidFill>
                <a:effectLst>
                  <a:outerShdw blurRad="38100" dist="19050" dir="2700000" algn="tl" rotWithShape="0">
                    <a:schemeClr val="dk1">
                      <a:alpha val="40000"/>
                    </a:schemeClr>
                  </a:outerShdw>
                </a:effectLst>
              </a:rPr>
              <a:t>客户端</a:t>
            </a:r>
            <a:r>
              <a:rPr lang="en-US" altLang="zh-CN" sz="2000" dirty="0" err="1">
                <a:solidFill>
                  <a:schemeClr val="bg1"/>
                </a:solidFill>
                <a:effectLst>
                  <a:outerShdw blurRad="38100" dist="19050" dir="2700000" algn="tl" rotWithShape="0">
                    <a:schemeClr val="dk1">
                      <a:alpha val="40000"/>
                    </a:schemeClr>
                  </a:outerShdw>
                </a:effectLst>
              </a:rPr>
              <a:t>Jedis</a:t>
            </a:r>
            <a:endParaRPr lang="zh-CN" altLang="en-US" sz="2000" dirty="0">
              <a:solidFill>
                <a:schemeClr val="bg1"/>
              </a:solidFill>
              <a:effectLst>
                <a:outerShdw blurRad="38100" dist="19050" dir="2700000" algn="tl" rotWithShape="0">
                  <a:schemeClr val="dk1">
                    <a:alpha val="40000"/>
                  </a:schemeClr>
                </a:outerShdw>
              </a:effectLst>
            </a:endParaRPr>
          </a:p>
        </p:txBody>
      </p:sp>
      <p:sp>
        <p:nvSpPr>
          <p:cNvPr id="44" name="矩形 43"/>
          <p:cNvSpPr/>
          <p:nvPr/>
        </p:nvSpPr>
        <p:spPr>
          <a:xfrm>
            <a:off x="3977767" y="4296710"/>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3972815" y="3296947"/>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3972815" y="3784727"/>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对角圆角矩形 10"/>
          <p:cNvSpPr/>
          <p:nvPr/>
        </p:nvSpPr>
        <p:spPr>
          <a:xfrm>
            <a:off x="4768469" y="3345942"/>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对角圆角矩形 12"/>
          <p:cNvSpPr/>
          <p:nvPr/>
        </p:nvSpPr>
        <p:spPr>
          <a:xfrm>
            <a:off x="4768469" y="3851402"/>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主从复制</a:t>
            </a:r>
            <a:endParaRPr lang="zh-CN" altLang="en-US" sz="2000" dirty="0"/>
          </a:p>
        </p:txBody>
      </p:sp>
      <p:sp>
        <p:nvSpPr>
          <p:cNvPr id="49" name="矩形 48"/>
          <p:cNvSpPr/>
          <p:nvPr/>
        </p:nvSpPr>
        <p:spPr>
          <a:xfrm>
            <a:off x="3960115" y="3693287"/>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8</a:t>
            </a:r>
          </a:p>
        </p:txBody>
      </p:sp>
      <p:sp>
        <p:nvSpPr>
          <p:cNvPr id="50" name="矩形 49"/>
          <p:cNvSpPr/>
          <p:nvPr/>
        </p:nvSpPr>
        <p:spPr>
          <a:xfrm>
            <a:off x="3895281" y="4193312"/>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9</a:t>
            </a:r>
          </a:p>
        </p:txBody>
      </p:sp>
      <p:sp>
        <p:nvSpPr>
          <p:cNvPr id="51" name="矩形 50"/>
          <p:cNvSpPr/>
          <p:nvPr/>
        </p:nvSpPr>
        <p:spPr>
          <a:xfrm>
            <a:off x="5205984" y="3297809"/>
            <a:ext cx="2249170"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持久化</a:t>
            </a:r>
          </a:p>
        </p:txBody>
      </p:sp>
      <p:sp>
        <p:nvSpPr>
          <p:cNvPr id="52" name="对角圆角矩形 10"/>
          <p:cNvSpPr/>
          <p:nvPr/>
        </p:nvSpPr>
        <p:spPr>
          <a:xfrm>
            <a:off x="4785931" y="4328350"/>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5188077" y="4316196"/>
            <a:ext cx="2249170"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集群</a:t>
            </a:r>
          </a:p>
        </p:txBody>
      </p:sp>
      <p:sp>
        <p:nvSpPr>
          <p:cNvPr id="54" name="矩形 53"/>
          <p:cNvSpPr/>
          <p:nvPr/>
        </p:nvSpPr>
        <p:spPr>
          <a:xfrm>
            <a:off x="3978911" y="2815463"/>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对角圆角矩形 12"/>
          <p:cNvSpPr/>
          <p:nvPr/>
        </p:nvSpPr>
        <p:spPr>
          <a:xfrm>
            <a:off x="4774565" y="2882138"/>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事务</a:t>
            </a:r>
            <a:endParaRPr lang="zh-CN" altLang="en-US" sz="2000" dirty="0"/>
          </a:p>
        </p:txBody>
      </p:sp>
      <p:sp>
        <p:nvSpPr>
          <p:cNvPr id="56" name="矩形 55"/>
          <p:cNvSpPr/>
          <p:nvPr/>
        </p:nvSpPr>
        <p:spPr>
          <a:xfrm>
            <a:off x="3966211" y="2724023"/>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6</a:t>
            </a:r>
          </a:p>
        </p:txBody>
      </p:sp>
      <p:sp>
        <p:nvSpPr>
          <p:cNvPr id="57" name="矩形 56"/>
          <p:cNvSpPr/>
          <p:nvPr/>
        </p:nvSpPr>
        <p:spPr>
          <a:xfrm>
            <a:off x="3972815" y="3205476"/>
            <a:ext cx="415290"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7</a:t>
            </a: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81588" y="0"/>
            <a:ext cx="3150221"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介绍安装</a:t>
            </a:r>
            <a:r>
              <a:rPr lang="en-US" altLang="zh-CN" sz="2000" dirty="0">
                <a:solidFill>
                  <a:schemeClr val="tx1"/>
                </a:solidFill>
                <a:effectLst>
                  <a:outerShdw blurRad="38100" dist="19050" dir="2700000" algn="tl" rotWithShape="0">
                    <a:schemeClr val="dk1">
                      <a:alpha val="40000"/>
                    </a:schemeClr>
                  </a:outerShdw>
                </a:effectLst>
              </a:rPr>
              <a:t>—</a:t>
            </a:r>
            <a:r>
              <a:rPr lang="zh-CN" altLang="en-US" sz="2000" dirty="0">
                <a:solidFill>
                  <a:schemeClr val="tx1"/>
                </a:solidFill>
                <a:effectLst>
                  <a:outerShdw blurRad="38100" dist="19050" dir="2700000" algn="tl" rotWithShape="0">
                    <a:schemeClr val="dk1">
                      <a:alpha val="40000"/>
                    </a:schemeClr>
                  </a:outerShdw>
                </a:effectLst>
              </a:rPr>
              <a:t>应用场景</a:t>
            </a:r>
          </a:p>
        </p:txBody>
      </p:sp>
      <p:sp>
        <p:nvSpPr>
          <p:cNvPr id="20" name="矩形 19"/>
          <p:cNvSpPr/>
          <p:nvPr/>
        </p:nvSpPr>
        <p:spPr>
          <a:xfrm>
            <a:off x="539552" y="458717"/>
            <a:ext cx="5011308" cy="580415"/>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dirty="0">
                <a:solidFill>
                  <a:srgbClr val="007C6A"/>
                </a:solidFill>
              </a:rPr>
              <a:t>1</a:t>
            </a:r>
            <a:r>
              <a:rPr lang="zh-CN" altLang="en-US" sz="2400" b="1" dirty="0">
                <a:solidFill>
                  <a:srgbClr val="007C6A"/>
                </a:solidFill>
              </a:rPr>
              <a:t>、配合关系型数据库做高速缓存</a:t>
            </a:r>
            <a:endParaRPr lang="en-US" altLang="zh-CN" sz="2400" b="1" dirty="0">
              <a:solidFill>
                <a:srgbClr val="007C6A"/>
              </a:solidFill>
            </a:endParaRPr>
          </a:p>
        </p:txBody>
      </p:sp>
      <p:pic>
        <p:nvPicPr>
          <p:cNvPr id="21" name="图片 20"/>
          <p:cNvPicPr>
            <a:picLocks noChangeAspect="1"/>
          </p:cNvPicPr>
          <p:nvPr/>
        </p:nvPicPr>
        <p:blipFill>
          <a:blip r:embed="rId3"/>
          <a:stretch>
            <a:fillRect/>
          </a:stretch>
        </p:blipFill>
        <p:spPr>
          <a:xfrm>
            <a:off x="6804248" y="3616816"/>
            <a:ext cx="1130454" cy="1076987"/>
          </a:xfrm>
          <a:prstGeom prst="rect">
            <a:avLst/>
          </a:prstGeom>
        </p:spPr>
      </p:pic>
      <p:pic>
        <p:nvPicPr>
          <p:cNvPr id="22" name="图片 21"/>
          <p:cNvPicPr>
            <a:picLocks noChangeAspect="1"/>
          </p:cNvPicPr>
          <p:nvPr/>
        </p:nvPicPr>
        <p:blipFill>
          <a:blip r:embed="rId4"/>
          <a:stretch>
            <a:fillRect/>
          </a:stretch>
        </p:blipFill>
        <p:spPr>
          <a:xfrm>
            <a:off x="1734538" y="3469812"/>
            <a:ext cx="1313902" cy="1218187"/>
          </a:xfrm>
          <a:prstGeom prst="rect">
            <a:avLst/>
          </a:prstGeom>
        </p:spPr>
      </p:pic>
      <p:cxnSp>
        <p:nvCxnSpPr>
          <p:cNvPr id="23" name="直接箭头连接符 22"/>
          <p:cNvCxnSpPr/>
          <p:nvPr/>
        </p:nvCxnSpPr>
        <p:spPr>
          <a:xfrm flipV="1">
            <a:off x="5009411" y="2883662"/>
            <a:ext cx="456757" cy="568960"/>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5010550" y="1803542"/>
            <a:ext cx="1163878" cy="1080120"/>
            <a:chOff x="5918239" y="3725516"/>
            <a:chExt cx="1179527" cy="1069652"/>
          </a:xfrm>
        </p:grpSpPr>
        <p:pic>
          <p:nvPicPr>
            <p:cNvPr id="25" name="图片 24"/>
            <p:cNvPicPr>
              <a:picLocks noChangeAspect="1"/>
            </p:cNvPicPr>
            <p:nvPr/>
          </p:nvPicPr>
          <p:blipFill>
            <a:blip r:embed="rId5"/>
            <a:stretch>
              <a:fillRect/>
            </a:stretch>
          </p:blipFill>
          <p:spPr>
            <a:xfrm>
              <a:off x="6214765" y="3725516"/>
              <a:ext cx="883001" cy="1069652"/>
            </a:xfrm>
            <a:prstGeom prst="rect">
              <a:avLst/>
            </a:prstGeom>
          </p:spPr>
        </p:pic>
        <p:pic>
          <p:nvPicPr>
            <p:cNvPr id="26" name="图片 25"/>
            <p:cNvPicPr>
              <a:picLocks noChangeAspect="1"/>
            </p:cNvPicPr>
            <p:nvPr/>
          </p:nvPicPr>
          <p:blipFill>
            <a:blip r:embed="rId6"/>
            <a:stretch>
              <a:fillRect/>
            </a:stretch>
          </p:blipFill>
          <p:spPr>
            <a:xfrm>
              <a:off x="5918239" y="4216548"/>
              <a:ext cx="669011" cy="578620"/>
            </a:xfrm>
            <a:prstGeom prst="rect">
              <a:avLst/>
            </a:prstGeom>
          </p:spPr>
        </p:pic>
      </p:grpSp>
      <p:cxnSp>
        <p:nvCxnSpPr>
          <p:cNvPr id="27" name="直接箭头连接符 26"/>
          <p:cNvCxnSpPr>
            <a:endCxn id="21" idx="1"/>
          </p:cNvCxnSpPr>
          <p:nvPr/>
        </p:nvCxnSpPr>
        <p:spPr>
          <a:xfrm flipV="1">
            <a:off x="5315720" y="4155310"/>
            <a:ext cx="1488528" cy="5628"/>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28" name="图片 27"/>
          <p:cNvPicPr>
            <a:picLocks noChangeAspect="1"/>
          </p:cNvPicPr>
          <p:nvPr/>
        </p:nvPicPr>
        <p:blipFill>
          <a:blip r:embed="rId7"/>
          <a:stretch>
            <a:fillRect/>
          </a:stretch>
        </p:blipFill>
        <p:spPr>
          <a:xfrm>
            <a:off x="4185772" y="3551844"/>
            <a:ext cx="1011099" cy="1054125"/>
          </a:xfrm>
          <a:prstGeom prst="rect">
            <a:avLst/>
          </a:prstGeom>
        </p:spPr>
      </p:pic>
      <p:cxnSp>
        <p:nvCxnSpPr>
          <p:cNvPr id="29" name="直接箭头连接符 28"/>
          <p:cNvCxnSpPr/>
          <p:nvPr/>
        </p:nvCxnSpPr>
        <p:spPr>
          <a:xfrm flipH="1">
            <a:off x="5237789" y="2940561"/>
            <a:ext cx="520426" cy="689472"/>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3134035" y="4078905"/>
            <a:ext cx="861901" cy="0"/>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1030547" y="1413452"/>
            <a:ext cx="3794629" cy="499111"/>
          </a:xfrm>
          <a:prstGeom prst="rect">
            <a:avLst/>
          </a:prstGeom>
        </p:spPr>
        <p:txBody>
          <a:bodyPr wrap="none">
            <a:spAutoFit/>
          </a:bodyPr>
          <a:lstStyle/>
          <a:p>
            <a:pPr marL="342900" indent="-342900">
              <a:lnSpc>
                <a:spcPct val="150000"/>
              </a:lnSpc>
              <a:buFont typeface="Arial" panose="020B0604020202020204" pitchFamily="34" charset="0"/>
              <a:buChar char="•"/>
            </a:pPr>
            <a:r>
              <a:rPr lang="zh-CN" altLang="en-US" sz="2000" b="1" dirty="0">
                <a:solidFill>
                  <a:srgbClr val="007C6A"/>
                </a:solidFill>
              </a:rPr>
              <a:t>分布式架构，做</a:t>
            </a:r>
            <a:r>
              <a:rPr lang="en-US" altLang="zh-CN" sz="2000" b="1" dirty="0">
                <a:solidFill>
                  <a:srgbClr val="007C6A"/>
                </a:solidFill>
              </a:rPr>
              <a:t>session</a:t>
            </a:r>
            <a:r>
              <a:rPr lang="zh-CN" altLang="en-US" sz="2000" b="1" dirty="0">
                <a:solidFill>
                  <a:srgbClr val="007C6A"/>
                </a:solidFill>
              </a:rPr>
              <a:t>共享</a:t>
            </a:r>
            <a:endParaRPr lang="en-US" altLang="zh-CN" sz="2000" b="1" dirty="0">
              <a:solidFill>
                <a:srgbClr val="007C6A"/>
              </a:solidFill>
            </a:endParaRPr>
          </a:p>
        </p:txBody>
      </p:sp>
      <p:sp>
        <p:nvSpPr>
          <p:cNvPr id="32" name="矩形 31"/>
          <p:cNvSpPr/>
          <p:nvPr/>
        </p:nvSpPr>
        <p:spPr>
          <a:xfrm>
            <a:off x="1014458" y="993322"/>
            <a:ext cx="5160387" cy="499111"/>
          </a:xfrm>
          <a:prstGeom prst="rect">
            <a:avLst/>
          </a:prstGeom>
        </p:spPr>
        <p:txBody>
          <a:bodyPr wrap="none">
            <a:spAutoFit/>
          </a:bodyPr>
          <a:lstStyle/>
          <a:p>
            <a:pPr marL="342900" indent="-342900">
              <a:lnSpc>
                <a:spcPct val="150000"/>
              </a:lnSpc>
              <a:buFont typeface="Arial" panose="020B0604020202020204" pitchFamily="34" charset="0"/>
              <a:buChar char="•"/>
            </a:pPr>
            <a:r>
              <a:rPr lang="zh-CN" altLang="en-US" sz="2000" b="1" dirty="0">
                <a:solidFill>
                  <a:srgbClr val="007C6A"/>
                </a:solidFill>
              </a:rPr>
              <a:t>高频次，热门访问的数据，降低数据库</a:t>
            </a:r>
            <a:r>
              <a:rPr lang="en-US" altLang="zh-CN" sz="2000" b="1" dirty="0">
                <a:solidFill>
                  <a:srgbClr val="007C6A"/>
                </a:solidFill>
              </a:rPr>
              <a:t>IO</a:t>
            </a: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81588" y="0"/>
            <a:ext cx="3150221"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介绍安装</a:t>
            </a:r>
            <a:r>
              <a:rPr lang="en-US" altLang="zh-CN" sz="2000" dirty="0">
                <a:solidFill>
                  <a:schemeClr val="tx1"/>
                </a:solidFill>
                <a:effectLst>
                  <a:outerShdw blurRad="38100" dist="19050" dir="2700000" algn="tl" rotWithShape="0">
                    <a:schemeClr val="dk1">
                      <a:alpha val="40000"/>
                    </a:schemeClr>
                  </a:outerShdw>
                </a:effectLst>
              </a:rPr>
              <a:t>—</a:t>
            </a:r>
            <a:r>
              <a:rPr lang="zh-CN" altLang="en-US" sz="2000" dirty="0">
                <a:solidFill>
                  <a:schemeClr val="tx1"/>
                </a:solidFill>
                <a:effectLst>
                  <a:outerShdw blurRad="38100" dist="19050" dir="2700000" algn="tl" rotWithShape="0">
                    <a:schemeClr val="dk1">
                      <a:alpha val="40000"/>
                    </a:schemeClr>
                  </a:outerShdw>
                </a:effectLst>
              </a:rPr>
              <a:t>应用场景</a:t>
            </a:r>
          </a:p>
        </p:txBody>
      </p:sp>
      <p:sp>
        <p:nvSpPr>
          <p:cNvPr id="16" name="矩形 15"/>
          <p:cNvSpPr/>
          <p:nvPr/>
        </p:nvSpPr>
        <p:spPr>
          <a:xfrm>
            <a:off x="221411" y="295874"/>
            <a:ext cx="8533100" cy="499111"/>
          </a:xfrm>
          <a:prstGeom prst="rect">
            <a:avLst/>
          </a:prstGeom>
        </p:spPr>
        <p:txBody>
          <a:bodyPr wrap="square">
            <a:spAutoFit/>
          </a:bodyPr>
          <a:lstStyle/>
          <a:p>
            <a:pPr marL="342900" indent="-342900">
              <a:lnSpc>
                <a:spcPct val="150000"/>
              </a:lnSpc>
              <a:buFont typeface="Wingdings" panose="05000000000000000000" pitchFamily="2" charset="2"/>
              <a:buChar char="Ø"/>
            </a:pPr>
            <a:r>
              <a:rPr lang="en-US" altLang="zh-CN" sz="2000" b="1" dirty="0">
                <a:solidFill>
                  <a:srgbClr val="007C6A"/>
                </a:solidFill>
              </a:rPr>
              <a:t>2</a:t>
            </a:r>
            <a:r>
              <a:rPr lang="zh-CN" altLang="en-US" sz="2000" b="1" dirty="0">
                <a:solidFill>
                  <a:srgbClr val="007C6A"/>
                </a:solidFill>
              </a:rPr>
              <a:t>、由于其拥有持久化能力</a:t>
            </a:r>
            <a:r>
              <a:rPr lang="en-US" altLang="zh-CN" sz="2000" b="1" dirty="0">
                <a:solidFill>
                  <a:srgbClr val="007C6A"/>
                </a:solidFill>
              </a:rPr>
              <a:t>,</a:t>
            </a:r>
            <a:r>
              <a:rPr lang="zh-CN" altLang="en-US" sz="2000" b="1" dirty="0">
                <a:solidFill>
                  <a:srgbClr val="007C6A"/>
                </a:solidFill>
              </a:rPr>
              <a:t>利用其多样的数据结构存储特定的数据。</a:t>
            </a:r>
            <a:endParaRPr lang="en-US" altLang="zh-CN" sz="2000" b="1" dirty="0">
              <a:solidFill>
                <a:srgbClr val="007C6A"/>
              </a:solidFill>
            </a:endParaRPr>
          </a:p>
        </p:txBody>
      </p:sp>
      <p:sp>
        <p:nvSpPr>
          <p:cNvPr id="17" name="矩形 16"/>
          <p:cNvSpPr/>
          <p:nvPr/>
        </p:nvSpPr>
        <p:spPr>
          <a:xfrm>
            <a:off x="5458461" y="2383684"/>
            <a:ext cx="3480440" cy="369332"/>
          </a:xfrm>
          <a:prstGeom prst="rect">
            <a:avLst/>
          </a:prstGeom>
        </p:spPr>
        <p:txBody>
          <a:bodyPr wrap="none">
            <a:spAutoFit/>
          </a:bodyPr>
          <a:lstStyle/>
          <a:p>
            <a:r>
              <a:rPr lang="zh-CN" altLang="en-US" b="1" dirty="0">
                <a:solidFill>
                  <a:srgbClr val="FB9C25"/>
                </a:solidFill>
              </a:rPr>
              <a:t>原子性，自增方法</a:t>
            </a:r>
            <a:r>
              <a:rPr lang="en-US" altLang="zh-CN" b="1" dirty="0">
                <a:solidFill>
                  <a:srgbClr val="FB9C25"/>
                </a:solidFill>
              </a:rPr>
              <a:t>INCR</a:t>
            </a:r>
            <a:r>
              <a:rPr lang="zh-CN" altLang="en-US" b="1" dirty="0">
                <a:solidFill>
                  <a:srgbClr val="FB9C25"/>
                </a:solidFill>
              </a:rPr>
              <a:t>、</a:t>
            </a:r>
            <a:r>
              <a:rPr lang="en-US" altLang="zh-CN" b="1" dirty="0">
                <a:solidFill>
                  <a:srgbClr val="FB9C25"/>
                </a:solidFill>
              </a:rPr>
              <a:t>DECR</a:t>
            </a:r>
            <a:endParaRPr lang="zh-CN" altLang="en-US" b="1" dirty="0">
              <a:solidFill>
                <a:srgbClr val="FB9C25"/>
              </a:solidFill>
            </a:endParaRPr>
          </a:p>
        </p:txBody>
      </p:sp>
      <p:sp>
        <p:nvSpPr>
          <p:cNvPr id="18" name="矩形 17"/>
          <p:cNvSpPr/>
          <p:nvPr/>
        </p:nvSpPr>
        <p:spPr>
          <a:xfrm>
            <a:off x="5075062" y="1426650"/>
            <a:ext cx="2182008" cy="369332"/>
          </a:xfrm>
          <a:prstGeom prst="rect">
            <a:avLst/>
          </a:prstGeom>
        </p:spPr>
        <p:txBody>
          <a:bodyPr wrap="none">
            <a:spAutoFit/>
          </a:bodyPr>
          <a:lstStyle/>
          <a:p>
            <a:r>
              <a:rPr lang="zh-CN" altLang="en-US" b="1">
                <a:solidFill>
                  <a:srgbClr val="FB9C25"/>
                </a:solidFill>
                <a:latin typeface="Arial" panose="020B0604020202020204" pitchFamily="34" charset="0"/>
              </a:rPr>
              <a:t>利用</a:t>
            </a:r>
            <a:r>
              <a:rPr lang="en-US" altLang="zh-CN" b="1">
                <a:solidFill>
                  <a:srgbClr val="FB9C25"/>
                </a:solidFill>
                <a:latin typeface="Arial" panose="020B0604020202020204" pitchFamily="34" charset="0"/>
              </a:rPr>
              <a:t>zset(</a:t>
            </a:r>
            <a:r>
              <a:rPr lang="zh-CN" altLang="en-US" b="1">
                <a:solidFill>
                  <a:srgbClr val="FB9C25"/>
                </a:solidFill>
                <a:latin typeface="Arial" panose="020B0604020202020204" pitchFamily="34" charset="0"/>
              </a:rPr>
              <a:t>有序集合</a:t>
            </a:r>
            <a:r>
              <a:rPr lang="en-US" altLang="zh-CN" b="1">
                <a:solidFill>
                  <a:srgbClr val="FB9C25"/>
                </a:solidFill>
                <a:latin typeface="Arial" panose="020B0604020202020204" pitchFamily="34" charset="0"/>
              </a:rPr>
              <a:t>)</a:t>
            </a:r>
            <a:endParaRPr lang="zh-CN" altLang="en-US" b="1">
              <a:solidFill>
                <a:srgbClr val="FB9C25"/>
              </a:solidFill>
            </a:endParaRPr>
          </a:p>
        </p:txBody>
      </p:sp>
      <p:sp>
        <p:nvSpPr>
          <p:cNvPr id="19" name="矩形 18"/>
          <p:cNvSpPr/>
          <p:nvPr/>
        </p:nvSpPr>
        <p:spPr>
          <a:xfrm>
            <a:off x="958610" y="1372455"/>
            <a:ext cx="2039854" cy="369332"/>
          </a:xfrm>
          <a:prstGeom prst="rect">
            <a:avLst/>
          </a:prstGeom>
        </p:spPr>
        <p:txBody>
          <a:bodyPr wrap="none">
            <a:spAutoFit/>
          </a:bodyPr>
          <a:lstStyle/>
          <a:p>
            <a:r>
              <a:rPr lang="zh-CN" altLang="en-US" b="1" dirty="0">
                <a:solidFill>
                  <a:srgbClr val="007C6A"/>
                </a:solidFill>
              </a:rPr>
              <a:t>排行榜 ，</a:t>
            </a:r>
            <a:r>
              <a:rPr lang="en-US" altLang="zh-CN" b="1" dirty="0">
                <a:solidFill>
                  <a:srgbClr val="007C6A"/>
                </a:solidFill>
              </a:rPr>
              <a:t>Top N</a:t>
            </a:r>
            <a:r>
              <a:rPr lang="zh-CN" altLang="en-US" b="1" dirty="0">
                <a:solidFill>
                  <a:srgbClr val="007C6A"/>
                </a:solidFill>
              </a:rPr>
              <a:t>，</a:t>
            </a:r>
          </a:p>
        </p:txBody>
      </p:sp>
      <p:sp>
        <p:nvSpPr>
          <p:cNvPr id="33" name="矩形 32"/>
          <p:cNvSpPr/>
          <p:nvPr/>
        </p:nvSpPr>
        <p:spPr>
          <a:xfrm>
            <a:off x="5458461" y="1901426"/>
            <a:ext cx="1415772" cy="369332"/>
          </a:xfrm>
          <a:prstGeom prst="rect">
            <a:avLst/>
          </a:prstGeom>
        </p:spPr>
        <p:txBody>
          <a:bodyPr wrap="none">
            <a:spAutoFit/>
          </a:bodyPr>
          <a:lstStyle/>
          <a:p>
            <a:r>
              <a:rPr lang="en-US" altLang="zh-CN" b="1">
                <a:solidFill>
                  <a:srgbClr val="FB9C25"/>
                </a:solidFill>
              </a:rPr>
              <a:t>Expire </a:t>
            </a:r>
            <a:r>
              <a:rPr lang="zh-CN" altLang="en-US" b="1">
                <a:solidFill>
                  <a:srgbClr val="FB9C25"/>
                </a:solidFill>
              </a:rPr>
              <a:t>过期</a:t>
            </a:r>
          </a:p>
        </p:txBody>
      </p:sp>
      <p:sp>
        <p:nvSpPr>
          <p:cNvPr id="34" name="矩形 33"/>
          <p:cNvSpPr/>
          <p:nvPr/>
        </p:nvSpPr>
        <p:spPr>
          <a:xfrm>
            <a:off x="534747" y="1910838"/>
            <a:ext cx="3416320" cy="369332"/>
          </a:xfrm>
          <a:prstGeom prst="rect">
            <a:avLst/>
          </a:prstGeom>
        </p:spPr>
        <p:txBody>
          <a:bodyPr wrap="none">
            <a:spAutoFit/>
          </a:bodyPr>
          <a:lstStyle/>
          <a:p>
            <a:r>
              <a:rPr lang="zh-CN" altLang="en-US" b="1">
                <a:solidFill>
                  <a:srgbClr val="007C6A"/>
                </a:solidFill>
              </a:rPr>
              <a:t>时效性的数据，比如手机验证码</a:t>
            </a:r>
          </a:p>
        </p:txBody>
      </p:sp>
      <p:sp>
        <p:nvSpPr>
          <p:cNvPr id="35" name="矩形 34"/>
          <p:cNvSpPr/>
          <p:nvPr/>
        </p:nvSpPr>
        <p:spPr>
          <a:xfrm>
            <a:off x="1383034" y="2415267"/>
            <a:ext cx="1569660" cy="369332"/>
          </a:xfrm>
          <a:prstGeom prst="rect">
            <a:avLst/>
          </a:prstGeom>
        </p:spPr>
        <p:txBody>
          <a:bodyPr wrap="none">
            <a:spAutoFit/>
          </a:bodyPr>
          <a:lstStyle/>
          <a:p>
            <a:r>
              <a:rPr lang="zh-CN" altLang="en-US" b="1" dirty="0">
                <a:solidFill>
                  <a:srgbClr val="007C6A"/>
                </a:solidFill>
              </a:rPr>
              <a:t>计数器，秒杀</a:t>
            </a:r>
          </a:p>
        </p:txBody>
      </p:sp>
      <p:sp>
        <p:nvSpPr>
          <p:cNvPr id="36" name="矩形 35"/>
          <p:cNvSpPr/>
          <p:nvPr/>
        </p:nvSpPr>
        <p:spPr>
          <a:xfrm>
            <a:off x="5496269" y="2941811"/>
            <a:ext cx="1467068" cy="369332"/>
          </a:xfrm>
          <a:prstGeom prst="rect">
            <a:avLst/>
          </a:prstGeom>
        </p:spPr>
        <p:txBody>
          <a:bodyPr wrap="none">
            <a:spAutoFit/>
          </a:bodyPr>
          <a:lstStyle/>
          <a:p>
            <a:r>
              <a:rPr lang="zh-CN" altLang="en-US" b="1">
                <a:solidFill>
                  <a:srgbClr val="FB9C25"/>
                </a:solidFill>
              </a:rPr>
              <a:t>利用</a:t>
            </a:r>
            <a:r>
              <a:rPr lang="en-US" altLang="zh-CN" b="1">
                <a:solidFill>
                  <a:srgbClr val="FB9C25"/>
                </a:solidFill>
              </a:rPr>
              <a:t>Set</a:t>
            </a:r>
            <a:r>
              <a:rPr lang="zh-CN" altLang="en-US" b="1">
                <a:solidFill>
                  <a:srgbClr val="FB9C25"/>
                </a:solidFill>
              </a:rPr>
              <a:t>集合</a:t>
            </a:r>
          </a:p>
        </p:txBody>
      </p:sp>
      <p:sp>
        <p:nvSpPr>
          <p:cNvPr id="37" name="矩形 36"/>
          <p:cNvSpPr/>
          <p:nvPr/>
        </p:nvSpPr>
        <p:spPr>
          <a:xfrm>
            <a:off x="608784" y="2949635"/>
            <a:ext cx="2954655" cy="369332"/>
          </a:xfrm>
          <a:prstGeom prst="rect">
            <a:avLst/>
          </a:prstGeom>
        </p:spPr>
        <p:txBody>
          <a:bodyPr wrap="none">
            <a:spAutoFit/>
          </a:bodyPr>
          <a:lstStyle/>
          <a:p>
            <a:r>
              <a:rPr lang="zh-CN" altLang="en-US" b="1" dirty="0">
                <a:solidFill>
                  <a:srgbClr val="007C6A"/>
                </a:solidFill>
              </a:rPr>
              <a:t>去除大量数据中的重复数据</a:t>
            </a:r>
          </a:p>
        </p:txBody>
      </p:sp>
      <p:sp>
        <p:nvSpPr>
          <p:cNvPr id="38" name="矩形 37"/>
          <p:cNvSpPr/>
          <p:nvPr/>
        </p:nvSpPr>
        <p:spPr>
          <a:xfrm>
            <a:off x="995186" y="4119350"/>
            <a:ext cx="2031325" cy="369332"/>
          </a:xfrm>
          <a:prstGeom prst="rect">
            <a:avLst/>
          </a:prstGeom>
        </p:spPr>
        <p:txBody>
          <a:bodyPr wrap="none">
            <a:spAutoFit/>
          </a:bodyPr>
          <a:lstStyle/>
          <a:p>
            <a:r>
              <a:rPr lang="zh-CN" altLang="en-US" b="1">
                <a:solidFill>
                  <a:srgbClr val="007C6A"/>
                </a:solidFill>
              </a:rPr>
              <a:t>发布订阅消息系统</a:t>
            </a:r>
          </a:p>
        </p:txBody>
      </p:sp>
      <p:sp>
        <p:nvSpPr>
          <p:cNvPr id="39" name="矩形 38"/>
          <p:cNvSpPr/>
          <p:nvPr/>
        </p:nvSpPr>
        <p:spPr>
          <a:xfrm>
            <a:off x="1405715" y="3504551"/>
            <a:ext cx="1107996" cy="369332"/>
          </a:xfrm>
          <a:prstGeom prst="rect">
            <a:avLst/>
          </a:prstGeom>
        </p:spPr>
        <p:txBody>
          <a:bodyPr wrap="none">
            <a:spAutoFit/>
          </a:bodyPr>
          <a:lstStyle/>
          <a:p>
            <a:r>
              <a:rPr lang="zh-CN" altLang="en-US" b="1">
                <a:solidFill>
                  <a:srgbClr val="007C6A"/>
                </a:solidFill>
              </a:rPr>
              <a:t>构建队列</a:t>
            </a:r>
          </a:p>
        </p:txBody>
      </p:sp>
      <p:sp>
        <p:nvSpPr>
          <p:cNvPr id="40" name="矩形 39"/>
          <p:cNvSpPr/>
          <p:nvPr/>
        </p:nvSpPr>
        <p:spPr>
          <a:xfrm>
            <a:off x="5593265" y="4104006"/>
            <a:ext cx="1544012" cy="369332"/>
          </a:xfrm>
          <a:prstGeom prst="rect">
            <a:avLst/>
          </a:prstGeom>
        </p:spPr>
        <p:txBody>
          <a:bodyPr wrap="none">
            <a:spAutoFit/>
          </a:bodyPr>
          <a:lstStyle/>
          <a:p>
            <a:r>
              <a:rPr lang="en-US" altLang="zh-CN" b="1">
                <a:solidFill>
                  <a:srgbClr val="FB9C25"/>
                </a:solidFill>
              </a:rPr>
              <a:t>pub/sub</a:t>
            </a:r>
            <a:r>
              <a:rPr lang="zh-CN" altLang="en-US" b="1">
                <a:solidFill>
                  <a:srgbClr val="FB9C25"/>
                </a:solidFill>
              </a:rPr>
              <a:t>模式</a:t>
            </a:r>
          </a:p>
        </p:txBody>
      </p:sp>
      <p:sp>
        <p:nvSpPr>
          <p:cNvPr id="41" name="矩形 40"/>
          <p:cNvSpPr/>
          <p:nvPr/>
        </p:nvSpPr>
        <p:spPr>
          <a:xfrm>
            <a:off x="5496269" y="3504805"/>
            <a:ext cx="1441420" cy="369332"/>
          </a:xfrm>
          <a:prstGeom prst="rect">
            <a:avLst/>
          </a:prstGeom>
        </p:spPr>
        <p:txBody>
          <a:bodyPr wrap="none">
            <a:spAutoFit/>
          </a:bodyPr>
          <a:lstStyle/>
          <a:p>
            <a:r>
              <a:rPr lang="zh-CN" altLang="en-US" b="1">
                <a:solidFill>
                  <a:srgbClr val="FB9C25"/>
                </a:solidFill>
              </a:rPr>
              <a:t>利用</a:t>
            </a:r>
            <a:r>
              <a:rPr lang="en-US" altLang="zh-CN" b="1">
                <a:solidFill>
                  <a:srgbClr val="FB9C25"/>
                </a:solidFill>
              </a:rPr>
              <a:t>list</a:t>
            </a:r>
            <a:r>
              <a:rPr lang="zh-CN" altLang="en-US" b="1">
                <a:solidFill>
                  <a:srgbClr val="FB9C25"/>
                </a:solidFill>
              </a:rPr>
              <a:t>集合</a:t>
            </a:r>
          </a:p>
        </p:txBody>
      </p:sp>
      <p:sp>
        <p:nvSpPr>
          <p:cNvPr id="42" name="矩形 41"/>
          <p:cNvSpPr/>
          <p:nvPr/>
        </p:nvSpPr>
        <p:spPr>
          <a:xfrm>
            <a:off x="4852773" y="910995"/>
            <a:ext cx="4023858" cy="369332"/>
          </a:xfrm>
          <a:prstGeom prst="rect">
            <a:avLst/>
          </a:prstGeom>
        </p:spPr>
        <p:txBody>
          <a:bodyPr wrap="none">
            <a:spAutoFit/>
          </a:bodyPr>
          <a:lstStyle/>
          <a:p>
            <a:r>
              <a:rPr lang="zh-CN" altLang="en-US" b="1" dirty="0">
                <a:solidFill>
                  <a:srgbClr val="FB9C25"/>
                </a:solidFill>
                <a:latin typeface="+mn-ea"/>
              </a:rPr>
              <a:t>通过</a:t>
            </a:r>
            <a:r>
              <a:rPr lang="en-US" altLang="zh-CN" b="1" dirty="0">
                <a:solidFill>
                  <a:srgbClr val="FB9C25"/>
                </a:solidFill>
                <a:latin typeface="+mn-ea"/>
              </a:rPr>
              <a:t>List</a:t>
            </a:r>
            <a:r>
              <a:rPr lang="zh-CN" altLang="en-US" b="1" dirty="0">
                <a:solidFill>
                  <a:srgbClr val="FB9C25"/>
                </a:solidFill>
                <a:latin typeface="+mn-ea"/>
              </a:rPr>
              <a:t>实现按自然时间排序的数据 </a:t>
            </a:r>
          </a:p>
        </p:txBody>
      </p:sp>
      <p:sp>
        <p:nvSpPr>
          <p:cNvPr id="43" name="矩形 42"/>
          <p:cNvSpPr/>
          <p:nvPr/>
        </p:nvSpPr>
        <p:spPr>
          <a:xfrm>
            <a:off x="1228103" y="910995"/>
            <a:ext cx="1505540" cy="369332"/>
          </a:xfrm>
          <a:prstGeom prst="rect">
            <a:avLst/>
          </a:prstGeom>
        </p:spPr>
        <p:txBody>
          <a:bodyPr wrap="none">
            <a:spAutoFit/>
          </a:bodyPr>
          <a:lstStyle/>
          <a:p>
            <a:r>
              <a:rPr lang="zh-CN" altLang="en-US" b="1" dirty="0">
                <a:solidFill>
                  <a:srgbClr val="007C6A"/>
                </a:solidFill>
              </a:rPr>
              <a:t>最新</a:t>
            </a:r>
            <a:r>
              <a:rPr lang="en-US" altLang="zh-CN" b="1" dirty="0">
                <a:solidFill>
                  <a:srgbClr val="007C6A"/>
                </a:solidFill>
              </a:rPr>
              <a:t>N</a:t>
            </a:r>
            <a:r>
              <a:rPr lang="zh-CN" altLang="en-US" b="1" dirty="0">
                <a:solidFill>
                  <a:srgbClr val="007C6A"/>
                </a:solidFill>
              </a:rPr>
              <a:t>个数据</a:t>
            </a:r>
          </a:p>
        </p:txBody>
      </p:sp>
      <p:sp>
        <p:nvSpPr>
          <p:cNvPr id="44" name="右箭头 5"/>
          <p:cNvSpPr/>
          <p:nvPr/>
        </p:nvSpPr>
        <p:spPr>
          <a:xfrm rot="10800000">
            <a:off x="3345088" y="975760"/>
            <a:ext cx="864096" cy="3045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右箭头 17"/>
          <p:cNvSpPr/>
          <p:nvPr/>
        </p:nvSpPr>
        <p:spPr>
          <a:xfrm rot="10800000">
            <a:off x="3584513" y="1467998"/>
            <a:ext cx="864096" cy="3045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右箭头 19"/>
          <p:cNvSpPr/>
          <p:nvPr/>
        </p:nvSpPr>
        <p:spPr>
          <a:xfrm rot="10800000">
            <a:off x="4742919" y="1991073"/>
            <a:ext cx="469894" cy="3393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右箭头 20"/>
          <p:cNvSpPr/>
          <p:nvPr/>
        </p:nvSpPr>
        <p:spPr>
          <a:xfrm rot="10800000">
            <a:off x="3849144" y="2391524"/>
            <a:ext cx="864096" cy="3045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右箭头 21"/>
          <p:cNvSpPr/>
          <p:nvPr/>
        </p:nvSpPr>
        <p:spPr>
          <a:xfrm rot="10800000">
            <a:off x="4136523" y="2997406"/>
            <a:ext cx="864096" cy="3045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右箭头 22"/>
          <p:cNvSpPr/>
          <p:nvPr/>
        </p:nvSpPr>
        <p:spPr>
          <a:xfrm rot="10800000">
            <a:off x="4209184" y="3537187"/>
            <a:ext cx="864096" cy="3045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右箭头 23"/>
          <p:cNvSpPr/>
          <p:nvPr/>
        </p:nvSpPr>
        <p:spPr>
          <a:xfrm rot="10800000">
            <a:off x="4118439" y="4136388"/>
            <a:ext cx="864096" cy="3045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9828" y="0"/>
            <a:ext cx="2893741"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介绍安装</a:t>
            </a:r>
            <a:r>
              <a:rPr lang="en-US" altLang="zh-CN" sz="2000" dirty="0">
                <a:solidFill>
                  <a:schemeClr val="tx1"/>
                </a:solidFill>
                <a:effectLst>
                  <a:outerShdw blurRad="38100" dist="19050" dir="2700000" algn="tl" rotWithShape="0">
                    <a:schemeClr val="dk1">
                      <a:alpha val="40000"/>
                    </a:schemeClr>
                  </a:outerShdw>
                </a:effectLst>
              </a:rPr>
              <a:t>—</a:t>
            </a:r>
            <a:r>
              <a:rPr lang="zh-CN" altLang="en-US" sz="2000">
                <a:solidFill>
                  <a:schemeClr val="tx1"/>
                </a:solidFill>
                <a:effectLst>
                  <a:outerShdw blurRad="38100" dist="19050" dir="2700000" algn="tl" rotWithShape="0">
                    <a:schemeClr val="dk1">
                      <a:alpha val="40000"/>
                    </a:schemeClr>
                  </a:outerShdw>
                </a:effectLst>
              </a:rPr>
              <a:t>从哪下</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3" name="矩形 2"/>
          <p:cNvSpPr/>
          <p:nvPr/>
        </p:nvSpPr>
        <p:spPr>
          <a:xfrm>
            <a:off x="613958" y="438816"/>
            <a:ext cx="2110193" cy="461665"/>
          </a:xfrm>
          <a:prstGeom prst="rect">
            <a:avLst/>
          </a:prstGeom>
        </p:spPr>
        <p:txBody>
          <a:bodyPr wrap="none">
            <a:spAutoFit/>
          </a:bodyPr>
          <a:lstStyle/>
          <a:p>
            <a:r>
              <a:rPr lang="en-US" altLang="zh-CN" sz="2400" b="1">
                <a:solidFill>
                  <a:srgbClr val="007C6A"/>
                </a:solidFill>
              </a:rPr>
              <a:t>Redis</a:t>
            </a:r>
            <a:r>
              <a:rPr lang="zh-CN" altLang="en-US" sz="2400" b="1">
                <a:solidFill>
                  <a:srgbClr val="007C6A"/>
                </a:solidFill>
              </a:rPr>
              <a:t>官方网站</a:t>
            </a:r>
          </a:p>
        </p:txBody>
      </p:sp>
      <p:sp>
        <p:nvSpPr>
          <p:cNvPr id="4" name="矩形 3"/>
          <p:cNvSpPr/>
          <p:nvPr/>
        </p:nvSpPr>
        <p:spPr>
          <a:xfrm>
            <a:off x="1180120" y="1000366"/>
            <a:ext cx="1765676" cy="400110"/>
          </a:xfrm>
          <a:prstGeom prst="rect">
            <a:avLst/>
          </a:prstGeom>
        </p:spPr>
        <p:txBody>
          <a:bodyPr wrap="none">
            <a:spAutoFit/>
          </a:bodyPr>
          <a:lstStyle/>
          <a:p>
            <a:r>
              <a:rPr lang="en-US" altLang="zh-CN" sz="2000" b="1">
                <a:solidFill>
                  <a:srgbClr val="007C6A"/>
                </a:solidFill>
                <a:hlinkClick r:id="rId3"/>
              </a:rPr>
              <a:t>http://Redis.io</a:t>
            </a:r>
            <a:endParaRPr lang="zh-CN" altLang="en-US" sz="2000" b="1">
              <a:solidFill>
                <a:srgbClr val="007C6A"/>
              </a:solidFill>
            </a:endParaRPr>
          </a:p>
        </p:txBody>
      </p:sp>
      <p:pic>
        <p:nvPicPr>
          <p:cNvPr id="6" name="图片 5"/>
          <p:cNvPicPr>
            <a:picLocks noChangeAspect="1"/>
          </p:cNvPicPr>
          <p:nvPr/>
        </p:nvPicPr>
        <p:blipFill>
          <a:blip r:embed="rId4"/>
          <a:stretch>
            <a:fillRect/>
          </a:stretch>
        </p:blipFill>
        <p:spPr>
          <a:xfrm>
            <a:off x="1543621" y="1399230"/>
            <a:ext cx="5939245" cy="3603015"/>
          </a:xfrm>
          <a:prstGeom prst="rect">
            <a:avLst/>
          </a:prstGeom>
        </p:spPr>
      </p:pic>
      <p:sp>
        <p:nvSpPr>
          <p:cNvPr id="7" name="矩形 6"/>
          <p:cNvSpPr/>
          <p:nvPr/>
        </p:nvSpPr>
        <p:spPr>
          <a:xfrm>
            <a:off x="4513244" y="416581"/>
            <a:ext cx="2728952" cy="461665"/>
          </a:xfrm>
          <a:prstGeom prst="rect">
            <a:avLst/>
          </a:prstGeom>
        </p:spPr>
        <p:txBody>
          <a:bodyPr wrap="none">
            <a:spAutoFit/>
          </a:bodyPr>
          <a:lstStyle/>
          <a:p>
            <a:r>
              <a:rPr lang="en-US" altLang="zh-CN" sz="2400" b="1">
                <a:solidFill>
                  <a:srgbClr val="007C6A"/>
                </a:solidFill>
              </a:rPr>
              <a:t>Redis</a:t>
            </a:r>
            <a:r>
              <a:rPr lang="zh-CN" altLang="en-US" sz="2400" b="1">
                <a:solidFill>
                  <a:srgbClr val="007C6A"/>
                </a:solidFill>
              </a:rPr>
              <a:t>中文官方网站</a:t>
            </a:r>
          </a:p>
        </p:txBody>
      </p:sp>
      <p:sp>
        <p:nvSpPr>
          <p:cNvPr id="8" name="矩形 7"/>
          <p:cNvSpPr/>
          <p:nvPr/>
        </p:nvSpPr>
        <p:spPr>
          <a:xfrm>
            <a:off x="4898746" y="899235"/>
            <a:ext cx="2729978" cy="400110"/>
          </a:xfrm>
          <a:prstGeom prst="rect">
            <a:avLst/>
          </a:prstGeom>
        </p:spPr>
        <p:txBody>
          <a:bodyPr wrap="none">
            <a:spAutoFit/>
          </a:bodyPr>
          <a:lstStyle/>
          <a:p>
            <a:r>
              <a:rPr lang="zh-CN" altLang="en-US" sz="2000" b="1">
                <a:solidFill>
                  <a:srgbClr val="007C6A"/>
                </a:solidFill>
                <a:hlinkClick r:id="rId5"/>
              </a:rPr>
              <a:t>http</a:t>
            </a:r>
            <a:r>
              <a:rPr lang="zh-CN" altLang="en-US" b="1">
                <a:solidFill>
                  <a:srgbClr val="007C6A"/>
                </a:solidFill>
                <a:hlinkClick r:id="rId5"/>
              </a:rPr>
              <a:t>://www.</a:t>
            </a:r>
            <a:r>
              <a:rPr lang="en-US" altLang="zh-CN" b="1">
                <a:solidFill>
                  <a:srgbClr val="007C6A"/>
                </a:solidFill>
                <a:hlinkClick r:id="rId5"/>
              </a:rPr>
              <a:t>Redis</a:t>
            </a:r>
            <a:r>
              <a:rPr lang="zh-CN" altLang="en-US" b="1">
                <a:solidFill>
                  <a:srgbClr val="007C6A"/>
                </a:solidFill>
                <a:hlinkClick r:id="rId5"/>
              </a:rPr>
              <a:t>.net.cn/</a:t>
            </a:r>
            <a:endParaRPr lang="zh-CN" altLang="en-US" b="1">
              <a:solidFill>
                <a:srgbClr val="007C6A"/>
              </a:solidFill>
            </a:endParaRP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92294" y="0"/>
            <a:ext cx="2637260"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介绍安装</a:t>
            </a:r>
            <a:r>
              <a:rPr lang="en-US" altLang="zh-CN" sz="2000" dirty="0">
                <a:solidFill>
                  <a:schemeClr val="tx1"/>
                </a:solidFill>
                <a:effectLst>
                  <a:outerShdw blurRad="38100" dist="19050" dir="2700000" algn="tl" rotWithShape="0">
                    <a:schemeClr val="dk1">
                      <a:alpha val="40000"/>
                    </a:schemeClr>
                  </a:outerShdw>
                </a:effectLst>
              </a:rPr>
              <a:t>—</a:t>
            </a:r>
            <a:r>
              <a:rPr lang="zh-CN" altLang="en-US" sz="2000" dirty="0">
                <a:solidFill>
                  <a:schemeClr val="tx1"/>
                </a:solidFill>
                <a:effectLst>
                  <a:outerShdw blurRad="38100" dist="19050" dir="2700000" algn="tl" rotWithShape="0">
                    <a:schemeClr val="dk1">
                      <a:alpha val="40000"/>
                    </a:schemeClr>
                  </a:outerShdw>
                </a:effectLst>
              </a:rPr>
              <a:t>安装</a:t>
            </a:r>
          </a:p>
        </p:txBody>
      </p:sp>
      <p:sp>
        <p:nvSpPr>
          <p:cNvPr id="9" name="矩形 8"/>
          <p:cNvSpPr/>
          <p:nvPr/>
        </p:nvSpPr>
        <p:spPr>
          <a:xfrm>
            <a:off x="354949" y="579893"/>
            <a:ext cx="2350323" cy="461665"/>
          </a:xfrm>
          <a:prstGeom prst="rect">
            <a:avLst/>
          </a:prstGeom>
        </p:spPr>
        <p:txBody>
          <a:bodyPr wrap="none">
            <a:spAutoFit/>
          </a:bodyPr>
          <a:lstStyle/>
          <a:p>
            <a:r>
              <a:rPr lang="zh-CN" altLang="en-US" sz="2400" b="1">
                <a:solidFill>
                  <a:srgbClr val="007C6A"/>
                </a:solidFill>
              </a:rPr>
              <a:t>关于安装版本：</a:t>
            </a:r>
          </a:p>
        </p:txBody>
      </p:sp>
      <p:pic>
        <p:nvPicPr>
          <p:cNvPr id="10" name="图片 9"/>
          <p:cNvPicPr>
            <a:picLocks noChangeAspect="1"/>
          </p:cNvPicPr>
          <p:nvPr/>
        </p:nvPicPr>
        <p:blipFill>
          <a:blip r:embed="rId3"/>
          <a:stretch>
            <a:fillRect/>
          </a:stretch>
        </p:blipFill>
        <p:spPr>
          <a:xfrm>
            <a:off x="624812" y="2657649"/>
            <a:ext cx="7943850" cy="800100"/>
          </a:xfrm>
          <a:prstGeom prst="rect">
            <a:avLst/>
          </a:prstGeom>
        </p:spPr>
      </p:pic>
      <p:sp>
        <p:nvSpPr>
          <p:cNvPr id="11" name="矩形 10"/>
          <p:cNvSpPr/>
          <p:nvPr/>
        </p:nvSpPr>
        <p:spPr>
          <a:xfrm>
            <a:off x="898260" y="1118665"/>
            <a:ext cx="2065117" cy="461665"/>
          </a:xfrm>
          <a:prstGeom prst="rect">
            <a:avLst/>
          </a:prstGeom>
        </p:spPr>
        <p:txBody>
          <a:bodyPr wrap="none">
            <a:spAutoFit/>
          </a:bodyPr>
          <a:lstStyle/>
          <a:p>
            <a:r>
              <a:rPr lang="en-US" altLang="zh-CN" sz="2400" b="1">
                <a:solidFill>
                  <a:srgbClr val="007C6A"/>
                </a:solidFill>
              </a:rPr>
              <a:t>3.2.5 for Linux </a:t>
            </a:r>
            <a:endParaRPr lang="zh-CN" altLang="en-US" sz="2400" b="1">
              <a:solidFill>
                <a:srgbClr val="007C6A"/>
              </a:solidFill>
            </a:endParaRPr>
          </a:p>
        </p:txBody>
      </p:sp>
      <p:sp>
        <p:nvSpPr>
          <p:cNvPr id="12" name="矩形 11"/>
          <p:cNvSpPr/>
          <p:nvPr/>
        </p:nvSpPr>
        <p:spPr>
          <a:xfrm>
            <a:off x="330328" y="2118743"/>
            <a:ext cx="5820248" cy="461665"/>
          </a:xfrm>
          <a:prstGeom prst="rect">
            <a:avLst/>
          </a:prstGeom>
        </p:spPr>
        <p:txBody>
          <a:bodyPr wrap="none">
            <a:spAutoFit/>
          </a:bodyPr>
          <a:lstStyle/>
          <a:p>
            <a:r>
              <a:rPr lang="zh-CN" altLang="en-US" sz="2400" b="1" dirty="0">
                <a:solidFill>
                  <a:srgbClr val="007C6A"/>
                </a:solidFill>
              </a:rPr>
              <a:t>不用考虑在</a:t>
            </a:r>
            <a:r>
              <a:rPr lang="en-US" altLang="zh-CN" sz="2400" b="1" dirty="0">
                <a:solidFill>
                  <a:srgbClr val="007C6A"/>
                </a:solidFill>
              </a:rPr>
              <a:t>windows</a:t>
            </a:r>
            <a:r>
              <a:rPr lang="zh-CN" altLang="en-US" sz="2400" b="1" dirty="0">
                <a:solidFill>
                  <a:srgbClr val="007C6A"/>
                </a:solidFill>
              </a:rPr>
              <a:t>环境下对</a:t>
            </a:r>
            <a:r>
              <a:rPr lang="en-US" altLang="zh-CN" sz="2400" b="1" dirty="0">
                <a:solidFill>
                  <a:srgbClr val="007C6A"/>
                </a:solidFill>
              </a:rPr>
              <a:t>Redis</a:t>
            </a:r>
            <a:r>
              <a:rPr lang="zh-CN" altLang="en-US" sz="2400" b="1" dirty="0">
                <a:solidFill>
                  <a:srgbClr val="007C6A"/>
                </a:solidFill>
              </a:rPr>
              <a:t>的支持</a:t>
            </a:r>
            <a:r>
              <a:rPr lang="en-US" altLang="zh-CN" sz="2400" b="1" dirty="0">
                <a:solidFill>
                  <a:srgbClr val="007C6A"/>
                </a:solidFill>
              </a:rPr>
              <a:t>:</a:t>
            </a:r>
            <a:endParaRPr lang="zh-CN" altLang="en-US" sz="2400" b="1" dirty="0">
              <a:solidFill>
                <a:srgbClr val="007C6A"/>
              </a:solidFill>
            </a:endParaRP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92294" y="0"/>
            <a:ext cx="2637260"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介绍安装</a:t>
            </a:r>
            <a:r>
              <a:rPr lang="en-US" altLang="zh-CN" sz="2000" dirty="0">
                <a:solidFill>
                  <a:schemeClr val="tx1"/>
                </a:solidFill>
                <a:effectLst>
                  <a:outerShdw blurRad="38100" dist="19050" dir="2700000" algn="tl" rotWithShape="0">
                    <a:schemeClr val="dk1">
                      <a:alpha val="40000"/>
                    </a:schemeClr>
                  </a:outerShdw>
                </a:effectLst>
              </a:rPr>
              <a:t>—</a:t>
            </a:r>
            <a:r>
              <a:rPr lang="zh-CN" altLang="en-US" sz="2000" dirty="0">
                <a:solidFill>
                  <a:schemeClr val="tx1"/>
                </a:solidFill>
                <a:effectLst>
                  <a:outerShdw blurRad="38100" dist="19050" dir="2700000" algn="tl" rotWithShape="0">
                    <a:schemeClr val="dk1">
                      <a:alpha val="40000"/>
                    </a:schemeClr>
                  </a:outerShdw>
                </a:effectLst>
              </a:rPr>
              <a:t>安装</a:t>
            </a:r>
          </a:p>
        </p:txBody>
      </p:sp>
      <p:sp>
        <p:nvSpPr>
          <p:cNvPr id="7" name="矩形 6"/>
          <p:cNvSpPr/>
          <p:nvPr/>
        </p:nvSpPr>
        <p:spPr>
          <a:xfrm>
            <a:off x="706556" y="572142"/>
            <a:ext cx="1731564" cy="461665"/>
          </a:xfrm>
          <a:prstGeom prst="rect">
            <a:avLst/>
          </a:prstGeom>
        </p:spPr>
        <p:txBody>
          <a:bodyPr wrap="none">
            <a:spAutoFit/>
          </a:bodyPr>
          <a:lstStyle/>
          <a:p>
            <a:r>
              <a:rPr lang="zh-CN" altLang="en-US" sz="2400" b="1" dirty="0">
                <a:solidFill>
                  <a:srgbClr val="007C6A"/>
                </a:solidFill>
              </a:rPr>
              <a:t>安装步骤：</a:t>
            </a:r>
            <a:endParaRPr lang="en-US" altLang="zh-CN" sz="2400" b="1" dirty="0">
              <a:solidFill>
                <a:srgbClr val="007C6A"/>
              </a:solidFill>
            </a:endParaRPr>
          </a:p>
        </p:txBody>
      </p:sp>
      <p:sp>
        <p:nvSpPr>
          <p:cNvPr id="8" name="矩形 7"/>
          <p:cNvSpPr/>
          <p:nvPr/>
        </p:nvSpPr>
        <p:spPr>
          <a:xfrm>
            <a:off x="592294" y="1386236"/>
            <a:ext cx="8172400" cy="400110"/>
          </a:xfrm>
          <a:prstGeom prst="rect">
            <a:avLst/>
          </a:prstGeom>
        </p:spPr>
        <p:txBody>
          <a:bodyPr wrap="square">
            <a:spAutoFit/>
          </a:bodyPr>
          <a:lstStyle/>
          <a:p>
            <a:r>
              <a:rPr lang="en-US" altLang="zh-CN" sz="2000" b="1" dirty="0">
                <a:solidFill>
                  <a:srgbClr val="007C6A"/>
                </a:solidFill>
                <a:latin typeface="宋体" panose="02010600030101010101" pitchFamily="2" charset="-122"/>
              </a:rPr>
              <a:t>1</a:t>
            </a:r>
            <a:r>
              <a:rPr lang="zh-CN" altLang="en-US" sz="2000" b="1" dirty="0">
                <a:solidFill>
                  <a:srgbClr val="007C6A"/>
                </a:solidFill>
                <a:latin typeface="宋体" panose="02010600030101010101" pitchFamily="2" charset="-122"/>
              </a:rPr>
              <a:t>、下载获得</a:t>
            </a:r>
            <a:r>
              <a:rPr lang="en-US" altLang="zh-CN" sz="2000" b="1" dirty="0">
                <a:solidFill>
                  <a:srgbClr val="007C6A"/>
                </a:solidFill>
                <a:latin typeface="Verdana" panose="020B0604030504040204" pitchFamily="34" charset="0"/>
              </a:rPr>
              <a:t>redis-3.2.5.tar.gz</a:t>
            </a:r>
            <a:r>
              <a:rPr lang="zh-CN" altLang="en-US" sz="2000" b="1" dirty="0">
                <a:solidFill>
                  <a:srgbClr val="007C6A"/>
                </a:solidFill>
                <a:latin typeface="宋体" panose="02010600030101010101" pitchFamily="2" charset="-122"/>
              </a:rPr>
              <a:t>后将它放入我们的</a:t>
            </a:r>
            <a:r>
              <a:rPr lang="en-US" altLang="zh-CN" sz="2000" b="1" dirty="0">
                <a:solidFill>
                  <a:srgbClr val="007C6A"/>
                </a:solidFill>
                <a:latin typeface="Verdana" panose="020B0604030504040204" pitchFamily="34" charset="0"/>
              </a:rPr>
              <a:t>Linux</a:t>
            </a:r>
            <a:r>
              <a:rPr lang="zh-CN" altLang="en-US" sz="2000" b="1" dirty="0">
                <a:solidFill>
                  <a:srgbClr val="007C6A"/>
                </a:solidFill>
                <a:latin typeface="宋体" panose="02010600030101010101" pitchFamily="2" charset="-122"/>
              </a:rPr>
              <a:t>目录</a:t>
            </a:r>
            <a:r>
              <a:rPr lang="en-US" altLang="zh-CN" sz="2000" b="1" dirty="0">
                <a:solidFill>
                  <a:srgbClr val="007C6A"/>
                </a:solidFill>
                <a:latin typeface="Verdana" panose="020B0604030504040204" pitchFamily="34" charset="0"/>
              </a:rPr>
              <a:t>/opt</a:t>
            </a:r>
            <a:endParaRPr lang="zh-CN" altLang="en-US" sz="2000" b="1" dirty="0">
              <a:solidFill>
                <a:srgbClr val="007C6A"/>
              </a:solidFill>
              <a:latin typeface="Verdana" panose="020B0604030504040204" pitchFamily="34" charset="0"/>
            </a:endParaRPr>
          </a:p>
        </p:txBody>
      </p:sp>
      <p:sp>
        <p:nvSpPr>
          <p:cNvPr id="13" name="矩形 12"/>
          <p:cNvSpPr/>
          <p:nvPr/>
        </p:nvSpPr>
        <p:spPr>
          <a:xfrm>
            <a:off x="592294" y="2409091"/>
            <a:ext cx="5606022" cy="400110"/>
          </a:xfrm>
          <a:prstGeom prst="rect">
            <a:avLst/>
          </a:prstGeom>
        </p:spPr>
        <p:txBody>
          <a:bodyPr wrap="none">
            <a:spAutoFit/>
          </a:bodyPr>
          <a:lstStyle/>
          <a:p>
            <a:r>
              <a:rPr lang="en-US" altLang="zh-CN" sz="2000" b="1" dirty="0">
                <a:solidFill>
                  <a:srgbClr val="007C6A"/>
                </a:solidFill>
                <a:latin typeface="宋体" panose="02010600030101010101" pitchFamily="2" charset="-122"/>
              </a:rPr>
              <a:t>2</a:t>
            </a:r>
            <a:r>
              <a:rPr lang="zh-CN" altLang="en-US" sz="2000" b="1" dirty="0">
                <a:solidFill>
                  <a:srgbClr val="007C6A"/>
                </a:solidFill>
                <a:latin typeface="宋体" panose="02010600030101010101" pitchFamily="2" charset="-122"/>
              </a:rPr>
              <a:t>、解压命令</a:t>
            </a:r>
            <a:r>
              <a:rPr lang="en-US" altLang="zh-CN" sz="2000" b="1" dirty="0">
                <a:solidFill>
                  <a:srgbClr val="007C6A"/>
                </a:solidFill>
                <a:latin typeface="Verdana" panose="020B0604030504040204" pitchFamily="34" charset="0"/>
              </a:rPr>
              <a:t>:tar -</a:t>
            </a:r>
            <a:r>
              <a:rPr lang="en-US" altLang="zh-CN" sz="2000" b="1" dirty="0" err="1">
                <a:solidFill>
                  <a:srgbClr val="007C6A"/>
                </a:solidFill>
                <a:latin typeface="Verdana" panose="020B0604030504040204" pitchFamily="34" charset="0"/>
              </a:rPr>
              <a:t>zxvf</a:t>
            </a:r>
            <a:r>
              <a:rPr lang="en-US" altLang="zh-CN" sz="2000" b="1" dirty="0">
                <a:solidFill>
                  <a:srgbClr val="007C6A"/>
                </a:solidFill>
                <a:latin typeface="Verdana" panose="020B0604030504040204" pitchFamily="34" charset="0"/>
              </a:rPr>
              <a:t> redis-3.2.5.tar.gz</a:t>
            </a:r>
            <a:endParaRPr lang="zh-CN" altLang="en-US" sz="2000" b="1" dirty="0">
              <a:solidFill>
                <a:srgbClr val="007C6A"/>
              </a:solidFill>
              <a:latin typeface="Verdana" panose="020B0604030504040204" pitchFamily="34" charset="0"/>
            </a:endParaRPr>
          </a:p>
        </p:txBody>
      </p:sp>
      <p:sp>
        <p:nvSpPr>
          <p:cNvPr id="14" name="矩形 13"/>
          <p:cNvSpPr/>
          <p:nvPr/>
        </p:nvSpPr>
        <p:spPr>
          <a:xfrm>
            <a:off x="592294" y="3431946"/>
            <a:ext cx="5064207" cy="400110"/>
          </a:xfrm>
          <a:prstGeom prst="rect">
            <a:avLst/>
          </a:prstGeom>
        </p:spPr>
        <p:txBody>
          <a:bodyPr wrap="none">
            <a:spAutoFit/>
          </a:bodyPr>
          <a:lstStyle/>
          <a:p>
            <a:r>
              <a:rPr lang="en-US" altLang="zh-CN" sz="2000" b="1" dirty="0">
                <a:solidFill>
                  <a:srgbClr val="007C6A"/>
                </a:solidFill>
                <a:latin typeface="System"/>
              </a:rPr>
              <a:t>3</a:t>
            </a:r>
            <a:r>
              <a:rPr lang="zh-CN" altLang="en-US" sz="2000" b="1" dirty="0">
                <a:solidFill>
                  <a:srgbClr val="007C6A"/>
                </a:solidFill>
                <a:latin typeface="System"/>
              </a:rPr>
              <a:t>、解压完成后进入目录</a:t>
            </a:r>
            <a:r>
              <a:rPr lang="en-US" altLang="zh-CN" sz="2000" b="1" dirty="0">
                <a:solidFill>
                  <a:srgbClr val="007C6A"/>
                </a:solidFill>
                <a:latin typeface="Verdana" panose="020B0604030504040204" pitchFamily="34" charset="0"/>
              </a:rPr>
              <a:t>:cd redis-3.2.5</a:t>
            </a:r>
            <a:endParaRPr lang="zh-CN" altLang="en-US" sz="1600" b="1" dirty="0">
              <a:solidFill>
                <a:srgbClr val="007C6A"/>
              </a:solidFill>
              <a:latin typeface="System"/>
            </a:endParaRP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92294" y="0"/>
            <a:ext cx="2637260"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介绍安装</a:t>
            </a:r>
            <a:r>
              <a:rPr lang="en-US" altLang="zh-CN" sz="2000" dirty="0">
                <a:solidFill>
                  <a:schemeClr val="tx1"/>
                </a:solidFill>
                <a:effectLst>
                  <a:outerShdw blurRad="38100" dist="19050" dir="2700000" algn="tl" rotWithShape="0">
                    <a:schemeClr val="dk1">
                      <a:alpha val="40000"/>
                    </a:schemeClr>
                  </a:outerShdw>
                </a:effectLst>
              </a:rPr>
              <a:t>—</a:t>
            </a:r>
            <a:r>
              <a:rPr lang="zh-CN" altLang="en-US" sz="2000" dirty="0">
                <a:solidFill>
                  <a:schemeClr val="tx1"/>
                </a:solidFill>
                <a:effectLst>
                  <a:outerShdw blurRad="38100" dist="19050" dir="2700000" algn="tl" rotWithShape="0">
                    <a:schemeClr val="dk1">
                      <a:alpha val="40000"/>
                    </a:schemeClr>
                  </a:outerShdw>
                </a:effectLst>
              </a:rPr>
              <a:t>安装</a:t>
            </a:r>
          </a:p>
        </p:txBody>
      </p:sp>
      <p:sp>
        <p:nvSpPr>
          <p:cNvPr id="9" name="矩形 8"/>
          <p:cNvSpPr/>
          <p:nvPr/>
        </p:nvSpPr>
        <p:spPr>
          <a:xfrm>
            <a:off x="592294" y="592302"/>
            <a:ext cx="6696744" cy="400110"/>
          </a:xfrm>
          <a:prstGeom prst="rect">
            <a:avLst/>
          </a:prstGeom>
        </p:spPr>
        <p:txBody>
          <a:bodyPr wrap="square">
            <a:spAutoFit/>
          </a:bodyPr>
          <a:lstStyle/>
          <a:p>
            <a:r>
              <a:rPr lang="en-US" altLang="zh-CN" sz="2000" b="1">
                <a:solidFill>
                  <a:srgbClr val="007C6A"/>
                </a:solidFill>
                <a:latin typeface="System"/>
              </a:rPr>
              <a:t>4</a:t>
            </a:r>
            <a:r>
              <a:rPr lang="zh-CN" altLang="en-US" sz="2000" b="1">
                <a:solidFill>
                  <a:srgbClr val="007C6A"/>
                </a:solidFill>
                <a:latin typeface="System"/>
              </a:rPr>
              <a:t>、在</a:t>
            </a:r>
            <a:r>
              <a:rPr lang="en-US" altLang="zh-CN" sz="2000" b="1">
                <a:solidFill>
                  <a:srgbClr val="007C6A"/>
                </a:solidFill>
                <a:latin typeface="Verdana" panose="020B0604030504040204" pitchFamily="34" charset="0"/>
              </a:rPr>
              <a:t>redis-3.2.5</a:t>
            </a:r>
            <a:r>
              <a:rPr lang="zh-CN" altLang="en-US" sz="2000" b="1">
                <a:solidFill>
                  <a:srgbClr val="007C6A"/>
                </a:solidFill>
                <a:latin typeface="System"/>
              </a:rPr>
              <a:t>目录下执行</a:t>
            </a:r>
            <a:r>
              <a:rPr lang="en-US" altLang="zh-CN" sz="2000" b="1">
                <a:solidFill>
                  <a:srgbClr val="007C6A"/>
                </a:solidFill>
                <a:latin typeface="Verdana" panose="020B0604030504040204" pitchFamily="34" charset="0"/>
              </a:rPr>
              <a:t>make</a:t>
            </a:r>
            <a:r>
              <a:rPr lang="zh-CN" altLang="en-US" sz="2000" b="1">
                <a:solidFill>
                  <a:srgbClr val="007C6A"/>
                </a:solidFill>
                <a:latin typeface="System"/>
              </a:rPr>
              <a:t>命令</a:t>
            </a:r>
          </a:p>
        </p:txBody>
      </p:sp>
      <p:sp>
        <p:nvSpPr>
          <p:cNvPr id="10" name="矩形 9"/>
          <p:cNvSpPr/>
          <p:nvPr/>
        </p:nvSpPr>
        <p:spPr>
          <a:xfrm>
            <a:off x="592294" y="1324709"/>
            <a:ext cx="5063566" cy="369332"/>
          </a:xfrm>
          <a:prstGeom prst="rect">
            <a:avLst/>
          </a:prstGeom>
        </p:spPr>
        <p:txBody>
          <a:bodyPr wrap="none">
            <a:spAutoFit/>
          </a:bodyPr>
          <a:lstStyle/>
          <a:p>
            <a:r>
              <a:rPr lang="zh-CN" altLang="en-US" sz="1400" b="1" dirty="0">
                <a:solidFill>
                  <a:prstClr val="black"/>
                </a:solidFill>
                <a:latin typeface="System"/>
              </a:rPr>
              <a:t> </a:t>
            </a:r>
            <a:r>
              <a:rPr lang="zh-CN" altLang="en-US" dirty="0">
                <a:solidFill>
                  <a:srgbClr val="FF0000"/>
                </a:solidFill>
                <a:latin typeface="System"/>
              </a:rPr>
              <a:t>运行</a:t>
            </a:r>
            <a:r>
              <a:rPr lang="en-US" altLang="zh-CN" dirty="0">
                <a:solidFill>
                  <a:srgbClr val="FF0000"/>
                </a:solidFill>
                <a:latin typeface="Verdana" panose="020B0604030504040204" pitchFamily="34" charset="0"/>
              </a:rPr>
              <a:t>make</a:t>
            </a:r>
            <a:r>
              <a:rPr lang="zh-CN" altLang="en-US" dirty="0">
                <a:solidFill>
                  <a:srgbClr val="FF0000"/>
                </a:solidFill>
                <a:latin typeface="System"/>
              </a:rPr>
              <a:t>命令时出现故障意出现的错误解析：</a:t>
            </a:r>
          </a:p>
        </p:txBody>
      </p:sp>
      <p:sp>
        <p:nvSpPr>
          <p:cNvPr id="11" name="矩形 10"/>
          <p:cNvSpPr/>
          <p:nvPr/>
        </p:nvSpPr>
        <p:spPr>
          <a:xfrm>
            <a:off x="1083860" y="1642877"/>
            <a:ext cx="4572000" cy="923330"/>
          </a:xfrm>
          <a:prstGeom prst="rect">
            <a:avLst/>
          </a:prstGeom>
        </p:spPr>
        <p:txBody>
          <a:bodyPr>
            <a:spAutoFit/>
          </a:bodyPr>
          <a:lstStyle/>
          <a:p>
            <a:pPr marL="285750" indent="-285750">
              <a:buFont typeface="Wingdings" panose="05000000000000000000" pitchFamily="2" charset="2"/>
              <a:buChar char="Ø"/>
            </a:pPr>
            <a:r>
              <a:rPr lang="zh-CN" altLang="en-US" b="1" dirty="0">
                <a:solidFill>
                  <a:srgbClr val="007C6A"/>
                </a:solidFill>
                <a:latin typeface="System"/>
              </a:rPr>
              <a:t>能上网：</a:t>
            </a:r>
            <a:endParaRPr lang="en-US" altLang="zh-CN" b="1" dirty="0">
              <a:solidFill>
                <a:srgbClr val="007C6A"/>
              </a:solidFill>
              <a:latin typeface="System"/>
            </a:endParaRPr>
          </a:p>
          <a:p>
            <a:r>
              <a:rPr lang="en-US" altLang="zh-CN" b="1" dirty="0">
                <a:solidFill>
                  <a:srgbClr val="007C6A"/>
                </a:solidFill>
                <a:latin typeface="System"/>
              </a:rPr>
              <a:t>      yum install </a:t>
            </a:r>
            <a:r>
              <a:rPr lang="en-US" altLang="zh-CN" b="1" dirty="0" err="1">
                <a:solidFill>
                  <a:srgbClr val="007C6A"/>
                </a:solidFill>
                <a:latin typeface="System"/>
              </a:rPr>
              <a:t>gcc</a:t>
            </a:r>
            <a:endParaRPr lang="en-US" altLang="zh-CN" b="1" dirty="0">
              <a:solidFill>
                <a:srgbClr val="007C6A"/>
              </a:solidFill>
              <a:latin typeface="System"/>
            </a:endParaRPr>
          </a:p>
          <a:p>
            <a:r>
              <a:rPr lang="en-US" altLang="zh-CN" b="1" dirty="0">
                <a:solidFill>
                  <a:srgbClr val="007C6A"/>
                </a:solidFill>
                <a:latin typeface="System"/>
              </a:rPr>
              <a:t>      yum install </a:t>
            </a:r>
            <a:r>
              <a:rPr lang="en-US" altLang="zh-CN" b="1" dirty="0" err="1">
                <a:solidFill>
                  <a:srgbClr val="007C6A"/>
                </a:solidFill>
                <a:latin typeface="System"/>
              </a:rPr>
              <a:t>gcc-c</a:t>
            </a:r>
            <a:r>
              <a:rPr lang="en-US" altLang="zh-CN" b="1" dirty="0">
                <a:solidFill>
                  <a:srgbClr val="007C6A"/>
                </a:solidFill>
                <a:latin typeface="System"/>
              </a:rPr>
              <a:t>++</a:t>
            </a:r>
          </a:p>
        </p:txBody>
      </p:sp>
      <p:sp>
        <p:nvSpPr>
          <p:cNvPr id="12" name="矩形 11"/>
          <p:cNvSpPr/>
          <p:nvPr/>
        </p:nvSpPr>
        <p:spPr>
          <a:xfrm>
            <a:off x="1083860" y="3359467"/>
            <a:ext cx="7632848" cy="861774"/>
          </a:xfrm>
          <a:prstGeom prst="rect">
            <a:avLst/>
          </a:prstGeom>
        </p:spPr>
        <p:txBody>
          <a:bodyPr wrap="square">
            <a:spAutoFit/>
          </a:bodyPr>
          <a:lstStyle/>
          <a:p>
            <a:pPr marL="285750" indent="-285750">
              <a:buFont typeface="Arial" panose="020B0604020202020204" pitchFamily="34" charset="0"/>
              <a:buChar char="•"/>
            </a:pPr>
            <a:r>
              <a:rPr lang="zh-CN" altLang="en-US" dirty="0">
                <a:solidFill>
                  <a:srgbClr val="007C6A"/>
                </a:solidFill>
                <a:latin typeface="微软雅黑" panose="020B0503020204020204" pitchFamily="34" charset="-122"/>
                <a:ea typeface="微软雅黑" panose="020B0503020204020204" pitchFamily="34" charset="-122"/>
              </a:rPr>
              <a:t>执行  </a:t>
            </a:r>
            <a:r>
              <a:rPr lang="en-US" altLang="zh-CN" dirty="0">
                <a:solidFill>
                  <a:srgbClr val="007C6A"/>
                </a:solidFill>
                <a:latin typeface="微软雅黑" panose="020B0503020204020204" pitchFamily="34" charset="-122"/>
                <a:ea typeface="微软雅黑" panose="020B0503020204020204" pitchFamily="34" charset="-122"/>
              </a:rPr>
              <a:t>cd  </a:t>
            </a:r>
            <a:r>
              <a:rPr lang="en-US" altLang="zh-CN" sz="1600" dirty="0">
                <a:solidFill>
                  <a:srgbClr val="007C6A"/>
                </a:solidFill>
                <a:latin typeface="微软雅黑" panose="020B0503020204020204" pitchFamily="34" charset="-122"/>
                <a:ea typeface="微软雅黑" panose="020B0503020204020204" pitchFamily="34" charset="-122"/>
              </a:rPr>
              <a:t>/run/media/root/CentOS 7 x86_64/Packages</a:t>
            </a:r>
          </a:p>
          <a:p>
            <a:pPr marL="285750" indent="-285750">
              <a:buFont typeface="Arial" panose="020B0604020202020204" pitchFamily="34" charset="0"/>
              <a:buChar char="•"/>
            </a:pPr>
            <a:r>
              <a:rPr lang="en-US" altLang="zh-CN" sz="1600" dirty="0">
                <a:solidFill>
                  <a:srgbClr val="007C6A"/>
                </a:solidFill>
                <a:latin typeface="微软雅黑" panose="020B0503020204020204" pitchFamily="34" charset="-122"/>
                <a:ea typeface="微软雅黑" panose="020B0503020204020204" pitchFamily="34" charset="-122"/>
              </a:rPr>
              <a:t> </a:t>
            </a:r>
            <a:r>
              <a:rPr lang="zh-CN" altLang="en-US" sz="1600" dirty="0">
                <a:solidFill>
                  <a:srgbClr val="007C6A"/>
                </a:solidFill>
                <a:latin typeface="微软雅黑" panose="020B0503020204020204" pitchFamily="34" charset="-122"/>
                <a:ea typeface="微软雅黑" panose="020B0503020204020204" pitchFamily="34" charset="-122"/>
              </a:rPr>
              <a:t>（路径跟</a:t>
            </a:r>
            <a:r>
              <a:rPr lang="en-US" altLang="zh-CN" sz="1600" dirty="0">
                <a:solidFill>
                  <a:srgbClr val="007C6A"/>
                </a:solidFill>
                <a:latin typeface="微软雅黑" panose="020B0503020204020204" pitchFamily="34" charset="-122"/>
                <a:ea typeface="微软雅黑" panose="020B0503020204020204" pitchFamily="34" charset="-122"/>
              </a:rPr>
              <a:t>centos6</a:t>
            </a:r>
            <a:r>
              <a:rPr lang="zh-CN" altLang="en-US" sz="1600" dirty="0">
                <a:solidFill>
                  <a:srgbClr val="007C6A"/>
                </a:solidFill>
                <a:latin typeface="微软雅黑" panose="020B0503020204020204" pitchFamily="34" charset="-122"/>
                <a:ea typeface="微软雅黑" panose="020B0503020204020204" pitchFamily="34" charset="-122"/>
              </a:rPr>
              <a:t>不同）   进入安装包目录 </a:t>
            </a:r>
          </a:p>
          <a:p>
            <a:pPr marL="285750" indent="-285750">
              <a:buFont typeface="Arial" panose="020B0604020202020204" pitchFamily="34" charset="0"/>
              <a:buChar char="•"/>
            </a:pPr>
            <a:r>
              <a:rPr lang="zh-CN" altLang="en-US" sz="1600" dirty="0">
                <a:solidFill>
                  <a:srgbClr val="007C6A"/>
                </a:solidFill>
                <a:latin typeface="微软雅黑" panose="020B0503020204020204" pitchFamily="34" charset="-122"/>
                <a:ea typeface="微软雅黑" panose="020B0503020204020204" pitchFamily="34" charset="-122"/>
              </a:rPr>
              <a:t>详见</a:t>
            </a:r>
            <a:r>
              <a:rPr lang="en-US" altLang="zh-CN" sz="1600" dirty="0">
                <a:solidFill>
                  <a:srgbClr val="007C6A"/>
                </a:solidFill>
                <a:latin typeface="微软雅黑" panose="020B0503020204020204" pitchFamily="34" charset="-122"/>
                <a:ea typeface="微软雅黑" panose="020B0503020204020204" pitchFamily="34" charset="-122"/>
              </a:rPr>
              <a:t>《01</a:t>
            </a:r>
            <a:r>
              <a:rPr lang="zh-CN" altLang="en-US" sz="1600" dirty="0">
                <a:solidFill>
                  <a:srgbClr val="007C6A"/>
                </a:solidFill>
                <a:latin typeface="微软雅黑" panose="020B0503020204020204" pitchFamily="34" charset="-122"/>
                <a:ea typeface="微软雅黑" panose="020B0503020204020204" pitchFamily="34" charset="-122"/>
              </a:rPr>
              <a:t>在</a:t>
            </a:r>
            <a:r>
              <a:rPr lang="en-US" altLang="zh-CN" sz="1600" dirty="0">
                <a:solidFill>
                  <a:srgbClr val="007C6A"/>
                </a:solidFill>
                <a:latin typeface="微软雅黑" panose="020B0503020204020204" pitchFamily="34" charset="-122"/>
                <a:ea typeface="微软雅黑" panose="020B0503020204020204" pitchFamily="34" charset="-122"/>
              </a:rPr>
              <a:t>VM</a:t>
            </a:r>
            <a:r>
              <a:rPr lang="zh-CN" altLang="en-US" sz="1600" dirty="0">
                <a:solidFill>
                  <a:srgbClr val="007C6A"/>
                </a:solidFill>
                <a:latin typeface="微软雅黑" panose="020B0503020204020204" pitchFamily="34" charset="-122"/>
                <a:ea typeface="微软雅黑" panose="020B0503020204020204" pitchFamily="34" charset="-122"/>
              </a:rPr>
              <a:t>上安装</a:t>
            </a:r>
            <a:r>
              <a:rPr lang="en-US" altLang="zh-CN" sz="1600" dirty="0">
                <a:solidFill>
                  <a:srgbClr val="007C6A"/>
                </a:solidFill>
                <a:latin typeface="微软雅黑" panose="020B0503020204020204" pitchFamily="34" charset="-122"/>
                <a:ea typeface="微软雅黑" panose="020B0503020204020204" pitchFamily="34" charset="-122"/>
              </a:rPr>
              <a:t>CentOS7_201802V1.4》</a:t>
            </a:r>
            <a:r>
              <a:rPr lang="zh-CN" altLang="en-US" sz="1600" dirty="0">
                <a:solidFill>
                  <a:srgbClr val="007C6A"/>
                </a:solidFill>
                <a:latin typeface="微软雅黑" panose="020B0503020204020204" pitchFamily="34" charset="-122"/>
                <a:ea typeface="微软雅黑" panose="020B0503020204020204" pitchFamily="34" charset="-122"/>
              </a:rPr>
              <a:t>第</a:t>
            </a:r>
            <a:r>
              <a:rPr lang="en-US" altLang="zh-CN" sz="1600" dirty="0">
                <a:solidFill>
                  <a:srgbClr val="007C6A"/>
                </a:solidFill>
                <a:latin typeface="微软雅黑" panose="020B0503020204020204" pitchFamily="34" charset="-122"/>
                <a:ea typeface="微软雅黑" panose="020B0503020204020204" pitchFamily="34" charset="-122"/>
              </a:rPr>
              <a:t>40</a:t>
            </a:r>
            <a:r>
              <a:rPr lang="zh-CN" altLang="en-US" sz="1600" dirty="0">
                <a:solidFill>
                  <a:srgbClr val="007C6A"/>
                </a:solidFill>
                <a:latin typeface="微软雅黑" panose="020B0503020204020204" pitchFamily="34" charset="-122"/>
                <a:ea typeface="微软雅黑" panose="020B0503020204020204" pitchFamily="34" charset="-122"/>
              </a:rPr>
              <a:t>步</a:t>
            </a:r>
          </a:p>
        </p:txBody>
      </p:sp>
      <p:sp>
        <p:nvSpPr>
          <p:cNvPr id="15" name="矩形 14"/>
          <p:cNvSpPr/>
          <p:nvPr/>
        </p:nvSpPr>
        <p:spPr>
          <a:xfrm>
            <a:off x="5616581" y="1318450"/>
            <a:ext cx="2122697" cy="400110"/>
          </a:xfrm>
          <a:prstGeom prst="rect">
            <a:avLst/>
          </a:prstGeom>
        </p:spPr>
        <p:txBody>
          <a:bodyPr wrap="none">
            <a:spAutoFit/>
          </a:bodyPr>
          <a:lstStyle/>
          <a:p>
            <a:r>
              <a:rPr lang="en-US" altLang="zh-CN" sz="2000" b="1">
                <a:solidFill>
                  <a:srgbClr val="007C6A"/>
                </a:solidFill>
                <a:latin typeface="System"/>
              </a:rPr>
              <a:t>gcc</a:t>
            </a:r>
            <a:r>
              <a:rPr lang="zh-CN" altLang="en-US" sz="2000" b="1">
                <a:solidFill>
                  <a:srgbClr val="007C6A"/>
                </a:solidFill>
                <a:latin typeface="System"/>
              </a:rPr>
              <a:t>：命令未找到</a:t>
            </a:r>
            <a:endParaRPr lang="zh-CN" altLang="en-US" sz="2000">
              <a:solidFill>
                <a:srgbClr val="007C6A"/>
              </a:solidFill>
              <a:latin typeface="Verdana" panose="020B0604030504040204" pitchFamily="34" charset="0"/>
            </a:endParaRPr>
          </a:p>
        </p:txBody>
      </p:sp>
      <p:sp>
        <p:nvSpPr>
          <p:cNvPr id="16" name="矩形 15"/>
          <p:cNvSpPr/>
          <p:nvPr/>
        </p:nvSpPr>
        <p:spPr>
          <a:xfrm>
            <a:off x="1083860" y="2992950"/>
            <a:ext cx="4572000" cy="369332"/>
          </a:xfrm>
          <a:prstGeom prst="rect">
            <a:avLst/>
          </a:prstGeom>
        </p:spPr>
        <p:txBody>
          <a:bodyPr>
            <a:spAutoFit/>
          </a:bodyPr>
          <a:lstStyle/>
          <a:p>
            <a:pPr marL="285750" indent="-285750">
              <a:buFont typeface="Wingdings" panose="05000000000000000000" pitchFamily="2" charset="2"/>
              <a:buChar char="Ø"/>
            </a:pPr>
            <a:r>
              <a:rPr lang="zh-CN" altLang="en-US" b="1" dirty="0">
                <a:solidFill>
                  <a:srgbClr val="007C6A"/>
                </a:solidFill>
                <a:latin typeface="System"/>
              </a:rPr>
              <a:t>不能上网：</a:t>
            </a:r>
            <a:r>
              <a:rPr lang="en-US" altLang="zh-CN" b="1" dirty="0">
                <a:solidFill>
                  <a:srgbClr val="007C6A"/>
                </a:solidFill>
                <a:latin typeface="Verdana" panose="020B0604030504040204" pitchFamily="34" charset="0"/>
              </a:rPr>
              <a:t> </a:t>
            </a:r>
            <a:endParaRPr lang="zh-CN" altLang="en-US" b="1" dirty="0">
              <a:solidFill>
                <a:srgbClr val="007C6A"/>
              </a:solidFill>
              <a:latin typeface="Verdana" panose="020B0604030504040204" pitchFamily="34" charset="0"/>
            </a:endParaRPr>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92294" y="0"/>
            <a:ext cx="2637260"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介绍安装</a:t>
            </a:r>
            <a:r>
              <a:rPr lang="en-US" altLang="zh-CN" sz="2000" dirty="0">
                <a:solidFill>
                  <a:schemeClr val="tx1"/>
                </a:solidFill>
                <a:effectLst>
                  <a:outerShdw blurRad="38100" dist="19050" dir="2700000" algn="tl" rotWithShape="0">
                    <a:schemeClr val="dk1">
                      <a:alpha val="40000"/>
                    </a:schemeClr>
                  </a:outerShdw>
                </a:effectLst>
              </a:rPr>
              <a:t>—</a:t>
            </a:r>
            <a:r>
              <a:rPr lang="zh-CN" altLang="en-US" sz="2000" dirty="0">
                <a:solidFill>
                  <a:schemeClr val="tx1"/>
                </a:solidFill>
                <a:effectLst>
                  <a:outerShdw blurRad="38100" dist="19050" dir="2700000" algn="tl" rotWithShape="0">
                    <a:schemeClr val="dk1">
                      <a:alpha val="40000"/>
                    </a:schemeClr>
                  </a:outerShdw>
                </a:effectLst>
              </a:rPr>
              <a:t>安装</a:t>
            </a:r>
          </a:p>
        </p:txBody>
      </p:sp>
      <p:sp>
        <p:nvSpPr>
          <p:cNvPr id="9" name="矩形 8"/>
          <p:cNvSpPr/>
          <p:nvPr/>
        </p:nvSpPr>
        <p:spPr>
          <a:xfrm>
            <a:off x="592294" y="460213"/>
            <a:ext cx="8099422" cy="400110"/>
          </a:xfrm>
          <a:prstGeom prst="rect">
            <a:avLst/>
          </a:prstGeom>
        </p:spPr>
        <p:txBody>
          <a:bodyPr wrap="square">
            <a:spAutoFit/>
          </a:bodyPr>
          <a:lstStyle/>
          <a:p>
            <a:r>
              <a:rPr lang="en-US" altLang="zh-CN" sz="2000" b="1" dirty="0">
                <a:solidFill>
                  <a:srgbClr val="007C6A"/>
                </a:solidFill>
                <a:latin typeface="System"/>
              </a:rPr>
              <a:t>5</a:t>
            </a:r>
            <a:r>
              <a:rPr lang="zh-CN" altLang="en-US" sz="2000" b="1" dirty="0">
                <a:solidFill>
                  <a:srgbClr val="007C6A"/>
                </a:solidFill>
                <a:latin typeface="System"/>
              </a:rPr>
              <a:t>、在</a:t>
            </a:r>
            <a:r>
              <a:rPr lang="en-US" altLang="zh-CN" sz="2000" b="1" dirty="0">
                <a:solidFill>
                  <a:srgbClr val="007C6A"/>
                </a:solidFill>
                <a:latin typeface="System"/>
              </a:rPr>
              <a:t>ISO</a:t>
            </a:r>
            <a:r>
              <a:rPr lang="zh-CN" altLang="en-US" sz="2000" b="1" dirty="0">
                <a:solidFill>
                  <a:srgbClr val="007C6A"/>
                </a:solidFill>
                <a:latin typeface="System"/>
              </a:rPr>
              <a:t>文件中的</a:t>
            </a:r>
            <a:r>
              <a:rPr lang="en-US" altLang="zh-CN" sz="2000" b="1" dirty="0">
                <a:solidFill>
                  <a:srgbClr val="007C6A"/>
                </a:solidFill>
                <a:latin typeface="System"/>
              </a:rPr>
              <a:t>Packages</a:t>
            </a:r>
            <a:r>
              <a:rPr lang="zh-CN" altLang="en-US" sz="2000" b="1" dirty="0">
                <a:solidFill>
                  <a:srgbClr val="007C6A"/>
                </a:solidFill>
                <a:latin typeface="System"/>
              </a:rPr>
              <a:t>目录中找到如下</a:t>
            </a:r>
            <a:r>
              <a:rPr lang="en-US" altLang="zh-CN" sz="2000" b="1" dirty="0">
                <a:solidFill>
                  <a:srgbClr val="007C6A"/>
                </a:solidFill>
                <a:latin typeface="System"/>
              </a:rPr>
              <a:t>rpm</a:t>
            </a:r>
            <a:r>
              <a:rPr lang="zh-CN" altLang="en-US" sz="2000" b="1" dirty="0">
                <a:solidFill>
                  <a:srgbClr val="007C6A"/>
                </a:solidFill>
                <a:latin typeface="System"/>
              </a:rPr>
              <a:t>文件</a:t>
            </a:r>
          </a:p>
        </p:txBody>
      </p:sp>
      <p:pic>
        <p:nvPicPr>
          <p:cNvPr id="13" name="图片 12" descr="https://www.linuxidc.com/upload/2017_03/170329091590381.jpg"/>
          <p:cNvPicPr/>
          <p:nvPr/>
        </p:nvPicPr>
        <p:blipFill>
          <a:blip r:embed="rId3">
            <a:extLst>
              <a:ext uri="{28A0092B-C50C-407E-A947-70E740481C1C}">
                <a14:useLocalDpi xmlns:a14="http://schemas.microsoft.com/office/drawing/2010/main" val="0"/>
              </a:ext>
            </a:extLst>
          </a:blip>
          <a:srcRect/>
          <a:stretch>
            <a:fillRect/>
          </a:stretch>
        </p:blipFill>
        <p:spPr bwMode="auto">
          <a:xfrm>
            <a:off x="717755" y="860323"/>
            <a:ext cx="6913409" cy="4283177"/>
          </a:xfrm>
          <a:prstGeom prst="rect">
            <a:avLst/>
          </a:prstGeom>
          <a:noFill/>
          <a:ln>
            <a:noFill/>
          </a:ln>
        </p:spPr>
      </p:pic>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92294" y="0"/>
            <a:ext cx="2637260"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介绍安装</a:t>
            </a:r>
            <a:r>
              <a:rPr lang="en-US" altLang="zh-CN" sz="2000" dirty="0">
                <a:solidFill>
                  <a:schemeClr val="tx1"/>
                </a:solidFill>
                <a:effectLst>
                  <a:outerShdw blurRad="38100" dist="19050" dir="2700000" algn="tl" rotWithShape="0">
                    <a:schemeClr val="dk1">
                      <a:alpha val="40000"/>
                    </a:schemeClr>
                  </a:outerShdw>
                </a:effectLst>
              </a:rPr>
              <a:t>—</a:t>
            </a:r>
            <a:r>
              <a:rPr lang="zh-CN" altLang="en-US" sz="2000" dirty="0">
                <a:solidFill>
                  <a:schemeClr val="tx1"/>
                </a:solidFill>
                <a:effectLst>
                  <a:outerShdw blurRad="38100" dist="19050" dir="2700000" algn="tl" rotWithShape="0">
                    <a:schemeClr val="dk1">
                      <a:alpha val="40000"/>
                    </a:schemeClr>
                  </a:outerShdw>
                </a:effectLst>
              </a:rPr>
              <a:t>安装</a:t>
            </a:r>
          </a:p>
        </p:txBody>
      </p:sp>
      <p:sp>
        <p:nvSpPr>
          <p:cNvPr id="9" name="矩形 8"/>
          <p:cNvSpPr/>
          <p:nvPr/>
        </p:nvSpPr>
        <p:spPr>
          <a:xfrm>
            <a:off x="592294" y="460213"/>
            <a:ext cx="8099422" cy="4369435"/>
          </a:xfrm>
          <a:prstGeom prst="rect">
            <a:avLst/>
          </a:prstGeom>
        </p:spPr>
        <p:txBody>
          <a:bodyPr wrap="square">
            <a:spAutoFit/>
          </a:bodyPr>
          <a:lstStyle/>
          <a:p>
            <a:r>
              <a:rPr lang="en-US" altLang="zh-CN" sz="2000" b="1" dirty="0">
                <a:solidFill>
                  <a:srgbClr val="007C6A"/>
                </a:solidFill>
                <a:latin typeface="System"/>
              </a:rPr>
              <a:t>6</a:t>
            </a:r>
            <a:r>
              <a:rPr lang="zh-CN" altLang="en-US" sz="2000" b="1" dirty="0">
                <a:solidFill>
                  <a:srgbClr val="007C6A"/>
                </a:solidFill>
                <a:latin typeface="System"/>
              </a:rPr>
              <a:t>、离线安装</a:t>
            </a:r>
            <a:r>
              <a:rPr lang="en-US" altLang="zh-CN" sz="2000" b="1" dirty="0" err="1">
                <a:solidFill>
                  <a:srgbClr val="007C6A"/>
                </a:solidFill>
                <a:latin typeface="System"/>
              </a:rPr>
              <a:t>gcc</a:t>
            </a:r>
            <a:endParaRPr lang="en-US" altLang="zh-CN" sz="2000" b="1" dirty="0">
              <a:solidFill>
                <a:srgbClr val="007C6A"/>
              </a:solidFill>
              <a:latin typeface="System"/>
            </a:endParaRPr>
          </a:p>
          <a:p>
            <a:r>
              <a:rPr lang="en-US" altLang="zh-CN" sz="2000" b="1" dirty="0">
                <a:solidFill>
                  <a:srgbClr val="007C6A"/>
                </a:solidFill>
                <a:latin typeface="System"/>
              </a:rPr>
              <a:t>      </a:t>
            </a:r>
          </a:p>
          <a:p>
            <a:r>
              <a:rPr lang="en-US" altLang="zh-CN" sz="2000" b="1" dirty="0">
                <a:solidFill>
                  <a:srgbClr val="007C6A"/>
                </a:solidFill>
                <a:latin typeface="System"/>
              </a:rPr>
              <a:t>       </a:t>
            </a:r>
            <a:r>
              <a:rPr lang="zh-CN" altLang="en-US" sz="2000" b="1" dirty="0">
                <a:solidFill>
                  <a:srgbClr val="007C6A"/>
                </a:solidFill>
                <a:latin typeface="System"/>
              </a:rPr>
              <a:t>在</a:t>
            </a:r>
            <a:r>
              <a:rPr lang="en-US" altLang="zh-CN" sz="2000" b="1" dirty="0">
                <a:solidFill>
                  <a:srgbClr val="007C6A"/>
                </a:solidFill>
                <a:latin typeface="System"/>
              </a:rPr>
              <a:t>opt</a:t>
            </a:r>
            <a:r>
              <a:rPr lang="zh-CN" altLang="en-US" sz="2000" b="1" dirty="0">
                <a:solidFill>
                  <a:srgbClr val="007C6A"/>
                </a:solidFill>
                <a:latin typeface="System"/>
              </a:rPr>
              <a:t>目录下创建</a:t>
            </a:r>
            <a:r>
              <a:rPr lang="en-US" altLang="zh-CN" sz="2000" b="1" dirty="0" err="1">
                <a:solidFill>
                  <a:srgbClr val="007C6A"/>
                </a:solidFill>
                <a:latin typeface="System"/>
              </a:rPr>
              <a:t>rpmgcc</a:t>
            </a:r>
            <a:r>
              <a:rPr lang="zh-CN" altLang="en-US" sz="2000" b="1" dirty="0">
                <a:solidFill>
                  <a:srgbClr val="007C6A"/>
                </a:solidFill>
                <a:latin typeface="System"/>
              </a:rPr>
              <a:t>目录，用于保存所有的</a:t>
            </a:r>
            <a:r>
              <a:rPr lang="en-US" altLang="zh-CN" sz="2000" b="1" dirty="0">
                <a:solidFill>
                  <a:srgbClr val="007C6A"/>
                </a:solidFill>
                <a:latin typeface="System"/>
              </a:rPr>
              <a:t>rpm</a:t>
            </a:r>
            <a:r>
              <a:rPr lang="zh-CN" altLang="en-US" sz="2000" b="1" dirty="0">
                <a:solidFill>
                  <a:srgbClr val="007C6A"/>
                </a:solidFill>
                <a:latin typeface="System"/>
              </a:rPr>
              <a:t>文件</a:t>
            </a:r>
            <a:endParaRPr lang="en-US" altLang="zh-CN" sz="2000" b="1" dirty="0">
              <a:solidFill>
                <a:srgbClr val="007C6A"/>
              </a:solidFill>
              <a:latin typeface="System"/>
            </a:endParaRPr>
          </a:p>
          <a:p>
            <a:endParaRPr lang="en-US" altLang="zh-CN" sz="2000" b="1" dirty="0">
              <a:solidFill>
                <a:srgbClr val="007C6A"/>
              </a:solidFill>
              <a:latin typeface="System"/>
            </a:endParaRPr>
          </a:p>
          <a:p>
            <a:r>
              <a:rPr lang="en-US" altLang="zh-CN" sz="2000" b="1" dirty="0">
                <a:solidFill>
                  <a:srgbClr val="007C6A"/>
                </a:solidFill>
                <a:latin typeface="System"/>
              </a:rPr>
              <a:t>       </a:t>
            </a:r>
            <a:r>
              <a:rPr lang="zh-CN" altLang="en-US" sz="2000" b="1" dirty="0">
                <a:solidFill>
                  <a:srgbClr val="007C6A"/>
                </a:solidFill>
                <a:latin typeface="System"/>
              </a:rPr>
              <a:t>进入</a:t>
            </a:r>
            <a:r>
              <a:rPr lang="en-US" altLang="zh-CN" sz="2000" b="1" dirty="0" err="1">
                <a:solidFill>
                  <a:srgbClr val="007C6A"/>
                </a:solidFill>
                <a:latin typeface="System"/>
              </a:rPr>
              <a:t>rpmgcc</a:t>
            </a:r>
            <a:r>
              <a:rPr lang="zh-CN" altLang="en-US" sz="2000" b="1" dirty="0">
                <a:solidFill>
                  <a:srgbClr val="007C6A"/>
                </a:solidFill>
                <a:latin typeface="System"/>
              </a:rPr>
              <a:t>目录中执行</a:t>
            </a:r>
            <a:r>
              <a:rPr lang="en-US" altLang="zh-CN" sz="2000" b="1" dirty="0">
                <a:solidFill>
                  <a:srgbClr val="007C6A"/>
                </a:solidFill>
                <a:latin typeface="System"/>
              </a:rPr>
              <a:t>:</a:t>
            </a:r>
          </a:p>
          <a:p>
            <a:endParaRPr lang="en-US" altLang="zh-CN" sz="2000" b="1" dirty="0">
              <a:solidFill>
                <a:srgbClr val="007C6A"/>
              </a:solidFill>
              <a:latin typeface="System"/>
            </a:endParaRPr>
          </a:p>
          <a:p>
            <a:r>
              <a:rPr lang="en-US" altLang="zh-CN" sz="2000" b="1" dirty="0">
                <a:solidFill>
                  <a:srgbClr val="007C6A"/>
                </a:solidFill>
                <a:latin typeface="System"/>
              </a:rPr>
              <a:t>	</a:t>
            </a:r>
            <a:r>
              <a:rPr lang="en-US" altLang="zh-CN" dirty="0"/>
              <a:t>rpm -</a:t>
            </a:r>
            <a:r>
              <a:rPr lang="en-US" altLang="zh-CN" dirty="0" err="1"/>
              <a:t>Uvh</a:t>
            </a:r>
            <a:r>
              <a:rPr lang="en-US" altLang="zh-CN" dirty="0"/>
              <a:t> *.rpm --</a:t>
            </a:r>
            <a:r>
              <a:rPr lang="en-US" altLang="zh-CN" dirty="0" err="1"/>
              <a:t>nodeps(不检查依赖关系)</a:t>
            </a:r>
            <a:r>
              <a:rPr lang="en-US" altLang="zh-CN" dirty="0"/>
              <a:t> --force(强制安装)</a:t>
            </a:r>
            <a:endParaRPr lang="zh-CN" altLang="zh-CN" dirty="0"/>
          </a:p>
          <a:p>
            <a:r>
              <a:rPr lang="en-US" altLang="zh-CN" sz="2000" b="1" dirty="0">
                <a:solidFill>
                  <a:srgbClr val="007C6A"/>
                </a:solidFill>
                <a:latin typeface="System"/>
              </a:rPr>
              <a:t>      	</a:t>
            </a:r>
            <a:r>
              <a:rPr lang="en-US" altLang="zh-CN" sz="1800" dirty="0"/>
              <a:t>-ivh安装  -Uvh升级</a:t>
            </a:r>
          </a:p>
          <a:p>
            <a:r>
              <a:rPr lang="en-US" altLang="zh-CN" sz="2000" b="1" dirty="0">
                <a:solidFill>
                  <a:srgbClr val="007C6A"/>
                </a:solidFill>
                <a:latin typeface="System"/>
              </a:rPr>
              <a:t>       </a:t>
            </a:r>
            <a:r>
              <a:rPr lang="zh-CN" altLang="en-US" sz="2000" b="1" dirty="0">
                <a:solidFill>
                  <a:srgbClr val="007C6A"/>
                </a:solidFill>
                <a:latin typeface="System"/>
              </a:rPr>
              <a:t>安装完成后使用如下命令查看版本</a:t>
            </a:r>
            <a:endParaRPr lang="en-US" altLang="zh-CN" sz="2000" b="1" dirty="0">
              <a:solidFill>
                <a:srgbClr val="007C6A"/>
              </a:solidFill>
              <a:latin typeface="System"/>
            </a:endParaRPr>
          </a:p>
          <a:p>
            <a:r>
              <a:rPr lang="en-US" altLang="zh-CN" sz="2000" b="1" dirty="0">
                <a:solidFill>
                  <a:srgbClr val="007C6A"/>
                </a:solidFill>
                <a:latin typeface="System"/>
              </a:rPr>
              <a:t>	</a:t>
            </a:r>
          </a:p>
          <a:p>
            <a:r>
              <a:rPr lang="en-US" altLang="zh-CN" sz="2000" b="1" dirty="0">
                <a:solidFill>
                  <a:srgbClr val="007C6A"/>
                </a:solidFill>
                <a:latin typeface="System"/>
              </a:rPr>
              <a:t>	</a:t>
            </a:r>
            <a:r>
              <a:rPr lang="en-US" altLang="zh-CN" dirty="0"/>
              <a:t> </a:t>
            </a:r>
            <a:r>
              <a:rPr lang="en-US" altLang="zh-CN" dirty="0" err="1"/>
              <a:t>gcc</a:t>
            </a:r>
            <a:r>
              <a:rPr lang="en-US" altLang="zh-CN" dirty="0"/>
              <a:t> -v</a:t>
            </a:r>
            <a:endParaRPr lang="zh-CN" altLang="zh-CN" dirty="0"/>
          </a:p>
          <a:p>
            <a:r>
              <a:rPr lang="en-US" altLang="zh-CN" dirty="0"/>
              <a:t>	 g++ -v</a:t>
            </a:r>
            <a:endParaRPr lang="zh-CN" altLang="zh-CN" dirty="0"/>
          </a:p>
          <a:p>
            <a:endParaRPr lang="en-US" altLang="zh-CN" sz="2000" b="1" dirty="0">
              <a:solidFill>
                <a:srgbClr val="007C6A"/>
              </a:solidFill>
              <a:latin typeface="System"/>
            </a:endParaRPr>
          </a:p>
          <a:p>
            <a:r>
              <a:rPr lang="en-US" altLang="zh-CN" sz="2000" b="1" dirty="0">
                <a:solidFill>
                  <a:srgbClr val="007C6A"/>
                </a:solidFill>
                <a:latin typeface="System"/>
              </a:rPr>
              <a:t>	 </a:t>
            </a:r>
            <a:endParaRPr lang="zh-CN" altLang="en-US" sz="2000" b="1" dirty="0">
              <a:solidFill>
                <a:srgbClr val="007C6A"/>
              </a:solidFill>
              <a:latin typeface="System"/>
            </a:endParaRPr>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92294" y="0"/>
            <a:ext cx="2637260"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介绍安装</a:t>
            </a:r>
            <a:r>
              <a:rPr lang="en-US" altLang="zh-CN" sz="2000" dirty="0">
                <a:solidFill>
                  <a:schemeClr val="tx1"/>
                </a:solidFill>
                <a:effectLst>
                  <a:outerShdw blurRad="38100" dist="19050" dir="2700000" algn="tl" rotWithShape="0">
                    <a:schemeClr val="dk1">
                      <a:alpha val="40000"/>
                    </a:schemeClr>
                  </a:outerShdw>
                </a:effectLst>
              </a:rPr>
              <a:t>—</a:t>
            </a:r>
            <a:r>
              <a:rPr lang="zh-CN" altLang="en-US" sz="2000" dirty="0">
                <a:solidFill>
                  <a:schemeClr val="tx1"/>
                </a:solidFill>
                <a:effectLst>
                  <a:outerShdw blurRad="38100" dist="19050" dir="2700000" algn="tl" rotWithShape="0">
                    <a:schemeClr val="dk1">
                      <a:alpha val="40000"/>
                    </a:schemeClr>
                  </a:outerShdw>
                </a:effectLst>
              </a:rPr>
              <a:t>安装</a:t>
            </a:r>
          </a:p>
        </p:txBody>
      </p:sp>
      <p:sp>
        <p:nvSpPr>
          <p:cNvPr id="13" name="矩形 12"/>
          <p:cNvSpPr/>
          <p:nvPr/>
        </p:nvSpPr>
        <p:spPr>
          <a:xfrm>
            <a:off x="592294" y="400110"/>
            <a:ext cx="6696744" cy="400110"/>
          </a:xfrm>
          <a:prstGeom prst="rect">
            <a:avLst/>
          </a:prstGeom>
        </p:spPr>
        <p:txBody>
          <a:bodyPr wrap="square">
            <a:spAutoFit/>
          </a:bodyPr>
          <a:lstStyle/>
          <a:p>
            <a:r>
              <a:rPr lang="en-US" altLang="zh-CN" sz="2000" b="1" dirty="0">
                <a:solidFill>
                  <a:srgbClr val="007C6A"/>
                </a:solidFill>
                <a:latin typeface="System"/>
              </a:rPr>
              <a:t>7</a:t>
            </a:r>
            <a:r>
              <a:rPr lang="zh-CN" altLang="en-US" sz="2000" b="1" dirty="0">
                <a:solidFill>
                  <a:srgbClr val="007C6A"/>
                </a:solidFill>
                <a:latin typeface="System"/>
              </a:rPr>
              <a:t>、在</a:t>
            </a:r>
            <a:r>
              <a:rPr lang="en-US" altLang="zh-CN" sz="2000" b="1" dirty="0">
                <a:solidFill>
                  <a:srgbClr val="007C6A"/>
                </a:solidFill>
                <a:latin typeface="Verdana" panose="020B0604030504040204" pitchFamily="34" charset="0"/>
              </a:rPr>
              <a:t>redis-3.2.5</a:t>
            </a:r>
            <a:r>
              <a:rPr lang="zh-CN" altLang="en-US" sz="2000" b="1" dirty="0">
                <a:solidFill>
                  <a:srgbClr val="007C6A"/>
                </a:solidFill>
                <a:latin typeface="System"/>
              </a:rPr>
              <a:t>目录下再次执行</a:t>
            </a:r>
            <a:r>
              <a:rPr lang="en-US" altLang="zh-CN" sz="2000" b="1" dirty="0">
                <a:solidFill>
                  <a:srgbClr val="007C6A"/>
                </a:solidFill>
                <a:latin typeface="Verdana" panose="020B0604030504040204" pitchFamily="34" charset="0"/>
              </a:rPr>
              <a:t>make</a:t>
            </a:r>
            <a:r>
              <a:rPr lang="zh-CN" altLang="en-US" sz="2000" b="1" dirty="0">
                <a:solidFill>
                  <a:srgbClr val="007C6A"/>
                </a:solidFill>
                <a:latin typeface="System"/>
              </a:rPr>
              <a:t>命令</a:t>
            </a:r>
          </a:p>
        </p:txBody>
      </p:sp>
      <p:sp>
        <p:nvSpPr>
          <p:cNvPr id="14" name="矩形 13"/>
          <p:cNvSpPr/>
          <p:nvPr/>
        </p:nvSpPr>
        <p:spPr>
          <a:xfrm>
            <a:off x="1150610" y="791508"/>
            <a:ext cx="4176143" cy="369332"/>
          </a:xfrm>
          <a:prstGeom prst="rect">
            <a:avLst/>
          </a:prstGeom>
        </p:spPr>
        <p:txBody>
          <a:bodyPr wrap="none">
            <a:spAutoFit/>
          </a:bodyPr>
          <a:lstStyle/>
          <a:p>
            <a:r>
              <a:rPr lang="zh-CN" altLang="en-US">
                <a:solidFill>
                  <a:srgbClr val="FF0000"/>
                </a:solidFill>
                <a:latin typeface="Verdana" panose="020B0604030504040204" pitchFamily="34" charset="0"/>
              </a:rPr>
              <a:t> </a:t>
            </a:r>
            <a:r>
              <a:rPr lang="en-US" altLang="zh-CN" err="1">
                <a:solidFill>
                  <a:srgbClr val="FF0000"/>
                </a:solidFill>
                <a:latin typeface="Verdana" panose="020B0604030504040204" pitchFamily="34" charset="0"/>
              </a:rPr>
              <a:t>Jemalloc</a:t>
            </a:r>
            <a:r>
              <a:rPr lang="en-US" altLang="zh-CN">
                <a:solidFill>
                  <a:srgbClr val="FF0000"/>
                </a:solidFill>
                <a:latin typeface="Verdana" panose="020B0604030504040204" pitchFamily="34" charset="0"/>
              </a:rPr>
              <a:t>/</a:t>
            </a:r>
            <a:r>
              <a:rPr lang="en-US" altLang="zh-CN" err="1">
                <a:solidFill>
                  <a:srgbClr val="FF0000"/>
                </a:solidFill>
                <a:latin typeface="Verdana" panose="020B0604030504040204" pitchFamily="34" charset="0"/>
              </a:rPr>
              <a:t>jemalloc.h</a:t>
            </a:r>
            <a:r>
              <a:rPr lang="zh-CN" altLang="en-US">
                <a:solidFill>
                  <a:srgbClr val="FF0000"/>
                </a:solidFill>
                <a:latin typeface="System"/>
              </a:rPr>
              <a:t>：没有那个文件</a:t>
            </a:r>
            <a:endParaRPr lang="zh-CN" altLang="en-US">
              <a:solidFill>
                <a:srgbClr val="FF0000"/>
              </a:solidFill>
            </a:endParaRPr>
          </a:p>
        </p:txBody>
      </p:sp>
      <p:sp>
        <p:nvSpPr>
          <p:cNvPr id="17" name="矩形 16"/>
          <p:cNvSpPr/>
          <p:nvPr/>
        </p:nvSpPr>
        <p:spPr>
          <a:xfrm>
            <a:off x="1170953" y="1182906"/>
            <a:ext cx="4990790" cy="369332"/>
          </a:xfrm>
          <a:prstGeom prst="rect">
            <a:avLst/>
          </a:prstGeom>
        </p:spPr>
        <p:txBody>
          <a:bodyPr wrap="none">
            <a:spAutoFit/>
          </a:bodyPr>
          <a:lstStyle/>
          <a:p>
            <a:r>
              <a:rPr lang="zh-CN" altLang="en-US" b="1">
                <a:solidFill>
                  <a:srgbClr val="007C6A"/>
                </a:solidFill>
                <a:latin typeface="宋体" panose="02010600030101010101" pitchFamily="2" charset="-122"/>
              </a:rPr>
              <a:t>解决方案</a:t>
            </a:r>
            <a:r>
              <a:rPr lang="zh-CN" altLang="en-US">
                <a:solidFill>
                  <a:srgbClr val="007C6A"/>
                </a:solidFill>
                <a:latin typeface="宋体" panose="02010600030101010101" pitchFamily="2" charset="-122"/>
              </a:rPr>
              <a:t>：运行</a:t>
            </a:r>
            <a:r>
              <a:rPr lang="en-US" altLang="zh-CN">
                <a:solidFill>
                  <a:srgbClr val="007C6A"/>
                </a:solidFill>
                <a:latin typeface="Verdana" panose="020B0604030504040204" pitchFamily="34" charset="0"/>
              </a:rPr>
              <a:t>make </a:t>
            </a:r>
            <a:r>
              <a:rPr lang="en-US" altLang="zh-CN" err="1">
                <a:solidFill>
                  <a:srgbClr val="007C6A"/>
                </a:solidFill>
                <a:latin typeface="Verdana" panose="020B0604030504040204" pitchFamily="34" charset="0"/>
              </a:rPr>
              <a:t>distclean</a:t>
            </a:r>
            <a:r>
              <a:rPr lang="zh-CN" altLang="en-US">
                <a:solidFill>
                  <a:srgbClr val="007C6A"/>
                </a:solidFill>
                <a:latin typeface="宋体" panose="02010600030101010101" pitchFamily="2" charset="-122"/>
              </a:rPr>
              <a:t>之后再 </a:t>
            </a:r>
            <a:r>
              <a:rPr lang="en-US" altLang="zh-CN">
                <a:solidFill>
                  <a:srgbClr val="007C6A"/>
                </a:solidFill>
                <a:latin typeface="Verdana" panose="020B0604030504040204" pitchFamily="34" charset="0"/>
              </a:rPr>
              <a:t>make</a:t>
            </a:r>
            <a:endParaRPr lang="zh-CN" altLang="en-US">
              <a:solidFill>
                <a:srgbClr val="007C6A"/>
              </a:solidFill>
              <a:latin typeface="Verdana" panose="020B0604030504040204" pitchFamily="34" charset="0"/>
            </a:endParaRPr>
          </a:p>
        </p:txBody>
      </p:sp>
      <p:sp>
        <p:nvSpPr>
          <p:cNvPr id="18" name="矩形 17"/>
          <p:cNvSpPr/>
          <p:nvPr/>
        </p:nvSpPr>
        <p:spPr>
          <a:xfrm>
            <a:off x="592294" y="1615192"/>
            <a:ext cx="6696744" cy="400110"/>
          </a:xfrm>
          <a:prstGeom prst="rect">
            <a:avLst/>
          </a:prstGeom>
        </p:spPr>
        <p:txBody>
          <a:bodyPr wrap="square">
            <a:spAutoFit/>
          </a:bodyPr>
          <a:lstStyle/>
          <a:p>
            <a:r>
              <a:rPr lang="en-US" altLang="zh-CN" sz="2000" b="1" dirty="0">
                <a:solidFill>
                  <a:srgbClr val="007C6A"/>
                </a:solidFill>
                <a:latin typeface="System"/>
              </a:rPr>
              <a:t>8</a:t>
            </a:r>
            <a:r>
              <a:rPr lang="zh-CN" altLang="en-US" sz="2000" b="1" dirty="0">
                <a:solidFill>
                  <a:srgbClr val="007C6A"/>
                </a:solidFill>
                <a:latin typeface="System"/>
              </a:rPr>
              <a:t>、在</a:t>
            </a:r>
            <a:r>
              <a:rPr lang="en-US" altLang="zh-CN" sz="2000" b="1" dirty="0">
                <a:solidFill>
                  <a:srgbClr val="007C6A"/>
                </a:solidFill>
                <a:latin typeface="Verdana" panose="020B0604030504040204" pitchFamily="34" charset="0"/>
              </a:rPr>
              <a:t>redis-3.2.5</a:t>
            </a:r>
            <a:r>
              <a:rPr lang="zh-CN" altLang="en-US" sz="2000" b="1" dirty="0">
                <a:solidFill>
                  <a:srgbClr val="007C6A"/>
                </a:solidFill>
                <a:latin typeface="System"/>
              </a:rPr>
              <a:t>目录下再次执行</a:t>
            </a:r>
            <a:r>
              <a:rPr lang="en-US" altLang="zh-CN" sz="2000" b="1" dirty="0">
                <a:solidFill>
                  <a:srgbClr val="007C6A"/>
                </a:solidFill>
                <a:latin typeface="Verdana" panose="020B0604030504040204" pitchFamily="34" charset="0"/>
              </a:rPr>
              <a:t>make</a:t>
            </a:r>
            <a:r>
              <a:rPr lang="zh-CN" altLang="en-US" sz="2000" b="1" dirty="0">
                <a:solidFill>
                  <a:srgbClr val="007C6A"/>
                </a:solidFill>
                <a:latin typeface="System"/>
              </a:rPr>
              <a:t>命令</a:t>
            </a:r>
          </a:p>
        </p:txBody>
      </p:sp>
      <p:sp>
        <p:nvSpPr>
          <p:cNvPr id="19" name="矩形 18"/>
          <p:cNvSpPr/>
          <p:nvPr/>
        </p:nvSpPr>
        <p:spPr>
          <a:xfrm>
            <a:off x="1150610" y="4774168"/>
            <a:ext cx="2948243" cy="369332"/>
          </a:xfrm>
          <a:prstGeom prst="rect">
            <a:avLst/>
          </a:prstGeom>
        </p:spPr>
        <p:txBody>
          <a:bodyPr wrap="none">
            <a:spAutoFit/>
          </a:bodyPr>
          <a:lstStyle/>
          <a:p>
            <a:r>
              <a:rPr lang="en-US" altLang="zh-CN" dirty="0">
                <a:solidFill>
                  <a:srgbClr val="FF0000"/>
                </a:solidFill>
                <a:latin typeface="Verdana" panose="020B0604030504040204" pitchFamily="34" charset="0"/>
              </a:rPr>
              <a:t>Redis Test(</a:t>
            </a:r>
            <a:r>
              <a:rPr lang="zh-CN" altLang="en-US" dirty="0">
                <a:solidFill>
                  <a:srgbClr val="FF0000"/>
                </a:solidFill>
                <a:latin typeface="System"/>
              </a:rPr>
              <a:t>可以不用执行</a:t>
            </a:r>
            <a:r>
              <a:rPr lang="en-US" altLang="zh-CN" dirty="0">
                <a:solidFill>
                  <a:srgbClr val="FF0000"/>
                </a:solidFill>
                <a:latin typeface="Verdana" panose="020B0604030504040204" pitchFamily="34" charset="0"/>
              </a:rPr>
              <a:t>)</a:t>
            </a:r>
            <a:endParaRPr lang="zh-CN" altLang="en-US" dirty="0">
              <a:solidFill>
                <a:srgbClr val="FF0000"/>
              </a:solidFill>
              <a:latin typeface="Verdana" panose="020B0604030504040204" pitchFamily="34" charset="0"/>
            </a:endParaRPr>
          </a:p>
        </p:txBody>
      </p:sp>
      <p:pic>
        <p:nvPicPr>
          <p:cNvPr id="20" name="图片 19"/>
          <p:cNvPicPr>
            <a:picLocks noChangeAspect="1"/>
          </p:cNvPicPr>
          <p:nvPr/>
        </p:nvPicPr>
        <p:blipFill>
          <a:blip r:embed="rId3"/>
          <a:stretch>
            <a:fillRect/>
          </a:stretch>
        </p:blipFill>
        <p:spPr>
          <a:xfrm>
            <a:off x="1420345" y="2006590"/>
            <a:ext cx="4742857" cy="2704762"/>
          </a:xfrm>
          <a:prstGeom prst="rect">
            <a:avLst/>
          </a:prstGeom>
          <a:solidFill>
            <a:schemeClr val="accent2"/>
          </a:solidFill>
          <a:ln>
            <a:solidFill>
              <a:schemeClr val="accent1"/>
            </a:solidFill>
          </a:ln>
        </p:spPr>
      </p:pic>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92294" y="0"/>
            <a:ext cx="2637260"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介绍安装</a:t>
            </a:r>
            <a:r>
              <a:rPr lang="en-US" altLang="zh-CN" sz="2000" dirty="0">
                <a:solidFill>
                  <a:schemeClr val="tx1"/>
                </a:solidFill>
                <a:effectLst>
                  <a:outerShdw blurRad="38100" dist="19050" dir="2700000" algn="tl" rotWithShape="0">
                    <a:schemeClr val="dk1">
                      <a:alpha val="40000"/>
                    </a:schemeClr>
                  </a:outerShdw>
                </a:effectLst>
              </a:rPr>
              <a:t>—</a:t>
            </a:r>
            <a:r>
              <a:rPr lang="zh-CN" altLang="en-US" sz="2000" dirty="0">
                <a:solidFill>
                  <a:schemeClr val="tx1"/>
                </a:solidFill>
                <a:effectLst>
                  <a:outerShdw blurRad="38100" dist="19050" dir="2700000" algn="tl" rotWithShape="0">
                    <a:schemeClr val="dk1">
                      <a:alpha val="40000"/>
                    </a:schemeClr>
                  </a:outerShdw>
                </a:effectLst>
              </a:rPr>
              <a:t>安装</a:t>
            </a:r>
          </a:p>
        </p:txBody>
      </p:sp>
      <p:sp>
        <p:nvSpPr>
          <p:cNvPr id="9" name="矩形 8"/>
          <p:cNvSpPr/>
          <p:nvPr/>
        </p:nvSpPr>
        <p:spPr>
          <a:xfrm>
            <a:off x="592294" y="535901"/>
            <a:ext cx="6788269" cy="400110"/>
          </a:xfrm>
          <a:prstGeom prst="rect">
            <a:avLst/>
          </a:prstGeom>
        </p:spPr>
        <p:txBody>
          <a:bodyPr wrap="none">
            <a:spAutoFit/>
          </a:bodyPr>
          <a:lstStyle/>
          <a:p>
            <a:r>
              <a:rPr lang="en-US" altLang="zh-CN" sz="2000" dirty="0">
                <a:solidFill>
                  <a:srgbClr val="007C6A"/>
                </a:solidFill>
                <a:latin typeface="System"/>
              </a:rPr>
              <a:t>9</a:t>
            </a:r>
            <a:r>
              <a:rPr lang="zh-CN" altLang="en-US" sz="2000" dirty="0">
                <a:solidFill>
                  <a:srgbClr val="007C6A"/>
                </a:solidFill>
                <a:latin typeface="System"/>
              </a:rPr>
              <a:t>、执行完</a:t>
            </a:r>
            <a:r>
              <a:rPr lang="en-US" altLang="zh-CN" sz="2000" dirty="0">
                <a:solidFill>
                  <a:srgbClr val="007C6A"/>
                </a:solidFill>
                <a:latin typeface="System"/>
              </a:rPr>
              <a:t>make</a:t>
            </a:r>
            <a:r>
              <a:rPr lang="zh-CN" altLang="en-US" sz="2000" dirty="0">
                <a:solidFill>
                  <a:srgbClr val="007C6A"/>
                </a:solidFill>
                <a:latin typeface="System"/>
              </a:rPr>
              <a:t>后，跳过</a:t>
            </a:r>
            <a:r>
              <a:rPr lang="en-US" altLang="zh-CN" sz="2000" dirty="0">
                <a:solidFill>
                  <a:srgbClr val="007C6A"/>
                </a:solidFill>
                <a:latin typeface="System"/>
              </a:rPr>
              <a:t>Redis test </a:t>
            </a:r>
            <a:r>
              <a:rPr lang="zh-CN" altLang="en-US" sz="2000" b="1" dirty="0">
                <a:solidFill>
                  <a:srgbClr val="007C6A"/>
                </a:solidFill>
                <a:latin typeface="System"/>
              </a:rPr>
              <a:t>继续执行</a:t>
            </a:r>
            <a:r>
              <a:rPr lang="en-US" altLang="zh-CN" sz="2000" b="1" dirty="0">
                <a:solidFill>
                  <a:srgbClr val="007C6A"/>
                </a:solidFill>
                <a:latin typeface="Verdana" panose="020B0604030504040204" pitchFamily="34" charset="0"/>
              </a:rPr>
              <a:t>make install</a:t>
            </a:r>
            <a:endParaRPr lang="zh-CN" altLang="en-US" sz="1600" b="1" dirty="0">
              <a:solidFill>
                <a:srgbClr val="007C6A"/>
              </a:solidFill>
              <a:latin typeface="System"/>
            </a:endParaRPr>
          </a:p>
        </p:txBody>
      </p:sp>
      <p:pic>
        <p:nvPicPr>
          <p:cNvPr id="10" name="图片 9"/>
          <p:cNvPicPr>
            <a:picLocks noChangeAspect="1"/>
          </p:cNvPicPr>
          <p:nvPr/>
        </p:nvPicPr>
        <p:blipFill>
          <a:blip r:embed="rId3"/>
          <a:stretch>
            <a:fillRect/>
          </a:stretch>
        </p:blipFill>
        <p:spPr>
          <a:xfrm>
            <a:off x="1168358" y="1399997"/>
            <a:ext cx="6487534" cy="3078129"/>
          </a:xfrm>
          <a:prstGeom prst="rect">
            <a:avLst/>
          </a:prstGeom>
          <a:ln>
            <a:solidFill>
              <a:schemeClr val="accent1"/>
            </a:solid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50653" y="4980"/>
            <a:ext cx="2308645" cy="400110"/>
          </a:xfrm>
          <a:prstGeom prst="rect">
            <a:avLst/>
          </a:prstGeom>
          <a:noFill/>
          <a:ln>
            <a:noFill/>
          </a:ln>
        </p:spPr>
        <p:txBody>
          <a:bodyPr wrap="none" rtlCol="0" anchor="t">
            <a:spAutoFit/>
          </a:bodyPr>
          <a:lstStyle/>
          <a:p>
            <a:pPr algn="ctr"/>
            <a:r>
              <a:rPr lang="en-US" altLang="zh-CN" sz="2000" dirty="0">
                <a:effectLst>
                  <a:outerShdw blurRad="38100" dist="19050" dir="2700000" algn="tl" rotWithShape="0">
                    <a:schemeClr val="dk1">
                      <a:alpha val="40000"/>
                    </a:schemeClr>
                  </a:outerShdw>
                </a:effectLst>
              </a:rPr>
              <a:t>NoSQL</a:t>
            </a:r>
            <a:r>
              <a:rPr lang="zh-CN" altLang="en-US" sz="2000" dirty="0">
                <a:effectLst>
                  <a:outerShdw blurRad="38100" dist="19050" dir="2700000" algn="tl" rotWithShape="0">
                    <a:schemeClr val="dk1">
                      <a:alpha val="40000"/>
                    </a:schemeClr>
                  </a:outerShdw>
                </a:effectLst>
              </a:rPr>
              <a:t>数据库简介</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8" name="矩形 7"/>
          <p:cNvSpPr/>
          <p:nvPr/>
        </p:nvSpPr>
        <p:spPr>
          <a:xfrm>
            <a:off x="550653" y="462856"/>
            <a:ext cx="1723549" cy="461665"/>
          </a:xfrm>
          <a:prstGeom prst="rect">
            <a:avLst/>
          </a:prstGeom>
          <a:noFill/>
        </p:spPr>
        <p:txBody>
          <a:bodyPr wrap="none" lIns="91440" tIns="45720" rIns="91440" bIns="45720">
            <a:spAutoFit/>
          </a:bodyPr>
          <a:lstStyle/>
          <a:p>
            <a:pPr algn="ctr"/>
            <a:r>
              <a:rPr lang="zh-CN" altLang="en-US" sz="2400" b="1" dirty="0">
                <a:ln w="0"/>
                <a:solidFill>
                  <a:srgbClr val="007C6A"/>
                </a:solidFill>
                <a:effectLst>
                  <a:outerShdw blurRad="38100" dist="25400" dir="5400000" algn="ctr" rotWithShape="0">
                    <a:srgbClr val="6E747A">
                      <a:alpha val="43000"/>
                    </a:srgbClr>
                  </a:outerShdw>
                </a:effectLst>
              </a:rPr>
              <a:t>技术的分类</a:t>
            </a:r>
            <a:endParaRPr lang="zh-CN" altLang="en-US" sz="2400" b="1" cap="none" spc="0" dirty="0">
              <a:ln w="0"/>
              <a:solidFill>
                <a:srgbClr val="007C6A"/>
              </a:solidFill>
              <a:effectLst>
                <a:outerShdw blurRad="38100" dist="25400" dir="5400000" algn="ctr" rotWithShape="0">
                  <a:srgbClr val="6E747A">
                    <a:alpha val="43000"/>
                  </a:srgbClr>
                </a:outerShdw>
              </a:effectLst>
            </a:endParaRPr>
          </a:p>
        </p:txBody>
      </p:sp>
      <p:sp>
        <p:nvSpPr>
          <p:cNvPr id="9" name="矩形 8"/>
          <p:cNvSpPr/>
          <p:nvPr/>
        </p:nvSpPr>
        <p:spPr>
          <a:xfrm>
            <a:off x="611560" y="1041617"/>
            <a:ext cx="3223959" cy="461665"/>
          </a:xfrm>
          <a:prstGeom prst="rect">
            <a:avLst/>
          </a:prstGeom>
          <a:noFill/>
        </p:spPr>
        <p:txBody>
          <a:bodyPr wrap="none" lIns="91440" tIns="45720" rIns="91440" bIns="45720">
            <a:spAutoFit/>
          </a:bodyPr>
          <a:lstStyle/>
          <a:p>
            <a:pPr marL="571500" indent="-571500" algn="ctr">
              <a:buFont typeface="Wingdings" panose="05000000000000000000" pitchFamily="2" charset="2"/>
              <a:buChar char="Ø"/>
            </a:pPr>
            <a:r>
              <a:rPr lang="zh-CN" altLang="en-US" sz="2400" b="0" cap="none" spc="0" dirty="0">
                <a:ln w="0"/>
                <a:solidFill>
                  <a:srgbClr val="007C6A"/>
                </a:solidFill>
                <a:effectLst>
                  <a:outerShdw blurRad="38100" dist="25400" dir="5400000" algn="ctr" rotWithShape="0">
                    <a:srgbClr val="6E747A">
                      <a:alpha val="43000"/>
                    </a:srgbClr>
                  </a:outerShdw>
                </a:effectLst>
              </a:rPr>
              <a:t>解决功能</a:t>
            </a:r>
            <a:r>
              <a:rPr lang="zh-CN" altLang="en-US" sz="2400" dirty="0">
                <a:ln w="0"/>
                <a:solidFill>
                  <a:srgbClr val="007C6A"/>
                </a:solidFill>
                <a:effectLst>
                  <a:outerShdw blurRad="38100" dist="25400" dir="5400000" algn="ctr" rotWithShape="0">
                    <a:srgbClr val="6E747A">
                      <a:alpha val="43000"/>
                    </a:srgbClr>
                  </a:outerShdw>
                </a:effectLst>
              </a:rPr>
              <a:t>性</a:t>
            </a:r>
            <a:r>
              <a:rPr lang="zh-CN" altLang="en-US" sz="2400" b="0" cap="none" spc="0" dirty="0">
                <a:ln w="0"/>
                <a:solidFill>
                  <a:srgbClr val="007C6A"/>
                </a:solidFill>
                <a:effectLst>
                  <a:outerShdw blurRad="38100" dist="25400" dir="5400000" algn="ctr" rotWithShape="0">
                    <a:srgbClr val="6E747A">
                      <a:alpha val="43000"/>
                    </a:srgbClr>
                  </a:outerShdw>
                </a:effectLst>
              </a:rPr>
              <a:t>的问题</a:t>
            </a:r>
          </a:p>
        </p:txBody>
      </p:sp>
      <p:sp>
        <p:nvSpPr>
          <p:cNvPr id="10" name="矩形 9"/>
          <p:cNvSpPr/>
          <p:nvPr/>
        </p:nvSpPr>
        <p:spPr>
          <a:xfrm>
            <a:off x="4791590" y="671779"/>
            <a:ext cx="3675558" cy="1200329"/>
          </a:xfrm>
          <a:prstGeom prst="rect">
            <a:avLst/>
          </a:prstGeom>
          <a:noFill/>
        </p:spPr>
        <p:txBody>
          <a:bodyPr wrap="none" lIns="91440" tIns="45720" rIns="91440" bIns="45720">
            <a:spAutoFit/>
          </a:bodyPr>
          <a:lstStyle/>
          <a:p>
            <a:pPr algn="ctr"/>
            <a:r>
              <a:rPr lang="en-US" altLang="zh-CN" sz="2400" b="0" cap="none" spc="0" dirty="0">
                <a:ln w="0"/>
                <a:solidFill>
                  <a:srgbClr val="007C6A"/>
                </a:solidFill>
                <a:effectLst>
                  <a:outerShdw blurRad="38100" dist="25400" dir="5400000" algn="ctr" rotWithShape="0">
                    <a:srgbClr val="6E747A">
                      <a:alpha val="43000"/>
                    </a:srgbClr>
                  </a:outerShdw>
                </a:effectLst>
              </a:rPr>
              <a:t>Java</a:t>
            </a:r>
            <a:r>
              <a:rPr lang="zh-CN" altLang="en-US" sz="2400" b="0" cap="none" spc="0" dirty="0">
                <a:ln w="0"/>
                <a:solidFill>
                  <a:srgbClr val="007C6A"/>
                </a:solidFill>
                <a:effectLst>
                  <a:outerShdw blurRad="38100" dist="25400" dir="5400000" algn="ctr" rotWithShape="0">
                    <a:srgbClr val="6E747A">
                      <a:alpha val="43000"/>
                    </a:srgbClr>
                  </a:outerShdw>
                </a:effectLst>
              </a:rPr>
              <a:t>、</a:t>
            </a:r>
            <a:r>
              <a:rPr lang="en-US" altLang="zh-CN" sz="2400" b="0" cap="none" spc="0" dirty="0" err="1">
                <a:ln w="0"/>
                <a:solidFill>
                  <a:srgbClr val="007C6A"/>
                </a:solidFill>
                <a:effectLst>
                  <a:outerShdw blurRad="38100" dist="25400" dir="5400000" algn="ctr" rotWithShape="0">
                    <a:srgbClr val="6E747A">
                      <a:alpha val="43000"/>
                    </a:srgbClr>
                  </a:outerShdw>
                </a:effectLst>
              </a:rPr>
              <a:t>Jsp</a:t>
            </a:r>
            <a:r>
              <a:rPr lang="zh-CN" altLang="en-US" sz="2400" b="0" cap="none" spc="0" dirty="0">
                <a:ln w="0"/>
                <a:solidFill>
                  <a:srgbClr val="007C6A"/>
                </a:solidFill>
                <a:effectLst>
                  <a:outerShdw blurRad="38100" dist="25400" dir="5400000" algn="ctr" rotWithShape="0">
                    <a:srgbClr val="6E747A">
                      <a:alpha val="43000"/>
                    </a:srgbClr>
                  </a:outerShdw>
                </a:effectLst>
              </a:rPr>
              <a:t>、</a:t>
            </a:r>
            <a:r>
              <a:rPr lang="en-US" altLang="zh-CN" sz="2400" dirty="0">
                <a:ln w="0"/>
                <a:solidFill>
                  <a:srgbClr val="007C6A"/>
                </a:solidFill>
                <a:effectLst>
                  <a:outerShdw blurRad="38100" dist="25400" dir="5400000" algn="ctr" rotWithShape="0">
                    <a:srgbClr val="6E747A">
                      <a:alpha val="43000"/>
                    </a:srgbClr>
                  </a:outerShdw>
                </a:effectLst>
              </a:rPr>
              <a:t> RDBMS</a:t>
            </a:r>
            <a:endParaRPr lang="en-US" altLang="zh-CN" sz="2400" b="0" cap="none" spc="0" dirty="0">
              <a:ln w="0"/>
              <a:solidFill>
                <a:srgbClr val="007C6A"/>
              </a:solidFill>
              <a:effectLst>
                <a:outerShdw blurRad="38100" dist="25400" dir="5400000" algn="ctr" rotWithShape="0">
                  <a:srgbClr val="6E747A">
                    <a:alpha val="43000"/>
                  </a:srgbClr>
                </a:outerShdw>
              </a:effectLst>
            </a:endParaRPr>
          </a:p>
          <a:p>
            <a:pPr algn="ctr"/>
            <a:r>
              <a:rPr lang="en-US" altLang="zh-CN" sz="2400" dirty="0">
                <a:ln w="0"/>
                <a:solidFill>
                  <a:srgbClr val="007C6A"/>
                </a:solidFill>
                <a:effectLst>
                  <a:outerShdw blurRad="38100" dist="25400" dir="5400000" algn="ctr" rotWithShape="0">
                    <a:srgbClr val="6E747A">
                      <a:alpha val="43000"/>
                    </a:srgbClr>
                  </a:outerShdw>
                </a:effectLst>
              </a:rPr>
              <a:t>Tomcat</a:t>
            </a:r>
            <a:r>
              <a:rPr lang="zh-CN" altLang="en-US" sz="2400" dirty="0">
                <a:ln w="0"/>
                <a:solidFill>
                  <a:srgbClr val="007C6A"/>
                </a:solidFill>
                <a:effectLst>
                  <a:outerShdw blurRad="38100" dist="25400" dir="5400000" algn="ctr" rotWithShape="0">
                    <a:srgbClr val="6E747A">
                      <a:alpha val="43000"/>
                    </a:srgbClr>
                  </a:outerShdw>
                </a:effectLst>
              </a:rPr>
              <a:t>、</a:t>
            </a:r>
            <a:r>
              <a:rPr lang="en-US" altLang="zh-CN" sz="2400" dirty="0">
                <a:ln w="0"/>
                <a:solidFill>
                  <a:srgbClr val="007C6A"/>
                </a:solidFill>
                <a:effectLst>
                  <a:outerShdw blurRad="38100" dist="25400" dir="5400000" algn="ctr" rotWithShape="0">
                    <a:srgbClr val="6E747A">
                      <a:alpha val="43000"/>
                    </a:srgbClr>
                  </a:outerShdw>
                </a:effectLst>
              </a:rPr>
              <a:t>HTML</a:t>
            </a:r>
            <a:r>
              <a:rPr lang="zh-CN" altLang="en-US" sz="2400" dirty="0">
                <a:ln w="0"/>
                <a:solidFill>
                  <a:srgbClr val="007C6A"/>
                </a:solidFill>
                <a:effectLst>
                  <a:outerShdw blurRad="38100" dist="25400" dir="5400000" algn="ctr" rotWithShape="0">
                    <a:srgbClr val="6E747A">
                      <a:alpha val="43000"/>
                    </a:srgbClr>
                  </a:outerShdw>
                </a:effectLst>
              </a:rPr>
              <a:t>、</a:t>
            </a:r>
            <a:r>
              <a:rPr lang="en-US" altLang="zh-CN" sz="2400" dirty="0">
                <a:ln w="0"/>
                <a:solidFill>
                  <a:srgbClr val="007C6A"/>
                </a:solidFill>
                <a:effectLst>
                  <a:outerShdw blurRad="38100" dist="25400" dir="5400000" algn="ctr" rotWithShape="0">
                    <a:srgbClr val="6E747A">
                      <a:alpha val="43000"/>
                    </a:srgbClr>
                  </a:outerShdw>
                </a:effectLst>
              </a:rPr>
              <a:t>Linux</a:t>
            </a:r>
            <a:r>
              <a:rPr lang="zh-CN" altLang="en-US" sz="2400" dirty="0">
                <a:ln w="0"/>
                <a:solidFill>
                  <a:srgbClr val="007C6A"/>
                </a:solidFill>
                <a:effectLst>
                  <a:outerShdw blurRad="38100" dist="25400" dir="5400000" algn="ctr" rotWithShape="0">
                    <a:srgbClr val="6E747A">
                      <a:alpha val="43000"/>
                    </a:srgbClr>
                  </a:outerShdw>
                </a:effectLst>
              </a:rPr>
              <a:t>、</a:t>
            </a:r>
            <a:endParaRPr lang="en-US" altLang="zh-CN" sz="2400" dirty="0">
              <a:ln w="0"/>
              <a:solidFill>
                <a:srgbClr val="007C6A"/>
              </a:solidFill>
              <a:effectLst>
                <a:outerShdw blurRad="38100" dist="25400" dir="5400000" algn="ctr" rotWithShape="0">
                  <a:srgbClr val="6E747A">
                    <a:alpha val="43000"/>
                  </a:srgbClr>
                </a:outerShdw>
              </a:effectLst>
            </a:endParaRPr>
          </a:p>
          <a:p>
            <a:pPr algn="ctr"/>
            <a:r>
              <a:rPr lang="en-US" altLang="zh-CN" sz="2400" dirty="0" err="1">
                <a:ln w="0"/>
                <a:solidFill>
                  <a:srgbClr val="007C6A"/>
                </a:solidFill>
                <a:effectLst>
                  <a:outerShdw blurRad="38100" dist="25400" dir="5400000" algn="ctr" rotWithShape="0">
                    <a:srgbClr val="6E747A">
                      <a:alpha val="43000"/>
                    </a:srgbClr>
                  </a:outerShdw>
                </a:effectLst>
              </a:rPr>
              <a:t>Jdbc</a:t>
            </a:r>
            <a:r>
              <a:rPr lang="zh-CN" altLang="en-US" sz="2400" dirty="0">
                <a:ln w="0"/>
                <a:solidFill>
                  <a:srgbClr val="007C6A"/>
                </a:solidFill>
                <a:effectLst>
                  <a:outerShdw blurRad="38100" dist="25400" dir="5400000" algn="ctr" rotWithShape="0">
                    <a:srgbClr val="6E747A">
                      <a:alpha val="43000"/>
                    </a:srgbClr>
                  </a:outerShdw>
                </a:effectLst>
              </a:rPr>
              <a:t>、</a:t>
            </a:r>
            <a:r>
              <a:rPr lang="en-US" altLang="zh-CN" sz="2400" dirty="0">
                <a:ln w="0"/>
                <a:solidFill>
                  <a:srgbClr val="007C6A"/>
                </a:solidFill>
                <a:effectLst>
                  <a:outerShdw blurRad="38100" dist="25400" dir="5400000" algn="ctr" rotWithShape="0">
                    <a:srgbClr val="6E747A">
                      <a:alpha val="43000"/>
                    </a:srgbClr>
                  </a:outerShdw>
                </a:effectLst>
              </a:rPr>
              <a:t>SVN</a:t>
            </a:r>
            <a:endParaRPr lang="zh-CN" altLang="en-US" sz="2400" b="0" cap="none" spc="0" dirty="0">
              <a:ln w="0"/>
              <a:solidFill>
                <a:srgbClr val="007C6A"/>
              </a:solidFill>
              <a:effectLst>
                <a:outerShdw blurRad="38100" dist="25400" dir="5400000" algn="ctr" rotWithShape="0">
                  <a:srgbClr val="6E747A">
                    <a:alpha val="43000"/>
                  </a:srgbClr>
                </a:outerShdw>
              </a:effectLst>
            </a:endParaRPr>
          </a:p>
        </p:txBody>
      </p:sp>
      <p:sp>
        <p:nvSpPr>
          <p:cNvPr id="11" name="矩形 10"/>
          <p:cNvSpPr/>
          <p:nvPr/>
        </p:nvSpPr>
        <p:spPr>
          <a:xfrm>
            <a:off x="611560" y="2363717"/>
            <a:ext cx="3223959" cy="461665"/>
          </a:xfrm>
          <a:prstGeom prst="rect">
            <a:avLst/>
          </a:prstGeom>
          <a:noFill/>
        </p:spPr>
        <p:txBody>
          <a:bodyPr wrap="none" lIns="91440" tIns="45720" rIns="91440" bIns="45720">
            <a:spAutoFit/>
          </a:bodyPr>
          <a:lstStyle/>
          <a:p>
            <a:pPr marL="571500" indent="-571500" algn="ctr">
              <a:buFont typeface="Wingdings" panose="05000000000000000000" pitchFamily="2" charset="2"/>
              <a:buChar char="Ø"/>
            </a:pPr>
            <a:r>
              <a:rPr lang="zh-CN" altLang="en-US" sz="2400" b="0" cap="none" spc="0" dirty="0">
                <a:ln w="0"/>
                <a:solidFill>
                  <a:srgbClr val="007C6A"/>
                </a:solidFill>
                <a:effectLst>
                  <a:outerShdw blurRad="38100" dist="25400" dir="5400000" algn="ctr" rotWithShape="0">
                    <a:srgbClr val="6E747A">
                      <a:alpha val="43000"/>
                    </a:srgbClr>
                  </a:outerShdw>
                </a:effectLst>
              </a:rPr>
              <a:t>解决扩展性的问题</a:t>
            </a:r>
          </a:p>
        </p:txBody>
      </p:sp>
      <p:sp>
        <p:nvSpPr>
          <p:cNvPr id="12" name="矩形 11"/>
          <p:cNvSpPr/>
          <p:nvPr/>
        </p:nvSpPr>
        <p:spPr>
          <a:xfrm>
            <a:off x="4499992" y="2148274"/>
            <a:ext cx="4420306" cy="830997"/>
          </a:xfrm>
          <a:prstGeom prst="rect">
            <a:avLst/>
          </a:prstGeom>
          <a:noFill/>
        </p:spPr>
        <p:txBody>
          <a:bodyPr wrap="square" lIns="91440" tIns="45720" rIns="91440" bIns="45720">
            <a:spAutoFit/>
          </a:bodyPr>
          <a:lstStyle/>
          <a:p>
            <a:pPr algn="ctr"/>
            <a:r>
              <a:rPr lang="en-US" altLang="zh-CN" sz="2400" dirty="0">
                <a:ln w="0"/>
                <a:solidFill>
                  <a:srgbClr val="007C6A"/>
                </a:solidFill>
                <a:effectLst>
                  <a:outerShdw blurRad="38100" dist="25400" dir="5400000" algn="ctr" rotWithShape="0">
                    <a:srgbClr val="6E747A">
                      <a:alpha val="43000"/>
                    </a:srgbClr>
                  </a:outerShdw>
                </a:effectLst>
              </a:rPr>
              <a:t>Struts</a:t>
            </a:r>
            <a:r>
              <a:rPr lang="zh-CN" altLang="en-US" sz="2400" dirty="0">
                <a:ln w="0"/>
                <a:solidFill>
                  <a:srgbClr val="007C6A"/>
                </a:solidFill>
                <a:effectLst>
                  <a:outerShdw blurRad="38100" dist="25400" dir="5400000" algn="ctr" rotWithShape="0">
                    <a:srgbClr val="6E747A">
                      <a:alpha val="43000"/>
                    </a:srgbClr>
                  </a:outerShdw>
                </a:effectLst>
              </a:rPr>
              <a:t>、</a:t>
            </a:r>
            <a:r>
              <a:rPr lang="en-US" altLang="zh-CN" sz="2400" dirty="0">
                <a:ln w="0"/>
                <a:solidFill>
                  <a:srgbClr val="007C6A"/>
                </a:solidFill>
                <a:effectLst>
                  <a:outerShdw blurRad="38100" dist="25400" dir="5400000" algn="ctr" rotWithShape="0">
                    <a:srgbClr val="6E747A">
                      <a:alpha val="43000"/>
                    </a:srgbClr>
                  </a:outerShdw>
                </a:effectLst>
              </a:rPr>
              <a:t>Spring</a:t>
            </a:r>
            <a:r>
              <a:rPr lang="zh-CN" altLang="en-US" sz="2400" dirty="0">
                <a:ln w="0"/>
                <a:solidFill>
                  <a:srgbClr val="007C6A"/>
                </a:solidFill>
                <a:effectLst>
                  <a:outerShdw blurRad="38100" dist="25400" dir="5400000" algn="ctr" rotWithShape="0">
                    <a:srgbClr val="6E747A">
                      <a:alpha val="43000"/>
                    </a:srgbClr>
                  </a:outerShdw>
                </a:effectLst>
              </a:rPr>
              <a:t>、</a:t>
            </a:r>
            <a:r>
              <a:rPr lang="en-US" altLang="zh-CN" sz="2400" dirty="0" err="1">
                <a:ln w="0"/>
                <a:solidFill>
                  <a:srgbClr val="007C6A"/>
                </a:solidFill>
                <a:effectLst>
                  <a:outerShdw blurRad="38100" dist="25400" dir="5400000" algn="ctr" rotWithShape="0">
                    <a:srgbClr val="6E747A">
                      <a:alpha val="43000"/>
                    </a:srgbClr>
                  </a:outerShdw>
                </a:effectLst>
              </a:rPr>
              <a:t>SpringMVC</a:t>
            </a:r>
            <a:r>
              <a:rPr lang="zh-CN" altLang="en-US" sz="2400" dirty="0">
                <a:ln w="0"/>
                <a:solidFill>
                  <a:srgbClr val="007C6A"/>
                </a:solidFill>
                <a:effectLst>
                  <a:outerShdw blurRad="38100" dist="25400" dir="5400000" algn="ctr" rotWithShape="0">
                    <a:srgbClr val="6E747A">
                      <a:alpha val="43000"/>
                    </a:srgbClr>
                  </a:outerShdw>
                </a:effectLst>
              </a:rPr>
              <a:t>、</a:t>
            </a:r>
            <a:r>
              <a:rPr lang="en-US" altLang="zh-CN" sz="2400" dirty="0">
                <a:ln w="0"/>
                <a:solidFill>
                  <a:srgbClr val="007C6A"/>
                </a:solidFill>
                <a:effectLst>
                  <a:outerShdw blurRad="38100" dist="25400" dir="5400000" algn="ctr" rotWithShape="0">
                    <a:srgbClr val="6E747A">
                      <a:alpha val="43000"/>
                    </a:srgbClr>
                  </a:outerShdw>
                </a:effectLst>
              </a:rPr>
              <a:t>Hibernate</a:t>
            </a:r>
            <a:r>
              <a:rPr lang="zh-CN" altLang="en-US" sz="2400" dirty="0">
                <a:ln w="0"/>
                <a:solidFill>
                  <a:srgbClr val="007C6A"/>
                </a:solidFill>
                <a:effectLst>
                  <a:outerShdw blurRad="38100" dist="25400" dir="5400000" algn="ctr" rotWithShape="0">
                    <a:srgbClr val="6E747A">
                      <a:alpha val="43000"/>
                    </a:srgbClr>
                  </a:outerShdw>
                </a:effectLst>
              </a:rPr>
              <a:t>、</a:t>
            </a:r>
            <a:r>
              <a:rPr lang="en-US" altLang="zh-CN" sz="2400" dirty="0" err="1">
                <a:ln w="0"/>
                <a:solidFill>
                  <a:srgbClr val="007C6A"/>
                </a:solidFill>
                <a:effectLst>
                  <a:outerShdw blurRad="38100" dist="25400" dir="5400000" algn="ctr" rotWithShape="0">
                    <a:srgbClr val="6E747A">
                      <a:alpha val="43000"/>
                    </a:srgbClr>
                  </a:outerShdw>
                </a:effectLst>
              </a:rPr>
              <a:t>Mybatis</a:t>
            </a:r>
            <a:endParaRPr lang="en-US" altLang="zh-CN" sz="2400" dirty="0">
              <a:ln w="0"/>
              <a:solidFill>
                <a:srgbClr val="007C6A"/>
              </a:solidFill>
              <a:effectLst>
                <a:outerShdw blurRad="38100" dist="25400" dir="5400000" algn="ctr" rotWithShape="0">
                  <a:srgbClr val="6E747A">
                    <a:alpha val="43000"/>
                  </a:srgbClr>
                </a:outerShdw>
              </a:effectLst>
            </a:endParaRPr>
          </a:p>
        </p:txBody>
      </p:sp>
      <p:sp>
        <p:nvSpPr>
          <p:cNvPr id="13" name="矩形 12"/>
          <p:cNvSpPr/>
          <p:nvPr/>
        </p:nvSpPr>
        <p:spPr>
          <a:xfrm>
            <a:off x="631337" y="3727870"/>
            <a:ext cx="2916183" cy="461665"/>
          </a:xfrm>
          <a:prstGeom prst="rect">
            <a:avLst/>
          </a:prstGeom>
          <a:noFill/>
        </p:spPr>
        <p:txBody>
          <a:bodyPr wrap="none" lIns="91440" tIns="45720" rIns="91440" bIns="45720">
            <a:spAutoFit/>
          </a:bodyPr>
          <a:lstStyle/>
          <a:p>
            <a:pPr marL="571500" indent="-571500" algn="ctr">
              <a:buFont typeface="Wingdings" panose="05000000000000000000" pitchFamily="2" charset="2"/>
              <a:buChar char="Ø"/>
            </a:pPr>
            <a:r>
              <a:rPr lang="zh-CN" altLang="en-US" sz="2400" b="0" cap="none" spc="0" dirty="0">
                <a:ln w="0"/>
                <a:solidFill>
                  <a:srgbClr val="007C6A"/>
                </a:solidFill>
                <a:effectLst>
                  <a:outerShdw blurRad="38100" dist="25400" dir="5400000" algn="ctr" rotWithShape="0">
                    <a:srgbClr val="6E747A">
                      <a:alpha val="43000"/>
                    </a:srgbClr>
                  </a:outerShdw>
                </a:effectLst>
              </a:rPr>
              <a:t>解决性能的问题</a:t>
            </a:r>
          </a:p>
        </p:txBody>
      </p:sp>
      <p:sp>
        <p:nvSpPr>
          <p:cNvPr id="14" name="矩形 13"/>
          <p:cNvSpPr/>
          <p:nvPr/>
        </p:nvSpPr>
        <p:spPr>
          <a:xfrm>
            <a:off x="4499992" y="3727870"/>
            <a:ext cx="4420306" cy="830997"/>
          </a:xfrm>
          <a:prstGeom prst="rect">
            <a:avLst/>
          </a:prstGeom>
          <a:noFill/>
        </p:spPr>
        <p:txBody>
          <a:bodyPr wrap="square" lIns="91440" tIns="45720" rIns="91440" bIns="45720">
            <a:spAutoFit/>
          </a:bodyPr>
          <a:lstStyle/>
          <a:p>
            <a:pPr algn="ctr"/>
            <a:r>
              <a:rPr lang="en-US" altLang="zh-CN" sz="2400" dirty="0">
                <a:ln w="0"/>
                <a:solidFill>
                  <a:srgbClr val="007C6A"/>
                </a:solidFill>
                <a:effectLst>
                  <a:outerShdw blurRad="38100" dist="25400" dir="5400000" algn="ctr" rotWithShape="0">
                    <a:srgbClr val="6E747A">
                      <a:alpha val="43000"/>
                    </a:srgbClr>
                  </a:outerShdw>
                </a:effectLst>
              </a:rPr>
              <a:t>NoSQL</a:t>
            </a:r>
            <a:r>
              <a:rPr lang="zh-CN" altLang="en-US" sz="2400" dirty="0">
                <a:ln w="0"/>
                <a:solidFill>
                  <a:srgbClr val="007C6A"/>
                </a:solidFill>
                <a:effectLst>
                  <a:outerShdw blurRad="38100" dist="25400" dir="5400000" algn="ctr" rotWithShape="0">
                    <a:srgbClr val="6E747A">
                      <a:alpha val="43000"/>
                    </a:srgbClr>
                  </a:outerShdw>
                </a:effectLst>
              </a:rPr>
              <a:t>、</a:t>
            </a:r>
            <a:r>
              <a:rPr lang="en-US" altLang="zh-CN" sz="2400" dirty="0">
                <a:ln w="0"/>
                <a:solidFill>
                  <a:srgbClr val="007C6A"/>
                </a:solidFill>
                <a:effectLst>
                  <a:outerShdw blurRad="38100" dist="25400" dir="5400000" algn="ctr" rotWithShape="0">
                    <a:srgbClr val="6E747A">
                      <a:alpha val="43000"/>
                    </a:srgbClr>
                  </a:outerShdw>
                </a:effectLst>
              </a:rPr>
              <a:t>Java</a:t>
            </a:r>
            <a:r>
              <a:rPr lang="zh-CN" altLang="en-US" sz="2400" dirty="0">
                <a:ln w="0"/>
                <a:solidFill>
                  <a:srgbClr val="007C6A"/>
                </a:solidFill>
                <a:effectLst>
                  <a:outerShdw blurRad="38100" dist="25400" dir="5400000" algn="ctr" rotWithShape="0">
                    <a:srgbClr val="6E747A">
                      <a:alpha val="43000"/>
                    </a:srgbClr>
                  </a:outerShdw>
                </a:effectLst>
              </a:rPr>
              <a:t>线程、</a:t>
            </a:r>
            <a:r>
              <a:rPr lang="en-US" altLang="zh-CN" sz="2400" dirty="0">
                <a:ln w="0"/>
                <a:solidFill>
                  <a:srgbClr val="007C6A"/>
                </a:solidFill>
                <a:effectLst>
                  <a:outerShdw blurRad="38100" dist="25400" dir="5400000" algn="ctr" rotWithShape="0">
                    <a:srgbClr val="6E747A">
                      <a:alpha val="43000"/>
                    </a:srgbClr>
                  </a:outerShdw>
                </a:effectLst>
              </a:rPr>
              <a:t>Hadoop</a:t>
            </a:r>
            <a:r>
              <a:rPr lang="zh-CN" altLang="en-US" sz="2400" dirty="0">
                <a:ln w="0"/>
                <a:solidFill>
                  <a:srgbClr val="007C6A"/>
                </a:solidFill>
                <a:effectLst>
                  <a:outerShdw blurRad="38100" dist="25400" dir="5400000" algn="ctr" rotWithShape="0">
                    <a:srgbClr val="6E747A">
                      <a:alpha val="43000"/>
                    </a:srgbClr>
                  </a:outerShdw>
                </a:effectLst>
              </a:rPr>
              <a:t>、</a:t>
            </a:r>
            <a:endParaRPr lang="en-US" altLang="zh-CN" sz="2400" dirty="0">
              <a:ln w="0"/>
              <a:solidFill>
                <a:srgbClr val="007C6A"/>
              </a:solidFill>
              <a:effectLst>
                <a:outerShdw blurRad="38100" dist="25400" dir="5400000" algn="ctr" rotWithShape="0">
                  <a:srgbClr val="6E747A">
                    <a:alpha val="43000"/>
                  </a:srgbClr>
                </a:outerShdw>
              </a:effectLst>
            </a:endParaRPr>
          </a:p>
          <a:p>
            <a:pPr algn="ctr"/>
            <a:r>
              <a:rPr lang="en-US" altLang="zh-CN" sz="2400" dirty="0">
                <a:ln w="0"/>
                <a:solidFill>
                  <a:srgbClr val="007C6A"/>
                </a:solidFill>
                <a:effectLst>
                  <a:outerShdw blurRad="38100" dist="25400" dir="5400000" algn="ctr" rotWithShape="0">
                    <a:srgbClr val="6E747A">
                      <a:alpha val="43000"/>
                    </a:srgbClr>
                  </a:outerShdw>
                </a:effectLst>
              </a:rPr>
              <a:t>Nginx</a:t>
            </a:r>
            <a:r>
              <a:rPr lang="zh-CN" altLang="en-US" sz="2400" dirty="0">
                <a:ln w="0"/>
                <a:solidFill>
                  <a:srgbClr val="007C6A"/>
                </a:solidFill>
                <a:effectLst>
                  <a:outerShdw blurRad="38100" dist="25400" dir="5400000" algn="ctr" rotWithShape="0">
                    <a:srgbClr val="6E747A">
                      <a:alpha val="43000"/>
                    </a:srgbClr>
                  </a:outerShdw>
                </a:effectLst>
              </a:rPr>
              <a:t>、</a:t>
            </a:r>
            <a:r>
              <a:rPr lang="en-US" altLang="zh-CN" sz="2400" dirty="0">
                <a:ln w="0"/>
                <a:solidFill>
                  <a:srgbClr val="007C6A"/>
                </a:solidFill>
                <a:effectLst>
                  <a:outerShdw blurRad="38100" dist="25400" dir="5400000" algn="ctr" rotWithShape="0">
                    <a:srgbClr val="6E747A">
                      <a:alpha val="43000"/>
                    </a:srgbClr>
                  </a:outerShdw>
                </a:effectLst>
              </a:rPr>
              <a:t>MQ</a:t>
            </a:r>
            <a:r>
              <a:rPr lang="zh-CN" altLang="en-US" sz="2400" dirty="0">
                <a:ln w="0"/>
                <a:solidFill>
                  <a:srgbClr val="007C6A"/>
                </a:solidFill>
                <a:effectLst>
                  <a:outerShdw blurRad="38100" dist="25400" dir="5400000" algn="ctr" rotWithShape="0">
                    <a:srgbClr val="6E747A">
                      <a:alpha val="43000"/>
                    </a:srgbClr>
                  </a:outerShdw>
                </a:effectLst>
              </a:rPr>
              <a:t>、</a:t>
            </a:r>
            <a:r>
              <a:rPr lang="en-US" altLang="zh-CN" sz="2400" dirty="0">
                <a:solidFill>
                  <a:srgbClr val="007C6A"/>
                </a:solidFill>
              </a:rPr>
              <a:t> </a:t>
            </a:r>
            <a:r>
              <a:rPr lang="en-US" altLang="zh-CN" sz="2400" dirty="0" err="1">
                <a:solidFill>
                  <a:srgbClr val="007C6A"/>
                </a:solidFill>
              </a:rPr>
              <a:t>ElasticSearch</a:t>
            </a:r>
            <a:endParaRPr lang="en-US" altLang="zh-CN" sz="2400" dirty="0">
              <a:ln w="0"/>
              <a:solidFill>
                <a:srgbClr val="007C6A"/>
              </a:solidFill>
              <a:effectLst>
                <a:outerShdw blurRad="38100" dist="25400" dir="5400000" algn="ctr" rotWithShape="0">
                  <a:srgbClr val="6E747A">
                    <a:alpha val="43000"/>
                  </a:srgbClr>
                </a:outerShdw>
              </a:effectLst>
            </a:endParaRPr>
          </a:p>
        </p:txBody>
      </p:sp>
      <p:sp>
        <p:nvSpPr>
          <p:cNvPr id="15" name="下箭头 8"/>
          <p:cNvSpPr/>
          <p:nvPr/>
        </p:nvSpPr>
        <p:spPr>
          <a:xfrm>
            <a:off x="1856200" y="1682826"/>
            <a:ext cx="1129769"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下箭头 9"/>
          <p:cNvSpPr/>
          <p:nvPr/>
        </p:nvSpPr>
        <p:spPr>
          <a:xfrm>
            <a:off x="1856199" y="3006607"/>
            <a:ext cx="1129769"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5" grpId="0" animBg="1"/>
      <p:bldP spid="1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92294" y="0"/>
            <a:ext cx="2637260"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介绍安装</a:t>
            </a:r>
            <a:r>
              <a:rPr lang="en-US" altLang="zh-CN" sz="2000" dirty="0">
                <a:solidFill>
                  <a:schemeClr val="tx1"/>
                </a:solidFill>
                <a:effectLst>
                  <a:outerShdw blurRad="38100" dist="19050" dir="2700000" algn="tl" rotWithShape="0">
                    <a:schemeClr val="dk1">
                      <a:alpha val="40000"/>
                    </a:schemeClr>
                  </a:outerShdw>
                </a:effectLst>
              </a:rPr>
              <a:t>—</a:t>
            </a:r>
            <a:r>
              <a:rPr lang="zh-CN" altLang="en-US" sz="2000" dirty="0">
                <a:solidFill>
                  <a:schemeClr val="tx1"/>
                </a:solidFill>
                <a:effectLst>
                  <a:outerShdw blurRad="38100" dist="19050" dir="2700000" algn="tl" rotWithShape="0">
                    <a:schemeClr val="dk1">
                      <a:alpha val="40000"/>
                    </a:schemeClr>
                  </a:outerShdw>
                </a:effectLst>
              </a:rPr>
              <a:t>目录</a:t>
            </a:r>
          </a:p>
        </p:txBody>
      </p:sp>
      <p:sp>
        <p:nvSpPr>
          <p:cNvPr id="6" name="矩形 5"/>
          <p:cNvSpPr/>
          <p:nvPr/>
        </p:nvSpPr>
        <p:spPr>
          <a:xfrm>
            <a:off x="832119" y="3743681"/>
            <a:ext cx="4930163" cy="369332"/>
          </a:xfrm>
          <a:prstGeom prst="rect">
            <a:avLst/>
          </a:prstGeom>
        </p:spPr>
        <p:txBody>
          <a:bodyPr wrap="square">
            <a:spAutoFit/>
          </a:bodyPr>
          <a:lstStyle/>
          <a:p>
            <a:pPr marL="285750" indent="-285750">
              <a:buFont typeface="Wingdings" panose="05000000000000000000" pitchFamily="2" charset="2"/>
              <a:buChar char="Ø"/>
            </a:pPr>
            <a:r>
              <a:rPr lang="en-US" altLang="zh-CN">
                <a:solidFill>
                  <a:srgbClr val="007C6A"/>
                </a:solidFill>
                <a:latin typeface="Verdana" panose="020B0604030504040204" pitchFamily="34" charset="0"/>
              </a:rPr>
              <a:t>redis-server</a:t>
            </a:r>
            <a:r>
              <a:rPr lang="zh-CN" altLang="en-US">
                <a:solidFill>
                  <a:srgbClr val="007C6A"/>
                </a:solidFill>
                <a:latin typeface="System"/>
              </a:rPr>
              <a:t>：</a:t>
            </a:r>
            <a:r>
              <a:rPr lang="en-US" altLang="zh-CN">
                <a:solidFill>
                  <a:srgbClr val="007C6A"/>
                </a:solidFill>
                <a:latin typeface="Verdana" panose="020B0604030504040204" pitchFamily="34" charset="0"/>
              </a:rPr>
              <a:t>Redis</a:t>
            </a:r>
            <a:r>
              <a:rPr lang="zh-CN" altLang="en-US">
                <a:solidFill>
                  <a:srgbClr val="007C6A"/>
                </a:solidFill>
                <a:latin typeface="System"/>
              </a:rPr>
              <a:t>服务器启动命令</a:t>
            </a:r>
            <a:endParaRPr lang="zh-CN" altLang="en-US" sz="1600" b="1">
              <a:solidFill>
                <a:srgbClr val="007C6A"/>
              </a:solidFill>
              <a:latin typeface="System"/>
            </a:endParaRPr>
          </a:p>
        </p:txBody>
      </p:sp>
      <p:sp>
        <p:nvSpPr>
          <p:cNvPr id="7" name="矩形 6"/>
          <p:cNvSpPr/>
          <p:nvPr/>
        </p:nvSpPr>
        <p:spPr>
          <a:xfrm>
            <a:off x="592294" y="649407"/>
            <a:ext cx="4068445" cy="398780"/>
          </a:xfrm>
          <a:prstGeom prst="rect">
            <a:avLst/>
          </a:prstGeom>
        </p:spPr>
        <p:txBody>
          <a:bodyPr wrap="none">
            <a:spAutoFit/>
          </a:bodyPr>
          <a:lstStyle/>
          <a:p>
            <a:r>
              <a:rPr lang="zh-CN" altLang="en-US" sz="2000">
                <a:solidFill>
                  <a:srgbClr val="007C6A"/>
                </a:solidFill>
                <a:latin typeface="System"/>
              </a:rPr>
              <a:t>查看默认安装目录：</a:t>
            </a:r>
            <a:r>
              <a:rPr lang="en-US" altLang="zh-CN" sz="2000" err="1">
                <a:solidFill>
                  <a:srgbClr val="007C6A"/>
                </a:solidFill>
                <a:latin typeface="Verdana" panose="020B0604030504040204" pitchFamily="34" charset="0"/>
              </a:rPr>
              <a:t>usr</a:t>
            </a:r>
            <a:r>
              <a:rPr lang="en-US" altLang="zh-CN" sz="2000">
                <a:solidFill>
                  <a:srgbClr val="007C6A"/>
                </a:solidFill>
                <a:latin typeface="Verdana" panose="020B0604030504040204" pitchFamily="34" charset="0"/>
              </a:rPr>
              <a:t>/local/bin</a:t>
            </a:r>
            <a:endParaRPr lang="zh-CN" altLang="en-US" sz="2000">
              <a:solidFill>
                <a:srgbClr val="007C6A"/>
              </a:solidFill>
              <a:latin typeface="Verdana" panose="020B0604030504040204" pitchFamily="34" charset="0"/>
            </a:endParaRPr>
          </a:p>
        </p:txBody>
      </p:sp>
      <p:sp>
        <p:nvSpPr>
          <p:cNvPr id="8" name="矩形 7"/>
          <p:cNvSpPr/>
          <p:nvPr/>
        </p:nvSpPr>
        <p:spPr>
          <a:xfrm>
            <a:off x="808318" y="1367746"/>
            <a:ext cx="8160706" cy="646331"/>
          </a:xfrm>
          <a:prstGeom prst="rect">
            <a:avLst/>
          </a:prstGeom>
        </p:spPr>
        <p:txBody>
          <a:bodyPr wrap="square">
            <a:spAutoFit/>
          </a:bodyPr>
          <a:lstStyle/>
          <a:p>
            <a:pPr marL="285750" indent="-285750">
              <a:buFont typeface="Wingdings" panose="05000000000000000000" pitchFamily="2" charset="2"/>
              <a:buChar char="Ø"/>
            </a:pPr>
            <a:r>
              <a:rPr lang="en-US" altLang="zh-CN" dirty="0">
                <a:solidFill>
                  <a:srgbClr val="007C6A"/>
                </a:solidFill>
                <a:latin typeface="Verdana" panose="020B0604030504040204" pitchFamily="34" charset="0"/>
              </a:rPr>
              <a:t>Redis-benchmark:</a:t>
            </a:r>
            <a:r>
              <a:rPr lang="zh-CN" altLang="en-US" dirty="0">
                <a:solidFill>
                  <a:srgbClr val="007C6A"/>
                </a:solidFill>
                <a:latin typeface="System"/>
              </a:rPr>
              <a:t>性能测试工具，可以在自己本子运行，看看自己本子性能如何</a:t>
            </a:r>
            <a:r>
              <a:rPr lang="en-US" altLang="zh-CN" dirty="0">
                <a:solidFill>
                  <a:srgbClr val="007C6A"/>
                </a:solidFill>
                <a:latin typeface="System"/>
              </a:rPr>
              <a:t>(</a:t>
            </a:r>
            <a:r>
              <a:rPr lang="zh-CN" altLang="en-US" dirty="0">
                <a:solidFill>
                  <a:srgbClr val="007C6A"/>
                </a:solidFill>
                <a:latin typeface="System"/>
              </a:rPr>
              <a:t>服务启动起来后执行</a:t>
            </a:r>
            <a:r>
              <a:rPr lang="en-US" altLang="zh-CN" dirty="0">
                <a:solidFill>
                  <a:srgbClr val="007C6A"/>
                </a:solidFill>
                <a:latin typeface="System"/>
              </a:rPr>
              <a:t>)</a:t>
            </a:r>
            <a:endParaRPr lang="zh-CN" altLang="en-US" dirty="0">
              <a:solidFill>
                <a:srgbClr val="007C6A"/>
              </a:solidFill>
              <a:latin typeface="System"/>
            </a:endParaRPr>
          </a:p>
        </p:txBody>
      </p:sp>
      <p:sp>
        <p:nvSpPr>
          <p:cNvPr id="11" name="矩形 10"/>
          <p:cNvSpPr/>
          <p:nvPr/>
        </p:nvSpPr>
        <p:spPr>
          <a:xfrm>
            <a:off x="830665" y="2246884"/>
            <a:ext cx="7531952" cy="369332"/>
          </a:xfrm>
          <a:prstGeom prst="rect">
            <a:avLst/>
          </a:prstGeom>
        </p:spPr>
        <p:txBody>
          <a:bodyPr wrap="square">
            <a:spAutoFit/>
          </a:bodyPr>
          <a:lstStyle/>
          <a:p>
            <a:pPr marL="285750" indent="-285750">
              <a:buFont typeface="Wingdings" panose="05000000000000000000" pitchFamily="2" charset="2"/>
              <a:buChar char="Ø"/>
            </a:pPr>
            <a:r>
              <a:rPr lang="en-US" altLang="zh-CN">
                <a:solidFill>
                  <a:srgbClr val="007C6A"/>
                </a:solidFill>
                <a:latin typeface="Verdana" panose="020B0604030504040204" pitchFamily="34" charset="0"/>
              </a:rPr>
              <a:t>Redis-check-</a:t>
            </a:r>
            <a:r>
              <a:rPr lang="en-US" altLang="zh-CN" err="1">
                <a:solidFill>
                  <a:srgbClr val="007C6A"/>
                </a:solidFill>
                <a:latin typeface="Verdana" panose="020B0604030504040204" pitchFamily="34" charset="0"/>
              </a:rPr>
              <a:t>aof</a:t>
            </a:r>
            <a:r>
              <a:rPr lang="zh-CN" altLang="en-US">
                <a:solidFill>
                  <a:srgbClr val="007C6A"/>
                </a:solidFill>
                <a:latin typeface="System"/>
              </a:rPr>
              <a:t>：修复有问题的</a:t>
            </a:r>
            <a:r>
              <a:rPr lang="en-US" altLang="zh-CN">
                <a:solidFill>
                  <a:srgbClr val="007C6A"/>
                </a:solidFill>
                <a:latin typeface="Verdana" panose="020B0604030504040204" pitchFamily="34" charset="0"/>
              </a:rPr>
              <a:t>AOF</a:t>
            </a:r>
            <a:r>
              <a:rPr lang="zh-CN" altLang="en-US">
                <a:solidFill>
                  <a:srgbClr val="007C6A"/>
                </a:solidFill>
                <a:latin typeface="System"/>
              </a:rPr>
              <a:t>文件，</a:t>
            </a:r>
            <a:r>
              <a:rPr lang="en-US" altLang="zh-CN" err="1">
                <a:solidFill>
                  <a:srgbClr val="007C6A"/>
                </a:solidFill>
                <a:latin typeface="Verdana" panose="020B0604030504040204" pitchFamily="34" charset="0"/>
              </a:rPr>
              <a:t>rdb</a:t>
            </a:r>
            <a:r>
              <a:rPr lang="zh-CN" altLang="en-US">
                <a:solidFill>
                  <a:srgbClr val="007C6A"/>
                </a:solidFill>
                <a:latin typeface="System"/>
              </a:rPr>
              <a:t>和</a:t>
            </a:r>
            <a:r>
              <a:rPr lang="en-US" altLang="zh-CN" err="1">
                <a:solidFill>
                  <a:srgbClr val="007C6A"/>
                </a:solidFill>
                <a:latin typeface="Verdana" panose="020B0604030504040204" pitchFamily="34" charset="0"/>
              </a:rPr>
              <a:t>aof</a:t>
            </a:r>
            <a:r>
              <a:rPr lang="zh-CN" altLang="en-US">
                <a:solidFill>
                  <a:srgbClr val="007C6A"/>
                </a:solidFill>
                <a:latin typeface="System"/>
              </a:rPr>
              <a:t>后面讲</a:t>
            </a:r>
          </a:p>
        </p:txBody>
      </p:sp>
      <p:sp>
        <p:nvSpPr>
          <p:cNvPr id="12" name="矩形 11"/>
          <p:cNvSpPr/>
          <p:nvPr/>
        </p:nvSpPr>
        <p:spPr>
          <a:xfrm>
            <a:off x="830665" y="2765326"/>
            <a:ext cx="6269882" cy="369332"/>
          </a:xfrm>
          <a:prstGeom prst="rect">
            <a:avLst/>
          </a:prstGeom>
        </p:spPr>
        <p:txBody>
          <a:bodyPr wrap="square">
            <a:spAutoFit/>
          </a:bodyPr>
          <a:lstStyle/>
          <a:p>
            <a:pPr marL="285750" indent="-285750">
              <a:buFont typeface="Wingdings" panose="05000000000000000000" pitchFamily="2" charset="2"/>
              <a:buChar char="Ø"/>
            </a:pPr>
            <a:r>
              <a:rPr lang="en-US" altLang="zh-CN">
                <a:solidFill>
                  <a:srgbClr val="007C6A"/>
                </a:solidFill>
                <a:latin typeface="Verdana" panose="020B0604030504040204" pitchFamily="34" charset="0"/>
              </a:rPr>
              <a:t>Redis-check-dump</a:t>
            </a:r>
            <a:r>
              <a:rPr lang="zh-CN" altLang="en-US">
                <a:solidFill>
                  <a:srgbClr val="007C6A"/>
                </a:solidFill>
                <a:latin typeface="System"/>
              </a:rPr>
              <a:t>：修复有问题的</a:t>
            </a:r>
            <a:r>
              <a:rPr lang="en-US" altLang="zh-CN" err="1">
                <a:solidFill>
                  <a:srgbClr val="007C6A"/>
                </a:solidFill>
                <a:latin typeface="Verdana" panose="020B0604030504040204" pitchFamily="34" charset="0"/>
              </a:rPr>
              <a:t>dump.rdb</a:t>
            </a:r>
            <a:r>
              <a:rPr lang="zh-CN" altLang="en-US">
                <a:solidFill>
                  <a:srgbClr val="007C6A"/>
                </a:solidFill>
                <a:latin typeface="System"/>
              </a:rPr>
              <a:t>文件</a:t>
            </a:r>
          </a:p>
        </p:txBody>
      </p:sp>
      <p:sp>
        <p:nvSpPr>
          <p:cNvPr id="13" name="矩形 12"/>
          <p:cNvSpPr/>
          <p:nvPr/>
        </p:nvSpPr>
        <p:spPr>
          <a:xfrm>
            <a:off x="830665" y="4262123"/>
            <a:ext cx="3800594" cy="369332"/>
          </a:xfrm>
          <a:prstGeom prst="rect">
            <a:avLst/>
          </a:prstGeom>
        </p:spPr>
        <p:txBody>
          <a:bodyPr wrap="square">
            <a:spAutoFit/>
          </a:bodyPr>
          <a:lstStyle/>
          <a:p>
            <a:pPr marL="285750" indent="-285750">
              <a:buFont typeface="Wingdings" panose="05000000000000000000" pitchFamily="2" charset="2"/>
              <a:buChar char="Ø"/>
            </a:pPr>
            <a:r>
              <a:rPr lang="en-US" altLang="zh-CN" dirty="0" err="1">
                <a:solidFill>
                  <a:srgbClr val="007C6A"/>
                </a:solidFill>
                <a:latin typeface="Verdana" panose="020B0604030504040204" pitchFamily="34" charset="0"/>
              </a:rPr>
              <a:t>redis</a:t>
            </a:r>
            <a:r>
              <a:rPr lang="en-US" altLang="zh-CN" dirty="0">
                <a:solidFill>
                  <a:srgbClr val="007C6A"/>
                </a:solidFill>
                <a:latin typeface="Verdana" panose="020B0604030504040204" pitchFamily="34" charset="0"/>
              </a:rPr>
              <a:t>-cli</a:t>
            </a:r>
            <a:r>
              <a:rPr lang="zh-CN" altLang="en-US" dirty="0">
                <a:solidFill>
                  <a:srgbClr val="007C6A"/>
                </a:solidFill>
                <a:latin typeface="System"/>
              </a:rPr>
              <a:t>：客户端，操作入口</a:t>
            </a:r>
          </a:p>
        </p:txBody>
      </p:sp>
      <p:sp>
        <p:nvSpPr>
          <p:cNvPr id="14" name="矩形 13"/>
          <p:cNvSpPr/>
          <p:nvPr/>
        </p:nvSpPr>
        <p:spPr>
          <a:xfrm>
            <a:off x="830665" y="3270018"/>
            <a:ext cx="4123838" cy="369332"/>
          </a:xfrm>
          <a:prstGeom prst="rect">
            <a:avLst/>
          </a:prstGeom>
        </p:spPr>
        <p:txBody>
          <a:bodyPr wrap="square">
            <a:spAutoFit/>
          </a:bodyPr>
          <a:lstStyle/>
          <a:p>
            <a:pPr marL="285750" indent="-285750">
              <a:buFont typeface="Wingdings" panose="05000000000000000000" pitchFamily="2" charset="2"/>
              <a:buChar char="Ø"/>
            </a:pPr>
            <a:r>
              <a:rPr lang="en-US" altLang="zh-CN">
                <a:solidFill>
                  <a:srgbClr val="007C6A"/>
                </a:solidFill>
                <a:latin typeface="Verdana" panose="020B0604030504040204" pitchFamily="34" charset="0"/>
              </a:rPr>
              <a:t>Redis-sentinel</a:t>
            </a:r>
            <a:r>
              <a:rPr lang="zh-CN" altLang="en-US">
                <a:solidFill>
                  <a:srgbClr val="007C6A"/>
                </a:solidFill>
                <a:latin typeface="System"/>
              </a:rPr>
              <a:t>：</a:t>
            </a:r>
            <a:r>
              <a:rPr lang="en-US" altLang="zh-CN">
                <a:solidFill>
                  <a:srgbClr val="007C6A"/>
                </a:solidFill>
                <a:latin typeface="Verdana" panose="020B0604030504040204" pitchFamily="34" charset="0"/>
              </a:rPr>
              <a:t>Redis</a:t>
            </a:r>
            <a:r>
              <a:rPr lang="zh-CN" altLang="en-US">
                <a:solidFill>
                  <a:srgbClr val="007C6A"/>
                </a:solidFill>
                <a:latin typeface="System"/>
              </a:rPr>
              <a:t>集群使用</a:t>
            </a:r>
          </a:p>
        </p:txBody>
      </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92294" y="0"/>
            <a:ext cx="2637260"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介绍安装</a:t>
            </a:r>
            <a:r>
              <a:rPr lang="en-US" altLang="zh-CN" sz="2000" dirty="0">
                <a:solidFill>
                  <a:schemeClr val="tx1"/>
                </a:solidFill>
                <a:effectLst>
                  <a:outerShdw blurRad="38100" dist="19050" dir="2700000" algn="tl" rotWithShape="0">
                    <a:schemeClr val="dk1">
                      <a:alpha val="40000"/>
                    </a:schemeClr>
                  </a:outerShdw>
                </a:effectLst>
              </a:rPr>
              <a:t>—</a:t>
            </a:r>
            <a:r>
              <a:rPr lang="zh-CN" altLang="en-US" sz="2000" dirty="0">
                <a:effectLst>
                  <a:outerShdw blurRad="38100" dist="19050" dir="2700000" algn="tl" rotWithShape="0">
                    <a:schemeClr val="dk1">
                      <a:alpha val="40000"/>
                    </a:schemeClr>
                  </a:outerShdw>
                </a:effectLst>
              </a:rPr>
              <a:t>启动</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10" name="矩形 9"/>
          <p:cNvSpPr/>
          <p:nvPr/>
        </p:nvSpPr>
        <p:spPr>
          <a:xfrm>
            <a:off x="310276" y="681675"/>
            <a:ext cx="1368152" cy="461665"/>
          </a:xfrm>
          <a:prstGeom prst="rect">
            <a:avLst/>
          </a:prstGeom>
        </p:spPr>
        <p:txBody>
          <a:bodyPr wrap="square">
            <a:spAutoFit/>
          </a:bodyPr>
          <a:lstStyle/>
          <a:p>
            <a:pPr marL="342900" indent="-342900">
              <a:buFont typeface="Wingdings" panose="05000000000000000000" pitchFamily="2" charset="2"/>
              <a:buChar char="Ø"/>
            </a:pPr>
            <a:r>
              <a:rPr lang="zh-CN" altLang="en-US" sz="2400" b="1">
                <a:solidFill>
                  <a:srgbClr val="007C6A"/>
                </a:solidFill>
                <a:latin typeface="System"/>
              </a:rPr>
              <a:t>启动</a:t>
            </a:r>
            <a:r>
              <a:rPr lang="en-US" altLang="zh-CN" sz="2400" b="1">
                <a:solidFill>
                  <a:srgbClr val="007C6A"/>
                </a:solidFill>
                <a:latin typeface="System"/>
              </a:rPr>
              <a:t> </a:t>
            </a:r>
            <a:endParaRPr lang="zh-CN" altLang="en-US" b="1">
              <a:solidFill>
                <a:srgbClr val="007C6A"/>
              </a:solidFill>
              <a:latin typeface="System"/>
            </a:endParaRPr>
          </a:p>
        </p:txBody>
      </p:sp>
      <p:sp>
        <p:nvSpPr>
          <p:cNvPr id="15" name="矩形 14"/>
          <p:cNvSpPr/>
          <p:nvPr/>
        </p:nvSpPr>
        <p:spPr>
          <a:xfrm>
            <a:off x="512287" y="2432383"/>
            <a:ext cx="8229746" cy="707886"/>
          </a:xfrm>
          <a:prstGeom prst="rect">
            <a:avLst/>
          </a:prstGeom>
        </p:spPr>
        <p:txBody>
          <a:bodyPr wrap="square">
            <a:spAutoFit/>
          </a:bodyPr>
          <a:lstStyle/>
          <a:p>
            <a:r>
              <a:rPr lang="en-US" altLang="zh-CN" sz="2000" b="1">
                <a:solidFill>
                  <a:srgbClr val="007C6A"/>
                </a:solidFill>
                <a:latin typeface="宋体" panose="02010600030101010101" pitchFamily="2" charset="-122"/>
              </a:rPr>
              <a:t>2</a:t>
            </a:r>
            <a:r>
              <a:rPr lang="zh-CN" altLang="en-US" sz="2000" b="1">
                <a:solidFill>
                  <a:srgbClr val="007C6A"/>
                </a:solidFill>
                <a:latin typeface="宋体" panose="02010600030101010101" pitchFamily="2" charset="-122"/>
              </a:rPr>
              <a:t>、修改</a:t>
            </a:r>
            <a:r>
              <a:rPr lang="en-US" altLang="zh-CN" sz="2000" b="1">
                <a:solidFill>
                  <a:srgbClr val="007C6A"/>
                </a:solidFill>
                <a:latin typeface="Verdana" panose="020B0604030504040204" pitchFamily="34" charset="0"/>
              </a:rPr>
              <a:t>redis.conf</a:t>
            </a:r>
            <a:r>
              <a:rPr lang="zh-CN" altLang="en-US" sz="2000" b="1">
                <a:solidFill>
                  <a:srgbClr val="007C6A"/>
                </a:solidFill>
                <a:latin typeface="宋体" panose="02010600030101010101" pitchFamily="2" charset="-122"/>
              </a:rPr>
              <a:t>文件将里面的</a:t>
            </a:r>
            <a:r>
              <a:rPr lang="en-US" altLang="zh-CN" sz="2000" b="1" err="1">
                <a:solidFill>
                  <a:srgbClr val="007C6A"/>
                </a:solidFill>
                <a:latin typeface="Verdana" panose="020B0604030504040204" pitchFamily="34" charset="0"/>
              </a:rPr>
              <a:t>daemonize</a:t>
            </a:r>
            <a:r>
              <a:rPr lang="en-US" altLang="zh-CN" sz="2000" b="1">
                <a:solidFill>
                  <a:srgbClr val="007C6A"/>
                </a:solidFill>
                <a:latin typeface="Verdana" panose="020B0604030504040204" pitchFamily="34" charset="0"/>
              </a:rPr>
              <a:t> no </a:t>
            </a:r>
            <a:r>
              <a:rPr lang="zh-CN" altLang="en-US" sz="2000" b="1">
                <a:solidFill>
                  <a:srgbClr val="007C6A"/>
                </a:solidFill>
                <a:latin typeface="宋体" panose="02010600030101010101" pitchFamily="2" charset="-122"/>
              </a:rPr>
              <a:t>改成</a:t>
            </a:r>
            <a:r>
              <a:rPr lang="zh-CN" altLang="en-US" sz="2000" b="1">
                <a:solidFill>
                  <a:srgbClr val="007C6A"/>
                </a:solidFill>
                <a:latin typeface="Verdana" panose="020B0604030504040204" pitchFamily="34" charset="0"/>
              </a:rPr>
              <a:t> </a:t>
            </a:r>
            <a:r>
              <a:rPr lang="en-US" altLang="zh-CN" sz="2000" b="1">
                <a:solidFill>
                  <a:srgbClr val="007C6A"/>
                </a:solidFill>
                <a:latin typeface="Verdana" panose="020B0604030504040204" pitchFamily="34" charset="0"/>
              </a:rPr>
              <a:t>yes</a:t>
            </a:r>
            <a:r>
              <a:rPr lang="zh-CN" altLang="en-US" sz="2000" b="1">
                <a:solidFill>
                  <a:srgbClr val="007C6A"/>
                </a:solidFill>
                <a:latin typeface="宋体" panose="02010600030101010101" pitchFamily="2" charset="-122"/>
              </a:rPr>
              <a:t>，让服务在后台启动</a:t>
            </a:r>
            <a:endParaRPr lang="zh-CN" altLang="en-US" sz="2000" b="1">
              <a:solidFill>
                <a:srgbClr val="007C6A"/>
              </a:solidFill>
              <a:latin typeface="Verdana" panose="020B0604030504040204" pitchFamily="34" charset="0"/>
            </a:endParaRPr>
          </a:p>
        </p:txBody>
      </p:sp>
      <p:sp>
        <p:nvSpPr>
          <p:cNvPr id="16" name="矩形 15"/>
          <p:cNvSpPr/>
          <p:nvPr/>
        </p:nvSpPr>
        <p:spPr>
          <a:xfrm>
            <a:off x="512287" y="1538540"/>
            <a:ext cx="8229746" cy="400110"/>
          </a:xfrm>
          <a:prstGeom prst="rect">
            <a:avLst/>
          </a:prstGeom>
        </p:spPr>
        <p:txBody>
          <a:bodyPr wrap="square">
            <a:spAutoFit/>
          </a:bodyPr>
          <a:lstStyle/>
          <a:p>
            <a:r>
              <a:rPr lang="en-US" altLang="zh-CN" sz="2000" b="1" dirty="0">
                <a:solidFill>
                  <a:srgbClr val="007C6A"/>
                </a:solidFill>
              </a:rPr>
              <a:t>1</a:t>
            </a:r>
            <a:r>
              <a:rPr lang="zh-CN" altLang="en-US" sz="2000" b="1" dirty="0">
                <a:solidFill>
                  <a:srgbClr val="007C6A"/>
                </a:solidFill>
              </a:rPr>
              <a:t>、备份</a:t>
            </a:r>
            <a:r>
              <a:rPr lang="en-US" altLang="zh-CN" sz="2000" b="1" dirty="0" err="1">
                <a:solidFill>
                  <a:srgbClr val="007C6A"/>
                </a:solidFill>
              </a:rPr>
              <a:t>redis.conf</a:t>
            </a:r>
            <a:r>
              <a:rPr lang="zh-CN" altLang="en-US" sz="2000" b="1" dirty="0">
                <a:solidFill>
                  <a:srgbClr val="007C6A"/>
                </a:solidFill>
              </a:rPr>
              <a:t>：拷贝一份</a:t>
            </a:r>
            <a:r>
              <a:rPr lang="en-US" altLang="zh-CN" sz="2000" b="1" dirty="0" err="1">
                <a:solidFill>
                  <a:srgbClr val="007C6A"/>
                </a:solidFill>
              </a:rPr>
              <a:t>redis.conf</a:t>
            </a:r>
            <a:r>
              <a:rPr lang="zh-CN" altLang="en-US" sz="2000" b="1" dirty="0">
                <a:solidFill>
                  <a:srgbClr val="007C6A"/>
                </a:solidFill>
              </a:rPr>
              <a:t>到其他目录</a:t>
            </a:r>
          </a:p>
        </p:txBody>
      </p:sp>
      <p:sp>
        <p:nvSpPr>
          <p:cNvPr id="17" name="矩形 16"/>
          <p:cNvSpPr/>
          <p:nvPr/>
        </p:nvSpPr>
        <p:spPr>
          <a:xfrm>
            <a:off x="520618" y="3634003"/>
            <a:ext cx="8229746" cy="461665"/>
          </a:xfrm>
          <a:prstGeom prst="rect">
            <a:avLst/>
          </a:prstGeom>
        </p:spPr>
        <p:txBody>
          <a:bodyPr wrap="square">
            <a:spAutoFit/>
          </a:bodyPr>
          <a:lstStyle/>
          <a:p>
            <a:r>
              <a:rPr lang="en-US" altLang="zh-CN" sz="2000" b="1" dirty="0">
                <a:solidFill>
                  <a:srgbClr val="007C6A"/>
                </a:solidFill>
              </a:rPr>
              <a:t>3</a:t>
            </a:r>
            <a:r>
              <a:rPr lang="zh-CN" altLang="en-US" sz="2000" b="1" dirty="0">
                <a:solidFill>
                  <a:srgbClr val="007C6A"/>
                </a:solidFill>
              </a:rPr>
              <a:t>、启动命令：执行  </a:t>
            </a:r>
            <a:r>
              <a:rPr lang="en-US" altLang="zh-CN" sz="2400" b="1" dirty="0" err="1">
                <a:solidFill>
                  <a:srgbClr val="007C6A"/>
                </a:solidFill>
              </a:rPr>
              <a:t>redis</a:t>
            </a:r>
            <a:r>
              <a:rPr lang="en-US" altLang="zh-CN" sz="2400" b="1" dirty="0">
                <a:solidFill>
                  <a:srgbClr val="007C6A"/>
                </a:solidFill>
              </a:rPr>
              <a:t>-server   /</a:t>
            </a:r>
            <a:r>
              <a:rPr lang="en-US" altLang="zh-CN" sz="2400" b="1" dirty="0" err="1">
                <a:solidFill>
                  <a:srgbClr val="007C6A"/>
                </a:solidFill>
              </a:rPr>
              <a:t>myredis</a:t>
            </a:r>
            <a:r>
              <a:rPr lang="en-US" altLang="zh-CN" sz="2400" b="1" dirty="0">
                <a:solidFill>
                  <a:srgbClr val="007C6A"/>
                </a:solidFill>
              </a:rPr>
              <a:t>/</a:t>
            </a:r>
            <a:r>
              <a:rPr lang="en-US" altLang="zh-CN" sz="2400" b="1" dirty="0" err="1">
                <a:solidFill>
                  <a:srgbClr val="007C6A"/>
                </a:solidFill>
              </a:rPr>
              <a:t>redis.conf</a:t>
            </a:r>
            <a:endParaRPr lang="zh-CN" altLang="en-US" sz="2400" b="1" dirty="0">
              <a:solidFill>
                <a:srgbClr val="007C6A"/>
              </a:solidFill>
            </a:endParaRPr>
          </a:p>
        </p:txBody>
      </p:sp>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92294" y="0"/>
            <a:ext cx="2637260"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介绍安装</a:t>
            </a:r>
            <a:r>
              <a:rPr lang="en-US" altLang="zh-CN" sz="2000" dirty="0">
                <a:solidFill>
                  <a:schemeClr val="tx1"/>
                </a:solidFill>
                <a:effectLst>
                  <a:outerShdw blurRad="38100" dist="19050" dir="2700000" algn="tl" rotWithShape="0">
                    <a:schemeClr val="dk1">
                      <a:alpha val="40000"/>
                    </a:schemeClr>
                  </a:outerShdw>
                </a:effectLst>
              </a:rPr>
              <a:t>—</a:t>
            </a:r>
            <a:r>
              <a:rPr lang="zh-CN" altLang="en-US" sz="2000" dirty="0">
                <a:effectLst>
                  <a:outerShdw blurRad="38100" dist="19050" dir="2700000" algn="tl" rotWithShape="0">
                    <a:schemeClr val="dk1">
                      <a:alpha val="40000"/>
                    </a:schemeClr>
                  </a:outerShdw>
                </a:effectLst>
              </a:rPr>
              <a:t>启动</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7" name="矩形 6"/>
          <p:cNvSpPr/>
          <p:nvPr/>
        </p:nvSpPr>
        <p:spPr>
          <a:xfrm>
            <a:off x="592294" y="2849893"/>
            <a:ext cx="8229746" cy="400110"/>
          </a:xfrm>
          <a:prstGeom prst="rect">
            <a:avLst/>
          </a:prstGeom>
        </p:spPr>
        <p:txBody>
          <a:bodyPr wrap="square">
            <a:spAutoFit/>
          </a:bodyPr>
          <a:lstStyle/>
          <a:p>
            <a:r>
              <a:rPr lang="en-US" altLang="zh-CN" sz="2000" b="1">
                <a:solidFill>
                  <a:srgbClr val="007C6A"/>
                </a:solidFill>
              </a:rPr>
              <a:t>5</a:t>
            </a:r>
            <a:r>
              <a:rPr lang="zh-CN" altLang="en-US" sz="2000" b="1">
                <a:solidFill>
                  <a:srgbClr val="007C6A"/>
                </a:solidFill>
              </a:rPr>
              <a:t>、测试验证： </a:t>
            </a:r>
            <a:r>
              <a:rPr lang="en-US" altLang="zh-CN" sz="2000" b="1">
                <a:solidFill>
                  <a:srgbClr val="007C6A"/>
                </a:solidFill>
              </a:rPr>
              <a:t>ping</a:t>
            </a:r>
            <a:endParaRPr lang="zh-CN" altLang="en-US" sz="2000" b="1">
              <a:solidFill>
                <a:srgbClr val="007C6A"/>
              </a:solidFill>
            </a:endParaRPr>
          </a:p>
        </p:txBody>
      </p:sp>
      <p:sp>
        <p:nvSpPr>
          <p:cNvPr id="8" name="矩形 7"/>
          <p:cNvSpPr/>
          <p:nvPr/>
        </p:nvSpPr>
        <p:spPr>
          <a:xfrm>
            <a:off x="627742" y="698037"/>
            <a:ext cx="8229746" cy="400110"/>
          </a:xfrm>
          <a:prstGeom prst="rect">
            <a:avLst/>
          </a:prstGeom>
        </p:spPr>
        <p:txBody>
          <a:bodyPr wrap="square">
            <a:spAutoFit/>
          </a:bodyPr>
          <a:lstStyle/>
          <a:p>
            <a:r>
              <a:rPr lang="en-US" altLang="zh-CN" sz="2000" b="1">
                <a:solidFill>
                  <a:srgbClr val="007C6A"/>
                </a:solidFill>
              </a:rPr>
              <a:t>4</a:t>
            </a:r>
            <a:r>
              <a:rPr lang="zh-CN" altLang="en-US" sz="2000" b="1">
                <a:solidFill>
                  <a:srgbClr val="007C6A"/>
                </a:solidFill>
              </a:rPr>
              <a:t>、用客户端访问</a:t>
            </a:r>
            <a:r>
              <a:rPr lang="en-US" altLang="zh-CN" sz="2000" b="1">
                <a:solidFill>
                  <a:srgbClr val="007C6A"/>
                </a:solidFill>
              </a:rPr>
              <a:t>:</a:t>
            </a:r>
            <a:r>
              <a:rPr lang="zh-CN" altLang="en-US" sz="2000" b="1">
                <a:solidFill>
                  <a:srgbClr val="007C6A"/>
                </a:solidFill>
              </a:rPr>
              <a:t> </a:t>
            </a:r>
            <a:r>
              <a:rPr lang="en-US" altLang="zh-CN" sz="2000" b="1">
                <a:solidFill>
                  <a:srgbClr val="007C6A"/>
                </a:solidFill>
              </a:rPr>
              <a:t>Redis-cli</a:t>
            </a:r>
            <a:endParaRPr lang="zh-CN" altLang="en-US" sz="2000" b="1">
              <a:solidFill>
                <a:srgbClr val="007C6A"/>
              </a:solidFill>
            </a:endParaRPr>
          </a:p>
        </p:txBody>
      </p:sp>
      <p:sp>
        <p:nvSpPr>
          <p:cNvPr id="9" name="矩形 8"/>
          <p:cNvSpPr/>
          <p:nvPr/>
        </p:nvSpPr>
        <p:spPr>
          <a:xfrm>
            <a:off x="778036" y="1913789"/>
            <a:ext cx="8229746" cy="400110"/>
          </a:xfrm>
          <a:prstGeom prst="rect">
            <a:avLst/>
          </a:prstGeom>
        </p:spPr>
        <p:txBody>
          <a:bodyPr wrap="square">
            <a:spAutoFit/>
          </a:bodyPr>
          <a:lstStyle/>
          <a:p>
            <a:pPr marL="342900" indent="-342900">
              <a:buFont typeface="Arial" panose="020B0604020202020204" pitchFamily="34" charset="0"/>
              <a:buChar char="•"/>
            </a:pPr>
            <a:r>
              <a:rPr lang="en-US" altLang="zh-CN" sz="2000" b="1">
                <a:solidFill>
                  <a:srgbClr val="007C6A"/>
                </a:solidFill>
              </a:rPr>
              <a:t>   </a:t>
            </a:r>
            <a:r>
              <a:rPr lang="zh-CN" altLang="en-US" sz="2000" b="1">
                <a:solidFill>
                  <a:srgbClr val="007C6A"/>
                </a:solidFill>
              </a:rPr>
              <a:t>多个端口可以 </a:t>
            </a:r>
            <a:r>
              <a:rPr lang="en-US" altLang="zh-CN" sz="2000" b="1">
                <a:solidFill>
                  <a:srgbClr val="007C6A"/>
                </a:solidFill>
              </a:rPr>
              <a:t>Redis-cli  –p  6379</a:t>
            </a:r>
            <a:endParaRPr lang="zh-CN" altLang="en-US" sz="2000" b="1">
              <a:solidFill>
                <a:srgbClr val="007C6A"/>
              </a:solidFill>
            </a:endParaRPr>
          </a:p>
        </p:txBody>
      </p:sp>
      <p:pic>
        <p:nvPicPr>
          <p:cNvPr id="11" name="图片 10"/>
          <p:cNvPicPr>
            <a:picLocks noChangeAspect="1"/>
          </p:cNvPicPr>
          <p:nvPr/>
        </p:nvPicPr>
        <p:blipFill>
          <a:blip r:embed="rId3"/>
          <a:stretch>
            <a:fillRect/>
          </a:stretch>
        </p:blipFill>
        <p:spPr>
          <a:xfrm>
            <a:off x="1036903" y="1132390"/>
            <a:ext cx="5736453" cy="637383"/>
          </a:xfrm>
          <a:prstGeom prst="rect">
            <a:avLst/>
          </a:prstGeom>
          <a:ln>
            <a:solidFill>
              <a:schemeClr val="accent1"/>
            </a:solidFill>
          </a:ln>
        </p:spPr>
      </p:pic>
      <p:pic>
        <p:nvPicPr>
          <p:cNvPr id="12" name="图片 11"/>
          <p:cNvPicPr>
            <a:picLocks noChangeAspect="1"/>
          </p:cNvPicPr>
          <p:nvPr/>
        </p:nvPicPr>
        <p:blipFill>
          <a:blip r:embed="rId4"/>
          <a:stretch>
            <a:fillRect/>
          </a:stretch>
        </p:blipFill>
        <p:spPr>
          <a:xfrm>
            <a:off x="1036903" y="3521519"/>
            <a:ext cx="5529763" cy="865401"/>
          </a:xfrm>
          <a:prstGeom prst="rect">
            <a:avLst/>
          </a:prstGeom>
          <a:ln>
            <a:solidFill>
              <a:schemeClr val="accent1"/>
            </a:solidFill>
          </a:ln>
        </p:spPr>
      </p:pic>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92294" y="0"/>
            <a:ext cx="2637260"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介绍安装</a:t>
            </a:r>
            <a:r>
              <a:rPr lang="en-US" altLang="zh-CN" sz="2000" dirty="0">
                <a:solidFill>
                  <a:schemeClr val="tx1"/>
                </a:solidFill>
                <a:effectLst>
                  <a:outerShdw blurRad="38100" dist="19050" dir="2700000" algn="tl" rotWithShape="0">
                    <a:schemeClr val="dk1">
                      <a:alpha val="40000"/>
                    </a:schemeClr>
                  </a:outerShdw>
                </a:effectLst>
              </a:rPr>
              <a:t>—</a:t>
            </a:r>
            <a:r>
              <a:rPr lang="zh-CN" altLang="en-US" sz="2000" dirty="0">
                <a:effectLst>
                  <a:outerShdw blurRad="38100" dist="19050" dir="2700000" algn="tl" rotWithShape="0">
                    <a:schemeClr val="dk1">
                      <a:alpha val="40000"/>
                    </a:schemeClr>
                  </a:outerShdw>
                </a:effectLst>
              </a:rPr>
              <a:t>关闭</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10" name="矩形 9"/>
          <p:cNvSpPr/>
          <p:nvPr/>
        </p:nvSpPr>
        <p:spPr>
          <a:xfrm>
            <a:off x="377010" y="600404"/>
            <a:ext cx="4775666" cy="400110"/>
          </a:xfrm>
          <a:prstGeom prst="rect">
            <a:avLst/>
          </a:prstGeom>
        </p:spPr>
        <p:txBody>
          <a:bodyPr wrap="none">
            <a:spAutoFit/>
          </a:bodyPr>
          <a:lstStyle/>
          <a:p>
            <a:pPr marL="285750" indent="-285750">
              <a:buFont typeface="Wingdings" panose="05000000000000000000" pitchFamily="2" charset="2"/>
              <a:buChar char="Ø"/>
            </a:pPr>
            <a:r>
              <a:rPr lang="zh-CN" altLang="en-US" sz="2000" b="1">
                <a:solidFill>
                  <a:srgbClr val="007C6A"/>
                </a:solidFill>
                <a:latin typeface="宋体" panose="02010600030101010101" pitchFamily="2" charset="-122"/>
              </a:rPr>
              <a:t>单实例关闭：</a:t>
            </a:r>
            <a:r>
              <a:rPr lang="en-US" altLang="zh-CN" sz="2000" b="1">
                <a:solidFill>
                  <a:srgbClr val="007C6A"/>
                </a:solidFill>
                <a:latin typeface="Verdana" panose="020B0604030504040204" pitchFamily="34" charset="0"/>
              </a:rPr>
              <a:t>Redis-cli shutdown</a:t>
            </a:r>
            <a:endParaRPr lang="zh-CN" altLang="en-US" sz="2000" b="1">
              <a:solidFill>
                <a:srgbClr val="007C6A"/>
              </a:solidFill>
              <a:latin typeface="Verdana" panose="020B0604030504040204" pitchFamily="34" charset="0"/>
            </a:endParaRPr>
          </a:p>
        </p:txBody>
      </p:sp>
      <p:sp>
        <p:nvSpPr>
          <p:cNvPr id="13" name="矩形 12"/>
          <p:cNvSpPr/>
          <p:nvPr/>
        </p:nvSpPr>
        <p:spPr>
          <a:xfrm>
            <a:off x="552692" y="4109660"/>
            <a:ext cx="6133410" cy="369332"/>
          </a:xfrm>
          <a:prstGeom prst="rect">
            <a:avLst/>
          </a:prstGeom>
        </p:spPr>
        <p:txBody>
          <a:bodyPr wrap="none">
            <a:spAutoFit/>
          </a:bodyPr>
          <a:lstStyle/>
          <a:p>
            <a:r>
              <a:rPr lang="zh-CN" altLang="en-US" b="1" dirty="0">
                <a:solidFill>
                  <a:srgbClr val="007C6A"/>
                </a:solidFill>
                <a:latin typeface="宋体" panose="02010600030101010101" pitchFamily="2" charset="-122"/>
              </a:rPr>
              <a:t>多实例关闭，指定端口关闭</a:t>
            </a:r>
            <a:r>
              <a:rPr lang="en-US" altLang="zh-CN" b="1" dirty="0">
                <a:solidFill>
                  <a:srgbClr val="007C6A"/>
                </a:solidFill>
                <a:latin typeface="宋体" panose="02010600030101010101" pitchFamily="2" charset="-122"/>
              </a:rPr>
              <a:t>:Redis-cli -p 6379 shutdown</a:t>
            </a:r>
            <a:endParaRPr lang="zh-CN" altLang="en-US" b="1" dirty="0">
              <a:solidFill>
                <a:srgbClr val="007C6A"/>
              </a:solidFill>
              <a:latin typeface="Verdana" panose="020B0604030504040204" pitchFamily="34" charset="0"/>
            </a:endParaRPr>
          </a:p>
        </p:txBody>
      </p:sp>
      <p:pic>
        <p:nvPicPr>
          <p:cNvPr id="14" name="图片 13"/>
          <p:cNvPicPr>
            <a:picLocks noChangeAspect="1"/>
          </p:cNvPicPr>
          <p:nvPr/>
        </p:nvPicPr>
        <p:blipFill>
          <a:blip r:embed="rId3"/>
          <a:stretch>
            <a:fillRect/>
          </a:stretch>
        </p:blipFill>
        <p:spPr>
          <a:xfrm>
            <a:off x="585495" y="2757677"/>
            <a:ext cx="5124288" cy="720080"/>
          </a:xfrm>
          <a:prstGeom prst="rect">
            <a:avLst/>
          </a:prstGeom>
          <a:ln>
            <a:solidFill>
              <a:schemeClr val="accent1"/>
            </a:solidFill>
          </a:ln>
        </p:spPr>
      </p:pic>
      <p:sp>
        <p:nvSpPr>
          <p:cNvPr id="15" name="矩形 14"/>
          <p:cNvSpPr/>
          <p:nvPr/>
        </p:nvSpPr>
        <p:spPr>
          <a:xfrm>
            <a:off x="355306" y="2164545"/>
            <a:ext cx="3312125" cy="400110"/>
          </a:xfrm>
          <a:prstGeom prst="rect">
            <a:avLst/>
          </a:prstGeom>
        </p:spPr>
        <p:txBody>
          <a:bodyPr wrap="none">
            <a:spAutoFit/>
          </a:bodyPr>
          <a:lstStyle/>
          <a:p>
            <a:pPr marL="285750" indent="-285750">
              <a:buFont typeface="Wingdings" panose="05000000000000000000" pitchFamily="2" charset="2"/>
              <a:buChar char="Ø"/>
            </a:pPr>
            <a:r>
              <a:rPr lang="zh-CN" altLang="en-US" sz="2000" b="1" dirty="0">
                <a:solidFill>
                  <a:srgbClr val="007C6A"/>
                </a:solidFill>
                <a:latin typeface="宋体" panose="02010600030101010101" pitchFamily="2" charset="-122"/>
              </a:rPr>
              <a:t>也可以进入终端后再关闭</a:t>
            </a:r>
            <a:endParaRPr lang="zh-CN" altLang="en-US" sz="2000" b="1" dirty="0">
              <a:solidFill>
                <a:srgbClr val="007C6A"/>
              </a:solidFill>
              <a:latin typeface="Verdana" panose="020B0604030504040204" pitchFamily="34" charset="0"/>
            </a:endParaRPr>
          </a:p>
        </p:txBody>
      </p:sp>
      <p:pic>
        <p:nvPicPr>
          <p:cNvPr id="16" name="图片 15"/>
          <p:cNvPicPr>
            <a:picLocks noChangeAspect="1"/>
          </p:cNvPicPr>
          <p:nvPr/>
        </p:nvPicPr>
        <p:blipFill>
          <a:blip r:embed="rId4"/>
          <a:stretch>
            <a:fillRect/>
          </a:stretch>
        </p:blipFill>
        <p:spPr>
          <a:xfrm>
            <a:off x="552692" y="1182400"/>
            <a:ext cx="6355726" cy="924239"/>
          </a:xfrm>
          <a:prstGeom prst="rect">
            <a:avLst/>
          </a:prstGeom>
          <a:ln>
            <a:solidFill>
              <a:schemeClr val="accent1"/>
            </a:solidFill>
          </a:ln>
        </p:spPr>
      </p:pic>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94840" y="26504"/>
            <a:ext cx="3150221"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介绍安装</a:t>
            </a:r>
            <a:r>
              <a:rPr lang="en-US" altLang="zh-CN" sz="2000" dirty="0">
                <a:solidFill>
                  <a:schemeClr val="tx1"/>
                </a:solidFill>
                <a:effectLst>
                  <a:outerShdw blurRad="38100" dist="19050" dir="2700000" algn="tl" rotWithShape="0">
                    <a:schemeClr val="dk1">
                      <a:alpha val="40000"/>
                    </a:schemeClr>
                  </a:outerShdw>
                </a:effectLst>
              </a:rPr>
              <a:t>—</a:t>
            </a:r>
            <a:r>
              <a:rPr lang="zh-CN" altLang="en-US" sz="2000" dirty="0">
                <a:solidFill>
                  <a:schemeClr val="tx1"/>
                </a:solidFill>
                <a:effectLst>
                  <a:outerShdw blurRad="38100" dist="19050" dir="2700000" algn="tl" rotWithShape="0">
                    <a:schemeClr val="dk1">
                      <a:alpha val="40000"/>
                    </a:schemeClr>
                  </a:outerShdw>
                </a:effectLst>
              </a:rPr>
              <a:t>相关知识</a:t>
            </a:r>
          </a:p>
        </p:txBody>
      </p:sp>
      <p:sp>
        <p:nvSpPr>
          <p:cNvPr id="8" name="矩形 7"/>
          <p:cNvSpPr/>
          <p:nvPr/>
        </p:nvSpPr>
        <p:spPr>
          <a:xfrm>
            <a:off x="261257" y="2232025"/>
            <a:ext cx="7632848" cy="400110"/>
          </a:xfrm>
          <a:prstGeom prst="rect">
            <a:avLst/>
          </a:prstGeom>
        </p:spPr>
        <p:txBody>
          <a:bodyPr wrap="square">
            <a:spAutoFit/>
          </a:bodyPr>
          <a:lstStyle/>
          <a:p>
            <a:pPr marL="285750" indent="-285750">
              <a:buFont typeface="Wingdings" panose="05000000000000000000" pitchFamily="2" charset="2"/>
              <a:buChar char="Ø"/>
            </a:pPr>
            <a:r>
              <a:rPr lang="zh-CN" altLang="en-US" sz="2000" b="1" dirty="0">
                <a:solidFill>
                  <a:srgbClr val="007C6A"/>
                </a:solidFill>
              </a:rPr>
              <a:t>默认</a:t>
            </a:r>
            <a:r>
              <a:rPr lang="en-US" altLang="zh-CN" sz="2000" b="1" dirty="0">
                <a:solidFill>
                  <a:srgbClr val="007C6A"/>
                </a:solidFill>
              </a:rPr>
              <a:t>16</a:t>
            </a:r>
            <a:r>
              <a:rPr lang="zh-CN" altLang="en-US" sz="2000" b="1" dirty="0">
                <a:solidFill>
                  <a:srgbClr val="007C6A"/>
                </a:solidFill>
              </a:rPr>
              <a:t>个数据库，类似数组下标从</a:t>
            </a:r>
            <a:r>
              <a:rPr lang="en-US" altLang="zh-CN" sz="2000" b="1" dirty="0">
                <a:solidFill>
                  <a:srgbClr val="007C6A"/>
                </a:solidFill>
              </a:rPr>
              <a:t>0</a:t>
            </a:r>
            <a:r>
              <a:rPr lang="zh-CN" altLang="en-US" sz="2000" b="1" dirty="0">
                <a:solidFill>
                  <a:srgbClr val="007C6A"/>
                </a:solidFill>
              </a:rPr>
              <a:t>开始，初始默认使用</a:t>
            </a:r>
            <a:r>
              <a:rPr lang="en-US" altLang="zh-CN" sz="2000" b="1" dirty="0">
                <a:solidFill>
                  <a:srgbClr val="007C6A"/>
                </a:solidFill>
              </a:rPr>
              <a:t>0</a:t>
            </a:r>
            <a:r>
              <a:rPr lang="zh-CN" altLang="en-US" sz="2000" b="1" dirty="0">
                <a:solidFill>
                  <a:srgbClr val="007C6A"/>
                </a:solidFill>
              </a:rPr>
              <a:t>号库</a:t>
            </a:r>
          </a:p>
        </p:txBody>
      </p:sp>
      <p:sp>
        <p:nvSpPr>
          <p:cNvPr id="9" name="矩形 8"/>
          <p:cNvSpPr/>
          <p:nvPr/>
        </p:nvSpPr>
        <p:spPr>
          <a:xfrm>
            <a:off x="657301" y="1245609"/>
            <a:ext cx="6840760" cy="400110"/>
          </a:xfrm>
          <a:prstGeom prst="rect">
            <a:avLst/>
          </a:prstGeom>
        </p:spPr>
        <p:txBody>
          <a:bodyPr wrap="square">
            <a:spAutoFit/>
          </a:bodyPr>
          <a:lstStyle/>
          <a:p>
            <a:r>
              <a:rPr lang="en-US" altLang="zh-CN" sz="2000" dirty="0">
                <a:solidFill>
                  <a:srgbClr val="007C6A"/>
                </a:solidFill>
              </a:rPr>
              <a:t>Alessia </a:t>
            </a:r>
            <a:r>
              <a:rPr lang="en-US" altLang="zh-CN" sz="2000" dirty="0"/>
              <a:t> </a:t>
            </a:r>
            <a:r>
              <a:rPr lang="en-US" altLang="zh-CN" sz="2000" b="1" dirty="0">
                <a:solidFill>
                  <a:srgbClr val="007C6A"/>
                </a:solidFill>
              </a:rPr>
              <a:t>Merz</a:t>
            </a:r>
            <a:endParaRPr lang="zh-CN" altLang="en-US" sz="2000" b="1" dirty="0">
              <a:solidFill>
                <a:srgbClr val="007C6A"/>
              </a:solidFill>
            </a:endParaRPr>
          </a:p>
        </p:txBody>
      </p:sp>
      <p:sp>
        <p:nvSpPr>
          <p:cNvPr id="11" name="矩形 10"/>
          <p:cNvSpPr/>
          <p:nvPr/>
        </p:nvSpPr>
        <p:spPr>
          <a:xfrm>
            <a:off x="261257" y="3786260"/>
            <a:ext cx="7632848" cy="707886"/>
          </a:xfrm>
          <a:prstGeom prst="rect">
            <a:avLst/>
          </a:prstGeom>
        </p:spPr>
        <p:txBody>
          <a:bodyPr wrap="square">
            <a:spAutoFit/>
          </a:bodyPr>
          <a:lstStyle/>
          <a:p>
            <a:pPr marL="342900" indent="-342900">
              <a:buFont typeface="Wingdings" panose="05000000000000000000" pitchFamily="2" charset="2"/>
              <a:buChar char="Ø"/>
            </a:pPr>
            <a:r>
              <a:rPr lang="zh-CN" altLang="en-US" sz="2000" b="1" dirty="0">
                <a:solidFill>
                  <a:srgbClr val="007C6A"/>
                </a:solidFill>
              </a:rPr>
              <a:t>统一密码管理，所有库都是同样密码，要么都</a:t>
            </a:r>
            <a:r>
              <a:rPr lang="en-US" altLang="zh-CN" sz="2000" b="1" dirty="0">
                <a:solidFill>
                  <a:srgbClr val="007C6A"/>
                </a:solidFill>
              </a:rPr>
              <a:t>OK</a:t>
            </a:r>
            <a:r>
              <a:rPr lang="zh-CN" altLang="en-US" sz="2000" b="1" dirty="0">
                <a:solidFill>
                  <a:srgbClr val="007C6A"/>
                </a:solidFill>
              </a:rPr>
              <a:t>要么一个也连接不上。</a:t>
            </a:r>
          </a:p>
        </p:txBody>
      </p:sp>
      <p:sp>
        <p:nvSpPr>
          <p:cNvPr id="12" name="矩形 11"/>
          <p:cNvSpPr/>
          <p:nvPr/>
        </p:nvSpPr>
        <p:spPr>
          <a:xfrm>
            <a:off x="261257" y="469627"/>
            <a:ext cx="7632848" cy="400110"/>
          </a:xfrm>
          <a:prstGeom prst="rect">
            <a:avLst/>
          </a:prstGeom>
        </p:spPr>
        <p:txBody>
          <a:bodyPr wrap="square">
            <a:spAutoFit/>
          </a:bodyPr>
          <a:lstStyle/>
          <a:p>
            <a:pPr marL="342900" indent="-342900">
              <a:buFont typeface="Wingdings" panose="05000000000000000000" pitchFamily="2" charset="2"/>
              <a:buChar char="Ø"/>
            </a:pPr>
            <a:r>
              <a:rPr lang="zh-CN" altLang="en-US" sz="2000" b="1" dirty="0">
                <a:solidFill>
                  <a:srgbClr val="007C6A"/>
                </a:solidFill>
              </a:rPr>
              <a:t>端口</a:t>
            </a:r>
            <a:r>
              <a:rPr lang="en-US" altLang="zh-CN" sz="2000" b="1" dirty="0">
                <a:solidFill>
                  <a:srgbClr val="007C6A"/>
                </a:solidFill>
              </a:rPr>
              <a:t>6379</a:t>
            </a:r>
            <a:r>
              <a:rPr lang="zh-CN" altLang="en-US" sz="2000" b="1" dirty="0">
                <a:solidFill>
                  <a:srgbClr val="007C6A"/>
                </a:solidFill>
              </a:rPr>
              <a:t>从何而来</a:t>
            </a:r>
          </a:p>
        </p:txBody>
      </p:sp>
      <p:sp>
        <p:nvSpPr>
          <p:cNvPr id="17" name="矩形 16"/>
          <p:cNvSpPr/>
          <p:nvPr/>
        </p:nvSpPr>
        <p:spPr>
          <a:xfrm>
            <a:off x="809701" y="3008007"/>
            <a:ext cx="6840760" cy="400110"/>
          </a:xfrm>
          <a:prstGeom prst="rect">
            <a:avLst/>
          </a:prstGeom>
        </p:spPr>
        <p:txBody>
          <a:bodyPr wrap="square">
            <a:spAutoFit/>
          </a:bodyPr>
          <a:lstStyle/>
          <a:p>
            <a:r>
              <a:rPr lang="zh-CN" altLang="en-US" sz="2000" dirty="0">
                <a:solidFill>
                  <a:srgbClr val="007C6A"/>
                </a:solidFill>
              </a:rPr>
              <a:t>使用命令</a:t>
            </a:r>
            <a:r>
              <a:rPr lang="zh-CN" altLang="en-US" sz="2000" b="1" dirty="0">
                <a:solidFill>
                  <a:srgbClr val="007C6A"/>
                </a:solidFill>
              </a:rPr>
              <a:t> </a:t>
            </a:r>
            <a:r>
              <a:rPr lang="en-US" altLang="zh-CN" sz="2000" b="1" dirty="0">
                <a:solidFill>
                  <a:srgbClr val="007C6A"/>
                </a:solidFill>
              </a:rPr>
              <a:t>select   &lt;</a:t>
            </a:r>
            <a:r>
              <a:rPr lang="en-US" altLang="zh-CN" sz="2000" b="1" dirty="0" err="1">
                <a:solidFill>
                  <a:srgbClr val="007C6A"/>
                </a:solidFill>
              </a:rPr>
              <a:t>dbid</a:t>
            </a:r>
            <a:r>
              <a:rPr lang="en-US" altLang="zh-CN" sz="2000" b="1" dirty="0">
                <a:solidFill>
                  <a:srgbClr val="007C6A"/>
                </a:solidFill>
              </a:rPr>
              <a:t>&gt;  </a:t>
            </a:r>
            <a:r>
              <a:rPr lang="zh-CN" altLang="en-US" sz="2000" dirty="0">
                <a:solidFill>
                  <a:srgbClr val="007C6A"/>
                </a:solidFill>
              </a:rPr>
              <a:t>来切换数据库。如</a:t>
            </a:r>
            <a:r>
              <a:rPr lang="en-US" altLang="zh-CN" sz="2000" dirty="0">
                <a:solidFill>
                  <a:srgbClr val="007C6A"/>
                </a:solidFill>
              </a:rPr>
              <a:t>: select 8 </a:t>
            </a:r>
            <a:endParaRPr lang="zh-CN" altLang="en-US" sz="2000" dirty="0">
              <a:solidFill>
                <a:srgbClr val="007C6A"/>
              </a:solidFill>
            </a:endParaRPr>
          </a:p>
        </p:txBody>
      </p:sp>
      <p:pic>
        <p:nvPicPr>
          <p:cNvPr id="18" name="图片 17"/>
          <p:cNvPicPr>
            <a:picLocks noChangeAspect="1"/>
          </p:cNvPicPr>
          <p:nvPr/>
        </p:nvPicPr>
        <p:blipFill>
          <a:blip r:embed="rId3"/>
          <a:stretch>
            <a:fillRect/>
          </a:stretch>
        </p:blipFill>
        <p:spPr>
          <a:xfrm>
            <a:off x="2268157" y="964711"/>
            <a:ext cx="1809524" cy="961905"/>
          </a:xfrm>
          <a:prstGeom prst="rect">
            <a:avLst/>
          </a:prstGeom>
        </p:spPr>
      </p:pic>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94840" y="26504"/>
            <a:ext cx="3150221"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介绍安装</a:t>
            </a:r>
            <a:r>
              <a:rPr lang="en-US" altLang="zh-CN" sz="2000" dirty="0">
                <a:solidFill>
                  <a:schemeClr val="tx1"/>
                </a:solidFill>
                <a:effectLst>
                  <a:outerShdw blurRad="38100" dist="19050" dir="2700000" algn="tl" rotWithShape="0">
                    <a:schemeClr val="dk1">
                      <a:alpha val="40000"/>
                    </a:schemeClr>
                  </a:outerShdw>
                </a:effectLst>
              </a:rPr>
              <a:t>—</a:t>
            </a:r>
            <a:r>
              <a:rPr lang="zh-CN" altLang="en-US" sz="2000" dirty="0">
                <a:solidFill>
                  <a:schemeClr val="tx1"/>
                </a:solidFill>
                <a:effectLst>
                  <a:outerShdw blurRad="38100" dist="19050" dir="2700000" algn="tl" rotWithShape="0">
                    <a:schemeClr val="dk1">
                      <a:alpha val="40000"/>
                    </a:schemeClr>
                  </a:outerShdw>
                </a:effectLst>
              </a:rPr>
              <a:t>相关知识</a:t>
            </a:r>
          </a:p>
        </p:txBody>
      </p:sp>
      <p:sp>
        <p:nvSpPr>
          <p:cNvPr id="10" name="矩形 9"/>
          <p:cNvSpPr/>
          <p:nvPr/>
        </p:nvSpPr>
        <p:spPr>
          <a:xfrm>
            <a:off x="494840" y="592899"/>
            <a:ext cx="3804247" cy="400110"/>
          </a:xfrm>
          <a:prstGeom prst="rect">
            <a:avLst/>
          </a:prstGeom>
        </p:spPr>
        <p:txBody>
          <a:bodyPr wrap="none">
            <a:spAutoFit/>
          </a:bodyPr>
          <a:lstStyle/>
          <a:p>
            <a:r>
              <a:rPr lang="en-US" altLang="zh-CN" sz="2000" b="1">
                <a:solidFill>
                  <a:srgbClr val="007C6A"/>
                </a:solidFill>
                <a:latin typeface="宋体" panose="02010600030101010101" pitchFamily="2" charset="-122"/>
              </a:rPr>
              <a:t>Redis</a:t>
            </a:r>
            <a:r>
              <a:rPr lang="zh-CN" altLang="en-US" sz="2000" b="1">
                <a:solidFill>
                  <a:srgbClr val="007C6A"/>
                </a:solidFill>
                <a:latin typeface="宋体" panose="02010600030101010101" pitchFamily="2" charset="-122"/>
              </a:rPr>
              <a:t>是单线程</a:t>
            </a:r>
            <a:r>
              <a:rPr lang="en-US" altLang="zh-CN" sz="2000" b="1">
                <a:solidFill>
                  <a:srgbClr val="007C6A"/>
                </a:solidFill>
                <a:latin typeface="宋体" panose="02010600030101010101" pitchFamily="2" charset="-122"/>
              </a:rPr>
              <a:t>+</a:t>
            </a:r>
            <a:r>
              <a:rPr lang="zh-CN" altLang="en-US" sz="2000" b="1">
                <a:solidFill>
                  <a:srgbClr val="007C6A"/>
                </a:solidFill>
                <a:latin typeface="宋体" panose="02010600030101010101" pitchFamily="2" charset="-122"/>
              </a:rPr>
              <a:t>多路</a:t>
            </a:r>
            <a:r>
              <a:rPr lang="en-US" altLang="zh-CN" sz="2000" b="1">
                <a:solidFill>
                  <a:srgbClr val="007C6A"/>
                </a:solidFill>
                <a:latin typeface="宋体" panose="02010600030101010101" pitchFamily="2" charset="-122"/>
              </a:rPr>
              <a:t>IO</a:t>
            </a:r>
            <a:r>
              <a:rPr lang="zh-CN" altLang="en-US" sz="2000" b="1">
                <a:solidFill>
                  <a:srgbClr val="007C6A"/>
                </a:solidFill>
                <a:latin typeface="宋体" panose="02010600030101010101" pitchFamily="2" charset="-122"/>
              </a:rPr>
              <a:t>复用技术</a:t>
            </a:r>
            <a:endParaRPr lang="zh-CN" altLang="en-US" sz="2000" b="1">
              <a:solidFill>
                <a:srgbClr val="007C6A"/>
              </a:solidFill>
              <a:latin typeface="Verdana" panose="020B0604030504040204" pitchFamily="34" charset="0"/>
            </a:endParaRPr>
          </a:p>
        </p:txBody>
      </p:sp>
      <p:sp>
        <p:nvSpPr>
          <p:cNvPr id="13" name="矩形 12"/>
          <p:cNvSpPr/>
          <p:nvPr/>
        </p:nvSpPr>
        <p:spPr>
          <a:xfrm>
            <a:off x="494840" y="1240971"/>
            <a:ext cx="8208912" cy="2460674"/>
          </a:xfrm>
          <a:prstGeom prst="rect">
            <a:avLst/>
          </a:prstGeom>
        </p:spPr>
        <p:txBody>
          <a:bodyPr wrap="square">
            <a:spAutoFit/>
          </a:bodyPr>
          <a:lstStyle/>
          <a:p>
            <a:pPr>
              <a:lnSpc>
                <a:spcPct val="130000"/>
              </a:lnSpc>
            </a:pPr>
            <a:r>
              <a:rPr lang="zh-CN" altLang="en-US" sz="2000" dirty="0">
                <a:solidFill>
                  <a:srgbClr val="007C6A"/>
                </a:solidFill>
              </a:rPr>
              <a:t>        多路复用是指使用一个线程来检查多个文件描述符（</a:t>
            </a:r>
            <a:r>
              <a:rPr lang="en-US" altLang="zh-CN" sz="2000" dirty="0">
                <a:solidFill>
                  <a:srgbClr val="007C6A"/>
                </a:solidFill>
              </a:rPr>
              <a:t>Socket</a:t>
            </a:r>
            <a:r>
              <a:rPr lang="zh-CN" altLang="en-US" sz="2000" dirty="0">
                <a:solidFill>
                  <a:srgbClr val="007C6A"/>
                </a:solidFill>
              </a:rPr>
              <a:t>）的就绪状态，比如调用</a:t>
            </a:r>
            <a:r>
              <a:rPr lang="en-US" altLang="zh-CN" sz="2000" dirty="0">
                <a:solidFill>
                  <a:srgbClr val="007C6A"/>
                </a:solidFill>
              </a:rPr>
              <a:t>select</a:t>
            </a:r>
            <a:r>
              <a:rPr lang="zh-CN" altLang="en-US" sz="2000" dirty="0">
                <a:solidFill>
                  <a:srgbClr val="007C6A"/>
                </a:solidFill>
              </a:rPr>
              <a:t>和</a:t>
            </a:r>
            <a:r>
              <a:rPr lang="en-US" altLang="zh-CN" sz="2000" dirty="0">
                <a:solidFill>
                  <a:srgbClr val="007C6A"/>
                </a:solidFill>
              </a:rPr>
              <a:t>poll</a:t>
            </a:r>
            <a:r>
              <a:rPr lang="zh-CN" altLang="en-US" sz="2000" dirty="0">
                <a:solidFill>
                  <a:srgbClr val="007C6A"/>
                </a:solidFill>
              </a:rPr>
              <a:t>函数，传入多个文件描述符，如果有一个文件描述符就绪，则返回，否则阻塞直到超时。得到就绪状态后进行真正的操作可以在同一个线程里执行，也可以启动线程执行（比如使用线程池）。</a:t>
            </a:r>
            <a:br>
              <a:rPr lang="zh-CN" altLang="en-US" sz="2000" dirty="0">
                <a:solidFill>
                  <a:srgbClr val="007C6A"/>
                </a:solidFill>
              </a:rPr>
            </a:br>
            <a:r>
              <a:rPr lang="en-US" altLang="zh-CN" sz="2000" dirty="0">
                <a:solidFill>
                  <a:srgbClr val="007C6A"/>
                </a:solidFill>
              </a:rPr>
              <a:t> </a:t>
            </a:r>
            <a:endParaRPr lang="zh-CN" altLang="en-US" sz="2000" dirty="0">
              <a:solidFill>
                <a:srgbClr val="007C6A"/>
              </a:solidFill>
            </a:endParaRPr>
          </a:p>
        </p:txBody>
      </p:sp>
      <p:sp>
        <p:nvSpPr>
          <p:cNvPr id="14" name="矩形 13"/>
          <p:cNvSpPr/>
          <p:nvPr/>
        </p:nvSpPr>
        <p:spPr>
          <a:xfrm>
            <a:off x="638856" y="3749552"/>
            <a:ext cx="7691529" cy="400110"/>
          </a:xfrm>
          <a:prstGeom prst="rect">
            <a:avLst/>
          </a:prstGeom>
        </p:spPr>
        <p:txBody>
          <a:bodyPr wrap="none">
            <a:spAutoFit/>
          </a:bodyPr>
          <a:lstStyle/>
          <a:p>
            <a:r>
              <a:rPr lang="zh-CN" altLang="en-US" sz="2000" b="1" dirty="0">
                <a:solidFill>
                  <a:srgbClr val="007C6A"/>
                </a:solidFill>
                <a:latin typeface="宋体" panose="02010600030101010101" pitchFamily="2" charset="-122"/>
              </a:rPr>
              <a:t>串行 </a:t>
            </a:r>
            <a:r>
              <a:rPr lang="en-US" altLang="zh-CN" sz="2000" b="1" dirty="0">
                <a:solidFill>
                  <a:srgbClr val="007C6A"/>
                </a:solidFill>
                <a:latin typeface="宋体" panose="02010600030101010101" pitchFamily="2" charset="-122"/>
              </a:rPr>
              <a:t>vs </a:t>
            </a:r>
            <a:r>
              <a:rPr lang="zh-CN" altLang="en-US" sz="2000" b="1" dirty="0">
                <a:solidFill>
                  <a:srgbClr val="007C6A"/>
                </a:solidFill>
                <a:latin typeface="宋体" panose="02010600030101010101" pitchFamily="2" charset="-122"/>
              </a:rPr>
              <a:t>多线程</a:t>
            </a:r>
            <a:r>
              <a:rPr lang="en-US" altLang="zh-CN" sz="2000" b="1" dirty="0">
                <a:solidFill>
                  <a:srgbClr val="007C6A"/>
                </a:solidFill>
                <a:latin typeface="宋体" panose="02010600030101010101" pitchFamily="2" charset="-122"/>
              </a:rPr>
              <a:t>+</a:t>
            </a:r>
            <a:r>
              <a:rPr lang="zh-CN" altLang="en-US" sz="2000" b="1" dirty="0">
                <a:solidFill>
                  <a:srgbClr val="007C6A"/>
                </a:solidFill>
                <a:latin typeface="宋体" panose="02010600030101010101" pitchFamily="2" charset="-122"/>
              </a:rPr>
              <a:t>锁（</a:t>
            </a:r>
            <a:r>
              <a:rPr lang="en-US" altLang="zh-CN" sz="2000" b="1" dirty="0" err="1">
                <a:solidFill>
                  <a:srgbClr val="007C6A"/>
                </a:solidFill>
                <a:latin typeface="宋体" panose="02010600030101010101" pitchFamily="2" charset="-122"/>
              </a:rPr>
              <a:t>memcached</a:t>
            </a:r>
            <a:r>
              <a:rPr lang="zh-CN" altLang="en-US" sz="2000" b="1" dirty="0">
                <a:solidFill>
                  <a:srgbClr val="007C6A"/>
                </a:solidFill>
                <a:latin typeface="宋体" panose="02010600030101010101" pitchFamily="2" charset="-122"/>
              </a:rPr>
              <a:t>） </a:t>
            </a:r>
            <a:r>
              <a:rPr lang="en-US" altLang="zh-CN" sz="2000" b="1" dirty="0">
                <a:solidFill>
                  <a:srgbClr val="007C6A"/>
                </a:solidFill>
                <a:latin typeface="宋体" panose="02010600030101010101" pitchFamily="2" charset="-122"/>
              </a:rPr>
              <a:t>vs </a:t>
            </a:r>
            <a:r>
              <a:rPr lang="zh-CN" altLang="en-US" sz="2000" b="1" dirty="0">
                <a:solidFill>
                  <a:srgbClr val="007C6A"/>
                </a:solidFill>
                <a:latin typeface="宋体" panose="02010600030101010101" pitchFamily="2" charset="-122"/>
              </a:rPr>
              <a:t>单线程</a:t>
            </a:r>
            <a:r>
              <a:rPr lang="en-US" altLang="zh-CN" sz="2000" b="1" dirty="0">
                <a:solidFill>
                  <a:srgbClr val="007C6A"/>
                </a:solidFill>
                <a:latin typeface="宋体" panose="02010600030101010101" pitchFamily="2" charset="-122"/>
              </a:rPr>
              <a:t>+</a:t>
            </a:r>
            <a:r>
              <a:rPr lang="zh-CN" altLang="en-US" sz="2000" b="1" dirty="0">
                <a:solidFill>
                  <a:srgbClr val="007C6A"/>
                </a:solidFill>
                <a:latin typeface="宋体" panose="02010600030101010101" pitchFamily="2" charset="-122"/>
              </a:rPr>
              <a:t>多路</a:t>
            </a:r>
            <a:r>
              <a:rPr lang="en-US" altLang="zh-CN" sz="2000" b="1" dirty="0">
                <a:solidFill>
                  <a:srgbClr val="007C6A"/>
                </a:solidFill>
                <a:latin typeface="宋体" panose="02010600030101010101" pitchFamily="2" charset="-122"/>
              </a:rPr>
              <a:t>IO</a:t>
            </a:r>
            <a:r>
              <a:rPr lang="zh-CN" altLang="en-US" sz="2000" b="1" dirty="0">
                <a:solidFill>
                  <a:srgbClr val="007C6A"/>
                </a:solidFill>
                <a:latin typeface="宋体" panose="02010600030101010101" pitchFamily="2" charset="-122"/>
              </a:rPr>
              <a:t>复用</a:t>
            </a:r>
            <a:r>
              <a:rPr lang="en-US" altLang="zh-CN" sz="2000" b="1" dirty="0">
                <a:solidFill>
                  <a:srgbClr val="007C6A"/>
                </a:solidFill>
                <a:latin typeface="宋体" panose="02010600030101010101" pitchFamily="2" charset="-122"/>
              </a:rPr>
              <a:t>(Redis)</a:t>
            </a:r>
            <a:endParaRPr lang="zh-CN" altLang="en-US" sz="2000" b="1" dirty="0">
              <a:solidFill>
                <a:srgbClr val="007C6A"/>
              </a:solidFill>
              <a:latin typeface="Verdana" panose="020B0604030504040204" pitchFamily="34" charset="0"/>
            </a:endParaRPr>
          </a:p>
        </p:txBody>
      </p:sp>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3" name="矩形 32"/>
          <p:cNvSpPr/>
          <p:nvPr/>
        </p:nvSpPr>
        <p:spPr>
          <a:xfrm>
            <a:off x="2618359" y="1071926"/>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37260" y="429260"/>
            <a:ext cx="1402080" cy="829945"/>
          </a:xfrm>
          <a:prstGeom prst="rect">
            <a:avLst/>
          </a:prstGeom>
          <a:noFill/>
          <a:ln>
            <a:noFill/>
          </a:ln>
        </p:spPr>
        <p:txBody>
          <a:bodyPr wrap="square" rtlCol="0" anchor="t">
            <a:spAutoFit/>
          </a:bodyPr>
          <a:lstStyle/>
          <a:p>
            <a:pPr algn="ctr"/>
            <a:r>
              <a:rPr lang="zh-CN" altLang="en-US" sz="4800" b="1">
                <a:solidFill>
                  <a:schemeClr val="bg1"/>
                </a:solidFill>
                <a:effectLst>
                  <a:outerShdw blurRad="38100" dist="19050" dir="2700000" algn="tl" rotWithShape="0">
                    <a:schemeClr val="dk1">
                      <a:alpha val="40000"/>
                    </a:schemeClr>
                  </a:outerShdw>
                </a:effectLst>
              </a:rPr>
              <a:t>目录</a:t>
            </a:r>
          </a:p>
        </p:txBody>
      </p:sp>
      <p:sp>
        <p:nvSpPr>
          <p:cNvPr id="6" name="矩形 5"/>
          <p:cNvSpPr/>
          <p:nvPr/>
        </p:nvSpPr>
        <p:spPr>
          <a:xfrm>
            <a:off x="2613407" y="72163"/>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613407" y="559943"/>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对角圆角矩形 10"/>
          <p:cNvSpPr/>
          <p:nvPr/>
        </p:nvSpPr>
        <p:spPr>
          <a:xfrm>
            <a:off x="3409061" y="121158"/>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对角圆角矩形 12"/>
          <p:cNvSpPr/>
          <p:nvPr/>
        </p:nvSpPr>
        <p:spPr>
          <a:xfrm>
            <a:off x="3409061" y="626618"/>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简介安装</a:t>
            </a:r>
            <a:endParaRPr lang="zh-CN" altLang="en-US" sz="2000" dirty="0"/>
          </a:p>
        </p:txBody>
      </p:sp>
      <p:sp>
        <p:nvSpPr>
          <p:cNvPr id="16" name="矩形 15"/>
          <p:cNvSpPr/>
          <p:nvPr/>
        </p:nvSpPr>
        <p:spPr>
          <a:xfrm>
            <a:off x="2591182" y="-18795"/>
            <a:ext cx="415290"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1</a:t>
            </a:r>
          </a:p>
        </p:txBody>
      </p:sp>
      <p:sp>
        <p:nvSpPr>
          <p:cNvPr id="17" name="矩形 16"/>
          <p:cNvSpPr/>
          <p:nvPr/>
        </p:nvSpPr>
        <p:spPr>
          <a:xfrm>
            <a:off x="2600707" y="468503"/>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2</a:t>
            </a:r>
          </a:p>
        </p:txBody>
      </p:sp>
      <p:sp>
        <p:nvSpPr>
          <p:cNvPr id="18" name="矩形 17"/>
          <p:cNvSpPr/>
          <p:nvPr/>
        </p:nvSpPr>
        <p:spPr>
          <a:xfrm>
            <a:off x="2535873" y="968528"/>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3</a:t>
            </a:r>
          </a:p>
        </p:txBody>
      </p:sp>
      <p:sp>
        <p:nvSpPr>
          <p:cNvPr id="20" name="矩形 19"/>
          <p:cNvSpPr/>
          <p:nvPr/>
        </p:nvSpPr>
        <p:spPr>
          <a:xfrm>
            <a:off x="3694048" y="97320"/>
            <a:ext cx="2542032"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NoSQL</a:t>
            </a:r>
            <a:r>
              <a:rPr lang="zh-CN" altLang="en-US" sz="2000" dirty="0">
                <a:solidFill>
                  <a:schemeClr val="bg1"/>
                </a:solidFill>
                <a:effectLst>
                  <a:outerShdw blurRad="38100" dist="19050" dir="2700000" algn="tl" rotWithShape="0">
                    <a:schemeClr val="dk1">
                      <a:alpha val="40000"/>
                    </a:schemeClr>
                  </a:outerShdw>
                </a:effectLst>
              </a:rPr>
              <a:t>数据库简介</a:t>
            </a:r>
          </a:p>
        </p:txBody>
      </p:sp>
      <p:sp>
        <p:nvSpPr>
          <p:cNvPr id="35" name="对角圆角矩形 10"/>
          <p:cNvSpPr/>
          <p:nvPr/>
        </p:nvSpPr>
        <p:spPr>
          <a:xfrm>
            <a:off x="3426523" y="1103566"/>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3715574" y="1091547"/>
            <a:ext cx="2498979" cy="400110"/>
          </a:xfrm>
          <a:prstGeom prst="rect">
            <a:avLst/>
          </a:prstGeom>
          <a:noFill/>
          <a:ln>
            <a:noFill/>
          </a:ln>
        </p:spPr>
        <p:txBody>
          <a:bodyPr wrap="square" rtlCol="0" anchor="t">
            <a:spAutoFit/>
          </a:bodyPr>
          <a:lstStyle/>
          <a:p>
            <a:pPr algn="ctr"/>
            <a:r>
              <a:rPr lang="en-US" altLang="zh-CN" sz="2000" b="1" dirty="0">
                <a:solidFill>
                  <a:schemeClr val="bg1"/>
                </a:solidFill>
                <a:effectLst>
                  <a:outerShdw blurRad="38100" dist="19050" dir="2700000" algn="tl" rotWithShape="0">
                    <a:schemeClr val="dk1">
                      <a:alpha val="40000"/>
                    </a:schemeClr>
                  </a:outerShdw>
                </a:effectLst>
              </a:rPr>
              <a:t>Redis</a:t>
            </a:r>
            <a:r>
              <a:rPr lang="zh-CN" altLang="en-US" sz="2000" b="1" dirty="0">
                <a:solidFill>
                  <a:schemeClr val="bg1"/>
                </a:solidFill>
                <a:effectLst>
                  <a:outerShdw blurRad="38100" dist="19050" dir="2700000" algn="tl" rotWithShape="0">
                    <a:schemeClr val="dk1">
                      <a:alpha val="40000"/>
                    </a:schemeClr>
                  </a:outerShdw>
                </a:effectLst>
              </a:rPr>
              <a:t>五大数据类型</a:t>
            </a:r>
          </a:p>
        </p:txBody>
      </p:sp>
      <p:sp>
        <p:nvSpPr>
          <p:cNvPr id="37" name="矩形 36"/>
          <p:cNvSpPr/>
          <p:nvPr/>
        </p:nvSpPr>
        <p:spPr>
          <a:xfrm>
            <a:off x="2619503" y="1517015"/>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对角圆角矩形 12"/>
          <p:cNvSpPr/>
          <p:nvPr/>
        </p:nvSpPr>
        <p:spPr>
          <a:xfrm>
            <a:off x="3415157" y="1583690"/>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相关配置</a:t>
            </a:r>
            <a:endParaRPr lang="zh-CN" altLang="en-US" sz="2000" dirty="0"/>
          </a:p>
        </p:txBody>
      </p:sp>
      <p:sp>
        <p:nvSpPr>
          <p:cNvPr id="39" name="矩形 38"/>
          <p:cNvSpPr/>
          <p:nvPr/>
        </p:nvSpPr>
        <p:spPr>
          <a:xfrm>
            <a:off x="2606803" y="1425575"/>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4</a:t>
            </a:r>
          </a:p>
        </p:txBody>
      </p:sp>
      <p:sp>
        <p:nvSpPr>
          <p:cNvPr id="40" name="矩形 39"/>
          <p:cNvSpPr/>
          <p:nvPr/>
        </p:nvSpPr>
        <p:spPr>
          <a:xfrm>
            <a:off x="2612263" y="2028998"/>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2529777" y="1925600"/>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5</a:t>
            </a:r>
          </a:p>
        </p:txBody>
      </p:sp>
      <p:sp>
        <p:nvSpPr>
          <p:cNvPr id="42" name="对角圆角矩形 10"/>
          <p:cNvSpPr/>
          <p:nvPr/>
        </p:nvSpPr>
        <p:spPr>
          <a:xfrm>
            <a:off x="3420427" y="2060638"/>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3420427" y="2036923"/>
            <a:ext cx="3089275"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的</a:t>
            </a:r>
            <a:r>
              <a:rPr lang="en-US" altLang="zh-CN" sz="2000" dirty="0">
                <a:solidFill>
                  <a:schemeClr val="bg1"/>
                </a:solidFill>
                <a:effectLst>
                  <a:outerShdw blurRad="38100" dist="19050" dir="2700000" algn="tl" rotWithShape="0">
                    <a:schemeClr val="dk1">
                      <a:alpha val="40000"/>
                    </a:schemeClr>
                  </a:outerShdw>
                </a:effectLst>
              </a:rPr>
              <a:t>java</a:t>
            </a:r>
            <a:r>
              <a:rPr lang="zh-CN" altLang="en-US" sz="2000" dirty="0">
                <a:solidFill>
                  <a:schemeClr val="bg1"/>
                </a:solidFill>
                <a:effectLst>
                  <a:outerShdw blurRad="38100" dist="19050" dir="2700000" algn="tl" rotWithShape="0">
                    <a:schemeClr val="dk1">
                      <a:alpha val="40000"/>
                    </a:schemeClr>
                  </a:outerShdw>
                </a:effectLst>
              </a:rPr>
              <a:t>客户端</a:t>
            </a:r>
            <a:r>
              <a:rPr lang="en-US" altLang="zh-CN" sz="2000" dirty="0" err="1">
                <a:solidFill>
                  <a:schemeClr val="bg1"/>
                </a:solidFill>
                <a:effectLst>
                  <a:outerShdw blurRad="38100" dist="19050" dir="2700000" algn="tl" rotWithShape="0">
                    <a:schemeClr val="dk1">
                      <a:alpha val="40000"/>
                    </a:schemeClr>
                  </a:outerShdw>
                </a:effectLst>
              </a:rPr>
              <a:t>Jedis</a:t>
            </a:r>
            <a:endParaRPr lang="zh-CN" altLang="en-US" sz="2000" dirty="0">
              <a:solidFill>
                <a:schemeClr val="bg1"/>
              </a:solidFill>
              <a:effectLst>
                <a:outerShdw blurRad="38100" dist="19050" dir="2700000" algn="tl" rotWithShape="0">
                  <a:schemeClr val="dk1">
                    <a:alpha val="40000"/>
                  </a:schemeClr>
                </a:outerShdw>
              </a:effectLst>
            </a:endParaRPr>
          </a:p>
        </p:txBody>
      </p:sp>
      <p:sp>
        <p:nvSpPr>
          <p:cNvPr id="44" name="矩形 43"/>
          <p:cNvSpPr/>
          <p:nvPr/>
        </p:nvSpPr>
        <p:spPr>
          <a:xfrm>
            <a:off x="3977767" y="4296710"/>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3972815" y="3296947"/>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3972815" y="3784727"/>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对角圆角矩形 10"/>
          <p:cNvSpPr/>
          <p:nvPr/>
        </p:nvSpPr>
        <p:spPr>
          <a:xfrm>
            <a:off x="4768469" y="3345942"/>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对角圆角矩形 12"/>
          <p:cNvSpPr/>
          <p:nvPr/>
        </p:nvSpPr>
        <p:spPr>
          <a:xfrm>
            <a:off x="4768469" y="3851402"/>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主从复制</a:t>
            </a:r>
            <a:endParaRPr lang="zh-CN" altLang="en-US" sz="2000" dirty="0"/>
          </a:p>
        </p:txBody>
      </p:sp>
      <p:sp>
        <p:nvSpPr>
          <p:cNvPr id="49" name="矩形 48"/>
          <p:cNvSpPr/>
          <p:nvPr/>
        </p:nvSpPr>
        <p:spPr>
          <a:xfrm>
            <a:off x="3960115" y="3693287"/>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8</a:t>
            </a:r>
          </a:p>
        </p:txBody>
      </p:sp>
      <p:sp>
        <p:nvSpPr>
          <p:cNvPr id="50" name="矩形 49"/>
          <p:cNvSpPr/>
          <p:nvPr/>
        </p:nvSpPr>
        <p:spPr>
          <a:xfrm>
            <a:off x="3895281" y="4193312"/>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9</a:t>
            </a:r>
          </a:p>
        </p:txBody>
      </p:sp>
      <p:sp>
        <p:nvSpPr>
          <p:cNvPr id="51" name="矩形 50"/>
          <p:cNvSpPr/>
          <p:nvPr/>
        </p:nvSpPr>
        <p:spPr>
          <a:xfrm>
            <a:off x="5205984" y="3297809"/>
            <a:ext cx="2249170"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持久化</a:t>
            </a:r>
          </a:p>
        </p:txBody>
      </p:sp>
      <p:sp>
        <p:nvSpPr>
          <p:cNvPr id="52" name="对角圆角矩形 10"/>
          <p:cNvSpPr/>
          <p:nvPr/>
        </p:nvSpPr>
        <p:spPr>
          <a:xfrm>
            <a:off x="4785931" y="4328350"/>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5188077" y="4316196"/>
            <a:ext cx="2249170"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集群</a:t>
            </a:r>
          </a:p>
        </p:txBody>
      </p:sp>
      <p:sp>
        <p:nvSpPr>
          <p:cNvPr id="54" name="矩形 53"/>
          <p:cNvSpPr/>
          <p:nvPr/>
        </p:nvSpPr>
        <p:spPr>
          <a:xfrm>
            <a:off x="3978911" y="2815463"/>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对角圆角矩形 12"/>
          <p:cNvSpPr/>
          <p:nvPr/>
        </p:nvSpPr>
        <p:spPr>
          <a:xfrm>
            <a:off x="4774565" y="2882138"/>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事务</a:t>
            </a:r>
            <a:endParaRPr lang="zh-CN" altLang="en-US" sz="2000" dirty="0"/>
          </a:p>
        </p:txBody>
      </p:sp>
      <p:sp>
        <p:nvSpPr>
          <p:cNvPr id="56" name="矩形 55"/>
          <p:cNvSpPr/>
          <p:nvPr/>
        </p:nvSpPr>
        <p:spPr>
          <a:xfrm>
            <a:off x="3966211" y="2724023"/>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6</a:t>
            </a:r>
          </a:p>
        </p:txBody>
      </p:sp>
      <p:sp>
        <p:nvSpPr>
          <p:cNvPr id="57" name="矩形 56"/>
          <p:cNvSpPr/>
          <p:nvPr/>
        </p:nvSpPr>
        <p:spPr>
          <a:xfrm>
            <a:off x="3972815" y="3205476"/>
            <a:ext cx="415290"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7</a:t>
            </a:r>
          </a:p>
        </p:txBody>
      </p:sp>
      <p:sp>
        <p:nvSpPr>
          <p:cNvPr id="3" name="矩形 2"/>
          <p:cNvSpPr/>
          <p:nvPr/>
        </p:nvSpPr>
        <p:spPr>
          <a:xfrm>
            <a:off x="3423312" y="1087217"/>
            <a:ext cx="3089275" cy="400110"/>
          </a:xfrm>
          <a:prstGeom prst="rect">
            <a:avLst/>
          </a:prstGeom>
          <a:noFill/>
          <a:ln w="76200">
            <a:solidFill>
              <a:srgbClr val="FA9D27"/>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88355" y="0"/>
            <a:ext cx="4099200"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58</a:t>
            </a:r>
            <a:r>
              <a:rPr lang="zh-CN" altLang="en-US" sz="2000" dirty="0">
                <a:effectLst>
                  <a:outerShdw blurRad="38100" dist="19050" dir="2700000" algn="tl" rotWithShape="0">
                    <a:schemeClr val="dk1">
                      <a:alpha val="40000"/>
                    </a:schemeClr>
                  </a:outerShdw>
                </a:effectLst>
              </a:rPr>
              <a:t>个命令）</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6" name="矩形 5"/>
          <p:cNvSpPr/>
          <p:nvPr/>
        </p:nvSpPr>
        <p:spPr>
          <a:xfrm>
            <a:off x="862354" y="400110"/>
            <a:ext cx="2254143" cy="580415"/>
          </a:xfrm>
          <a:prstGeom prst="rect">
            <a:avLst/>
          </a:prstGeom>
        </p:spPr>
        <p:txBody>
          <a:bodyPr wrap="none">
            <a:spAutoFit/>
          </a:bodyPr>
          <a:lstStyle/>
          <a:p>
            <a:pPr>
              <a:lnSpc>
                <a:spcPct val="150000"/>
              </a:lnSpc>
            </a:pPr>
            <a:r>
              <a:rPr lang="en-US" altLang="zh-CN" sz="2400" b="1" dirty="0">
                <a:solidFill>
                  <a:srgbClr val="007C6A"/>
                </a:solidFill>
              </a:rPr>
              <a:t>Redis</a:t>
            </a:r>
            <a:r>
              <a:rPr lang="zh-CN" altLang="en-US" sz="2400" b="1" dirty="0">
                <a:solidFill>
                  <a:srgbClr val="007C6A"/>
                </a:solidFill>
              </a:rPr>
              <a:t>数据类型</a:t>
            </a:r>
            <a:endParaRPr lang="en-US" altLang="zh-CN" sz="2400" b="1" dirty="0">
              <a:solidFill>
                <a:srgbClr val="007C6A"/>
              </a:solidFill>
            </a:endParaRPr>
          </a:p>
        </p:txBody>
      </p:sp>
      <p:sp>
        <p:nvSpPr>
          <p:cNvPr id="7" name="矩形 6"/>
          <p:cNvSpPr/>
          <p:nvPr/>
        </p:nvSpPr>
        <p:spPr>
          <a:xfrm>
            <a:off x="3677410" y="1238797"/>
            <a:ext cx="1359668" cy="461665"/>
          </a:xfrm>
          <a:prstGeom prst="rect">
            <a:avLst/>
          </a:prstGeom>
        </p:spPr>
        <p:txBody>
          <a:bodyPr wrap="none">
            <a:spAutoFit/>
          </a:bodyPr>
          <a:lstStyle/>
          <a:p>
            <a:pPr marL="285750" indent="-285750">
              <a:buFont typeface="Wingdings" panose="05000000000000000000" pitchFamily="2" charset="2"/>
              <a:buChar char="Ø"/>
            </a:pPr>
            <a:r>
              <a:rPr lang="en-US" altLang="zh-CN" sz="2400">
                <a:solidFill>
                  <a:srgbClr val="007C6A"/>
                </a:solidFill>
                <a:latin typeface="Verdana" panose="020B0604030504040204" pitchFamily="34" charset="0"/>
              </a:rPr>
              <a:t>string</a:t>
            </a:r>
          </a:p>
        </p:txBody>
      </p:sp>
      <p:sp>
        <p:nvSpPr>
          <p:cNvPr id="8" name="矩形 7"/>
          <p:cNvSpPr/>
          <p:nvPr/>
        </p:nvSpPr>
        <p:spPr>
          <a:xfrm>
            <a:off x="3677410" y="1928986"/>
            <a:ext cx="938077" cy="461665"/>
          </a:xfrm>
          <a:prstGeom prst="rect">
            <a:avLst/>
          </a:prstGeom>
        </p:spPr>
        <p:txBody>
          <a:bodyPr wrap="none">
            <a:spAutoFit/>
          </a:bodyPr>
          <a:lstStyle/>
          <a:p>
            <a:pPr marL="285750" indent="-285750">
              <a:buFont typeface="Wingdings" panose="05000000000000000000" pitchFamily="2" charset="2"/>
              <a:buChar char="Ø"/>
            </a:pPr>
            <a:r>
              <a:rPr lang="en-US" altLang="zh-CN" sz="2400">
                <a:solidFill>
                  <a:srgbClr val="007C6A"/>
                </a:solidFill>
                <a:latin typeface="Verdana" panose="020B0604030504040204" pitchFamily="34" charset="0"/>
              </a:rPr>
              <a:t>set</a:t>
            </a:r>
          </a:p>
        </p:txBody>
      </p:sp>
      <p:sp>
        <p:nvSpPr>
          <p:cNvPr id="9" name="矩形 8"/>
          <p:cNvSpPr/>
          <p:nvPr/>
        </p:nvSpPr>
        <p:spPr>
          <a:xfrm>
            <a:off x="3671592" y="2694507"/>
            <a:ext cx="925253" cy="461665"/>
          </a:xfrm>
          <a:prstGeom prst="rect">
            <a:avLst/>
          </a:prstGeom>
        </p:spPr>
        <p:txBody>
          <a:bodyPr wrap="none">
            <a:spAutoFit/>
          </a:bodyPr>
          <a:lstStyle/>
          <a:p>
            <a:pPr marL="285750" indent="-285750">
              <a:buFont typeface="Wingdings" panose="05000000000000000000" pitchFamily="2" charset="2"/>
              <a:buChar char="Ø"/>
            </a:pPr>
            <a:r>
              <a:rPr lang="en-US" altLang="zh-CN" sz="2400">
                <a:solidFill>
                  <a:srgbClr val="007C6A"/>
                </a:solidFill>
                <a:latin typeface="Verdana" panose="020B0604030504040204" pitchFamily="34" charset="0"/>
              </a:rPr>
              <a:t>list</a:t>
            </a:r>
          </a:p>
        </p:txBody>
      </p:sp>
      <p:sp>
        <p:nvSpPr>
          <p:cNvPr id="11" name="矩形 10"/>
          <p:cNvSpPr/>
          <p:nvPr/>
        </p:nvSpPr>
        <p:spPr>
          <a:xfrm>
            <a:off x="3671591" y="3460028"/>
            <a:ext cx="1208985" cy="461665"/>
          </a:xfrm>
          <a:prstGeom prst="rect">
            <a:avLst/>
          </a:prstGeom>
        </p:spPr>
        <p:txBody>
          <a:bodyPr wrap="none">
            <a:spAutoFit/>
          </a:bodyPr>
          <a:lstStyle/>
          <a:p>
            <a:pPr marL="285750" indent="-285750">
              <a:buFont typeface="Wingdings" panose="05000000000000000000" pitchFamily="2" charset="2"/>
              <a:buChar char="Ø"/>
            </a:pPr>
            <a:r>
              <a:rPr lang="en-US" altLang="zh-CN" sz="2400">
                <a:solidFill>
                  <a:srgbClr val="007C6A"/>
                </a:solidFill>
                <a:latin typeface="Verdana" panose="020B0604030504040204" pitchFamily="34" charset="0"/>
              </a:rPr>
              <a:t>hash</a:t>
            </a:r>
          </a:p>
        </p:txBody>
      </p:sp>
      <p:sp>
        <p:nvSpPr>
          <p:cNvPr id="12" name="矩形 11"/>
          <p:cNvSpPr/>
          <p:nvPr/>
        </p:nvSpPr>
        <p:spPr>
          <a:xfrm>
            <a:off x="3671590" y="4214754"/>
            <a:ext cx="1099981" cy="461665"/>
          </a:xfrm>
          <a:prstGeom prst="rect">
            <a:avLst/>
          </a:prstGeom>
        </p:spPr>
        <p:txBody>
          <a:bodyPr wrap="none">
            <a:spAutoFit/>
          </a:bodyPr>
          <a:lstStyle/>
          <a:p>
            <a:pPr marL="285750" indent="-285750">
              <a:buFont typeface="Wingdings" panose="05000000000000000000" pitchFamily="2" charset="2"/>
              <a:buChar char="Ø"/>
            </a:pPr>
            <a:r>
              <a:rPr lang="en-US" altLang="zh-CN" sz="2400">
                <a:solidFill>
                  <a:srgbClr val="007C6A"/>
                </a:solidFill>
                <a:latin typeface="Verdana" panose="020B0604030504040204" pitchFamily="34" charset="0"/>
              </a:rPr>
              <a:t>zset</a:t>
            </a:r>
          </a:p>
        </p:txBody>
      </p:sp>
      <p:sp>
        <p:nvSpPr>
          <p:cNvPr id="15" name="矩形 14"/>
          <p:cNvSpPr/>
          <p:nvPr/>
        </p:nvSpPr>
        <p:spPr>
          <a:xfrm>
            <a:off x="1163767" y="2577117"/>
            <a:ext cx="1018420" cy="461665"/>
          </a:xfrm>
          <a:prstGeom prst="rect">
            <a:avLst/>
          </a:prstGeom>
        </p:spPr>
        <p:txBody>
          <a:bodyPr wrap="none">
            <a:spAutoFit/>
          </a:bodyPr>
          <a:lstStyle/>
          <a:p>
            <a:pPr marL="285750" indent="-285750">
              <a:buFont typeface="Wingdings" panose="05000000000000000000" pitchFamily="2" charset="2"/>
              <a:buChar char="Ø"/>
            </a:pPr>
            <a:r>
              <a:rPr lang="en-US" altLang="zh-CN" sz="2400">
                <a:solidFill>
                  <a:srgbClr val="007C6A"/>
                </a:solidFill>
                <a:latin typeface="Verdana" panose="020B0604030504040204" pitchFamily="34" charset="0"/>
              </a:rPr>
              <a:t>key</a:t>
            </a:r>
          </a:p>
        </p:txBody>
      </p:sp>
      <p:sp>
        <p:nvSpPr>
          <p:cNvPr id="16" name="矩形 15"/>
          <p:cNvSpPr/>
          <p:nvPr/>
        </p:nvSpPr>
        <p:spPr>
          <a:xfrm>
            <a:off x="2669298" y="2546340"/>
            <a:ext cx="495649" cy="523220"/>
          </a:xfrm>
          <a:prstGeom prst="rect">
            <a:avLst/>
          </a:prstGeom>
        </p:spPr>
        <p:txBody>
          <a:bodyPr wrap="none">
            <a:spAutoFit/>
          </a:bodyPr>
          <a:lstStyle/>
          <a:p>
            <a:r>
              <a:rPr lang="en-US" altLang="zh-CN" sz="2800" b="1">
                <a:solidFill>
                  <a:srgbClr val="007C6A"/>
                </a:solidFill>
                <a:latin typeface="Verdana" panose="020B0604030504040204" pitchFamily="34" charset="0"/>
              </a:rPr>
              <a:t>+</a:t>
            </a:r>
          </a:p>
        </p:txBody>
      </p:sp>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15975" y="16573"/>
            <a:ext cx="3977372"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—key</a:t>
            </a:r>
            <a:r>
              <a:rPr lang="zh-CN" altLang="en-US" sz="2000" dirty="0">
                <a:effectLst>
                  <a:outerShdw blurRad="38100" dist="19050" dir="2700000" algn="tl" rotWithShape="0">
                    <a:schemeClr val="dk1">
                      <a:alpha val="40000"/>
                    </a:schemeClr>
                  </a:outerShdw>
                </a:effectLst>
              </a:rPr>
              <a:t>（</a:t>
            </a:r>
            <a:r>
              <a:rPr lang="en-US" altLang="zh-CN" sz="2000" dirty="0">
                <a:effectLst>
                  <a:outerShdw blurRad="38100" dist="19050" dir="2700000" algn="tl" rotWithShape="0">
                    <a:schemeClr val="dk1">
                      <a:alpha val="40000"/>
                    </a:schemeClr>
                  </a:outerShdw>
                </a:effectLst>
              </a:rPr>
              <a:t>9</a:t>
            </a:r>
            <a:r>
              <a:rPr lang="zh-CN" altLang="en-US" sz="2000" dirty="0">
                <a:effectLst>
                  <a:outerShdw blurRad="38100" dist="19050" dir="2700000" algn="tl" rotWithShape="0">
                    <a:schemeClr val="dk1">
                      <a:alpha val="40000"/>
                    </a:schemeClr>
                  </a:outerShdw>
                </a:effectLst>
              </a:rPr>
              <a:t>个）</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13" name="矩形 12"/>
          <p:cNvSpPr/>
          <p:nvPr/>
        </p:nvSpPr>
        <p:spPr>
          <a:xfrm>
            <a:off x="614516" y="545884"/>
            <a:ext cx="1890145" cy="580415"/>
          </a:xfrm>
          <a:prstGeom prst="rect">
            <a:avLst/>
          </a:prstGeom>
        </p:spPr>
        <p:txBody>
          <a:bodyPr wrap="square">
            <a:spAutoFit/>
          </a:bodyPr>
          <a:lstStyle/>
          <a:p>
            <a:pPr marL="342900" indent="-342900">
              <a:lnSpc>
                <a:spcPct val="150000"/>
              </a:lnSpc>
              <a:buFont typeface="Wingdings" panose="05000000000000000000" pitchFamily="2" charset="2"/>
              <a:buChar char="Ø"/>
            </a:pPr>
            <a:r>
              <a:rPr lang="en-US" altLang="zh-CN" sz="2400" b="1" dirty="0">
                <a:solidFill>
                  <a:srgbClr val="007C6A"/>
                </a:solidFill>
              </a:rPr>
              <a:t>keys  *</a:t>
            </a:r>
          </a:p>
        </p:txBody>
      </p:sp>
      <p:sp>
        <p:nvSpPr>
          <p:cNvPr id="14" name="矩形 13"/>
          <p:cNvSpPr/>
          <p:nvPr/>
        </p:nvSpPr>
        <p:spPr>
          <a:xfrm>
            <a:off x="614515" y="1645562"/>
            <a:ext cx="2429659" cy="580415"/>
          </a:xfrm>
          <a:prstGeom prst="rect">
            <a:avLst/>
          </a:prstGeom>
        </p:spPr>
        <p:txBody>
          <a:bodyPr wrap="square">
            <a:spAutoFit/>
          </a:bodyPr>
          <a:lstStyle/>
          <a:p>
            <a:pPr marL="342900" indent="-342900">
              <a:lnSpc>
                <a:spcPct val="150000"/>
              </a:lnSpc>
              <a:buFont typeface="Wingdings" panose="05000000000000000000" pitchFamily="2" charset="2"/>
              <a:buChar char="Ø"/>
            </a:pPr>
            <a:r>
              <a:rPr lang="en-US" altLang="zh-CN" sz="2400" b="1" dirty="0">
                <a:solidFill>
                  <a:srgbClr val="007C6A"/>
                </a:solidFill>
              </a:rPr>
              <a:t>exists  &lt;key&gt;</a:t>
            </a:r>
          </a:p>
        </p:txBody>
      </p:sp>
      <p:sp>
        <p:nvSpPr>
          <p:cNvPr id="18" name="矩形 17"/>
          <p:cNvSpPr/>
          <p:nvPr/>
        </p:nvSpPr>
        <p:spPr>
          <a:xfrm>
            <a:off x="614515" y="2696660"/>
            <a:ext cx="2207656" cy="577850"/>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dirty="0">
                <a:solidFill>
                  <a:srgbClr val="007C6A"/>
                </a:solidFill>
              </a:rPr>
              <a:t>type  &lt;key&gt;</a:t>
            </a:r>
          </a:p>
        </p:txBody>
      </p:sp>
      <p:sp>
        <p:nvSpPr>
          <p:cNvPr id="20" name="矩形 19"/>
          <p:cNvSpPr/>
          <p:nvPr/>
        </p:nvSpPr>
        <p:spPr>
          <a:xfrm>
            <a:off x="614515" y="3767152"/>
            <a:ext cx="5378015" cy="580415"/>
          </a:xfrm>
          <a:prstGeom prst="rect">
            <a:avLst/>
          </a:prstGeom>
        </p:spPr>
        <p:txBody>
          <a:bodyPr wrap="square">
            <a:spAutoFit/>
          </a:bodyPr>
          <a:lstStyle/>
          <a:p>
            <a:pPr marL="342900" indent="-342900">
              <a:lnSpc>
                <a:spcPct val="150000"/>
              </a:lnSpc>
              <a:buFont typeface="Wingdings" panose="05000000000000000000" pitchFamily="2" charset="2"/>
              <a:buChar char="Ø"/>
            </a:pPr>
            <a:r>
              <a:rPr lang="en-US" altLang="zh-CN" sz="2400" b="1" dirty="0">
                <a:solidFill>
                  <a:srgbClr val="007C6A"/>
                </a:solidFill>
              </a:rPr>
              <a:t>del  &lt;key&gt;</a:t>
            </a:r>
          </a:p>
        </p:txBody>
      </p:sp>
      <p:sp>
        <p:nvSpPr>
          <p:cNvPr id="22" name="矩形 21"/>
          <p:cNvSpPr/>
          <p:nvPr/>
        </p:nvSpPr>
        <p:spPr>
          <a:xfrm>
            <a:off x="3044174" y="539819"/>
            <a:ext cx="3762568" cy="580415"/>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dirty="0">
                <a:solidFill>
                  <a:srgbClr val="007C6A"/>
                </a:solidFill>
              </a:rPr>
              <a:t>查询当前库的所有键</a:t>
            </a:r>
            <a:endParaRPr lang="en-US" altLang="zh-CN" sz="2400" b="1" dirty="0">
              <a:solidFill>
                <a:srgbClr val="007C6A"/>
              </a:solidFill>
            </a:endParaRPr>
          </a:p>
        </p:txBody>
      </p:sp>
      <p:sp>
        <p:nvSpPr>
          <p:cNvPr id="23" name="矩形 22"/>
          <p:cNvSpPr/>
          <p:nvPr/>
        </p:nvSpPr>
        <p:spPr>
          <a:xfrm>
            <a:off x="3044174" y="1645562"/>
            <a:ext cx="3762568" cy="580415"/>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dirty="0">
                <a:solidFill>
                  <a:srgbClr val="007C6A"/>
                </a:solidFill>
              </a:rPr>
              <a:t>判断某个键是否存在</a:t>
            </a:r>
            <a:endParaRPr lang="en-US" altLang="zh-CN" sz="2400" b="1" dirty="0">
              <a:solidFill>
                <a:srgbClr val="007C6A"/>
              </a:solidFill>
            </a:endParaRPr>
          </a:p>
        </p:txBody>
      </p:sp>
      <p:sp>
        <p:nvSpPr>
          <p:cNvPr id="24" name="矩形 23"/>
          <p:cNvSpPr/>
          <p:nvPr/>
        </p:nvSpPr>
        <p:spPr>
          <a:xfrm>
            <a:off x="3044174" y="2694095"/>
            <a:ext cx="2924198" cy="580415"/>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dirty="0">
                <a:solidFill>
                  <a:srgbClr val="007C6A"/>
                </a:solidFill>
              </a:rPr>
              <a:t>查看键的类型</a:t>
            </a:r>
            <a:r>
              <a:rPr lang="en-US" altLang="zh-CN" sz="2400" b="1" dirty="0">
                <a:solidFill>
                  <a:srgbClr val="007C6A"/>
                </a:solidFill>
              </a:rPr>
              <a:t> </a:t>
            </a:r>
          </a:p>
        </p:txBody>
      </p:sp>
      <p:sp>
        <p:nvSpPr>
          <p:cNvPr id="25" name="矩形 24"/>
          <p:cNvSpPr/>
          <p:nvPr/>
        </p:nvSpPr>
        <p:spPr>
          <a:xfrm>
            <a:off x="3044174" y="3767152"/>
            <a:ext cx="2531462" cy="580415"/>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dirty="0">
                <a:solidFill>
                  <a:srgbClr val="007C6A"/>
                </a:solidFill>
              </a:rPr>
              <a:t>删除某个键</a:t>
            </a:r>
            <a:endParaRPr lang="en-US" altLang="zh-CN" sz="2400" b="1" dirty="0">
              <a:solidFill>
                <a:srgbClr val="007C6A"/>
              </a:solidFill>
            </a:endParaRPr>
          </a:p>
        </p:txBody>
      </p:sp>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14515" y="117"/>
            <a:ext cx="2949846"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--key</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7" name="矩形 6"/>
          <p:cNvSpPr/>
          <p:nvPr/>
        </p:nvSpPr>
        <p:spPr>
          <a:xfrm>
            <a:off x="614515" y="732926"/>
            <a:ext cx="3815275" cy="589072"/>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dirty="0">
                <a:solidFill>
                  <a:srgbClr val="007C6A"/>
                </a:solidFill>
              </a:rPr>
              <a:t>expire   &lt;key&gt;   &lt;seconds&gt;</a:t>
            </a:r>
          </a:p>
        </p:txBody>
      </p:sp>
      <p:sp>
        <p:nvSpPr>
          <p:cNvPr id="8" name="矩形 7"/>
          <p:cNvSpPr/>
          <p:nvPr/>
        </p:nvSpPr>
        <p:spPr>
          <a:xfrm>
            <a:off x="2089438" y="1411981"/>
            <a:ext cx="5323893"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dirty="0">
                <a:solidFill>
                  <a:srgbClr val="007C6A"/>
                </a:solidFill>
              </a:rPr>
              <a:t>为键值设置过期时间，单位秒。</a:t>
            </a:r>
            <a:endParaRPr lang="en-US" altLang="zh-CN" sz="2400" b="1" dirty="0">
              <a:solidFill>
                <a:srgbClr val="007C6A"/>
              </a:solidFill>
            </a:endParaRPr>
          </a:p>
        </p:txBody>
      </p:sp>
      <p:sp>
        <p:nvSpPr>
          <p:cNvPr id="9" name="矩形 8"/>
          <p:cNvSpPr/>
          <p:nvPr/>
        </p:nvSpPr>
        <p:spPr>
          <a:xfrm>
            <a:off x="2522152" y="3589877"/>
            <a:ext cx="6037230" cy="830997"/>
          </a:xfrm>
          <a:prstGeom prst="rect">
            <a:avLst/>
          </a:prstGeom>
        </p:spPr>
        <p:txBody>
          <a:bodyPr wrap="none">
            <a:spAutoFit/>
          </a:bodyPr>
          <a:lstStyle/>
          <a:p>
            <a:pPr marL="342900" indent="-342900">
              <a:buFont typeface="Arial" panose="020B0604020202020204" pitchFamily="34" charset="0"/>
              <a:buChar char="•"/>
            </a:pPr>
            <a:r>
              <a:rPr lang="zh-CN" altLang="en-US" sz="2400" b="1" dirty="0">
                <a:solidFill>
                  <a:srgbClr val="007C6A"/>
                </a:solidFill>
              </a:rPr>
              <a:t>查看还有多少秒过期，</a:t>
            </a:r>
            <a:r>
              <a:rPr lang="en-US" altLang="zh-CN" sz="2400" b="1" dirty="0">
                <a:solidFill>
                  <a:srgbClr val="007C6A"/>
                </a:solidFill>
              </a:rPr>
              <a:t>-1</a:t>
            </a:r>
            <a:r>
              <a:rPr lang="zh-CN" altLang="en-US" sz="2400" b="1" dirty="0">
                <a:solidFill>
                  <a:srgbClr val="007C6A"/>
                </a:solidFill>
              </a:rPr>
              <a:t>表示永不过期，</a:t>
            </a:r>
            <a:endParaRPr lang="en-US" altLang="zh-CN" sz="2400" b="1" dirty="0">
              <a:solidFill>
                <a:srgbClr val="007C6A"/>
              </a:solidFill>
            </a:endParaRPr>
          </a:p>
          <a:p>
            <a:r>
              <a:rPr lang="en-US" altLang="zh-CN" sz="2400" b="1" dirty="0">
                <a:solidFill>
                  <a:srgbClr val="007C6A"/>
                </a:solidFill>
              </a:rPr>
              <a:t>    -2</a:t>
            </a:r>
            <a:r>
              <a:rPr lang="zh-CN" altLang="en-US" sz="2400" b="1" dirty="0">
                <a:solidFill>
                  <a:srgbClr val="007C6A"/>
                </a:solidFill>
              </a:rPr>
              <a:t>表示已过期</a:t>
            </a:r>
          </a:p>
        </p:txBody>
      </p:sp>
      <p:sp>
        <p:nvSpPr>
          <p:cNvPr id="10" name="矩形 9"/>
          <p:cNvSpPr/>
          <p:nvPr/>
        </p:nvSpPr>
        <p:spPr>
          <a:xfrm>
            <a:off x="650160" y="2943546"/>
            <a:ext cx="1838517"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dirty="0" err="1">
                <a:solidFill>
                  <a:srgbClr val="007C6A"/>
                </a:solidFill>
              </a:rPr>
              <a:t>ttl</a:t>
            </a:r>
            <a:r>
              <a:rPr lang="en-US" altLang="zh-CN" sz="2400" b="1" dirty="0">
                <a:solidFill>
                  <a:srgbClr val="007C6A"/>
                </a:solidFill>
              </a:rPr>
              <a:t>   &lt;key&gt; </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50653" y="4980"/>
            <a:ext cx="2308645" cy="400110"/>
          </a:xfrm>
          <a:prstGeom prst="rect">
            <a:avLst/>
          </a:prstGeom>
          <a:noFill/>
          <a:ln>
            <a:noFill/>
          </a:ln>
        </p:spPr>
        <p:txBody>
          <a:bodyPr wrap="none" rtlCol="0" anchor="t">
            <a:spAutoFit/>
          </a:bodyPr>
          <a:lstStyle/>
          <a:p>
            <a:pPr algn="ctr"/>
            <a:r>
              <a:rPr lang="en-US" altLang="zh-CN" sz="2000" dirty="0">
                <a:effectLst>
                  <a:outerShdw blurRad="38100" dist="19050" dir="2700000" algn="tl" rotWithShape="0">
                    <a:schemeClr val="dk1">
                      <a:alpha val="40000"/>
                    </a:schemeClr>
                  </a:outerShdw>
                </a:effectLst>
              </a:rPr>
              <a:t>NoSQL</a:t>
            </a:r>
            <a:r>
              <a:rPr lang="zh-CN" altLang="en-US" sz="2000" dirty="0">
                <a:effectLst>
                  <a:outerShdw blurRad="38100" dist="19050" dir="2700000" algn="tl" rotWithShape="0">
                    <a:schemeClr val="dk1">
                      <a:alpha val="40000"/>
                    </a:schemeClr>
                  </a:outerShdw>
                </a:effectLst>
              </a:rPr>
              <a:t>数据库简介</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17" name="TextBox 1"/>
          <p:cNvSpPr txBox="1"/>
          <p:nvPr/>
        </p:nvSpPr>
        <p:spPr>
          <a:xfrm>
            <a:off x="544097" y="491904"/>
            <a:ext cx="7776864" cy="1015663"/>
          </a:xfrm>
          <a:prstGeom prst="rect">
            <a:avLst/>
          </a:prstGeom>
          <a:noFill/>
        </p:spPr>
        <p:txBody>
          <a:bodyPr wrap="square" rtlCol="0">
            <a:spAutoFit/>
          </a:bodyPr>
          <a:lstStyle/>
          <a:p>
            <a:pPr>
              <a:lnSpc>
                <a:spcPct val="150000"/>
              </a:lnSpc>
            </a:pPr>
            <a:r>
              <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Web1.0</a:t>
            </a:r>
            <a:r>
              <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的时代，数据访问量很有限，用一夫当关的高性能的单点服务器可以解决大部分问题。</a:t>
            </a:r>
            <a:endPar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8" name="图片 17"/>
          <p:cNvPicPr>
            <a:picLocks noChangeAspect="1"/>
          </p:cNvPicPr>
          <p:nvPr/>
        </p:nvPicPr>
        <p:blipFill>
          <a:blip r:embed="rId3"/>
          <a:stretch>
            <a:fillRect/>
          </a:stretch>
        </p:blipFill>
        <p:spPr>
          <a:xfrm>
            <a:off x="641221" y="2210401"/>
            <a:ext cx="1313902" cy="1218187"/>
          </a:xfrm>
          <a:prstGeom prst="rect">
            <a:avLst/>
          </a:prstGeom>
        </p:spPr>
      </p:pic>
      <p:pic>
        <p:nvPicPr>
          <p:cNvPr id="19" name="图片 18"/>
          <p:cNvPicPr>
            <a:picLocks noChangeAspect="1"/>
          </p:cNvPicPr>
          <p:nvPr/>
        </p:nvPicPr>
        <p:blipFill>
          <a:blip r:embed="rId4"/>
          <a:stretch>
            <a:fillRect/>
          </a:stretch>
        </p:blipFill>
        <p:spPr>
          <a:xfrm>
            <a:off x="3441968" y="1940531"/>
            <a:ext cx="1553613" cy="1619725"/>
          </a:xfrm>
          <a:prstGeom prst="rect">
            <a:avLst/>
          </a:prstGeom>
        </p:spPr>
      </p:pic>
      <p:pic>
        <p:nvPicPr>
          <p:cNvPr id="20" name="图片 19"/>
          <p:cNvPicPr>
            <a:picLocks noChangeAspect="1"/>
          </p:cNvPicPr>
          <p:nvPr/>
        </p:nvPicPr>
        <p:blipFill>
          <a:blip r:embed="rId5"/>
          <a:stretch>
            <a:fillRect/>
          </a:stretch>
        </p:blipFill>
        <p:spPr>
          <a:xfrm>
            <a:off x="6109714" y="1998203"/>
            <a:ext cx="1579064" cy="1504379"/>
          </a:xfrm>
          <a:prstGeom prst="rect">
            <a:avLst/>
          </a:prstGeom>
        </p:spPr>
      </p:pic>
      <p:sp>
        <p:nvSpPr>
          <p:cNvPr id="21" name="TextBox 1"/>
          <p:cNvSpPr txBox="1"/>
          <p:nvPr/>
        </p:nvSpPr>
        <p:spPr>
          <a:xfrm>
            <a:off x="3531877" y="3633952"/>
            <a:ext cx="1519808" cy="499111"/>
          </a:xfrm>
          <a:prstGeom prst="rect">
            <a:avLst/>
          </a:prstGeom>
          <a:noFill/>
        </p:spPr>
        <p:txBody>
          <a:bodyPr wrap="square" rtlCol="0">
            <a:spAutoFit/>
          </a:bodyPr>
          <a:lstStyle/>
          <a:p>
            <a:pPr>
              <a:lnSpc>
                <a:spcPct val="150000"/>
              </a:lnSpc>
            </a:pPr>
            <a:r>
              <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rPr>
              <a:t>Web</a:t>
            </a: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服务器</a:t>
            </a:r>
            <a:endPar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TextBox 1"/>
          <p:cNvSpPr txBox="1"/>
          <p:nvPr/>
        </p:nvSpPr>
        <p:spPr>
          <a:xfrm>
            <a:off x="6322288" y="3606509"/>
            <a:ext cx="1552986" cy="553998"/>
          </a:xfrm>
          <a:prstGeom prst="rect">
            <a:avLst/>
          </a:prstGeom>
          <a:noFill/>
        </p:spPr>
        <p:txBody>
          <a:bodyPr wrap="square" rtlCol="0">
            <a:spAutoFit/>
          </a:bodyPr>
          <a:lstStyle/>
          <a:p>
            <a:pPr>
              <a:lnSpc>
                <a:spcPct val="150000"/>
              </a:lnSpc>
            </a:pP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数据库服务</a:t>
            </a:r>
            <a:endPar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3" name="直接箭头连接符 22"/>
          <p:cNvCxnSpPr/>
          <p:nvPr/>
        </p:nvCxnSpPr>
        <p:spPr>
          <a:xfrm>
            <a:off x="2391730" y="2750392"/>
            <a:ext cx="762206" cy="0"/>
          </a:xfrm>
          <a:prstGeom prst="straightConnector1">
            <a:avLst/>
          </a:prstGeom>
          <a:ln w="76200">
            <a:solidFill>
              <a:srgbClr val="007C6A"/>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5122567" y="2819495"/>
            <a:ext cx="987147" cy="11372"/>
          </a:xfrm>
          <a:prstGeom prst="straightConnector1">
            <a:avLst/>
          </a:prstGeom>
          <a:ln w="76200">
            <a:solidFill>
              <a:srgbClr val="007C6A"/>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14515" y="117"/>
            <a:ext cx="2949846"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--key</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15" name="矩形 14"/>
          <p:cNvSpPr/>
          <p:nvPr/>
        </p:nvSpPr>
        <p:spPr>
          <a:xfrm>
            <a:off x="658585" y="707161"/>
            <a:ext cx="1912338" cy="496290"/>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altLang="zh-CN" sz="2000" b="1" dirty="0" err="1">
                <a:solidFill>
                  <a:srgbClr val="007C6A"/>
                </a:solidFill>
                <a:latin typeface="Verdana" panose="020B0604030504040204" pitchFamily="34" charset="0"/>
                <a:ea typeface="Verdana" panose="020B0604030504040204" pitchFamily="34" charset="0"/>
                <a:cs typeface="Verdana" panose="020B0604030504040204" pitchFamily="34" charset="0"/>
              </a:rPr>
              <a:t>dbsize</a:t>
            </a:r>
            <a:endParaRPr lang="zh-CN" altLang="en-US" sz="2000" b="1" dirty="0">
              <a:solidFill>
                <a:srgbClr val="007C6A"/>
              </a:solidFill>
              <a:latin typeface="宋体" panose="02010600030101010101" pitchFamily="2" charset="-122"/>
            </a:endParaRPr>
          </a:p>
        </p:txBody>
      </p:sp>
      <p:sp>
        <p:nvSpPr>
          <p:cNvPr id="16" name="矩形 15"/>
          <p:cNvSpPr/>
          <p:nvPr/>
        </p:nvSpPr>
        <p:spPr>
          <a:xfrm>
            <a:off x="614516" y="2019807"/>
            <a:ext cx="5070667" cy="498085"/>
          </a:xfrm>
          <a:prstGeom prst="rect">
            <a:avLst/>
          </a:prstGeom>
        </p:spPr>
        <p:txBody>
          <a:bodyPr wrap="square">
            <a:spAutoFit/>
          </a:bodyPr>
          <a:lstStyle/>
          <a:p>
            <a:pPr marL="285750" lvl="1" indent="-285750">
              <a:lnSpc>
                <a:spcPct val="150000"/>
              </a:lnSpc>
              <a:buFont typeface="Wingdings" panose="05000000000000000000" pitchFamily="2" charset="2"/>
              <a:buChar char="Ø"/>
            </a:pPr>
            <a:r>
              <a:rPr lang="en-US" altLang="zh-CN" sz="2000" b="1" dirty="0" err="1">
                <a:solidFill>
                  <a:srgbClr val="007C6A"/>
                </a:solidFill>
                <a:latin typeface="Verdana" panose="020B0604030504040204" pitchFamily="34" charset="0"/>
              </a:rPr>
              <a:t>Flushdb</a:t>
            </a:r>
            <a:endParaRPr lang="zh-CN" altLang="en-US" sz="2000" b="1" dirty="0">
              <a:solidFill>
                <a:srgbClr val="007C6A"/>
              </a:solidFill>
              <a:latin typeface="Verdana" panose="020B0604030504040204" pitchFamily="34" charset="0"/>
            </a:endParaRPr>
          </a:p>
        </p:txBody>
      </p:sp>
      <p:sp>
        <p:nvSpPr>
          <p:cNvPr id="17" name="矩形 16"/>
          <p:cNvSpPr/>
          <p:nvPr/>
        </p:nvSpPr>
        <p:spPr>
          <a:xfrm>
            <a:off x="614515" y="3396381"/>
            <a:ext cx="4686355" cy="496290"/>
          </a:xfrm>
          <a:prstGeom prst="rect">
            <a:avLst/>
          </a:prstGeom>
        </p:spPr>
        <p:txBody>
          <a:bodyPr wrap="square">
            <a:spAutoFit/>
          </a:bodyPr>
          <a:lstStyle/>
          <a:p>
            <a:pPr marL="285750" lvl="1" indent="-285750">
              <a:lnSpc>
                <a:spcPct val="150000"/>
              </a:lnSpc>
              <a:buFont typeface="Wingdings" panose="05000000000000000000" pitchFamily="2" charset="2"/>
              <a:buChar char="Ø"/>
            </a:pPr>
            <a:r>
              <a:rPr lang="en-US" altLang="zh-CN" sz="2000" b="1" dirty="0" err="1">
                <a:solidFill>
                  <a:srgbClr val="007C6A"/>
                </a:solidFill>
                <a:latin typeface="Verdana" panose="020B0604030504040204" pitchFamily="34" charset="0"/>
              </a:rPr>
              <a:t>Flushall</a:t>
            </a:r>
            <a:endParaRPr lang="zh-CN" altLang="en-US" sz="2000" b="1" dirty="0">
              <a:solidFill>
                <a:srgbClr val="007C6A"/>
              </a:solidFill>
              <a:latin typeface="宋体" panose="02010600030101010101" pitchFamily="2" charset="-122"/>
            </a:endParaRPr>
          </a:p>
        </p:txBody>
      </p:sp>
      <p:sp>
        <p:nvSpPr>
          <p:cNvPr id="18" name="矩形 17"/>
          <p:cNvSpPr/>
          <p:nvPr/>
        </p:nvSpPr>
        <p:spPr>
          <a:xfrm>
            <a:off x="2805635" y="624190"/>
            <a:ext cx="4990469" cy="57926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dirty="0">
                <a:solidFill>
                  <a:srgbClr val="007C6A"/>
                </a:solidFill>
                <a:latin typeface="宋体" panose="02010600030101010101" pitchFamily="2" charset="-122"/>
              </a:rPr>
              <a:t>查看当前数据库的</a:t>
            </a:r>
            <a:r>
              <a:rPr lang="en-US" altLang="zh-CN" sz="2400" b="1" dirty="0">
                <a:solidFill>
                  <a:srgbClr val="007C6A"/>
                </a:solidFill>
                <a:latin typeface="Verdana" panose="020B0604030504040204" pitchFamily="34" charset="0"/>
              </a:rPr>
              <a:t>key</a:t>
            </a:r>
            <a:r>
              <a:rPr lang="zh-CN" altLang="en-US" sz="2400" b="1" dirty="0">
                <a:solidFill>
                  <a:srgbClr val="007C6A"/>
                </a:solidFill>
                <a:latin typeface="宋体" panose="02010600030101010101" pitchFamily="2" charset="-122"/>
              </a:rPr>
              <a:t>的数量</a:t>
            </a:r>
            <a:endParaRPr lang="en-US" altLang="zh-CN" sz="2400" b="1" dirty="0">
              <a:solidFill>
                <a:srgbClr val="007C6A"/>
              </a:solidFill>
            </a:endParaRPr>
          </a:p>
        </p:txBody>
      </p:sp>
      <p:sp>
        <p:nvSpPr>
          <p:cNvPr id="19" name="矩形 18"/>
          <p:cNvSpPr/>
          <p:nvPr/>
        </p:nvSpPr>
        <p:spPr>
          <a:xfrm>
            <a:off x="2805635" y="1937477"/>
            <a:ext cx="2531462" cy="580415"/>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dirty="0">
                <a:solidFill>
                  <a:srgbClr val="007C6A"/>
                </a:solidFill>
                <a:latin typeface="宋体" panose="02010600030101010101" pitchFamily="2" charset="-122"/>
              </a:rPr>
              <a:t>清空当前库</a:t>
            </a:r>
            <a:endParaRPr lang="en-US" altLang="zh-CN" sz="2400" b="1" dirty="0">
              <a:solidFill>
                <a:srgbClr val="007C6A"/>
              </a:solidFill>
            </a:endParaRPr>
          </a:p>
        </p:txBody>
      </p:sp>
      <p:sp>
        <p:nvSpPr>
          <p:cNvPr id="20" name="矩形 19"/>
          <p:cNvSpPr/>
          <p:nvPr/>
        </p:nvSpPr>
        <p:spPr>
          <a:xfrm>
            <a:off x="2805635" y="3315590"/>
            <a:ext cx="2686954" cy="57708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dirty="0">
                <a:solidFill>
                  <a:srgbClr val="007C6A"/>
                </a:solidFill>
                <a:latin typeface="宋体" panose="02010600030101010101" pitchFamily="2" charset="-122"/>
              </a:rPr>
              <a:t>通杀全部库 </a:t>
            </a:r>
            <a:endParaRPr lang="en-US" altLang="zh-CN" sz="2400" b="1" dirty="0">
              <a:solidFill>
                <a:srgbClr val="007C6A"/>
              </a:solidFill>
            </a:endParaRPr>
          </a:p>
        </p:txBody>
      </p:sp>
    </p:spTree>
    <p:custDataLst>
      <p:tags r:id="rId1"/>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79063" y="117"/>
            <a:ext cx="3220754"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--String</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6" name="矩形 5"/>
          <p:cNvSpPr/>
          <p:nvPr/>
        </p:nvSpPr>
        <p:spPr>
          <a:xfrm>
            <a:off x="655164" y="1365988"/>
            <a:ext cx="7992888" cy="3046988"/>
          </a:xfrm>
          <a:prstGeom prst="rect">
            <a:avLst/>
          </a:prstGeom>
        </p:spPr>
        <p:txBody>
          <a:bodyPr wrap="square">
            <a:spAutoFit/>
          </a:bodyPr>
          <a:lstStyle/>
          <a:p>
            <a:pPr marL="285750" indent="-285750">
              <a:buFont typeface="Wingdings" panose="05000000000000000000" pitchFamily="2" charset="2"/>
              <a:buChar char="Ø"/>
            </a:pPr>
            <a:r>
              <a:rPr lang="en-US" altLang="zh-CN" sz="2400" b="1">
                <a:solidFill>
                  <a:srgbClr val="007C6A"/>
                </a:solidFill>
                <a:latin typeface="+mn-ea"/>
              </a:rPr>
              <a:t>String</a:t>
            </a:r>
            <a:r>
              <a:rPr lang="zh-CN" altLang="en-US" sz="2400" b="1">
                <a:solidFill>
                  <a:srgbClr val="007C6A"/>
                </a:solidFill>
                <a:latin typeface="+mn-ea"/>
              </a:rPr>
              <a:t>是</a:t>
            </a:r>
            <a:r>
              <a:rPr lang="en-US" altLang="zh-CN" sz="2400" b="1">
                <a:solidFill>
                  <a:srgbClr val="007C6A"/>
                </a:solidFill>
                <a:latin typeface="+mn-ea"/>
              </a:rPr>
              <a:t>Redis</a:t>
            </a:r>
            <a:r>
              <a:rPr lang="zh-CN" altLang="en-US" sz="2400" b="1">
                <a:solidFill>
                  <a:srgbClr val="007C6A"/>
                </a:solidFill>
                <a:latin typeface="+mn-ea"/>
              </a:rPr>
              <a:t>最基本的类型，你可以理解成与</a:t>
            </a:r>
            <a:r>
              <a:rPr lang="en-US" altLang="zh-CN" sz="2400" b="1">
                <a:solidFill>
                  <a:srgbClr val="007C6A"/>
                </a:solidFill>
                <a:latin typeface="+mn-ea"/>
              </a:rPr>
              <a:t>Memcached</a:t>
            </a:r>
            <a:r>
              <a:rPr lang="zh-CN" altLang="en-US" sz="2400" b="1">
                <a:solidFill>
                  <a:srgbClr val="007C6A"/>
                </a:solidFill>
                <a:latin typeface="+mn-ea"/>
              </a:rPr>
              <a:t>一模一样的类型，一个</a:t>
            </a:r>
            <a:r>
              <a:rPr lang="en-US" altLang="zh-CN" sz="2400" b="1">
                <a:solidFill>
                  <a:srgbClr val="007C6A"/>
                </a:solidFill>
                <a:latin typeface="+mn-ea"/>
              </a:rPr>
              <a:t>key</a:t>
            </a:r>
            <a:r>
              <a:rPr lang="zh-CN" altLang="en-US" sz="2400" b="1">
                <a:solidFill>
                  <a:srgbClr val="007C6A"/>
                </a:solidFill>
                <a:latin typeface="+mn-ea"/>
              </a:rPr>
              <a:t>对应一个</a:t>
            </a:r>
            <a:r>
              <a:rPr lang="en-US" altLang="zh-CN" sz="2400" b="1">
                <a:solidFill>
                  <a:srgbClr val="007C6A"/>
                </a:solidFill>
                <a:latin typeface="+mn-ea"/>
              </a:rPr>
              <a:t>value</a:t>
            </a:r>
            <a:r>
              <a:rPr lang="zh-CN" altLang="en-US" sz="2400" b="1">
                <a:solidFill>
                  <a:srgbClr val="007C6A"/>
                </a:solidFill>
                <a:latin typeface="+mn-ea"/>
              </a:rPr>
              <a:t>。</a:t>
            </a:r>
          </a:p>
          <a:p>
            <a:endParaRPr lang="zh-CN" altLang="en-US" sz="2400" b="1">
              <a:solidFill>
                <a:srgbClr val="007C6A"/>
              </a:solidFill>
              <a:latin typeface="+mn-ea"/>
            </a:endParaRPr>
          </a:p>
          <a:p>
            <a:pPr marL="285750" indent="-285750">
              <a:buFont typeface="Wingdings" panose="05000000000000000000" pitchFamily="2" charset="2"/>
              <a:buChar char="Ø"/>
            </a:pPr>
            <a:r>
              <a:rPr lang="en-US" altLang="zh-CN" sz="2400" b="1">
                <a:solidFill>
                  <a:srgbClr val="007C6A"/>
                </a:solidFill>
                <a:latin typeface="+mn-ea"/>
              </a:rPr>
              <a:t>String</a:t>
            </a:r>
            <a:r>
              <a:rPr lang="zh-CN" altLang="en-US" sz="2400" b="1">
                <a:solidFill>
                  <a:srgbClr val="007C6A"/>
                </a:solidFill>
                <a:latin typeface="+mn-ea"/>
              </a:rPr>
              <a:t>类型是二进制安全的。意味着</a:t>
            </a:r>
            <a:r>
              <a:rPr lang="en-US" altLang="zh-CN" sz="2400" b="1">
                <a:solidFill>
                  <a:srgbClr val="007C6A"/>
                </a:solidFill>
                <a:latin typeface="+mn-ea"/>
              </a:rPr>
              <a:t>Redis</a:t>
            </a:r>
            <a:r>
              <a:rPr lang="zh-CN" altLang="en-US" sz="2400" b="1">
                <a:solidFill>
                  <a:srgbClr val="007C6A"/>
                </a:solidFill>
                <a:latin typeface="+mn-ea"/>
              </a:rPr>
              <a:t>的</a:t>
            </a:r>
            <a:r>
              <a:rPr lang="en-US" altLang="zh-CN" sz="2400" b="1">
                <a:solidFill>
                  <a:srgbClr val="007C6A"/>
                </a:solidFill>
                <a:latin typeface="+mn-ea"/>
              </a:rPr>
              <a:t>string</a:t>
            </a:r>
            <a:r>
              <a:rPr lang="zh-CN" altLang="en-US" sz="2400" b="1">
                <a:solidFill>
                  <a:srgbClr val="007C6A"/>
                </a:solidFill>
                <a:latin typeface="+mn-ea"/>
              </a:rPr>
              <a:t>可以包含任何数据。比如</a:t>
            </a:r>
            <a:r>
              <a:rPr lang="en-US" altLang="zh-CN" sz="2400" b="1">
                <a:solidFill>
                  <a:srgbClr val="007C6A"/>
                </a:solidFill>
                <a:latin typeface="+mn-ea"/>
              </a:rPr>
              <a:t>jpg</a:t>
            </a:r>
            <a:r>
              <a:rPr lang="zh-CN" altLang="en-US" sz="2400" b="1">
                <a:solidFill>
                  <a:srgbClr val="007C6A"/>
                </a:solidFill>
                <a:latin typeface="+mn-ea"/>
              </a:rPr>
              <a:t>图片或者序列化的对象 。</a:t>
            </a:r>
          </a:p>
          <a:p>
            <a:endParaRPr lang="zh-CN" altLang="en-US" sz="2400" b="1">
              <a:solidFill>
                <a:srgbClr val="007C6A"/>
              </a:solidFill>
              <a:latin typeface="+mn-ea"/>
            </a:endParaRPr>
          </a:p>
          <a:p>
            <a:pPr marL="285750" indent="-285750">
              <a:buFont typeface="Wingdings" panose="05000000000000000000" pitchFamily="2" charset="2"/>
              <a:buChar char="Ø"/>
            </a:pPr>
            <a:r>
              <a:rPr lang="en-US" altLang="zh-CN" sz="2400" b="1">
                <a:solidFill>
                  <a:srgbClr val="007C6A"/>
                </a:solidFill>
                <a:latin typeface="+mn-ea"/>
              </a:rPr>
              <a:t>String</a:t>
            </a:r>
            <a:r>
              <a:rPr lang="zh-CN" altLang="en-US" sz="2400" b="1">
                <a:solidFill>
                  <a:srgbClr val="007C6A"/>
                </a:solidFill>
                <a:latin typeface="+mn-ea"/>
              </a:rPr>
              <a:t>类型是</a:t>
            </a:r>
            <a:r>
              <a:rPr lang="en-US" altLang="zh-CN" sz="2400" b="1">
                <a:solidFill>
                  <a:srgbClr val="007C6A"/>
                </a:solidFill>
                <a:latin typeface="+mn-ea"/>
              </a:rPr>
              <a:t>Redis</a:t>
            </a:r>
            <a:r>
              <a:rPr lang="zh-CN" altLang="en-US" sz="2400" b="1">
                <a:solidFill>
                  <a:srgbClr val="007C6A"/>
                </a:solidFill>
                <a:latin typeface="+mn-ea"/>
              </a:rPr>
              <a:t>最基本的数据类型，一个</a:t>
            </a:r>
            <a:r>
              <a:rPr lang="en-US" altLang="zh-CN" sz="2400" b="1">
                <a:solidFill>
                  <a:srgbClr val="007C6A"/>
                </a:solidFill>
                <a:latin typeface="+mn-ea"/>
              </a:rPr>
              <a:t>Redis</a:t>
            </a:r>
            <a:r>
              <a:rPr lang="zh-CN" altLang="en-US" sz="2400" b="1">
                <a:solidFill>
                  <a:srgbClr val="007C6A"/>
                </a:solidFill>
                <a:latin typeface="+mn-ea"/>
              </a:rPr>
              <a:t>中字符串</a:t>
            </a:r>
            <a:r>
              <a:rPr lang="en-US" altLang="zh-CN" sz="2400" b="1">
                <a:solidFill>
                  <a:srgbClr val="007C6A"/>
                </a:solidFill>
                <a:latin typeface="+mn-ea"/>
              </a:rPr>
              <a:t>value</a:t>
            </a:r>
            <a:r>
              <a:rPr lang="zh-CN" altLang="en-US" sz="2400" b="1">
                <a:solidFill>
                  <a:srgbClr val="007C6A"/>
                </a:solidFill>
                <a:latin typeface="+mn-ea"/>
              </a:rPr>
              <a:t>最多可以是</a:t>
            </a:r>
            <a:r>
              <a:rPr lang="en-US" altLang="zh-CN" sz="2400" b="1">
                <a:solidFill>
                  <a:srgbClr val="007C6A"/>
                </a:solidFill>
                <a:latin typeface="+mn-ea"/>
              </a:rPr>
              <a:t>512M</a:t>
            </a:r>
            <a:endParaRPr lang="zh-CN" altLang="en-US" sz="2400" b="1">
              <a:solidFill>
                <a:srgbClr val="007C6A"/>
              </a:solidFill>
              <a:latin typeface="+mn-ea"/>
            </a:endParaRPr>
          </a:p>
        </p:txBody>
      </p:sp>
      <p:sp>
        <p:nvSpPr>
          <p:cNvPr id="7" name="矩形 6"/>
          <p:cNvSpPr/>
          <p:nvPr/>
        </p:nvSpPr>
        <p:spPr>
          <a:xfrm>
            <a:off x="479063" y="523828"/>
            <a:ext cx="1271502" cy="523220"/>
          </a:xfrm>
          <a:prstGeom prst="rect">
            <a:avLst/>
          </a:prstGeom>
        </p:spPr>
        <p:txBody>
          <a:bodyPr wrap="none">
            <a:spAutoFit/>
          </a:bodyPr>
          <a:lstStyle/>
          <a:p>
            <a:r>
              <a:rPr lang="en-US" altLang="zh-CN" sz="2800" b="1" dirty="0">
                <a:solidFill>
                  <a:srgbClr val="007C6A"/>
                </a:solidFill>
                <a:latin typeface="+mn-ea"/>
              </a:rPr>
              <a:t>String</a:t>
            </a:r>
            <a:endParaRPr lang="zh-CN" altLang="en-US" sz="2800" dirty="0">
              <a:solidFill>
                <a:srgbClr val="007C6A"/>
              </a:solidFill>
            </a:endParaRPr>
          </a:p>
        </p:txBody>
      </p:sp>
    </p:spTree>
    <p:custDataLst>
      <p:tags r:id="rId1"/>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79063" y="22284"/>
            <a:ext cx="4390946"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—String</a:t>
            </a:r>
            <a:r>
              <a:rPr lang="zh-CN" altLang="en-US" sz="2000" dirty="0">
                <a:effectLst>
                  <a:outerShdw blurRad="38100" dist="19050" dir="2700000" algn="tl" rotWithShape="0">
                    <a:schemeClr val="dk1">
                      <a:alpha val="40000"/>
                    </a:schemeClr>
                  </a:outerShdw>
                </a:effectLst>
              </a:rPr>
              <a:t>（</a:t>
            </a:r>
            <a:r>
              <a:rPr lang="en-US" altLang="zh-CN" sz="2000" dirty="0">
                <a:effectLst>
                  <a:outerShdw blurRad="38100" dist="19050" dir="2700000" algn="tl" rotWithShape="0">
                    <a:schemeClr val="dk1">
                      <a:alpha val="40000"/>
                    </a:schemeClr>
                  </a:outerShdw>
                </a:effectLst>
              </a:rPr>
              <a:t>15</a:t>
            </a:r>
            <a:r>
              <a:rPr lang="zh-CN" altLang="en-US" sz="2000" dirty="0">
                <a:effectLst>
                  <a:outerShdw blurRad="38100" dist="19050" dir="2700000" algn="tl" rotWithShape="0">
                    <a:schemeClr val="dk1">
                      <a:alpha val="40000"/>
                    </a:schemeClr>
                  </a:outerShdw>
                </a:effectLst>
              </a:rPr>
              <a:t>个）</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8" name="矩形 7"/>
          <p:cNvSpPr/>
          <p:nvPr/>
        </p:nvSpPr>
        <p:spPr>
          <a:xfrm>
            <a:off x="501818" y="400227"/>
            <a:ext cx="1886350"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a:solidFill>
                  <a:srgbClr val="007C6A"/>
                </a:solidFill>
              </a:rPr>
              <a:t>get   &lt;key&gt;</a:t>
            </a:r>
          </a:p>
        </p:txBody>
      </p:sp>
      <p:sp>
        <p:nvSpPr>
          <p:cNvPr id="9" name="矩形 8"/>
          <p:cNvSpPr/>
          <p:nvPr/>
        </p:nvSpPr>
        <p:spPr>
          <a:xfrm>
            <a:off x="3715911" y="407930"/>
            <a:ext cx="2848857" cy="583108"/>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dirty="0">
                <a:solidFill>
                  <a:srgbClr val="007C6A"/>
                </a:solidFill>
              </a:rPr>
              <a:t>查询对应键值</a:t>
            </a:r>
            <a:endParaRPr lang="en-US" altLang="zh-CN" sz="2400" b="1" dirty="0">
              <a:solidFill>
                <a:srgbClr val="007C6A"/>
              </a:solidFill>
            </a:endParaRPr>
          </a:p>
        </p:txBody>
      </p:sp>
      <p:sp>
        <p:nvSpPr>
          <p:cNvPr id="10" name="矩形 9"/>
          <p:cNvSpPr/>
          <p:nvPr/>
        </p:nvSpPr>
        <p:spPr>
          <a:xfrm>
            <a:off x="496478" y="1126623"/>
            <a:ext cx="3002489"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dirty="0">
                <a:solidFill>
                  <a:srgbClr val="007C6A"/>
                </a:solidFill>
              </a:rPr>
              <a:t>set   &lt;key&gt;  &lt;value&gt;</a:t>
            </a:r>
          </a:p>
        </p:txBody>
      </p:sp>
      <p:sp>
        <p:nvSpPr>
          <p:cNvPr id="11" name="矩形 10"/>
          <p:cNvSpPr/>
          <p:nvPr/>
        </p:nvSpPr>
        <p:spPr>
          <a:xfrm>
            <a:off x="3699817" y="1077216"/>
            <a:ext cx="2539478"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dirty="0">
                <a:solidFill>
                  <a:srgbClr val="007C6A"/>
                </a:solidFill>
              </a:rPr>
              <a:t>添加键值对</a:t>
            </a:r>
            <a:endParaRPr lang="en-US" altLang="zh-CN" sz="2400" b="1" dirty="0">
              <a:solidFill>
                <a:srgbClr val="007C6A"/>
              </a:solidFill>
            </a:endParaRPr>
          </a:p>
        </p:txBody>
      </p:sp>
      <p:sp>
        <p:nvSpPr>
          <p:cNvPr id="12" name="矩形 11"/>
          <p:cNvSpPr/>
          <p:nvPr/>
        </p:nvSpPr>
        <p:spPr>
          <a:xfrm>
            <a:off x="503449" y="1828603"/>
            <a:ext cx="3517566" cy="589072"/>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dirty="0">
                <a:solidFill>
                  <a:srgbClr val="007C6A"/>
                </a:solidFill>
              </a:rPr>
              <a:t>append  &lt;key&gt;  &lt;value&gt;</a:t>
            </a:r>
          </a:p>
        </p:txBody>
      </p:sp>
      <p:sp>
        <p:nvSpPr>
          <p:cNvPr id="13" name="矩形 12"/>
          <p:cNvSpPr/>
          <p:nvPr/>
        </p:nvSpPr>
        <p:spPr>
          <a:xfrm>
            <a:off x="4021015" y="1772954"/>
            <a:ext cx="4070345" cy="1134413"/>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dirty="0">
                <a:solidFill>
                  <a:srgbClr val="007C6A"/>
                </a:solidFill>
              </a:rPr>
              <a:t>将给定的</a:t>
            </a:r>
            <a:r>
              <a:rPr lang="en-US" altLang="zh-CN" sz="2400" b="1" dirty="0">
                <a:solidFill>
                  <a:srgbClr val="007C6A"/>
                </a:solidFill>
              </a:rPr>
              <a:t>&lt;value&gt; </a:t>
            </a:r>
            <a:r>
              <a:rPr lang="zh-CN" altLang="en-US" sz="2400" b="1" dirty="0">
                <a:solidFill>
                  <a:srgbClr val="007C6A"/>
                </a:solidFill>
              </a:rPr>
              <a:t>追加</a:t>
            </a:r>
            <a:endParaRPr lang="en-US" altLang="zh-CN" sz="2400" b="1" dirty="0">
              <a:solidFill>
                <a:srgbClr val="007C6A"/>
              </a:solidFill>
            </a:endParaRPr>
          </a:p>
          <a:p>
            <a:pPr lvl="1">
              <a:lnSpc>
                <a:spcPct val="150000"/>
              </a:lnSpc>
            </a:pPr>
            <a:r>
              <a:rPr lang="zh-CN" altLang="en-US" sz="2400" b="1" dirty="0">
                <a:solidFill>
                  <a:srgbClr val="007C6A"/>
                </a:solidFill>
              </a:rPr>
              <a:t>    到原值的末尾</a:t>
            </a:r>
            <a:endParaRPr lang="en-US" altLang="zh-CN" sz="2400" b="1" dirty="0">
              <a:solidFill>
                <a:srgbClr val="007C6A"/>
              </a:solidFill>
            </a:endParaRPr>
          </a:p>
        </p:txBody>
      </p:sp>
      <p:sp>
        <p:nvSpPr>
          <p:cNvPr id="14" name="矩形 13"/>
          <p:cNvSpPr/>
          <p:nvPr/>
        </p:nvSpPr>
        <p:spPr>
          <a:xfrm>
            <a:off x="496221" y="2918719"/>
            <a:ext cx="2215350" cy="589072"/>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dirty="0" err="1">
                <a:solidFill>
                  <a:srgbClr val="007C6A"/>
                </a:solidFill>
              </a:rPr>
              <a:t>strlen</a:t>
            </a:r>
            <a:r>
              <a:rPr lang="en-US" altLang="zh-CN" sz="2400" b="1" dirty="0">
                <a:solidFill>
                  <a:srgbClr val="007C6A"/>
                </a:solidFill>
              </a:rPr>
              <a:t>  &lt;key&gt;</a:t>
            </a:r>
          </a:p>
        </p:txBody>
      </p:sp>
      <p:sp>
        <p:nvSpPr>
          <p:cNvPr id="15" name="矩形 14"/>
          <p:cNvSpPr/>
          <p:nvPr/>
        </p:nvSpPr>
        <p:spPr>
          <a:xfrm>
            <a:off x="3715911" y="2938024"/>
            <a:ext cx="2848857"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dirty="0">
                <a:solidFill>
                  <a:srgbClr val="007C6A"/>
                </a:solidFill>
              </a:rPr>
              <a:t>获得值的长度</a:t>
            </a:r>
            <a:endParaRPr lang="en-US" altLang="zh-CN" sz="2400" b="1" dirty="0">
              <a:solidFill>
                <a:srgbClr val="007C6A"/>
              </a:solidFill>
            </a:endParaRPr>
          </a:p>
        </p:txBody>
      </p:sp>
      <p:sp>
        <p:nvSpPr>
          <p:cNvPr id="16" name="矩形 15"/>
          <p:cNvSpPr/>
          <p:nvPr/>
        </p:nvSpPr>
        <p:spPr>
          <a:xfrm>
            <a:off x="3699817" y="3689283"/>
            <a:ext cx="3831498" cy="1134413"/>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dirty="0">
                <a:solidFill>
                  <a:srgbClr val="007C6A"/>
                </a:solidFill>
              </a:rPr>
              <a:t>只有在 </a:t>
            </a:r>
            <a:r>
              <a:rPr lang="en-US" altLang="zh-CN" sz="2400" b="1" dirty="0">
                <a:solidFill>
                  <a:srgbClr val="007C6A"/>
                </a:solidFill>
              </a:rPr>
              <a:t>key </a:t>
            </a:r>
            <a:r>
              <a:rPr lang="zh-CN" altLang="en-US" sz="2400" b="1" dirty="0">
                <a:solidFill>
                  <a:srgbClr val="007C6A"/>
                </a:solidFill>
              </a:rPr>
              <a:t>不存在时</a:t>
            </a:r>
            <a:endParaRPr lang="en-US" altLang="zh-CN" sz="2400" b="1" dirty="0">
              <a:solidFill>
                <a:srgbClr val="007C6A"/>
              </a:solidFill>
            </a:endParaRPr>
          </a:p>
          <a:p>
            <a:pPr lvl="1">
              <a:lnSpc>
                <a:spcPct val="150000"/>
              </a:lnSpc>
            </a:pPr>
            <a:r>
              <a:rPr lang="en-US" altLang="zh-CN" sz="2400" b="1" dirty="0">
                <a:solidFill>
                  <a:srgbClr val="007C6A"/>
                </a:solidFill>
              </a:rPr>
              <a:t>    </a:t>
            </a:r>
            <a:r>
              <a:rPr lang="zh-CN" altLang="en-US" sz="2400" b="1" dirty="0">
                <a:solidFill>
                  <a:srgbClr val="007C6A"/>
                </a:solidFill>
              </a:rPr>
              <a:t>设置 </a:t>
            </a:r>
            <a:r>
              <a:rPr lang="en-US" altLang="zh-CN" sz="2400" b="1" dirty="0">
                <a:solidFill>
                  <a:srgbClr val="007C6A"/>
                </a:solidFill>
              </a:rPr>
              <a:t>key </a:t>
            </a:r>
            <a:r>
              <a:rPr lang="zh-CN" altLang="en-US" sz="2400" b="1" dirty="0">
                <a:solidFill>
                  <a:srgbClr val="007C6A"/>
                </a:solidFill>
              </a:rPr>
              <a:t>的值</a:t>
            </a:r>
          </a:p>
        </p:txBody>
      </p:sp>
      <p:sp>
        <p:nvSpPr>
          <p:cNvPr id="17" name="矩形 16"/>
          <p:cNvSpPr/>
          <p:nvPr/>
        </p:nvSpPr>
        <p:spPr>
          <a:xfrm>
            <a:off x="479063" y="3693382"/>
            <a:ext cx="3236848"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dirty="0" err="1">
                <a:solidFill>
                  <a:srgbClr val="007C6A"/>
                </a:solidFill>
              </a:rPr>
              <a:t>setnx</a:t>
            </a:r>
            <a:r>
              <a:rPr lang="en-US" altLang="zh-CN" sz="2400" b="1" dirty="0">
                <a:solidFill>
                  <a:srgbClr val="007C6A"/>
                </a:solidFill>
              </a:rPr>
              <a:t>  &lt;key&gt;  &lt;value&gt;</a:t>
            </a:r>
          </a:p>
        </p:txBody>
      </p:sp>
    </p:spTree>
    <p:custDataLst>
      <p:tags r:id="rId1"/>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79063" y="117"/>
            <a:ext cx="3220754"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--String</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18" name="矩形 17"/>
          <p:cNvSpPr/>
          <p:nvPr/>
        </p:nvSpPr>
        <p:spPr>
          <a:xfrm>
            <a:off x="479063" y="276605"/>
            <a:ext cx="1891800"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incr</a:t>
            </a:r>
            <a:r>
              <a:rPr lang="en-US" altLang="zh-CN" sz="2400" b="1">
                <a:solidFill>
                  <a:srgbClr val="007C6A"/>
                </a:solidFill>
              </a:rPr>
              <a:t>  &lt;key&gt;</a:t>
            </a:r>
          </a:p>
        </p:txBody>
      </p:sp>
      <p:sp>
        <p:nvSpPr>
          <p:cNvPr id="19" name="矩形 18"/>
          <p:cNvSpPr/>
          <p:nvPr/>
        </p:nvSpPr>
        <p:spPr>
          <a:xfrm>
            <a:off x="544607" y="803287"/>
            <a:ext cx="6798656" cy="1200329"/>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dirty="0">
                <a:solidFill>
                  <a:srgbClr val="007C6A"/>
                </a:solidFill>
              </a:rPr>
              <a:t>将 </a:t>
            </a:r>
            <a:r>
              <a:rPr lang="en-US" altLang="zh-CN" sz="2400" b="1" dirty="0">
                <a:solidFill>
                  <a:srgbClr val="007C6A"/>
                </a:solidFill>
              </a:rPr>
              <a:t>key </a:t>
            </a:r>
            <a:r>
              <a:rPr lang="zh-CN" altLang="en-US" sz="2400" b="1" dirty="0">
                <a:solidFill>
                  <a:srgbClr val="007C6A"/>
                </a:solidFill>
              </a:rPr>
              <a:t>中储存的数字值增</a:t>
            </a:r>
            <a:r>
              <a:rPr lang="en-US" altLang="zh-CN" sz="2400" b="1" dirty="0">
                <a:solidFill>
                  <a:srgbClr val="007C6A"/>
                </a:solidFill>
              </a:rPr>
              <a:t>1</a:t>
            </a:r>
          </a:p>
          <a:p>
            <a:pPr marL="800100" lvl="1" indent="-342900">
              <a:lnSpc>
                <a:spcPct val="150000"/>
              </a:lnSpc>
              <a:buFont typeface="Arial" panose="020B0604020202020204" pitchFamily="34" charset="0"/>
              <a:buChar char="•"/>
            </a:pPr>
            <a:r>
              <a:rPr lang="zh-CN" altLang="en-US" sz="2400" b="1" dirty="0">
                <a:solidFill>
                  <a:srgbClr val="007C6A"/>
                </a:solidFill>
              </a:rPr>
              <a:t>只能对数字值操作，如果为空，新增值为</a:t>
            </a:r>
            <a:r>
              <a:rPr lang="en-US" altLang="zh-CN" sz="2400" b="1" dirty="0">
                <a:solidFill>
                  <a:srgbClr val="007C6A"/>
                </a:solidFill>
              </a:rPr>
              <a:t>1</a:t>
            </a:r>
          </a:p>
        </p:txBody>
      </p:sp>
      <p:sp>
        <p:nvSpPr>
          <p:cNvPr id="20" name="矩形 19"/>
          <p:cNvSpPr/>
          <p:nvPr/>
        </p:nvSpPr>
        <p:spPr>
          <a:xfrm>
            <a:off x="544607" y="1883967"/>
            <a:ext cx="1971950"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decr</a:t>
            </a:r>
            <a:r>
              <a:rPr lang="en-US" altLang="zh-CN" sz="2400" b="1">
                <a:solidFill>
                  <a:srgbClr val="007C6A"/>
                </a:solidFill>
              </a:rPr>
              <a:t>  &lt;key&gt;</a:t>
            </a:r>
          </a:p>
        </p:txBody>
      </p:sp>
      <p:sp>
        <p:nvSpPr>
          <p:cNvPr id="21" name="矩形 20"/>
          <p:cNvSpPr/>
          <p:nvPr/>
        </p:nvSpPr>
        <p:spPr>
          <a:xfrm>
            <a:off x="610151" y="2410649"/>
            <a:ext cx="6798656" cy="1200329"/>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将 </a:t>
            </a:r>
            <a:r>
              <a:rPr lang="en-US" altLang="zh-CN" sz="2400" b="1">
                <a:solidFill>
                  <a:srgbClr val="007C6A"/>
                </a:solidFill>
              </a:rPr>
              <a:t>key </a:t>
            </a:r>
            <a:r>
              <a:rPr lang="zh-CN" altLang="en-US" sz="2400" b="1">
                <a:solidFill>
                  <a:srgbClr val="007C6A"/>
                </a:solidFill>
              </a:rPr>
              <a:t>中储存的数字值减</a:t>
            </a:r>
            <a:r>
              <a:rPr lang="en-US" altLang="zh-CN" sz="2400" b="1">
                <a:solidFill>
                  <a:srgbClr val="007C6A"/>
                </a:solidFill>
              </a:rPr>
              <a:t>1</a:t>
            </a:r>
          </a:p>
          <a:p>
            <a:pPr marL="800100" lvl="1" indent="-342900">
              <a:lnSpc>
                <a:spcPct val="150000"/>
              </a:lnSpc>
              <a:buFont typeface="Arial" panose="020B0604020202020204" pitchFamily="34" charset="0"/>
              <a:buChar char="•"/>
            </a:pPr>
            <a:r>
              <a:rPr lang="zh-CN" altLang="en-US" sz="2400" b="1">
                <a:solidFill>
                  <a:srgbClr val="007C6A"/>
                </a:solidFill>
              </a:rPr>
              <a:t>只能对数字值操作，如果为空，新增值为</a:t>
            </a:r>
            <a:r>
              <a:rPr lang="en-US" altLang="zh-CN" sz="2400" b="1">
                <a:solidFill>
                  <a:srgbClr val="007C6A"/>
                </a:solidFill>
              </a:rPr>
              <a:t>-1</a:t>
            </a:r>
          </a:p>
        </p:txBody>
      </p:sp>
      <p:sp>
        <p:nvSpPr>
          <p:cNvPr id="22" name="矩形 21"/>
          <p:cNvSpPr/>
          <p:nvPr/>
        </p:nvSpPr>
        <p:spPr>
          <a:xfrm>
            <a:off x="610151" y="3712104"/>
            <a:ext cx="4403578"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incrby</a:t>
            </a:r>
            <a:r>
              <a:rPr lang="en-US" altLang="zh-CN" sz="2400" b="1">
                <a:solidFill>
                  <a:srgbClr val="007C6A"/>
                </a:solidFill>
              </a:rPr>
              <a:t> / </a:t>
            </a:r>
            <a:r>
              <a:rPr lang="en-US" altLang="zh-CN" sz="2400" b="1" err="1">
                <a:solidFill>
                  <a:srgbClr val="007C6A"/>
                </a:solidFill>
              </a:rPr>
              <a:t>decrby</a:t>
            </a:r>
            <a:r>
              <a:rPr lang="en-US" altLang="zh-CN" sz="2400" b="1">
                <a:solidFill>
                  <a:srgbClr val="007C6A"/>
                </a:solidFill>
              </a:rPr>
              <a:t>  &lt;key&gt;  &lt;</a:t>
            </a:r>
            <a:r>
              <a:rPr lang="zh-CN" altLang="en-US" sz="2400" b="1">
                <a:solidFill>
                  <a:srgbClr val="007C6A"/>
                </a:solidFill>
              </a:rPr>
              <a:t>步长</a:t>
            </a:r>
            <a:r>
              <a:rPr lang="en-US" altLang="zh-CN" sz="2400" b="1">
                <a:solidFill>
                  <a:srgbClr val="007C6A"/>
                </a:solidFill>
              </a:rPr>
              <a:t>&gt;</a:t>
            </a:r>
          </a:p>
        </p:txBody>
      </p:sp>
      <p:sp>
        <p:nvSpPr>
          <p:cNvPr id="23" name="矩形 22"/>
          <p:cNvSpPr/>
          <p:nvPr/>
        </p:nvSpPr>
        <p:spPr>
          <a:xfrm>
            <a:off x="675695" y="4238786"/>
            <a:ext cx="6827446"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将 </a:t>
            </a:r>
            <a:r>
              <a:rPr lang="en-US" altLang="zh-CN" sz="2400" b="1">
                <a:solidFill>
                  <a:srgbClr val="007C6A"/>
                </a:solidFill>
              </a:rPr>
              <a:t>key </a:t>
            </a:r>
            <a:r>
              <a:rPr lang="zh-CN" altLang="en-US" sz="2400" b="1">
                <a:solidFill>
                  <a:srgbClr val="007C6A"/>
                </a:solidFill>
              </a:rPr>
              <a:t>中储存的数字值增减。自定义步长。</a:t>
            </a:r>
            <a:endParaRPr lang="en-US" altLang="zh-CN" sz="2400" b="1">
              <a:solidFill>
                <a:srgbClr val="007C6A"/>
              </a:solidFill>
            </a:endParaRPr>
          </a:p>
        </p:txBody>
      </p:sp>
    </p:spTree>
    <p:custDataLst>
      <p:tags r:id="rId1"/>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79063" y="117"/>
            <a:ext cx="3220754"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--String</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9" name="矩形 8"/>
          <p:cNvSpPr/>
          <p:nvPr/>
        </p:nvSpPr>
        <p:spPr>
          <a:xfrm>
            <a:off x="683568" y="424138"/>
            <a:ext cx="1459054" cy="583108"/>
          </a:xfrm>
          <a:prstGeom prst="rect">
            <a:avLst/>
          </a:prstGeom>
        </p:spPr>
        <p:txBody>
          <a:bodyPr wrap="none">
            <a:spAutoFit/>
          </a:bodyPr>
          <a:lstStyle/>
          <a:p>
            <a:pPr marL="342900" indent="-342900">
              <a:lnSpc>
                <a:spcPct val="150000"/>
              </a:lnSpc>
              <a:buFont typeface="Wingdings" panose="05000000000000000000" pitchFamily="2" charset="2"/>
              <a:buChar char="Ø"/>
            </a:pPr>
            <a:r>
              <a:rPr lang="zh-CN" altLang="en-US" sz="2400" b="1">
                <a:solidFill>
                  <a:srgbClr val="007C6A"/>
                </a:solidFill>
              </a:rPr>
              <a:t>原子性</a:t>
            </a:r>
            <a:endParaRPr lang="en-US" altLang="zh-CN" sz="2400" b="1">
              <a:solidFill>
                <a:srgbClr val="007C6A"/>
              </a:solidFill>
            </a:endParaRPr>
          </a:p>
        </p:txBody>
      </p:sp>
      <p:pic>
        <p:nvPicPr>
          <p:cNvPr id="10" name="图片 9"/>
          <p:cNvPicPr>
            <a:picLocks noChangeAspect="1"/>
          </p:cNvPicPr>
          <p:nvPr/>
        </p:nvPicPr>
        <p:blipFill>
          <a:blip r:embed="rId3"/>
          <a:stretch>
            <a:fillRect/>
          </a:stretch>
        </p:blipFill>
        <p:spPr>
          <a:xfrm>
            <a:off x="5111552" y="491595"/>
            <a:ext cx="3180952" cy="1761905"/>
          </a:xfrm>
          <a:prstGeom prst="rect">
            <a:avLst/>
          </a:prstGeom>
          <a:ln>
            <a:solidFill>
              <a:schemeClr val="accent1"/>
            </a:solidFill>
          </a:ln>
        </p:spPr>
      </p:pic>
      <p:sp>
        <p:nvSpPr>
          <p:cNvPr id="11" name="矩形 10"/>
          <p:cNvSpPr/>
          <p:nvPr/>
        </p:nvSpPr>
        <p:spPr>
          <a:xfrm>
            <a:off x="395536" y="1216226"/>
            <a:ext cx="4572000" cy="1200329"/>
          </a:xfrm>
          <a:prstGeom prst="rect">
            <a:avLst/>
          </a:prstGeom>
        </p:spPr>
        <p:txBody>
          <a:bodyPr>
            <a:spAutoFit/>
          </a:bodyPr>
          <a:lstStyle/>
          <a:p>
            <a:pPr marL="285750" indent="-285750">
              <a:buFont typeface="Arial" panose="020B0604020202020204" pitchFamily="34" charset="0"/>
              <a:buChar char="•"/>
            </a:pPr>
            <a:r>
              <a:rPr lang="zh-CN" altLang="en-US">
                <a:solidFill>
                  <a:srgbClr val="007C6A"/>
                </a:solidFill>
                <a:latin typeface="Arial" panose="020B0604020202020204" pitchFamily="34" charset="0"/>
              </a:rPr>
              <a:t>所谓原子操作是指不会被线程调度机制打断的操作；这种操作一旦开始，就一直运行到结束，中间不会有任何 </a:t>
            </a:r>
            <a:r>
              <a:rPr lang="en-US" altLang="zh-CN">
                <a:solidFill>
                  <a:srgbClr val="007C6A"/>
                </a:solidFill>
                <a:latin typeface="Arial" panose="020B0604020202020204" pitchFamily="34" charset="0"/>
              </a:rPr>
              <a:t>context switch </a:t>
            </a:r>
            <a:r>
              <a:rPr lang="zh-CN" altLang="en-US">
                <a:solidFill>
                  <a:srgbClr val="007C6A"/>
                </a:solidFill>
                <a:latin typeface="Arial" panose="020B0604020202020204" pitchFamily="34" charset="0"/>
              </a:rPr>
              <a:t>（切换到另一个线程）。</a:t>
            </a:r>
            <a:endParaRPr lang="zh-CN" altLang="en-US">
              <a:solidFill>
                <a:srgbClr val="007C6A"/>
              </a:solidFill>
            </a:endParaRPr>
          </a:p>
        </p:txBody>
      </p:sp>
      <p:sp>
        <p:nvSpPr>
          <p:cNvPr id="12" name="矩形 11"/>
          <p:cNvSpPr/>
          <p:nvPr/>
        </p:nvSpPr>
        <p:spPr>
          <a:xfrm>
            <a:off x="543556" y="2474844"/>
            <a:ext cx="7844868" cy="923330"/>
          </a:xfrm>
          <a:prstGeom prst="rect">
            <a:avLst/>
          </a:prstGeom>
        </p:spPr>
        <p:txBody>
          <a:bodyPr wrap="square">
            <a:spAutoFit/>
          </a:bodyPr>
          <a:lstStyle/>
          <a:p>
            <a:r>
              <a:rPr lang="zh-CN" altLang="en-US" dirty="0">
                <a:solidFill>
                  <a:srgbClr val="007C6A"/>
                </a:solidFill>
                <a:latin typeface="Hiragino Sans GB W3"/>
              </a:rPr>
              <a:t>（</a:t>
            </a:r>
            <a:r>
              <a:rPr lang="en-US" altLang="zh-CN" dirty="0">
                <a:solidFill>
                  <a:srgbClr val="007C6A"/>
                </a:solidFill>
                <a:latin typeface="Hiragino Sans GB W3"/>
              </a:rPr>
              <a:t>1</a:t>
            </a:r>
            <a:r>
              <a:rPr lang="zh-CN" altLang="en-US" dirty="0">
                <a:solidFill>
                  <a:srgbClr val="007C6A"/>
                </a:solidFill>
                <a:latin typeface="Hiragino Sans GB W3"/>
              </a:rPr>
              <a:t>） 在单线程中， 能够在单条指令中完成的操作都可以认为是</a:t>
            </a:r>
            <a:r>
              <a:rPr lang="en-US" altLang="zh-CN" dirty="0">
                <a:solidFill>
                  <a:srgbClr val="007C6A"/>
                </a:solidFill>
                <a:latin typeface="Hiragino Sans GB W3"/>
              </a:rPr>
              <a:t>" </a:t>
            </a:r>
            <a:r>
              <a:rPr lang="zh-CN" altLang="en-US" dirty="0">
                <a:solidFill>
                  <a:srgbClr val="007C6A"/>
                </a:solidFill>
                <a:latin typeface="Hiragino Sans GB W3"/>
              </a:rPr>
              <a:t>原子操作</a:t>
            </a:r>
            <a:r>
              <a:rPr lang="en-US" altLang="zh-CN" dirty="0">
                <a:solidFill>
                  <a:srgbClr val="007C6A"/>
                </a:solidFill>
                <a:latin typeface="Hiragino Sans GB W3"/>
              </a:rPr>
              <a:t>"</a:t>
            </a:r>
            <a:r>
              <a:rPr lang="zh-CN" altLang="en-US" dirty="0">
                <a:solidFill>
                  <a:srgbClr val="007C6A"/>
                </a:solidFill>
                <a:latin typeface="Hiragino Sans GB W3"/>
              </a:rPr>
              <a:t>，因为中断只能发生于指令之间。</a:t>
            </a:r>
          </a:p>
          <a:p>
            <a:r>
              <a:rPr lang="zh-CN" altLang="en-US" dirty="0">
                <a:solidFill>
                  <a:srgbClr val="007C6A"/>
                </a:solidFill>
                <a:latin typeface="Hiragino Sans GB W3"/>
              </a:rPr>
              <a:t>（</a:t>
            </a:r>
            <a:r>
              <a:rPr lang="en-US" altLang="zh-CN" dirty="0">
                <a:solidFill>
                  <a:srgbClr val="007C6A"/>
                </a:solidFill>
                <a:latin typeface="Hiragino Sans GB W3"/>
              </a:rPr>
              <a:t>2</a:t>
            </a:r>
            <a:r>
              <a:rPr lang="zh-CN" altLang="en-US" dirty="0">
                <a:solidFill>
                  <a:srgbClr val="007C6A"/>
                </a:solidFill>
                <a:latin typeface="Hiragino Sans GB W3"/>
              </a:rPr>
              <a:t>）在多线程中，不能被其它进程（线程）打断的操作就叫原子操作。</a:t>
            </a:r>
            <a:endParaRPr lang="zh-CN" altLang="en-US" b="0" i="0" dirty="0">
              <a:solidFill>
                <a:srgbClr val="007C6A"/>
              </a:solidFill>
              <a:effectLst/>
              <a:latin typeface="Hiragino Sans GB W3"/>
            </a:endParaRPr>
          </a:p>
        </p:txBody>
      </p:sp>
      <p:sp>
        <p:nvSpPr>
          <p:cNvPr id="13" name="矩形 12"/>
          <p:cNvSpPr/>
          <p:nvPr/>
        </p:nvSpPr>
        <p:spPr>
          <a:xfrm>
            <a:off x="634040" y="4169502"/>
            <a:ext cx="7844868" cy="369332"/>
          </a:xfrm>
          <a:prstGeom prst="rect">
            <a:avLst/>
          </a:prstGeom>
        </p:spPr>
        <p:txBody>
          <a:bodyPr wrap="square">
            <a:spAutoFit/>
          </a:bodyPr>
          <a:lstStyle/>
          <a:p>
            <a:r>
              <a:rPr lang="en-US" altLang="zh-CN" b="1" i="0" dirty="0">
                <a:solidFill>
                  <a:srgbClr val="007C6A"/>
                </a:solidFill>
                <a:effectLst/>
                <a:latin typeface="Hiragino Sans GB W3"/>
              </a:rPr>
              <a:t>java</a:t>
            </a:r>
            <a:r>
              <a:rPr lang="zh-CN" altLang="en-US" b="1" i="0" dirty="0">
                <a:solidFill>
                  <a:srgbClr val="007C6A"/>
                </a:solidFill>
                <a:effectLst/>
                <a:latin typeface="Hiragino Sans GB W3"/>
              </a:rPr>
              <a:t>中的</a:t>
            </a:r>
            <a:r>
              <a:rPr lang="en-US" altLang="zh-CN" b="1" i="0" dirty="0" err="1">
                <a:solidFill>
                  <a:srgbClr val="007C6A"/>
                </a:solidFill>
                <a:effectLst/>
                <a:latin typeface="Hiragino Sans GB W3"/>
              </a:rPr>
              <a:t>i</a:t>
            </a:r>
            <a:r>
              <a:rPr lang="en-US" altLang="zh-CN" b="1" i="0" dirty="0">
                <a:solidFill>
                  <a:srgbClr val="007C6A"/>
                </a:solidFill>
                <a:effectLst/>
                <a:latin typeface="Hiragino Sans GB W3"/>
              </a:rPr>
              <a:t>++</a:t>
            </a:r>
            <a:r>
              <a:rPr lang="zh-CN" altLang="en-US" b="1" i="0" dirty="0">
                <a:solidFill>
                  <a:srgbClr val="007C6A"/>
                </a:solidFill>
                <a:effectLst/>
                <a:latin typeface="Hiragino Sans GB W3"/>
              </a:rPr>
              <a:t>是否是原子操作？</a:t>
            </a:r>
          </a:p>
        </p:txBody>
      </p:sp>
      <p:sp>
        <p:nvSpPr>
          <p:cNvPr id="14" name="矩形 13"/>
          <p:cNvSpPr/>
          <p:nvPr/>
        </p:nvSpPr>
        <p:spPr>
          <a:xfrm>
            <a:off x="620788" y="3477961"/>
            <a:ext cx="7844868" cy="369332"/>
          </a:xfrm>
          <a:prstGeom prst="rect">
            <a:avLst/>
          </a:prstGeom>
        </p:spPr>
        <p:txBody>
          <a:bodyPr wrap="square">
            <a:spAutoFit/>
          </a:bodyPr>
          <a:lstStyle/>
          <a:p>
            <a:r>
              <a:rPr lang="en-US" altLang="zh-CN" b="1" dirty="0">
                <a:solidFill>
                  <a:srgbClr val="007C6A"/>
                </a:solidFill>
                <a:latin typeface="Hiragino Sans GB W3"/>
              </a:rPr>
              <a:t>Redis</a:t>
            </a:r>
            <a:r>
              <a:rPr lang="zh-CN" altLang="en-US" b="1" dirty="0">
                <a:solidFill>
                  <a:srgbClr val="007C6A"/>
                </a:solidFill>
                <a:latin typeface="Hiragino Sans GB W3"/>
              </a:rPr>
              <a:t>单命令的原子性主要得益于</a:t>
            </a:r>
            <a:r>
              <a:rPr lang="en-US" altLang="zh-CN" b="1" dirty="0">
                <a:solidFill>
                  <a:srgbClr val="007C6A"/>
                </a:solidFill>
                <a:latin typeface="Hiragino Sans GB W3"/>
              </a:rPr>
              <a:t>Redis</a:t>
            </a:r>
            <a:r>
              <a:rPr lang="zh-CN" altLang="en-US" b="1" dirty="0">
                <a:solidFill>
                  <a:srgbClr val="007C6A"/>
                </a:solidFill>
                <a:latin typeface="Hiragino Sans GB W3"/>
              </a:rPr>
              <a:t>的单线程</a:t>
            </a:r>
            <a:endParaRPr lang="zh-CN" altLang="en-US" b="1" i="0" dirty="0">
              <a:solidFill>
                <a:srgbClr val="007C6A"/>
              </a:solidFill>
              <a:effectLst/>
              <a:latin typeface="Hiragino Sans GB W3"/>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79063" y="117"/>
            <a:ext cx="3220754"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--String</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15" name="矩形 14"/>
          <p:cNvSpPr/>
          <p:nvPr/>
        </p:nvSpPr>
        <p:spPr>
          <a:xfrm>
            <a:off x="479063" y="400227"/>
            <a:ext cx="6439583"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mset</a:t>
            </a:r>
            <a:r>
              <a:rPr lang="en-US" altLang="zh-CN" sz="2400" b="1">
                <a:solidFill>
                  <a:srgbClr val="007C6A"/>
                </a:solidFill>
              </a:rPr>
              <a:t>  &lt;key1&gt;  &lt;value1&gt;  &lt;key2&gt;  &lt;value2&gt;  ..... </a:t>
            </a:r>
          </a:p>
        </p:txBody>
      </p:sp>
      <p:sp>
        <p:nvSpPr>
          <p:cNvPr id="16" name="矩形 15"/>
          <p:cNvSpPr/>
          <p:nvPr/>
        </p:nvSpPr>
        <p:spPr>
          <a:xfrm>
            <a:off x="660678" y="904283"/>
            <a:ext cx="5514908"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同时设置一个或多个 </a:t>
            </a:r>
            <a:r>
              <a:rPr lang="en-US" altLang="zh-CN" sz="2400" b="1">
                <a:solidFill>
                  <a:srgbClr val="007C6A"/>
                </a:solidFill>
              </a:rPr>
              <a:t>key-value</a:t>
            </a:r>
            <a:r>
              <a:rPr lang="zh-CN" altLang="en-US" sz="2400" b="1">
                <a:solidFill>
                  <a:srgbClr val="007C6A"/>
                </a:solidFill>
              </a:rPr>
              <a:t>对</a:t>
            </a:r>
            <a:r>
              <a:rPr lang="en-US" altLang="zh-CN" sz="2400" b="1">
                <a:solidFill>
                  <a:srgbClr val="007C6A"/>
                </a:solidFill>
              </a:rPr>
              <a:t>  </a:t>
            </a:r>
          </a:p>
        </p:txBody>
      </p:sp>
      <p:sp>
        <p:nvSpPr>
          <p:cNvPr id="17" name="矩形 16"/>
          <p:cNvSpPr/>
          <p:nvPr/>
        </p:nvSpPr>
        <p:spPr>
          <a:xfrm>
            <a:off x="479063" y="1363182"/>
            <a:ext cx="4984826"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mget</a:t>
            </a:r>
            <a:r>
              <a:rPr lang="en-US" altLang="zh-CN" sz="2400" b="1">
                <a:solidFill>
                  <a:srgbClr val="007C6A"/>
                </a:solidFill>
              </a:rPr>
              <a:t>  &lt;key1&gt;   &lt;key2&gt;   &lt;key3&gt; ..... </a:t>
            </a:r>
          </a:p>
        </p:txBody>
      </p:sp>
      <p:sp>
        <p:nvSpPr>
          <p:cNvPr id="18" name="矩形 17"/>
          <p:cNvSpPr/>
          <p:nvPr/>
        </p:nvSpPr>
        <p:spPr>
          <a:xfrm>
            <a:off x="660678" y="1899665"/>
            <a:ext cx="4673395"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同时获取一个或多个 </a:t>
            </a:r>
            <a:r>
              <a:rPr lang="en-US" altLang="zh-CN" sz="2400" b="1">
                <a:solidFill>
                  <a:srgbClr val="007C6A"/>
                </a:solidFill>
              </a:rPr>
              <a:t>value  </a:t>
            </a:r>
          </a:p>
        </p:txBody>
      </p:sp>
      <p:sp>
        <p:nvSpPr>
          <p:cNvPr id="19" name="矩形 18"/>
          <p:cNvSpPr/>
          <p:nvPr/>
        </p:nvSpPr>
        <p:spPr>
          <a:xfrm>
            <a:off x="506452" y="2571881"/>
            <a:ext cx="6673943"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msetnx</a:t>
            </a:r>
            <a:r>
              <a:rPr lang="en-US" altLang="zh-CN" sz="2400" b="1">
                <a:solidFill>
                  <a:srgbClr val="007C6A"/>
                </a:solidFill>
              </a:rPr>
              <a:t> &lt;key1&gt;  &lt;value1&gt;  &lt;key2&gt;  &lt;value2&gt;  ..... </a:t>
            </a:r>
          </a:p>
        </p:txBody>
      </p:sp>
      <p:sp>
        <p:nvSpPr>
          <p:cNvPr id="20" name="矩形 19"/>
          <p:cNvSpPr/>
          <p:nvPr/>
        </p:nvSpPr>
        <p:spPr>
          <a:xfrm>
            <a:off x="684581" y="3202960"/>
            <a:ext cx="7355322" cy="1015663"/>
          </a:xfrm>
          <a:prstGeom prst="rect">
            <a:avLst/>
          </a:prstGeom>
        </p:spPr>
        <p:txBody>
          <a:bodyPr wrap="square">
            <a:spAutoFit/>
          </a:bodyPr>
          <a:lstStyle/>
          <a:p>
            <a:pPr marL="800100" lvl="1" indent="-342900">
              <a:lnSpc>
                <a:spcPct val="150000"/>
              </a:lnSpc>
              <a:buFont typeface="Arial" panose="020B0604020202020204" pitchFamily="34" charset="0"/>
              <a:buChar char="•"/>
            </a:pPr>
            <a:r>
              <a:rPr lang="zh-CN" altLang="en-US" sz="2000" b="1">
                <a:solidFill>
                  <a:srgbClr val="007C6A"/>
                </a:solidFill>
              </a:rPr>
              <a:t>同时设置一个或多个 </a:t>
            </a:r>
            <a:r>
              <a:rPr lang="en-US" altLang="zh-CN" sz="2000" b="1">
                <a:solidFill>
                  <a:srgbClr val="007C6A"/>
                </a:solidFill>
              </a:rPr>
              <a:t>key-value </a:t>
            </a:r>
            <a:r>
              <a:rPr lang="zh-CN" altLang="en-US" sz="2000" b="1">
                <a:solidFill>
                  <a:srgbClr val="007C6A"/>
                </a:solidFill>
              </a:rPr>
              <a:t>对，当且仅当所有给定 </a:t>
            </a:r>
            <a:r>
              <a:rPr lang="en-US" altLang="zh-CN" sz="2000" b="1">
                <a:solidFill>
                  <a:srgbClr val="007C6A"/>
                </a:solidFill>
              </a:rPr>
              <a:t>key </a:t>
            </a:r>
            <a:r>
              <a:rPr lang="zh-CN" altLang="en-US" sz="2000" b="1">
                <a:solidFill>
                  <a:srgbClr val="007C6A"/>
                </a:solidFill>
              </a:rPr>
              <a:t>都不存在。</a:t>
            </a:r>
            <a:endParaRPr lang="en-US" altLang="zh-CN" sz="2000" b="1">
              <a:solidFill>
                <a:srgbClr val="007C6A"/>
              </a:solidFill>
            </a:endParaRPr>
          </a:p>
        </p:txBody>
      </p:sp>
    </p:spTree>
    <p:custDataLst>
      <p:tags r:id="rId1"/>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79063" y="117"/>
            <a:ext cx="3220754"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--String</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9" name="矩形 8"/>
          <p:cNvSpPr/>
          <p:nvPr/>
        </p:nvSpPr>
        <p:spPr>
          <a:xfrm>
            <a:off x="479063" y="1018728"/>
            <a:ext cx="5901424"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getrange</a:t>
            </a:r>
            <a:r>
              <a:rPr lang="en-US" altLang="zh-CN" sz="2400" b="1">
                <a:solidFill>
                  <a:srgbClr val="007C6A"/>
                </a:solidFill>
              </a:rPr>
              <a:t>  &lt;key&gt;  &lt;</a:t>
            </a:r>
            <a:r>
              <a:rPr lang="zh-CN" altLang="en-US" sz="2400" b="1">
                <a:solidFill>
                  <a:srgbClr val="007C6A"/>
                </a:solidFill>
              </a:rPr>
              <a:t>起始位置</a:t>
            </a:r>
            <a:r>
              <a:rPr lang="en-US" altLang="zh-CN" sz="2400" b="1">
                <a:solidFill>
                  <a:srgbClr val="007C6A"/>
                </a:solidFill>
              </a:rPr>
              <a:t>&gt;  &lt;</a:t>
            </a:r>
            <a:r>
              <a:rPr lang="zh-CN" altLang="en-US" sz="2400" b="1">
                <a:solidFill>
                  <a:srgbClr val="007C6A"/>
                </a:solidFill>
              </a:rPr>
              <a:t>结束位置</a:t>
            </a:r>
            <a:r>
              <a:rPr lang="en-US" altLang="zh-CN" sz="2400" b="1">
                <a:solidFill>
                  <a:srgbClr val="007C6A"/>
                </a:solidFill>
              </a:rPr>
              <a:t>&gt;</a:t>
            </a:r>
          </a:p>
        </p:txBody>
      </p:sp>
      <p:sp>
        <p:nvSpPr>
          <p:cNvPr id="10" name="矩形 9"/>
          <p:cNvSpPr/>
          <p:nvPr/>
        </p:nvSpPr>
        <p:spPr>
          <a:xfrm>
            <a:off x="544607" y="1545410"/>
            <a:ext cx="6090770"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获得值的范围，类似</a:t>
            </a:r>
            <a:r>
              <a:rPr lang="en-US" altLang="zh-CN" sz="2400" b="1">
                <a:solidFill>
                  <a:srgbClr val="007C6A"/>
                </a:solidFill>
              </a:rPr>
              <a:t>java</a:t>
            </a:r>
            <a:r>
              <a:rPr lang="zh-CN" altLang="en-US" sz="2400" b="1">
                <a:solidFill>
                  <a:srgbClr val="007C6A"/>
                </a:solidFill>
              </a:rPr>
              <a:t>中的</a:t>
            </a:r>
            <a:r>
              <a:rPr lang="en-US" altLang="zh-CN" sz="2400" b="1">
                <a:solidFill>
                  <a:srgbClr val="007C6A"/>
                </a:solidFill>
              </a:rPr>
              <a:t>substring</a:t>
            </a:r>
          </a:p>
        </p:txBody>
      </p:sp>
      <p:sp>
        <p:nvSpPr>
          <p:cNvPr id="11" name="矩形 10"/>
          <p:cNvSpPr/>
          <p:nvPr/>
        </p:nvSpPr>
        <p:spPr>
          <a:xfrm>
            <a:off x="496564" y="2191741"/>
            <a:ext cx="5472267"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setrange</a:t>
            </a:r>
            <a:r>
              <a:rPr lang="en-US" altLang="zh-CN" sz="2400" b="1">
                <a:solidFill>
                  <a:srgbClr val="007C6A"/>
                </a:solidFill>
              </a:rPr>
              <a:t>  &lt;key&gt;   &lt;</a:t>
            </a:r>
            <a:r>
              <a:rPr lang="zh-CN" altLang="en-US" sz="2400" b="1">
                <a:solidFill>
                  <a:srgbClr val="007C6A"/>
                </a:solidFill>
              </a:rPr>
              <a:t>起始位置</a:t>
            </a:r>
            <a:r>
              <a:rPr lang="en-US" altLang="zh-CN" sz="2400" b="1">
                <a:solidFill>
                  <a:srgbClr val="007C6A"/>
                </a:solidFill>
              </a:rPr>
              <a:t>&gt;   &lt;value&gt;</a:t>
            </a:r>
          </a:p>
        </p:txBody>
      </p:sp>
      <p:sp>
        <p:nvSpPr>
          <p:cNvPr id="12" name="矩形 11"/>
          <p:cNvSpPr/>
          <p:nvPr/>
        </p:nvSpPr>
        <p:spPr>
          <a:xfrm>
            <a:off x="562108" y="2718423"/>
            <a:ext cx="7621811" cy="1134413"/>
          </a:xfrm>
          <a:prstGeom prst="rect">
            <a:avLst/>
          </a:prstGeom>
        </p:spPr>
        <p:txBody>
          <a:bodyPr wrap="square">
            <a:spAutoFit/>
          </a:bodyPr>
          <a:lstStyle/>
          <a:p>
            <a:pPr marL="800100" lvl="1" indent="-342900">
              <a:lnSpc>
                <a:spcPct val="150000"/>
              </a:lnSpc>
              <a:buFont typeface="Arial" panose="020B0604020202020204" pitchFamily="34" charset="0"/>
              <a:buChar char="•"/>
            </a:pPr>
            <a:r>
              <a:rPr lang="zh-CN" altLang="en-US" sz="2400" b="1" dirty="0">
                <a:solidFill>
                  <a:srgbClr val="007C6A"/>
                </a:solidFill>
              </a:rPr>
              <a:t>用 </a:t>
            </a:r>
            <a:r>
              <a:rPr lang="en-US" altLang="zh-CN" sz="2400" b="1" dirty="0">
                <a:solidFill>
                  <a:srgbClr val="007C6A"/>
                </a:solidFill>
              </a:rPr>
              <a:t>&lt;value&gt; </a:t>
            </a:r>
            <a:r>
              <a:rPr lang="zh-CN" altLang="en-US" sz="2400" b="1" dirty="0">
                <a:solidFill>
                  <a:srgbClr val="007C6A"/>
                </a:solidFill>
              </a:rPr>
              <a:t> 覆写</a:t>
            </a:r>
            <a:r>
              <a:rPr lang="en-US" altLang="zh-CN" sz="2400" b="1" dirty="0">
                <a:solidFill>
                  <a:srgbClr val="007C6A"/>
                </a:solidFill>
              </a:rPr>
              <a:t>&lt;key&gt; </a:t>
            </a:r>
            <a:r>
              <a:rPr lang="zh-CN" altLang="en-US" sz="2400" b="1" dirty="0">
                <a:solidFill>
                  <a:srgbClr val="007C6A"/>
                </a:solidFill>
              </a:rPr>
              <a:t>所储存的字符串值，     从</a:t>
            </a:r>
            <a:r>
              <a:rPr lang="en-US" altLang="zh-CN" sz="2400" b="1" dirty="0">
                <a:solidFill>
                  <a:srgbClr val="007C6A"/>
                </a:solidFill>
              </a:rPr>
              <a:t>&lt;</a:t>
            </a:r>
            <a:r>
              <a:rPr lang="zh-CN" altLang="en-US" sz="2400" b="1" dirty="0">
                <a:solidFill>
                  <a:srgbClr val="007C6A"/>
                </a:solidFill>
              </a:rPr>
              <a:t>起始位置</a:t>
            </a:r>
            <a:r>
              <a:rPr lang="en-US" altLang="zh-CN" sz="2400" b="1" dirty="0">
                <a:solidFill>
                  <a:srgbClr val="007C6A"/>
                </a:solidFill>
              </a:rPr>
              <a:t>&gt;</a:t>
            </a:r>
            <a:r>
              <a:rPr lang="zh-CN" altLang="en-US" sz="2400" b="1" dirty="0">
                <a:solidFill>
                  <a:srgbClr val="007C6A"/>
                </a:solidFill>
              </a:rPr>
              <a:t>开始。</a:t>
            </a:r>
            <a:endParaRPr lang="en-US" altLang="zh-CN" sz="2400" b="1" dirty="0">
              <a:solidFill>
                <a:srgbClr val="007C6A"/>
              </a:solidFill>
            </a:endParaRPr>
          </a:p>
        </p:txBody>
      </p:sp>
    </p:spTree>
    <p:custDataLst>
      <p:tags r:id="rId1"/>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79063" y="117"/>
            <a:ext cx="3220754"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--String</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7" name="矩形 6"/>
          <p:cNvSpPr/>
          <p:nvPr/>
        </p:nvSpPr>
        <p:spPr>
          <a:xfrm>
            <a:off x="479063" y="1024474"/>
            <a:ext cx="6120680" cy="646331"/>
          </a:xfrm>
          <a:prstGeom prst="rect">
            <a:avLst/>
          </a:prstGeom>
        </p:spPr>
        <p:txBody>
          <a:bodyPr wrap="squar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setex</a:t>
            </a:r>
            <a:r>
              <a:rPr lang="en-US" altLang="zh-CN" sz="2400" b="1">
                <a:solidFill>
                  <a:srgbClr val="007C6A"/>
                </a:solidFill>
              </a:rPr>
              <a:t>  &lt;key&gt;  &lt;</a:t>
            </a:r>
            <a:r>
              <a:rPr lang="zh-CN" altLang="en-US" sz="2400" b="1">
                <a:solidFill>
                  <a:srgbClr val="007C6A"/>
                </a:solidFill>
              </a:rPr>
              <a:t>过期时间</a:t>
            </a:r>
            <a:r>
              <a:rPr lang="en-US" altLang="zh-CN" sz="2400" b="1">
                <a:solidFill>
                  <a:srgbClr val="007C6A"/>
                </a:solidFill>
              </a:rPr>
              <a:t>&gt;   &lt;value&gt;</a:t>
            </a:r>
          </a:p>
        </p:txBody>
      </p:sp>
      <p:sp>
        <p:nvSpPr>
          <p:cNvPr id="8" name="矩形 7"/>
          <p:cNvSpPr/>
          <p:nvPr/>
        </p:nvSpPr>
        <p:spPr>
          <a:xfrm>
            <a:off x="479063" y="2680658"/>
            <a:ext cx="3267946"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getset</a:t>
            </a:r>
            <a:r>
              <a:rPr lang="en-US" altLang="zh-CN" sz="2400" b="1">
                <a:solidFill>
                  <a:srgbClr val="007C6A"/>
                </a:solidFill>
              </a:rPr>
              <a:t> &lt;key&gt;  &lt;value&gt;</a:t>
            </a:r>
          </a:p>
        </p:txBody>
      </p:sp>
      <p:sp>
        <p:nvSpPr>
          <p:cNvPr id="13" name="矩形 12"/>
          <p:cNvSpPr/>
          <p:nvPr/>
        </p:nvSpPr>
        <p:spPr>
          <a:xfrm>
            <a:off x="658724" y="1572768"/>
            <a:ext cx="6870792"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设置键值的同时，设置过期时间，单位秒。</a:t>
            </a:r>
            <a:endParaRPr lang="en-US" altLang="zh-CN" sz="2400" b="1">
              <a:solidFill>
                <a:srgbClr val="007C6A"/>
              </a:solidFill>
            </a:endParaRPr>
          </a:p>
        </p:txBody>
      </p:sp>
      <p:sp>
        <p:nvSpPr>
          <p:cNvPr id="14" name="矩形 13"/>
          <p:cNvSpPr/>
          <p:nvPr/>
        </p:nvSpPr>
        <p:spPr>
          <a:xfrm>
            <a:off x="658081" y="3465382"/>
            <a:ext cx="6224781" cy="580415"/>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dirty="0">
                <a:solidFill>
                  <a:srgbClr val="007C6A"/>
                </a:solidFill>
              </a:rPr>
              <a:t>以新换旧，设置了新值同时获得旧值。</a:t>
            </a:r>
            <a:endParaRPr lang="en-US" altLang="zh-CN" sz="2400" b="1" dirty="0">
              <a:solidFill>
                <a:srgbClr val="007C6A"/>
              </a:solidFill>
            </a:endParaRPr>
          </a:p>
        </p:txBody>
      </p:sp>
    </p:spTree>
    <p:custDataLst>
      <p:tags r:id="rId1"/>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56996" y="117"/>
            <a:ext cx="2864888"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--list</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44" name="矩形 43"/>
          <p:cNvSpPr/>
          <p:nvPr/>
        </p:nvSpPr>
        <p:spPr>
          <a:xfrm>
            <a:off x="468372" y="400227"/>
            <a:ext cx="7848872" cy="3035831"/>
          </a:xfrm>
          <a:prstGeom prst="rect">
            <a:avLst/>
          </a:prstGeom>
          <a:ln>
            <a:solidFill>
              <a:schemeClr val="bg1"/>
            </a:solidFill>
          </a:ln>
        </p:spPr>
        <p:txBody>
          <a:bodyPr wrap="square">
            <a:spAutoFit/>
          </a:bodyPr>
          <a:lstStyle/>
          <a:p>
            <a:pPr>
              <a:lnSpc>
                <a:spcPct val="150000"/>
              </a:lnSpc>
            </a:pPr>
            <a:r>
              <a:rPr lang="en-US" altLang="zh-CN" sz="2800" b="1" dirty="0">
                <a:solidFill>
                  <a:srgbClr val="007C6A"/>
                </a:solidFill>
                <a:latin typeface="Verdana" panose="020B0604030504040204" pitchFamily="34" charset="0"/>
              </a:rPr>
              <a:t>List</a:t>
            </a:r>
            <a:endParaRPr lang="zh-CN" altLang="en-US" sz="2800" b="1" dirty="0">
              <a:solidFill>
                <a:srgbClr val="007C6A"/>
              </a:solidFill>
              <a:latin typeface="Verdana" panose="020B0604030504040204" pitchFamily="34" charset="0"/>
            </a:endParaRPr>
          </a:p>
          <a:p>
            <a:pPr marL="285750" indent="-285750">
              <a:lnSpc>
                <a:spcPct val="150000"/>
              </a:lnSpc>
              <a:buFont typeface="Wingdings" panose="05000000000000000000" pitchFamily="2" charset="2"/>
              <a:buChar char="Ø"/>
            </a:pPr>
            <a:r>
              <a:rPr lang="zh-CN" altLang="en-US" dirty="0">
                <a:solidFill>
                  <a:srgbClr val="007C6A"/>
                </a:solidFill>
                <a:latin typeface="Verdana" panose="020B0604030504040204" pitchFamily="34" charset="0"/>
                <a:ea typeface="Verdana" panose="020B0604030504040204" pitchFamily="34" charset="0"/>
              </a:rPr>
              <a:t>单键多值</a:t>
            </a:r>
            <a:endParaRPr lang="en-US" altLang="zh-CN" dirty="0">
              <a:solidFill>
                <a:srgbClr val="007C6A"/>
              </a:solidFill>
              <a:latin typeface="Verdana" panose="020B0604030504040204" pitchFamily="34" charset="0"/>
              <a:ea typeface="Verdana" panose="020B0604030504040204" pitchFamily="34" charset="0"/>
            </a:endParaRPr>
          </a:p>
          <a:p>
            <a:pPr marL="285750" indent="-285750">
              <a:lnSpc>
                <a:spcPct val="150000"/>
              </a:lnSpc>
              <a:buFont typeface="Wingdings" panose="05000000000000000000" pitchFamily="2" charset="2"/>
              <a:buChar char="Ø"/>
            </a:pPr>
            <a:r>
              <a:rPr lang="en-US" altLang="zh-CN" dirty="0">
                <a:solidFill>
                  <a:srgbClr val="007C6A"/>
                </a:solidFill>
                <a:latin typeface="Verdana" panose="020B0604030504040204" pitchFamily="34" charset="0"/>
                <a:ea typeface="Verdana" panose="020B0604030504040204" pitchFamily="34" charset="0"/>
              </a:rPr>
              <a:t>Redis </a:t>
            </a:r>
            <a:r>
              <a:rPr lang="zh-CN" altLang="en-US" dirty="0">
                <a:solidFill>
                  <a:srgbClr val="007C6A"/>
                </a:solidFill>
                <a:latin typeface="Verdana" panose="020B0604030504040204" pitchFamily="34" charset="0"/>
                <a:ea typeface="Verdana" panose="020B0604030504040204" pitchFamily="34" charset="0"/>
              </a:rPr>
              <a:t>列表是简单的字符串列表，按照插入顺序排序。你可以添加一个元素导列表的头部（左边）或者尾部（右边）。</a:t>
            </a:r>
            <a:endParaRPr lang="en-US" altLang="zh-CN" dirty="0">
              <a:solidFill>
                <a:srgbClr val="007C6A"/>
              </a:solidFill>
              <a:latin typeface="Verdana" panose="020B0604030504040204" pitchFamily="34" charset="0"/>
              <a:ea typeface="Verdana" panose="020B0604030504040204" pitchFamily="34" charset="0"/>
            </a:endParaRPr>
          </a:p>
          <a:p>
            <a:pPr marL="285750" indent="-285750">
              <a:lnSpc>
                <a:spcPct val="150000"/>
              </a:lnSpc>
              <a:buFont typeface="Wingdings" panose="05000000000000000000" pitchFamily="2" charset="2"/>
              <a:buChar char="Ø"/>
            </a:pPr>
            <a:r>
              <a:rPr lang="zh-CN" altLang="en-US" dirty="0">
                <a:solidFill>
                  <a:srgbClr val="007C6A"/>
                </a:solidFill>
                <a:latin typeface="Verdana" panose="020B0604030504040204" pitchFamily="34" charset="0"/>
                <a:ea typeface="Verdana" panose="020B0604030504040204" pitchFamily="34" charset="0"/>
              </a:rPr>
              <a:t>它的底层实际是个</a:t>
            </a:r>
            <a:r>
              <a:rPr lang="zh-CN" altLang="en-US" b="1" dirty="0">
                <a:solidFill>
                  <a:srgbClr val="007C6A"/>
                </a:solidFill>
                <a:latin typeface="Verdana" panose="020B0604030504040204" pitchFamily="34" charset="0"/>
                <a:ea typeface="Verdana" panose="020B0604030504040204" pitchFamily="34" charset="0"/>
              </a:rPr>
              <a:t>双向链表，对两端的操作性能很高，通过索引下标的操作中间的节点性能会较差。</a:t>
            </a:r>
          </a:p>
          <a:p>
            <a:pPr marL="285750" indent="-285750">
              <a:lnSpc>
                <a:spcPct val="150000"/>
              </a:lnSpc>
              <a:buFont typeface="Wingdings" panose="05000000000000000000" pitchFamily="2" charset="2"/>
              <a:buChar char="Ø"/>
            </a:pPr>
            <a:endParaRPr lang="zh-CN" altLang="en-US" sz="1100" dirty="0">
              <a:solidFill>
                <a:srgbClr val="007C6A"/>
              </a:solidFill>
              <a:latin typeface="Verdana" panose="020B0604030504040204" pitchFamily="34" charset="0"/>
              <a:ea typeface="Verdana" panose="020B0604030504040204" pitchFamily="34" charset="0"/>
            </a:endParaRPr>
          </a:p>
        </p:txBody>
      </p:sp>
      <p:cxnSp>
        <p:nvCxnSpPr>
          <p:cNvPr id="45" name="直接连接符 44"/>
          <p:cNvCxnSpPr/>
          <p:nvPr/>
        </p:nvCxnSpPr>
        <p:spPr>
          <a:xfrm>
            <a:off x="968106" y="3762108"/>
            <a:ext cx="7052013" cy="0"/>
          </a:xfrm>
          <a:prstGeom prst="line">
            <a:avLst/>
          </a:prstGeom>
          <a:ln w="57150">
            <a:solidFill>
              <a:srgbClr val="007C6A"/>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968106" y="4482188"/>
            <a:ext cx="7052013" cy="0"/>
          </a:xfrm>
          <a:prstGeom prst="line">
            <a:avLst/>
          </a:prstGeom>
          <a:ln w="57150">
            <a:solidFill>
              <a:srgbClr val="007C6A"/>
            </a:solidFill>
          </a:ln>
        </p:spPr>
        <p:style>
          <a:lnRef idx="1">
            <a:schemeClr val="accent1"/>
          </a:lnRef>
          <a:fillRef idx="0">
            <a:schemeClr val="accent1"/>
          </a:fillRef>
          <a:effectRef idx="0">
            <a:schemeClr val="accent1"/>
          </a:effectRef>
          <a:fontRef idx="minor">
            <a:schemeClr val="tx1"/>
          </a:fontRef>
        </p:style>
      </p:cxnSp>
      <p:sp>
        <p:nvSpPr>
          <p:cNvPr id="47" name="圆角矩形 9"/>
          <p:cNvSpPr/>
          <p:nvPr/>
        </p:nvSpPr>
        <p:spPr>
          <a:xfrm>
            <a:off x="1172994" y="3906124"/>
            <a:ext cx="79208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v1</a:t>
            </a:r>
            <a:endParaRPr lang="zh-CN" altLang="en-US"/>
          </a:p>
        </p:txBody>
      </p:sp>
      <p:sp>
        <p:nvSpPr>
          <p:cNvPr id="48" name="圆角矩形 10"/>
          <p:cNvSpPr/>
          <p:nvPr/>
        </p:nvSpPr>
        <p:spPr>
          <a:xfrm>
            <a:off x="2196902" y="3906124"/>
            <a:ext cx="79208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v2</a:t>
            </a:r>
            <a:endParaRPr lang="zh-CN" altLang="en-US"/>
          </a:p>
        </p:txBody>
      </p:sp>
      <p:sp>
        <p:nvSpPr>
          <p:cNvPr id="49" name="圆角矩形 11"/>
          <p:cNvSpPr/>
          <p:nvPr/>
        </p:nvSpPr>
        <p:spPr>
          <a:xfrm>
            <a:off x="3220810" y="3906124"/>
            <a:ext cx="79208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v3</a:t>
            </a:r>
            <a:endParaRPr lang="zh-CN" altLang="en-US"/>
          </a:p>
        </p:txBody>
      </p:sp>
      <p:sp>
        <p:nvSpPr>
          <p:cNvPr id="50" name="圆角矩形 12"/>
          <p:cNvSpPr/>
          <p:nvPr/>
        </p:nvSpPr>
        <p:spPr>
          <a:xfrm>
            <a:off x="4205020" y="3906124"/>
            <a:ext cx="79208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v4</a:t>
            </a:r>
            <a:endParaRPr lang="zh-CN" altLang="en-US"/>
          </a:p>
        </p:txBody>
      </p:sp>
      <p:sp>
        <p:nvSpPr>
          <p:cNvPr id="51" name="圆角矩形 13"/>
          <p:cNvSpPr/>
          <p:nvPr/>
        </p:nvSpPr>
        <p:spPr>
          <a:xfrm>
            <a:off x="5133019" y="3906124"/>
            <a:ext cx="79208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v5</a:t>
            </a:r>
            <a:endParaRPr lang="zh-CN" altLang="en-US"/>
          </a:p>
        </p:txBody>
      </p:sp>
      <p:sp>
        <p:nvSpPr>
          <p:cNvPr id="52" name="圆角矩形 14"/>
          <p:cNvSpPr/>
          <p:nvPr/>
        </p:nvSpPr>
        <p:spPr>
          <a:xfrm>
            <a:off x="6061018" y="3906124"/>
            <a:ext cx="79208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v6</a:t>
            </a:r>
            <a:endParaRPr lang="zh-CN" altLang="en-US"/>
          </a:p>
        </p:txBody>
      </p:sp>
      <p:sp>
        <p:nvSpPr>
          <p:cNvPr id="53" name="圆角矩形 15"/>
          <p:cNvSpPr/>
          <p:nvPr/>
        </p:nvSpPr>
        <p:spPr>
          <a:xfrm>
            <a:off x="6989017" y="3906124"/>
            <a:ext cx="79208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v7</a:t>
            </a:r>
            <a:endParaRPr lang="zh-CN" altLang="en-US"/>
          </a:p>
        </p:txBody>
      </p:sp>
      <p:grpSp>
        <p:nvGrpSpPr>
          <p:cNvPr id="54" name="组合 53"/>
          <p:cNvGrpSpPr/>
          <p:nvPr/>
        </p:nvGrpSpPr>
        <p:grpSpPr>
          <a:xfrm>
            <a:off x="1841054" y="4017223"/>
            <a:ext cx="479876" cy="224408"/>
            <a:chOff x="1700064" y="5373216"/>
            <a:chExt cx="479876" cy="224408"/>
          </a:xfrm>
        </p:grpSpPr>
        <p:cxnSp>
          <p:nvCxnSpPr>
            <p:cNvPr id="55" name="直接箭头连接符 54"/>
            <p:cNvCxnSpPr/>
            <p:nvPr/>
          </p:nvCxnSpPr>
          <p:spPr>
            <a:xfrm>
              <a:off x="1747892" y="5373216"/>
              <a:ext cx="432048"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flipH="1">
              <a:off x="1700064" y="5589240"/>
              <a:ext cx="423664" cy="8384"/>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7" name="组合 56"/>
          <p:cNvGrpSpPr/>
          <p:nvPr/>
        </p:nvGrpSpPr>
        <p:grpSpPr>
          <a:xfrm>
            <a:off x="2879408" y="4017223"/>
            <a:ext cx="479876" cy="224408"/>
            <a:chOff x="1700064" y="5373216"/>
            <a:chExt cx="479876" cy="224408"/>
          </a:xfrm>
        </p:grpSpPr>
        <p:cxnSp>
          <p:nvCxnSpPr>
            <p:cNvPr id="58" name="直接箭头连接符 57"/>
            <p:cNvCxnSpPr/>
            <p:nvPr/>
          </p:nvCxnSpPr>
          <p:spPr>
            <a:xfrm>
              <a:off x="1747892" y="5373216"/>
              <a:ext cx="432048"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flipH="1">
              <a:off x="1700064" y="5589240"/>
              <a:ext cx="423664" cy="8384"/>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0" name="组合 59"/>
          <p:cNvGrpSpPr/>
          <p:nvPr/>
        </p:nvGrpSpPr>
        <p:grpSpPr>
          <a:xfrm>
            <a:off x="3869022" y="3999937"/>
            <a:ext cx="479876" cy="224408"/>
            <a:chOff x="1700064" y="5373216"/>
            <a:chExt cx="479876" cy="224408"/>
          </a:xfrm>
        </p:grpSpPr>
        <p:cxnSp>
          <p:nvCxnSpPr>
            <p:cNvPr id="61" name="直接箭头连接符 60"/>
            <p:cNvCxnSpPr/>
            <p:nvPr/>
          </p:nvCxnSpPr>
          <p:spPr>
            <a:xfrm>
              <a:off x="1747892" y="5373216"/>
              <a:ext cx="432048"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a:xfrm flipH="1">
              <a:off x="1700064" y="5589240"/>
              <a:ext cx="423664" cy="8384"/>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3" name="组合 62"/>
          <p:cNvGrpSpPr/>
          <p:nvPr/>
        </p:nvGrpSpPr>
        <p:grpSpPr>
          <a:xfrm>
            <a:off x="4817512" y="3999937"/>
            <a:ext cx="479876" cy="224408"/>
            <a:chOff x="1700064" y="5373216"/>
            <a:chExt cx="479876" cy="224408"/>
          </a:xfrm>
        </p:grpSpPr>
        <p:cxnSp>
          <p:nvCxnSpPr>
            <p:cNvPr id="64" name="直接箭头连接符 63"/>
            <p:cNvCxnSpPr/>
            <p:nvPr/>
          </p:nvCxnSpPr>
          <p:spPr>
            <a:xfrm>
              <a:off x="1747892" y="5373216"/>
              <a:ext cx="432048"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flipH="1">
              <a:off x="1700064" y="5589240"/>
              <a:ext cx="423664" cy="8384"/>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6" name="组合 65"/>
          <p:cNvGrpSpPr/>
          <p:nvPr/>
        </p:nvGrpSpPr>
        <p:grpSpPr>
          <a:xfrm>
            <a:off x="5821080" y="4010972"/>
            <a:ext cx="479876" cy="224408"/>
            <a:chOff x="1700064" y="5373216"/>
            <a:chExt cx="479876" cy="224408"/>
          </a:xfrm>
        </p:grpSpPr>
        <p:cxnSp>
          <p:nvCxnSpPr>
            <p:cNvPr id="67" name="直接箭头连接符 66"/>
            <p:cNvCxnSpPr/>
            <p:nvPr/>
          </p:nvCxnSpPr>
          <p:spPr>
            <a:xfrm>
              <a:off x="1747892" y="5373216"/>
              <a:ext cx="432048"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a:xfrm flipH="1">
              <a:off x="1700064" y="5589240"/>
              <a:ext cx="423664" cy="8384"/>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9" name="组合 68"/>
          <p:cNvGrpSpPr/>
          <p:nvPr/>
        </p:nvGrpSpPr>
        <p:grpSpPr>
          <a:xfrm>
            <a:off x="6681124" y="3996242"/>
            <a:ext cx="479876" cy="224408"/>
            <a:chOff x="1700064" y="5373216"/>
            <a:chExt cx="479876" cy="224408"/>
          </a:xfrm>
        </p:grpSpPr>
        <p:cxnSp>
          <p:nvCxnSpPr>
            <p:cNvPr id="70" name="直接箭头连接符 69"/>
            <p:cNvCxnSpPr/>
            <p:nvPr/>
          </p:nvCxnSpPr>
          <p:spPr>
            <a:xfrm>
              <a:off x="1747892" y="5373216"/>
              <a:ext cx="432048"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p:nvPr/>
          </p:nvCxnSpPr>
          <p:spPr>
            <a:xfrm flipH="1">
              <a:off x="1700064" y="5589240"/>
              <a:ext cx="423664" cy="8384"/>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72" name="直接箭头连接符 71"/>
          <p:cNvCxnSpPr/>
          <p:nvPr/>
        </p:nvCxnSpPr>
        <p:spPr>
          <a:xfrm flipV="1">
            <a:off x="351156" y="3892478"/>
            <a:ext cx="557923" cy="540952"/>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a:off x="8009342" y="3951044"/>
            <a:ext cx="744056" cy="454860"/>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flipH="1">
            <a:off x="429721" y="4162954"/>
            <a:ext cx="535517" cy="532727"/>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p:nvPr/>
        </p:nvCxnSpPr>
        <p:spPr>
          <a:xfrm flipH="1" flipV="1">
            <a:off x="7905408" y="4178474"/>
            <a:ext cx="711231" cy="419376"/>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87254" y="52588"/>
            <a:ext cx="3892412"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—list</a:t>
            </a:r>
            <a:r>
              <a:rPr lang="zh-CN" altLang="en-US" sz="2000" dirty="0">
                <a:effectLst>
                  <a:outerShdw blurRad="38100" dist="19050" dir="2700000" algn="tl" rotWithShape="0">
                    <a:schemeClr val="dk1">
                      <a:alpha val="40000"/>
                    </a:schemeClr>
                  </a:outerShdw>
                </a:effectLst>
              </a:rPr>
              <a:t>（</a:t>
            </a:r>
            <a:r>
              <a:rPr lang="en-US" altLang="zh-CN" sz="2000" dirty="0">
                <a:effectLst>
                  <a:outerShdw blurRad="38100" dist="19050" dir="2700000" algn="tl" rotWithShape="0">
                    <a:schemeClr val="dk1">
                      <a:alpha val="40000"/>
                    </a:schemeClr>
                  </a:outerShdw>
                </a:effectLst>
              </a:rPr>
              <a:t>8</a:t>
            </a:r>
            <a:r>
              <a:rPr lang="zh-CN" altLang="en-US" sz="2000" dirty="0">
                <a:effectLst>
                  <a:outerShdw blurRad="38100" dist="19050" dir="2700000" algn="tl" rotWithShape="0">
                    <a:schemeClr val="dk1">
                      <a:alpha val="40000"/>
                    </a:schemeClr>
                  </a:outerShdw>
                </a:effectLst>
              </a:rPr>
              <a:t>个）</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35" name="矩形 34"/>
          <p:cNvSpPr/>
          <p:nvPr/>
        </p:nvSpPr>
        <p:spPr>
          <a:xfrm>
            <a:off x="373021" y="400227"/>
            <a:ext cx="7237174"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lpush</a:t>
            </a:r>
            <a:r>
              <a:rPr lang="en-US" altLang="zh-CN" sz="2400" b="1">
                <a:solidFill>
                  <a:srgbClr val="007C6A"/>
                </a:solidFill>
              </a:rPr>
              <a:t>/</a:t>
            </a:r>
            <a:r>
              <a:rPr lang="en-US" altLang="zh-CN" sz="2400" b="1" err="1">
                <a:solidFill>
                  <a:srgbClr val="007C6A"/>
                </a:solidFill>
              </a:rPr>
              <a:t>rpush</a:t>
            </a:r>
            <a:r>
              <a:rPr lang="en-US" altLang="zh-CN" sz="2400" b="1">
                <a:solidFill>
                  <a:srgbClr val="007C6A"/>
                </a:solidFill>
              </a:rPr>
              <a:t>  &lt;key&gt;  &lt;value1&gt;  &lt;value2&gt;  &lt;value3&gt; ....</a:t>
            </a:r>
          </a:p>
        </p:txBody>
      </p:sp>
      <p:sp>
        <p:nvSpPr>
          <p:cNvPr id="36" name="矩形 35"/>
          <p:cNvSpPr/>
          <p:nvPr/>
        </p:nvSpPr>
        <p:spPr>
          <a:xfrm>
            <a:off x="517037" y="989299"/>
            <a:ext cx="5456943"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从左边</a:t>
            </a:r>
            <a:r>
              <a:rPr lang="en-US" altLang="zh-CN" sz="2400" b="1">
                <a:solidFill>
                  <a:srgbClr val="007C6A"/>
                </a:solidFill>
              </a:rPr>
              <a:t>/</a:t>
            </a:r>
            <a:r>
              <a:rPr lang="zh-CN" altLang="en-US" sz="2400" b="1">
                <a:solidFill>
                  <a:srgbClr val="007C6A"/>
                </a:solidFill>
              </a:rPr>
              <a:t>右边插入一个或多个值。</a:t>
            </a:r>
            <a:endParaRPr lang="en-US" altLang="zh-CN" sz="2400" b="1">
              <a:solidFill>
                <a:srgbClr val="007C6A"/>
              </a:solidFill>
            </a:endParaRPr>
          </a:p>
        </p:txBody>
      </p:sp>
      <p:sp>
        <p:nvSpPr>
          <p:cNvPr id="37" name="矩形 36"/>
          <p:cNvSpPr/>
          <p:nvPr/>
        </p:nvSpPr>
        <p:spPr>
          <a:xfrm>
            <a:off x="373021" y="1578371"/>
            <a:ext cx="2791085" cy="589072"/>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lpop</a:t>
            </a:r>
            <a:r>
              <a:rPr lang="en-US" altLang="zh-CN" sz="2400" b="1">
                <a:solidFill>
                  <a:srgbClr val="007C6A"/>
                </a:solidFill>
              </a:rPr>
              <a:t>/</a:t>
            </a:r>
            <a:r>
              <a:rPr lang="en-US" altLang="zh-CN" sz="2400" b="1" err="1">
                <a:solidFill>
                  <a:srgbClr val="007C6A"/>
                </a:solidFill>
              </a:rPr>
              <a:t>rpop</a:t>
            </a:r>
            <a:r>
              <a:rPr lang="en-US" altLang="zh-CN" sz="2400" b="1">
                <a:solidFill>
                  <a:srgbClr val="007C6A"/>
                </a:solidFill>
              </a:rPr>
              <a:t>  &lt;key&gt; </a:t>
            </a:r>
          </a:p>
        </p:txBody>
      </p:sp>
      <p:sp>
        <p:nvSpPr>
          <p:cNvPr id="38" name="矩形 37"/>
          <p:cNvSpPr/>
          <p:nvPr/>
        </p:nvSpPr>
        <p:spPr>
          <a:xfrm>
            <a:off x="517037" y="2167443"/>
            <a:ext cx="4528804" cy="1200329"/>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从左边</a:t>
            </a:r>
            <a:r>
              <a:rPr lang="en-US" altLang="zh-CN" sz="2400" b="1">
                <a:solidFill>
                  <a:srgbClr val="007C6A"/>
                </a:solidFill>
              </a:rPr>
              <a:t>/</a:t>
            </a:r>
            <a:r>
              <a:rPr lang="zh-CN" altLang="en-US" sz="2400" b="1">
                <a:solidFill>
                  <a:srgbClr val="007C6A"/>
                </a:solidFill>
              </a:rPr>
              <a:t>右边吐出一个值。</a:t>
            </a:r>
            <a:endParaRPr lang="en-US" altLang="zh-CN" sz="2400" b="1">
              <a:solidFill>
                <a:srgbClr val="007C6A"/>
              </a:solidFill>
            </a:endParaRPr>
          </a:p>
          <a:p>
            <a:pPr marL="800100" lvl="1" indent="-342900">
              <a:lnSpc>
                <a:spcPct val="150000"/>
              </a:lnSpc>
              <a:buFont typeface="Arial" panose="020B0604020202020204" pitchFamily="34" charset="0"/>
              <a:buChar char="•"/>
            </a:pPr>
            <a:r>
              <a:rPr lang="zh-CN" altLang="en-US" sz="2400" b="1">
                <a:solidFill>
                  <a:srgbClr val="007C6A"/>
                </a:solidFill>
              </a:rPr>
              <a:t>值在键在，值光键亡。</a:t>
            </a:r>
            <a:endParaRPr lang="en-US" altLang="zh-CN" sz="2400" b="1">
              <a:solidFill>
                <a:srgbClr val="007C6A"/>
              </a:solidFill>
            </a:endParaRPr>
          </a:p>
        </p:txBody>
      </p:sp>
      <p:sp>
        <p:nvSpPr>
          <p:cNvPr id="39" name="矩形 38"/>
          <p:cNvSpPr/>
          <p:nvPr/>
        </p:nvSpPr>
        <p:spPr>
          <a:xfrm>
            <a:off x="517037" y="3576419"/>
            <a:ext cx="4113498"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zh-CN" altLang="en-US" sz="2400" b="1">
                <a:solidFill>
                  <a:srgbClr val="007C6A"/>
                </a:solidFill>
              </a:rPr>
              <a:t> </a:t>
            </a:r>
            <a:r>
              <a:rPr lang="en-US" altLang="zh-CN" sz="2400" b="1" err="1">
                <a:solidFill>
                  <a:srgbClr val="007C6A"/>
                </a:solidFill>
              </a:rPr>
              <a:t>rpoplpush</a:t>
            </a:r>
            <a:r>
              <a:rPr lang="en-US" altLang="zh-CN" sz="2400" b="1">
                <a:solidFill>
                  <a:srgbClr val="007C6A"/>
                </a:solidFill>
              </a:rPr>
              <a:t>  &lt;key1&gt;  &lt;key2&gt;</a:t>
            </a:r>
            <a:r>
              <a:rPr lang="zh-CN" altLang="en-US" sz="2400" b="1">
                <a:solidFill>
                  <a:srgbClr val="007C6A"/>
                </a:solidFill>
              </a:rPr>
              <a:t> </a:t>
            </a:r>
            <a:r>
              <a:rPr lang="en-US" altLang="zh-CN" sz="2400" b="1">
                <a:solidFill>
                  <a:srgbClr val="007C6A"/>
                </a:solidFill>
              </a:rPr>
              <a:t> </a:t>
            </a:r>
            <a:endParaRPr lang="zh-CN" altLang="en-US" sz="2400" b="1">
              <a:solidFill>
                <a:srgbClr val="007C6A"/>
              </a:solidFill>
            </a:endParaRPr>
          </a:p>
        </p:txBody>
      </p:sp>
      <p:sp>
        <p:nvSpPr>
          <p:cNvPr id="40" name="矩形 39"/>
          <p:cNvSpPr/>
          <p:nvPr/>
        </p:nvSpPr>
        <p:spPr>
          <a:xfrm>
            <a:off x="587254" y="4370334"/>
            <a:ext cx="8363059"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从</a:t>
            </a:r>
            <a:r>
              <a:rPr lang="en-US" altLang="zh-CN" sz="2400" b="1">
                <a:solidFill>
                  <a:srgbClr val="007C6A"/>
                </a:solidFill>
              </a:rPr>
              <a:t>&lt;key1&gt;</a:t>
            </a:r>
            <a:r>
              <a:rPr lang="zh-CN" altLang="en-US" sz="2400" b="1">
                <a:solidFill>
                  <a:srgbClr val="007C6A"/>
                </a:solidFill>
              </a:rPr>
              <a:t>列表右边吐出一个值，插到</a:t>
            </a:r>
            <a:r>
              <a:rPr lang="en-US" altLang="zh-CN" sz="2400" b="1">
                <a:solidFill>
                  <a:srgbClr val="007C6A"/>
                </a:solidFill>
              </a:rPr>
              <a:t>&lt;key2&gt;</a:t>
            </a:r>
            <a:r>
              <a:rPr lang="zh-CN" altLang="en-US" sz="2400" b="1">
                <a:solidFill>
                  <a:srgbClr val="007C6A"/>
                </a:solidFill>
              </a:rPr>
              <a:t>列表左边。</a:t>
            </a:r>
            <a:endParaRPr lang="en-US" altLang="zh-CN" sz="2400" b="1">
              <a:solidFill>
                <a:srgbClr val="007C6A"/>
              </a:solidFill>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50653" y="4980"/>
            <a:ext cx="2308645" cy="400110"/>
          </a:xfrm>
          <a:prstGeom prst="rect">
            <a:avLst/>
          </a:prstGeom>
          <a:noFill/>
          <a:ln>
            <a:noFill/>
          </a:ln>
        </p:spPr>
        <p:txBody>
          <a:bodyPr wrap="none" rtlCol="0" anchor="t">
            <a:spAutoFit/>
          </a:bodyPr>
          <a:lstStyle/>
          <a:p>
            <a:pPr algn="ctr"/>
            <a:r>
              <a:rPr lang="en-US" altLang="zh-CN" sz="2000" dirty="0">
                <a:effectLst>
                  <a:outerShdw blurRad="38100" dist="19050" dir="2700000" algn="tl" rotWithShape="0">
                    <a:schemeClr val="dk1">
                      <a:alpha val="40000"/>
                    </a:schemeClr>
                  </a:outerShdw>
                </a:effectLst>
              </a:rPr>
              <a:t>NoSQL</a:t>
            </a:r>
            <a:r>
              <a:rPr lang="zh-CN" altLang="en-US" sz="2000" dirty="0">
                <a:effectLst>
                  <a:outerShdw blurRad="38100" dist="19050" dir="2700000" algn="tl" rotWithShape="0">
                    <a:schemeClr val="dk1">
                      <a:alpha val="40000"/>
                    </a:schemeClr>
                  </a:outerShdw>
                </a:effectLst>
              </a:rPr>
              <a:t>数据库简介</a:t>
            </a:r>
            <a:endParaRPr lang="zh-CN" altLang="en-US" sz="2000" dirty="0">
              <a:solidFill>
                <a:schemeClr val="tx1"/>
              </a:solidFill>
              <a:effectLst>
                <a:outerShdw blurRad="38100" dist="19050" dir="2700000" algn="tl" rotWithShape="0">
                  <a:schemeClr val="dk1">
                    <a:alpha val="40000"/>
                  </a:schemeClr>
                </a:outerShdw>
              </a:effectLst>
            </a:endParaRPr>
          </a:p>
        </p:txBody>
      </p:sp>
      <p:pic>
        <p:nvPicPr>
          <p:cNvPr id="34" name="图片 33"/>
          <p:cNvPicPr>
            <a:picLocks noChangeAspect="1"/>
          </p:cNvPicPr>
          <p:nvPr/>
        </p:nvPicPr>
        <p:blipFill>
          <a:blip r:embed="rId3"/>
          <a:stretch>
            <a:fillRect/>
          </a:stretch>
        </p:blipFill>
        <p:spPr>
          <a:xfrm>
            <a:off x="1165158" y="3158052"/>
            <a:ext cx="728673" cy="1179299"/>
          </a:xfrm>
          <a:prstGeom prst="rect">
            <a:avLst/>
          </a:prstGeom>
        </p:spPr>
      </p:pic>
      <p:pic>
        <p:nvPicPr>
          <p:cNvPr id="35" name="图片 34"/>
          <p:cNvPicPr>
            <a:picLocks noChangeAspect="1"/>
          </p:cNvPicPr>
          <p:nvPr/>
        </p:nvPicPr>
        <p:blipFill>
          <a:blip r:embed="rId4"/>
          <a:stretch>
            <a:fillRect/>
          </a:stretch>
        </p:blipFill>
        <p:spPr>
          <a:xfrm>
            <a:off x="712006" y="1764808"/>
            <a:ext cx="1313902" cy="1218187"/>
          </a:xfrm>
          <a:prstGeom prst="rect">
            <a:avLst/>
          </a:prstGeom>
        </p:spPr>
      </p:pic>
      <p:pic>
        <p:nvPicPr>
          <p:cNvPr id="36" name="图片 35"/>
          <p:cNvPicPr>
            <a:picLocks noChangeAspect="1"/>
          </p:cNvPicPr>
          <p:nvPr/>
        </p:nvPicPr>
        <p:blipFill>
          <a:blip r:embed="rId5"/>
          <a:stretch>
            <a:fillRect/>
          </a:stretch>
        </p:blipFill>
        <p:spPr>
          <a:xfrm>
            <a:off x="3149360" y="1879571"/>
            <a:ext cx="1553613" cy="1619725"/>
          </a:xfrm>
          <a:prstGeom prst="rect">
            <a:avLst/>
          </a:prstGeom>
        </p:spPr>
      </p:pic>
      <p:pic>
        <p:nvPicPr>
          <p:cNvPr id="37" name="图片 36"/>
          <p:cNvPicPr>
            <a:picLocks noChangeAspect="1"/>
          </p:cNvPicPr>
          <p:nvPr/>
        </p:nvPicPr>
        <p:blipFill>
          <a:blip r:embed="rId6"/>
          <a:stretch>
            <a:fillRect/>
          </a:stretch>
        </p:blipFill>
        <p:spPr>
          <a:xfrm>
            <a:off x="5817106" y="1937243"/>
            <a:ext cx="1579064" cy="1504379"/>
          </a:xfrm>
          <a:prstGeom prst="rect">
            <a:avLst/>
          </a:prstGeom>
        </p:spPr>
      </p:pic>
      <p:sp>
        <p:nvSpPr>
          <p:cNvPr id="38" name="TextBox 1"/>
          <p:cNvSpPr txBox="1"/>
          <p:nvPr/>
        </p:nvSpPr>
        <p:spPr>
          <a:xfrm>
            <a:off x="3246658" y="3389568"/>
            <a:ext cx="1519808" cy="553998"/>
          </a:xfrm>
          <a:prstGeom prst="rect">
            <a:avLst/>
          </a:prstGeom>
          <a:noFill/>
        </p:spPr>
        <p:txBody>
          <a:bodyPr wrap="square" rtlCol="0">
            <a:spAutoFit/>
          </a:bodyPr>
          <a:lstStyle/>
          <a:p>
            <a:pPr>
              <a:lnSpc>
                <a:spcPct val="150000"/>
              </a:lnSpc>
            </a:pPr>
            <a:r>
              <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应用服务器</a:t>
            </a:r>
            <a:endPar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TextBox 1"/>
          <p:cNvSpPr txBox="1"/>
          <p:nvPr/>
        </p:nvSpPr>
        <p:spPr>
          <a:xfrm>
            <a:off x="5981356" y="3333412"/>
            <a:ext cx="1552986" cy="553998"/>
          </a:xfrm>
          <a:prstGeom prst="rect">
            <a:avLst/>
          </a:prstGeom>
          <a:noFill/>
        </p:spPr>
        <p:txBody>
          <a:bodyPr wrap="square" rtlCol="0">
            <a:spAutoFit/>
          </a:bodyPr>
          <a:lstStyle/>
          <a:p>
            <a:pPr>
              <a:lnSpc>
                <a:spcPct val="150000"/>
              </a:lnSpc>
            </a:pP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数据库服务</a:t>
            </a:r>
            <a:endPar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40" name="直接箭头连接符 39"/>
          <p:cNvCxnSpPr/>
          <p:nvPr/>
        </p:nvCxnSpPr>
        <p:spPr>
          <a:xfrm>
            <a:off x="2156088" y="2268864"/>
            <a:ext cx="884271" cy="400016"/>
          </a:xfrm>
          <a:prstGeom prst="straightConnector1">
            <a:avLst/>
          </a:prstGeom>
          <a:ln w="76200">
            <a:solidFill>
              <a:srgbClr val="007C6A"/>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flipV="1">
            <a:off x="2027865" y="3158052"/>
            <a:ext cx="1014697" cy="507765"/>
          </a:xfrm>
          <a:prstGeom prst="straightConnector1">
            <a:avLst/>
          </a:prstGeom>
          <a:ln w="76200">
            <a:solidFill>
              <a:srgbClr val="007C6A"/>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a:off x="4829959" y="2868263"/>
            <a:ext cx="987147" cy="11372"/>
          </a:xfrm>
          <a:prstGeom prst="straightConnector1">
            <a:avLst/>
          </a:prstGeom>
          <a:ln w="76200">
            <a:solidFill>
              <a:srgbClr val="007C6A"/>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1"/>
          <p:cNvSpPr txBox="1"/>
          <p:nvPr/>
        </p:nvSpPr>
        <p:spPr>
          <a:xfrm>
            <a:off x="557072" y="357609"/>
            <a:ext cx="7776864" cy="1477328"/>
          </a:xfrm>
          <a:prstGeom prst="rect">
            <a:avLst/>
          </a:prstGeom>
          <a:noFill/>
        </p:spPr>
        <p:txBody>
          <a:bodyPr wrap="square" rtlCol="0">
            <a:spAutoFit/>
          </a:bodyPr>
          <a:lstStyle/>
          <a:p>
            <a:pPr>
              <a:lnSpc>
                <a:spcPct val="150000"/>
              </a:lnSpc>
            </a:pPr>
            <a:r>
              <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       </a:t>
            </a:r>
            <a:r>
              <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随着</a:t>
            </a:r>
            <a:r>
              <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Web2.0</a:t>
            </a:r>
            <a:r>
              <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的时代的到来，用户访问量大幅度提升，同时产生了大量的用户数据。加上后来的智能移动设备的普及，所有的互联网平台都面临了巨大的性能挑战。</a:t>
            </a:r>
            <a:endPar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44" name="右箭头 12"/>
          <p:cNvSpPr/>
          <p:nvPr/>
        </p:nvSpPr>
        <p:spPr>
          <a:xfrm rot="5400000">
            <a:off x="3726030" y="3824490"/>
            <a:ext cx="567817" cy="871131"/>
          </a:xfrm>
          <a:prstGeom prst="rightArrow">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C6A"/>
              </a:solidFill>
            </a:endParaRPr>
          </a:p>
        </p:txBody>
      </p:sp>
      <p:sp>
        <p:nvSpPr>
          <p:cNvPr id="45" name="右箭头 13"/>
          <p:cNvSpPr/>
          <p:nvPr/>
        </p:nvSpPr>
        <p:spPr>
          <a:xfrm rot="5400000">
            <a:off x="6473940" y="3776350"/>
            <a:ext cx="567817" cy="871131"/>
          </a:xfrm>
          <a:prstGeom prst="rightArrow">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C6A"/>
              </a:solidFill>
            </a:endParaRPr>
          </a:p>
        </p:txBody>
      </p:sp>
      <p:sp>
        <p:nvSpPr>
          <p:cNvPr id="46" name="TextBox 1"/>
          <p:cNvSpPr txBox="1"/>
          <p:nvPr/>
        </p:nvSpPr>
        <p:spPr>
          <a:xfrm>
            <a:off x="2861328" y="4470812"/>
            <a:ext cx="2629834" cy="646331"/>
          </a:xfrm>
          <a:prstGeom prst="rect">
            <a:avLst/>
          </a:prstGeom>
          <a:noFill/>
        </p:spPr>
        <p:txBody>
          <a:bodyPr wrap="square" rtlCol="0">
            <a:spAutoFit/>
          </a:bodyPr>
          <a:lstStyle/>
          <a:p>
            <a:pPr>
              <a:lnSpc>
                <a:spcPct val="150000"/>
              </a:lnSpc>
            </a:pPr>
            <a:r>
              <a:rPr lang="en-US" altLang="zh-CN" sz="2400" b="1">
                <a:solidFill>
                  <a:srgbClr val="007C6A"/>
                </a:solidFill>
                <a:latin typeface="Arial" panose="020B0604020202020204" pitchFamily="34" charset="0"/>
                <a:ea typeface="微软雅黑" panose="020B0503020204020204" pitchFamily="34" charset="-122"/>
                <a:sym typeface="Arial" panose="020B0604020202020204" pitchFamily="34" charset="0"/>
              </a:rPr>
              <a:t>CPU</a:t>
            </a:r>
            <a:r>
              <a:rPr lang="zh-CN" altLang="en-US" sz="2400" b="1">
                <a:solidFill>
                  <a:srgbClr val="007C6A"/>
                </a:solidFill>
                <a:latin typeface="Arial" panose="020B0604020202020204" pitchFamily="34" charset="0"/>
                <a:ea typeface="微软雅黑" panose="020B0503020204020204" pitchFamily="34" charset="-122"/>
                <a:sym typeface="Arial" panose="020B0604020202020204" pitchFamily="34" charset="0"/>
              </a:rPr>
              <a:t>及内存压力</a:t>
            </a:r>
            <a:endParaRPr lang="en-US" altLang="zh-CN" sz="24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TextBox 1"/>
          <p:cNvSpPr txBox="1"/>
          <p:nvPr/>
        </p:nvSpPr>
        <p:spPr>
          <a:xfrm>
            <a:off x="6141520" y="4422044"/>
            <a:ext cx="1392822" cy="580415"/>
          </a:xfrm>
          <a:prstGeom prst="rect">
            <a:avLst/>
          </a:prstGeom>
          <a:noFill/>
        </p:spPr>
        <p:txBody>
          <a:bodyPr wrap="square" rtlCol="0">
            <a:spAutoFit/>
          </a:bodyPr>
          <a:lstStyle/>
          <a:p>
            <a:pPr>
              <a:lnSpc>
                <a:spcPct val="150000"/>
              </a:lnSpc>
            </a:pPr>
            <a:r>
              <a:rPr lang="en-US" altLang="zh-CN" sz="2400" b="1">
                <a:solidFill>
                  <a:srgbClr val="007C6A"/>
                </a:solidFill>
                <a:latin typeface="Arial" panose="020B0604020202020204" pitchFamily="34" charset="0"/>
                <a:ea typeface="微软雅黑" panose="020B0503020204020204" pitchFamily="34" charset="-122"/>
                <a:sym typeface="Arial" panose="020B0604020202020204" pitchFamily="34" charset="0"/>
              </a:rPr>
              <a:t>IO</a:t>
            </a:r>
            <a:r>
              <a:rPr lang="zh-CN" altLang="en-US" sz="2400" b="1">
                <a:solidFill>
                  <a:srgbClr val="007C6A"/>
                </a:solidFill>
                <a:latin typeface="Arial" panose="020B0604020202020204" pitchFamily="34" charset="0"/>
                <a:ea typeface="微软雅黑" panose="020B0503020204020204" pitchFamily="34" charset="-122"/>
                <a:sym typeface="Arial" panose="020B0604020202020204" pitchFamily="34" charset="0"/>
              </a:rPr>
              <a:t>压力</a:t>
            </a:r>
            <a:endParaRPr lang="en-US" altLang="zh-CN" sz="24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up)">
                                      <p:cBhvr>
                                        <p:cTn id="7" dur="500"/>
                                        <p:tgtEl>
                                          <p:spTgt spid="4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wipe(up)">
                                      <p:cBhvr>
                                        <p:cTn id="10" dur="500"/>
                                        <p:tgtEl>
                                          <p:spTgt spid="45"/>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wipe(up)">
                                      <p:cBhvr>
                                        <p:cTn id="13" dur="500"/>
                                        <p:tgtEl>
                                          <p:spTgt spid="46"/>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wipe(up)">
                                      <p:cBhvr>
                                        <p:cTn id="16"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46" grpId="0"/>
      <p:bldP spid="4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56996" y="117"/>
            <a:ext cx="2864888"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--list</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9" name="矩形 8"/>
          <p:cNvSpPr/>
          <p:nvPr/>
        </p:nvSpPr>
        <p:spPr>
          <a:xfrm>
            <a:off x="491243" y="2285000"/>
            <a:ext cx="3469924" cy="400110"/>
          </a:xfrm>
          <a:prstGeom prst="rect">
            <a:avLst/>
          </a:prstGeom>
        </p:spPr>
        <p:txBody>
          <a:bodyPr wrap="none">
            <a:spAutoFit/>
          </a:bodyPr>
          <a:lstStyle/>
          <a:p>
            <a:pPr marL="342900" indent="-342900">
              <a:buFont typeface="Wingdings" panose="05000000000000000000" pitchFamily="2" charset="2"/>
              <a:buChar char="Ø"/>
            </a:pPr>
            <a:r>
              <a:rPr lang="en-US" altLang="zh-CN" sz="2000" err="1">
                <a:solidFill>
                  <a:srgbClr val="007C6A"/>
                </a:solidFill>
                <a:latin typeface="Verdana" panose="020B0604030504040204" pitchFamily="34" charset="0"/>
              </a:rPr>
              <a:t>lindex</a:t>
            </a:r>
            <a:r>
              <a:rPr lang="en-US" altLang="zh-CN" sz="2000">
                <a:solidFill>
                  <a:srgbClr val="007C6A"/>
                </a:solidFill>
                <a:latin typeface="Verdana" panose="020B0604030504040204" pitchFamily="34" charset="0"/>
              </a:rPr>
              <a:t> &lt;key&gt; &lt;index&gt;</a:t>
            </a:r>
            <a:endParaRPr lang="zh-CN" altLang="en-US" sz="2000">
              <a:solidFill>
                <a:srgbClr val="007C6A"/>
              </a:solidFill>
              <a:latin typeface="Verdana" panose="020B0604030504040204" pitchFamily="34" charset="0"/>
            </a:endParaRPr>
          </a:p>
        </p:txBody>
      </p:sp>
      <p:sp>
        <p:nvSpPr>
          <p:cNvPr id="10" name="矩形 9"/>
          <p:cNvSpPr/>
          <p:nvPr/>
        </p:nvSpPr>
        <p:spPr>
          <a:xfrm>
            <a:off x="779275" y="2861064"/>
            <a:ext cx="4423006" cy="400110"/>
          </a:xfrm>
          <a:prstGeom prst="rect">
            <a:avLst/>
          </a:prstGeom>
        </p:spPr>
        <p:txBody>
          <a:bodyPr wrap="none">
            <a:spAutoFit/>
          </a:bodyPr>
          <a:lstStyle/>
          <a:p>
            <a:pPr marL="342900" indent="-342900">
              <a:buFont typeface="Arial" panose="020B0604020202020204" pitchFamily="34" charset="0"/>
              <a:buChar char="•"/>
            </a:pPr>
            <a:r>
              <a:rPr lang="zh-CN" altLang="en-US" sz="2000" b="1">
                <a:solidFill>
                  <a:srgbClr val="007C6A"/>
                </a:solidFill>
                <a:latin typeface="宋体" panose="02010600030101010101" pitchFamily="2" charset="-122"/>
              </a:rPr>
              <a:t>按照索引下标获得元素</a:t>
            </a:r>
            <a:r>
              <a:rPr lang="en-US" altLang="zh-CN" sz="2000" b="1">
                <a:solidFill>
                  <a:srgbClr val="007C6A"/>
                </a:solidFill>
                <a:latin typeface="Verdana" panose="020B0604030504040204" pitchFamily="34" charset="0"/>
              </a:rPr>
              <a:t>(</a:t>
            </a:r>
            <a:r>
              <a:rPr lang="zh-CN" altLang="en-US" sz="2000" b="1">
                <a:solidFill>
                  <a:srgbClr val="007C6A"/>
                </a:solidFill>
                <a:latin typeface="宋体" panose="02010600030101010101" pitchFamily="2" charset="-122"/>
              </a:rPr>
              <a:t>从左到右</a:t>
            </a:r>
            <a:r>
              <a:rPr lang="en-US" altLang="zh-CN" sz="2000" b="1">
                <a:solidFill>
                  <a:srgbClr val="007C6A"/>
                </a:solidFill>
                <a:latin typeface="Verdana" panose="020B0604030504040204" pitchFamily="34" charset="0"/>
              </a:rPr>
              <a:t>)</a:t>
            </a:r>
            <a:endParaRPr lang="zh-CN" altLang="en-US" sz="2000" b="1">
              <a:solidFill>
                <a:srgbClr val="007C6A"/>
              </a:solidFill>
              <a:latin typeface="Verdana" panose="020B0604030504040204" pitchFamily="34" charset="0"/>
            </a:endParaRPr>
          </a:p>
        </p:txBody>
      </p:sp>
      <p:sp>
        <p:nvSpPr>
          <p:cNvPr id="11" name="矩形 10"/>
          <p:cNvSpPr/>
          <p:nvPr/>
        </p:nvSpPr>
        <p:spPr>
          <a:xfrm>
            <a:off x="492305" y="4037123"/>
            <a:ext cx="1950277" cy="400110"/>
          </a:xfrm>
          <a:prstGeom prst="rect">
            <a:avLst/>
          </a:prstGeom>
        </p:spPr>
        <p:txBody>
          <a:bodyPr wrap="none">
            <a:spAutoFit/>
          </a:bodyPr>
          <a:lstStyle/>
          <a:p>
            <a:pPr marL="342900" indent="-342900">
              <a:buFont typeface="Wingdings" panose="05000000000000000000" pitchFamily="2" charset="2"/>
              <a:buChar char="Ø"/>
            </a:pPr>
            <a:r>
              <a:rPr lang="en-US" altLang="zh-CN" sz="2000" err="1">
                <a:solidFill>
                  <a:srgbClr val="007C6A"/>
                </a:solidFill>
                <a:latin typeface="Verdana" panose="020B0604030504040204" pitchFamily="34" charset="0"/>
              </a:rPr>
              <a:t>llen</a:t>
            </a:r>
            <a:r>
              <a:rPr lang="en-US" altLang="zh-CN" sz="2000">
                <a:solidFill>
                  <a:srgbClr val="007C6A"/>
                </a:solidFill>
                <a:latin typeface="Verdana" panose="020B0604030504040204" pitchFamily="34" charset="0"/>
              </a:rPr>
              <a:t> &lt;key&gt;</a:t>
            </a:r>
            <a:endParaRPr lang="zh-CN" altLang="en-US" sz="2000">
              <a:solidFill>
                <a:srgbClr val="007C6A"/>
              </a:solidFill>
              <a:latin typeface="Verdana" panose="020B0604030504040204" pitchFamily="34" charset="0"/>
            </a:endParaRPr>
          </a:p>
        </p:txBody>
      </p:sp>
      <p:sp>
        <p:nvSpPr>
          <p:cNvPr id="12" name="矩形 11"/>
          <p:cNvSpPr/>
          <p:nvPr/>
        </p:nvSpPr>
        <p:spPr>
          <a:xfrm>
            <a:off x="839667" y="4589319"/>
            <a:ext cx="2199641" cy="400110"/>
          </a:xfrm>
          <a:prstGeom prst="rect">
            <a:avLst/>
          </a:prstGeom>
        </p:spPr>
        <p:txBody>
          <a:bodyPr wrap="none">
            <a:spAutoFit/>
          </a:bodyPr>
          <a:lstStyle/>
          <a:p>
            <a:pPr marL="342900" indent="-342900">
              <a:buFont typeface="Arial" panose="020B0604020202020204" pitchFamily="34" charset="0"/>
              <a:buChar char="•"/>
            </a:pPr>
            <a:r>
              <a:rPr lang="zh-CN" altLang="en-US" sz="2000" b="1">
                <a:solidFill>
                  <a:srgbClr val="007C6A"/>
                </a:solidFill>
                <a:latin typeface="Verdana" panose="020B0604030504040204" pitchFamily="34" charset="0"/>
              </a:rPr>
              <a:t>获得列表长度</a:t>
            </a:r>
            <a:r>
              <a:rPr lang="en-US" altLang="zh-CN" sz="2000" b="1">
                <a:solidFill>
                  <a:srgbClr val="007C6A"/>
                </a:solidFill>
                <a:latin typeface="宋体" panose="02010600030101010101" pitchFamily="2" charset="-122"/>
              </a:rPr>
              <a:t> </a:t>
            </a:r>
            <a:endParaRPr lang="zh-CN" altLang="en-US" sz="2000" b="1">
              <a:solidFill>
                <a:srgbClr val="007C6A"/>
              </a:solidFill>
              <a:latin typeface="Verdana" panose="020B0604030504040204" pitchFamily="34" charset="0"/>
            </a:endParaRPr>
          </a:p>
        </p:txBody>
      </p:sp>
      <p:sp>
        <p:nvSpPr>
          <p:cNvPr id="13" name="矩形 12"/>
          <p:cNvSpPr/>
          <p:nvPr/>
        </p:nvSpPr>
        <p:spPr>
          <a:xfrm>
            <a:off x="455656" y="532877"/>
            <a:ext cx="4513800" cy="400110"/>
          </a:xfrm>
          <a:prstGeom prst="rect">
            <a:avLst/>
          </a:prstGeom>
        </p:spPr>
        <p:txBody>
          <a:bodyPr wrap="none">
            <a:spAutoFit/>
          </a:bodyPr>
          <a:lstStyle/>
          <a:p>
            <a:pPr marL="342900" indent="-342900">
              <a:buFont typeface="Wingdings" panose="05000000000000000000" pitchFamily="2" charset="2"/>
              <a:buChar char="Ø"/>
            </a:pPr>
            <a:r>
              <a:rPr lang="en-US" altLang="zh-CN" sz="2000" dirty="0" err="1">
                <a:solidFill>
                  <a:srgbClr val="007C6A"/>
                </a:solidFill>
                <a:latin typeface="Verdana" panose="020B0604030504040204" pitchFamily="34" charset="0"/>
              </a:rPr>
              <a:t>lrange</a:t>
            </a:r>
            <a:r>
              <a:rPr lang="en-US" altLang="zh-CN" sz="2000" dirty="0">
                <a:solidFill>
                  <a:srgbClr val="007C6A"/>
                </a:solidFill>
                <a:latin typeface="Verdana" panose="020B0604030504040204" pitchFamily="34" charset="0"/>
              </a:rPr>
              <a:t> &lt;key&gt; &lt;start&gt; &lt;stop&gt;</a:t>
            </a:r>
            <a:endParaRPr lang="zh-CN" altLang="en-US" sz="2000" dirty="0">
              <a:solidFill>
                <a:srgbClr val="007C6A"/>
              </a:solidFill>
              <a:latin typeface="Verdana" panose="020B0604030504040204" pitchFamily="34" charset="0"/>
            </a:endParaRPr>
          </a:p>
        </p:txBody>
      </p:sp>
      <p:sp>
        <p:nvSpPr>
          <p:cNvPr id="14" name="矩形 13"/>
          <p:cNvSpPr/>
          <p:nvPr/>
        </p:nvSpPr>
        <p:spPr>
          <a:xfrm>
            <a:off x="743688" y="1108941"/>
            <a:ext cx="4423006" cy="400110"/>
          </a:xfrm>
          <a:prstGeom prst="rect">
            <a:avLst/>
          </a:prstGeom>
        </p:spPr>
        <p:txBody>
          <a:bodyPr wrap="none">
            <a:spAutoFit/>
          </a:bodyPr>
          <a:lstStyle/>
          <a:p>
            <a:pPr marL="342900" indent="-342900">
              <a:buFont typeface="Arial" panose="020B0604020202020204" pitchFamily="34" charset="0"/>
              <a:buChar char="•"/>
            </a:pPr>
            <a:r>
              <a:rPr lang="zh-CN" altLang="en-US" sz="2000" b="1">
                <a:solidFill>
                  <a:srgbClr val="007C6A"/>
                </a:solidFill>
                <a:latin typeface="宋体" panose="02010600030101010101" pitchFamily="2" charset="-122"/>
              </a:rPr>
              <a:t>按照索引下标获得元素</a:t>
            </a:r>
            <a:r>
              <a:rPr lang="en-US" altLang="zh-CN" sz="2000" b="1">
                <a:solidFill>
                  <a:srgbClr val="007C6A"/>
                </a:solidFill>
                <a:latin typeface="Verdana" panose="020B0604030504040204" pitchFamily="34" charset="0"/>
              </a:rPr>
              <a:t>(</a:t>
            </a:r>
            <a:r>
              <a:rPr lang="zh-CN" altLang="en-US" sz="2000" b="1">
                <a:solidFill>
                  <a:srgbClr val="007C6A"/>
                </a:solidFill>
                <a:latin typeface="宋体" panose="02010600030101010101" pitchFamily="2" charset="-122"/>
              </a:rPr>
              <a:t>从左到右</a:t>
            </a:r>
            <a:r>
              <a:rPr lang="en-US" altLang="zh-CN" sz="2000" b="1">
                <a:solidFill>
                  <a:srgbClr val="007C6A"/>
                </a:solidFill>
                <a:latin typeface="Verdana" panose="020B0604030504040204" pitchFamily="34" charset="0"/>
              </a:rPr>
              <a:t>)</a:t>
            </a:r>
            <a:endParaRPr lang="zh-CN" altLang="en-US" sz="2000" b="1">
              <a:solidFill>
                <a:srgbClr val="007C6A"/>
              </a:solidFill>
              <a:latin typeface="Verdana" panose="020B0604030504040204" pitchFamily="34" charset="0"/>
            </a:endParaRPr>
          </a:p>
        </p:txBody>
      </p:sp>
    </p:spTree>
    <p:custDataLst>
      <p:tags r:id="rId1"/>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56996" y="117"/>
            <a:ext cx="2864888"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--list</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15" name="矩形 14"/>
          <p:cNvSpPr/>
          <p:nvPr/>
        </p:nvSpPr>
        <p:spPr>
          <a:xfrm>
            <a:off x="502307" y="751925"/>
            <a:ext cx="6529070" cy="460375"/>
          </a:xfrm>
          <a:prstGeom prst="rect">
            <a:avLst/>
          </a:prstGeom>
        </p:spPr>
        <p:txBody>
          <a:bodyPr wrap="none">
            <a:spAutoFit/>
          </a:bodyPr>
          <a:lstStyle/>
          <a:p>
            <a:pPr marL="285750" indent="-285750">
              <a:buFont typeface="Wingdings" panose="05000000000000000000" pitchFamily="2" charset="2"/>
              <a:buChar char="Ø"/>
            </a:pPr>
            <a:r>
              <a:rPr lang="zh-CN" altLang="en-US">
                <a:solidFill>
                  <a:srgbClr val="007C6A"/>
                </a:solidFill>
                <a:latin typeface="Verdana" panose="020B0604030504040204" pitchFamily="34" charset="0"/>
              </a:rPr>
              <a:t> </a:t>
            </a:r>
            <a:r>
              <a:rPr lang="en-US" altLang="zh-CN" err="1">
                <a:solidFill>
                  <a:srgbClr val="007C6A"/>
                </a:solidFill>
                <a:latin typeface="Verdana" panose="020B0604030504040204" pitchFamily="34" charset="0"/>
              </a:rPr>
              <a:t>linsert</a:t>
            </a:r>
            <a:r>
              <a:rPr lang="en-US" altLang="zh-CN">
                <a:solidFill>
                  <a:srgbClr val="007C6A"/>
                </a:solidFill>
                <a:latin typeface="Verdana" panose="020B0604030504040204" pitchFamily="34" charset="0"/>
              </a:rPr>
              <a:t> &lt;key&gt;  before|after &lt;value</a:t>
            </a:r>
            <a:r>
              <a:rPr lang="en-US" altLang="zh-CN" sz="2400">
                <a:solidFill>
                  <a:srgbClr val="007C6A"/>
                </a:solidFill>
              </a:rPr>
              <a:t>&gt;  &lt;newvalue&gt;</a:t>
            </a:r>
            <a:r>
              <a:rPr lang="en-US" altLang="zh-CN" sz="2400">
                <a:solidFill>
                  <a:srgbClr val="007C6A"/>
                </a:solidFill>
                <a:latin typeface="Verdana" panose="020B0604030504040204" pitchFamily="34" charset="0"/>
              </a:rPr>
              <a:t>  </a:t>
            </a:r>
            <a:r>
              <a:rPr lang="en-US" altLang="zh-CN">
                <a:solidFill>
                  <a:srgbClr val="007C6A"/>
                </a:solidFill>
                <a:latin typeface="Verdana" panose="020B0604030504040204" pitchFamily="34" charset="0"/>
              </a:rPr>
              <a:t> </a:t>
            </a:r>
            <a:endParaRPr lang="zh-CN" altLang="en-US">
              <a:solidFill>
                <a:srgbClr val="007C6A"/>
              </a:solidFill>
              <a:latin typeface="Verdana" panose="020B0604030504040204" pitchFamily="34" charset="0"/>
            </a:endParaRPr>
          </a:p>
        </p:txBody>
      </p:sp>
      <p:sp>
        <p:nvSpPr>
          <p:cNvPr id="16" name="矩形 15"/>
          <p:cNvSpPr/>
          <p:nvPr/>
        </p:nvSpPr>
        <p:spPr>
          <a:xfrm>
            <a:off x="934355" y="1237228"/>
            <a:ext cx="5320687" cy="400110"/>
          </a:xfrm>
          <a:prstGeom prst="rect">
            <a:avLst/>
          </a:prstGeom>
        </p:spPr>
        <p:txBody>
          <a:bodyPr wrap="none">
            <a:spAutoFit/>
          </a:bodyPr>
          <a:lstStyle/>
          <a:p>
            <a:pPr marL="342900" indent="-342900">
              <a:buFont typeface="Arial" panose="020B0604020202020204" pitchFamily="34" charset="0"/>
              <a:buChar char="•"/>
            </a:pPr>
            <a:r>
              <a:rPr lang="en-US" altLang="zh-CN" sz="2000" b="1">
                <a:solidFill>
                  <a:srgbClr val="007C6A"/>
                </a:solidFill>
                <a:latin typeface="宋体" panose="02010600030101010101" pitchFamily="2" charset="-122"/>
              </a:rPr>
              <a:t> </a:t>
            </a:r>
            <a:r>
              <a:rPr lang="zh-CN" altLang="en-US" sz="2000" b="1">
                <a:solidFill>
                  <a:srgbClr val="007C6A"/>
                </a:solidFill>
                <a:latin typeface="宋体" panose="02010600030101010101" pitchFamily="2" charset="-122"/>
              </a:rPr>
              <a:t>在</a:t>
            </a:r>
            <a:r>
              <a:rPr lang="en-US" altLang="zh-CN" sz="2000" b="1">
                <a:solidFill>
                  <a:srgbClr val="007C6A"/>
                </a:solidFill>
                <a:latin typeface="宋体" panose="02010600030101010101" pitchFamily="2" charset="-122"/>
              </a:rPr>
              <a:t>&lt;value&gt;</a:t>
            </a:r>
            <a:r>
              <a:rPr lang="zh-CN" altLang="en-US" sz="2000" b="1">
                <a:solidFill>
                  <a:srgbClr val="007C6A"/>
                </a:solidFill>
                <a:latin typeface="宋体" panose="02010600030101010101" pitchFamily="2" charset="-122"/>
              </a:rPr>
              <a:t>的后面插入</a:t>
            </a:r>
            <a:r>
              <a:rPr lang="en-US" altLang="zh-CN" sz="2000" b="1">
                <a:solidFill>
                  <a:srgbClr val="007C6A"/>
                </a:solidFill>
                <a:latin typeface="宋体" panose="02010600030101010101" pitchFamily="2" charset="-122"/>
              </a:rPr>
              <a:t>&lt;newvalue&gt;</a:t>
            </a:r>
            <a:r>
              <a:rPr lang="zh-CN" altLang="en-US" sz="2000" b="1">
                <a:solidFill>
                  <a:srgbClr val="007C6A"/>
                </a:solidFill>
                <a:latin typeface="宋体" panose="02010600030101010101" pitchFamily="2" charset="-122"/>
              </a:rPr>
              <a:t> 插入值</a:t>
            </a:r>
            <a:endParaRPr lang="zh-CN" altLang="en-US" sz="2000" b="1">
              <a:solidFill>
                <a:srgbClr val="007C6A"/>
              </a:solidFill>
              <a:latin typeface="Verdana" panose="020B0604030504040204" pitchFamily="34" charset="0"/>
            </a:endParaRPr>
          </a:p>
        </p:txBody>
      </p:sp>
      <p:sp>
        <p:nvSpPr>
          <p:cNvPr id="17" name="矩形 16"/>
          <p:cNvSpPr/>
          <p:nvPr/>
        </p:nvSpPr>
        <p:spPr>
          <a:xfrm>
            <a:off x="527422" y="2264093"/>
            <a:ext cx="3712555" cy="369332"/>
          </a:xfrm>
          <a:prstGeom prst="rect">
            <a:avLst/>
          </a:prstGeom>
        </p:spPr>
        <p:txBody>
          <a:bodyPr wrap="none">
            <a:spAutoFit/>
          </a:bodyPr>
          <a:lstStyle/>
          <a:p>
            <a:pPr marL="285750" indent="-285750">
              <a:buFont typeface="Wingdings" panose="05000000000000000000" pitchFamily="2" charset="2"/>
              <a:buChar char="Ø"/>
            </a:pPr>
            <a:r>
              <a:rPr lang="zh-CN" altLang="en-US">
                <a:solidFill>
                  <a:srgbClr val="007C6A"/>
                </a:solidFill>
                <a:latin typeface="Verdana" panose="020B0604030504040204" pitchFamily="34" charset="0"/>
              </a:rPr>
              <a:t> </a:t>
            </a:r>
            <a:r>
              <a:rPr lang="en-US" altLang="zh-CN" err="1">
                <a:solidFill>
                  <a:srgbClr val="007C6A"/>
                </a:solidFill>
                <a:latin typeface="Verdana" panose="020B0604030504040204" pitchFamily="34" charset="0"/>
              </a:rPr>
              <a:t>lrem</a:t>
            </a:r>
            <a:r>
              <a:rPr lang="en-US" altLang="zh-CN">
                <a:solidFill>
                  <a:srgbClr val="007C6A"/>
                </a:solidFill>
                <a:latin typeface="Verdana" panose="020B0604030504040204" pitchFamily="34" charset="0"/>
              </a:rPr>
              <a:t> &lt;key&gt; &lt;n&gt;  &lt;value&gt;</a:t>
            </a:r>
            <a:endParaRPr lang="zh-CN" altLang="en-US">
              <a:solidFill>
                <a:srgbClr val="007C6A"/>
              </a:solidFill>
              <a:latin typeface="Verdana" panose="020B0604030504040204" pitchFamily="34" charset="0"/>
            </a:endParaRPr>
          </a:p>
        </p:txBody>
      </p:sp>
      <p:sp>
        <p:nvSpPr>
          <p:cNvPr id="18" name="矩形 17"/>
          <p:cNvSpPr/>
          <p:nvPr/>
        </p:nvSpPr>
        <p:spPr>
          <a:xfrm>
            <a:off x="770144" y="2665296"/>
            <a:ext cx="4169731" cy="400110"/>
          </a:xfrm>
          <a:prstGeom prst="rect">
            <a:avLst/>
          </a:prstGeom>
        </p:spPr>
        <p:txBody>
          <a:bodyPr wrap="none">
            <a:spAutoFit/>
          </a:bodyPr>
          <a:lstStyle/>
          <a:p>
            <a:pPr marL="342900" indent="-342900">
              <a:buFont typeface="Arial" panose="020B0604020202020204" pitchFamily="34" charset="0"/>
              <a:buChar char="•"/>
            </a:pPr>
            <a:r>
              <a:rPr lang="zh-CN" altLang="en-US" sz="2000" b="1">
                <a:solidFill>
                  <a:srgbClr val="007C6A"/>
                </a:solidFill>
                <a:latin typeface="宋体" panose="02010600030101010101" pitchFamily="2" charset="-122"/>
              </a:rPr>
              <a:t>从左边删除</a:t>
            </a:r>
            <a:r>
              <a:rPr lang="en-US" altLang="zh-CN" sz="2000" b="1">
                <a:solidFill>
                  <a:srgbClr val="007C6A"/>
                </a:solidFill>
                <a:latin typeface="宋体" panose="02010600030101010101" pitchFamily="2" charset="-122"/>
              </a:rPr>
              <a:t>n</a:t>
            </a:r>
            <a:r>
              <a:rPr lang="zh-CN" altLang="en-US" sz="2000" b="1">
                <a:solidFill>
                  <a:srgbClr val="007C6A"/>
                </a:solidFill>
                <a:latin typeface="宋体" panose="02010600030101010101" pitchFamily="2" charset="-122"/>
              </a:rPr>
              <a:t>个</a:t>
            </a:r>
            <a:r>
              <a:rPr lang="en-US" altLang="zh-CN" sz="2000" b="1">
                <a:solidFill>
                  <a:srgbClr val="007C6A"/>
                </a:solidFill>
                <a:latin typeface="宋体" panose="02010600030101010101" pitchFamily="2" charset="-122"/>
              </a:rPr>
              <a:t>value</a:t>
            </a:r>
            <a:r>
              <a:rPr lang="en-US" altLang="zh-CN" sz="2000" b="1">
                <a:solidFill>
                  <a:srgbClr val="007C6A"/>
                </a:solidFill>
                <a:latin typeface="Verdana" panose="020B0604030504040204" pitchFamily="34" charset="0"/>
              </a:rPr>
              <a:t>(</a:t>
            </a:r>
            <a:r>
              <a:rPr lang="zh-CN" altLang="en-US" sz="2000" b="1">
                <a:solidFill>
                  <a:srgbClr val="007C6A"/>
                </a:solidFill>
                <a:latin typeface="宋体" panose="02010600030101010101" pitchFamily="2" charset="-122"/>
              </a:rPr>
              <a:t>从左到右</a:t>
            </a:r>
            <a:r>
              <a:rPr lang="en-US" altLang="zh-CN" sz="2000" b="1">
                <a:solidFill>
                  <a:srgbClr val="007C6A"/>
                </a:solidFill>
                <a:latin typeface="Verdana" panose="020B0604030504040204" pitchFamily="34" charset="0"/>
              </a:rPr>
              <a:t>)</a:t>
            </a:r>
            <a:endParaRPr lang="zh-CN" altLang="en-US" sz="2000" b="1">
              <a:solidFill>
                <a:srgbClr val="007C6A"/>
              </a:solidFill>
              <a:latin typeface="Verdana" panose="020B0604030504040204" pitchFamily="34" charset="0"/>
            </a:endParaRPr>
          </a:p>
        </p:txBody>
      </p:sp>
    </p:spTree>
    <p:custDataLst>
      <p:tags r:id="rId1"/>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43371" y="117"/>
            <a:ext cx="2892138"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--set</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7" name="矩形 6"/>
          <p:cNvSpPr/>
          <p:nvPr/>
        </p:nvSpPr>
        <p:spPr>
          <a:xfrm>
            <a:off x="388271" y="3086771"/>
            <a:ext cx="7992888" cy="1754326"/>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altLang="zh-CN" sz="2400" dirty="0">
                <a:solidFill>
                  <a:srgbClr val="007C6A"/>
                </a:solidFill>
                <a:latin typeface="Verdana" panose="020B0604030504040204" pitchFamily="34" charset="0"/>
              </a:rPr>
              <a:t>Redis</a:t>
            </a:r>
            <a:r>
              <a:rPr lang="zh-CN" altLang="en-US" sz="2400" dirty="0">
                <a:solidFill>
                  <a:srgbClr val="007C6A"/>
                </a:solidFill>
                <a:latin typeface="Verdana" panose="020B0604030504040204" pitchFamily="34" charset="0"/>
                <a:ea typeface="Verdana" panose="020B0604030504040204" pitchFamily="34" charset="0"/>
              </a:rPr>
              <a:t>的</a:t>
            </a:r>
            <a:r>
              <a:rPr lang="en-US" altLang="zh-CN" sz="2400" dirty="0">
                <a:solidFill>
                  <a:srgbClr val="007C6A"/>
                </a:solidFill>
                <a:latin typeface="Verdana" panose="020B0604030504040204" pitchFamily="34" charset="0"/>
                <a:ea typeface="Verdana" panose="020B0604030504040204" pitchFamily="34" charset="0"/>
              </a:rPr>
              <a:t>Set</a:t>
            </a:r>
            <a:r>
              <a:rPr lang="zh-CN" altLang="en-US" sz="2400" dirty="0">
                <a:solidFill>
                  <a:srgbClr val="007C6A"/>
                </a:solidFill>
                <a:latin typeface="Verdana" panose="020B0604030504040204" pitchFamily="34" charset="0"/>
                <a:ea typeface="Verdana" panose="020B0604030504040204" pitchFamily="34" charset="0"/>
              </a:rPr>
              <a:t>是</a:t>
            </a:r>
            <a:r>
              <a:rPr lang="en-US" altLang="zh-CN" sz="2400" dirty="0">
                <a:solidFill>
                  <a:srgbClr val="007C6A"/>
                </a:solidFill>
                <a:latin typeface="Verdana" panose="020B0604030504040204" pitchFamily="34" charset="0"/>
                <a:ea typeface="Verdana" panose="020B0604030504040204" pitchFamily="34" charset="0"/>
              </a:rPr>
              <a:t>string</a:t>
            </a:r>
            <a:r>
              <a:rPr lang="zh-CN" altLang="en-US" sz="2400" dirty="0">
                <a:solidFill>
                  <a:srgbClr val="007C6A"/>
                </a:solidFill>
                <a:latin typeface="Verdana" panose="020B0604030504040204" pitchFamily="34" charset="0"/>
                <a:ea typeface="Verdana" panose="020B0604030504040204" pitchFamily="34" charset="0"/>
              </a:rPr>
              <a:t>类型的无序集合。它底层其实是一个</a:t>
            </a:r>
            <a:r>
              <a:rPr lang="en-US" altLang="zh-CN" sz="2400" dirty="0">
                <a:solidFill>
                  <a:srgbClr val="007C6A"/>
                </a:solidFill>
                <a:latin typeface="Verdana" panose="020B0604030504040204" pitchFamily="34" charset="0"/>
                <a:ea typeface="Verdana" panose="020B0604030504040204" pitchFamily="34" charset="0"/>
              </a:rPr>
              <a:t>value</a:t>
            </a:r>
            <a:r>
              <a:rPr lang="zh-CN" altLang="en-US" sz="2400" dirty="0">
                <a:solidFill>
                  <a:srgbClr val="007C6A"/>
                </a:solidFill>
                <a:latin typeface="Verdana" panose="020B0604030504040204" pitchFamily="34" charset="0"/>
                <a:ea typeface="Verdana" panose="020B0604030504040204" pitchFamily="34" charset="0"/>
              </a:rPr>
              <a:t>为</a:t>
            </a:r>
            <a:r>
              <a:rPr lang="en-US" altLang="zh-CN" sz="2400" dirty="0">
                <a:solidFill>
                  <a:srgbClr val="007C6A"/>
                </a:solidFill>
                <a:latin typeface="Verdana" panose="020B0604030504040204" pitchFamily="34" charset="0"/>
                <a:ea typeface="Verdana" panose="020B0604030504040204" pitchFamily="34" charset="0"/>
              </a:rPr>
              <a:t>null</a:t>
            </a:r>
            <a:r>
              <a:rPr lang="zh-CN" altLang="en-US" sz="2400" dirty="0">
                <a:solidFill>
                  <a:srgbClr val="007C6A"/>
                </a:solidFill>
                <a:latin typeface="Verdana" panose="020B0604030504040204" pitchFamily="34" charset="0"/>
                <a:ea typeface="Verdana" panose="020B0604030504040204" pitchFamily="34" charset="0"/>
              </a:rPr>
              <a:t>的</a:t>
            </a:r>
            <a:r>
              <a:rPr lang="en-US" altLang="zh-CN" sz="2400" dirty="0">
                <a:solidFill>
                  <a:srgbClr val="007C6A"/>
                </a:solidFill>
                <a:latin typeface="Verdana" panose="020B0604030504040204" pitchFamily="34" charset="0"/>
                <a:ea typeface="Verdana" panose="020B0604030504040204" pitchFamily="34" charset="0"/>
              </a:rPr>
              <a:t>hash</a:t>
            </a:r>
            <a:r>
              <a:rPr lang="zh-CN" altLang="en-US" sz="2400" dirty="0">
                <a:solidFill>
                  <a:srgbClr val="007C6A"/>
                </a:solidFill>
                <a:latin typeface="Verdana" panose="020B0604030504040204" pitchFamily="34" charset="0"/>
                <a:ea typeface="Verdana" panose="020B0604030504040204" pitchFamily="34" charset="0"/>
              </a:rPr>
              <a:t>表</a:t>
            </a:r>
            <a:r>
              <a:rPr lang="en-US" altLang="zh-CN" sz="2400" dirty="0">
                <a:solidFill>
                  <a:srgbClr val="007C6A"/>
                </a:solidFill>
                <a:latin typeface="Verdana" panose="020B0604030504040204" pitchFamily="34" charset="0"/>
                <a:ea typeface="Verdana" panose="020B0604030504040204" pitchFamily="34" charset="0"/>
              </a:rPr>
              <a:t>,</a:t>
            </a:r>
            <a:r>
              <a:rPr lang="zh-CN" altLang="en-US" sz="2400" dirty="0">
                <a:solidFill>
                  <a:srgbClr val="007C6A"/>
                </a:solidFill>
                <a:latin typeface="Verdana" panose="020B0604030504040204" pitchFamily="34" charset="0"/>
                <a:ea typeface="Verdana" panose="020B0604030504040204" pitchFamily="34" charset="0"/>
              </a:rPr>
              <a:t>所以添加，删除，查找的复杂度都是</a:t>
            </a:r>
            <a:r>
              <a:rPr lang="en-US" altLang="zh-CN" sz="2400" dirty="0">
                <a:solidFill>
                  <a:srgbClr val="007C6A"/>
                </a:solidFill>
                <a:latin typeface="Verdana" panose="020B0604030504040204" pitchFamily="34" charset="0"/>
                <a:ea typeface="Verdana" panose="020B0604030504040204" pitchFamily="34" charset="0"/>
              </a:rPr>
              <a:t>O(1)</a:t>
            </a:r>
            <a:r>
              <a:rPr lang="zh-CN" altLang="en-US" sz="2400" dirty="0">
                <a:solidFill>
                  <a:srgbClr val="007C6A"/>
                </a:solidFill>
                <a:latin typeface="Verdana" panose="020B0604030504040204" pitchFamily="34" charset="0"/>
                <a:ea typeface="Verdana" panose="020B0604030504040204" pitchFamily="34" charset="0"/>
              </a:rPr>
              <a:t>。</a:t>
            </a:r>
          </a:p>
        </p:txBody>
      </p:sp>
      <p:sp>
        <p:nvSpPr>
          <p:cNvPr id="8" name="矩形 7"/>
          <p:cNvSpPr/>
          <p:nvPr/>
        </p:nvSpPr>
        <p:spPr>
          <a:xfrm>
            <a:off x="388271" y="294209"/>
            <a:ext cx="8112358" cy="2862322"/>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altLang="zh-CN"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Redis set</a:t>
            </a:r>
            <a:r>
              <a:rPr lang="zh-CN" altLang="en-US"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对外提供的功能与</a:t>
            </a:r>
            <a:r>
              <a:rPr lang="en-US" altLang="zh-CN"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list</a:t>
            </a:r>
            <a:r>
              <a:rPr lang="zh-CN" altLang="en-US"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类似是一个列表的功能，特殊之处在于</a:t>
            </a:r>
            <a:r>
              <a:rPr lang="en-US" altLang="zh-CN"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set</a:t>
            </a:r>
            <a:r>
              <a:rPr lang="zh-CN" altLang="en-US"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是可以自动排重的，当你需要存储一个列表数据，又不希望出现重复数据时，</a:t>
            </a:r>
            <a:r>
              <a:rPr lang="en-US" altLang="zh-CN"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set</a:t>
            </a:r>
            <a:r>
              <a:rPr lang="zh-CN" altLang="en-US"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是一个很好的选择，并且</a:t>
            </a:r>
            <a:r>
              <a:rPr lang="en-US" altLang="zh-CN"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set</a:t>
            </a:r>
            <a:r>
              <a:rPr lang="zh-CN" altLang="en-US"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提供了判断某个成员是否在一个</a:t>
            </a:r>
            <a:r>
              <a:rPr lang="en-US" altLang="zh-CN"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set</a:t>
            </a:r>
            <a:r>
              <a:rPr lang="zh-CN" altLang="en-US"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集合内的重要接口，这个也是</a:t>
            </a:r>
            <a:r>
              <a:rPr lang="en-US" altLang="zh-CN"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list</a:t>
            </a:r>
            <a:r>
              <a:rPr lang="zh-CN" altLang="en-US"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所不能提供的。</a:t>
            </a:r>
          </a:p>
        </p:txBody>
      </p:sp>
    </p:spTree>
    <p:custDataLst>
      <p:tags r:id="rId1"/>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00362" y="24639"/>
            <a:ext cx="4033476"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—set</a:t>
            </a:r>
            <a:r>
              <a:rPr lang="zh-CN" altLang="en-US" sz="2000" dirty="0">
                <a:effectLst>
                  <a:outerShdw blurRad="38100" dist="19050" dir="2700000" algn="tl" rotWithShape="0">
                    <a:schemeClr val="dk1">
                      <a:alpha val="40000"/>
                    </a:schemeClr>
                  </a:outerShdw>
                </a:effectLst>
              </a:rPr>
              <a:t>（</a:t>
            </a:r>
            <a:r>
              <a:rPr lang="en-US" altLang="zh-CN" sz="2000" dirty="0">
                <a:effectLst>
                  <a:outerShdw blurRad="38100" dist="19050" dir="2700000" algn="tl" rotWithShape="0">
                    <a:schemeClr val="dk1">
                      <a:alpha val="40000"/>
                    </a:schemeClr>
                  </a:outerShdw>
                </a:effectLst>
              </a:rPr>
              <a:t>10</a:t>
            </a:r>
            <a:r>
              <a:rPr lang="zh-CN" altLang="en-US" sz="2000" dirty="0">
                <a:effectLst>
                  <a:outerShdw blurRad="38100" dist="19050" dir="2700000" algn="tl" rotWithShape="0">
                    <a:schemeClr val="dk1">
                      <a:alpha val="40000"/>
                    </a:schemeClr>
                  </a:outerShdw>
                </a:effectLst>
              </a:rPr>
              <a:t>个）</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6" name="矩形 5"/>
          <p:cNvSpPr/>
          <p:nvPr/>
        </p:nvSpPr>
        <p:spPr>
          <a:xfrm>
            <a:off x="363758" y="500134"/>
            <a:ext cx="7560840" cy="523220"/>
          </a:xfrm>
          <a:prstGeom prst="rect">
            <a:avLst/>
          </a:prstGeom>
        </p:spPr>
        <p:txBody>
          <a:bodyPr wrap="square">
            <a:spAutoFit/>
          </a:bodyPr>
          <a:lstStyle/>
          <a:p>
            <a:pPr marL="285750" indent="-285750">
              <a:buFont typeface="Wingdings" panose="05000000000000000000" pitchFamily="2" charset="2"/>
              <a:buChar char="Ø"/>
            </a:pPr>
            <a:r>
              <a:rPr lang="en-US" altLang="zh-CN" sz="2000" err="1">
                <a:solidFill>
                  <a:srgbClr val="007C6A"/>
                </a:solidFill>
                <a:latin typeface="Verdana" panose="020B0604030504040204" pitchFamily="34" charset="0"/>
              </a:rPr>
              <a:t>sadd</a:t>
            </a:r>
            <a:r>
              <a:rPr lang="en-US" altLang="zh-CN" sz="2000">
                <a:solidFill>
                  <a:srgbClr val="007C6A"/>
                </a:solidFill>
                <a:latin typeface="Verdana" panose="020B0604030504040204" pitchFamily="34" charset="0"/>
              </a:rPr>
              <a:t> &lt;key&gt;  &lt;value1&gt;  &lt;value2&gt; .....</a:t>
            </a:r>
            <a:r>
              <a:rPr lang="en-US" altLang="zh-CN" sz="2800">
                <a:solidFill>
                  <a:srgbClr val="007C6A"/>
                </a:solidFill>
                <a:latin typeface="Verdana" panose="020B0604030504040204" pitchFamily="34" charset="0"/>
              </a:rPr>
              <a:t>  </a:t>
            </a:r>
            <a:r>
              <a:rPr lang="en-US" altLang="zh-CN" sz="2000">
                <a:solidFill>
                  <a:srgbClr val="007C6A"/>
                </a:solidFill>
                <a:latin typeface="Verdana" panose="020B0604030504040204" pitchFamily="34" charset="0"/>
              </a:rPr>
              <a:t> </a:t>
            </a:r>
            <a:endParaRPr lang="zh-CN" altLang="en-US" sz="2000">
              <a:solidFill>
                <a:srgbClr val="007C6A"/>
              </a:solidFill>
              <a:latin typeface="Verdana" panose="020B0604030504040204" pitchFamily="34" charset="0"/>
            </a:endParaRPr>
          </a:p>
        </p:txBody>
      </p:sp>
      <p:sp>
        <p:nvSpPr>
          <p:cNvPr id="9" name="矩形 8"/>
          <p:cNvSpPr/>
          <p:nvPr/>
        </p:nvSpPr>
        <p:spPr>
          <a:xfrm>
            <a:off x="723798" y="961799"/>
            <a:ext cx="6696744" cy="790153"/>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sz="2000">
                <a:solidFill>
                  <a:srgbClr val="007C6A"/>
                </a:solidFill>
                <a:latin typeface="Verdana" panose="020B0604030504040204" pitchFamily="34" charset="0"/>
              </a:rPr>
              <a:t>将一个或多个 </a:t>
            </a:r>
            <a:r>
              <a:rPr lang="en-US" altLang="zh-CN" sz="2000">
                <a:solidFill>
                  <a:srgbClr val="007C6A"/>
                </a:solidFill>
                <a:latin typeface="Verdana" panose="020B0604030504040204" pitchFamily="34" charset="0"/>
              </a:rPr>
              <a:t>member </a:t>
            </a:r>
            <a:r>
              <a:rPr lang="zh-CN" altLang="en-US" sz="2000">
                <a:solidFill>
                  <a:srgbClr val="007C6A"/>
                </a:solidFill>
                <a:latin typeface="Verdana" panose="020B0604030504040204" pitchFamily="34" charset="0"/>
              </a:rPr>
              <a:t>元素加入到集合 </a:t>
            </a:r>
            <a:r>
              <a:rPr lang="en-US" altLang="zh-CN" sz="2000">
                <a:solidFill>
                  <a:srgbClr val="007C6A"/>
                </a:solidFill>
                <a:latin typeface="Verdana" panose="020B0604030504040204" pitchFamily="34" charset="0"/>
              </a:rPr>
              <a:t>key </a:t>
            </a:r>
            <a:r>
              <a:rPr lang="zh-CN" altLang="en-US" sz="2000">
                <a:solidFill>
                  <a:srgbClr val="007C6A"/>
                </a:solidFill>
                <a:latin typeface="Verdana" panose="020B0604030504040204" pitchFamily="34" charset="0"/>
              </a:rPr>
              <a:t>当中，已经存在于集合的 </a:t>
            </a:r>
            <a:r>
              <a:rPr lang="en-US" altLang="zh-CN" sz="2000">
                <a:solidFill>
                  <a:srgbClr val="007C6A"/>
                </a:solidFill>
                <a:latin typeface="Verdana" panose="020B0604030504040204" pitchFamily="34" charset="0"/>
              </a:rPr>
              <a:t>member </a:t>
            </a:r>
            <a:r>
              <a:rPr lang="zh-CN" altLang="en-US" sz="2000">
                <a:solidFill>
                  <a:srgbClr val="007C6A"/>
                </a:solidFill>
                <a:latin typeface="Verdana" panose="020B0604030504040204" pitchFamily="34" charset="0"/>
              </a:rPr>
              <a:t>元素将被忽略。</a:t>
            </a:r>
          </a:p>
        </p:txBody>
      </p:sp>
      <p:sp>
        <p:nvSpPr>
          <p:cNvPr id="10" name="矩形 9"/>
          <p:cNvSpPr/>
          <p:nvPr/>
        </p:nvSpPr>
        <p:spPr>
          <a:xfrm>
            <a:off x="500362" y="3535527"/>
            <a:ext cx="7560840" cy="400110"/>
          </a:xfrm>
          <a:prstGeom prst="rect">
            <a:avLst/>
          </a:prstGeom>
        </p:spPr>
        <p:txBody>
          <a:bodyPr wrap="square">
            <a:spAutoFit/>
          </a:bodyPr>
          <a:lstStyle/>
          <a:p>
            <a:pPr marL="285750" indent="-285750">
              <a:buFont typeface="Wingdings" panose="05000000000000000000" pitchFamily="2" charset="2"/>
              <a:buChar char="Ø"/>
            </a:pPr>
            <a:r>
              <a:rPr lang="en-US" altLang="zh-CN" sz="2000">
                <a:solidFill>
                  <a:srgbClr val="007C6A"/>
                </a:solidFill>
                <a:latin typeface="Verdana" panose="020B0604030504040204" pitchFamily="34" charset="0"/>
              </a:rPr>
              <a:t>sismember &lt;key&gt;  &lt;value&gt;</a:t>
            </a:r>
            <a:endParaRPr lang="zh-CN" altLang="en-US" sz="2000">
              <a:solidFill>
                <a:srgbClr val="007C6A"/>
              </a:solidFill>
              <a:latin typeface="Verdana" panose="020B0604030504040204" pitchFamily="34" charset="0"/>
            </a:endParaRPr>
          </a:p>
        </p:txBody>
      </p:sp>
      <p:sp>
        <p:nvSpPr>
          <p:cNvPr id="11" name="矩形 10"/>
          <p:cNvSpPr/>
          <p:nvPr/>
        </p:nvSpPr>
        <p:spPr>
          <a:xfrm>
            <a:off x="932410" y="3938147"/>
            <a:ext cx="6696744" cy="790153"/>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sz="2000">
                <a:solidFill>
                  <a:srgbClr val="007C6A"/>
                </a:solidFill>
                <a:latin typeface="Verdana" panose="020B0604030504040204" pitchFamily="34" charset="0"/>
              </a:rPr>
              <a:t> </a:t>
            </a:r>
            <a:r>
              <a:rPr lang="zh-CN" altLang="en-US" sz="2000">
                <a:solidFill>
                  <a:srgbClr val="007C6A"/>
                </a:solidFill>
                <a:latin typeface="Verdana" panose="020B0604030504040204" pitchFamily="34" charset="0"/>
              </a:rPr>
              <a:t>判断集合</a:t>
            </a:r>
            <a:r>
              <a:rPr lang="en-US" altLang="zh-CN" sz="2000">
                <a:solidFill>
                  <a:srgbClr val="007C6A"/>
                </a:solidFill>
                <a:latin typeface="Verdana" panose="020B0604030504040204" pitchFamily="34" charset="0"/>
              </a:rPr>
              <a:t>&lt;key&gt;</a:t>
            </a:r>
            <a:r>
              <a:rPr lang="zh-CN" altLang="en-US" sz="2000">
                <a:solidFill>
                  <a:srgbClr val="007C6A"/>
                </a:solidFill>
                <a:latin typeface="Verdana" panose="020B0604030504040204" pitchFamily="34" charset="0"/>
              </a:rPr>
              <a:t>是否为含有该</a:t>
            </a:r>
            <a:r>
              <a:rPr lang="en-US" altLang="zh-CN" sz="2000">
                <a:solidFill>
                  <a:srgbClr val="007C6A"/>
                </a:solidFill>
                <a:latin typeface="Verdana" panose="020B0604030504040204" pitchFamily="34" charset="0"/>
              </a:rPr>
              <a:t>&lt;value&gt;</a:t>
            </a:r>
            <a:r>
              <a:rPr lang="zh-CN" altLang="en-US" sz="2000">
                <a:solidFill>
                  <a:srgbClr val="007C6A"/>
                </a:solidFill>
                <a:latin typeface="Verdana" panose="020B0604030504040204" pitchFamily="34" charset="0"/>
              </a:rPr>
              <a:t>值，有返回</a:t>
            </a:r>
            <a:r>
              <a:rPr lang="en-US" altLang="zh-CN" sz="2000">
                <a:solidFill>
                  <a:srgbClr val="007C6A"/>
                </a:solidFill>
                <a:latin typeface="Verdana" panose="020B0604030504040204" pitchFamily="34" charset="0"/>
              </a:rPr>
              <a:t>1</a:t>
            </a:r>
            <a:r>
              <a:rPr lang="zh-CN" altLang="en-US" sz="2000">
                <a:solidFill>
                  <a:srgbClr val="007C6A"/>
                </a:solidFill>
                <a:latin typeface="Verdana" panose="020B0604030504040204" pitchFamily="34" charset="0"/>
              </a:rPr>
              <a:t>，没有返回</a:t>
            </a:r>
            <a:r>
              <a:rPr lang="en-US" altLang="zh-CN" sz="2000">
                <a:solidFill>
                  <a:srgbClr val="007C6A"/>
                </a:solidFill>
                <a:latin typeface="Verdana" panose="020B0604030504040204" pitchFamily="34" charset="0"/>
              </a:rPr>
              <a:t>0</a:t>
            </a:r>
            <a:endParaRPr lang="zh-CN" altLang="en-US" sz="2000">
              <a:solidFill>
                <a:srgbClr val="007C6A"/>
              </a:solidFill>
              <a:latin typeface="Verdana" panose="020B0604030504040204" pitchFamily="34" charset="0"/>
            </a:endParaRPr>
          </a:p>
        </p:txBody>
      </p:sp>
      <p:sp>
        <p:nvSpPr>
          <p:cNvPr id="12" name="矩形 11"/>
          <p:cNvSpPr/>
          <p:nvPr/>
        </p:nvSpPr>
        <p:spPr>
          <a:xfrm>
            <a:off x="425437" y="2179865"/>
            <a:ext cx="7560840" cy="400110"/>
          </a:xfrm>
          <a:prstGeom prst="rect">
            <a:avLst/>
          </a:prstGeom>
        </p:spPr>
        <p:txBody>
          <a:bodyPr wrap="square">
            <a:spAutoFit/>
          </a:bodyPr>
          <a:lstStyle/>
          <a:p>
            <a:pPr marL="285750" indent="-285750">
              <a:buFont typeface="Wingdings" panose="05000000000000000000" pitchFamily="2" charset="2"/>
              <a:buChar char="Ø"/>
            </a:pPr>
            <a:r>
              <a:rPr lang="en-US" altLang="zh-CN" sz="2000" err="1">
                <a:solidFill>
                  <a:srgbClr val="007C6A"/>
                </a:solidFill>
                <a:latin typeface="Verdana" panose="020B0604030504040204" pitchFamily="34" charset="0"/>
              </a:rPr>
              <a:t>smembers</a:t>
            </a:r>
            <a:r>
              <a:rPr lang="en-US" altLang="zh-CN" sz="2000">
                <a:solidFill>
                  <a:srgbClr val="007C6A"/>
                </a:solidFill>
                <a:latin typeface="Verdana" panose="020B0604030504040204" pitchFamily="34" charset="0"/>
              </a:rPr>
              <a:t> &lt;key&gt;</a:t>
            </a:r>
            <a:endParaRPr lang="zh-CN" altLang="en-US" sz="2000">
              <a:solidFill>
                <a:srgbClr val="007C6A"/>
              </a:solidFill>
              <a:latin typeface="Verdana" panose="020B0604030504040204" pitchFamily="34" charset="0"/>
            </a:endParaRPr>
          </a:p>
        </p:txBody>
      </p:sp>
      <p:sp>
        <p:nvSpPr>
          <p:cNvPr id="13" name="矩形 12"/>
          <p:cNvSpPr/>
          <p:nvPr/>
        </p:nvSpPr>
        <p:spPr>
          <a:xfrm>
            <a:off x="857485" y="2563826"/>
            <a:ext cx="6696744" cy="420821"/>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sz="2000">
                <a:solidFill>
                  <a:srgbClr val="007C6A"/>
                </a:solidFill>
                <a:latin typeface="Verdana" panose="020B0604030504040204" pitchFamily="34" charset="0"/>
              </a:rPr>
              <a:t> </a:t>
            </a:r>
            <a:r>
              <a:rPr lang="zh-CN" altLang="en-US" sz="2000">
                <a:solidFill>
                  <a:srgbClr val="007C6A"/>
                </a:solidFill>
                <a:latin typeface="Verdana" panose="020B0604030504040204" pitchFamily="34" charset="0"/>
              </a:rPr>
              <a:t>取出该集合的所有值。</a:t>
            </a:r>
          </a:p>
        </p:txBody>
      </p:sp>
    </p:spTree>
    <p:custDataLst>
      <p:tags r:id="rId1"/>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43371" y="117"/>
            <a:ext cx="2892138"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--set</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14" name="矩形 13"/>
          <p:cNvSpPr/>
          <p:nvPr/>
        </p:nvSpPr>
        <p:spPr>
          <a:xfrm>
            <a:off x="488774" y="547396"/>
            <a:ext cx="3863558" cy="369332"/>
          </a:xfrm>
          <a:prstGeom prst="rect">
            <a:avLst/>
          </a:prstGeom>
        </p:spPr>
        <p:txBody>
          <a:bodyPr wrap="square">
            <a:spAutoFit/>
          </a:bodyPr>
          <a:lstStyle/>
          <a:p>
            <a:pPr marL="285750" indent="-285750">
              <a:buFont typeface="Wingdings" panose="05000000000000000000" pitchFamily="2" charset="2"/>
              <a:buChar char="Ø"/>
            </a:pPr>
            <a:r>
              <a:rPr lang="en-US" altLang="zh-CN">
                <a:solidFill>
                  <a:srgbClr val="007C6A"/>
                </a:solidFill>
                <a:latin typeface="Verdana" panose="020B0604030504040204" pitchFamily="34" charset="0"/>
              </a:rPr>
              <a:t>scard</a:t>
            </a:r>
            <a:r>
              <a:rPr lang="zh-CN" altLang="en-US">
                <a:solidFill>
                  <a:srgbClr val="007C6A"/>
                </a:solidFill>
                <a:latin typeface="Verdana" panose="020B0604030504040204" pitchFamily="34" charset="0"/>
              </a:rPr>
              <a:t>   </a:t>
            </a:r>
            <a:r>
              <a:rPr lang="en-US" altLang="zh-CN">
                <a:solidFill>
                  <a:srgbClr val="007C6A"/>
                </a:solidFill>
                <a:latin typeface="Verdana" panose="020B0604030504040204" pitchFamily="34" charset="0"/>
              </a:rPr>
              <a:t>&lt;key&gt;</a:t>
            </a:r>
            <a:endParaRPr lang="zh-CN" altLang="en-US">
              <a:solidFill>
                <a:srgbClr val="007C6A"/>
              </a:solidFill>
              <a:latin typeface="Verdana" panose="020B0604030504040204" pitchFamily="34" charset="0"/>
            </a:endParaRPr>
          </a:p>
        </p:txBody>
      </p:sp>
      <p:sp>
        <p:nvSpPr>
          <p:cNvPr id="15" name="矩形 14"/>
          <p:cNvSpPr/>
          <p:nvPr/>
        </p:nvSpPr>
        <p:spPr>
          <a:xfrm>
            <a:off x="1003960" y="916728"/>
            <a:ext cx="6696744" cy="387991"/>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dirty="0">
                <a:solidFill>
                  <a:srgbClr val="007C6A"/>
                </a:solidFill>
                <a:latin typeface="Verdana" panose="020B0604030504040204" pitchFamily="34" charset="0"/>
              </a:rPr>
              <a:t> </a:t>
            </a:r>
            <a:r>
              <a:rPr lang="zh-CN" altLang="en-US" dirty="0">
                <a:solidFill>
                  <a:srgbClr val="007C6A"/>
                </a:solidFill>
                <a:latin typeface="Verdana" panose="020B0604030504040204" pitchFamily="34" charset="0"/>
              </a:rPr>
              <a:t>返回该集合的元素个数。</a:t>
            </a:r>
          </a:p>
        </p:txBody>
      </p:sp>
      <p:sp>
        <p:nvSpPr>
          <p:cNvPr id="16" name="矩形 15"/>
          <p:cNvSpPr/>
          <p:nvPr/>
        </p:nvSpPr>
        <p:spPr>
          <a:xfrm>
            <a:off x="488772" y="1489385"/>
            <a:ext cx="5539105" cy="369332"/>
          </a:xfrm>
          <a:prstGeom prst="rect">
            <a:avLst/>
          </a:prstGeom>
        </p:spPr>
        <p:txBody>
          <a:bodyPr wrap="square">
            <a:spAutoFit/>
          </a:bodyPr>
          <a:lstStyle/>
          <a:p>
            <a:pPr marL="285750" indent="-285750">
              <a:buFont typeface="Wingdings" panose="05000000000000000000" pitchFamily="2" charset="2"/>
              <a:buChar char="Ø"/>
            </a:pPr>
            <a:r>
              <a:rPr lang="en-US" altLang="zh-CN" dirty="0" err="1">
                <a:solidFill>
                  <a:srgbClr val="007C6A"/>
                </a:solidFill>
                <a:latin typeface="Verdana" panose="020B0604030504040204" pitchFamily="34" charset="0"/>
              </a:rPr>
              <a:t>srem</a:t>
            </a:r>
            <a:r>
              <a:rPr lang="en-US" altLang="zh-CN" dirty="0">
                <a:solidFill>
                  <a:srgbClr val="007C6A"/>
                </a:solidFill>
                <a:latin typeface="Verdana" panose="020B0604030504040204" pitchFamily="34" charset="0"/>
              </a:rPr>
              <a:t> &lt;key&gt; &lt;value1&gt; &lt;value2&gt; ....</a:t>
            </a:r>
            <a:endParaRPr lang="zh-CN" altLang="en-US" dirty="0">
              <a:solidFill>
                <a:srgbClr val="007C6A"/>
              </a:solidFill>
              <a:latin typeface="Verdana" panose="020B0604030504040204" pitchFamily="34" charset="0"/>
            </a:endParaRPr>
          </a:p>
        </p:txBody>
      </p:sp>
      <p:sp>
        <p:nvSpPr>
          <p:cNvPr id="17" name="矩形 16"/>
          <p:cNvSpPr/>
          <p:nvPr/>
        </p:nvSpPr>
        <p:spPr>
          <a:xfrm>
            <a:off x="1003960" y="1917214"/>
            <a:ext cx="6696744" cy="387991"/>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dirty="0">
                <a:solidFill>
                  <a:srgbClr val="007C6A"/>
                </a:solidFill>
                <a:latin typeface="Verdana" panose="020B0604030504040204" pitchFamily="34" charset="0"/>
              </a:rPr>
              <a:t> </a:t>
            </a:r>
            <a:r>
              <a:rPr lang="zh-CN" altLang="en-US" dirty="0">
                <a:solidFill>
                  <a:srgbClr val="007C6A"/>
                </a:solidFill>
                <a:latin typeface="Verdana" panose="020B0604030504040204" pitchFamily="34" charset="0"/>
              </a:rPr>
              <a:t>删除集合中的某个元素。</a:t>
            </a:r>
          </a:p>
        </p:txBody>
      </p:sp>
      <p:sp>
        <p:nvSpPr>
          <p:cNvPr id="18" name="矩形 17"/>
          <p:cNvSpPr/>
          <p:nvPr/>
        </p:nvSpPr>
        <p:spPr>
          <a:xfrm>
            <a:off x="514382" y="2464648"/>
            <a:ext cx="5539105" cy="369332"/>
          </a:xfrm>
          <a:prstGeom prst="rect">
            <a:avLst/>
          </a:prstGeom>
        </p:spPr>
        <p:txBody>
          <a:bodyPr wrap="square">
            <a:spAutoFit/>
          </a:bodyPr>
          <a:lstStyle/>
          <a:p>
            <a:pPr marL="285750" indent="-285750">
              <a:buFont typeface="Wingdings" panose="05000000000000000000" pitchFamily="2" charset="2"/>
              <a:buChar char="Ø"/>
            </a:pPr>
            <a:r>
              <a:rPr lang="en-US" altLang="zh-CN" err="1">
                <a:solidFill>
                  <a:srgbClr val="007C6A"/>
                </a:solidFill>
                <a:latin typeface="Verdana" panose="020B0604030504040204" pitchFamily="34" charset="0"/>
              </a:rPr>
              <a:t>spop</a:t>
            </a:r>
            <a:r>
              <a:rPr lang="en-US" altLang="zh-CN">
                <a:solidFill>
                  <a:srgbClr val="007C6A"/>
                </a:solidFill>
                <a:latin typeface="Verdana" panose="020B0604030504040204" pitchFamily="34" charset="0"/>
              </a:rPr>
              <a:t> &lt;key&gt;  </a:t>
            </a:r>
            <a:endParaRPr lang="zh-CN" altLang="en-US">
              <a:solidFill>
                <a:srgbClr val="007C6A"/>
              </a:solidFill>
              <a:latin typeface="Verdana" panose="020B0604030504040204" pitchFamily="34" charset="0"/>
            </a:endParaRPr>
          </a:p>
        </p:txBody>
      </p:sp>
      <p:sp>
        <p:nvSpPr>
          <p:cNvPr id="19" name="矩形 18"/>
          <p:cNvSpPr/>
          <p:nvPr/>
        </p:nvSpPr>
        <p:spPr>
          <a:xfrm>
            <a:off x="488771" y="3504154"/>
            <a:ext cx="5539105" cy="369332"/>
          </a:xfrm>
          <a:prstGeom prst="rect">
            <a:avLst/>
          </a:prstGeom>
        </p:spPr>
        <p:txBody>
          <a:bodyPr wrap="square">
            <a:spAutoFit/>
          </a:bodyPr>
          <a:lstStyle/>
          <a:p>
            <a:pPr marL="285750" indent="-285750">
              <a:buFont typeface="Wingdings" panose="05000000000000000000" pitchFamily="2" charset="2"/>
              <a:buChar char="Ø"/>
            </a:pPr>
            <a:r>
              <a:rPr lang="en-US" altLang="zh-CN" dirty="0" err="1">
                <a:solidFill>
                  <a:srgbClr val="007C6A"/>
                </a:solidFill>
                <a:latin typeface="Verdana" panose="020B0604030504040204" pitchFamily="34" charset="0"/>
              </a:rPr>
              <a:t>srandmember</a:t>
            </a:r>
            <a:r>
              <a:rPr lang="en-US" altLang="zh-CN" dirty="0">
                <a:solidFill>
                  <a:srgbClr val="007C6A"/>
                </a:solidFill>
                <a:latin typeface="Verdana" panose="020B0604030504040204" pitchFamily="34" charset="0"/>
              </a:rPr>
              <a:t> &lt;key&gt; &lt;n&gt;</a:t>
            </a:r>
            <a:endParaRPr lang="zh-CN" altLang="en-US" dirty="0">
              <a:solidFill>
                <a:srgbClr val="007C6A"/>
              </a:solidFill>
              <a:latin typeface="Verdana" panose="020B0604030504040204" pitchFamily="34" charset="0"/>
            </a:endParaRPr>
          </a:p>
        </p:txBody>
      </p:sp>
      <p:sp>
        <p:nvSpPr>
          <p:cNvPr id="20" name="矩形 19"/>
          <p:cNvSpPr/>
          <p:nvPr/>
        </p:nvSpPr>
        <p:spPr>
          <a:xfrm>
            <a:off x="1003960" y="2911136"/>
            <a:ext cx="6696744"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dirty="0">
                <a:solidFill>
                  <a:srgbClr val="007C6A"/>
                </a:solidFill>
                <a:latin typeface="Verdana" panose="020B0604030504040204" pitchFamily="34" charset="0"/>
              </a:rPr>
              <a:t> </a:t>
            </a:r>
            <a:r>
              <a:rPr lang="zh-CN" altLang="en-US" dirty="0">
                <a:solidFill>
                  <a:srgbClr val="007C6A"/>
                </a:solidFill>
                <a:latin typeface="Verdana" panose="020B0604030504040204" pitchFamily="34" charset="0"/>
              </a:rPr>
              <a:t>随机从该集合中吐出一个值。</a:t>
            </a:r>
          </a:p>
        </p:txBody>
      </p:sp>
      <p:sp>
        <p:nvSpPr>
          <p:cNvPr id="21" name="矩形 20"/>
          <p:cNvSpPr/>
          <p:nvPr/>
        </p:nvSpPr>
        <p:spPr>
          <a:xfrm>
            <a:off x="1003960" y="4041772"/>
            <a:ext cx="4652814" cy="757130"/>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a:solidFill>
                  <a:srgbClr val="007C6A"/>
                </a:solidFill>
                <a:latin typeface="Verdana" panose="020B0604030504040204" pitchFamily="34" charset="0"/>
              </a:rPr>
              <a:t>随机从该集合中取出</a:t>
            </a:r>
            <a:r>
              <a:rPr lang="en-US" altLang="zh-CN">
                <a:solidFill>
                  <a:srgbClr val="007C6A"/>
                </a:solidFill>
                <a:latin typeface="Verdana" panose="020B0604030504040204" pitchFamily="34" charset="0"/>
              </a:rPr>
              <a:t>n</a:t>
            </a:r>
            <a:r>
              <a:rPr lang="zh-CN" altLang="en-US">
                <a:solidFill>
                  <a:srgbClr val="007C6A"/>
                </a:solidFill>
                <a:latin typeface="Verdana" panose="020B0604030504040204" pitchFamily="34" charset="0"/>
              </a:rPr>
              <a:t>个值。</a:t>
            </a:r>
            <a:endParaRPr lang="en-US" altLang="zh-CN">
              <a:solidFill>
                <a:srgbClr val="007C6A"/>
              </a:solidFill>
              <a:latin typeface="Verdana" panose="020B0604030504040204" pitchFamily="34" charset="0"/>
            </a:endParaRPr>
          </a:p>
          <a:p>
            <a:pPr marL="285750" indent="-285750">
              <a:lnSpc>
                <a:spcPct val="120000"/>
              </a:lnSpc>
              <a:buFont typeface="Arial" panose="020B0604020202020204" pitchFamily="34" charset="0"/>
              <a:buChar char="•"/>
            </a:pPr>
            <a:r>
              <a:rPr lang="zh-CN" altLang="en-US">
                <a:solidFill>
                  <a:srgbClr val="007C6A"/>
                </a:solidFill>
                <a:latin typeface="Verdana" panose="020B0604030504040204" pitchFamily="34" charset="0"/>
              </a:rPr>
              <a:t>不会从集合中删除</a:t>
            </a:r>
          </a:p>
        </p:txBody>
      </p:sp>
    </p:spTree>
    <p:custDataLst>
      <p:tags r:id="rId1"/>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43371" y="117"/>
            <a:ext cx="2892138"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--set</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11" name="矩形 10"/>
          <p:cNvSpPr/>
          <p:nvPr/>
        </p:nvSpPr>
        <p:spPr>
          <a:xfrm>
            <a:off x="643370" y="2051425"/>
            <a:ext cx="5539105" cy="369332"/>
          </a:xfrm>
          <a:prstGeom prst="rect">
            <a:avLst/>
          </a:prstGeom>
        </p:spPr>
        <p:txBody>
          <a:bodyPr wrap="square">
            <a:spAutoFit/>
          </a:bodyPr>
          <a:lstStyle/>
          <a:p>
            <a:pPr marL="285750" indent="-285750">
              <a:buFont typeface="Wingdings" panose="05000000000000000000" pitchFamily="2" charset="2"/>
              <a:buChar char="Ø"/>
            </a:pPr>
            <a:r>
              <a:rPr lang="en-US" altLang="zh-CN" err="1">
                <a:solidFill>
                  <a:srgbClr val="007C6A"/>
                </a:solidFill>
                <a:latin typeface="Verdana" panose="020B0604030504040204" pitchFamily="34" charset="0"/>
              </a:rPr>
              <a:t>sunion</a:t>
            </a:r>
            <a:r>
              <a:rPr lang="en-US" altLang="zh-CN">
                <a:solidFill>
                  <a:srgbClr val="007C6A"/>
                </a:solidFill>
                <a:latin typeface="Verdana" panose="020B0604030504040204" pitchFamily="34" charset="0"/>
              </a:rPr>
              <a:t> &lt;key1&gt; &lt;key2&gt;  </a:t>
            </a:r>
            <a:endParaRPr lang="zh-CN" altLang="en-US">
              <a:solidFill>
                <a:srgbClr val="007C6A"/>
              </a:solidFill>
              <a:latin typeface="Verdana" panose="020B0604030504040204" pitchFamily="34" charset="0"/>
            </a:endParaRPr>
          </a:p>
        </p:txBody>
      </p:sp>
      <p:sp>
        <p:nvSpPr>
          <p:cNvPr id="12" name="矩形 11"/>
          <p:cNvSpPr/>
          <p:nvPr/>
        </p:nvSpPr>
        <p:spPr>
          <a:xfrm>
            <a:off x="779004" y="1191954"/>
            <a:ext cx="6696744"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返回两个集合的交集元素。</a:t>
            </a:r>
          </a:p>
        </p:txBody>
      </p:sp>
      <p:sp>
        <p:nvSpPr>
          <p:cNvPr id="13" name="矩形 12"/>
          <p:cNvSpPr/>
          <p:nvPr/>
        </p:nvSpPr>
        <p:spPr>
          <a:xfrm>
            <a:off x="643371" y="810681"/>
            <a:ext cx="5539105" cy="369332"/>
          </a:xfrm>
          <a:prstGeom prst="rect">
            <a:avLst/>
          </a:prstGeom>
        </p:spPr>
        <p:txBody>
          <a:bodyPr wrap="square">
            <a:spAutoFit/>
          </a:bodyPr>
          <a:lstStyle/>
          <a:p>
            <a:pPr marL="285750" indent="-285750">
              <a:buFont typeface="Wingdings" panose="05000000000000000000" pitchFamily="2" charset="2"/>
              <a:buChar char="Ø"/>
            </a:pPr>
            <a:r>
              <a:rPr lang="en-US" altLang="zh-CN">
                <a:solidFill>
                  <a:srgbClr val="007C6A"/>
                </a:solidFill>
                <a:latin typeface="Verdana" panose="020B0604030504040204" pitchFamily="34" charset="0"/>
              </a:rPr>
              <a:t>sinter &lt;key1&gt; &lt;key2&gt;  </a:t>
            </a:r>
            <a:endParaRPr lang="zh-CN" altLang="en-US">
              <a:solidFill>
                <a:srgbClr val="007C6A"/>
              </a:solidFill>
              <a:latin typeface="Verdana" panose="020B0604030504040204" pitchFamily="34" charset="0"/>
            </a:endParaRPr>
          </a:p>
        </p:txBody>
      </p:sp>
      <p:sp>
        <p:nvSpPr>
          <p:cNvPr id="22" name="矩形 21"/>
          <p:cNvSpPr/>
          <p:nvPr/>
        </p:nvSpPr>
        <p:spPr>
          <a:xfrm>
            <a:off x="704363" y="2496930"/>
            <a:ext cx="6696744"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返回两个集合的并集元素。</a:t>
            </a:r>
          </a:p>
        </p:txBody>
      </p:sp>
      <p:sp>
        <p:nvSpPr>
          <p:cNvPr id="23" name="矩形 22"/>
          <p:cNvSpPr/>
          <p:nvPr/>
        </p:nvSpPr>
        <p:spPr>
          <a:xfrm>
            <a:off x="704363" y="3366377"/>
            <a:ext cx="5539105" cy="369332"/>
          </a:xfrm>
          <a:prstGeom prst="rect">
            <a:avLst/>
          </a:prstGeom>
        </p:spPr>
        <p:txBody>
          <a:bodyPr wrap="square">
            <a:spAutoFit/>
          </a:bodyPr>
          <a:lstStyle/>
          <a:p>
            <a:pPr marL="285750" indent="-285750">
              <a:buFont typeface="Wingdings" panose="05000000000000000000" pitchFamily="2" charset="2"/>
              <a:buChar char="Ø"/>
            </a:pPr>
            <a:r>
              <a:rPr lang="en-US" altLang="zh-CN" err="1">
                <a:solidFill>
                  <a:srgbClr val="007C6A"/>
                </a:solidFill>
                <a:latin typeface="Verdana" panose="020B0604030504040204" pitchFamily="34" charset="0"/>
              </a:rPr>
              <a:t>sdiff</a:t>
            </a:r>
            <a:r>
              <a:rPr lang="en-US" altLang="zh-CN">
                <a:solidFill>
                  <a:srgbClr val="007C6A"/>
                </a:solidFill>
                <a:latin typeface="Verdana" panose="020B0604030504040204" pitchFamily="34" charset="0"/>
              </a:rPr>
              <a:t> &lt;key1&gt; &lt;key2&gt;  </a:t>
            </a:r>
            <a:endParaRPr lang="zh-CN" altLang="en-US">
              <a:solidFill>
                <a:srgbClr val="007C6A"/>
              </a:solidFill>
              <a:latin typeface="Verdana" panose="020B0604030504040204" pitchFamily="34" charset="0"/>
            </a:endParaRPr>
          </a:p>
        </p:txBody>
      </p:sp>
      <p:sp>
        <p:nvSpPr>
          <p:cNvPr id="24" name="矩形 23"/>
          <p:cNvSpPr/>
          <p:nvPr/>
        </p:nvSpPr>
        <p:spPr>
          <a:xfrm>
            <a:off x="765356" y="3811882"/>
            <a:ext cx="6696744"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返回两个集合的差集元素。</a:t>
            </a:r>
          </a:p>
        </p:txBody>
      </p:sp>
    </p:spTree>
    <p:custDataLst>
      <p:tags r:id="rId1"/>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35970" y="117"/>
            <a:ext cx="3106941"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--hash</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9" name="矩形 8"/>
          <p:cNvSpPr/>
          <p:nvPr/>
        </p:nvSpPr>
        <p:spPr>
          <a:xfrm>
            <a:off x="643371" y="1456995"/>
            <a:ext cx="8112358" cy="3046095"/>
          </a:xfrm>
          <a:prstGeom prst="rect">
            <a:avLst/>
          </a:prstGeom>
        </p:spPr>
        <p:txBody>
          <a:bodyPr wrap="square">
            <a:spAutoFit/>
          </a:bodyPr>
          <a:lstStyle/>
          <a:p>
            <a:pPr marL="342900" indent="-342900">
              <a:lnSpc>
                <a:spcPct val="200000"/>
              </a:lnSpc>
              <a:buFont typeface="Wingdings" panose="05000000000000000000" pitchFamily="2" charset="2"/>
              <a:buChar char="Ø"/>
            </a:pPr>
            <a:r>
              <a:rPr lang="en-US" altLang="zh-CN"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Redis </a:t>
            </a:r>
            <a:r>
              <a:rPr lang="en-US" altLang="zh-CN" sz="2400" dirty="0">
                <a:solidFill>
                  <a:srgbClr val="007C6A"/>
                </a:solidFill>
                <a:latin typeface="Verdana" panose="020B0604030504040204" pitchFamily="34" charset="0"/>
                <a:ea typeface="Verdana" panose="020B0604030504040204" pitchFamily="34" charset="0"/>
              </a:rPr>
              <a:t> hash </a:t>
            </a:r>
            <a:r>
              <a:rPr lang="zh-CN" altLang="en-US" sz="2400" dirty="0">
                <a:solidFill>
                  <a:srgbClr val="007C6A"/>
                </a:solidFill>
                <a:latin typeface="Verdana" panose="020B0604030504040204" pitchFamily="34" charset="0"/>
                <a:ea typeface="Verdana" panose="020B0604030504040204" pitchFamily="34" charset="0"/>
              </a:rPr>
              <a:t>是一个键值对集合。</a:t>
            </a:r>
            <a:endParaRPr lang="zh-CN" altLang="en-US" sz="1400" dirty="0">
              <a:solidFill>
                <a:srgbClr val="007C6A"/>
              </a:solidFill>
              <a:latin typeface="Verdana" panose="020B0604030504040204" pitchFamily="34" charset="0"/>
              <a:ea typeface="Verdana" panose="020B0604030504040204" pitchFamily="34" charset="0"/>
            </a:endParaRPr>
          </a:p>
          <a:p>
            <a:pPr marL="342900" indent="-342900">
              <a:lnSpc>
                <a:spcPct val="200000"/>
              </a:lnSpc>
              <a:buFont typeface="Wingdings" panose="05000000000000000000" pitchFamily="2" charset="2"/>
              <a:buChar char="Ø"/>
            </a:pPr>
            <a:r>
              <a:rPr lang="en-US" altLang="zh-CN" sz="2400" dirty="0">
                <a:solidFill>
                  <a:srgbClr val="007C6A"/>
                </a:solidFill>
                <a:latin typeface="Verdana" panose="020B0604030504040204" pitchFamily="34" charset="0"/>
                <a:ea typeface="Verdana" panose="020B0604030504040204" pitchFamily="34" charset="0"/>
              </a:rPr>
              <a:t>Redis hash</a:t>
            </a:r>
            <a:r>
              <a:rPr lang="zh-CN" altLang="en-US" sz="2400" dirty="0">
                <a:solidFill>
                  <a:srgbClr val="007C6A"/>
                </a:solidFill>
                <a:latin typeface="Verdana" panose="020B0604030504040204" pitchFamily="34" charset="0"/>
                <a:ea typeface="Verdana" panose="020B0604030504040204" pitchFamily="34" charset="0"/>
              </a:rPr>
              <a:t>是一个</a:t>
            </a:r>
            <a:r>
              <a:rPr lang="en-US" altLang="zh-CN" sz="2400" dirty="0">
                <a:solidFill>
                  <a:srgbClr val="007C6A"/>
                </a:solidFill>
                <a:latin typeface="Verdana" panose="020B0604030504040204" pitchFamily="34" charset="0"/>
                <a:ea typeface="Verdana" panose="020B0604030504040204" pitchFamily="34" charset="0"/>
              </a:rPr>
              <a:t>string</a:t>
            </a:r>
            <a:r>
              <a:rPr lang="zh-CN" altLang="en-US" sz="2400" dirty="0">
                <a:solidFill>
                  <a:srgbClr val="007C6A"/>
                </a:solidFill>
                <a:latin typeface="Verdana" panose="020B0604030504040204" pitchFamily="34" charset="0"/>
                <a:ea typeface="Verdana" panose="020B0604030504040204" pitchFamily="34" charset="0"/>
              </a:rPr>
              <a:t>类型的</a:t>
            </a:r>
            <a:r>
              <a:rPr lang="en-US" altLang="zh-CN" sz="2400" dirty="0">
                <a:solidFill>
                  <a:srgbClr val="007C6A"/>
                </a:solidFill>
                <a:latin typeface="Verdana" panose="020B0604030504040204" pitchFamily="34" charset="0"/>
                <a:ea typeface="Verdana" panose="020B0604030504040204" pitchFamily="34" charset="0"/>
              </a:rPr>
              <a:t>field</a:t>
            </a:r>
            <a:r>
              <a:rPr lang="zh-CN" altLang="en-US" sz="2400" dirty="0">
                <a:solidFill>
                  <a:srgbClr val="007C6A"/>
                </a:solidFill>
                <a:latin typeface="Verdana" panose="020B0604030504040204" pitchFamily="34" charset="0"/>
                <a:ea typeface="Verdana" panose="020B0604030504040204" pitchFamily="34" charset="0"/>
              </a:rPr>
              <a:t>和</a:t>
            </a:r>
            <a:r>
              <a:rPr lang="en-US" altLang="zh-CN" sz="2400" dirty="0">
                <a:solidFill>
                  <a:srgbClr val="007C6A"/>
                </a:solidFill>
                <a:latin typeface="Verdana" panose="020B0604030504040204" pitchFamily="34" charset="0"/>
                <a:ea typeface="Verdana" panose="020B0604030504040204" pitchFamily="34" charset="0"/>
              </a:rPr>
              <a:t>value</a:t>
            </a:r>
            <a:r>
              <a:rPr lang="zh-CN" altLang="en-US" sz="2400" dirty="0">
                <a:solidFill>
                  <a:srgbClr val="007C6A"/>
                </a:solidFill>
                <a:latin typeface="Verdana" panose="020B0604030504040204" pitchFamily="34" charset="0"/>
                <a:ea typeface="Verdana" panose="020B0604030504040204" pitchFamily="34" charset="0"/>
              </a:rPr>
              <a:t>的映射表，</a:t>
            </a:r>
            <a:r>
              <a:rPr lang="en-US" altLang="zh-CN" sz="2400" dirty="0">
                <a:solidFill>
                  <a:srgbClr val="007C6A"/>
                </a:solidFill>
                <a:latin typeface="Verdana" panose="020B0604030504040204" pitchFamily="34" charset="0"/>
                <a:ea typeface="Verdana" panose="020B0604030504040204" pitchFamily="34" charset="0"/>
              </a:rPr>
              <a:t>hash</a:t>
            </a:r>
            <a:r>
              <a:rPr lang="zh-CN" altLang="en-US" sz="2400" dirty="0">
                <a:solidFill>
                  <a:srgbClr val="007C6A"/>
                </a:solidFill>
                <a:latin typeface="Verdana" panose="020B0604030504040204" pitchFamily="34" charset="0"/>
                <a:ea typeface="Verdana" panose="020B0604030504040204" pitchFamily="34" charset="0"/>
              </a:rPr>
              <a:t>特别适合用于存储对象。</a:t>
            </a:r>
            <a:endParaRPr lang="zh-CN" altLang="en-US" sz="1400" dirty="0">
              <a:solidFill>
                <a:srgbClr val="007C6A"/>
              </a:solidFill>
              <a:latin typeface="Verdana" panose="020B0604030504040204" pitchFamily="34" charset="0"/>
            </a:endParaRPr>
          </a:p>
          <a:p>
            <a:pPr marL="342900" indent="-342900">
              <a:lnSpc>
                <a:spcPct val="200000"/>
              </a:lnSpc>
              <a:buFont typeface="Wingdings" panose="05000000000000000000" pitchFamily="2" charset="2"/>
              <a:buChar char="Ø"/>
            </a:pPr>
            <a:r>
              <a:rPr lang="zh-CN" altLang="en-US" sz="2400" dirty="0">
                <a:solidFill>
                  <a:srgbClr val="007C6A"/>
                </a:solidFill>
                <a:latin typeface="Verdana" panose="020B0604030504040204" pitchFamily="34" charset="0"/>
              </a:rPr>
              <a:t>类似</a:t>
            </a:r>
            <a:r>
              <a:rPr lang="en-US" altLang="zh-CN" sz="2400" dirty="0">
                <a:solidFill>
                  <a:srgbClr val="007C6A"/>
                </a:solidFill>
                <a:latin typeface="Verdana" panose="020B0604030504040204" pitchFamily="34" charset="0"/>
                <a:ea typeface="Verdana" panose="020B0604030504040204" pitchFamily="34" charset="0"/>
              </a:rPr>
              <a:t>Java</a:t>
            </a:r>
            <a:r>
              <a:rPr lang="zh-CN" altLang="en-US" sz="2400" dirty="0">
                <a:solidFill>
                  <a:srgbClr val="007C6A"/>
                </a:solidFill>
                <a:latin typeface="Verdana" panose="020B0604030504040204" pitchFamily="34" charset="0"/>
                <a:ea typeface="Verdana" panose="020B0604030504040204" pitchFamily="34" charset="0"/>
              </a:rPr>
              <a:t>里面的</a:t>
            </a:r>
            <a:r>
              <a:rPr lang="en-US" altLang="zh-CN" sz="2400" dirty="0">
                <a:solidFill>
                  <a:srgbClr val="007C6A"/>
                </a:solidFill>
                <a:latin typeface="Verdana" panose="020B0604030504040204" pitchFamily="34" charset="0"/>
                <a:ea typeface="Verdana" panose="020B0604030504040204" pitchFamily="34" charset="0"/>
              </a:rPr>
              <a:t>Map&lt;</a:t>
            </a:r>
            <a:r>
              <a:rPr lang="en-US" altLang="zh-CN" sz="2400" dirty="0" err="1">
                <a:solidFill>
                  <a:srgbClr val="007C6A"/>
                </a:solidFill>
                <a:latin typeface="Verdana" panose="020B0604030504040204" pitchFamily="34" charset="0"/>
                <a:ea typeface="Verdana" panose="020B0604030504040204" pitchFamily="34" charset="0"/>
              </a:rPr>
              <a:t>String,String</a:t>
            </a:r>
            <a:r>
              <a:rPr lang="en-US" altLang="zh-CN" sz="2400" dirty="0">
                <a:solidFill>
                  <a:srgbClr val="007C6A"/>
                </a:solidFill>
                <a:latin typeface="Verdana" panose="020B0604030504040204" pitchFamily="34" charset="0"/>
                <a:ea typeface="Verdana" panose="020B0604030504040204" pitchFamily="34" charset="0"/>
              </a:rPr>
              <a:t>&gt;</a:t>
            </a:r>
            <a:endParaRPr lang="zh-CN" altLang="en-US" sz="2400" dirty="0">
              <a:solidFill>
                <a:srgbClr val="007C6A"/>
              </a:solidFill>
            </a:endParaRPr>
          </a:p>
        </p:txBody>
      </p:sp>
      <p:sp>
        <p:nvSpPr>
          <p:cNvPr id="10" name="矩形 9"/>
          <p:cNvSpPr/>
          <p:nvPr/>
        </p:nvSpPr>
        <p:spPr>
          <a:xfrm>
            <a:off x="571363" y="532297"/>
            <a:ext cx="1151277" cy="523220"/>
          </a:xfrm>
          <a:prstGeom prst="rect">
            <a:avLst/>
          </a:prstGeom>
        </p:spPr>
        <p:txBody>
          <a:bodyPr wrap="none">
            <a:spAutoFit/>
          </a:bodyPr>
          <a:lstStyle/>
          <a:p>
            <a:r>
              <a:rPr lang="en-US" altLang="zh-CN" sz="2800" b="1" dirty="0">
                <a:solidFill>
                  <a:srgbClr val="007C6A"/>
                </a:solidFill>
                <a:latin typeface="Verdana" panose="020B0604030504040204" pitchFamily="34" charset="0"/>
                <a:ea typeface="Verdana" panose="020B0604030504040204" pitchFamily="34" charset="0"/>
              </a:rPr>
              <a:t>hash</a:t>
            </a:r>
            <a:endParaRPr lang="zh-CN" altLang="en-US" sz="2800" b="1" dirty="0">
              <a:solidFill>
                <a:srgbClr val="007C6A"/>
              </a:solidFill>
            </a:endParaRPr>
          </a:p>
        </p:txBody>
      </p:sp>
    </p:spTree>
    <p:custDataLst>
      <p:tags r:id="rId1"/>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35970" y="117"/>
            <a:ext cx="3106941"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--hash</a:t>
            </a:r>
            <a:endParaRPr lang="zh-CN" altLang="en-US" sz="2000" dirty="0">
              <a:solidFill>
                <a:schemeClr val="tx1"/>
              </a:solidFill>
              <a:effectLst>
                <a:outerShdw blurRad="38100" dist="19050" dir="2700000" algn="tl" rotWithShape="0">
                  <a:schemeClr val="dk1">
                    <a:alpha val="40000"/>
                  </a:schemeClr>
                </a:outerShdw>
              </a:effectLst>
            </a:endParaRPr>
          </a:p>
        </p:txBody>
      </p:sp>
      <p:pic>
        <p:nvPicPr>
          <p:cNvPr id="6" name="Picture 2" descr="http://image83.360doc.com/DownloadImg/2015/03/2416/51550047_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049223"/>
            <a:ext cx="2933700" cy="170568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7" name="Picture 4" descr="http://image83.360doc.com/DownloadImg/2015/03/2416/51550047_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040" y="1049223"/>
            <a:ext cx="3076575" cy="170568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8" name="Picture 6" descr="http://image83.360doc.com/DownloadImg/2015/03/2416/51550047_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7206" y="3314700"/>
            <a:ext cx="3648075" cy="168361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11" name="矩形 10"/>
          <p:cNvSpPr/>
          <p:nvPr/>
        </p:nvSpPr>
        <p:spPr>
          <a:xfrm>
            <a:off x="467544" y="400227"/>
            <a:ext cx="8208912" cy="646331"/>
          </a:xfrm>
          <a:prstGeom prst="rect">
            <a:avLst/>
          </a:prstGeom>
        </p:spPr>
        <p:txBody>
          <a:bodyPr wrap="square">
            <a:spAutoFit/>
          </a:bodyPr>
          <a:lstStyle/>
          <a:p>
            <a:r>
              <a:rPr lang="zh-CN" altLang="en-US">
                <a:solidFill>
                  <a:srgbClr val="007C6A"/>
                </a:solidFill>
              </a:rPr>
              <a:t>用户</a:t>
            </a:r>
            <a:r>
              <a:rPr lang="en-US" altLang="zh-CN">
                <a:solidFill>
                  <a:srgbClr val="007C6A"/>
                </a:solidFill>
              </a:rPr>
              <a:t>ID</a:t>
            </a:r>
            <a:r>
              <a:rPr lang="zh-CN" altLang="en-US">
                <a:solidFill>
                  <a:srgbClr val="007C6A"/>
                </a:solidFill>
              </a:rPr>
              <a:t>为查找的</a:t>
            </a:r>
            <a:r>
              <a:rPr lang="en-US" altLang="zh-CN">
                <a:solidFill>
                  <a:srgbClr val="007C6A"/>
                </a:solidFill>
              </a:rPr>
              <a:t>key</a:t>
            </a:r>
            <a:r>
              <a:rPr lang="zh-CN" altLang="en-US">
                <a:solidFill>
                  <a:srgbClr val="007C6A"/>
                </a:solidFill>
              </a:rPr>
              <a:t>，存储的</a:t>
            </a:r>
            <a:r>
              <a:rPr lang="en-US" altLang="zh-CN">
                <a:solidFill>
                  <a:srgbClr val="007C6A"/>
                </a:solidFill>
              </a:rPr>
              <a:t>value</a:t>
            </a:r>
            <a:r>
              <a:rPr lang="zh-CN" altLang="en-US">
                <a:solidFill>
                  <a:srgbClr val="007C6A"/>
                </a:solidFill>
              </a:rPr>
              <a:t>用户对象包含姓名，年龄，生日等信息，如果用普通的</a:t>
            </a:r>
            <a:r>
              <a:rPr lang="en-US" altLang="zh-CN">
                <a:solidFill>
                  <a:srgbClr val="007C6A"/>
                </a:solidFill>
              </a:rPr>
              <a:t>key/value</a:t>
            </a:r>
            <a:r>
              <a:rPr lang="zh-CN" altLang="en-US">
                <a:solidFill>
                  <a:srgbClr val="007C6A"/>
                </a:solidFill>
              </a:rPr>
              <a:t>结构来存储，主要有以下</a:t>
            </a:r>
            <a:r>
              <a:rPr lang="en-US" altLang="zh-CN">
                <a:solidFill>
                  <a:srgbClr val="007C6A"/>
                </a:solidFill>
              </a:rPr>
              <a:t>2</a:t>
            </a:r>
            <a:r>
              <a:rPr lang="zh-CN" altLang="en-US">
                <a:solidFill>
                  <a:srgbClr val="007C6A"/>
                </a:solidFill>
              </a:rPr>
              <a:t>种存储方式：</a:t>
            </a:r>
          </a:p>
        </p:txBody>
      </p:sp>
      <p:sp>
        <p:nvSpPr>
          <p:cNvPr id="12" name="矩形 11"/>
          <p:cNvSpPr/>
          <p:nvPr/>
        </p:nvSpPr>
        <p:spPr>
          <a:xfrm>
            <a:off x="402551" y="2760824"/>
            <a:ext cx="3240360" cy="523220"/>
          </a:xfrm>
          <a:prstGeom prst="rect">
            <a:avLst/>
          </a:prstGeom>
        </p:spPr>
        <p:txBody>
          <a:bodyPr wrap="square">
            <a:spAutoFit/>
          </a:bodyPr>
          <a:lstStyle/>
          <a:p>
            <a:r>
              <a:rPr lang="zh-CN" altLang="en-US" sz="1400" b="1" dirty="0">
                <a:solidFill>
                  <a:srgbClr val="007C6A"/>
                </a:solidFill>
              </a:rPr>
              <a:t>每次修改用户的某个属性需要，先反序列化改好后再序列化回去。开销较大。</a:t>
            </a:r>
          </a:p>
        </p:txBody>
      </p:sp>
      <p:sp>
        <p:nvSpPr>
          <p:cNvPr id="13" name="矩形 12"/>
          <p:cNvSpPr/>
          <p:nvPr/>
        </p:nvSpPr>
        <p:spPr>
          <a:xfrm>
            <a:off x="4850147" y="2770300"/>
            <a:ext cx="3240360" cy="737235"/>
          </a:xfrm>
          <a:prstGeom prst="rect">
            <a:avLst/>
          </a:prstGeom>
        </p:spPr>
        <p:txBody>
          <a:bodyPr wrap="square">
            <a:spAutoFit/>
          </a:bodyPr>
          <a:lstStyle/>
          <a:p>
            <a:r>
              <a:rPr lang="zh-CN" altLang="en-US" sz="1400" b="1" dirty="0">
                <a:solidFill>
                  <a:srgbClr val="007C6A"/>
                </a:solidFill>
              </a:rPr>
              <a:t>用户</a:t>
            </a:r>
            <a:r>
              <a:rPr lang="en-US" altLang="zh-CN" sz="1400" b="1" dirty="0">
                <a:solidFill>
                  <a:srgbClr val="007C6A"/>
                </a:solidFill>
              </a:rPr>
              <a:t>ID</a:t>
            </a:r>
            <a:r>
              <a:rPr lang="zh-CN" altLang="en-US" sz="1400" b="1" dirty="0">
                <a:solidFill>
                  <a:srgbClr val="007C6A"/>
                </a:solidFill>
              </a:rPr>
              <a:t>数据冗余 </a:t>
            </a:r>
            <a:r>
              <a:rPr lang="en-US" altLang="zh-CN" sz="1400" b="1" dirty="0">
                <a:solidFill>
                  <a:srgbClr val="007C6A"/>
                </a:solidFill>
              </a:rPr>
              <a:t>userinfo:1001:username--&gt;admin</a:t>
            </a:r>
          </a:p>
          <a:p>
            <a:r>
              <a:rPr lang="en-US" altLang="zh-CN" sz="1400" b="1" dirty="0">
                <a:solidFill>
                  <a:srgbClr val="007C6A"/>
                </a:solidFill>
              </a:rPr>
              <a:t>userinfo:1001:age--&gt;23</a:t>
            </a:r>
          </a:p>
        </p:txBody>
      </p:sp>
      <p:sp>
        <p:nvSpPr>
          <p:cNvPr id="14" name="矩形 13"/>
          <p:cNvSpPr/>
          <p:nvPr/>
        </p:nvSpPr>
        <p:spPr>
          <a:xfrm>
            <a:off x="5328735" y="3617223"/>
            <a:ext cx="3240360" cy="1599565"/>
          </a:xfrm>
          <a:prstGeom prst="rect">
            <a:avLst/>
          </a:prstGeom>
        </p:spPr>
        <p:txBody>
          <a:bodyPr wrap="square">
            <a:spAutoFit/>
          </a:bodyPr>
          <a:lstStyle/>
          <a:p>
            <a:r>
              <a:rPr lang="zh-CN" altLang="en-US" sz="1400" b="1" dirty="0">
                <a:solidFill>
                  <a:srgbClr val="007C6A"/>
                </a:solidFill>
              </a:rPr>
              <a:t>通过 </a:t>
            </a:r>
            <a:r>
              <a:rPr lang="en-US" altLang="zh-CN" sz="1400" b="1" dirty="0">
                <a:solidFill>
                  <a:srgbClr val="007C6A"/>
                </a:solidFill>
              </a:rPr>
              <a:t>key(</a:t>
            </a:r>
            <a:r>
              <a:rPr lang="zh-CN" altLang="en-US" sz="1400" b="1" dirty="0">
                <a:solidFill>
                  <a:srgbClr val="007C6A"/>
                </a:solidFill>
              </a:rPr>
              <a:t>用户</a:t>
            </a:r>
            <a:r>
              <a:rPr lang="en-US" altLang="zh-CN" sz="1400" b="1" dirty="0">
                <a:solidFill>
                  <a:srgbClr val="007C6A"/>
                </a:solidFill>
              </a:rPr>
              <a:t>ID) + field(</a:t>
            </a:r>
            <a:r>
              <a:rPr lang="zh-CN" altLang="en-US" sz="1400" b="1" dirty="0">
                <a:solidFill>
                  <a:srgbClr val="007C6A"/>
                </a:solidFill>
              </a:rPr>
              <a:t>属性标签</a:t>
            </a:r>
            <a:r>
              <a:rPr lang="en-US" altLang="zh-CN" sz="1400" b="1" dirty="0">
                <a:solidFill>
                  <a:srgbClr val="007C6A"/>
                </a:solidFill>
              </a:rPr>
              <a:t>) </a:t>
            </a:r>
            <a:r>
              <a:rPr lang="zh-CN" altLang="en-US" sz="1400" b="1" dirty="0">
                <a:solidFill>
                  <a:srgbClr val="007C6A"/>
                </a:solidFill>
              </a:rPr>
              <a:t>就可以操作对应属性数据了，既不需要重复存储数据，也不会带来序列化和并发修改控制的问题   </a:t>
            </a:r>
            <a:r>
              <a:rPr lang="en-US" altLang="zh-CN" sz="1400" b="1" dirty="0">
                <a:solidFill>
                  <a:srgbClr val="007C6A"/>
                </a:solidFill>
              </a:rPr>
              <a:t>userinfo:1001--&gt;</a:t>
            </a:r>
          </a:p>
          <a:p>
            <a:r>
              <a:rPr lang="en-US" altLang="zh-CN" sz="1400" b="1" dirty="0">
                <a:solidFill>
                  <a:srgbClr val="007C6A"/>
                </a:solidFill>
              </a:rPr>
              <a:t>username:admin</a:t>
            </a:r>
          </a:p>
          <a:p>
            <a:r>
              <a:rPr lang="en-US" altLang="zh-CN" sz="1400" b="1" dirty="0">
                <a:solidFill>
                  <a:srgbClr val="007C6A"/>
                </a:solidFill>
              </a:rPr>
              <a:t>age:23</a:t>
            </a:r>
          </a:p>
          <a:p>
            <a:r>
              <a:rPr lang="en-US" altLang="zh-CN" sz="1400" b="1" dirty="0">
                <a:solidFill>
                  <a:srgbClr val="007C6A"/>
                </a:solidFill>
              </a:rPr>
              <a:t>sex:nan</a:t>
            </a:r>
          </a:p>
        </p:txBody>
      </p:sp>
    </p:spTree>
    <p:custDataLst>
      <p:tags r:id="rId1"/>
    </p:custData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26773" y="49205"/>
            <a:ext cx="4105612"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—hash</a:t>
            </a:r>
            <a:r>
              <a:rPr lang="zh-CN" altLang="en-US" sz="2000" dirty="0">
                <a:effectLst>
                  <a:outerShdw blurRad="38100" dist="19050" dir="2700000" algn="tl" rotWithShape="0">
                    <a:schemeClr val="dk1">
                      <a:alpha val="40000"/>
                    </a:schemeClr>
                  </a:outerShdw>
                </a:effectLst>
              </a:rPr>
              <a:t>（</a:t>
            </a:r>
            <a:r>
              <a:rPr lang="en-US" altLang="zh-CN" sz="2000" dirty="0">
                <a:effectLst>
                  <a:outerShdw blurRad="38100" dist="19050" dir="2700000" algn="tl" rotWithShape="0">
                    <a:schemeClr val="dk1">
                      <a:alpha val="40000"/>
                    </a:schemeClr>
                  </a:outerShdw>
                </a:effectLst>
              </a:rPr>
              <a:t>8</a:t>
            </a:r>
            <a:r>
              <a:rPr lang="zh-CN" altLang="en-US" sz="2000" dirty="0">
                <a:effectLst>
                  <a:outerShdw blurRad="38100" dist="19050" dir="2700000" algn="tl" rotWithShape="0">
                    <a:schemeClr val="dk1">
                      <a:alpha val="40000"/>
                    </a:schemeClr>
                  </a:outerShdw>
                </a:effectLst>
              </a:rPr>
              <a:t>个）</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10" name="矩形 9"/>
          <p:cNvSpPr/>
          <p:nvPr/>
        </p:nvSpPr>
        <p:spPr>
          <a:xfrm>
            <a:off x="382757" y="613656"/>
            <a:ext cx="5112568" cy="369332"/>
          </a:xfrm>
          <a:prstGeom prst="rect">
            <a:avLst/>
          </a:prstGeom>
        </p:spPr>
        <p:txBody>
          <a:bodyPr wrap="square">
            <a:spAutoFit/>
          </a:bodyPr>
          <a:lstStyle/>
          <a:p>
            <a:pPr marL="285750" indent="-285750">
              <a:buFont typeface="Wingdings" panose="05000000000000000000" pitchFamily="2" charset="2"/>
              <a:buChar char="Ø"/>
            </a:pPr>
            <a:r>
              <a:rPr lang="en-US" altLang="zh-CN" err="1">
                <a:solidFill>
                  <a:srgbClr val="007C6A"/>
                </a:solidFill>
                <a:latin typeface="Verdana" panose="020B0604030504040204" pitchFamily="34" charset="0"/>
              </a:rPr>
              <a:t>hset</a:t>
            </a:r>
            <a:r>
              <a:rPr lang="en-US" altLang="zh-CN">
                <a:solidFill>
                  <a:srgbClr val="007C6A"/>
                </a:solidFill>
                <a:latin typeface="Verdana" panose="020B0604030504040204" pitchFamily="34" charset="0"/>
              </a:rPr>
              <a:t> &lt;key&gt;  &lt;field&gt;  &lt;value&gt;</a:t>
            </a:r>
            <a:endParaRPr lang="zh-CN" altLang="en-US">
              <a:solidFill>
                <a:srgbClr val="007C6A"/>
              </a:solidFill>
              <a:latin typeface="Verdana" panose="020B0604030504040204" pitchFamily="34" charset="0"/>
            </a:endParaRPr>
          </a:p>
        </p:txBody>
      </p:sp>
      <p:sp>
        <p:nvSpPr>
          <p:cNvPr id="15" name="矩形 14"/>
          <p:cNvSpPr/>
          <p:nvPr/>
        </p:nvSpPr>
        <p:spPr>
          <a:xfrm>
            <a:off x="670789" y="1147329"/>
            <a:ext cx="6696744" cy="389466"/>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a:solidFill>
                  <a:srgbClr val="007C6A"/>
                </a:solidFill>
                <a:latin typeface="Verdana" panose="020B0604030504040204" pitchFamily="34" charset="0"/>
              </a:rPr>
              <a:t>给</a:t>
            </a:r>
            <a:r>
              <a:rPr lang="en-US" altLang="zh-CN">
                <a:solidFill>
                  <a:srgbClr val="007C6A"/>
                </a:solidFill>
                <a:latin typeface="Verdana" panose="020B0604030504040204" pitchFamily="34" charset="0"/>
              </a:rPr>
              <a:t>&lt;key&gt;</a:t>
            </a:r>
            <a:r>
              <a:rPr lang="zh-CN" altLang="en-US">
                <a:solidFill>
                  <a:srgbClr val="007C6A"/>
                </a:solidFill>
                <a:latin typeface="Verdana" panose="020B0604030504040204" pitchFamily="34" charset="0"/>
              </a:rPr>
              <a:t>集合中的  </a:t>
            </a:r>
            <a:r>
              <a:rPr lang="en-US" altLang="zh-CN">
                <a:solidFill>
                  <a:srgbClr val="007C6A"/>
                </a:solidFill>
                <a:latin typeface="Verdana" panose="020B0604030504040204" pitchFamily="34" charset="0"/>
              </a:rPr>
              <a:t>&lt;field&gt;</a:t>
            </a:r>
            <a:r>
              <a:rPr lang="zh-CN" altLang="en-US">
                <a:solidFill>
                  <a:srgbClr val="007C6A"/>
                </a:solidFill>
                <a:latin typeface="Verdana" panose="020B0604030504040204" pitchFamily="34" charset="0"/>
              </a:rPr>
              <a:t>键赋值</a:t>
            </a:r>
            <a:r>
              <a:rPr lang="en-US" altLang="zh-CN">
                <a:solidFill>
                  <a:srgbClr val="007C6A"/>
                </a:solidFill>
                <a:latin typeface="Verdana" panose="020B0604030504040204" pitchFamily="34" charset="0"/>
              </a:rPr>
              <a:t>&lt;value&gt;</a:t>
            </a:r>
            <a:endParaRPr lang="zh-CN" altLang="en-US">
              <a:solidFill>
                <a:srgbClr val="007C6A"/>
              </a:solidFill>
              <a:latin typeface="Verdana" panose="020B0604030504040204" pitchFamily="34" charset="0"/>
            </a:endParaRPr>
          </a:p>
        </p:txBody>
      </p:sp>
      <p:sp>
        <p:nvSpPr>
          <p:cNvPr id="16" name="矩形 15"/>
          <p:cNvSpPr/>
          <p:nvPr/>
        </p:nvSpPr>
        <p:spPr>
          <a:xfrm>
            <a:off x="407229" y="2341848"/>
            <a:ext cx="5112568" cy="369332"/>
          </a:xfrm>
          <a:prstGeom prst="rect">
            <a:avLst/>
          </a:prstGeom>
        </p:spPr>
        <p:txBody>
          <a:bodyPr wrap="square">
            <a:spAutoFit/>
          </a:bodyPr>
          <a:lstStyle/>
          <a:p>
            <a:pPr marL="285750" indent="-285750">
              <a:buFont typeface="Wingdings" panose="05000000000000000000" pitchFamily="2" charset="2"/>
              <a:buChar char="Ø"/>
            </a:pPr>
            <a:r>
              <a:rPr lang="en-US" altLang="zh-CN" dirty="0" err="1">
                <a:solidFill>
                  <a:srgbClr val="007C6A"/>
                </a:solidFill>
                <a:latin typeface="Verdana" panose="020B0604030504040204" pitchFamily="34" charset="0"/>
              </a:rPr>
              <a:t>hget</a:t>
            </a:r>
            <a:r>
              <a:rPr lang="en-US" altLang="zh-CN" dirty="0">
                <a:solidFill>
                  <a:srgbClr val="007C6A"/>
                </a:solidFill>
                <a:latin typeface="Verdana" panose="020B0604030504040204" pitchFamily="34" charset="0"/>
              </a:rPr>
              <a:t> &lt;key1&gt;  &lt;field&gt;   </a:t>
            </a:r>
            <a:endParaRPr lang="zh-CN" altLang="en-US" dirty="0">
              <a:solidFill>
                <a:srgbClr val="007C6A"/>
              </a:solidFill>
              <a:latin typeface="Verdana" panose="020B0604030504040204" pitchFamily="34" charset="0"/>
            </a:endParaRPr>
          </a:p>
        </p:txBody>
      </p:sp>
      <p:sp>
        <p:nvSpPr>
          <p:cNvPr id="17" name="矩形 16"/>
          <p:cNvSpPr/>
          <p:nvPr/>
        </p:nvSpPr>
        <p:spPr>
          <a:xfrm>
            <a:off x="695261" y="2875521"/>
            <a:ext cx="6696744" cy="389466"/>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从</a:t>
            </a:r>
            <a:r>
              <a:rPr lang="en-US" altLang="zh-CN">
                <a:solidFill>
                  <a:srgbClr val="007C6A"/>
                </a:solidFill>
                <a:latin typeface="Verdana" panose="020B0604030504040204" pitchFamily="34" charset="0"/>
              </a:rPr>
              <a:t>&lt;key1&gt;</a:t>
            </a:r>
            <a:r>
              <a:rPr lang="zh-CN" altLang="en-US">
                <a:solidFill>
                  <a:srgbClr val="007C6A"/>
                </a:solidFill>
                <a:latin typeface="Verdana" panose="020B0604030504040204" pitchFamily="34" charset="0"/>
              </a:rPr>
              <a:t>集合</a:t>
            </a:r>
            <a:r>
              <a:rPr lang="en-US" altLang="zh-CN">
                <a:solidFill>
                  <a:srgbClr val="007C6A"/>
                </a:solidFill>
                <a:latin typeface="Verdana" panose="020B0604030504040204" pitchFamily="34" charset="0"/>
              </a:rPr>
              <a:t>&lt;field&gt; </a:t>
            </a:r>
            <a:r>
              <a:rPr lang="zh-CN" altLang="en-US">
                <a:solidFill>
                  <a:srgbClr val="007C6A"/>
                </a:solidFill>
                <a:latin typeface="Verdana" panose="020B0604030504040204" pitchFamily="34" charset="0"/>
              </a:rPr>
              <a:t>取出 </a:t>
            </a:r>
            <a:r>
              <a:rPr lang="en-US" altLang="zh-CN">
                <a:solidFill>
                  <a:srgbClr val="007C6A"/>
                </a:solidFill>
                <a:latin typeface="Verdana" panose="020B0604030504040204" pitchFamily="34" charset="0"/>
              </a:rPr>
              <a:t>value</a:t>
            </a:r>
            <a:r>
              <a:rPr lang="zh-CN" altLang="en-US">
                <a:solidFill>
                  <a:srgbClr val="007C6A"/>
                </a:solidFill>
                <a:latin typeface="Verdana" panose="020B0604030504040204" pitchFamily="34" charset="0"/>
              </a:rPr>
              <a:t> </a:t>
            </a:r>
          </a:p>
        </p:txBody>
      </p:sp>
      <p:sp>
        <p:nvSpPr>
          <p:cNvPr id="18" name="矩形 17"/>
          <p:cNvSpPr/>
          <p:nvPr/>
        </p:nvSpPr>
        <p:spPr>
          <a:xfrm>
            <a:off x="526773" y="4070040"/>
            <a:ext cx="7560840" cy="369332"/>
          </a:xfrm>
          <a:prstGeom prst="rect">
            <a:avLst/>
          </a:prstGeom>
        </p:spPr>
        <p:txBody>
          <a:bodyPr wrap="square">
            <a:spAutoFit/>
          </a:bodyPr>
          <a:lstStyle/>
          <a:p>
            <a:pPr marL="285750" indent="-285750">
              <a:buFont typeface="Wingdings" panose="05000000000000000000" pitchFamily="2" charset="2"/>
              <a:buChar char="Ø"/>
            </a:pPr>
            <a:r>
              <a:rPr lang="en-US" altLang="zh-CN" err="1">
                <a:solidFill>
                  <a:srgbClr val="007C6A"/>
                </a:solidFill>
                <a:latin typeface="Verdana" panose="020B0604030504040204" pitchFamily="34" charset="0"/>
              </a:rPr>
              <a:t>hmset</a:t>
            </a:r>
            <a:r>
              <a:rPr lang="en-US" altLang="zh-CN">
                <a:solidFill>
                  <a:srgbClr val="007C6A"/>
                </a:solidFill>
                <a:latin typeface="Verdana" panose="020B0604030504040204" pitchFamily="34" charset="0"/>
              </a:rPr>
              <a:t> &lt;key1&gt;  &lt;field1&gt; &lt;value1&gt; &lt;field2&gt; &lt;value2&gt;...   </a:t>
            </a:r>
            <a:endParaRPr lang="zh-CN" altLang="en-US">
              <a:solidFill>
                <a:srgbClr val="007C6A"/>
              </a:solidFill>
              <a:latin typeface="Verdana" panose="020B0604030504040204" pitchFamily="34" charset="0"/>
            </a:endParaRPr>
          </a:p>
        </p:txBody>
      </p:sp>
      <p:sp>
        <p:nvSpPr>
          <p:cNvPr id="19" name="矩形 18"/>
          <p:cNvSpPr/>
          <p:nvPr/>
        </p:nvSpPr>
        <p:spPr>
          <a:xfrm>
            <a:off x="814805" y="4603713"/>
            <a:ext cx="6696744" cy="387991"/>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批量设置</a:t>
            </a:r>
            <a:r>
              <a:rPr lang="en-US" altLang="zh-CN">
                <a:solidFill>
                  <a:srgbClr val="007C6A"/>
                </a:solidFill>
                <a:latin typeface="Verdana" panose="020B0604030504040204" pitchFamily="34" charset="0"/>
              </a:rPr>
              <a:t>hash</a:t>
            </a:r>
            <a:r>
              <a:rPr lang="zh-CN" altLang="en-US">
                <a:solidFill>
                  <a:srgbClr val="007C6A"/>
                </a:solidFill>
                <a:latin typeface="Verdana" panose="020B0604030504040204" pitchFamily="34" charset="0"/>
              </a:rPr>
              <a:t>的值</a:t>
            </a:r>
          </a:p>
        </p:txBody>
      </p:sp>
    </p:spTree>
    <p:custDataLst>
      <p:tags r:id="rId1"/>
    </p:custData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35970" y="117"/>
            <a:ext cx="3106941"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--hash</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9" name="矩形 8"/>
          <p:cNvSpPr/>
          <p:nvPr/>
        </p:nvSpPr>
        <p:spPr>
          <a:xfrm>
            <a:off x="340770" y="400227"/>
            <a:ext cx="5112568" cy="646331"/>
          </a:xfrm>
          <a:prstGeom prst="rect">
            <a:avLst/>
          </a:prstGeom>
        </p:spPr>
        <p:txBody>
          <a:bodyPr wrap="square">
            <a:spAutoFit/>
          </a:bodyPr>
          <a:lstStyle/>
          <a:p>
            <a:pPr marL="285750" indent="-285750">
              <a:buFont typeface="Wingdings" panose="05000000000000000000" pitchFamily="2" charset="2"/>
              <a:buChar char="Ø"/>
            </a:pPr>
            <a:r>
              <a:rPr lang="en-US" altLang="zh-CN" err="1">
                <a:solidFill>
                  <a:srgbClr val="007C6A"/>
                </a:solidFill>
                <a:latin typeface="Verdana" panose="020B0604030504040204" pitchFamily="34" charset="0"/>
              </a:rPr>
              <a:t>hexists</a:t>
            </a:r>
            <a:r>
              <a:rPr lang="en-US" altLang="zh-CN">
                <a:solidFill>
                  <a:srgbClr val="007C6A"/>
                </a:solidFill>
                <a:latin typeface="Verdana" panose="020B0604030504040204" pitchFamily="34" charset="0"/>
              </a:rPr>
              <a:t> key  &lt;field&gt;</a:t>
            </a:r>
          </a:p>
          <a:p>
            <a:endParaRPr lang="zh-CN" altLang="en-US">
              <a:solidFill>
                <a:srgbClr val="007C6A"/>
              </a:solidFill>
              <a:latin typeface="Verdana" panose="020B0604030504040204" pitchFamily="34" charset="0"/>
            </a:endParaRPr>
          </a:p>
        </p:txBody>
      </p:sp>
      <p:sp>
        <p:nvSpPr>
          <p:cNvPr id="11" name="矩形 10"/>
          <p:cNvSpPr/>
          <p:nvPr/>
        </p:nvSpPr>
        <p:spPr>
          <a:xfrm>
            <a:off x="988842" y="760654"/>
            <a:ext cx="6696744" cy="389466"/>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dirty="0">
                <a:solidFill>
                  <a:srgbClr val="007C6A"/>
                </a:solidFill>
                <a:latin typeface="Verdana" panose="020B0604030504040204" pitchFamily="34" charset="0"/>
              </a:rPr>
              <a:t>查看哈希表 </a:t>
            </a:r>
            <a:r>
              <a:rPr lang="en-US" altLang="zh-CN" dirty="0">
                <a:solidFill>
                  <a:srgbClr val="007C6A"/>
                </a:solidFill>
                <a:latin typeface="Verdana" panose="020B0604030504040204" pitchFamily="34" charset="0"/>
              </a:rPr>
              <a:t>key </a:t>
            </a:r>
            <a:r>
              <a:rPr lang="zh-CN" altLang="en-US" dirty="0">
                <a:solidFill>
                  <a:srgbClr val="007C6A"/>
                </a:solidFill>
                <a:latin typeface="Verdana" panose="020B0604030504040204" pitchFamily="34" charset="0"/>
              </a:rPr>
              <a:t>中，给定域 </a:t>
            </a:r>
            <a:r>
              <a:rPr lang="en-US" altLang="zh-CN" dirty="0">
                <a:solidFill>
                  <a:srgbClr val="007C6A"/>
                </a:solidFill>
                <a:latin typeface="Verdana" panose="020B0604030504040204" pitchFamily="34" charset="0"/>
              </a:rPr>
              <a:t>field </a:t>
            </a:r>
            <a:r>
              <a:rPr lang="zh-CN" altLang="en-US" dirty="0">
                <a:solidFill>
                  <a:srgbClr val="007C6A"/>
                </a:solidFill>
                <a:latin typeface="Verdana" panose="020B0604030504040204" pitchFamily="34" charset="0"/>
              </a:rPr>
              <a:t>是否存在。 </a:t>
            </a:r>
          </a:p>
        </p:txBody>
      </p:sp>
      <p:sp>
        <p:nvSpPr>
          <p:cNvPr id="12" name="矩形 11"/>
          <p:cNvSpPr/>
          <p:nvPr/>
        </p:nvSpPr>
        <p:spPr>
          <a:xfrm>
            <a:off x="340770" y="1241936"/>
            <a:ext cx="5112568" cy="369332"/>
          </a:xfrm>
          <a:prstGeom prst="rect">
            <a:avLst/>
          </a:prstGeom>
        </p:spPr>
        <p:txBody>
          <a:bodyPr wrap="square">
            <a:spAutoFit/>
          </a:bodyPr>
          <a:lstStyle/>
          <a:p>
            <a:pPr marL="285750" indent="-285750">
              <a:buFont typeface="Wingdings" panose="05000000000000000000" pitchFamily="2" charset="2"/>
              <a:buChar char="Ø"/>
            </a:pPr>
            <a:r>
              <a:rPr lang="en-US" altLang="zh-CN">
                <a:solidFill>
                  <a:srgbClr val="007C6A"/>
                </a:solidFill>
                <a:latin typeface="Verdana" panose="020B0604030504040204" pitchFamily="34" charset="0"/>
              </a:rPr>
              <a:t>hkeys &lt;key&gt;   </a:t>
            </a:r>
            <a:endParaRPr lang="zh-CN" altLang="en-US">
              <a:solidFill>
                <a:srgbClr val="007C6A"/>
              </a:solidFill>
              <a:latin typeface="Verdana" panose="020B0604030504040204" pitchFamily="34" charset="0"/>
            </a:endParaRPr>
          </a:p>
        </p:txBody>
      </p:sp>
      <p:sp>
        <p:nvSpPr>
          <p:cNvPr id="13" name="矩形 12"/>
          <p:cNvSpPr/>
          <p:nvPr/>
        </p:nvSpPr>
        <p:spPr>
          <a:xfrm>
            <a:off x="317002" y="2043369"/>
            <a:ext cx="5160104" cy="424732"/>
          </a:xfrm>
          <a:prstGeom prst="rect">
            <a:avLst/>
          </a:prstGeom>
        </p:spPr>
        <p:txBody>
          <a:bodyPr wrap="square">
            <a:spAutoFit/>
          </a:bodyPr>
          <a:lstStyle/>
          <a:p>
            <a:pPr marL="285750" indent="-285750">
              <a:lnSpc>
                <a:spcPct val="120000"/>
              </a:lnSpc>
              <a:buFont typeface="Wingdings" panose="05000000000000000000" pitchFamily="2" charset="2"/>
              <a:buChar char="Ø"/>
            </a:pPr>
            <a:r>
              <a:rPr lang="en-US" altLang="zh-CN" dirty="0" err="1">
                <a:solidFill>
                  <a:srgbClr val="007C6A"/>
                </a:solidFill>
                <a:latin typeface="Verdana" panose="020B0604030504040204" pitchFamily="34" charset="0"/>
              </a:rPr>
              <a:t>hvals</a:t>
            </a:r>
            <a:r>
              <a:rPr lang="en-US" altLang="zh-CN" dirty="0">
                <a:solidFill>
                  <a:srgbClr val="007C6A"/>
                </a:solidFill>
                <a:latin typeface="Verdana" panose="020B0604030504040204" pitchFamily="34" charset="0"/>
              </a:rPr>
              <a:t> &lt;key&gt;   </a:t>
            </a:r>
            <a:r>
              <a:rPr lang="zh-CN" altLang="en-US" dirty="0">
                <a:solidFill>
                  <a:srgbClr val="007C6A"/>
                </a:solidFill>
                <a:latin typeface="Verdana" panose="020B0604030504040204" pitchFamily="34" charset="0"/>
              </a:rPr>
              <a:t> </a:t>
            </a:r>
          </a:p>
        </p:txBody>
      </p:sp>
      <p:sp>
        <p:nvSpPr>
          <p:cNvPr id="14" name="矩形 13"/>
          <p:cNvSpPr/>
          <p:nvPr/>
        </p:nvSpPr>
        <p:spPr>
          <a:xfrm>
            <a:off x="340770" y="4010040"/>
            <a:ext cx="7560840" cy="369332"/>
          </a:xfrm>
          <a:prstGeom prst="rect">
            <a:avLst/>
          </a:prstGeom>
        </p:spPr>
        <p:txBody>
          <a:bodyPr wrap="square">
            <a:spAutoFit/>
          </a:bodyPr>
          <a:lstStyle/>
          <a:p>
            <a:pPr marL="285750" indent="-285750">
              <a:buFont typeface="Wingdings" panose="05000000000000000000" pitchFamily="2" charset="2"/>
              <a:buChar char="Ø"/>
            </a:pPr>
            <a:r>
              <a:rPr lang="en-US" altLang="zh-CN" err="1">
                <a:solidFill>
                  <a:srgbClr val="007C6A"/>
                </a:solidFill>
                <a:latin typeface="Verdana" panose="020B0604030504040204" pitchFamily="34" charset="0"/>
              </a:rPr>
              <a:t>hsetnx</a:t>
            </a:r>
            <a:r>
              <a:rPr lang="en-US" altLang="zh-CN">
                <a:solidFill>
                  <a:srgbClr val="007C6A"/>
                </a:solidFill>
                <a:latin typeface="Verdana" panose="020B0604030504040204" pitchFamily="34" charset="0"/>
              </a:rPr>
              <a:t> &lt;key&gt;  &lt;field&gt; &lt;value&gt;</a:t>
            </a:r>
            <a:endParaRPr lang="zh-CN" altLang="en-US">
              <a:solidFill>
                <a:srgbClr val="007C6A"/>
              </a:solidFill>
              <a:latin typeface="Verdana" panose="020B0604030504040204" pitchFamily="34" charset="0"/>
            </a:endParaRPr>
          </a:p>
        </p:txBody>
      </p:sp>
      <p:sp>
        <p:nvSpPr>
          <p:cNvPr id="20" name="矩形 19"/>
          <p:cNvSpPr/>
          <p:nvPr/>
        </p:nvSpPr>
        <p:spPr>
          <a:xfrm>
            <a:off x="988842" y="3518395"/>
            <a:ext cx="6696744" cy="398058"/>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dirty="0">
                <a:solidFill>
                  <a:srgbClr val="007C6A"/>
                </a:solidFill>
              </a:rPr>
              <a:t>为哈希表 </a:t>
            </a:r>
            <a:r>
              <a:rPr lang="en-US" altLang="zh-CN" dirty="0">
                <a:solidFill>
                  <a:srgbClr val="007C6A"/>
                </a:solidFill>
              </a:rPr>
              <a:t>key </a:t>
            </a:r>
            <a:r>
              <a:rPr lang="zh-CN" altLang="en-US" dirty="0">
                <a:solidFill>
                  <a:srgbClr val="007C6A"/>
                </a:solidFill>
              </a:rPr>
              <a:t>中的域 </a:t>
            </a:r>
            <a:r>
              <a:rPr lang="en-US" altLang="zh-CN" dirty="0">
                <a:solidFill>
                  <a:srgbClr val="007C6A"/>
                </a:solidFill>
              </a:rPr>
              <a:t>field </a:t>
            </a:r>
            <a:r>
              <a:rPr lang="zh-CN" altLang="en-US" dirty="0">
                <a:solidFill>
                  <a:srgbClr val="007C6A"/>
                </a:solidFill>
              </a:rPr>
              <a:t>的值加上增量 </a:t>
            </a:r>
            <a:r>
              <a:rPr lang="en-US" altLang="zh-CN" dirty="0">
                <a:solidFill>
                  <a:srgbClr val="007C6A"/>
                </a:solidFill>
              </a:rPr>
              <a:t>increment</a:t>
            </a:r>
            <a:r>
              <a:rPr lang="en-US" altLang="zh-CN" dirty="0">
                <a:solidFill>
                  <a:srgbClr val="007C6A"/>
                </a:solidFill>
                <a:latin typeface="Verdana" panose="020B0604030504040204" pitchFamily="34" charset="0"/>
              </a:rPr>
              <a:t> </a:t>
            </a:r>
            <a:endParaRPr lang="zh-CN" altLang="en-US" dirty="0">
              <a:solidFill>
                <a:srgbClr val="007C6A"/>
              </a:solidFill>
              <a:latin typeface="Verdana" panose="020B0604030504040204" pitchFamily="34" charset="0"/>
            </a:endParaRPr>
          </a:p>
        </p:txBody>
      </p:sp>
      <p:sp>
        <p:nvSpPr>
          <p:cNvPr id="21" name="矩形 20"/>
          <p:cNvSpPr/>
          <p:nvPr/>
        </p:nvSpPr>
        <p:spPr>
          <a:xfrm>
            <a:off x="988842" y="1549952"/>
            <a:ext cx="6696744"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dirty="0">
                <a:solidFill>
                  <a:srgbClr val="007C6A"/>
                </a:solidFill>
                <a:latin typeface="Verdana" panose="020B0604030504040204" pitchFamily="34" charset="0"/>
              </a:rPr>
              <a:t> </a:t>
            </a:r>
            <a:r>
              <a:rPr lang="zh-CN" altLang="en-US" dirty="0">
                <a:solidFill>
                  <a:srgbClr val="007C6A"/>
                </a:solidFill>
                <a:latin typeface="Verdana" panose="020B0604030504040204" pitchFamily="34" charset="0"/>
              </a:rPr>
              <a:t>列出该</a:t>
            </a:r>
            <a:r>
              <a:rPr lang="en-US" altLang="zh-CN" dirty="0">
                <a:solidFill>
                  <a:srgbClr val="007C6A"/>
                </a:solidFill>
                <a:latin typeface="Verdana" panose="020B0604030504040204" pitchFamily="34" charset="0"/>
              </a:rPr>
              <a:t>hash</a:t>
            </a:r>
            <a:r>
              <a:rPr lang="zh-CN" altLang="en-US" dirty="0">
                <a:solidFill>
                  <a:srgbClr val="007C6A"/>
                </a:solidFill>
                <a:latin typeface="Verdana" panose="020B0604030504040204" pitchFamily="34" charset="0"/>
              </a:rPr>
              <a:t>集合的所有</a:t>
            </a:r>
            <a:r>
              <a:rPr lang="en-US" altLang="zh-CN" dirty="0">
                <a:solidFill>
                  <a:srgbClr val="007C6A"/>
                </a:solidFill>
                <a:latin typeface="Verdana" panose="020B0604030504040204" pitchFamily="34" charset="0"/>
              </a:rPr>
              <a:t>field</a:t>
            </a:r>
            <a:endParaRPr lang="zh-CN" altLang="en-US" dirty="0">
              <a:solidFill>
                <a:srgbClr val="007C6A"/>
              </a:solidFill>
              <a:latin typeface="Verdana" panose="020B0604030504040204" pitchFamily="34" charset="0"/>
            </a:endParaRPr>
          </a:p>
        </p:txBody>
      </p:sp>
      <p:sp>
        <p:nvSpPr>
          <p:cNvPr id="22" name="矩形 21"/>
          <p:cNvSpPr/>
          <p:nvPr/>
        </p:nvSpPr>
        <p:spPr>
          <a:xfrm>
            <a:off x="988842" y="2443155"/>
            <a:ext cx="6696744"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列出该</a:t>
            </a:r>
            <a:r>
              <a:rPr lang="en-US" altLang="zh-CN">
                <a:solidFill>
                  <a:srgbClr val="007C6A"/>
                </a:solidFill>
                <a:latin typeface="Verdana" panose="020B0604030504040204" pitchFamily="34" charset="0"/>
              </a:rPr>
              <a:t>hash</a:t>
            </a:r>
            <a:r>
              <a:rPr lang="zh-CN" altLang="en-US">
                <a:solidFill>
                  <a:srgbClr val="007C6A"/>
                </a:solidFill>
                <a:latin typeface="Verdana" panose="020B0604030504040204" pitchFamily="34" charset="0"/>
              </a:rPr>
              <a:t>集合的所有</a:t>
            </a:r>
            <a:r>
              <a:rPr lang="en-US" altLang="zh-CN">
                <a:solidFill>
                  <a:srgbClr val="007C6A"/>
                </a:solidFill>
                <a:latin typeface="Verdana" panose="020B0604030504040204" pitchFamily="34" charset="0"/>
              </a:rPr>
              <a:t>value</a:t>
            </a:r>
            <a:endParaRPr lang="zh-CN" altLang="en-US">
              <a:solidFill>
                <a:srgbClr val="007C6A"/>
              </a:solidFill>
              <a:latin typeface="Verdana" panose="020B0604030504040204" pitchFamily="34" charset="0"/>
            </a:endParaRPr>
          </a:p>
        </p:txBody>
      </p:sp>
      <p:sp>
        <p:nvSpPr>
          <p:cNvPr id="23" name="矩形 22"/>
          <p:cNvSpPr/>
          <p:nvPr/>
        </p:nvSpPr>
        <p:spPr>
          <a:xfrm>
            <a:off x="340770" y="3008607"/>
            <a:ext cx="5160104" cy="424732"/>
          </a:xfrm>
          <a:prstGeom prst="rect">
            <a:avLst/>
          </a:prstGeom>
        </p:spPr>
        <p:txBody>
          <a:bodyPr wrap="square">
            <a:spAutoFit/>
          </a:bodyPr>
          <a:lstStyle/>
          <a:p>
            <a:pPr marL="285750" indent="-285750">
              <a:lnSpc>
                <a:spcPct val="120000"/>
              </a:lnSpc>
              <a:buFont typeface="Wingdings" panose="05000000000000000000" pitchFamily="2" charset="2"/>
              <a:buChar char="Ø"/>
            </a:pPr>
            <a:r>
              <a:rPr lang="en-US" altLang="zh-CN" err="1">
                <a:solidFill>
                  <a:srgbClr val="007C6A"/>
                </a:solidFill>
                <a:latin typeface="Verdana" panose="020B0604030504040204" pitchFamily="34" charset="0"/>
              </a:rPr>
              <a:t>hincrby</a:t>
            </a:r>
            <a:r>
              <a:rPr lang="en-US" altLang="zh-CN">
                <a:solidFill>
                  <a:srgbClr val="007C6A"/>
                </a:solidFill>
                <a:latin typeface="Verdana" panose="020B0604030504040204" pitchFamily="34" charset="0"/>
              </a:rPr>
              <a:t> &lt;key&gt; &lt;field&gt;  &lt;increment&gt;</a:t>
            </a:r>
            <a:r>
              <a:rPr lang="zh-CN" altLang="en-US">
                <a:solidFill>
                  <a:srgbClr val="007C6A"/>
                </a:solidFill>
                <a:latin typeface="Verdana" panose="020B0604030504040204" pitchFamily="34" charset="0"/>
              </a:rPr>
              <a:t> </a:t>
            </a:r>
          </a:p>
        </p:txBody>
      </p:sp>
      <p:sp>
        <p:nvSpPr>
          <p:cNvPr id="24" name="矩形 23"/>
          <p:cNvSpPr/>
          <p:nvPr/>
        </p:nvSpPr>
        <p:spPr>
          <a:xfrm>
            <a:off x="988842" y="4472959"/>
            <a:ext cx="7791374"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dirty="0">
                <a:solidFill>
                  <a:srgbClr val="007C6A"/>
                </a:solidFill>
              </a:rPr>
              <a:t>将哈希表 </a:t>
            </a:r>
            <a:r>
              <a:rPr lang="en-US" altLang="zh-CN" dirty="0">
                <a:solidFill>
                  <a:srgbClr val="007C6A"/>
                </a:solidFill>
              </a:rPr>
              <a:t>key </a:t>
            </a:r>
            <a:r>
              <a:rPr lang="zh-CN" altLang="en-US" dirty="0">
                <a:solidFill>
                  <a:srgbClr val="007C6A"/>
                </a:solidFill>
              </a:rPr>
              <a:t>中的域 </a:t>
            </a:r>
            <a:r>
              <a:rPr lang="en-US" altLang="zh-CN" dirty="0">
                <a:solidFill>
                  <a:srgbClr val="007C6A"/>
                </a:solidFill>
              </a:rPr>
              <a:t>field </a:t>
            </a:r>
            <a:r>
              <a:rPr lang="zh-CN" altLang="en-US" dirty="0">
                <a:solidFill>
                  <a:srgbClr val="007C6A"/>
                </a:solidFill>
              </a:rPr>
              <a:t>的值设置为 </a:t>
            </a:r>
            <a:r>
              <a:rPr lang="en-US" altLang="zh-CN" dirty="0">
                <a:solidFill>
                  <a:srgbClr val="007C6A"/>
                </a:solidFill>
              </a:rPr>
              <a:t>value </a:t>
            </a:r>
            <a:r>
              <a:rPr lang="zh-CN" altLang="en-US" dirty="0">
                <a:solidFill>
                  <a:srgbClr val="007C6A"/>
                </a:solidFill>
              </a:rPr>
              <a:t>，当且仅当域 </a:t>
            </a:r>
            <a:r>
              <a:rPr lang="en-US" altLang="zh-CN" dirty="0">
                <a:solidFill>
                  <a:srgbClr val="007C6A"/>
                </a:solidFill>
              </a:rPr>
              <a:t>field </a:t>
            </a:r>
            <a:r>
              <a:rPr lang="zh-CN" altLang="en-US" dirty="0">
                <a:solidFill>
                  <a:srgbClr val="007C6A"/>
                </a:solidFill>
              </a:rPr>
              <a:t>不存在</a:t>
            </a:r>
            <a:r>
              <a:rPr lang="en-US" altLang="zh-CN" dirty="0">
                <a:solidFill>
                  <a:srgbClr val="007C6A"/>
                </a:solidFill>
              </a:rPr>
              <a:t> .</a:t>
            </a:r>
            <a:endParaRPr lang="zh-CN" altLang="en-US" dirty="0">
              <a:solidFill>
                <a:srgbClr val="007C6A"/>
              </a:solidFill>
              <a:latin typeface="Verdana" panose="020B0604030504040204" pitchFamily="34" charset="0"/>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06352" y="30112"/>
            <a:ext cx="5416869" cy="400110"/>
          </a:xfrm>
          <a:prstGeom prst="rect">
            <a:avLst/>
          </a:prstGeom>
          <a:noFill/>
          <a:ln>
            <a:noFill/>
          </a:ln>
        </p:spPr>
        <p:txBody>
          <a:bodyPr wrap="none" rtlCol="0" anchor="t">
            <a:spAutoFit/>
          </a:bodyPr>
          <a:lstStyle/>
          <a:p>
            <a:pPr algn="ctr"/>
            <a:r>
              <a:rPr lang="en-US" altLang="zh-CN" sz="2000" dirty="0">
                <a:effectLst>
                  <a:outerShdw blurRad="38100" dist="19050" dir="2700000" algn="tl" rotWithShape="0">
                    <a:schemeClr val="dk1">
                      <a:alpha val="40000"/>
                    </a:schemeClr>
                  </a:outerShdw>
                </a:effectLst>
              </a:rPr>
              <a:t>NoSQL</a:t>
            </a:r>
            <a:r>
              <a:rPr lang="zh-CN" altLang="en-US" sz="2000" dirty="0">
                <a:effectLst>
                  <a:outerShdw blurRad="38100" dist="19050" dir="2700000" algn="tl" rotWithShape="0">
                    <a:schemeClr val="dk1">
                      <a:alpha val="40000"/>
                    </a:schemeClr>
                  </a:outerShdw>
                </a:effectLst>
              </a:rPr>
              <a:t>数据库简介</a:t>
            </a:r>
            <a:r>
              <a:rPr lang="en-US" altLang="zh-CN" sz="2000" dirty="0">
                <a:effectLst>
                  <a:outerShdw blurRad="38100" dist="19050" dir="2700000" algn="tl" rotWithShape="0">
                    <a:schemeClr val="dk1">
                      <a:alpha val="40000"/>
                    </a:schemeClr>
                  </a:outerShdw>
                </a:effectLst>
              </a:rPr>
              <a:t>—</a:t>
            </a:r>
            <a:r>
              <a:rPr lang="zh-CN" altLang="en-US" sz="2000" dirty="0">
                <a:effectLst>
                  <a:outerShdw blurRad="38100" dist="19050" dir="2700000" algn="tl" rotWithShape="0">
                    <a:schemeClr val="dk1">
                      <a:alpha val="40000"/>
                    </a:schemeClr>
                  </a:outerShdw>
                </a:effectLst>
              </a:rPr>
              <a:t>解决服务器</a:t>
            </a:r>
            <a:r>
              <a:rPr lang="en-US" altLang="zh-CN" sz="2000" dirty="0">
                <a:effectLst>
                  <a:outerShdw blurRad="38100" dist="19050" dir="2700000" algn="tl" rotWithShape="0">
                    <a:schemeClr val="dk1">
                      <a:alpha val="40000"/>
                    </a:schemeClr>
                  </a:outerShdw>
                </a:effectLst>
              </a:rPr>
              <a:t>CPU</a:t>
            </a:r>
            <a:r>
              <a:rPr lang="zh-CN" altLang="en-US" sz="2000" dirty="0">
                <a:effectLst>
                  <a:outerShdw blurRad="38100" dist="19050" dir="2700000" algn="tl" rotWithShape="0">
                    <a:schemeClr val="dk1">
                      <a:alpha val="40000"/>
                    </a:schemeClr>
                  </a:outerShdw>
                </a:effectLst>
              </a:rPr>
              <a:t>内存压力</a:t>
            </a:r>
            <a:endParaRPr lang="zh-CN" altLang="en-US" sz="2000" dirty="0">
              <a:solidFill>
                <a:schemeClr val="tx1"/>
              </a:solidFill>
              <a:effectLst>
                <a:outerShdw blurRad="38100" dist="19050" dir="2700000" algn="tl" rotWithShape="0">
                  <a:schemeClr val="dk1">
                    <a:alpha val="40000"/>
                  </a:schemeClr>
                </a:outerShdw>
              </a:effectLst>
            </a:endParaRPr>
          </a:p>
        </p:txBody>
      </p:sp>
      <p:pic>
        <p:nvPicPr>
          <p:cNvPr id="17" name="图片 16"/>
          <p:cNvPicPr>
            <a:picLocks noChangeAspect="1"/>
          </p:cNvPicPr>
          <p:nvPr/>
        </p:nvPicPr>
        <p:blipFill>
          <a:blip r:embed="rId3"/>
          <a:stretch>
            <a:fillRect/>
          </a:stretch>
        </p:blipFill>
        <p:spPr>
          <a:xfrm>
            <a:off x="243816" y="1049365"/>
            <a:ext cx="1313902" cy="1218187"/>
          </a:xfrm>
          <a:prstGeom prst="rect">
            <a:avLst/>
          </a:prstGeom>
        </p:spPr>
      </p:pic>
      <p:pic>
        <p:nvPicPr>
          <p:cNvPr id="18" name="图片 17"/>
          <p:cNvPicPr>
            <a:picLocks noChangeAspect="1"/>
          </p:cNvPicPr>
          <p:nvPr/>
        </p:nvPicPr>
        <p:blipFill>
          <a:blip r:embed="rId4"/>
          <a:stretch>
            <a:fillRect/>
          </a:stretch>
        </p:blipFill>
        <p:spPr>
          <a:xfrm>
            <a:off x="4616109" y="426398"/>
            <a:ext cx="1011099" cy="1054125"/>
          </a:xfrm>
          <a:prstGeom prst="rect">
            <a:avLst/>
          </a:prstGeom>
        </p:spPr>
      </p:pic>
      <p:cxnSp>
        <p:nvCxnSpPr>
          <p:cNvPr id="19" name="直接箭头连接符 18"/>
          <p:cNvCxnSpPr/>
          <p:nvPr/>
        </p:nvCxnSpPr>
        <p:spPr>
          <a:xfrm flipV="1">
            <a:off x="3793178" y="921596"/>
            <a:ext cx="746452" cy="418401"/>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20" name="图片 19"/>
          <p:cNvPicPr>
            <a:picLocks noChangeAspect="1"/>
          </p:cNvPicPr>
          <p:nvPr/>
        </p:nvPicPr>
        <p:blipFill>
          <a:blip r:embed="rId4"/>
          <a:stretch>
            <a:fillRect/>
          </a:stretch>
        </p:blipFill>
        <p:spPr>
          <a:xfrm>
            <a:off x="4576333" y="1769183"/>
            <a:ext cx="1011099" cy="1054125"/>
          </a:xfrm>
          <a:prstGeom prst="rect">
            <a:avLst/>
          </a:prstGeom>
        </p:spPr>
      </p:pic>
      <p:cxnSp>
        <p:nvCxnSpPr>
          <p:cNvPr id="21" name="直接箭头连接符 20"/>
          <p:cNvCxnSpPr/>
          <p:nvPr/>
        </p:nvCxnSpPr>
        <p:spPr>
          <a:xfrm flipV="1">
            <a:off x="1801706" y="1658459"/>
            <a:ext cx="909353" cy="56679"/>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22" name="图片 21"/>
          <p:cNvPicPr>
            <a:picLocks noChangeAspect="1"/>
          </p:cNvPicPr>
          <p:nvPr/>
        </p:nvPicPr>
        <p:blipFill>
          <a:blip r:embed="rId5"/>
          <a:stretch>
            <a:fillRect/>
          </a:stretch>
        </p:blipFill>
        <p:spPr>
          <a:xfrm>
            <a:off x="2836772" y="1163271"/>
            <a:ext cx="883001" cy="1069652"/>
          </a:xfrm>
          <a:prstGeom prst="rect">
            <a:avLst/>
          </a:prstGeom>
        </p:spPr>
      </p:pic>
      <p:cxnSp>
        <p:nvCxnSpPr>
          <p:cNvPr id="23" name="直接箭头连接符 22"/>
          <p:cNvCxnSpPr/>
          <p:nvPr/>
        </p:nvCxnSpPr>
        <p:spPr>
          <a:xfrm>
            <a:off x="3756475" y="1831371"/>
            <a:ext cx="783155" cy="333749"/>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24" name="图片 23"/>
          <p:cNvPicPr>
            <a:picLocks noChangeAspect="1"/>
          </p:cNvPicPr>
          <p:nvPr/>
        </p:nvPicPr>
        <p:blipFill>
          <a:blip r:embed="rId6"/>
          <a:stretch>
            <a:fillRect/>
          </a:stretch>
        </p:blipFill>
        <p:spPr>
          <a:xfrm>
            <a:off x="2582275" y="1715138"/>
            <a:ext cx="632512" cy="566216"/>
          </a:xfrm>
          <a:prstGeom prst="rect">
            <a:avLst/>
          </a:prstGeom>
        </p:spPr>
      </p:pic>
      <p:sp>
        <p:nvSpPr>
          <p:cNvPr id="25" name="TextBox 1"/>
          <p:cNvSpPr txBox="1"/>
          <p:nvPr/>
        </p:nvSpPr>
        <p:spPr>
          <a:xfrm>
            <a:off x="167581" y="2312657"/>
            <a:ext cx="2688978" cy="646331"/>
          </a:xfrm>
          <a:prstGeom prst="rect">
            <a:avLst/>
          </a:prstGeom>
          <a:noFill/>
        </p:spPr>
        <p:txBody>
          <a:bodyPr wrap="square" rtlCol="0">
            <a:spAutoFit/>
          </a:bodyPr>
          <a:lstStyle/>
          <a:p>
            <a:pPr>
              <a:lnSpc>
                <a:spcPct val="150000"/>
              </a:lnSpc>
            </a:pPr>
            <a:r>
              <a:rPr lang="en-US" altLang="zh-CN" sz="2400" b="1" dirty="0">
                <a:solidFill>
                  <a:srgbClr val="007C6A"/>
                </a:solidFill>
                <a:latin typeface="Arial" panose="020B0604020202020204" pitchFamily="34" charset="0"/>
                <a:ea typeface="微软雅黑" panose="020B0503020204020204" pitchFamily="34" charset="-122"/>
                <a:sym typeface="Arial" panose="020B0604020202020204" pitchFamily="34" charset="0"/>
              </a:rPr>
              <a:t>session</a:t>
            </a:r>
            <a:r>
              <a:rPr lang="zh-CN" altLang="en-US" sz="2400" b="1" dirty="0">
                <a:solidFill>
                  <a:srgbClr val="007C6A"/>
                </a:solidFill>
                <a:latin typeface="Arial" panose="020B0604020202020204" pitchFamily="34" charset="0"/>
                <a:ea typeface="微软雅黑" panose="020B0503020204020204" pitchFamily="34" charset="-122"/>
                <a:sym typeface="Arial" panose="020B0604020202020204" pitchFamily="34" charset="0"/>
              </a:rPr>
              <a:t>存在哪？</a:t>
            </a:r>
            <a:endParaRPr lang="en-US" altLang="zh-CN" sz="2400" b="1"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TextBox 1"/>
          <p:cNvSpPr txBox="1"/>
          <p:nvPr/>
        </p:nvSpPr>
        <p:spPr>
          <a:xfrm>
            <a:off x="124342" y="2845430"/>
            <a:ext cx="2586718" cy="507831"/>
          </a:xfrm>
          <a:prstGeom prst="rect">
            <a:avLst/>
          </a:prstGeom>
          <a:noFill/>
        </p:spPr>
        <p:txBody>
          <a:bodyPr wrap="square" rtlCol="0">
            <a:spAutoFit/>
          </a:bodyPr>
          <a:lstStyle/>
          <a:p>
            <a:pPr>
              <a:lnSpc>
                <a:spcPct val="150000"/>
              </a:lnSpc>
            </a:pP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方案</a:t>
            </a:r>
            <a:r>
              <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rPr>
              <a:t>1</a:t>
            </a: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 存在</a:t>
            </a:r>
            <a:r>
              <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rPr>
              <a:t>cookie</a:t>
            </a: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里</a:t>
            </a:r>
            <a:endPar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7" name="直接箭头连接符 26"/>
          <p:cNvCxnSpPr/>
          <p:nvPr/>
        </p:nvCxnSpPr>
        <p:spPr>
          <a:xfrm flipH="1" flipV="1">
            <a:off x="1676047" y="2185016"/>
            <a:ext cx="2863583" cy="464259"/>
          </a:xfrm>
          <a:prstGeom prst="straightConnector1">
            <a:avLst/>
          </a:prstGeom>
          <a:ln w="38100">
            <a:solidFill>
              <a:srgbClr val="007C6A"/>
            </a:solidFill>
            <a:prstDash val="sysDash"/>
            <a:headEnd type="triangl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H="1">
            <a:off x="1801706" y="677748"/>
            <a:ext cx="2684543" cy="484643"/>
          </a:xfrm>
          <a:prstGeom prst="straightConnector1">
            <a:avLst/>
          </a:prstGeom>
          <a:ln w="38100">
            <a:solidFill>
              <a:srgbClr val="007C6A"/>
            </a:solidFill>
            <a:prstDash val="sysDash"/>
            <a:headEnd type="triangl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9" name="TextBox 1"/>
          <p:cNvSpPr txBox="1"/>
          <p:nvPr/>
        </p:nvSpPr>
        <p:spPr>
          <a:xfrm>
            <a:off x="294595" y="3266723"/>
            <a:ext cx="1507111" cy="507831"/>
          </a:xfrm>
          <a:prstGeom prst="rect">
            <a:avLst/>
          </a:prstGeom>
          <a:noFill/>
        </p:spPr>
        <p:txBody>
          <a:bodyPr wrap="square" rtlCol="0">
            <a:spAutoFit/>
          </a:bodyPr>
          <a:lstStyle/>
          <a:p>
            <a:pPr>
              <a:lnSpc>
                <a:spcPct val="150000"/>
              </a:lnSpc>
            </a:pP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 </a:t>
            </a:r>
            <a:r>
              <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rPr>
              <a:t>1</a:t>
            </a: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、不安全</a:t>
            </a:r>
            <a:endPar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TextBox 1"/>
          <p:cNvSpPr txBox="1"/>
          <p:nvPr/>
        </p:nvSpPr>
        <p:spPr>
          <a:xfrm>
            <a:off x="167581" y="4068080"/>
            <a:ext cx="4523115" cy="507831"/>
          </a:xfrm>
          <a:prstGeom prst="rect">
            <a:avLst/>
          </a:prstGeom>
          <a:noFill/>
        </p:spPr>
        <p:txBody>
          <a:bodyPr wrap="square" rtlCol="0">
            <a:spAutoFit/>
          </a:bodyPr>
          <a:lstStyle/>
          <a:p>
            <a:pPr>
              <a:lnSpc>
                <a:spcPct val="150000"/>
              </a:lnSpc>
            </a:pP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方案</a:t>
            </a:r>
            <a:r>
              <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rPr>
              <a:t>2</a:t>
            </a: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 存在文件服务器或者数据库里</a:t>
            </a:r>
            <a:endPar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pic>
        <p:nvPicPr>
          <p:cNvPr id="31" name="图片 30"/>
          <p:cNvPicPr>
            <a:picLocks noChangeAspect="1"/>
          </p:cNvPicPr>
          <p:nvPr/>
        </p:nvPicPr>
        <p:blipFill>
          <a:blip r:embed="rId7"/>
          <a:stretch>
            <a:fillRect/>
          </a:stretch>
        </p:blipFill>
        <p:spPr>
          <a:xfrm>
            <a:off x="7020272" y="446271"/>
            <a:ext cx="844328" cy="850232"/>
          </a:xfrm>
          <a:prstGeom prst="rect">
            <a:avLst/>
          </a:prstGeom>
        </p:spPr>
      </p:pic>
      <p:cxnSp>
        <p:nvCxnSpPr>
          <p:cNvPr id="32" name="直接箭头连接符 31"/>
          <p:cNvCxnSpPr>
            <a:stCxn id="31" idx="1"/>
            <a:endCxn id="18" idx="3"/>
          </p:cNvCxnSpPr>
          <p:nvPr/>
        </p:nvCxnSpPr>
        <p:spPr>
          <a:xfrm flipH="1">
            <a:off x="5627208" y="871387"/>
            <a:ext cx="1393064" cy="82074"/>
          </a:xfrm>
          <a:prstGeom prst="straightConnector1">
            <a:avLst/>
          </a:prstGeom>
          <a:ln w="38100">
            <a:solidFill>
              <a:srgbClr val="007C6A"/>
            </a:solidFill>
            <a:prstDash val="sysDash"/>
            <a:headEnd type="triangl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H="1">
            <a:off x="5587433" y="1147659"/>
            <a:ext cx="2239774" cy="1453469"/>
          </a:xfrm>
          <a:prstGeom prst="straightConnector1">
            <a:avLst/>
          </a:prstGeom>
          <a:ln w="38100">
            <a:solidFill>
              <a:srgbClr val="007C6A"/>
            </a:solidFill>
            <a:prstDash val="sysDash"/>
            <a:headEnd type="triangl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8" name="TextBox 1"/>
          <p:cNvSpPr txBox="1"/>
          <p:nvPr/>
        </p:nvSpPr>
        <p:spPr>
          <a:xfrm>
            <a:off x="379198" y="3665920"/>
            <a:ext cx="2203077" cy="507831"/>
          </a:xfrm>
          <a:prstGeom prst="rect">
            <a:avLst/>
          </a:prstGeom>
          <a:noFill/>
        </p:spPr>
        <p:txBody>
          <a:bodyPr wrap="square" rtlCol="0">
            <a:spAutoFit/>
          </a:bodyPr>
          <a:lstStyle/>
          <a:p>
            <a:pPr>
              <a:lnSpc>
                <a:spcPct val="150000"/>
              </a:lnSpc>
            </a:pPr>
            <a:r>
              <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rPr>
              <a:t>2</a:t>
            </a: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、网络负担效率低</a:t>
            </a:r>
            <a:endPar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49" name="TextBox 1"/>
          <p:cNvSpPr txBox="1"/>
          <p:nvPr/>
        </p:nvSpPr>
        <p:spPr>
          <a:xfrm>
            <a:off x="243816" y="4501606"/>
            <a:ext cx="2628053" cy="507831"/>
          </a:xfrm>
          <a:prstGeom prst="rect">
            <a:avLst/>
          </a:prstGeom>
          <a:noFill/>
        </p:spPr>
        <p:txBody>
          <a:bodyPr wrap="square" rtlCol="0">
            <a:spAutoFit/>
          </a:bodyPr>
          <a:lstStyle/>
          <a:p>
            <a:pPr>
              <a:lnSpc>
                <a:spcPct val="150000"/>
              </a:lnSpc>
            </a:pP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 </a:t>
            </a:r>
            <a:r>
              <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rPr>
              <a:t>1</a:t>
            </a: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、大量的</a:t>
            </a:r>
            <a:r>
              <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rPr>
              <a:t>IO</a:t>
            </a: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效率问题</a:t>
            </a:r>
            <a:endPar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50" name="TextBox 1"/>
          <p:cNvSpPr txBox="1"/>
          <p:nvPr/>
        </p:nvSpPr>
        <p:spPr>
          <a:xfrm>
            <a:off x="7661538" y="3480142"/>
            <a:ext cx="1243311" cy="461665"/>
          </a:xfrm>
          <a:prstGeom prst="rect">
            <a:avLst/>
          </a:prstGeom>
          <a:noFill/>
        </p:spPr>
        <p:txBody>
          <a:bodyPr wrap="square" rtlCol="0">
            <a:spAutoFit/>
          </a:bodyPr>
          <a:lstStyle/>
          <a:p>
            <a:pPr>
              <a:lnSpc>
                <a:spcPct val="150000"/>
              </a:lnSpc>
            </a:pPr>
            <a:r>
              <a:rPr lang="zh-CN" altLang="en-US" sz="1600" b="1">
                <a:solidFill>
                  <a:srgbClr val="007C6A"/>
                </a:solidFill>
                <a:latin typeface="Arial" panose="020B0604020202020204" pitchFamily="34" charset="0"/>
                <a:ea typeface="微软雅黑" panose="020B0503020204020204" pitchFamily="34" charset="-122"/>
                <a:sym typeface="Arial" panose="020B0604020202020204" pitchFamily="34" charset="0"/>
              </a:rPr>
              <a:t>缓存数据库</a:t>
            </a:r>
            <a:endParaRPr lang="en-US" altLang="zh-CN" sz="16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pic>
        <p:nvPicPr>
          <p:cNvPr id="51" name="图片 50"/>
          <p:cNvPicPr>
            <a:picLocks noChangeAspect="1"/>
          </p:cNvPicPr>
          <p:nvPr/>
        </p:nvPicPr>
        <p:blipFill>
          <a:blip r:embed="rId8"/>
          <a:stretch>
            <a:fillRect/>
          </a:stretch>
        </p:blipFill>
        <p:spPr>
          <a:xfrm>
            <a:off x="7827207" y="455258"/>
            <a:ext cx="883009" cy="841245"/>
          </a:xfrm>
          <a:prstGeom prst="rect">
            <a:avLst/>
          </a:prstGeom>
        </p:spPr>
      </p:pic>
      <p:sp>
        <p:nvSpPr>
          <p:cNvPr id="52" name="TextBox 1"/>
          <p:cNvSpPr txBox="1"/>
          <p:nvPr/>
        </p:nvSpPr>
        <p:spPr>
          <a:xfrm>
            <a:off x="6751569" y="3442389"/>
            <a:ext cx="1026870" cy="507831"/>
          </a:xfrm>
          <a:prstGeom prst="rect">
            <a:avLst/>
          </a:prstGeom>
          <a:noFill/>
        </p:spPr>
        <p:txBody>
          <a:bodyPr wrap="square" rtlCol="0">
            <a:spAutoFit/>
          </a:bodyPr>
          <a:lstStyle/>
          <a:p>
            <a:pPr>
              <a:lnSpc>
                <a:spcPct val="150000"/>
              </a:lnSpc>
            </a:pPr>
            <a:r>
              <a:rPr lang="zh-CN" altLang="en-US" b="1" dirty="0">
                <a:solidFill>
                  <a:srgbClr val="007C6A"/>
                </a:solidFill>
                <a:latin typeface="Arial" panose="020B0604020202020204" pitchFamily="34" charset="0"/>
                <a:ea typeface="微软雅黑" panose="020B0503020204020204" pitchFamily="34" charset="-122"/>
                <a:sym typeface="Arial" panose="020B0604020202020204" pitchFamily="34" charset="0"/>
              </a:rPr>
              <a:t> 方案</a:t>
            </a:r>
            <a:r>
              <a:rPr lang="en-US" altLang="zh-CN" b="1" dirty="0">
                <a:solidFill>
                  <a:srgbClr val="007C6A"/>
                </a:solidFill>
                <a:latin typeface="Arial" panose="020B0604020202020204" pitchFamily="34" charset="0"/>
                <a:ea typeface="微软雅黑" panose="020B0503020204020204" pitchFamily="34" charset="-122"/>
                <a:sym typeface="Arial" panose="020B0604020202020204" pitchFamily="34" charset="0"/>
              </a:rPr>
              <a:t>4</a:t>
            </a:r>
            <a:r>
              <a:rPr lang="zh-CN" altLang="en-US" b="1" dirty="0">
                <a:solidFill>
                  <a:srgbClr val="007C6A"/>
                </a:solidFill>
                <a:latin typeface="Arial" panose="020B0604020202020204" pitchFamily="34" charset="0"/>
                <a:ea typeface="微软雅黑" panose="020B0503020204020204" pitchFamily="34" charset="-122"/>
                <a:sym typeface="Arial" panose="020B0604020202020204" pitchFamily="34" charset="0"/>
              </a:rPr>
              <a:t>：  </a:t>
            </a:r>
            <a:endParaRPr lang="en-US" altLang="zh-CN" b="1"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53" name="组合 52"/>
          <p:cNvGrpSpPr/>
          <p:nvPr/>
        </p:nvGrpSpPr>
        <p:grpSpPr>
          <a:xfrm>
            <a:off x="6395966" y="2517732"/>
            <a:ext cx="1179527" cy="1069652"/>
            <a:chOff x="5918239" y="3725516"/>
            <a:chExt cx="1179527" cy="1069652"/>
          </a:xfrm>
        </p:grpSpPr>
        <p:pic>
          <p:nvPicPr>
            <p:cNvPr id="54" name="图片 53"/>
            <p:cNvPicPr>
              <a:picLocks noChangeAspect="1"/>
            </p:cNvPicPr>
            <p:nvPr/>
          </p:nvPicPr>
          <p:blipFill>
            <a:blip r:embed="rId5"/>
            <a:stretch>
              <a:fillRect/>
            </a:stretch>
          </p:blipFill>
          <p:spPr>
            <a:xfrm>
              <a:off x="6214765" y="3725516"/>
              <a:ext cx="883001" cy="1069652"/>
            </a:xfrm>
            <a:prstGeom prst="rect">
              <a:avLst/>
            </a:prstGeom>
          </p:spPr>
        </p:pic>
        <p:pic>
          <p:nvPicPr>
            <p:cNvPr id="55" name="图片 54"/>
            <p:cNvPicPr>
              <a:picLocks noChangeAspect="1"/>
            </p:cNvPicPr>
            <p:nvPr/>
          </p:nvPicPr>
          <p:blipFill>
            <a:blip r:embed="rId9"/>
            <a:stretch>
              <a:fillRect/>
            </a:stretch>
          </p:blipFill>
          <p:spPr>
            <a:xfrm>
              <a:off x="5918239" y="4216548"/>
              <a:ext cx="669011" cy="578620"/>
            </a:xfrm>
            <a:prstGeom prst="rect">
              <a:avLst/>
            </a:prstGeom>
          </p:spPr>
        </p:pic>
      </p:grpSp>
      <p:cxnSp>
        <p:nvCxnSpPr>
          <p:cNvPr id="56" name="直接箭头连接符 55"/>
          <p:cNvCxnSpPr/>
          <p:nvPr/>
        </p:nvCxnSpPr>
        <p:spPr>
          <a:xfrm flipH="1" flipV="1">
            <a:off x="5627208" y="1286370"/>
            <a:ext cx="903894" cy="1416431"/>
          </a:xfrm>
          <a:prstGeom prst="straightConnector1">
            <a:avLst/>
          </a:prstGeom>
          <a:ln w="38100">
            <a:solidFill>
              <a:srgbClr val="007C6A"/>
            </a:solidFill>
            <a:prstDash val="sysDash"/>
            <a:headEnd type="triangl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flipH="1" flipV="1">
            <a:off x="5467575" y="2823310"/>
            <a:ext cx="838432" cy="209249"/>
          </a:xfrm>
          <a:prstGeom prst="straightConnector1">
            <a:avLst/>
          </a:prstGeom>
          <a:ln w="38100">
            <a:solidFill>
              <a:srgbClr val="007C6A"/>
            </a:solidFill>
            <a:prstDash val="sysDash"/>
            <a:headEnd type="triangl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8" name="TextBox 1"/>
          <p:cNvSpPr txBox="1"/>
          <p:nvPr/>
        </p:nvSpPr>
        <p:spPr>
          <a:xfrm>
            <a:off x="6971504" y="3860713"/>
            <a:ext cx="2135521" cy="461665"/>
          </a:xfrm>
          <a:prstGeom prst="rect">
            <a:avLst/>
          </a:prstGeom>
          <a:noFill/>
        </p:spPr>
        <p:txBody>
          <a:bodyPr wrap="square" rtlCol="0">
            <a:spAutoFit/>
          </a:bodyPr>
          <a:lstStyle/>
          <a:p>
            <a:pPr>
              <a:lnSpc>
                <a:spcPct val="150000"/>
              </a:lnSpc>
            </a:pPr>
            <a:r>
              <a:rPr lang="zh-CN" altLang="en-US" sz="1600" b="1" dirty="0">
                <a:solidFill>
                  <a:srgbClr val="007C6A"/>
                </a:solidFill>
                <a:latin typeface="Arial" panose="020B0604020202020204" pitchFamily="34" charset="0"/>
                <a:ea typeface="微软雅黑" panose="020B0503020204020204" pitchFamily="34" charset="-122"/>
                <a:sym typeface="Arial" panose="020B0604020202020204" pitchFamily="34" charset="0"/>
              </a:rPr>
              <a:t>完全在内存中</a:t>
            </a:r>
            <a:r>
              <a:rPr lang="en-US" altLang="zh-CN" sz="1600" b="1" dirty="0">
                <a:solidFill>
                  <a:srgbClr val="007C6A"/>
                </a:solidFill>
                <a:latin typeface="Arial" panose="020B0604020202020204" pitchFamily="34" charset="0"/>
                <a:ea typeface="微软雅黑" panose="020B0503020204020204" pitchFamily="34" charset="-122"/>
                <a:sym typeface="Arial" panose="020B0604020202020204" pitchFamily="34" charset="0"/>
              </a:rPr>
              <a:t>,</a:t>
            </a:r>
            <a:r>
              <a:rPr lang="zh-CN" altLang="en-US" sz="1600" b="1" dirty="0">
                <a:solidFill>
                  <a:srgbClr val="007C6A"/>
                </a:solidFill>
                <a:latin typeface="Arial" panose="020B0604020202020204" pitchFamily="34" charset="0"/>
                <a:ea typeface="微软雅黑" panose="020B0503020204020204" pitchFamily="34" charset="-122"/>
                <a:sym typeface="Arial" panose="020B0604020202020204" pitchFamily="34" charset="0"/>
              </a:rPr>
              <a:t>速度快</a:t>
            </a:r>
            <a:endParaRPr lang="en-US" altLang="zh-CN" sz="1600" b="1"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59" name="TextBox 1"/>
          <p:cNvSpPr txBox="1"/>
          <p:nvPr/>
        </p:nvSpPr>
        <p:spPr>
          <a:xfrm>
            <a:off x="6971504" y="4260098"/>
            <a:ext cx="2383472" cy="417743"/>
          </a:xfrm>
          <a:prstGeom prst="rect">
            <a:avLst/>
          </a:prstGeom>
          <a:noFill/>
        </p:spPr>
        <p:txBody>
          <a:bodyPr wrap="square" rtlCol="0">
            <a:spAutoFit/>
          </a:bodyPr>
          <a:lstStyle/>
          <a:p>
            <a:pPr>
              <a:lnSpc>
                <a:spcPct val="150000"/>
              </a:lnSpc>
            </a:pPr>
            <a:r>
              <a:rPr lang="zh-CN" altLang="en-US" sz="1600" b="1" dirty="0">
                <a:solidFill>
                  <a:srgbClr val="007C6A"/>
                </a:solidFill>
                <a:latin typeface="Arial" panose="020B0604020202020204" pitchFamily="34" charset="0"/>
                <a:ea typeface="微软雅黑" panose="020B0503020204020204" pitchFamily="34" charset="-122"/>
                <a:sym typeface="Arial" panose="020B0604020202020204" pitchFamily="34" charset="0"/>
              </a:rPr>
              <a:t>数据结构简单</a:t>
            </a:r>
            <a:endParaRPr lang="en-US" altLang="zh-CN" sz="1600" b="1"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60" name="TextBox 1"/>
          <p:cNvSpPr txBox="1"/>
          <p:nvPr/>
        </p:nvSpPr>
        <p:spPr>
          <a:xfrm>
            <a:off x="6775090" y="1179761"/>
            <a:ext cx="1243311" cy="416011"/>
          </a:xfrm>
          <a:prstGeom prst="rect">
            <a:avLst/>
          </a:prstGeom>
          <a:noFill/>
        </p:spPr>
        <p:txBody>
          <a:bodyPr wrap="square" rtlCol="0">
            <a:spAutoFit/>
          </a:bodyPr>
          <a:lstStyle/>
          <a:p>
            <a:pPr>
              <a:lnSpc>
                <a:spcPct val="150000"/>
              </a:lnSpc>
            </a:pPr>
            <a:r>
              <a:rPr lang="zh-CN" altLang="en-US" sz="1600" b="1">
                <a:solidFill>
                  <a:srgbClr val="007C6A"/>
                </a:solidFill>
                <a:latin typeface="Arial" panose="020B0604020202020204" pitchFamily="34" charset="0"/>
                <a:ea typeface="微软雅黑" panose="020B0503020204020204" pitchFamily="34" charset="-122"/>
                <a:sym typeface="Arial" panose="020B0604020202020204" pitchFamily="34" charset="0"/>
              </a:rPr>
              <a:t>文件服务器</a:t>
            </a:r>
            <a:endParaRPr lang="en-US" altLang="zh-CN" sz="16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TextBox 1"/>
          <p:cNvSpPr txBox="1"/>
          <p:nvPr/>
        </p:nvSpPr>
        <p:spPr>
          <a:xfrm>
            <a:off x="7900689" y="1179760"/>
            <a:ext cx="1243311" cy="416011"/>
          </a:xfrm>
          <a:prstGeom prst="rect">
            <a:avLst/>
          </a:prstGeom>
          <a:noFill/>
        </p:spPr>
        <p:txBody>
          <a:bodyPr wrap="square" rtlCol="0">
            <a:spAutoFit/>
          </a:bodyPr>
          <a:lstStyle/>
          <a:p>
            <a:pPr>
              <a:lnSpc>
                <a:spcPct val="150000"/>
              </a:lnSpc>
            </a:pPr>
            <a:r>
              <a:rPr lang="zh-CN" altLang="en-US" sz="1600" b="1">
                <a:solidFill>
                  <a:srgbClr val="007C6A"/>
                </a:solidFill>
                <a:latin typeface="Arial" panose="020B0604020202020204" pitchFamily="34" charset="0"/>
                <a:ea typeface="微软雅黑" panose="020B0503020204020204" pitchFamily="34" charset="-122"/>
                <a:sym typeface="Arial" panose="020B0604020202020204" pitchFamily="34" charset="0"/>
              </a:rPr>
              <a:t>数据服务器</a:t>
            </a:r>
            <a:endParaRPr lang="en-US" altLang="zh-CN" sz="16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TextBox 1"/>
          <p:cNvSpPr txBox="1"/>
          <p:nvPr/>
        </p:nvSpPr>
        <p:spPr>
          <a:xfrm>
            <a:off x="2170413" y="487537"/>
            <a:ext cx="2035552" cy="456535"/>
          </a:xfrm>
          <a:prstGeom prst="rect">
            <a:avLst/>
          </a:prstGeom>
          <a:noFill/>
        </p:spPr>
        <p:txBody>
          <a:bodyPr wrap="square" rtlCol="0">
            <a:spAutoFit/>
          </a:bodyPr>
          <a:lstStyle/>
          <a:p>
            <a:pPr>
              <a:lnSpc>
                <a:spcPct val="150000"/>
              </a:lnSpc>
            </a:pPr>
            <a:r>
              <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rPr>
              <a:t>cookie</a:t>
            </a:r>
          </a:p>
        </p:txBody>
      </p:sp>
      <p:sp>
        <p:nvSpPr>
          <p:cNvPr id="63" name="TextBox 1"/>
          <p:cNvSpPr txBox="1"/>
          <p:nvPr/>
        </p:nvSpPr>
        <p:spPr>
          <a:xfrm>
            <a:off x="2722447" y="2095366"/>
            <a:ext cx="1507111" cy="456535"/>
          </a:xfrm>
          <a:prstGeom prst="rect">
            <a:avLst/>
          </a:prstGeom>
          <a:noFill/>
        </p:spPr>
        <p:txBody>
          <a:bodyPr wrap="square" rtlCol="0">
            <a:spAutoFit/>
          </a:bodyPr>
          <a:lstStyle/>
          <a:p>
            <a:pPr>
              <a:lnSpc>
                <a:spcPct val="150000"/>
              </a:lnSpc>
            </a:pP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负载均衡</a:t>
            </a:r>
            <a:endPar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64" name="TextBox 1"/>
          <p:cNvSpPr txBox="1"/>
          <p:nvPr/>
        </p:nvSpPr>
        <p:spPr>
          <a:xfrm>
            <a:off x="6259404" y="1742555"/>
            <a:ext cx="2477057" cy="507831"/>
          </a:xfrm>
          <a:prstGeom prst="rect">
            <a:avLst/>
          </a:prstGeom>
          <a:noFill/>
        </p:spPr>
        <p:txBody>
          <a:bodyPr wrap="square" rtlCol="0">
            <a:spAutoFit/>
          </a:bodyPr>
          <a:lstStyle/>
          <a:p>
            <a:pPr>
              <a:lnSpc>
                <a:spcPct val="150000"/>
              </a:lnSpc>
            </a:pP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 方案</a:t>
            </a:r>
            <a:r>
              <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rPr>
              <a:t>2</a:t>
            </a: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 文件服务器</a:t>
            </a:r>
            <a:endPar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65" name="TextBox 1"/>
          <p:cNvSpPr txBox="1"/>
          <p:nvPr/>
        </p:nvSpPr>
        <p:spPr>
          <a:xfrm>
            <a:off x="3598497" y="2927689"/>
            <a:ext cx="2346570" cy="507831"/>
          </a:xfrm>
          <a:prstGeom prst="rect">
            <a:avLst/>
          </a:prstGeom>
          <a:noFill/>
        </p:spPr>
        <p:txBody>
          <a:bodyPr wrap="square" rtlCol="0">
            <a:spAutoFit/>
          </a:bodyPr>
          <a:lstStyle/>
          <a:p>
            <a:pPr>
              <a:lnSpc>
                <a:spcPct val="150000"/>
              </a:lnSpc>
            </a:pPr>
            <a:r>
              <a:rPr lang="zh-CN" altLang="en-US" b="1" dirty="0">
                <a:solidFill>
                  <a:srgbClr val="007C6A"/>
                </a:solidFill>
                <a:latin typeface="Arial" panose="020B0604020202020204" pitchFamily="34" charset="0"/>
                <a:ea typeface="微软雅黑" panose="020B0503020204020204" pitchFamily="34" charset="-122"/>
                <a:sym typeface="Arial" panose="020B0604020202020204" pitchFamily="34" charset="0"/>
              </a:rPr>
              <a:t>方案</a:t>
            </a:r>
            <a:r>
              <a:rPr lang="en-US" altLang="zh-CN" b="1" dirty="0">
                <a:solidFill>
                  <a:srgbClr val="007C6A"/>
                </a:solidFill>
                <a:latin typeface="Arial" panose="020B0604020202020204" pitchFamily="34" charset="0"/>
                <a:ea typeface="微软雅黑" panose="020B0503020204020204" pitchFamily="34" charset="-122"/>
                <a:sym typeface="Arial" panose="020B0604020202020204" pitchFamily="34" charset="0"/>
              </a:rPr>
              <a:t>3</a:t>
            </a:r>
            <a:r>
              <a:rPr lang="zh-CN" altLang="en-US" b="1" dirty="0">
                <a:solidFill>
                  <a:srgbClr val="007C6A"/>
                </a:solidFill>
                <a:latin typeface="Arial" panose="020B0604020202020204" pitchFamily="34" charset="0"/>
                <a:ea typeface="微软雅黑" panose="020B0503020204020204" pitchFamily="34" charset="-122"/>
                <a:sym typeface="Arial" panose="020B0604020202020204" pitchFamily="34" charset="0"/>
              </a:rPr>
              <a:t>：</a:t>
            </a:r>
            <a:r>
              <a:rPr lang="en-US" altLang="zh-CN" b="1" dirty="0">
                <a:solidFill>
                  <a:srgbClr val="007C6A"/>
                </a:solidFill>
                <a:latin typeface="Arial" panose="020B0604020202020204" pitchFamily="34" charset="0"/>
                <a:ea typeface="微软雅黑" panose="020B0503020204020204" pitchFamily="34" charset="-122"/>
                <a:sym typeface="Arial" panose="020B0604020202020204" pitchFamily="34" charset="0"/>
              </a:rPr>
              <a:t>session</a:t>
            </a:r>
            <a:r>
              <a:rPr lang="zh-CN" altLang="en-US" b="1" dirty="0">
                <a:solidFill>
                  <a:srgbClr val="007C6A"/>
                </a:solidFill>
                <a:latin typeface="Arial" panose="020B0604020202020204" pitchFamily="34" charset="0"/>
                <a:ea typeface="微软雅黑" panose="020B0503020204020204" pitchFamily="34" charset="-122"/>
                <a:sym typeface="Arial" panose="020B0604020202020204" pitchFamily="34" charset="0"/>
              </a:rPr>
              <a:t>复制  </a:t>
            </a:r>
            <a:endParaRPr lang="en-US" altLang="zh-CN" b="1"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66" name="TextBox 1"/>
          <p:cNvSpPr txBox="1"/>
          <p:nvPr/>
        </p:nvSpPr>
        <p:spPr>
          <a:xfrm>
            <a:off x="4143092" y="3362737"/>
            <a:ext cx="2628053" cy="923330"/>
          </a:xfrm>
          <a:prstGeom prst="rect">
            <a:avLst/>
          </a:prstGeom>
          <a:noFill/>
        </p:spPr>
        <p:txBody>
          <a:bodyPr wrap="square" rtlCol="0">
            <a:spAutoFit/>
          </a:bodyPr>
          <a:lstStyle/>
          <a:p>
            <a:pPr>
              <a:lnSpc>
                <a:spcPct val="150000"/>
              </a:lnSpc>
            </a:pPr>
            <a:r>
              <a:rPr lang="zh-CN" altLang="en-US" b="1" dirty="0">
                <a:solidFill>
                  <a:srgbClr val="007C6A"/>
                </a:solidFill>
                <a:latin typeface="Arial" panose="020B0604020202020204" pitchFamily="34" charset="0"/>
                <a:ea typeface="微软雅黑" panose="020B0503020204020204" pitchFamily="34" charset="-122"/>
                <a:sym typeface="Arial" panose="020B0604020202020204" pitchFamily="34" charset="0"/>
              </a:rPr>
              <a:t> </a:t>
            </a:r>
            <a:r>
              <a:rPr lang="en-US" altLang="zh-CN" b="1" dirty="0">
                <a:solidFill>
                  <a:srgbClr val="007C6A"/>
                </a:solidFill>
                <a:latin typeface="Arial" panose="020B0604020202020204" pitchFamily="34" charset="0"/>
                <a:ea typeface="微软雅黑" panose="020B0503020204020204" pitchFamily="34" charset="-122"/>
                <a:sym typeface="Arial" panose="020B0604020202020204" pitchFamily="34" charset="0"/>
              </a:rPr>
              <a:t>session</a:t>
            </a:r>
            <a:r>
              <a:rPr lang="zh-CN" altLang="en-US" b="1" dirty="0">
                <a:solidFill>
                  <a:srgbClr val="007C6A"/>
                </a:solidFill>
                <a:latin typeface="Arial" panose="020B0604020202020204" pitchFamily="34" charset="0"/>
                <a:ea typeface="微软雅黑" panose="020B0503020204020204" pitchFamily="34" charset="-122"/>
                <a:sym typeface="Arial" panose="020B0604020202020204" pitchFamily="34" charset="0"/>
              </a:rPr>
              <a:t>数据冗余</a:t>
            </a:r>
            <a:endParaRPr lang="en-US" altLang="zh-CN" b="1"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en-US" b="1" dirty="0">
                <a:solidFill>
                  <a:srgbClr val="007C6A"/>
                </a:solidFill>
                <a:latin typeface="Arial" panose="020B0604020202020204" pitchFamily="34" charset="0"/>
                <a:ea typeface="微软雅黑" panose="020B0503020204020204" pitchFamily="34" charset="-122"/>
                <a:sym typeface="Arial" panose="020B0604020202020204" pitchFamily="34" charset="0"/>
              </a:rPr>
              <a:t>节点越多浪费越大</a:t>
            </a:r>
            <a:endParaRPr lang="en-US" altLang="zh-CN" b="1"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67" name="直接箭头连接符 66"/>
          <p:cNvCxnSpPr/>
          <p:nvPr/>
        </p:nvCxnSpPr>
        <p:spPr>
          <a:xfrm flipV="1">
            <a:off x="5053906" y="1432611"/>
            <a:ext cx="47865" cy="451694"/>
          </a:xfrm>
          <a:prstGeom prst="straightConnector1">
            <a:avLst/>
          </a:prstGeom>
          <a:ln w="38100">
            <a:solidFill>
              <a:srgbClr val="007C6A"/>
            </a:solidFill>
            <a:prstDash val="sysDash"/>
            <a:headEnd type="triangl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2"/>
                                        </p:tgtEl>
                                        <p:attrNameLst>
                                          <p:attrName>style.visibility</p:attrName>
                                        </p:attrNameLst>
                                      </p:cBhvr>
                                      <p:to>
                                        <p:strVal val="visible"/>
                                      </p:to>
                                    </p:set>
                                    <p:animEffect transition="in" filter="fade">
                                      <p:cBhvr>
                                        <p:cTn id="15" dur="500"/>
                                        <p:tgtEl>
                                          <p:spTgt spid="62"/>
                                        </p:tgtEl>
                                      </p:cBhvr>
                                    </p:animEffect>
                                  </p:childTnLst>
                                </p:cTn>
                              </p:par>
                              <p:par>
                                <p:cTn id="16" presetID="10" presetClass="entr" presetSubtype="0" fill="hold"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500"/>
                                        <p:tgtEl>
                                          <p:spTgt spid="28"/>
                                        </p:tgtEl>
                                      </p:cBhvr>
                                    </p:animEffect>
                                  </p:childTnLst>
                                </p:cTn>
                              </p:par>
                              <p:par>
                                <p:cTn id="19" presetID="10"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500"/>
                                        <p:tgtEl>
                                          <p:spTgt spid="2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8"/>
                                        </p:tgtEl>
                                        <p:attrNameLst>
                                          <p:attrName>style.visibility</p:attrName>
                                        </p:attrNameLst>
                                      </p:cBhvr>
                                      <p:to>
                                        <p:strVal val="visible"/>
                                      </p:to>
                                    </p:set>
                                    <p:animEffect transition="in" filter="fade">
                                      <p:cBhvr>
                                        <p:cTn id="26" dur="500"/>
                                        <p:tgtEl>
                                          <p:spTgt spid="4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fade">
                                      <p:cBhvr>
                                        <p:cTn id="29" dur="500"/>
                                        <p:tgtEl>
                                          <p:spTgt spid="2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500"/>
                                        <p:tgtEl>
                                          <p:spTgt spid="3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0"/>
                                        </p:tgtEl>
                                        <p:attrNameLst>
                                          <p:attrName>style.visibility</p:attrName>
                                        </p:attrNameLst>
                                      </p:cBhvr>
                                      <p:to>
                                        <p:strVal val="visible"/>
                                      </p:to>
                                    </p:set>
                                    <p:animEffect transition="in" filter="fade">
                                      <p:cBhvr>
                                        <p:cTn id="37" dur="500"/>
                                        <p:tgtEl>
                                          <p:spTgt spid="6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1"/>
                                        </p:tgtEl>
                                        <p:attrNameLst>
                                          <p:attrName>style.visibility</p:attrName>
                                        </p:attrNameLst>
                                      </p:cBhvr>
                                      <p:to>
                                        <p:strVal val="visible"/>
                                      </p:to>
                                    </p:set>
                                    <p:animEffect transition="in" filter="fade">
                                      <p:cBhvr>
                                        <p:cTn id="40" dur="500"/>
                                        <p:tgtEl>
                                          <p:spTgt spid="61"/>
                                        </p:tgtEl>
                                      </p:cBhvr>
                                    </p:animEffect>
                                  </p:childTnLst>
                                </p:cTn>
                              </p:par>
                              <p:par>
                                <p:cTn id="41" presetID="10" presetClass="entr" presetSubtype="0" fill="hold" nodeType="with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fade">
                                      <p:cBhvr>
                                        <p:cTn id="43" dur="500"/>
                                        <p:tgtEl>
                                          <p:spTgt spid="51"/>
                                        </p:tgtEl>
                                      </p:cBhvr>
                                    </p:animEffect>
                                  </p:childTnLst>
                                </p:cTn>
                              </p:par>
                              <p:par>
                                <p:cTn id="44" presetID="10" presetClass="entr" presetSubtype="0" fill="hold" nodeType="with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fade">
                                      <p:cBhvr>
                                        <p:cTn id="46" dur="500"/>
                                        <p:tgtEl>
                                          <p:spTgt spid="31"/>
                                        </p:tgtEl>
                                      </p:cBhvr>
                                    </p:animEffect>
                                  </p:childTnLst>
                                </p:cTn>
                              </p:par>
                              <p:par>
                                <p:cTn id="47" presetID="10" presetClass="entr" presetSubtype="0" fill="hold" nodeType="with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500"/>
                                        <p:tgtEl>
                                          <p:spTgt spid="32"/>
                                        </p:tgtEl>
                                      </p:cBhvr>
                                    </p:animEffect>
                                  </p:childTnLst>
                                </p:cTn>
                              </p:par>
                              <p:par>
                                <p:cTn id="50" presetID="10" presetClass="entr" presetSubtype="0" fill="hold" nodeType="with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fade">
                                      <p:cBhvr>
                                        <p:cTn id="52" dur="500"/>
                                        <p:tgtEl>
                                          <p:spTgt spid="3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64"/>
                                        </p:tgtEl>
                                        <p:attrNameLst>
                                          <p:attrName>style.visibility</p:attrName>
                                        </p:attrNameLst>
                                      </p:cBhvr>
                                      <p:to>
                                        <p:strVal val="visible"/>
                                      </p:to>
                                    </p:set>
                                    <p:animEffect transition="in" filter="fade">
                                      <p:cBhvr>
                                        <p:cTn id="55" dur="500"/>
                                        <p:tgtEl>
                                          <p:spTgt spid="64"/>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49"/>
                                        </p:tgtEl>
                                        <p:attrNameLst>
                                          <p:attrName>style.visibility</p:attrName>
                                        </p:attrNameLst>
                                      </p:cBhvr>
                                      <p:to>
                                        <p:strVal val="visible"/>
                                      </p:to>
                                    </p:set>
                                    <p:animEffect transition="in" filter="fade">
                                      <p:cBhvr>
                                        <p:cTn id="60" dur="500"/>
                                        <p:tgtEl>
                                          <p:spTgt spid="49"/>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65"/>
                                        </p:tgtEl>
                                        <p:attrNameLst>
                                          <p:attrName>style.visibility</p:attrName>
                                        </p:attrNameLst>
                                      </p:cBhvr>
                                      <p:to>
                                        <p:strVal val="visible"/>
                                      </p:to>
                                    </p:set>
                                    <p:animEffect transition="in" filter="fade">
                                      <p:cBhvr>
                                        <p:cTn id="65" dur="500"/>
                                        <p:tgtEl>
                                          <p:spTgt spid="65"/>
                                        </p:tgtEl>
                                      </p:cBhvr>
                                    </p:animEffect>
                                  </p:childTnLst>
                                </p:cTn>
                              </p:par>
                              <p:par>
                                <p:cTn id="66" presetID="10" presetClass="entr" presetSubtype="0" fill="hold" nodeType="withEffect">
                                  <p:stCondLst>
                                    <p:cond delay="0"/>
                                  </p:stCondLst>
                                  <p:childTnLst>
                                    <p:set>
                                      <p:cBhvr>
                                        <p:cTn id="67" dur="1" fill="hold">
                                          <p:stCondLst>
                                            <p:cond delay="0"/>
                                          </p:stCondLst>
                                        </p:cTn>
                                        <p:tgtEl>
                                          <p:spTgt spid="67"/>
                                        </p:tgtEl>
                                        <p:attrNameLst>
                                          <p:attrName>style.visibility</p:attrName>
                                        </p:attrNameLst>
                                      </p:cBhvr>
                                      <p:to>
                                        <p:strVal val="visible"/>
                                      </p:to>
                                    </p:set>
                                    <p:animEffect transition="in" filter="fade">
                                      <p:cBhvr>
                                        <p:cTn id="68" dur="500"/>
                                        <p:tgtEl>
                                          <p:spTgt spid="67"/>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66"/>
                                        </p:tgtEl>
                                        <p:attrNameLst>
                                          <p:attrName>style.visibility</p:attrName>
                                        </p:attrNameLst>
                                      </p:cBhvr>
                                      <p:to>
                                        <p:strVal val="visible"/>
                                      </p:to>
                                    </p:set>
                                    <p:animEffect transition="in" filter="fade">
                                      <p:cBhvr>
                                        <p:cTn id="73" dur="500"/>
                                        <p:tgtEl>
                                          <p:spTgt spid="66"/>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59"/>
                                        </p:tgtEl>
                                        <p:attrNameLst>
                                          <p:attrName>style.visibility</p:attrName>
                                        </p:attrNameLst>
                                      </p:cBhvr>
                                      <p:to>
                                        <p:strVal val="visible"/>
                                      </p:to>
                                    </p:set>
                                    <p:animEffect transition="in" filter="fade">
                                      <p:cBhvr>
                                        <p:cTn id="78" dur="500"/>
                                        <p:tgtEl>
                                          <p:spTgt spid="59"/>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58"/>
                                        </p:tgtEl>
                                        <p:attrNameLst>
                                          <p:attrName>style.visibility</p:attrName>
                                        </p:attrNameLst>
                                      </p:cBhvr>
                                      <p:to>
                                        <p:strVal val="visible"/>
                                      </p:to>
                                    </p:set>
                                    <p:animEffect transition="in" filter="fade">
                                      <p:cBhvr>
                                        <p:cTn id="81" dur="500"/>
                                        <p:tgtEl>
                                          <p:spTgt spid="58"/>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50"/>
                                        </p:tgtEl>
                                        <p:attrNameLst>
                                          <p:attrName>style.visibility</p:attrName>
                                        </p:attrNameLst>
                                      </p:cBhvr>
                                      <p:to>
                                        <p:strVal val="visible"/>
                                      </p:to>
                                    </p:set>
                                    <p:animEffect transition="in" filter="fade">
                                      <p:cBhvr>
                                        <p:cTn id="84" dur="500"/>
                                        <p:tgtEl>
                                          <p:spTgt spid="50"/>
                                        </p:tgtEl>
                                      </p:cBhvr>
                                    </p:animEffect>
                                  </p:childTnLst>
                                </p:cTn>
                              </p:par>
                              <p:par>
                                <p:cTn id="85" presetID="10" presetClass="entr" presetSubtype="0" fill="hold" nodeType="withEffect">
                                  <p:stCondLst>
                                    <p:cond delay="0"/>
                                  </p:stCondLst>
                                  <p:childTnLst>
                                    <p:set>
                                      <p:cBhvr>
                                        <p:cTn id="86" dur="1" fill="hold">
                                          <p:stCondLst>
                                            <p:cond delay="0"/>
                                          </p:stCondLst>
                                        </p:cTn>
                                        <p:tgtEl>
                                          <p:spTgt spid="53"/>
                                        </p:tgtEl>
                                        <p:attrNameLst>
                                          <p:attrName>style.visibility</p:attrName>
                                        </p:attrNameLst>
                                      </p:cBhvr>
                                      <p:to>
                                        <p:strVal val="visible"/>
                                      </p:to>
                                    </p:set>
                                    <p:animEffect transition="in" filter="fade">
                                      <p:cBhvr>
                                        <p:cTn id="87" dur="500"/>
                                        <p:tgtEl>
                                          <p:spTgt spid="53"/>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52"/>
                                        </p:tgtEl>
                                        <p:attrNameLst>
                                          <p:attrName>style.visibility</p:attrName>
                                        </p:attrNameLst>
                                      </p:cBhvr>
                                      <p:to>
                                        <p:strVal val="visible"/>
                                      </p:to>
                                    </p:set>
                                    <p:animEffect transition="in" filter="fade">
                                      <p:cBhvr>
                                        <p:cTn id="90" dur="500"/>
                                        <p:tgtEl>
                                          <p:spTgt spid="52"/>
                                        </p:tgtEl>
                                      </p:cBhvr>
                                    </p:animEffect>
                                  </p:childTnLst>
                                </p:cTn>
                              </p:par>
                              <p:par>
                                <p:cTn id="91" presetID="10" presetClass="entr" presetSubtype="0" fill="hold" nodeType="withEffect">
                                  <p:stCondLst>
                                    <p:cond delay="0"/>
                                  </p:stCondLst>
                                  <p:childTnLst>
                                    <p:set>
                                      <p:cBhvr>
                                        <p:cTn id="92" dur="1" fill="hold">
                                          <p:stCondLst>
                                            <p:cond delay="0"/>
                                          </p:stCondLst>
                                        </p:cTn>
                                        <p:tgtEl>
                                          <p:spTgt spid="57"/>
                                        </p:tgtEl>
                                        <p:attrNameLst>
                                          <p:attrName>style.visibility</p:attrName>
                                        </p:attrNameLst>
                                      </p:cBhvr>
                                      <p:to>
                                        <p:strVal val="visible"/>
                                      </p:to>
                                    </p:set>
                                    <p:animEffect transition="in" filter="fade">
                                      <p:cBhvr>
                                        <p:cTn id="93" dur="500"/>
                                        <p:tgtEl>
                                          <p:spTgt spid="57"/>
                                        </p:tgtEl>
                                      </p:cBhvr>
                                    </p:animEffect>
                                  </p:childTnLst>
                                </p:cTn>
                              </p:par>
                              <p:par>
                                <p:cTn id="94" presetID="10" presetClass="entr" presetSubtype="0" fill="hold" nodeType="withEffect">
                                  <p:stCondLst>
                                    <p:cond delay="0"/>
                                  </p:stCondLst>
                                  <p:childTnLst>
                                    <p:set>
                                      <p:cBhvr>
                                        <p:cTn id="95" dur="1" fill="hold">
                                          <p:stCondLst>
                                            <p:cond delay="0"/>
                                          </p:stCondLst>
                                        </p:cTn>
                                        <p:tgtEl>
                                          <p:spTgt spid="56"/>
                                        </p:tgtEl>
                                        <p:attrNameLst>
                                          <p:attrName>style.visibility</p:attrName>
                                        </p:attrNameLst>
                                      </p:cBhvr>
                                      <p:to>
                                        <p:strVal val="visible"/>
                                      </p:to>
                                    </p:set>
                                    <p:animEffect transition="in" filter="fade">
                                      <p:cBhvr>
                                        <p:cTn id="96"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9" grpId="0"/>
      <p:bldP spid="30" grpId="0"/>
      <p:bldP spid="48" grpId="0"/>
      <p:bldP spid="49" grpId="0"/>
      <p:bldP spid="50" grpId="0"/>
      <p:bldP spid="52" grpId="0"/>
      <p:bldP spid="58" grpId="0"/>
      <p:bldP spid="59" grpId="0"/>
      <p:bldP spid="60" grpId="0"/>
      <p:bldP spid="61" grpId="0"/>
      <p:bldP spid="62" grpId="0"/>
      <p:bldP spid="64" grpId="0"/>
      <p:bldP spid="65" grpId="0"/>
      <p:bldP spid="6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9251" y="117"/>
            <a:ext cx="3020379"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a:t>
            </a:r>
            <a:r>
              <a:rPr lang="en-US" altLang="zh-CN" sz="2000" dirty="0" err="1">
                <a:effectLst>
                  <a:outerShdw blurRad="38100" dist="19050" dir="2700000" algn="tl" rotWithShape="0">
                    <a:schemeClr val="dk1">
                      <a:alpha val="40000"/>
                    </a:schemeClr>
                  </a:outerShdw>
                </a:effectLst>
              </a:rPr>
              <a:t>zset</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15" name="矩形 14"/>
          <p:cNvSpPr/>
          <p:nvPr/>
        </p:nvSpPr>
        <p:spPr>
          <a:xfrm>
            <a:off x="589045" y="1106335"/>
            <a:ext cx="7681810" cy="4154984"/>
          </a:xfrm>
          <a:prstGeom prst="rect">
            <a:avLst/>
          </a:prstGeom>
        </p:spPr>
        <p:txBody>
          <a:bodyPr wrap="square">
            <a:spAutoFit/>
          </a:bodyPr>
          <a:lstStyle/>
          <a:p>
            <a:r>
              <a:rPr lang="en-US" altLang="zh-CN" sz="2400" dirty="0">
                <a:solidFill>
                  <a:srgbClr val="007C6A"/>
                </a:solidFill>
                <a:latin typeface="Verdana" panose="020B0604030504040204" pitchFamily="34" charset="0"/>
                <a:ea typeface="Verdana" panose="020B0604030504040204" pitchFamily="34" charset="0"/>
                <a:cs typeface="Verdana" panose="020B0604030504040204" pitchFamily="34" charset="0"/>
              </a:rPr>
              <a:t>       Redis</a:t>
            </a:r>
            <a:r>
              <a:rPr lang="zh-CN" altLang="en-US" sz="2400" dirty="0">
                <a:solidFill>
                  <a:srgbClr val="007C6A"/>
                </a:solidFill>
                <a:latin typeface="Verdana" panose="020B0604030504040204" pitchFamily="34" charset="0"/>
                <a:cs typeface="Verdana" panose="020B0604030504040204" pitchFamily="34" charset="0"/>
              </a:rPr>
              <a:t>有序集合</a:t>
            </a:r>
            <a:r>
              <a:rPr lang="en-US" altLang="zh-CN" sz="2400" dirty="0" err="1">
                <a:solidFill>
                  <a:srgbClr val="007C6A"/>
                </a:solidFill>
                <a:latin typeface="Verdana" panose="020B0604030504040204" pitchFamily="34" charset="0"/>
                <a:cs typeface="Verdana" panose="020B0604030504040204" pitchFamily="34" charset="0"/>
              </a:rPr>
              <a:t>zset</a:t>
            </a:r>
            <a:r>
              <a:rPr lang="zh-CN" altLang="en-US" sz="2400" dirty="0">
                <a:solidFill>
                  <a:srgbClr val="007C6A"/>
                </a:solidFill>
                <a:latin typeface="Verdana" panose="020B0604030504040204" pitchFamily="34" charset="0"/>
                <a:cs typeface="Verdana" panose="020B0604030504040204" pitchFamily="34" charset="0"/>
              </a:rPr>
              <a:t>与普通集合</a:t>
            </a:r>
            <a:r>
              <a:rPr lang="en-US" altLang="zh-CN" sz="2400" dirty="0">
                <a:solidFill>
                  <a:srgbClr val="007C6A"/>
                </a:solidFill>
                <a:latin typeface="Verdana" panose="020B0604030504040204" pitchFamily="34" charset="0"/>
                <a:cs typeface="Verdana" panose="020B0604030504040204" pitchFamily="34" charset="0"/>
              </a:rPr>
              <a:t>set</a:t>
            </a:r>
            <a:r>
              <a:rPr lang="zh-CN" altLang="en-US" sz="2400" dirty="0">
                <a:solidFill>
                  <a:srgbClr val="007C6A"/>
                </a:solidFill>
                <a:latin typeface="Verdana" panose="020B0604030504040204" pitchFamily="34" charset="0"/>
                <a:cs typeface="Verdana" panose="020B0604030504040204" pitchFamily="34" charset="0"/>
              </a:rPr>
              <a:t>非常相似，是一个没有重复元素的字符串集合。不同之处是有序集合的每个成员都关联了一个</a:t>
            </a:r>
            <a:r>
              <a:rPr lang="zh-CN" altLang="en-US" sz="2400" b="1" dirty="0">
                <a:solidFill>
                  <a:srgbClr val="007C6A"/>
                </a:solidFill>
                <a:latin typeface="Verdana" panose="020B0604030504040204" pitchFamily="34" charset="0"/>
                <a:cs typeface="Verdana" panose="020B0604030504040204" pitchFamily="34" charset="0"/>
              </a:rPr>
              <a:t>评分（</a:t>
            </a:r>
            <a:r>
              <a:rPr lang="en-US" altLang="zh-CN" sz="2400" b="1" dirty="0">
                <a:solidFill>
                  <a:srgbClr val="007C6A"/>
                </a:solidFill>
                <a:latin typeface="Verdana" panose="020B0604030504040204" pitchFamily="34" charset="0"/>
                <a:ea typeface="Verdana" panose="020B0604030504040204" pitchFamily="34" charset="0"/>
                <a:cs typeface="Verdana" panose="020B0604030504040204" pitchFamily="34" charset="0"/>
              </a:rPr>
              <a:t>score</a:t>
            </a:r>
            <a:r>
              <a:rPr lang="zh-CN" altLang="en-US" sz="2400" b="1" dirty="0">
                <a:solidFill>
                  <a:srgbClr val="007C6A"/>
                </a:solidFill>
                <a:latin typeface="Verdana" panose="020B0604030504040204" pitchFamily="34" charset="0"/>
                <a:cs typeface="Verdana" panose="020B0604030504040204" pitchFamily="34" charset="0"/>
              </a:rPr>
              <a:t>） </a:t>
            </a:r>
            <a:r>
              <a:rPr lang="zh-CN" altLang="en-US" sz="2400" dirty="0">
                <a:solidFill>
                  <a:srgbClr val="007C6A"/>
                </a:solidFill>
                <a:latin typeface="Verdana" panose="020B0604030504040204" pitchFamily="34" charset="0"/>
                <a:cs typeface="Verdana" panose="020B0604030504040204" pitchFamily="34" charset="0"/>
              </a:rPr>
              <a:t>，这个</a:t>
            </a:r>
            <a:r>
              <a:rPr lang="zh-CN" altLang="en-US" sz="2400" b="1" dirty="0">
                <a:solidFill>
                  <a:srgbClr val="007C6A"/>
                </a:solidFill>
                <a:latin typeface="Verdana" panose="020B0604030504040204" pitchFamily="34" charset="0"/>
                <a:cs typeface="Verdana" panose="020B0604030504040204" pitchFamily="34" charset="0"/>
              </a:rPr>
              <a:t>评分（</a:t>
            </a:r>
            <a:r>
              <a:rPr lang="en-US" altLang="zh-CN" sz="2400" b="1" dirty="0">
                <a:solidFill>
                  <a:srgbClr val="007C6A"/>
                </a:solidFill>
                <a:latin typeface="Verdana" panose="020B0604030504040204" pitchFamily="34" charset="0"/>
                <a:ea typeface="Verdana" panose="020B0604030504040204" pitchFamily="34" charset="0"/>
                <a:cs typeface="Verdana" panose="020B0604030504040204" pitchFamily="34" charset="0"/>
              </a:rPr>
              <a:t>score</a:t>
            </a:r>
            <a:r>
              <a:rPr lang="zh-CN" altLang="en-US" sz="2400" b="1" dirty="0">
                <a:solidFill>
                  <a:srgbClr val="007C6A"/>
                </a:solidFill>
                <a:latin typeface="Verdana" panose="020B0604030504040204" pitchFamily="34" charset="0"/>
                <a:cs typeface="Verdana" panose="020B0604030504040204" pitchFamily="34" charset="0"/>
              </a:rPr>
              <a:t>）</a:t>
            </a:r>
            <a:r>
              <a:rPr lang="zh-CN" altLang="en-US" sz="2400" dirty="0">
                <a:solidFill>
                  <a:srgbClr val="007C6A"/>
                </a:solidFill>
                <a:latin typeface="Verdana" panose="020B0604030504040204" pitchFamily="34" charset="0"/>
                <a:cs typeface="Verdana" panose="020B0604030504040204" pitchFamily="34" charset="0"/>
              </a:rPr>
              <a:t>被用来按照从最低分到最高分的方式排序集合中的成员。集合的成员是唯一的，但是评分可以是重复了</a:t>
            </a:r>
            <a:r>
              <a:rPr lang="en-US" altLang="zh-CN" sz="2400" dirty="0">
                <a:solidFill>
                  <a:srgbClr val="007C6A"/>
                </a:solidFill>
                <a:latin typeface="Verdana" panose="020B0604030504040204" pitchFamily="34" charset="0"/>
                <a:ea typeface="Verdana" panose="020B0604030504040204" pitchFamily="34" charset="0"/>
                <a:cs typeface="Verdana" panose="020B0604030504040204" pitchFamily="34" charset="0"/>
              </a:rPr>
              <a:t> </a:t>
            </a:r>
            <a:r>
              <a:rPr lang="zh-CN" altLang="en-US" sz="2400" dirty="0">
                <a:solidFill>
                  <a:srgbClr val="007C6A"/>
                </a:solidFill>
                <a:latin typeface="Verdana" panose="020B0604030504040204" pitchFamily="34" charset="0"/>
                <a:cs typeface="Verdana" panose="020B0604030504040204" pitchFamily="34" charset="0"/>
              </a:rPr>
              <a:t>。</a:t>
            </a:r>
            <a:endParaRPr lang="en-US" altLang="zh-CN" sz="2400" dirty="0">
              <a:solidFill>
                <a:srgbClr val="007C6A"/>
              </a:solidFill>
              <a:latin typeface="Verdana" panose="020B0604030504040204" pitchFamily="34" charset="0"/>
              <a:ea typeface="Verdana" panose="020B0604030504040204" pitchFamily="34" charset="0"/>
              <a:cs typeface="Verdana" panose="020B0604030504040204" pitchFamily="34" charset="0"/>
            </a:endParaRPr>
          </a:p>
          <a:p>
            <a:r>
              <a:rPr lang="en-US" altLang="zh-CN" sz="2400" dirty="0">
                <a:solidFill>
                  <a:srgbClr val="007C6A"/>
                </a:solidFill>
                <a:latin typeface="Verdana" panose="020B0604030504040204" pitchFamily="34" charset="0"/>
                <a:ea typeface="Verdana" panose="020B0604030504040204" pitchFamily="34" charset="0"/>
                <a:cs typeface="Verdana" panose="020B0604030504040204" pitchFamily="34" charset="0"/>
              </a:rPr>
              <a:t>       </a:t>
            </a:r>
            <a:r>
              <a:rPr lang="zh-CN" altLang="en-US" sz="2400" dirty="0">
                <a:solidFill>
                  <a:srgbClr val="007C6A"/>
                </a:solidFill>
                <a:latin typeface="Verdana" panose="020B0604030504040204" pitchFamily="34" charset="0"/>
                <a:cs typeface="Verdana" panose="020B0604030504040204" pitchFamily="34" charset="0"/>
              </a:rPr>
              <a:t>因为元素是有序的</a:t>
            </a:r>
            <a:r>
              <a:rPr lang="en-US" altLang="zh-CN" sz="2400" dirty="0">
                <a:solidFill>
                  <a:srgbClr val="007C6A"/>
                </a:solidFill>
                <a:latin typeface="Verdana" panose="020B0604030504040204" pitchFamily="34" charset="0"/>
                <a:ea typeface="Verdana" panose="020B0604030504040204" pitchFamily="34" charset="0"/>
                <a:cs typeface="Verdana" panose="020B0604030504040204" pitchFamily="34" charset="0"/>
              </a:rPr>
              <a:t>, </a:t>
            </a:r>
            <a:r>
              <a:rPr lang="zh-CN" altLang="en-US" sz="2400" dirty="0">
                <a:solidFill>
                  <a:srgbClr val="007C6A"/>
                </a:solidFill>
                <a:latin typeface="Verdana" panose="020B0604030504040204" pitchFamily="34" charset="0"/>
                <a:cs typeface="Verdana" panose="020B0604030504040204" pitchFamily="34" charset="0"/>
              </a:rPr>
              <a:t>所以你也可以很快的根据评分（</a:t>
            </a:r>
            <a:r>
              <a:rPr lang="en-US" altLang="zh-CN" sz="2400" dirty="0">
                <a:solidFill>
                  <a:srgbClr val="007C6A"/>
                </a:solidFill>
                <a:latin typeface="Verdana" panose="020B0604030504040204" pitchFamily="34" charset="0"/>
                <a:ea typeface="Verdana" panose="020B0604030504040204" pitchFamily="34" charset="0"/>
                <a:cs typeface="Verdana" panose="020B0604030504040204" pitchFamily="34" charset="0"/>
              </a:rPr>
              <a:t>score</a:t>
            </a:r>
            <a:r>
              <a:rPr lang="zh-CN" altLang="en-US" sz="2400" dirty="0">
                <a:solidFill>
                  <a:srgbClr val="007C6A"/>
                </a:solidFill>
                <a:latin typeface="Verdana" panose="020B0604030504040204" pitchFamily="34" charset="0"/>
                <a:cs typeface="Verdana" panose="020B0604030504040204" pitchFamily="34" charset="0"/>
              </a:rPr>
              <a:t>）或者次序（</a:t>
            </a:r>
            <a:r>
              <a:rPr lang="en-US" altLang="zh-CN" sz="2400" dirty="0">
                <a:solidFill>
                  <a:srgbClr val="007C6A"/>
                </a:solidFill>
                <a:latin typeface="Verdana" panose="020B0604030504040204" pitchFamily="34" charset="0"/>
                <a:ea typeface="Verdana" panose="020B0604030504040204" pitchFamily="34" charset="0"/>
                <a:cs typeface="Verdana" panose="020B0604030504040204" pitchFamily="34" charset="0"/>
              </a:rPr>
              <a:t>position</a:t>
            </a:r>
            <a:r>
              <a:rPr lang="zh-CN" altLang="en-US" sz="2400" dirty="0">
                <a:solidFill>
                  <a:srgbClr val="007C6A"/>
                </a:solidFill>
                <a:latin typeface="Verdana" panose="020B0604030504040204" pitchFamily="34" charset="0"/>
                <a:cs typeface="Verdana" panose="020B0604030504040204" pitchFamily="34" charset="0"/>
              </a:rPr>
              <a:t>）来获取一个范围的元素。访问有序集合的中间元素也是非常快的</a:t>
            </a:r>
            <a:r>
              <a:rPr lang="en-US" altLang="zh-CN" sz="2400" dirty="0">
                <a:solidFill>
                  <a:srgbClr val="007C6A"/>
                </a:solidFill>
                <a:latin typeface="Verdana" panose="020B0604030504040204" pitchFamily="34" charset="0"/>
                <a:ea typeface="Verdana" panose="020B0604030504040204" pitchFamily="34" charset="0"/>
                <a:cs typeface="Verdana" panose="020B0604030504040204" pitchFamily="34" charset="0"/>
              </a:rPr>
              <a:t>,</a:t>
            </a:r>
            <a:r>
              <a:rPr lang="zh-CN" altLang="en-US" sz="2400" dirty="0">
                <a:solidFill>
                  <a:srgbClr val="007C6A"/>
                </a:solidFill>
                <a:latin typeface="Verdana" panose="020B0604030504040204" pitchFamily="34" charset="0"/>
                <a:cs typeface="Verdana" panose="020B0604030504040204" pitchFamily="34" charset="0"/>
              </a:rPr>
              <a:t>因此你能够使用有序集合作为一个没有重复成员的智能列表。</a:t>
            </a:r>
            <a:endParaRPr lang="en-US" altLang="zh-CN" sz="2400" dirty="0">
              <a:solidFill>
                <a:srgbClr val="007C6A"/>
              </a:solidFill>
              <a:latin typeface="Verdana" panose="020B0604030504040204" pitchFamily="34" charset="0"/>
              <a:ea typeface="Verdana" panose="020B0604030504040204" pitchFamily="34" charset="0"/>
              <a:cs typeface="Verdana" panose="020B0604030504040204" pitchFamily="34" charset="0"/>
            </a:endParaRPr>
          </a:p>
          <a:p>
            <a:r>
              <a:rPr lang="en-US" altLang="zh-CN" sz="2400" dirty="0">
                <a:solidFill>
                  <a:srgbClr val="007C6A"/>
                </a:solidFill>
                <a:latin typeface="Verdana" panose="020B0604030504040204" pitchFamily="34" charset="0"/>
                <a:ea typeface="Verdana" panose="020B0604030504040204" pitchFamily="34" charset="0"/>
                <a:cs typeface="Verdana" panose="020B0604030504040204" pitchFamily="34" charset="0"/>
              </a:rPr>
              <a:t>       </a:t>
            </a:r>
            <a:endParaRPr lang="zh-CN" altLang="en-US" sz="2400" dirty="0">
              <a:solidFill>
                <a:srgbClr val="007C6A"/>
              </a:solidFill>
              <a:latin typeface="Verdana" panose="020B0604030504040204" pitchFamily="34" charset="0"/>
              <a:cs typeface="Verdana" panose="020B0604030504040204" pitchFamily="34" charset="0"/>
            </a:endParaRPr>
          </a:p>
        </p:txBody>
      </p:sp>
      <p:sp>
        <p:nvSpPr>
          <p:cNvPr id="16" name="矩形 15"/>
          <p:cNvSpPr/>
          <p:nvPr/>
        </p:nvSpPr>
        <p:spPr>
          <a:xfrm>
            <a:off x="242257" y="400227"/>
            <a:ext cx="3044423" cy="523220"/>
          </a:xfrm>
          <a:prstGeom prst="rect">
            <a:avLst/>
          </a:prstGeom>
        </p:spPr>
        <p:txBody>
          <a:bodyPr wrap="none">
            <a:spAutoFit/>
          </a:bodyPr>
          <a:lstStyle/>
          <a:p>
            <a:r>
              <a:rPr lang="en-US" altLang="zh-CN" sz="2800" b="1" dirty="0" err="1">
                <a:solidFill>
                  <a:srgbClr val="007C6A"/>
                </a:solidFill>
              </a:rPr>
              <a:t>zset</a:t>
            </a:r>
            <a:r>
              <a:rPr lang="en-US" altLang="zh-CN" sz="2800" b="1" dirty="0">
                <a:solidFill>
                  <a:srgbClr val="007C6A"/>
                </a:solidFill>
              </a:rPr>
              <a:t>  (sorted set)</a:t>
            </a:r>
            <a:endParaRPr lang="zh-CN" altLang="en-US" sz="2800" b="1" dirty="0">
              <a:solidFill>
                <a:srgbClr val="007C6A"/>
              </a:solidFill>
            </a:endParaRPr>
          </a:p>
        </p:txBody>
      </p:sp>
    </p:spTree>
    <p:custDataLst>
      <p:tags r:id="rId1"/>
    </p:custData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31540" y="54552"/>
            <a:ext cx="4019050"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a:t>
            </a:r>
            <a:r>
              <a:rPr lang="en-US" altLang="zh-CN" sz="2000" dirty="0" err="1">
                <a:effectLst>
                  <a:outerShdw blurRad="38100" dist="19050" dir="2700000" algn="tl" rotWithShape="0">
                    <a:schemeClr val="dk1">
                      <a:alpha val="40000"/>
                    </a:schemeClr>
                  </a:outerShdw>
                </a:effectLst>
              </a:rPr>
              <a:t>zset</a:t>
            </a:r>
            <a:r>
              <a:rPr lang="zh-CN" altLang="en-US" sz="2000" dirty="0">
                <a:effectLst>
                  <a:outerShdw blurRad="38100" dist="19050" dir="2700000" algn="tl" rotWithShape="0">
                    <a:schemeClr val="dk1">
                      <a:alpha val="40000"/>
                    </a:schemeClr>
                  </a:outerShdw>
                </a:effectLst>
              </a:rPr>
              <a:t>（</a:t>
            </a:r>
            <a:r>
              <a:rPr lang="en-US" altLang="zh-CN" sz="2000" dirty="0">
                <a:effectLst>
                  <a:outerShdw blurRad="38100" dist="19050" dir="2700000" algn="tl" rotWithShape="0">
                    <a:schemeClr val="dk1">
                      <a:alpha val="40000"/>
                    </a:schemeClr>
                  </a:outerShdw>
                </a:effectLst>
              </a:rPr>
              <a:t>8</a:t>
            </a:r>
            <a:r>
              <a:rPr lang="zh-CN" altLang="en-US" sz="2000" dirty="0">
                <a:effectLst>
                  <a:outerShdw blurRad="38100" dist="19050" dir="2700000" algn="tl" rotWithShape="0">
                    <a:schemeClr val="dk1">
                      <a:alpha val="40000"/>
                    </a:schemeClr>
                  </a:outerShdw>
                </a:effectLst>
              </a:rPr>
              <a:t>个）</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6" name="矩形 5"/>
          <p:cNvSpPr/>
          <p:nvPr/>
        </p:nvSpPr>
        <p:spPr>
          <a:xfrm>
            <a:off x="431540" y="400227"/>
            <a:ext cx="8280920" cy="923330"/>
          </a:xfrm>
          <a:prstGeom prst="rect">
            <a:avLst/>
          </a:prstGeom>
        </p:spPr>
        <p:txBody>
          <a:bodyPr wrap="square">
            <a:spAutoFit/>
          </a:bodyPr>
          <a:lstStyle/>
          <a:p>
            <a:pPr marL="285750" indent="-285750">
              <a:buFont typeface="Wingdings" panose="05000000000000000000" pitchFamily="2" charset="2"/>
              <a:buChar char="Ø"/>
            </a:pPr>
            <a:r>
              <a:rPr lang="en-US" altLang="zh-CN">
                <a:solidFill>
                  <a:srgbClr val="007C6A"/>
                </a:solidFill>
                <a:latin typeface="Verdana" panose="020B0604030504040204" pitchFamily="34" charset="0"/>
              </a:rPr>
              <a:t>zadd  &lt;key&gt; &lt;score1&gt; &lt;value1&gt;  &lt;score2&gt; &lt;value2&gt;...</a:t>
            </a:r>
          </a:p>
          <a:p>
            <a:pPr marL="285750" indent="-285750">
              <a:buFont typeface="Wingdings" panose="05000000000000000000" pitchFamily="2" charset="2"/>
              <a:buChar char="Ø"/>
            </a:pPr>
            <a:endParaRPr lang="en-US" altLang="zh-CN">
              <a:solidFill>
                <a:srgbClr val="007C6A"/>
              </a:solidFill>
              <a:latin typeface="Verdana" panose="020B0604030504040204" pitchFamily="34" charset="0"/>
            </a:endParaRPr>
          </a:p>
          <a:p>
            <a:r>
              <a:rPr lang="en-US" altLang="zh-CN">
                <a:solidFill>
                  <a:srgbClr val="007C6A"/>
                </a:solidFill>
                <a:latin typeface="Verdana" panose="020B0604030504040204" pitchFamily="34" charset="0"/>
              </a:rPr>
              <a:t> </a:t>
            </a:r>
            <a:endParaRPr lang="zh-CN" altLang="en-US">
              <a:solidFill>
                <a:srgbClr val="007C6A"/>
              </a:solidFill>
              <a:latin typeface="Verdana" panose="020B0604030504040204" pitchFamily="34" charset="0"/>
            </a:endParaRPr>
          </a:p>
        </p:txBody>
      </p:sp>
      <p:sp>
        <p:nvSpPr>
          <p:cNvPr id="7" name="矩形 6"/>
          <p:cNvSpPr/>
          <p:nvPr/>
        </p:nvSpPr>
        <p:spPr>
          <a:xfrm>
            <a:off x="1079612" y="708616"/>
            <a:ext cx="7416824"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dirty="0">
                <a:solidFill>
                  <a:srgbClr val="007C6A"/>
                </a:solidFill>
                <a:latin typeface="Verdana" panose="020B0604030504040204" pitchFamily="34" charset="0"/>
              </a:rPr>
              <a:t>将一个或多个 </a:t>
            </a:r>
            <a:r>
              <a:rPr lang="en-US" altLang="zh-CN" dirty="0">
                <a:solidFill>
                  <a:srgbClr val="007C6A"/>
                </a:solidFill>
                <a:latin typeface="Verdana" panose="020B0604030504040204" pitchFamily="34" charset="0"/>
              </a:rPr>
              <a:t>member </a:t>
            </a:r>
            <a:r>
              <a:rPr lang="zh-CN" altLang="en-US" dirty="0">
                <a:solidFill>
                  <a:srgbClr val="007C6A"/>
                </a:solidFill>
                <a:latin typeface="Verdana" panose="020B0604030504040204" pitchFamily="34" charset="0"/>
              </a:rPr>
              <a:t>元素及其 </a:t>
            </a:r>
            <a:r>
              <a:rPr lang="en-US" altLang="zh-CN" dirty="0">
                <a:solidFill>
                  <a:srgbClr val="007C6A"/>
                </a:solidFill>
                <a:latin typeface="Verdana" panose="020B0604030504040204" pitchFamily="34" charset="0"/>
              </a:rPr>
              <a:t>score </a:t>
            </a:r>
            <a:r>
              <a:rPr lang="zh-CN" altLang="en-US" dirty="0">
                <a:solidFill>
                  <a:srgbClr val="007C6A"/>
                </a:solidFill>
                <a:latin typeface="Verdana" panose="020B0604030504040204" pitchFamily="34" charset="0"/>
              </a:rPr>
              <a:t>值加入到有序集 </a:t>
            </a:r>
            <a:r>
              <a:rPr lang="en-US" altLang="zh-CN" dirty="0">
                <a:solidFill>
                  <a:srgbClr val="007C6A"/>
                </a:solidFill>
                <a:latin typeface="Verdana" panose="020B0604030504040204" pitchFamily="34" charset="0"/>
              </a:rPr>
              <a:t>key </a:t>
            </a:r>
            <a:r>
              <a:rPr lang="zh-CN" altLang="en-US" dirty="0">
                <a:solidFill>
                  <a:srgbClr val="007C6A"/>
                </a:solidFill>
                <a:latin typeface="Verdana" panose="020B0604030504040204" pitchFamily="34" charset="0"/>
              </a:rPr>
              <a:t>当中。</a:t>
            </a:r>
          </a:p>
        </p:txBody>
      </p:sp>
      <p:sp>
        <p:nvSpPr>
          <p:cNvPr id="8" name="矩形 7"/>
          <p:cNvSpPr/>
          <p:nvPr/>
        </p:nvSpPr>
        <p:spPr>
          <a:xfrm>
            <a:off x="431540" y="1427464"/>
            <a:ext cx="7344816" cy="369332"/>
          </a:xfrm>
          <a:prstGeom prst="rect">
            <a:avLst/>
          </a:prstGeom>
        </p:spPr>
        <p:txBody>
          <a:bodyPr wrap="square">
            <a:spAutoFit/>
          </a:bodyPr>
          <a:lstStyle/>
          <a:p>
            <a:pPr marL="285750" indent="-285750">
              <a:buFont typeface="Wingdings" panose="05000000000000000000" pitchFamily="2" charset="2"/>
              <a:buChar char="Ø"/>
            </a:pPr>
            <a:r>
              <a:rPr lang="en-US" altLang="zh-CN">
                <a:solidFill>
                  <a:srgbClr val="007C6A"/>
                </a:solidFill>
                <a:latin typeface="Verdana" panose="020B0604030504040204" pitchFamily="34" charset="0"/>
              </a:rPr>
              <a:t>zrange &lt;key&gt;  &lt;start&gt; &lt;stop&gt;  [WITHSCORES]   </a:t>
            </a:r>
            <a:endParaRPr lang="zh-CN" altLang="en-US">
              <a:solidFill>
                <a:srgbClr val="007C6A"/>
              </a:solidFill>
              <a:latin typeface="Verdana" panose="020B0604030504040204" pitchFamily="34" charset="0"/>
            </a:endParaRPr>
          </a:p>
        </p:txBody>
      </p:sp>
      <p:sp>
        <p:nvSpPr>
          <p:cNvPr id="9" name="矩形 8"/>
          <p:cNvSpPr/>
          <p:nvPr/>
        </p:nvSpPr>
        <p:spPr>
          <a:xfrm>
            <a:off x="431540" y="2597029"/>
            <a:ext cx="8136904" cy="424732"/>
          </a:xfrm>
          <a:prstGeom prst="rect">
            <a:avLst/>
          </a:prstGeom>
        </p:spPr>
        <p:txBody>
          <a:bodyPr wrap="square">
            <a:spAutoFit/>
          </a:bodyPr>
          <a:lstStyle/>
          <a:p>
            <a:pPr marL="285750" indent="-285750">
              <a:lnSpc>
                <a:spcPct val="120000"/>
              </a:lnSpc>
              <a:buFont typeface="Wingdings" panose="05000000000000000000" pitchFamily="2" charset="2"/>
              <a:buChar char="Ø"/>
            </a:pPr>
            <a:r>
              <a:rPr lang="en-US" altLang="zh-CN" dirty="0" err="1">
                <a:solidFill>
                  <a:srgbClr val="007C6A"/>
                </a:solidFill>
                <a:latin typeface="Verdana" panose="020B0604030504040204" pitchFamily="34" charset="0"/>
              </a:rPr>
              <a:t>zrangebyscore</a:t>
            </a:r>
            <a:r>
              <a:rPr lang="en-US" altLang="zh-CN" dirty="0">
                <a:solidFill>
                  <a:srgbClr val="007C6A"/>
                </a:solidFill>
                <a:latin typeface="Verdana" panose="020B0604030504040204" pitchFamily="34" charset="0"/>
              </a:rPr>
              <a:t> key min max [</a:t>
            </a:r>
            <a:r>
              <a:rPr lang="en-US" altLang="zh-CN" dirty="0" err="1">
                <a:solidFill>
                  <a:srgbClr val="007C6A"/>
                </a:solidFill>
                <a:latin typeface="Verdana" panose="020B0604030504040204" pitchFamily="34" charset="0"/>
              </a:rPr>
              <a:t>withscores</a:t>
            </a:r>
            <a:r>
              <a:rPr lang="en-US" altLang="zh-CN" dirty="0">
                <a:solidFill>
                  <a:srgbClr val="007C6A"/>
                </a:solidFill>
                <a:latin typeface="Verdana" panose="020B0604030504040204" pitchFamily="34" charset="0"/>
              </a:rPr>
              <a:t>] [limit offset count]</a:t>
            </a:r>
            <a:endParaRPr lang="zh-CN" altLang="en-US" dirty="0">
              <a:solidFill>
                <a:srgbClr val="007C6A"/>
              </a:solidFill>
              <a:latin typeface="Verdana" panose="020B0604030504040204" pitchFamily="34" charset="0"/>
            </a:endParaRPr>
          </a:p>
        </p:txBody>
      </p:sp>
      <p:sp>
        <p:nvSpPr>
          <p:cNvPr id="10" name="矩形 9"/>
          <p:cNvSpPr/>
          <p:nvPr/>
        </p:nvSpPr>
        <p:spPr>
          <a:xfrm>
            <a:off x="1079612" y="1756970"/>
            <a:ext cx="6696744" cy="1089529"/>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dirty="0">
                <a:solidFill>
                  <a:srgbClr val="007C6A"/>
                </a:solidFill>
                <a:latin typeface="Verdana" panose="020B0604030504040204" pitchFamily="34" charset="0"/>
              </a:rPr>
              <a:t>返回有序集 </a:t>
            </a:r>
            <a:r>
              <a:rPr lang="en-US" altLang="zh-CN" dirty="0">
                <a:solidFill>
                  <a:srgbClr val="007C6A"/>
                </a:solidFill>
                <a:latin typeface="Verdana" panose="020B0604030504040204" pitchFamily="34" charset="0"/>
              </a:rPr>
              <a:t>key </a:t>
            </a:r>
            <a:r>
              <a:rPr lang="zh-CN" altLang="en-US" dirty="0">
                <a:solidFill>
                  <a:srgbClr val="007C6A"/>
                </a:solidFill>
                <a:latin typeface="Verdana" panose="020B0604030504040204" pitchFamily="34" charset="0"/>
              </a:rPr>
              <a:t>中，下标在</a:t>
            </a:r>
            <a:r>
              <a:rPr lang="en-US" altLang="zh-CN" dirty="0">
                <a:solidFill>
                  <a:srgbClr val="007C6A"/>
                </a:solidFill>
                <a:latin typeface="Verdana" panose="020B0604030504040204" pitchFamily="34" charset="0"/>
              </a:rPr>
              <a:t>&lt;start&gt; &lt;stop&gt;</a:t>
            </a:r>
            <a:r>
              <a:rPr lang="zh-CN" altLang="en-US" dirty="0">
                <a:solidFill>
                  <a:srgbClr val="007C6A"/>
                </a:solidFill>
                <a:latin typeface="Verdana" panose="020B0604030504040204" pitchFamily="34" charset="0"/>
              </a:rPr>
              <a:t>之间的元素</a:t>
            </a:r>
            <a:endParaRPr lang="en-US" altLang="zh-CN" dirty="0">
              <a:solidFill>
                <a:srgbClr val="007C6A"/>
              </a:solidFill>
              <a:latin typeface="Verdana" panose="020B0604030504040204" pitchFamily="34" charset="0"/>
            </a:endParaRPr>
          </a:p>
          <a:p>
            <a:pPr marL="285750" indent="-285750">
              <a:lnSpc>
                <a:spcPct val="120000"/>
              </a:lnSpc>
              <a:buFont typeface="Arial" panose="020B0604020202020204" pitchFamily="34" charset="0"/>
              <a:buChar char="•"/>
            </a:pPr>
            <a:r>
              <a:rPr lang="zh-CN" altLang="en-US" dirty="0">
                <a:solidFill>
                  <a:srgbClr val="007C6A"/>
                </a:solidFill>
                <a:latin typeface="Verdana" panose="020B0604030504040204" pitchFamily="34" charset="0"/>
              </a:rPr>
              <a:t>带</a:t>
            </a:r>
            <a:r>
              <a:rPr lang="en-US" altLang="zh-CN" dirty="0">
                <a:solidFill>
                  <a:srgbClr val="007C6A"/>
                </a:solidFill>
                <a:latin typeface="Verdana" panose="020B0604030504040204" pitchFamily="34" charset="0"/>
              </a:rPr>
              <a:t>WITHSCORES</a:t>
            </a:r>
            <a:r>
              <a:rPr lang="zh-CN" altLang="en-US" dirty="0">
                <a:solidFill>
                  <a:srgbClr val="007C6A"/>
                </a:solidFill>
                <a:latin typeface="Verdana" panose="020B0604030504040204" pitchFamily="34" charset="0"/>
              </a:rPr>
              <a:t>，可以让分数一起和值返回到结果集。</a:t>
            </a:r>
            <a:endParaRPr lang="en-US" altLang="zh-CN" dirty="0">
              <a:solidFill>
                <a:srgbClr val="007C6A"/>
              </a:solidFill>
              <a:latin typeface="Verdana" panose="020B0604030504040204" pitchFamily="34" charset="0"/>
            </a:endParaRPr>
          </a:p>
          <a:p>
            <a:pPr marL="285750" indent="-285750">
              <a:lnSpc>
                <a:spcPct val="120000"/>
              </a:lnSpc>
              <a:buFont typeface="Arial" panose="020B0604020202020204" pitchFamily="34" charset="0"/>
              <a:buChar char="•"/>
            </a:pPr>
            <a:endParaRPr lang="zh-CN" altLang="en-US" dirty="0">
              <a:solidFill>
                <a:srgbClr val="007C6A"/>
              </a:solidFill>
              <a:latin typeface="Verdana" panose="020B0604030504040204" pitchFamily="34" charset="0"/>
            </a:endParaRPr>
          </a:p>
        </p:txBody>
      </p:sp>
      <p:sp>
        <p:nvSpPr>
          <p:cNvPr id="11" name="矩形 10"/>
          <p:cNvSpPr/>
          <p:nvPr/>
        </p:nvSpPr>
        <p:spPr>
          <a:xfrm>
            <a:off x="1079612" y="3051368"/>
            <a:ext cx="6696744" cy="1089529"/>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dirty="0">
                <a:solidFill>
                  <a:srgbClr val="007C6A"/>
                </a:solidFill>
                <a:latin typeface="Verdana" panose="020B0604030504040204" pitchFamily="34" charset="0"/>
              </a:rPr>
              <a:t>返回有序集 </a:t>
            </a:r>
            <a:r>
              <a:rPr lang="en-US" altLang="zh-CN" dirty="0">
                <a:solidFill>
                  <a:srgbClr val="007C6A"/>
                </a:solidFill>
                <a:latin typeface="Verdana" panose="020B0604030504040204" pitchFamily="34" charset="0"/>
              </a:rPr>
              <a:t>key </a:t>
            </a:r>
            <a:r>
              <a:rPr lang="zh-CN" altLang="en-US" dirty="0">
                <a:solidFill>
                  <a:srgbClr val="007C6A"/>
                </a:solidFill>
                <a:latin typeface="Verdana" panose="020B0604030504040204" pitchFamily="34" charset="0"/>
              </a:rPr>
              <a:t>中，所有 </a:t>
            </a:r>
            <a:r>
              <a:rPr lang="en-US" altLang="zh-CN" dirty="0">
                <a:solidFill>
                  <a:srgbClr val="007C6A"/>
                </a:solidFill>
                <a:latin typeface="Verdana" panose="020B0604030504040204" pitchFamily="34" charset="0"/>
              </a:rPr>
              <a:t>score </a:t>
            </a:r>
            <a:r>
              <a:rPr lang="zh-CN" altLang="en-US" dirty="0">
                <a:solidFill>
                  <a:srgbClr val="007C6A"/>
                </a:solidFill>
                <a:latin typeface="Verdana" panose="020B0604030504040204" pitchFamily="34" charset="0"/>
              </a:rPr>
              <a:t>值介于 </a:t>
            </a:r>
            <a:r>
              <a:rPr lang="en-US" altLang="zh-CN" dirty="0">
                <a:solidFill>
                  <a:srgbClr val="007C6A"/>
                </a:solidFill>
                <a:latin typeface="Verdana" panose="020B0604030504040204" pitchFamily="34" charset="0"/>
              </a:rPr>
              <a:t>min </a:t>
            </a:r>
            <a:r>
              <a:rPr lang="zh-CN" altLang="en-US" dirty="0">
                <a:solidFill>
                  <a:srgbClr val="007C6A"/>
                </a:solidFill>
                <a:latin typeface="Verdana" panose="020B0604030504040204" pitchFamily="34" charset="0"/>
              </a:rPr>
              <a:t>和 </a:t>
            </a:r>
            <a:r>
              <a:rPr lang="en-US" altLang="zh-CN" dirty="0">
                <a:solidFill>
                  <a:srgbClr val="007C6A"/>
                </a:solidFill>
                <a:latin typeface="Verdana" panose="020B0604030504040204" pitchFamily="34" charset="0"/>
              </a:rPr>
              <a:t>max </a:t>
            </a:r>
            <a:r>
              <a:rPr lang="zh-CN" altLang="en-US" dirty="0">
                <a:solidFill>
                  <a:srgbClr val="007C6A"/>
                </a:solidFill>
                <a:latin typeface="Verdana" panose="020B0604030504040204" pitchFamily="34" charset="0"/>
              </a:rPr>
              <a:t>之间</a:t>
            </a:r>
            <a:r>
              <a:rPr lang="en-US" altLang="zh-CN" dirty="0">
                <a:solidFill>
                  <a:srgbClr val="007C6A"/>
                </a:solidFill>
                <a:latin typeface="Verdana" panose="020B0604030504040204" pitchFamily="34" charset="0"/>
              </a:rPr>
              <a:t>(</a:t>
            </a:r>
            <a:r>
              <a:rPr lang="zh-CN" altLang="en-US" dirty="0">
                <a:solidFill>
                  <a:srgbClr val="007C6A"/>
                </a:solidFill>
                <a:latin typeface="Verdana" panose="020B0604030504040204" pitchFamily="34" charset="0"/>
              </a:rPr>
              <a:t>包括等于 </a:t>
            </a:r>
            <a:r>
              <a:rPr lang="en-US" altLang="zh-CN" dirty="0">
                <a:solidFill>
                  <a:srgbClr val="007C6A"/>
                </a:solidFill>
                <a:latin typeface="Verdana" panose="020B0604030504040204" pitchFamily="34" charset="0"/>
              </a:rPr>
              <a:t>min </a:t>
            </a:r>
            <a:r>
              <a:rPr lang="zh-CN" altLang="en-US" dirty="0">
                <a:solidFill>
                  <a:srgbClr val="007C6A"/>
                </a:solidFill>
                <a:latin typeface="Verdana" panose="020B0604030504040204" pitchFamily="34" charset="0"/>
              </a:rPr>
              <a:t>或 </a:t>
            </a:r>
            <a:r>
              <a:rPr lang="en-US" altLang="zh-CN" dirty="0">
                <a:solidFill>
                  <a:srgbClr val="007C6A"/>
                </a:solidFill>
                <a:latin typeface="Verdana" panose="020B0604030504040204" pitchFamily="34" charset="0"/>
              </a:rPr>
              <a:t>max )</a:t>
            </a:r>
            <a:r>
              <a:rPr lang="zh-CN" altLang="en-US" dirty="0">
                <a:solidFill>
                  <a:srgbClr val="007C6A"/>
                </a:solidFill>
                <a:latin typeface="Verdana" panose="020B0604030504040204" pitchFamily="34" charset="0"/>
              </a:rPr>
              <a:t>的成员。有序集成员按 </a:t>
            </a:r>
            <a:r>
              <a:rPr lang="en-US" altLang="zh-CN" dirty="0">
                <a:solidFill>
                  <a:srgbClr val="007C6A"/>
                </a:solidFill>
                <a:latin typeface="Verdana" panose="020B0604030504040204" pitchFamily="34" charset="0"/>
              </a:rPr>
              <a:t>score </a:t>
            </a:r>
            <a:r>
              <a:rPr lang="zh-CN" altLang="en-US" dirty="0">
                <a:solidFill>
                  <a:srgbClr val="007C6A"/>
                </a:solidFill>
                <a:latin typeface="Verdana" panose="020B0604030504040204" pitchFamily="34" charset="0"/>
              </a:rPr>
              <a:t>值递增</a:t>
            </a:r>
            <a:r>
              <a:rPr lang="en-US" altLang="zh-CN" dirty="0">
                <a:solidFill>
                  <a:srgbClr val="007C6A"/>
                </a:solidFill>
                <a:latin typeface="Verdana" panose="020B0604030504040204" pitchFamily="34" charset="0"/>
              </a:rPr>
              <a:t>(</a:t>
            </a:r>
            <a:r>
              <a:rPr lang="zh-CN" altLang="en-US" dirty="0">
                <a:solidFill>
                  <a:srgbClr val="007C6A"/>
                </a:solidFill>
                <a:latin typeface="Verdana" panose="020B0604030504040204" pitchFamily="34" charset="0"/>
              </a:rPr>
              <a:t>从小到大</a:t>
            </a:r>
            <a:r>
              <a:rPr lang="en-US" altLang="zh-CN" dirty="0">
                <a:solidFill>
                  <a:srgbClr val="007C6A"/>
                </a:solidFill>
                <a:latin typeface="Verdana" panose="020B0604030504040204" pitchFamily="34" charset="0"/>
              </a:rPr>
              <a:t>)</a:t>
            </a:r>
            <a:r>
              <a:rPr lang="zh-CN" altLang="en-US" dirty="0">
                <a:solidFill>
                  <a:srgbClr val="007C6A"/>
                </a:solidFill>
                <a:latin typeface="Verdana" panose="020B0604030504040204" pitchFamily="34" charset="0"/>
              </a:rPr>
              <a:t>次序排列。</a:t>
            </a:r>
            <a:r>
              <a:rPr lang="en-US" altLang="zh-CN" dirty="0">
                <a:solidFill>
                  <a:srgbClr val="007C6A"/>
                </a:solidFill>
                <a:latin typeface="Verdana" panose="020B0604030504040204" pitchFamily="34" charset="0"/>
              </a:rPr>
              <a:t> </a:t>
            </a:r>
            <a:endParaRPr lang="zh-CN" altLang="en-US" dirty="0">
              <a:solidFill>
                <a:srgbClr val="007C6A"/>
              </a:solidFill>
              <a:latin typeface="Verdana" panose="020B0604030504040204" pitchFamily="34" charset="0"/>
            </a:endParaRPr>
          </a:p>
        </p:txBody>
      </p:sp>
      <p:sp>
        <p:nvSpPr>
          <p:cNvPr id="12" name="矩形 11"/>
          <p:cNvSpPr/>
          <p:nvPr/>
        </p:nvSpPr>
        <p:spPr>
          <a:xfrm>
            <a:off x="431540" y="4222518"/>
            <a:ext cx="8136904" cy="424732"/>
          </a:xfrm>
          <a:prstGeom prst="rect">
            <a:avLst/>
          </a:prstGeom>
        </p:spPr>
        <p:txBody>
          <a:bodyPr wrap="square">
            <a:spAutoFit/>
          </a:bodyPr>
          <a:lstStyle/>
          <a:p>
            <a:pPr marL="285750" indent="-285750">
              <a:lnSpc>
                <a:spcPct val="120000"/>
              </a:lnSpc>
              <a:buFont typeface="Wingdings" panose="05000000000000000000" pitchFamily="2" charset="2"/>
              <a:buChar char="Ø"/>
            </a:pPr>
            <a:r>
              <a:rPr lang="en-US" altLang="zh-CN" dirty="0" err="1">
                <a:solidFill>
                  <a:srgbClr val="007C6A"/>
                </a:solidFill>
                <a:latin typeface="Verdana" panose="020B0604030504040204" pitchFamily="34" charset="0"/>
              </a:rPr>
              <a:t>zrevrangebyscore</a:t>
            </a:r>
            <a:r>
              <a:rPr lang="en-US" altLang="zh-CN" dirty="0">
                <a:solidFill>
                  <a:srgbClr val="007C6A"/>
                </a:solidFill>
                <a:latin typeface="Verdana" panose="020B0604030504040204" pitchFamily="34" charset="0"/>
              </a:rPr>
              <a:t> key max min [</a:t>
            </a:r>
            <a:r>
              <a:rPr lang="en-US" altLang="zh-CN" dirty="0" err="1">
                <a:solidFill>
                  <a:srgbClr val="007C6A"/>
                </a:solidFill>
                <a:latin typeface="Verdana" panose="020B0604030504040204" pitchFamily="34" charset="0"/>
              </a:rPr>
              <a:t>withscores</a:t>
            </a:r>
            <a:r>
              <a:rPr lang="en-US" altLang="zh-CN" dirty="0">
                <a:solidFill>
                  <a:srgbClr val="007C6A"/>
                </a:solidFill>
                <a:latin typeface="Verdana" panose="020B0604030504040204" pitchFamily="34" charset="0"/>
              </a:rPr>
              <a:t>] [limit offset count]</a:t>
            </a:r>
            <a:endParaRPr lang="zh-CN" altLang="en-US" dirty="0">
              <a:solidFill>
                <a:srgbClr val="007C6A"/>
              </a:solidFill>
              <a:latin typeface="Verdana" panose="020B0604030504040204" pitchFamily="34" charset="0"/>
            </a:endParaRPr>
          </a:p>
        </p:txBody>
      </p:sp>
      <p:sp>
        <p:nvSpPr>
          <p:cNvPr id="13" name="矩形 12"/>
          <p:cNvSpPr/>
          <p:nvPr/>
        </p:nvSpPr>
        <p:spPr>
          <a:xfrm>
            <a:off x="1079612" y="4530907"/>
            <a:ext cx="6696744"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dirty="0">
                <a:solidFill>
                  <a:srgbClr val="007C6A"/>
                </a:solidFill>
                <a:latin typeface="Verdana" panose="020B0604030504040204" pitchFamily="34" charset="0"/>
              </a:rPr>
              <a:t> </a:t>
            </a:r>
            <a:r>
              <a:rPr lang="zh-CN" altLang="en-US" dirty="0">
                <a:solidFill>
                  <a:srgbClr val="007C6A"/>
                </a:solidFill>
                <a:latin typeface="Verdana" panose="020B0604030504040204" pitchFamily="34" charset="0"/>
              </a:rPr>
              <a:t>同上，改为从大到小排列。</a:t>
            </a:r>
            <a:r>
              <a:rPr lang="en-US" altLang="zh-CN" dirty="0">
                <a:solidFill>
                  <a:srgbClr val="007C6A"/>
                </a:solidFill>
                <a:latin typeface="Verdana" panose="020B0604030504040204" pitchFamily="34" charset="0"/>
              </a:rPr>
              <a:t> </a:t>
            </a:r>
            <a:endParaRPr lang="zh-CN" altLang="en-US" dirty="0">
              <a:solidFill>
                <a:srgbClr val="007C6A"/>
              </a:solidFill>
              <a:latin typeface="Verdana" panose="020B0604030504040204" pitchFamily="34" charset="0"/>
            </a:endParaRPr>
          </a:p>
        </p:txBody>
      </p:sp>
    </p:spTree>
    <p:custDataLst>
      <p:tags r:id="rId1"/>
    </p:custData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9251" y="117"/>
            <a:ext cx="3020379"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a:t>
            </a:r>
            <a:r>
              <a:rPr lang="en-US" altLang="zh-CN" sz="2000" dirty="0" err="1">
                <a:effectLst>
                  <a:outerShdw blurRad="38100" dist="19050" dir="2700000" algn="tl" rotWithShape="0">
                    <a:schemeClr val="dk1">
                      <a:alpha val="40000"/>
                    </a:schemeClr>
                  </a:outerShdw>
                </a:effectLst>
              </a:rPr>
              <a:t>zset</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14" name="矩形 13"/>
          <p:cNvSpPr/>
          <p:nvPr/>
        </p:nvSpPr>
        <p:spPr>
          <a:xfrm>
            <a:off x="359419" y="1498441"/>
            <a:ext cx="8280920" cy="369332"/>
          </a:xfrm>
          <a:prstGeom prst="rect">
            <a:avLst/>
          </a:prstGeom>
        </p:spPr>
        <p:txBody>
          <a:bodyPr wrap="square">
            <a:spAutoFit/>
          </a:bodyPr>
          <a:lstStyle/>
          <a:p>
            <a:pPr marL="285750" indent="-285750">
              <a:buFont typeface="Wingdings" panose="05000000000000000000" pitchFamily="2" charset="2"/>
              <a:buChar char="Ø"/>
            </a:pPr>
            <a:r>
              <a:rPr lang="en-US" altLang="zh-CN">
                <a:solidFill>
                  <a:srgbClr val="007C6A"/>
                </a:solidFill>
                <a:latin typeface="Verdana" panose="020B0604030504040204" pitchFamily="34" charset="0"/>
              </a:rPr>
              <a:t> </a:t>
            </a:r>
            <a:r>
              <a:rPr lang="en-US" altLang="zh-CN" err="1">
                <a:solidFill>
                  <a:srgbClr val="007C6A"/>
                </a:solidFill>
                <a:latin typeface="Verdana" panose="020B0604030504040204" pitchFamily="34" charset="0"/>
              </a:rPr>
              <a:t>zrem</a:t>
            </a:r>
            <a:r>
              <a:rPr lang="en-US" altLang="zh-CN">
                <a:solidFill>
                  <a:srgbClr val="007C6A"/>
                </a:solidFill>
                <a:latin typeface="Verdana" panose="020B0604030504040204" pitchFamily="34" charset="0"/>
              </a:rPr>
              <a:t>  &lt;key&gt;  &lt;value&gt;  </a:t>
            </a:r>
          </a:p>
        </p:txBody>
      </p:sp>
      <p:sp>
        <p:nvSpPr>
          <p:cNvPr id="15" name="矩形 14"/>
          <p:cNvSpPr/>
          <p:nvPr/>
        </p:nvSpPr>
        <p:spPr>
          <a:xfrm>
            <a:off x="1055103" y="1832136"/>
            <a:ext cx="7416824" cy="387991"/>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dirty="0">
                <a:solidFill>
                  <a:srgbClr val="007C6A"/>
                </a:solidFill>
                <a:latin typeface="Verdana" panose="020B0604030504040204" pitchFamily="34" charset="0"/>
              </a:rPr>
              <a:t>删除该集合下，指定值的元素</a:t>
            </a:r>
            <a:r>
              <a:rPr lang="en-US" altLang="zh-CN" dirty="0">
                <a:solidFill>
                  <a:srgbClr val="007C6A"/>
                </a:solidFill>
                <a:latin typeface="Verdana" panose="020B0604030504040204" pitchFamily="34" charset="0"/>
              </a:rPr>
              <a:t> </a:t>
            </a:r>
            <a:endParaRPr lang="zh-CN" altLang="en-US" dirty="0">
              <a:solidFill>
                <a:srgbClr val="007C6A"/>
              </a:solidFill>
              <a:latin typeface="Verdana" panose="020B0604030504040204" pitchFamily="34" charset="0"/>
            </a:endParaRPr>
          </a:p>
        </p:txBody>
      </p:sp>
      <p:sp>
        <p:nvSpPr>
          <p:cNvPr id="16" name="矩形 15"/>
          <p:cNvSpPr/>
          <p:nvPr/>
        </p:nvSpPr>
        <p:spPr>
          <a:xfrm>
            <a:off x="344118" y="2624466"/>
            <a:ext cx="5579842" cy="369332"/>
          </a:xfrm>
          <a:prstGeom prst="rect">
            <a:avLst/>
          </a:prstGeom>
        </p:spPr>
        <p:txBody>
          <a:bodyPr wrap="square">
            <a:spAutoFit/>
          </a:bodyPr>
          <a:lstStyle/>
          <a:p>
            <a:pPr marL="285750" indent="-285750">
              <a:buFont typeface="Wingdings" panose="05000000000000000000" pitchFamily="2" charset="2"/>
              <a:buChar char="Ø"/>
            </a:pPr>
            <a:r>
              <a:rPr lang="en-US" altLang="zh-CN">
                <a:solidFill>
                  <a:srgbClr val="007C6A"/>
                </a:solidFill>
                <a:latin typeface="Verdana" panose="020B0604030504040204" pitchFamily="34" charset="0"/>
              </a:rPr>
              <a:t> </a:t>
            </a:r>
            <a:r>
              <a:rPr lang="en-US" altLang="zh-CN" err="1">
                <a:solidFill>
                  <a:srgbClr val="007C6A"/>
                </a:solidFill>
                <a:latin typeface="Verdana" panose="020B0604030504040204" pitchFamily="34" charset="0"/>
              </a:rPr>
              <a:t>zcount</a:t>
            </a:r>
            <a:r>
              <a:rPr lang="en-US" altLang="zh-CN">
                <a:solidFill>
                  <a:srgbClr val="007C6A"/>
                </a:solidFill>
                <a:latin typeface="Verdana" panose="020B0604030504040204" pitchFamily="34" charset="0"/>
              </a:rPr>
              <a:t> &lt;key&gt;  &lt;min&gt;  &lt;max&gt; </a:t>
            </a:r>
          </a:p>
        </p:txBody>
      </p:sp>
      <p:sp>
        <p:nvSpPr>
          <p:cNvPr id="17" name="矩形 16"/>
          <p:cNvSpPr/>
          <p:nvPr/>
        </p:nvSpPr>
        <p:spPr>
          <a:xfrm>
            <a:off x="1055103" y="3040715"/>
            <a:ext cx="4997598"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dirty="0">
                <a:solidFill>
                  <a:srgbClr val="007C6A"/>
                </a:solidFill>
                <a:latin typeface="Verdana" panose="020B0604030504040204" pitchFamily="34" charset="0"/>
              </a:rPr>
              <a:t>统计该集合，分数区间内的元素个数</a:t>
            </a:r>
            <a:r>
              <a:rPr lang="en-US" altLang="zh-CN" dirty="0">
                <a:solidFill>
                  <a:srgbClr val="007C6A"/>
                </a:solidFill>
                <a:latin typeface="Verdana" panose="020B0604030504040204" pitchFamily="34" charset="0"/>
              </a:rPr>
              <a:t> </a:t>
            </a:r>
            <a:endParaRPr lang="zh-CN" altLang="en-US" dirty="0">
              <a:solidFill>
                <a:srgbClr val="007C6A"/>
              </a:solidFill>
              <a:latin typeface="Verdana" panose="020B0604030504040204" pitchFamily="34" charset="0"/>
            </a:endParaRPr>
          </a:p>
        </p:txBody>
      </p:sp>
      <p:sp>
        <p:nvSpPr>
          <p:cNvPr id="18" name="矩形 17"/>
          <p:cNvSpPr/>
          <p:nvPr/>
        </p:nvSpPr>
        <p:spPr>
          <a:xfrm>
            <a:off x="344118" y="3899442"/>
            <a:ext cx="5579842" cy="369332"/>
          </a:xfrm>
          <a:prstGeom prst="rect">
            <a:avLst/>
          </a:prstGeom>
        </p:spPr>
        <p:txBody>
          <a:bodyPr wrap="square">
            <a:spAutoFit/>
          </a:bodyPr>
          <a:lstStyle/>
          <a:p>
            <a:pPr marL="285750" indent="-285750">
              <a:buFont typeface="Wingdings" panose="05000000000000000000" pitchFamily="2" charset="2"/>
              <a:buChar char="Ø"/>
            </a:pPr>
            <a:r>
              <a:rPr lang="en-US" altLang="zh-CN" dirty="0">
                <a:solidFill>
                  <a:srgbClr val="007C6A"/>
                </a:solidFill>
                <a:latin typeface="Verdana" panose="020B0604030504040204" pitchFamily="34" charset="0"/>
              </a:rPr>
              <a:t> </a:t>
            </a:r>
            <a:r>
              <a:rPr lang="en-US" altLang="zh-CN" dirty="0" err="1">
                <a:solidFill>
                  <a:srgbClr val="007C6A"/>
                </a:solidFill>
                <a:latin typeface="Verdana" panose="020B0604030504040204" pitchFamily="34" charset="0"/>
              </a:rPr>
              <a:t>zrank</a:t>
            </a:r>
            <a:r>
              <a:rPr lang="en-US" altLang="zh-CN" dirty="0">
                <a:solidFill>
                  <a:srgbClr val="007C6A"/>
                </a:solidFill>
                <a:latin typeface="Verdana" panose="020B0604030504040204" pitchFamily="34" charset="0"/>
              </a:rPr>
              <a:t> &lt;key&gt;  &lt;value&gt; </a:t>
            </a:r>
          </a:p>
        </p:txBody>
      </p:sp>
      <p:sp>
        <p:nvSpPr>
          <p:cNvPr id="19" name="矩形 18"/>
          <p:cNvSpPr/>
          <p:nvPr/>
        </p:nvSpPr>
        <p:spPr>
          <a:xfrm>
            <a:off x="1076314" y="4710768"/>
            <a:ext cx="4997598" cy="424732"/>
          </a:xfrm>
          <a:prstGeom prst="rect">
            <a:avLst/>
          </a:prstGeom>
        </p:spPr>
        <p:txBody>
          <a:bodyPr wrap="square">
            <a:spAutoFit/>
          </a:bodyPr>
          <a:lstStyle/>
          <a:p>
            <a:pPr marL="285750" indent="-285750">
              <a:lnSpc>
                <a:spcPct val="120000"/>
              </a:lnSpc>
              <a:buFont typeface="Arial" panose="020B0604020202020204" pitchFamily="34" charset="0"/>
              <a:buChar char="•"/>
            </a:pPr>
            <a:endParaRPr lang="zh-CN" altLang="en-US">
              <a:solidFill>
                <a:srgbClr val="007C6A"/>
              </a:solidFill>
              <a:latin typeface="Verdana" panose="020B0604030504040204" pitchFamily="34" charset="0"/>
            </a:endParaRPr>
          </a:p>
        </p:txBody>
      </p:sp>
      <p:sp>
        <p:nvSpPr>
          <p:cNvPr id="20" name="矩形 19"/>
          <p:cNvSpPr/>
          <p:nvPr/>
        </p:nvSpPr>
        <p:spPr>
          <a:xfrm>
            <a:off x="1076314" y="4286036"/>
            <a:ext cx="4997598"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dirty="0">
                <a:solidFill>
                  <a:srgbClr val="007C6A"/>
                </a:solidFill>
                <a:latin typeface="Verdana" panose="020B0604030504040204" pitchFamily="34" charset="0"/>
              </a:rPr>
              <a:t>返回该值在集合中的排名，从</a:t>
            </a:r>
            <a:r>
              <a:rPr lang="en-US" altLang="zh-CN" dirty="0">
                <a:solidFill>
                  <a:srgbClr val="007C6A"/>
                </a:solidFill>
                <a:latin typeface="Verdana" panose="020B0604030504040204" pitchFamily="34" charset="0"/>
              </a:rPr>
              <a:t>0</a:t>
            </a:r>
            <a:r>
              <a:rPr lang="zh-CN" altLang="en-US" dirty="0">
                <a:solidFill>
                  <a:srgbClr val="007C6A"/>
                </a:solidFill>
                <a:latin typeface="Verdana" panose="020B0604030504040204" pitchFamily="34" charset="0"/>
              </a:rPr>
              <a:t>开始。</a:t>
            </a:r>
          </a:p>
        </p:txBody>
      </p:sp>
      <p:sp>
        <p:nvSpPr>
          <p:cNvPr id="21" name="矩形 20"/>
          <p:cNvSpPr/>
          <p:nvPr/>
        </p:nvSpPr>
        <p:spPr>
          <a:xfrm>
            <a:off x="359419" y="465571"/>
            <a:ext cx="6744355" cy="369332"/>
          </a:xfrm>
          <a:prstGeom prst="rect">
            <a:avLst/>
          </a:prstGeom>
        </p:spPr>
        <p:txBody>
          <a:bodyPr wrap="square">
            <a:spAutoFit/>
          </a:bodyPr>
          <a:lstStyle/>
          <a:p>
            <a:pPr marL="285750" indent="-285750">
              <a:buFont typeface="Wingdings" panose="05000000000000000000" pitchFamily="2" charset="2"/>
              <a:buChar char="Ø"/>
            </a:pPr>
            <a:r>
              <a:rPr lang="en-US" altLang="zh-CN" err="1">
                <a:solidFill>
                  <a:srgbClr val="007C6A"/>
                </a:solidFill>
                <a:latin typeface="Verdana" panose="020B0604030504040204" pitchFamily="34" charset="0"/>
              </a:rPr>
              <a:t>zincrby</a:t>
            </a:r>
            <a:r>
              <a:rPr lang="en-US" altLang="zh-CN">
                <a:solidFill>
                  <a:srgbClr val="007C6A"/>
                </a:solidFill>
                <a:latin typeface="Verdana" panose="020B0604030504040204" pitchFamily="34" charset="0"/>
              </a:rPr>
              <a:t> &lt;key&gt; &lt;increment&gt; &lt;value&gt;</a:t>
            </a:r>
            <a:endParaRPr lang="zh-CN" altLang="en-US">
              <a:solidFill>
                <a:srgbClr val="007C6A"/>
              </a:solidFill>
              <a:latin typeface="Verdana" panose="020B0604030504040204" pitchFamily="34" charset="0"/>
            </a:endParaRPr>
          </a:p>
        </p:txBody>
      </p:sp>
      <p:sp>
        <p:nvSpPr>
          <p:cNvPr id="22" name="矩形 21"/>
          <p:cNvSpPr/>
          <p:nvPr/>
        </p:nvSpPr>
        <p:spPr>
          <a:xfrm>
            <a:off x="1055103" y="859963"/>
            <a:ext cx="7416824"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dirty="0">
                <a:solidFill>
                  <a:srgbClr val="007C6A"/>
                </a:solidFill>
                <a:latin typeface="Verdana" panose="020B0604030504040204" pitchFamily="34" charset="0"/>
              </a:rPr>
              <a:t>为元素的</a:t>
            </a:r>
            <a:r>
              <a:rPr lang="en-US" altLang="zh-CN" dirty="0">
                <a:solidFill>
                  <a:srgbClr val="007C6A"/>
                </a:solidFill>
                <a:latin typeface="Verdana" panose="020B0604030504040204" pitchFamily="34" charset="0"/>
              </a:rPr>
              <a:t>score</a:t>
            </a:r>
            <a:r>
              <a:rPr lang="zh-CN" altLang="en-US" dirty="0">
                <a:solidFill>
                  <a:srgbClr val="007C6A"/>
                </a:solidFill>
                <a:latin typeface="Verdana" panose="020B0604030504040204" pitchFamily="34" charset="0"/>
              </a:rPr>
              <a:t>加上增量</a:t>
            </a:r>
          </a:p>
        </p:txBody>
      </p:sp>
    </p:spTree>
    <p:custDataLst>
      <p:tags r:id="rId1"/>
    </p:custData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9251" y="117"/>
            <a:ext cx="3020379"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a:t>
            </a:r>
            <a:r>
              <a:rPr lang="en-US" altLang="zh-CN" sz="2000" dirty="0" err="1">
                <a:effectLst>
                  <a:outerShdw blurRad="38100" dist="19050" dir="2700000" algn="tl" rotWithShape="0">
                    <a:schemeClr val="dk1">
                      <a:alpha val="40000"/>
                    </a:schemeClr>
                  </a:outerShdw>
                </a:effectLst>
              </a:rPr>
              <a:t>zset</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12" name="矩形 11"/>
          <p:cNvSpPr/>
          <p:nvPr/>
        </p:nvSpPr>
        <p:spPr>
          <a:xfrm>
            <a:off x="579251" y="899930"/>
            <a:ext cx="6744355" cy="461665"/>
          </a:xfrm>
          <a:prstGeom prst="rect">
            <a:avLst/>
          </a:prstGeom>
        </p:spPr>
        <p:txBody>
          <a:bodyPr wrap="square">
            <a:spAutoFit/>
          </a:bodyPr>
          <a:lstStyle/>
          <a:p>
            <a:pPr marL="285750" indent="-285750">
              <a:buFont typeface="Wingdings" panose="05000000000000000000" pitchFamily="2" charset="2"/>
              <a:buChar char="Ø"/>
            </a:pPr>
            <a:r>
              <a:rPr lang="zh-CN" altLang="en-US" sz="2400" dirty="0">
                <a:solidFill>
                  <a:srgbClr val="007C6A"/>
                </a:solidFill>
                <a:latin typeface="Verdana" panose="020B0604030504040204" pitchFamily="34" charset="0"/>
              </a:rPr>
              <a:t>如何利用</a:t>
            </a:r>
            <a:r>
              <a:rPr lang="en-US" altLang="zh-CN" sz="2400" dirty="0" err="1">
                <a:solidFill>
                  <a:srgbClr val="007C6A"/>
                </a:solidFill>
                <a:latin typeface="Verdana" panose="020B0604030504040204" pitchFamily="34" charset="0"/>
              </a:rPr>
              <a:t>zset</a:t>
            </a:r>
            <a:r>
              <a:rPr lang="zh-CN" altLang="en-US" sz="2400" dirty="0">
                <a:solidFill>
                  <a:srgbClr val="007C6A"/>
                </a:solidFill>
                <a:latin typeface="Verdana" panose="020B0604030504040204" pitchFamily="34" charset="0"/>
              </a:rPr>
              <a:t>实现一个文章访问量的排行榜？</a:t>
            </a:r>
          </a:p>
        </p:txBody>
      </p:sp>
    </p:spTree>
    <p:custDataLst>
      <p:tags r:id="rId1"/>
    </p:custData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3" name="矩形 32"/>
          <p:cNvSpPr/>
          <p:nvPr/>
        </p:nvSpPr>
        <p:spPr>
          <a:xfrm>
            <a:off x="2618359" y="1071926"/>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37260" y="429260"/>
            <a:ext cx="1402080" cy="829945"/>
          </a:xfrm>
          <a:prstGeom prst="rect">
            <a:avLst/>
          </a:prstGeom>
          <a:noFill/>
          <a:ln>
            <a:noFill/>
          </a:ln>
        </p:spPr>
        <p:txBody>
          <a:bodyPr wrap="square" rtlCol="0" anchor="t">
            <a:spAutoFit/>
          </a:bodyPr>
          <a:lstStyle/>
          <a:p>
            <a:pPr algn="ctr"/>
            <a:r>
              <a:rPr lang="zh-CN" altLang="en-US" sz="4800" b="1">
                <a:solidFill>
                  <a:schemeClr val="bg1"/>
                </a:solidFill>
                <a:effectLst>
                  <a:outerShdw blurRad="38100" dist="19050" dir="2700000" algn="tl" rotWithShape="0">
                    <a:schemeClr val="dk1">
                      <a:alpha val="40000"/>
                    </a:schemeClr>
                  </a:outerShdw>
                </a:effectLst>
              </a:rPr>
              <a:t>目录</a:t>
            </a:r>
          </a:p>
        </p:txBody>
      </p:sp>
      <p:sp>
        <p:nvSpPr>
          <p:cNvPr id="6" name="矩形 5"/>
          <p:cNvSpPr/>
          <p:nvPr/>
        </p:nvSpPr>
        <p:spPr>
          <a:xfrm>
            <a:off x="2613407" y="72163"/>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613407" y="559943"/>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对角圆角矩形 10"/>
          <p:cNvSpPr/>
          <p:nvPr/>
        </p:nvSpPr>
        <p:spPr>
          <a:xfrm>
            <a:off x="3409061" y="121158"/>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对角圆角矩形 12"/>
          <p:cNvSpPr/>
          <p:nvPr/>
        </p:nvSpPr>
        <p:spPr>
          <a:xfrm>
            <a:off x="3409061" y="626618"/>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简介安装</a:t>
            </a:r>
            <a:endParaRPr lang="zh-CN" altLang="en-US" sz="2000" dirty="0"/>
          </a:p>
        </p:txBody>
      </p:sp>
      <p:sp>
        <p:nvSpPr>
          <p:cNvPr id="16" name="矩形 15"/>
          <p:cNvSpPr/>
          <p:nvPr/>
        </p:nvSpPr>
        <p:spPr>
          <a:xfrm>
            <a:off x="2591182" y="-18795"/>
            <a:ext cx="415290"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1</a:t>
            </a:r>
          </a:p>
        </p:txBody>
      </p:sp>
      <p:sp>
        <p:nvSpPr>
          <p:cNvPr id="17" name="矩形 16"/>
          <p:cNvSpPr/>
          <p:nvPr/>
        </p:nvSpPr>
        <p:spPr>
          <a:xfrm>
            <a:off x="2600707" y="468503"/>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2</a:t>
            </a:r>
          </a:p>
        </p:txBody>
      </p:sp>
      <p:sp>
        <p:nvSpPr>
          <p:cNvPr id="18" name="矩形 17"/>
          <p:cNvSpPr/>
          <p:nvPr/>
        </p:nvSpPr>
        <p:spPr>
          <a:xfrm>
            <a:off x="2535873" y="968528"/>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3</a:t>
            </a:r>
          </a:p>
        </p:txBody>
      </p:sp>
      <p:sp>
        <p:nvSpPr>
          <p:cNvPr id="20" name="矩形 19"/>
          <p:cNvSpPr/>
          <p:nvPr/>
        </p:nvSpPr>
        <p:spPr>
          <a:xfrm>
            <a:off x="3694048" y="97320"/>
            <a:ext cx="2542032"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NoSQL</a:t>
            </a:r>
            <a:r>
              <a:rPr lang="zh-CN" altLang="en-US" sz="2000" dirty="0">
                <a:solidFill>
                  <a:schemeClr val="bg1"/>
                </a:solidFill>
                <a:effectLst>
                  <a:outerShdw blurRad="38100" dist="19050" dir="2700000" algn="tl" rotWithShape="0">
                    <a:schemeClr val="dk1">
                      <a:alpha val="40000"/>
                    </a:schemeClr>
                  </a:outerShdw>
                </a:effectLst>
              </a:rPr>
              <a:t>数据库简介</a:t>
            </a:r>
          </a:p>
        </p:txBody>
      </p:sp>
      <p:sp>
        <p:nvSpPr>
          <p:cNvPr id="35" name="对角圆角矩形 10"/>
          <p:cNvSpPr/>
          <p:nvPr/>
        </p:nvSpPr>
        <p:spPr>
          <a:xfrm>
            <a:off x="3426523" y="1103566"/>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3715574" y="1091547"/>
            <a:ext cx="2498979"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五大数据类型</a:t>
            </a:r>
          </a:p>
        </p:txBody>
      </p:sp>
      <p:sp>
        <p:nvSpPr>
          <p:cNvPr id="37" name="矩形 36"/>
          <p:cNvSpPr/>
          <p:nvPr/>
        </p:nvSpPr>
        <p:spPr>
          <a:xfrm>
            <a:off x="2619503" y="1517015"/>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对角圆角矩形 12"/>
          <p:cNvSpPr/>
          <p:nvPr/>
        </p:nvSpPr>
        <p:spPr>
          <a:xfrm>
            <a:off x="3415157" y="1583690"/>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相关配置</a:t>
            </a:r>
            <a:endParaRPr lang="zh-CN" altLang="en-US" sz="2000" dirty="0"/>
          </a:p>
        </p:txBody>
      </p:sp>
      <p:sp>
        <p:nvSpPr>
          <p:cNvPr id="39" name="矩形 38"/>
          <p:cNvSpPr/>
          <p:nvPr/>
        </p:nvSpPr>
        <p:spPr>
          <a:xfrm>
            <a:off x="2606803" y="1425575"/>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4</a:t>
            </a:r>
          </a:p>
        </p:txBody>
      </p:sp>
      <p:sp>
        <p:nvSpPr>
          <p:cNvPr id="40" name="矩形 39"/>
          <p:cNvSpPr/>
          <p:nvPr/>
        </p:nvSpPr>
        <p:spPr>
          <a:xfrm>
            <a:off x="2612263" y="2028998"/>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2529777" y="1925600"/>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5</a:t>
            </a:r>
          </a:p>
        </p:txBody>
      </p:sp>
      <p:sp>
        <p:nvSpPr>
          <p:cNvPr id="42" name="对角圆角矩形 10"/>
          <p:cNvSpPr/>
          <p:nvPr/>
        </p:nvSpPr>
        <p:spPr>
          <a:xfrm>
            <a:off x="3420427" y="2060638"/>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3420427" y="2036923"/>
            <a:ext cx="3089275"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的</a:t>
            </a:r>
            <a:r>
              <a:rPr lang="en-US" altLang="zh-CN" sz="2000" dirty="0">
                <a:solidFill>
                  <a:schemeClr val="bg1"/>
                </a:solidFill>
                <a:effectLst>
                  <a:outerShdw blurRad="38100" dist="19050" dir="2700000" algn="tl" rotWithShape="0">
                    <a:schemeClr val="dk1">
                      <a:alpha val="40000"/>
                    </a:schemeClr>
                  </a:outerShdw>
                </a:effectLst>
              </a:rPr>
              <a:t>java</a:t>
            </a:r>
            <a:r>
              <a:rPr lang="zh-CN" altLang="en-US" sz="2000" dirty="0">
                <a:solidFill>
                  <a:schemeClr val="bg1"/>
                </a:solidFill>
                <a:effectLst>
                  <a:outerShdw blurRad="38100" dist="19050" dir="2700000" algn="tl" rotWithShape="0">
                    <a:schemeClr val="dk1">
                      <a:alpha val="40000"/>
                    </a:schemeClr>
                  </a:outerShdw>
                </a:effectLst>
              </a:rPr>
              <a:t>客户端</a:t>
            </a:r>
            <a:r>
              <a:rPr lang="en-US" altLang="zh-CN" sz="2000" dirty="0" err="1">
                <a:solidFill>
                  <a:schemeClr val="bg1"/>
                </a:solidFill>
                <a:effectLst>
                  <a:outerShdw blurRad="38100" dist="19050" dir="2700000" algn="tl" rotWithShape="0">
                    <a:schemeClr val="dk1">
                      <a:alpha val="40000"/>
                    </a:schemeClr>
                  </a:outerShdw>
                </a:effectLst>
              </a:rPr>
              <a:t>Jedis</a:t>
            </a:r>
            <a:endParaRPr lang="zh-CN" altLang="en-US" sz="2000" dirty="0">
              <a:solidFill>
                <a:schemeClr val="bg1"/>
              </a:solidFill>
              <a:effectLst>
                <a:outerShdw blurRad="38100" dist="19050" dir="2700000" algn="tl" rotWithShape="0">
                  <a:schemeClr val="dk1">
                    <a:alpha val="40000"/>
                  </a:schemeClr>
                </a:outerShdw>
              </a:effectLst>
            </a:endParaRPr>
          </a:p>
        </p:txBody>
      </p:sp>
      <p:sp>
        <p:nvSpPr>
          <p:cNvPr id="44" name="矩形 43"/>
          <p:cNvSpPr/>
          <p:nvPr/>
        </p:nvSpPr>
        <p:spPr>
          <a:xfrm>
            <a:off x="3977767" y="4296710"/>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3972815" y="3296947"/>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3972815" y="3784727"/>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对角圆角矩形 10"/>
          <p:cNvSpPr/>
          <p:nvPr/>
        </p:nvSpPr>
        <p:spPr>
          <a:xfrm>
            <a:off x="4768469" y="3345942"/>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对角圆角矩形 12"/>
          <p:cNvSpPr/>
          <p:nvPr/>
        </p:nvSpPr>
        <p:spPr>
          <a:xfrm>
            <a:off x="4768469" y="3851402"/>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主从复制</a:t>
            </a:r>
            <a:endParaRPr lang="zh-CN" altLang="en-US" sz="2000" dirty="0"/>
          </a:p>
        </p:txBody>
      </p:sp>
      <p:sp>
        <p:nvSpPr>
          <p:cNvPr id="49" name="矩形 48"/>
          <p:cNvSpPr/>
          <p:nvPr/>
        </p:nvSpPr>
        <p:spPr>
          <a:xfrm>
            <a:off x="3960115" y="3693287"/>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8</a:t>
            </a:r>
          </a:p>
        </p:txBody>
      </p:sp>
      <p:sp>
        <p:nvSpPr>
          <p:cNvPr id="50" name="矩形 49"/>
          <p:cNvSpPr/>
          <p:nvPr/>
        </p:nvSpPr>
        <p:spPr>
          <a:xfrm>
            <a:off x="3895281" y="4193312"/>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9</a:t>
            </a:r>
          </a:p>
        </p:txBody>
      </p:sp>
      <p:sp>
        <p:nvSpPr>
          <p:cNvPr id="51" name="矩形 50"/>
          <p:cNvSpPr/>
          <p:nvPr/>
        </p:nvSpPr>
        <p:spPr>
          <a:xfrm>
            <a:off x="5205984" y="3297809"/>
            <a:ext cx="2249170"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持久化</a:t>
            </a:r>
          </a:p>
        </p:txBody>
      </p:sp>
      <p:sp>
        <p:nvSpPr>
          <p:cNvPr id="52" name="对角圆角矩形 10"/>
          <p:cNvSpPr/>
          <p:nvPr/>
        </p:nvSpPr>
        <p:spPr>
          <a:xfrm>
            <a:off x="4785931" y="4328350"/>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5188077" y="4316196"/>
            <a:ext cx="2249170"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集群</a:t>
            </a:r>
          </a:p>
        </p:txBody>
      </p:sp>
      <p:sp>
        <p:nvSpPr>
          <p:cNvPr id="54" name="矩形 53"/>
          <p:cNvSpPr/>
          <p:nvPr/>
        </p:nvSpPr>
        <p:spPr>
          <a:xfrm>
            <a:off x="3978911" y="2815463"/>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对角圆角矩形 12"/>
          <p:cNvSpPr/>
          <p:nvPr/>
        </p:nvSpPr>
        <p:spPr>
          <a:xfrm>
            <a:off x="4774565" y="2882138"/>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事务</a:t>
            </a:r>
            <a:endParaRPr lang="zh-CN" altLang="en-US" sz="2000" dirty="0"/>
          </a:p>
        </p:txBody>
      </p:sp>
      <p:sp>
        <p:nvSpPr>
          <p:cNvPr id="56" name="矩形 55"/>
          <p:cNvSpPr/>
          <p:nvPr/>
        </p:nvSpPr>
        <p:spPr>
          <a:xfrm>
            <a:off x="3966211" y="2724023"/>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6</a:t>
            </a:r>
          </a:p>
        </p:txBody>
      </p:sp>
      <p:sp>
        <p:nvSpPr>
          <p:cNvPr id="57" name="矩形 56"/>
          <p:cNvSpPr/>
          <p:nvPr/>
        </p:nvSpPr>
        <p:spPr>
          <a:xfrm>
            <a:off x="3972815" y="3205476"/>
            <a:ext cx="415290"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7</a:t>
            </a:r>
          </a:p>
        </p:txBody>
      </p:sp>
      <p:sp>
        <p:nvSpPr>
          <p:cNvPr id="3" name="矩形 2"/>
          <p:cNvSpPr/>
          <p:nvPr/>
        </p:nvSpPr>
        <p:spPr>
          <a:xfrm>
            <a:off x="3420427" y="1563172"/>
            <a:ext cx="3089275" cy="400110"/>
          </a:xfrm>
          <a:prstGeom prst="rect">
            <a:avLst/>
          </a:prstGeom>
          <a:noFill/>
          <a:ln w="76200">
            <a:solidFill>
              <a:srgbClr val="00AF9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custDataLst>
      <p:tags r:id="rId1"/>
    </p:custData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9251" y="26504"/>
            <a:ext cx="1867819"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相关配置</a:t>
            </a:r>
          </a:p>
        </p:txBody>
      </p:sp>
      <p:sp>
        <p:nvSpPr>
          <p:cNvPr id="4" name="矩形 3"/>
          <p:cNvSpPr/>
          <p:nvPr/>
        </p:nvSpPr>
        <p:spPr>
          <a:xfrm>
            <a:off x="304529" y="560648"/>
            <a:ext cx="6744355" cy="400110"/>
          </a:xfrm>
          <a:prstGeom prst="rect">
            <a:avLst/>
          </a:prstGeom>
        </p:spPr>
        <p:txBody>
          <a:bodyPr wrap="square">
            <a:spAutoFit/>
          </a:bodyPr>
          <a:lstStyle/>
          <a:p>
            <a:pPr marL="285750" indent="-285750">
              <a:buFont typeface="Wingdings" panose="05000000000000000000" pitchFamily="2" charset="2"/>
              <a:buChar char="Ø"/>
            </a:pPr>
            <a:r>
              <a:rPr lang="zh-CN" altLang="en-US" sz="2000" b="1">
                <a:solidFill>
                  <a:srgbClr val="007C6A"/>
                </a:solidFill>
                <a:latin typeface="Verdana" panose="020B0604030504040204" pitchFamily="34" charset="0"/>
              </a:rPr>
              <a:t>计量单位说明</a:t>
            </a:r>
          </a:p>
        </p:txBody>
      </p:sp>
      <p:pic>
        <p:nvPicPr>
          <p:cNvPr id="6" name="图片 5"/>
          <p:cNvPicPr>
            <a:picLocks noChangeAspect="1"/>
          </p:cNvPicPr>
          <p:nvPr/>
        </p:nvPicPr>
        <p:blipFill>
          <a:blip r:embed="rId3"/>
          <a:stretch>
            <a:fillRect/>
          </a:stretch>
        </p:blipFill>
        <p:spPr>
          <a:xfrm>
            <a:off x="304529" y="1208720"/>
            <a:ext cx="8685501" cy="2592288"/>
          </a:xfrm>
          <a:prstGeom prst="rect">
            <a:avLst/>
          </a:prstGeom>
          <a:ln>
            <a:solidFill>
              <a:schemeClr val="accent1"/>
            </a:solidFill>
          </a:ln>
        </p:spPr>
      </p:pic>
      <p:sp>
        <p:nvSpPr>
          <p:cNvPr id="7" name="矩形 6"/>
          <p:cNvSpPr/>
          <p:nvPr/>
        </p:nvSpPr>
        <p:spPr>
          <a:xfrm>
            <a:off x="664569" y="4233056"/>
            <a:ext cx="6744355" cy="400110"/>
          </a:xfrm>
          <a:prstGeom prst="rect">
            <a:avLst/>
          </a:prstGeom>
        </p:spPr>
        <p:txBody>
          <a:bodyPr wrap="square">
            <a:spAutoFit/>
          </a:bodyPr>
          <a:lstStyle/>
          <a:p>
            <a:pPr marL="342900" indent="-342900">
              <a:buFont typeface="Wingdings" panose="05000000000000000000" pitchFamily="2" charset="2"/>
              <a:buChar char="Ø"/>
            </a:pPr>
            <a:r>
              <a:rPr lang="zh-CN" altLang="en-US" sz="2000" b="1">
                <a:solidFill>
                  <a:srgbClr val="007C6A"/>
                </a:solidFill>
                <a:latin typeface="Verdana" panose="020B0604030504040204" pitchFamily="34" charset="0"/>
              </a:rPr>
              <a:t>大小写不敏感</a:t>
            </a:r>
          </a:p>
        </p:txBody>
      </p:sp>
    </p:spTree>
    <p:custDataLst>
      <p:tags r:id="rId1"/>
    </p:custData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9251" y="26504"/>
            <a:ext cx="1867819"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相关配置</a:t>
            </a:r>
          </a:p>
        </p:txBody>
      </p:sp>
      <p:sp>
        <p:nvSpPr>
          <p:cNvPr id="8" name="矩形 7"/>
          <p:cNvSpPr/>
          <p:nvPr/>
        </p:nvSpPr>
        <p:spPr>
          <a:xfrm>
            <a:off x="342527" y="426614"/>
            <a:ext cx="6744355" cy="461665"/>
          </a:xfrm>
          <a:prstGeom prst="rect">
            <a:avLst/>
          </a:prstGeom>
        </p:spPr>
        <p:txBody>
          <a:bodyPr wrap="square">
            <a:spAutoFit/>
          </a:bodyPr>
          <a:lstStyle/>
          <a:p>
            <a:pPr marL="285750" indent="-285750">
              <a:buFont typeface="Wingdings" panose="05000000000000000000" pitchFamily="2" charset="2"/>
              <a:buChar char="Ø"/>
            </a:pPr>
            <a:r>
              <a:rPr lang="en-US" altLang="zh-CN" sz="2400">
                <a:solidFill>
                  <a:srgbClr val="007C6A"/>
                </a:solidFill>
                <a:latin typeface="Verdana" panose="020B0604030504040204" pitchFamily="34" charset="0"/>
              </a:rPr>
              <a:t>include</a:t>
            </a:r>
            <a:endParaRPr lang="zh-CN" altLang="en-US" sz="2400">
              <a:solidFill>
                <a:srgbClr val="007C6A"/>
              </a:solidFill>
              <a:latin typeface="Verdana" panose="020B0604030504040204" pitchFamily="34" charset="0"/>
            </a:endParaRPr>
          </a:p>
        </p:txBody>
      </p:sp>
      <p:pic>
        <p:nvPicPr>
          <p:cNvPr id="9" name="图片 8"/>
          <p:cNvPicPr>
            <a:picLocks noChangeAspect="1"/>
          </p:cNvPicPr>
          <p:nvPr/>
        </p:nvPicPr>
        <p:blipFill>
          <a:blip r:embed="rId3"/>
          <a:stretch>
            <a:fillRect/>
          </a:stretch>
        </p:blipFill>
        <p:spPr>
          <a:xfrm>
            <a:off x="558551" y="890655"/>
            <a:ext cx="6729228" cy="3090690"/>
          </a:xfrm>
          <a:prstGeom prst="rect">
            <a:avLst/>
          </a:prstGeom>
          <a:ln>
            <a:solidFill>
              <a:schemeClr val="accent1"/>
            </a:solidFill>
          </a:ln>
        </p:spPr>
      </p:pic>
      <p:sp>
        <p:nvSpPr>
          <p:cNvPr id="10" name="矩形 9"/>
          <p:cNvSpPr/>
          <p:nvPr/>
        </p:nvSpPr>
        <p:spPr>
          <a:xfrm>
            <a:off x="558551" y="3981345"/>
            <a:ext cx="7488832" cy="830997"/>
          </a:xfrm>
          <a:prstGeom prst="rect">
            <a:avLst/>
          </a:prstGeom>
        </p:spPr>
        <p:txBody>
          <a:bodyPr wrap="square">
            <a:spAutoFit/>
          </a:bodyPr>
          <a:lstStyle/>
          <a:p>
            <a:r>
              <a:rPr lang="zh-CN" altLang="en-US" sz="2400" dirty="0">
                <a:solidFill>
                  <a:srgbClr val="007C6A"/>
                </a:solidFill>
                <a:latin typeface="Verdana" panose="020B0604030504040204" pitchFamily="34" charset="0"/>
              </a:rPr>
              <a:t>类似</a:t>
            </a:r>
            <a:r>
              <a:rPr lang="en-US" altLang="zh-CN" sz="2400" dirty="0" err="1">
                <a:solidFill>
                  <a:srgbClr val="007C6A"/>
                </a:solidFill>
                <a:latin typeface="Verdana" panose="020B0604030504040204" pitchFamily="34" charset="0"/>
              </a:rPr>
              <a:t>jsp</a:t>
            </a:r>
            <a:r>
              <a:rPr lang="zh-CN" altLang="en-US" sz="2400" dirty="0">
                <a:solidFill>
                  <a:srgbClr val="007C6A"/>
                </a:solidFill>
                <a:latin typeface="Verdana" panose="020B0604030504040204" pitchFamily="34" charset="0"/>
              </a:rPr>
              <a:t>中的</a:t>
            </a:r>
            <a:r>
              <a:rPr lang="en-US" altLang="zh-CN" sz="2400" dirty="0">
                <a:solidFill>
                  <a:srgbClr val="007C6A"/>
                </a:solidFill>
                <a:latin typeface="Verdana" panose="020B0604030504040204" pitchFamily="34" charset="0"/>
              </a:rPr>
              <a:t>include</a:t>
            </a:r>
            <a:r>
              <a:rPr lang="zh-CN" altLang="en-US" sz="2400" dirty="0">
                <a:solidFill>
                  <a:srgbClr val="007C6A"/>
                </a:solidFill>
                <a:latin typeface="Verdana" panose="020B0604030504040204" pitchFamily="34" charset="0"/>
              </a:rPr>
              <a:t>，多实例的情况可以把公用的配置文件提取出来</a:t>
            </a:r>
          </a:p>
        </p:txBody>
      </p:sp>
    </p:spTree>
    <p:custDataLst>
      <p:tags r:id="rId1"/>
    </p:custData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9251" y="26504"/>
            <a:ext cx="1867819"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相关配置</a:t>
            </a:r>
          </a:p>
        </p:txBody>
      </p:sp>
      <p:sp>
        <p:nvSpPr>
          <p:cNvPr id="6" name="矩形 5"/>
          <p:cNvSpPr/>
          <p:nvPr/>
        </p:nvSpPr>
        <p:spPr>
          <a:xfrm>
            <a:off x="316023" y="521151"/>
            <a:ext cx="6744355" cy="461665"/>
          </a:xfrm>
          <a:prstGeom prst="rect">
            <a:avLst/>
          </a:prstGeom>
        </p:spPr>
        <p:txBody>
          <a:bodyPr wrap="square">
            <a:spAutoFit/>
          </a:bodyPr>
          <a:lstStyle/>
          <a:p>
            <a:pPr marL="285750" indent="-285750">
              <a:buFont typeface="Wingdings" panose="05000000000000000000" pitchFamily="2" charset="2"/>
              <a:buChar char="Ø"/>
            </a:pPr>
            <a:r>
              <a:rPr lang="en-US" altLang="zh-CN" sz="2400" err="1">
                <a:solidFill>
                  <a:srgbClr val="007C6A"/>
                </a:solidFill>
                <a:latin typeface="Verdana" panose="020B0604030504040204" pitchFamily="34" charset="0"/>
              </a:rPr>
              <a:t>ip</a:t>
            </a:r>
            <a:r>
              <a:rPr lang="zh-CN" altLang="en-US" sz="2400">
                <a:solidFill>
                  <a:srgbClr val="007C6A"/>
                </a:solidFill>
                <a:latin typeface="Verdana" panose="020B0604030504040204" pitchFamily="34" charset="0"/>
              </a:rPr>
              <a:t>地址的绑定</a:t>
            </a:r>
            <a:r>
              <a:rPr lang="en-US" altLang="zh-CN" sz="2400">
                <a:solidFill>
                  <a:srgbClr val="007C6A"/>
                </a:solidFill>
                <a:latin typeface="Verdana" panose="020B0604030504040204" pitchFamily="34" charset="0"/>
              </a:rPr>
              <a:t>(bind)</a:t>
            </a:r>
            <a:endParaRPr lang="zh-CN" altLang="en-US" sz="2400">
              <a:solidFill>
                <a:srgbClr val="007C6A"/>
              </a:solidFill>
              <a:latin typeface="Verdana" panose="020B0604030504040204" pitchFamily="34" charset="0"/>
            </a:endParaRPr>
          </a:p>
        </p:txBody>
      </p:sp>
      <p:sp>
        <p:nvSpPr>
          <p:cNvPr id="7" name="矩形 6"/>
          <p:cNvSpPr/>
          <p:nvPr/>
        </p:nvSpPr>
        <p:spPr>
          <a:xfrm>
            <a:off x="604055" y="1202972"/>
            <a:ext cx="7920880" cy="461665"/>
          </a:xfrm>
          <a:prstGeom prst="rect">
            <a:avLst/>
          </a:prstGeom>
        </p:spPr>
        <p:txBody>
          <a:bodyPr wrap="square">
            <a:spAutoFit/>
          </a:bodyPr>
          <a:lstStyle/>
          <a:p>
            <a:r>
              <a:rPr lang="zh-CN" altLang="en-US" sz="2400" dirty="0">
                <a:solidFill>
                  <a:srgbClr val="007C6A"/>
                </a:solidFill>
                <a:latin typeface="Verdana" panose="020B0604030504040204" pitchFamily="34" charset="0"/>
              </a:rPr>
              <a:t>默认情况</a:t>
            </a:r>
            <a:r>
              <a:rPr lang="en-US" altLang="zh-CN" sz="2400" dirty="0">
                <a:solidFill>
                  <a:srgbClr val="007C6A"/>
                </a:solidFill>
                <a:latin typeface="Verdana" panose="020B0604030504040204" pitchFamily="34" charset="0"/>
              </a:rPr>
              <a:t>bind=127.0.0.1</a:t>
            </a:r>
            <a:r>
              <a:rPr lang="zh-CN" altLang="en-US" sz="2400" dirty="0">
                <a:solidFill>
                  <a:srgbClr val="007C6A"/>
                </a:solidFill>
                <a:latin typeface="Verdana" panose="020B0604030504040204" pitchFamily="34" charset="0"/>
              </a:rPr>
              <a:t>只能接受本机的访问请求</a:t>
            </a:r>
          </a:p>
        </p:txBody>
      </p:sp>
      <p:sp>
        <p:nvSpPr>
          <p:cNvPr id="11" name="矩形 10"/>
          <p:cNvSpPr/>
          <p:nvPr/>
        </p:nvSpPr>
        <p:spPr>
          <a:xfrm>
            <a:off x="604055" y="1995060"/>
            <a:ext cx="7920880" cy="461665"/>
          </a:xfrm>
          <a:prstGeom prst="rect">
            <a:avLst/>
          </a:prstGeom>
        </p:spPr>
        <p:txBody>
          <a:bodyPr wrap="square">
            <a:spAutoFit/>
          </a:bodyPr>
          <a:lstStyle/>
          <a:p>
            <a:r>
              <a:rPr lang="zh-CN" altLang="en-US" sz="2400" dirty="0">
                <a:solidFill>
                  <a:srgbClr val="007C6A"/>
                </a:solidFill>
                <a:latin typeface="Verdana" panose="020B0604030504040204" pitchFamily="34" charset="0"/>
              </a:rPr>
              <a:t>不写的情况下，无限制接受任何</a:t>
            </a:r>
            <a:r>
              <a:rPr lang="en-US" altLang="zh-CN" sz="2400" dirty="0" err="1">
                <a:solidFill>
                  <a:srgbClr val="007C6A"/>
                </a:solidFill>
                <a:latin typeface="Verdana" panose="020B0604030504040204" pitchFamily="34" charset="0"/>
              </a:rPr>
              <a:t>ip</a:t>
            </a:r>
            <a:r>
              <a:rPr lang="zh-CN" altLang="en-US" sz="2400" dirty="0">
                <a:solidFill>
                  <a:srgbClr val="007C6A"/>
                </a:solidFill>
                <a:latin typeface="Verdana" panose="020B0604030504040204" pitchFamily="34" charset="0"/>
              </a:rPr>
              <a:t>地址的访问</a:t>
            </a:r>
          </a:p>
        </p:txBody>
      </p:sp>
      <p:sp>
        <p:nvSpPr>
          <p:cNvPr id="12" name="矩形 11"/>
          <p:cNvSpPr/>
          <p:nvPr/>
        </p:nvSpPr>
        <p:spPr>
          <a:xfrm>
            <a:off x="632655" y="2787148"/>
            <a:ext cx="7920880" cy="461665"/>
          </a:xfrm>
          <a:prstGeom prst="rect">
            <a:avLst/>
          </a:prstGeom>
        </p:spPr>
        <p:txBody>
          <a:bodyPr wrap="square">
            <a:spAutoFit/>
          </a:bodyPr>
          <a:lstStyle/>
          <a:p>
            <a:r>
              <a:rPr lang="zh-CN" altLang="en-US" sz="2400" dirty="0">
                <a:solidFill>
                  <a:srgbClr val="007C6A"/>
                </a:solidFill>
                <a:latin typeface="Verdana" panose="020B0604030504040204" pitchFamily="34" charset="0"/>
              </a:rPr>
              <a:t>生产环境肯定要写你应用服务器的地址</a:t>
            </a:r>
          </a:p>
        </p:txBody>
      </p:sp>
      <p:sp>
        <p:nvSpPr>
          <p:cNvPr id="13" name="矩形 12"/>
          <p:cNvSpPr/>
          <p:nvPr/>
        </p:nvSpPr>
        <p:spPr>
          <a:xfrm>
            <a:off x="604055" y="3583868"/>
            <a:ext cx="7532240" cy="830997"/>
          </a:xfrm>
          <a:prstGeom prst="rect">
            <a:avLst/>
          </a:prstGeom>
        </p:spPr>
        <p:txBody>
          <a:bodyPr wrap="square">
            <a:spAutoFit/>
          </a:bodyPr>
          <a:lstStyle/>
          <a:p>
            <a:r>
              <a:rPr lang="zh-CN" altLang="en-US" sz="2400" dirty="0">
                <a:solidFill>
                  <a:srgbClr val="007C6A"/>
                </a:solidFill>
              </a:rPr>
              <a:t>如果开启了protected-mode，那么在没有设定</a:t>
            </a:r>
            <a:r>
              <a:rPr lang="en-US" altLang="zh-CN" sz="2400" dirty="0">
                <a:solidFill>
                  <a:srgbClr val="007C6A"/>
                </a:solidFill>
              </a:rPr>
              <a:t>bind </a:t>
            </a:r>
            <a:r>
              <a:rPr lang="en-US" altLang="zh-CN" sz="2400" dirty="0" err="1">
                <a:solidFill>
                  <a:srgbClr val="007C6A"/>
                </a:solidFill>
              </a:rPr>
              <a:t>ip</a:t>
            </a:r>
            <a:r>
              <a:rPr lang="zh-CN" altLang="en-US" sz="2400" dirty="0">
                <a:solidFill>
                  <a:srgbClr val="007C6A"/>
                </a:solidFill>
              </a:rPr>
              <a:t>且没有设密码的情况下，</a:t>
            </a:r>
            <a:r>
              <a:rPr lang="en-US" altLang="zh-CN" sz="2400" dirty="0">
                <a:solidFill>
                  <a:srgbClr val="007C6A"/>
                </a:solidFill>
              </a:rPr>
              <a:t>Redis</a:t>
            </a:r>
            <a:r>
              <a:rPr lang="zh-CN" altLang="en-US" sz="2400" dirty="0">
                <a:solidFill>
                  <a:srgbClr val="007C6A"/>
                </a:solidFill>
              </a:rPr>
              <a:t>只允许接受本机的相应</a:t>
            </a:r>
          </a:p>
        </p:txBody>
      </p:sp>
    </p:spTree>
    <p:custDataLst>
      <p:tags r:id="rId1"/>
    </p:custData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9251" y="26504"/>
            <a:ext cx="1867819"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相关配置</a:t>
            </a:r>
          </a:p>
        </p:txBody>
      </p:sp>
      <p:sp>
        <p:nvSpPr>
          <p:cNvPr id="8" name="矩形 7"/>
          <p:cNvSpPr/>
          <p:nvPr/>
        </p:nvSpPr>
        <p:spPr>
          <a:xfrm>
            <a:off x="302771" y="547656"/>
            <a:ext cx="6744355" cy="461665"/>
          </a:xfrm>
          <a:prstGeom prst="rect">
            <a:avLst/>
          </a:prstGeom>
        </p:spPr>
        <p:txBody>
          <a:bodyPr wrap="square">
            <a:spAutoFit/>
          </a:bodyPr>
          <a:lstStyle/>
          <a:p>
            <a:pPr marL="285750" indent="-285750">
              <a:buFont typeface="Wingdings" panose="05000000000000000000" pitchFamily="2" charset="2"/>
              <a:buChar char="Ø"/>
            </a:pPr>
            <a:r>
              <a:rPr lang="en-US" altLang="zh-CN" sz="2400" err="1">
                <a:solidFill>
                  <a:srgbClr val="007C6A"/>
                </a:solidFill>
                <a:latin typeface="Verdana" panose="020B0604030504040204" pitchFamily="34" charset="0"/>
              </a:rPr>
              <a:t>tcp</a:t>
            </a:r>
            <a:r>
              <a:rPr lang="en-US" altLang="zh-CN" sz="2400">
                <a:solidFill>
                  <a:srgbClr val="007C6A"/>
                </a:solidFill>
                <a:latin typeface="Verdana" panose="020B0604030504040204" pitchFamily="34" charset="0"/>
              </a:rPr>
              <a:t>-backlog</a:t>
            </a:r>
            <a:endParaRPr lang="zh-CN" altLang="en-US" sz="2400">
              <a:solidFill>
                <a:srgbClr val="007C6A"/>
              </a:solidFill>
              <a:latin typeface="Verdana" panose="020B0604030504040204" pitchFamily="34" charset="0"/>
            </a:endParaRPr>
          </a:p>
        </p:txBody>
      </p:sp>
      <p:sp>
        <p:nvSpPr>
          <p:cNvPr id="9" name="矩形 8"/>
          <p:cNvSpPr/>
          <p:nvPr/>
        </p:nvSpPr>
        <p:spPr>
          <a:xfrm>
            <a:off x="590803" y="1229477"/>
            <a:ext cx="7920880" cy="461665"/>
          </a:xfrm>
          <a:prstGeom prst="rect">
            <a:avLst/>
          </a:prstGeom>
        </p:spPr>
        <p:txBody>
          <a:bodyPr wrap="square">
            <a:spAutoFit/>
          </a:bodyPr>
          <a:lstStyle/>
          <a:p>
            <a:r>
              <a:rPr lang="zh-CN" altLang="en-US" sz="2400" dirty="0">
                <a:solidFill>
                  <a:srgbClr val="007C6A"/>
                </a:solidFill>
                <a:latin typeface="Verdana" panose="020B0604030504040204" pitchFamily="34" charset="0"/>
              </a:rPr>
              <a:t>可以理解是一个请求到达后至到接受进程处理前的队列</a:t>
            </a:r>
          </a:p>
        </p:txBody>
      </p:sp>
      <p:sp>
        <p:nvSpPr>
          <p:cNvPr id="10" name="矩形 9"/>
          <p:cNvSpPr/>
          <p:nvPr/>
        </p:nvSpPr>
        <p:spPr>
          <a:xfrm>
            <a:off x="518795" y="1911298"/>
            <a:ext cx="7560840" cy="830997"/>
          </a:xfrm>
          <a:prstGeom prst="rect">
            <a:avLst/>
          </a:prstGeom>
        </p:spPr>
        <p:txBody>
          <a:bodyPr wrap="square">
            <a:spAutoFit/>
          </a:bodyPr>
          <a:lstStyle/>
          <a:p>
            <a:r>
              <a:rPr lang="zh-CN" altLang="en-US" sz="2400" dirty="0">
                <a:solidFill>
                  <a:srgbClr val="007C6A"/>
                </a:solidFill>
                <a:latin typeface="Verdana" panose="020B0604030504040204" pitchFamily="34" charset="0"/>
              </a:rPr>
              <a:t> </a:t>
            </a:r>
            <a:r>
              <a:rPr lang="en-US" altLang="zh-CN" sz="2400" dirty="0">
                <a:solidFill>
                  <a:srgbClr val="007C6A"/>
                </a:solidFill>
                <a:latin typeface="Verdana" panose="020B0604030504040204" pitchFamily="34" charset="0"/>
              </a:rPr>
              <a:t>backlog</a:t>
            </a:r>
            <a:r>
              <a:rPr lang="zh-CN" altLang="en-US" sz="2400" dirty="0">
                <a:solidFill>
                  <a:srgbClr val="007C6A"/>
                </a:solidFill>
                <a:latin typeface="Verdana" panose="020B0604030504040204" pitchFamily="34" charset="0"/>
              </a:rPr>
              <a:t>队列总和</a:t>
            </a:r>
            <a:r>
              <a:rPr lang="en-US" altLang="zh-CN" sz="2400" dirty="0">
                <a:solidFill>
                  <a:srgbClr val="007C6A"/>
                </a:solidFill>
                <a:latin typeface="Verdana" panose="020B0604030504040204" pitchFamily="34" charset="0"/>
              </a:rPr>
              <a:t>=</a:t>
            </a:r>
            <a:r>
              <a:rPr lang="zh-CN" altLang="en-US" sz="2400" dirty="0">
                <a:solidFill>
                  <a:srgbClr val="007C6A"/>
                </a:solidFill>
                <a:latin typeface="Verdana" panose="020B0604030504040204" pitchFamily="34" charset="0"/>
              </a:rPr>
              <a:t>未完成三次握手队列 </a:t>
            </a:r>
            <a:r>
              <a:rPr lang="en-US" altLang="zh-CN" sz="2400" dirty="0">
                <a:solidFill>
                  <a:srgbClr val="007C6A"/>
                </a:solidFill>
                <a:latin typeface="Verdana" panose="020B0604030504040204" pitchFamily="34" charset="0"/>
              </a:rPr>
              <a:t>+  </a:t>
            </a:r>
            <a:r>
              <a:rPr lang="zh-CN" altLang="en-US" sz="2400" dirty="0">
                <a:solidFill>
                  <a:srgbClr val="007C6A"/>
                </a:solidFill>
                <a:latin typeface="Verdana" panose="020B0604030504040204" pitchFamily="34" charset="0"/>
              </a:rPr>
              <a:t>已经完成三次握手队列 </a:t>
            </a:r>
          </a:p>
        </p:txBody>
      </p:sp>
      <p:sp>
        <p:nvSpPr>
          <p:cNvPr id="14" name="矩形 13"/>
          <p:cNvSpPr/>
          <p:nvPr/>
        </p:nvSpPr>
        <p:spPr>
          <a:xfrm>
            <a:off x="604176" y="3533733"/>
            <a:ext cx="7560840" cy="830997"/>
          </a:xfrm>
          <a:prstGeom prst="rect">
            <a:avLst/>
          </a:prstGeom>
        </p:spPr>
        <p:txBody>
          <a:bodyPr wrap="square">
            <a:spAutoFit/>
          </a:bodyPr>
          <a:lstStyle/>
          <a:p>
            <a:r>
              <a:rPr lang="zh-CN" altLang="en-US" sz="2400" dirty="0">
                <a:solidFill>
                  <a:srgbClr val="007C6A"/>
                </a:solidFill>
                <a:latin typeface="Verdana" panose="020B0604030504040204" pitchFamily="34" charset="0"/>
              </a:rPr>
              <a:t>高并发环境</a:t>
            </a:r>
            <a:r>
              <a:rPr lang="en-US" altLang="zh-CN" sz="2400" dirty="0" err="1">
                <a:solidFill>
                  <a:srgbClr val="007C6A"/>
                </a:solidFill>
                <a:latin typeface="Verdana" panose="020B0604030504040204" pitchFamily="34" charset="0"/>
              </a:rPr>
              <a:t>tcp</a:t>
            </a:r>
            <a:r>
              <a:rPr lang="en-US" altLang="zh-CN" sz="2400" dirty="0">
                <a:solidFill>
                  <a:srgbClr val="007C6A"/>
                </a:solidFill>
                <a:latin typeface="Verdana" panose="020B0604030504040204" pitchFamily="34" charset="0"/>
              </a:rPr>
              <a:t>-backlog </a:t>
            </a:r>
            <a:r>
              <a:rPr lang="zh-CN" altLang="en-US" sz="2400" dirty="0">
                <a:solidFill>
                  <a:srgbClr val="007C6A"/>
                </a:solidFill>
                <a:latin typeface="Verdana" panose="020B0604030504040204" pitchFamily="34" charset="0"/>
              </a:rPr>
              <a:t>设置值跟超时时限内的</a:t>
            </a:r>
            <a:r>
              <a:rPr lang="en-US" altLang="zh-CN" sz="2400" dirty="0">
                <a:solidFill>
                  <a:srgbClr val="007C6A"/>
                </a:solidFill>
                <a:latin typeface="Verdana" panose="020B0604030504040204" pitchFamily="34" charset="0"/>
              </a:rPr>
              <a:t>Redis</a:t>
            </a:r>
            <a:r>
              <a:rPr lang="zh-CN" altLang="en-US" sz="2400" dirty="0">
                <a:solidFill>
                  <a:srgbClr val="007C6A"/>
                </a:solidFill>
                <a:latin typeface="Verdana" panose="020B0604030504040204" pitchFamily="34" charset="0"/>
              </a:rPr>
              <a:t>吞吐量决定</a:t>
            </a:r>
          </a:p>
        </p:txBody>
      </p:sp>
    </p:spTree>
    <p:custDataLst>
      <p:tags r:id="rId1"/>
    </p:custData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9251" y="26504"/>
            <a:ext cx="1867819"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相关配置</a:t>
            </a:r>
          </a:p>
        </p:txBody>
      </p:sp>
      <p:sp>
        <p:nvSpPr>
          <p:cNvPr id="7" name="矩形 6"/>
          <p:cNvSpPr/>
          <p:nvPr/>
        </p:nvSpPr>
        <p:spPr>
          <a:xfrm>
            <a:off x="342527" y="627169"/>
            <a:ext cx="6744355" cy="461665"/>
          </a:xfrm>
          <a:prstGeom prst="rect">
            <a:avLst/>
          </a:prstGeom>
        </p:spPr>
        <p:txBody>
          <a:bodyPr wrap="square">
            <a:spAutoFit/>
          </a:bodyPr>
          <a:lstStyle/>
          <a:p>
            <a:pPr marL="285750" indent="-285750">
              <a:buFont typeface="Wingdings" panose="05000000000000000000" pitchFamily="2" charset="2"/>
              <a:buChar char="Ø"/>
            </a:pPr>
            <a:r>
              <a:rPr lang="en-US" altLang="zh-CN" sz="2400">
                <a:solidFill>
                  <a:srgbClr val="007C6A"/>
                </a:solidFill>
                <a:latin typeface="Verdana" panose="020B0604030504040204" pitchFamily="34" charset="0"/>
              </a:rPr>
              <a:t>timeout </a:t>
            </a:r>
            <a:endParaRPr lang="zh-CN" altLang="en-US" sz="2400">
              <a:solidFill>
                <a:srgbClr val="007C6A"/>
              </a:solidFill>
              <a:latin typeface="Verdana" panose="020B0604030504040204" pitchFamily="34" charset="0"/>
            </a:endParaRPr>
          </a:p>
        </p:txBody>
      </p:sp>
      <p:sp>
        <p:nvSpPr>
          <p:cNvPr id="11" name="矩形 10"/>
          <p:cNvSpPr/>
          <p:nvPr/>
        </p:nvSpPr>
        <p:spPr>
          <a:xfrm>
            <a:off x="774575" y="1236982"/>
            <a:ext cx="7920880" cy="461665"/>
          </a:xfrm>
          <a:prstGeom prst="rect">
            <a:avLst/>
          </a:prstGeom>
        </p:spPr>
        <p:txBody>
          <a:bodyPr wrap="square">
            <a:spAutoFit/>
          </a:bodyPr>
          <a:lstStyle/>
          <a:p>
            <a:r>
              <a:rPr lang="en-US" altLang="zh-CN" sz="2400" dirty="0">
                <a:solidFill>
                  <a:srgbClr val="007C6A"/>
                </a:solidFill>
                <a:latin typeface="Verdana" panose="020B0604030504040204" pitchFamily="34" charset="0"/>
              </a:rPr>
              <a:t> </a:t>
            </a:r>
            <a:r>
              <a:rPr lang="zh-CN" altLang="en-US" sz="2400" dirty="0">
                <a:solidFill>
                  <a:srgbClr val="007C6A"/>
                </a:solidFill>
                <a:latin typeface="Verdana" panose="020B0604030504040204" pitchFamily="34" charset="0"/>
              </a:rPr>
              <a:t>一个空闲的客户端维持多少秒会关闭，</a:t>
            </a:r>
            <a:r>
              <a:rPr lang="en-US" altLang="zh-CN" sz="2400" dirty="0">
                <a:solidFill>
                  <a:srgbClr val="007C6A"/>
                </a:solidFill>
                <a:latin typeface="Verdana" panose="020B0604030504040204" pitchFamily="34" charset="0"/>
              </a:rPr>
              <a:t>0</a:t>
            </a:r>
            <a:r>
              <a:rPr lang="zh-CN" altLang="en-US" sz="2400" dirty="0">
                <a:solidFill>
                  <a:srgbClr val="007C6A"/>
                </a:solidFill>
                <a:latin typeface="Verdana" panose="020B0604030504040204" pitchFamily="34" charset="0"/>
              </a:rPr>
              <a:t>为永不关闭。</a:t>
            </a:r>
          </a:p>
        </p:txBody>
      </p:sp>
      <p:sp>
        <p:nvSpPr>
          <p:cNvPr id="12" name="矩形 11"/>
          <p:cNvSpPr/>
          <p:nvPr/>
        </p:nvSpPr>
        <p:spPr>
          <a:xfrm>
            <a:off x="359460" y="2677142"/>
            <a:ext cx="6744355" cy="461665"/>
          </a:xfrm>
          <a:prstGeom prst="rect">
            <a:avLst/>
          </a:prstGeom>
        </p:spPr>
        <p:txBody>
          <a:bodyPr wrap="square">
            <a:spAutoFit/>
          </a:bodyPr>
          <a:lstStyle/>
          <a:p>
            <a:pPr marL="285750" indent="-285750">
              <a:buFont typeface="Wingdings" panose="05000000000000000000" pitchFamily="2" charset="2"/>
              <a:buChar char="Ø"/>
            </a:pPr>
            <a:r>
              <a:rPr lang="en-US" altLang="zh-CN" sz="2400" dirty="0">
                <a:solidFill>
                  <a:srgbClr val="007C6A"/>
                </a:solidFill>
                <a:latin typeface="Verdana" panose="020B0604030504040204" pitchFamily="34" charset="0"/>
              </a:rPr>
              <a:t>TCP keepalive</a:t>
            </a:r>
            <a:endParaRPr lang="zh-CN" altLang="en-US" sz="2400" dirty="0">
              <a:solidFill>
                <a:srgbClr val="007C6A"/>
              </a:solidFill>
              <a:latin typeface="Verdana" panose="020B0604030504040204" pitchFamily="34" charset="0"/>
            </a:endParaRPr>
          </a:p>
        </p:txBody>
      </p:sp>
      <p:sp>
        <p:nvSpPr>
          <p:cNvPr id="13" name="矩形 12"/>
          <p:cNvSpPr/>
          <p:nvPr/>
        </p:nvSpPr>
        <p:spPr>
          <a:xfrm>
            <a:off x="791508" y="3286955"/>
            <a:ext cx="7920880" cy="461665"/>
          </a:xfrm>
          <a:prstGeom prst="rect">
            <a:avLst/>
          </a:prstGeom>
        </p:spPr>
        <p:txBody>
          <a:bodyPr wrap="square">
            <a:spAutoFit/>
          </a:bodyPr>
          <a:lstStyle/>
          <a:p>
            <a:r>
              <a:rPr lang="zh-CN" altLang="en-US" sz="2400" dirty="0">
                <a:solidFill>
                  <a:srgbClr val="007C6A"/>
                </a:solidFill>
                <a:latin typeface="Verdana" panose="020B0604030504040204" pitchFamily="34" charset="0"/>
              </a:rPr>
              <a:t>对访问客户端的一种心跳检测，每个</a:t>
            </a:r>
            <a:r>
              <a:rPr lang="en-US" altLang="zh-CN" sz="2400" dirty="0">
                <a:solidFill>
                  <a:srgbClr val="007C6A"/>
                </a:solidFill>
                <a:latin typeface="Verdana" panose="020B0604030504040204" pitchFamily="34" charset="0"/>
              </a:rPr>
              <a:t>n</a:t>
            </a:r>
            <a:r>
              <a:rPr lang="zh-CN" altLang="en-US" sz="2400" dirty="0">
                <a:solidFill>
                  <a:srgbClr val="007C6A"/>
                </a:solidFill>
                <a:latin typeface="Verdana" panose="020B0604030504040204" pitchFamily="34" charset="0"/>
              </a:rPr>
              <a:t>秒检测一次。</a:t>
            </a:r>
          </a:p>
        </p:txBody>
      </p:sp>
      <p:sp>
        <p:nvSpPr>
          <p:cNvPr id="15" name="矩形 14"/>
          <p:cNvSpPr/>
          <p:nvPr/>
        </p:nvSpPr>
        <p:spPr>
          <a:xfrm>
            <a:off x="796503" y="4117302"/>
            <a:ext cx="7920880" cy="461665"/>
          </a:xfrm>
          <a:prstGeom prst="rect">
            <a:avLst/>
          </a:prstGeom>
        </p:spPr>
        <p:txBody>
          <a:bodyPr wrap="square">
            <a:spAutoFit/>
          </a:bodyPr>
          <a:lstStyle/>
          <a:p>
            <a:r>
              <a:rPr lang="zh-CN" altLang="en-US" sz="2400" dirty="0">
                <a:solidFill>
                  <a:srgbClr val="007C6A"/>
                </a:solidFill>
                <a:latin typeface="Verdana" panose="020B0604030504040204" pitchFamily="34" charset="0"/>
              </a:rPr>
              <a:t>官方推荐设为</a:t>
            </a:r>
            <a:r>
              <a:rPr lang="en-US" altLang="zh-CN" sz="2400" dirty="0">
                <a:solidFill>
                  <a:srgbClr val="007C6A"/>
                </a:solidFill>
                <a:latin typeface="Verdana" panose="020B0604030504040204" pitchFamily="34" charset="0"/>
              </a:rPr>
              <a:t>60</a:t>
            </a:r>
            <a:r>
              <a:rPr lang="zh-CN" altLang="en-US" sz="2400" dirty="0">
                <a:solidFill>
                  <a:srgbClr val="007C6A"/>
                </a:solidFill>
                <a:latin typeface="Verdana" panose="020B0604030504040204" pitchFamily="34" charset="0"/>
              </a:rPr>
              <a:t>秒。</a:t>
            </a: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94128" y="12192"/>
            <a:ext cx="3860352" cy="400110"/>
          </a:xfrm>
          <a:prstGeom prst="rect">
            <a:avLst/>
          </a:prstGeom>
          <a:noFill/>
          <a:ln>
            <a:noFill/>
          </a:ln>
        </p:spPr>
        <p:txBody>
          <a:bodyPr wrap="none" rtlCol="0" anchor="t">
            <a:spAutoFit/>
          </a:bodyPr>
          <a:lstStyle/>
          <a:p>
            <a:pPr algn="ctr"/>
            <a:r>
              <a:rPr lang="en-US" altLang="zh-CN" sz="2000" dirty="0">
                <a:effectLst>
                  <a:outerShdw blurRad="38100" dist="19050" dir="2700000" algn="tl" rotWithShape="0">
                    <a:schemeClr val="dk1">
                      <a:alpha val="40000"/>
                    </a:schemeClr>
                  </a:outerShdw>
                </a:effectLst>
              </a:rPr>
              <a:t>NoSQL</a:t>
            </a:r>
            <a:r>
              <a:rPr lang="zh-CN" altLang="en-US" sz="2000" dirty="0">
                <a:effectLst>
                  <a:outerShdw blurRad="38100" dist="19050" dir="2700000" algn="tl" rotWithShape="0">
                    <a:schemeClr val="dk1">
                      <a:alpha val="40000"/>
                    </a:schemeClr>
                  </a:outerShdw>
                </a:effectLst>
              </a:rPr>
              <a:t>数据库简介</a:t>
            </a:r>
            <a:r>
              <a:rPr lang="en-US" altLang="zh-CN" sz="2000" dirty="0">
                <a:effectLst>
                  <a:outerShdw blurRad="38100" dist="19050" dir="2700000" algn="tl" rotWithShape="0">
                    <a:schemeClr val="dk1">
                      <a:alpha val="40000"/>
                    </a:schemeClr>
                  </a:outerShdw>
                </a:effectLst>
              </a:rPr>
              <a:t>—</a:t>
            </a:r>
            <a:r>
              <a:rPr lang="zh-CN" altLang="en-US" sz="2000" dirty="0">
                <a:effectLst>
                  <a:outerShdw blurRad="38100" dist="19050" dir="2700000" algn="tl" rotWithShape="0">
                    <a:schemeClr val="dk1">
                      <a:alpha val="40000"/>
                    </a:schemeClr>
                  </a:outerShdw>
                </a:effectLst>
              </a:rPr>
              <a:t>解决</a:t>
            </a:r>
            <a:r>
              <a:rPr lang="en-US" altLang="zh-CN" sz="2000" dirty="0">
                <a:effectLst>
                  <a:outerShdw blurRad="38100" dist="19050" dir="2700000" algn="tl" rotWithShape="0">
                    <a:schemeClr val="dk1">
                      <a:alpha val="40000"/>
                    </a:schemeClr>
                  </a:outerShdw>
                </a:effectLst>
              </a:rPr>
              <a:t>IO</a:t>
            </a:r>
            <a:r>
              <a:rPr lang="zh-CN" altLang="en-US" sz="2000" dirty="0">
                <a:effectLst>
                  <a:outerShdw blurRad="38100" dist="19050" dir="2700000" algn="tl" rotWithShape="0">
                    <a:schemeClr val="dk1">
                      <a:alpha val="40000"/>
                    </a:schemeClr>
                  </a:outerShdw>
                </a:effectLst>
              </a:rPr>
              <a:t>压力</a:t>
            </a:r>
            <a:endParaRPr lang="zh-CN" altLang="en-US" sz="2000" dirty="0">
              <a:solidFill>
                <a:schemeClr val="tx1"/>
              </a:solidFill>
              <a:effectLst>
                <a:outerShdw blurRad="38100" dist="19050" dir="2700000" algn="tl" rotWithShape="0">
                  <a:schemeClr val="dk1">
                    <a:alpha val="40000"/>
                  </a:schemeClr>
                </a:outerShdw>
              </a:effectLst>
            </a:endParaRPr>
          </a:p>
        </p:txBody>
      </p:sp>
      <p:pic>
        <p:nvPicPr>
          <p:cNvPr id="40" name="图片 39"/>
          <p:cNvPicPr>
            <a:picLocks noChangeAspect="1"/>
          </p:cNvPicPr>
          <p:nvPr/>
        </p:nvPicPr>
        <p:blipFill>
          <a:blip r:embed="rId3"/>
          <a:stretch>
            <a:fillRect/>
          </a:stretch>
        </p:blipFill>
        <p:spPr>
          <a:xfrm>
            <a:off x="5220072" y="1841640"/>
            <a:ext cx="1130454" cy="1076987"/>
          </a:xfrm>
          <a:prstGeom prst="rect">
            <a:avLst/>
          </a:prstGeom>
        </p:spPr>
      </p:pic>
      <p:pic>
        <p:nvPicPr>
          <p:cNvPr id="41" name="图片 40"/>
          <p:cNvPicPr>
            <a:picLocks noChangeAspect="1"/>
          </p:cNvPicPr>
          <p:nvPr/>
        </p:nvPicPr>
        <p:blipFill>
          <a:blip r:embed="rId4"/>
          <a:stretch>
            <a:fillRect/>
          </a:stretch>
        </p:blipFill>
        <p:spPr>
          <a:xfrm>
            <a:off x="150362" y="1694636"/>
            <a:ext cx="1313902" cy="1218187"/>
          </a:xfrm>
          <a:prstGeom prst="rect">
            <a:avLst/>
          </a:prstGeom>
        </p:spPr>
      </p:pic>
      <p:cxnSp>
        <p:nvCxnSpPr>
          <p:cNvPr id="42" name="直接箭头连接符 41"/>
          <p:cNvCxnSpPr/>
          <p:nvPr/>
        </p:nvCxnSpPr>
        <p:spPr>
          <a:xfrm flipV="1">
            <a:off x="3425235" y="1216912"/>
            <a:ext cx="774488" cy="460534"/>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4308278" y="529003"/>
            <a:ext cx="1163878" cy="1080120"/>
            <a:chOff x="5918239" y="3725516"/>
            <a:chExt cx="1179527" cy="1069652"/>
          </a:xfrm>
        </p:grpSpPr>
        <p:pic>
          <p:nvPicPr>
            <p:cNvPr id="44" name="图片 43"/>
            <p:cNvPicPr>
              <a:picLocks noChangeAspect="1"/>
            </p:cNvPicPr>
            <p:nvPr/>
          </p:nvPicPr>
          <p:blipFill>
            <a:blip r:embed="rId5"/>
            <a:stretch>
              <a:fillRect/>
            </a:stretch>
          </p:blipFill>
          <p:spPr>
            <a:xfrm>
              <a:off x="6214765" y="3725516"/>
              <a:ext cx="883001" cy="1069652"/>
            </a:xfrm>
            <a:prstGeom prst="rect">
              <a:avLst/>
            </a:prstGeom>
          </p:spPr>
        </p:pic>
        <p:pic>
          <p:nvPicPr>
            <p:cNvPr id="45" name="图片 44"/>
            <p:cNvPicPr>
              <a:picLocks noChangeAspect="1"/>
            </p:cNvPicPr>
            <p:nvPr/>
          </p:nvPicPr>
          <p:blipFill>
            <a:blip r:embed="rId6"/>
            <a:stretch>
              <a:fillRect/>
            </a:stretch>
          </p:blipFill>
          <p:spPr>
            <a:xfrm>
              <a:off x="5918239" y="4216548"/>
              <a:ext cx="669011" cy="578620"/>
            </a:xfrm>
            <a:prstGeom prst="rect">
              <a:avLst/>
            </a:prstGeom>
          </p:spPr>
        </p:pic>
      </p:grpSp>
      <p:cxnSp>
        <p:nvCxnSpPr>
          <p:cNvPr id="46" name="直接箭头连接符 45"/>
          <p:cNvCxnSpPr>
            <a:endCxn id="40" idx="1"/>
          </p:cNvCxnSpPr>
          <p:nvPr/>
        </p:nvCxnSpPr>
        <p:spPr>
          <a:xfrm flipV="1">
            <a:off x="3731544" y="2380134"/>
            <a:ext cx="1488528" cy="5628"/>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47" name="图片 46"/>
          <p:cNvPicPr>
            <a:picLocks noChangeAspect="1"/>
          </p:cNvPicPr>
          <p:nvPr/>
        </p:nvPicPr>
        <p:blipFill>
          <a:blip r:embed="rId7"/>
          <a:stretch>
            <a:fillRect/>
          </a:stretch>
        </p:blipFill>
        <p:spPr>
          <a:xfrm>
            <a:off x="2601596" y="1776668"/>
            <a:ext cx="1011099" cy="1054125"/>
          </a:xfrm>
          <a:prstGeom prst="rect">
            <a:avLst/>
          </a:prstGeom>
        </p:spPr>
      </p:pic>
      <p:pic>
        <p:nvPicPr>
          <p:cNvPr id="68" name="图片 67"/>
          <p:cNvPicPr>
            <a:picLocks noChangeAspect="1"/>
          </p:cNvPicPr>
          <p:nvPr/>
        </p:nvPicPr>
        <p:blipFill>
          <a:blip r:embed="rId8"/>
          <a:stretch>
            <a:fillRect/>
          </a:stretch>
        </p:blipFill>
        <p:spPr>
          <a:xfrm>
            <a:off x="6365034" y="1126947"/>
            <a:ext cx="520624" cy="621985"/>
          </a:xfrm>
          <a:prstGeom prst="rect">
            <a:avLst/>
          </a:prstGeom>
        </p:spPr>
      </p:pic>
      <p:pic>
        <p:nvPicPr>
          <p:cNvPr id="69" name="图片 68"/>
          <p:cNvPicPr>
            <a:picLocks noChangeAspect="1"/>
          </p:cNvPicPr>
          <p:nvPr/>
        </p:nvPicPr>
        <p:blipFill>
          <a:blip r:embed="rId8"/>
          <a:stretch>
            <a:fillRect/>
          </a:stretch>
        </p:blipFill>
        <p:spPr>
          <a:xfrm>
            <a:off x="6365034" y="1748932"/>
            <a:ext cx="500449" cy="597882"/>
          </a:xfrm>
          <a:prstGeom prst="rect">
            <a:avLst/>
          </a:prstGeom>
        </p:spPr>
      </p:pic>
      <p:pic>
        <p:nvPicPr>
          <p:cNvPr id="70" name="图片 69"/>
          <p:cNvPicPr>
            <a:picLocks noChangeAspect="1"/>
          </p:cNvPicPr>
          <p:nvPr/>
        </p:nvPicPr>
        <p:blipFill>
          <a:blip r:embed="rId8"/>
          <a:stretch>
            <a:fillRect/>
          </a:stretch>
        </p:blipFill>
        <p:spPr>
          <a:xfrm>
            <a:off x="6376416" y="2364829"/>
            <a:ext cx="500449" cy="597882"/>
          </a:xfrm>
          <a:prstGeom prst="rect">
            <a:avLst/>
          </a:prstGeom>
        </p:spPr>
      </p:pic>
      <p:cxnSp>
        <p:nvCxnSpPr>
          <p:cNvPr id="71" name="直接箭头连接符 70"/>
          <p:cNvCxnSpPr/>
          <p:nvPr/>
        </p:nvCxnSpPr>
        <p:spPr>
          <a:xfrm flipH="1">
            <a:off x="3623313" y="1531549"/>
            <a:ext cx="632020" cy="389753"/>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a:off x="1549859" y="2303729"/>
            <a:ext cx="861901" cy="0"/>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a:off x="3718966" y="2930015"/>
            <a:ext cx="1484394" cy="671383"/>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4" name="TextBox 1"/>
          <p:cNvSpPr txBox="1"/>
          <p:nvPr/>
        </p:nvSpPr>
        <p:spPr>
          <a:xfrm>
            <a:off x="7056307" y="903031"/>
            <a:ext cx="1624089" cy="1422441"/>
          </a:xfrm>
          <a:prstGeom prst="rect">
            <a:avLst/>
          </a:prstGeom>
          <a:noFill/>
        </p:spPr>
        <p:txBody>
          <a:bodyPr wrap="square" rtlCol="0">
            <a:spAutoFit/>
          </a:bodyPr>
          <a:lstStyle/>
          <a:p>
            <a:pPr>
              <a:lnSpc>
                <a:spcPct val="150000"/>
              </a:lnSpc>
            </a:pP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水平切分</a:t>
            </a:r>
            <a:endPar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垂直切分</a:t>
            </a:r>
            <a:endPar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读写分离</a:t>
            </a:r>
            <a:endPar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75" name="组合 74"/>
          <p:cNvGrpSpPr/>
          <p:nvPr/>
        </p:nvGrpSpPr>
        <p:grpSpPr>
          <a:xfrm>
            <a:off x="5182397" y="3244332"/>
            <a:ext cx="1084173" cy="1080120"/>
            <a:chOff x="5283065" y="3846485"/>
            <a:chExt cx="1084173" cy="1080120"/>
          </a:xfrm>
        </p:grpSpPr>
        <p:pic>
          <p:nvPicPr>
            <p:cNvPr id="76" name="图片 75"/>
            <p:cNvPicPr>
              <a:picLocks noChangeAspect="1"/>
            </p:cNvPicPr>
            <p:nvPr/>
          </p:nvPicPr>
          <p:blipFill>
            <a:blip r:embed="rId5"/>
            <a:stretch>
              <a:fillRect/>
            </a:stretch>
          </p:blipFill>
          <p:spPr>
            <a:xfrm>
              <a:off x="5495952" y="3846485"/>
              <a:ext cx="871286" cy="1080120"/>
            </a:xfrm>
            <a:prstGeom prst="rect">
              <a:avLst/>
            </a:prstGeom>
          </p:spPr>
        </p:pic>
        <p:pic>
          <p:nvPicPr>
            <p:cNvPr id="77" name="图片 76"/>
            <p:cNvPicPr>
              <a:picLocks noChangeAspect="1"/>
            </p:cNvPicPr>
            <p:nvPr/>
          </p:nvPicPr>
          <p:blipFill>
            <a:blip r:embed="rId9"/>
            <a:stretch>
              <a:fillRect/>
            </a:stretch>
          </p:blipFill>
          <p:spPr>
            <a:xfrm>
              <a:off x="5283065" y="4271830"/>
              <a:ext cx="644748" cy="573125"/>
            </a:xfrm>
            <a:prstGeom prst="rect">
              <a:avLst/>
            </a:prstGeom>
          </p:spPr>
        </p:pic>
      </p:grpSp>
      <p:cxnSp>
        <p:nvCxnSpPr>
          <p:cNvPr id="78" name="直接箭头连接符 77"/>
          <p:cNvCxnSpPr/>
          <p:nvPr/>
        </p:nvCxnSpPr>
        <p:spPr>
          <a:xfrm>
            <a:off x="3254817" y="2964375"/>
            <a:ext cx="706787" cy="853573"/>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79" name="组合 78"/>
          <p:cNvGrpSpPr/>
          <p:nvPr/>
        </p:nvGrpSpPr>
        <p:grpSpPr>
          <a:xfrm>
            <a:off x="3771400" y="3560886"/>
            <a:ext cx="1160905" cy="1080120"/>
            <a:chOff x="4557803" y="4861175"/>
            <a:chExt cx="1160905" cy="1080120"/>
          </a:xfrm>
        </p:grpSpPr>
        <p:pic>
          <p:nvPicPr>
            <p:cNvPr id="80" name="图片 79"/>
            <p:cNvPicPr>
              <a:picLocks noChangeAspect="1"/>
            </p:cNvPicPr>
            <p:nvPr/>
          </p:nvPicPr>
          <p:blipFill>
            <a:blip r:embed="rId5"/>
            <a:stretch>
              <a:fillRect/>
            </a:stretch>
          </p:blipFill>
          <p:spPr>
            <a:xfrm>
              <a:off x="4847422" y="4861175"/>
              <a:ext cx="871286" cy="1080120"/>
            </a:xfrm>
            <a:prstGeom prst="rect">
              <a:avLst/>
            </a:prstGeom>
          </p:spPr>
        </p:pic>
        <p:pic>
          <p:nvPicPr>
            <p:cNvPr id="81" name="图片 80"/>
            <p:cNvPicPr>
              <a:picLocks noChangeAspect="1"/>
            </p:cNvPicPr>
            <p:nvPr/>
          </p:nvPicPr>
          <p:blipFill>
            <a:blip r:embed="rId10"/>
            <a:stretch>
              <a:fillRect/>
            </a:stretch>
          </p:blipFill>
          <p:spPr>
            <a:xfrm>
              <a:off x="4557803" y="5257764"/>
              <a:ext cx="676243" cy="601121"/>
            </a:xfrm>
            <a:prstGeom prst="rect">
              <a:avLst/>
            </a:prstGeom>
          </p:spPr>
        </p:pic>
      </p:grpSp>
      <p:sp>
        <p:nvSpPr>
          <p:cNvPr id="82" name="TextBox 1"/>
          <p:cNvSpPr txBox="1"/>
          <p:nvPr/>
        </p:nvSpPr>
        <p:spPr>
          <a:xfrm>
            <a:off x="101459" y="3047343"/>
            <a:ext cx="3227258" cy="1704954"/>
          </a:xfrm>
          <a:prstGeom prst="rect">
            <a:avLst/>
          </a:prstGeom>
          <a:noFill/>
        </p:spPr>
        <p:txBody>
          <a:bodyPr wrap="square" rtlCol="0">
            <a:spAutoFit/>
          </a:bodyPr>
          <a:lstStyle/>
          <a:p>
            <a:pPr>
              <a:lnSpc>
                <a:spcPct val="150000"/>
              </a:lnSpc>
            </a:pPr>
            <a:r>
              <a:rPr lang="zh-CN" altLang="en-US" b="1" dirty="0">
                <a:solidFill>
                  <a:srgbClr val="007C6A"/>
                </a:solidFill>
                <a:latin typeface="Arial" panose="020B0604020202020204" pitchFamily="34" charset="0"/>
                <a:ea typeface="微软雅黑" panose="020B0503020204020204" pitchFamily="34" charset="-122"/>
                <a:sym typeface="Arial" panose="020B0604020202020204" pitchFamily="34" charset="0"/>
              </a:rPr>
              <a:t>打破了传统关系型数据库以业务逻辑为依据的存储模式，而针对不同数据结构类型改为以性能为最优先的存储方式。</a:t>
            </a:r>
            <a:endParaRPr lang="en-US" altLang="zh-CN" b="1"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83" name="TextBox 1"/>
          <p:cNvSpPr txBox="1"/>
          <p:nvPr/>
        </p:nvSpPr>
        <p:spPr>
          <a:xfrm>
            <a:off x="7063133" y="2325472"/>
            <a:ext cx="1624089" cy="1289456"/>
          </a:xfrm>
          <a:prstGeom prst="rect">
            <a:avLst/>
          </a:prstGeom>
          <a:noFill/>
        </p:spPr>
        <p:txBody>
          <a:bodyPr wrap="square" rtlCol="0">
            <a:spAutoFit/>
          </a:bodyPr>
          <a:lstStyle/>
          <a:p>
            <a:pPr>
              <a:lnSpc>
                <a:spcPct val="150000"/>
              </a:lnSpc>
            </a:pPr>
            <a:r>
              <a:rPr lang="zh-CN" altLang="en-US" b="1">
                <a:solidFill>
                  <a:schemeClr val="accent6">
                    <a:lumMod val="50000"/>
                  </a:schemeClr>
                </a:solidFill>
                <a:latin typeface="Arial" panose="020B0604020202020204" pitchFamily="34" charset="0"/>
                <a:ea typeface="微软雅黑" panose="020B0503020204020204" pitchFamily="34" charset="-122"/>
                <a:sym typeface="Arial" panose="020B0604020202020204" pitchFamily="34" charset="0"/>
              </a:rPr>
              <a:t>通过破坏一定的业务逻辑来换取性能</a:t>
            </a:r>
            <a:endParaRPr lang="en-US" altLang="zh-CN" b="1">
              <a:solidFill>
                <a:schemeClr val="accent6">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4" name="TextBox 1"/>
          <p:cNvSpPr txBox="1"/>
          <p:nvPr/>
        </p:nvSpPr>
        <p:spPr>
          <a:xfrm>
            <a:off x="5413896" y="390325"/>
            <a:ext cx="3942188" cy="553998"/>
          </a:xfrm>
          <a:prstGeom prst="rect">
            <a:avLst/>
          </a:prstGeom>
          <a:noFill/>
        </p:spPr>
        <p:txBody>
          <a:bodyPr wrap="square" rtlCol="0">
            <a:spAutoFit/>
          </a:bodyPr>
          <a:lstStyle/>
          <a:p>
            <a:pPr>
              <a:lnSpc>
                <a:spcPct val="150000"/>
              </a:lnSpc>
            </a:pPr>
            <a:r>
              <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缓存数据库：减少</a:t>
            </a:r>
            <a:r>
              <a:rPr lang="en-US" altLang="zh-CN" sz="2000" b="1" dirty="0" err="1">
                <a:solidFill>
                  <a:srgbClr val="007C6A"/>
                </a:solidFill>
                <a:latin typeface="Arial" panose="020B0604020202020204" pitchFamily="34" charset="0"/>
                <a:ea typeface="微软雅黑" panose="020B0503020204020204" pitchFamily="34" charset="-122"/>
                <a:sym typeface="Arial" panose="020B0604020202020204" pitchFamily="34" charset="0"/>
              </a:rPr>
              <a:t>io</a:t>
            </a:r>
            <a:r>
              <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的读操作</a:t>
            </a:r>
            <a:endPar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85" name="矩形 84"/>
          <p:cNvSpPr/>
          <p:nvPr/>
        </p:nvSpPr>
        <p:spPr>
          <a:xfrm>
            <a:off x="5460174" y="4343860"/>
            <a:ext cx="1338828" cy="369332"/>
          </a:xfrm>
          <a:prstGeom prst="rect">
            <a:avLst/>
          </a:prstGeom>
        </p:spPr>
        <p:txBody>
          <a:bodyPr wrap="none">
            <a:spAutoFit/>
          </a:bodyPr>
          <a:lstStyle/>
          <a:p>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文档数据库</a:t>
            </a:r>
            <a:endParaRPr lang="zh-CN" altLang="en-US"/>
          </a:p>
        </p:txBody>
      </p:sp>
      <p:sp>
        <p:nvSpPr>
          <p:cNvPr id="86" name="矩形 85"/>
          <p:cNvSpPr/>
          <p:nvPr/>
        </p:nvSpPr>
        <p:spPr>
          <a:xfrm>
            <a:off x="3771400" y="4685253"/>
            <a:ext cx="1338828" cy="369332"/>
          </a:xfrm>
          <a:prstGeom prst="rect">
            <a:avLst/>
          </a:prstGeom>
        </p:spPr>
        <p:txBody>
          <a:bodyPr wrap="none">
            <a:spAutoFit/>
          </a:bodyPr>
          <a:lstStyle/>
          <a:p>
            <a:r>
              <a:rPr lang="zh-CN" altLang="en-US" b="1" dirty="0">
                <a:solidFill>
                  <a:srgbClr val="007C6A"/>
                </a:solidFill>
                <a:latin typeface="Arial" panose="020B0604020202020204" pitchFamily="34" charset="0"/>
                <a:ea typeface="微软雅黑" panose="020B0503020204020204" pitchFamily="34" charset="-122"/>
                <a:sym typeface="Arial" panose="020B0604020202020204" pitchFamily="34" charset="0"/>
              </a:rPr>
              <a:t>列式数据库</a:t>
            </a:r>
            <a:endParaRPr lang="zh-CN"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500"/>
                                        <p:tgtEl>
                                          <p:spTgt spid="71"/>
                                        </p:tgtEl>
                                      </p:cBhvr>
                                    </p:animEffect>
                                  </p:childTnLst>
                                </p:cTn>
                              </p:par>
                              <p:par>
                                <p:cTn id="8" presetID="10" presetClass="entr" presetSubtype="0" fill="hold"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fade">
                                      <p:cBhvr>
                                        <p:cTn id="10" dur="500"/>
                                        <p:tgtEl>
                                          <p:spTgt spid="42"/>
                                        </p:tgtEl>
                                      </p:cBhvr>
                                    </p:animEffect>
                                  </p:childTnLst>
                                </p:cTn>
                              </p:par>
                              <p:par>
                                <p:cTn id="11" presetID="10" presetClass="entr" presetSubtype="0"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500"/>
                                        <p:tgtEl>
                                          <p:spTgt spid="4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4"/>
                                        </p:tgtEl>
                                        <p:attrNameLst>
                                          <p:attrName>style.visibility</p:attrName>
                                        </p:attrNameLst>
                                      </p:cBhvr>
                                      <p:to>
                                        <p:strVal val="visible"/>
                                      </p:to>
                                    </p:set>
                                    <p:animEffect transition="in" filter="fade">
                                      <p:cBhvr>
                                        <p:cTn id="16" dur="500"/>
                                        <p:tgtEl>
                                          <p:spTgt spid="8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8"/>
                                        </p:tgtEl>
                                        <p:attrNameLst>
                                          <p:attrName>style.visibility</p:attrName>
                                        </p:attrNameLst>
                                      </p:cBhvr>
                                      <p:to>
                                        <p:strVal val="visible"/>
                                      </p:to>
                                    </p:set>
                                    <p:animEffect transition="in" filter="fade">
                                      <p:cBhvr>
                                        <p:cTn id="21" dur="500"/>
                                        <p:tgtEl>
                                          <p:spTgt spid="68"/>
                                        </p:tgtEl>
                                      </p:cBhvr>
                                    </p:animEffect>
                                  </p:childTnLst>
                                </p:cTn>
                              </p:par>
                              <p:par>
                                <p:cTn id="22" presetID="10" presetClass="entr" presetSubtype="0" fill="hold" nodeType="withEffect">
                                  <p:stCondLst>
                                    <p:cond delay="0"/>
                                  </p:stCondLst>
                                  <p:childTnLst>
                                    <p:set>
                                      <p:cBhvr>
                                        <p:cTn id="23" dur="1" fill="hold">
                                          <p:stCondLst>
                                            <p:cond delay="0"/>
                                          </p:stCondLst>
                                        </p:cTn>
                                        <p:tgtEl>
                                          <p:spTgt spid="69"/>
                                        </p:tgtEl>
                                        <p:attrNameLst>
                                          <p:attrName>style.visibility</p:attrName>
                                        </p:attrNameLst>
                                      </p:cBhvr>
                                      <p:to>
                                        <p:strVal val="visible"/>
                                      </p:to>
                                    </p:set>
                                    <p:animEffect transition="in" filter="fade">
                                      <p:cBhvr>
                                        <p:cTn id="24" dur="500"/>
                                        <p:tgtEl>
                                          <p:spTgt spid="69"/>
                                        </p:tgtEl>
                                      </p:cBhvr>
                                    </p:animEffect>
                                  </p:childTnLst>
                                </p:cTn>
                              </p:par>
                              <p:par>
                                <p:cTn id="25" presetID="10" presetClass="entr" presetSubtype="0" fill="hold" nodeType="withEffect">
                                  <p:stCondLst>
                                    <p:cond delay="0"/>
                                  </p:stCondLst>
                                  <p:childTnLst>
                                    <p:set>
                                      <p:cBhvr>
                                        <p:cTn id="26" dur="1" fill="hold">
                                          <p:stCondLst>
                                            <p:cond delay="0"/>
                                          </p:stCondLst>
                                        </p:cTn>
                                        <p:tgtEl>
                                          <p:spTgt spid="70"/>
                                        </p:tgtEl>
                                        <p:attrNameLst>
                                          <p:attrName>style.visibility</p:attrName>
                                        </p:attrNameLst>
                                      </p:cBhvr>
                                      <p:to>
                                        <p:strVal val="visible"/>
                                      </p:to>
                                    </p:set>
                                    <p:animEffect transition="in" filter="fade">
                                      <p:cBhvr>
                                        <p:cTn id="27" dur="500"/>
                                        <p:tgtEl>
                                          <p:spTgt spid="7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4"/>
                                        </p:tgtEl>
                                        <p:attrNameLst>
                                          <p:attrName>style.visibility</p:attrName>
                                        </p:attrNameLst>
                                      </p:cBhvr>
                                      <p:to>
                                        <p:strVal val="visible"/>
                                      </p:to>
                                    </p:set>
                                    <p:animEffect transition="in" filter="fade">
                                      <p:cBhvr>
                                        <p:cTn id="30" dur="500"/>
                                        <p:tgtEl>
                                          <p:spTgt spid="7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83"/>
                                        </p:tgtEl>
                                        <p:attrNameLst>
                                          <p:attrName>style.visibility</p:attrName>
                                        </p:attrNameLst>
                                      </p:cBhvr>
                                      <p:to>
                                        <p:strVal val="visible"/>
                                      </p:to>
                                    </p:set>
                                    <p:animEffect transition="in" filter="fade">
                                      <p:cBhvr>
                                        <p:cTn id="35" dur="500"/>
                                        <p:tgtEl>
                                          <p:spTgt spid="8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82"/>
                                        </p:tgtEl>
                                        <p:attrNameLst>
                                          <p:attrName>style.visibility</p:attrName>
                                        </p:attrNameLst>
                                      </p:cBhvr>
                                      <p:to>
                                        <p:strVal val="visible"/>
                                      </p:to>
                                    </p:set>
                                    <p:animEffect transition="in" filter="fade">
                                      <p:cBhvr>
                                        <p:cTn id="40" dur="1500"/>
                                        <p:tgtEl>
                                          <p:spTgt spid="82"/>
                                        </p:tgtEl>
                                      </p:cBhvr>
                                    </p:animEffect>
                                  </p:childTnLst>
                                </p:cTn>
                              </p:par>
                              <p:par>
                                <p:cTn id="41" presetID="10" presetClass="entr" presetSubtype="0" fill="hold" nodeType="withEffect">
                                  <p:stCondLst>
                                    <p:cond delay="0"/>
                                  </p:stCondLst>
                                  <p:childTnLst>
                                    <p:set>
                                      <p:cBhvr>
                                        <p:cTn id="42" dur="1" fill="hold">
                                          <p:stCondLst>
                                            <p:cond delay="0"/>
                                          </p:stCondLst>
                                        </p:cTn>
                                        <p:tgtEl>
                                          <p:spTgt spid="79"/>
                                        </p:tgtEl>
                                        <p:attrNameLst>
                                          <p:attrName>style.visibility</p:attrName>
                                        </p:attrNameLst>
                                      </p:cBhvr>
                                      <p:to>
                                        <p:strVal val="visible"/>
                                      </p:to>
                                    </p:set>
                                    <p:animEffect transition="in" filter="fade">
                                      <p:cBhvr>
                                        <p:cTn id="43" dur="1500"/>
                                        <p:tgtEl>
                                          <p:spTgt spid="79"/>
                                        </p:tgtEl>
                                      </p:cBhvr>
                                    </p:animEffect>
                                  </p:childTnLst>
                                </p:cTn>
                              </p:par>
                              <p:par>
                                <p:cTn id="44" presetID="10" presetClass="entr" presetSubtype="0" fill="hold" nodeType="withEffect">
                                  <p:stCondLst>
                                    <p:cond delay="0"/>
                                  </p:stCondLst>
                                  <p:childTnLst>
                                    <p:set>
                                      <p:cBhvr>
                                        <p:cTn id="45" dur="1" fill="hold">
                                          <p:stCondLst>
                                            <p:cond delay="0"/>
                                          </p:stCondLst>
                                        </p:cTn>
                                        <p:tgtEl>
                                          <p:spTgt spid="75"/>
                                        </p:tgtEl>
                                        <p:attrNameLst>
                                          <p:attrName>style.visibility</p:attrName>
                                        </p:attrNameLst>
                                      </p:cBhvr>
                                      <p:to>
                                        <p:strVal val="visible"/>
                                      </p:to>
                                    </p:set>
                                    <p:animEffect transition="in" filter="fade">
                                      <p:cBhvr>
                                        <p:cTn id="46" dur="1500"/>
                                        <p:tgtEl>
                                          <p:spTgt spid="7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85"/>
                                        </p:tgtEl>
                                        <p:attrNameLst>
                                          <p:attrName>style.visibility</p:attrName>
                                        </p:attrNameLst>
                                      </p:cBhvr>
                                      <p:to>
                                        <p:strVal val="visible"/>
                                      </p:to>
                                    </p:set>
                                    <p:animEffect transition="in" filter="fade">
                                      <p:cBhvr>
                                        <p:cTn id="49" dur="1500"/>
                                        <p:tgtEl>
                                          <p:spTgt spid="8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86"/>
                                        </p:tgtEl>
                                        <p:attrNameLst>
                                          <p:attrName>style.visibility</p:attrName>
                                        </p:attrNameLst>
                                      </p:cBhvr>
                                      <p:to>
                                        <p:strVal val="visible"/>
                                      </p:to>
                                    </p:set>
                                    <p:animEffect transition="in" filter="fade">
                                      <p:cBhvr>
                                        <p:cTn id="52" dur="1500"/>
                                        <p:tgtEl>
                                          <p:spTgt spid="86"/>
                                        </p:tgtEl>
                                      </p:cBhvr>
                                    </p:animEffect>
                                  </p:childTnLst>
                                </p:cTn>
                              </p:par>
                              <p:par>
                                <p:cTn id="53" presetID="10" presetClass="entr" presetSubtype="0" fill="hold" nodeType="withEffect">
                                  <p:stCondLst>
                                    <p:cond delay="0"/>
                                  </p:stCondLst>
                                  <p:childTnLst>
                                    <p:set>
                                      <p:cBhvr>
                                        <p:cTn id="54" dur="1" fill="hold">
                                          <p:stCondLst>
                                            <p:cond delay="0"/>
                                          </p:stCondLst>
                                        </p:cTn>
                                        <p:tgtEl>
                                          <p:spTgt spid="78"/>
                                        </p:tgtEl>
                                        <p:attrNameLst>
                                          <p:attrName>style.visibility</p:attrName>
                                        </p:attrNameLst>
                                      </p:cBhvr>
                                      <p:to>
                                        <p:strVal val="visible"/>
                                      </p:to>
                                    </p:set>
                                    <p:animEffect transition="in" filter="fade">
                                      <p:cBhvr>
                                        <p:cTn id="55" dur="1500"/>
                                        <p:tgtEl>
                                          <p:spTgt spid="78"/>
                                        </p:tgtEl>
                                      </p:cBhvr>
                                    </p:animEffect>
                                  </p:childTnLst>
                                </p:cTn>
                              </p:par>
                              <p:par>
                                <p:cTn id="56" presetID="10" presetClass="entr" presetSubtype="0" fill="hold" nodeType="withEffect">
                                  <p:stCondLst>
                                    <p:cond delay="0"/>
                                  </p:stCondLst>
                                  <p:childTnLst>
                                    <p:set>
                                      <p:cBhvr>
                                        <p:cTn id="57" dur="1" fill="hold">
                                          <p:stCondLst>
                                            <p:cond delay="0"/>
                                          </p:stCondLst>
                                        </p:cTn>
                                        <p:tgtEl>
                                          <p:spTgt spid="73"/>
                                        </p:tgtEl>
                                        <p:attrNameLst>
                                          <p:attrName>style.visibility</p:attrName>
                                        </p:attrNameLst>
                                      </p:cBhvr>
                                      <p:to>
                                        <p:strVal val="visible"/>
                                      </p:to>
                                    </p:set>
                                    <p:animEffect transition="in" filter="fade">
                                      <p:cBhvr>
                                        <p:cTn id="58" dur="1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82" grpId="0"/>
      <p:bldP spid="83" grpId="0"/>
      <p:bldP spid="84" grpId="0"/>
      <p:bldP spid="85" grpId="0"/>
      <p:bldP spid="8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9251" y="26504"/>
            <a:ext cx="1867819"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相关配置</a:t>
            </a:r>
          </a:p>
        </p:txBody>
      </p:sp>
      <p:sp>
        <p:nvSpPr>
          <p:cNvPr id="8" name="矩形 7"/>
          <p:cNvSpPr/>
          <p:nvPr/>
        </p:nvSpPr>
        <p:spPr>
          <a:xfrm>
            <a:off x="223257" y="680178"/>
            <a:ext cx="6744355" cy="461665"/>
          </a:xfrm>
          <a:prstGeom prst="rect">
            <a:avLst/>
          </a:prstGeom>
        </p:spPr>
        <p:txBody>
          <a:bodyPr wrap="square">
            <a:spAutoFit/>
          </a:bodyPr>
          <a:lstStyle/>
          <a:p>
            <a:pPr marL="285750" indent="-285750">
              <a:buFont typeface="Wingdings" panose="05000000000000000000" pitchFamily="2" charset="2"/>
              <a:buChar char="Ø"/>
            </a:pPr>
            <a:r>
              <a:rPr lang="en-US" altLang="zh-CN" sz="2400" err="1">
                <a:solidFill>
                  <a:srgbClr val="007C6A"/>
                </a:solidFill>
                <a:latin typeface="Verdana" panose="020B0604030504040204" pitchFamily="34" charset="0"/>
              </a:rPr>
              <a:t>daemonize</a:t>
            </a:r>
            <a:r>
              <a:rPr lang="en-US" altLang="zh-CN" sz="2400">
                <a:solidFill>
                  <a:srgbClr val="007C6A"/>
                </a:solidFill>
                <a:latin typeface="Verdana" panose="020B0604030504040204" pitchFamily="34" charset="0"/>
              </a:rPr>
              <a:t> </a:t>
            </a:r>
            <a:endParaRPr lang="zh-CN" altLang="en-US" sz="2400">
              <a:solidFill>
                <a:srgbClr val="007C6A"/>
              </a:solidFill>
              <a:latin typeface="Verdana" panose="020B0604030504040204" pitchFamily="34" charset="0"/>
            </a:endParaRPr>
          </a:p>
        </p:txBody>
      </p:sp>
      <p:sp>
        <p:nvSpPr>
          <p:cNvPr id="9" name="矩形 8"/>
          <p:cNvSpPr/>
          <p:nvPr/>
        </p:nvSpPr>
        <p:spPr>
          <a:xfrm>
            <a:off x="655305" y="1289991"/>
            <a:ext cx="7920880" cy="461665"/>
          </a:xfrm>
          <a:prstGeom prst="rect">
            <a:avLst/>
          </a:prstGeom>
        </p:spPr>
        <p:txBody>
          <a:bodyPr wrap="square">
            <a:spAutoFit/>
          </a:bodyPr>
          <a:lstStyle/>
          <a:p>
            <a:r>
              <a:rPr lang="zh-CN" altLang="en-US" sz="2400" dirty="0">
                <a:solidFill>
                  <a:srgbClr val="007C6A"/>
                </a:solidFill>
                <a:latin typeface="Verdana" panose="020B0604030504040204" pitchFamily="34" charset="0"/>
              </a:rPr>
              <a:t>是否为后台进程</a:t>
            </a:r>
          </a:p>
        </p:txBody>
      </p:sp>
      <p:sp>
        <p:nvSpPr>
          <p:cNvPr id="10" name="矩形 9"/>
          <p:cNvSpPr/>
          <p:nvPr/>
        </p:nvSpPr>
        <p:spPr>
          <a:xfrm>
            <a:off x="240683" y="2377234"/>
            <a:ext cx="1462260" cy="461665"/>
          </a:xfrm>
          <a:prstGeom prst="rect">
            <a:avLst/>
          </a:prstGeom>
        </p:spPr>
        <p:txBody>
          <a:bodyPr wrap="none">
            <a:spAutoFit/>
          </a:bodyPr>
          <a:lstStyle/>
          <a:p>
            <a:pPr marL="342900" indent="-342900">
              <a:buFont typeface="Wingdings" panose="05000000000000000000" pitchFamily="2" charset="2"/>
              <a:buChar char="Ø"/>
            </a:pPr>
            <a:r>
              <a:rPr lang="zh-CN" altLang="en-US" sz="2400" dirty="0">
                <a:solidFill>
                  <a:srgbClr val="007C6A"/>
                </a:solidFill>
                <a:latin typeface="Verdana" panose="020B0604030504040204" pitchFamily="34" charset="0"/>
              </a:rPr>
              <a:t>pidfile</a:t>
            </a:r>
          </a:p>
        </p:txBody>
      </p:sp>
      <p:sp>
        <p:nvSpPr>
          <p:cNvPr id="14" name="矩形 13"/>
          <p:cNvSpPr/>
          <p:nvPr/>
        </p:nvSpPr>
        <p:spPr>
          <a:xfrm>
            <a:off x="655305" y="3040202"/>
            <a:ext cx="7920880" cy="461665"/>
          </a:xfrm>
          <a:prstGeom prst="rect">
            <a:avLst/>
          </a:prstGeom>
        </p:spPr>
        <p:txBody>
          <a:bodyPr wrap="square">
            <a:spAutoFit/>
          </a:bodyPr>
          <a:lstStyle/>
          <a:p>
            <a:r>
              <a:rPr lang="zh-CN" altLang="en-US" sz="2400" dirty="0">
                <a:solidFill>
                  <a:srgbClr val="007C6A"/>
                </a:solidFill>
                <a:latin typeface="Verdana" panose="020B0604030504040204" pitchFamily="34" charset="0"/>
              </a:rPr>
              <a:t>存放</a:t>
            </a:r>
            <a:r>
              <a:rPr lang="en-US" altLang="zh-CN" sz="2400" dirty="0" err="1">
                <a:solidFill>
                  <a:srgbClr val="007C6A"/>
                </a:solidFill>
                <a:latin typeface="Verdana" panose="020B0604030504040204" pitchFamily="34" charset="0"/>
              </a:rPr>
              <a:t>pid</a:t>
            </a:r>
            <a:r>
              <a:rPr lang="zh-CN" altLang="en-US" sz="2400" dirty="0">
                <a:solidFill>
                  <a:srgbClr val="007C6A"/>
                </a:solidFill>
                <a:latin typeface="Verdana" panose="020B0604030504040204" pitchFamily="34" charset="0"/>
              </a:rPr>
              <a:t>文件的位置，每个实例会产生一个不同的</a:t>
            </a:r>
            <a:r>
              <a:rPr lang="en-US" altLang="zh-CN" sz="2400" dirty="0" err="1">
                <a:solidFill>
                  <a:srgbClr val="007C6A"/>
                </a:solidFill>
                <a:latin typeface="Verdana" panose="020B0604030504040204" pitchFamily="34" charset="0"/>
              </a:rPr>
              <a:t>pid</a:t>
            </a:r>
            <a:r>
              <a:rPr lang="zh-CN" altLang="en-US" sz="2400" dirty="0">
                <a:solidFill>
                  <a:srgbClr val="007C6A"/>
                </a:solidFill>
                <a:latin typeface="Verdana" panose="020B0604030504040204" pitchFamily="34" charset="0"/>
              </a:rPr>
              <a:t>文件</a:t>
            </a:r>
          </a:p>
        </p:txBody>
      </p:sp>
    </p:spTree>
    <p:custDataLst>
      <p:tags r:id="rId1"/>
    </p:custData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9251" y="26504"/>
            <a:ext cx="1867819"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相关配置</a:t>
            </a:r>
          </a:p>
        </p:txBody>
      </p:sp>
      <p:sp>
        <p:nvSpPr>
          <p:cNvPr id="7" name="矩形 6"/>
          <p:cNvSpPr/>
          <p:nvPr/>
        </p:nvSpPr>
        <p:spPr>
          <a:xfrm>
            <a:off x="217511" y="675928"/>
            <a:ext cx="1820242" cy="461665"/>
          </a:xfrm>
          <a:prstGeom prst="rect">
            <a:avLst/>
          </a:prstGeom>
        </p:spPr>
        <p:txBody>
          <a:bodyPr wrap="none">
            <a:spAutoFit/>
          </a:bodyPr>
          <a:lstStyle/>
          <a:p>
            <a:pPr marL="342900" indent="-342900">
              <a:buFont typeface="Wingdings" panose="05000000000000000000" pitchFamily="2" charset="2"/>
              <a:buChar char="Ø"/>
            </a:pPr>
            <a:r>
              <a:rPr lang="en-US" altLang="zh-CN" sz="2400">
                <a:solidFill>
                  <a:srgbClr val="007C6A"/>
                </a:solidFill>
                <a:latin typeface="Verdana" panose="020B0604030504040204" pitchFamily="34" charset="0"/>
              </a:rPr>
              <a:t>log level</a:t>
            </a:r>
            <a:endParaRPr lang="zh-CN" altLang="en-US" sz="2400">
              <a:solidFill>
                <a:srgbClr val="007C6A"/>
              </a:solidFill>
              <a:latin typeface="Verdana" panose="020B0604030504040204" pitchFamily="34" charset="0"/>
            </a:endParaRPr>
          </a:p>
        </p:txBody>
      </p:sp>
      <p:sp>
        <p:nvSpPr>
          <p:cNvPr id="11" name="矩形 10"/>
          <p:cNvSpPr/>
          <p:nvPr/>
        </p:nvSpPr>
        <p:spPr>
          <a:xfrm>
            <a:off x="604669" y="1171646"/>
            <a:ext cx="7920880" cy="830997"/>
          </a:xfrm>
          <a:prstGeom prst="rect">
            <a:avLst/>
          </a:prstGeom>
        </p:spPr>
        <p:txBody>
          <a:bodyPr wrap="square">
            <a:spAutoFit/>
          </a:bodyPr>
          <a:lstStyle/>
          <a:p>
            <a:r>
              <a:rPr lang="zh-CN" altLang="en-US" sz="2400" dirty="0">
                <a:solidFill>
                  <a:srgbClr val="007C6A"/>
                </a:solidFill>
                <a:latin typeface="Verdana" panose="020B0604030504040204" pitchFamily="34" charset="0"/>
              </a:rPr>
              <a:t>四个级别根据使用阶段来选择，生产环境选择</a:t>
            </a:r>
            <a:r>
              <a:rPr lang="en-US" altLang="zh-CN" sz="2400" dirty="0">
                <a:solidFill>
                  <a:srgbClr val="007C6A"/>
                </a:solidFill>
                <a:latin typeface="Verdana" panose="020B0604030504040204" pitchFamily="34" charset="0"/>
              </a:rPr>
              <a:t>notice </a:t>
            </a:r>
            <a:r>
              <a:rPr lang="zh-CN" altLang="en-US" sz="2400" dirty="0">
                <a:solidFill>
                  <a:srgbClr val="007C6A"/>
                </a:solidFill>
                <a:latin typeface="Verdana" panose="020B0604030504040204" pitchFamily="34" charset="0"/>
              </a:rPr>
              <a:t>或者</a:t>
            </a:r>
            <a:r>
              <a:rPr lang="en-US" altLang="zh-CN" sz="2400" dirty="0">
                <a:solidFill>
                  <a:srgbClr val="007C6A"/>
                </a:solidFill>
                <a:latin typeface="Verdana" panose="020B0604030504040204" pitchFamily="34" charset="0"/>
              </a:rPr>
              <a:t>warning</a:t>
            </a:r>
            <a:endParaRPr lang="zh-CN" altLang="en-US" sz="2400" dirty="0">
              <a:solidFill>
                <a:srgbClr val="007C6A"/>
              </a:solidFill>
              <a:latin typeface="Verdana" panose="020B0604030504040204" pitchFamily="34" charset="0"/>
            </a:endParaRPr>
          </a:p>
        </p:txBody>
      </p:sp>
      <p:sp>
        <p:nvSpPr>
          <p:cNvPr id="12" name="矩形 11"/>
          <p:cNvSpPr/>
          <p:nvPr/>
        </p:nvSpPr>
        <p:spPr>
          <a:xfrm>
            <a:off x="217511" y="2404120"/>
            <a:ext cx="1457450" cy="461665"/>
          </a:xfrm>
          <a:prstGeom prst="rect">
            <a:avLst/>
          </a:prstGeom>
        </p:spPr>
        <p:txBody>
          <a:bodyPr wrap="none">
            <a:spAutoFit/>
          </a:bodyPr>
          <a:lstStyle/>
          <a:p>
            <a:pPr marL="342900" indent="-342900">
              <a:buFont typeface="Wingdings" panose="05000000000000000000" pitchFamily="2" charset="2"/>
              <a:buChar char="Ø"/>
            </a:pPr>
            <a:r>
              <a:rPr lang="en-US" altLang="zh-CN" sz="2400" err="1">
                <a:solidFill>
                  <a:srgbClr val="007C6A"/>
                </a:solidFill>
                <a:latin typeface="Verdana" panose="020B0604030504040204" pitchFamily="34" charset="0"/>
              </a:rPr>
              <a:t>logfile</a:t>
            </a:r>
            <a:endParaRPr lang="zh-CN" altLang="en-US" sz="2400">
              <a:solidFill>
                <a:srgbClr val="007C6A"/>
              </a:solidFill>
              <a:latin typeface="Verdana" panose="020B0604030504040204" pitchFamily="34" charset="0"/>
            </a:endParaRPr>
          </a:p>
        </p:txBody>
      </p:sp>
      <p:sp>
        <p:nvSpPr>
          <p:cNvPr id="13" name="矩形 12"/>
          <p:cNvSpPr/>
          <p:nvPr/>
        </p:nvSpPr>
        <p:spPr>
          <a:xfrm>
            <a:off x="604669" y="2899838"/>
            <a:ext cx="7920880" cy="461665"/>
          </a:xfrm>
          <a:prstGeom prst="rect">
            <a:avLst/>
          </a:prstGeom>
        </p:spPr>
        <p:txBody>
          <a:bodyPr wrap="square">
            <a:spAutoFit/>
          </a:bodyPr>
          <a:lstStyle/>
          <a:p>
            <a:r>
              <a:rPr lang="en-US" altLang="zh-CN" sz="2400" dirty="0">
                <a:solidFill>
                  <a:srgbClr val="007C6A"/>
                </a:solidFill>
                <a:latin typeface="Verdana" panose="020B0604030504040204" pitchFamily="34" charset="0"/>
              </a:rPr>
              <a:t> </a:t>
            </a:r>
            <a:r>
              <a:rPr lang="zh-CN" altLang="en-US" sz="2400" dirty="0">
                <a:solidFill>
                  <a:srgbClr val="007C6A"/>
                </a:solidFill>
                <a:latin typeface="Verdana" panose="020B0604030504040204" pitchFamily="34" charset="0"/>
              </a:rPr>
              <a:t>日志文件名称</a:t>
            </a:r>
          </a:p>
        </p:txBody>
      </p:sp>
    </p:spTree>
    <p:custDataLst>
      <p:tags r:id="rId1"/>
    </p:custData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9251" y="26504"/>
            <a:ext cx="1867819"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相关配置</a:t>
            </a:r>
          </a:p>
        </p:txBody>
      </p:sp>
      <p:sp>
        <p:nvSpPr>
          <p:cNvPr id="8" name="矩形 7"/>
          <p:cNvSpPr/>
          <p:nvPr/>
        </p:nvSpPr>
        <p:spPr>
          <a:xfrm>
            <a:off x="290843" y="426614"/>
            <a:ext cx="1499128" cy="461665"/>
          </a:xfrm>
          <a:prstGeom prst="rect">
            <a:avLst/>
          </a:prstGeom>
        </p:spPr>
        <p:txBody>
          <a:bodyPr wrap="none">
            <a:spAutoFit/>
          </a:bodyPr>
          <a:lstStyle/>
          <a:p>
            <a:pPr marL="342900" indent="-342900">
              <a:buFont typeface="Wingdings" panose="05000000000000000000" pitchFamily="2" charset="2"/>
              <a:buChar char="Ø"/>
            </a:pPr>
            <a:r>
              <a:rPr lang="en-US" altLang="zh-CN" sz="2400">
                <a:solidFill>
                  <a:srgbClr val="007C6A"/>
                </a:solidFill>
                <a:latin typeface="Verdana" panose="020B0604030504040204" pitchFamily="34" charset="0"/>
              </a:rPr>
              <a:t>syslog</a:t>
            </a:r>
            <a:endParaRPr lang="zh-CN" altLang="en-US" sz="2400">
              <a:solidFill>
                <a:srgbClr val="007C6A"/>
              </a:solidFill>
              <a:latin typeface="Verdana" panose="020B0604030504040204" pitchFamily="34" charset="0"/>
            </a:endParaRPr>
          </a:p>
        </p:txBody>
      </p:sp>
      <p:sp>
        <p:nvSpPr>
          <p:cNvPr id="9" name="矩形 8"/>
          <p:cNvSpPr/>
          <p:nvPr/>
        </p:nvSpPr>
        <p:spPr>
          <a:xfrm>
            <a:off x="648414" y="888279"/>
            <a:ext cx="7920880" cy="461665"/>
          </a:xfrm>
          <a:prstGeom prst="rect">
            <a:avLst/>
          </a:prstGeom>
        </p:spPr>
        <p:txBody>
          <a:bodyPr wrap="square">
            <a:spAutoFit/>
          </a:bodyPr>
          <a:lstStyle/>
          <a:p>
            <a:r>
              <a:rPr lang="zh-CN" altLang="en-US" sz="2400" dirty="0">
                <a:solidFill>
                  <a:srgbClr val="007C6A"/>
                </a:solidFill>
                <a:latin typeface="Verdana" panose="020B0604030504040204" pitchFamily="34" charset="0"/>
              </a:rPr>
              <a:t>是否将</a:t>
            </a:r>
            <a:r>
              <a:rPr lang="en-US" altLang="zh-CN" sz="2400" dirty="0">
                <a:solidFill>
                  <a:srgbClr val="007C6A"/>
                </a:solidFill>
                <a:latin typeface="Verdana" panose="020B0604030504040204" pitchFamily="34" charset="0"/>
              </a:rPr>
              <a:t>Redis</a:t>
            </a:r>
            <a:r>
              <a:rPr lang="zh-CN" altLang="en-US" sz="2400" dirty="0">
                <a:solidFill>
                  <a:srgbClr val="007C6A"/>
                </a:solidFill>
                <a:latin typeface="Verdana" panose="020B0604030504040204" pitchFamily="34" charset="0"/>
              </a:rPr>
              <a:t>日志输送到</a:t>
            </a:r>
            <a:r>
              <a:rPr lang="en-US" altLang="zh-CN" sz="2400" dirty="0" err="1">
                <a:solidFill>
                  <a:srgbClr val="007C6A"/>
                </a:solidFill>
                <a:latin typeface="Verdana" panose="020B0604030504040204" pitchFamily="34" charset="0"/>
              </a:rPr>
              <a:t>linux</a:t>
            </a:r>
            <a:r>
              <a:rPr lang="zh-CN" altLang="en-US" sz="2400" dirty="0">
                <a:solidFill>
                  <a:srgbClr val="007C6A"/>
                </a:solidFill>
                <a:latin typeface="Verdana" panose="020B0604030504040204" pitchFamily="34" charset="0"/>
              </a:rPr>
              <a:t>系统日志服务中</a:t>
            </a:r>
          </a:p>
        </p:txBody>
      </p:sp>
      <p:sp>
        <p:nvSpPr>
          <p:cNvPr id="10" name="矩形 9"/>
          <p:cNvSpPr/>
          <p:nvPr/>
        </p:nvSpPr>
        <p:spPr>
          <a:xfrm>
            <a:off x="290843" y="1636201"/>
            <a:ext cx="2416046"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a:solidFill>
                  <a:srgbClr val="007C6A"/>
                </a:solidFill>
                <a:latin typeface="Verdana" panose="020B0604030504040204" pitchFamily="34" charset="0"/>
              </a:rPr>
              <a:t>syslog-ident</a:t>
            </a:r>
            <a:endParaRPr lang="zh-CN" altLang="en-US" sz="2400" dirty="0">
              <a:solidFill>
                <a:srgbClr val="007C6A"/>
              </a:solidFill>
              <a:latin typeface="Verdana" panose="020B0604030504040204" pitchFamily="34" charset="0"/>
            </a:endParaRPr>
          </a:p>
        </p:txBody>
      </p:sp>
      <p:sp>
        <p:nvSpPr>
          <p:cNvPr id="14" name="矩形 13"/>
          <p:cNvSpPr/>
          <p:nvPr/>
        </p:nvSpPr>
        <p:spPr>
          <a:xfrm>
            <a:off x="579251" y="2060846"/>
            <a:ext cx="7920880" cy="461665"/>
          </a:xfrm>
          <a:prstGeom prst="rect">
            <a:avLst/>
          </a:prstGeom>
        </p:spPr>
        <p:txBody>
          <a:bodyPr wrap="square">
            <a:spAutoFit/>
          </a:bodyPr>
          <a:lstStyle/>
          <a:p>
            <a:r>
              <a:rPr lang="zh-CN" altLang="en-US" sz="2400" dirty="0">
                <a:solidFill>
                  <a:srgbClr val="007C6A"/>
                </a:solidFill>
                <a:latin typeface="Verdana" panose="020B0604030504040204" pitchFamily="34" charset="0"/>
              </a:rPr>
              <a:t>日志的标志</a:t>
            </a:r>
          </a:p>
        </p:txBody>
      </p:sp>
      <p:sp>
        <p:nvSpPr>
          <p:cNvPr id="15" name="矩形 14"/>
          <p:cNvSpPr/>
          <p:nvPr/>
        </p:nvSpPr>
        <p:spPr>
          <a:xfrm>
            <a:off x="290843" y="2855506"/>
            <a:ext cx="2759217"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a:solidFill>
                  <a:srgbClr val="007C6A"/>
                </a:solidFill>
                <a:latin typeface="Verdana" panose="020B0604030504040204" pitchFamily="34" charset="0"/>
              </a:rPr>
              <a:t>syslog-facility </a:t>
            </a:r>
            <a:endParaRPr lang="zh-CN" altLang="en-US" sz="2400" dirty="0">
              <a:solidFill>
                <a:srgbClr val="007C6A"/>
              </a:solidFill>
              <a:latin typeface="Verdana" panose="020B0604030504040204" pitchFamily="34" charset="0"/>
            </a:endParaRPr>
          </a:p>
        </p:txBody>
      </p:sp>
      <p:sp>
        <p:nvSpPr>
          <p:cNvPr id="16" name="矩形 15"/>
          <p:cNvSpPr/>
          <p:nvPr/>
        </p:nvSpPr>
        <p:spPr>
          <a:xfrm>
            <a:off x="648414" y="3286077"/>
            <a:ext cx="7920880" cy="461665"/>
          </a:xfrm>
          <a:prstGeom prst="rect">
            <a:avLst/>
          </a:prstGeom>
        </p:spPr>
        <p:txBody>
          <a:bodyPr wrap="square">
            <a:spAutoFit/>
          </a:bodyPr>
          <a:lstStyle/>
          <a:p>
            <a:r>
              <a:rPr lang="zh-CN" altLang="en-US" sz="2400" dirty="0">
                <a:solidFill>
                  <a:srgbClr val="007C6A"/>
                </a:solidFill>
                <a:latin typeface="Verdana" panose="020B0604030504040204" pitchFamily="34" charset="0"/>
              </a:rPr>
              <a:t>输出日志的设备</a:t>
            </a:r>
          </a:p>
        </p:txBody>
      </p:sp>
      <p:sp>
        <p:nvSpPr>
          <p:cNvPr id="17" name="矩形 16"/>
          <p:cNvSpPr/>
          <p:nvPr/>
        </p:nvSpPr>
        <p:spPr>
          <a:xfrm>
            <a:off x="290843" y="3945575"/>
            <a:ext cx="1933543"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a:solidFill>
                  <a:srgbClr val="007C6A"/>
                </a:solidFill>
                <a:latin typeface="Verdana" panose="020B0604030504040204" pitchFamily="34" charset="0"/>
              </a:rPr>
              <a:t>database</a:t>
            </a:r>
            <a:endParaRPr lang="zh-CN" altLang="en-US" sz="2400" dirty="0">
              <a:solidFill>
                <a:srgbClr val="007C6A"/>
              </a:solidFill>
              <a:latin typeface="Verdana" panose="020B0604030504040204" pitchFamily="34" charset="0"/>
            </a:endParaRPr>
          </a:p>
        </p:txBody>
      </p:sp>
      <p:sp>
        <p:nvSpPr>
          <p:cNvPr id="18" name="矩形 17"/>
          <p:cNvSpPr/>
          <p:nvPr/>
        </p:nvSpPr>
        <p:spPr>
          <a:xfrm>
            <a:off x="611560" y="4382392"/>
            <a:ext cx="7920880" cy="461665"/>
          </a:xfrm>
          <a:prstGeom prst="rect">
            <a:avLst/>
          </a:prstGeom>
        </p:spPr>
        <p:txBody>
          <a:bodyPr wrap="square">
            <a:spAutoFit/>
          </a:bodyPr>
          <a:lstStyle/>
          <a:p>
            <a:r>
              <a:rPr lang="zh-CN" altLang="en-US" sz="2400" dirty="0">
                <a:solidFill>
                  <a:srgbClr val="007C6A"/>
                </a:solidFill>
                <a:latin typeface="Verdana" panose="020B0604030504040204" pitchFamily="34" charset="0"/>
              </a:rPr>
              <a:t>设定库的数量 默认</a:t>
            </a:r>
            <a:r>
              <a:rPr lang="en-US" altLang="zh-CN" sz="2400" dirty="0">
                <a:solidFill>
                  <a:srgbClr val="007C6A"/>
                </a:solidFill>
                <a:latin typeface="Verdana" panose="020B0604030504040204" pitchFamily="34" charset="0"/>
              </a:rPr>
              <a:t>16</a:t>
            </a:r>
            <a:endParaRPr lang="zh-CN" altLang="en-US" sz="2400" dirty="0">
              <a:solidFill>
                <a:srgbClr val="007C6A"/>
              </a:solidFill>
              <a:latin typeface="Verdana" panose="020B0604030504040204" pitchFamily="34" charset="0"/>
            </a:endParaRPr>
          </a:p>
        </p:txBody>
      </p:sp>
    </p:spTree>
    <p:custDataLst>
      <p:tags r:id="rId1"/>
    </p:custData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9251" y="26504"/>
            <a:ext cx="1867819"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相关配置</a:t>
            </a:r>
          </a:p>
        </p:txBody>
      </p:sp>
      <p:sp>
        <p:nvSpPr>
          <p:cNvPr id="11" name="矩形 10"/>
          <p:cNvSpPr/>
          <p:nvPr/>
        </p:nvSpPr>
        <p:spPr>
          <a:xfrm>
            <a:off x="317348" y="426614"/>
            <a:ext cx="1749325" cy="461665"/>
          </a:xfrm>
          <a:prstGeom prst="rect">
            <a:avLst/>
          </a:prstGeom>
        </p:spPr>
        <p:txBody>
          <a:bodyPr wrap="none">
            <a:spAutoFit/>
          </a:bodyPr>
          <a:lstStyle/>
          <a:p>
            <a:pPr marL="342900" indent="-342900">
              <a:buFont typeface="Wingdings" panose="05000000000000000000" pitchFamily="2" charset="2"/>
              <a:buChar char="Ø"/>
            </a:pPr>
            <a:r>
              <a:rPr lang="en-US" altLang="zh-CN" sz="2400">
                <a:solidFill>
                  <a:srgbClr val="007C6A"/>
                </a:solidFill>
                <a:latin typeface="Verdana" panose="020B0604030504040204" pitchFamily="34" charset="0"/>
              </a:rPr>
              <a:t>security</a:t>
            </a:r>
            <a:endParaRPr lang="zh-CN" altLang="en-US" sz="2400">
              <a:solidFill>
                <a:srgbClr val="007C6A"/>
              </a:solidFill>
              <a:latin typeface="Verdana" panose="020B0604030504040204" pitchFamily="34" charset="0"/>
            </a:endParaRPr>
          </a:p>
        </p:txBody>
      </p:sp>
      <p:sp>
        <p:nvSpPr>
          <p:cNvPr id="12" name="矩形 11"/>
          <p:cNvSpPr/>
          <p:nvPr/>
        </p:nvSpPr>
        <p:spPr>
          <a:xfrm>
            <a:off x="705100" y="826724"/>
            <a:ext cx="3300904" cy="461665"/>
          </a:xfrm>
          <a:prstGeom prst="rect">
            <a:avLst/>
          </a:prstGeom>
        </p:spPr>
        <p:txBody>
          <a:bodyPr wrap="none">
            <a:spAutoFit/>
          </a:bodyPr>
          <a:lstStyle/>
          <a:p>
            <a:pPr marL="342900" indent="-342900">
              <a:buFont typeface="Arial" panose="020B0604020202020204" pitchFamily="34" charset="0"/>
              <a:buChar char="•"/>
            </a:pPr>
            <a:r>
              <a:rPr lang="zh-CN" altLang="en-US" sz="2400" dirty="0">
                <a:solidFill>
                  <a:srgbClr val="007C6A"/>
                </a:solidFill>
                <a:latin typeface="Verdana" panose="020B0604030504040204" pitchFamily="34" charset="0"/>
              </a:rPr>
              <a:t>在命令行中设置密码</a:t>
            </a:r>
          </a:p>
        </p:txBody>
      </p:sp>
      <p:pic>
        <p:nvPicPr>
          <p:cNvPr id="13" name="图片 12"/>
          <p:cNvPicPr>
            <a:picLocks noChangeAspect="1"/>
          </p:cNvPicPr>
          <p:nvPr/>
        </p:nvPicPr>
        <p:blipFill>
          <a:blip r:embed="rId3"/>
          <a:stretch>
            <a:fillRect/>
          </a:stretch>
        </p:blipFill>
        <p:spPr>
          <a:xfrm>
            <a:off x="1191366" y="1440407"/>
            <a:ext cx="5629275" cy="3543300"/>
          </a:xfrm>
          <a:prstGeom prst="rect">
            <a:avLst/>
          </a:prstGeom>
        </p:spPr>
      </p:pic>
    </p:spTree>
    <p:custDataLst>
      <p:tags r:id="rId1"/>
    </p:custData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9251" y="26504"/>
            <a:ext cx="1867819"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相关配置</a:t>
            </a:r>
          </a:p>
        </p:txBody>
      </p:sp>
      <p:sp>
        <p:nvSpPr>
          <p:cNvPr id="6" name="矩形 5"/>
          <p:cNvSpPr/>
          <p:nvPr/>
        </p:nvSpPr>
        <p:spPr>
          <a:xfrm>
            <a:off x="359024" y="426614"/>
            <a:ext cx="2025106" cy="461665"/>
          </a:xfrm>
          <a:prstGeom prst="rect">
            <a:avLst/>
          </a:prstGeom>
        </p:spPr>
        <p:txBody>
          <a:bodyPr wrap="none">
            <a:spAutoFit/>
          </a:bodyPr>
          <a:lstStyle/>
          <a:p>
            <a:pPr marL="342900" indent="-342900">
              <a:buFont typeface="Wingdings" panose="05000000000000000000" pitchFamily="2" charset="2"/>
              <a:buChar char="Ø"/>
            </a:pPr>
            <a:r>
              <a:rPr lang="en-US" altLang="zh-CN" sz="2400">
                <a:solidFill>
                  <a:srgbClr val="007C6A"/>
                </a:solidFill>
                <a:latin typeface="Verdana" panose="020B0604030504040204" pitchFamily="34" charset="0"/>
              </a:rPr>
              <a:t>maxclient</a:t>
            </a:r>
            <a:endParaRPr lang="zh-CN" altLang="en-US" sz="2400">
              <a:solidFill>
                <a:srgbClr val="007C6A"/>
              </a:solidFill>
              <a:latin typeface="Verdana" panose="020B0604030504040204" pitchFamily="34" charset="0"/>
            </a:endParaRPr>
          </a:p>
        </p:txBody>
      </p:sp>
      <p:sp>
        <p:nvSpPr>
          <p:cNvPr id="7" name="矩形 6"/>
          <p:cNvSpPr/>
          <p:nvPr/>
        </p:nvSpPr>
        <p:spPr>
          <a:xfrm>
            <a:off x="579251" y="763379"/>
            <a:ext cx="7056784" cy="583108"/>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400" dirty="0">
                <a:solidFill>
                  <a:srgbClr val="007C6A"/>
                </a:solidFill>
                <a:latin typeface="+mn-ea"/>
              </a:rPr>
              <a:t>最大客户端连接数</a:t>
            </a:r>
            <a:endParaRPr lang="zh-CN" altLang="en-US" dirty="0">
              <a:solidFill>
                <a:srgbClr val="007C6A"/>
              </a:solidFill>
            </a:endParaRPr>
          </a:p>
        </p:txBody>
      </p:sp>
      <p:sp>
        <p:nvSpPr>
          <p:cNvPr id="8" name="矩形 7"/>
          <p:cNvSpPr/>
          <p:nvPr/>
        </p:nvSpPr>
        <p:spPr>
          <a:xfrm>
            <a:off x="359024" y="1424601"/>
            <a:ext cx="2481770"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err="1">
                <a:solidFill>
                  <a:srgbClr val="007C6A"/>
                </a:solidFill>
                <a:latin typeface="Verdana" panose="020B0604030504040204" pitchFamily="34" charset="0"/>
              </a:rPr>
              <a:t>maxmemory</a:t>
            </a:r>
            <a:endParaRPr lang="zh-CN" altLang="en-US" sz="2400" dirty="0">
              <a:solidFill>
                <a:srgbClr val="007C6A"/>
              </a:solidFill>
              <a:latin typeface="Verdana" panose="020B0604030504040204" pitchFamily="34" charset="0"/>
            </a:endParaRPr>
          </a:p>
        </p:txBody>
      </p:sp>
      <p:sp>
        <p:nvSpPr>
          <p:cNvPr id="9" name="矩形 8"/>
          <p:cNvSpPr/>
          <p:nvPr/>
        </p:nvSpPr>
        <p:spPr>
          <a:xfrm>
            <a:off x="579251" y="1828588"/>
            <a:ext cx="8568952" cy="3416320"/>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400" dirty="0">
                <a:solidFill>
                  <a:srgbClr val="007C6A"/>
                </a:solidFill>
                <a:latin typeface="+mn-ea"/>
              </a:rPr>
              <a:t>设置</a:t>
            </a:r>
            <a:r>
              <a:rPr lang="en-US" altLang="zh-CN" sz="2400" dirty="0">
                <a:solidFill>
                  <a:srgbClr val="007C6A"/>
                </a:solidFill>
                <a:latin typeface="+mn-ea"/>
              </a:rPr>
              <a:t>Redis</a:t>
            </a:r>
            <a:r>
              <a:rPr lang="zh-CN" altLang="en-US" sz="2400" dirty="0">
                <a:solidFill>
                  <a:srgbClr val="007C6A"/>
                </a:solidFill>
                <a:latin typeface="+mn-ea"/>
              </a:rPr>
              <a:t>可以使用的内存量。一旦到达内存使用上限，</a:t>
            </a:r>
            <a:r>
              <a:rPr lang="en-US" altLang="zh-CN" sz="2400" dirty="0">
                <a:solidFill>
                  <a:srgbClr val="007C6A"/>
                </a:solidFill>
                <a:latin typeface="+mn-ea"/>
              </a:rPr>
              <a:t>Redis</a:t>
            </a:r>
            <a:r>
              <a:rPr lang="zh-CN" altLang="en-US" sz="2400" dirty="0">
                <a:solidFill>
                  <a:srgbClr val="007C6A"/>
                </a:solidFill>
                <a:latin typeface="+mn-ea"/>
              </a:rPr>
              <a:t>将会试图移除内部数据，移除规则可以通过</a:t>
            </a:r>
            <a:r>
              <a:rPr lang="en-US" altLang="zh-CN" sz="2400" dirty="0" err="1">
                <a:solidFill>
                  <a:srgbClr val="007C6A"/>
                </a:solidFill>
                <a:latin typeface="+mn-ea"/>
              </a:rPr>
              <a:t>maxmemory</a:t>
            </a:r>
            <a:r>
              <a:rPr lang="en-US" altLang="zh-CN" sz="2400" dirty="0">
                <a:solidFill>
                  <a:srgbClr val="007C6A"/>
                </a:solidFill>
                <a:latin typeface="+mn-ea"/>
              </a:rPr>
              <a:t>-policy</a:t>
            </a:r>
            <a:r>
              <a:rPr lang="zh-CN" altLang="en-US" sz="2400" dirty="0">
                <a:solidFill>
                  <a:srgbClr val="007C6A"/>
                </a:solidFill>
                <a:latin typeface="+mn-ea"/>
              </a:rPr>
              <a:t>来指定。如果</a:t>
            </a:r>
            <a:r>
              <a:rPr lang="en-US" altLang="zh-CN" sz="2400" dirty="0">
                <a:solidFill>
                  <a:srgbClr val="007C6A"/>
                </a:solidFill>
                <a:latin typeface="+mn-ea"/>
              </a:rPr>
              <a:t>Redis</a:t>
            </a:r>
            <a:r>
              <a:rPr lang="zh-CN" altLang="en-US" sz="2400" dirty="0">
                <a:solidFill>
                  <a:srgbClr val="007C6A"/>
                </a:solidFill>
                <a:latin typeface="+mn-ea"/>
              </a:rPr>
              <a:t>无法根据移除规则来移除内存中的数据，或者设置了“不允许移除”，</a:t>
            </a:r>
          </a:p>
          <a:p>
            <a:pPr marL="342900" indent="-342900">
              <a:lnSpc>
                <a:spcPct val="150000"/>
              </a:lnSpc>
              <a:buFont typeface="Arial" panose="020B0604020202020204" pitchFamily="34" charset="0"/>
              <a:buChar char="•"/>
            </a:pPr>
            <a:r>
              <a:rPr lang="zh-CN" altLang="en-US" sz="2400" dirty="0">
                <a:solidFill>
                  <a:srgbClr val="007C6A"/>
                </a:solidFill>
                <a:latin typeface="+mn-ea"/>
              </a:rPr>
              <a:t>那么</a:t>
            </a:r>
            <a:r>
              <a:rPr lang="en-US" altLang="zh-CN" sz="2400" dirty="0">
                <a:solidFill>
                  <a:srgbClr val="007C6A"/>
                </a:solidFill>
                <a:latin typeface="+mn-ea"/>
              </a:rPr>
              <a:t>Redis</a:t>
            </a:r>
            <a:r>
              <a:rPr lang="zh-CN" altLang="en-US" sz="2400" dirty="0">
                <a:solidFill>
                  <a:srgbClr val="007C6A"/>
                </a:solidFill>
                <a:latin typeface="+mn-ea"/>
              </a:rPr>
              <a:t>则会针对那些需要申请内存的指令返回错误信息，比如</a:t>
            </a:r>
            <a:r>
              <a:rPr lang="en-US" altLang="zh-CN" sz="2400" dirty="0">
                <a:solidFill>
                  <a:srgbClr val="007C6A"/>
                </a:solidFill>
                <a:latin typeface="+mn-ea"/>
              </a:rPr>
              <a:t>SET</a:t>
            </a:r>
            <a:r>
              <a:rPr lang="zh-CN" altLang="en-US" sz="2400" dirty="0">
                <a:solidFill>
                  <a:srgbClr val="007C6A"/>
                </a:solidFill>
                <a:latin typeface="+mn-ea"/>
              </a:rPr>
              <a:t>、</a:t>
            </a:r>
            <a:r>
              <a:rPr lang="en-US" altLang="zh-CN" sz="2400" dirty="0">
                <a:solidFill>
                  <a:srgbClr val="007C6A"/>
                </a:solidFill>
                <a:latin typeface="+mn-ea"/>
              </a:rPr>
              <a:t>LPUSH</a:t>
            </a:r>
            <a:r>
              <a:rPr lang="zh-CN" altLang="en-US" sz="2400" dirty="0">
                <a:solidFill>
                  <a:srgbClr val="007C6A"/>
                </a:solidFill>
                <a:latin typeface="+mn-ea"/>
              </a:rPr>
              <a:t>等。</a:t>
            </a:r>
            <a:endParaRPr lang="zh-CN" altLang="en-US" dirty="0">
              <a:solidFill>
                <a:srgbClr val="007C6A"/>
              </a:solidFill>
            </a:endParaRPr>
          </a:p>
        </p:txBody>
      </p:sp>
    </p:spTree>
    <p:custDataLst>
      <p:tags r:id="rId1"/>
    </p:custData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9251" y="26504"/>
            <a:ext cx="1867819"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相关配置</a:t>
            </a:r>
          </a:p>
        </p:txBody>
      </p:sp>
      <p:sp>
        <p:nvSpPr>
          <p:cNvPr id="10" name="矩形 9"/>
          <p:cNvSpPr/>
          <p:nvPr/>
        </p:nvSpPr>
        <p:spPr>
          <a:xfrm>
            <a:off x="261256" y="426614"/>
            <a:ext cx="3468001" cy="461665"/>
          </a:xfrm>
          <a:prstGeom prst="rect">
            <a:avLst/>
          </a:prstGeom>
        </p:spPr>
        <p:txBody>
          <a:bodyPr wrap="none">
            <a:spAutoFit/>
          </a:bodyPr>
          <a:lstStyle/>
          <a:p>
            <a:pPr marL="342900" indent="-342900">
              <a:buFont typeface="Wingdings" panose="05000000000000000000" pitchFamily="2" charset="2"/>
              <a:buChar char="Ø"/>
            </a:pPr>
            <a:r>
              <a:rPr lang="en-US" altLang="zh-CN" sz="2400" err="1">
                <a:solidFill>
                  <a:srgbClr val="007C6A"/>
                </a:solidFill>
                <a:latin typeface="Verdana" panose="020B0604030504040204" pitchFamily="34" charset="0"/>
              </a:rPr>
              <a:t>Maxmemory</a:t>
            </a:r>
            <a:r>
              <a:rPr lang="en-US" altLang="zh-CN" sz="2400">
                <a:solidFill>
                  <a:srgbClr val="007C6A"/>
                </a:solidFill>
                <a:latin typeface="Verdana" panose="020B0604030504040204" pitchFamily="34" charset="0"/>
              </a:rPr>
              <a:t>-policy</a:t>
            </a:r>
          </a:p>
        </p:txBody>
      </p:sp>
      <p:sp>
        <p:nvSpPr>
          <p:cNvPr id="11" name="矩形 10"/>
          <p:cNvSpPr/>
          <p:nvPr/>
        </p:nvSpPr>
        <p:spPr>
          <a:xfrm>
            <a:off x="418525" y="739887"/>
            <a:ext cx="7848872" cy="4246245"/>
          </a:xfrm>
          <a:prstGeom prst="rect">
            <a:avLst/>
          </a:prstGeom>
        </p:spPr>
        <p:txBody>
          <a:bodyPr wrap="square">
            <a:spAutoFit/>
          </a:bodyPr>
          <a:lstStyle/>
          <a:p>
            <a:pPr>
              <a:lnSpc>
                <a:spcPct val="150000"/>
              </a:lnSpc>
            </a:pPr>
            <a:r>
              <a:rPr lang="zh-CN" altLang="en-US" sz="2000" b="1" dirty="0">
                <a:solidFill>
                  <a:srgbClr val="007C6A"/>
                </a:solidFill>
                <a:latin typeface="+mn-ea"/>
              </a:rPr>
              <a:t>（</a:t>
            </a:r>
            <a:r>
              <a:rPr lang="en-US" altLang="zh-CN" sz="2000" b="1" dirty="0">
                <a:solidFill>
                  <a:srgbClr val="007C6A"/>
                </a:solidFill>
                <a:latin typeface="+mn-ea"/>
              </a:rPr>
              <a:t>1</a:t>
            </a:r>
            <a:r>
              <a:rPr lang="zh-CN" altLang="en-US" sz="2000" b="1" dirty="0">
                <a:solidFill>
                  <a:srgbClr val="007C6A"/>
                </a:solidFill>
                <a:latin typeface="+mn-ea"/>
              </a:rPr>
              <a:t>）</a:t>
            </a:r>
            <a:r>
              <a:rPr lang="en-US" altLang="zh-CN" sz="2000" b="1" dirty="0">
                <a:solidFill>
                  <a:srgbClr val="007C6A"/>
                </a:solidFill>
                <a:latin typeface="+mn-ea"/>
              </a:rPr>
              <a:t>volatile-</a:t>
            </a:r>
            <a:r>
              <a:rPr lang="en-US" altLang="zh-CN" sz="2000" b="1" dirty="0" err="1">
                <a:solidFill>
                  <a:srgbClr val="007C6A"/>
                </a:solidFill>
                <a:latin typeface="+mn-ea"/>
              </a:rPr>
              <a:t>lru</a:t>
            </a:r>
            <a:r>
              <a:rPr lang="zh-CN" altLang="en-US" sz="2000" b="1" dirty="0">
                <a:solidFill>
                  <a:srgbClr val="007C6A"/>
                </a:solidFill>
                <a:latin typeface="+mn-ea"/>
              </a:rPr>
              <a:t>：使用</a:t>
            </a:r>
            <a:r>
              <a:rPr lang="en-US" altLang="zh-CN" sz="2000" b="1" dirty="0">
                <a:solidFill>
                  <a:srgbClr val="007C6A"/>
                </a:solidFill>
                <a:latin typeface="+mn-ea"/>
              </a:rPr>
              <a:t>LRU</a:t>
            </a:r>
            <a:r>
              <a:rPr lang="zh-CN" altLang="en-US" sz="2000" b="1" dirty="0">
                <a:solidFill>
                  <a:srgbClr val="007C6A"/>
                </a:solidFill>
                <a:latin typeface="+mn-ea"/>
              </a:rPr>
              <a:t>（最近最少使用）算法移除</a:t>
            </a:r>
            <a:r>
              <a:rPr lang="en-US" altLang="zh-CN" sz="2000" b="1" dirty="0">
                <a:solidFill>
                  <a:srgbClr val="007C6A"/>
                </a:solidFill>
                <a:latin typeface="+mn-ea"/>
              </a:rPr>
              <a:t>key</a:t>
            </a:r>
            <a:r>
              <a:rPr lang="zh-CN" altLang="en-US" sz="2000" b="1" dirty="0">
                <a:solidFill>
                  <a:srgbClr val="007C6A"/>
                </a:solidFill>
                <a:latin typeface="+mn-ea"/>
              </a:rPr>
              <a:t>，只对设置了过期时间的键</a:t>
            </a:r>
          </a:p>
          <a:p>
            <a:pPr>
              <a:lnSpc>
                <a:spcPct val="150000"/>
              </a:lnSpc>
            </a:pPr>
            <a:r>
              <a:rPr lang="zh-CN" altLang="en-US" sz="2000" b="1" dirty="0">
                <a:solidFill>
                  <a:srgbClr val="007C6A"/>
                </a:solidFill>
                <a:latin typeface="+mn-ea"/>
              </a:rPr>
              <a:t>（</a:t>
            </a:r>
            <a:r>
              <a:rPr lang="en-US" altLang="zh-CN" sz="2000" b="1" dirty="0">
                <a:solidFill>
                  <a:srgbClr val="007C6A"/>
                </a:solidFill>
                <a:latin typeface="+mn-ea"/>
              </a:rPr>
              <a:t>2</a:t>
            </a:r>
            <a:r>
              <a:rPr lang="zh-CN" altLang="en-US" sz="2000" b="1" dirty="0">
                <a:solidFill>
                  <a:srgbClr val="007C6A"/>
                </a:solidFill>
                <a:latin typeface="+mn-ea"/>
              </a:rPr>
              <a:t>）</a:t>
            </a:r>
            <a:r>
              <a:rPr lang="en-US" altLang="zh-CN" sz="2000" b="1" dirty="0" err="1">
                <a:solidFill>
                  <a:srgbClr val="007C6A"/>
                </a:solidFill>
                <a:latin typeface="+mn-ea"/>
              </a:rPr>
              <a:t>allkeys-lru</a:t>
            </a:r>
            <a:r>
              <a:rPr lang="zh-CN" altLang="en-US" sz="2000" b="1" dirty="0">
                <a:solidFill>
                  <a:srgbClr val="007C6A"/>
                </a:solidFill>
                <a:latin typeface="+mn-ea"/>
              </a:rPr>
              <a:t>：使用</a:t>
            </a:r>
            <a:r>
              <a:rPr lang="en-US" altLang="zh-CN" sz="2000" b="1" dirty="0">
                <a:solidFill>
                  <a:srgbClr val="007C6A"/>
                </a:solidFill>
                <a:latin typeface="+mn-ea"/>
              </a:rPr>
              <a:t>LRU</a:t>
            </a:r>
            <a:r>
              <a:rPr lang="zh-CN" altLang="en-US" sz="2000" b="1" dirty="0">
                <a:solidFill>
                  <a:srgbClr val="007C6A"/>
                </a:solidFill>
                <a:latin typeface="+mn-ea"/>
              </a:rPr>
              <a:t>算法移除</a:t>
            </a:r>
            <a:r>
              <a:rPr lang="en-US" altLang="zh-CN" sz="2000" b="1" dirty="0">
                <a:solidFill>
                  <a:srgbClr val="007C6A"/>
                </a:solidFill>
                <a:latin typeface="+mn-ea"/>
              </a:rPr>
              <a:t>key</a:t>
            </a:r>
            <a:endParaRPr lang="zh-CN" altLang="en-US" sz="2000" b="1" dirty="0">
              <a:solidFill>
                <a:srgbClr val="007C6A"/>
              </a:solidFill>
              <a:latin typeface="+mn-ea"/>
            </a:endParaRPr>
          </a:p>
          <a:p>
            <a:pPr>
              <a:lnSpc>
                <a:spcPct val="150000"/>
              </a:lnSpc>
            </a:pPr>
            <a:r>
              <a:rPr lang="zh-CN" altLang="en-US" sz="2000" b="1" dirty="0">
                <a:solidFill>
                  <a:srgbClr val="007C6A"/>
                </a:solidFill>
                <a:latin typeface="+mn-ea"/>
              </a:rPr>
              <a:t>（</a:t>
            </a:r>
            <a:r>
              <a:rPr lang="en-US" altLang="zh-CN" sz="2000" b="1" dirty="0">
                <a:solidFill>
                  <a:srgbClr val="007C6A"/>
                </a:solidFill>
                <a:latin typeface="+mn-ea"/>
              </a:rPr>
              <a:t>3</a:t>
            </a:r>
            <a:r>
              <a:rPr lang="zh-CN" altLang="en-US" sz="2000" b="1" dirty="0">
                <a:solidFill>
                  <a:srgbClr val="007C6A"/>
                </a:solidFill>
                <a:latin typeface="+mn-ea"/>
              </a:rPr>
              <a:t>）</a:t>
            </a:r>
            <a:r>
              <a:rPr lang="en-US" altLang="zh-CN" sz="2000" b="1" dirty="0">
                <a:solidFill>
                  <a:srgbClr val="007C6A"/>
                </a:solidFill>
                <a:latin typeface="+mn-ea"/>
              </a:rPr>
              <a:t>volatile-random</a:t>
            </a:r>
            <a:r>
              <a:rPr lang="zh-CN" altLang="en-US" sz="2000" b="1" dirty="0">
                <a:solidFill>
                  <a:srgbClr val="007C6A"/>
                </a:solidFill>
                <a:latin typeface="+mn-ea"/>
              </a:rPr>
              <a:t>：在过期集合中移除随机的</a:t>
            </a:r>
            <a:r>
              <a:rPr lang="en-US" altLang="zh-CN" sz="2000" b="1" dirty="0">
                <a:solidFill>
                  <a:srgbClr val="007C6A"/>
                </a:solidFill>
                <a:latin typeface="+mn-ea"/>
              </a:rPr>
              <a:t>key</a:t>
            </a:r>
            <a:r>
              <a:rPr lang="zh-CN" altLang="en-US" sz="2000" b="1" dirty="0">
                <a:solidFill>
                  <a:srgbClr val="007C6A"/>
                </a:solidFill>
                <a:latin typeface="+mn-ea"/>
              </a:rPr>
              <a:t>，只对设置了过期时间的键</a:t>
            </a:r>
          </a:p>
          <a:p>
            <a:pPr>
              <a:lnSpc>
                <a:spcPct val="150000"/>
              </a:lnSpc>
            </a:pPr>
            <a:r>
              <a:rPr lang="zh-CN" altLang="en-US" sz="2000" b="1" dirty="0">
                <a:solidFill>
                  <a:srgbClr val="007C6A"/>
                </a:solidFill>
                <a:latin typeface="+mn-ea"/>
              </a:rPr>
              <a:t>（</a:t>
            </a:r>
            <a:r>
              <a:rPr lang="en-US" altLang="zh-CN" sz="2000" b="1" dirty="0">
                <a:solidFill>
                  <a:srgbClr val="007C6A"/>
                </a:solidFill>
                <a:latin typeface="+mn-ea"/>
              </a:rPr>
              <a:t>4</a:t>
            </a:r>
            <a:r>
              <a:rPr lang="zh-CN" altLang="en-US" sz="2000" b="1" dirty="0">
                <a:solidFill>
                  <a:srgbClr val="007C6A"/>
                </a:solidFill>
                <a:latin typeface="+mn-ea"/>
              </a:rPr>
              <a:t>）</a:t>
            </a:r>
            <a:r>
              <a:rPr lang="en-US" altLang="zh-CN" sz="2000" b="1" dirty="0" err="1">
                <a:solidFill>
                  <a:srgbClr val="007C6A"/>
                </a:solidFill>
                <a:latin typeface="+mn-ea"/>
              </a:rPr>
              <a:t>allkeys</a:t>
            </a:r>
            <a:r>
              <a:rPr lang="en-US" altLang="zh-CN" sz="2000" b="1" dirty="0">
                <a:solidFill>
                  <a:srgbClr val="007C6A"/>
                </a:solidFill>
                <a:latin typeface="+mn-ea"/>
              </a:rPr>
              <a:t>-random</a:t>
            </a:r>
            <a:r>
              <a:rPr lang="zh-CN" altLang="en-US" sz="2000" b="1" dirty="0">
                <a:solidFill>
                  <a:srgbClr val="007C6A"/>
                </a:solidFill>
                <a:latin typeface="+mn-ea"/>
              </a:rPr>
              <a:t>：移除随机的</a:t>
            </a:r>
            <a:r>
              <a:rPr lang="en-US" altLang="zh-CN" sz="2000" b="1" dirty="0">
                <a:solidFill>
                  <a:srgbClr val="007C6A"/>
                </a:solidFill>
                <a:latin typeface="+mn-ea"/>
              </a:rPr>
              <a:t>key</a:t>
            </a:r>
            <a:endParaRPr lang="zh-CN" altLang="en-US" sz="2000" b="1" dirty="0">
              <a:solidFill>
                <a:srgbClr val="007C6A"/>
              </a:solidFill>
              <a:latin typeface="+mn-ea"/>
            </a:endParaRPr>
          </a:p>
          <a:p>
            <a:pPr>
              <a:lnSpc>
                <a:spcPct val="150000"/>
              </a:lnSpc>
            </a:pPr>
            <a:r>
              <a:rPr lang="zh-CN" altLang="en-US" sz="2000" b="1" dirty="0">
                <a:solidFill>
                  <a:srgbClr val="007C6A"/>
                </a:solidFill>
                <a:latin typeface="+mn-ea"/>
              </a:rPr>
              <a:t>（</a:t>
            </a:r>
            <a:r>
              <a:rPr lang="en-US" altLang="zh-CN" sz="2000" b="1" dirty="0">
                <a:solidFill>
                  <a:srgbClr val="007C6A"/>
                </a:solidFill>
                <a:latin typeface="+mn-ea"/>
              </a:rPr>
              <a:t>5</a:t>
            </a:r>
            <a:r>
              <a:rPr lang="zh-CN" altLang="en-US" sz="2000" b="1" dirty="0">
                <a:solidFill>
                  <a:srgbClr val="007C6A"/>
                </a:solidFill>
                <a:latin typeface="+mn-ea"/>
              </a:rPr>
              <a:t>）</a:t>
            </a:r>
            <a:r>
              <a:rPr lang="en-US" altLang="zh-CN" sz="2000" b="1" dirty="0">
                <a:solidFill>
                  <a:srgbClr val="007C6A"/>
                </a:solidFill>
                <a:latin typeface="+mn-ea"/>
              </a:rPr>
              <a:t>volatile-</a:t>
            </a:r>
            <a:r>
              <a:rPr lang="en-US" altLang="zh-CN" sz="2000" b="1" dirty="0" err="1">
                <a:solidFill>
                  <a:srgbClr val="007C6A"/>
                </a:solidFill>
                <a:latin typeface="+mn-ea"/>
              </a:rPr>
              <a:t>ttl</a:t>
            </a:r>
            <a:r>
              <a:rPr lang="zh-CN" altLang="en-US" sz="2000" b="1" dirty="0" err="1">
                <a:solidFill>
                  <a:srgbClr val="007C6A"/>
                </a:solidFill>
                <a:latin typeface="+mn-ea"/>
              </a:rPr>
              <a:t>（即将过期）</a:t>
            </a:r>
            <a:r>
              <a:rPr lang="zh-CN" altLang="en-US" sz="2000" b="1" dirty="0">
                <a:solidFill>
                  <a:srgbClr val="007C6A"/>
                </a:solidFill>
                <a:latin typeface="+mn-ea"/>
              </a:rPr>
              <a:t>：移除那些</a:t>
            </a:r>
            <a:r>
              <a:rPr lang="en-US" altLang="zh-CN" sz="2000" b="1" dirty="0">
                <a:solidFill>
                  <a:srgbClr val="007C6A"/>
                </a:solidFill>
                <a:latin typeface="+mn-ea"/>
              </a:rPr>
              <a:t>TTL</a:t>
            </a:r>
            <a:r>
              <a:rPr lang="zh-CN" altLang="en-US" sz="2000" b="1" dirty="0">
                <a:solidFill>
                  <a:srgbClr val="007C6A"/>
                </a:solidFill>
                <a:latin typeface="+mn-ea"/>
              </a:rPr>
              <a:t>值最小的</a:t>
            </a:r>
            <a:r>
              <a:rPr lang="en-US" altLang="zh-CN" sz="2000" b="1" dirty="0">
                <a:solidFill>
                  <a:srgbClr val="007C6A"/>
                </a:solidFill>
                <a:latin typeface="+mn-ea"/>
              </a:rPr>
              <a:t>key</a:t>
            </a:r>
            <a:r>
              <a:rPr lang="zh-CN" altLang="en-US" sz="2000" b="1" dirty="0">
                <a:solidFill>
                  <a:srgbClr val="007C6A"/>
                </a:solidFill>
                <a:latin typeface="+mn-ea"/>
              </a:rPr>
              <a:t>，即那些最近要过期的</a:t>
            </a:r>
            <a:r>
              <a:rPr lang="en-US" altLang="zh-CN" sz="2000" b="1" dirty="0">
                <a:solidFill>
                  <a:srgbClr val="007C6A"/>
                </a:solidFill>
                <a:latin typeface="+mn-ea"/>
              </a:rPr>
              <a:t>key</a:t>
            </a:r>
            <a:endParaRPr lang="zh-CN" altLang="en-US" sz="2000" b="1" dirty="0">
              <a:solidFill>
                <a:srgbClr val="007C6A"/>
              </a:solidFill>
              <a:latin typeface="+mn-ea"/>
            </a:endParaRPr>
          </a:p>
          <a:p>
            <a:pPr>
              <a:lnSpc>
                <a:spcPct val="150000"/>
              </a:lnSpc>
            </a:pPr>
            <a:r>
              <a:rPr lang="zh-CN" altLang="en-US" sz="2000" b="1" dirty="0">
                <a:solidFill>
                  <a:srgbClr val="007C6A"/>
                </a:solidFill>
                <a:latin typeface="+mn-ea"/>
              </a:rPr>
              <a:t>（</a:t>
            </a:r>
            <a:r>
              <a:rPr lang="en-US" altLang="zh-CN" sz="2000" b="1" dirty="0">
                <a:solidFill>
                  <a:srgbClr val="007C6A"/>
                </a:solidFill>
                <a:latin typeface="+mn-ea"/>
              </a:rPr>
              <a:t>6</a:t>
            </a:r>
            <a:r>
              <a:rPr lang="zh-CN" altLang="en-US" sz="2000" b="1" dirty="0">
                <a:solidFill>
                  <a:srgbClr val="007C6A"/>
                </a:solidFill>
                <a:latin typeface="+mn-ea"/>
              </a:rPr>
              <a:t>）</a:t>
            </a:r>
            <a:r>
              <a:rPr lang="en-US" altLang="zh-CN" sz="2000" b="1" dirty="0" err="1">
                <a:solidFill>
                  <a:srgbClr val="007C6A"/>
                </a:solidFill>
                <a:latin typeface="+mn-ea"/>
              </a:rPr>
              <a:t>noeviction</a:t>
            </a:r>
            <a:r>
              <a:rPr lang="zh-CN" altLang="en-US" sz="2000" b="1" dirty="0">
                <a:solidFill>
                  <a:srgbClr val="007C6A"/>
                </a:solidFill>
                <a:latin typeface="+mn-ea"/>
              </a:rPr>
              <a:t>：不进行移除。针对写操作，只是返回错误信息</a:t>
            </a:r>
          </a:p>
        </p:txBody>
      </p:sp>
    </p:spTree>
    <p:custDataLst>
      <p:tags r:id="rId1"/>
    </p:custData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9251" y="26504"/>
            <a:ext cx="1867819"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相关配置</a:t>
            </a:r>
          </a:p>
        </p:txBody>
      </p:sp>
      <p:sp>
        <p:nvSpPr>
          <p:cNvPr id="6" name="矩形 5"/>
          <p:cNvSpPr/>
          <p:nvPr/>
        </p:nvSpPr>
        <p:spPr>
          <a:xfrm>
            <a:off x="367274" y="566041"/>
            <a:ext cx="3839897"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err="1">
                <a:solidFill>
                  <a:srgbClr val="007C6A"/>
                </a:solidFill>
                <a:latin typeface="Verdana" panose="020B0604030504040204" pitchFamily="34" charset="0"/>
              </a:rPr>
              <a:t>Maxmemory</a:t>
            </a:r>
            <a:r>
              <a:rPr lang="en-US" altLang="zh-CN" sz="2400" dirty="0">
                <a:solidFill>
                  <a:srgbClr val="007C6A"/>
                </a:solidFill>
                <a:latin typeface="Verdana" panose="020B0604030504040204" pitchFamily="34" charset="0"/>
              </a:rPr>
              <a:t>-samples</a:t>
            </a:r>
          </a:p>
        </p:txBody>
      </p:sp>
      <p:sp>
        <p:nvSpPr>
          <p:cNvPr id="7" name="矩形 6"/>
          <p:cNvSpPr/>
          <p:nvPr/>
        </p:nvSpPr>
        <p:spPr>
          <a:xfrm>
            <a:off x="579251" y="1167133"/>
            <a:ext cx="7056784" cy="1886286"/>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dirty="0">
                <a:solidFill>
                  <a:srgbClr val="007C6A"/>
                </a:solidFill>
              </a:rPr>
              <a:t>设置样本数量，</a:t>
            </a:r>
            <a:r>
              <a:rPr lang="en-US" altLang="zh-CN" sz="2000" dirty="0">
                <a:solidFill>
                  <a:srgbClr val="007C6A"/>
                </a:solidFill>
              </a:rPr>
              <a:t>LRU</a:t>
            </a:r>
            <a:r>
              <a:rPr lang="zh-CN" altLang="en-US" sz="2000" dirty="0">
                <a:solidFill>
                  <a:srgbClr val="007C6A"/>
                </a:solidFill>
              </a:rPr>
              <a:t>算法和最小</a:t>
            </a:r>
            <a:r>
              <a:rPr lang="en-US" altLang="zh-CN" sz="2000" dirty="0">
                <a:solidFill>
                  <a:srgbClr val="007C6A"/>
                </a:solidFill>
              </a:rPr>
              <a:t>TTL</a:t>
            </a:r>
            <a:r>
              <a:rPr lang="zh-CN" altLang="en-US" sz="2000" dirty="0">
                <a:solidFill>
                  <a:srgbClr val="007C6A"/>
                </a:solidFill>
              </a:rPr>
              <a:t>算法都并非是精确的算法，而是估算值，所以你可以设置样本的大小。</a:t>
            </a:r>
            <a:endParaRPr lang="en-US" altLang="zh-CN" sz="2000" dirty="0">
              <a:solidFill>
                <a:srgbClr val="007C6A"/>
              </a:solidFill>
            </a:endParaRPr>
          </a:p>
          <a:p>
            <a:pPr marL="342900" indent="-342900">
              <a:lnSpc>
                <a:spcPct val="150000"/>
              </a:lnSpc>
              <a:buFont typeface="Arial" panose="020B0604020202020204" pitchFamily="34" charset="0"/>
              <a:buChar char="•"/>
            </a:pPr>
            <a:r>
              <a:rPr lang="zh-CN" altLang="en-US" sz="2000" dirty="0">
                <a:solidFill>
                  <a:srgbClr val="007C6A"/>
                </a:solidFill>
              </a:rPr>
              <a:t>一般设置</a:t>
            </a:r>
            <a:r>
              <a:rPr lang="en-US" altLang="zh-CN" sz="2000" dirty="0">
                <a:solidFill>
                  <a:srgbClr val="007C6A"/>
                </a:solidFill>
              </a:rPr>
              <a:t>3</a:t>
            </a:r>
            <a:r>
              <a:rPr lang="zh-CN" altLang="en-US" sz="2000" dirty="0">
                <a:solidFill>
                  <a:srgbClr val="007C6A"/>
                </a:solidFill>
              </a:rPr>
              <a:t>到</a:t>
            </a:r>
            <a:r>
              <a:rPr lang="en-US" altLang="zh-CN" sz="2000" dirty="0">
                <a:solidFill>
                  <a:srgbClr val="007C6A"/>
                </a:solidFill>
              </a:rPr>
              <a:t>7</a:t>
            </a:r>
            <a:r>
              <a:rPr lang="zh-CN" altLang="en-US" sz="2000" dirty="0">
                <a:solidFill>
                  <a:srgbClr val="007C6A"/>
                </a:solidFill>
              </a:rPr>
              <a:t>的数字，数值越小样本越不准确，但是性能消耗也越小。</a:t>
            </a:r>
          </a:p>
        </p:txBody>
      </p:sp>
    </p:spTree>
    <p:custDataLst>
      <p:tags r:id="rId1"/>
    </p:custData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3" name="矩形 32"/>
          <p:cNvSpPr/>
          <p:nvPr/>
        </p:nvSpPr>
        <p:spPr>
          <a:xfrm>
            <a:off x="2618359" y="1071926"/>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37260" y="429260"/>
            <a:ext cx="1402080" cy="829945"/>
          </a:xfrm>
          <a:prstGeom prst="rect">
            <a:avLst/>
          </a:prstGeom>
          <a:noFill/>
          <a:ln>
            <a:noFill/>
          </a:ln>
        </p:spPr>
        <p:txBody>
          <a:bodyPr wrap="square" rtlCol="0" anchor="t">
            <a:spAutoFit/>
          </a:bodyPr>
          <a:lstStyle/>
          <a:p>
            <a:pPr algn="ctr"/>
            <a:r>
              <a:rPr lang="zh-CN" altLang="en-US" sz="4800" b="1">
                <a:solidFill>
                  <a:schemeClr val="bg1"/>
                </a:solidFill>
                <a:effectLst>
                  <a:outerShdw blurRad="38100" dist="19050" dir="2700000" algn="tl" rotWithShape="0">
                    <a:schemeClr val="dk1">
                      <a:alpha val="40000"/>
                    </a:schemeClr>
                  </a:outerShdw>
                </a:effectLst>
              </a:rPr>
              <a:t>目录</a:t>
            </a:r>
          </a:p>
        </p:txBody>
      </p:sp>
      <p:sp>
        <p:nvSpPr>
          <p:cNvPr id="6" name="矩形 5"/>
          <p:cNvSpPr/>
          <p:nvPr/>
        </p:nvSpPr>
        <p:spPr>
          <a:xfrm>
            <a:off x="2613407" y="72163"/>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613407" y="559943"/>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对角圆角矩形 10"/>
          <p:cNvSpPr/>
          <p:nvPr/>
        </p:nvSpPr>
        <p:spPr>
          <a:xfrm>
            <a:off x="3409061" y="121158"/>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对角圆角矩形 12"/>
          <p:cNvSpPr/>
          <p:nvPr/>
        </p:nvSpPr>
        <p:spPr>
          <a:xfrm>
            <a:off x="3409061" y="626618"/>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简介安装</a:t>
            </a:r>
            <a:endParaRPr lang="zh-CN" altLang="en-US" sz="2000" dirty="0"/>
          </a:p>
        </p:txBody>
      </p:sp>
      <p:sp>
        <p:nvSpPr>
          <p:cNvPr id="16" name="矩形 15"/>
          <p:cNvSpPr/>
          <p:nvPr/>
        </p:nvSpPr>
        <p:spPr>
          <a:xfrm>
            <a:off x="2591182" y="-18795"/>
            <a:ext cx="415290"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1</a:t>
            </a:r>
          </a:p>
        </p:txBody>
      </p:sp>
      <p:sp>
        <p:nvSpPr>
          <p:cNvPr id="17" name="矩形 16"/>
          <p:cNvSpPr/>
          <p:nvPr/>
        </p:nvSpPr>
        <p:spPr>
          <a:xfrm>
            <a:off x="2600707" y="468503"/>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2</a:t>
            </a:r>
          </a:p>
        </p:txBody>
      </p:sp>
      <p:sp>
        <p:nvSpPr>
          <p:cNvPr id="18" name="矩形 17"/>
          <p:cNvSpPr/>
          <p:nvPr/>
        </p:nvSpPr>
        <p:spPr>
          <a:xfrm>
            <a:off x="2535873" y="968528"/>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3</a:t>
            </a:r>
          </a:p>
        </p:txBody>
      </p:sp>
      <p:sp>
        <p:nvSpPr>
          <p:cNvPr id="20" name="矩形 19"/>
          <p:cNvSpPr/>
          <p:nvPr/>
        </p:nvSpPr>
        <p:spPr>
          <a:xfrm>
            <a:off x="3694048" y="97320"/>
            <a:ext cx="2542032"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NoSQL</a:t>
            </a:r>
            <a:r>
              <a:rPr lang="zh-CN" altLang="en-US" sz="2000" dirty="0">
                <a:solidFill>
                  <a:schemeClr val="bg1"/>
                </a:solidFill>
                <a:effectLst>
                  <a:outerShdw blurRad="38100" dist="19050" dir="2700000" algn="tl" rotWithShape="0">
                    <a:schemeClr val="dk1">
                      <a:alpha val="40000"/>
                    </a:schemeClr>
                  </a:outerShdw>
                </a:effectLst>
              </a:rPr>
              <a:t>数据库简介</a:t>
            </a:r>
          </a:p>
        </p:txBody>
      </p:sp>
      <p:sp>
        <p:nvSpPr>
          <p:cNvPr id="35" name="对角圆角矩形 10"/>
          <p:cNvSpPr/>
          <p:nvPr/>
        </p:nvSpPr>
        <p:spPr>
          <a:xfrm>
            <a:off x="3426523" y="1103566"/>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3715574" y="1091547"/>
            <a:ext cx="2498979" cy="400110"/>
          </a:xfrm>
          <a:prstGeom prst="rect">
            <a:avLst/>
          </a:prstGeom>
          <a:noFill/>
          <a:ln>
            <a:noFill/>
          </a:ln>
        </p:spPr>
        <p:txBody>
          <a:bodyPr wrap="square" rtlCol="0" anchor="t">
            <a:spAutoFit/>
          </a:bodyPr>
          <a:lstStyle/>
          <a:p>
            <a:pPr algn="ctr"/>
            <a:r>
              <a:rPr lang="en-US" altLang="zh-CN" sz="2000" b="1" dirty="0">
                <a:solidFill>
                  <a:schemeClr val="bg1"/>
                </a:solidFill>
                <a:effectLst>
                  <a:outerShdw blurRad="38100" dist="19050" dir="2700000" algn="tl" rotWithShape="0">
                    <a:schemeClr val="dk1">
                      <a:alpha val="40000"/>
                    </a:schemeClr>
                  </a:outerShdw>
                </a:effectLst>
              </a:rPr>
              <a:t>Redis</a:t>
            </a:r>
            <a:r>
              <a:rPr lang="zh-CN" altLang="en-US" sz="2000" b="1" dirty="0">
                <a:solidFill>
                  <a:schemeClr val="bg1"/>
                </a:solidFill>
                <a:effectLst>
                  <a:outerShdw blurRad="38100" dist="19050" dir="2700000" algn="tl" rotWithShape="0">
                    <a:schemeClr val="dk1">
                      <a:alpha val="40000"/>
                    </a:schemeClr>
                  </a:outerShdw>
                </a:effectLst>
              </a:rPr>
              <a:t>五大数据类型</a:t>
            </a:r>
          </a:p>
        </p:txBody>
      </p:sp>
      <p:sp>
        <p:nvSpPr>
          <p:cNvPr id="37" name="矩形 36"/>
          <p:cNvSpPr/>
          <p:nvPr/>
        </p:nvSpPr>
        <p:spPr>
          <a:xfrm>
            <a:off x="2619503" y="1517015"/>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对角圆角矩形 12"/>
          <p:cNvSpPr/>
          <p:nvPr/>
        </p:nvSpPr>
        <p:spPr>
          <a:xfrm>
            <a:off x="3415157" y="1583690"/>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相关配置</a:t>
            </a:r>
            <a:endParaRPr lang="zh-CN" altLang="en-US" sz="2000" dirty="0"/>
          </a:p>
        </p:txBody>
      </p:sp>
      <p:sp>
        <p:nvSpPr>
          <p:cNvPr id="39" name="矩形 38"/>
          <p:cNvSpPr/>
          <p:nvPr/>
        </p:nvSpPr>
        <p:spPr>
          <a:xfrm>
            <a:off x="2606803" y="1425575"/>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4</a:t>
            </a:r>
          </a:p>
        </p:txBody>
      </p:sp>
      <p:sp>
        <p:nvSpPr>
          <p:cNvPr id="40" name="矩形 39"/>
          <p:cNvSpPr/>
          <p:nvPr/>
        </p:nvSpPr>
        <p:spPr>
          <a:xfrm>
            <a:off x="2612263" y="2028998"/>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2529777" y="1925600"/>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5</a:t>
            </a:r>
          </a:p>
        </p:txBody>
      </p:sp>
      <p:sp>
        <p:nvSpPr>
          <p:cNvPr id="42" name="对角圆角矩形 10"/>
          <p:cNvSpPr/>
          <p:nvPr/>
        </p:nvSpPr>
        <p:spPr>
          <a:xfrm>
            <a:off x="3420427" y="2060638"/>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3420427" y="2036923"/>
            <a:ext cx="3089275"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的</a:t>
            </a:r>
            <a:r>
              <a:rPr lang="en-US" altLang="zh-CN" sz="2000" dirty="0">
                <a:solidFill>
                  <a:schemeClr val="bg1"/>
                </a:solidFill>
                <a:effectLst>
                  <a:outerShdw blurRad="38100" dist="19050" dir="2700000" algn="tl" rotWithShape="0">
                    <a:schemeClr val="dk1">
                      <a:alpha val="40000"/>
                    </a:schemeClr>
                  </a:outerShdw>
                </a:effectLst>
              </a:rPr>
              <a:t>java</a:t>
            </a:r>
            <a:r>
              <a:rPr lang="zh-CN" altLang="en-US" sz="2000" dirty="0">
                <a:solidFill>
                  <a:schemeClr val="bg1"/>
                </a:solidFill>
                <a:effectLst>
                  <a:outerShdw blurRad="38100" dist="19050" dir="2700000" algn="tl" rotWithShape="0">
                    <a:schemeClr val="dk1">
                      <a:alpha val="40000"/>
                    </a:schemeClr>
                  </a:outerShdw>
                </a:effectLst>
              </a:rPr>
              <a:t>客户端</a:t>
            </a:r>
            <a:r>
              <a:rPr lang="en-US" altLang="zh-CN" sz="2000" dirty="0" err="1">
                <a:solidFill>
                  <a:schemeClr val="bg1"/>
                </a:solidFill>
                <a:effectLst>
                  <a:outerShdw blurRad="38100" dist="19050" dir="2700000" algn="tl" rotWithShape="0">
                    <a:schemeClr val="dk1">
                      <a:alpha val="40000"/>
                    </a:schemeClr>
                  </a:outerShdw>
                </a:effectLst>
              </a:rPr>
              <a:t>Jedis</a:t>
            </a:r>
            <a:endParaRPr lang="zh-CN" altLang="en-US" sz="2000" dirty="0">
              <a:solidFill>
                <a:schemeClr val="bg1"/>
              </a:solidFill>
              <a:effectLst>
                <a:outerShdw blurRad="38100" dist="19050" dir="2700000" algn="tl" rotWithShape="0">
                  <a:schemeClr val="dk1">
                    <a:alpha val="40000"/>
                  </a:schemeClr>
                </a:outerShdw>
              </a:effectLst>
            </a:endParaRPr>
          </a:p>
        </p:txBody>
      </p:sp>
      <p:sp>
        <p:nvSpPr>
          <p:cNvPr id="44" name="矩形 43"/>
          <p:cNvSpPr/>
          <p:nvPr/>
        </p:nvSpPr>
        <p:spPr>
          <a:xfrm>
            <a:off x="3977767" y="4296710"/>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3972815" y="3296947"/>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3972815" y="3784727"/>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对角圆角矩形 10"/>
          <p:cNvSpPr/>
          <p:nvPr/>
        </p:nvSpPr>
        <p:spPr>
          <a:xfrm>
            <a:off x="4768469" y="3345942"/>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对角圆角矩形 12"/>
          <p:cNvSpPr/>
          <p:nvPr/>
        </p:nvSpPr>
        <p:spPr>
          <a:xfrm>
            <a:off x="4768469" y="3851402"/>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主从复制</a:t>
            </a:r>
            <a:endParaRPr lang="zh-CN" altLang="en-US" sz="2000" dirty="0"/>
          </a:p>
        </p:txBody>
      </p:sp>
      <p:sp>
        <p:nvSpPr>
          <p:cNvPr id="49" name="矩形 48"/>
          <p:cNvSpPr/>
          <p:nvPr/>
        </p:nvSpPr>
        <p:spPr>
          <a:xfrm>
            <a:off x="3960115" y="3693287"/>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8</a:t>
            </a:r>
          </a:p>
        </p:txBody>
      </p:sp>
      <p:sp>
        <p:nvSpPr>
          <p:cNvPr id="50" name="矩形 49"/>
          <p:cNvSpPr/>
          <p:nvPr/>
        </p:nvSpPr>
        <p:spPr>
          <a:xfrm>
            <a:off x="3895281" y="4193312"/>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9</a:t>
            </a:r>
          </a:p>
        </p:txBody>
      </p:sp>
      <p:sp>
        <p:nvSpPr>
          <p:cNvPr id="51" name="矩形 50"/>
          <p:cNvSpPr/>
          <p:nvPr/>
        </p:nvSpPr>
        <p:spPr>
          <a:xfrm>
            <a:off x="5205984" y="3297809"/>
            <a:ext cx="2249170"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持久化</a:t>
            </a:r>
          </a:p>
        </p:txBody>
      </p:sp>
      <p:sp>
        <p:nvSpPr>
          <p:cNvPr id="52" name="对角圆角矩形 10"/>
          <p:cNvSpPr/>
          <p:nvPr/>
        </p:nvSpPr>
        <p:spPr>
          <a:xfrm>
            <a:off x="4785931" y="4328350"/>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5188077" y="4316196"/>
            <a:ext cx="2249170"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集群</a:t>
            </a:r>
          </a:p>
        </p:txBody>
      </p:sp>
      <p:sp>
        <p:nvSpPr>
          <p:cNvPr id="54" name="矩形 53"/>
          <p:cNvSpPr/>
          <p:nvPr/>
        </p:nvSpPr>
        <p:spPr>
          <a:xfrm>
            <a:off x="3978911" y="2815463"/>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对角圆角矩形 12"/>
          <p:cNvSpPr/>
          <p:nvPr/>
        </p:nvSpPr>
        <p:spPr>
          <a:xfrm>
            <a:off x="4774565" y="2882138"/>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事务</a:t>
            </a:r>
            <a:endParaRPr lang="zh-CN" altLang="en-US" sz="2000" dirty="0"/>
          </a:p>
        </p:txBody>
      </p:sp>
      <p:sp>
        <p:nvSpPr>
          <p:cNvPr id="56" name="矩形 55"/>
          <p:cNvSpPr/>
          <p:nvPr/>
        </p:nvSpPr>
        <p:spPr>
          <a:xfrm>
            <a:off x="3966211" y="2724023"/>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6</a:t>
            </a:r>
          </a:p>
        </p:txBody>
      </p:sp>
      <p:sp>
        <p:nvSpPr>
          <p:cNvPr id="57" name="矩形 56"/>
          <p:cNvSpPr/>
          <p:nvPr/>
        </p:nvSpPr>
        <p:spPr>
          <a:xfrm>
            <a:off x="3972815" y="3205476"/>
            <a:ext cx="415290"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7</a:t>
            </a:r>
          </a:p>
        </p:txBody>
      </p:sp>
      <p:sp>
        <p:nvSpPr>
          <p:cNvPr id="3" name="矩形 2"/>
          <p:cNvSpPr/>
          <p:nvPr/>
        </p:nvSpPr>
        <p:spPr>
          <a:xfrm>
            <a:off x="3423312" y="2041376"/>
            <a:ext cx="3089275" cy="400110"/>
          </a:xfrm>
          <a:prstGeom prst="rect">
            <a:avLst/>
          </a:prstGeom>
          <a:noFill/>
          <a:ln w="76200">
            <a:solidFill>
              <a:srgbClr val="FA9D27"/>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custDataLst>
      <p:tags r:id="rId1"/>
    </p:custData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938625"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的</a:t>
            </a:r>
            <a:r>
              <a:rPr lang="en-US" altLang="zh-CN" sz="2000" dirty="0">
                <a:effectLst>
                  <a:outerShdw blurRad="38100" dist="19050" dir="2700000" algn="tl" rotWithShape="0">
                    <a:schemeClr val="dk1">
                      <a:alpha val="40000"/>
                    </a:schemeClr>
                  </a:outerShdw>
                </a:effectLst>
              </a:rPr>
              <a:t>java</a:t>
            </a:r>
            <a:r>
              <a:rPr lang="zh-CN" altLang="en-US" sz="2000" dirty="0">
                <a:effectLst>
                  <a:outerShdw blurRad="38100" dist="19050" dir="2700000" algn="tl" rotWithShape="0">
                    <a:schemeClr val="dk1">
                      <a:alpha val="40000"/>
                    </a:schemeClr>
                  </a:outerShdw>
                </a:effectLst>
              </a:rPr>
              <a:t>客户端</a:t>
            </a:r>
            <a:r>
              <a:rPr lang="en-US" altLang="zh-CN" sz="2000" dirty="0" err="1">
                <a:effectLst>
                  <a:outerShdw blurRad="38100" dist="19050" dir="2700000" algn="tl" rotWithShape="0">
                    <a:schemeClr val="dk1">
                      <a:alpha val="40000"/>
                    </a:schemeClr>
                  </a:outerShdw>
                </a:effectLst>
              </a:rPr>
              <a:t>Jedis</a:t>
            </a:r>
            <a:endParaRPr lang="en-US" altLang="zh-CN" sz="2000" dirty="0">
              <a:effectLst>
                <a:outerShdw blurRad="38100" dist="19050" dir="2700000" algn="tl" rotWithShape="0">
                  <a:schemeClr val="dk1">
                    <a:alpha val="40000"/>
                  </a:schemeClr>
                </a:outerShdw>
              </a:effectLst>
            </a:endParaRPr>
          </a:p>
        </p:txBody>
      </p:sp>
      <p:sp>
        <p:nvSpPr>
          <p:cNvPr id="8" name="矩形 7"/>
          <p:cNvSpPr/>
          <p:nvPr/>
        </p:nvSpPr>
        <p:spPr>
          <a:xfrm>
            <a:off x="328675" y="687733"/>
            <a:ext cx="3183885"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a:solidFill>
                  <a:srgbClr val="007C6A"/>
                </a:solidFill>
                <a:latin typeface="Arial" panose="020B0604020202020204" pitchFamily="34" charset="0"/>
              </a:rPr>
              <a:t>Jedis</a:t>
            </a:r>
            <a:r>
              <a:rPr lang="zh-CN" altLang="en-US" sz="2400" b="1">
                <a:solidFill>
                  <a:srgbClr val="007C6A"/>
                </a:solidFill>
                <a:latin typeface="Arial" panose="020B0604020202020204" pitchFamily="34" charset="0"/>
              </a:rPr>
              <a:t>所需要的</a:t>
            </a:r>
            <a:r>
              <a:rPr lang="en-US" altLang="zh-CN" sz="2400" b="1">
                <a:solidFill>
                  <a:srgbClr val="007C6A"/>
                </a:solidFill>
                <a:latin typeface="Arial" panose="020B0604020202020204" pitchFamily="34" charset="0"/>
              </a:rPr>
              <a:t>jar</a:t>
            </a:r>
            <a:r>
              <a:rPr lang="zh-CN" altLang="en-US" sz="2400" b="1">
                <a:solidFill>
                  <a:srgbClr val="007C6A"/>
                </a:solidFill>
                <a:latin typeface="Arial" panose="020B0604020202020204" pitchFamily="34" charset="0"/>
              </a:rPr>
              <a:t>包</a:t>
            </a:r>
          </a:p>
        </p:txBody>
      </p:sp>
      <p:sp>
        <p:nvSpPr>
          <p:cNvPr id="10" name="矩形 9"/>
          <p:cNvSpPr/>
          <p:nvPr/>
        </p:nvSpPr>
        <p:spPr>
          <a:xfrm>
            <a:off x="2041109" y="-456812"/>
            <a:ext cx="184731" cy="589072"/>
          </a:xfrm>
          <a:prstGeom prst="rect">
            <a:avLst/>
          </a:prstGeom>
        </p:spPr>
        <p:txBody>
          <a:bodyPr wrap="none">
            <a:spAutoFit/>
          </a:bodyPr>
          <a:lstStyle/>
          <a:p>
            <a:pPr>
              <a:lnSpc>
                <a:spcPct val="150000"/>
              </a:lnSpc>
            </a:pPr>
            <a:endParaRPr lang="en-US" altLang="zh-CN" sz="2400" b="1">
              <a:solidFill>
                <a:schemeClr val="bg1"/>
              </a:solidFill>
            </a:endParaRPr>
          </a:p>
        </p:txBody>
      </p:sp>
      <p:sp>
        <p:nvSpPr>
          <p:cNvPr id="2" name="文本框 1">
            <a:extLst>
              <a:ext uri="{FF2B5EF4-FFF2-40B4-BE49-F238E27FC236}">
                <a16:creationId xmlns:a16="http://schemas.microsoft.com/office/drawing/2014/main" id="{359B1631-B0AF-4203-B4FC-AEA623ECCD84}"/>
              </a:ext>
            </a:extLst>
          </p:cNvPr>
          <p:cNvSpPr txBox="1"/>
          <p:nvPr/>
        </p:nvSpPr>
        <p:spPr>
          <a:xfrm>
            <a:off x="803868" y="1262314"/>
            <a:ext cx="5164853" cy="1477328"/>
          </a:xfrm>
          <a:prstGeom prst="rect">
            <a:avLst/>
          </a:prstGeom>
          <a:noFill/>
        </p:spPr>
        <p:txBody>
          <a:bodyPr wrap="square" rtlCol="0">
            <a:spAutoFit/>
          </a:bodyPr>
          <a:lstStyle/>
          <a:p>
            <a:r>
              <a:rPr lang="en-US" altLang="zh-CN" dirty="0"/>
              <a:t>&lt;dependency&gt;</a:t>
            </a:r>
          </a:p>
          <a:p>
            <a:r>
              <a:rPr lang="en-US" altLang="zh-CN" dirty="0"/>
              <a:t>	&lt;</a:t>
            </a:r>
            <a:r>
              <a:rPr lang="en-US" altLang="zh-CN" dirty="0" err="1"/>
              <a:t>groupId</a:t>
            </a:r>
            <a:r>
              <a:rPr lang="en-US" altLang="zh-CN" dirty="0"/>
              <a:t>&gt;</a:t>
            </a:r>
            <a:r>
              <a:rPr lang="en-US" altLang="zh-CN" dirty="0" err="1"/>
              <a:t>redis.clients</a:t>
            </a:r>
            <a:r>
              <a:rPr lang="en-US" altLang="zh-CN" dirty="0"/>
              <a:t>&lt;/</a:t>
            </a:r>
            <a:r>
              <a:rPr lang="en-US" altLang="zh-CN" dirty="0" err="1"/>
              <a:t>groupId</a:t>
            </a:r>
            <a:r>
              <a:rPr lang="en-US" altLang="zh-CN" dirty="0"/>
              <a:t>&gt;</a:t>
            </a:r>
          </a:p>
          <a:p>
            <a:r>
              <a:rPr lang="en-US" altLang="zh-CN" dirty="0"/>
              <a:t>	&lt;</a:t>
            </a:r>
            <a:r>
              <a:rPr lang="en-US" altLang="zh-CN" dirty="0" err="1"/>
              <a:t>artifactId</a:t>
            </a:r>
            <a:r>
              <a:rPr lang="en-US" altLang="zh-CN" dirty="0"/>
              <a:t>&gt;jedis&lt;/</a:t>
            </a:r>
            <a:r>
              <a:rPr lang="en-US" altLang="zh-CN" dirty="0" err="1"/>
              <a:t>artifactId</a:t>
            </a:r>
            <a:r>
              <a:rPr lang="en-US" altLang="zh-CN" dirty="0"/>
              <a:t>&gt;</a:t>
            </a:r>
          </a:p>
          <a:p>
            <a:r>
              <a:rPr lang="en-US" altLang="zh-CN" dirty="0"/>
              <a:t>	&lt;version&gt;2.9.0&lt;/version&gt;</a:t>
            </a:r>
          </a:p>
          <a:p>
            <a:r>
              <a:rPr lang="en-US" altLang="zh-CN" dirty="0"/>
              <a:t>&lt;/dependency&gt;</a:t>
            </a:r>
            <a:endParaRPr lang="zh-CN" altLang="en-US" dirty="0"/>
          </a:p>
        </p:txBody>
      </p:sp>
    </p:spTree>
    <p:custDataLst>
      <p:tags r:id="rId1"/>
    </p:custData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938625"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的</a:t>
            </a:r>
            <a:r>
              <a:rPr lang="en-US" altLang="zh-CN" sz="2000" dirty="0">
                <a:effectLst>
                  <a:outerShdw blurRad="38100" dist="19050" dir="2700000" algn="tl" rotWithShape="0">
                    <a:schemeClr val="dk1">
                      <a:alpha val="40000"/>
                    </a:schemeClr>
                  </a:outerShdw>
                </a:effectLst>
              </a:rPr>
              <a:t>java</a:t>
            </a:r>
            <a:r>
              <a:rPr lang="zh-CN" altLang="en-US" sz="2000" dirty="0">
                <a:effectLst>
                  <a:outerShdw blurRad="38100" dist="19050" dir="2700000" algn="tl" rotWithShape="0">
                    <a:schemeClr val="dk1">
                      <a:alpha val="40000"/>
                    </a:schemeClr>
                  </a:outerShdw>
                </a:effectLst>
              </a:rPr>
              <a:t>客户端</a:t>
            </a:r>
            <a:r>
              <a:rPr lang="en-US" altLang="zh-CN" sz="2000" dirty="0" err="1">
                <a:effectLst>
                  <a:outerShdw blurRad="38100" dist="19050" dir="2700000" algn="tl" rotWithShape="0">
                    <a:schemeClr val="dk1">
                      <a:alpha val="40000"/>
                    </a:schemeClr>
                  </a:outerShdw>
                </a:effectLst>
              </a:rPr>
              <a:t>Jedis</a:t>
            </a:r>
            <a:endParaRPr lang="en-US" altLang="zh-CN" sz="2000" dirty="0">
              <a:effectLst>
                <a:outerShdw blurRad="38100" dist="19050" dir="2700000" algn="tl" rotWithShape="0">
                  <a:schemeClr val="dk1">
                    <a:alpha val="40000"/>
                  </a:schemeClr>
                </a:outerShdw>
              </a:effectLst>
            </a:endParaRPr>
          </a:p>
        </p:txBody>
      </p:sp>
      <p:sp>
        <p:nvSpPr>
          <p:cNvPr id="6" name="矩形 5"/>
          <p:cNvSpPr/>
          <p:nvPr/>
        </p:nvSpPr>
        <p:spPr>
          <a:xfrm>
            <a:off x="347265" y="611819"/>
            <a:ext cx="8935459" cy="580415"/>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dirty="0">
                <a:solidFill>
                  <a:srgbClr val="007C6A"/>
                </a:solidFill>
                <a:latin typeface="Arial" panose="020B0604020202020204" pitchFamily="34" charset="0"/>
              </a:rPr>
              <a:t>用</a:t>
            </a:r>
            <a:r>
              <a:rPr lang="en-US" altLang="zh-CN" sz="2400" b="1" dirty="0">
                <a:solidFill>
                  <a:srgbClr val="007C6A"/>
                </a:solidFill>
                <a:latin typeface="Arial" panose="020B0604020202020204" pitchFamily="34" charset="0"/>
              </a:rPr>
              <a:t>windows</a:t>
            </a:r>
            <a:r>
              <a:rPr lang="zh-CN" altLang="en-US" sz="2400" b="1" dirty="0">
                <a:solidFill>
                  <a:srgbClr val="007C6A"/>
                </a:solidFill>
                <a:latin typeface="Arial" panose="020B0604020202020204" pitchFamily="34" charset="0"/>
              </a:rPr>
              <a:t>中的</a:t>
            </a:r>
            <a:r>
              <a:rPr lang="en-US" altLang="zh-CN" sz="2400" b="1" dirty="0">
                <a:solidFill>
                  <a:srgbClr val="007C6A"/>
                </a:solidFill>
                <a:latin typeface="Arial" panose="020B0604020202020204" pitchFamily="34" charset="0"/>
              </a:rPr>
              <a:t>Eclipse(IDEA)</a:t>
            </a:r>
            <a:r>
              <a:rPr lang="zh-CN" altLang="en-US" sz="2400" b="1" dirty="0">
                <a:solidFill>
                  <a:srgbClr val="007C6A"/>
                </a:solidFill>
                <a:latin typeface="Arial" panose="020B0604020202020204" pitchFamily="34" charset="0"/>
              </a:rPr>
              <a:t>连接虚拟机的</a:t>
            </a:r>
            <a:r>
              <a:rPr lang="en-US" altLang="zh-CN" sz="2400" b="1" dirty="0">
                <a:solidFill>
                  <a:srgbClr val="007C6A"/>
                </a:solidFill>
                <a:latin typeface="Arial" panose="020B0604020202020204" pitchFamily="34" charset="0"/>
              </a:rPr>
              <a:t>Redis</a:t>
            </a:r>
            <a:r>
              <a:rPr lang="zh-CN" altLang="en-US" sz="2400" b="1" dirty="0">
                <a:solidFill>
                  <a:srgbClr val="007C6A"/>
                </a:solidFill>
                <a:latin typeface="Arial" panose="020B0604020202020204" pitchFamily="34" charset="0"/>
              </a:rPr>
              <a:t>的注意事项</a:t>
            </a:r>
          </a:p>
        </p:txBody>
      </p:sp>
      <p:sp>
        <p:nvSpPr>
          <p:cNvPr id="7" name="矩形 6"/>
          <p:cNvSpPr/>
          <p:nvPr/>
        </p:nvSpPr>
        <p:spPr>
          <a:xfrm>
            <a:off x="115483" y="1451444"/>
            <a:ext cx="8248720" cy="2460161"/>
          </a:xfrm>
          <a:prstGeom prst="rect">
            <a:avLst/>
          </a:prstGeom>
        </p:spPr>
        <p:txBody>
          <a:bodyPr wrap="square">
            <a:spAutoFit/>
          </a:bodyPr>
          <a:lstStyle/>
          <a:p>
            <a:pPr marL="285750" indent="-285750">
              <a:lnSpc>
                <a:spcPct val="200000"/>
              </a:lnSpc>
              <a:buFont typeface="Arial" panose="020B0604020202020204" pitchFamily="34" charset="0"/>
              <a:buChar char="•"/>
            </a:pPr>
            <a:r>
              <a:rPr lang="zh-CN" altLang="en-US" sz="2000" dirty="0">
                <a:solidFill>
                  <a:srgbClr val="007C6A"/>
                </a:solidFill>
                <a:latin typeface="Verdana" panose="020B0604030504040204" pitchFamily="34" charset="0"/>
              </a:rPr>
              <a:t>禁用</a:t>
            </a:r>
            <a:r>
              <a:rPr lang="en-US" altLang="zh-CN" sz="2000" dirty="0">
                <a:solidFill>
                  <a:srgbClr val="007C6A"/>
                </a:solidFill>
                <a:latin typeface="Verdana" panose="020B0604030504040204" pitchFamily="34" charset="0"/>
              </a:rPr>
              <a:t>Linux</a:t>
            </a:r>
            <a:r>
              <a:rPr lang="zh-CN" altLang="en-US" sz="2000" dirty="0">
                <a:solidFill>
                  <a:srgbClr val="007C6A"/>
                </a:solidFill>
                <a:latin typeface="Verdana" panose="020B0604030504040204" pitchFamily="34" charset="0"/>
              </a:rPr>
              <a:t>的防火墙：</a:t>
            </a:r>
            <a:r>
              <a:rPr lang="en-US" altLang="zh-CN" sz="2000" dirty="0">
                <a:solidFill>
                  <a:srgbClr val="007C6A"/>
                </a:solidFill>
                <a:latin typeface="Verdana" panose="020B0604030504040204" pitchFamily="34" charset="0"/>
              </a:rPr>
              <a:t>Linux(CentOS7)</a:t>
            </a:r>
            <a:r>
              <a:rPr lang="zh-CN" altLang="en-US" sz="2000" dirty="0">
                <a:solidFill>
                  <a:srgbClr val="007C6A"/>
                </a:solidFill>
                <a:latin typeface="Verdana" panose="020B0604030504040204" pitchFamily="34" charset="0"/>
              </a:rPr>
              <a:t>里执行命令</a:t>
            </a:r>
            <a:endParaRPr lang="en-US" altLang="zh-CN" sz="2000" dirty="0">
              <a:solidFill>
                <a:srgbClr val="007C6A"/>
              </a:solidFill>
              <a:latin typeface="Verdana" panose="020B0604030504040204" pitchFamily="34" charset="0"/>
            </a:endParaRPr>
          </a:p>
          <a:p>
            <a:pPr>
              <a:lnSpc>
                <a:spcPct val="200000"/>
              </a:lnSpc>
            </a:pPr>
            <a:r>
              <a:rPr lang="en-US" altLang="zh-CN" sz="2000" dirty="0">
                <a:solidFill>
                  <a:srgbClr val="007C6A"/>
                </a:solidFill>
                <a:latin typeface="Verdana" panose="020B0604030504040204" pitchFamily="34" charset="0"/>
              </a:rPr>
              <a:t>   </a:t>
            </a:r>
            <a:r>
              <a:rPr lang="zh-CN" altLang="en-US" sz="2000" dirty="0">
                <a:solidFill>
                  <a:srgbClr val="007C6A"/>
                </a:solidFill>
                <a:latin typeface="Verdana" panose="020B0604030504040204" pitchFamily="34" charset="0"/>
              </a:rPr>
              <a:t> </a:t>
            </a:r>
            <a:r>
              <a:rPr lang="en-US" altLang="zh-CN" sz="2000" b="1" dirty="0" err="1">
                <a:solidFill>
                  <a:srgbClr val="007C6A"/>
                </a:solidFill>
                <a:latin typeface="Verdana" panose="020B0604030504040204" pitchFamily="34" charset="0"/>
              </a:rPr>
              <a:t>systemctl</a:t>
            </a:r>
            <a:r>
              <a:rPr lang="en-US" altLang="zh-CN" sz="2000" b="1" dirty="0">
                <a:solidFill>
                  <a:srgbClr val="007C6A"/>
                </a:solidFill>
                <a:latin typeface="Verdana" panose="020B0604030504040204" pitchFamily="34" charset="0"/>
              </a:rPr>
              <a:t> stop </a:t>
            </a:r>
            <a:r>
              <a:rPr lang="en-US" altLang="zh-CN" sz="2000" b="1" dirty="0" err="1">
                <a:solidFill>
                  <a:srgbClr val="007C6A"/>
                </a:solidFill>
                <a:latin typeface="Verdana" panose="020B0604030504040204" pitchFamily="34" charset="0"/>
              </a:rPr>
              <a:t>firewalld.service</a:t>
            </a:r>
            <a:r>
              <a:rPr lang="en-US" altLang="zh-CN" sz="2000" b="1" dirty="0">
                <a:solidFill>
                  <a:srgbClr val="007C6A"/>
                </a:solidFill>
                <a:latin typeface="Verdana" panose="020B0604030504040204" pitchFamily="34" charset="0"/>
              </a:rPr>
              <a:t>   </a:t>
            </a:r>
          </a:p>
          <a:p>
            <a:pPr marL="285750" indent="-285750">
              <a:lnSpc>
                <a:spcPct val="200000"/>
              </a:lnSpc>
              <a:buFont typeface="Arial" panose="020B0604020202020204" pitchFamily="34" charset="0"/>
              <a:buChar char="•"/>
            </a:pPr>
            <a:r>
              <a:rPr lang="en-US" altLang="zh-CN" sz="2000" dirty="0">
                <a:solidFill>
                  <a:srgbClr val="007C6A"/>
                </a:solidFill>
                <a:latin typeface="Verdana" panose="020B0604030504040204" pitchFamily="34" charset="0"/>
              </a:rPr>
              <a:t> </a:t>
            </a:r>
            <a:r>
              <a:rPr lang="en-US" altLang="zh-CN" sz="2000" dirty="0" err="1">
                <a:solidFill>
                  <a:srgbClr val="007C6A"/>
                </a:solidFill>
                <a:latin typeface="Verdana" panose="020B0604030504040204" pitchFamily="34" charset="0"/>
              </a:rPr>
              <a:t>redis.conf</a:t>
            </a:r>
            <a:r>
              <a:rPr lang="en-US" altLang="zh-CN" sz="2000" dirty="0">
                <a:solidFill>
                  <a:srgbClr val="007C6A"/>
                </a:solidFill>
                <a:latin typeface="Verdana" panose="020B0604030504040204" pitchFamily="34" charset="0"/>
              </a:rPr>
              <a:t>(/root/</a:t>
            </a:r>
            <a:r>
              <a:rPr lang="en-US" altLang="zh-CN" sz="2000" dirty="0" err="1">
                <a:solidFill>
                  <a:srgbClr val="007C6A"/>
                </a:solidFill>
                <a:latin typeface="Verdana" panose="020B0604030504040204" pitchFamily="34" charset="0"/>
              </a:rPr>
              <a:t>myredis</a:t>
            </a:r>
            <a:r>
              <a:rPr lang="en-US" altLang="zh-CN" sz="2000" dirty="0">
                <a:solidFill>
                  <a:srgbClr val="007C6A"/>
                </a:solidFill>
                <a:latin typeface="Verdana" panose="020B0604030504040204" pitchFamily="34" charset="0"/>
              </a:rPr>
              <a:t>/</a:t>
            </a:r>
            <a:r>
              <a:rPr lang="en-US" altLang="zh-CN" sz="2000" err="1">
                <a:solidFill>
                  <a:srgbClr val="007C6A"/>
                </a:solidFill>
                <a:latin typeface="Verdana" panose="020B0604030504040204" pitchFamily="34" charset="0"/>
              </a:rPr>
              <a:t>redis</a:t>
            </a:r>
            <a:r>
              <a:rPr lang="en-US" altLang="zh-CN" sz="2000">
                <a:solidFill>
                  <a:srgbClr val="007C6A"/>
                </a:solidFill>
                <a:latin typeface="Verdana" panose="020B0604030504040204" pitchFamily="34" charset="0"/>
              </a:rPr>
              <a:t>.conf)</a:t>
            </a:r>
            <a:r>
              <a:rPr lang="zh-CN" altLang="en-US" sz="2000" dirty="0">
                <a:solidFill>
                  <a:srgbClr val="007C6A"/>
                </a:solidFill>
                <a:latin typeface="Verdana" panose="020B0604030504040204" pitchFamily="34" charset="0"/>
              </a:rPr>
              <a:t>中注释掉</a:t>
            </a:r>
            <a:r>
              <a:rPr lang="en-US" altLang="zh-CN" sz="2000" dirty="0">
                <a:solidFill>
                  <a:srgbClr val="007C6A"/>
                </a:solidFill>
                <a:latin typeface="Verdana" panose="020B0604030504040204" pitchFamily="34" charset="0"/>
              </a:rPr>
              <a:t>bind 127.0.0.1 ,</a:t>
            </a:r>
            <a:r>
              <a:rPr lang="zh-CN" altLang="en-US" sz="2000" dirty="0">
                <a:solidFill>
                  <a:srgbClr val="007C6A"/>
                </a:solidFill>
                <a:latin typeface="Verdana" panose="020B0604030504040204" pitchFamily="34" charset="0"/>
              </a:rPr>
              <a:t>然后 </a:t>
            </a:r>
            <a:r>
              <a:rPr lang="en-US" altLang="zh-CN" sz="2000" dirty="0">
                <a:solidFill>
                  <a:srgbClr val="007C6A"/>
                </a:solidFill>
                <a:latin typeface="Verdana" panose="020B0604030504040204" pitchFamily="34" charset="0"/>
              </a:rPr>
              <a:t>protect-mode no</a:t>
            </a:r>
            <a:r>
              <a:rPr lang="zh-CN" altLang="en-US" sz="2000" dirty="0">
                <a:solidFill>
                  <a:srgbClr val="007C6A"/>
                </a:solidFill>
                <a:latin typeface="Verdana" panose="020B0604030504040204" pitchFamily="34" charset="0"/>
              </a:rPr>
              <a:t>。</a:t>
            </a:r>
            <a:endParaRPr lang="en-US" altLang="zh-CN" sz="2000" dirty="0">
              <a:solidFill>
                <a:srgbClr val="007C6A"/>
              </a:solidFill>
              <a:latin typeface="Verdana" panose="020B0604030504040204" pitchFamily="34" charset="0"/>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38462" y="0"/>
            <a:ext cx="2308644" cy="400110"/>
          </a:xfrm>
          <a:prstGeom prst="rect">
            <a:avLst/>
          </a:prstGeom>
          <a:noFill/>
          <a:ln>
            <a:noFill/>
          </a:ln>
        </p:spPr>
        <p:txBody>
          <a:bodyPr wrap="none" rtlCol="0" anchor="t">
            <a:spAutoFit/>
          </a:bodyPr>
          <a:lstStyle/>
          <a:p>
            <a:pPr algn="ctr"/>
            <a:r>
              <a:rPr lang="en-US" altLang="zh-CN" sz="2000" dirty="0">
                <a:effectLst>
                  <a:outerShdw blurRad="38100" dist="19050" dir="2700000" algn="tl" rotWithShape="0">
                    <a:schemeClr val="dk1">
                      <a:alpha val="40000"/>
                    </a:schemeClr>
                  </a:outerShdw>
                </a:effectLst>
              </a:rPr>
              <a:t>NoSQL</a:t>
            </a:r>
            <a:r>
              <a:rPr lang="zh-CN" altLang="en-US" sz="2000" dirty="0">
                <a:effectLst>
                  <a:outerShdw blurRad="38100" dist="19050" dir="2700000" algn="tl" rotWithShape="0">
                    <a:schemeClr val="dk1">
                      <a:alpha val="40000"/>
                    </a:schemeClr>
                  </a:outerShdw>
                </a:effectLst>
              </a:rPr>
              <a:t>数据库简介</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30" name="文本框 14"/>
          <p:cNvSpPr txBox="1"/>
          <p:nvPr/>
        </p:nvSpPr>
        <p:spPr>
          <a:xfrm>
            <a:off x="467544" y="548486"/>
            <a:ext cx="8208912" cy="2246769"/>
          </a:xfrm>
          <a:prstGeom prst="rect">
            <a:avLst/>
          </a:prstGeom>
          <a:noFill/>
        </p:spPr>
        <p:txBody>
          <a:bodyPr wrap="square" lIns="91439" tIns="45720" rIns="91439" bIns="45720" rtlCol="0">
            <a:spAutoFit/>
          </a:bodyPr>
          <a:lstStyle/>
          <a:p>
            <a:r>
              <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 NoSQL</a:t>
            </a:r>
            <a:r>
              <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数据库概述</a:t>
            </a:r>
            <a:endPar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endPar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buFont typeface="Arial" panose="020B0604020202020204" pitchFamily="34" charset="0"/>
              <a:buChar char="•"/>
            </a:pPr>
            <a:r>
              <a:rPr lang="en-US" altLang="zh-CN" sz="2000" dirty="0">
                <a:solidFill>
                  <a:srgbClr val="007C6A"/>
                </a:solidFill>
              </a:rPr>
              <a:t>NoSQL(NoSQL = Not Only SQL )</a:t>
            </a:r>
            <a:r>
              <a:rPr lang="zh-CN" altLang="en-US" sz="2000" dirty="0">
                <a:solidFill>
                  <a:srgbClr val="007C6A"/>
                </a:solidFill>
              </a:rPr>
              <a:t>，意即</a:t>
            </a:r>
            <a:r>
              <a:rPr lang="en-US" altLang="zh-CN" sz="2000" dirty="0">
                <a:solidFill>
                  <a:srgbClr val="007C6A"/>
                </a:solidFill>
              </a:rPr>
              <a:t>“</a:t>
            </a:r>
            <a:r>
              <a:rPr lang="zh-CN" altLang="en-US" sz="2000" dirty="0">
                <a:solidFill>
                  <a:srgbClr val="007C6A"/>
                </a:solidFill>
              </a:rPr>
              <a:t>不仅仅是</a:t>
            </a:r>
            <a:r>
              <a:rPr lang="en-US" altLang="zh-CN" sz="2000" dirty="0">
                <a:solidFill>
                  <a:srgbClr val="007C6A"/>
                </a:solidFill>
              </a:rPr>
              <a:t>SQL”</a:t>
            </a:r>
            <a:r>
              <a:rPr lang="zh-CN" altLang="en-US" sz="2000" dirty="0">
                <a:solidFill>
                  <a:srgbClr val="007C6A"/>
                </a:solidFill>
              </a:rPr>
              <a:t>，泛指非关系型的数据库。 </a:t>
            </a:r>
          </a:p>
          <a:p>
            <a:pPr marL="342900" indent="-342900">
              <a:buFont typeface="Arial" panose="020B0604020202020204" pitchFamily="34" charset="0"/>
              <a:buChar char="•"/>
            </a:pPr>
            <a:r>
              <a:rPr lang="en-US" altLang="zh-CN" sz="2000" dirty="0">
                <a:solidFill>
                  <a:srgbClr val="007C6A"/>
                </a:solidFill>
              </a:rPr>
              <a:t>NoSQL </a:t>
            </a:r>
            <a:r>
              <a:rPr lang="zh-CN" altLang="en-US" sz="2000" dirty="0">
                <a:solidFill>
                  <a:srgbClr val="007C6A"/>
                </a:solidFill>
              </a:rPr>
              <a:t>不依赖业务逻辑方式存储，而以简单的</a:t>
            </a:r>
            <a:r>
              <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key-value</a:t>
            </a:r>
            <a:r>
              <a:rPr lang="zh-CN" altLang="en-US" sz="2000" dirty="0">
                <a:solidFill>
                  <a:srgbClr val="007C6A"/>
                </a:solidFill>
                <a:latin typeface="Arial" panose="020B0604020202020204" pitchFamily="34" charset="0"/>
                <a:ea typeface="微软雅黑" panose="020B0503020204020204" pitchFamily="34" charset="-122"/>
                <a:sym typeface="Arial" panose="020B0604020202020204" pitchFamily="34" charset="0"/>
              </a:rPr>
              <a:t>模式存储。因此大大的增加了数据库的扩展能力。</a:t>
            </a:r>
            <a:endParaRPr lang="en-US" altLang="zh-CN" sz="2000"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buFont typeface="Arial" panose="020B0604020202020204" pitchFamily="34" charset="0"/>
              <a:buChar char="•"/>
            </a:pPr>
            <a:endPar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矩形 30"/>
          <p:cNvSpPr/>
          <p:nvPr/>
        </p:nvSpPr>
        <p:spPr>
          <a:xfrm>
            <a:off x="467544" y="2612141"/>
            <a:ext cx="2377574" cy="369332"/>
          </a:xfrm>
          <a:prstGeom prst="rect">
            <a:avLst/>
          </a:prstGeom>
        </p:spPr>
        <p:txBody>
          <a:bodyPr wrap="none">
            <a:spAutoFit/>
          </a:bodyPr>
          <a:lstStyle/>
          <a:p>
            <a:pPr marL="342900" indent="-342900">
              <a:buFont typeface="Arial" panose="020B0604020202020204" pitchFamily="34" charset="0"/>
              <a:buChar char="•"/>
            </a:pP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不遵循</a:t>
            </a:r>
            <a:r>
              <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rPr>
              <a:t>SQL</a:t>
            </a: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标准。</a:t>
            </a:r>
            <a:endPar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矩形 31"/>
          <p:cNvSpPr/>
          <p:nvPr/>
        </p:nvSpPr>
        <p:spPr>
          <a:xfrm>
            <a:off x="467544" y="3214334"/>
            <a:ext cx="2005677" cy="369332"/>
          </a:xfrm>
          <a:prstGeom prst="rect">
            <a:avLst/>
          </a:prstGeom>
        </p:spPr>
        <p:txBody>
          <a:bodyPr wrap="none">
            <a:spAutoFit/>
          </a:bodyPr>
          <a:lstStyle/>
          <a:p>
            <a:pPr marL="342900" indent="-342900">
              <a:buFont typeface="Arial" panose="020B0604020202020204" pitchFamily="34" charset="0"/>
              <a:buChar char="•"/>
            </a:pP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不支持</a:t>
            </a:r>
            <a:r>
              <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rPr>
              <a:t>ACID</a:t>
            </a: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a:t>
            </a:r>
            <a:endPar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矩形 32"/>
          <p:cNvSpPr/>
          <p:nvPr/>
        </p:nvSpPr>
        <p:spPr>
          <a:xfrm>
            <a:off x="467544" y="3816527"/>
            <a:ext cx="2608406" cy="369332"/>
          </a:xfrm>
          <a:prstGeom prst="rect">
            <a:avLst/>
          </a:prstGeom>
        </p:spPr>
        <p:txBody>
          <a:bodyPr wrap="none">
            <a:spAutoFit/>
          </a:bodyPr>
          <a:lstStyle/>
          <a:p>
            <a:pPr marL="342900" indent="-342900">
              <a:buFont typeface="Arial" panose="020B0604020202020204" pitchFamily="34" charset="0"/>
              <a:buChar char="•"/>
            </a:pP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远超于</a:t>
            </a:r>
            <a:r>
              <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rPr>
              <a:t>SQL</a:t>
            </a: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的性能。</a:t>
            </a:r>
            <a:endPar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938625"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的</a:t>
            </a:r>
            <a:r>
              <a:rPr lang="en-US" altLang="zh-CN" sz="2000" dirty="0">
                <a:effectLst>
                  <a:outerShdw blurRad="38100" dist="19050" dir="2700000" algn="tl" rotWithShape="0">
                    <a:schemeClr val="dk1">
                      <a:alpha val="40000"/>
                    </a:schemeClr>
                  </a:outerShdw>
                </a:effectLst>
              </a:rPr>
              <a:t>java</a:t>
            </a:r>
            <a:r>
              <a:rPr lang="zh-CN" altLang="en-US" sz="2000" dirty="0">
                <a:effectLst>
                  <a:outerShdw blurRad="38100" dist="19050" dir="2700000" algn="tl" rotWithShape="0">
                    <a:schemeClr val="dk1">
                      <a:alpha val="40000"/>
                    </a:schemeClr>
                  </a:outerShdw>
                </a:effectLst>
              </a:rPr>
              <a:t>客户端</a:t>
            </a:r>
            <a:r>
              <a:rPr lang="en-US" altLang="zh-CN" sz="2000" dirty="0" err="1">
                <a:effectLst>
                  <a:outerShdw blurRad="38100" dist="19050" dir="2700000" algn="tl" rotWithShape="0">
                    <a:schemeClr val="dk1">
                      <a:alpha val="40000"/>
                    </a:schemeClr>
                  </a:outerShdw>
                </a:effectLst>
              </a:rPr>
              <a:t>Jedis</a:t>
            </a:r>
            <a:endParaRPr lang="en-US" altLang="zh-CN" sz="2000" dirty="0">
              <a:effectLst>
                <a:outerShdw blurRad="38100" dist="19050" dir="2700000" algn="tl" rotWithShape="0">
                  <a:schemeClr val="dk1">
                    <a:alpha val="40000"/>
                  </a:schemeClr>
                </a:outerShdw>
              </a:effectLst>
            </a:endParaRPr>
          </a:p>
        </p:txBody>
      </p:sp>
      <p:sp>
        <p:nvSpPr>
          <p:cNvPr id="8" name="矩形 7"/>
          <p:cNvSpPr/>
          <p:nvPr/>
        </p:nvSpPr>
        <p:spPr>
          <a:xfrm>
            <a:off x="354021" y="1565244"/>
            <a:ext cx="7776864" cy="2585323"/>
          </a:xfrm>
          <a:prstGeom prst="rect">
            <a:avLst/>
          </a:prstGeom>
        </p:spPr>
        <p:txBody>
          <a:bodyPr wrap="square">
            <a:spAutoFit/>
          </a:bodyPr>
          <a:lstStyle/>
          <a:p>
            <a:r>
              <a:rPr lang="en-US" altLang="zh-CN" b="1" dirty="0">
                <a:solidFill>
                  <a:srgbClr val="7F0055"/>
                </a:solidFill>
                <a:latin typeface="Verdana" panose="020B0604030504040204" pitchFamily="34" charset="0"/>
              </a:rPr>
              <a:t>public</a:t>
            </a:r>
            <a:r>
              <a:rPr lang="en-US" altLang="zh-CN" dirty="0">
                <a:solidFill>
                  <a:srgbClr val="000000"/>
                </a:solidFill>
                <a:latin typeface="Verdana" panose="020B0604030504040204" pitchFamily="34" charset="0"/>
              </a:rPr>
              <a:t> </a:t>
            </a:r>
            <a:r>
              <a:rPr lang="en-US" altLang="zh-CN" b="1" dirty="0">
                <a:solidFill>
                  <a:srgbClr val="7F0055"/>
                </a:solidFill>
                <a:latin typeface="Verdana" panose="020B0604030504040204" pitchFamily="34" charset="0"/>
              </a:rPr>
              <a:t>class</a:t>
            </a:r>
            <a:r>
              <a:rPr lang="en-US" altLang="zh-CN" dirty="0">
                <a:solidFill>
                  <a:srgbClr val="000000"/>
                </a:solidFill>
                <a:latin typeface="Verdana" panose="020B0604030504040204" pitchFamily="34" charset="0"/>
              </a:rPr>
              <a:t> Demo01 {</a:t>
            </a:r>
            <a:endParaRPr lang="en-US" altLang="zh-CN" sz="9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b="1" dirty="0">
                <a:solidFill>
                  <a:srgbClr val="7F0055"/>
                </a:solidFill>
                <a:latin typeface="Verdana" panose="020B0604030504040204" pitchFamily="34" charset="0"/>
              </a:rPr>
              <a:t>public</a:t>
            </a:r>
            <a:r>
              <a:rPr lang="en-US" altLang="zh-CN" dirty="0">
                <a:solidFill>
                  <a:srgbClr val="000000"/>
                </a:solidFill>
                <a:latin typeface="Verdana" panose="020B0604030504040204" pitchFamily="34" charset="0"/>
              </a:rPr>
              <a:t> </a:t>
            </a:r>
            <a:r>
              <a:rPr lang="en-US" altLang="zh-CN" b="1" dirty="0">
                <a:solidFill>
                  <a:srgbClr val="7F0055"/>
                </a:solidFill>
                <a:latin typeface="Verdana" panose="020B0604030504040204" pitchFamily="34" charset="0"/>
              </a:rPr>
              <a:t>static</a:t>
            </a:r>
            <a:r>
              <a:rPr lang="en-US" altLang="zh-CN" dirty="0">
                <a:solidFill>
                  <a:srgbClr val="000000"/>
                </a:solidFill>
                <a:latin typeface="Verdana" panose="020B0604030504040204" pitchFamily="34" charset="0"/>
              </a:rPr>
              <a:t> </a:t>
            </a:r>
            <a:r>
              <a:rPr lang="en-US" altLang="zh-CN" b="1" dirty="0">
                <a:solidFill>
                  <a:srgbClr val="7F0055"/>
                </a:solidFill>
                <a:latin typeface="Verdana" panose="020B0604030504040204" pitchFamily="34" charset="0"/>
              </a:rPr>
              <a:t>void</a:t>
            </a:r>
            <a:r>
              <a:rPr lang="en-US" altLang="zh-CN" dirty="0">
                <a:solidFill>
                  <a:srgbClr val="000000"/>
                </a:solidFill>
                <a:latin typeface="Verdana" panose="020B0604030504040204" pitchFamily="34" charset="0"/>
              </a:rPr>
              <a:t> main(String[] </a:t>
            </a:r>
            <a:r>
              <a:rPr lang="en-US" altLang="zh-CN" dirty="0" err="1">
                <a:solidFill>
                  <a:srgbClr val="000000"/>
                </a:solidFill>
                <a:latin typeface="Verdana" panose="020B0604030504040204" pitchFamily="34" charset="0"/>
              </a:rPr>
              <a:t>args</a:t>
            </a:r>
            <a:r>
              <a:rPr lang="en-US" altLang="zh-CN" dirty="0">
                <a:solidFill>
                  <a:srgbClr val="000000"/>
                </a:solidFill>
                <a:latin typeface="Verdana" panose="020B0604030504040204" pitchFamily="34" charset="0"/>
              </a:rPr>
              <a:t>) {</a:t>
            </a:r>
            <a:endParaRPr lang="en-US" altLang="zh-CN" sz="900" dirty="0">
              <a:solidFill>
                <a:srgbClr val="000000"/>
              </a:solidFill>
              <a:latin typeface="Verdana" panose="020B0604030504040204" pitchFamily="34" charset="0"/>
            </a:endParaRPr>
          </a:p>
          <a:p>
            <a:r>
              <a:rPr lang="zh-CN" altLang="en-US" dirty="0">
                <a:solidFill>
                  <a:srgbClr val="000000"/>
                </a:solidFill>
                <a:latin typeface="Verdana" panose="020B0604030504040204" pitchFamily="34" charset="0"/>
              </a:rPr>
              <a:t>    </a:t>
            </a:r>
            <a:r>
              <a:rPr lang="en-US" altLang="zh-CN" dirty="0">
                <a:solidFill>
                  <a:srgbClr val="3F7F5F"/>
                </a:solidFill>
                <a:latin typeface="Verdana" panose="020B0604030504040204" pitchFamily="34" charset="0"/>
              </a:rPr>
              <a:t>//</a:t>
            </a:r>
            <a:r>
              <a:rPr lang="zh-CN" altLang="en-US" dirty="0">
                <a:solidFill>
                  <a:srgbClr val="3F7F5F"/>
                </a:solidFill>
                <a:latin typeface="Verdana" panose="020B0604030504040204" pitchFamily="34" charset="0"/>
              </a:rPr>
              <a:t>连接本地的 </a:t>
            </a:r>
            <a:r>
              <a:rPr lang="en-US" altLang="zh-CN" dirty="0">
                <a:solidFill>
                  <a:srgbClr val="3F7F5F"/>
                </a:solidFill>
                <a:latin typeface="Verdana" panose="020B0604030504040204" pitchFamily="34" charset="0"/>
                <a:ea typeface="Verdana" panose="020B0604030504040204" pitchFamily="34" charset="0"/>
              </a:rPr>
              <a:t>Redis</a:t>
            </a:r>
            <a:r>
              <a:rPr lang="zh-CN" altLang="en-US" dirty="0">
                <a:solidFill>
                  <a:srgbClr val="3F7F5F"/>
                </a:solidFill>
                <a:latin typeface="Verdana" panose="020B0604030504040204" pitchFamily="34" charset="0"/>
                <a:ea typeface="Verdana" panose="020B0604030504040204" pitchFamily="34" charset="0"/>
              </a:rPr>
              <a:t> 服务</a:t>
            </a:r>
            <a:endParaRPr lang="zh-CN" altLang="en-US" sz="900" dirty="0">
              <a:solidFill>
                <a:srgbClr val="3F7F5F"/>
              </a:solidFill>
              <a:latin typeface="Verdana" panose="020B0604030504040204" pitchFamily="34" charset="0"/>
              <a:ea typeface="Verdana" panose="020B0604030504040204" pitchFamily="34" charset="0"/>
            </a:endParaRPr>
          </a:p>
          <a:p>
            <a:r>
              <a:rPr lang="zh-CN" altLang="en-US"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ea typeface="Verdana" panose="020B0604030504040204" pitchFamily="34" charset="0"/>
              </a:rPr>
              <a:t>Jedis</a:t>
            </a:r>
            <a:r>
              <a:rPr lang="zh-CN" altLang="en-US" dirty="0">
                <a:solidFill>
                  <a:srgbClr val="000000"/>
                </a:solidFill>
                <a:latin typeface="Verdana" panose="020B0604030504040204" pitchFamily="34" charset="0"/>
                <a:ea typeface="Verdana" panose="020B0604030504040204" pitchFamily="34" charset="0"/>
              </a:rPr>
              <a:t> </a:t>
            </a:r>
            <a:r>
              <a:rPr lang="en-US" altLang="zh-CN" dirty="0" err="1">
                <a:solidFill>
                  <a:srgbClr val="000000"/>
                </a:solidFill>
                <a:latin typeface="Verdana" panose="020B0604030504040204" pitchFamily="34" charset="0"/>
                <a:ea typeface="Verdana" panose="020B0604030504040204" pitchFamily="34" charset="0"/>
              </a:rPr>
              <a:t>jedis</a:t>
            </a:r>
            <a:r>
              <a:rPr lang="en-US" altLang="zh-CN" dirty="0">
                <a:solidFill>
                  <a:srgbClr val="000000"/>
                </a:solidFill>
                <a:latin typeface="Verdana" panose="020B0604030504040204" pitchFamily="34" charset="0"/>
                <a:ea typeface="Verdana" panose="020B0604030504040204" pitchFamily="34" charset="0"/>
              </a:rPr>
              <a:t> = </a:t>
            </a:r>
            <a:r>
              <a:rPr lang="en-US" altLang="zh-CN" b="1" dirty="0">
                <a:solidFill>
                  <a:srgbClr val="7F0055"/>
                </a:solidFill>
                <a:latin typeface="Verdana" panose="020B0604030504040204" pitchFamily="34" charset="0"/>
                <a:ea typeface="Verdana" panose="020B0604030504040204" pitchFamily="34" charset="0"/>
              </a:rPr>
              <a:t>new</a:t>
            </a:r>
            <a:r>
              <a:rPr lang="zh-CN" altLang="en-US" dirty="0">
                <a:solidFill>
                  <a:srgbClr val="000000"/>
                </a:solidFill>
                <a:latin typeface="Verdana" panose="020B0604030504040204" pitchFamily="34" charset="0"/>
                <a:ea typeface="Verdana" panose="020B0604030504040204" pitchFamily="34" charset="0"/>
              </a:rPr>
              <a:t> </a:t>
            </a:r>
            <a:r>
              <a:rPr lang="en-US" altLang="zh-CN" dirty="0" err="1">
                <a:solidFill>
                  <a:srgbClr val="000000"/>
                </a:solidFill>
                <a:latin typeface="Verdana" panose="020B0604030504040204" pitchFamily="34" charset="0"/>
                <a:ea typeface="Verdana" panose="020B0604030504040204" pitchFamily="34" charset="0"/>
              </a:rPr>
              <a:t>Jedis</a:t>
            </a:r>
            <a:r>
              <a:rPr lang="en-US" altLang="zh-CN" dirty="0">
                <a:solidFill>
                  <a:srgbClr val="000000"/>
                </a:solidFill>
                <a:latin typeface="Verdana" panose="020B0604030504040204" pitchFamily="34" charset="0"/>
                <a:ea typeface="Verdana" panose="020B0604030504040204" pitchFamily="34" charset="0"/>
              </a:rPr>
              <a:t>(</a:t>
            </a:r>
            <a:r>
              <a:rPr lang="en-US" altLang="zh-CN" dirty="0">
                <a:solidFill>
                  <a:srgbClr val="2A00FF"/>
                </a:solidFill>
                <a:latin typeface="Verdana" panose="020B0604030504040204" pitchFamily="34" charset="0"/>
                <a:ea typeface="Verdana" panose="020B0604030504040204" pitchFamily="34" charset="0"/>
              </a:rPr>
              <a:t>"127.0.0.1"</a:t>
            </a:r>
            <a:r>
              <a:rPr lang="en-US" altLang="zh-CN" dirty="0">
                <a:solidFill>
                  <a:srgbClr val="000000"/>
                </a:solidFill>
                <a:latin typeface="Verdana" panose="020B0604030504040204" pitchFamily="34" charset="0"/>
                <a:ea typeface="Verdana" panose="020B0604030504040204" pitchFamily="34" charset="0"/>
              </a:rPr>
              <a:t>,6379);</a:t>
            </a:r>
            <a:endParaRPr lang="zh-CN" altLang="en-US" sz="900" dirty="0">
              <a:solidFill>
                <a:srgbClr val="000000"/>
              </a:solidFill>
              <a:latin typeface="Verdana" panose="020B0604030504040204" pitchFamily="34" charset="0"/>
              <a:ea typeface="Verdana" panose="020B0604030504040204" pitchFamily="34" charset="0"/>
            </a:endParaRPr>
          </a:p>
          <a:p>
            <a:r>
              <a:rPr lang="zh-CN" altLang="en-US" dirty="0">
                <a:solidFill>
                  <a:srgbClr val="000000"/>
                </a:solidFill>
                <a:latin typeface="Verdana" panose="020B0604030504040204" pitchFamily="34" charset="0"/>
              </a:rPr>
              <a:t>    </a:t>
            </a:r>
            <a:r>
              <a:rPr lang="en-US" altLang="zh-CN" dirty="0">
                <a:solidFill>
                  <a:srgbClr val="3F7F5F"/>
                </a:solidFill>
                <a:latin typeface="Verdana" panose="020B0604030504040204" pitchFamily="34" charset="0"/>
                <a:ea typeface="Verdana" panose="020B0604030504040204" pitchFamily="34" charset="0"/>
              </a:rPr>
              <a:t>//</a:t>
            </a:r>
            <a:r>
              <a:rPr lang="zh-CN" altLang="en-US" dirty="0">
                <a:solidFill>
                  <a:srgbClr val="3F7F5F"/>
                </a:solidFill>
                <a:latin typeface="Verdana" panose="020B0604030504040204" pitchFamily="34" charset="0"/>
                <a:ea typeface="Verdana" panose="020B0604030504040204" pitchFamily="34" charset="0"/>
              </a:rPr>
              <a:t>查看服务是否运行，打出</a:t>
            </a:r>
            <a:r>
              <a:rPr lang="en-US" altLang="zh-CN" dirty="0">
                <a:solidFill>
                  <a:srgbClr val="3F7F5F"/>
                </a:solidFill>
                <a:latin typeface="Verdana" panose="020B0604030504040204" pitchFamily="34" charset="0"/>
                <a:ea typeface="Verdana" panose="020B0604030504040204" pitchFamily="34" charset="0"/>
              </a:rPr>
              <a:t>pong</a:t>
            </a:r>
            <a:r>
              <a:rPr lang="zh-CN" altLang="en-US" dirty="0">
                <a:solidFill>
                  <a:srgbClr val="3F7F5F"/>
                </a:solidFill>
                <a:latin typeface="Verdana" panose="020B0604030504040204" pitchFamily="34" charset="0"/>
                <a:ea typeface="Verdana" panose="020B0604030504040204" pitchFamily="34" charset="0"/>
              </a:rPr>
              <a:t>表示</a:t>
            </a:r>
            <a:r>
              <a:rPr lang="en-US" altLang="zh-CN" dirty="0">
                <a:solidFill>
                  <a:srgbClr val="3F7F5F"/>
                </a:solidFill>
                <a:latin typeface="Verdana" panose="020B0604030504040204" pitchFamily="34" charset="0"/>
                <a:ea typeface="Verdana" panose="020B0604030504040204" pitchFamily="34" charset="0"/>
              </a:rPr>
              <a:t>OK</a:t>
            </a:r>
            <a:endParaRPr lang="zh-CN" altLang="en-US" sz="900" dirty="0">
              <a:solidFill>
                <a:srgbClr val="3F7F5F"/>
              </a:solidFill>
              <a:latin typeface="Verdana" panose="020B0604030504040204" pitchFamily="34" charset="0"/>
              <a:ea typeface="Verdana" panose="020B0604030504040204" pitchFamily="34" charset="0"/>
            </a:endParaRPr>
          </a:p>
          <a:p>
            <a:r>
              <a:rPr lang="zh-CN" altLang="en-US"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ea typeface="Verdana" panose="020B0604030504040204" pitchFamily="34" charset="0"/>
              </a:rPr>
              <a:t>System.</a:t>
            </a:r>
            <a:r>
              <a:rPr lang="en-US" altLang="zh-CN" i="1" dirty="0" err="1">
                <a:solidFill>
                  <a:srgbClr val="0000C0"/>
                </a:solidFill>
                <a:latin typeface="Verdana" panose="020B0604030504040204" pitchFamily="34" charset="0"/>
                <a:ea typeface="Verdana" panose="020B0604030504040204" pitchFamily="34" charset="0"/>
              </a:rPr>
              <a:t>out</a:t>
            </a:r>
            <a:r>
              <a:rPr lang="en-US" altLang="zh-CN" dirty="0" err="1">
                <a:solidFill>
                  <a:srgbClr val="000000"/>
                </a:solidFill>
                <a:latin typeface="Verdana" panose="020B0604030504040204" pitchFamily="34" charset="0"/>
                <a:ea typeface="Verdana" panose="020B0604030504040204" pitchFamily="34" charset="0"/>
              </a:rPr>
              <a:t>.println</a:t>
            </a:r>
            <a:r>
              <a:rPr lang="en-US" altLang="zh-CN" dirty="0">
                <a:solidFill>
                  <a:srgbClr val="000000"/>
                </a:solidFill>
                <a:latin typeface="Verdana" panose="020B0604030504040204" pitchFamily="34" charset="0"/>
                <a:ea typeface="Verdana" panose="020B0604030504040204" pitchFamily="34" charset="0"/>
              </a:rPr>
              <a:t>(</a:t>
            </a:r>
            <a:r>
              <a:rPr lang="en-US" altLang="zh-CN" dirty="0">
                <a:solidFill>
                  <a:srgbClr val="2A00FF"/>
                </a:solidFill>
                <a:latin typeface="Verdana" panose="020B0604030504040204" pitchFamily="34" charset="0"/>
                <a:ea typeface="Verdana" panose="020B0604030504040204" pitchFamily="34" charset="0"/>
              </a:rPr>
              <a:t>"connection is OK==========&gt;: "</a:t>
            </a:r>
            <a:r>
              <a:rPr lang="en-US" altLang="zh-CN" dirty="0">
                <a:solidFill>
                  <a:srgbClr val="000000"/>
                </a:solidFill>
                <a:latin typeface="Verdana" panose="020B0604030504040204" pitchFamily="34" charset="0"/>
                <a:ea typeface="Verdana" panose="020B0604030504040204" pitchFamily="34" charset="0"/>
              </a:rPr>
              <a:t>+</a:t>
            </a:r>
            <a:r>
              <a:rPr lang="en-US" altLang="zh-CN" dirty="0" err="1">
                <a:solidFill>
                  <a:srgbClr val="000000"/>
                </a:solidFill>
                <a:latin typeface="Verdana" panose="020B0604030504040204" pitchFamily="34" charset="0"/>
                <a:ea typeface="Verdana" panose="020B0604030504040204" pitchFamily="34" charset="0"/>
              </a:rPr>
              <a:t>jedis.ping</a:t>
            </a:r>
            <a:r>
              <a:rPr lang="en-US" altLang="zh-CN" dirty="0">
                <a:solidFill>
                  <a:srgbClr val="000000"/>
                </a:solidFill>
                <a:latin typeface="Verdana" panose="020B0604030504040204" pitchFamily="34" charset="0"/>
                <a:ea typeface="Verdana" panose="020B0604030504040204" pitchFamily="34" charset="0"/>
              </a:rPr>
              <a:t>());</a:t>
            </a:r>
            <a:endParaRPr lang="zh-CN" altLang="en-US" sz="900" dirty="0">
              <a:solidFill>
                <a:srgbClr val="000000"/>
              </a:solidFill>
              <a:latin typeface="Verdana" panose="020B0604030504040204" pitchFamily="34" charset="0"/>
              <a:ea typeface="Verdana" panose="020B0604030504040204" pitchFamily="34" charset="0"/>
            </a:endParaRPr>
          </a:p>
          <a:p>
            <a:r>
              <a:rPr lang="zh-CN" altLang="en-US" dirty="0">
                <a:solidFill>
                  <a:srgbClr val="000000"/>
                </a:solidFill>
                <a:latin typeface="Verdana" panose="020B0604030504040204" pitchFamily="34" charset="0"/>
              </a:rPr>
              <a:t>  </a:t>
            </a:r>
            <a:r>
              <a:rPr lang="en-US" altLang="zh-CN" dirty="0">
                <a:solidFill>
                  <a:srgbClr val="000000"/>
                </a:solidFill>
                <a:latin typeface="Verdana" panose="020B0604030504040204" pitchFamily="34" charset="0"/>
                <a:ea typeface="Verdana" panose="020B0604030504040204" pitchFamily="34" charset="0"/>
              </a:rPr>
              <a:t>}</a:t>
            </a:r>
            <a:endParaRPr lang="zh-CN" altLang="en-US" sz="900" dirty="0">
              <a:solidFill>
                <a:srgbClr val="000000"/>
              </a:solidFill>
              <a:latin typeface="Verdana" panose="020B0604030504040204" pitchFamily="34" charset="0"/>
              <a:ea typeface="Verdana" panose="020B0604030504040204" pitchFamily="34" charset="0"/>
            </a:endParaRPr>
          </a:p>
          <a:p>
            <a:r>
              <a:rPr lang="en-US" altLang="zh-CN" dirty="0">
                <a:solidFill>
                  <a:srgbClr val="000000"/>
                </a:solidFill>
                <a:latin typeface="Verdana" panose="020B0604030504040204" pitchFamily="34" charset="0"/>
                <a:ea typeface="Verdana" panose="020B0604030504040204" pitchFamily="34" charset="0"/>
              </a:rPr>
              <a:t>}</a:t>
            </a:r>
            <a:endParaRPr lang="zh-CN" altLang="en-US" sz="900" dirty="0">
              <a:solidFill>
                <a:srgbClr val="000000"/>
              </a:solidFill>
              <a:latin typeface="Verdana" panose="020B0604030504040204" pitchFamily="34" charset="0"/>
              <a:ea typeface="Verdana" panose="020B0604030504040204" pitchFamily="34" charset="0"/>
            </a:endParaRPr>
          </a:p>
        </p:txBody>
      </p:sp>
      <p:sp>
        <p:nvSpPr>
          <p:cNvPr id="9" name="矩形 8"/>
          <p:cNvSpPr/>
          <p:nvPr/>
        </p:nvSpPr>
        <p:spPr>
          <a:xfrm>
            <a:off x="336371" y="557132"/>
            <a:ext cx="2807179"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dirty="0" err="1">
                <a:solidFill>
                  <a:srgbClr val="007C6A"/>
                </a:solidFill>
                <a:latin typeface="Arial" panose="020B0604020202020204" pitchFamily="34" charset="0"/>
              </a:rPr>
              <a:t>Jedis</a:t>
            </a:r>
            <a:r>
              <a:rPr lang="zh-CN" altLang="en-US" sz="2400" b="1" dirty="0">
                <a:solidFill>
                  <a:srgbClr val="007C6A"/>
                </a:solidFill>
                <a:latin typeface="Arial" panose="020B0604020202020204" pitchFamily="34" charset="0"/>
              </a:rPr>
              <a:t>测试连通性</a:t>
            </a:r>
          </a:p>
        </p:txBody>
      </p:sp>
    </p:spTree>
    <p:custDataLst>
      <p:tags r:id="rId1"/>
    </p:custData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938625"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的</a:t>
            </a:r>
            <a:r>
              <a:rPr lang="en-US" altLang="zh-CN" sz="2000" dirty="0">
                <a:effectLst>
                  <a:outerShdw blurRad="38100" dist="19050" dir="2700000" algn="tl" rotWithShape="0">
                    <a:schemeClr val="dk1">
                      <a:alpha val="40000"/>
                    </a:schemeClr>
                  </a:outerShdw>
                </a:effectLst>
              </a:rPr>
              <a:t>java</a:t>
            </a:r>
            <a:r>
              <a:rPr lang="zh-CN" altLang="en-US" sz="2000" dirty="0">
                <a:effectLst>
                  <a:outerShdw blurRad="38100" dist="19050" dir="2700000" algn="tl" rotWithShape="0">
                    <a:schemeClr val="dk1">
                      <a:alpha val="40000"/>
                    </a:schemeClr>
                  </a:outerShdw>
                </a:effectLst>
              </a:rPr>
              <a:t>客户端</a:t>
            </a:r>
            <a:r>
              <a:rPr lang="en-US" altLang="zh-CN" sz="2000" dirty="0" err="1">
                <a:effectLst>
                  <a:outerShdw blurRad="38100" dist="19050" dir="2700000" algn="tl" rotWithShape="0">
                    <a:schemeClr val="dk1">
                      <a:alpha val="40000"/>
                    </a:schemeClr>
                  </a:outerShdw>
                </a:effectLst>
              </a:rPr>
              <a:t>Jedis</a:t>
            </a:r>
            <a:endParaRPr lang="en-US" altLang="zh-CN" sz="2000" dirty="0">
              <a:effectLst>
                <a:outerShdw blurRad="38100" dist="19050" dir="2700000" algn="tl" rotWithShape="0">
                  <a:schemeClr val="dk1">
                    <a:alpha val="40000"/>
                  </a:schemeClr>
                </a:outerShdw>
              </a:effectLst>
            </a:endParaRPr>
          </a:p>
        </p:txBody>
      </p:sp>
      <p:sp>
        <p:nvSpPr>
          <p:cNvPr id="6" name="矩形 5"/>
          <p:cNvSpPr/>
          <p:nvPr/>
        </p:nvSpPr>
        <p:spPr>
          <a:xfrm>
            <a:off x="402632" y="1047936"/>
            <a:ext cx="8208912" cy="2862322"/>
          </a:xfrm>
          <a:prstGeom prst="rect">
            <a:avLst/>
          </a:prstGeom>
        </p:spPr>
        <p:txBody>
          <a:bodyPr wrap="square">
            <a:spAutoFit/>
          </a:bodyPr>
          <a:lstStyle/>
          <a:p>
            <a:r>
              <a:rPr lang="en-US" altLang="zh-CN" b="1" dirty="0">
                <a:solidFill>
                  <a:srgbClr val="7F0055"/>
                </a:solidFill>
                <a:latin typeface="Verdana" panose="020B0604030504040204" pitchFamily="34" charset="0"/>
              </a:rPr>
              <a:t> </a:t>
            </a:r>
            <a:endParaRPr lang="fr-FR"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a:solidFill>
                  <a:srgbClr val="3F7F5F"/>
                </a:solidFill>
                <a:latin typeface="Verdana" panose="020B0604030504040204" pitchFamily="34" charset="0"/>
              </a:rPr>
              <a:t>//key</a:t>
            </a:r>
            <a:endParaRPr lang="en-US" altLang="zh-CN" sz="1100" dirty="0">
              <a:solidFill>
                <a:srgbClr val="3F7F5F"/>
              </a:solidFill>
              <a:latin typeface="Verdana" panose="020B0604030504040204" pitchFamily="34" charset="0"/>
            </a:endParaRPr>
          </a:p>
          <a:p>
            <a:r>
              <a:rPr lang="en-US" altLang="zh-CN" dirty="0">
                <a:solidFill>
                  <a:srgbClr val="000000"/>
                </a:solidFill>
                <a:latin typeface="Verdana" panose="020B0604030504040204" pitchFamily="34" charset="0"/>
              </a:rPr>
              <a:t>     Set&lt;String&gt; keys = </a:t>
            </a:r>
            <a:r>
              <a:rPr lang="en-US" altLang="zh-CN" dirty="0" err="1">
                <a:solidFill>
                  <a:srgbClr val="000000"/>
                </a:solidFill>
                <a:latin typeface="Verdana" panose="020B0604030504040204" pitchFamily="34" charset="0"/>
              </a:rPr>
              <a:t>jedis.keys</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b="1" dirty="0">
                <a:solidFill>
                  <a:srgbClr val="7F0055"/>
                </a:solidFill>
                <a:latin typeface="Verdana" panose="020B0604030504040204" pitchFamily="34" charset="0"/>
              </a:rPr>
              <a:t>for</a:t>
            </a:r>
            <a:r>
              <a:rPr lang="en-US" altLang="zh-CN" dirty="0">
                <a:solidFill>
                  <a:srgbClr val="000000"/>
                </a:solidFill>
                <a:latin typeface="Verdana" panose="020B0604030504040204" pitchFamily="34" charset="0"/>
              </a:rPr>
              <a:t> (Iterator </a:t>
            </a:r>
            <a:r>
              <a:rPr lang="en-US" altLang="zh-CN" dirty="0" err="1">
                <a:solidFill>
                  <a:srgbClr val="000000"/>
                </a:solidFill>
                <a:latin typeface="Verdana" panose="020B0604030504040204" pitchFamily="34" charset="0"/>
              </a:rPr>
              <a:t>iterator</a:t>
            </a:r>
            <a:r>
              <a:rPr lang="en-US" altLang="zh-CN" dirty="0">
                <a:solidFill>
                  <a:srgbClr val="000000"/>
                </a:solidFill>
                <a:latin typeface="Verdana" panose="020B0604030504040204" pitchFamily="34" charset="0"/>
              </a:rPr>
              <a:t> = </a:t>
            </a:r>
            <a:r>
              <a:rPr lang="en-US" altLang="zh-CN" dirty="0" err="1">
                <a:solidFill>
                  <a:srgbClr val="000000"/>
                </a:solidFill>
                <a:latin typeface="Verdana" panose="020B0604030504040204" pitchFamily="34" charset="0"/>
              </a:rPr>
              <a:t>keys.iterator</a:t>
            </a:r>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iterator.hasNext</a:t>
            </a:r>
            <a:r>
              <a:rPr lang="en-US" altLang="zh-CN" dirty="0">
                <a:solidFill>
                  <a:srgbClr val="000000"/>
                </a:solidFill>
                <a:latin typeface="Verdana" panose="020B0604030504040204" pitchFamily="34" charset="0"/>
              </a:rPr>
              <a:t>();) {</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String key = (String) </a:t>
            </a:r>
            <a:r>
              <a:rPr lang="en-US" altLang="zh-CN" dirty="0" err="1">
                <a:solidFill>
                  <a:srgbClr val="000000"/>
                </a:solidFill>
                <a:latin typeface="Verdana" panose="020B0604030504040204" pitchFamily="34" charset="0"/>
              </a:rPr>
              <a:t>iterator.next</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System.</a:t>
            </a:r>
            <a:r>
              <a:rPr lang="en-US" altLang="zh-CN" i="1" dirty="0" err="1">
                <a:solidFill>
                  <a:srgbClr val="0000C0"/>
                </a:solidFill>
                <a:latin typeface="Verdana" panose="020B0604030504040204" pitchFamily="34" charset="0"/>
              </a:rPr>
              <a:t>out</a:t>
            </a:r>
            <a:r>
              <a:rPr lang="en-US" altLang="zh-CN" dirty="0" err="1">
                <a:solidFill>
                  <a:srgbClr val="000000"/>
                </a:solidFill>
                <a:latin typeface="Verdana" panose="020B0604030504040204" pitchFamily="34" charset="0"/>
              </a:rPr>
              <a:t>.println</a:t>
            </a:r>
            <a:r>
              <a:rPr lang="en-US" altLang="zh-CN" dirty="0">
                <a:solidFill>
                  <a:srgbClr val="000000"/>
                </a:solidFill>
                <a:latin typeface="Verdana" panose="020B0604030504040204" pitchFamily="34" charset="0"/>
              </a:rPr>
              <a:t>(key);</a:t>
            </a:r>
            <a:endParaRPr lang="en-US" altLang="zh-CN" sz="1100" dirty="0">
              <a:solidFill>
                <a:srgbClr val="000000"/>
              </a:solidFill>
              <a:latin typeface="Verdana" panose="020B0604030504040204" pitchFamily="34" charset="0"/>
            </a:endParaRPr>
          </a:p>
          <a:p>
            <a:r>
              <a:rPr lang="zh-CN" altLang="en-US" dirty="0">
                <a:solidFill>
                  <a:srgbClr val="000000"/>
                </a:solidFill>
                <a:latin typeface="Verdana" panose="020B0604030504040204" pitchFamily="34" charset="0"/>
              </a:rPr>
              <a:t>     </a:t>
            </a:r>
            <a:r>
              <a:rPr lang="en-US" altLang="zh-CN" dirty="0">
                <a:solidFill>
                  <a:srgbClr val="000000"/>
                </a:solidFill>
                <a:latin typeface="Verdana" panose="020B0604030504040204" pitchFamily="34" charset="0"/>
              </a:rPr>
              <a:t>}</a:t>
            </a:r>
            <a:endParaRPr lang="zh-CN" altLang="en-US"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System.</a:t>
            </a:r>
            <a:r>
              <a:rPr lang="en-US" altLang="zh-CN" i="1" dirty="0" err="1">
                <a:solidFill>
                  <a:srgbClr val="0000C0"/>
                </a:solidFill>
                <a:latin typeface="Verdana" panose="020B0604030504040204" pitchFamily="34" charset="0"/>
              </a:rPr>
              <a:t>out</a:t>
            </a:r>
            <a:r>
              <a:rPr lang="en-US" altLang="zh-CN" dirty="0" err="1">
                <a:solidFill>
                  <a:srgbClr val="000000"/>
                </a:solidFill>
                <a:latin typeface="Verdana" panose="020B0604030504040204" pitchFamily="34" charset="0"/>
              </a:rPr>
              <a:t>.println</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a:t>
            </a:r>
            <a:r>
              <a:rPr lang="en-US" altLang="zh-CN" dirty="0" err="1">
                <a:solidFill>
                  <a:srgbClr val="2A00FF"/>
                </a:solidFill>
                <a:latin typeface="Verdana" panose="020B0604030504040204" pitchFamily="34" charset="0"/>
              </a:rPr>
              <a:t>jedis.exists</a:t>
            </a:r>
            <a:r>
              <a:rPr lang="en-US" altLang="zh-CN" dirty="0">
                <a:solidFill>
                  <a:srgbClr val="2A00FF"/>
                </a:solidFill>
                <a:latin typeface="Verdana" panose="020B0604030504040204" pitchFamily="34" charset="0"/>
              </a:rPr>
              <a:t>====&gt;"</a:t>
            </a:r>
            <a:r>
              <a:rPr lang="en-US" altLang="zh-CN" dirty="0">
                <a:solidFill>
                  <a:srgbClr val="000000"/>
                </a:solidFill>
                <a:latin typeface="Verdana" panose="020B0604030504040204" pitchFamily="34" charset="0"/>
              </a:rPr>
              <a:t>+</a:t>
            </a:r>
            <a:r>
              <a:rPr lang="en-US" altLang="zh-CN" dirty="0" err="1">
                <a:solidFill>
                  <a:srgbClr val="000000"/>
                </a:solidFill>
                <a:latin typeface="Verdana" panose="020B0604030504040204" pitchFamily="34" charset="0"/>
              </a:rPr>
              <a:t>jedis.exists</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"k2"</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System.</a:t>
            </a:r>
            <a:r>
              <a:rPr lang="en-US" altLang="zh-CN" i="1" dirty="0" err="1">
                <a:solidFill>
                  <a:srgbClr val="0000C0"/>
                </a:solidFill>
                <a:latin typeface="Verdana" panose="020B0604030504040204" pitchFamily="34" charset="0"/>
              </a:rPr>
              <a:t>out</a:t>
            </a:r>
            <a:r>
              <a:rPr lang="en-US" altLang="zh-CN" dirty="0" err="1">
                <a:solidFill>
                  <a:srgbClr val="000000"/>
                </a:solidFill>
                <a:latin typeface="Verdana" panose="020B0604030504040204" pitchFamily="34" charset="0"/>
              </a:rPr>
              <a:t>.println</a:t>
            </a:r>
            <a:r>
              <a:rPr lang="en-US" altLang="zh-CN" dirty="0">
                <a:solidFill>
                  <a:srgbClr val="000000"/>
                </a:solidFill>
                <a:latin typeface="Verdana" panose="020B0604030504040204" pitchFamily="34" charset="0"/>
              </a:rPr>
              <a:t>(</a:t>
            </a:r>
            <a:r>
              <a:rPr lang="en-US" altLang="zh-CN" dirty="0" err="1">
                <a:solidFill>
                  <a:srgbClr val="000000"/>
                </a:solidFill>
                <a:latin typeface="Verdana" panose="020B0604030504040204" pitchFamily="34" charset="0"/>
              </a:rPr>
              <a:t>jedis.ttl</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"k1"</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a:solidFill>
                  <a:srgbClr val="3F7F5F"/>
                </a:solidFill>
                <a:latin typeface="Verdana" panose="020B0604030504040204" pitchFamily="34" charset="0"/>
              </a:rPr>
              <a:t> </a:t>
            </a:r>
            <a:endParaRPr lang="zh-CN" altLang="en-US" dirty="0"/>
          </a:p>
        </p:txBody>
      </p:sp>
      <p:sp>
        <p:nvSpPr>
          <p:cNvPr id="7" name="矩形 6"/>
          <p:cNvSpPr/>
          <p:nvPr/>
        </p:nvSpPr>
        <p:spPr>
          <a:xfrm>
            <a:off x="402632" y="543880"/>
            <a:ext cx="2884123"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a:solidFill>
                  <a:srgbClr val="007C6A"/>
                </a:solidFill>
                <a:latin typeface="Arial" panose="020B0604020202020204" pitchFamily="34" charset="0"/>
              </a:rPr>
              <a:t>Jedis-API:    Key</a:t>
            </a:r>
            <a:endParaRPr lang="zh-CN" altLang="en-US" sz="2400" b="1">
              <a:solidFill>
                <a:srgbClr val="007C6A"/>
              </a:solidFill>
              <a:latin typeface="Arial" panose="020B0604020202020204" pitchFamily="34" charset="0"/>
            </a:endParaRPr>
          </a:p>
        </p:txBody>
      </p:sp>
    </p:spTree>
    <p:custDataLst>
      <p:tags r:id="rId1"/>
    </p:custData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938625"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的</a:t>
            </a:r>
            <a:r>
              <a:rPr lang="en-US" altLang="zh-CN" sz="2000" dirty="0">
                <a:effectLst>
                  <a:outerShdw blurRad="38100" dist="19050" dir="2700000" algn="tl" rotWithShape="0">
                    <a:schemeClr val="dk1">
                      <a:alpha val="40000"/>
                    </a:schemeClr>
                  </a:outerShdw>
                </a:effectLst>
              </a:rPr>
              <a:t>java</a:t>
            </a:r>
            <a:r>
              <a:rPr lang="zh-CN" altLang="en-US" sz="2000" dirty="0">
                <a:effectLst>
                  <a:outerShdw blurRad="38100" dist="19050" dir="2700000" algn="tl" rotWithShape="0">
                    <a:schemeClr val="dk1">
                      <a:alpha val="40000"/>
                    </a:schemeClr>
                  </a:outerShdw>
                </a:effectLst>
              </a:rPr>
              <a:t>客户端</a:t>
            </a:r>
            <a:r>
              <a:rPr lang="en-US" altLang="zh-CN" sz="2000" dirty="0" err="1">
                <a:effectLst>
                  <a:outerShdw blurRad="38100" dist="19050" dir="2700000" algn="tl" rotWithShape="0">
                    <a:schemeClr val="dk1">
                      <a:alpha val="40000"/>
                    </a:schemeClr>
                  </a:outerShdw>
                </a:effectLst>
              </a:rPr>
              <a:t>Jedis</a:t>
            </a:r>
            <a:endParaRPr lang="en-US" altLang="zh-CN" sz="2000" dirty="0">
              <a:effectLst>
                <a:outerShdw blurRad="38100" dist="19050" dir="2700000" algn="tl" rotWithShape="0">
                  <a:schemeClr val="dk1">
                    <a:alpha val="40000"/>
                  </a:schemeClr>
                </a:outerShdw>
              </a:effectLst>
            </a:endParaRPr>
          </a:p>
        </p:txBody>
      </p:sp>
      <p:sp>
        <p:nvSpPr>
          <p:cNvPr id="8" name="矩形 7"/>
          <p:cNvSpPr/>
          <p:nvPr/>
        </p:nvSpPr>
        <p:spPr>
          <a:xfrm>
            <a:off x="401283" y="400110"/>
            <a:ext cx="3206327"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a:solidFill>
                  <a:srgbClr val="007C6A"/>
                </a:solidFill>
                <a:latin typeface="Arial" panose="020B0604020202020204" pitchFamily="34" charset="0"/>
              </a:rPr>
              <a:t>Jedis-API:    String</a:t>
            </a:r>
            <a:endParaRPr lang="zh-CN" altLang="en-US" sz="2400" b="1">
              <a:solidFill>
                <a:srgbClr val="007C6A"/>
              </a:solidFill>
              <a:latin typeface="Arial" panose="020B0604020202020204" pitchFamily="34" charset="0"/>
            </a:endParaRPr>
          </a:p>
        </p:txBody>
      </p:sp>
      <p:sp>
        <p:nvSpPr>
          <p:cNvPr id="9" name="矩形 8"/>
          <p:cNvSpPr/>
          <p:nvPr/>
        </p:nvSpPr>
        <p:spPr>
          <a:xfrm>
            <a:off x="401282" y="1011225"/>
            <a:ext cx="8316416" cy="1477328"/>
          </a:xfrm>
          <a:prstGeom prst="rect">
            <a:avLst/>
          </a:prstGeom>
        </p:spPr>
        <p:txBody>
          <a:bodyPr wrap="square">
            <a:spAutoFit/>
          </a:bodyPr>
          <a:lstStyle/>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System.</a:t>
            </a:r>
            <a:r>
              <a:rPr lang="en-US" altLang="zh-CN" i="1" dirty="0" err="1">
                <a:solidFill>
                  <a:srgbClr val="0000C0"/>
                </a:solidFill>
                <a:latin typeface="Verdana" panose="020B0604030504040204" pitchFamily="34" charset="0"/>
              </a:rPr>
              <a:t>out</a:t>
            </a:r>
            <a:r>
              <a:rPr lang="en-US" altLang="zh-CN" dirty="0" err="1">
                <a:solidFill>
                  <a:srgbClr val="000000"/>
                </a:solidFill>
                <a:latin typeface="Verdana" panose="020B0604030504040204" pitchFamily="34" charset="0"/>
              </a:rPr>
              <a:t>.println</a:t>
            </a:r>
            <a:r>
              <a:rPr lang="en-US" altLang="zh-CN" dirty="0">
                <a:solidFill>
                  <a:srgbClr val="000000"/>
                </a:solidFill>
                <a:latin typeface="Verdana" panose="020B0604030504040204" pitchFamily="34" charset="0"/>
              </a:rPr>
              <a:t>(</a:t>
            </a:r>
            <a:r>
              <a:rPr lang="en-US" altLang="zh-CN" dirty="0" err="1">
                <a:solidFill>
                  <a:srgbClr val="000000"/>
                </a:solidFill>
                <a:latin typeface="Verdana" panose="020B0604030504040204" pitchFamily="34" charset="0"/>
              </a:rPr>
              <a:t>jedis.get</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"k1"</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jedis.set</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"k4"</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"k4_Redis"</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System.</a:t>
            </a:r>
            <a:r>
              <a:rPr lang="en-US" altLang="zh-CN" i="1" dirty="0" err="1">
                <a:solidFill>
                  <a:srgbClr val="0000C0"/>
                </a:solidFill>
                <a:latin typeface="Verdana" panose="020B0604030504040204" pitchFamily="34" charset="0"/>
              </a:rPr>
              <a:t>out</a:t>
            </a:r>
            <a:r>
              <a:rPr lang="en-US" altLang="zh-CN" dirty="0" err="1">
                <a:solidFill>
                  <a:srgbClr val="000000"/>
                </a:solidFill>
                <a:latin typeface="Verdana" panose="020B0604030504040204" pitchFamily="34" charset="0"/>
              </a:rPr>
              <a:t>.println</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nb-NO" altLang="zh-CN" dirty="0">
                <a:solidFill>
                  <a:srgbClr val="000000"/>
                </a:solidFill>
                <a:latin typeface="Verdana" panose="020B0604030504040204" pitchFamily="34" charset="0"/>
              </a:rPr>
              <a:t>     jedis.mset(</a:t>
            </a:r>
            <a:r>
              <a:rPr lang="nb-NO" altLang="zh-CN" dirty="0">
                <a:solidFill>
                  <a:srgbClr val="2A00FF"/>
                </a:solidFill>
                <a:latin typeface="Verdana" panose="020B0604030504040204" pitchFamily="34" charset="0"/>
              </a:rPr>
              <a:t>"str1"</a:t>
            </a:r>
            <a:r>
              <a:rPr lang="nb-NO" altLang="zh-CN" dirty="0">
                <a:solidFill>
                  <a:srgbClr val="000000"/>
                </a:solidFill>
                <a:latin typeface="Verdana" panose="020B0604030504040204" pitchFamily="34" charset="0"/>
              </a:rPr>
              <a:t>,</a:t>
            </a:r>
            <a:r>
              <a:rPr lang="nb-NO" altLang="zh-CN" dirty="0">
                <a:solidFill>
                  <a:srgbClr val="2A00FF"/>
                </a:solidFill>
                <a:latin typeface="Verdana" panose="020B0604030504040204" pitchFamily="34" charset="0"/>
              </a:rPr>
              <a:t>"v1"</a:t>
            </a:r>
            <a:r>
              <a:rPr lang="nb-NO" altLang="zh-CN" dirty="0">
                <a:solidFill>
                  <a:srgbClr val="000000"/>
                </a:solidFill>
                <a:latin typeface="Verdana" panose="020B0604030504040204" pitchFamily="34" charset="0"/>
              </a:rPr>
              <a:t>,</a:t>
            </a:r>
            <a:r>
              <a:rPr lang="nb-NO" altLang="zh-CN" dirty="0">
                <a:solidFill>
                  <a:srgbClr val="2A00FF"/>
                </a:solidFill>
                <a:latin typeface="Verdana" panose="020B0604030504040204" pitchFamily="34" charset="0"/>
              </a:rPr>
              <a:t>"str2"</a:t>
            </a:r>
            <a:r>
              <a:rPr lang="nb-NO" altLang="zh-CN" dirty="0">
                <a:solidFill>
                  <a:srgbClr val="000000"/>
                </a:solidFill>
                <a:latin typeface="Verdana" panose="020B0604030504040204" pitchFamily="34" charset="0"/>
              </a:rPr>
              <a:t>,</a:t>
            </a:r>
            <a:r>
              <a:rPr lang="nb-NO" altLang="zh-CN" dirty="0">
                <a:solidFill>
                  <a:srgbClr val="2A00FF"/>
                </a:solidFill>
                <a:latin typeface="Verdana" panose="020B0604030504040204" pitchFamily="34" charset="0"/>
              </a:rPr>
              <a:t>"v2"</a:t>
            </a:r>
            <a:r>
              <a:rPr lang="nb-NO" altLang="zh-CN" dirty="0">
                <a:solidFill>
                  <a:srgbClr val="000000"/>
                </a:solidFill>
                <a:latin typeface="Verdana" panose="020B0604030504040204" pitchFamily="34" charset="0"/>
              </a:rPr>
              <a:t>,</a:t>
            </a:r>
            <a:r>
              <a:rPr lang="nb-NO" altLang="zh-CN" dirty="0">
                <a:solidFill>
                  <a:srgbClr val="2A00FF"/>
                </a:solidFill>
                <a:latin typeface="Verdana" panose="020B0604030504040204" pitchFamily="34" charset="0"/>
              </a:rPr>
              <a:t>"str3"</a:t>
            </a:r>
            <a:r>
              <a:rPr lang="nb-NO" altLang="zh-CN" dirty="0">
                <a:solidFill>
                  <a:srgbClr val="000000"/>
                </a:solidFill>
                <a:latin typeface="Verdana" panose="020B0604030504040204" pitchFamily="34" charset="0"/>
              </a:rPr>
              <a:t>,</a:t>
            </a:r>
            <a:r>
              <a:rPr lang="nb-NO" altLang="zh-CN" dirty="0">
                <a:solidFill>
                  <a:srgbClr val="2A00FF"/>
                </a:solidFill>
                <a:latin typeface="Verdana" panose="020B0604030504040204" pitchFamily="34" charset="0"/>
              </a:rPr>
              <a:t>"v3"</a:t>
            </a:r>
            <a:r>
              <a:rPr lang="nb-NO" altLang="zh-CN" dirty="0">
                <a:solidFill>
                  <a:srgbClr val="000000"/>
                </a:solidFill>
                <a:latin typeface="Verdana" panose="020B0604030504040204" pitchFamily="34" charset="0"/>
              </a:rPr>
              <a:t>);</a:t>
            </a:r>
            <a:endParaRPr lang="nb-NO"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System.</a:t>
            </a:r>
            <a:r>
              <a:rPr lang="en-US" altLang="zh-CN" i="1" dirty="0" err="1">
                <a:solidFill>
                  <a:srgbClr val="0000C0"/>
                </a:solidFill>
                <a:latin typeface="Verdana" panose="020B0604030504040204" pitchFamily="34" charset="0"/>
              </a:rPr>
              <a:t>out</a:t>
            </a:r>
            <a:r>
              <a:rPr lang="en-US" altLang="zh-CN" dirty="0" err="1">
                <a:solidFill>
                  <a:srgbClr val="000000"/>
                </a:solidFill>
                <a:latin typeface="Verdana" panose="020B0604030504040204" pitchFamily="34" charset="0"/>
              </a:rPr>
              <a:t>.println</a:t>
            </a:r>
            <a:r>
              <a:rPr lang="en-US" altLang="zh-CN" dirty="0">
                <a:solidFill>
                  <a:srgbClr val="000000"/>
                </a:solidFill>
                <a:latin typeface="Verdana" panose="020B0604030504040204" pitchFamily="34" charset="0"/>
              </a:rPr>
              <a:t>(</a:t>
            </a:r>
            <a:r>
              <a:rPr lang="en-US" altLang="zh-CN" dirty="0" err="1">
                <a:solidFill>
                  <a:srgbClr val="000000"/>
                </a:solidFill>
                <a:latin typeface="Verdana" panose="020B0604030504040204" pitchFamily="34" charset="0"/>
              </a:rPr>
              <a:t>jedis.mget</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"str1"</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"str2"</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"str3"</a:t>
            </a:r>
            <a:r>
              <a:rPr lang="en-US" altLang="zh-CN" dirty="0">
                <a:solidFill>
                  <a:srgbClr val="000000"/>
                </a:solidFill>
                <a:latin typeface="Verdana" panose="020B0604030504040204" pitchFamily="34" charset="0"/>
              </a:rPr>
              <a:t>));</a:t>
            </a:r>
            <a:endParaRPr lang="zh-CN" altLang="en-US" dirty="0"/>
          </a:p>
        </p:txBody>
      </p:sp>
      <p:sp>
        <p:nvSpPr>
          <p:cNvPr id="10" name="矩形 9"/>
          <p:cNvSpPr/>
          <p:nvPr/>
        </p:nvSpPr>
        <p:spPr>
          <a:xfrm>
            <a:off x="724842" y="3543061"/>
            <a:ext cx="6984776" cy="1200329"/>
          </a:xfrm>
          <a:prstGeom prst="rect">
            <a:avLst/>
          </a:prstGeom>
        </p:spPr>
        <p:txBody>
          <a:bodyPr wrap="square">
            <a:spAutoFit/>
          </a:bodyPr>
          <a:lstStyle/>
          <a:p>
            <a:r>
              <a:rPr lang="en-US" altLang="zh-CN" dirty="0">
                <a:solidFill>
                  <a:srgbClr val="000000"/>
                </a:solidFill>
                <a:latin typeface="Verdana" panose="020B0604030504040204" pitchFamily="34" charset="0"/>
              </a:rPr>
              <a:t>List&lt;String&gt; list = </a:t>
            </a:r>
            <a:r>
              <a:rPr lang="en-US" altLang="zh-CN" dirty="0" err="1">
                <a:solidFill>
                  <a:srgbClr val="000000"/>
                </a:solidFill>
                <a:latin typeface="Verdana" panose="020B0604030504040204" pitchFamily="34" charset="0"/>
              </a:rPr>
              <a:t>jedis.lrange</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"mylist"</a:t>
            </a:r>
            <a:r>
              <a:rPr lang="en-US" altLang="zh-CN" dirty="0">
                <a:solidFill>
                  <a:srgbClr val="000000"/>
                </a:solidFill>
                <a:latin typeface="Verdana" panose="020B0604030504040204" pitchFamily="34" charset="0"/>
              </a:rPr>
              <a:t>,0,-1);</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b="1" dirty="0">
                <a:solidFill>
                  <a:srgbClr val="7F0055"/>
                </a:solidFill>
                <a:latin typeface="Verdana" panose="020B0604030504040204" pitchFamily="34" charset="0"/>
              </a:rPr>
              <a:t>for</a:t>
            </a:r>
            <a:r>
              <a:rPr lang="en-US" altLang="zh-CN" dirty="0">
                <a:solidFill>
                  <a:srgbClr val="000000"/>
                </a:solidFill>
                <a:latin typeface="Verdana" panose="020B0604030504040204" pitchFamily="34" charset="0"/>
              </a:rPr>
              <a:t> (String element : list) {</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System.</a:t>
            </a:r>
            <a:r>
              <a:rPr lang="en-US" altLang="zh-CN" i="1" dirty="0" err="1">
                <a:solidFill>
                  <a:srgbClr val="0000C0"/>
                </a:solidFill>
                <a:latin typeface="Verdana" panose="020B0604030504040204" pitchFamily="34" charset="0"/>
              </a:rPr>
              <a:t>out</a:t>
            </a:r>
            <a:r>
              <a:rPr lang="en-US" altLang="zh-CN" dirty="0" err="1">
                <a:solidFill>
                  <a:srgbClr val="000000"/>
                </a:solidFill>
                <a:latin typeface="Verdana" panose="020B0604030504040204" pitchFamily="34" charset="0"/>
              </a:rPr>
              <a:t>.println</a:t>
            </a:r>
            <a:r>
              <a:rPr lang="en-US" altLang="zh-CN" dirty="0">
                <a:solidFill>
                  <a:srgbClr val="000000"/>
                </a:solidFill>
                <a:latin typeface="Verdana" panose="020B0604030504040204" pitchFamily="34" charset="0"/>
              </a:rPr>
              <a:t>(element);</a:t>
            </a:r>
            <a:endParaRPr lang="en-US" altLang="zh-CN" sz="1100" dirty="0">
              <a:solidFill>
                <a:srgbClr val="000000"/>
              </a:solidFill>
              <a:latin typeface="Verdana" panose="020B0604030504040204" pitchFamily="34" charset="0"/>
            </a:endParaRPr>
          </a:p>
          <a:p>
            <a:r>
              <a:rPr lang="zh-CN" altLang="en-US" dirty="0">
                <a:solidFill>
                  <a:srgbClr val="000000"/>
                </a:solidFill>
                <a:latin typeface="Verdana" panose="020B0604030504040204" pitchFamily="34" charset="0"/>
              </a:rPr>
              <a:t>     </a:t>
            </a:r>
            <a:r>
              <a:rPr lang="en-US" altLang="zh-CN" dirty="0">
                <a:solidFill>
                  <a:srgbClr val="000000"/>
                </a:solidFill>
                <a:latin typeface="Verdana" panose="020B0604030504040204" pitchFamily="34" charset="0"/>
              </a:rPr>
              <a:t>}</a:t>
            </a:r>
            <a:endParaRPr lang="zh-CN" altLang="en-US" sz="1100" dirty="0">
              <a:solidFill>
                <a:srgbClr val="000000"/>
              </a:solidFill>
              <a:latin typeface="Verdana" panose="020B0604030504040204" pitchFamily="34" charset="0"/>
            </a:endParaRPr>
          </a:p>
        </p:txBody>
      </p:sp>
      <p:sp>
        <p:nvSpPr>
          <p:cNvPr id="11" name="矩形 10"/>
          <p:cNvSpPr/>
          <p:nvPr/>
        </p:nvSpPr>
        <p:spPr>
          <a:xfrm>
            <a:off x="401282" y="2702414"/>
            <a:ext cx="2864887"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dirty="0" err="1">
                <a:solidFill>
                  <a:srgbClr val="007C6A"/>
                </a:solidFill>
                <a:latin typeface="Arial" panose="020B0604020202020204" pitchFamily="34" charset="0"/>
              </a:rPr>
              <a:t>Jedis</a:t>
            </a:r>
            <a:r>
              <a:rPr lang="en-US" altLang="zh-CN" sz="2400" b="1" dirty="0">
                <a:solidFill>
                  <a:srgbClr val="007C6A"/>
                </a:solidFill>
                <a:latin typeface="Arial" panose="020B0604020202020204" pitchFamily="34" charset="0"/>
              </a:rPr>
              <a:t>-API:    List</a:t>
            </a:r>
            <a:endParaRPr lang="zh-CN" altLang="en-US" sz="2400" b="1" dirty="0">
              <a:solidFill>
                <a:srgbClr val="007C6A"/>
              </a:solidFill>
              <a:latin typeface="Arial" panose="020B0604020202020204" pitchFamily="34" charset="0"/>
            </a:endParaRPr>
          </a:p>
        </p:txBody>
      </p:sp>
    </p:spTree>
    <p:custDataLst>
      <p:tags r:id="rId1"/>
    </p:custData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938625"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的</a:t>
            </a:r>
            <a:r>
              <a:rPr lang="en-US" altLang="zh-CN" sz="2000" dirty="0">
                <a:effectLst>
                  <a:outerShdw blurRad="38100" dist="19050" dir="2700000" algn="tl" rotWithShape="0">
                    <a:schemeClr val="dk1">
                      <a:alpha val="40000"/>
                    </a:schemeClr>
                  </a:outerShdw>
                </a:effectLst>
              </a:rPr>
              <a:t>java</a:t>
            </a:r>
            <a:r>
              <a:rPr lang="zh-CN" altLang="en-US" sz="2000" dirty="0">
                <a:effectLst>
                  <a:outerShdw blurRad="38100" dist="19050" dir="2700000" algn="tl" rotWithShape="0">
                    <a:schemeClr val="dk1">
                      <a:alpha val="40000"/>
                    </a:schemeClr>
                  </a:outerShdw>
                </a:effectLst>
              </a:rPr>
              <a:t>客户端</a:t>
            </a:r>
            <a:r>
              <a:rPr lang="en-US" altLang="zh-CN" sz="2000" dirty="0" err="1">
                <a:effectLst>
                  <a:outerShdw blurRad="38100" dist="19050" dir="2700000" algn="tl" rotWithShape="0">
                    <a:schemeClr val="dk1">
                      <a:alpha val="40000"/>
                    </a:schemeClr>
                  </a:outerShdw>
                </a:effectLst>
              </a:rPr>
              <a:t>Jedis</a:t>
            </a:r>
            <a:endParaRPr lang="en-US" altLang="zh-CN" sz="2000" dirty="0">
              <a:effectLst>
                <a:outerShdw blurRad="38100" dist="19050" dir="2700000" algn="tl" rotWithShape="0">
                  <a:schemeClr val="dk1">
                    <a:alpha val="40000"/>
                  </a:schemeClr>
                </a:outerShdw>
              </a:effectLst>
            </a:endParaRPr>
          </a:p>
        </p:txBody>
      </p:sp>
      <p:sp>
        <p:nvSpPr>
          <p:cNvPr id="7" name="矩形 6"/>
          <p:cNvSpPr/>
          <p:nvPr/>
        </p:nvSpPr>
        <p:spPr>
          <a:xfrm>
            <a:off x="460039" y="1352737"/>
            <a:ext cx="8262664" cy="2754600"/>
          </a:xfrm>
          <a:prstGeom prst="rect">
            <a:avLst/>
          </a:prstGeom>
        </p:spPr>
        <p:txBody>
          <a:bodyPr wrap="square">
            <a:spAutoFit/>
          </a:bodyPr>
          <a:lstStyle/>
          <a:p>
            <a:endParaRPr lang="en-US" altLang="zh-CN" sz="1100" dirty="0">
              <a:solidFill>
                <a:srgbClr val="3F7F5F"/>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jedis.sadd</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"orders"</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"jd001"</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jedis.sadd</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"orders"</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"jd002"</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jedis.sadd</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"orders"</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"jd003"</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Set&lt;String&gt; set1 = </a:t>
            </a:r>
            <a:r>
              <a:rPr lang="en-US" altLang="zh-CN" dirty="0" err="1">
                <a:solidFill>
                  <a:srgbClr val="000000"/>
                </a:solidFill>
                <a:latin typeface="Verdana" panose="020B0604030504040204" pitchFamily="34" charset="0"/>
              </a:rPr>
              <a:t>jedis.smembers</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"orders"</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b="1" dirty="0">
                <a:solidFill>
                  <a:srgbClr val="7F0055"/>
                </a:solidFill>
                <a:latin typeface="Verdana" panose="020B0604030504040204" pitchFamily="34" charset="0"/>
              </a:rPr>
              <a:t>for</a:t>
            </a:r>
            <a:r>
              <a:rPr lang="en-US" altLang="zh-CN" dirty="0">
                <a:solidFill>
                  <a:srgbClr val="000000"/>
                </a:solidFill>
                <a:latin typeface="Verdana" panose="020B0604030504040204" pitchFamily="34" charset="0"/>
              </a:rPr>
              <a:t> (Iterator </a:t>
            </a:r>
            <a:r>
              <a:rPr lang="en-US" altLang="zh-CN" dirty="0" err="1">
                <a:solidFill>
                  <a:srgbClr val="000000"/>
                </a:solidFill>
                <a:latin typeface="Verdana" panose="020B0604030504040204" pitchFamily="34" charset="0"/>
              </a:rPr>
              <a:t>iterator</a:t>
            </a:r>
            <a:r>
              <a:rPr lang="en-US" altLang="zh-CN" dirty="0">
                <a:solidFill>
                  <a:srgbClr val="000000"/>
                </a:solidFill>
                <a:latin typeface="Verdana" panose="020B0604030504040204" pitchFamily="34" charset="0"/>
              </a:rPr>
              <a:t> = set1.iterator(); </a:t>
            </a:r>
            <a:r>
              <a:rPr lang="en-US" altLang="zh-CN" dirty="0" err="1">
                <a:solidFill>
                  <a:srgbClr val="000000"/>
                </a:solidFill>
                <a:latin typeface="Verdana" panose="020B0604030504040204" pitchFamily="34" charset="0"/>
              </a:rPr>
              <a:t>iterator.hasNext</a:t>
            </a:r>
            <a:r>
              <a:rPr lang="en-US" altLang="zh-CN" dirty="0">
                <a:solidFill>
                  <a:srgbClr val="000000"/>
                </a:solidFill>
                <a:latin typeface="Verdana" panose="020B0604030504040204" pitchFamily="34" charset="0"/>
              </a:rPr>
              <a:t>();) {</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String </a:t>
            </a:r>
            <a:r>
              <a:rPr lang="en-US" altLang="zh-CN" dirty="0" err="1">
                <a:solidFill>
                  <a:srgbClr val="000000"/>
                </a:solidFill>
                <a:latin typeface="Verdana" panose="020B0604030504040204" pitchFamily="34" charset="0"/>
              </a:rPr>
              <a:t>string</a:t>
            </a:r>
            <a:r>
              <a:rPr lang="en-US" altLang="zh-CN" dirty="0">
                <a:solidFill>
                  <a:srgbClr val="000000"/>
                </a:solidFill>
                <a:latin typeface="Verdana" panose="020B0604030504040204" pitchFamily="34" charset="0"/>
              </a:rPr>
              <a:t> = (String) </a:t>
            </a:r>
            <a:r>
              <a:rPr lang="en-US" altLang="zh-CN" dirty="0" err="1">
                <a:solidFill>
                  <a:srgbClr val="000000"/>
                </a:solidFill>
                <a:latin typeface="Verdana" panose="020B0604030504040204" pitchFamily="34" charset="0"/>
              </a:rPr>
              <a:t>iterator.next</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System.</a:t>
            </a:r>
            <a:r>
              <a:rPr lang="en-US" altLang="zh-CN" i="1" dirty="0" err="1">
                <a:solidFill>
                  <a:srgbClr val="0000C0"/>
                </a:solidFill>
                <a:latin typeface="Verdana" panose="020B0604030504040204" pitchFamily="34" charset="0"/>
              </a:rPr>
              <a:t>out</a:t>
            </a:r>
            <a:r>
              <a:rPr lang="en-US" altLang="zh-CN" dirty="0" err="1">
                <a:solidFill>
                  <a:srgbClr val="000000"/>
                </a:solidFill>
                <a:latin typeface="Verdana" panose="020B0604030504040204" pitchFamily="34" charset="0"/>
              </a:rPr>
              <a:t>.println</a:t>
            </a:r>
            <a:r>
              <a:rPr lang="en-US" altLang="zh-CN" dirty="0">
                <a:solidFill>
                  <a:srgbClr val="000000"/>
                </a:solidFill>
                <a:latin typeface="Verdana" panose="020B0604030504040204" pitchFamily="34" charset="0"/>
              </a:rPr>
              <a:t>(string);</a:t>
            </a:r>
            <a:endParaRPr lang="en-US" altLang="zh-CN" sz="1100" dirty="0">
              <a:solidFill>
                <a:srgbClr val="000000"/>
              </a:solidFill>
              <a:latin typeface="Verdana" panose="020B0604030504040204" pitchFamily="34" charset="0"/>
            </a:endParaRPr>
          </a:p>
          <a:p>
            <a:r>
              <a:rPr lang="zh-CN" altLang="en-US" dirty="0">
                <a:solidFill>
                  <a:srgbClr val="000000"/>
                </a:solidFill>
                <a:latin typeface="Verdana" panose="020B0604030504040204" pitchFamily="34" charset="0"/>
              </a:rPr>
              <a:t>     </a:t>
            </a:r>
            <a:r>
              <a:rPr lang="en-US" altLang="zh-CN" dirty="0">
                <a:solidFill>
                  <a:srgbClr val="000000"/>
                </a:solidFill>
                <a:latin typeface="Verdana" panose="020B0604030504040204" pitchFamily="34" charset="0"/>
              </a:rPr>
              <a:t>}</a:t>
            </a:r>
            <a:endParaRPr lang="zh-CN" altLang="en-US"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jedis.srem</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"orders"</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"jd002"</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p:txBody>
      </p:sp>
      <p:sp>
        <p:nvSpPr>
          <p:cNvPr id="12" name="矩形 11"/>
          <p:cNvSpPr/>
          <p:nvPr/>
        </p:nvSpPr>
        <p:spPr>
          <a:xfrm>
            <a:off x="388031" y="416633"/>
            <a:ext cx="2763898"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dirty="0" err="1">
                <a:solidFill>
                  <a:srgbClr val="007C6A"/>
                </a:solidFill>
                <a:latin typeface="Arial" panose="020B0604020202020204" pitchFamily="34" charset="0"/>
              </a:rPr>
              <a:t>Jedis</a:t>
            </a:r>
            <a:r>
              <a:rPr lang="en-US" altLang="zh-CN" sz="2400" b="1" dirty="0">
                <a:solidFill>
                  <a:srgbClr val="007C6A"/>
                </a:solidFill>
                <a:latin typeface="Arial" panose="020B0604020202020204" pitchFamily="34" charset="0"/>
              </a:rPr>
              <a:t>-API:    set</a:t>
            </a:r>
            <a:endParaRPr lang="zh-CN" altLang="en-US" sz="2400" b="1" dirty="0">
              <a:solidFill>
                <a:srgbClr val="007C6A"/>
              </a:solidFill>
              <a:latin typeface="Arial" panose="020B0604020202020204" pitchFamily="34" charset="0"/>
            </a:endParaRPr>
          </a:p>
        </p:txBody>
      </p:sp>
    </p:spTree>
    <p:custDataLst>
      <p:tags r:id="rId1"/>
    </p:custData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938625"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的</a:t>
            </a:r>
            <a:r>
              <a:rPr lang="en-US" altLang="zh-CN" sz="2000" dirty="0">
                <a:effectLst>
                  <a:outerShdw blurRad="38100" dist="19050" dir="2700000" algn="tl" rotWithShape="0">
                    <a:schemeClr val="dk1">
                      <a:alpha val="40000"/>
                    </a:schemeClr>
                  </a:outerShdw>
                </a:effectLst>
              </a:rPr>
              <a:t>java</a:t>
            </a:r>
            <a:r>
              <a:rPr lang="zh-CN" altLang="en-US" sz="2000" dirty="0">
                <a:effectLst>
                  <a:outerShdw blurRad="38100" dist="19050" dir="2700000" algn="tl" rotWithShape="0">
                    <a:schemeClr val="dk1">
                      <a:alpha val="40000"/>
                    </a:schemeClr>
                  </a:outerShdw>
                </a:effectLst>
              </a:rPr>
              <a:t>客户端</a:t>
            </a:r>
            <a:r>
              <a:rPr lang="en-US" altLang="zh-CN" sz="2000" dirty="0" err="1">
                <a:effectLst>
                  <a:outerShdw blurRad="38100" dist="19050" dir="2700000" algn="tl" rotWithShape="0">
                    <a:schemeClr val="dk1">
                      <a:alpha val="40000"/>
                    </a:schemeClr>
                  </a:outerShdw>
                </a:effectLst>
              </a:rPr>
              <a:t>Jedis</a:t>
            </a:r>
            <a:endParaRPr lang="en-US" altLang="zh-CN" sz="2000" dirty="0">
              <a:effectLst>
                <a:outerShdw blurRad="38100" dist="19050" dir="2700000" algn="tl" rotWithShape="0">
                  <a:schemeClr val="dk1">
                    <a:alpha val="40000"/>
                  </a:schemeClr>
                </a:outerShdw>
              </a:effectLst>
            </a:endParaRPr>
          </a:p>
        </p:txBody>
      </p:sp>
      <p:sp>
        <p:nvSpPr>
          <p:cNvPr id="6" name="矩形 5"/>
          <p:cNvSpPr/>
          <p:nvPr/>
        </p:nvSpPr>
        <p:spPr>
          <a:xfrm>
            <a:off x="158755" y="1447978"/>
            <a:ext cx="8568952" cy="3139321"/>
          </a:xfrm>
          <a:prstGeom prst="rect">
            <a:avLst/>
          </a:prstGeom>
        </p:spPr>
        <p:txBody>
          <a:bodyPr wrap="square">
            <a:spAutoFit/>
          </a:bodyPr>
          <a:lstStyle/>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jedis.hset</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"hash1"</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"userName"</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"lisi"</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System.</a:t>
            </a:r>
            <a:r>
              <a:rPr lang="en-US" altLang="zh-CN" i="1" dirty="0" err="1">
                <a:solidFill>
                  <a:srgbClr val="0000C0"/>
                </a:solidFill>
                <a:latin typeface="Verdana" panose="020B0604030504040204" pitchFamily="34" charset="0"/>
              </a:rPr>
              <a:t>out</a:t>
            </a:r>
            <a:r>
              <a:rPr lang="en-US" altLang="zh-CN" dirty="0" err="1">
                <a:solidFill>
                  <a:srgbClr val="000000"/>
                </a:solidFill>
                <a:latin typeface="Verdana" panose="020B0604030504040204" pitchFamily="34" charset="0"/>
              </a:rPr>
              <a:t>.println</a:t>
            </a:r>
            <a:r>
              <a:rPr lang="en-US" altLang="zh-CN" dirty="0">
                <a:solidFill>
                  <a:srgbClr val="000000"/>
                </a:solidFill>
                <a:latin typeface="Verdana" panose="020B0604030504040204" pitchFamily="34" charset="0"/>
              </a:rPr>
              <a:t>(</a:t>
            </a:r>
            <a:r>
              <a:rPr lang="en-US" altLang="zh-CN" dirty="0" err="1">
                <a:solidFill>
                  <a:srgbClr val="000000"/>
                </a:solidFill>
                <a:latin typeface="Verdana" panose="020B0604030504040204" pitchFamily="34" charset="0"/>
              </a:rPr>
              <a:t>jedis.hget</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"hash1"</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"userName"</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Map&lt;</a:t>
            </a:r>
            <a:r>
              <a:rPr lang="en-US" altLang="zh-CN" dirty="0" err="1">
                <a:solidFill>
                  <a:srgbClr val="000000"/>
                </a:solidFill>
                <a:latin typeface="Verdana" panose="020B0604030504040204" pitchFamily="34" charset="0"/>
              </a:rPr>
              <a:t>String,String</a:t>
            </a:r>
            <a:r>
              <a:rPr lang="en-US" altLang="zh-CN" dirty="0">
                <a:solidFill>
                  <a:srgbClr val="000000"/>
                </a:solidFill>
                <a:latin typeface="Verdana" panose="020B0604030504040204" pitchFamily="34" charset="0"/>
              </a:rPr>
              <a:t>&gt; map = </a:t>
            </a:r>
            <a:r>
              <a:rPr lang="en-US" altLang="zh-CN" b="1" dirty="0">
                <a:solidFill>
                  <a:srgbClr val="7F0055"/>
                </a:solidFill>
                <a:latin typeface="Verdana" panose="020B0604030504040204" pitchFamily="34" charset="0"/>
              </a:rPr>
              <a:t>new</a:t>
            </a:r>
            <a:r>
              <a:rPr lang="en-US" altLang="zh-CN" dirty="0">
                <a:solidFill>
                  <a:srgbClr val="000000"/>
                </a:solidFill>
                <a:latin typeface="Verdana" panose="020B0604030504040204" pitchFamily="34" charset="0"/>
              </a:rPr>
              <a:t> HashMap&lt;</a:t>
            </a:r>
            <a:r>
              <a:rPr lang="en-US" altLang="zh-CN" dirty="0" err="1">
                <a:solidFill>
                  <a:srgbClr val="000000"/>
                </a:solidFill>
                <a:latin typeface="Verdana" panose="020B0604030504040204" pitchFamily="34" charset="0"/>
              </a:rPr>
              <a:t>String,String</a:t>
            </a:r>
            <a:r>
              <a:rPr lang="en-US" altLang="zh-CN" dirty="0">
                <a:solidFill>
                  <a:srgbClr val="000000"/>
                </a:solidFill>
                <a:latin typeface="Verdana" panose="020B0604030504040204" pitchFamily="34" charset="0"/>
              </a:rPr>
              <a:t>&gt;();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map.put</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"telphone"</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"13810169999"</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map.put</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"address"</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a:t>
            </a:r>
            <a:r>
              <a:rPr lang="en-US" altLang="zh-CN" dirty="0" err="1">
                <a:solidFill>
                  <a:srgbClr val="2A00FF"/>
                </a:solidFill>
                <a:latin typeface="Verdana" panose="020B0604030504040204" pitchFamily="34" charset="0"/>
              </a:rPr>
              <a:t>atguigu</a:t>
            </a:r>
            <a:r>
              <a:rPr lang="en-US" altLang="zh-CN" dirty="0">
                <a:solidFill>
                  <a:srgbClr val="2A00FF"/>
                </a:solidFill>
                <a:latin typeface="Verdana" panose="020B0604030504040204" pitchFamily="34" charset="0"/>
              </a:rPr>
              <a:t>"</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map.put</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"email"</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"abc@163.com"</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jedis.hmset</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"hash2"</a:t>
            </a:r>
            <a:r>
              <a:rPr lang="en-US" altLang="zh-CN" dirty="0">
                <a:solidFill>
                  <a:srgbClr val="000000"/>
                </a:solidFill>
                <a:latin typeface="Verdana" panose="020B0604030504040204" pitchFamily="34" charset="0"/>
              </a:rPr>
              <a:t>,map);</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List&lt;String&gt; result = </a:t>
            </a:r>
            <a:r>
              <a:rPr lang="en-US" altLang="zh-CN" dirty="0" err="1">
                <a:solidFill>
                  <a:srgbClr val="000000"/>
                </a:solidFill>
                <a:latin typeface="Verdana" panose="020B0604030504040204" pitchFamily="34" charset="0"/>
              </a:rPr>
              <a:t>jedis.hmget</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"hash2"</a:t>
            </a:r>
            <a:r>
              <a:rPr lang="en-US" altLang="zh-CN" dirty="0">
                <a:solidFill>
                  <a:srgbClr val="000000"/>
                </a:solidFill>
                <a:latin typeface="Verdana" panose="020B0604030504040204" pitchFamily="34" charset="0"/>
              </a:rPr>
              <a:t>, </a:t>
            </a:r>
            <a:r>
              <a:rPr lang="en-US" altLang="zh-CN" dirty="0">
                <a:solidFill>
                  <a:srgbClr val="2A00FF"/>
                </a:solidFill>
                <a:latin typeface="Verdana" panose="020B0604030504040204" pitchFamily="34" charset="0"/>
              </a:rPr>
              <a:t>"</a:t>
            </a:r>
            <a:r>
              <a:rPr lang="en-US" altLang="zh-CN" dirty="0" err="1">
                <a:solidFill>
                  <a:srgbClr val="2A00FF"/>
                </a:solidFill>
                <a:latin typeface="Verdana" panose="020B0604030504040204" pitchFamily="34" charset="0"/>
              </a:rPr>
              <a:t>telphone</a:t>
            </a:r>
            <a:r>
              <a:rPr lang="en-US" altLang="zh-CN" dirty="0">
                <a:solidFill>
                  <a:srgbClr val="2A00FF"/>
                </a:solidFill>
                <a:latin typeface="Verdana" panose="020B0604030504040204" pitchFamily="34" charset="0"/>
              </a:rPr>
              <a:t>"</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"email"</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b="1" dirty="0">
                <a:solidFill>
                  <a:srgbClr val="7F0055"/>
                </a:solidFill>
                <a:latin typeface="Verdana" panose="020B0604030504040204" pitchFamily="34" charset="0"/>
              </a:rPr>
              <a:t>for</a:t>
            </a:r>
            <a:r>
              <a:rPr lang="en-US" altLang="zh-CN" dirty="0">
                <a:solidFill>
                  <a:srgbClr val="000000"/>
                </a:solidFill>
                <a:latin typeface="Verdana" panose="020B0604030504040204" pitchFamily="34" charset="0"/>
              </a:rPr>
              <a:t> (String element : result) {</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System.</a:t>
            </a:r>
            <a:r>
              <a:rPr lang="en-US" altLang="zh-CN" i="1" dirty="0" err="1">
                <a:solidFill>
                  <a:srgbClr val="0000C0"/>
                </a:solidFill>
                <a:latin typeface="Verdana" panose="020B0604030504040204" pitchFamily="34" charset="0"/>
              </a:rPr>
              <a:t>out</a:t>
            </a:r>
            <a:r>
              <a:rPr lang="en-US" altLang="zh-CN" dirty="0" err="1">
                <a:solidFill>
                  <a:srgbClr val="000000"/>
                </a:solidFill>
                <a:latin typeface="Verdana" panose="020B0604030504040204" pitchFamily="34" charset="0"/>
              </a:rPr>
              <a:t>.println</a:t>
            </a:r>
            <a:r>
              <a:rPr lang="en-US" altLang="zh-CN" dirty="0">
                <a:solidFill>
                  <a:srgbClr val="000000"/>
                </a:solidFill>
                <a:latin typeface="Verdana" panose="020B0604030504040204" pitchFamily="34" charset="0"/>
              </a:rPr>
              <a:t>(element);</a:t>
            </a:r>
            <a:endParaRPr lang="en-US" altLang="zh-CN" sz="1100" dirty="0">
              <a:solidFill>
                <a:srgbClr val="000000"/>
              </a:solidFill>
              <a:latin typeface="Verdana" panose="020B0604030504040204" pitchFamily="34" charset="0"/>
            </a:endParaRPr>
          </a:p>
          <a:p>
            <a:r>
              <a:rPr lang="zh-CN" altLang="en-US" dirty="0">
                <a:solidFill>
                  <a:srgbClr val="000000"/>
                </a:solidFill>
                <a:latin typeface="Verdana" panose="020B0604030504040204" pitchFamily="34" charset="0"/>
              </a:rPr>
              <a:t>     </a:t>
            </a:r>
            <a:r>
              <a:rPr lang="en-US" altLang="zh-CN" dirty="0">
                <a:solidFill>
                  <a:srgbClr val="000000"/>
                </a:solidFill>
                <a:latin typeface="Verdana" panose="020B0604030504040204" pitchFamily="34" charset="0"/>
              </a:rPr>
              <a:t>}</a:t>
            </a:r>
            <a:endParaRPr lang="zh-CN" altLang="en-US" sz="1100" dirty="0">
              <a:solidFill>
                <a:srgbClr val="000000"/>
              </a:solidFill>
              <a:latin typeface="Verdana" panose="020B0604030504040204" pitchFamily="34" charset="0"/>
            </a:endParaRPr>
          </a:p>
        </p:txBody>
      </p:sp>
      <p:sp>
        <p:nvSpPr>
          <p:cNvPr id="8" name="矩形 7"/>
          <p:cNvSpPr/>
          <p:nvPr/>
        </p:nvSpPr>
        <p:spPr>
          <a:xfrm>
            <a:off x="374779" y="439866"/>
            <a:ext cx="3036409"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a:solidFill>
                  <a:srgbClr val="007C6A"/>
                </a:solidFill>
                <a:latin typeface="Arial" panose="020B0604020202020204" pitchFamily="34" charset="0"/>
              </a:rPr>
              <a:t>Jedis-API:    hash</a:t>
            </a:r>
            <a:endParaRPr lang="zh-CN" altLang="en-US" sz="2400" b="1">
              <a:solidFill>
                <a:srgbClr val="007C6A"/>
              </a:solidFill>
              <a:latin typeface="Arial" panose="020B0604020202020204" pitchFamily="34" charset="0"/>
            </a:endParaRPr>
          </a:p>
        </p:txBody>
      </p:sp>
    </p:spTree>
    <p:custDataLst>
      <p:tags r:id="rId1"/>
    </p:custData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938625"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的</a:t>
            </a:r>
            <a:r>
              <a:rPr lang="en-US" altLang="zh-CN" sz="2000" dirty="0">
                <a:effectLst>
                  <a:outerShdw blurRad="38100" dist="19050" dir="2700000" algn="tl" rotWithShape="0">
                    <a:schemeClr val="dk1">
                      <a:alpha val="40000"/>
                    </a:schemeClr>
                  </a:outerShdw>
                </a:effectLst>
              </a:rPr>
              <a:t>java</a:t>
            </a:r>
            <a:r>
              <a:rPr lang="zh-CN" altLang="en-US" sz="2000" dirty="0">
                <a:effectLst>
                  <a:outerShdw blurRad="38100" dist="19050" dir="2700000" algn="tl" rotWithShape="0">
                    <a:schemeClr val="dk1">
                      <a:alpha val="40000"/>
                    </a:schemeClr>
                  </a:outerShdw>
                </a:effectLst>
              </a:rPr>
              <a:t>客户端</a:t>
            </a:r>
            <a:r>
              <a:rPr lang="en-US" altLang="zh-CN" sz="2000" dirty="0" err="1">
                <a:effectLst>
                  <a:outerShdw blurRad="38100" dist="19050" dir="2700000" algn="tl" rotWithShape="0">
                    <a:schemeClr val="dk1">
                      <a:alpha val="40000"/>
                    </a:schemeClr>
                  </a:outerShdw>
                </a:effectLst>
              </a:rPr>
              <a:t>Jedis</a:t>
            </a:r>
            <a:endParaRPr lang="en-US" altLang="zh-CN" sz="2000" dirty="0">
              <a:effectLst>
                <a:outerShdw blurRad="38100" dist="19050" dir="2700000" algn="tl" rotWithShape="0">
                  <a:schemeClr val="dk1">
                    <a:alpha val="40000"/>
                  </a:schemeClr>
                </a:outerShdw>
              </a:effectLst>
            </a:endParaRPr>
          </a:p>
        </p:txBody>
      </p:sp>
      <p:sp>
        <p:nvSpPr>
          <p:cNvPr id="7" name="矩形 6"/>
          <p:cNvSpPr/>
          <p:nvPr/>
        </p:nvSpPr>
        <p:spPr>
          <a:xfrm>
            <a:off x="532047" y="1218702"/>
            <a:ext cx="7704856" cy="2585323"/>
          </a:xfrm>
          <a:prstGeom prst="rect">
            <a:avLst/>
          </a:prstGeom>
        </p:spPr>
        <p:txBody>
          <a:bodyPr wrap="square">
            <a:spAutoFit/>
          </a:bodyPr>
          <a:lstStyle/>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jedis.zadd</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"zset01"</a:t>
            </a:r>
            <a:r>
              <a:rPr lang="en-US" altLang="zh-CN" dirty="0">
                <a:solidFill>
                  <a:srgbClr val="000000"/>
                </a:solidFill>
                <a:latin typeface="Verdana" panose="020B0604030504040204" pitchFamily="34" charset="0"/>
              </a:rPr>
              <a:t>,60d,</a:t>
            </a:r>
            <a:r>
              <a:rPr lang="en-US" altLang="zh-CN" dirty="0">
                <a:solidFill>
                  <a:srgbClr val="2A00FF"/>
                </a:solidFill>
                <a:latin typeface="Verdana" panose="020B0604030504040204" pitchFamily="34" charset="0"/>
              </a:rPr>
              <a:t>"v1"</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jedis.zadd</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"zset01"</a:t>
            </a:r>
            <a:r>
              <a:rPr lang="en-US" altLang="zh-CN" dirty="0">
                <a:solidFill>
                  <a:srgbClr val="000000"/>
                </a:solidFill>
                <a:latin typeface="Verdana" panose="020B0604030504040204" pitchFamily="34" charset="0"/>
              </a:rPr>
              <a:t>,70d,</a:t>
            </a:r>
            <a:r>
              <a:rPr lang="en-US" altLang="zh-CN" dirty="0">
                <a:solidFill>
                  <a:srgbClr val="2A00FF"/>
                </a:solidFill>
                <a:latin typeface="Verdana" panose="020B0604030504040204" pitchFamily="34" charset="0"/>
              </a:rPr>
              <a:t>"v2"</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jedis.zadd</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"zset01"</a:t>
            </a:r>
            <a:r>
              <a:rPr lang="en-US" altLang="zh-CN" dirty="0">
                <a:solidFill>
                  <a:srgbClr val="000000"/>
                </a:solidFill>
                <a:latin typeface="Verdana" panose="020B0604030504040204" pitchFamily="34" charset="0"/>
              </a:rPr>
              <a:t>,80d,</a:t>
            </a:r>
            <a:r>
              <a:rPr lang="en-US" altLang="zh-CN" dirty="0">
                <a:solidFill>
                  <a:srgbClr val="2A00FF"/>
                </a:solidFill>
                <a:latin typeface="Verdana" panose="020B0604030504040204" pitchFamily="34" charset="0"/>
              </a:rPr>
              <a:t>"v3"</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jedis.zadd</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"zset01"</a:t>
            </a:r>
            <a:r>
              <a:rPr lang="en-US" altLang="zh-CN" dirty="0">
                <a:solidFill>
                  <a:srgbClr val="000000"/>
                </a:solidFill>
                <a:latin typeface="Verdana" panose="020B0604030504040204" pitchFamily="34" charset="0"/>
              </a:rPr>
              <a:t>,90d,</a:t>
            </a:r>
            <a:r>
              <a:rPr lang="en-US" altLang="zh-CN" dirty="0">
                <a:solidFill>
                  <a:srgbClr val="2A00FF"/>
                </a:solidFill>
                <a:latin typeface="Verdana" panose="020B0604030504040204" pitchFamily="34" charset="0"/>
              </a:rPr>
              <a:t>"v4"</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Set&lt;String&gt; s1 = </a:t>
            </a:r>
            <a:r>
              <a:rPr lang="en-US" altLang="zh-CN" dirty="0" err="1">
                <a:solidFill>
                  <a:srgbClr val="000000"/>
                </a:solidFill>
                <a:latin typeface="Verdana" panose="020B0604030504040204" pitchFamily="34" charset="0"/>
              </a:rPr>
              <a:t>jedis.zrange</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"zset01"</a:t>
            </a:r>
            <a:r>
              <a:rPr lang="en-US" altLang="zh-CN" dirty="0">
                <a:solidFill>
                  <a:srgbClr val="000000"/>
                </a:solidFill>
                <a:latin typeface="Verdana" panose="020B0604030504040204" pitchFamily="34" charset="0"/>
              </a:rPr>
              <a:t>,0,-1);</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b="1" dirty="0">
                <a:solidFill>
                  <a:srgbClr val="7F0055"/>
                </a:solidFill>
                <a:latin typeface="Verdana" panose="020B0604030504040204" pitchFamily="34" charset="0"/>
              </a:rPr>
              <a:t>for</a:t>
            </a:r>
            <a:r>
              <a:rPr lang="en-US" altLang="zh-CN" dirty="0">
                <a:solidFill>
                  <a:srgbClr val="000000"/>
                </a:solidFill>
                <a:latin typeface="Verdana" panose="020B0604030504040204" pitchFamily="34" charset="0"/>
              </a:rPr>
              <a:t> (Iterator </a:t>
            </a:r>
            <a:r>
              <a:rPr lang="en-US" altLang="zh-CN" dirty="0" err="1">
                <a:solidFill>
                  <a:srgbClr val="000000"/>
                </a:solidFill>
                <a:latin typeface="Verdana" panose="020B0604030504040204" pitchFamily="34" charset="0"/>
              </a:rPr>
              <a:t>iterator</a:t>
            </a:r>
            <a:r>
              <a:rPr lang="en-US" altLang="zh-CN" dirty="0">
                <a:solidFill>
                  <a:srgbClr val="000000"/>
                </a:solidFill>
                <a:latin typeface="Verdana" panose="020B0604030504040204" pitchFamily="34" charset="0"/>
              </a:rPr>
              <a:t> = s1.iterator(); </a:t>
            </a:r>
            <a:r>
              <a:rPr lang="en-US" altLang="zh-CN" dirty="0" err="1">
                <a:solidFill>
                  <a:srgbClr val="000000"/>
                </a:solidFill>
                <a:latin typeface="Verdana" panose="020B0604030504040204" pitchFamily="34" charset="0"/>
              </a:rPr>
              <a:t>iterator.hasNext</a:t>
            </a:r>
            <a:r>
              <a:rPr lang="en-US" altLang="zh-CN" dirty="0">
                <a:solidFill>
                  <a:srgbClr val="000000"/>
                </a:solidFill>
                <a:latin typeface="Verdana" panose="020B0604030504040204" pitchFamily="34" charset="0"/>
              </a:rPr>
              <a:t>();) {</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String </a:t>
            </a:r>
            <a:r>
              <a:rPr lang="en-US" altLang="zh-CN" dirty="0" err="1">
                <a:solidFill>
                  <a:srgbClr val="000000"/>
                </a:solidFill>
                <a:latin typeface="Verdana" panose="020B0604030504040204" pitchFamily="34" charset="0"/>
              </a:rPr>
              <a:t>string</a:t>
            </a:r>
            <a:r>
              <a:rPr lang="en-US" altLang="zh-CN" dirty="0">
                <a:solidFill>
                  <a:srgbClr val="000000"/>
                </a:solidFill>
                <a:latin typeface="Verdana" panose="020B0604030504040204" pitchFamily="34" charset="0"/>
              </a:rPr>
              <a:t> = (String) </a:t>
            </a:r>
            <a:r>
              <a:rPr lang="en-US" altLang="zh-CN" dirty="0" err="1">
                <a:solidFill>
                  <a:srgbClr val="000000"/>
                </a:solidFill>
                <a:latin typeface="Verdana" panose="020B0604030504040204" pitchFamily="34" charset="0"/>
              </a:rPr>
              <a:t>iterator.next</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System.</a:t>
            </a:r>
            <a:r>
              <a:rPr lang="en-US" altLang="zh-CN" i="1" dirty="0" err="1">
                <a:solidFill>
                  <a:srgbClr val="0000C0"/>
                </a:solidFill>
                <a:latin typeface="Verdana" panose="020B0604030504040204" pitchFamily="34" charset="0"/>
              </a:rPr>
              <a:t>out</a:t>
            </a:r>
            <a:r>
              <a:rPr lang="en-US" altLang="zh-CN" dirty="0" err="1">
                <a:solidFill>
                  <a:srgbClr val="000000"/>
                </a:solidFill>
                <a:latin typeface="Verdana" panose="020B0604030504040204" pitchFamily="34" charset="0"/>
              </a:rPr>
              <a:t>.println</a:t>
            </a:r>
            <a:r>
              <a:rPr lang="en-US" altLang="zh-CN" dirty="0">
                <a:solidFill>
                  <a:srgbClr val="000000"/>
                </a:solidFill>
                <a:latin typeface="Verdana" panose="020B0604030504040204" pitchFamily="34" charset="0"/>
              </a:rPr>
              <a:t>(string);</a:t>
            </a:r>
          </a:p>
          <a:p>
            <a:r>
              <a:rPr lang="en-US" altLang="zh-CN" dirty="0">
                <a:solidFill>
                  <a:srgbClr val="000000"/>
                </a:solidFill>
                <a:latin typeface="Verdana" panose="020B0604030504040204" pitchFamily="34" charset="0"/>
              </a:rPr>
              <a:t>     }</a:t>
            </a:r>
            <a:endParaRPr lang="zh-CN" altLang="en-US" dirty="0"/>
          </a:p>
        </p:txBody>
      </p:sp>
      <p:sp>
        <p:nvSpPr>
          <p:cNvPr id="9" name="矩形 8"/>
          <p:cNvSpPr/>
          <p:nvPr/>
        </p:nvSpPr>
        <p:spPr>
          <a:xfrm>
            <a:off x="388031" y="426614"/>
            <a:ext cx="2917786"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a:solidFill>
                  <a:srgbClr val="007C6A"/>
                </a:solidFill>
                <a:latin typeface="Arial" panose="020B0604020202020204" pitchFamily="34" charset="0"/>
              </a:rPr>
              <a:t>Jedis-API:    zset</a:t>
            </a:r>
            <a:endParaRPr lang="zh-CN" altLang="en-US" sz="2400" b="1">
              <a:solidFill>
                <a:srgbClr val="007C6A"/>
              </a:solidFill>
              <a:latin typeface="Arial" panose="020B0604020202020204" pitchFamily="34" charset="0"/>
            </a:endParaRPr>
          </a:p>
        </p:txBody>
      </p:sp>
    </p:spTree>
    <p:custDataLst>
      <p:tags r:id="rId1"/>
    </p:custData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938625"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的</a:t>
            </a:r>
            <a:r>
              <a:rPr lang="en-US" altLang="zh-CN" sz="2000" dirty="0">
                <a:effectLst>
                  <a:outerShdw blurRad="38100" dist="19050" dir="2700000" algn="tl" rotWithShape="0">
                    <a:schemeClr val="dk1">
                      <a:alpha val="40000"/>
                    </a:schemeClr>
                  </a:outerShdw>
                </a:effectLst>
              </a:rPr>
              <a:t>java</a:t>
            </a:r>
            <a:r>
              <a:rPr lang="zh-CN" altLang="en-US" sz="2000" dirty="0">
                <a:effectLst>
                  <a:outerShdw blurRad="38100" dist="19050" dir="2700000" algn="tl" rotWithShape="0">
                    <a:schemeClr val="dk1">
                      <a:alpha val="40000"/>
                    </a:schemeClr>
                  </a:outerShdw>
                </a:effectLst>
              </a:rPr>
              <a:t>客户端</a:t>
            </a:r>
            <a:r>
              <a:rPr lang="en-US" altLang="zh-CN" sz="2000" dirty="0" err="1">
                <a:effectLst>
                  <a:outerShdw blurRad="38100" dist="19050" dir="2700000" algn="tl" rotWithShape="0">
                    <a:schemeClr val="dk1">
                      <a:alpha val="40000"/>
                    </a:schemeClr>
                  </a:outerShdw>
                </a:effectLst>
              </a:rPr>
              <a:t>Jedis</a:t>
            </a:r>
            <a:endParaRPr lang="en-US" altLang="zh-CN" sz="2000" dirty="0">
              <a:effectLst>
                <a:outerShdw blurRad="38100" dist="19050" dir="2700000" algn="tl" rotWithShape="0">
                  <a:schemeClr val="dk1">
                    <a:alpha val="40000"/>
                  </a:schemeClr>
                </a:outerShdw>
              </a:effectLst>
            </a:endParaRPr>
          </a:p>
        </p:txBody>
      </p:sp>
      <p:sp>
        <p:nvSpPr>
          <p:cNvPr id="6" name="矩形 5"/>
          <p:cNvSpPr/>
          <p:nvPr/>
        </p:nvSpPr>
        <p:spPr>
          <a:xfrm>
            <a:off x="401283" y="456389"/>
            <a:ext cx="4495141"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dirty="0">
                <a:solidFill>
                  <a:srgbClr val="007C6A"/>
                </a:solidFill>
                <a:latin typeface="Arial" panose="020B0604020202020204" pitchFamily="34" charset="0"/>
              </a:rPr>
              <a:t>作业完成一个手机验证码功能</a:t>
            </a:r>
          </a:p>
        </p:txBody>
      </p:sp>
      <p:sp>
        <p:nvSpPr>
          <p:cNvPr id="8" name="矩形 7"/>
          <p:cNvSpPr/>
          <p:nvPr/>
        </p:nvSpPr>
        <p:spPr>
          <a:xfrm>
            <a:off x="215495" y="1608517"/>
            <a:ext cx="8394700" cy="2308324"/>
          </a:xfrm>
          <a:prstGeom prst="rect">
            <a:avLst/>
          </a:prstGeom>
        </p:spPr>
        <p:txBody>
          <a:bodyPr wrap="square">
            <a:spAutoFit/>
          </a:bodyPr>
          <a:lstStyle/>
          <a:p>
            <a:pPr>
              <a:lnSpc>
                <a:spcPct val="150000"/>
              </a:lnSpc>
            </a:pPr>
            <a:r>
              <a:rPr lang="zh-CN" altLang="en-US" sz="2400" b="1" dirty="0">
                <a:solidFill>
                  <a:srgbClr val="007C6A"/>
                </a:solidFill>
                <a:latin typeface="Arial" panose="020B0604020202020204" pitchFamily="34" charset="0"/>
              </a:rPr>
              <a:t>要求：</a:t>
            </a:r>
            <a:r>
              <a:rPr lang="en-US" altLang="zh-CN" sz="2400" b="1" dirty="0">
                <a:solidFill>
                  <a:srgbClr val="007C6A"/>
                </a:solidFill>
                <a:latin typeface="Arial" panose="020B0604020202020204" pitchFamily="34" charset="0"/>
              </a:rPr>
              <a:t>1</a:t>
            </a:r>
            <a:r>
              <a:rPr lang="zh-CN" altLang="en-US" sz="2400" b="1" dirty="0">
                <a:solidFill>
                  <a:srgbClr val="007C6A"/>
                </a:solidFill>
                <a:latin typeface="Arial" panose="020B0604020202020204" pitchFamily="34" charset="0"/>
              </a:rPr>
              <a:t>、输入手机号，点击发送后随机生成</a:t>
            </a:r>
            <a:r>
              <a:rPr lang="en-US" altLang="zh-CN" sz="2400" b="1" dirty="0">
                <a:solidFill>
                  <a:srgbClr val="007C6A"/>
                </a:solidFill>
                <a:latin typeface="Arial" panose="020B0604020202020204" pitchFamily="34" charset="0"/>
              </a:rPr>
              <a:t>6</a:t>
            </a:r>
            <a:r>
              <a:rPr lang="zh-CN" altLang="en-US" sz="2400" b="1" dirty="0">
                <a:solidFill>
                  <a:srgbClr val="007C6A"/>
                </a:solidFill>
                <a:latin typeface="Arial" panose="020B0604020202020204" pitchFamily="34" charset="0"/>
              </a:rPr>
              <a:t>位数字码，</a:t>
            </a:r>
            <a:r>
              <a:rPr lang="en-US" altLang="zh-CN" sz="2400" b="1" dirty="0">
                <a:solidFill>
                  <a:srgbClr val="007C6A"/>
                </a:solidFill>
                <a:latin typeface="Arial" panose="020B0604020202020204" pitchFamily="34" charset="0"/>
              </a:rPr>
              <a:t>2</a:t>
            </a:r>
            <a:r>
              <a:rPr lang="zh-CN" altLang="en-US" sz="2400" b="1" dirty="0">
                <a:solidFill>
                  <a:srgbClr val="007C6A"/>
                </a:solidFill>
                <a:latin typeface="Arial" panose="020B0604020202020204" pitchFamily="34" charset="0"/>
              </a:rPr>
              <a:t>分钟有效</a:t>
            </a:r>
            <a:endParaRPr lang="en-US" altLang="zh-CN" sz="2400" b="1" dirty="0">
              <a:solidFill>
                <a:srgbClr val="007C6A"/>
              </a:solidFill>
              <a:latin typeface="Arial" panose="020B0604020202020204" pitchFamily="34" charset="0"/>
            </a:endParaRPr>
          </a:p>
          <a:p>
            <a:pPr>
              <a:lnSpc>
                <a:spcPct val="150000"/>
              </a:lnSpc>
            </a:pPr>
            <a:r>
              <a:rPr lang="en-US" altLang="zh-CN" sz="2400" b="1" dirty="0">
                <a:solidFill>
                  <a:srgbClr val="007C6A"/>
                </a:solidFill>
                <a:latin typeface="Arial" panose="020B0604020202020204" pitchFamily="34" charset="0"/>
              </a:rPr>
              <a:t>           2</a:t>
            </a:r>
            <a:r>
              <a:rPr lang="zh-CN" altLang="en-US" sz="2400" b="1" dirty="0">
                <a:solidFill>
                  <a:srgbClr val="007C6A"/>
                </a:solidFill>
                <a:latin typeface="Arial" panose="020B0604020202020204" pitchFamily="34" charset="0"/>
              </a:rPr>
              <a:t>、输入验证码，点击验证，返回成功或失败</a:t>
            </a:r>
            <a:endParaRPr lang="en-US" altLang="zh-CN" sz="2400" b="1" dirty="0">
              <a:solidFill>
                <a:srgbClr val="007C6A"/>
              </a:solidFill>
              <a:latin typeface="Arial" panose="020B0604020202020204" pitchFamily="34" charset="0"/>
            </a:endParaRPr>
          </a:p>
          <a:p>
            <a:pPr>
              <a:lnSpc>
                <a:spcPct val="150000"/>
              </a:lnSpc>
            </a:pPr>
            <a:r>
              <a:rPr lang="en-US" altLang="zh-CN" sz="2400" b="1" dirty="0">
                <a:solidFill>
                  <a:srgbClr val="007C6A"/>
                </a:solidFill>
                <a:latin typeface="Arial" panose="020B0604020202020204" pitchFamily="34" charset="0"/>
              </a:rPr>
              <a:t>           3</a:t>
            </a:r>
            <a:r>
              <a:rPr lang="zh-CN" altLang="en-US" sz="2400" b="1" dirty="0">
                <a:solidFill>
                  <a:srgbClr val="007C6A"/>
                </a:solidFill>
                <a:latin typeface="Arial" panose="020B0604020202020204" pitchFamily="34" charset="0"/>
              </a:rPr>
              <a:t>、每个手机号每天只能输入</a:t>
            </a:r>
            <a:r>
              <a:rPr lang="en-US" altLang="zh-CN" sz="2400" b="1" dirty="0">
                <a:solidFill>
                  <a:srgbClr val="007C6A"/>
                </a:solidFill>
                <a:latin typeface="Arial" panose="020B0604020202020204" pitchFamily="34" charset="0"/>
              </a:rPr>
              <a:t>3</a:t>
            </a:r>
            <a:r>
              <a:rPr lang="zh-CN" altLang="en-US" sz="2400" b="1" dirty="0">
                <a:solidFill>
                  <a:srgbClr val="007C6A"/>
                </a:solidFill>
                <a:latin typeface="Arial" panose="020B0604020202020204" pitchFamily="34" charset="0"/>
              </a:rPr>
              <a:t>次</a:t>
            </a:r>
          </a:p>
        </p:txBody>
      </p:sp>
    </p:spTree>
    <p:custDataLst>
      <p:tags r:id="rId1"/>
    </p:custData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3" name="矩形 32"/>
          <p:cNvSpPr/>
          <p:nvPr/>
        </p:nvSpPr>
        <p:spPr>
          <a:xfrm>
            <a:off x="2618359" y="1071926"/>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37260" y="429260"/>
            <a:ext cx="1402080" cy="829945"/>
          </a:xfrm>
          <a:prstGeom prst="rect">
            <a:avLst/>
          </a:prstGeom>
          <a:noFill/>
          <a:ln>
            <a:noFill/>
          </a:ln>
        </p:spPr>
        <p:txBody>
          <a:bodyPr wrap="square" rtlCol="0" anchor="t">
            <a:spAutoFit/>
          </a:bodyPr>
          <a:lstStyle/>
          <a:p>
            <a:pPr algn="ctr"/>
            <a:r>
              <a:rPr lang="zh-CN" altLang="en-US" sz="4800" b="1">
                <a:solidFill>
                  <a:schemeClr val="bg1"/>
                </a:solidFill>
                <a:effectLst>
                  <a:outerShdw blurRad="38100" dist="19050" dir="2700000" algn="tl" rotWithShape="0">
                    <a:schemeClr val="dk1">
                      <a:alpha val="40000"/>
                    </a:schemeClr>
                  </a:outerShdw>
                </a:effectLst>
              </a:rPr>
              <a:t>目录</a:t>
            </a:r>
          </a:p>
        </p:txBody>
      </p:sp>
      <p:sp>
        <p:nvSpPr>
          <p:cNvPr id="6" name="矩形 5"/>
          <p:cNvSpPr/>
          <p:nvPr/>
        </p:nvSpPr>
        <p:spPr>
          <a:xfrm>
            <a:off x="2613407" y="72163"/>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613407" y="559943"/>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对角圆角矩形 10"/>
          <p:cNvSpPr/>
          <p:nvPr/>
        </p:nvSpPr>
        <p:spPr>
          <a:xfrm>
            <a:off x="3409061" y="121158"/>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对角圆角矩形 12"/>
          <p:cNvSpPr/>
          <p:nvPr/>
        </p:nvSpPr>
        <p:spPr>
          <a:xfrm>
            <a:off x="3409061" y="626618"/>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简介安装</a:t>
            </a:r>
            <a:endParaRPr lang="zh-CN" altLang="en-US" sz="2000" dirty="0"/>
          </a:p>
        </p:txBody>
      </p:sp>
      <p:sp>
        <p:nvSpPr>
          <p:cNvPr id="16" name="矩形 15"/>
          <p:cNvSpPr/>
          <p:nvPr/>
        </p:nvSpPr>
        <p:spPr>
          <a:xfrm>
            <a:off x="2591182" y="-18795"/>
            <a:ext cx="415290"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1</a:t>
            </a:r>
          </a:p>
        </p:txBody>
      </p:sp>
      <p:sp>
        <p:nvSpPr>
          <p:cNvPr id="17" name="矩形 16"/>
          <p:cNvSpPr/>
          <p:nvPr/>
        </p:nvSpPr>
        <p:spPr>
          <a:xfrm>
            <a:off x="2600707" y="468503"/>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2</a:t>
            </a:r>
          </a:p>
        </p:txBody>
      </p:sp>
      <p:sp>
        <p:nvSpPr>
          <p:cNvPr id="18" name="矩形 17"/>
          <p:cNvSpPr/>
          <p:nvPr/>
        </p:nvSpPr>
        <p:spPr>
          <a:xfrm>
            <a:off x="2535873" y="968528"/>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3</a:t>
            </a:r>
          </a:p>
        </p:txBody>
      </p:sp>
      <p:sp>
        <p:nvSpPr>
          <p:cNvPr id="20" name="矩形 19"/>
          <p:cNvSpPr/>
          <p:nvPr/>
        </p:nvSpPr>
        <p:spPr>
          <a:xfrm>
            <a:off x="3694048" y="97320"/>
            <a:ext cx="2542032"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NoSQL</a:t>
            </a:r>
            <a:r>
              <a:rPr lang="zh-CN" altLang="en-US" sz="2000" dirty="0">
                <a:solidFill>
                  <a:schemeClr val="bg1"/>
                </a:solidFill>
                <a:effectLst>
                  <a:outerShdw blurRad="38100" dist="19050" dir="2700000" algn="tl" rotWithShape="0">
                    <a:schemeClr val="dk1">
                      <a:alpha val="40000"/>
                    </a:schemeClr>
                  </a:outerShdw>
                </a:effectLst>
              </a:rPr>
              <a:t>数据库简介</a:t>
            </a:r>
          </a:p>
        </p:txBody>
      </p:sp>
      <p:sp>
        <p:nvSpPr>
          <p:cNvPr id="35" name="对角圆角矩形 10"/>
          <p:cNvSpPr/>
          <p:nvPr/>
        </p:nvSpPr>
        <p:spPr>
          <a:xfrm>
            <a:off x="3426523" y="1103566"/>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3715574" y="1091547"/>
            <a:ext cx="2498979"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五大数据类型</a:t>
            </a:r>
          </a:p>
        </p:txBody>
      </p:sp>
      <p:sp>
        <p:nvSpPr>
          <p:cNvPr id="37" name="矩形 36"/>
          <p:cNvSpPr/>
          <p:nvPr/>
        </p:nvSpPr>
        <p:spPr>
          <a:xfrm>
            <a:off x="2619503" y="1517015"/>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对角圆角矩形 12"/>
          <p:cNvSpPr/>
          <p:nvPr/>
        </p:nvSpPr>
        <p:spPr>
          <a:xfrm>
            <a:off x="3415157" y="1583690"/>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相关配置</a:t>
            </a:r>
            <a:endParaRPr lang="zh-CN" altLang="en-US" sz="2000" dirty="0"/>
          </a:p>
        </p:txBody>
      </p:sp>
      <p:sp>
        <p:nvSpPr>
          <p:cNvPr id="39" name="矩形 38"/>
          <p:cNvSpPr/>
          <p:nvPr/>
        </p:nvSpPr>
        <p:spPr>
          <a:xfrm>
            <a:off x="2606803" y="1425575"/>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4</a:t>
            </a:r>
          </a:p>
        </p:txBody>
      </p:sp>
      <p:sp>
        <p:nvSpPr>
          <p:cNvPr id="40" name="矩形 39"/>
          <p:cNvSpPr/>
          <p:nvPr/>
        </p:nvSpPr>
        <p:spPr>
          <a:xfrm>
            <a:off x="2612263" y="2028998"/>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2529777" y="1925600"/>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5</a:t>
            </a:r>
          </a:p>
        </p:txBody>
      </p:sp>
      <p:sp>
        <p:nvSpPr>
          <p:cNvPr id="42" name="对角圆角矩形 10"/>
          <p:cNvSpPr/>
          <p:nvPr/>
        </p:nvSpPr>
        <p:spPr>
          <a:xfrm>
            <a:off x="3420427" y="2060638"/>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3420427" y="2036923"/>
            <a:ext cx="3089275"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的</a:t>
            </a:r>
            <a:r>
              <a:rPr lang="en-US" altLang="zh-CN" sz="2000" dirty="0">
                <a:solidFill>
                  <a:schemeClr val="bg1"/>
                </a:solidFill>
                <a:effectLst>
                  <a:outerShdw blurRad="38100" dist="19050" dir="2700000" algn="tl" rotWithShape="0">
                    <a:schemeClr val="dk1">
                      <a:alpha val="40000"/>
                    </a:schemeClr>
                  </a:outerShdw>
                </a:effectLst>
              </a:rPr>
              <a:t>java</a:t>
            </a:r>
            <a:r>
              <a:rPr lang="zh-CN" altLang="en-US" sz="2000" dirty="0">
                <a:solidFill>
                  <a:schemeClr val="bg1"/>
                </a:solidFill>
                <a:effectLst>
                  <a:outerShdw blurRad="38100" dist="19050" dir="2700000" algn="tl" rotWithShape="0">
                    <a:schemeClr val="dk1">
                      <a:alpha val="40000"/>
                    </a:schemeClr>
                  </a:outerShdw>
                </a:effectLst>
              </a:rPr>
              <a:t>客户端</a:t>
            </a:r>
            <a:r>
              <a:rPr lang="en-US" altLang="zh-CN" sz="2000" dirty="0" err="1">
                <a:solidFill>
                  <a:schemeClr val="bg1"/>
                </a:solidFill>
                <a:effectLst>
                  <a:outerShdw blurRad="38100" dist="19050" dir="2700000" algn="tl" rotWithShape="0">
                    <a:schemeClr val="dk1">
                      <a:alpha val="40000"/>
                    </a:schemeClr>
                  </a:outerShdw>
                </a:effectLst>
              </a:rPr>
              <a:t>Jedis</a:t>
            </a:r>
            <a:endParaRPr lang="zh-CN" altLang="en-US" sz="2000" dirty="0">
              <a:solidFill>
                <a:schemeClr val="bg1"/>
              </a:solidFill>
              <a:effectLst>
                <a:outerShdw blurRad="38100" dist="19050" dir="2700000" algn="tl" rotWithShape="0">
                  <a:schemeClr val="dk1">
                    <a:alpha val="40000"/>
                  </a:schemeClr>
                </a:outerShdw>
              </a:effectLst>
            </a:endParaRPr>
          </a:p>
        </p:txBody>
      </p:sp>
      <p:sp>
        <p:nvSpPr>
          <p:cNvPr id="44" name="矩形 43"/>
          <p:cNvSpPr/>
          <p:nvPr/>
        </p:nvSpPr>
        <p:spPr>
          <a:xfrm>
            <a:off x="3977767" y="4296710"/>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3972815" y="3296947"/>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3972815" y="3784727"/>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对角圆角矩形 10"/>
          <p:cNvSpPr/>
          <p:nvPr/>
        </p:nvSpPr>
        <p:spPr>
          <a:xfrm>
            <a:off x="4768469" y="3345942"/>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对角圆角矩形 12"/>
          <p:cNvSpPr/>
          <p:nvPr/>
        </p:nvSpPr>
        <p:spPr>
          <a:xfrm>
            <a:off x="4768469" y="3851402"/>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主从复制</a:t>
            </a:r>
            <a:endParaRPr lang="zh-CN" altLang="en-US" sz="2000" dirty="0"/>
          </a:p>
        </p:txBody>
      </p:sp>
      <p:sp>
        <p:nvSpPr>
          <p:cNvPr id="49" name="矩形 48"/>
          <p:cNvSpPr/>
          <p:nvPr/>
        </p:nvSpPr>
        <p:spPr>
          <a:xfrm>
            <a:off x="3960115" y="3693287"/>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8</a:t>
            </a:r>
          </a:p>
        </p:txBody>
      </p:sp>
      <p:sp>
        <p:nvSpPr>
          <p:cNvPr id="50" name="矩形 49"/>
          <p:cNvSpPr/>
          <p:nvPr/>
        </p:nvSpPr>
        <p:spPr>
          <a:xfrm>
            <a:off x="3895281" y="4193312"/>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9</a:t>
            </a:r>
          </a:p>
        </p:txBody>
      </p:sp>
      <p:sp>
        <p:nvSpPr>
          <p:cNvPr id="51" name="矩形 50"/>
          <p:cNvSpPr/>
          <p:nvPr/>
        </p:nvSpPr>
        <p:spPr>
          <a:xfrm>
            <a:off x="5205984" y="3297809"/>
            <a:ext cx="2249170"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持久化</a:t>
            </a:r>
          </a:p>
        </p:txBody>
      </p:sp>
      <p:sp>
        <p:nvSpPr>
          <p:cNvPr id="52" name="对角圆角矩形 10"/>
          <p:cNvSpPr/>
          <p:nvPr/>
        </p:nvSpPr>
        <p:spPr>
          <a:xfrm>
            <a:off x="4785931" y="4328350"/>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5188077" y="4316196"/>
            <a:ext cx="2249170"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集群</a:t>
            </a:r>
          </a:p>
        </p:txBody>
      </p:sp>
      <p:sp>
        <p:nvSpPr>
          <p:cNvPr id="54" name="矩形 53"/>
          <p:cNvSpPr/>
          <p:nvPr/>
        </p:nvSpPr>
        <p:spPr>
          <a:xfrm>
            <a:off x="3978911" y="2815463"/>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对角圆角矩形 12"/>
          <p:cNvSpPr/>
          <p:nvPr/>
        </p:nvSpPr>
        <p:spPr>
          <a:xfrm>
            <a:off x="4774565" y="2882138"/>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事务</a:t>
            </a:r>
            <a:endParaRPr lang="zh-CN" altLang="en-US" sz="2000" dirty="0"/>
          </a:p>
        </p:txBody>
      </p:sp>
      <p:sp>
        <p:nvSpPr>
          <p:cNvPr id="56" name="矩形 55"/>
          <p:cNvSpPr/>
          <p:nvPr/>
        </p:nvSpPr>
        <p:spPr>
          <a:xfrm>
            <a:off x="3966211" y="2724023"/>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6</a:t>
            </a:r>
          </a:p>
        </p:txBody>
      </p:sp>
      <p:sp>
        <p:nvSpPr>
          <p:cNvPr id="57" name="矩形 56"/>
          <p:cNvSpPr/>
          <p:nvPr/>
        </p:nvSpPr>
        <p:spPr>
          <a:xfrm>
            <a:off x="3972815" y="3205476"/>
            <a:ext cx="415290"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7</a:t>
            </a:r>
          </a:p>
        </p:txBody>
      </p:sp>
      <p:sp>
        <p:nvSpPr>
          <p:cNvPr id="3" name="矩形 2"/>
          <p:cNvSpPr/>
          <p:nvPr/>
        </p:nvSpPr>
        <p:spPr>
          <a:xfrm>
            <a:off x="4798655" y="2861886"/>
            <a:ext cx="3089275" cy="400110"/>
          </a:xfrm>
          <a:prstGeom prst="rect">
            <a:avLst/>
          </a:prstGeom>
          <a:noFill/>
          <a:ln w="76200">
            <a:solidFill>
              <a:srgbClr val="00AF9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custDataLst>
      <p:tags r:id="rId1"/>
    </p:custData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事务</a:t>
            </a:r>
            <a:endParaRPr lang="en-US" altLang="zh-CN" sz="2000" dirty="0">
              <a:effectLst>
                <a:outerShdw blurRad="38100" dist="19050" dir="2700000" algn="tl" rotWithShape="0">
                  <a:schemeClr val="dk1">
                    <a:alpha val="40000"/>
                  </a:schemeClr>
                </a:outerShdw>
              </a:effectLst>
            </a:endParaRPr>
          </a:p>
        </p:txBody>
      </p:sp>
      <p:pic>
        <p:nvPicPr>
          <p:cNvPr id="7" name="图片 6"/>
          <p:cNvPicPr>
            <a:picLocks noChangeAspect="1"/>
          </p:cNvPicPr>
          <p:nvPr/>
        </p:nvPicPr>
        <p:blipFill>
          <a:blip r:embed="rId3"/>
          <a:stretch>
            <a:fillRect/>
          </a:stretch>
        </p:blipFill>
        <p:spPr>
          <a:xfrm>
            <a:off x="330368" y="1546925"/>
            <a:ext cx="8515350" cy="800100"/>
          </a:xfrm>
          <a:prstGeom prst="rect">
            <a:avLst/>
          </a:prstGeom>
        </p:spPr>
      </p:pic>
      <p:sp>
        <p:nvSpPr>
          <p:cNvPr id="9" name="矩形 8"/>
          <p:cNvSpPr/>
          <p:nvPr/>
        </p:nvSpPr>
        <p:spPr>
          <a:xfrm>
            <a:off x="330368" y="2613569"/>
            <a:ext cx="8064896" cy="1015663"/>
          </a:xfrm>
          <a:prstGeom prst="rect">
            <a:avLst/>
          </a:prstGeom>
        </p:spPr>
        <p:txBody>
          <a:bodyPr wrap="square">
            <a:spAutoFit/>
          </a:bodyPr>
          <a:lstStyle/>
          <a:p>
            <a:pPr>
              <a:buFont typeface="Arial" panose="020B0604020202020204" pitchFamily="34" charset="0"/>
              <a:buChar char="•"/>
            </a:pPr>
            <a:r>
              <a:rPr lang="en-US" altLang="zh-CN" sz="2000" dirty="0">
                <a:solidFill>
                  <a:srgbClr val="007C6A"/>
                </a:solidFill>
                <a:latin typeface="Arial" panose="020B0604020202020204" pitchFamily="34" charset="0"/>
              </a:rPr>
              <a:t>  Redis</a:t>
            </a:r>
            <a:r>
              <a:rPr lang="zh-CN" altLang="en-US" sz="2000" dirty="0">
                <a:solidFill>
                  <a:srgbClr val="007C6A"/>
                </a:solidFill>
                <a:latin typeface="Arial" panose="020B0604020202020204" pitchFamily="34" charset="0"/>
              </a:rPr>
              <a:t>事务是一个单独的隔离操作：事务中的所有命令都会序列化、按顺序地执行。事务在执行的过程中，不会被其他客户端发送来的命令请求所打断。</a:t>
            </a:r>
            <a:endParaRPr lang="zh-CN" altLang="en-US" sz="2000" b="0" i="0" dirty="0">
              <a:solidFill>
                <a:srgbClr val="007C6A"/>
              </a:solidFill>
              <a:effectLst/>
              <a:latin typeface="Arial" panose="020B0604020202020204" pitchFamily="34" charset="0"/>
            </a:endParaRPr>
          </a:p>
        </p:txBody>
      </p:sp>
      <p:sp>
        <p:nvSpPr>
          <p:cNvPr id="10" name="矩形 9"/>
          <p:cNvSpPr/>
          <p:nvPr/>
        </p:nvSpPr>
        <p:spPr>
          <a:xfrm>
            <a:off x="422039" y="467884"/>
            <a:ext cx="3026791" cy="461665"/>
          </a:xfrm>
          <a:prstGeom prst="rect">
            <a:avLst/>
          </a:prstGeom>
        </p:spPr>
        <p:txBody>
          <a:bodyPr wrap="none">
            <a:spAutoFit/>
          </a:bodyPr>
          <a:lstStyle/>
          <a:p>
            <a:pPr marL="342900" indent="-342900">
              <a:buFont typeface="Wingdings" panose="05000000000000000000" pitchFamily="2" charset="2"/>
              <a:buChar char="Ø"/>
            </a:pPr>
            <a:r>
              <a:rPr lang="en-US" altLang="zh-CN" sz="2400" b="1">
                <a:solidFill>
                  <a:srgbClr val="007C6A"/>
                </a:solidFill>
                <a:latin typeface="Verdana" panose="020B0604030504040204" pitchFamily="34" charset="0"/>
              </a:rPr>
              <a:t>Redis</a:t>
            </a:r>
            <a:r>
              <a:rPr lang="zh-CN" altLang="en-US" sz="2400" b="1">
                <a:solidFill>
                  <a:srgbClr val="007C6A"/>
                </a:solidFill>
                <a:latin typeface="Verdana" panose="020B0604030504040204" pitchFamily="34" charset="0"/>
              </a:rPr>
              <a:t>的事务定义</a:t>
            </a:r>
            <a:endParaRPr lang="en-US" altLang="zh-CN" sz="2400" b="1">
              <a:solidFill>
                <a:srgbClr val="007C6A"/>
              </a:solidFill>
              <a:latin typeface="Verdana" panose="020B0604030504040204" pitchFamily="34" charset="0"/>
            </a:endParaRPr>
          </a:p>
        </p:txBody>
      </p:sp>
      <p:sp>
        <p:nvSpPr>
          <p:cNvPr id="11" name="矩形 10"/>
          <p:cNvSpPr/>
          <p:nvPr/>
        </p:nvSpPr>
        <p:spPr>
          <a:xfrm>
            <a:off x="330368" y="4032516"/>
            <a:ext cx="8064896" cy="400110"/>
          </a:xfrm>
          <a:prstGeom prst="rect">
            <a:avLst/>
          </a:prstGeom>
        </p:spPr>
        <p:txBody>
          <a:bodyPr wrap="square">
            <a:spAutoFit/>
          </a:bodyPr>
          <a:lstStyle/>
          <a:p>
            <a:pPr>
              <a:buFont typeface="Arial" panose="020B0604020202020204" pitchFamily="34" charset="0"/>
              <a:buChar char="•"/>
            </a:pPr>
            <a:r>
              <a:rPr lang="en-US" altLang="zh-CN" sz="2000" dirty="0">
                <a:solidFill>
                  <a:srgbClr val="007C6A"/>
                </a:solidFill>
                <a:latin typeface="Arial" panose="020B0604020202020204" pitchFamily="34" charset="0"/>
              </a:rPr>
              <a:t>  Redis</a:t>
            </a:r>
            <a:r>
              <a:rPr lang="zh-CN" altLang="en-US" sz="2000" dirty="0">
                <a:solidFill>
                  <a:srgbClr val="007C6A"/>
                </a:solidFill>
                <a:latin typeface="Arial" panose="020B0604020202020204" pitchFamily="34" charset="0"/>
              </a:rPr>
              <a:t>事务的主要作用就是串联多个命令防止别的命令插队</a:t>
            </a:r>
            <a:endParaRPr lang="zh-CN" altLang="en-US" sz="2000" b="0" i="0" dirty="0">
              <a:solidFill>
                <a:srgbClr val="007C6A"/>
              </a:solidFill>
              <a:effectLst/>
              <a:latin typeface="Arial" panose="020B0604020202020204" pitchFamily="34" charset="0"/>
            </a:endParaRPr>
          </a:p>
        </p:txBody>
      </p:sp>
    </p:spTree>
    <p:custDataLst>
      <p:tags r:id="rId1"/>
    </p:custData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事务</a:t>
            </a:r>
            <a:endParaRPr lang="en-US" altLang="zh-CN" sz="2000" dirty="0">
              <a:effectLst>
                <a:outerShdw blurRad="38100" dist="19050" dir="2700000" algn="tl" rotWithShape="0">
                  <a:schemeClr val="dk1">
                    <a:alpha val="40000"/>
                  </a:schemeClr>
                </a:outerShdw>
              </a:effectLst>
            </a:endParaRPr>
          </a:p>
        </p:txBody>
      </p:sp>
      <p:sp>
        <p:nvSpPr>
          <p:cNvPr id="8" name="矩形 7"/>
          <p:cNvSpPr/>
          <p:nvPr/>
        </p:nvSpPr>
        <p:spPr>
          <a:xfrm>
            <a:off x="378830" y="450299"/>
            <a:ext cx="4070345" cy="461665"/>
          </a:xfrm>
          <a:prstGeom prst="rect">
            <a:avLst/>
          </a:prstGeom>
        </p:spPr>
        <p:txBody>
          <a:bodyPr wrap="none">
            <a:spAutoFit/>
          </a:bodyPr>
          <a:lstStyle/>
          <a:p>
            <a:pPr marL="342900" indent="-342900">
              <a:buFont typeface="Wingdings" panose="05000000000000000000" pitchFamily="2" charset="2"/>
              <a:buChar char="Ø"/>
            </a:pPr>
            <a:r>
              <a:rPr lang="en-US" altLang="zh-CN" sz="2400" b="1">
                <a:solidFill>
                  <a:srgbClr val="007C6A"/>
                </a:solidFill>
                <a:latin typeface="Verdana" panose="020B0604030504040204" pitchFamily="34" charset="0"/>
              </a:rPr>
              <a:t>Multi</a:t>
            </a:r>
            <a:r>
              <a:rPr lang="zh-CN" altLang="en-US" sz="2400" b="1">
                <a:solidFill>
                  <a:srgbClr val="007C6A"/>
                </a:solidFill>
                <a:latin typeface="Verdana" panose="020B0604030504040204" pitchFamily="34" charset="0"/>
              </a:rPr>
              <a:t>、</a:t>
            </a:r>
            <a:r>
              <a:rPr lang="en-US" altLang="zh-CN" sz="2400" b="1">
                <a:solidFill>
                  <a:srgbClr val="007C6A"/>
                </a:solidFill>
                <a:latin typeface="Verdana" panose="020B0604030504040204" pitchFamily="34" charset="0"/>
              </a:rPr>
              <a:t>Exec</a:t>
            </a:r>
            <a:r>
              <a:rPr lang="zh-CN" altLang="en-US" sz="2400" b="1">
                <a:solidFill>
                  <a:srgbClr val="007C6A"/>
                </a:solidFill>
                <a:latin typeface="Verdana" panose="020B0604030504040204" pitchFamily="34" charset="0"/>
              </a:rPr>
              <a:t>、</a:t>
            </a:r>
            <a:r>
              <a:rPr lang="en-US" altLang="zh-CN" sz="2400" b="1">
                <a:solidFill>
                  <a:srgbClr val="007C6A"/>
                </a:solidFill>
                <a:latin typeface="Verdana" panose="020B0604030504040204" pitchFamily="34" charset="0"/>
              </a:rPr>
              <a:t>discard</a:t>
            </a:r>
          </a:p>
        </p:txBody>
      </p:sp>
      <p:sp>
        <p:nvSpPr>
          <p:cNvPr id="12" name="右箭头 2"/>
          <p:cNvSpPr/>
          <p:nvPr/>
        </p:nvSpPr>
        <p:spPr>
          <a:xfrm>
            <a:off x="1496094" y="2882016"/>
            <a:ext cx="3312366"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组队阶段</a:t>
            </a:r>
          </a:p>
        </p:txBody>
      </p:sp>
      <p:sp>
        <p:nvSpPr>
          <p:cNvPr id="13" name="右箭头 3"/>
          <p:cNvSpPr/>
          <p:nvPr/>
        </p:nvSpPr>
        <p:spPr>
          <a:xfrm>
            <a:off x="4808460" y="2882016"/>
            <a:ext cx="3233005" cy="648072"/>
          </a:xfrm>
          <a:prstGeom prst="rightArrow">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执行阶段</a:t>
            </a:r>
          </a:p>
        </p:txBody>
      </p:sp>
      <p:sp>
        <p:nvSpPr>
          <p:cNvPr id="14" name="矩形 13"/>
          <p:cNvSpPr/>
          <p:nvPr/>
        </p:nvSpPr>
        <p:spPr>
          <a:xfrm>
            <a:off x="4147414" y="4194391"/>
            <a:ext cx="1441420" cy="461665"/>
          </a:xfrm>
          <a:prstGeom prst="rect">
            <a:avLst/>
          </a:prstGeom>
        </p:spPr>
        <p:txBody>
          <a:bodyPr wrap="none">
            <a:spAutoFit/>
          </a:bodyPr>
          <a:lstStyle/>
          <a:p>
            <a:r>
              <a:rPr lang="en-US" altLang="zh-CN" sz="2400" b="1">
                <a:solidFill>
                  <a:srgbClr val="007C6A"/>
                </a:solidFill>
                <a:latin typeface="Verdana" panose="020B0604030504040204" pitchFamily="34" charset="0"/>
              </a:rPr>
              <a:t>discard</a:t>
            </a:r>
          </a:p>
        </p:txBody>
      </p:sp>
      <p:sp>
        <p:nvSpPr>
          <p:cNvPr id="15" name="矩形 14"/>
          <p:cNvSpPr/>
          <p:nvPr/>
        </p:nvSpPr>
        <p:spPr>
          <a:xfrm>
            <a:off x="4333665" y="1868566"/>
            <a:ext cx="986167" cy="461665"/>
          </a:xfrm>
          <a:prstGeom prst="rect">
            <a:avLst/>
          </a:prstGeom>
        </p:spPr>
        <p:txBody>
          <a:bodyPr wrap="none">
            <a:spAutoFit/>
          </a:bodyPr>
          <a:lstStyle/>
          <a:p>
            <a:r>
              <a:rPr lang="en-US" altLang="zh-CN" sz="2400" b="1">
                <a:solidFill>
                  <a:srgbClr val="007C6A"/>
                </a:solidFill>
                <a:latin typeface="Verdana" panose="020B0604030504040204" pitchFamily="34" charset="0"/>
              </a:rPr>
              <a:t>Exec</a:t>
            </a:r>
          </a:p>
        </p:txBody>
      </p:sp>
      <p:cxnSp>
        <p:nvCxnSpPr>
          <p:cNvPr id="16" name="直接连接符 15"/>
          <p:cNvCxnSpPr/>
          <p:nvPr/>
        </p:nvCxnSpPr>
        <p:spPr>
          <a:xfrm>
            <a:off x="4797929" y="2157951"/>
            <a:ext cx="0" cy="1424217"/>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1470187" y="2325192"/>
            <a:ext cx="0" cy="1424217"/>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18" name="组合 17"/>
          <p:cNvGrpSpPr/>
          <p:nvPr/>
        </p:nvGrpSpPr>
        <p:grpSpPr>
          <a:xfrm>
            <a:off x="1515042" y="2581927"/>
            <a:ext cx="3166427" cy="369575"/>
            <a:chOff x="1431234" y="3954601"/>
            <a:chExt cx="3166427" cy="369575"/>
          </a:xfrm>
        </p:grpSpPr>
        <p:sp>
          <p:nvSpPr>
            <p:cNvPr id="19" name="矩形 18"/>
            <p:cNvSpPr/>
            <p:nvPr/>
          </p:nvSpPr>
          <p:spPr>
            <a:xfrm>
              <a:off x="1431234" y="3960524"/>
              <a:ext cx="792088" cy="360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20" name="矩形 19"/>
            <p:cNvSpPr/>
            <p:nvPr/>
          </p:nvSpPr>
          <p:spPr>
            <a:xfrm>
              <a:off x="3014077" y="3954601"/>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t>
              </a:r>
              <a:endParaRPr lang="zh-CN" altLang="en-US"/>
            </a:p>
          </p:txBody>
        </p:sp>
        <p:sp>
          <p:nvSpPr>
            <p:cNvPr id="21" name="矩形 20"/>
            <p:cNvSpPr/>
            <p:nvPr/>
          </p:nvSpPr>
          <p:spPr>
            <a:xfrm>
              <a:off x="2242269" y="3961136"/>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22" name="矩形 21"/>
            <p:cNvSpPr/>
            <p:nvPr/>
          </p:nvSpPr>
          <p:spPr>
            <a:xfrm>
              <a:off x="3805573" y="3964136"/>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grpSp>
      <p:sp>
        <p:nvSpPr>
          <p:cNvPr id="23" name="右箭头 16"/>
          <p:cNvSpPr/>
          <p:nvPr/>
        </p:nvSpPr>
        <p:spPr>
          <a:xfrm rot="5400000">
            <a:off x="4271744" y="3402986"/>
            <a:ext cx="965296"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91501" y="1894176"/>
            <a:ext cx="1047082" cy="461665"/>
          </a:xfrm>
          <a:prstGeom prst="rect">
            <a:avLst/>
          </a:prstGeom>
        </p:spPr>
        <p:txBody>
          <a:bodyPr wrap="none">
            <a:spAutoFit/>
          </a:bodyPr>
          <a:lstStyle/>
          <a:p>
            <a:r>
              <a:rPr lang="en-US" altLang="zh-CN" sz="2400" b="1">
                <a:solidFill>
                  <a:srgbClr val="007C6A"/>
                </a:solidFill>
                <a:latin typeface="Verdana" panose="020B0604030504040204" pitchFamily="34" charset="0"/>
              </a:rPr>
              <a:t>Multi</a:t>
            </a:r>
          </a:p>
        </p:txBody>
      </p:sp>
      <p:sp>
        <p:nvSpPr>
          <p:cNvPr id="25" name="乘号 24"/>
          <p:cNvSpPr/>
          <p:nvPr/>
        </p:nvSpPr>
        <p:spPr>
          <a:xfrm>
            <a:off x="4490172" y="4425223"/>
            <a:ext cx="691079" cy="714474"/>
          </a:xfrm>
          <a:prstGeom prst="mathMultiply">
            <a:avLst>
              <a:gd name="adj1" fmla="val 17929"/>
            </a:avLst>
          </a:prstGeom>
          <a:solidFill>
            <a:srgbClr val="C000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 name="组合 25"/>
          <p:cNvGrpSpPr/>
          <p:nvPr/>
        </p:nvGrpSpPr>
        <p:grpSpPr>
          <a:xfrm>
            <a:off x="4803557" y="2582328"/>
            <a:ext cx="3167609" cy="372918"/>
            <a:chOff x="4994799" y="1548436"/>
            <a:chExt cx="3167609" cy="372918"/>
          </a:xfrm>
          <a:solidFill>
            <a:schemeClr val="bg1">
              <a:lumMod val="50000"/>
            </a:schemeClr>
          </a:solidFill>
        </p:grpSpPr>
        <p:sp>
          <p:nvSpPr>
            <p:cNvPr id="27" name="矩形 26"/>
            <p:cNvSpPr/>
            <p:nvPr/>
          </p:nvSpPr>
          <p:spPr>
            <a:xfrm>
              <a:off x="4994799" y="1559833"/>
              <a:ext cx="792088" cy="361521"/>
            </a:xfrm>
            <a:prstGeom prst="rect">
              <a:avLst/>
            </a:prstGeom>
            <a:solidFill>
              <a:srgbClr val="007C6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28" name="矩形 27"/>
            <p:cNvSpPr/>
            <p:nvPr/>
          </p:nvSpPr>
          <p:spPr>
            <a:xfrm>
              <a:off x="6578232" y="1553958"/>
              <a:ext cx="792088" cy="367396"/>
            </a:xfrm>
            <a:prstGeom prst="rect">
              <a:avLst/>
            </a:prstGeom>
            <a:solidFill>
              <a:srgbClr val="007C6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t>
              </a:r>
              <a:endParaRPr lang="zh-CN" altLang="en-US"/>
            </a:p>
          </p:txBody>
        </p:sp>
        <p:sp>
          <p:nvSpPr>
            <p:cNvPr id="29" name="矩形 28"/>
            <p:cNvSpPr/>
            <p:nvPr/>
          </p:nvSpPr>
          <p:spPr>
            <a:xfrm>
              <a:off x="5780076" y="1548436"/>
              <a:ext cx="792088" cy="372918"/>
            </a:xfrm>
            <a:prstGeom prst="rect">
              <a:avLst/>
            </a:prstGeom>
            <a:solidFill>
              <a:srgbClr val="007C6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30" name="矩形 29"/>
            <p:cNvSpPr/>
            <p:nvPr/>
          </p:nvSpPr>
          <p:spPr>
            <a:xfrm>
              <a:off x="7370320" y="1554568"/>
              <a:ext cx="792088" cy="366785"/>
            </a:xfrm>
            <a:prstGeom prst="rect">
              <a:avLst/>
            </a:prstGeom>
            <a:solidFill>
              <a:srgbClr val="007C6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grpSp>
      <p:sp>
        <p:nvSpPr>
          <p:cNvPr id="31" name="矩形 30"/>
          <p:cNvSpPr/>
          <p:nvPr/>
        </p:nvSpPr>
        <p:spPr>
          <a:xfrm>
            <a:off x="803264" y="848926"/>
            <a:ext cx="8064896" cy="646331"/>
          </a:xfrm>
          <a:prstGeom prst="rect">
            <a:avLst/>
          </a:prstGeom>
        </p:spPr>
        <p:txBody>
          <a:bodyPr wrap="square">
            <a:spAutoFit/>
          </a:bodyPr>
          <a:lstStyle/>
          <a:p>
            <a:pPr>
              <a:buFont typeface="Arial" panose="020B0604020202020204" pitchFamily="34" charset="0"/>
              <a:buChar char="•"/>
            </a:pPr>
            <a:r>
              <a:rPr lang="en-US" altLang="zh-CN" dirty="0">
                <a:solidFill>
                  <a:srgbClr val="007C6A"/>
                </a:solidFill>
                <a:latin typeface="Arial" panose="020B0604020202020204" pitchFamily="34" charset="0"/>
              </a:rPr>
              <a:t>  </a:t>
            </a:r>
            <a:r>
              <a:rPr lang="zh-CN" altLang="en-US" dirty="0">
                <a:solidFill>
                  <a:srgbClr val="007C6A"/>
                </a:solidFill>
                <a:latin typeface="Arial" panose="020B0604020202020204" pitchFamily="34" charset="0"/>
              </a:rPr>
              <a:t>从输入</a:t>
            </a:r>
            <a:r>
              <a:rPr lang="en-US" altLang="zh-CN" dirty="0">
                <a:solidFill>
                  <a:srgbClr val="007C6A"/>
                </a:solidFill>
                <a:latin typeface="Arial" panose="020B0604020202020204" pitchFamily="34" charset="0"/>
              </a:rPr>
              <a:t>Multi</a:t>
            </a:r>
            <a:r>
              <a:rPr lang="zh-CN" altLang="en-US" dirty="0">
                <a:solidFill>
                  <a:srgbClr val="007C6A"/>
                </a:solidFill>
                <a:latin typeface="Arial" panose="020B0604020202020204" pitchFamily="34" charset="0"/>
              </a:rPr>
              <a:t>命令开始，输入的命令都会依次进入命令队列中，但不会执行，至到输入</a:t>
            </a:r>
            <a:r>
              <a:rPr lang="en-US" altLang="zh-CN" dirty="0">
                <a:solidFill>
                  <a:srgbClr val="007C6A"/>
                </a:solidFill>
                <a:latin typeface="Arial" panose="020B0604020202020204" pitchFamily="34" charset="0"/>
              </a:rPr>
              <a:t>Exec</a:t>
            </a:r>
            <a:r>
              <a:rPr lang="zh-CN" altLang="en-US" dirty="0">
                <a:solidFill>
                  <a:srgbClr val="007C6A"/>
                </a:solidFill>
                <a:latin typeface="Arial" panose="020B0604020202020204" pitchFamily="34" charset="0"/>
              </a:rPr>
              <a:t>后，</a:t>
            </a:r>
            <a:r>
              <a:rPr lang="en-US" altLang="zh-CN" dirty="0">
                <a:solidFill>
                  <a:srgbClr val="007C6A"/>
                </a:solidFill>
                <a:latin typeface="Arial" panose="020B0604020202020204" pitchFamily="34" charset="0"/>
              </a:rPr>
              <a:t>Redis</a:t>
            </a:r>
            <a:r>
              <a:rPr lang="zh-CN" altLang="en-US" dirty="0">
                <a:solidFill>
                  <a:srgbClr val="007C6A"/>
                </a:solidFill>
                <a:latin typeface="Arial" panose="020B0604020202020204" pitchFamily="34" charset="0"/>
              </a:rPr>
              <a:t>会将之前的命令队列中的命令依次执行。</a:t>
            </a:r>
            <a:endParaRPr lang="zh-CN" altLang="en-US" b="0" i="0" dirty="0">
              <a:solidFill>
                <a:srgbClr val="007C6A"/>
              </a:solidFill>
              <a:effectLst/>
              <a:latin typeface="Arial" panose="020B0604020202020204" pitchFamily="34" charset="0"/>
            </a:endParaRPr>
          </a:p>
        </p:txBody>
      </p:sp>
      <p:sp>
        <p:nvSpPr>
          <p:cNvPr id="32" name="矩形 31"/>
          <p:cNvSpPr/>
          <p:nvPr/>
        </p:nvSpPr>
        <p:spPr>
          <a:xfrm>
            <a:off x="816130" y="1501849"/>
            <a:ext cx="8064896" cy="369332"/>
          </a:xfrm>
          <a:prstGeom prst="rect">
            <a:avLst/>
          </a:prstGeom>
        </p:spPr>
        <p:txBody>
          <a:bodyPr wrap="square">
            <a:spAutoFit/>
          </a:bodyPr>
          <a:lstStyle/>
          <a:p>
            <a:pPr>
              <a:buFont typeface="Arial" panose="020B0604020202020204" pitchFamily="34" charset="0"/>
              <a:buChar char="•"/>
            </a:pPr>
            <a:r>
              <a:rPr lang="zh-CN" altLang="en-US" dirty="0">
                <a:solidFill>
                  <a:srgbClr val="007C6A"/>
                </a:solidFill>
                <a:latin typeface="Arial" panose="020B0604020202020204" pitchFamily="34" charset="0"/>
              </a:rPr>
              <a:t>组队的过程中可以通过</a:t>
            </a:r>
            <a:r>
              <a:rPr lang="en-US" altLang="zh-CN" dirty="0">
                <a:solidFill>
                  <a:srgbClr val="007C6A"/>
                </a:solidFill>
                <a:latin typeface="Arial" panose="020B0604020202020204" pitchFamily="34" charset="0"/>
              </a:rPr>
              <a:t>discard</a:t>
            </a:r>
            <a:r>
              <a:rPr lang="zh-CN" altLang="en-US" dirty="0">
                <a:solidFill>
                  <a:srgbClr val="007C6A"/>
                </a:solidFill>
                <a:latin typeface="Arial" panose="020B0604020202020204" pitchFamily="34" charset="0"/>
              </a:rPr>
              <a:t>来放弃组队。</a:t>
            </a:r>
            <a:r>
              <a:rPr lang="en-US" altLang="zh-CN" dirty="0">
                <a:solidFill>
                  <a:srgbClr val="007C6A"/>
                </a:solidFill>
                <a:latin typeface="Arial" panose="020B0604020202020204" pitchFamily="34" charset="0"/>
              </a:rPr>
              <a:t>  </a:t>
            </a:r>
            <a:endParaRPr lang="zh-CN" altLang="en-US" b="0" i="0" dirty="0">
              <a:solidFill>
                <a:srgbClr val="007C6A"/>
              </a:solidFill>
              <a:effectLst/>
              <a:latin typeface="Arial" panose="020B0604020202020204" pitchFamily="34" charset="0"/>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38462" y="0"/>
            <a:ext cx="2308644" cy="400110"/>
          </a:xfrm>
          <a:prstGeom prst="rect">
            <a:avLst/>
          </a:prstGeom>
          <a:noFill/>
          <a:ln>
            <a:noFill/>
          </a:ln>
        </p:spPr>
        <p:txBody>
          <a:bodyPr wrap="none" rtlCol="0" anchor="t">
            <a:spAutoFit/>
          </a:bodyPr>
          <a:lstStyle/>
          <a:p>
            <a:pPr algn="ctr"/>
            <a:r>
              <a:rPr lang="en-US" altLang="zh-CN" sz="2000" dirty="0">
                <a:effectLst>
                  <a:outerShdw blurRad="38100" dist="19050" dir="2700000" algn="tl" rotWithShape="0">
                    <a:schemeClr val="dk1">
                      <a:alpha val="40000"/>
                    </a:schemeClr>
                  </a:outerShdw>
                </a:effectLst>
              </a:rPr>
              <a:t>NoSQL</a:t>
            </a:r>
            <a:r>
              <a:rPr lang="zh-CN" altLang="en-US" sz="2000" dirty="0">
                <a:effectLst>
                  <a:outerShdw blurRad="38100" dist="19050" dir="2700000" algn="tl" rotWithShape="0">
                    <a:schemeClr val="dk1">
                      <a:alpha val="40000"/>
                    </a:schemeClr>
                  </a:outerShdw>
                </a:effectLst>
              </a:rPr>
              <a:t>数据库简介</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14" name="文本框 14"/>
          <p:cNvSpPr txBox="1"/>
          <p:nvPr/>
        </p:nvSpPr>
        <p:spPr>
          <a:xfrm>
            <a:off x="396626" y="400110"/>
            <a:ext cx="8208912" cy="1785104"/>
          </a:xfrm>
          <a:prstGeom prst="rect">
            <a:avLst/>
          </a:prstGeom>
          <a:noFill/>
        </p:spPr>
        <p:txBody>
          <a:bodyPr wrap="square" lIns="91439" tIns="45720" rIns="91439" bIns="45720" rtlCol="0">
            <a:spAutoFit/>
          </a:bodyPr>
          <a:lstStyle/>
          <a:p>
            <a:r>
              <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 NoSQL</a:t>
            </a:r>
            <a:r>
              <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适用场景</a:t>
            </a:r>
            <a:endPar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r>
              <a:rPr lang="zh-CN" altLang="en-US" sz="2000" dirty="0">
                <a:solidFill>
                  <a:srgbClr val="007C6A"/>
                </a:solidFill>
              </a:rPr>
              <a:t> </a:t>
            </a:r>
          </a:p>
          <a:p>
            <a:pPr marL="342900" indent="-342900">
              <a:buFont typeface="Arial" panose="020B0604020202020204" pitchFamily="34" charset="0"/>
              <a:buChar char="•"/>
            </a:pPr>
            <a:r>
              <a:rPr lang="zh-CN" altLang="en-US" sz="2000" dirty="0">
                <a:solidFill>
                  <a:srgbClr val="007C6A"/>
                </a:solidFill>
                <a:latin typeface="Arial" panose="020B0604020202020204" pitchFamily="34" charset="0"/>
                <a:ea typeface="微软雅黑" panose="020B0503020204020204" pitchFamily="34" charset="-122"/>
                <a:sym typeface="Arial" panose="020B0604020202020204" pitchFamily="34" charset="0"/>
              </a:rPr>
              <a:t>对数据高并发的读写</a:t>
            </a:r>
            <a:endParaRPr lang="en-US" altLang="zh-CN" sz="2000"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50000"/>
              </a:lnSpc>
              <a:buFont typeface="Arial" panose="020B0604020202020204" pitchFamily="34" charset="0"/>
              <a:buChar char="•"/>
            </a:pPr>
            <a:r>
              <a:rPr lang="zh-CN" altLang="en-US" sz="2000" dirty="0">
                <a:solidFill>
                  <a:srgbClr val="007C6A"/>
                </a:solidFill>
                <a:latin typeface="Arial" panose="020B0604020202020204" pitchFamily="34" charset="0"/>
                <a:ea typeface="微软雅黑" panose="020B0503020204020204" pitchFamily="34" charset="-122"/>
                <a:sym typeface="Arial" panose="020B0604020202020204" pitchFamily="34" charset="0"/>
              </a:rPr>
              <a:t>海量数据的读写</a:t>
            </a:r>
            <a:endParaRPr lang="en-US" altLang="zh-CN" sz="2000"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buFont typeface="Arial" panose="020B0604020202020204" pitchFamily="34" charset="0"/>
              <a:buChar char="•"/>
            </a:pPr>
            <a:r>
              <a:rPr lang="zh-CN" altLang="en-US" sz="2000" dirty="0">
                <a:solidFill>
                  <a:srgbClr val="007C6A"/>
                </a:solidFill>
                <a:latin typeface="Arial" panose="020B0604020202020204" pitchFamily="34" charset="0"/>
                <a:ea typeface="微软雅黑" panose="020B0503020204020204" pitchFamily="34" charset="-122"/>
                <a:sym typeface="Arial" panose="020B0604020202020204" pitchFamily="34" charset="0"/>
              </a:rPr>
              <a:t>对数据高可扩展性的</a:t>
            </a:r>
          </a:p>
        </p:txBody>
      </p:sp>
      <p:sp>
        <p:nvSpPr>
          <p:cNvPr id="15" name="文本框 14"/>
          <p:cNvSpPr txBox="1"/>
          <p:nvPr/>
        </p:nvSpPr>
        <p:spPr>
          <a:xfrm>
            <a:off x="396626" y="2459210"/>
            <a:ext cx="8208912" cy="1477328"/>
          </a:xfrm>
          <a:prstGeom prst="rect">
            <a:avLst/>
          </a:prstGeom>
          <a:noFill/>
        </p:spPr>
        <p:txBody>
          <a:bodyPr wrap="square" lIns="91439" tIns="45720" rIns="91439" bIns="45720" rtlCol="0">
            <a:spAutoFit/>
          </a:bodyPr>
          <a:lstStyle/>
          <a:p>
            <a:pPr>
              <a:lnSpc>
                <a:spcPct val="150000"/>
              </a:lnSpc>
            </a:pPr>
            <a:r>
              <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 NoSQL</a:t>
            </a:r>
            <a:r>
              <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不适用场景</a:t>
            </a:r>
            <a:endParaRPr lang="zh-CN" altLang="en-US" sz="2000" dirty="0">
              <a:solidFill>
                <a:srgbClr val="007C6A"/>
              </a:solidFill>
            </a:endParaRPr>
          </a:p>
          <a:p>
            <a:pPr marL="342900" indent="-342900">
              <a:lnSpc>
                <a:spcPct val="150000"/>
              </a:lnSpc>
              <a:buFont typeface="Arial" panose="020B0604020202020204" pitchFamily="34" charset="0"/>
              <a:buChar char="•"/>
            </a:pPr>
            <a:r>
              <a:rPr lang="zh-CN" altLang="en-US" sz="2000" dirty="0">
                <a:solidFill>
                  <a:srgbClr val="007C6A"/>
                </a:solidFill>
                <a:latin typeface="Arial" panose="020B0604020202020204" pitchFamily="34" charset="0"/>
                <a:ea typeface="微软雅黑" panose="020B0503020204020204" pitchFamily="34" charset="-122"/>
                <a:sym typeface="Arial" panose="020B0604020202020204" pitchFamily="34" charset="0"/>
              </a:rPr>
              <a:t>需要事务支持</a:t>
            </a:r>
            <a:endParaRPr lang="en-US" altLang="zh-CN" sz="2000"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50000"/>
              </a:lnSpc>
              <a:buFont typeface="Arial" panose="020B0604020202020204" pitchFamily="34" charset="0"/>
              <a:buChar char="•"/>
            </a:pPr>
            <a:r>
              <a:rPr lang="zh-CN" altLang="en-US" sz="2000" dirty="0">
                <a:solidFill>
                  <a:srgbClr val="007C6A"/>
                </a:solidFill>
                <a:latin typeface="Arial" panose="020B0604020202020204" pitchFamily="34" charset="0"/>
                <a:ea typeface="微软雅黑" panose="020B0503020204020204" pitchFamily="34" charset="-122"/>
                <a:sym typeface="Arial" panose="020B0604020202020204" pitchFamily="34" charset="0"/>
              </a:rPr>
              <a:t>基于</a:t>
            </a:r>
            <a:r>
              <a:rPr lang="en-US" altLang="zh-CN" sz="2000" dirty="0" err="1">
                <a:solidFill>
                  <a:srgbClr val="007C6A"/>
                </a:solidFill>
                <a:latin typeface="Arial" panose="020B0604020202020204" pitchFamily="34" charset="0"/>
                <a:ea typeface="微软雅黑" panose="020B0503020204020204" pitchFamily="34" charset="-122"/>
                <a:sym typeface="Arial" panose="020B0604020202020204" pitchFamily="34" charset="0"/>
              </a:rPr>
              <a:t>sql</a:t>
            </a:r>
            <a:r>
              <a:rPr lang="zh-CN" altLang="en-US" sz="2000" dirty="0">
                <a:solidFill>
                  <a:srgbClr val="007C6A"/>
                </a:solidFill>
                <a:latin typeface="Arial" panose="020B0604020202020204" pitchFamily="34" charset="0"/>
                <a:ea typeface="微软雅黑" panose="020B0503020204020204" pitchFamily="34" charset="-122"/>
                <a:sym typeface="Arial" panose="020B0604020202020204" pitchFamily="34" charset="0"/>
              </a:rPr>
              <a:t>的结构化查询存储，处理复杂的关系</a:t>
            </a:r>
            <a:r>
              <a:rPr lang="en-US" altLang="zh-CN" sz="2000" dirty="0">
                <a:solidFill>
                  <a:srgbClr val="007C6A"/>
                </a:solidFill>
                <a:latin typeface="Arial" panose="020B0604020202020204" pitchFamily="34" charset="0"/>
                <a:ea typeface="微软雅黑" panose="020B0503020204020204" pitchFamily="34" charset="-122"/>
                <a:sym typeface="Arial" panose="020B0604020202020204" pitchFamily="34" charset="0"/>
              </a:rPr>
              <a:t>,</a:t>
            </a:r>
            <a:r>
              <a:rPr lang="zh-CN" altLang="en-US" sz="2000" dirty="0">
                <a:solidFill>
                  <a:srgbClr val="007C6A"/>
                </a:solidFill>
                <a:latin typeface="Arial" panose="020B0604020202020204" pitchFamily="34" charset="0"/>
                <a:ea typeface="微软雅黑" panose="020B0503020204020204" pitchFamily="34" charset="-122"/>
                <a:sym typeface="Arial" panose="020B0604020202020204" pitchFamily="34" charset="0"/>
              </a:rPr>
              <a:t>需要即席查询。</a:t>
            </a:r>
            <a:endParaRPr lang="en-US" altLang="zh-CN" sz="2000"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矩形 15"/>
          <p:cNvSpPr/>
          <p:nvPr/>
        </p:nvSpPr>
        <p:spPr>
          <a:xfrm>
            <a:off x="396626" y="4365485"/>
            <a:ext cx="7585731" cy="461665"/>
          </a:xfrm>
          <a:prstGeom prst="rect">
            <a:avLst/>
          </a:prstGeom>
        </p:spPr>
        <p:txBody>
          <a:bodyPr wrap="none">
            <a:spAutoFit/>
          </a:bodyPr>
          <a:lstStyle/>
          <a:p>
            <a:r>
              <a:rPr lang="en-US" altLang="zh-CN" sz="2400" b="1" dirty="0">
                <a:solidFill>
                  <a:srgbClr val="C00000"/>
                </a:solidFill>
                <a:latin typeface="Arial" panose="020B0604020202020204" pitchFamily="34" charset="0"/>
                <a:ea typeface="微软雅黑" panose="020B0503020204020204" pitchFamily="34" charset="-122"/>
                <a:sym typeface="Arial" panose="020B0604020202020204" pitchFamily="34" charset="0"/>
              </a:rPr>
              <a:t> </a:t>
            </a:r>
            <a:r>
              <a:rPr lang="zh-CN" altLang="en-US" sz="2400" b="1" dirty="0">
                <a:solidFill>
                  <a:srgbClr val="C00000"/>
                </a:solidFill>
                <a:latin typeface="Arial" panose="020B0604020202020204" pitchFamily="34" charset="0"/>
                <a:ea typeface="微软雅黑" panose="020B0503020204020204" pitchFamily="34" charset="-122"/>
                <a:sym typeface="Arial" panose="020B0604020202020204" pitchFamily="34" charset="0"/>
              </a:rPr>
              <a:t>用不着</a:t>
            </a:r>
            <a:r>
              <a:rPr lang="en-US" altLang="zh-CN" sz="2400" b="1" dirty="0" err="1">
                <a:solidFill>
                  <a:srgbClr val="C00000"/>
                </a:solidFill>
                <a:latin typeface="Arial" panose="020B0604020202020204" pitchFamily="34" charset="0"/>
                <a:ea typeface="微软雅黑" panose="020B0503020204020204" pitchFamily="34" charset="-122"/>
                <a:sym typeface="Arial" panose="020B0604020202020204" pitchFamily="34" charset="0"/>
              </a:rPr>
              <a:t>sql</a:t>
            </a:r>
            <a:r>
              <a:rPr lang="zh-CN" altLang="en-US" sz="2400" b="1" dirty="0">
                <a:solidFill>
                  <a:srgbClr val="C00000"/>
                </a:solidFill>
                <a:latin typeface="Arial" panose="020B0604020202020204" pitchFamily="34" charset="0"/>
                <a:ea typeface="微软雅黑" panose="020B0503020204020204" pitchFamily="34" charset="-122"/>
                <a:sym typeface="Arial" panose="020B0604020202020204" pitchFamily="34" charset="0"/>
              </a:rPr>
              <a:t>的和用了</a:t>
            </a:r>
            <a:r>
              <a:rPr lang="en-US" altLang="zh-CN" sz="2400" b="1" dirty="0" err="1">
                <a:solidFill>
                  <a:srgbClr val="C00000"/>
                </a:solidFill>
                <a:latin typeface="Arial" panose="020B0604020202020204" pitchFamily="34" charset="0"/>
                <a:ea typeface="微软雅黑" panose="020B0503020204020204" pitchFamily="34" charset="-122"/>
                <a:sym typeface="Arial" panose="020B0604020202020204" pitchFamily="34" charset="0"/>
              </a:rPr>
              <a:t>sql</a:t>
            </a:r>
            <a:r>
              <a:rPr lang="zh-CN" altLang="en-US" sz="2400" b="1" dirty="0">
                <a:solidFill>
                  <a:srgbClr val="C00000"/>
                </a:solidFill>
                <a:latin typeface="Arial" panose="020B0604020202020204" pitchFamily="34" charset="0"/>
                <a:ea typeface="微软雅黑" panose="020B0503020204020204" pitchFamily="34" charset="-122"/>
                <a:sym typeface="Arial" panose="020B0604020202020204" pitchFamily="34" charset="0"/>
              </a:rPr>
              <a:t>也不行的情况，请考虑用</a:t>
            </a:r>
            <a:r>
              <a:rPr lang="en-US" altLang="zh-CN" sz="2400" b="1" dirty="0" err="1">
                <a:solidFill>
                  <a:srgbClr val="C00000"/>
                </a:solidFill>
                <a:latin typeface="Arial" panose="020B0604020202020204" pitchFamily="34" charset="0"/>
                <a:ea typeface="微软雅黑" panose="020B0503020204020204" pitchFamily="34" charset="-122"/>
                <a:sym typeface="Arial" panose="020B0604020202020204" pitchFamily="34" charset="0"/>
              </a:rPr>
              <a:t>NoSql</a:t>
            </a:r>
            <a:endParaRPr lang="en-US" altLang="zh-CN" sz="2400" b="1" dirty="0">
              <a:solidFill>
                <a:srgbClr val="C00000"/>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事务</a:t>
            </a:r>
            <a:endParaRPr lang="en-US" altLang="zh-CN" sz="2000" dirty="0">
              <a:effectLst>
                <a:outerShdw blurRad="38100" dist="19050" dir="2700000" algn="tl" rotWithShape="0">
                  <a:schemeClr val="dk1">
                    <a:alpha val="40000"/>
                  </a:schemeClr>
                </a:outerShdw>
              </a:effectLst>
            </a:endParaRPr>
          </a:p>
        </p:txBody>
      </p:sp>
      <p:sp>
        <p:nvSpPr>
          <p:cNvPr id="33" name="矩形 32"/>
          <p:cNvSpPr/>
          <p:nvPr/>
        </p:nvSpPr>
        <p:spPr>
          <a:xfrm>
            <a:off x="323528" y="443137"/>
            <a:ext cx="2696572" cy="461665"/>
          </a:xfrm>
          <a:prstGeom prst="rect">
            <a:avLst/>
          </a:prstGeom>
        </p:spPr>
        <p:txBody>
          <a:bodyPr wrap="none">
            <a:spAutoFit/>
          </a:bodyPr>
          <a:lstStyle/>
          <a:p>
            <a:pPr marL="342900" indent="-342900">
              <a:buFont typeface="Wingdings" panose="05000000000000000000" pitchFamily="2" charset="2"/>
              <a:buChar char="Ø"/>
            </a:pPr>
            <a:r>
              <a:rPr lang="zh-CN" altLang="en-US" sz="2400" b="1">
                <a:solidFill>
                  <a:srgbClr val="007C6A"/>
                </a:solidFill>
                <a:latin typeface="Verdana" panose="020B0604030504040204" pitchFamily="34" charset="0"/>
              </a:rPr>
              <a:t>事务的错误处理</a:t>
            </a:r>
            <a:endParaRPr lang="en-US" altLang="zh-CN" sz="2400" b="1">
              <a:solidFill>
                <a:srgbClr val="007C6A"/>
              </a:solidFill>
              <a:latin typeface="Verdana" panose="020B0604030504040204" pitchFamily="34" charset="0"/>
            </a:endParaRPr>
          </a:p>
        </p:txBody>
      </p:sp>
      <p:sp>
        <p:nvSpPr>
          <p:cNvPr id="34" name="右箭头 2"/>
          <p:cNvSpPr/>
          <p:nvPr/>
        </p:nvSpPr>
        <p:spPr>
          <a:xfrm>
            <a:off x="1369121" y="3192516"/>
            <a:ext cx="3312366"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组队阶段</a:t>
            </a:r>
          </a:p>
        </p:txBody>
      </p:sp>
      <p:sp>
        <p:nvSpPr>
          <p:cNvPr id="35" name="右箭头 3"/>
          <p:cNvSpPr/>
          <p:nvPr/>
        </p:nvSpPr>
        <p:spPr>
          <a:xfrm>
            <a:off x="4681487" y="3192516"/>
            <a:ext cx="3233005" cy="648072"/>
          </a:xfrm>
          <a:prstGeom prst="rightArrow">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执行阶段</a:t>
            </a:r>
          </a:p>
        </p:txBody>
      </p:sp>
      <p:sp>
        <p:nvSpPr>
          <p:cNvPr id="36" name="矩形 35"/>
          <p:cNvSpPr/>
          <p:nvPr/>
        </p:nvSpPr>
        <p:spPr>
          <a:xfrm>
            <a:off x="5024769" y="4495459"/>
            <a:ext cx="1441420" cy="461665"/>
          </a:xfrm>
          <a:prstGeom prst="rect">
            <a:avLst/>
          </a:prstGeom>
        </p:spPr>
        <p:txBody>
          <a:bodyPr wrap="none">
            <a:spAutoFit/>
          </a:bodyPr>
          <a:lstStyle/>
          <a:p>
            <a:r>
              <a:rPr lang="en-US" altLang="zh-CN" sz="2400" b="1">
                <a:solidFill>
                  <a:srgbClr val="007C6A"/>
                </a:solidFill>
                <a:latin typeface="Verdana" panose="020B0604030504040204" pitchFamily="34" charset="0"/>
              </a:rPr>
              <a:t>discard</a:t>
            </a:r>
          </a:p>
        </p:txBody>
      </p:sp>
      <p:cxnSp>
        <p:nvCxnSpPr>
          <p:cNvPr id="37" name="直接连接符 36"/>
          <p:cNvCxnSpPr/>
          <p:nvPr/>
        </p:nvCxnSpPr>
        <p:spPr>
          <a:xfrm>
            <a:off x="4670956" y="2468451"/>
            <a:ext cx="0" cy="1424217"/>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1343214" y="2635692"/>
            <a:ext cx="0" cy="1424217"/>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39" name="组合 38"/>
          <p:cNvGrpSpPr/>
          <p:nvPr/>
        </p:nvGrpSpPr>
        <p:grpSpPr>
          <a:xfrm>
            <a:off x="1388069" y="2904484"/>
            <a:ext cx="3205161" cy="366785"/>
            <a:chOff x="1431234" y="3966658"/>
            <a:chExt cx="3205161" cy="366785"/>
          </a:xfrm>
        </p:grpSpPr>
        <p:sp>
          <p:nvSpPr>
            <p:cNvPr id="40" name="矩形 39"/>
            <p:cNvSpPr/>
            <p:nvPr/>
          </p:nvSpPr>
          <p:spPr>
            <a:xfrm>
              <a:off x="1431234" y="3967881"/>
              <a:ext cx="792088" cy="353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41" name="矩形 40"/>
            <p:cNvSpPr/>
            <p:nvPr/>
          </p:nvSpPr>
          <p:spPr>
            <a:xfrm>
              <a:off x="3053304" y="3966658"/>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t>
              </a:r>
              <a:endParaRPr lang="zh-CN" altLang="en-US"/>
            </a:p>
          </p:txBody>
        </p:sp>
        <p:sp>
          <p:nvSpPr>
            <p:cNvPr id="42" name="矩形 41"/>
            <p:cNvSpPr/>
            <p:nvPr/>
          </p:nvSpPr>
          <p:spPr>
            <a:xfrm>
              <a:off x="2241348" y="3973403"/>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43" name="矩形 42"/>
            <p:cNvSpPr/>
            <p:nvPr/>
          </p:nvSpPr>
          <p:spPr>
            <a:xfrm>
              <a:off x="3844307" y="3966658"/>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grpSp>
      <p:sp>
        <p:nvSpPr>
          <p:cNvPr id="44" name="右箭头 13"/>
          <p:cNvSpPr/>
          <p:nvPr/>
        </p:nvSpPr>
        <p:spPr>
          <a:xfrm rot="16200000">
            <a:off x="2385400" y="2415634"/>
            <a:ext cx="472917" cy="5811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864528" y="2032396"/>
            <a:ext cx="1047082" cy="461665"/>
          </a:xfrm>
          <a:prstGeom prst="rect">
            <a:avLst/>
          </a:prstGeom>
        </p:spPr>
        <p:txBody>
          <a:bodyPr wrap="none">
            <a:spAutoFit/>
          </a:bodyPr>
          <a:lstStyle/>
          <a:p>
            <a:r>
              <a:rPr lang="en-US" altLang="zh-CN" sz="2400" b="1">
                <a:solidFill>
                  <a:srgbClr val="007C6A"/>
                </a:solidFill>
                <a:latin typeface="Verdana" panose="020B0604030504040204" pitchFamily="34" charset="0"/>
              </a:rPr>
              <a:t>Multi</a:t>
            </a:r>
          </a:p>
        </p:txBody>
      </p:sp>
      <p:sp>
        <p:nvSpPr>
          <p:cNvPr id="46" name="乘号 45"/>
          <p:cNvSpPr/>
          <p:nvPr/>
        </p:nvSpPr>
        <p:spPr>
          <a:xfrm>
            <a:off x="4304965" y="4369055"/>
            <a:ext cx="691079" cy="714474"/>
          </a:xfrm>
          <a:prstGeom prst="mathMultiply">
            <a:avLst>
              <a:gd name="adj1" fmla="val 17929"/>
            </a:avLst>
          </a:prstGeom>
          <a:solidFill>
            <a:srgbClr val="C000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7" name="组合 46"/>
          <p:cNvGrpSpPr/>
          <p:nvPr/>
        </p:nvGrpSpPr>
        <p:grpSpPr>
          <a:xfrm>
            <a:off x="4676584" y="2898350"/>
            <a:ext cx="3205161" cy="367397"/>
            <a:chOff x="4994799" y="1553958"/>
            <a:chExt cx="3205161" cy="367397"/>
          </a:xfrm>
          <a:solidFill>
            <a:schemeClr val="bg1">
              <a:lumMod val="75000"/>
            </a:schemeClr>
          </a:solidFill>
        </p:grpSpPr>
        <p:sp>
          <p:nvSpPr>
            <p:cNvPr id="48" name="矩形 47"/>
            <p:cNvSpPr/>
            <p:nvPr/>
          </p:nvSpPr>
          <p:spPr>
            <a:xfrm>
              <a:off x="4994799" y="1559833"/>
              <a:ext cx="792088" cy="361521"/>
            </a:xfrm>
            <a:prstGeom prst="rect">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49" name="矩形 48"/>
            <p:cNvSpPr/>
            <p:nvPr/>
          </p:nvSpPr>
          <p:spPr>
            <a:xfrm>
              <a:off x="6616869" y="1553958"/>
              <a:ext cx="792088" cy="360040"/>
            </a:xfrm>
            <a:prstGeom prst="rect">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t>
              </a:r>
              <a:endParaRPr lang="zh-CN" altLang="en-US"/>
            </a:p>
          </p:txBody>
        </p:sp>
        <p:sp>
          <p:nvSpPr>
            <p:cNvPr id="50" name="矩形 49"/>
            <p:cNvSpPr/>
            <p:nvPr/>
          </p:nvSpPr>
          <p:spPr>
            <a:xfrm>
              <a:off x="5805834" y="1561315"/>
              <a:ext cx="792088" cy="360040"/>
            </a:xfrm>
            <a:prstGeom prst="rect">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get xx</a:t>
              </a:r>
              <a:endParaRPr lang="zh-CN" altLang="en-US"/>
            </a:p>
          </p:txBody>
        </p:sp>
        <p:sp>
          <p:nvSpPr>
            <p:cNvPr id="51" name="矩形 50"/>
            <p:cNvSpPr/>
            <p:nvPr/>
          </p:nvSpPr>
          <p:spPr>
            <a:xfrm>
              <a:off x="7407872" y="1553958"/>
              <a:ext cx="792088" cy="360040"/>
            </a:xfrm>
            <a:prstGeom prst="rect">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grpSp>
      <p:sp>
        <p:nvSpPr>
          <p:cNvPr id="52" name="矩形 51"/>
          <p:cNvSpPr/>
          <p:nvPr/>
        </p:nvSpPr>
        <p:spPr>
          <a:xfrm>
            <a:off x="2243339" y="2185925"/>
            <a:ext cx="843501" cy="369332"/>
          </a:xfrm>
          <a:prstGeom prst="rect">
            <a:avLst/>
          </a:prstGeom>
        </p:spPr>
        <p:txBody>
          <a:bodyPr wrap="none">
            <a:spAutoFit/>
          </a:bodyPr>
          <a:lstStyle/>
          <a:p>
            <a:r>
              <a:rPr lang="en-US" altLang="zh-CN" b="1">
                <a:solidFill>
                  <a:srgbClr val="007C6A"/>
                </a:solidFill>
                <a:latin typeface="Verdana" panose="020B0604030504040204" pitchFamily="34" charset="0"/>
              </a:rPr>
              <a:t>error</a:t>
            </a:r>
          </a:p>
        </p:txBody>
      </p:sp>
      <p:sp>
        <p:nvSpPr>
          <p:cNvPr id="53" name="右箭头 22"/>
          <p:cNvSpPr/>
          <p:nvPr/>
        </p:nvSpPr>
        <p:spPr>
          <a:xfrm rot="5400000">
            <a:off x="4381912" y="3956906"/>
            <a:ext cx="599149" cy="5811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403418" y="1058995"/>
            <a:ext cx="8561070" cy="830997"/>
          </a:xfrm>
          <a:prstGeom prst="rect">
            <a:avLst/>
          </a:prstGeom>
        </p:spPr>
        <p:txBody>
          <a:bodyPr wrap="square">
            <a:spAutoFit/>
          </a:bodyPr>
          <a:lstStyle/>
          <a:p>
            <a:r>
              <a:rPr lang="zh-CN" altLang="en-US" sz="2400" b="1">
                <a:solidFill>
                  <a:srgbClr val="007C6A"/>
                </a:solidFill>
                <a:latin typeface="Verdana" panose="020B0604030504040204" pitchFamily="34" charset="0"/>
              </a:rPr>
              <a:t>组队中某个命令出现了报告错误，执行时整个的所有队列会都会被取消。</a:t>
            </a:r>
            <a:endParaRPr lang="en-US" altLang="zh-CN" sz="2400" b="1">
              <a:solidFill>
                <a:srgbClr val="007C6A"/>
              </a:solidFill>
              <a:latin typeface="Verdana" panose="020B0604030504040204" pitchFamily="34" charset="0"/>
            </a:endParaRPr>
          </a:p>
        </p:txBody>
      </p:sp>
      <p:sp>
        <p:nvSpPr>
          <p:cNvPr id="55" name="矩形 54"/>
          <p:cNvSpPr/>
          <p:nvPr/>
        </p:nvSpPr>
        <p:spPr>
          <a:xfrm>
            <a:off x="4211960" y="2123930"/>
            <a:ext cx="986167" cy="461665"/>
          </a:xfrm>
          <a:prstGeom prst="rect">
            <a:avLst/>
          </a:prstGeom>
        </p:spPr>
        <p:txBody>
          <a:bodyPr wrap="none">
            <a:spAutoFit/>
          </a:bodyPr>
          <a:lstStyle/>
          <a:p>
            <a:r>
              <a:rPr lang="en-US" altLang="zh-CN" sz="2400" b="1">
                <a:solidFill>
                  <a:srgbClr val="007C6A"/>
                </a:solidFill>
                <a:latin typeface="Verdana" panose="020B0604030504040204" pitchFamily="34" charset="0"/>
              </a:rPr>
              <a:t>Exec</a:t>
            </a:r>
          </a:p>
        </p:txBody>
      </p:sp>
    </p:spTree>
    <p:custDataLst>
      <p:tags r:id="rId1"/>
    </p:custData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事务</a:t>
            </a:r>
            <a:endParaRPr lang="en-US" altLang="zh-CN" sz="2000" dirty="0">
              <a:effectLst>
                <a:outerShdw blurRad="38100" dist="19050" dir="2700000" algn="tl" rotWithShape="0">
                  <a:schemeClr val="dk1">
                    <a:alpha val="40000"/>
                  </a:schemeClr>
                </a:outerShdw>
              </a:effectLst>
            </a:endParaRPr>
          </a:p>
        </p:txBody>
      </p:sp>
      <p:sp>
        <p:nvSpPr>
          <p:cNvPr id="26" name="矩形 25"/>
          <p:cNvSpPr/>
          <p:nvPr/>
        </p:nvSpPr>
        <p:spPr>
          <a:xfrm>
            <a:off x="230763" y="503108"/>
            <a:ext cx="2696572" cy="461665"/>
          </a:xfrm>
          <a:prstGeom prst="rect">
            <a:avLst/>
          </a:prstGeom>
        </p:spPr>
        <p:txBody>
          <a:bodyPr wrap="none">
            <a:spAutoFit/>
          </a:bodyPr>
          <a:lstStyle/>
          <a:p>
            <a:pPr marL="342900" indent="-342900">
              <a:buFont typeface="Wingdings" panose="05000000000000000000" pitchFamily="2" charset="2"/>
              <a:buChar char="Ø"/>
            </a:pPr>
            <a:r>
              <a:rPr lang="zh-CN" altLang="en-US" sz="2400" b="1">
                <a:solidFill>
                  <a:srgbClr val="007C6A"/>
                </a:solidFill>
                <a:latin typeface="Verdana" panose="020B0604030504040204" pitchFamily="34" charset="0"/>
              </a:rPr>
              <a:t>事务的错误处理</a:t>
            </a:r>
            <a:endParaRPr lang="en-US" altLang="zh-CN" sz="2400" b="1">
              <a:solidFill>
                <a:srgbClr val="007C6A"/>
              </a:solidFill>
              <a:latin typeface="Verdana" panose="020B0604030504040204" pitchFamily="34" charset="0"/>
            </a:endParaRPr>
          </a:p>
        </p:txBody>
      </p:sp>
      <p:sp>
        <p:nvSpPr>
          <p:cNvPr id="27" name="右箭头 2"/>
          <p:cNvSpPr/>
          <p:nvPr/>
        </p:nvSpPr>
        <p:spPr>
          <a:xfrm>
            <a:off x="1276356" y="3252487"/>
            <a:ext cx="3312366"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组队阶段</a:t>
            </a:r>
          </a:p>
        </p:txBody>
      </p:sp>
      <p:sp>
        <p:nvSpPr>
          <p:cNvPr id="28" name="右箭头 3"/>
          <p:cNvSpPr/>
          <p:nvPr/>
        </p:nvSpPr>
        <p:spPr>
          <a:xfrm>
            <a:off x="4588722" y="3252487"/>
            <a:ext cx="3233005" cy="648072"/>
          </a:xfrm>
          <a:prstGeom prst="rightArrow">
            <a:avLst/>
          </a:prstGeom>
          <a:solidFill>
            <a:srgbClr val="007C6A"/>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执行阶段</a:t>
            </a:r>
          </a:p>
        </p:txBody>
      </p:sp>
      <p:sp>
        <p:nvSpPr>
          <p:cNvPr id="29" name="矩形 28"/>
          <p:cNvSpPr/>
          <p:nvPr/>
        </p:nvSpPr>
        <p:spPr>
          <a:xfrm>
            <a:off x="4932004" y="4555430"/>
            <a:ext cx="1441420" cy="461665"/>
          </a:xfrm>
          <a:prstGeom prst="rect">
            <a:avLst/>
          </a:prstGeom>
        </p:spPr>
        <p:txBody>
          <a:bodyPr wrap="none">
            <a:spAutoFit/>
          </a:bodyPr>
          <a:lstStyle/>
          <a:p>
            <a:r>
              <a:rPr lang="en-US" altLang="zh-CN" sz="2400" b="1">
                <a:solidFill>
                  <a:srgbClr val="007C6A"/>
                </a:solidFill>
                <a:latin typeface="Verdana" panose="020B0604030504040204" pitchFamily="34" charset="0"/>
              </a:rPr>
              <a:t>discard</a:t>
            </a:r>
          </a:p>
        </p:txBody>
      </p:sp>
      <p:cxnSp>
        <p:nvCxnSpPr>
          <p:cNvPr id="30" name="直接连接符 29"/>
          <p:cNvCxnSpPr/>
          <p:nvPr/>
        </p:nvCxnSpPr>
        <p:spPr>
          <a:xfrm>
            <a:off x="4578191" y="2528422"/>
            <a:ext cx="0" cy="1424217"/>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1250449" y="2695663"/>
            <a:ext cx="0" cy="1424217"/>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32" name="组合 31"/>
          <p:cNvGrpSpPr/>
          <p:nvPr/>
        </p:nvGrpSpPr>
        <p:grpSpPr>
          <a:xfrm>
            <a:off x="1295304" y="2964455"/>
            <a:ext cx="3205161" cy="366785"/>
            <a:chOff x="1431234" y="3966658"/>
            <a:chExt cx="3205161" cy="366785"/>
          </a:xfrm>
        </p:grpSpPr>
        <p:sp>
          <p:nvSpPr>
            <p:cNvPr id="56" name="矩形 55"/>
            <p:cNvSpPr/>
            <p:nvPr/>
          </p:nvSpPr>
          <p:spPr>
            <a:xfrm>
              <a:off x="1431234" y="3967881"/>
              <a:ext cx="792088" cy="353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57" name="矩形 56"/>
            <p:cNvSpPr/>
            <p:nvPr/>
          </p:nvSpPr>
          <p:spPr>
            <a:xfrm>
              <a:off x="3053304" y="3966658"/>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t>
              </a:r>
              <a:endParaRPr lang="zh-CN" altLang="en-US"/>
            </a:p>
          </p:txBody>
        </p:sp>
        <p:sp>
          <p:nvSpPr>
            <p:cNvPr id="58" name="矩形 57"/>
            <p:cNvSpPr/>
            <p:nvPr/>
          </p:nvSpPr>
          <p:spPr>
            <a:xfrm>
              <a:off x="2241348" y="3973403"/>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59" name="矩形 58"/>
            <p:cNvSpPr/>
            <p:nvPr/>
          </p:nvSpPr>
          <p:spPr>
            <a:xfrm>
              <a:off x="3844307" y="3966658"/>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grpSp>
      <p:sp>
        <p:nvSpPr>
          <p:cNvPr id="60" name="右箭头 12"/>
          <p:cNvSpPr/>
          <p:nvPr/>
        </p:nvSpPr>
        <p:spPr>
          <a:xfrm rot="16200000">
            <a:off x="6322639" y="2438630"/>
            <a:ext cx="472917" cy="5811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771763" y="2092367"/>
            <a:ext cx="1047082" cy="461665"/>
          </a:xfrm>
          <a:prstGeom prst="rect">
            <a:avLst/>
          </a:prstGeom>
        </p:spPr>
        <p:txBody>
          <a:bodyPr wrap="none">
            <a:spAutoFit/>
          </a:bodyPr>
          <a:lstStyle/>
          <a:p>
            <a:r>
              <a:rPr lang="en-US" altLang="zh-CN" sz="2400" b="1">
                <a:solidFill>
                  <a:srgbClr val="007C6A"/>
                </a:solidFill>
                <a:latin typeface="Verdana" panose="020B0604030504040204" pitchFamily="34" charset="0"/>
              </a:rPr>
              <a:t>Multi</a:t>
            </a:r>
          </a:p>
        </p:txBody>
      </p:sp>
      <p:sp>
        <p:nvSpPr>
          <p:cNvPr id="62" name="乘号 61"/>
          <p:cNvSpPr/>
          <p:nvPr/>
        </p:nvSpPr>
        <p:spPr>
          <a:xfrm>
            <a:off x="4212200" y="4429026"/>
            <a:ext cx="691079" cy="714474"/>
          </a:xfrm>
          <a:prstGeom prst="mathMultiply">
            <a:avLst>
              <a:gd name="adj1" fmla="val 17929"/>
            </a:avLst>
          </a:prstGeom>
          <a:solidFill>
            <a:srgbClr val="C000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3" name="组合 62"/>
          <p:cNvGrpSpPr/>
          <p:nvPr/>
        </p:nvGrpSpPr>
        <p:grpSpPr>
          <a:xfrm>
            <a:off x="4583819" y="2964196"/>
            <a:ext cx="3208350" cy="364936"/>
            <a:chOff x="4994799" y="1559833"/>
            <a:chExt cx="3208350" cy="364936"/>
          </a:xfrm>
          <a:solidFill>
            <a:schemeClr val="bg1">
              <a:lumMod val="75000"/>
            </a:schemeClr>
          </a:solidFill>
        </p:grpSpPr>
        <p:sp>
          <p:nvSpPr>
            <p:cNvPr id="64" name="矩形 63"/>
            <p:cNvSpPr/>
            <p:nvPr/>
          </p:nvSpPr>
          <p:spPr>
            <a:xfrm>
              <a:off x="4994799" y="1559833"/>
              <a:ext cx="792088" cy="361521"/>
            </a:xfrm>
            <a:prstGeom prst="rect">
              <a:avLst/>
            </a:prstGeom>
            <a:solidFill>
              <a:srgbClr val="007C6A"/>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65" name="矩形 64"/>
            <p:cNvSpPr/>
            <p:nvPr/>
          </p:nvSpPr>
          <p:spPr>
            <a:xfrm>
              <a:off x="6603208" y="1561315"/>
              <a:ext cx="792088" cy="360040"/>
            </a:xfrm>
            <a:prstGeom prst="rect">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t>
              </a:r>
              <a:endParaRPr lang="zh-CN" altLang="en-US"/>
            </a:p>
          </p:txBody>
        </p:sp>
        <p:sp>
          <p:nvSpPr>
            <p:cNvPr id="66" name="矩形 65"/>
            <p:cNvSpPr/>
            <p:nvPr/>
          </p:nvSpPr>
          <p:spPr>
            <a:xfrm>
              <a:off x="5805834" y="1561315"/>
              <a:ext cx="792088" cy="360040"/>
            </a:xfrm>
            <a:prstGeom prst="rect">
              <a:avLst/>
            </a:prstGeom>
            <a:solidFill>
              <a:srgbClr val="007C6A"/>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67" name="矩形 66"/>
            <p:cNvSpPr/>
            <p:nvPr/>
          </p:nvSpPr>
          <p:spPr>
            <a:xfrm>
              <a:off x="7411061" y="1564729"/>
              <a:ext cx="792088" cy="360040"/>
            </a:xfrm>
            <a:prstGeom prst="rect">
              <a:avLst/>
            </a:prstGeom>
            <a:solidFill>
              <a:srgbClr val="007C6A"/>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grpSp>
      <p:sp>
        <p:nvSpPr>
          <p:cNvPr id="68" name="矩形 67"/>
          <p:cNvSpPr/>
          <p:nvPr/>
        </p:nvSpPr>
        <p:spPr>
          <a:xfrm>
            <a:off x="6146876" y="2191457"/>
            <a:ext cx="843501" cy="369332"/>
          </a:xfrm>
          <a:prstGeom prst="rect">
            <a:avLst/>
          </a:prstGeom>
        </p:spPr>
        <p:txBody>
          <a:bodyPr wrap="none">
            <a:spAutoFit/>
          </a:bodyPr>
          <a:lstStyle/>
          <a:p>
            <a:r>
              <a:rPr lang="en-US" altLang="zh-CN" b="1">
                <a:solidFill>
                  <a:srgbClr val="007C6A"/>
                </a:solidFill>
                <a:latin typeface="Verdana" panose="020B0604030504040204" pitchFamily="34" charset="0"/>
              </a:rPr>
              <a:t>error</a:t>
            </a:r>
          </a:p>
        </p:txBody>
      </p:sp>
      <p:sp>
        <p:nvSpPr>
          <p:cNvPr id="69" name="右箭头 21"/>
          <p:cNvSpPr/>
          <p:nvPr/>
        </p:nvSpPr>
        <p:spPr>
          <a:xfrm rot="5400000">
            <a:off x="4289147" y="4016877"/>
            <a:ext cx="599149" cy="5811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p:cNvSpPr/>
          <p:nvPr/>
        </p:nvSpPr>
        <p:spPr>
          <a:xfrm>
            <a:off x="310653" y="1118966"/>
            <a:ext cx="8561070" cy="830997"/>
          </a:xfrm>
          <a:prstGeom prst="rect">
            <a:avLst/>
          </a:prstGeom>
        </p:spPr>
        <p:txBody>
          <a:bodyPr wrap="square">
            <a:spAutoFit/>
          </a:bodyPr>
          <a:lstStyle/>
          <a:p>
            <a:r>
              <a:rPr lang="zh-CN" altLang="en-US" sz="2400" b="1">
                <a:solidFill>
                  <a:srgbClr val="007C6A"/>
                </a:solidFill>
                <a:latin typeface="Verdana" panose="020B0604030504040204" pitchFamily="34" charset="0"/>
              </a:rPr>
              <a:t>如果执行阶段某个命令报出了错误，则只有报错的命令不会被执行，而其他的命令都会执行，不会回滚。</a:t>
            </a:r>
            <a:endParaRPr lang="en-US" altLang="zh-CN" sz="2400" b="1">
              <a:solidFill>
                <a:srgbClr val="007C6A"/>
              </a:solidFill>
              <a:latin typeface="Verdana" panose="020B0604030504040204" pitchFamily="34" charset="0"/>
            </a:endParaRPr>
          </a:p>
        </p:txBody>
      </p:sp>
      <p:sp>
        <p:nvSpPr>
          <p:cNvPr id="71" name="矩形 70"/>
          <p:cNvSpPr/>
          <p:nvPr/>
        </p:nvSpPr>
        <p:spPr>
          <a:xfrm>
            <a:off x="4119195" y="2183901"/>
            <a:ext cx="986167" cy="461665"/>
          </a:xfrm>
          <a:prstGeom prst="rect">
            <a:avLst/>
          </a:prstGeom>
        </p:spPr>
        <p:txBody>
          <a:bodyPr wrap="none">
            <a:spAutoFit/>
          </a:bodyPr>
          <a:lstStyle/>
          <a:p>
            <a:r>
              <a:rPr lang="en-US" altLang="zh-CN" sz="2400" b="1">
                <a:solidFill>
                  <a:srgbClr val="007C6A"/>
                </a:solidFill>
                <a:latin typeface="Verdana" panose="020B0604030504040204" pitchFamily="34" charset="0"/>
              </a:rPr>
              <a:t>Exec</a:t>
            </a:r>
          </a:p>
        </p:txBody>
      </p:sp>
    </p:spTree>
    <p:custDataLst>
      <p:tags r:id="rId1"/>
    </p:custData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事务</a:t>
            </a:r>
            <a:endParaRPr lang="en-US" altLang="zh-CN" sz="2000" dirty="0">
              <a:effectLst>
                <a:outerShdw blurRad="38100" dist="19050" dir="2700000" algn="tl" rotWithShape="0">
                  <a:schemeClr val="dk1">
                    <a:alpha val="40000"/>
                  </a:schemeClr>
                </a:outerShdw>
              </a:effectLst>
            </a:endParaRPr>
          </a:p>
        </p:txBody>
      </p:sp>
      <p:sp>
        <p:nvSpPr>
          <p:cNvPr id="33" name="矩形 32"/>
          <p:cNvSpPr/>
          <p:nvPr/>
        </p:nvSpPr>
        <p:spPr>
          <a:xfrm>
            <a:off x="271189" y="507325"/>
            <a:ext cx="3005951" cy="461665"/>
          </a:xfrm>
          <a:prstGeom prst="rect">
            <a:avLst/>
          </a:prstGeom>
        </p:spPr>
        <p:txBody>
          <a:bodyPr wrap="none">
            <a:spAutoFit/>
          </a:bodyPr>
          <a:lstStyle/>
          <a:p>
            <a:pPr marL="342900" indent="-342900">
              <a:buFont typeface="Wingdings" panose="05000000000000000000" pitchFamily="2" charset="2"/>
              <a:buChar char="Ø"/>
            </a:pPr>
            <a:r>
              <a:rPr lang="zh-CN" altLang="en-US" sz="2400" b="1">
                <a:solidFill>
                  <a:srgbClr val="007C6A"/>
                </a:solidFill>
                <a:latin typeface="Verdana" panose="020B0604030504040204" pitchFamily="34" charset="0"/>
              </a:rPr>
              <a:t>为什么要做成事务</a:t>
            </a:r>
            <a:endParaRPr lang="en-US" altLang="zh-CN" sz="2400" b="1">
              <a:solidFill>
                <a:srgbClr val="007C6A"/>
              </a:solidFill>
              <a:latin typeface="Verdana" panose="020B0604030504040204" pitchFamily="34" charset="0"/>
            </a:endParaRPr>
          </a:p>
        </p:txBody>
      </p:sp>
      <p:sp>
        <p:nvSpPr>
          <p:cNvPr id="34" name="矩形 33"/>
          <p:cNvSpPr/>
          <p:nvPr/>
        </p:nvSpPr>
        <p:spPr>
          <a:xfrm>
            <a:off x="523897" y="1371421"/>
            <a:ext cx="8561070" cy="1200329"/>
          </a:xfrm>
          <a:prstGeom prst="rect">
            <a:avLst/>
          </a:prstGeom>
        </p:spPr>
        <p:txBody>
          <a:bodyPr wrap="square">
            <a:spAutoFit/>
          </a:bodyPr>
          <a:lstStyle/>
          <a:p>
            <a:r>
              <a:rPr lang="zh-CN" altLang="en-US" sz="2400" b="1" dirty="0">
                <a:solidFill>
                  <a:srgbClr val="007C6A"/>
                </a:solidFill>
                <a:latin typeface="Verdana" panose="020B0604030504040204" pitchFamily="34" charset="0"/>
              </a:rPr>
              <a:t>想想一个场景：</a:t>
            </a:r>
            <a:endParaRPr lang="en-US" altLang="zh-CN" sz="2400" b="1" dirty="0">
              <a:solidFill>
                <a:srgbClr val="007C6A"/>
              </a:solidFill>
              <a:latin typeface="Verdana" panose="020B0604030504040204" pitchFamily="34" charset="0"/>
            </a:endParaRPr>
          </a:p>
          <a:p>
            <a:endParaRPr lang="en-US" altLang="zh-CN" sz="2400" b="1" dirty="0">
              <a:solidFill>
                <a:srgbClr val="007C6A"/>
              </a:solidFill>
              <a:latin typeface="Verdana" panose="020B0604030504040204" pitchFamily="34" charset="0"/>
            </a:endParaRPr>
          </a:p>
          <a:p>
            <a:r>
              <a:rPr lang="en-US" altLang="zh-CN" sz="2400" b="1" dirty="0">
                <a:solidFill>
                  <a:srgbClr val="007C6A"/>
                </a:solidFill>
                <a:latin typeface="Verdana" panose="020B0604030504040204" pitchFamily="34" charset="0"/>
              </a:rPr>
              <a:t>     </a:t>
            </a:r>
            <a:r>
              <a:rPr lang="zh-CN" altLang="en-US" sz="2400" b="1" dirty="0">
                <a:solidFill>
                  <a:srgbClr val="007C6A"/>
                </a:solidFill>
                <a:latin typeface="Verdana" panose="020B0604030504040204" pitchFamily="34" charset="0"/>
              </a:rPr>
              <a:t>有很多人有你的账户</a:t>
            </a:r>
            <a:r>
              <a:rPr lang="en-US" altLang="zh-CN" sz="2400" b="1" dirty="0">
                <a:solidFill>
                  <a:srgbClr val="007C6A"/>
                </a:solidFill>
                <a:latin typeface="Verdana" panose="020B0604030504040204" pitchFamily="34" charset="0"/>
              </a:rPr>
              <a:t>,</a:t>
            </a:r>
            <a:r>
              <a:rPr lang="zh-CN" altLang="en-US" sz="2400" b="1" dirty="0">
                <a:solidFill>
                  <a:srgbClr val="007C6A"/>
                </a:solidFill>
                <a:latin typeface="Verdana" panose="020B0604030504040204" pitchFamily="34" charset="0"/>
              </a:rPr>
              <a:t>同时去参加双十一抢购</a:t>
            </a:r>
            <a:endParaRPr lang="en-US" altLang="zh-CN" sz="2400" b="1" dirty="0">
              <a:solidFill>
                <a:srgbClr val="007C6A"/>
              </a:solidFill>
              <a:latin typeface="Verdana" panose="020B0604030504040204" pitchFamily="34" charset="0"/>
            </a:endParaRPr>
          </a:p>
        </p:txBody>
      </p:sp>
    </p:spTree>
    <p:custDataLst>
      <p:tags r:id="rId1"/>
    </p:custData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事务</a:t>
            </a:r>
            <a:endParaRPr lang="en-US" altLang="zh-CN" sz="2000" dirty="0">
              <a:effectLst>
                <a:outerShdw blurRad="38100" dist="19050" dir="2700000" algn="tl" rotWithShape="0">
                  <a:schemeClr val="dk1">
                    <a:alpha val="40000"/>
                  </a:schemeClr>
                </a:outerShdw>
              </a:effectLst>
            </a:endParaRPr>
          </a:p>
        </p:txBody>
      </p:sp>
      <p:sp>
        <p:nvSpPr>
          <p:cNvPr id="6" name="矩形 5"/>
          <p:cNvSpPr/>
          <p:nvPr/>
        </p:nvSpPr>
        <p:spPr>
          <a:xfrm>
            <a:off x="725836" y="3091289"/>
            <a:ext cx="1213904" cy="592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10000</a:t>
            </a:r>
            <a:endParaRPr lang="zh-CN" altLang="en-US" dirty="0"/>
          </a:p>
        </p:txBody>
      </p:sp>
      <p:sp>
        <p:nvSpPr>
          <p:cNvPr id="7" name="流程图: 数据 6"/>
          <p:cNvSpPr/>
          <p:nvPr/>
        </p:nvSpPr>
        <p:spPr>
          <a:xfrm>
            <a:off x="2863472" y="2399932"/>
            <a:ext cx="2767891" cy="604967"/>
          </a:xfrm>
          <a:prstGeom prst="flowChartInputOutput">
            <a:avLst/>
          </a:prstGeom>
          <a:solidFill>
            <a:srgbClr val="FB9C25"/>
          </a:solidFill>
          <a:ln>
            <a:solidFill>
              <a:srgbClr val="FB9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if10000&gt;8000</a:t>
            </a:r>
          </a:p>
          <a:p>
            <a:pPr algn="ctr"/>
            <a:r>
              <a:rPr lang="en-US" altLang="zh-CN" dirty="0"/>
              <a:t>then  -8000</a:t>
            </a:r>
            <a:endParaRPr lang="zh-CN" altLang="en-US" dirty="0"/>
          </a:p>
        </p:txBody>
      </p:sp>
      <p:sp>
        <p:nvSpPr>
          <p:cNvPr id="8" name="流程图: 数据 7"/>
          <p:cNvSpPr/>
          <p:nvPr/>
        </p:nvSpPr>
        <p:spPr>
          <a:xfrm>
            <a:off x="2805666" y="3245146"/>
            <a:ext cx="2842195" cy="591503"/>
          </a:xfrm>
          <a:prstGeom prst="flowChartInputOutput">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if 10000&gt;5000</a:t>
            </a:r>
          </a:p>
          <a:p>
            <a:pPr algn="ctr"/>
            <a:r>
              <a:rPr lang="en-US" altLang="zh-CN" dirty="0"/>
              <a:t>then -5000</a:t>
            </a:r>
            <a:endParaRPr lang="zh-CN" altLang="en-US" dirty="0"/>
          </a:p>
        </p:txBody>
      </p:sp>
      <p:sp>
        <p:nvSpPr>
          <p:cNvPr id="9" name="矩形 8"/>
          <p:cNvSpPr/>
          <p:nvPr/>
        </p:nvSpPr>
        <p:spPr>
          <a:xfrm>
            <a:off x="1473750" y="2361110"/>
            <a:ext cx="769763" cy="369332"/>
          </a:xfrm>
          <a:prstGeom prst="rect">
            <a:avLst/>
          </a:prstGeom>
        </p:spPr>
        <p:txBody>
          <a:bodyPr wrap="none">
            <a:spAutoFit/>
          </a:bodyPr>
          <a:lstStyle/>
          <a:p>
            <a:r>
              <a:rPr lang="en-US" altLang="zh-CN" dirty="0"/>
              <a:t>10000</a:t>
            </a:r>
            <a:endParaRPr lang="zh-CN" altLang="en-US" dirty="0"/>
          </a:p>
        </p:txBody>
      </p:sp>
      <p:sp>
        <p:nvSpPr>
          <p:cNvPr id="10" name="文本框 9"/>
          <p:cNvSpPr txBox="1"/>
          <p:nvPr/>
        </p:nvSpPr>
        <p:spPr>
          <a:xfrm>
            <a:off x="5656661" y="2333083"/>
            <a:ext cx="723275" cy="369332"/>
          </a:xfrm>
          <a:prstGeom prst="rect">
            <a:avLst/>
          </a:prstGeom>
          <a:noFill/>
        </p:spPr>
        <p:txBody>
          <a:bodyPr wrap="none" rtlCol="0">
            <a:spAutoFit/>
          </a:bodyPr>
          <a:lstStyle/>
          <a:p>
            <a:r>
              <a:rPr lang="en-US" altLang="zh-CN" dirty="0"/>
              <a:t>-8000</a:t>
            </a:r>
            <a:endParaRPr lang="zh-CN" altLang="en-US" dirty="0"/>
          </a:p>
        </p:txBody>
      </p:sp>
      <p:grpSp>
        <p:nvGrpSpPr>
          <p:cNvPr id="11" name="组合 10"/>
          <p:cNvGrpSpPr/>
          <p:nvPr/>
        </p:nvGrpSpPr>
        <p:grpSpPr>
          <a:xfrm>
            <a:off x="6492153" y="2933292"/>
            <a:ext cx="1396118" cy="592766"/>
            <a:chOff x="4007675" y="2344939"/>
            <a:chExt cx="1396118" cy="592766"/>
          </a:xfrm>
          <a:solidFill>
            <a:srgbClr val="FB9C25"/>
          </a:solidFill>
        </p:grpSpPr>
        <p:sp>
          <p:nvSpPr>
            <p:cNvPr id="12" name="矩形 11"/>
            <p:cNvSpPr/>
            <p:nvPr/>
          </p:nvSpPr>
          <p:spPr>
            <a:xfrm>
              <a:off x="4007675" y="2344939"/>
              <a:ext cx="1396118" cy="59276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3" name="文本框 12"/>
            <p:cNvSpPr txBox="1"/>
            <p:nvPr/>
          </p:nvSpPr>
          <p:spPr>
            <a:xfrm>
              <a:off x="4367187" y="2431451"/>
              <a:ext cx="652743" cy="369332"/>
            </a:xfrm>
            <a:prstGeom prst="rect">
              <a:avLst/>
            </a:prstGeom>
            <a:grpFill/>
          </p:spPr>
          <p:style>
            <a:lnRef idx="2">
              <a:schemeClr val="accent6"/>
            </a:lnRef>
            <a:fillRef idx="1">
              <a:schemeClr val="lt1"/>
            </a:fillRef>
            <a:effectRef idx="0">
              <a:schemeClr val="accent6"/>
            </a:effectRef>
            <a:fontRef idx="minor">
              <a:schemeClr val="dk1"/>
            </a:fontRef>
          </p:style>
          <p:txBody>
            <a:bodyPr wrap="none" rtlCol="0">
              <a:spAutoFit/>
            </a:bodyPr>
            <a:lstStyle/>
            <a:p>
              <a:r>
                <a:rPr lang="en-US" altLang="zh-CN"/>
                <a:t>2000</a:t>
              </a:r>
              <a:endParaRPr lang="zh-CN" altLang="en-US"/>
            </a:p>
          </p:txBody>
        </p:sp>
      </p:grpSp>
      <p:cxnSp>
        <p:nvCxnSpPr>
          <p:cNvPr id="14" name="直接连接符 13"/>
          <p:cNvCxnSpPr>
            <a:endCxn id="8" idx="2"/>
          </p:cNvCxnSpPr>
          <p:nvPr/>
        </p:nvCxnSpPr>
        <p:spPr>
          <a:xfrm>
            <a:off x="2013820" y="3423601"/>
            <a:ext cx="1076066" cy="117297"/>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1773579" y="2519207"/>
            <a:ext cx="1495638" cy="372210"/>
          </a:xfrm>
          <a:prstGeom prst="line">
            <a:avLst/>
          </a:prstGeom>
          <a:ln w="76200">
            <a:solidFill>
              <a:srgbClr val="FB9C25"/>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362132" y="2744665"/>
            <a:ext cx="911600" cy="208534"/>
          </a:xfrm>
          <a:prstGeom prst="line">
            <a:avLst/>
          </a:prstGeom>
          <a:ln w="76200">
            <a:solidFill>
              <a:srgbClr val="FB9C25"/>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5545800" y="3585110"/>
            <a:ext cx="723275" cy="369332"/>
          </a:xfrm>
          <a:prstGeom prst="rect">
            <a:avLst/>
          </a:prstGeom>
          <a:noFill/>
        </p:spPr>
        <p:txBody>
          <a:bodyPr wrap="none" rtlCol="0">
            <a:spAutoFit/>
          </a:bodyPr>
          <a:lstStyle/>
          <a:p>
            <a:r>
              <a:rPr lang="en-US" altLang="zh-CN" dirty="0"/>
              <a:t>-5000</a:t>
            </a:r>
            <a:endParaRPr lang="zh-CN" altLang="en-US" dirty="0"/>
          </a:p>
        </p:txBody>
      </p:sp>
      <p:cxnSp>
        <p:nvCxnSpPr>
          <p:cNvPr id="18" name="直接连接符 17"/>
          <p:cNvCxnSpPr/>
          <p:nvPr/>
        </p:nvCxnSpPr>
        <p:spPr>
          <a:xfrm flipV="1">
            <a:off x="5305681" y="3289107"/>
            <a:ext cx="1054730" cy="364232"/>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6430974" y="2884611"/>
            <a:ext cx="1705252" cy="751790"/>
          </a:xfrm>
          <a:prstGeom prst="rect">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-3000</a:t>
            </a:r>
            <a:endParaRPr lang="zh-CN" altLang="en-US"/>
          </a:p>
        </p:txBody>
      </p:sp>
      <p:sp>
        <p:nvSpPr>
          <p:cNvPr id="20" name="矩形 19"/>
          <p:cNvSpPr/>
          <p:nvPr/>
        </p:nvSpPr>
        <p:spPr>
          <a:xfrm>
            <a:off x="287392" y="856856"/>
            <a:ext cx="4641014" cy="1569660"/>
          </a:xfrm>
          <a:prstGeom prst="rect">
            <a:avLst/>
          </a:prstGeom>
        </p:spPr>
        <p:txBody>
          <a:bodyPr wrap="none">
            <a:spAutoFit/>
          </a:bodyPr>
          <a:lstStyle/>
          <a:p>
            <a:pPr marL="342900" indent="-342900">
              <a:buFont typeface="Wingdings" panose="05000000000000000000" pitchFamily="2" charset="2"/>
              <a:buChar char="Ø"/>
            </a:pPr>
            <a:r>
              <a:rPr lang="zh-CN" altLang="en-US" sz="2400" b="1" dirty="0">
                <a:solidFill>
                  <a:srgbClr val="007C6A"/>
                </a:solidFill>
                <a:latin typeface="Verdana" panose="020B0604030504040204" pitchFamily="34" charset="0"/>
              </a:rPr>
              <a:t>三个请求</a:t>
            </a:r>
            <a:endParaRPr lang="en-US" altLang="zh-CN" sz="2400" b="1" dirty="0">
              <a:solidFill>
                <a:srgbClr val="007C6A"/>
              </a:solidFill>
              <a:latin typeface="Verdana" panose="020B0604030504040204" pitchFamily="34" charset="0"/>
            </a:endParaRPr>
          </a:p>
          <a:p>
            <a:pPr marL="800100" lvl="1" indent="-342900">
              <a:buFont typeface="Wingdings" panose="05000000000000000000" pitchFamily="2" charset="2"/>
              <a:buChar char="Ø"/>
            </a:pPr>
            <a:r>
              <a:rPr lang="zh-CN" altLang="en-US" sz="2400" b="1" dirty="0">
                <a:solidFill>
                  <a:srgbClr val="007C6A"/>
                </a:solidFill>
                <a:latin typeface="Verdana" panose="020B0604030504040204" pitchFamily="34" charset="0"/>
              </a:rPr>
              <a:t>一个请求想给金额减</a:t>
            </a:r>
            <a:r>
              <a:rPr lang="en-US" altLang="zh-CN" sz="2400" b="1" dirty="0">
                <a:solidFill>
                  <a:srgbClr val="007C6A"/>
                </a:solidFill>
                <a:latin typeface="Verdana" panose="020B0604030504040204" pitchFamily="34" charset="0"/>
              </a:rPr>
              <a:t>8000</a:t>
            </a:r>
          </a:p>
          <a:p>
            <a:pPr marL="800100" lvl="1" indent="-342900">
              <a:buFont typeface="Wingdings" panose="05000000000000000000" pitchFamily="2" charset="2"/>
              <a:buChar char="Ø"/>
            </a:pPr>
            <a:r>
              <a:rPr lang="zh-CN" altLang="en-US" sz="2400" b="1" dirty="0">
                <a:solidFill>
                  <a:srgbClr val="007C6A"/>
                </a:solidFill>
                <a:latin typeface="Verdana" panose="020B0604030504040204" pitchFamily="34" charset="0"/>
              </a:rPr>
              <a:t>一个请求想给金额减</a:t>
            </a:r>
            <a:r>
              <a:rPr lang="en-US" altLang="zh-CN" sz="2400" b="1" dirty="0">
                <a:solidFill>
                  <a:srgbClr val="007C6A"/>
                </a:solidFill>
                <a:latin typeface="Verdana" panose="020B0604030504040204" pitchFamily="34" charset="0"/>
              </a:rPr>
              <a:t>5000</a:t>
            </a:r>
          </a:p>
          <a:p>
            <a:pPr marL="800100" lvl="1" indent="-342900">
              <a:buFont typeface="Wingdings" panose="05000000000000000000" pitchFamily="2" charset="2"/>
              <a:buChar char="Ø"/>
            </a:pPr>
            <a:r>
              <a:rPr lang="zh-CN" altLang="en-US" sz="2400" b="1" dirty="0">
                <a:solidFill>
                  <a:srgbClr val="007C6A"/>
                </a:solidFill>
                <a:latin typeface="Verdana" panose="020B0604030504040204" pitchFamily="34" charset="0"/>
              </a:rPr>
              <a:t>一个请求想给金额减</a:t>
            </a:r>
            <a:r>
              <a:rPr lang="en-US" altLang="zh-CN" sz="2400" b="1" dirty="0">
                <a:solidFill>
                  <a:srgbClr val="007C6A"/>
                </a:solidFill>
                <a:latin typeface="Verdana" panose="020B0604030504040204" pitchFamily="34" charset="0"/>
              </a:rPr>
              <a:t>1000</a:t>
            </a:r>
          </a:p>
        </p:txBody>
      </p:sp>
      <p:sp>
        <p:nvSpPr>
          <p:cNvPr id="21" name="矩形 20"/>
          <p:cNvSpPr/>
          <p:nvPr/>
        </p:nvSpPr>
        <p:spPr>
          <a:xfrm>
            <a:off x="287392" y="400110"/>
            <a:ext cx="2696572" cy="461665"/>
          </a:xfrm>
          <a:prstGeom prst="rect">
            <a:avLst/>
          </a:prstGeom>
        </p:spPr>
        <p:txBody>
          <a:bodyPr wrap="none">
            <a:spAutoFit/>
          </a:bodyPr>
          <a:lstStyle/>
          <a:p>
            <a:pPr marL="342900" indent="-342900">
              <a:buFont typeface="Wingdings" panose="05000000000000000000" pitchFamily="2" charset="2"/>
              <a:buChar char="Ø"/>
            </a:pPr>
            <a:r>
              <a:rPr lang="zh-CN" altLang="en-US" sz="2400" b="1">
                <a:solidFill>
                  <a:srgbClr val="007C6A"/>
                </a:solidFill>
                <a:latin typeface="Verdana" panose="020B0604030504040204" pitchFamily="34" charset="0"/>
              </a:rPr>
              <a:t>事务冲突的问题</a:t>
            </a:r>
            <a:endParaRPr lang="en-US" altLang="zh-CN" sz="2400" b="1">
              <a:solidFill>
                <a:srgbClr val="007C6A"/>
              </a:solidFill>
              <a:latin typeface="Verdana" panose="020B0604030504040204" pitchFamily="34" charset="0"/>
            </a:endParaRPr>
          </a:p>
        </p:txBody>
      </p:sp>
      <p:sp>
        <p:nvSpPr>
          <p:cNvPr id="22" name="矩形 21"/>
          <p:cNvSpPr/>
          <p:nvPr/>
        </p:nvSpPr>
        <p:spPr>
          <a:xfrm>
            <a:off x="1982812" y="3073113"/>
            <a:ext cx="769763" cy="369332"/>
          </a:xfrm>
          <a:prstGeom prst="rect">
            <a:avLst/>
          </a:prstGeom>
        </p:spPr>
        <p:txBody>
          <a:bodyPr wrap="none">
            <a:spAutoFit/>
          </a:bodyPr>
          <a:lstStyle/>
          <a:p>
            <a:r>
              <a:rPr lang="en-US" altLang="zh-CN" dirty="0"/>
              <a:t>10000</a:t>
            </a:r>
            <a:endParaRPr lang="zh-CN" altLang="en-US" dirty="0"/>
          </a:p>
        </p:txBody>
      </p:sp>
      <p:sp>
        <p:nvSpPr>
          <p:cNvPr id="23" name="流程图: 数据 22"/>
          <p:cNvSpPr/>
          <p:nvPr/>
        </p:nvSpPr>
        <p:spPr>
          <a:xfrm>
            <a:off x="2811735" y="4224858"/>
            <a:ext cx="2871363" cy="690264"/>
          </a:xfrm>
          <a:prstGeom prst="flowChartInputOutpu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if 10000&gt;1000</a:t>
            </a:r>
          </a:p>
          <a:p>
            <a:pPr algn="ctr"/>
            <a:r>
              <a:rPr lang="en-US" altLang="zh-CN" dirty="0"/>
              <a:t>then -1000</a:t>
            </a:r>
            <a:endParaRPr lang="zh-CN" altLang="en-US" dirty="0"/>
          </a:p>
        </p:txBody>
      </p:sp>
      <p:cxnSp>
        <p:nvCxnSpPr>
          <p:cNvPr id="24" name="直接连接符 23"/>
          <p:cNvCxnSpPr/>
          <p:nvPr/>
        </p:nvCxnSpPr>
        <p:spPr>
          <a:xfrm flipV="1">
            <a:off x="5545800" y="3834099"/>
            <a:ext cx="1165683" cy="735891"/>
          </a:xfrm>
          <a:prstGeom prst="line">
            <a:avLst/>
          </a:prstGeom>
          <a:ln w="76200">
            <a:solidFill>
              <a:srgbClr val="002060"/>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858631" y="3891049"/>
            <a:ext cx="1187354" cy="652007"/>
          </a:xfrm>
          <a:prstGeom prst="line">
            <a:avLst/>
          </a:prstGeom>
          <a:ln w="76200">
            <a:solidFill>
              <a:srgbClr val="002060"/>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5888234" y="4314599"/>
            <a:ext cx="723275" cy="369332"/>
          </a:xfrm>
          <a:prstGeom prst="rect">
            <a:avLst/>
          </a:prstGeom>
          <a:noFill/>
        </p:spPr>
        <p:txBody>
          <a:bodyPr wrap="none" rtlCol="0">
            <a:spAutoFit/>
          </a:bodyPr>
          <a:lstStyle/>
          <a:p>
            <a:r>
              <a:rPr lang="en-US" altLang="zh-CN" dirty="0"/>
              <a:t>-1000</a:t>
            </a:r>
            <a:endParaRPr lang="zh-CN" altLang="en-US" dirty="0"/>
          </a:p>
        </p:txBody>
      </p:sp>
      <p:sp>
        <p:nvSpPr>
          <p:cNvPr id="27" name="矩形 26"/>
          <p:cNvSpPr/>
          <p:nvPr/>
        </p:nvSpPr>
        <p:spPr>
          <a:xfrm>
            <a:off x="2304856" y="3870778"/>
            <a:ext cx="769763" cy="369332"/>
          </a:xfrm>
          <a:prstGeom prst="rect">
            <a:avLst/>
          </a:prstGeom>
        </p:spPr>
        <p:txBody>
          <a:bodyPr wrap="none">
            <a:spAutoFit/>
          </a:bodyPr>
          <a:lstStyle/>
          <a:p>
            <a:r>
              <a:rPr lang="en-US" altLang="zh-CN" dirty="0"/>
              <a:t>10000</a:t>
            </a:r>
            <a:endParaRPr lang="zh-CN" altLang="en-US" dirty="0"/>
          </a:p>
        </p:txBody>
      </p:sp>
      <p:sp>
        <p:nvSpPr>
          <p:cNvPr id="28" name="矩形 27"/>
          <p:cNvSpPr/>
          <p:nvPr/>
        </p:nvSpPr>
        <p:spPr>
          <a:xfrm>
            <a:off x="6339638" y="2774267"/>
            <a:ext cx="2171347" cy="9832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-4000</a:t>
            </a: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500"/>
                                        <p:tgtEl>
                                          <p:spTgt spid="2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fade">
                                      <p:cBhvr>
                                        <p:cTn id="51" dur="500"/>
                                        <p:tgtEl>
                                          <p:spTgt spid="10"/>
                                        </p:tgtEl>
                                      </p:cBhvr>
                                    </p:animEffect>
                                  </p:childTnLst>
                                </p:cTn>
                              </p:par>
                              <p:par>
                                <p:cTn id="52" presetID="10" presetClass="entr" presetSubtype="0" fill="hold" nodeType="with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500"/>
                                        <p:tgtEl>
                                          <p:spTgt spid="16"/>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fade">
                                      <p:cBhvr>
                                        <p:cTn id="59" dur="500"/>
                                        <p:tgtEl>
                                          <p:spTgt spid="11"/>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500"/>
                                        <p:tgtEl>
                                          <p:spTgt spid="18"/>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500"/>
                                        <p:tgtEl>
                                          <p:spTgt spid="17"/>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fade">
                                      <p:cBhvr>
                                        <p:cTn id="72" dur="500"/>
                                        <p:tgtEl>
                                          <p:spTgt spid="19"/>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6"/>
                                        </p:tgtEl>
                                        <p:attrNameLst>
                                          <p:attrName>style.visibility</p:attrName>
                                        </p:attrNameLst>
                                      </p:cBhvr>
                                      <p:to>
                                        <p:strVal val="visible"/>
                                      </p:to>
                                    </p:set>
                                    <p:animEffect transition="in" filter="fade">
                                      <p:cBhvr>
                                        <p:cTn id="80" dur="500"/>
                                        <p:tgtEl>
                                          <p:spTgt spid="26"/>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28"/>
                                        </p:tgtEl>
                                        <p:attrNameLst>
                                          <p:attrName>style.visibility</p:attrName>
                                        </p:attrNameLst>
                                      </p:cBhvr>
                                      <p:to>
                                        <p:strVal val="visible"/>
                                      </p:to>
                                    </p:set>
                                    <p:animEffect transition="in" filter="fade">
                                      <p:cBhvr>
                                        <p:cTn id="8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p:bldP spid="10" grpId="0"/>
      <p:bldP spid="17" grpId="0"/>
      <p:bldP spid="19" grpId="0" animBg="1"/>
      <p:bldP spid="22" grpId="0"/>
      <p:bldP spid="23" grpId="0" animBg="1"/>
      <p:bldP spid="26" grpId="0"/>
      <p:bldP spid="27" grpId="0"/>
      <p:bldP spid="28"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事务</a:t>
            </a:r>
            <a:endParaRPr lang="en-US" altLang="zh-CN" sz="2000" dirty="0">
              <a:effectLst>
                <a:outerShdw blurRad="38100" dist="19050" dir="2700000" algn="tl" rotWithShape="0">
                  <a:schemeClr val="dk1">
                    <a:alpha val="40000"/>
                  </a:schemeClr>
                </a:outerShdw>
              </a:effectLst>
            </a:endParaRPr>
          </a:p>
        </p:txBody>
      </p:sp>
      <p:sp>
        <p:nvSpPr>
          <p:cNvPr id="77" name="矩形 76"/>
          <p:cNvSpPr/>
          <p:nvPr/>
        </p:nvSpPr>
        <p:spPr>
          <a:xfrm>
            <a:off x="0" y="400110"/>
            <a:ext cx="1651744" cy="461665"/>
          </a:xfrm>
          <a:prstGeom prst="rect">
            <a:avLst/>
          </a:prstGeom>
        </p:spPr>
        <p:txBody>
          <a:bodyPr wrap="square">
            <a:spAutoFit/>
          </a:bodyPr>
          <a:lstStyle/>
          <a:p>
            <a:pPr marL="342900" indent="-342900">
              <a:buFont typeface="Wingdings" panose="05000000000000000000" pitchFamily="2" charset="2"/>
              <a:buChar char="Ø"/>
            </a:pPr>
            <a:r>
              <a:rPr lang="zh-CN" altLang="en-US" sz="2400" b="1" dirty="0">
                <a:solidFill>
                  <a:srgbClr val="007C6A"/>
                </a:solidFill>
                <a:latin typeface="Verdana" panose="020B0604030504040204" pitchFamily="34" charset="0"/>
              </a:rPr>
              <a:t>悲观锁</a:t>
            </a:r>
            <a:endParaRPr lang="en-US" altLang="zh-CN" sz="2400" b="1" dirty="0">
              <a:solidFill>
                <a:srgbClr val="007C6A"/>
              </a:solidFill>
              <a:latin typeface="Verdana" panose="020B0604030504040204" pitchFamily="34" charset="0"/>
            </a:endParaRPr>
          </a:p>
        </p:txBody>
      </p:sp>
      <p:sp>
        <p:nvSpPr>
          <p:cNvPr id="78" name="矩形 77"/>
          <p:cNvSpPr/>
          <p:nvPr/>
        </p:nvSpPr>
        <p:spPr>
          <a:xfrm>
            <a:off x="129042" y="1230950"/>
            <a:ext cx="1728809" cy="592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10000</a:t>
            </a:r>
            <a:endParaRPr lang="zh-CN" altLang="en-US"/>
          </a:p>
        </p:txBody>
      </p:sp>
      <p:sp>
        <p:nvSpPr>
          <p:cNvPr id="79" name="矩形 78"/>
          <p:cNvSpPr/>
          <p:nvPr/>
        </p:nvSpPr>
        <p:spPr>
          <a:xfrm>
            <a:off x="3490586" y="1165500"/>
            <a:ext cx="1580496" cy="592766"/>
          </a:xfrm>
          <a:prstGeom prst="rect">
            <a:avLst/>
          </a:prstGeom>
          <a:solidFill>
            <a:schemeClr val="accent2">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2000</a:t>
            </a:r>
            <a:endParaRPr lang="zh-CN" altLang="en-US" dirty="0"/>
          </a:p>
        </p:txBody>
      </p:sp>
      <p:sp>
        <p:nvSpPr>
          <p:cNvPr id="80" name="矩形 79"/>
          <p:cNvSpPr/>
          <p:nvPr/>
        </p:nvSpPr>
        <p:spPr>
          <a:xfrm>
            <a:off x="7061495" y="1099524"/>
            <a:ext cx="1669144" cy="592766"/>
          </a:xfrm>
          <a:prstGeom prst="rect">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2000</a:t>
            </a:r>
            <a:endParaRPr lang="zh-CN" altLang="en-US" dirty="0"/>
          </a:p>
        </p:txBody>
      </p:sp>
      <p:sp>
        <p:nvSpPr>
          <p:cNvPr id="81" name="流程图: 数据 80"/>
          <p:cNvSpPr/>
          <p:nvPr/>
        </p:nvSpPr>
        <p:spPr>
          <a:xfrm>
            <a:off x="4725468" y="1863555"/>
            <a:ext cx="2685036" cy="462835"/>
          </a:xfrm>
          <a:prstGeom prst="flowChartInputOutput">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if 2000&gt;5000</a:t>
            </a:r>
          </a:p>
          <a:p>
            <a:pPr algn="ctr"/>
            <a:r>
              <a:rPr lang="en-US" altLang="zh-CN" dirty="0"/>
              <a:t>then -5000</a:t>
            </a:r>
            <a:endParaRPr lang="zh-CN" altLang="en-US" dirty="0"/>
          </a:p>
        </p:txBody>
      </p:sp>
      <p:sp>
        <p:nvSpPr>
          <p:cNvPr id="82" name="矩形 81"/>
          <p:cNvSpPr/>
          <p:nvPr/>
        </p:nvSpPr>
        <p:spPr>
          <a:xfrm>
            <a:off x="429628" y="805032"/>
            <a:ext cx="871422" cy="369332"/>
          </a:xfrm>
          <a:prstGeom prst="rect">
            <a:avLst/>
          </a:prstGeom>
        </p:spPr>
        <p:txBody>
          <a:bodyPr wrap="square">
            <a:spAutoFit/>
          </a:bodyPr>
          <a:lstStyle/>
          <a:p>
            <a:r>
              <a:rPr lang="en-US" altLang="zh-CN" dirty="0"/>
              <a:t>10000</a:t>
            </a:r>
            <a:endParaRPr lang="zh-CN" altLang="en-US" dirty="0"/>
          </a:p>
        </p:txBody>
      </p:sp>
      <p:sp>
        <p:nvSpPr>
          <p:cNvPr id="83" name="文本框 82"/>
          <p:cNvSpPr txBox="1"/>
          <p:nvPr/>
        </p:nvSpPr>
        <p:spPr>
          <a:xfrm>
            <a:off x="4371891" y="584677"/>
            <a:ext cx="738947" cy="369332"/>
          </a:xfrm>
          <a:prstGeom prst="rect">
            <a:avLst/>
          </a:prstGeom>
          <a:noFill/>
        </p:spPr>
        <p:txBody>
          <a:bodyPr wrap="square" rtlCol="0">
            <a:spAutoFit/>
          </a:bodyPr>
          <a:lstStyle/>
          <a:p>
            <a:r>
              <a:rPr lang="en-US" altLang="zh-CN" dirty="0"/>
              <a:t>2000</a:t>
            </a:r>
            <a:endParaRPr lang="zh-CN" altLang="en-US" dirty="0"/>
          </a:p>
        </p:txBody>
      </p:sp>
      <p:cxnSp>
        <p:nvCxnSpPr>
          <p:cNvPr id="84" name="直接连接符 83"/>
          <p:cNvCxnSpPr/>
          <p:nvPr/>
        </p:nvCxnSpPr>
        <p:spPr>
          <a:xfrm>
            <a:off x="964271" y="1868001"/>
            <a:ext cx="1396984" cy="391224"/>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85" name="直接连接符 84"/>
          <p:cNvCxnSpPr>
            <a:stCxn id="78" idx="0"/>
          </p:cNvCxnSpPr>
          <p:nvPr/>
        </p:nvCxnSpPr>
        <p:spPr>
          <a:xfrm flipV="1">
            <a:off x="993447" y="701098"/>
            <a:ext cx="828330" cy="529852"/>
          </a:xfrm>
          <a:prstGeom prst="line">
            <a:avLst/>
          </a:prstGeom>
          <a:ln w="76200">
            <a:solidFill>
              <a:srgbClr val="FB9C25"/>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4092983" y="807184"/>
            <a:ext cx="489380" cy="319287"/>
          </a:xfrm>
          <a:prstGeom prst="line">
            <a:avLst/>
          </a:prstGeom>
          <a:ln w="76200">
            <a:solidFill>
              <a:srgbClr val="FB9C25"/>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4391283" y="1831867"/>
            <a:ext cx="719555" cy="267949"/>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flipV="1">
            <a:off x="7410504" y="1771538"/>
            <a:ext cx="572374" cy="292075"/>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89" name="文本框 88"/>
          <p:cNvSpPr txBox="1"/>
          <p:nvPr/>
        </p:nvSpPr>
        <p:spPr>
          <a:xfrm>
            <a:off x="7052598" y="2216218"/>
            <a:ext cx="1052892" cy="369332"/>
          </a:xfrm>
          <a:prstGeom prst="rect">
            <a:avLst/>
          </a:prstGeom>
          <a:noFill/>
        </p:spPr>
        <p:txBody>
          <a:bodyPr wrap="square" rtlCol="0">
            <a:spAutoFit/>
          </a:bodyPr>
          <a:lstStyle/>
          <a:p>
            <a:r>
              <a:rPr lang="en-US" altLang="zh-CN" dirty="0"/>
              <a:t> </a:t>
            </a:r>
            <a:r>
              <a:rPr lang="zh-CN" altLang="en-US" dirty="0"/>
              <a:t>不操作</a:t>
            </a:r>
          </a:p>
        </p:txBody>
      </p:sp>
      <p:pic>
        <p:nvPicPr>
          <p:cNvPr id="90" name="图片 89"/>
          <p:cNvPicPr>
            <a:picLocks noChangeAspect="1"/>
          </p:cNvPicPr>
          <p:nvPr/>
        </p:nvPicPr>
        <p:blipFill>
          <a:blip r:embed="rId3"/>
          <a:stretch>
            <a:fillRect/>
          </a:stretch>
        </p:blipFill>
        <p:spPr>
          <a:xfrm>
            <a:off x="4635371" y="1220466"/>
            <a:ext cx="399525" cy="456297"/>
          </a:xfrm>
          <a:prstGeom prst="rect">
            <a:avLst/>
          </a:prstGeom>
        </p:spPr>
      </p:pic>
      <p:pic>
        <p:nvPicPr>
          <p:cNvPr id="91" name="图片 90"/>
          <p:cNvPicPr>
            <a:picLocks noChangeAspect="1"/>
          </p:cNvPicPr>
          <p:nvPr/>
        </p:nvPicPr>
        <p:blipFill>
          <a:blip r:embed="rId4"/>
          <a:stretch>
            <a:fillRect/>
          </a:stretch>
        </p:blipFill>
        <p:spPr>
          <a:xfrm>
            <a:off x="3552313" y="1245512"/>
            <a:ext cx="456231" cy="406206"/>
          </a:xfrm>
          <a:prstGeom prst="rect">
            <a:avLst/>
          </a:prstGeom>
        </p:spPr>
      </p:pic>
      <p:pic>
        <p:nvPicPr>
          <p:cNvPr id="92" name="图片 91"/>
          <p:cNvPicPr>
            <a:picLocks noChangeAspect="1"/>
          </p:cNvPicPr>
          <p:nvPr/>
        </p:nvPicPr>
        <p:blipFill>
          <a:blip r:embed="rId3"/>
          <a:stretch>
            <a:fillRect/>
          </a:stretch>
        </p:blipFill>
        <p:spPr>
          <a:xfrm>
            <a:off x="1422252" y="1325504"/>
            <a:ext cx="399525" cy="456297"/>
          </a:xfrm>
          <a:prstGeom prst="rect">
            <a:avLst/>
          </a:prstGeom>
        </p:spPr>
      </p:pic>
      <p:pic>
        <p:nvPicPr>
          <p:cNvPr id="93" name="图片 92"/>
          <p:cNvPicPr>
            <a:picLocks noChangeAspect="1"/>
          </p:cNvPicPr>
          <p:nvPr/>
        </p:nvPicPr>
        <p:blipFill>
          <a:blip r:embed="rId4"/>
          <a:stretch>
            <a:fillRect/>
          </a:stretch>
        </p:blipFill>
        <p:spPr>
          <a:xfrm>
            <a:off x="8225436" y="1160013"/>
            <a:ext cx="460882" cy="410346"/>
          </a:xfrm>
          <a:prstGeom prst="rect">
            <a:avLst/>
          </a:prstGeom>
        </p:spPr>
      </p:pic>
      <p:sp>
        <p:nvSpPr>
          <p:cNvPr id="94" name="文本框 93"/>
          <p:cNvSpPr txBox="1"/>
          <p:nvPr/>
        </p:nvSpPr>
        <p:spPr>
          <a:xfrm>
            <a:off x="447776" y="1934673"/>
            <a:ext cx="853274" cy="400110"/>
          </a:xfrm>
          <a:prstGeom prst="rect">
            <a:avLst/>
          </a:prstGeom>
          <a:noFill/>
        </p:spPr>
        <p:txBody>
          <a:bodyPr wrap="square" rtlCol="0">
            <a:spAutoFit/>
          </a:bodyPr>
          <a:lstStyle/>
          <a:p>
            <a:r>
              <a:rPr lang="en-US" altLang="zh-CN" sz="2000" b="1" dirty="0">
                <a:solidFill>
                  <a:srgbClr val="C00000"/>
                </a:solidFill>
              </a:rPr>
              <a:t>block</a:t>
            </a:r>
            <a:endParaRPr lang="zh-CN" altLang="en-US" sz="2000" b="1" dirty="0">
              <a:solidFill>
                <a:srgbClr val="C00000"/>
              </a:solidFill>
            </a:endParaRPr>
          </a:p>
        </p:txBody>
      </p:sp>
      <p:sp>
        <p:nvSpPr>
          <p:cNvPr id="95" name="流程图: 数据 94"/>
          <p:cNvSpPr/>
          <p:nvPr/>
        </p:nvSpPr>
        <p:spPr>
          <a:xfrm>
            <a:off x="1651744" y="457277"/>
            <a:ext cx="2747965" cy="489126"/>
          </a:xfrm>
          <a:prstGeom prst="flowChartInputOutput">
            <a:avLst/>
          </a:prstGeom>
          <a:solidFill>
            <a:srgbClr val="FB9C25"/>
          </a:solidFill>
          <a:ln>
            <a:solidFill>
              <a:srgbClr val="FB9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if 10000&gt;8000</a:t>
            </a:r>
          </a:p>
          <a:p>
            <a:pPr algn="ctr"/>
            <a:r>
              <a:rPr lang="en-US" altLang="zh-CN" dirty="0"/>
              <a:t>then -8000</a:t>
            </a:r>
          </a:p>
        </p:txBody>
      </p:sp>
      <p:sp>
        <p:nvSpPr>
          <p:cNvPr id="96" name="等于号 18"/>
          <p:cNvSpPr/>
          <p:nvPr/>
        </p:nvSpPr>
        <p:spPr>
          <a:xfrm rot="5400000">
            <a:off x="1435757" y="1821815"/>
            <a:ext cx="355907" cy="464988"/>
          </a:xfrm>
          <a:prstGeom prst="mathEqual">
            <a:avLst/>
          </a:prstGeom>
          <a:solidFill>
            <a:srgbClr val="FA9D27"/>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solidFill>
                <a:schemeClr val="tx1"/>
              </a:solidFill>
            </a:endParaRPr>
          </a:p>
        </p:txBody>
      </p:sp>
      <p:sp>
        <p:nvSpPr>
          <p:cNvPr id="97" name="文本框 96"/>
          <p:cNvSpPr txBox="1"/>
          <p:nvPr/>
        </p:nvSpPr>
        <p:spPr>
          <a:xfrm>
            <a:off x="3979430" y="2034655"/>
            <a:ext cx="798833" cy="369332"/>
          </a:xfrm>
          <a:prstGeom prst="rect">
            <a:avLst/>
          </a:prstGeom>
          <a:noFill/>
        </p:spPr>
        <p:txBody>
          <a:bodyPr wrap="square" rtlCol="0">
            <a:spAutoFit/>
          </a:bodyPr>
          <a:lstStyle/>
          <a:p>
            <a:r>
              <a:rPr lang="en-US" altLang="zh-CN" dirty="0"/>
              <a:t> 2000</a:t>
            </a:r>
            <a:endParaRPr lang="zh-CN" altLang="en-US" dirty="0"/>
          </a:p>
        </p:txBody>
      </p:sp>
      <p:cxnSp>
        <p:nvCxnSpPr>
          <p:cNvPr id="98" name="直接连接符 97"/>
          <p:cNvCxnSpPr/>
          <p:nvPr/>
        </p:nvCxnSpPr>
        <p:spPr>
          <a:xfrm flipV="1">
            <a:off x="2722192" y="1877410"/>
            <a:ext cx="1067920" cy="305268"/>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112" name="矩形 111"/>
          <p:cNvSpPr/>
          <p:nvPr/>
        </p:nvSpPr>
        <p:spPr>
          <a:xfrm>
            <a:off x="4327792" y="3529538"/>
            <a:ext cx="1213904" cy="592766"/>
          </a:xfrm>
          <a:prstGeom prst="rect">
            <a:avLst/>
          </a:prstGeom>
          <a:solidFill>
            <a:srgbClr val="FA9D27"/>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2000</a:t>
            </a:r>
            <a:endParaRPr lang="zh-CN" altLang="en-US" dirty="0"/>
          </a:p>
        </p:txBody>
      </p:sp>
      <p:sp>
        <p:nvSpPr>
          <p:cNvPr id="113" name="矩形 112"/>
          <p:cNvSpPr/>
          <p:nvPr/>
        </p:nvSpPr>
        <p:spPr>
          <a:xfrm>
            <a:off x="555721" y="3169604"/>
            <a:ext cx="769763" cy="369332"/>
          </a:xfrm>
          <a:prstGeom prst="rect">
            <a:avLst/>
          </a:prstGeom>
        </p:spPr>
        <p:txBody>
          <a:bodyPr wrap="none">
            <a:spAutoFit/>
          </a:bodyPr>
          <a:lstStyle/>
          <a:p>
            <a:r>
              <a:rPr lang="en-US" altLang="zh-CN" dirty="0"/>
              <a:t>10000</a:t>
            </a:r>
            <a:endParaRPr lang="zh-CN" altLang="en-US" dirty="0"/>
          </a:p>
        </p:txBody>
      </p:sp>
      <p:sp>
        <p:nvSpPr>
          <p:cNvPr id="114" name="文本框 113"/>
          <p:cNvSpPr txBox="1"/>
          <p:nvPr/>
        </p:nvSpPr>
        <p:spPr>
          <a:xfrm>
            <a:off x="3653058" y="3413192"/>
            <a:ext cx="652743" cy="369332"/>
          </a:xfrm>
          <a:prstGeom prst="rect">
            <a:avLst/>
          </a:prstGeom>
          <a:noFill/>
        </p:spPr>
        <p:txBody>
          <a:bodyPr wrap="none" rtlCol="0">
            <a:spAutoFit/>
          </a:bodyPr>
          <a:lstStyle/>
          <a:p>
            <a:r>
              <a:rPr lang="en-US" altLang="zh-CN" dirty="0"/>
              <a:t>2000</a:t>
            </a:r>
            <a:endParaRPr lang="zh-CN" altLang="en-US" dirty="0"/>
          </a:p>
        </p:txBody>
      </p:sp>
      <p:sp>
        <p:nvSpPr>
          <p:cNvPr id="115" name="流程图: 数据 114"/>
          <p:cNvSpPr/>
          <p:nvPr/>
        </p:nvSpPr>
        <p:spPr>
          <a:xfrm>
            <a:off x="5450641" y="4422036"/>
            <a:ext cx="2306334" cy="505208"/>
          </a:xfrm>
          <a:prstGeom prst="flowChartInputOutput">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if 2000&gt;1000</a:t>
            </a:r>
          </a:p>
          <a:p>
            <a:pPr algn="ctr"/>
            <a:r>
              <a:rPr lang="en-US" altLang="zh-CN" dirty="0"/>
              <a:t>then -1000</a:t>
            </a:r>
            <a:endParaRPr lang="zh-CN" altLang="en-US" dirty="0"/>
          </a:p>
          <a:p>
            <a:pPr algn="ctr"/>
            <a:endParaRPr lang="zh-CN" altLang="en-US" dirty="0"/>
          </a:p>
        </p:txBody>
      </p:sp>
      <p:sp>
        <p:nvSpPr>
          <p:cNvPr id="116" name="矩形 115"/>
          <p:cNvSpPr/>
          <p:nvPr/>
        </p:nvSpPr>
        <p:spPr>
          <a:xfrm>
            <a:off x="7813833" y="3717504"/>
            <a:ext cx="1213904" cy="592766"/>
          </a:xfrm>
          <a:prstGeom prst="rect">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1000</a:t>
            </a:r>
            <a:endParaRPr lang="zh-CN" altLang="en-US"/>
          </a:p>
        </p:txBody>
      </p:sp>
      <p:cxnSp>
        <p:nvCxnSpPr>
          <p:cNvPr id="117" name="直接连接符 116"/>
          <p:cNvCxnSpPr/>
          <p:nvPr/>
        </p:nvCxnSpPr>
        <p:spPr>
          <a:xfrm>
            <a:off x="5125025" y="4176191"/>
            <a:ext cx="592357" cy="436117"/>
          </a:xfrm>
          <a:prstGeom prst="line">
            <a:avLst/>
          </a:prstGeom>
          <a:ln w="76200">
            <a:solidFill>
              <a:srgbClr val="C00000"/>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flipV="1">
            <a:off x="3837721" y="4197879"/>
            <a:ext cx="682171" cy="414429"/>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119" name="乘号 118"/>
          <p:cNvSpPr/>
          <p:nvPr/>
        </p:nvSpPr>
        <p:spPr>
          <a:xfrm>
            <a:off x="3793925" y="4076425"/>
            <a:ext cx="605784" cy="573374"/>
          </a:xfrm>
          <a:prstGeom prst="mathMultiply">
            <a:avLst/>
          </a:prstGeom>
          <a:solidFill>
            <a:srgbClr val="FA9D27"/>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cxnSp>
        <p:nvCxnSpPr>
          <p:cNvPr id="120" name="直接连接符 119"/>
          <p:cNvCxnSpPr>
            <a:endCxn id="133" idx="2"/>
          </p:cNvCxnSpPr>
          <p:nvPr/>
        </p:nvCxnSpPr>
        <p:spPr>
          <a:xfrm>
            <a:off x="842533" y="4422036"/>
            <a:ext cx="646179" cy="218292"/>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flipV="1">
            <a:off x="7696691" y="4375290"/>
            <a:ext cx="614230" cy="299351"/>
          </a:xfrm>
          <a:prstGeom prst="line">
            <a:avLst/>
          </a:prstGeom>
          <a:ln w="76200">
            <a:solidFill>
              <a:srgbClr val="C00000"/>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122" name="矩形 121"/>
          <p:cNvSpPr/>
          <p:nvPr/>
        </p:nvSpPr>
        <p:spPr>
          <a:xfrm>
            <a:off x="4741364" y="3123437"/>
            <a:ext cx="723276" cy="461665"/>
          </a:xfrm>
          <a:prstGeom prst="rect">
            <a:avLst/>
          </a:prstGeom>
          <a:noFill/>
        </p:spPr>
        <p:txBody>
          <a:bodyPr wrap="none" lIns="91440" tIns="45720" rIns="91440" bIns="45720">
            <a:spAutoFit/>
          </a:bodyPr>
          <a:lstStyle/>
          <a:p>
            <a:pPr algn="ctr"/>
            <a:r>
              <a:rPr lang="en-US" altLang="zh-CN" sz="2400" b="1" dirty="0">
                <a:ln w="22225">
                  <a:solidFill>
                    <a:schemeClr val="accent2"/>
                  </a:solidFill>
                  <a:prstDash val="solid"/>
                </a:ln>
                <a:solidFill>
                  <a:schemeClr val="accent2">
                    <a:lumMod val="40000"/>
                    <a:lumOff val="60000"/>
                  </a:schemeClr>
                </a:solidFill>
              </a:rPr>
              <a:t>v1.1</a:t>
            </a:r>
            <a:endParaRPr lang="zh-CN" altLang="en-US" sz="2400" b="1" cap="none" spc="0" dirty="0">
              <a:ln w="22225">
                <a:solidFill>
                  <a:schemeClr val="accent2"/>
                </a:solidFill>
                <a:prstDash val="solid"/>
              </a:ln>
              <a:solidFill>
                <a:schemeClr val="accent2">
                  <a:lumMod val="40000"/>
                  <a:lumOff val="60000"/>
                </a:schemeClr>
              </a:solidFill>
              <a:effectLst/>
            </a:endParaRPr>
          </a:p>
        </p:txBody>
      </p:sp>
      <p:sp>
        <p:nvSpPr>
          <p:cNvPr id="123" name="矩形 122"/>
          <p:cNvSpPr/>
          <p:nvPr/>
        </p:nvSpPr>
        <p:spPr>
          <a:xfrm>
            <a:off x="340334" y="3377643"/>
            <a:ext cx="723276" cy="461665"/>
          </a:xfrm>
          <a:prstGeom prst="rect">
            <a:avLst/>
          </a:prstGeom>
          <a:noFill/>
        </p:spPr>
        <p:txBody>
          <a:bodyPr wrap="none" lIns="91440" tIns="45720" rIns="91440" bIns="45720">
            <a:spAutoFit/>
          </a:bodyPr>
          <a:lstStyle/>
          <a:p>
            <a:pPr algn="ctr"/>
            <a:r>
              <a:rPr lang="en-US" altLang="zh-CN" sz="2400" b="1">
                <a:ln w="22225">
                  <a:solidFill>
                    <a:schemeClr val="accent2"/>
                  </a:solidFill>
                  <a:prstDash val="solid"/>
                </a:ln>
                <a:solidFill>
                  <a:schemeClr val="accent2">
                    <a:lumMod val="40000"/>
                    <a:lumOff val="60000"/>
                  </a:schemeClr>
                </a:solidFill>
              </a:rPr>
              <a:t>v1.0</a:t>
            </a:r>
            <a:endParaRPr lang="zh-CN" altLang="en-US" sz="2400" b="1" cap="none" spc="0">
              <a:ln w="22225">
                <a:solidFill>
                  <a:schemeClr val="accent2"/>
                </a:solidFill>
                <a:prstDash val="solid"/>
              </a:ln>
              <a:solidFill>
                <a:schemeClr val="accent2">
                  <a:lumMod val="40000"/>
                  <a:lumOff val="60000"/>
                </a:schemeClr>
              </a:solidFill>
              <a:effectLst/>
            </a:endParaRPr>
          </a:p>
        </p:txBody>
      </p:sp>
      <p:sp>
        <p:nvSpPr>
          <p:cNvPr id="124" name="矩形 123"/>
          <p:cNvSpPr/>
          <p:nvPr/>
        </p:nvSpPr>
        <p:spPr>
          <a:xfrm>
            <a:off x="2157820" y="3829270"/>
            <a:ext cx="723276" cy="461665"/>
          </a:xfrm>
          <a:prstGeom prst="rect">
            <a:avLst/>
          </a:prstGeom>
          <a:noFill/>
        </p:spPr>
        <p:txBody>
          <a:bodyPr wrap="none" lIns="91440" tIns="45720" rIns="91440" bIns="45720">
            <a:spAutoFit/>
          </a:bodyPr>
          <a:lstStyle/>
          <a:p>
            <a:pPr algn="ctr"/>
            <a:r>
              <a:rPr lang="en-US" altLang="zh-CN" sz="2400" b="1" dirty="0">
                <a:ln w="22225">
                  <a:solidFill>
                    <a:schemeClr val="accent2"/>
                  </a:solidFill>
                  <a:prstDash val="solid"/>
                </a:ln>
                <a:solidFill>
                  <a:schemeClr val="accent2">
                    <a:lumMod val="40000"/>
                    <a:lumOff val="60000"/>
                  </a:schemeClr>
                </a:solidFill>
              </a:rPr>
              <a:t>v1.0</a:t>
            </a:r>
            <a:endParaRPr lang="zh-CN" altLang="en-US" sz="2400" b="1" cap="none" spc="0" dirty="0">
              <a:ln w="22225">
                <a:solidFill>
                  <a:schemeClr val="accent2"/>
                </a:solidFill>
                <a:prstDash val="solid"/>
              </a:ln>
              <a:solidFill>
                <a:schemeClr val="accent2">
                  <a:lumMod val="40000"/>
                  <a:lumOff val="60000"/>
                </a:schemeClr>
              </a:solidFill>
              <a:effectLst/>
            </a:endParaRPr>
          </a:p>
        </p:txBody>
      </p:sp>
      <p:sp>
        <p:nvSpPr>
          <p:cNvPr id="125" name="矩形 124"/>
          <p:cNvSpPr/>
          <p:nvPr/>
        </p:nvSpPr>
        <p:spPr>
          <a:xfrm>
            <a:off x="2358960" y="2432673"/>
            <a:ext cx="723276" cy="461665"/>
          </a:xfrm>
          <a:prstGeom prst="rect">
            <a:avLst/>
          </a:prstGeom>
          <a:noFill/>
        </p:spPr>
        <p:txBody>
          <a:bodyPr wrap="none" lIns="91440" tIns="45720" rIns="91440" bIns="45720">
            <a:spAutoFit/>
          </a:bodyPr>
          <a:lstStyle/>
          <a:p>
            <a:pPr algn="ctr"/>
            <a:r>
              <a:rPr lang="en-US" altLang="zh-CN" sz="2400" b="1" dirty="0">
                <a:ln w="22225">
                  <a:solidFill>
                    <a:schemeClr val="accent2"/>
                  </a:solidFill>
                  <a:prstDash val="solid"/>
                </a:ln>
                <a:solidFill>
                  <a:schemeClr val="accent2">
                    <a:lumMod val="40000"/>
                    <a:lumOff val="60000"/>
                  </a:schemeClr>
                </a:solidFill>
              </a:rPr>
              <a:t>v1.0</a:t>
            </a:r>
            <a:endParaRPr lang="zh-CN" altLang="en-US" sz="2400" b="1" cap="none" spc="0" dirty="0">
              <a:ln w="22225">
                <a:solidFill>
                  <a:schemeClr val="accent2"/>
                </a:solidFill>
                <a:prstDash val="solid"/>
              </a:ln>
              <a:solidFill>
                <a:schemeClr val="accent2">
                  <a:lumMod val="40000"/>
                  <a:lumOff val="60000"/>
                </a:schemeClr>
              </a:solidFill>
              <a:effectLst/>
            </a:endParaRPr>
          </a:p>
        </p:txBody>
      </p:sp>
      <p:sp>
        <p:nvSpPr>
          <p:cNvPr id="126" name="矩形 125"/>
          <p:cNvSpPr/>
          <p:nvPr/>
        </p:nvSpPr>
        <p:spPr>
          <a:xfrm>
            <a:off x="6095642" y="3981523"/>
            <a:ext cx="723276" cy="461665"/>
          </a:xfrm>
          <a:prstGeom prst="rect">
            <a:avLst/>
          </a:prstGeom>
          <a:noFill/>
        </p:spPr>
        <p:txBody>
          <a:bodyPr wrap="none" lIns="91440" tIns="45720" rIns="91440" bIns="45720">
            <a:spAutoFit/>
          </a:bodyPr>
          <a:lstStyle/>
          <a:p>
            <a:pPr algn="ctr"/>
            <a:r>
              <a:rPr lang="en-US" altLang="zh-CN" sz="2400" b="1" dirty="0">
                <a:ln w="22225">
                  <a:solidFill>
                    <a:schemeClr val="accent2"/>
                  </a:solidFill>
                  <a:prstDash val="solid"/>
                </a:ln>
                <a:solidFill>
                  <a:schemeClr val="accent2">
                    <a:lumMod val="40000"/>
                    <a:lumOff val="60000"/>
                  </a:schemeClr>
                </a:solidFill>
              </a:rPr>
              <a:t>v1.1</a:t>
            </a:r>
            <a:endParaRPr lang="zh-CN" altLang="en-US" sz="2400" b="1" cap="none" spc="0" dirty="0">
              <a:ln w="22225">
                <a:solidFill>
                  <a:schemeClr val="accent2"/>
                </a:solidFill>
                <a:prstDash val="solid"/>
              </a:ln>
              <a:solidFill>
                <a:schemeClr val="accent2">
                  <a:lumMod val="40000"/>
                  <a:lumOff val="60000"/>
                </a:schemeClr>
              </a:solidFill>
              <a:effectLst/>
            </a:endParaRPr>
          </a:p>
        </p:txBody>
      </p:sp>
      <p:sp>
        <p:nvSpPr>
          <p:cNvPr id="127" name="矩形 126"/>
          <p:cNvSpPr/>
          <p:nvPr/>
        </p:nvSpPr>
        <p:spPr>
          <a:xfrm>
            <a:off x="8059147" y="3250354"/>
            <a:ext cx="723276" cy="461665"/>
          </a:xfrm>
          <a:prstGeom prst="rect">
            <a:avLst/>
          </a:prstGeom>
          <a:noFill/>
        </p:spPr>
        <p:txBody>
          <a:bodyPr wrap="none" lIns="91440" tIns="45720" rIns="91440" bIns="45720">
            <a:spAutoFit/>
          </a:bodyPr>
          <a:lstStyle/>
          <a:p>
            <a:pPr algn="ctr"/>
            <a:r>
              <a:rPr lang="en-US" altLang="zh-CN" sz="2400" b="1" dirty="0">
                <a:ln w="22225">
                  <a:solidFill>
                    <a:schemeClr val="accent2"/>
                  </a:solidFill>
                  <a:prstDash val="solid"/>
                </a:ln>
                <a:solidFill>
                  <a:schemeClr val="accent2">
                    <a:lumMod val="40000"/>
                    <a:lumOff val="60000"/>
                  </a:schemeClr>
                </a:solidFill>
              </a:rPr>
              <a:t>v1.2</a:t>
            </a:r>
            <a:endParaRPr lang="zh-CN" altLang="en-US" sz="2400" b="1" cap="none" spc="0" dirty="0">
              <a:ln w="22225">
                <a:solidFill>
                  <a:schemeClr val="accent2"/>
                </a:solidFill>
                <a:prstDash val="solid"/>
              </a:ln>
              <a:solidFill>
                <a:schemeClr val="accent2">
                  <a:lumMod val="40000"/>
                  <a:lumOff val="60000"/>
                </a:schemeClr>
              </a:solidFill>
              <a:effectLst/>
            </a:endParaRPr>
          </a:p>
        </p:txBody>
      </p:sp>
      <p:sp>
        <p:nvSpPr>
          <p:cNvPr id="128" name="文本框 127"/>
          <p:cNvSpPr txBox="1"/>
          <p:nvPr/>
        </p:nvSpPr>
        <p:spPr>
          <a:xfrm>
            <a:off x="3951150" y="4554132"/>
            <a:ext cx="1563248" cy="584775"/>
          </a:xfrm>
          <a:prstGeom prst="rect">
            <a:avLst/>
          </a:prstGeom>
          <a:noFill/>
        </p:spPr>
        <p:txBody>
          <a:bodyPr wrap="none" rtlCol="0">
            <a:spAutoFit/>
          </a:bodyPr>
          <a:lstStyle/>
          <a:p>
            <a:r>
              <a:rPr lang="en-US" altLang="zh-CN" sz="1600" b="1" dirty="0">
                <a:solidFill>
                  <a:srgbClr val="C00000"/>
                </a:solidFill>
              </a:rPr>
              <a:t>check-and-set</a:t>
            </a:r>
          </a:p>
          <a:p>
            <a:r>
              <a:rPr lang="en-US" altLang="zh-CN" sz="1600" b="1" dirty="0">
                <a:solidFill>
                  <a:srgbClr val="C00000"/>
                </a:solidFill>
              </a:rPr>
              <a:t>v1.0!=v1.1</a:t>
            </a:r>
            <a:endParaRPr lang="zh-CN" altLang="en-US" sz="1600" b="1" dirty="0">
              <a:solidFill>
                <a:srgbClr val="C00000"/>
              </a:solidFill>
            </a:endParaRPr>
          </a:p>
        </p:txBody>
      </p:sp>
      <p:sp>
        <p:nvSpPr>
          <p:cNvPr id="129" name="矩形 128"/>
          <p:cNvSpPr/>
          <p:nvPr/>
        </p:nvSpPr>
        <p:spPr>
          <a:xfrm>
            <a:off x="80537" y="2507582"/>
            <a:ext cx="1459054" cy="461665"/>
          </a:xfrm>
          <a:prstGeom prst="rect">
            <a:avLst/>
          </a:prstGeom>
        </p:spPr>
        <p:txBody>
          <a:bodyPr wrap="none">
            <a:spAutoFit/>
          </a:bodyPr>
          <a:lstStyle/>
          <a:p>
            <a:pPr marL="342900" indent="-342900">
              <a:buFont typeface="Wingdings" panose="05000000000000000000" pitchFamily="2" charset="2"/>
              <a:buChar char="Ø"/>
            </a:pPr>
            <a:r>
              <a:rPr lang="zh-CN" altLang="en-US" sz="2400" b="1" dirty="0">
                <a:solidFill>
                  <a:srgbClr val="007C6A"/>
                </a:solidFill>
                <a:latin typeface="Verdana" panose="020B0604030504040204" pitchFamily="34" charset="0"/>
              </a:rPr>
              <a:t>乐观锁</a:t>
            </a:r>
            <a:endParaRPr lang="en-US" altLang="zh-CN" sz="2400" b="1" dirty="0">
              <a:solidFill>
                <a:srgbClr val="007C6A"/>
              </a:solidFill>
              <a:latin typeface="Verdana" panose="020B0604030504040204" pitchFamily="34" charset="0"/>
            </a:endParaRPr>
          </a:p>
        </p:txBody>
      </p:sp>
      <p:cxnSp>
        <p:nvCxnSpPr>
          <p:cNvPr id="130" name="直接连接符 129"/>
          <p:cNvCxnSpPr/>
          <p:nvPr/>
        </p:nvCxnSpPr>
        <p:spPr>
          <a:xfrm flipV="1">
            <a:off x="1051960" y="3200107"/>
            <a:ext cx="687566" cy="511912"/>
          </a:xfrm>
          <a:prstGeom prst="line">
            <a:avLst/>
          </a:prstGeom>
          <a:ln w="76200">
            <a:solidFill>
              <a:srgbClr val="FB9C25"/>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131" name="直接连接符 130"/>
          <p:cNvCxnSpPr/>
          <p:nvPr/>
        </p:nvCxnSpPr>
        <p:spPr>
          <a:xfrm>
            <a:off x="4251635" y="3236192"/>
            <a:ext cx="439995" cy="250565"/>
          </a:xfrm>
          <a:prstGeom prst="line">
            <a:avLst/>
          </a:prstGeom>
          <a:ln w="76200">
            <a:solidFill>
              <a:srgbClr val="FB9C25"/>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132" name="流程图: 数据 131"/>
          <p:cNvSpPr/>
          <p:nvPr/>
        </p:nvSpPr>
        <p:spPr>
          <a:xfrm>
            <a:off x="1622014" y="2880175"/>
            <a:ext cx="2897878" cy="547636"/>
          </a:xfrm>
          <a:prstGeom prst="flowChartInputOutput">
            <a:avLst/>
          </a:prstGeom>
          <a:solidFill>
            <a:srgbClr val="FB9C25"/>
          </a:solidFill>
          <a:ln>
            <a:solidFill>
              <a:srgbClr val="FB9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if 10000&gt;8000</a:t>
            </a:r>
          </a:p>
          <a:p>
            <a:pPr algn="ctr"/>
            <a:r>
              <a:rPr lang="en-US" altLang="zh-CN" dirty="0"/>
              <a:t>then -8000</a:t>
            </a:r>
          </a:p>
        </p:txBody>
      </p:sp>
      <p:sp>
        <p:nvSpPr>
          <p:cNvPr id="133" name="流程图: 数据 132"/>
          <p:cNvSpPr/>
          <p:nvPr/>
        </p:nvSpPr>
        <p:spPr>
          <a:xfrm>
            <a:off x="1214699" y="4366510"/>
            <a:ext cx="2740125" cy="547636"/>
          </a:xfrm>
          <a:prstGeom prst="flowChartInputOutput">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if 10000&gt;5000</a:t>
            </a:r>
          </a:p>
          <a:p>
            <a:pPr algn="ctr"/>
            <a:r>
              <a:rPr lang="en-US" altLang="zh-CN" dirty="0"/>
              <a:t>then -5000</a:t>
            </a:r>
            <a:endParaRPr lang="zh-CN" altLang="en-US" dirty="0"/>
          </a:p>
        </p:txBody>
      </p:sp>
      <p:sp>
        <p:nvSpPr>
          <p:cNvPr id="134" name="矩形 133"/>
          <p:cNvSpPr/>
          <p:nvPr/>
        </p:nvSpPr>
        <p:spPr>
          <a:xfrm>
            <a:off x="91567" y="3782524"/>
            <a:ext cx="1213904" cy="592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10000</a:t>
            </a:r>
            <a:endParaRPr lang="zh-CN" altLang="en-US"/>
          </a:p>
        </p:txBody>
      </p:sp>
      <p:sp>
        <p:nvSpPr>
          <p:cNvPr id="135" name="矩形 134"/>
          <p:cNvSpPr/>
          <p:nvPr/>
        </p:nvSpPr>
        <p:spPr>
          <a:xfrm>
            <a:off x="447776" y="4652901"/>
            <a:ext cx="896540" cy="369332"/>
          </a:xfrm>
          <a:prstGeom prst="rect">
            <a:avLst/>
          </a:prstGeom>
        </p:spPr>
        <p:txBody>
          <a:bodyPr wrap="square">
            <a:spAutoFit/>
          </a:bodyPr>
          <a:lstStyle/>
          <a:p>
            <a:r>
              <a:rPr lang="en-US" altLang="zh-CN" dirty="0"/>
              <a:t>10000</a:t>
            </a:r>
            <a:endParaRPr lang="zh-CN" altLang="en-US" dirty="0"/>
          </a:p>
        </p:txBody>
      </p:sp>
      <p:sp>
        <p:nvSpPr>
          <p:cNvPr id="136" name="矩形 135"/>
          <p:cNvSpPr/>
          <p:nvPr/>
        </p:nvSpPr>
        <p:spPr>
          <a:xfrm>
            <a:off x="5804537" y="3656535"/>
            <a:ext cx="652743" cy="369332"/>
          </a:xfrm>
          <a:prstGeom prst="rect">
            <a:avLst/>
          </a:prstGeom>
        </p:spPr>
        <p:txBody>
          <a:bodyPr wrap="none">
            <a:spAutoFit/>
          </a:bodyPr>
          <a:lstStyle/>
          <a:p>
            <a:r>
              <a:rPr lang="en-US" altLang="zh-CN"/>
              <a:t>2000</a:t>
            </a: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500"/>
                                        <p:tgtEl>
                                          <p:spTgt spid="7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5"/>
                                        </p:tgtEl>
                                        <p:attrNameLst>
                                          <p:attrName>style.visibility</p:attrName>
                                        </p:attrNameLst>
                                      </p:cBhvr>
                                      <p:to>
                                        <p:strVal val="visible"/>
                                      </p:to>
                                    </p:set>
                                    <p:animEffect transition="in" filter="fade">
                                      <p:cBhvr>
                                        <p:cTn id="12" dur="500"/>
                                        <p:tgtEl>
                                          <p:spTgt spid="8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2"/>
                                        </p:tgtEl>
                                        <p:attrNameLst>
                                          <p:attrName>style.visibility</p:attrName>
                                        </p:attrNameLst>
                                      </p:cBhvr>
                                      <p:to>
                                        <p:strVal val="visible"/>
                                      </p:to>
                                    </p:set>
                                    <p:animEffect transition="in" filter="fade">
                                      <p:cBhvr>
                                        <p:cTn id="15" dur="500"/>
                                        <p:tgtEl>
                                          <p:spTgt spid="8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2"/>
                                        </p:tgtEl>
                                        <p:attrNameLst>
                                          <p:attrName>style.visibility</p:attrName>
                                        </p:attrNameLst>
                                      </p:cBhvr>
                                      <p:to>
                                        <p:strVal val="visible"/>
                                      </p:to>
                                    </p:set>
                                    <p:animEffect transition="in" filter="fade">
                                      <p:cBhvr>
                                        <p:cTn id="20" dur="500"/>
                                        <p:tgtEl>
                                          <p:spTgt spid="9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5"/>
                                        </p:tgtEl>
                                        <p:attrNameLst>
                                          <p:attrName>style.visibility</p:attrName>
                                        </p:attrNameLst>
                                      </p:cBhvr>
                                      <p:to>
                                        <p:strVal val="visible"/>
                                      </p:to>
                                    </p:set>
                                    <p:animEffect transition="in" filter="fade">
                                      <p:cBhvr>
                                        <p:cTn id="25" dur="500"/>
                                        <p:tgtEl>
                                          <p:spTgt spid="9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84"/>
                                        </p:tgtEl>
                                        <p:attrNameLst>
                                          <p:attrName>style.visibility</p:attrName>
                                        </p:attrNameLst>
                                      </p:cBhvr>
                                      <p:to>
                                        <p:strVal val="visible"/>
                                      </p:to>
                                    </p:set>
                                    <p:animEffect transition="in" filter="fade">
                                      <p:cBhvr>
                                        <p:cTn id="30" dur="500"/>
                                        <p:tgtEl>
                                          <p:spTgt spid="8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96"/>
                                        </p:tgtEl>
                                        <p:attrNameLst>
                                          <p:attrName>style.visibility</p:attrName>
                                        </p:attrNameLst>
                                      </p:cBhvr>
                                      <p:to>
                                        <p:strVal val="visible"/>
                                      </p:to>
                                    </p:set>
                                    <p:animEffect transition="in" filter="fade">
                                      <p:cBhvr>
                                        <p:cTn id="35" dur="500"/>
                                        <p:tgtEl>
                                          <p:spTgt spid="9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94"/>
                                        </p:tgtEl>
                                        <p:attrNameLst>
                                          <p:attrName>style.visibility</p:attrName>
                                        </p:attrNameLst>
                                      </p:cBhvr>
                                      <p:to>
                                        <p:strVal val="visible"/>
                                      </p:to>
                                    </p:set>
                                    <p:animEffect transition="in" filter="fade">
                                      <p:cBhvr>
                                        <p:cTn id="38" dur="500"/>
                                        <p:tgtEl>
                                          <p:spTgt spid="9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83"/>
                                        </p:tgtEl>
                                        <p:attrNameLst>
                                          <p:attrName>style.visibility</p:attrName>
                                        </p:attrNameLst>
                                      </p:cBhvr>
                                      <p:to>
                                        <p:strVal val="visible"/>
                                      </p:to>
                                    </p:set>
                                    <p:animEffect transition="in" filter="fade">
                                      <p:cBhvr>
                                        <p:cTn id="43" dur="500"/>
                                        <p:tgtEl>
                                          <p:spTgt spid="83"/>
                                        </p:tgtEl>
                                      </p:cBhvr>
                                    </p:animEffect>
                                  </p:childTnLst>
                                </p:cTn>
                              </p:par>
                              <p:par>
                                <p:cTn id="44" presetID="10" presetClass="entr" presetSubtype="0" fill="hold" nodeType="withEffect">
                                  <p:stCondLst>
                                    <p:cond delay="0"/>
                                  </p:stCondLst>
                                  <p:childTnLst>
                                    <p:set>
                                      <p:cBhvr>
                                        <p:cTn id="45" dur="1" fill="hold">
                                          <p:stCondLst>
                                            <p:cond delay="0"/>
                                          </p:stCondLst>
                                        </p:cTn>
                                        <p:tgtEl>
                                          <p:spTgt spid="86"/>
                                        </p:tgtEl>
                                        <p:attrNameLst>
                                          <p:attrName>style.visibility</p:attrName>
                                        </p:attrNameLst>
                                      </p:cBhvr>
                                      <p:to>
                                        <p:strVal val="visible"/>
                                      </p:to>
                                    </p:set>
                                    <p:animEffect transition="in" filter="fade">
                                      <p:cBhvr>
                                        <p:cTn id="46" dur="500"/>
                                        <p:tgtEl>
                                          <p:spTgt spid="86"/>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79"/>
                                        </p:tgtEl>
                                        <p:attrNameLst>
                                          <p:attrName>style.visibility</p:attrName>
                                        </p:attrNameLst>
                                      </p:cBhvr>
                                      <p:to>
                                        <p:strVal val="visible"/>
                                      </p:to>
                                    </p:set>
                                    <p:animEffect transition="in" filter="fade">
                                      <p:cBhvr>
                                        <p:cTn id="51" dur="500"/>
                                        <p:tgtEl>
                                          <p:spTgt spid="79"/>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91"/>
                                        </p:tgtEl>
                                        <p:attrNameLst>
                                          <p:attrName>style.visibility</p:attrName>
                                        </p:attrNameLst>
                                      </p:cBhvr>
                                      <p:to>
                                        <p:strVal val="visible"/>
                                      </p:to>
                                    </p:set>
                                    <p:animEffect transition="in" filter="fade">
                                      <p:cBhvr>
                                        <p:cTn id="56" dur="500"/>
                                        <p:tgtEl>
                                          <p:spTgt spid="91"/>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98"/>
                                        </p:tgtEl>
                                        <p:attrNameLst>
                                          <p:attrName>style.visibility</p:attrName>
                                        </p:attrNameLst>
                                      </p:cBhvr>
                                      <p:to>
                                        <p:strVal val="visible"/>
                                      </p:to>
                                    </p:set>
                                    <p:animEffect transition="in" filter="fade">
                                      <p:cBhvr>
                                        <p:cTn id="61" dur="500"/>
                                        <p:tgtEl>
                                          <p:spTgt spid="98"/>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87"/>
                                        </p:tgtEl>
                                        <p:attrNameLst>
                                          <p:attrName>style.visibility</p:attrName>
                                        </p:attrNameLst>
                                      </p:cBhvr>
                                      <p:to>
                                        <p:strVal val="visible"/>
                                      </p:to>
                                    </p:set>
                                    <p:animEffect transition="in" filter="fade">
                                      <p:cBhvr>
                                        <p:cTn id="66" dur="500"/>
                                        <p:tgtEl>
                                          <p:spTgt spid="8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97"/>
                                        </p:tgtEl>
                                        <p:attrNameLst>
                                          <p:attrName>style.visibility</p:attrName>
                                        </p:attrNameLst>
                                      </p:cBhvr>
                                      <p:to>
                                        <p:strVal val="visible"/>
                                      </p:to>
                                    </p:set>
                                    <p:animEffect transition="in" filter="fade">
                                      <p:cBhvr>
                                        <p:cTn id="69" dur="500"/>
                                        <p:tgtEl>
                                          <p:spTgt spid="97"/>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90"/>
                                        </p:tgtEl>
                                        <p:attrNameLst>
                                          <p:attrName>style.visibility</p:attrName>
                                        </p:attrNameLst>
                                      </p:cBhvr>
                                      <p:to>
                                        <p:strVal val="visible"/>
                                      </p:to>
                                    </p:set>
                                    <p:animEffect transition="in" filter="fade">
                                      <p:cBhvr>
                                        <p:cTn id="74" dur="500"/>
                                        <p:tgtEl>
                                          <p:spTgt spid="90"/>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81"/>
                                        </p:tgtEl>
                                        <p:attrNameLst>
                                          <p:attrName>style.visibility</p:attrName>
                                        </p:attrNameLst>
                                      </p:cBhvr>
                                      <p:to>
                                        <p:strVal val="visible"/>
                                      </p:to>
                                    </p:set>
                                    <p:animEffect transition="in" filter="fade">
                                      <p:cBhvr>
                                        <p:cTn id="79" dur="500"/>
                                        <p:tgtEl>
                                          <p:spTgt spid="81"/>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88"/>
                                        </p:tgtEl>
                                        <p:attrNameLst>
                                          <p:attrName>style.visibility</p:attrName>
                                        </p:attrNameLst>
                                      </p:cBhvr>
                                      <p:to>
                                        <p:strVal val="visible"/>
                                      </p:to>
                                    </p:set>
                                    <p:animEffect transition="in" filter="fade">
                                      <p:cBhvr>
                                        <p:cTn id="84" dur="500"/>
                                        <p:tgtEl>
                                          <p:spTgt spid="88"/>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89"/>
                                        </p:tgtEl>
                                        <p:attrNameLst>
                                          <p:attrName>style.visibility</p:attrName>
                                        </p:attrNameLst>
                                      </p:cBhvr>
                                      <p:to>
                                        <p:strVal val="visible"/>
                                      </p:to>
                                    </p:set>
                                    <p:animEffect transition="in" filter="fade">
                                      <p:cBhvr>
                                        <p:cTn id="87" dur="500"/>
                                        <p:tgtEl>
                                          <p:spTgt spid="89"/>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80"/>
                                        </p:tgtEl>
                                        <p:attrNameLst>
                                          <p:attrName>style.visibility</p:attrName>
                                        </p:attrNameLst>
                                      </p:cBhvr>
                                      <p:to>
                                        <p:strVal val="visible"/>
                                      </p:to>
                                    </p:set>
                                    <p:animEffect transition="in" filter="fade">
                                      <p:cBhvr>
                                        <p:cTn id="90" dur="500"/>
                                        <p:tgtEl>
                                          <p:spTgt spid="80"/>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93"/>
                                        </p:tgtEl>
                                        <p:attrNameLst>
                                          <p:attrName>style.visibility</p:attrName>
                                        </p:attrNameLst>
                                      </p:cBhvr>
                                      <p:to>
                                        <p:strVal val="visible"/>
                                      </p:to>
                                    </p:set>
                                    <p:animEffect transition="in" filter="fade">
                                      <p:cBhvr>
                                        <p:cTn id="95" dur="500"/>
                                        <p:tgtEl>
                                          <p:spTgt spid="93"/>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134"/>
                                        </p:tgtEl>
                                        <p:attrNameLst>
                                          <p:attrName>style.visibility</p:attrName>
                                        </p:attrNameLst>
                                      </p:cBhvr>
                                      <p:to>
                                        <p:strVal val="visible"/>
                                      </p:to>
                                    </p:set>
                                    <p:animEffect transition="in" filter="fade">
                                      <p:cBhvr>
                                        <p:cTn id="100" dur="500"/>
                                        <p:tgtEl>
                                          <p:spTgt spid="134"/>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123"/>
                                        </p:tgtEl>
                                        <p:attrNameLst>
                                          <p:attrName>style.visibility</p:attrName>
                                        </p:attrNameLst>
                                      </p:cBhvr>
                                      <p:to>
                                        <p:strVal val="visible"/>
                                      </p:to>
                                    </p:set>
                                    <p:animEffect transition="in" filter="fade">
                                      <p:cBhvr>
                                        <p:cTn id="105" dur="500"/>
                                        <p:tgtEl>
                                          <p:spTgt spid="123"/>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nodeType="clickEffect">
                                  <p:stCondLst>
                                    <p:cond delay="0"/>
                                  </p:stCondLst>
                                  <p:childTnLst>
                                    <p:set>
                                      <p:cBhvr>
                                        <p:cTn id="109" dur="1" fill="hold">
                                          <p:stCondLst>
                                            <p:cond delay="0"/>
                                          </p:stCondLst>
                                        </p:cTn>
                                        <p:tgtEl>
                                          <p:spTgt spid="130"/>
                                        </p:tgtEl>
                                        <p:attrNameLst>
                                          <p:attrName>style.visibility</p:attrName>
                                        </p:attrNameLst>
                                      </p:cBhvr>
                                      <p:to>
                                        <p:strVal val="visible"/>
                                      </p:to>
                                    </p:set>
                                    <p:animEffect transition="in" filter="fade">
                                      <p:cBhvr>
                                        <p:cTn id="110" dur="500"/>
                                        <p:tgtEl>
                                          <p:spTgt spid="130"/>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113"/>
                                        </p:tgtEl>
                                        <p:attrNameLst>
                                          <p:attrName>style.visibility</p:attrName>
                                        </p:attrNameLst>
                                      </p:cBhvr>
                                      <p:to>
                                        <p:strVal val="visible"/>
                                      </p:to>
                                    </p:set>
                                    <p:animEffect transition="in" filter="fade">
                                      <p:cBhvr>
                                        <p:cTn id="113" dur="500"/>
                                        <p:tgtEl>
                                          <p:spTgt spid="113"/>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grpId="0" nodeType="clickEffect">
                                  <p:stCondLst>
                                    <p:cond delay="0"/>
                                  </p:stCondLst>
                                  <p:childTnLst>
                                    <p:set>
                                      <p:cBhvr>
                                        <p:cTn id="117" dur="1" fill="hold">
                                          <p:stCondLst>
                                            <p:cond delay="0"/>
                                          </p:stCondLst>
                                        </p:cTn>
                                        <p:tgtEl>
                                          <p:spTgt spid="125"/>
                                        </p:tgtEl>
                                        <p:attrNameLst>
                                          <p:attrName>style.visibility</p:attrName>
                                        </p:attrNameLst>
                                      </p:cBhvr>
                                      <p:to>
                                        <p:strVal val="visible"/>
                                      </p:to>
                                    </p:set>
                                    <p:animEffect transition="in" filter="fade">
                                      <p:cBhvr>
                                        <p:cTn id="118" dur="500"/>
                                        <p:tgtEl>
                                          <p:spTgt spid="125"/>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32"/>
                                        </p:tgtEl>
                                        <p:attrNameLst>
                                          <p:attrName>style.visibility</p:attrName>
                                        </p:attrNameLst>
                                      </p:cBhvr>
                                      <p:to>
                                        <p:strVal val="visible"/>
                                      </p:to>
                                    </p:set>
                                    <p:animEffect transition="in" filter="fade">
                                      <p:cBhvr>
                                        <p:cTn id="121" dur="500"/>
                                        <p:tgtEl>
                                          <p:spTgt spid="132"/>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nodeType="clickEffect">
                                  <p:stCondLst>
                                    <p:cond delay="0"/>
                                  </p:stCondLst>
                                  <p:childTnLst>
                                    <p:set>
                                      <p:cBhvr>
                                        <p:cTn id="125" dur="1" fill="hold">
                                          <p:stCondLst>
                                            <p:cond delay="0"/>
                                          </p:stCondLst>
                                        </p:cTn>
                                        <p:tgtEl>
                                          <p:spTgt spid="120"/>
                                        </p:tgtEl>
                                        <p:attrNameLst>
                                          <p:attrName>style.visibility</p:attrName>
                                        </p:attrNameLst>
                                      </p:cBhvr>
                                      <p:to>
                                        <p:strVal val="visible"/>
                                      </p:to>
                                    </p:set>
                                    <p:animEffect transition="in" filter="fade">
                                      <p:cBhvr>
                                        <p:cTn id="126" dur="500"/>
                                        <p:tgtEl>
                                          <p:spTgt spid="120"/>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135"/>
                                        </p:tgtEl>
                                        <p:attrNameLst>
                                          <p:attrName>style.visibility</p:attrName>
                                        </p:attrNameLst>
                                      </p:cBhvr>
                                      <p:to>
                                        <p:strVal val="visible"/>
                                      </p:to>
                                    </p:set>
                                    <p:animEffect transition="in" filter="fade">
                                      <p:cBhvr>
                                        <p:cTn id="129" dur="500"/>
                                        <p:tgtEl>
                                          <p:spTgt spid="135"/>
                                        </p:tgtEl>
                                      </p:cBhvr>
                                    </p:animEffect>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grpId="0" nodeType="clickEffect">
                                  <p:stCondLst>
                                    <p:cond delay="0"/>
                                  </p:stCondLst>
                                  <p:childTnLst>
                                    <p:set>
                                      <p:cBhvr>
                                        <p:cTn id="133" dur="1" fill="hold">
                                          <p:stCondLst>
                                            <p:cond delay="0"/>
                                          </p:stCondLst>
                                        </p:cTn>
                                        <p:tgtEl>
                                          <p:spTgt spid="133"/>
                                        </p:tgtEl>
                                        <p:attrNameLst>
                                          <p:attrName>style.visibility</p:attrName>
                                        </p:attrNameLst>
                                      </p:cBhvr>
                                      <p:to>
                                        <p:strVal val="visible"/>
                                      </p:to>
                                    </p:set>
                                    <p:animEffect transition="in" filter="fade">
                                      <p:cBhvr>
                                        <p:cTn id="134" dur="500"/>
                                        <p:tgtEl>
                                          <p:spTgt spid="133"/>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124"/>
                                        </p:tgtEl>
                                        <p:attrNameLst>
                                          <p:attrName>style.visibility</p:attrName>
                                        </p:attrNameLst>
                                      </p:cBhvr>
                                      <p:to>
                                        <p:strVal val="visible"/>
                                      </p:to>
                                    </p:set>
                                    <p:animEffect transition="in" filter="fade">
                                      <p:cBhvr>
                                        <p:cTn id="137" dur="500"/>
                                        <p:tgtEl>
                                          <p:spTgt spid="124"/>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nodeType="clickEffect">
                                  <p:stCondLst>
                                    <p:cond delay="0"/>
                                  </p:stCondLst>
                                  <p:childTnLst>
                                    <p:set>
                                      <p:cBhvr>
                                        <p:cTn id="141" dur="1" fill="hold">
                                          <p:stCondLst>
                                            <p:cond delay="0"/>
                                          </p:stCondLst>
                                        </p:cTn>
                                        <p:tgtEl>
                                          <p:spTgt spid="131"/>
                                        </p:tgtEl>
                                        <p:attrNameLst>
                                          <p:attrName>style.visibility</p:attrName>
                                        </p:attrNameLst>
                                      </p:cBhvr>
                                      <p:to>
                                        <p:strVal val="visible"/>
                                      </p:to>
                                    </p:set>
                                    <p:animEffect transition="in" filter="fade">
                                      <p:cBhvr>
                                        <p:cTn id="142" dur="500"/>
                                        <p:tgtEl>
                                          <p:spTgt spid="131"/>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14"/>
                                        </p:tgtEl>
                                        <p:attrNameLst>
                                          <p:attrName>style.visibility</p:attrName>
                                        </p:attrNameLst>
                                      </p:cBhvr>
                                      <p:to>
                                        <p:strVal val="visible"/>
                                      </p:to>
                                    </p:set>
                                    <p:animEffect transition="in" filter="fade">
                                      <p:cBhvr>
                                        <p:cTn id="145" dur="500"/>
                                        <p:tgtEl>
                                          <p:spTgt spid="114"/>
                                        </p:tgtEl>
                                      </p:cBhvr>
                                    </p:animEffect>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grpId="0" nodeType="clickEffect">
                                  <p:stCondLst>
                                    <p:cond delay="0"/>
                                  </p:stCondLst>
                                  <p:childTnLst>
                                    <p:set>
                                      <p:cBhvr>
                                        <p:cTn id="149" dur="1" fill="hold">
                                          <p:stCondLst>
                                            <p:cond delay="0"/>
                                          </p:stCondLst>
                                        </p:cTn>
                                        <p:tgtEl>
                                          <p:spTgt spid="112"/>
                                        </p:tgtEl>
                                        <p:attrNameLst>
                                          <p:attrName>style.visibility</p:attrName>
                                        </p:attrNameLst>
                                      </p:cBhvr>
                                      <p:to>
                                        <p:strVal val="visible"/>
                                      </p:to>
                                    </p:set>
                                    <p:animEffect transition="in" filter="fade">
                                      <p:cBhvr>
                                        <p:cTn id="150" dur="500"/>
                                        <p:tgtEl>
                                          <p:spTgt spid="112"/>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122"/>
                                        </p:tgtEl>
                                        <p:attrNameLst>
                                          <p:attrName>style.visibility</p:attrName>
                                        </p:attrNameLst>
                                      </p:cBhvr>
                                      <p:to>
                                        <p:strVal val="visible"/>
                                      </p:to>
                                    </p:set>
                                    <p:animEffect transition="in" filter="fade">
                                      <p:cBhvr>
                                        <p:cTn id="153" dur="500"/>
                                        <p:tgtEl>
                                          <p:spTgt spid="122"/>
                                        </p:tgtEl>
                                      </p:cBhvr>
                                    </p:animEffect>
                                  </p:childTnLst>
                                </p:cTn>
                              </p:par>
                            </p:childTnLst>
                          </p:cTn>
                        </p:par>
                      </p:childTnLst>
                    </p:cTn>
                  </p:par>
                  <p:par>
                    <p:cTn id="154" fill="hold">
                      <p:stCondLst>
                        <p:cond delay="indefinite"/>
                      </p:stCondLst>
                      <p:childTnLst>
                        <p:par>
                          <p:cTn id="155" fill="hold">
                            <p:stCondLst>
                              <p:cond delay="0"/>
                            </p:stCondLst>
                            <p:childTnLst>
                              <p:par>
                                <p:cTn id="156" presetID="10" presetClass="entr" presetSubtype="0" fill="hold" nodeType="clickEffect">
                                  <p:stCondLst>
                                    <p:cond delay="0"/>
                                  </p:stCondLst>
                                  <p:childTnLst>
                                    <p:set>
                                      <p:cBhvr>
                                        <p:cTn id="157" dur="1" fill="hold">
                                          <p:stCondLst>
                                            <p:cond delay="0"/>
                                          </p:stCondLst>
                                        </p:cTn>
                                        <p:tgtEl>
                                          <p:spTgt spid="118"/>
                                        </p:tgtEl>
                                        <p:attrNameLst>
                                          <p:attrName>style.visibility</p:attrName>
                                        </p:attrNameLst>
                                      </p:cBhvr>
                                      <p:to>
                                        <p:strVal val="visible"/>
                                      </p:to>
                                    </p:set>
                                    <p:animEffect transition="in" filter="fade">
                                      <p:cBhvr>
                                        <p:cTn id="158" dur="500"/>
                                        <p:tgtEl>
                                          <p:spTgt spid="118"/>
                                        </p:tgtEl>
                                      </p:cBhvr>
                                    </p:animEffec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128"/>
                                        </p:tgtEl>
                                        <p:attrNameLst>
                                          <p:attrName>style.visibility</p:attrName>
                                        </p:attrNameLst>
                                      </p:cBhvr>
                                      <p:to>
                                        <p:strVal val="visible"/>
                                      </p:to>
                                    </p:set>
                                    <p:animEffect transition="in" filter="fade">
                                      <p:cBhvr>
                                        <p:cTn id="163" dur="500"/>
                                        <p:tgtEl>
                                          <p:spTgt spid="128"/>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grpId="0" nodeType="clickEffect">
                                  <p:stCondLst>
                                    <p:cond delay="0"/>
                                  </p:stCondLst>
                                  <p:childTnLst>
                                    <p:set>
                                      <p:cBhvr>
                                        <p:cTn id="167" dur="1" fill="hold">
                                          <p:stCondLst>
                                            <p:cond delay="0"/>
                                          </p:stCondLst>
                                        </p:cTn>
                                        <p:tgtEl>
                                          <p:spTgt spid="119"/>
                                        </p:tgtEl>
                                        <p:attrNameLst>
                                          <p:attrName>style.visibility</p:attrName>
                                        </p:attrNameLst>
                                      </p:cBhvr>
                                      <p:to>
                                        <p:strVal val="visible"/>
                                      </p:to>
                                    </p:set>
                                    <p:animEffect transition="in" filter="fade">
                                      <p:cBhvr>
                                        <p:cTn id="168" dur="500"/>
                                        <p:tgtEl>
                                          <p:spTgt spid="119"/>
                                        </p:tgtEl>
                                      </p:cBhvr>
                                    </p:animEffect>
                                  </p:childTnLst>
                                </p:cTn>
                              </p:par>
                            </p:childTnLst>
                          </p:cTn>
                        </p:par>
                      </p:childTnLst>
                    </p:cTn>
                  </p:par>
                  <p:par>
                    <p:cTn id="169" fill="hold">
                      <p:stCondLst>
                        <p:cond delay="indefinite"/>
                      </p:stCondLst>
                      <p:childTnLst>
                        <p:par>
                          <p:cTn id="170" fill="hold">
                            <p:stCondLst>
                              <p:cond delay="0"/>
                            </p:stCondLst>
                            <p:childTnLst>
                              <p:par>
                                <p:cTn id="171" presetID="10" presetClass="entr" presetSubtype="0" fill="hold" grpId="0" nodeType="clickEffect">
                                  <p:stCondLst>
                                    <p:cond delay="0"/>
                                  </p:stCondLst>
                                  <p:childTnLst>
                                    <p:set>
                                      <p:cBhvr>
                                        <p:cTn id="172" dur="1" fill="hold">
                                          <p:stCondLst>
                                            <p:cond delay="0"/>
                                          </p:stCondLst>
                                        </p:cTn>
                                        <p:tgtEl>
                                          <p:spTgt spid="136"/>
                                        </p:tgtEl>
                                        <p:attrNameLst>
                                          <p:attrName>style.visibility</p:attrName>
                                        </p:attrNameLst>
                                      </p:cBhvr>
                                      <p:to>
                                        <p:strVal val="visible"/>
                                      </p:to>
                                    </p:set>
                                    <p:animEffect transition="in" filter="fade">
                                      <p:cBhvr>
                                        <p:cTn id="173" dur="500"/>
                                        <p:tgtEl>
                                          <p:spTgt spid="136"/>
                                        </p:tgtEl>
                                      </p:cBhvr>
                                    </p:animEffect>
                                  </p:childTnLst>
                                </p:cTn>
                              </p:par>
                              <p:par>
                                <p:cTn id="174" presetID="10" presetClass="entr" presetSubtype="0" fill="hold" nodeType="withEffect">
                                  <p:stCondLst>
                                    <p:cond delay="0"/>
                                  </p:stCondLst>
                                  <p:childTnLst>
                                    <p:set>
                                      <p:cBhvr>
                                        <p:cTn id="175" dur="1" fill="hold">
                                          <p:stCondLst>
                                            <p:cond delay="0"/>
                                          </p:stCondLst>
                                        </p:cTn>
                                        <p:tgtEl>
                                          <p:spTgt spid="117"/>
                                        </p:tgtEl>
                                        <p:attrNameLst>
                                          <p:attrName>style.visibility</p:attrName>
                                        </p:attrNameLst>
                                      </p:cBhvr>
                                      <p:to>
                                        <p:strVal val="visible"/>
                                      </p:to>
                                    </p:set>
                                    <p:animEffect transition="in" filter="fade">
                                      <p:cBhvr>
                                        <p:cTn id="176" dur="500"/>
                                        <p:tgtEl>
                                          <p:spTgt spid="117"/>
                                        </p:tgtEl>
                                      </p:cBhvr>
                                    </p:animEffect>
                                  </p:childTnLst>
                                </p:cTn>
                              </p:par>
                            </p:childTnLst>
                          </p:cTn>
                        </p:par>
                      </p:childTnLst>
                    </p:cTn>
                  </p:par>
                  <p:par>
                    <p:cTn id="177" fill="hold">
                      <p:stCondLst>
                        <p:cond delay="indefinite"/>
                      </p:stCondLst>
                      <p:childTnLst>
                        <p:par>
                          <p:cTn id="178" fill="hold">
                            <p:stCondLst>
                              <p:cond delay="0"/>
                            </p:stCondLst>
                            <p:childTnLst>
                              <p:par>
                                <p:cTn id="179" presetID="10" presetClass="entr" presetSubtype="0" fill="hold" grpId="0" nodeType="clickEffect">
                                  <p:stCondLst>
                                    <p:cond delay="0"/>
                                  </p:stCondLst>
                                  <p:childTnLst>
                                    <p:set>
                                      <p:cBhvr>
                                        <p:cTn id="180" dur="1" fill="hold">
                                          <p:stCondLst>
                                            <p:cond delay="0"/>
                                          </p:stCondLst>
                                        </p:cTn>
                                        <p:tgtEl>
                                          <p:spTgt spid="115"/>
                                        </p:tgtEl>
                                        <p:attrNameLst>
                                          <p:attrName>style.visibility</p:attrName>
                                        </p:attrNameLst>
                                      </p:cBhvr>
                                      <p:to>
                                        <p:strVal val="visible"/>
                                      </p:to>
                                    </p:set>
                                    <p:animEffect transition="in" filter="fade">
                                      <p:cBhvr>
                                        <p:cTn id="181" dur="500"/>
                                        <p:tgtEl>
                                          <p:spTgt spid="115"/>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126"/>
                                        </p:tgtEl>
                                        <p:attrNameLst>
                                          <p:attrName>style.visibility</p:attrName>
                                        </p:attrNameLst>
                                      </p:cBhvr>
                                      <p:to>
                                        <p:strVal val="visible"/>
                                      </p:to>
                                    </p:set>
                                    <p:animEffect transition="in" filter="fade">
                                      <p:cBhvr>
                                        <p:cTn id="184" dur="500"/>
                                        <p:tgtEl>
                                          <p:spTgt spid="126"/>
                                        </p:tgtEl>
                                      </p:cBhvr>
                                    </p:animEffect>
                                  </p:childTnLst>
                                </p:cTn>
                              </p:par>
                            </p:childTnLst>
                          </p:cTn>
                        </p:par>
                      </p:childTnLst>
                    </p:cTn>
                  </p:par>
                  <p:par>
                    <p:cTn id="185" fill="hold">
                      <p:stCondLst>
                        <p:cond delay="indefinite"/>
                      </p:stCondLst>
                      <p:childTnLst>
                        <p:par>
                          <p:cTn id="186" fill="hold">
                            <p:stCondLst>
                              <p:cond delay="0"/>
                            </p:stCondLst>
                            <p:childTnLst>
                              <p:par>
                                <p:cTn id="187" presetID="10" presetClass="entr" presetSubtype="0" fill="hold" nodeType="clickEffect">
                                  <p:stCondLst>
                                    <p:cond delay="0"/>
                                  </p:stCondLst>
                                  <p:childTnLst>
                                    <p:set>
                                      <p:cBhvr>
                                        <p:cTn id="188" dur="1" fill="hold">
                                          <p:stCondLst>
                                            <p:cond delay="0"/>
                                          </p:stCondLst>
                                        </p:cTn>
                                        <p:tgtEl>
                                          <p:spTgt spid="121"/>
                                        </p:tgtEl>
                                        <p:attrNameLst>
                                          <p:attrName>style.visibility</p:attrName>
                                        </p:attrNameLst>
                                      </p:cBhvr>
                                      <p:to>
                                        <p:strVal val="visible"/>
                                      </p:to>
                                    </p:set>
                                    <p:animEffect transition="in" filter="fade">
                                      <p:cBhvr>
                                        <p:cTn id="189" dur="500"/>
                                        <p:tgtEl>
                                          <p:spTgt spid="121"/>
                                        </p:tgtEl>
                                      </p:cBhvr>
                                    </p:animEffect>
                                  </p:childTnLst>
                                </p:cTn>
                              </p:par>
                              <p:par>
                                <p:cTn id="190" presetID="10" presetClass="entr" presetSubtype="0" fill="hold" grpId="0" nodeType="withEffect">
                                  <p:stCondLst>
                                    <p:cond delay="0"/>
                                  </p:stCondLst>
                                  <p:childTnLst>
                                    <p:set>
                                      <p:cBhvr>
                                        <p:cTn id="191" dur="1" fill="hold">
                                          <p:stCondLst>
                                            <p:cond delay="0"/>
                                          </p:stCondLst>
                                        </p:cTn>
                                        <p:tgtEl>
                                          <p:spTgt spid="116"/>
                                        </p:tgtEl>
                                        <p:attrNameLst>
                                          <p:attrName>style.visibility</p:attrName>
                                        </p:attrNameLst>
                                      </p:cBhvr>
                                      <p:to>
                                        <p:strVal val="visible"/>
                                      </p:to>
                                    </p:set>
                                    <p:animEffect transition="in" filter="fade">
                                      <p:cBhvr>
                                        <p:cTn id="192" dur="500"/>
                                        <p:tgtEl>
                                          <p:spTgt spid="116"/>
                                        </p:tgtEl>
                                      </p:cBhvr>
                                    </p:animEffect>
                                  </p:childTnLst>
                                </p:cTn>
                              </p:par>
                            </p:childTnLst>
                          </p:cTn>
                        </p:par>
                      </p:childTnLst>
                    </p:cTn>
                  </p:par>
                  <p:par>
                    <p:cTn id="193" fill="hold">
                      <p:stCondLst>
                        <p:cond delay="indefinite"/>
                      </p:stCondLst>
                      <p:childTnLst>
                        <p:par>
                          <p:cTn id="194" fill="hold">
                            <p:stCondLst>
                              <p:cond delay="0"/>
                            </p:stCondLst>
                            <p:childTnLst>
                              <p:par>
                                <p:cTn id="195" presetID="10" presetClass="entr" presetSubtype="0" fill="hold" grpId="0" nodeType="clickEffect">
                                  <p:stCondLst>
                                    <p:cond delay="0"/>
                                  </p:stCondLst>
                                  <p:childTnLst>
                                    <p:set>
                                      <p:cBhvr>
                                        <p:cTn id="196" dur="1" fill="hold">
                                          <p:stCondLst>
                                            <p:cond delay="0"/>
                                          </p:stCondLst>
                                        </p:cTn>
                                        <p:tgtEl>
                                          <p:spTgt spid="127"/>
                                        </p:tgtEl>
                                        <p:attrNameLst>
                                          <p:attrName>style.visibility</p:attrName>
                                        </p:attrNameLst>
                                      </p:cBhvr>
                                      <p:to>
                                        <p:strVal val="visible"/>
                                      </p:to>
                                    </p:set>
                                    <p:animEffect transition="in" filter="fade">
                                      <p:cBhvr>
                                        <p:cTn id="197" dur="5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9" grpId="0" animBg="1"/>
      <p:bldP spid="80" grpId="0" animBg="1"/>
      <p:bldP spid="81" grpId="0" animBg="1"/>
      <p:bldP spid="82" grpId="0"/>
      <p:bldP spid="83" grpId="0"/>
      <p:bldP spid="89" grpId="0"/>
      <p:bldP spid="94" grpId="0"/>
      <p:bldP spid="95" grpId="0" animBg="1"/>
      <p:bldP spid="96" grpId="0" animBg="1"/>
      <p:bldP spid="97" grpId="0"/>
      <p:bldP spid="112" grpId="0" animBg="1"/>
      <p:bldP spid="113" grpId="0"/>
      <p:bldP spid="114" grpId="0"/>
      <p:bldP spid="115" grpId="0" animBg="1"/>
      <p:bldP spid="116" grpId="0" animBg="1"/>
      <p:bldP spid="119" grpId="0" animBg="1"/>
      <p:bldP spid="122" grpId="0"/>
      <p:bldP spid="123" grpId="0"/>
      <p:bldP spid="124" grpId="0"/>
      <p:bldP spid="125" grpId="0"/>
      <p:bldP spid="126" grpId="0"/>
      <p:bldP spid="127" grpId="0"/>
      <p:bldP spid="128" grpId="0"/>
      <p:bldP spid="132" grpId="0" animBg="1"/>
      <p:bldP spid="133" grpId="0" animBg="1"/>
      <p:bldP spid="134" grpId="0" animBg="1"/>
      <p:bldP spid="135" grpId="0"/>
      <p:bldP spid="136"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事务</a:t>
            </a:r>
            <a:endParaRPr lang="en-US" altLang="zh-CN" sz="2000" dirty="0">
              <a:effectLst>
                <a:outerShdw blurRad="38100" dist="19050" dir="2700000" algn="tl" rotWithShape="0">
                  <a:schemeClr val="dk1">
                    <a:alpha val="40000"/>
                  </a:schemeClr>
                </a:outerShdw>
              </a:effectLst>
            </a:endParaRPr>
          </a:p>
        </p:txBody>
      </p:sp>
      <p:sp>
        <p:nvSpPr>
          <p:cNvPr id="50" name="矩形 49"/>
          <p:cNvSpPr/>
          <p:nvPr/>
        </p:nvSpPr>
        <p:spPr>
          <a:xfrm>
            <a:off x="276740" y="539890"/>
            <a:ext cx="7344816" cy="1631216"/>
          </a:xfrm>
          <a:prstGeom prst="rect">
            <a:avLst/>
          </a:prstGeom>
        </p:spPr>
        <p:txBody>
          <a:bodyPr wrap="square">
            <a:spAutoFit/>
          </a:bodyPr>
          <a:lstStyle/>
          <a:p>
            <a:pPr marL="342900" indent="-342900">
              <a:buFont typeface="Wingdings" panose="05000000000000000000" pitchFamily="2" charset="2"/>
              <a:buChar char="Ø"/>
            </a:pPr>
            <a:r>
              <a:rPr lang="zh-CN" altLang="en-US" sz="2000" b="1" dirty="0">
                <a:solidFill>
                  <a:srgbClr val="007C6A"/>
                </a:solidFill>
                <a:latin typeface="Arial" panose="020B0604020202020204" pitchFamily="34" charset="0"/>
              </a:rPr>
              <a:t>悲观锁</a:t>
            </a:r>
            <a:r>
              <a:rPr lang="en-US" altLang="zh-CN" sz="2000" b="1" dirty="0">
                <a:solidFill>
                  <a:srgbClr val="007C6A"/>
                </a:solidFill>
                <a:latin typeface="Arial" panose="020B0604020202020204" pitchFamily="34" charset="0"/>
              </a:rPr>
              <a:t>(Pessimistic Lock), </a:t>
            </a:r>
            <a:r>
              <a:rPr lang="zh-CN" altLang="en-US" sz="2000" dirty="0">
                <a:solidFill>
                  <a:srgbClr val="007C6A"/>
                </a:solidFill>
                <a:latin typeface="Arial" panose="020B0604020202020204" pitchFamily="34" charset="0"/>
              </a:rPr>
              <a:t>顾名思义，就是很悲观，每次去拿数据的时候都认为别人会修改，所以每次在拿数据的时候都会上锁，这样别人想拿这个数据就会</a:t>
            </a:r>
            <a:r>
              <a:rPr lang="en-US" altLang="zh-CN" sz="2000" dirty="0">
                <a:solidFill>
                  <a:srgbClr val="007C6A"/>
                </a:solidFill>
                <a:latin typeface="Arial" panose="020B0604020202020204" pitchFamily="34" charset="0"/>
              </a:rPr>
              <a:t>block</a:t>
            </a:r>
            <a:r>
              <a:rPr lang="zh-CN" altLang="en-US" sz="2000" dirty="0">
                <a:solidFill>
                  <a:srgbClr val="007C6A"/>
                </a:solidFill>
                <a:latin typeface="Arial" panose="020B0604020202020204" pitchFamily="34" charset="0"/>
              </a:rPr>
              <a:t>直到它拿到锁。</a:t>
            </a:r>
            <a:r>
              <a:rPr lang="zh-CN" altLang="en-US" sz="2000" b="1" dirty="0">
                <a:solidFill>
                  <a:srgbClr val="C00000"/>
                </a:solidFill>
                <a:latin typeface="Arial" panose="020B0604020202020204" pitchFamily="34" charset="0"/>
              </a:rPr>
              <a:t>传统的关系型数据库里边就用到了很多这种锁机制</a:t>
            </a:r>
            <a:r>
              <a:rPr lang="zh-CN" altLang="en-US" sz="2000" dirty="0">
                <a:solidFill>
                  <a:srgbClr val="007C6A"/>
                </a:solidFill>
                <a:latin typeface="Arial" panose="020B0604020202020204" pitchFamily="34" charset="0"/>
              </a:rPr>
              <a:t>，比如行锁，表锁等，读锁，写锁等，都是在做操作之前先上锁。</a:t>
            </a:r>
            <a:endParaRPr lang="zh-CN" altLang="en-US" sz="2000" dirty="0">
              <a:solidFill>
                <a:srgbClr val="007C6A"/>
              </a:solidFill>
            </a:endParaRPr>
          </a:p>
        </p:txBody>
      </p:sp>
      <p:sp>
        <p:nvSpPr>
          <p:cNvPr id="51" name="矩形 50"/>
          <p:cNvSpPr/>
          <p:nvPr/>
        </p:nvSpPr>
        <p:spPr>
          <a:xfrm>
            <a:off x="276740" y="2988162"/>
            <a:ext cx="7344816" cy="1938992"/>
          </a:xfrm>
          <a:prstGeom prst="rect">
            <a:avLst/>
          </a:prstGeom>
        </p:spPr>
        <p:txBody>
          <a:bodyPr wrap="square">
            <a:spAutoFit/>
          </a:bodyPr>
          <a:lstStyle/>
          <a:p>
            <a:pPr marL="285750" indent="-285750">
              <a:buFont typeface="Wingdings" panose="05000000000000000000" pitchFamily="2" charset="2"/>
              <a:buChar char="Ø"/>
            </a:pPr>
            <a:r>
              <a:rPr lang="zh-CN" altLang="en-US" sz="2000" b="1" dirty="0">
                <a:solidFill>
                  <a:srgbClr val="007C6A"/>
                </a:solidFill>
                <a:latin typeface="Arial" panose="020B0604020202020204" pitchFamily="34" charset="0"/>
              </a:rPr>
              <a:t>乐观锁</a:t>
            </a:r>
            <a:r>
              <a:rPr lang="en-US" altLang="zh-CN" sz="2000" b="1" dirty="0">
                <a:solidFill>
                  <a:srgbClr val="007C6A"/>
                </a:solidFill>
                <a:latin typeface="Arial" panose="020B0604020202020204" pitchFamily="34" charset="0"/>
              </a:rPr>
              <a:t>(Optimistic Lock), </a:t>
            </a:r>
            <a:r>
              <a:rPr lang="zh-CN" altLang="en-US" sz="2000" dirty="0">
                <a:solidFill>
                  <a:srgbClr val="007C6A"/>
                </a:solidFill>
                <a:latin typeface="Arial" panose="020B0604020202020204" pitchFamily="34" charset="0"/>
              </a:rPr>
              <a:t>顾名思义，就是很乐观，每次去拿数据的时候都认为别人不会修改，所以不会上锁，但是在更新的时候会判断一下在此期间别人有没有去更新这个数据，可以使用版本号等机制。</a:t>
            </a:r>
            <a:r>
              <a:rPr lang="zh-CN" altLang="en-US" sz="2000" b="1" dirty="0">
                <a:solidFill>
                  <a:srgbClr val="C00000"/>
                </a:solidFill>
                <a:latin typeface="Arial" panose="020B0604020202020204" pitchFamily="34" charset="0"/>
              </a:rPr>
              <a:t>乐观锁适用于多读的应用类型，这样可以提高吞吐量</a:t>
            </a:r>
            <a:r>
              <a:rPr lang="zh-CN" altLang="en-US" sz="2000" dirty="0">
                <a:solidFill>
                  <a:srgbClr val="007C6A"/>
                </a:solidFill>
                <a:latin typeface="Arial" panose="020B0604020202020204" pitchFamily="34" charset="0"/>
              </a:rPr>
              <a:t>。</a:t>
            </a:r>
            <a:r>
              <a:rPr lang="en-US" altLang="zh-CN" sz="2000" dirty="0">
                <a:solidFill>
                  <a:srgbClr val="C00000"/>
                </a:solidFill>
                <a:latin typeface="Arial" panose="020B0604020202020204" pitchFamily="34" charset="0"/>
              </a:rPr>
              <a:t>Redis</a:t>
            </a:r>
            <a:r>
              <a:rPr lang="zh-CN" altLang="en-US" sz="2000" dirty="0">
                <a:solidFill>
                  <a:srgbClr val="C00000"/>
                </a:solidFill>
                <a:latin typeface="Arial" panose="020B0604020202020204" pitchFamily="34" charset="0"/>
              </a:rPr>
              <a:t>就是利用这种</a:t>
            </a:r>
            <a:r>
              <a:rPr lang="en-US" altLang="zh-CN" sz="2000" dirty="0">
                <a:solidFill>
                  <a:srgbClr val="C00000"/>
                </a:solidFill>
                <a:latin typeface="Arial" panose="020B0604020202020204" pitchFamily="34" charset="0"/>
              </a:rPr>
              <a:t>check-and-set</a:t>
            </a:r>
            <a:r>
              <a:rPr lang="zh-CN" altLang="en-US" sz="2000" dirty="0">
                <a:solidFill>
                  <a:srgbClr val="C00000"/>
                </a:solidFill>
                <a:latin typeface="Arial" panose="020B0604020202020204" pitchFamily="34" charset="0"/>
              </a:rPr>
              <a:t>机制实现事务的。</a:t>
            </a:r>
            <a:endParaRPr lang="zh-CN" altLang="en-US" sz="2000" dirty="0">
              <a:solidFill>
                <a:srgbClr val="C00000"/>
              </a:solidFill>
            </a:endParaRPr>
          </a:p>
        </p:txBody>
      </p:sp>
    </p:spTree>
    <p:custDataLst>
      <p:tags r:id="rId1"/>
    </p:custData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事务</a:t>
            </a:r>
            <a:endParaRPr lang="en-US" altLang="zh-CN" sz="2000" dirty="0">
              <a:effectLst>
                <a:outerShdw blurRad="38100" dist="19050" dir="2700000" algn="tl" rotWithShape="0">
                  <a:schemeClr val="dk1">
                    <a:alpha val="40000"/>
                  </a:schemeClr>
                </a:outerShdw>
              </a:effectLst>
            </a:endParaRPr>
          </a:p>
        </p:txBody>
      </p:sp>
      <p:sp>
        <p:nvSpPr>
          <p:cNvPr id="6" name="矩形 5"/>
          <p:cNvSpPr/>
          <p:nvPr/>
        </p:nvSpPr>
        <p:spPr>
          <a:xfrm>
            <a:off x="280256" y="400110"/>
            <a:ext cx="7632848" cy="1700530"/>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altLang="zh-CN" b="1" dirty="0">
                <a:solidFill>
                  <a:srgbClr val="007C6A"/>
                </a:solidFill>
                <a:latin typeface="Arial" panose="020B0604020202020204" pitchFamily="34" charset="0"/>
              </a:rPr>
              <a:t>WATCH key [key ...]</a:t>
            </a:r>
            <a:endParaRPr lang="en-US" altLang="zh-CN" dirty="0">
              <a:solidFill>
                <a:srgbClr val="007C6A"/>
              </a:solidFill>
              <a:latin typeface="Arial" panose="020B0604020202020204" pitchFamily="34" charset="0"/>
            </a:endParaRPr>
          </a:p>
          <a:p>
            <a:pPr marL="742950" lvl="1" indent="-285750">
              <a:lnSpc>
                <a:spcPct val="150000"/>
              </a:lnSpc>
              <a:buFont typeface="Arial" panose="020B0604020202020204" pitchFamily="34" charset="0"/>
              <a:buChar char="•"/>
            </a:pPr>
            <a:r>
              <a:rPr lang="zh-CN" altLang="en-US" dirty="0">
                <a:solidFill>
                  <a:srgbClr val="007C6A"/>
                </a:solidFill>
                <a:latin typeface="Arial" panose="020B0604020202020204" pitchFamily="34" charset="0"/>
              </a:rPr>
              <a:t>在执行</a:t>
            </a:r>
            <a:r>
              <a:rPr lang="en-US" altLang="zh-CN" dirty="0">
                <a:solidFill>
                  <a:srgbClr val="007C6A"/>
                </a:solidFill>
                <a:latin typeface="Arial" panose="020B0604020202020204" pitchFamily="34" charset="0"/>
              </a:rPr>
              <a:t>multi</a:t>
            </a:r>
            <a:r>
              <a:rPr lang="zh-CN" altLang="en-US" dirty="0">
                <a:solidFill>
                  <a:srgbClr val="007C6A"/>
                </a:solidFill>
                <a:latin typeface="Arial" panose="020B0604020202020204" pitchFamily="34" charset="0"/>
              </a:rPr>
              <a:t>之前，先执行</a:t>
            </a:r>
            <a:r>
              <a:rPr lang="en-US" altLang="zh-CN" dirty="0">
                <a:solidFill>
                  <a:srgbClr val="007C6A"/>
                </a:solidFill>
                <a:latin typeface="Arial" panose="020B0604020202020204" pitchFamily="34" charset="0"/>
              </a:rPr>
              <a:t>watch key1 [key2],</a:t>
            </a:r>
            <a:r>
              <a:rPr lang="zh-CN" altLang="en-US" dirty="0">
                <a:solidFill>
                  <a:srgbClr val="007C6A"/>
                </a:solidFill>
                <a:latin typeface="Arial" panose="020B0604020202020204" pitchFamily="34" charset="0"/>
              </a:rPr>
              <a:t>可以监视一个</a:t>
            </a:r>
            <a:r>
              <a:rPr lang="en-US" altLang="zh-CN" dirty="0">
                <a:solidFill>
                  <a:srgbClr val="007C6A"/>
                </a:solidFill>
                <a:latin typeface="Arial" panose="020B0604020202020204" pitchFamily="34" charset="0"/>
              </a:rPr>
              <a:t>(</a:t>
            </a:r>
            <a:r>
              <a:rPr lang="zh-CN" altLang="en-US" dirty="0">
                <a:solidFill>
                  <a:srgbClr val="007C6A"/>
                </a:solidFill>
                <a:latin typeface="Arial" panose="020B0604020202020204" pitchFamily="34" charset="0"/>
              </a:rPr>
              <a:t>或多个</a:t>
            </a:r>
            <a:r>
              <a:rPr lang="en-US" altLang="zh-CN" dirty="0">
                <a:solidFill>
                  <a:srgbClr val="007C6A"/>
                </a:solidFill>
                <a:latin typeface="Arial" panose="020B0604020202020204" pitchFamily="34" charset="0"/>
              </a:rPr>
              <a:t>) key </a:t>
            </a:r>
            <a:r>
              <a:rPr lang="zh-CN" altLang="en-US" dirty="0">
                <a:solidFill>
                  <a:srgbClr val="007C6A"/>
                </a:solidFill>
                <a:latin typeface="Arial" panose="020B0604020202020204" pitchFamily="34" charset="0"/>
              </a:rPr>
              <a:t>，如果在事务执行之前这个</a:t>
            </a:r>
            <a:r>
              <a:rPr lang="en-US" altLang="zh-CN" dirty="0">
                <a:solidFill>
                  <a:srgbClr val="007C6A"/>
                </a:solidFill>
                <a:latin typeface="Arial" panose="020B0604020202020204" pitchFamily="34" charset="0"/>
              </a:rPr>
              <a:t>(</a:t>
            </a:r>
            <a:r>
              <a:rPr lang="zh-CN" altLang="en-US" dirty="0">
                <a:solidFill>
                  <a:srgbClr val="007C6A"/>
                </a:solidFill>
                <a:latin typeface="Arial" panose="020B0604020202020204" pitchFamily="34" charset="0"/>
              </a:rPr>
              <a:t>或这些</a:t>
            </a:r>
            <a:r>
              <a:rPr lang="en-US" altLang="zh-CN" dirty="0">
                <a:solidFill>
                  <a:srgbClr val="007C6A"/>
                </a:solidFill>
                <a:latin typeface="Arial" panose="020B0604020202020204" pitchFamily="34" charset="0"/>
              </a:rPr>
              <a:t>) key </a:t>
            </a:r>
            <a:r>
              <a:rPr lang="zh-CN" altLang="en-US" dirty="0">
                <a:solidFill>
                  <a:srgbClr val="007C6A"/>
                </a:solidFill>
                <a:latin typeface="Arial" panose="020B0604020202020204" pitchFamily="34" charset="0"/>
              </a:rPr>
              <a:t>被其他命令所改动，那么事务将被打断。</a:t>
            </a:r>
            <a:endParaRPr lang="zh-CN" altLang="en-US" b="0" i="0" dirty="0">
              <a:solidFill>
                <a:srgbClr val="007C6A"/>
              </a:solidFill>
              <a:effectLst/>
              <a:latin typeface="Arial" panose="020B0604020202020204" pitchFamily="34" charset="0"/>
            </a:endParaRPr>
          </a:p>
        </p:txBody>
      </p:sp>
      <p:pic>
        <p:nvPicPr>
          <p:cNvPr id="7" name="图片 6"/>
          <p:cNvPicPr>
            <a:picLocks noChangeAspect="1"/>
          </p:cNvPicPr>
          <p:nvPr/>
        </p:nvPicPr>
        <p:blipFill>
          <a:blip r:embed="rId3"/>
          <a:stretch>
            <a:fillRect/>
          </a:stretch>
        </p:blipFill>
        <p:spPr>
          <a:xfrm>
            <a:off x="979578" y="2052778"/>
            <a:ext cx="5156178" cy="2956543"/>
          </a:xfrm>
          <a:prstGeom prst="rect">
            <a:avLst/>
          </a:prstGeom>
        </p:spPr>
      </p:pic>
    </p:spTree>
    <p:custDataLst>
      <p:tags r:id="rId1"/>
    </p:custData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事务</a:t>
            </a:r>
            <a:endParaRPr lang="en-US" altLang="zh-CN" sz="2000" dirty="0">
              <a:effectLst>
                <a:outerShdw blurRad="38100" dist="19050" dir="2700000" algn="tl" rotWithShape="0">
                  <a:schemeClr val="dk1">
                    <a:alpha val="40000"/>
                  </a:schemeClr>
                </a:outerShdw>
              </a:effectLst>
            </a:endParaRPr>
          </a:p>
        </p:txBody>
      </p:sp>
      <p:sp>
        <p:nvSpPr>
          <p:cNvPr id="8" name="矩形 7"/>
          <p:cNvSpPr/>
          <p:nvPr/>
        </p:nvSpPr>
        <p:spPr>
          <a:xfrm>
            <a:off x="1187624" y="1268760"/>
            <a:ext cx="266420" cy="369332"/>
          </a:xfrm>
          <a:prstGeom prst="rect">
            <a:avLst/>
          </a:prstGeom>
        </p:spPr>
        <p:txBody>
          <a:bodyPr wrap="none">
            <a:spAutoFit/>
          </a:bodyPr>
          <a:lstStyle/>
          <a:p>
            <a:r>
              <a:rPr lang="zh-CN" altLang="en-US">
                <a:solidFill>
                  <a:srgbClr val="1E1E1E"/>
                </a:solidFill>
                <a:latin typeface="Verdana" panose="020B0604030504040204" pitchFamily="34" charset="0"/>
              </a:rPr>
              <a:t> </a:t>
            </a:r>
            <a:endParaRPr lang="zh-CN" altLang="en-US" sz="1600" b="1">
              <a:solidFill>
                <a:prstClr val="black"/>
              </a:solidFill>
              <a:latin typeface="System"/>
            </a:endParaRPr>
          </a:p>
        </p:txBody>
      </p:sp>
      <p:sp>
        <p:nvSpPr>
          <p:cNvPr id="9" name="矩形 8"/>
          <p:cNvSpPr/>
          <p:nvPr/>
        </p:nvSpPr>
        <p:spPr>
          <a:xfrm>
            <a:off x="206490" y="553179"/>
            <a:ext cx="7632848" cy="1800493"/>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altLang="zh-CN" sz="2000" dirty="0" err="1">
                <a:solidFill>
                  <a:srgbClr val="007C6A"/>
                </a:solidFill>
                <a:latin typeface="Verdana" panose="020B0604030504040204" pitchFamily="34" charset="0"/>
              </a:rPr>
              <a:t>unwatch</a:t>
            </a:r>
            <a:endParaRPr lang="en-US" altLang="zh-CN" sz="2000" dirty="0">
              <a:solidFill>
                <a:srgbClr val="007C6A"/>
              </a:solidFill>
              <a:latin typeface="Arial" panose="020B0604020202020204" pitchFamily="34" charset="0"/>
            </a:endParaRPr>
          </a:p>
          <a:p>
            <a:pPr marL="742950" lvl="1" indent="-285750">
              <a:lnSpc>
                <a:spcPct val="150000"/>
              </a:lnSpc>
              <a:buFont typeface="Arial" panose="020B0604020202020204" pitchFamily="34" charset="0"/>
              <a:buChar char="•"/>
            </a:pPr>
            <a:r>
              <a:rPr lang="zh-CN" altLang="en-US" dirty="0">
                <a:solidFill>
                  <a:srgbClr val="007C6A"/>
                </a:solidFill>
              </a:rPr>
              <a:t>取消 </a:t>
            </a:r>
            <a:r>
              <a:rPr lang="en-US" altLang="zh-CN" dirty="0">
                <a:solidFill>
                  <a:srgbClr val="007C6A"/>
                </a:solidFill>
                <a:hlinkClick r:id="rId3"/>
              </a:rPr>
              <a:t>WATCH</a:t>
            </a:r>
            <a:r>
              <a:rPr lang="en-US" altLang="zh-CN" dirty="0">
                <a:solidFill>
                  <a:srgbClr val="007C6A"/>
                </a:solidFill>
              </a:rPr>
              <a:t> </a:t>
            </a:r>
            <a:r>
              <a:rPr lang="zh-CN" altLang="en-US" dirty="0">
                <a:solidFill>
                  <a:srgbClr val="007C6A"/>
                </a:solidFill>
              </a:rPr>
              <a:t>命令对所有 </a:t>
            </a:r>
            <a:r>
              <a:rPr lang="en-US" altLang="zh-CN" dirty="0">
                <a:solidFill>
                  <a:srgbClr val="007C6A"/>
                </a:solidFill>
              </a:rPr>
              <a:t>key </a:t>
            </a:r>
            <a:r>
              <a:rPr lang="zh-CN" altLang="en-US" dirty="0">
                <a:solidFill>
                  <a:srgbClr val="007C6A"/>
                </a:solidFill>
              </a:rPr>
              <a:t>的监视</a:t>
            </a:r>
            <a:r>
              <a:rPr lang="zh-CN" altLang="en-US" dirty="0">
                <a:solidFill>
                  <a:srgbClr val="007C6A"/>
                </a:solidFill>
                <a:latin typeface="Arial" panose="020B0604020202020204" pitchFamily="34" charset="0"/>
              </a:rPr>
              <a:t>。</a:t>
            </a:r>
            <a:endParaRPr lang="en-US" altLang="zh-CN" dirty="0">
              <a:solidFill>
                <a:srgbClr val="007C6A"/>
              </a:solidFill>
              <a:latin typeface="Arial" panose="020B0604020202020204" pitchFamily="34" charset="0"/>
            </a:endParaRPr>
          </a:p>
          <a:p>
            <a:pPr marL="742950" lvl="1" indent="-285750">
              <a:lnSpc>
                <a:spcPct val="150000"/>
              </a:lnSpc>
              <a:buFont typeface="Arial" panose="020B0604020202020204" pitchFamily="34" charset="0"/>
              <a:buChar char="•"/>
            </a:pPr>
            <a:r>
              <a:rPr lang="zh-CN" altLang="en-US" dirty="0">
                <a:solidFill>
                  <a:srgbClr val="007C6A"/>
                </a:solidFill>
              </a:rPr>
              <a:t>如果在执行 </a:t>
            </a:r>
            <a:r>
              <a:rPr lang="en-US" altLang="zh-CN" dirty="0">
                <a:solidFill>
                  <a:srgbClr val="007C6A"/>
                </a:solidFill>
                <a:hlinkClick r:id="rId3"/>
              </a:rPr>
              <a:t>WATCH</a:t>
            </a:r>
            <a:r>
              <a:rPr lang="en-US" altLang="zh-CN" dirty="0">
                <a:solidFill>
                  <a:srgbClr val="007C6A"/>
                </a:solidFill>
              </a:rPr>
              <a:t> </a:t>
            </a:r>
            <a:r>
              <a:rPr lang="zh-CN" altLang="en-US" dirty="0">
                <a:solidFill>
                  <a:srgbClr val="007C6A"/>
                </a:solidFill>
              </a:rPr>
              <a:t>命令之后， </a:t>
            </a:r>
            <a:r>
              <a:rPr lang="en-US" altLang="zh-CN" dirty="0">
                <a:solidFill>
                  <a:srgbClr val="007C6A"/>
                </a:solidFill>
                <a:hlinkClick r:id="rId4"/>
              </a:rPr>
              <a:t>EXEC</a:t>
            </a:r>
            <a:r>
              <a:rPr lang="en-US" altLang="zh-CN" dirty="0">
                <a:solidFill>
                  <a:srgbClr val="007C6A"/>
                </a:solidFill>
              </a:rPr>
              <a:t> </a:t>
            </a:r>
            <a:r>
              <a:rPr lang="zh-CN" altLang="en-US" dirty="0">
                <a:solidFill>
                  <a:srgbClr val="007C6A"/>
                </a:solidFill>
              </a:rPr>
              <a:t>命令或 </a:t>
            </a:r>
            <a:r>
              <a:rPr lang="en-US" altLang="zh-CN" dirty="0">
                <a:solidFill>
                  <a:srgbClr val="007C6A"/>
                </a:solidFill>
                <a:hlinkClick r:id="rId5"/>
              </a:rPr>
              <a:t>DISCARD</a:t>
            </a:r>
            <a:r>
              <a:rPr lang="en-US" altLang="zh-CN" dirty="0">
                <a:solidFill>
                  <a:srgbClr val="007C6A"/>
                </a:solidFill>
              </a:rPr>
              <a:t> </a:t>
            </a:r>
            <a:r>
              <a:rPr lang="zh-CN" altLang="en-US" dirty="0">
                <a:solidFill>
                  <a:srgbClr val="007C6A"/>
                </a:solidFill>
              </a:rPr>
              <a:t>命令先被执行了的话，那么就不需要再执行 </a:t>
            </a:r>
            <a:r>
              <a:rPr lang="en-US" altLang="zh-CN" dirty="0">
                <a:solidFill>
                  <a:srgbClr val="007C6A"/>
                </a:solidFill>
                <a:hlinkClick r:id="rId6"/>
              </a:rPr>
              <a:t>UNWATCH</a:t>
            </a:r>
            <a:r>
              <a:rPr lang="en-US" altLang="zh-CN" dirty="0">
                <a:solidFill>
                  <a:srgbClr val="007C6A"/>
                </a:solidFill>
              </a:rPr>
              <a:t> </a:t>
            </a:r>
            <a:r>
              <a:rPr lang="zh-CN" altLang="en-US" dirty="0">
                <a:solidFill>
                  <a:srgbClr val="007C6A"/>
                </a:solidFill>
              </a:rPr>
              <a:t>了。</a:t>
            </a:r>
            <a:endParaRPr lang="zh-CN" altLang="en-US" b="0" i="0" dirty="0">
              <a:solidFill>
                <a:srgbClr val="007C6A"/>
              </a:solidFill>
              <a:effectLst/>
              <a:latin typeface="Arial" panose="020B0604020202020204" pitchFamily="34" charset="0"/>
            </a:endParaRPr>
          </a:p>
        </p:txBody>
      </p:sp>
    </p:spTree>
    <p:custDataLst>
      <p:tags r:id="rId1"/>
    </p:custData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事务</a:t>
            </a:r>
            <a:endParaRPr lang="en-US" altLang="zh-CN" sz="2000" dirty="0">
              <a:effectLst>
                <a:outerShdw blurRad="38100" dist="19050" dir="2700000" algn="tl" rotWithShape="0">
                  <a:schemeClr val="dk1">
                    <a:alpha val="40000"/>
                  </a:schemeClr>
                </a:outerShdw>
              </a:effectLst>
            </a:endParaRPr>
          </a:p>
        </p:txBody>
      </p:sp>
      <p:sp>
        <p:nvSpPr>
          <p:cNvPr id="8" name="矩形 7"/>
          <p:cNvSpPr/>
          <p:nvPr/>
        </p:nvSpPr>
        <p:spPr>
          <a:xfrm>
            <a:off x="1187624" y="1268760"/>
            <a:ext cx="266420" cy="369332"/>
          </a:xfrm>
          <a:prstGeom prst="rect">
            <a:avLst/>
          </a:prstGeom>
        </p:spPr>
        <p:txBody>
          <a:bodyPr wrap="none">
            <a:spAutoFit/>
          </a:bodyPr>
          <a:lstStyle/>
          <a:p>
            <a:r>
              <a:rPr lang="zh-CN" altLang="en-US">
                <a:solidFill>
                  <a:srgbClr val="1E1E1E"/>
                </a:solidFill>
                <a:latin typeface="Verdana" panose="020B0604030504040204" pitchFamily="34" charset="0"/>
              </a:rPr>
              <a:t> </a:t>
            </a:r>
            <a:endParaRPr lang="zh-CN" altLang="en-US" sz="1600" b="1">
              <a:solidFill>
                <a:prstClr val="black"/>
              </a:solidFill>
              <a:latin typeface="System"/>
            </a:endParaRPr>
          </a:p>
        </p:txBody>
      </p:sp>
      <p:sp>
        <p:nvSpPr>
          <p:cNvPr id="6" name="矩形 5"/>
          <p:cNvSpPr/>
          <p:nvPr/>
        </p:nvSpPr>
        <p:spPr>
          <a:xfrm>
            <a:off x="308149" y="396858"/>
            <a:ext cx="1459054" cy="461665"/>
          </a:xfrm>
          <a:prstGeom prst="rect">
            <a:avLst/>
          </a:prstGeom>
        </p:spPr>
        <p:txBody>
          <a:bodyPr wrap="none">
            <a:spAutoFit/>
          </a:bodyPr>
          <a:lstStyle/>
          <a:p>
            <a:pPr marL="342900" indent="-342900">
              <a:buFont typeface="Wingdings" panose="05000000000000000000" pitchFamily="2" charset="2"/>
              <a:buChar char="Ø"/>
            </a:pPr>
            <a:r>
              <a:rPr lang="zh-CN" altLang="en-US" sz="2400" b="1">
                <a:solidFill>
                  <a:srgbClr val="007C6A"/>
                </a:solidFill>
                <a:latin typeface="Verdana" panose="020B0604030504040204" pitchFamily="34" charset="0"/>
              </a:rPr>
              <a:t>三特性</a:t>
            </a:r>
            <a:endParaRPr lang="en-US" altLang="zh-CN" sz="2400" b="1">
              <a:solidFill>
                <a:srgbClr val="007C6A"/>
              </a:solidFill>
              <a:latin typeface="Verdana" panose="020B0604030504040204" pitchFamily="34" charset="0"/>
            </a:endParaRPr>
          </a:p>
        </p:txBody>
      </p:sp>
      <p:sp>
        <p:nvSpPr>
          <p:cNvPr id="7" name="矩形 6"/>
          <p:cNvSpPr/>
          <p:nvPr/>
        </p:nvSpPr>
        <p:spPr>
          <a:xfrm>
            <a:off x="755576" y="693804"/>
            <a:ext cx="7632848" cy="1384995"/>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sz="2000" dirty="0">
                <a:solidFill>
                  <a:srgbClr val="007C6A"/>
                </a:solidFill>
                <a:latin typeface="宋体" panose="02010600030101010101" pitchFamily="2" charset="-122"/>
              </a:rPr>
              <a:t>单独的隔离操作</a:t>
            </a:r>
            <a:r>
              <a:rPr lang="en-US" altLang="zh-CN" sz="2000" dirty="0">
                <a:solidFill>
                  <a:srgbClr val="007C6A"/>
                </a:solidFill>
                <a:latin typeface="Verdana" panose="020B0604030504040204" pitchFamily="34" charset="0"/>
              </a:rPr>
              <a:t> </a:t>
            </a:r>
            <a:endParaRPr lang="en-US" altLang="zh-CN" sz="2000" dirty="0">
              <a:solidFill>
                <a:srgbClr val="007C6A"/>
              </a:solidFill>
              <a:latin typeface="Arial" panose="020B0604020202020204" pitchFamily="34" charset="0"/>
            </a:endParaRPr>
          </a:p>
          <a:p>
            <a:pPr marL="742950" lvl="1" indent="-285750">
              <a:lnSpc>
                <a:spcPct val="150000"/>
              </a:lnSpc>
              <a:buFont typeface="Arial" panose="020B0604020202020204" pitchFamily="34" charset="0"/>
              <a:buChar char="•"/>
            </a:pPr>
            <a:r>
              <a:rPr lang="zh-CN" altLang="en-US" dirty="0">
                <a:solidFill>
                  <a:srgbClr val="007C6A"/>
                </a:solidFill>
              </a:rPr>
              <a:t>事务中的所有命令都会序列化、按顺序地执行。事务在执行的过程中，不会被其他客户端发送来的命令请求所打断。 </a:t>
            </a:r>
            <a:endParaRPr lang="zh-CN" altLang="en-US" b="0" i="0" dirty="0">
              <a:solidFill>
                <a:srgbClr val="007C6A"/>
              </a:solidFill>
              <a:effectLst/>
              <a:latin typeface="Arial" panose="020B0604020202020204" pitchFamily="34" charset="0"/>
            </a:endParaRPr>
          </a:p>
        </p:txBody>
      </p:sp>
      <p:sp>
        <p:nvSpPr>
          <p:cNvPr id="10" name="矩形 9"/>
          <p:cNvSpPr/>
          <p:nvPr/>
        </p:nvSpPr>
        <p:spPr>
          <a:xfrm>
            <a:off x="755576" y="1896302"/>
            <a:ext cx="7632848" cy="1800493"/>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sz="2000" dirty="0">
                <a:solidFill>
                  <a:srgbClr val="007C6A"/>
                </a:solidFill>
                <a:latin typeface="宋体" panose="02010600030101010101" pitchFamily="2" charset="-122"/>
              </a:rPr>
              <a:t>没有隔离级别的概念</a:t>
            </a:r>
            <a:r>
              <a:rPr lang="en-US" altLang="zh-CN" sz="2000" dirty="0">
                <a:solidFill>
                  <a:srgbClr val="007C6A"/>
                </a:solidFill>
                <a:latin typeface="Verdana" panose="020B0604030504040204" pitchFamily="34" charset="0"/>
              </a:rPr>
              <a:t> </a:t>
            </a:r>
            <a:endParaRPr lang="en-US" altLang="zh-CN" sz="2000" dirty="0">
              <a:solidFill>
                <a:srgbClr val="007C6A"/>
              </a:solidFill>
              <a:latin typeface="Arial" panose="020B0604020202020204" pitchFamily="34" charset="0"/>
            </a:endParaRPr>
          </a:p>
          <a:p>
            <a:pPr marL="742950" lvl="1" indent="-285750">
              <a:lnSpc>
                <a:spcPct val="150000"/>
              </a:lnSpc>
              <a:buFont typeface="Arial" panose="020B0604020202020204" pitchFamily="34" charset="0"/>
              <a:buChar char="•"/>
            </a:pPr>
            <a:r>
              <a:rPr lang="zh-CN" altLang="en-US" dirty="0">
                <a:solidFill>
                  <a:srgbClr val="007C6A"/>
                </a:solidFill>
              </a:rPr>
              <a:t>队列中的命令没有提交之前都不会实际的被执行，因为事务提交前任何指令都不会被实际执行，也就不存在“事务内的查询要看到事务里的更新，在事务外查询不能看到”这个让人万分头痛的问题 </a:t>
            </a:r>
            <a:endParaRPr lang="zh-CN" altLang="en-US" b="0" i="0" dirty="0">
              <a:solidFill>
                <a:srgbClr val="007C6A"/>
              </a:solidFill>
              <a:effectLst/>
              <a:latin typeface="Arial" panose="020B0604020202020204" pitchFamily="34" charset="0"/>
            </a:endParaRPr>
          </a:p>
        </p:txBody>
      </p:sp>
      <p:sp>
        <p:nvSpPr>
          <p:cNvPr id="11" name="矩形 10"/>
          <p:cNvSpPr/>
          <p:nvPr/>
        </p:nvSpPr>
        <p:spPr>
          <a:xfrm>
            <a:off x="729669" y="3515441"/>
            <a:ext cx="7632848" cy="1384995"/>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sz="2000" dirty="0">
                <a:solidFill>
                  <a:srgbClr val="007C6A"/>
                </a:solidFill>
              </a:rPr>
              <a:t>不保证原子性</a:t>
            </a:r>
            <a:r>
              <a:rPr lang="en-US" altLang="zh-CN" sz="2000" dirty="0">
                <a:solidFill>
                  <a:srgbClr val="007C6A"/>
                </a:solidFill>
                <a:latin typeface="Verdana" panose="020B0604030504040204" pitchFamily="34" charset="0"/>
              </a:rPr>
              <a:t> </a:t>
            </a:r>
            <a:endParaRPr lang="en-US" altLang="zh-CN" sz="2000" dirty="0">
              <a:solidFill>
                <a:srgbClr val="007C6A"/>
              </a:solidFill>
              <a:latin typeface="Arial" panose="020B0604020202020204" pitchFamily="34" charset="0"/>
            </a:endParaRPr>
          </a:p>
          <a:p>
            <a:pPr marL="742950" lvl="1" indent="-285750">
              <a:lnSpc>
                <a:spcPct val="150000"/>
              </a:lnSpc>
              <a:buFont typeface="Arial" panose="020B0604020202020204" pitchFamily="34" charset="0"/>
              <a:buChar char="•"/>
            </a:pPr>
            <a:r>
              <a:rPr lang="en-US" altLang="zh-CN" dirty="0">
                <a:solidFill>
                  <a:srgbClr val="007C6A"/>
                </a:solidFill>
              </a:rPr>
              <a:t>Redis</a:t>
            </a:r>
            <a:r>
              <a:rPr lang="zh-CN" altLang="en-US" dirty="0">
                <a:solidFill>
                  <a:srgbClr val="007C6A"/>
                </a:solidFill>
              </a:rPr>
              <a:t>同一个事务中如果有一条命令执行失败，其后的命令仍然会被执行，没有回滚 </a:t>
            </a:r>
            <a:endParaRPr lang="zh-CN" altLang="en-US" b="0" i="0" dirty="0">
              <a:solidFill>
                <a:srgbClr val="007C6A"/>
              </a:solidFill>
              <a:effectLst/>
              <a:latin typeface="Arial" panose="020B0604020202020204" pitchFamily="34" charset="0"/>
            </a:endParaRPr>
          </a:p>
        </p:txBody>
      </p:sp>
    </p:spTree>
    <p:custDataLst>
      <p:tags r:id="rId1"/>
    </p:custData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3" name="矩形 32"/>
          <p:cNvSpPr/>
          <p:nvPr/>
        </p:nvSpPr>
        <p:spPr>
          <a:xfrm>
            <a:off x="2618359" y="1071926"/>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37260" y="429260"/>
            <a:ext cx="1402080" cy="829945"/>
          </a:xfrm>
          <a:prstGeom prst="rect">
            <a:avLst/>
          </a:prstGeom>
          <a:noFill/>
          <a:ln>
            <a:noFill/>
          </a:ln>
        </p:spPr>
        <p:txBody>
          <a:bodyPr wrap="square" rtlCol="0" anchor="t">
            <a:spAutoFit/>
          </a:bodyPr>
          <a:lstStyle/>
          <a:p>
            <a:pPr algn="ctr"/>
            <a:r>
              <a:rPr lang="zh-CN" altLang="en-US" sz="4800" b="1">
                <a:solidFill>
                  <a:schemeClr val="bg1"/>
                </a:solidFill>
                <a:effectLst>
                  <a:outerShdw blurRad="38100" dist="19050" dir="2700000" algn="tl" rotWithShape="0">
                    <a:schemeClr val="dk1">
                      <a:alpha val="40000"/>
                    </a:schemeClr>
                  </a:outerShdw>
                </a:effectLst>
              </a:rPr>
              <a:t>目录</a:t>
            </a:r>
          </a:p>
        </p:txBody>
      </p:sp>
      <p:sp>
        <p:nvSpPr>
          <p:cNvPr id="6" name="矩形 5"/>
          <p:cNvSpPr/>
          <p:nvPr/>
        </p:nvSpPr>
        <p:spPr>
          <a:xfrm>
            <a:off x="2613407" y="72163"/>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613407" y="559943"/>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对角圆角矩形 10"/>
          <p:cNvSpPr/>
          <p:nvPr/>
        </p:nvSpPr>
        <p:spPr>
          <a:xfrm>
            <a:off x="3409061" y="121158"/>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对角圆角矩形 12"/>
          <p:cNvSpPr/>
          <p:nvPr/>
        </p:nvSpPr>
        <p:spPr>
          <a:xfrm>
            <a:off x="3409061" y="626618"/>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简介安装</a:t>
            </a:r>
            <a:endParaRPr lang="zh-CN" altLang="en-US" sz="2000" dirty="0"/>
          </a:p>
        </p:txBody>
      </p:sp>
      <p:sp>
        <p:nvSpPr>
          <p:cNvPr id="16" name="矩形 15"/>
          <p:cNvSpPr/>
          <p:nvPr/>
        </p:nvSpPr>
        <p:spPr>
          <a:xfrm>
            <a:off x="2591182" y="-18795"/>
            <a:ext cx="415290"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1</a:t>
            </a:r>
          </a:p>
        </p:txBody>
      </p:sp>
      <p:sp>
        <p:nvSpPr>
          <p:cNvPr id="17" name="矩形 16"/>
          <p:cNvSpPr/>
          <p:nvPr/>
        </p:nvSpPr>
        <p:spPr>
          <a:xfrm>
            <a:off x="2600707" y="468503"/>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2</a:t>
            </a:r>
          </a:p>
        </p:txBody>
      </p:sp>
      <p:sp>
        <p:nvSpPr>
          <p:cNvPr id="18" name="矩形 17"/>
          <p:cNvSpPr/>
          <p:nvPr/>
        </p:nvSpPr>
        <p:spPr>
          <a:xfrm>
            <a:off x="2535873" y="968528"/>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3</a:t>
            </a:r>
          </a:p>
        </p:txBody>
      </p:sp>
      <p:sp>
        <p:nvSpPr>
          <p:cNvPr id="20" name="矩形 19"/>
          <p:cNvSpPr/>
          <p:nvPr/>
        </p:nvSpPr>
        <p:spPr>
          <a:xfrm>
            <a:off x="3694048" y="97320"/>
            <a:ext cx="2542032"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NoSQL</a:t>
            </a:r>
            <a:r>
              <a:rPr lang="zh-CN" altLang="en-US" sz="2000" dirty="0">
                <a:solidFill>
                  <a:schemeClr val="bg1"/>
                </a:solidFill>
                <a:effectLst>
                  <a:outerShdw blurRad="38100" dist="19050" dir="2700000" algn="tl" rotWithShape="0">
                    <a:schemeClr val="dk1">
                      <a:alpha val="40000"/>
                    </a:schemeClr>
                  </a:outerShdw>
                </a:effectLst>
              </a:rPr>
              <a:t>数据库简介</a:t>
            </a:r>
          </a:p>
        </p:txBody>
      </p:sp>
      <p:sp>
        <p:nvSpPr>
          <p:cNvPr id="35" name="对角圆角矩形 10"/>
          <p:cNvSpPr/>
          <p:nvPr/>
        </p:nvSpPr>
        <p:spPr>
          <a:xfrm>
            <a:off x="3426523" y="1103566"/>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3715574" y="1091547"/>
            <a:ext cx="2498979" cy="400110"/>
          </a:xfrm>
          <a:prstGeom prst="rect">
            <a:avLst/>
          </a:prstGeom>
          <a:noFill/>
          <a:ln>
            <a:noFill/>
          </a:ln>
        </p:spPr>
        <p:txBody>
          <a:bodyPr wrap="square" rtlCol="0" anchor="t">
            <a:spAutoFit/>
          </a:bodyPr>
          <a:lstStyle/>
          <a:p>
            <a:pPr algn="ctr"/>
            <a:r>
              <a:rPr lang="en-US" altLang="zh-CN" sz="2000" b="1" dirty="0">
                <a:solidFill>
                  <a:schemeClr val="bg1"/>
                </a:solidFill>
                <a:effectLst>
                  <a:outerShdw blurRad="38100" dist="19050" dir="2700000" algn="tl" rotWithShape="0">
                    <a:schemeClr val="dk1">
                      <a:alpha val="40000"/>
                    </a:schemeClr>
                  </a:outerShdw>
                </a:effectLst>
              </a:rPr>
              <a:t>Redis</a:t>
            </a:r>
            <a:r>
              <a:rPr lang="zh-CN" altLang="en-US" sz="2000" b="1" dirty="0">
                <a:solidFill>
                  <a:schemeClr val="bg1"/>
                </a:solidFill>
                <a:effectLst>
                  <a:outerShdw blurRad="38100" dist="19050" dir="2700000" algn="tl" rotWithShape="0">
                    <a:schemeClr val="dk1">
                      <a:alpha val="40000"/>
                    </a:schemeClr>
                  </a:outerShdw>
                </a:effectLst>
              </a:rPr>
              <a:t>五大数据类型</a:t>
            </a:r>
          </a:p>
        </p:txBody>
      </p:sp>
      <p:sp>
        <p:nvSpPr>
          <p:cNvPr id="37" name="矩形 36"/>
          <p:cNvSpPr/>
          <p:nvPr/>
        </p:nvSpPr>
        <p:spPr>
          <a:xfrm>
            <a:off x="2619503" y="1517015"/>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对角圆角矩形 12"/>
          <p:cNvSpPr/>
          <p:nvPr/>
        </p:nvSpPr>
        <p:spPr>
          <a:xfrm>
            <a:off x="3415157" y="1583690"/>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相关配置</a:t>
            </a:r>
            <a:endParaRPr lang="zh-CN" altLang="en-US" sz="2000" dirty="0"/>
          </a:p>
        </p:txBody>
      </p:sp>
      <p:sp>
        <p:nvSpPr>
          <p:cNvPr id="39" name="矩形 38"/>
          <p:cNvSpPr/>
          <p:nvPr/>
        </p:nvSpPr>
        <p:spPr>
          <a:xfrm>
            <a:off x="2606803" y="1425575"/>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4</a:t>
            </a:r>
          </a:p>
        </p:txBody>
      </p:sp>
      <p:sp>
        <p:nvSpPr>
          <p:cNvPr id="40" name="矩形 39"/>
          <p:cNvSpPr/>
          <p:nvPr/>
        </p:nvSpPr>
        <p:spPr>
          <a:xfrm>
            <a:off x="2612263" y="2028998"/>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2529777" y="1925600"/>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5</a:t>
            </a:r>
          </a:p>
        </p:txBody>
      </p:sp>
      <p:sp>
        <p:nvSpPr>
          <p:cNvPr id="42" name="对角圆角矩形 10"/>
          <p:cNvSpPr/>
          <p:nvPr/>
        </p:nvSpPr>
        <p:spPr>
          <a:xfrm>
            <a:off x="3420427" y="2060638"/>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3420427" y="2036923"/>
            <a:ext cx="3089275"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的</a:t>
            </a:r>
            <a:r>
              <a:rPr lang="en-US" altLang="zh-CN" sz="2000" dirty="0">
                <a:solidFill>
                  <a:schemeClr val="bg1"/>
                </a:solidFill>
                <a:effectLst>
                  <a:outerShdw blurRad="38100" dist="19050" dir="2700000" algn="tl" rotWithShape="0">
                    <a:schemeClr val="dk1">
                      <a:alpha val="40000"/>
                    </a:schemeClr>
                  </a:outerShdw>
                </a:effectLst>
              </a:rPr>
              <a:t>java</a:t>
            </a:r>
            <a:r>
              <a:rPr lang="zh-CN" altLang="en-US" sz="2000" dirty="0">
                <a:solidFill>
                  <a:schemeClr val="bg1"/>
                </a:solidFill>
                <a:effectLst>
                  <a:outerShdw blurRad="38100" dist="19050" dir="2700000" algn="tl" rotWithShape="0">
                    <a:schemeClr val="dk1">
                      <a:alpha val="40000"/>
                    </a:schemeClr>
                  </a:outerShdw>
                </a:effectLst>
              </a:rPr>
              <a:t>客户端</a:t>
            </a:r>
            <a:r>
              <a:rPr lang="en-US" altLang="zh-CN" sz="2000" dirty="0" err="1">
                <a:solidFill>
                  <a:schemeClr val="bg1"/>
                </a:solidFill>
                <a:effectLst>
                  <a:outerShdw blurRad="38100" dist="19050" dir="2700000" algn="tl" rotWithShape="0">
                    <a:schemeClr val="dk1">
                      <a:alpha val="40000"/>
                    </a:schemeClr>
                  </a:outerShdw>
                </a:effectLst>
              </a:rPr>
              <a:t>Jedis</a:t>
            </a:r>
            <a:endParaRPr lang="zh-CN" altLang="en-US" sz="2000" dirty="0">
              <a:solidFill>
                <a:schemeClr val="bg1"/>
              </a:solidFill>
              <a:effectLst>
                <a:outerShdw blurRad="38100" dist="19050" dir="2700000" algn="tl" rotWithShape="0">
                  <a:schemeClr val="dk1">
                    <a:alpha val="40000"/>
                  </a:schemeClr>
                </a:outerShdw>
              </a:effectLst>
            </a:endParaRPr>
          </a:p>
        </p:txBody>
      </p:sp>
      <p:sp>
        <p:nvSpPr>
          <p:cNvPr id="44" name="矩形 43"/>
          <p:cNvSpPr/>
          <p:nvPr/>
        </p:nvSpPr>
        <p:spPr>
          <a:xfrm>
            <a:off x="3977767" y="4296710"/>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3972815" y="3296947"/>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3972815" y="3784727"/>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对角圆角矩形 10"/>
          <p:cNvSpPr/>
          <p:nvPr/>
        </p:nvSpPr>
        <p:spPr>
          <a:xfrm>
            <a:off x="4768469" y="3345942"/>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对角圆角矩形 12"/>
          <p:cNvSpPr/>
          <p:nvPr/>
        </p:nvSpPr>
        <p:spPr>
          <a:xfrm>
            <a:off x="4768469" y="3851402"/>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主从复制</a:t>
            </a:r>
            <a:endParaRPr lang="zh-CN" altLang="en-US" sz="2000" dirty="0"/>
          </a:p>
        </p:txBody>
      </p:sp>
      <p:sp>
        <p:nvSpPr>
          <p:cNvPr id="49" name="矩形 48"/>
          <p:cNvSpPr/>
          <p:nvPr/>
        </p:nvSpPr>
        <p:spPr>
          <a:xfrm>
            <a:off x="3960115" y="3693287"/>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8</a:t>
            </a:r>
          </a:p>
        </p:txBody>
      </p:sp>
      <p:sp>
        <p:nvSpPr>
          <p:cNvPr id="50" name="矩形 49"/>
          <p:cNvSpPr/>
          <p:nvPr/>
        </p:nvSpPr>
        <p:spPr>
          <a:xfrm>
            <a:off x="3895281" y="4193312"/>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9</a:t>
            </a:r>
          </a:p>
        </p:txBody>
      </p:sp>
      <p:sp>
        <p:nvSpPr>
          <p:cNvPr id="51" name="矩形 50"/>
          <p:cNvSpPr/>
          <p:nvPr/>
        </p:nvSpPr>
        <p:spPr>
          <a:xfrm>
            <a:off x="5205984" y="3297809"/>
            <a:ext cx="2249170"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持久化</a:t>
            </a:r>
          </a:p>
        </p:txBody>
      </p:sp>
      <p:sp>
        <p:nvSpPr>
          <p:cNvPr id="52" name="对角圆角矩形 10"/>
          <p:cNvSpPr/>
          <p:nvPr/>
        </p:nvSpPr>
        <p:spPr>
          <a:xfrm>
            <a:off x="4785931" y="4328350"/>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5188077" y="4316196"/>
            <a:ext cx="2249170"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集群</a:t>
            </a:r>
          </a:p>
        </p:txBody>
      </p:sp>
      <p:sp>
        <p:nvSpPr>
          <p:cNvPr id="54" name="矩形 53"/>
          <p:cNvSpPr/>
          <p:nvPr/>
        </p:nvSpPr>
        <p:spPr>
          <a:xfrm>
            <a:off x="3978911" y="2815463"/>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对角圆角矩形 12"/>
          <p:cNvSpPr/>
          <p:nvPr/>
        </p:nvSpPr>
        <p:spPr>
          <a:xfrm>
            <a:off x="4774565" y="2882138"/>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事务</a:t>
            </a:r>
            <a:endParaRPr lang="zh-CN" altLang="en-US" sz="2000" dirty="0"/>
          </a:p>
        </p:txBody>
      </p:sp>
      <p:sp>
        <p:nvSpPr>
          <p:cNvPr id="56" name="矩形 55"/>
          <p:cNvSpPr/>
          <p:nvPr/>
        </p:nvSpPr>
        <p:spPr>
          <a:xfrm>
            <a:off x="3966211" y="2724023"/>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6</a:t>
            </a:r>
          </a:p>
        </p:txBody>
      </p:sp>
      <p:sp>
        <p:nvSpPr>
          <p:cNvPr id="57" name="矩形 56"/>
          <p:cNvSpPr/>
          <p:nvPr/>
        </p:nvSpPr>
        <p:spPr>
          <a:xfrm>
            <a:off x="3972815" y="3205476"/>
            <a:ext cx="415290"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7</a:t>
            </a:r>
          </a:p>
        </p:txBody>
      </p:sp>
      <p:sp>
        <p:nvSpPr>
          <p:cNvPr id="3" name="矩形 2"/>
          <p:cNvSpPr/>
          <p:nvPr/>
        </p:nvSpPr>
        <p:spPr>
          <a:xfrm>
            <a:off x="4774564" y="3315954"/>
            <a:ext cx="3089275" cy="400110"/>
          </a:xfrm>
          <a:prstGeom prst="rect">
            <a:avLst/>
          </a:prstGeom>
          <a:noFill/>
          <a:ln w="76200">
            <a:solidFill>
              <a:srgbClr val="FA9D27"/>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DOC_GUID" val="{d6010c3e-9672-4f2d-a774-5509cb410d7b}"/>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0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0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0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0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0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0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0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0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0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0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1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1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1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1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1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1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1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1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1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1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2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2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2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2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2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2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2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2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2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2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3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3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3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3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3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3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3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3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3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3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4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4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4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4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4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4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4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4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4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4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5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2.xml><?xml version="1.0" encoding="utf-8"?>
<p:tagLst xmlns:a="http://schemas.openxmlformats.org/drawingml/2006/main" xmlns:r="http://schemas.openxmlformats.org/officeDocument/2006/relationships"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3.xml><?xml version="1.0" encoding="utf-8"?>
<p:tagLst xmlns:a="http://schemas.openxmlformats.org/drawingml/2006/main" xmlns:r="http://schemas.openxmlformats.org/officeDocument/2006/relationships"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
  <p:tag name="KSO_WM_SLIDE_MODEL_TYPE" val="cover"/>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9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9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9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9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9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9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9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9712</Words>
  <Application>Microsoft Office PowerPoint</Application>
  <PresentationFormat>全屏显示(16:9)</PresentationFormat>
  <Paragraphs>1249</Paragraphs>
  <Slides>148</Slides>
  <Notes>2</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148</vt:i4>
      </vt:variant>
    </vt:vector>
  </HeadingPairs>
  <TitlesOfParts>
    <vt:vector size="162" baseType="lpstr">
      <vt:lpstr>Helvetica Neue</vt:lpstr>
      <vt:lpstr>Hiragino Sans GB W3</vt:lpstr>
      <vt:lpstr>System</vt:lpstr>
      <vt:lpstr>宋体</vt:lpstr>
      <vt:lpstr>微软雅黑</vt:lpstr>
      <vt:lpstr>Arial</vt:lpstr>
      <vt:lpstr>Bell MT</vt:lpstr>
      <vt:lpstr>Calibri</vt:lpstr>
      <vt:lpstr>Consolas</vt:lpstr>
      <vt:lpstr>Courier New</vt:lpstr>
      <vt:lpstr>Tahoma</vt:lpstr>
      <vt:lpstr>Verdana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38</cp:revision>
  <dcterms:created xsi:type="dcterms:W3CDTF">2018-03-01T02:03:00Z</dcterms:created>
  <dcterms:modified xsi:type="dcterms:W3CDTF">2021-08-18T11:30:36Z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2052-11.1.0.9098</vt:lpwstr>
  </property>
</Properties>
</file>