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35A0-E2AB-47CA-8F66-52F70B9D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43929-A5FE-42AA-ADF8-D35B07FD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7730-78A1-4078-82BC-5D44EC3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3A87-D459-4E7C-9051-DFD1EB93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DFD6-0AE2-415A-8C86-A491D17E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ED9F-BB83-467A-8F35-6DE211B5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0A7DB-2641-408C-B00E-53897461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01C4-756B-43AE-8497-DD001DE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7CE4-F335-49FE-A4BC-B4772B12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1F60-0425-46B6-8D6B-1F67C70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8FB9C-E5BE-4C2E-B548-2FB0C7F0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EFCB2-F432-4DE6-8860-4E86D4CA2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BED1-CAF6-47FF-844F-DF048FB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B182-5401-41CF-928B-561CE66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6771-F917-4244-B4E2-9CFEFA9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4E20-D1E4-4E01-9794-285B9E2C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D801-C54F-4FD2-9EE3-BF311A84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AE606-2383-4D50-AEDE-557DDF8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FBA8-97B5-4A4D-A72C-A9E1AC13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5FC2-0067-4883-A528-1B563EE1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197-A937-4668-82F5-027A54B3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A958-6093-4A86-99ED-386DF9BB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5211-79D4-4C5A-A356-043A803B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B5E9-BDE0-42FD-AA70-A7D45DFA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1A13-0EF4-4813-9FDC-8576FB40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71E5-9067-4A5C-9E51-63A0C947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983A-ADF0-4CD3-9D69-EE861DE43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A78F-B358-4BA9-A503-274E6950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62656-8F7C-442A-81EB-44924669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4B06-84AC-41F4-B0EE-948A6FD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E5FA1-AE2E-4E0D-8529-29BA422D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2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B00D-001D-44E6-8971-C3CD4CF3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BD41-86D3-4FDF-B269-C7B1E6D1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3D314-4D54-4396-988F-DD4CAC05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BFB3B-42C4-49D2-B77D-3A49CB8D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011A7-88D0-49E3-9B6E-062236D25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CF734-800D-4AA6-986E-C38BA4AB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797C1-A6EB-47B9-BB47-E5492753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B7AA0-369A-47B4-AAC3-4C0F7A0F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F118-25C5-4C0B-8E91-934E7BC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108F0-95A3-4F0C-A608-F4AE51D7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1B86A-D975-42A5-A4CE-3AFD3E52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4644A-6DFB-4D36-8DD1-72C92806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7BA8F-68A8-4EA4-80AA-67DA173D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7F172-A738-4250-B117-EADFC03B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37A52-A829-4282-BB75-0BD454F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23E8-8F0C-4F26-B707-681E97A8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D3A5-C6EB-465E-AF42-8EE58AB4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CFBBE-1EF3-4988-8708-BD8758F1D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B57F-922A-4154-8D73-8D3BD3A9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DFD81-2D0C-4044-A583-25812973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1C21-5087-4EBC-90FF-AE7DC32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00A6-7F5F-4900-83C0-E41BDFE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999F8-84D1-4427-97A1-2CCC72EB5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C9A0-F97F-41E1-BC03-D80F936A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E208-45BF-4A33-9E85-05CA5189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B5EF-989A-4823-9341-6B47981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55EEE-BF31-4BD3-9734-9F2D1E2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1A2D7-9DA6-4F84-9EA4-6C869007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75D3-8AB4-42E3-9CA5-156C7BBF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3C46-BADF-4D7C-BD48-C2DBDFD5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5E74-5D60-4770-A899-C9239BDED82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6900-1D6C-4B22-BE26-79694C321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B211-961D-407F-A70D-D5F2E21E1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573B-2784-44D5-9C42-96B5D7F36E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593E3-6C7D-423F-8503-56FF69C928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19652" y1="46400" x2="28081" y2="49736"/>
                        <a14:foregroundMark x1="76232" y1="46755" x2="78607" y2="46400"/>
                        <a14:foregroundMark x1="71025" y1="47534" x2="76183" y2="46762"/>
                        <a14:foregroundMark x1="62562" y1="48800" x2="70879" y2="47556"/>
                        <a14:foregroundMark x1="57548" y1="49550" x2="62562" y2="48800"/>
                        <a14:foregroundMark x1="51760" y1="50417" x2="54899" y2="49947"/>
                        <a14:foregroundMark x1="43665" y1="51627" x2="48940" y2="50838"/>
                        <a14:foregroundMark x1="39052" y1="52317" x2="43197" y2="51697"/>
                        <a14:foregroundMark x1="77861" y1="60800" x2="80597" y2="41600"/>
                        <a14:foregroundMark x1="54634" y1="36165" x2="54600" y2="36067"/>
                        <a14:foregroundMark x1="56219" y1="40800" x2="56023" y2="40226"/>
                        <a14:foregroundMark x1="34826" y1="44000" x2="36231" y2="50778"/>
                        <a14:foregroundMark x1="36318" y1="50400" x2="35572" y2="65600"/>
                        <a14:foregroundMark x1="53055" y1="30051" x2="52736" y2="28000"/>
                        <a14:foregroundMark x1="51244" y1="66400" x2="52985" y2="42400"/>
                        <a14:foregroundMark x1="52488" y1="43200" x2="52985" y2="41600"/>
                        <a14:foregroundMark x1="51741" y1="40800" x2="53483" y2="40800"/>
                        <a14:foregroundMark x1="51244" y1="40800" x2="53483" y2="40800"/>
                        <a14:foregroundMark x1="50995" y1="40800" x2="53731" y2="40800"/>
                        <a14:foregroundMark x1="80348" y1="44800" x2="81841" y2="42400"/>
                        <a14:foregroundMark x1="81343" y1="46400" x2="82338" y2="40000"/>
                        <a14:foregroundMark x1="81841" y1="46400" x2="82090" y2="43200"/>
                        <a14:foregroundMark x1="82090" y1="48800" x2="82836" y2="38400"/>
                        <a14:foregroundMark x1="81343" y1="46400" x2="82338" y2="40800"/>
                        <a14:foregroundMark x1="81841" y1="46400" x2="82338" y2="42400"/>
                        <a14:foregroundMark x1="81841" y1="46400" x2="82090" y2="41600"/>
                        <a14:foregroundMark x1="81592" y1="48000" x2="82338" y2="41600"/>
                        <a14:foregroundMark x1="81592" y1="44800" x2="82836" y2="44800"/>
                        <a14:backgroundMark x1="13184" y1="25600" x2="13433" y2="78400"/>
                        <a14:backgroundMark x1="49702" y1="80838" x2="84826" y2="83200"/>
                        <a14:backgroundMark x1="13433" y1="78400" x2="49646" y2="80835"/>
                        <a14:backgroundMark x1="81703" y1="35936" x2="80597" y2="19200"/>
                        <a14:backgroundMark x1="84826" y1="83200" x2="82426" y2="46871"/>
                        <a14:backgroundMark x1="51912" y1="20902" x2="13184" y2="23200"/>
                        <a14:backgroundMark x1="80597" y1="19200" x2="52037" y2="20895"/>
                        <a14:backgroundMark x1="22637" y1="50400" x2="22637" y2="67200"/>
                        <a14:backgroundMark x1="60199" y1="50400" x2="59950" y2="58400"/>
                        <a14:backgroundMark x1="59701" y1="49600" x2="59701" y2="49600"/>
                        <a14:backgroundMark x1="59950" y1="48800" x2="59950" y2="48800"/>
                        <a14:backgroundMark x1="70398" y1="51200" x2="70647" y2="50400"/>
                        <a14:backgroundMark x1="70398" y1="62400" x2="74129" y2="61600"/>
                        <a14:backgroundMark x1="75124" y1="56800" x2="75871" y2="49600"/>
                        <a14:backgroundMark x1="33582" y1="58400" x2="33831" y2="52000"/>
                        <a14:backgroundMark x1="43781" y1="57600" x2="43781" y2="52800"/>
                        <a14:backgroundMark x1="43532" y1="54400" x2="43781" y2="48800"/>
                        <a14:backgroundMark x1="49318" y1="49270" x2="49502" y2="47200"/>
                        <a14:backgroundMark x1="54698" y1="43805" x2="54926" y2="34764"/>
                        <a14:backgroundMark x1="54229" y1="62400" x2="54679" y2="44533"/>
                        <a14:backgroundMark x1="51244" y1="39200" x2="51312" y2="39200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13291"/>
          <a:stretch/>
        </p:blipFill>
        <p:spPr>
          <a:xfrm>
            <a:off x="10276114" y="6049791"/>
            <a:ext cx="1915886" cy="8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pansakkis95@gmail.com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E8B-5182-434D-905E-3B8A1CA5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DAFDE-291F-4A87-8BE8-BBA70F46B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C84D8-E515-4F88-A3B1-F189340636F3}"/>
              </a:ext>
            </a:extLst>
          </p:cNvPr>
          <p:cNvSpPr/>
          <p:nvPr/>
        </p:nvSpPr>
        <p:spPr>
          <a:xfrm>
            <a:off x="609600" y="438150"/>
            <a:ext cx="11077575" cy="59626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FF692-3FA9-4D8A-B868-2C30FD170655}"/>
              </a:ext>
            </a:extLst>
          </p:cNvPr>
          <p:cNvSpPr/>
          <p:nvPr/>
        </p:nvSpPr>
        <p:spPr>
          <a:xfrm>
            <a:off x="7353300" y="-1"/>
            <a:ext cx="3709987" cy="1122363"/>
          </a:xfrm>
          <a:prstGeom prst="rect">
            <a:avLst/>
          </a:prstGeom>
          <a:solidFill>
            <a:srgbClr val="4DB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559F7-5BF9-4CDD-825F-10A3ABBD24EB}"/>
              </a:ext>
            </a:extLst>
          </p:cNvPr>
          <p:cNvSpPr txBox="1"/>
          <p:nvPr/>
        </p:nvSpPr>
        <p:spPr>
          <a:xfrm>
            <a:off x="7353300" y="685800"/>
            <a:ext cx="370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CANDIDATE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ED0E3-CA9A-41C0-A9AB-C963627FB579}"/>
              </a:ext>
            </a:extLst>
          </p:cNvPr>
          <p:cNvSpPr txBox="1"/>
          <p:nvPr/>
        </p:nvSpPr>
        <p:spPr>
          <a:xfrm>
            <a:off x="1228725" y="3934103"/>
            <a:ext cx="52959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FFFFFF"/>
                </a:solidFill>
                <a:latin typeface="Tahoma" panose="020B0604030504040204" pitchFamily="34" charset="0"/>
              </a:rPr>
              <a:t>DATA SCIENTIST ASSESSMENT </a:t>
            </a:r>
          </a:p>
          <a:p>
            <a:endParaRPr lang="en-US" b="1" dirty="0">
              <a:solidFill>
                <a:srgbClr val="FFFFFF"/>
              </a:solidFill>
              <a:latin typeface="Tahoma" panose="020B0604030504040204" pitchFamily="34" charset="0"/>
            </a:endParaRPr>
          </a:p>
          <a:p>
            <a:r>
              <a:rPr lang="en-US" sz="1600" b="1" dirty="0">
                <a:solidFill>
                  <a:srgbClr val="FFFFFF"/>
                </a:solidFill>
                <a:latin typeface="Tahoma" panose="020B0604030504040204" pitchFamily="34" charset="0"/>
              </a:rPr>
              <a:t>Candidate:	Panagiotis Sakkis</a:t>
            </a:r>
          </a:p>
          <a:p>
            <a:r>
              <a:rPr lang="en-US" sz="1600" b="1" dirty="0">
                <a:solidFill>
                  <a:srgbClr val="FFFFFF"/>
                </a:solidFill>
                <a:latin typeface="Tahoma" panose="020B0604030504040204" pitchFamily="34" charset="0"/>
              </a:rPr>
              <a:t>Email:		</a:t>
            </a:r>
            <a:r>
              <a:rPr lang="en-US" sz="1600" b="1" dirty="0">
                <a:solidFill>
                  <a:srgbClr val="FFFFFF"/>
                </a:solidFill>
                <a:latin typeface="Tahoma" panose="020B0604030504040204" pitchFamily="34" charset="0"/>
                <a:hlinkClick r:id="rId2"/>
              </a:rPr>
              <a:t>pansakkis95@gmail.com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C239B-C2B9-4C9E-B93E-D19BC38D7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652" y1="46400" x2="28081" y2="49736"/>
                        <a14:foregroundMark x1="76232" y1="46755" x2="78607" y2="46400"/>
                        <a14:foregroundMark x1="71025" y1="47534" x2="76183" y2="46762"/>
                        <a14:foregroundMark x1="62562" y1="48800" x2="70879" y2="47556"/>
                        <a14:foregroundMark x1="57548" y1="49550" x2="62562" y2="48800"/>
                        <a14:foregroundMark x1="51760" y1="50417" x2="54899" y2="49947"/>
                        <a14:foregroundMark x1="43665" y1="51627" x2="48940" y2="50838"/>
                        <a14:foregroundMark x1="39052" y1="52317" x2="43197" y2="51697"/>
                        <a14:foregroundMark x1="77861" y1="60800" x2="80597" y2="41600"/>
                        <a14:foregroundMark x1="54634" y1="36165" x2="54600" y2="36067"/>
                        <a14:foregroundMark x1="56219" y1="40800" x2="56023" y2="40226"/>
                        <a14:foregroundMark x1="34826" y1="44000" x2="36231" y2="50778"/>
                        <a14:foregroundMark x1="36318" y1="50400" x2="35572" y2="65600"/>
                        <a14:foregroundMark x1="53055" y1="30051" x2="52736" y2="28000"/>
                        <a14:foregroundMark x1="51244" y1="66400" x2="52985" y2="42400"/>
                        <a14:foregroundMark x1="52488" y1="43200" x2="52985" y2="41600"/>
                        <a14:foregroundMark x1="51741" y1="40800" x2="53483" y2="40800"/>
                        <a14:foregroundMark x1="51244" y1="40800" x2="53483" y2="40800"/>
                        <a14:foregroundMark x1="50995" y1="40800" x2="53731" y2="40800"/>
                        <a14:foregroundMark x1="80348" y1="44800" x2="81841" y2="42400"/>
                        <a14:foregroundMark x1="81343" y1="46400" x2="82338" y2="40000"/>
                        <a14:foregroundMark x1="81841" y1="46400" x2="82090" y2="43200"/>
                        <a14:foregroundMark x1="82090" y1="48800" x2="82836" y2="38400"/>
                        <a14:foregroundMark x1="81343" y1="46400" x2="82338" y2="40800"/>
                        <a14:foregroundMark x1="81841" y1="46400" x2="82338" y2="42400"/>
                        <a14:foregroundMark x1="81841" y1="46400" x2="82090" y2="41600"/>
                        <a14:foregroundMark x1="81592" y1="48000" x2="82338" y2="41600"/>
                        <a14:foregroundMark x1="81592" y1="44800" x2="82836" y2="44800"/>
                        <a14:backgroundMark x1="13184" y1="25600" x2="13433" y2="78400"/>
                        <a14:backgroundMark x1="49702" y1="80838" x2="84826" y2="83200"/>
                        <a14:backgroundMark x1="13433" y1="78400" x2="49646" y2="80835"/>
                        <a14:backgroundMark x1="81703" y1="35936" x2="80597" y2="19200"/>
                        <a14:backgroundMark x1="84826" y1="83200" x2="82426" y2="46871"/>
                        <a14:backgroundMark x1="51912" y1="20902" x2="13184" y2="23200"/>
                        <a14:backgroundMark x1="80597" y1="19200" x2="52037" y2="20895"/>
                        <a14:backgroundMark x1="22637" y1="50400" x2="22637" y2="67200"/>
                        <a14:backgroundMark x1="60199" y1="50400" x2="59950" y2="58400"/>
                        <a14:backgroundMark x1="59701" y1="49600" x2="59701" y2="49600"/>
                        <a14:backgroundMark x1="59950" y1="48800" x2="59950" y2="48800"/>
                        <a14:backgroundMark x1="70398" y1="51200" x2="70647" y2="50400"/>
                        <a14:backgroundMark x1="70398" y1="62400" x2="74129" y2="61600"/>
                        <a14:backgroundMark x1="75124" y1="56800" x2="75871" y2="49600"/>
                        <a14:backgroundMark x1="33582" y1="58400" x2="33831" y2="52000"/>
                        <a14:backgroundMark x1="43781" y1="57600" x2="43781" y2="52800"/>
                        <a14:backgroundMark x1="43532" y1="54400" x2="43781" y2="48800"/>
                        <a14:backgroundMark x1="49318" y1="49270" x2="49502" y2="47200"/>
                        <a14:backgroundMark x1="54698" y1="43805" x2="54926" y2="34764"/>
                        <a14:backgroundMark x1="54229" y1="62400" x2="54679" y2="44533"/>
                        <a14:backgroundMark x1="51244" y1="39200" x2="51312" y2="39200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98" r="13291"/>
          <a:stretch/>
        </p:blipFill>
        <p:spPr>
          <a:xfrm>
            <a:off x="7797086" y="1211262"/>
            <a:ext cx="2822414" cy="11906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88CABF-B033-4F60-8E47-A839CC07BD41}"/>
              </a:ext>
            </a:extLst>
          </p:cNvPr>
          <p:cNvCxnSpPr>
            <a:cxnSpLocks/>
          </p:cNvCxnSpPr>
          <p:nvPr/>
        </p:nvCxnSpPr>
        <p:spPr>
          <a:xfrm>
            <a:off x="1231106" y="5521124"/>
            <a:ext cx="98345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9A27B-7B13-4520-8352-52FFF3A67965}"/>
              </a:ext>
            </a:extLst>
          </p:cNvPr>
          <p:cNvSpPr txBox="1"/>
          <p:nvPr/>
        </p:nvSpPr>
        <p:spPr>
          <a:xfrm>
            <a:off x="1238975" y="1030288"/>
            <a:ext cx="359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BUSINESS INTELLIGENCE TEAM</a:t>
            </a:r>
          </a:p>
        </p:txBody>
      </p:sp>
    </p:spTree>
    <p:extLst>
      <p:ext uri="{BB962C8B-B14F-4D97-AF65-F5344CB8AC3E}">
        <p14:creationId xmlns:p14="http://schemas.microsoft.com/office/powerpoint/2010/main" val="14727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83EDC-E941-46F2-A15C-C1B7AC2E170E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Transactions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8127B-ECE6-46C5-A22D-0C7974BBF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64"/>
          <a:stretch/>
        </p:blipFill>
        <p:spPr>
          <a:xfrm>
            <a:off x="423514" y="874931"/>
            <a:ext cx="11149026" cy="1323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6EE7F-828B-4397-BDE1-349B7FFF8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"/>
          <a:stretch/>
        </p:blipFill>
        <p:spPr>
          <a:xfrm>
            <a:off x="390856" y="2198914"/>
            <a:ext cx="10048544" cy="1004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9D8FD3-29CE-487E-B120-5C98D01E5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30033" r="98" b="134"/>
          <a:stretch/>
        </p:blipFill>
        <p:spPr>
          <a:xfrm>
            <a:off x="390856" y="3203395"/>
            <a:ext cx="11181684" cy="3338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A4EEE-EA30-4167-B7E1-81501A4C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0" t="30033" r="98" b="134"/>
          <a:stretch/>
        </p:blipFill>
        <p:spPr>
          <a:xfrm>
            <a:off x="10439400" y="1962424"/>
            <a:ext cx="1133140" cy="33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6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F609B4-19D8-4A9E-AC8B-9CB8487CC56E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Transactions – Payment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7658F-C438-4F55-8E06-E64FDE4BB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874931"/>
            <a:ext cx="9843407" cy="57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0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1FFC2-46E8-4B2A-8E6E-B7A5F2A57716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Transactions – Top Users by Deposit Freq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130E4-5842-4D08-834D-71A1A8471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874931"/>
            <a:ext cx="9979358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BCDF7-ADCF-4ABC-9BA3-0C083A7B235E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Casino Games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9C91B-BD01-49C8-BDEB-AD77541AADED}"/>
              </a:ext>
            </a:extLst>
          </p:cNvPr>
          <p:cNvSpPr txBox="1"/>
          <p:nvPr/>
        </p:nvSpPr>
        <p:spPr>
          <a:xfrm>
            <a:off x="323850" y="797987"/>
            <a:ext cx="1111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 third and last part of this presentation shows the casino games profit and use.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There have been a total of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9,823,821 casino events (win/loss)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 the system.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DD490E-8103-4565-A2A8-746EA075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0" y="1382762"/>
            <a:ext cx="7716266" cy="5179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5A7BE2-8393-4031-B0BF-95B1AF2C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68"/>
          <a:stretch/>
        </p:blipFill>
        <p:spPr>
          <a:xfrm>
            <a:off x="8314986" y="2564099"/>
            <a:ext cx="3733123" cy="28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EB4D8BA-1246-4BC1-897D-99CD49867BBE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Casino Games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C9A623-7C9F-49C5-975A-D25203E1C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46"/>
          <a:stretch/>
        </p:blipFill>
        <p:spPr>
          <a:xfrm>
            <a:off x="369835" y="1485900"/>
            <a:ext cx="3476625" cy="646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D6DA3E-3F7D-4446-915E-4581E7AD9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1" y="2287637"/>
            <a:ext cx="3956154" cy="3084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37E31F-EB2F-416D-8593-79C449C83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25"/>
          <a:stretch/>
        </p:blipFill>
        <p:spPr>
          <a:xfrm>
            <a:off x="4293394" y="1485900"/>
            <a:ext cx="3867150" cy="646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498887-C98A-40DF-9C6E-F18F51E845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05"/>
          <a:stretch/>
        </p:blipFill>
        <p:spPr>
          <a:xfrm>
            <a:off x="8393165" y="1485900"/>
            <a:ext cx="3567111" cy="685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7AC395-5BEF-4475-8FEE-E29D96E2F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94" y="2287637"/>
            <a:ext cx="3867150" cy="3084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AB792C-C31F-4AD6-82BB-7406B36D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14" y="2287637"/>
            <a:ext cx="3770415" cy="30844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820771-4B4F-4A12-9C1D-7FF2FE8AD450}"/>
              </a:ext>
            </a:extLst>
          </p:cNvPr>
          <p:cNvSpPr txBox="1"/>
          <p:nvPr/>
        </p:nvSpPr>
        <p:spPr>
          <a:xfrm>
            <a:off x="466725" y="874931"/>
            <a:ext cx="792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Profit and amount of games by type per Casino Provider</a:t>
            </a:r>
          </a:p>
        </p:txBody>
      </p:sp>
    </p:spTree>
    <p:extLst>
      <p:ext uri="{BB962C8B-B14F-4D97-AF65-F5344CB8AC3E}">
        <p14:creationId xmlns:p14="http://schemas.microsoft.com/office/powerpoint/2010/main" val="20169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67687-EF85-47DD-95F5-7E31FB352D29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Casino Games Profit over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BCAEA-3234-4A83-A97F-1944D823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180" y="893981"/>
            <a:ext cx="9969639" cy="53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C79E1-6BAC-4A4E-B174-74FED3AE51B0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Casino Games Profit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1ABE8-387A-4E0A-9072-2B5BCE62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5" y="874932"/>
            <a:ext cx="11304740" cy="5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6D52D-E17D-4605-AA7C-3114801207E4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Casino Games Profit per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4910C-0173-4E0E-96E4-1B00483B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055906"/>
            <a:ext cx="8963025" cy="5116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99617-9CB2-41D5-BAEC-4EFFD6B3F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424" y="1055905"/>
            <a:ext cx="2396726" cy="51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A18D73-3E39-4A77-A01E-62418E14123A}"/>
              </a:ext>
            </a:extLst>
          </p:cNvPr>
          <p:cNvSpPr txBox="1"/>
          <p:nvPr/>
        </p:nvSpPr>
        <p:spPr>
          <a:xfrm>
            <a:off x="323850" y="22860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Users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368EB-6471-4B4E-A8D5-B0846D9D2623}"/>
              </a:ext>
            </a:extLst>
          </p:cNvPr>
          <p:cNvSpPr txBox="1"/>
          <p:nvPr/>
        </p:nvSpPr>
        <p:spPr>
          <a:xfrm>
            <a:off x="323850" y="797987"/>
            <a:ext cx="1111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 first part of this presentation is focused in analyzing users personal data and getting insights of their profile.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9AC98-BB89-4C40-A78C-4E9FFF235547}"/>
              </a:ext>
            </a:extLst>
          </p:cNvPr>
          <p:cNvSpPr txBox="1"/>
          <p:nvPr/>
        </p:nvSpPr>
        <p:spPr>
          <a:xfrm>
            <a:off x="323849" y="1151930"/>
            <a:ext cx="1111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Total Number of Users = 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6,029 - 78.8%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of our users are Male and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28%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of our users are in the age group 21-25</a:t>
            </a:r>
          </a:p>
          <a:p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BD10C-7F8C-4F43-A80B-E3A37CC7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4" y="1646253"/>
            <a:ext cx="10728481" cy="1532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3BA79-1FD8-4220-8D1E-9BFC6C291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6"/>
          <a:stretch/>
        </p:blipFill>
        <p:spPr>
          <a:xfrm>
            <a:off x="425294" y="3331268"/>
            <a:ext cx="4975381" cy="2993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1C95A-79CA-461B-8F34-19042DE9A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322" y="3331268"/>
            <a:ext cx="5601453" cy="29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2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8C71D-9568-43EA-AD30-2A67E5BF6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3640812" y="1411119"/>
            <a:ext cx="8308521" cy="459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A7925-2F33-4609-8922-115A05FA6515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Users Geographical Spread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4C140-74D8-4785-8E7A-05D0D6173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407784"/>
            <a:ext cx="2528207" cy="204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544D48-EF93-478C-812A-F10AF335760A}"/>
              </a:ext>
            </a:extLst>
          </p:cNvPr>
          <p:cNvSpPr txBox="1"/>
          <p:nvPr/>
        </p:nvSpPr>
        <p:spPr>
          <a:xfrm>
            <a:off x="476250" y="998041"/>
            <a:ext cx="11615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 2 largest markets are Greece and UK with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72.3%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and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25.6%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of users respectively. So it is interesting to look in more depth in these countries.</a:t>
            </a:r>
          </a:p>
        </p:txBody>
      </p:sp>
    </p:spTree>
    <p:extLst>
      <p:ext uri="{BB962C8B-B14F-4D97-AF65-F5344CB8AC3E}">
        <p14:creationId xmlns:p14="http://schemas.microsoft.com/office/powerpoint/2010/main" val="24380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5F8F41-4C8C-46DE-9462-56B8A807DA95}"/>
              </a:ext>
            </a:extLst>
          </p:cNvPr>
          <p:cNvSpPr txBox="1"/>
          <p:nvPr/>
        </p:nvSpPr>
        <p:spPr>
          <a:xfrm>
            <a:off x="323850" y="22860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Users - Greek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AA66C-C504-48A1-B898-6C9CA4C0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27440"/>
            <a:ext cx="1590675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73F3D-A138-4592-95EE-1965607AC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1186543"/>
            <a:ext cx="8785452" cy="4746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712EE5-E8FB-4F07-AA3F-0444A07216AB}"/>
              </a:ext>
            </a:extLst>
          </p:cNvPr>
          <p:cNvSpPr txBox="1"/>
          <p:nvPr/>
        </p:nvSpPr>
        <p:spPr>
          <a:xfrm>
            <a:off x="500062" y="1100983"/>
            <a:ext cx="151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Top 20 Greek Cities</a:t>
            </a:r>
          </a:p>
        </p:txBody>
      </p:sp>
    </p:spTree>
    <p:extLst>
      <p:ext uri="{BB962C8B-B14F-4D97-AF65-F5344CB8AC3E}">
        <p14:creationId xmlns:p14="http://schemas.microsoft.com/office/powerpoint/2010/main" val="25781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29450-AF02-463A-A521-FF69454CDC6F}"/>
              </a:ext>
            </a:extLst>
          </p:cNvPr>
          <p:cNvSpPr txBox="1"/>
          <p:nvPr/>
        </p:nvSpPr>
        <p:spPr>
          <a:xfrm>
            <a:off x="323850" y="22860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Users - UK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0BD22-63F4-4A98-ACFF-C2FDFD8ED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15" y="998041"/>
            <a:ext cx="8079332" cy="4793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E9C6B-CCC8-49D0-BE31-3A88DFF574F2}"/>
              </a:ext>
            </a:extLst>
          </p:cNvPr>
          <p:cNvSpPr txBox="1"/>
          <p:nvPr/>
        </p:nvSpPr>
        <p:spPr>
          <a:xfrm>
            <a:off x="561975" y="1111067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Top 20 UK Cities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CFBF5-FE88-4DA2-855D-3694A1CB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1685758"/>
            <a:ext cx="22288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8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1193B2-9149-45C0-9B03-313FF61AF324}"/>
              </a:ext>
            </a:extLst>
          </p:cNvPr>
          <p:cNvSpPr txBox="1"/>
          <p:nvPr/>
        </p:nvSpPr>
        <p:spPr>
          <a:xfrm>
            <a:off x="323850" y="228600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Users by Registration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D2D18-3BD5-4137-BBF6-811E50D08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" y="1822637"/>
            <a:ext cx="6085116" cy="4061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385F6-3B11-4B77-90C0-BF9C68C8B8BD}"/>
              </a:ext>
            </a:extLst>
          </p:cNvPr>
          <p:cNvSpPr txBox="1"/>
          <p:nvPr/>
        </p:nvSpPr>
        <p:spPr>
          <a:xfrm>
            <a:off x="402771" y="1001486"/>
            <a:ext cx="6006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We can see that the 2</a:t>
            </a:r>
            <a:r>
              <a:rPr lang="en-US" sz="1600" baseline="30000" dirty="0">
                <a:solidFill>
                  <a:schemeClr val="bg1"/>
                </a:solidFill>
                <a:latin typeface="Century Gothic" panose="020B0502020202020204" pitchFamily="34" charset="0"/>
              </a:rPr>
              <a:t>nd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semester of 2021 the number of registered users has increased dramatically.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271E-3475-436F-AB32-3944B02F2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68" y="1822637"/>
            <a:ext cx="5459182" cy="4187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1D1A0-D1B4-4706-88A9-4776CB258D2D}"/>
              </a:ext>
            </a:extLst>
          </p:cNvPr>
          <p:cNvSpPr txBox="1"/>
          <p:nvPr/>
        </p:nvSpPr>
        <p:spPr>
          <a:xfrm>
            <a:off x="6185803" y="1001486"/>
            <a:ext cx="6006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Our 20 longest members and their country of origin.</a:t>
            </a:r>
          </a:p>
        </p:txBody>
      </p:sp>
    </p:spTree>
    <p:extLst>
      <p:ext uri="{BB962C8B-B14F-4D97-AF65-F5344CB8AC3E}">
        <p14:creationId xmlns:p14="http://schemas.microsoft.com/office/powerpoint/2010/main" val="32926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37AAB-3F1C-4D3A-8CAD-DA3017B5742A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Wallet Transaction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7AD4E-A268-447A-B1FC-FD0830A8F9F4}"/>
              </a:ext>
            </a:extLst>
          </p:cNvPr>
          <p:cNvSpPr txBox="1"/>
          <p:nvPr/>
        </p:nvSpPr>
        <p:spPr>
          <a:xfrm>
            <a:off x="323850" y="797987"/>
            <a:ext cx="1128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 second part of this presentation analyses the transactions in the user wallets.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There have been a total of </a:t>
            </a:r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38,294 transactions </a:t>
            </a: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in the system with 87% of them being deposits of 4,5M euros total.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0DE60-76AF-4494-98C6-E7076782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6" y="1382762"/>
            <a:ext cx="9891617" cy="4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5C36D-543B-4B3F-93BB-DA431851E0CA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Transactions by User Characteristics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690D3-244F-4FC2-BE02-8ED01767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90" y="1449971"/>
            <a:ext cx="4122777" cy="4919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7F374-BBC1-463D-A9BC-0ABF5CBA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372923"/>
            <a:ext cx="1607959" cy="5073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7AC44-D15F-40E3-B4F0-0A8FECA02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28" y="1372922"/>
            <a:ext cx="4320243" cy="50731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8231A-68F3-42C6-BACF-67F37A6ECD1B}"/>
              </a:ext>
            </a:extLst>
          </p:cNvPr>
          <p:cNvSpPr txBox="1"/>
          <p:nvPr/>
        </p:nvSpPr>
        <p:spPr>
          <a:xfrm>
            <a:off x="323850" y="726593"/>
            <a:ext cx="1072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Clearly, men spend more than women and the age group of 24-30. Also, the huge amounts from Hungary require further analysis since there are only 6 users there.</a:t>
            </a:r>
          </a:p>
        </p:txBody>
      </p:sp>
    </p:spTree>
    <p:extLst>
      <p:ext uri="{BB962C8B-B14F-4D97-AF65-F5344CB8AC3E}">
        <p14:creationId xmlns:p14="http://schemas.microsoft.com/office/powerpoint/2010/main" val="42914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4CE8F-14BD-40D8-8ACB-05A47DC7772E}"/>
              </a:ext>
            </a:extLst>
          </p:cNvPr>
          <p:cNvSpPr txBox="1"/>
          <p:nvPr/>
        </p:nvSpPr>
        <p:spPr>
          <a:xfrm>
            <a:off x="323850" y="228600"/>
            <a:ext cx="9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Transactions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C4654-5559-48FF-9FA8-657394C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648" y="1100073"/>
            <a:ext cx="10733438" cy="52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0E6E4-0C43-46E8-AD8C-F33AA4F976AB}"/>
              </a:ext>
            </a:extLst>
          </p:cNvPr>
          <p:cNvSpPr txBox="1"/>
          <p:nvPr/>
        </p:nvSpPr>
        <p:spPr>
          <a:xfrm>
            <a:off x="323850" y="773290"/>
            <a:ext cx="87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huge withdraw in September 17 seems suspicious and requires in-depth analysis.</a:t>
            </a:r>
          </a:p>
        </p:txBody>
      </p:sp>
    </p:spTree>
    <p:extLst>
      <p:ext uri="{BB962C8B-B14F-4D97-AF65-F5344CB8AC3E}">
        <p14:creationId xmlns:p14="http://schemas.microsoft.com/office/powerpoint/2010/main" val="201104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322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Sakkis</dc:creator>
  <cp:lastModifiedBy>Panos Sakkis</cp:lastModifiedBy>
  <cp:revision>19</cp:revision>
  <dcterms:created xsi:type="dcterms:W3CDTF">2022-04-14T10:01:22Z</dcterms:created>
  <dcterms:modified xsi:type="dcterms:W3CDTF">2022-04-14T14:27:36Z</dcterms:modified>
</cp:coreProperties>
</file>