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94" r:id="rId1"/>
  </p:sldMasterIdLst>
  <p:notesMasterIdLst>
    <p:notesMasterId r:id="rId43"/>
  </p:notesMasterIdLst>
  <p:sldIdLst>
    <p:sldId id="1210" r:id="rId2"/>
    <p:sldId id="8403" r:id="rId3"/>
    <p:sldId id="1212" r:id="rId4"/>
    <p:sldId id="4420" r:id="rId5"/>
    <p:sldId id="8404" r:id="rId6"/>
    <p:sldId id="8405" r:id="rId7"/>
    <p:sldId id="1215" r:id="rId8"/>
    <p:sldId id="1216" r:id="rId9"/>
    <p:sldId id="1275" r:id="rId10"/>
    <p:sldId id="1218" r:id="rId11"/>
    <p:sldId id="1219" r:id="rId12"/>
    <p:sldId id="1220" r:id="rId13"/>
    <p:sldId id="1221" r:id="rId14"/>
    <p:sldId id="1222" r:id="rId15"/>
    <p:sldId id="1223" r:id="rId16"/>
    <p:sldId id="1224" r:id="rId17"/>
    <p:sldId id="1225" r:id="rId18"/>
    <p:sldId id="8406" r:id="rId19"/>
    <p:sldId id="8407" r:id="rId20"/>
    <p:sldId id="8408" r:id="rId21"/>
    <p:sldId id="8409" r:id="rId22"/>
    <p:sldId id="8410" r:id="rId23"/>
    <p:sldId id="8411" r:id="rId24"/>
    <p:sldId id="8412" r:id="rId25"/>
    <p:sldId id="8413" r:id="rId26"/>
    <p:sldId id="8414" r:id="rId27"/>
    <p:sldId id="1276" r:id="rId28"/>
    <p:sldId id="8415" r:id="rId29"/>
    <p:sldId id="8416" r:id="rId30"/>
    <p:sldId id="8417" r:id="rId31"/>
    <p:sldId id="8418" r:id="rId32"/>
    <p:sldId id="8419" r:id="rId33"/>
    <p:sldId id="8420" r:id="rId34"/>
    <p:sldId id="8421" r:id="rId35"/>
    <p:sldId id="8422" r:id="rId36"/>
    <p:sldId id="8423" r:id="rId37"/>
    <p:sldId id="8424" r:id="rId38"/>
    <p:sldId id="8425" r:id="rId39"/>
    <p:sldId id="8426" r:id="rId40"/>
    <p:sldId id="8427" r:id="rId41"/>
    <p:sldId id="842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75" d="100"/>
          <a:sy n="75" d="100"/>
        </p:scale>
        <p:origin x="27" y="6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7676944270985598"/>
          <c:y val="6.9409389197375104E-2"/>
          <c:w val="0.65969385040175499"/>
          <c:h val="0.68950850004173503"/>
        </c:manualLayout>
      </c:layout>
      <c:barChart>
        <c:barDir val="col"/>
        <c:grouping val="clustered"/>
        <c:varyColors val="0"/>
        <c:ser>
          <c:idx val="0"/>
          <c:order val="0"/>
          <c:tx>
            <c:strRef>
              <c:f>Sheet1!$B$1</c:f>
              <c:strCache>
                <c:ptCount val="1"/>
                <c:pt idx="0">
                  <c:v>SQL Server</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9DE3-4CC7-A831-CFBF76905107}"/>
              </c:ext>
            </c:extLst>
          </c:dPt>
          <c:dPt>
            <c:idx val="1"/>
            <c:invertIfNegative val="0"/>
            <c:bubble3D val="0"/>
            <c:spPr>
              <a:solidFill>
                <a:schemeClr val="tx2"/>
              </a:solidFill>
              <a:ln>
                <a:noFill/>
              </a:ln>
              <a:effectLst/>
            </c:spPr>
            <c:extLst>
              <c:ext xmlns:c16="http://schemas.microsoft.com/office/drawing/2014/chart" uri="{C3380CC4-5D6E-409C-BE32-E72D297353CC}">
                <c16:uniqueId val="{00000003-9DE3-4CC7-A831-CFBF76905107}"/>
              </c:ext>
            </c:extLst>
          </c:dPt>
          <c:dPt>
            <c:idx val="2"/>
            <c:invertIfNegative val="0"/>
            <c:bubble3D val="0"/>
            <c:spPr>
              <a:solidFill>
                <a:schemeClr val="tx2"/>
              </a:solidFill>
              <a:ln>
                <a:noFill/>
              </a:ln>
              <a:effectLst/>
            </c:spPr>
            <c:extLst>
              <c:ext xmlns:c16="http://schemas.microsoft.com/office/drawing/2014/chart" uri="{C3380CC4-5D6E-409C-BE32-E72D297353CC}">
                <c16:uniqueId val="{00000005-9DE3-4CC7-A831-CFBF76905107}"/>
              </c:ext>
            </c:extLst>
          </c:dPt>
          <c:dPt>
            <c:idx val="3"/>
            <c:invertIfNegative val="0"/>
            <c:bubble3D val="0"/>
            <c:spPr>
              <a:solidFill>
                <a:schemeClr val="tx2"/>
              </a:solidFill>
              <a:ln>
                <a:noFill/>
              </a:ln>
              <a:effectLst/>
            </c:spPr>
            <c:extLst>
              <c:ext xmlns:c16="http://schemas.microsoft.com/office/drawing/2014/chart" uri="{C3380CC4-5D6E-409C-BE32-E72D297353CC}">
                <c16:uniqueId val="{00000007-9DE3-4CC7-A831-CFBF76905107}"/>
              </c:ext>
            </c:extLst>
          </c:dPt>
          <c:dPt>
            <c:idx val="4"/>
            <c:invertIfNegative val="0"/>
            <c:bubble3D val="0"/>
            <c:spPr>
              <a:solidFill>
                <a:schemeClr val="tx2"/>
              </a:solidFill>
              <a:ln>
                <a:noFill/>
              </a:ln>
              <a:effectLst/>
            </c:spPr>
            <c:extLst>
              <c:ext xmlns:c16="http://schemas.microsoft.com/office/drawing/2014/chart" uri="{C3380CC4-5D6E-409C-BE32-E72D297353CC}">
                <c16:uniqueId val="{00000009-9DE3-4CC7-A831-CFBF76905107}"/>
              </c:ext>
            </c:extLst>
          </c:dPt>
          <c:dPt>
            <c:idx val="5"/>
            <c:invertIfNegative val="0"/>
            <c:bubble3D val="0"/>
            <c:spPr>
              <a:solidFill>
                <a:schemeClr val="tx2"/>
              </a:solidFill>
              <a:ln>
                <a:noFill/>
              </a:ln>
              <a:effectLst/>
            </c:spPr>
            <c:extLst>
              <c:ext xmlns:c16="http://schemas.microsoft.com/office/drawing/2014/chart" uri="{C3380CC4-5D6E-409C-BE32-E72D297353CC}">
                <c16:uniqueId val="{0000000B-9DE3-4CC7-A831-CFBF7690510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SQL Server</c:v>
                </c:pt>
                <c:pt idx="1">
                  <c:v>MySQL</c:v>
                </c:pt>
                <c:pt idx="2">
                  <c:v>Oracle</c:v>
                </c:pt>
                <c:pt idx="3">
                  <c:v>IBM DB2</c:v>
                </c:pt>
                <c:pt idx="4">
                  <c:v>PostgreSQL</c:v>
                </c:pt>
                <c:pt idx="5">
                  <c:v>SAP HANA</c:v>
                </c:pt>
              </c:strCache>
            </c:strRef>
          </c:cat>
          <c:val>
            <c:numRef>
              <c:f>Sheet1!$B$2:$B$7</c:f>
              <c:numCache>
                <c:formatCode>General</c:formatCode>
                <c:ptCount val="6"/>
                <c:pt idx="0">
                  <c:v>17</c:v>
                </c:pt>
                <c:pt idx="1">
                  <c:v>552</c:v>
                </c:pt>
                <c:pt idx="2">
                  <c:v>207</c:v>
                </c:pt>
                <c:pt idx="3">
                  <c:v>90</c:v>
                </c:pt>
                <c:pt idx="4">
                  <c:v>59</c:v>
                </c:pt>
                <c:pt idx="5">
                  <c:v>33</c:v>
                </c:pt>
              </c:numCache>
            </c:numRef>
          </c:val>
          <c:extLst>
            <c:ext xmlns:c16="http://schemas.microsoft.com/office/drawing/2014/chart" uri="{C3380CC4-5D6E-409C-BE32-E72D297353CC}">
              <c16:uniqueId val="{0000000C-9DE3-4CC7-A831-CFBF76905107}"/>
            </c:ext>
          </c:extLst>
        </c:ser>
        <c:dLbls>
          <c:showLegendKey val="0"/>
          <c:showVal val="0"/>
          <c:showCatName val="0"/>
          <c:showSerName val="0"/>
          <c:showPercent val="0"/>
          <c:showBubbleSize val="0"/>
        </c:dLbls>
        <c:gapWidth val="219"/>
        <c:overlap val="-27"/>
        <c:axId val="-1635663648"/>
        <c:axId val="-1635661440"/>
      </c:barChart>
      <c:catAx>
        <c:axId val="-1635663648"/>
        <c:scaling>
          <c:orientation val="minMax"/>
        </c:scaling>
        <c:delete val="0"/>
        <c:axPos val="b"/>
        <c:numFmt formatCode="General" sourceLinked="1"/>
        <c:majorTickMark val="none"/>
        <c:minorTickMark val="none"/>
        <c:tickLblPos val="nextTo"/>
        <c:spPr>
          <a:noFill/>
          <a:ln w="9525" cap="flat" cmpd="sng" algn="ctr">
            <a:solidFill>
              <a:srgbClr val="BED8FF"/>
            </a:solidFill>
            <a:round/>
          </a:ln>
          <a:effectLst/>
        </c:spPr>
        <c:txPr>
          <a:bodyPr rot="-60000000" spcFirstLastPara="1" vertOverflow="ellipsis" vert="horz" wrap="square" anchor="ctr" anchorCtr="1"/>
          <a:lstStyle/>
          <a:p>
            <a:pPr>
              <a:defRPr sz="1000" b="1" i="0" u="none" strike="noStrike" kern="1200" baseline="0">
                <a:solidFill>
                  <a:schemeClr val="tx2"/>
                </a:solidFill>
                <a:latin typeface="+mn-lt"/>
                <a:ea typeface="+mn-ea"/>
                <a:cs typeface="+mn-cs"/>
              </a:defRPr>
            </a:pPr>
            <a:endParaRPr lang="en-US"/>
          </a:p>
        </c:txPr>
        <c:crossAx val="-1635661440"/>
        <c:crosses val="autoZero"/>
        <c:auto val="1"/>
        <c:lblAlgn val="ctr"/>
        <c:lblOffset val="100"/>
        <c:noMultiLvlLbl val="0"/>
      </c:catAx>
      <c:valAx>
        <c:axId val="-1635661440"/>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800" b="0" i="0" u="none" strike="noStrike" kern="1200" baseline="0">
                    <a:solidFill>
                      <a:schemeClr val="tx2"/>
                    </a:solidFill>
                    <a:latin typeface="+mn-lt"/>
                    <a:ea typeface="+mn-ea"/>
                    <a:cs typeface="+mn-cs"/>
                  </a:defRPr>
                </a:pPr>
                <a:r>
                  <a:rPr lang="en-US" sz="800" b="1" i="0" baseline="0">
                    <a:solidFill>
                      <a:schemeClr val="tx2"/>
                    </a:solidFill>
                    <a:effectLst/>
                  </a:rPr>
                  <a:t>Vulnerabilities (2010 – 2018)</a:t>
                </a:r>
                <a:endParaRPr lang="en-US" sz="800">
                  <a:solidFill>
                    <a:schemeClr val="tx2"/>
                  </a:solidFill>
                  <a:effectLst/>
                </a:endParaRPr>
              </a:p>
            </c:rich>
          </c:tx>
          <c:layout>
            <c:manualLayout>
              <c:xMode val="edge"/>
              <c:yMode val="edge"/>
              <c:x val="3.4656385575484699E-2"/>
              <c:y val="6.9409389197375104E-2"/>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635663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8A4EF-8482-48C0-86EB-314E17E89373}"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A0EC-E65C-4D0C-9C57-53E74A256CCE}" type="slidenum">
              <a:rPr lang="en-US" smtClean="0"/>
              <a:t>‹#›</a:t>
            </a:fld>
            <a:endParaRPr lang="en-US"/>
          </a:p>
        </p:txBody>
      </p:sp>
    </p:spTree>
    <p:extLst>
      <p:ext uri="{BB962C8B-B14F-4D97-AF65-F5344CB8AC3E}">
        <p14:creationId xmlns:p14="http://schemas.microsoft.com/office/powerpoint/2010/main" val="299984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msdn.microsoft.com/library/ms189461.aspx" TargetMode="External"/><Relationship Id="rId13" Type="http://schemas.openxmlformats.org/officeDocument/2006/relationships/hyperlink" Target="http://msdn.microsoft.com/library/ms142571.aspx" TargetMode="External"/><Relationship Id="rId3" Type="http://schemas.openxmlformats.org/officeDocument/2006/relationships/hyperlink" Target="http://msdn.microsoft.com/library/ms187802.aspx" TargetMode="External"/><Relationship Id="rId7" Type="http://schemas.openxmlformats.org/officeDocument/2006/relationships/hyperlink" Target="http://msdn.microsoft.com/library/ms189798.aspx" TargetMode="External"/><Relationship Id="rId12" Type="http://schemas.openxmlformats.org/officeDocument/2006/relationships/hyperlink" Target="http://msdn.microsoft.com/library/ms188029.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msdn.microsoft.com/library/dn921897.aspx" TargetMode="External"/><Relationship Id="rId11" Type="http://schemas.openxmlformats.org/officeDocument/2006/relationships/hyperlink" Target="http://msdn.microsoft.com/library/bb933875.aspx" TargetMode="External"/><Relationship Id="rId5" Type="http://schemas.openxmlformats.org/officeDocument/2006/relationships/hyperlink" Target="http://msdn.microsoft.com/library/ms188754.aspx" TargetMode="External"/><Relationship Id="rId10" Type="http://schemas.openxmlformats.org/officeDocument/2006/relationships/hyperlink" Target="http://msdn.microsoft.com/library/jj670104.aspx" TargetMode="External"/><Relationship Id="rId4" Type="http://schemas.openxmlformats.org/officeDocument/2006/relationships/hyperlink" Target="http://msdn.microsoft.com/library/ms177570.aspx" TargetMode="External"/><Relationship Id="rId9" Type="http://schemas.openxmlformats.org/officeDocument/2006/relationships/hyperlink" Target="http://msdn.microsoft.com/library/bb934097.aspx" TargetMode="External"/><Relationship Id="rId14" Type="http://schemas.openxmlformats.org/officeDocument/2006/relationships/hyperlink" Target="http://msdn.microsoft.com/library/mt629158.a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sdn.microsoft.com/en-us/library/azure/dn765135(v=sql.130).aspx"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msdn.microsoft.com/en-us/library/azure/ms191320(v=sql.130).aspx"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zure.microsoft.com/en-us/documentation/articles/sql-database-auditing-get-started/?wt.mc_id=WW_CE_DM_OO_BLOG_NON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go.microsoft.com/fwlink/p/?LinkID=161793"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msdn.microsoft.com/library/azure/dn546731.aspx"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msdn.microsoft.com/library/azure/dn546727.aspx" TargetMode="External"/><Relationship Id="rId5" Type="http://schemas.openxmlformats.org/officeDocument/2006/relationships/hyperlink" Target="https://msdn.microsoft.com/library/azure/dn546739.aspx" TargetMode="External"/><Relationship Id="rId4" Type="http://schemas.openxmlformats.org/officeDocument/2006/relationships/hyperlink" Target="https://msdn.microsoft.com/library/azure/dn546724.aspx"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technet.microsoft.com/en-us/library/ms176061.aspx"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icrosoft.com/download/details.aspx?id=53339"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microsoft.com/download/details.aspx?id=11774"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64916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a:solidFill>
                  <a:schemeClr val="tx1"/>
                </a:solidFill>
                <a:effectLst/>
                <a:latin typeface="Segoe UI Semibold" panose="020B0702040204020203" pitchFamily="34" charset="0"/>
                <a:ea typeface="+mn-ea"/>
                <a:cs typeface="+mn-cs"/>
              </a:rPr>
              <a:t>Always Encrypted is </a:t>
            </a:r>
            <a:r>
              <a:rPr lang="en-US" sz="900" b="1" kern="1200">
                <a:solidFill>
                  <a:schemeClr val="tx1"/>
                </a:solidFill>
                <a:effectLst/>
                <a:latin typeface="Segoe UI Semibold" panose="020B0702040204020203" pitchFamily="34" charset="0"/>
                <a:ea typeface="+mn-ea"/>
                <a:cs typeface="+mn-cs"/>
              </a:rPr>
              <a:t>our encryption of data in-use solution,</a:t>
            </a:r>
            <a:r>
              <a:rPr lang="en-US" sz="900" kern="1200">
                <a:solidFill>
                  <a:schemeClr val="tx1"/>
                </a:solidFill>
                <a:effectLst/>
                <a:latin typeface="Segoe UI Semibold" panose="020B0702040204020203" pitchFamily="34" charset="0"/>
                <a:ea typeface="+mn-ea"/>
                <a:cs typeface="+mn-cs"/>
              </a:rPr>
              <a:t> which </a:t>
            </a:r>
            <a:r>
              <a:rPr lang="en-US" sz="900" b="1" kern="1200">
                <a:solidFill>
                  <a:schemeClr val="tx1"/>
                </a:solidFill>
                <a:effectLst/>
                <a:latin typeface="Segoe UI Semibold" panose="020B0702040204020203" pitchFamily="34" charset="0"/>
                <a:ea typeface="+mn-ea"/>
                <a:cs typeface="+mn-cs"/>
              </a:rPr>
              <a:t>prevents SQL high-privileged users (such as</a:t>
            </a:r>
            <a:r>
              <a:rPr lang="en-US" sz="900" b="1" kern="1200" baseline="0">
                <a:solidFill>
                  <a:schemeClr val="tx1"/>
                </a:solidFill>
                <a:effectLst/>
                <a:latin typeface="Segoe UI Semibold" panose="020B0702040204020203" pitchFamily="34" charset="0"/>
                <a:ea typeface="+mn-ea"/>
                <a:cs typeface="+mn-cs"/>
              </a:rPr>
              <a:t> DBAs, administrators of machines hosting SQL Server, or cloud admins) and malware</a:t>
            </a:r>
            <a:r>
              <a:rPr lang="en-US" sz="900" b="1" kern="1200">
                <a:solidFill>
                  <a:schemeClr val="tx1"/>
                </a:solidFill>
                <a:effectLst/>
                <a:latin typeface="Segoe UI Semibold" panose="020B0702040204020203" pitchFamily="34" charset="0"/>
                <a:ea typeface="+mn-ea"/>
                <a:cs typeface="+mn-cs"/>
              </a:rPr>
              <a:t> from accessing your</a:t>
            </a:r>
            <a:r>
              <a:rPr lang="en-US" sz="900" kern="1200">
                <a:solidFill>
                  <a:schemeClr val="tx1"/>
                </a:solidFill>
                <a:effectLst/>
                <a:latin typeface="Segoe UI Semibold" panose="020B0702040204020203" pitchFamily="34" charset="0"/>
                <a:ea typeface="+mn-ea"/>
                <a:cs typeface="+mn-cs"/>
              </a:rPr>
              <a:t> </a:t>
            </a:r>
            <a:r>
              <a:rPr lang="en-US" sz="900" b="1" kern="1200">
                <a:solidFill>
                  <a:schemeClr val="tx1"/>
                </a:solidFill>
                <a:effectLst/>
                <a:latin typeface="Segoe UI Semibold" panose="020B0702040204020203" pitchFamily="34" charset="0"/>
                <a:ea typeface="+mn-ea"/>
                <a:cs typeface="+mn-cs"/>
              </a:rPr>
              <a:t>highly sensitive data </a:t>
            </a:r>
            <a:r>
              <a:rPr lang="en-US" sz="900" kern="1200">
                <a:solidFill>
                  <a:schemeClr val="tx1"/>
                </a:solidFill>
                <a:effectLst/>
                <a:latin typeface="Segoe UI Semibold" panose="020B0702040204020203" pitchFamily="34" charset="0"/>
                <a:ea typeface="+mn-ea"/>
                <a:cs typeface="+mn-cs"/>
              </a:rPr>
              <a:t>in the database.  Always Encrypted provides  </a:t>
            </a:r>
          </a:p>
          <a:p>
            <a:pPr marL="171450" lvl="0" indent="-171450">
              <a:buFont typeface="Arial" panose="020B0604020202020204" pitchFamily="34" charset="0"/>
              <a:buChar char="•"/>
            </a:pPr>
            <a:r>
              <a:rPr lang="en-US" sz="900" b="1" kern="1200">
                <a:solidFill>
                  <a:schemeClr val="tx1"/>
                </a:solidFill>
                <a:effectLst/>
                <a:latin typeface="Segoe UI Semibold" panose="020B0702040204020203" pitchFamily="34" charset="0"/>
                <a:ea typeface="+mn-ea"/>
                <a:cs typeface="+mn-cs"/>
              </a:rPr>
              <a:t>Transparent client-side encryption</a:t>
            </a:r>
            <a:r>
              <a:rPr lang="en-US" sz="900" kern="1200">
                <a:solidFill>
                  <a:schemeClr val="tx1"/>
                </a:solidFill>
                <a:effectLst/>
                <a:latin typeface="Segoe UI Semibold" panose="020B0702040204020203" pitchFamily="34" charset="0"/>
                <a:ea typeface="+mn-ea"/>
                <a:cs typeface="+mn-cs"/>
              </a:rPr>
              <a:t> , which </a:t>
            </a:r>
            <a:r>
              <a:rPr lang="en-US" sz="900" b="1" kern="1200">
                <a:solidFill>
                  <a:schemeClr val="tx1"/>
                </a:solidFill>
                <a:effectLst/>
                <a:latin typeface="Segoe UI Semibold" panose="020B0702040204020203" pitchFamily="34" charset="0"/>
                <a:ea typeface="+mn-ea"/>
                <a:cs typeface="+mn-cs"/>
              </a:rPr>
              <a:t>removes the database from the attack surface</a:t>
            </a:r>
            <a:r>
              <a:rPr lang="en-US" sz="900" kern="1200">
                <a:solidFill>
                  <a:schemeClr val="tx1"/>
                </a:solidFill>
                <a:effectLst/>
                <a:latin typeface="Segoe UI Semibold" panose="020B0702040204020203" pitchFamily="34" charset="0"/>
                <a:ea typeface="+mn-ea"/>
                <a:cs typeface="+mn-cs"/>
              </a:rPr>
              <a:t>, since the encrypted data and </a:t>
            </a:r>
            <a:r>
              <a:rPr lang="en-US" sz="900" b="1" kern="1200">
                <a:solidFill>
                  <a:schemeClr val="tx1"/>
                </a:solidFill>
                <a:effectLst/>
                <a:latin typeface="Segoe UI Semibold" panose="020B0702040204020203" pitchFamily="34" charset="0"/>
                <a:ea typeface="+mn-ea"/>
                <a:cs typeface="+mn-cs"/>
              </a:rPr>
              <a:t>corresponding keys are NEVER seen in plaintext in SQL Server</a:t>
            </a:r>
            <a:endParaRPr lang="en-US">
              <a:effectLst/>
            </a:endParaRPr>
          </a:p>
          <a:p>
            <a:pPr marL="171450" lvl="0" indent="-171450">
              <a:buFont typeface="Arial" panose="020B0604020202020204" pitchFamily="34" charset="0"/>
              <a:buChar char="•"/>
            </a:pPr>
            <a:r>
              <a:rPr lang="en-US" sz="900" b="1" kern="1200">
                <a:solidFill>
                  <a:schemeClr val="tx1"/>
                </a:solidFill>
                <a:effectLst/>
                <a:latin typeface="Segoe UI Semibold" panose="020B0702040204020203" pitchFamily="34" charset="0"/>
                <a:ea typeface="+mn-ea"/>
                <a:cs typeface="+mn-cs"/>
              </a:rPr>
              <a:t>Despite the fact the sensitive data is encrypted</a:t>
            </a:r>
            <a:r>
              <a:rPr lang="en-US" sz="900" kern="1200">
                <a:solidFill>
                  <a:schemeClr val="tx1"/>
                </a:solidFill>
                <a:effectLst/>
                <a:latin typeface="Segoe UI Semibold" panose="020B0702040204020203" pitchFamily="34" charset="0"/>
                <a:ea typeface="+mn-ea"/>
                <a:cs typeface="+mn-cs"/>
              </a:rPr>
              <a:t> , you can still </a:t>
            </a:r>
            <a:r>
              <a:rPr lang="en-US" sz="900" b="1" kern="1200">
                <a:solidFill>
                  <a:schemeClr val="tx1"/>
                </a:solidFill>
                <a:effectLst/>
                <a:latin typeface="Segoe UI Semibold" panose="020B0702040204020203" pitchFamily="34" charset="0"/>
                <a:ea typeface="+mn-ea"/>
                <a:cs typeface="+mn-cs"/>
              </a:rPr>
              <a:t>run queries using equality comparisons</a:t>
            </a:r>
            <a:r>
              <a:rPr lang="en-US" sz="900" kern="1200">
                <a:solidFill>
                  <a:schemeClr val="tx1"/>
                </a:solidFill>
                <a:effectLst/>
                <a:latin typeface="Segoe UI Semibold" panose="020B0702040204020203" pitchFamily="34" charset="0"/>
                <a:ea typeface="+mn-ea"/>
                <a:cs typeface="+mn-cs"/>
              </a:rPr>
              <a:t> (e.g. JOIN, GROUP BY, and DISTINCT operators, and equality searches)</a:t>
            </a:r>
            <a:endParaRPr lang="en-US">
              <a:effectLst/>
            </a:endParaRPr>
          </a:p>
          <a:p>
            <a:pPr marL="171450" lvl="0" indent="-171450">
              <a:buFont typeface="Arial" panose="020B0604020202020204" pitchFamily="34" charset="0"/>
              <a:buChar char="•"/>
            </a:pPr>
            <a:r>
              <a:rPr lang="en-US" sz="900" b="1" kern="1200">
                <a:solidFill>
                  <a:schemeClr val="tx1"/>
                </a:solidFill>
                <a:effectLst/>
                <a:latin typeface="Segoe UI Semibold" panose="020B0702040204020203" pitchFamily="34" charset="0"/>
                <a:ea typeface="+mn-ea"/>
                <a:cs typeface="+mn-cs"/>
              </a:rPr>
              <a:t>Minimal application changes </a:t>
            </a:r>
            <a:r>
              <a:rPr lang="en-US" sz="900" kern="1200">
                <a:solidFill>
                  <a:schemeClr val="tx1"/>
                </a:solidFill>
                <a:effectLst/>
                <a:latin typeface="Segoe UI Semibold" panose="020B0702040204020203" pitchFamily="34" charset="0"/>
                <a:ea typeface="+mn-ea"/>
                <a:cs typeface="+mn-cs"/>
              </a:rPr>
              <a:t>required and the encryption &amp; decryption is </a:t>
            </a:r>
            <a:r>
              <a:rPr lang="en-US" sz="900" b="1" kern="1200">
                <a:solidFill>
                  <a:schemeClr val="tx1"/>
                </a:solidFill>
                <a:effectLst/>
                <a:latin typeface="Segoe UI Semibold" panose="020B0702040204020203" pitchFamily="34" charset="0"/>
                <a:ea typeface="+mn-ea"/>
                <a:cs typeface="+mn-cs"/>
              </a:rPr>
              <a:t>done within the client driver</a:t>
            </a:r>
            <a:r>
              <a:rPr lang="en-US" sz="900" kern="1200">
                <a:solidFill>
                  <a:schemeClr val="tx1"/>
                </a:solidFill>
                <a:effectLst/>
                <a:latin typeface="Segoe UI Semibold" panose="020B0702040204020203" pitchFamily="34" charset="0"/>
                <a:ea typeface="+mn-ea"/>
                <a:cs typeface="+mn-cs"/>
              </a:rPr>
              <a:t> (ADO.NET, ODBC, JDBC). </a:t>
            </a:r>
            <a:endParaRPr lang="en-US">
              <a:effectLst/>
            </a:endParaRP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239010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314FB-40E1-401E-A72F-D4D7E8FBD28D}"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16885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Customers can leverage enclave technologies in Azure in two ways:</a:t>
            </a:r>
          </a:p>
          <a:p>
            <a:pPr marL="171450" indent="-171450">
              <a:buFontTx/>
              <a:buChar char="-"/>
            </a:pPr>
            <a:r>
              <a:rPr lang="en-US"/>
              <a:t>By developing applications that directly use enclaves, e.g. perform computations on sensitive data inside the enclave</a:t>
            </a:r>
          </a:p>
          <a:p>
            <a:pPr marL="171450" indent="-171450">
              <a:buFontTx/>
              <a:buChar char="-"/>
            </a:pPr>
            <a:r>
              <a:rPr lang="en-US"/>
              <a:t>By using Azure services that leverage enclaves. One of those services is Azure SQL Database, which uses enclaves to enhance the functionality of the Always Encrypted feature.</a:t>
            </a:r>
          </a:p>
          <a:p>
            <a:pPr marL="171450" indent="-171450">
              <a:buFontTx/>
              <a:buChar char="-"/>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0161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a:solidFill>
                  <a:schemeClr val="tx1"/>
                </a:solidFill>
                <a:effectLst/>
                <a:latin typeface="Segoe UI Semibold" panose="020B0702040204020203" pitchFamily="34" charset="0"/>
                <a:ea typeface="+mn-ea"/>
                <a:cs typeface="+mn-cs"/>
              </a:rPr>
              <a:t>The goal of Always Encrypted using enclaves is to keep the same level of security guarantees as the current GA version, while addressing its top limitations: limited functionality of SQL queries and operational challenges associated with moving data out of database for encryption/key rotation.</a:t>
            </a:r>
          </a:p>
          <a:p>
            <a:endParaRPr lang="en-US" sz="900" kern="1200">
              <a:solidFill>
                <a:schemeClr val="tx1"/>
              </a:solidFill>
              <a:effectLst/>
              <a:latin typeface="Segoe UI Semibold" panose="020B0702040204020203" pitchFamily="34" charset="0"/>
              <a:ea typeface="+mn-ea"/>
              <a:cs typeface="+mn-cs"/>
            </a:endParaRPr>
          </a:p>
          <a:p>
            <a:r>
              <a:rPr lang="en-US" sz="900" kern="1200">
                <a:solidFill>
                  <a:schemeClr val="tx1"/>
                </a:solidFill>
                <a:effectLst/>
                <a:latin typeface="Segoe UI Semibold" panose="020B0702040204020203" pitchFamily="34" charset="0"/>
                <a:ea typeface="+mn-ea"/>
                <a:cs typeface="+mn-cs"/>
              </a:rPr>
              <a:t>With Always Encrypted using enclaves, customers can protect their data in use without making painful compromises.</a:t>
            </a:r>
          </a:p>
          <a:p>
            <a:endParaRPr lang="en-US" sz="900" kern="1200">
              <a:solidFill>
                <a:schemeClr val="tx1"/>
              </a:solidFill>
              <a:effectLst/>
              <a:latin typeface="Segoe UI Semibold" panose="020B0702040204020203" pitchFamily="34" charset="0"/>
              <a:ea typeface="+mn-ea"/>
              <a:cs typeface="+mn-cs"/>
            </a:endParaRPr>
          </a:p>
          <a:p>
            <a:endParaRPr lang="en-US" sz="900" kern="1200">
              <a:solidFill>
                <a:schemeClr val="tx1"/>
              </a:solidFill>
              <a:effectLst/>
              <a:latin typeface="Segoe UI Semibold" panose="020B0702040204020203" pitchFamily="34" charset="0"/>
              <a:ea typeface="+mn-ea"/>
              <a:cs typeface="+mn-cs"/>
            </a:endParaRPr>
          </a:p>
          <a:p>
            <a:endParaRPr lang="en-US">
              <a:effectLst/>
            </a:endParaRP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797677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91312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The signature in the metadata of enclave-enabled CMKs helps ensure no one can tamper with the value of the ENCLAVE_COMPUTATIONS property. The client drivers checks the signature before assuming the CMK (and the CEKs, encrypted with the CMK) is enclave-enabled. In other words, if the CMK is not enclave-enabled, but the malicious admins tampers with the metadata to make the CMK enclave-enabled, the driver will detect that. Note that the signature is produced by signing the metadata property with the CMK during key provisioning.</a:t>
            </a: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649971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Microsoft has just announced the confidential computing initiative that introduces secure enclaves (aka Trusted Execution Environments, or TEEs) to the Azure cloud. </a:t>
            </a:r>
          </a:p>
          <a:p>
            <a:endParaRPr lang="en-US"/>
          </a:p>
          <a:p>
            <a:r>
              <a:rPr lang="en-US"/>
              <a:t>Confidential computing makes it possible to protect sensitive data in use. It aims at providing assurance that </a:t>
            </a:r>
            <a:r>
              <a:rPr lang="en-US">
                <a:effectLst/>
              </a:rPr>
              <a:t>customer’s sensitive data remains always under customer control. When data is “in the clear,” which is often required to analyze, interpret, or process the data, the data is protected inside a secure enclave. Inside the enclave, there is no way to view the data or the operations inside the enclave from the outside, even with a debugger. Enclaves even ensure that only authorized code is permitted to access data. If the code is altered or tampered, the operations are denied and the environment disabled. The enclave enforces these protections throughout the execution of code within it. </a:t>
            </a:r>
          </a:p>
          <a:p>
            <a:endParaRPr lang="en-US">
              <a:effectLst/>
            </a:endParaRPr>
          </a:p>
          <a:p>
            <a:r>
              <a:rPr lang="en-US">
                <a:effectLst/>
              </a:rPr>
              <a:t>Initially, Azure will support two types of enclaves: Virtual Secure Mode and Intel Software Guard Extension (SGX). Virtual Secure Mode (VSM) is a software-based enclave that’s implemented by Hyper-V in Windows 10 and Windows Server 2016. Intel SGX is a hardware technology that is a preferred choice for customers who want their trust model to not include Azure or Microsoft at all. See Mark Russinovich’s blog post for more information about confidential computing: https://azure.microsoft.com/en-us/blog/introducing-azure-confidential-computing/.</a:t>
            </a:r>
          </a:p>
          <a:p>
            <a:endParaRPr lang="en-US">
              <a:effectLst/>
            </a:endParaRPr>
          </a:p>
          <a:p>
            <a:r>
              <a:rPr lang="en-US"/>
              <a:t>With secure enclaves, we are now taking the Always Encrypted technology in Azure SQL Database to the next level.</a:t>
            </a:r>
          </a:p>
          <a:p>
            <a:endParaRPr lang="en-US"/>
          </a:p>
          <a:p>
            <a:r>
              <a:rPr lang="en-US"/>
              <a:t>Introduced in 2016, Always Encrypted was the first encryption in-use solution for databases. It ensured a SQL client driver could transparently encrypt and decrypt the data inside the client application. As a result, when the data entered the database system, it was already encrypted and it remained encrypted, even during query processing. Initially, </a:t>
            </a:r>
            <a:r>
              <a:rPr lang="en-US" sz="900" kern="1200">
                <a:solidFill>
                  <a:schemeClr val="tx1"/>
                </a:solidFill>
                <a:effectLst/>
                <a:latin typeface="Segoe UI Semibold" panose="020B0702040204020203" pitchFamily="34" charset="0"/>
                <a:ea typeface="+mn-ea"/>
                <a:cs typeface="+mn-cs"/>
              </a:rPr>
              <a:t>Always Encrypted only allowed for equality comparison on encrypted data: e.g. simple point lookup queries. Other types of queries, e.g. queries involving pattern matching or sorting, were not supported. </a:t>
            </a:r>
          </a:p>
          <a:p>
            <a:endParaRPr lang="en-US" sz="900" kern="1200">
              <a:solidFill>
                <a:schemeClr val="tx1"/>
              </a:solidFill>
              <a:effectLst/>
              <a:latin typeface="Segoe UI Semibold" panose="020B0702040204020203" pitchFamily="34" charset="0"/>
              <a:ea typeface="+mn-ea"/>
              <a:cs typeface="+mn-cs"/>
            </a:endParaRPr>
          </a:p>
          <a:p>
            <a:r>
              <a:rPr lang="en-US" sz="900" kern="1200">
                <a:solidFill>
                  <a:schemeClr val="tx1"/>
                </a:solidFill>
                <a:effectLst/>
                <a:latin typeface="Segoe UI Semibold" panose="020B0702040204020203" pitchFamily="34" charset="0"/>
                <a:ea typeface="+mn-ea"/>
                <a:cs typeface="+mn-cs"/>
              </a:rPr>
              <a:t>By leveraging the confidential computing capabilities, Always Encrypted can support much richer queries by delegating computations on encrypted columns to an enclave, where the data can be safely decrypted and processed. E.g. LIKE predicates on encrypted columns or sorting data stored in encrypted columns is executed inside the enclave. This unlocks Azure SQL Database to new applications and customer scenarios, such as protection of a broad range of Personally Identifiable Information (PII) that often require pattern matching, sorting, and other rich computations to be performed inside the database system. </a:t>
            </a:r>
          </a:p>
          <a:p>
            <a:endParaRPr lang="en-US" sz="900" kern="1200">
              <a:solidFill>
                <a:schemeClr val="tx1"/>
              </a:solidFill>
              <a:effectLst/>
              <a:latin typeface="Segoe UI Semibold" panose="020B0702040204020203" pitchFamily="34" charset="0"/>
              <a:ea typeface="+mn-ea"/>
              <a:cs typeface="+mn-cs"/>
            </a:endParaRPr>
          </a:p>
          <a:p>
            <a:r>
              <a:rPr lang="en-US" sz="900" kern="1200">
                <a:solidFill>
                  <a:schemeClr val="tx1"/>
                </a:solidFill>
                <a:effectLst/>
                <a:latin typeface="Segoe UI Semibold" panose="020B0702040204020203" pitchFamily="34" charset="0"/>
                <a:ea typeface="+mn-ea"/>
                <a:cs typeface="+mn-cs"/>
              </a:rPr>
              <a:t>Enclaves also enabled in-place encryption. Until now, customers using Always Encrypted needed to use complex client-side tools to perform initial data encrypted or to rotate column encryption keys. Such tools needed to move the data out of the database for encryption or re-encryption. Now, such operations can be safely performed inside an enclave that is local to database, which eliminates the need to move the data outside of the database. This improves performance, reliability and security of encryption and key management operations.</a:t>
            </a:r>
          </a:p>
          <a:p>
            <a:endParaRPr lang="en-US" sz="900" kern="1200">
              <a:solidFill>
                <a:schemeClr val="tx1"/>
              </a:solidFill>
              <a:effectLst/>
              <a:latin typeface="Segoe UI Semibold" panose="020B0702040204020203" pitchFamily="34" charset="0"/>
              <a:ea typeface="+mn-ea"/>
              <a:cs typeface="+mn-cs"/>
            </a:endParaRPr>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373528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We talk a lot with customers, and they don’t always know what a “secure state” looks like! What are the recommended best practices are from a security perspective? Documentation helps, but it only goes so far and isn’t always completely up to date. They would like to keep up, but don’t always know how.</a:t>
            </a:r>
          </a:p>
          <a:p>
            <a:r>
              <a:rPr lang="en-US"/>
              <a:t>Additionally – visibility about the current security status is key, understanding where the focus should be that poses the biggest threat to their database. And tracking this status over time needs to be simple, rather than having to re-run complex procedures every time to understand where the current vulnerabilities may be.</a:t>
            </a:r>
          </a:p>
          <a:p>
            <a:r>
              <a:rPr lang="en-US"/>
              <a:t>And we really hear a lot about customers need for addressing compliance demands – looking for tools that can simplify the work they do to meet these. With new data privacy regulations like the GDPR, these are becoming more critical all the time.</a:t>
            </a:r>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075551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Tx/>
              <a:buAutoNum type="arabicParenR"/>
              <a:tabLst/>
              <a:defRPr/>
            </a:pPr>
            <a:r>
              <a:rPr lang="en-US" sz="900" b="1" kern="1200">
                <a:solidFill>
                  <a:schemeClr val="tx1"/>
                </a:solidFill>
                <a:effectLst/>
                <a:latin typeface="Segoe UI Semibold" panose="020B0702040204020203" pitchFamily="34" charset="0"/>
                <a:ea typeface="+mn-ea"/>
                <a:cs typeface="Segoe UI Semibold" panose="020B0702040204020203" pitchFamily="34" charset="0"/>
              </a:rPr>
              <a:t>SQL </a:t>
            </a:r>
            <a:r>
              <a:rPr lang="en-US" sz="900" b="1">
                <a:gradFill>
                  <a:gsLst>
                    <a:gs pos="0">
                      <a:schemeClr val="tx2"/>
                    </a:gs>
                    <a:gs pos="100000">
                      <a:schemeClr val="tx2"/>
                    </a:gs>
                  </a:gsLst>
                  <a:lin ang="5400000" scaled="0"/>
                </a:gradFill>
              </a:rPr>
              <a:t>Vulnerability Assessment is our newest security intelligence feature</a:t>
            </a:r>
            <a:r>
              <a:rPr lang="en-US" sz="900">
                <a:gradFill>
                  <a:gsLst>
                    <a:gs pos="0">
                      <a:schemeClr val="tx2"/>
                    </a:gs>
                    <a:gs pos="100000">
                      <a:schemeClr val="tx2"/>
                    </a:gs>
                  </a:gsLst>
                  <a:lin ang="5400000" scaled="0"/>
                </a:gradFill>
              </a:rPr>
              <a:t>, </a:t>
            </a:r>
            <a:r>
              <a:rPr lang="en-US" sz="900" b="1">
                <a:gradFill>
                  <a:gsLst>
                    <a:gs pos="0">
                      <a:schemeClr val="tx2"/>
                    </a:gs>
                    <a:gs pos="100000">
                      <a:schemeClr val="tx2"/>
                    </a:gs>
                  </a:gsLst>
                  <a:lin ang="5400000" scaled="0"/>
                </a:gradFill>
              </a:rPr>
              <a:t>recently released to Public Preview on Azure and via SSMS for SQL Server 2012 and up</a:t>
            </a:r>
          </a:p>
          <a:p>
            <a:r>
              <a:rPr lang="en-US" sz="900" kern="1200">
                <a:solidFill>
                  <a:schemeClr val="tx1"/>
                </a:solidFill>
                <a:effectLst/>
                <a:latin typeface="Segoe UI Semibold" panose="020B0702040204020203" pitchFamily="34" charset="0"/>
                <a:ea typeface="+mn-ea"/>
                <a:cs typeface="+mn-cs"/>
              </a:rPr>
              <a:t>      It provides you visibility into the security state of your database system and allows you to continuously track and improve it over time</a:t>
            </a:r>
          </a:p>
          <a:p>
            <a:r>
              <a:rPr lang="en-US" sz="900" b="0" u="none" kern="1200">
                <a:solidFill>
                  <a:schemeClr val="tx1"/>
                </a:solidFill>
                <a:effectLst/>
                <a:latin typeface="Segoe UI Semibold" panose="020B0702040204020203" pitchFamily="34" charset="0"/>
                <a:ea typeface="+mn-ea"/>
                <a:cs typeface="Segoe UI Semibold" panose="020B0702040204020203" pitchFamily="34" charset="0"/>
              </a:rPr>
              <a:t>      It is a </a:t>
            </a:r>
            <a:r>
              <a:rPr lang="en-US" sz="900" u="none">
                <a:gradFill>
                  <a:gsLst>
                    <a:gs pos="0">
                      <a:schemeClr val="tx2"/>
                    </a:gs>
                    <a:gs pos="100000">
                      <a:schemeClr val="tx2"/>
                    </a:gs>
                  </a:gsLst>
                  <a:lin ang="5400000" scaled="0"/>
                </a:gradFill>
              </a:rPr>
              <a:t>built-in </a:t>
            </a:r>
            <a:r>
              <a:rPr lang="en-US" sz="900" kern="1200">
                <a:solidFill>
                  <a:schemeClr val="tx1"/>
                </a:solidFill>
                <a:effectLst/>
                <a:latin typeface="Segoe UI Semibold" panose="020B0702040204020203" pitchFamily="34" charset="0"/>
                <a:ea typeface="+mn-ea"/>
                <a:cs typeface="+mn-cs"/>
              </a:rPr>
              <a:t>security </a:t>
            </a:r>
            <a:r>
              <a:rPr lang="en-US" sz="900" u="none">
                <a:gradFill>
                  <a:gsLst>
                    <a:gs pos="0">
                      <a:schemeClr val="tx2"/>
                    </a:gs>
                    <a:gs pos="100000">
                      <a:schemeClr val="tx2"/>
                    </a:gs>
                  </a:gsLst>
                  <a:lin ang="5400000" scaled="0"/>
                </a:gradFill>
              </a:rPr>
              <a:t>feature in Azure SQL Database, and is also available using the latest SQL Server Management Studio (for SQL server on-premises or SQL on VM)</a:t>
            </a:r>
          </a:p>
          <a:p>
            <a:endParaRPr lang="en-US" sz="900" u="none">
              <a:gradFill>
                <a:gsLst>
                  <a:gs pos="0">
                    <a:schemeClr val="tx2"/>
                  </a:gs>
                  <a:gs pos="100000">
                    <a:schemeClr val="tx2"/>
                  </a:gs>
                </a:gsLst>
                <a:lin ang="5400000" scaled="0"/>
              </a:gra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kern="1200">
                <a:solidFill>
                  <a:schemeClr val="tx1"/>
                </a:solidFill>
                <a:effectLst/>
                <a:latin typeface="Segoe UI Semibold" panose="020B0702040204020203" pitchFamily="34" charset="0"/>
                <a:ea typeface="+mn-ea"/>
                <a:cs typeface="Segoe UI Semibold" panose="020B0702040204020203" pitchFamily="34" charset="0"/>
              </a:rPr>
              <a:t>2) In short, SQL Vulnerability Assessment runs a set of </a:t>
            </a:r>
            <a:r>
              <a:rPr lang="en-US" sz="900" b="1">
                <a:gradFill>
                  <a:gsLst>
                    <a:gs pos="0">
                      <a:schemeClr val="tx2"/>
                    </a:gs>
                    <a:gs pos="100000">
                      <a:schemeClr val="tx2"/>
                    </a:gs>
                  </a:gsLst>
                  <a:lin ang="5400000" scaled="0"/>
                </a:gradFill>
              </a:rPr>
              <a:t>security checks </a:t>
            </a:r>
            <a:r>
              <a:rPr lang="en-US" sz="900" b="1" kern="1200">
                <a:solidFill>
                  <a:schemeClr val="tx1"/>
                </a:solidFill>
                <a:effectLst/>
                <a:latin typeface="Segoe UI Semibold" panose="020B0702040204020203" pitchFamily="34" charset="0"/>
                <a:ea typeface="+mn-ea"/>
                <a:cs typeface="Segoe UI Semibold" panose="020B0702040204020203" pitchFamily="34" charset="0"/>
              </a:rPr>
              <a:t>which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a:solidFill>
                <a:schemeClr val="tx1"/>
              </a:solidFill>
              <a:effectLst/>
              <a:latin typeface="Segoe UI Semibold" panose="020B0702040204020203" pitchFamily="34" charset="0"/>
              <a:ea typeface="+mn-ea"/>
              <a:cs typeface="Segoe UI Semibold" panose="020B07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900" b="0" i="0" u="none" strike="noStrike" kern="1200" cap="none" spc="0" normalizeH="0" baseline="0" noProof="0">
                <a:ln>
                  <a:noFill/>
                </a:ln>
                <a:solidFill>
                  <a:srgbClr val="FFFF00"/>
                </a:solidFill>
                <a:effectLst/>
                <a:uLnTx/>
                <a:uFillTx/>
                <a:latin typeface="Segoe UI Semibold" panose="020B0702040204020203" pitchFamily="34" charset="0"/>
                <a:ea typeface="+mn-ea"/>
                <a:cs typeface="Segoe UI"/>
              </a:rPr>
              <a:t>Discover </a:t>
            </a:r>
            <a:r>
              <a:rPr lang="en-US" sz="900" b="0"/>
              <a:t>sensitive data which is not protected </a:t>
            </a:r>
            <a:endParaRPr kumimoji="0" lang="en-US" sz="900" b="0" i="0" u="none" strike="noStrike" kern="1200" cap="none" spc="0" normalizeH="0" baseline="0" noProof="0">
              <a:ln>
                <a:noFill/>
              </a:ln>
              <a:solidFill>
                <a:srgbClr val="FFFF00"/>
              </a:solidFill>
              <a:effectLst/>
              <a:uLnTx/>
              <a:uFillTx/>
              <a:latin typeface="Segoe UI Semibold" panose="020B0702040204020203" pitchFamily="34" charset="0"/>
              <a:ea typeface="+mn-ea"/>
              <a:cs typeface="Segoe UI"/>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900" b="0" i="0" u="none" strike="noStrike" kern="1200" cap="none" spc="0" normalizeH="0" baseline="0" noProof="0">
                <a:ln>
                  <a:noFill/>
                </a:ln>
                <a:solidFill>
                  <a:srgbClr val="FFFF00"/>
                </a:solidFill>
                <a:effectLst/>
                <a:uLnTx/>
                <a:uFillTx/>
                <a:latin typeface="Segoe UI Semibold" panose="020B0702040204020203" pitchFamily="34" charset="0"/>
                <a:ea typeface="+mn-ea"/>
                <a:cs typeface="Segoe UI"/>
              </a:rPr>
              <a:t>Identify security </a:t>
            </a:r>
            <a:r>
              <a:rPr lang="en-US" sz="900">
                <a:cs typeface="Segoe UI"/>
              </a:rPr>
              <a:t>misconfigurations that could leave</a:t>
            </a:r>
            <a:r>
              <a:rPr lang="en-US" sz="900" kern="1200">
                <a:solidFill>
                  <a:schemeClr val="tx1"/>
                </a:solidFill>
                <a:effectLst/>
                <a:latin typeface="Segoe UI Semibold" panose="020B0702040204020203" pitchFamily="34" charset="0"/>
                <a:ea typeface="+mn-ea"/>
                <a:cs typeface="+mn-cs"/>
              </a:rPr>
              <a:t> your database vulnerable to attack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900" b="0" i="0" u="none" strike="noStrike" kern="1200" cap="none" spc="0" normalizeH="0" baseline="0" noProof="0">
                <a:ln>
                  <a:noFill/>
                </a:ln>
                <a:solidFill>
                  <a:schemeClr val="tx1"/>
                </a:solidFill>
                <a:effectLst/>
                <a:uLnTx/>
                <a:uFillTx/>
                <a:latin typeface="Segoe UI Semibold" panose="020B0702040204020203" pitchFamily="34" charset="0"/>
                <a:ea typeface="+mn-ea"/>
                <a:cs typeface="+mn-cs"/>
              </a:rPr>
              <a:t>Clear remediation steps for each issue found, including customized scripts to just click and run, and click-to-fix solutions.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a:rPr>
              <a:t>Provides</a:t>
            </a:r>
            <a:r>
              <a:rPr lang="en-US" sz="900" b="0" kern="1200">
                <a:solidFill>
                  <a:schemeClr val="tx1"/>
                </a:solidFill>
                <a:effectLst/>
                <a:latin typeface="Segoe UI Semibold" panose="020B0702040204020203" pitchFamily="34" charset="0"/>
                <a:ea typeface="+mn-ea"/>
                <a:cs typeface="+mn-cs"/>
              </a:rPr>
              <a:t> a clear, </a:t>
            </a:r>
            <a:r>
              <a:rPr lang="en-US" sz="900" b="0" kern="1200" noProof="0">
                <a:solidFill>
                  <a:schemeClr val="tx1"/>
                </a:solidFill>
                <a:latin typeface="Segoe UI Semibold" panose="020B0702040204020203" pitchFamily="34" charset="0"/>
                <a:ea typeface="+mn-ea"/>
                <a:cs typeface="+mn-cs"/>
              </a:rPr>
              <a:t>report that is </a:t>
            </a:r>
            <a:r>
              <a:rPr lang="en-US" sz="900" b="1" kern="1200" noProof="0">
                <a:solidFill>
                  <a:schemeClr val="tx1"/>
                </a:solidFill>
                <a:latin typeface="Segoe UI Semibold" panose="020B0702040204020203" pitchFamily="34" charset="0"/>
                <a:ea typeface="+mn-ea"/>
                <a:cs typeface="+mn-cs"/>
              </a:rPr>
              <a:t>customized </a:t>
            </a:r>
            <a:r>
              <a:rPr lang="en-US" sz="900" b="0" kern="1200" noProof="0">
                <a:solidFill>
                  <a:schemeClr val="tx1"/>
                </a:solidFill>
                <a:latin typeface="Segoe UI Semibold" panose="020B0702040204020203" pitchFamily="34" charset="0"/>
                <a:ea typeface="+mn-ea"/>
                <a:cs typeface="+mn-cs"/>
              </a:rPr>
              <a:t>to your environment, which </a:t>
            </a:r>
            <a:r>
              <a:rPr lang="en-US" sz="900" b="0" u="none" kern="1200">
                <a:solidFill>
                  <a:schemeClr val="tx1"/>
                </a:solidFill>
                <a:effectLst/>
                <a:latin typeface="Segoe UI Semibold" panose="020B0702040204020203" pitchFamily="34" charset="0"/>
                <a:ea typeface="+mn-ea"/>
                <a:cs typeface="+mn-cs"/>
              </a:rPr>
              <a:t>is very </a:t>
            </a:r>
            <a:r>
              <a:rPr kumimoji="0" lang="en-US" sz="900" b="0" i="0" u="none" strike="noStrike" kern="1200" cap="none" spc="0" normalizeH="0" baseline="0" noProof="0">
                <a:ln>
                  <a:noFill/>
                </a:ln>
                <a:solidFill>
                  <a:srgbClr val="FFFF00"/>
                </a:solidFill>
                <a:effectLst/>
                <a:uLnTx/>
                <a:uFillTx/>
                <a:latin typeface="Segoe UI Semibold" panose="020B0702040204020203" pitchFamily="34" charset="0"/>
                <a:ea typeface="+mn-ea"/>
                <a:cs typeface="Segoe UI"/>
              </a:rPr>
              <a:t>helpful for security </a:t>
            </a:r>
            <a:r>
              <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a:rPr>
              <a:t>audits.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a:endParaRPr>
          </a:p>
          <a:p>
            <a:pPr lvl="0" rtl="0" fontAlgn="ctr"/>
            <a:r>
              <a:rPr lang="en-US" sz="1200" kern="1200">
                <a:solidFill>
                  <a:schemeClr val="tx1"/>
                </a:solidFill>
                <a:effectLst/>
                <a:latin typeface="Segoe UI Semibold" panose="020B0702040204020203" pitchFamily="34" charset="0"/>
                <a:ea typeface="+mn-ea"/>
                <a:cs typeface="+mn-cs"/>
              </a:rPr>
              <a:t>What is VA</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a centralized dashboard for your SQL security needs.</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runs a scan on your database, checking for a set of configurations and best practices, as well as exposed attack surface area that are important for the security of your database</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Result = visibility into security state</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View potential security issues, get an explanation for each and a remediation. Integral part of experience</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Set up Baseline to customize results to match your environment. VA only shows REAL issues</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Reports - documentation. Can be used for internal security audits or compliance like GDPR</a:t>
            </a:r>
          </a:p>
          <a:p>
            <a:endParaRPr lang="en-US"/>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00"/>
              </a:solidFill>
              <a:effectLst/>
              <a:uLnTx/>
              <a:uFillTx/>
              <a:latin typeface="Segoe UI Semibold" panose="020B0702040204020203" pitchFamily="34" charset="0"/>
              <a:ea typeface="+mn-ea"/>
              <a:cs typeface="Segoe UI"/>
            </a:endParaRP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415856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fontAlgn="ctr"/>
            <a:r>
              <a:rPr lang="en-US" sz="1200" kern="1200">
                <a:solidFill>
                  <a:schemeClr val="tx1"/>
                </a:solidFill>
                <a:effectLst/>
                <a:latin typeface="Segoe UI Semibold" panose="020B0702040204020203" pitchFamily="34" charset="0"/>
                <a:ea typeface="+mn-ea"/>
                <a:cs typeface="+mn-cs"/>
              </a:rPr>
              <a:t>VA process</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Demo coming, this runs thru the steps</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Scan. Azure SQL  service, on-prem - SSMS! Coming soon!!</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View - DB security status</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Drill down and understand.</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Actionable remediation</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‘acceptable’ issues or values that are accepted configuration -- ‘baseline’  </a:t>
            </a:r>
          </a:p>
          <a:p>
            <a:pPr marL="628650" lvl="1" indent="-171450" fontAlgn="ctr">
              <a:buFont typeface="Arial" panose="020B0604020202020204" pitchFamily="34" charset="0"/>
              <a:buChar char="•"/>
            </a:pPr>
            <a:r>
              <a:rPr lang="en-US" sz="1200" kern="1200">
                <a:solidFill>
                  <a:schemeClr val="tx1"/>
                </a:solidFill>
                <a:effectLst/>
                <a:latin typeface="Segoe UI Semibold" panose="020B0702040204020203" pitchFamily="34" charset="0"/>
                <a:ea typeface="+mn-ea"/>
                <a:cs typeface="+mn-cs"/>
              </a:rPr>
              <a:t>Subsequent scans -- deviations -- focus on new and REAL issues.</a:t>
            </a:r>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08246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284233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Talking Points:</a:t>
            </a:r>
          </a:p>
          <a:p>
            <a:pPr marR="0" lvl="0" algn="l" defTabSz="914400" rtl="0" eaLnBrk="1" fontAlgn="auto" latinLnBrk="0" hangingPunct="1">
              <a:lnSpc>
                <a:spcPct val="100000"/>
              </a:lnSpc>
              <a:spcBef>
                <a:spcPts val="0"/>
              </a:spcBef>
              <a:spcAft>
                <a:spcPts val="0"/>
              </a:spcAft>
              <a:buClrTx/>
              <a:buSzTx/>
              <a:tabLst/>
              <a:defRPr/>
            </a:pPr>
            <a:r>
              <a:rPr lang="en-US" sz="1000" b="0" i="0" kern="1200">
                <a:solidFill>
                  <a:schemeClr val="tx1"/>
                </a:solidFill>
                <a:effectLst/>
                <a:latin typeface="Segoe UI" panose="020B0502040204020203" pitchFamily="34" charset="0"/>
                <a:cs typeface="Segoe UI" panose="020B0502040204020203" pitchFamily="34" charset="0"/>
              </a:rPr>
              <a:t>A key goal for SQL Database V12 was to improve compatibility with Microsoft SQL Server 2014, and to maintain compatibility as new versions of SQL Server are released. Among other areas, V12 achieves parity with SQL Server in these important areas:</a:t>
            </a:r>
            <a:r>
              <a:rPr kumimoji="0" lang="en-US" sz="1000" b="0" i="0" u="none" strike="noStrike" kern="0" cap="none" spc="0" normalizeH="0" baseline="0" noProof="0">
                <a:ln>
                  <a:noFill/>
                </a:ln>
                <a:solidFill>
                  <a:srgbClr val="FFFFFF"/>
                </a:solidFill>
                <a:effectLst/>
                <a:uLnTx/>
                <a:uFillTx/>
                <a:latin typeface="Segoe UI" panose="020B0502040204020203" pitchFamily="34" charset="0"/>
                <a:cs typeface="Segoe UI" panose="020B0502040204020203" pitchFamily="34" charset="0"/>
              </a:rPr>
              <a:t>Better database manageability</a:t>
            </a:r>
          </a:p>
          <a:p>
            <a:pPr marL="171450" indent="-171450">
              <a:buFont typeface="Arial" panose="020B0604020202020204" pitchFamily="34" charset="0"/>
              <a:buChar char="•"/>
            </a:pPr>
            <a:r>
              <a:rPr lang="en-US" sz="1000" b="0" i="0" u="none" strike="noStrike" kern="1200">
                <a:solidFill>
                  <a:schemeClr val="tx1"/>
                </a:solidFill>
                <a:effectLst/>
                <a:latin typeface="Segoe UI" panose="020B0502040204020203" pitchFamily="34" charset="0"/>
                <a:cs typeface="Segoe UI" panose="020B0502040204020203" pitchFamily="34" charset="0"/>
                <a:hlinkClick r:id="rId3"/>
              </a:rPr>
              <a:t>Table partitioning by rows</a:t>
            </a:r>
            <a:r>
              <a:rPr lang="en-US" sz="1000" b="0" i="0" kern="1200">
                <a:solidFill>
                  <a:schemeClr val="tx1"/>
                </a:solidFill>
                <a:effectLst/>
                <a:latin typeface="Segoe UI" panose="020B0502040204020203" pitchFamily="34" charset="0"/>
                <a:cs typeface="Segoe UI" panose="020B0502040204020203" pitchFamily="34" charset="0"/>
              </a:rPr>
              <a:t> with related enhancements to </a:t>
            </a:r>
            <a:r>
              <a:rPr lang="en-US" sz="1000" b="0" i="0" u="none" strike="noStrike" kern="1200">
                <a:solidFill>
                  <a:schemeClr val="tx1"/>
                </a:solidFill>
                <a:effectLst/>
                <a:latin typeface="Segoe UI" panose="020B0502040204020203" pitchFamily="34" charset="0"/>
                <a:cs typeface="Segoe UI" panose="020B0502040204020203" pitchFamily="34" charset="0"/>
                <a:hlinkClick r:id="rId4"/>
              </a:rPr>
              <a:t>TRUNCATE TABLE</a:t>
            </a:r>
            <a:endParaRPr lang="en-US" sz="1000" b="0" i="0" kern="1200">
              <a:solidFill>
                <a:schemeClr val="tx1"/>
              </a:solidFill>
              <a:effectLst/>
              <a:latin typeface="Segoe UI" panose="020B0502040204020203" pitchFamily="34" charset="0"/>
              <a:cs typeface="Segoe UI" panose="020B0502040204020203" pitchFamily="34" charset="0"/>
            </a:endParaRPr>
          </a:p>
          <a:p>
            <a:pPr marL="171450" indent="-171450">
              <a:spcBef>
                <a:spcPts val="600"/>
              </a:spcBef>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The availability of dynamic management views </a:t>
            </a:r>
            <a:r>
              <a:rPr lang="en-US" sz="1000" b="0" i="0" u="none" strike="noStrike" kern="1200">
                <a:solidFill>
                  <a:schemeClr val="tx1"/>
                </a:solidFill>
                <a:effectLst/>
                <a:latin typeface="Segoe UI" panose="020B0502040204020203" pitchFamily="34" charset="0"/>
                <a:cs typeface="Segoe UI" panose="020B0502040204020203" pitchFamily="34" charset="0"/>
                <a:hlinkClick r:id="rId5"/>
              </a:rPr>
              <a:t>(DMVs)</a:t>
            </a:r>
            <a:r>
              <a:rPr lang="en-US" sz="1000" b="0" i="0" kern="1200">
                <a:solidFill>
                  <a:schemeClr val="tx1"/>
                </a:solidFill>
                <a:effectLst/>
                <a:latin typeface="Segoe UI" panose="020B0502040204020203" pitchFamily="34" charset="0"/>
                <a:cs typeface="Segoe UI" panose="020B0502040204020203" pitchFamily="34" charset="0"/>
              </a:rPr>
              <a:t> to help monitor and tune performance</a:t>
            </a:r>
          </a:p>
          <a:p>
            <a:pPr marL="171450" marR="0" lvl="0" indent="-171450" algn="l" defTabSz="685574" rtl="0" eaLnBrk="1" fontAlgn="base" latinLnBrk="0" hangingPunct="1">
              <a:lnSpc>
                <a:spcPct val="100000"/>
              </a:lnSpc>
              <a:spcBef>
                <a:spcPts val="600"/>
              </a:spcBef>
              <a:spcAft>
                <a:spcPct val="0"/>
              </a:spcAft>
              <a:buClrTx/>
              <a:buSzPct val="90000"/>
              <a:buFont typeface="Arial" panose="020B0604020202020204" pitchFamily="34" charset="0"/>
              <a:buChar char="•"/>
              <a:tabLst/>
              <a:defRPr/>
            </a:pPr>
            <a:r>
              <a:rPr kumimoji="0" lang="en-US" sz="1000" b="0" i="0" u="none" strike="noStrike" kern="1200" cap="none" spc="-38" normalizeH="0" baseline="0" noProof="0">
                <a:ln>
                  <a:noFill/>
                </a:ln>
                <a:solidFill>
                  <a:schemeClr val="tx1"/>
                </a:solidFill>
                <a:effectLst/>
                <a:uLnTx/>
                <a:uFillTx/>
                <a:latin typeface="Segoe UI" panose="020B0502040204020203" pitchFamily="34" charset="0"/>
                <a:cs typeface="Segoe UI" panose="020B0502040204020203" pitchFamily="34" charset="0"/>
              </a:rPr>
              <a:t>Compression on page, and row wise</a:t>
            </a:r>
          </a:p>
          <a:p>
            <a:pPr marL="171450" marR="0" lvl="0" indent="-171450" algn="l" defTabSz="685574" rtl="0" eaLnBrk="1" fontAlgn="base" latinLnBrk="0" hangingPunct="1">
              <a:lnSpc>
                <a:spcPct val="100000"/>
              </a:lnSpc>
              <a:spcBef>
                <a:spcPts val="600"/>
              </a:spcBef>
              <a:spcAft>
                <a:spcPct val="0"/>
              </a:spcAft>
              <a:buClrTx/>
              <a:buSzPct val="90000"/>
              <a:buFont typeface="Arial" panose="020B0604020202020204" pitchFamily="34" charset="0"/>
              <a:buChar char="•"/>
              <a:tabLst/>
              <a:defRPr/>
            </a:pPr>
            <a:r>
              <a:rPr kumimoji="0" lang="en-US" sz="1000" b="0" i="0" u="none" strike="noStrike" kern="1200" cap="none" spc="0" normalizeH="0" baseline="0" noProof="0">
                <a:ln>
                  <a:noFill/>
                </a:ln>
                <a:solidFill>
                  <a:schemeClr val="tx1"/>
                </a:solidFill>
                <a:effectLst/>
                <a:uLnTx/>
                <a:uFillTx/>
                <a:latin typeface="Segoe UI" panose="020B0502040204020203" pitchFamily="34" charset="0"/>
                <a:cs typeface="Segoe UI" panose="020B0502040204020203" pitchFamily="34" charset="0"/>
              </a:rPr>
              <a:t>Large index rebuild and online index build/rebuild with LOB column</a:t>
            </a:r>
          </a:p>
          <a:p>
            <a:pPr marL="171450" marR="0" lvl="0" indent="-171450" algn="l" defTabSz="685574" rtl="0" eaLnBrk="1" fontAlgn="base" latinLnBrk="0" hangingPunct="1">
              <a:lnSpc>
                <a:spcPct val="100000"/>
              </a:lnSpc>
              <a:spcBef>
                <a:spcPts val="600"/>
              </a:spcBef>
              <a:spcAft>
                <a:spcPct val="0"/>
              </a:spcAft>
              <a:buClrTx/>
              <a:buSzPct val="90000"/>
              <a:buFont typeface="Arial" panose="020B0604020202020204" pitchFamily="34" charset="0"/>
              <a:buChar char="•"/>
              <a:tabLst/>
              <a:defRPr/>
            </a:pPr>
            <a:r>
              <a:rPr kumimoji="0" lang="en-US" sz="1000" b="0" i="0" u="none" strike="noStrike" kern="1200" cap="none" spc="0" normalizeH="0" baseline="0" noProof="0">
                <a:ln>
                  <a:noFill/>
                </a:ln>
                <a:solidFill>
                  <a:schemeClr val="tx1"/>
                </a:solidFill>
                <a:effectLst/>
                <a:uLnTx/>
                <a:uFillTx/>
                <a:latin typeface="Segoe UI" panose="020B0502040204020203" pitchFamily="34" charset="0"/>
                <a:cs typeface="Segoe UI" panose="020B0502040204020203" pitchFamily="34" charset="0"/>
              </a:rPr>
              <a:t>2 GB transaction size limit is removed</a:t>
            </a:r>
          </a:p>
          <a:p>
            <a:pPr marL="171450" marR="0" lvl="0" indent="-171450" algn="l" defTabSz="685574" rtl="0" eaLnBrk="1" fontAlgn="base" latinLnBrk="0" hangingPunct="1">
              <a:lnSpc>
                <a:spcPct val="100000"/>
              </a:lnSpc>
              <a:spcBef>
                <a:spcPts val="600"/>
              </a:spcBef>
              <a:spcAft>
                <a:spcPct val="0"/>
              </a:spcAft>
              <a:buClrTx/>
              <a:buSzPct val="90000"/>
              <a:buFont typeface="Arial" panose="020B0604020202020204" pitchFamily="34" charset="0"/>
              <a:buChar char="•"/>
              <a:tabLst/>
              <a:defRPr/>
            </a:pPr>
            <a:r>
              <a:rPr kumimoji="0" lang="en-US" sz="1000" b="0" i="0" u="none" strike="noStrike" kern="1200" cap="none" spc="0" normalizeH="0" baseline="0" noProof="0">
                <a:ln>
                  <a:noFill/>
                </a:ln>
                <a:solidFill>
                  <a:schemeClr val="tx1"/>
                </a:solidFill>
                <a:effectLst/>
                <a:uLnTx/>
                <a:uFillTx/>
                <a:latin typeface="Segoe UI" panose="020B0502040204020203" pitchFamily="34" charset="0"/>
                <a:cs typeface="Segoe UI" panose="020B0502040204020203" pitchFamily="34" charset="0"/>
              </a:rPr>
              <a:t>CHECKPOINT support</a:t>
            </a:r>
          </a:p>
          <a:p>
            <a:pPr marL="171450" marR="0" lvl="0" indent="-171450" algn="l" defTabSz="685574" rtl="0" eaLnBrk="1" fontAlgn="base" latinLnBrk="0" hangingPunct="1">
              <a:lnSpc>
                <a:spcPct val="100000"/>
              </a:lnSpc>
              <a:spcBef>
                <a:spcPts val="600"/>
              </a:spcBef>
              <a:spcAft>
                <a:spcPct val="0"/>
              </a:spcAft>
              <a:buClrTx/>
              <a:buSzPct val="90000"/>
              <a:buFont typeface="Arial" panose="020B0604020202020204" pitchFamily="34" charset="0"/>
              <a:buChar char="•"/>
              <a:tabLst/>
              <a:defRPr/>
            </a:pPr>
            <a:r>
              <a:rPr kumimoji="0" lang="en-US" sz="1000" b="0" i="0" u="none" strike="noStrike" kern="1200" cap="none" spc="0" normalizeH="0" baseline="0" noProof="0">
                <a:ln>
                  <a:noFill/>
                </a:ln>
                <a:solidFill>
                  <a:schemeClr val="tx1"/>
                </a:solidFill>
                <a:effectLst/>
                <a:uLnTx/>
                <a:uFillTx/>
                <a:latin typeface="Segoe UI" panose="020B0502040204020203" pitchFamily="34" charset="0"/>
                <a:cs typeface="Segoe UI" panose="020B0502040204020203" pitchFamily="34" charset="0"/>
              </a:rPr>
              <a:t>Extended Alter Database support</a:t>
            </a:r>
          </a:p>
          <a:p>
            <a:pPr marL="171450" marR="0" lvl="0" indent="-171450" algn="l" defTabSz="685574" rtl="0" eaLnBrk="1" fontAlgn="base" latinLnBrk="0" hangingPunct="1">
              <a:lnSpc>
                <a:spcPct val="100000"/>
              </a:lnSpc>
              <a:spcBef>
                <a:spcPts val="600"/>
              </a:spcBef>
              <a:spcAft>
                <a:spcPct val="0"/>
              </a:spcAft>
              <a:buClrTx/>
              <a:buSzPct val="90000"/>
              <a:buFont typeface="Arial" panose="020B0604020202020204" pitchFamily="34" charset="0"/>
              <a:buChar char="•"/>
              <a:tabLst/>
              <a:defRPr/>
            </a:pPr>
            <a:r>
              <a:rPr kumimoji="0" lang="en-US" sz="1000" b="0" i="0" u="none" strike="noStrike" kern="1200" cap="none" spc="0" normalizeH="0" baseline="0" noProof="0">
                <a:ln>
                  <a:noFill/>
                </a:ln>
                <a:solidFill>
                  <a:schemeClr val="tx1"/>
                </a:solidFill>
                <a:effectLst/>
                <a:uLnTx/>
                <a:uFillTx/>
                <a:latin typeface="Segoe UI" panose="020B0502040204020203" pitchFamily="34" charset="0"/>
                <a:cs typeface="Segoe UI" panose="020B0502040204020203" pitchFamily="34" charset="0"/>
              </a:rPr>
              <a:t>Non-admin DBCC commands (CHECKDB, for example)</a:t>
            </a:r>
            <a:endParaRPr lang="en-US" sz="1000" b="0" i="0" kern="1200">
              <a:solidFill>
                <a:schemeClr val="tx1"/>
              </a:solidFill>
              <a:effectLst/>
              <a:latin typeface="Segoe UI" panose="020B0502040204020203" pitchFamily="34" charset="0"/>
              <a:cs typeface="Segoe UI" panose="020B0502040204020203" pitchFamily="34" charset="0"/>
            </a:endParaRPr>
          </a:p>
          <a:p>
            <a:pPr marL="171450" indent="-171450">
              <a:spcBef>
                <a:spcPts val="600"/>
              </a:spcBef>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Other programmability include:</a:t>
            </a:r>
          </a:p>
          <a:p>
            <a:pPr marL="628650" lvl="1" indent="-171450">
              <a:buFont typeface="Arial" panose="020B0604020202020204" pitchFamily="34" charset="0"/>
              <a:buChar char="•"/>
            </a:pPr>
            <a:r>
              <a:rPr lang="en-US" sz="1000" b="0" i="0" u="none" strike="noStrike" kern="1200">
                <a:solidFill>
                  <a:schemeClr val="tx1"/>
                </a:solidFill>
                <a:effectLst/>
                <a:latin typeface="Segoe UI" panose="020B0502040204020203" pitchFamily="34" charset="0"/>
                <a:cs typeface="Segoe UI" panose="020B0502040204020203" pitchFamily="34" charset="0"/>
                <a:hlinkClick r:id="rId6"/>
              </a:rPr>
              <a:t>Built-in JSON support</a:t>
            </a:r>
            <a:endParaRPr lang="en-US" sz="1000" b="0" i="0" kern="1200">
              <a:solidFill>
                <a:schemeClr val="tx1"/>
              </a:solidFill>
              <a:effectLst/>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r>
              <a:rPr lang="en-US" sz="1000" b="0" i="0" u="none" strike="noStrike" kern="1200">
                <a:solidFill>
                  <a:schemeClr val="tx1"/>
                </a:solidFill>
                <a:effectLst/>
                <a:latin typeface="Segoe UI" panose="020B0502040204020203" pitchFamily="34" charset="0"/>
                <a:cs typeface="Segoe UI" panose="020B0502040204020203" pitchFamily="34" charset="0"/>
                <a:hlinkClick r:id="rId7"/>
              </a:rPr>
              <a:t>Window functions</a:t>
            </a:r>
            <a:r>
              <a:rPr lang="en-US" sz="1000" b="0" i="0" kern="1200">
                <a:solidFill>
                  <a:schemeClr val="tx1"/>
                </a:solidFill>
                <a:effectLst/>
                <a:latin typeface="Segoe UI" panose="020B0502040204020203" pitchFamily="34" charset="0"/>
                <a:cs typeface="Segoe UI" panose="020B0502040204020203" pitchFamily="34" charset="0"/>
              </a:rPr>
              <a:t>, with </a:t>
            </a:r>
            <a:r>
              <a:rPr lang="en-US" sz="1000" b="0" i="0" u="none" strike="noStrike" kern="1200">
                <a:solidFill>
                  <a:schemeClr val="tx1"/>
                </a:solidFill>
                <a:effectLst/>
                <a:latin typeface="Segoe UI" panose="020B0502040204020203" pitchFamily="34" charset="0"/>
                <a:cs typeface="Segoe UI" panose="020B0502040204020203" pitchFamily="34" charset="0"/>
                <a:hlinkClick r:id="rId8"/>
              </a:rPr>
              <a:t>OVER</a:t>
            </a:r>
            <a:endParaRPr lang="en-US" sz="1000" b="0" i="0" kern="1200">
              <a:solidFill>
                <a:schemeClr val="tx1"/>
              </a:solidFill>
              <a:effectLst/>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r>
              <a:rPr lang="en-US" sz="1000" b="0" i="0" u="none" strike="noStrike" kern="1200">
                <a:solidFill>
                  <a:schemeClr val="tx1"/>
                </a:solidFill>
                <a:effectLst/>
                <a:latin typeface="Segoe UI" panose="020B0502040204020203" pitchFamily="34" charset="0"/>
                <a:cs typeface="Segoe UI" panose="020B0502040204020203" pitchFamily="34" charset="0"/>
                <a:hlinkClick r:id="rId9"/>
              </a:rPr>
              <a:t>XML indexes</a:t>
            </a:r>
            <a:r>
              <a:rPr lang="en-US" sz="1000" b="0" i="0" kern="1200">
                <a:solidFill>
                  <a:schemeClr val="tx1"/>
                </a:solidFill>
                <a:effectLst/>
                <a:latin typeface="Segoe UI" panose="020B0502040204020203" pitchFamily="34" charset="0"/>
                <a:cs typeface="Segoe UI" panose="020B0502040204020203" pitchFamily="34" charset="0"/>
              </a:rPr>
              <a:t> and </a:t>
            </a:r>
            <a:r>
              <a:rPr lang="en-US" sz="1000" b="0" i="0" u="none" strike="noStrike" kern="1200">
                <a:solidFill>
                  <a:schemeClr val="tx1"/>
                </a:solidFill>
                <a:effectLst/>
                <a:latin typeface="Segoe UI" panose="020B0502040204020203" pitchFamily="34" charset="0"/>
                <a:cs typeface="Segoe UI" panose="020B0502040204020203" pitchFamily="34" charset="0"/>
                <a:hlinkClick r:id="rId10"/>
              </a:rPr>
              <a:t>selective XML indexes</a:t>
            </a:r>
            <a:endParaRPr lang="en-US" sz="1000" b="0" i="0" kern="1200">
              <a:solidFill>
                <a:schemeClr val="tx1"/>
              </a:solidFill>
              <a:effectLst/>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r>
              <a:rPr lang="en-US" sz="1000" b="0" i="0" u="none" strike="noStrike" kern="1200">
                <a:solidFill>
                  <a:schemeClr val="tx1"/>
                </a:solidFill>
                <a:effectLst/>
                <a:latin typeface="Segoe UI" panose="020B0502040204020203" pitchFamily="34" charset="0"/>
                <a:cs typeface="Segoe UI" panose="020B0502040204020203" pitchFamily="34" charset="0"/>
                <a:hlinkClick r:id="rId11"/>
              </a:rPr>
              <a:t>Change tracking</a:t>
            </a:r>
            <a:endParaRPr lang="en-US" sz="1000" b="0" i="0" kern="1200">
              <a:solidFill>
                <a:schemeClr val="tx1"/>
              </a:solidFill>
              <a:effectLst/>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r>
              <a:rPr lang="en-US" sz="1000" b="0" i="0" u="none" strike="noStrike" kern="1200">
                <a:solidFill>
                  <a:schemeClr val="tx1"/>
                </a:solidFill>
                <a:effectLst/>
                <a:latin typeface="Segoe UI" panose="020B0502040204020203" pitchFamily="34" charset="0"/>
                <a:cs typeface="Segoe UI" panose="020B0502040204020203" pitchFamily="34" charset="0"/>
                <a:hlinkClick r:id="rId12"/>
              </a:rPr>
              <a:t>SELECT...INTO</a:t>
            </a:r>
            <a:endParaRPr lang="en-US" sz="1000" b="0" i="0" kern="1200">
              <a:solidFill>
                <a:schemeClr val="tx1"/>
              </a:solidFill>
              <a:effectLst/>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r>
              <a:rPr lang="en-US" sz="1000" b="0" i="0" u="none" strike="noStrike" kern="1200">
                <a:solidFill>
                  <a:schemeClr val="tx1"/>
                </a:solidFill>
                <a:effectLst/>
                <a:latin typeface="Segoe UI" panose="020B0502040204020203" pitchFamily="34" charset="0"/>
                <a:cs typeface="Segoe UI" panose="020B0502040204020203" pitchFamily="34" charset="0"/>
                <a:hlinkClick r:id="rId13"/>
              </a:rPr>
              <a:t>Full-text search</a:t>
            </a:r>
            <a:endParaRPr lang="en-US" sz="1000" b="0" i="0" kern="1200">
              <a:solidFill>
                <a:schemeClr val="tx1"/>
              </a:solidFill>
              <a:effectLst/>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r>
              <a:rPr lang="en-US" sz="1000" b="0" i="0" u="none" strike="noStrike" kern="1200">
                <a:solidFill>
                  <a:schemeClr val="tx1"/>
                </a:solidFill>
                <a:effectLst/>
                <a:latin typeface="Segoe UI" panose="020B0502040204020203" pitchFamily="34" charset="0"/>
                <a:cs typeface="Segoe UI" panose="020B0502040204020203" pitchFamily="34" charset="0"/>
                <a:hlinkClick r:id="rId14"/>
              </a:rPr>
              <a:t>ALTER DATABASE SCOPED CONFIGURATION (Transact-SQL)</a:t>
            </a:r>
            <a:endParaRPr lang="en-US" sz="10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633479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695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8/28/2020 5:42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24907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effectLst/>
                <a:latin typeface="Segoe UI" panose="020B0502040204020203" pitchFamily="34" charset="0"/>
                <a:cs typeface="Segoe UI" panose="020B0502040204020203" pitchFamily="34" charset="0"/>
              </a:rPr>
              <a:t>Row-Level Security (RLS) simplifies the design and coding of security in your application. </a:t>
            </a:r>
            <a:endParaRPr lang="en-US" sz="1000" b="1">
              <a:effectLst/>
              <a:latin typeface="Segoe UI" panose="020B0502040204020203" pitchFamily="34" charset="0"/>
              <a:cs typeface="Segoe UI" panose="020B0502040204020203" pitchFamily="34" charset="0"/>
            </a:endParaRPr>
          </a:p>
          <a:p>
            <a:endParaRPr lang="en-US" sz="1000">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RLS enables you to implement restrictions on data row access. For example, ensuring that workers can access only those data rows that are pertinent to their department, or restricting a customer's data access to only the data relevant to their company.</a:t>
            </a: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The access restriction logic is located in the database tier rather than away from the data in another application tier. The database system applies the access restrictions every time that data access is attempted from any tier. This makes your security system more reliable and robust by reducing the surface area of your security system.</a:t>
            </a: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Implement RLS by using the </a:t>
            </a:r>
            <a:r>
              <a:rPr lang="en-US" sz="1000">
                <a:effectLst/>
                <a:latin typeface="Segoe UI" panose="020B0502040204020203" pitchFamily="34" charset="0"/>
                <a:cs typeface="Segoe UI" panose="020B0502040204020203" pitchFamily="34" charset="0"/>
                <a:hlinkClick r:id="rId3"/>
              </a:rPr>
              <a:t>CREATE SECURITY POLICY</a:t>
            </a:r>
            <a:r>
              <a:rPr lang="en-US" sz="1000">
                <a:effectLst/>
                <a:latin typeface="Segoe UI" panose="020B0502040204020203" pitchFamily="34" charset="0"/>
                <a:cs typeface="Segoe UI" panose="020B0502040204020203" pitchFamily="34" charset="0"/>
              </a:rPr>
              <a:t> Transact-SQL statement, and predicates created as </a:t>
            </a:r>
            <a:r>
              <a:rPr lang="en-US" sz="1000">
                <a:effectLst/>
                <a:latin typeface="Segoe UI" panose="020B0502040204020203" pitchFamily="34" charset="0"/>
                <a:cs typeface="Segoe UI" panose="020B0502040204020203" pitchFamily="34" charset="0"/>
                <a:hlinkClick r:id="rId4"/>
              </a:rPr>
              <a:t>inline table valued functions</a:t>
            </a:r>
            <a:r>
              <a:rPr lang="en-US" sz="1000">
                <a:effectLst/>
                <a:latin typeface="Segoe UI" panose="020B0502040204020203" pitchFamily="34" charset="0"/>
                <a:cs typeface="Segoe UI" panose="020B0502040204020203" pitchFamily="34" charset="0"/>
              </a:rPr>
              <a:t>.</a:t>
            </a:r>
            <a:endParaRPr lang="en-US" sz="1000">
              <a:latin typeface="Segoe UI" panose="020B0502040204020203" pitchFamily="34" charset="0"/>
              <a:cs typeface="Segoe UI" panose="020B0502040204020203" pitchFamily="34" charset="0"/>
            </a:endParaRPr>
          </a:p>
          <a:p>
            <a:pPr marL="0" indent="0">
              <a:buFont typeface="Arial" panose="020B0604020202020204" pitchFamily="34" charset="0"/>
              <a:buNone/>
            </a:pPr>
            <a:br>
              <a:rPr lang="en-US" sz="1000">
                <a:effectLst/>
                <a:latin typeface="Segoe UI" panose="020B0502040204020203" pitchFamily="34" charset="0"/>
                <a:cs typeface="Segoe UI" panose="020B0502040204020203" pitchFamily="34" charset="0"/>
              </a:rPr>
            </a:br>
            <a:endParaRPr lang="en-US" sz="1000">
              <a:effectLst/>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52237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Talking Points:</a:t>
            </a:r>
            <a:endParaRPr lang="en-US" sz="1000">
              <a:latin typeface="Segoe UI" panose="020B0502040204020203" pitchFamily="34" charset="0"/>
              <a:cs typeface="Segoe UI" panose="020B0502040204020203" pitchFamily="34" charset="0"/>
            </a:endParaRPr>
          </a:p>
          <a:p>
            <a:pPr marL="228600" indent="-228600">
              <a:buAutoNum type="arabicParenR"/>
            </a:pPr>
            <a:r>
              <a:rPr lang="en-US" sz="1000">
                <a:latin typeface="Segoe UI" panose="020B0502040204020203" pitchFamily="34" charset="0"/>
                <a:cs typeface="Segoe UI" panose="020B0502040204020203" pitchFamily="34" charset="0"/>
              </a:rPr>
              <a:t>Policy manager creates a filter predicate and security policy</a:t>
            </a:r>
          </a:p>
          <a:p>
            <a:pPr marL="228600" indent="-228600">
              <a:buAutoNum type="arabicParenR"/>
            </a:pPr>
            <a:r>
              <a:rPr lang="en-US" sz="1000">
                <a:latin typeface="Segoe UI" panose="020B0502040204020203" pitchFamily="34" charset="0"/>
                <a:cs typeface="Segoe UI" panose="020B0502040204020203" pitchFamily="34" charset="0"/>
              </a:rPr>
              <a:t>App</a:t>
            </a:r>
            <a:r>
              <a:rPr lang="en-US" sz="1000" baseline="0">
                <a:latin typeface="Segoe UI" panose="020B0502040204020203" pitchFamily="34" charset="0"/>
                <a:cs typeface="Segoe UI" panose="020B0502040204020203" pitchFamily="34" charset="0"/>
              </a:rPr>
              <a:t> user (e.g., a nurse) selects from the patient’s table</a:t>
            </a:r>
          </a:p>
          <a:p>
            <a:pPr marL="228600" indent="-228600">
              <a:buAutoNum type="arabicParenR"/>
            </a:pPr>
            <a:r>
              <a:rPr lang="en-US" sz="1000" baseline="0">
                <a:latin typeface="Segoe UI" panose="020B0502040204020203" pitchFamily="34" charset="0"/>
                <a:cs typeface="Segoe UI" panose="020B0502040204020203" pitchFamily="34" charset="0"/>
              </a:rPr>
              <a:t>The query is transparently rewritten to apply the filter predicate</a:t>
            </a:r>
          </a:p>
          <a:p>
            <a:endParaRPr lang="en-US" sz="1000" baseline="0">
              <a:latin typeface="Segoe UI" panose="020B0502040204020203" pitchFamily="34" charset="0"/>
              <a:cs typeface="Segoe UI" panose="020B0502040204020203" pitchFamily="34" charset="0"/>
            </a:endParaRPr>
          </a:p>
          <a:p>
            <a:r>
              <a:rPr lang="en-US" sz="1000" baseline="0">
                <a:latin typeface="Segoe UI" panose="020B0502040204020203" pitchFamily="34" charset="0"/>
                <a:cs typeface="Segoe UI" panose="020B0502040204020203" pitchFamily="34" charset="0"/>
              </a:rPr>
              <a:t>* Notice: No app changes!</a:t>
            </a:r>
            <a:endParaRPr lang="en-US" sz="1000">
              <a:latin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043965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effectLst/>
                <a:latin typeface="Segoe UI" panose="020B0502040204020203" pitchFamily="34" charset="0"/>
                <a:cs typeface="Segoe UI" panose="020B0502040204020203" pitchFamily="34" charset="0"/>
              </a:rPr>
              <a:t>Dynamic data masking limits sensitive data exposure by masking it to non-privileged users. Dynamic data masking helps prevent unauthorized access to sensitive data by enabling customers to designate how much of the sensitive data to reveal with minimal impact on the application layer. It’s a policy-based security feature that hides the sensitive data in the result set of a query over designated database fields, while the data in the database is not changed. Dynamic data masking is easy to use with existing applications, since masking rules are applied in the query results, and there is no need to modify existing queries.</a:t>
            </a:r>
          </a:p>
          <a:p>
            <a:endParaRPr lang="en-US" sz="1000" b="1">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For example, a call center support person may identify callers by several digits of their social security number or credit card number, but those data items should not be fully exposed to the support person. A developer can define a masking rule to be applied to each query result that masks all but the last four digits of any social security number or credit card number in the result set. For another example, by using the appropriate data mask to protect personally identifiable information (PII) data, a developer can query production environments for troubleshooting purposes without violating compliance regulations.</a:t>
            </a: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Dynamic data masking limits the exposure of sensitive data and prevents accidental viewing by engineers that access directly databases for troubleshooting purposes or non-privileged application users. Dynamic data masking doesn’t aim to prevent privileged database users from connecting directly to the database and running exhaustive queries that expose pieces of the sensitive data. Dynamic data masking is complimentary to other SQL Server security features (auditing, encryption, row level security…) and it is highly recommended to enable them in addition in order to protect better the sensitive data in the database.</a:t>
            </a: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Since data is masked just before being returned to the user, changing the data type to an unmasked type will return unmasked data.</a:t>
            </a:r>
          </a:p>
          <a:p>
            <a:r>
              <a:rPr lang="en-US" sz="1000">
                <a:effectLst/>
                <a:latin typeface="Segoe UI" panose="020B0502040204020203" pitchFamily="34" charset="0"/>
                <a:cs typeface="Segoe UI" panose="020B0502040204020203" pitchFamily="34" charset="0"/>
              </a:rPr>
              <a:t>Dynamic data masking is available in SQL Server 2016 .However, to enable dynamic data masking, you must use trace flags 209 and 219. For  SQL Database, see </a:t>
            </a:r>
            <a:r>
              <a:rPr lang="en-US" sz="1000" b="0" i="1" kern="1200">
                <a:solidFill>
                  <a:schemeClr val="tx1"/>
                </a:solidFill>
                <a:effectLst/>
                <a:latin typeface="Segoe UI" panose="020B0502040204020203" pitchFamily="34" charset="0"/>
                <a:cs typeface="Segoe UI" panose="020B0502040204020203" pitchFamily="34" charset="0"/>
              </a:rPr>
              <a:t>https://docs.microsoft.com/en-us/azure/sql-database/sql-database-dynamic-data-masking-get-started.</a:t>
            </a:r>
          </a:p>
          <a:p>
            <a:endParaRPr lang="en-US" sz="1000">
              <a:latin typeface="Segoe UI" panose="020B0502040204020203" pitchFamily="34" charset="0"/>
              <a:cs typeface="Segoe UI" panose="020B0502040204020203" pitchFamily="34" charset="0"/>
            </a:endParaRPr>
          </a:p>
          <a:p>
            <a:r>
              <a:rPr lang="en-US" sz="1000" i="1">
                <a:latin typeface="Segoe UI" panose="020B0502040204020203" pitchFamily="34" charset="0"/>
                <a:cs typeface="Segoe UI" panose="020B0502040204020203" pitchFamily="34" charset="0"/>
              </a:rPr>
              <a:t>Source: https://msdn.microsoft.com/en-us/library/mt130841(v=sql.130).aspx</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020760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0" i="0" kern="1200">
                <a:solidFill>
                  <a:schemeClr val="tx1"/>
                </a:solidFill>
                <a:effectLst/>
                <a:latin typeface="Segoe UI" panose="020B0502040204020203" pitchFamily="34" charset="0"/>
                <a:cs typeface="Segoe UI" panose="020B0502040204020203" pitchFamily="34" charset="0"/>
              </a:rPr>
              <a:t>SQL Database dynamic data </a:t>
            </a:r>
            <a:r>
              <a:rPr lang="en-US" sz="1000">
                <a:latin typeface="Segoe UI" panose="020B0502040204020203" pitchFamily="34" charset="0"/>
                <a:cs typeface="Segoe UI" panose="020B0502040204020203" pitchFamily="34" charset="0"/>
              </a:rPr>
              <a:t>m</a:t>
            </a:r>
            <a:r>
              <a:rPr lang="en-US" sz="1000" b="0" i="0" kern="1200">
                <a:solidFill>
                  <a:schemeClr val="tx1"/>
                </a:solidFill>
                <a:effectLst/>
                <a:latin typeface="Segoe UI" panose="020B0502040204020203" pitchFamily="34" charset="0"/>
                <a:cs typeface="Segoe UI" panose="020B0502040204020203" pitchFamily="34" charset="0"/>
              </a:rPr>
              <a:t>asking limits sensitive data exposure by masking it to non-privileged users. Dynamic data masking is supported for the V12 version of Azure SQL Database.</a:t>
            </a:r>
          </a:p>
          <a:p>
            <a:endParaRPr lang="en-US" sz="1000" b="0" i="0" kern="1200">
              <a:solidFill>
                <a:schemeClr val="tx1"/>
              </a:solidFill>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Dynamic data masking helps prevent unauthorized access to sensitive data by enabling customers to designate how much of the sensitive data to reveal with minimal impact on the application layer. It’s a policy-based security feature that hides the sensitive data in the result set of a query over designated database fields, while the data in the database is not changed.</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For example shown above, a security officer</a:t>
            </a:r>
            <a:r>
              <a:rPr lang="en-US" sz="1000" b="0" i="0" kern="1200" baseline="0">
                <a:solidFill>
                  <a:schemeClr val="tx1"/>
                </a:solidFill>
                <a:effectLst/>
                <a:latin typeface="Segoe UI" panose="020B0502040204020203" pitchFamily="34" charset="0"/>
                <a:cs typeface="Segoe UI" panose="020B0502040204020203" pitchFamily="34" charset="0"/>
              </a:rPr>
              <a:t> defines the masking policy in T_SQL over sensitive data at Employee table . </a:t>
            </a:r>
            <a:r>
              <a:rPr lang="en-US" sz="1000" b="0" i="0" kern="1200">
                <a:solidFill>
                  <a:schemeClr val="tx1"/>
                </a:solidFill>
                <a:effectLst/>
                <a:latin typeface="Segoe UI" panose="020B0502040204020203" pitchFamily="34" charset="0"/>
                <a:cs typeface="Segoe UI" panose="020B0502040204020203" pitchFamily="34" charset="0"/>
              </a:rPr>
              <a:t>Any app user, issue select</a:t>
            </a:r>
            <a:r>
              <a:rPr lang="en-US" sz="1000" b="0" i="0" kern="1200" baseline="0">
                <a:solidFill>
                  <a:schemeClr val="tx1"/>
                </a:solidFill>
                <a:effectLst/>
                <a:latin typeface="Segoe UI" panose="020B0502040204020203" pitchFamily="34" charset="0"/>
                <a:cs typeface="Segoe UI" panose="020B0502040204020203" pitchFamily="34" charset="0"/>
              </a:rPr>
              <a:t> query from the Employee table</a:t>
            </a:r>
            <a:r>
              <a:rPr lang="en-US" sz="1000" b="0" i="0" kern="1200">
                <a:solidFill>
                  <a:schemeClr val="tx1"/>
                </a:solidFill>
                <a:effectLst/>
                <a:latin typeface="Segoe UI" panose="020B0502040204020203" pitchFamily="34" charset="0"/>
                <a:cs typeface="Segoe UI" panose="020B0502040204020203" pitchFamily="34" charset="0"/>
              </a:rPr>
              <a:t> but those data items should not be fully exposed. A masking rule can be defined that masks all but the last four digits of any Social Security number or credit card number in the result set of any query. As another example, an appropriate data mask can be defined to protect personally identifiable information (PII) data, so that a developer can query production environments for troubleshooting purposes without violating compliance regulation.</a:t>
            </a:r>
          </a:p>
          <a:p>
            <a:endParaRPr lang="en-US" sz="1000">
              <a:latin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228956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0" i="0" kern="1200">
                <a:solidFill>
                  <a:schemeClr val="tx1"/>
                </a:solidFill>
                <a:effectLst/>
                <a:latin typeface="Segoe UI" panose="020B0502040204020203" pitchFamily="34" charset="0"/>
                <a:cs typeface="Segoe UI" panose="020B0502040204020203" pitchFamily="34" charset="0"/>
              </a:rPr>
              <a:t>SQL Database dynamic data </a:t>
            </a:r>
            <a:r>
              <a:rPr lang="en-US" sz="1000">
                <a:latin typeface="Segoe UI" panose="020B0502040204020203" pitchFamily="34" charset="0"/>
                <a:cs typeface="Segoe UI" panose="020B0502040204020203" pitchFamily="34" charset="0"/>
              </a:rPr>
              <a:t>m</a:t>
            </a:r>
            <a:r>
              <a:rPr lang="en-US" sz="1000" b="0" i="0" kern="1200">
                <a:solidFill>
                  <a:schemeClr val="tx1"/>
                </a:solidFill>
                <a:effectLst/>
                <a:latin typeface="Segoe UI" panose="020B0502040204020203" pitchFamily="34" charset="0"/>
                <a:cs typeface="Segoe UI" panose="020B0502040204020203" pitchFamily="34" charset="0"/>
              </a:rPr>
              <a:t>asking limits sensitive data exposure by masking it to non-privileged users. Dynamic data masking is supported for the V12 version of Azure SQL Database.</a:t>
            </a:r>
          </a:p>
          <a:p>
            <a:endParaRPr lang="en-US" sz="1000" b="0" i="0" kern="1200">
              <a:solidFill>
                <a:schemeClr val="tx1"/>
              </a:solidFill>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Dynamic data masking helps prevent unauthorized access to sensitive data by enabling customers to designate how much of the sensitive data to reveal with minimal impact on the application layer. It’s a policy-based security feature that hides the sensitive data in the result set of a query over designated database fields, while the data in the database is not changed.</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For example shown above, a security officer</a:t>
            </a:r>
            <a:r>
              <a:rPr lang="en-US" sz="1000" b="0" i="0" kern="1200" baseline="0">
                <a:solidFill>
                  <a:schemeClr val="tx1"/>
                </a:solidFill>
                <a:effectLst/>
                <a:latin typeface="Segoe UI" panose="020B0502040204020203" pitchFamily="34" charset="0"/>
                <a:cs typeface="Segoe UI" panose="020B0502040204020203" pitchFamily="34" charset="0"/>
              </a:rPr>
              <a:t> defines the masking policy in T_SQL over sensitive data at Employee table . </a:t>
            </a:r>
            <a:r>
              <a:rPr lang="en-US" sz="1000" b="0" i="0" kern="1200">
                <a:solidFill>
                  <a:schemeClr val="tx1"/>
                </a:solidFill>
                <a:effectLst/>
                <a:latin typeface="Segoe UI" panose="020B0502040204020203" pitchFamily="34" charset="0"/>
                <a:cs typeface="Segoe UI" panose="020B0502040204020203" pitchFamily="34" charset="0"/>
              </a:rPr>
              <a:t>Any app user, issue select</a:t>
            </a:r>
            <a:r>
              <a:rPr lang="en-US" sz="1000" b="0" i="0" kern="1200" baseline="0">
                <a:solidFill>
                  <a:schemeClr val="tx1"/>
                </a:solidFill>
                <a:effectLst/>
                <a:latin typeface="Segoe UI" panose="020B0502040204020203" pitchFamily="34" charset="0"/>
                <a:cs typeface="Segoe UI" panose="020B0502040204020203" pitchFamily="34" charset="0"/>
              </a:rPr>
              <a:t> query from the Employee table</a:t>
            </a:r>
            <a:r>
              <a:rPr lang="en-US" sz="1000" b="0" i="0" kern="1200">
                <a:solidFill>
                  <a:schemeClr val="tx1"/>
                </a:solidFill>
                <a:effectLst/>
                <a:latin typeface="Segoe UI" panose="020B0502040204020203" pitchFamily="34" charset="0"/>
                <a:cs typeface="Segoe UI" panose="020B0502040204020203" pitchFamily="34" charset="0"/>
              </a:rPr>
              <a:t> but those data items should not be fully exposed. A masking rule can be defined that masks all but the last four digits of any Social Security number or credit card number in the result set of any query. As another example, an appropriate data mask can be defined to protect personally identifiable information (PII) data, so that a developer can query production environments for troubleshooting purposes without violating compliance regulation.</a:t>
            </a:r>
          </a:p>
          <a:p>
            <a:endParaRPr lang="en-US" sz="1000">
              <a:latin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0272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latin typeface="Segoe UI" panose="020B0502040204020203" pitchFamily="34" charset="0"/>
                <a:cs typeface="Segoe UI" panose="020B0502040204020203" pitchFamily="34" charset="0"/>
              </a:rPr>
              <a:t>Azure SQL Database Threat Detection provides a new layer of security to your database by detecting anomalous database activities that can indicate a common threat, such as SQL injection attacks. Threat detection lets you detect and respond to potential threats as they occur. You can immediately explore the potential threat by using </a:t>
            </a:r>
            <a:r>
              <a:rPr lang="en-US" sz="1000">
                <a:latin typeface="Segoe UI" panose="020B0502040204020203" pitchFamily="34" charset="0"/>
                <a:cs typeface="Segoe UI" panose="020B0502040204020203" pitchFamily="34" charset="0"/>
                <a:hlinkClick r:id="rId3"/>
              </a:rPr>
              <a:t>SQL database auditing</a:t>
            </a:r>
            <a:r>
              <a:rPr lang="en-US" sz="1000">
                <a:latin typeface="Segoe UI" panose="020B0502040204020203" pitchFamily="34" charset="0"/>
                <a:cs typeface="Segoe UI" panose="020B0502040204020203" pitchFamily="34" charset="0"/>
              </a:rPr>
              <a:t> to determine if the event is the result of an attempt to access, breach, or exploit data in the database. </a:t>
            </a:r>
            <a:r>
              <a:rPr lang="en-US" sz="1000" kern="1200" baseline="0">
                <a:solidFill>
                  <a:schemeClr val="tx1"/>
                </a:solidFill>
                <a:effectLst/>
                <a:latin typeface="Segoe UI" panose="020B0502040204020203" pitchFamily="34" charset="0"/>
                <a:cs typeface="Segoe UI" panose="020B0502040204020203" pitchFamily="34" charset="0"/>
              </a:rPr>
              <a:t>We know that often database </a:t>
            </a:r>
            <a:r>
              <a:rPr lang="en-US" sz="1000" kern="1200">
                <a:solidFill>
                  <a:schemeClr val="tx1"/>
                </a:solidFill>
                <a:effectLst/>
                <a:latin typeface="Segoe UI" panose="020B0502040204020203" pitchFamily="34" charset="0"/>
                <a:cs typeface="Segoe UI" panose="020B0502040204020203" pitchFamily="34" charset="0"/>
              </a:rPr>
              <a:t>threats leave tracks such</a:t>
            </a:r>
            <a:r>
              <a:rPr lang="en-US" sz="1000" kern="1200" baseline="0">
                <a:solidFill>
                  <a:schemeClr val="tx1"/>
                </a:solidFill>
                <a:effectLst/>
                <a:latin typeface="Segoe UI" panose="020B0502040204020203" pitchFamily="34" charset="0"/>
                <a:cs typeface="Segoe UI" panose="020B0502040204020203" pitchFamily="34" charset="0"/>
              </a:rPr>
              <a:t> as certain query patterns or abnormal database activities, and we make use of this knowledge to detect and notify when such </a:t>
            </a:r>
            <a:r>
              <a:rPr lang="en-US" sz="1000" kern="1200">
                <a:solidFill>
                  <a:schemeClr val="tx1"/>
                </a:solidFill>
                <a:effectLst/>
                <a:latin typeface="Segoe UI" panose="020B0502040204020203" pitchFamily="34" charset="0"/>
                <a:cs typeface="Segoe UI" panose="020B0502040204020203" pitchFamily="34" charset="0"/>
              </a:rPr>
              <a:t>suspicious events</a:t>
            </a:r>
            <a:r>
              <a:rPr lang="en-US" sz="1000" kern="1200" baseline="0">
                <a:solidFill>
                  <a:schemeClr val="tx1"/>
                </a:solidFill>
                <a:effectLst/>
                <a:latin typeface="Segoe UI" panose="020B0502040204020203" pitchFamily="34" charset="0"/>
                <a:cs typeface="Segoe UI" panose="020B0502040204020203" pitchFamily="34" charset="0"/>
              </a:rPr>
              <a:t> occur.</a:t>
            </a:r>
            <a:endParaRPr lang="en-US" sz="1000" b="1">
              <a:effectLst/>
              <a:latin typeface="Segoe UI" panose="020B0502040204020203" pitchFamily="34" charset="0"/>
              <a:cs typeface="Segoe UI" panose="020B0502040204020203" pitchFamily="34" charset="0"/>
            </a:endParaRPr>
          </a:p>
          <a:p>
            <a:endParaRPr lang="en-US" sz="1000">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p>
          <a:p>
            <a:pPr marL="171450" indent="-171450">
              <a:buFont typeface="Arial" panose="020B0604020202020204" pitchFamily="34" charset="0"/>
              <a:buChar char="•"/>
            </a:pPr>
            <a:r>
              <a:rPr lang="en-US" sz="1000" b="0" kern="1200">
                <a:solidFill>
                  <a:schemeClr val="tx1"/>
                </a:solidFill>
                <a:effectLst/>
                <a:latin typeface="Segoe UI" panose="020B0502040204020203" pitchFamily="34" charset="0"/>
                <a:cs typeface="Segoe UI" panose="020B0502040204020203" pitchFamily="34" charset="0"/>
              </a:rPr>
              <a:t>The SQL Database Threat Detection offering includes:</a:t>
            </a:r>
          </a:p>
          <a:p>
            <a:pPr marL="685800" lvl="1" indent="-228600" rtl="0">
              <a:buFont typeface="+mj-lt"/>
              <a:buAutoNum type="arabicPeriod"/>
            </a:pPr>
            <a:r>
              <a:rPr lang="en-US" sz="1000" kern="1200">
                <a:solidFill>
                  <a:schemeClr val="tx1"/>
                </a:solidFill>
                <a:effectLst/>
                <a:latin typeface="Segoe UI" panose="020B0502040204020203" pitchFamily="34" charset="0"/>
                <a:cs typeface="Segoe UI" panose="020B0502040204020203" pitchFamily="34" charset="0"/>
              </a:rPr>
              <a:t>Ability to configure  </a:t>
            </a:r>
            <a:r>
              <a:rPr lang="en-US" sz="100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threat detection from the Azure Portal</a:t>
            </a:r>
          </a:p>
          <a:p>
            <a:pPr marL="685800" lvl="1" indent="-228600" rtl="0">
              <a:buFont typeface="+mj-lt"/>
              <a:buAutoNum type="arabicPeriod"/>
            </a:pPr>
            <a:r>
              <a:rPr lang="en-US" sz="1000" kern="1200">
                <a:solidFill>
                  <a:schemeClr val="tx1"/>
                </a:solidFill>
                <a:effectLst/>
                <a:latin typeface="Segoe UI" panose="020B0502040204020203" pitchFamily="34" charset="0"/>
                <a:cs typeface="Segoe UI" panose="020B0502040204020203" pitchFamily="34" charset="0"/>
              </a:rPr>
              <a:t>Ability to receive email alerts</a:t>
            </a:r>
            <a:r>
              <a:rPr lang="en-US" sz="1000" kern="1200" baseline="0">
                <a:solidFill>
                  <a:schemeClr val="tx1"/>
                </a:solidFill>
                <a:effectLst/>
                <a:latin typeface="Segoe UI" panose="020B0502040204020203" pitchFamily="34" charset="0"/>
                <a:cs typeface="Segoe UI" panose="020B0502040204020203" pitchFamily="34" charset="0"/>
              </a:rPr>
              <a:t> </a:t>
            </a:r>
            <a:r>
              <a:rPr lang="en-US" sz="100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with proper information about the anomalous database activities occur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Ability</a:t>
            </a:r>
            <a:r>
              <a:rPr lang="en-US" sz="1000" b="1" kern="1200" baseline="0">
                <a:solidFill>
                  <a:schemeClr val="tx1"/>
                </a:solidFill>
                <a:effectLst/>
                <a:latin typeface="Segoe UI" panose="020B0502040204020203" pitchFamily="34" charset="0"/>
                <a:cs typeface="Segoe UI" panose="020B0502040204020203" pitchFamily="34" charset="0"/>
              </a:rPr>
              <a:t> </a:t>
            </a:r>
            <a:r>
              <a:rPr lang="en-US" sz="1000" b="0" kern="1200" baseline="0">
                <a:solidFill>
                  <a:schemeClr val="tx1"/>
                </a:solidFill>
                <a:effectLst/>
                <a:latin typeface="Segoe UI" panose="020B0502040204020203" pitchFamily="34" charset="0"/>
                <a:cs typeface="Segoe UI" panose="020B0502040204020203" pitchFamily="34" charset="0"/>
              </a:rPr>
              <a:t>t</a:t>
            </a:r>
            <a:r>
              <a:rPr lang="en-US" sz="1000" b="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o explore the audit log aroun</a:t>
            </a:r>
            <a:r>
              <a:rPr lang="en-US" sz="1000" b="0" kern="1200" baseline="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 the time of the event </a:t>
            </a:r>
            <a:r>
              <a:rPr lang="en-US" sz="1000" b="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using </a:t>
            </a:r>
            <a:r>
              <a:rPr lang="en-US" sz="100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Azure Portal or </a:t>
            </a:r>
            <a:r>
              <a:rPr lang="en-US" sz="1000" kern="1200" baseline="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pre-configured excel template to determine of if the there was any vulnerability that was exploit to</a:t>
            </a:r>
            <a:r>
              <a:rPr lang="en-US" sz="1000" kern="1200">
                <a:solidFill>
                  <a:schemeClr val="tx1"/>
                </a:solidFill>
                <a:effectLst/>
                <a:latin typeface="Segoe UI" panose="020B0502040204020203" pitchFamily="34" charset="0"/>
                <a:cs typeface="Segoe UI" panose="020B0502040204020203" pitchFamily="34" charset="0"/>
              </a:rPr>
              <a:t> breach or exploit data in the database </a:t>
            </a:r>
            <a:endParaRPr lang="en-US" sz="1000">
              <a:latin typeface="Segoe UI" panose="020B0502040204020203" pitchFamily="34" charset="0"/>
              <a:cs typeface="Segoe UI" panose="020B0502040204020203" pitchFamily="34" charset="0"/>
            </a:endParaRPr>
          </a:p>
          <a:p>
            <a:pPr marL="173736" indent="-173736">
              <a:buFont typeface="Arial" panose="020B0604020202020204" pitchFamily="34" charset="0"/>
              <a:buChar char="•"/>
            </a:pPr>
            <a:r>
              <a:rPr lang="en-US" sz="1000">
                <a:latin typeface="Segoe UI" panose="020B0502040204020203" pitchFamily="34" charset="0"/>
                <a:cs typeface="Segoe UI" panose="020B0502040204020203" pitchFamily="34" charset="0"/>
              </a:rPr>
              <a:t>Benefits include:</a:t>
            </a:r>
          </a:p>
          <a:p>
            <a:pPr marL="631906" lvl="1" indent="-174706">
              <a:buFont typeface="Arial" panose="020B0604020202020204" pitchFamily="34" charset="0"/>
              <a:buChar char="•"/>
            </a:pPr>
            <a:r>
              <a:rPr lang="en-US" sz="1000">
                <a:latin typeface="Segoe UI" panose="020B0502040204020203" pitchFamily="34" charset="0"/>
                <a:cs typeface="Segoe UI" panose="020B0502040204020203" pitchFamily="34" charset="0"/>
              </a:rPr>
              <a:t>Simple configuration of SQL threat detection policy via Azure Portal.</a:t>
            </a:r>
          </a:p>
          <a:p>
            <a:pPr marL="631906" lvl="1" indent="-174706">
              <a:buFont typeface="Arial" panose="020B0604020202020204" pitchFamily="34" charset="0"/>
              <a:buChar char="•"/>
            </a:pPr>
            <a:r>
              <a:rPr lang="en-US" sz="1000">
                <a:latin typeface="Segoe UI" panose="020B0502040204020203" pitchFamily="34" charset="0"/>
                <a:cs typeface="Segoe UI" panose="020B0502040204020203" pitchFamily="34" charset="0"/>
              </a:rPr>
              <a:t>Clear email alerts upon detection of suspicious databases queries indicating potential SQL injection events.</a:t>
            </a:r>
          </a:p>
          <a:p>
            <a:pPr marL="631906" lvl="1" indent="-174706">
              <a:buFont typeface="Arial" panose="020B0604020202020204" pitchFamily="34" charset="0"/>
              <a:buChar char="•"/>
            </a:pPr>
            <a:r>
              <a:rPr lang="en-US" sz="1000">
                <a:latin typeface="Segoe UI" panose="020B0502040204020203" pitchFamily="34" charset="0"/>
                <a:cs typeface="Segoe UI" panose="020B0502040204020203" pitchFamily="34" charset="0"/>
              </a:rPr>
              <a:t>Ability to explore the audit log around the time of the event by using the Azure Portal or preconfigured Excel template.</a:t>
            </a:r>
          </a:p>
          <a:p>
            <a:pPr marL="631906" lvl="1" indent="-174706">
              <a:buFont typeface="Arial" panose="020B0604020202020204" pitchFamily="34" charset="0"/>
              <a:buChar char="•"/>
            </a:pPr>
            <a:r>
              <a:rPr lang="en-US" sz="1000">
                <a:latin typeface="Segoe UI" panose="020B0502040204020203" pitchFamily="34" charset="0"/>
                <a:cs typeface="Segoe UI" panose="020B0502040204020203" pitchFamily="34" charset="0"/>
              </a:rPr>
              <a:t>No need to modify database procedures or application code.</a:t>
            </a:r>
          </a:p>
          <a:p>
            <a:pPr lvl="1"/>
            <a:endParaRPr lang="en-US" sz="1000">
              <a:latin typeface="Segoe UI" panose="020B0502040204020203" pitchFamily="34" charset="0"/>
              <a:cs typeface="Segoe UI" panose="020B0502040204020203" pitchFamily="34" charset="0"/>
            </a:endParaRPr>
          </a:p>
          <a:p>
            <a:r>
              <a:rPr lang="en-US" sz="1000" b="1">
                <a:latin typeface="Segoe UI" panose="020B0502040204020203" pitchFamily="34" charset="0"/>
                <a:cs typeface="Segoe UI" panose="020B0502040204020203" pitchFamily="34" charset="0"/>
              </a:rPr>
              <a:t>Note: </a:t>
            </a:r>
            <a:r>
              <a:rPr lang="en-US" sz="1000">
                <a:latin typeface="Segoe UI" panose="020B0502040204020203" pitchFamily="34" charset="0"/>
                <a:cs typeface="Segoe UI" panose="020B0502040204020203" pitchFamily="34" charset="0"/>
              </a:rPr>
              <a:t>You can now receive proactive alerts on anomalous database activities that may indicate potential security threats by using the new </a:t>
            </a:r>
            <a:r>
              <a:rPr lang="en-US" sz="1000" b="1">
                <a:latin typeface="Segoe UI" panose="020B0502040204020203" pitchFamily="34" charset="0"/>
                <a:cs typeface="Segoe UI" panose="020B0502040204020203" pitchFamily="34" charset="0"/>
              </a:rPr>
              <a:t>Threat Detection</a:t>
            </a:r>
            <a:r>
              <a:rPr lang="en-US" sz="1000">
                <a:latin typeface="Segoe UI" panose="020B0502040204020203" pitchFamily="34" charset="0"/>
                <a:cs typeface="Segoe UI" panose="020B0502040204020203" pitchFamily="34" charset="0"/>
              </a:rPr>
              <a:t> feature</a:t>
            </a:r>
          </a:p>
          <a:p>
            <a:r>
              <a:rPr lang="en-US" sz="1000" kern="1200" baseline="0">
                <a:solidFill>
                  <a:schemeClr val="tx1"/>
                </a:solidFill>
                <a:effectLst/>
                <a:latin typeface="Segoe UI" panose="020B0502040204020203" pitchFamily="34" charset="0"/>
                <a:cs typeface="Segoe UI" panose="020B0502040204020203" pitchFamily="34" charset="0"/>
              </a:rPr>
              <a:t>https://docs.microsoft.com/en-us/azure/sql-database/sql-database-threat-detection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72520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0" kern="1200" baseline="0">
                <a:solidFill>
                  <a:schemeClr val="tx1"/>
                </a:solidFill>
                <a:effectLst/>
                <a:latin typeface="Segoe UI" panose="020B0502040204020203" pitchFamily="34" charset="0"/>
                <a:cs typeface="Segoe UI" panose="020B0502040204020203" pitchFamily="34" charset="0"/>
              </a:rPr>
              <a:t>S</a:t>
            </a:r>
            <a:r>
              <a:rPr lang="en-US" sz="1000" b="0" kern="1200">
                <a:solidFill>
                  <a:schemeClr val="tx1"/>
                </a:solidFill>
                <a:effectLst/>
                <a:latin typeface="Segoe UI" panose="020B0502040204020203" pitchFamily="34" charset="0"/>
                <a:cs typeface="Segoe UI" panose="020B0502040204020203" pitchFamily="34" charset="0"/>
              </a:rPr>
              <a:t>o how does SQL Database Threat Detection work?</a:t>
            </a:r>
            <a:endParaRPr lang="en-US" sz="1000" b="0">
              <a:effectLst/>
              <a:latin typeface="Segoe UI" panose="020B0502040204020203" pitchFamily="34" charset="0"/>
              <a:cs typeface="Segoe UI" panose="020B0502040204020203" pitchFamily="34" charset="0"/>
            </a:endParaRPr>
          </a:p>
          <a:p>
            <a:endParaRPr lang="en-US" sz="1000">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b="1" kern="1200">
              <a:solidFill>
                <a:schemeClr val="tx1"/>
              </a:solidFill>
              <a:effectLst/>
              <a:latin typeface="Segoe UI" panose="020B0502040204020203" pitchFamily="34" charset="0"/>
              <a:cs typeface="Segoe UI" panose="020B0502040204020203" pitchFamily="34" charset="0"/>
            </a:endParaRPr>
          </a:p>
          <a:p>
            <a:pPr marL="228600" lvl="0" indent="-228600" rtl="0">
              <a:buFont typeface="+mj-lt"/>
              <a:buAutoNum type="arabicPeriod"/>
            </a:pPr>
            <a:r>
              <a:rPr lang="en-US" sz="1000" kern="1200">
                <a:solidFill>
                  <a:schemeClr val="tx1"/>
                </a:solidFill>
                <a:effectLst/>
                <a:latin typeface="Segoe UI" panose="020B0502040204020203" pitchFamily="34" charset="0"/>
                <a:cs typeface="Segoe UI" panose="020B0502040204020203" pitchFamily="34" charset="0"/>
              </a:rPr>
              <a:t>User</a:t>
            </a:r>
            <a:r>
              <a:rPr lang="en-US" sz="1000" kern="1200" baseline="0">
                <a:solidFill>
                  <a:schemeClr val="tx1"/>
                </a:solidFill>
                <a:effectLst/>
                <a:latin typeface="Segoe UI" panose="020B0502040204020203" pitchFamily="34" charset="0"/>
                <a:cs typeface="Segoe UI" panose="020B0502040204020203" pitchFamily="34" charset="0"/>
              </a:rPr>
              <a:t> </a:t>
            </a:r>
            <a:r>
              <a:rPr lang="en-US" sz="1000">
                <a:latin typeface="Segoe UI" panose="020B0502040204020203" pitchFamily="34" charset="0"/>
                <a:cs typeface="Segoe UI" panose="020B0502040204020203" pitchFamily="34" charset="0"/>
              </a:rPr>
              <a:t>navigates to the </a:t>
            </a:r>
            <a:r>
              <a:rPr lang="en-US" sz="1000" baseline="0">
                <a:latin typeface="Segoe UI" panose="020B0502040204020203" pitchFamily="34" charset="0"/>
                <a:cs typeface="Segoe UI" panose="020B0502040204020203" pitchFamily="34" charset="0"/>
              </a:rPr>
              <a:t>Azure Portal in order to configure auditing and threat detection. </a:t>
            </a:r>
            <a:r>
              <a:rPr lang="en-US" sz="1000">
                <a:latin typeface="Segoe UI" panose="020B0502040204020203" pitchFamily="34" charset="0"/>
                <a:cs typeface="Segoe UI" panose="020B0502040204020203" pitchFamily="34" charset="0"/>
              </a:rPr>
              <a:t>He can also</a:t>
            </a:r>
            <a:r>
              <a:rPr lang="en-US" sz="1000" baseline="0">
                <a:latin typeface="Segoe UI" panose="020B0502040204020203" pitchFamily="34" charset="0"/>
                <a:cs typeface="Segoe UI" panose="020B0502040204020203" pitchFamily="34" charset="0"/>
              </a:rPr>
              <a:t> enter a list of emails which will get the email notifications.</a:t>
            </a:r>
          </a:p>
          <a:p>
            <a:pPr marL="228600" lvl="0" indent="-228600" rtl="0">
              <a:buFont typeface="+mj-lt"/>
              <a:buAutoNum type="arabicPeriod"/>
            </a:pPr>
            <a:r>
              <a:rPr lang="en-US" sz="1000" kern="1200">
                <a:solidFill>
                  <a:schemeClr val="tx1"/>
                </a:solidFill>
                <a:effectLst/>
                <a:latin typeface="Segoe UI" panose="020B0502040204020203" pitchFamily="34" charset="0"/>
                <a:cs typeface="Segoe UI" panose="020B0502040204020203" pitchFamily="34" charset="0"/>
              </a:rPr>
              <a:t>User receives</a:t>
            </a:r>
            <a:r>
              <a:rPr lang="en-US" sz="1000" kern="1200" baseline="0">
                <a:solidFill>
                  <a:schemeClr val="tx1"/>
                </a:solidFill>
                <a:effectLst/>
                <a:latin typeface="Segoe UI" panose="020B0502040204020203" pitchFamily="34" charset="0"/>
                <a:cs typeface="Segoe UI" panose="020B0502040204020203" pitchFamily="34" charset="0"/>
              </a:rPr>
              <a:t> a clear email notification </a:t>
            </a:r>
            <a:r>
              <a:rPr lang="en-US" sz="1000" baseline="0">
                <a:latin typeface="Segoe UI" panose="020B0502040204020203" pitchFamily="34" charset="0"/>
                <a:cs typeface="Segoe UI" panose="020B0502040204020203" pitchFamily="34" charset="0"/>
              </a:rPr>
              <a:t> upon detection of the anomalous activities in his database, including:</a:t>
            </a:r>
          </a:p>
          <a:p>
            <a:pPr marL="685800" marR="0" lvl="1" indent="-228600" algn="l" defTabSz="914400" rtl="0" eaLnBrk="1" fontAlgn="base" latinLnBrk="0" hangingPunct="1">
              <a:lnSpc>
                <a:spcPct val="90000"/>
              </a:lnSpc>
              <a:spcBef>
                <a:spcPct val="0"/>
              </a:spcBef>
              <a:spcAft>
                <a:spcPct val="0"/>
              </a:spcAft>
              <a:buClrTx/>
              <a:buSzTx/>
              <a:buFont typeface="Arial" panose="020B0604020202020204" pitchFamily="34" charset="0"/>
              <a:buChar char="•"/>
              <a:tabLst/>
              <a:defRPr/>
            </a:pPr>
            <a:r>
              <a:rPr lang="en-US" sz="1000" kern="1200">
                <a:solidFill>
                  <a:schemeClr val="tx1"/>
                </a:solidFill>
                <a:effectLst/>
                <a:latin typeface="Segoe UI" panose="020B0502040204020203" pitchFamily="34" charset="0"/>
                <a:cs typeface="Segoe UI" panose="020B0502040204020203" pitchFamily="34" charset="0"/>
              </a:rPr>
              <a:t>The anomalous database activity</a:t>
            </a:r>
            <a:r>
              <a:rPr lang="en-US" sz="1000" kern="1200" baseline="0">
                <a:solidFill>
                  <a:schemeClr val="tx1"/>
                </a:solidFill>
                <a:effectLst/>
                <a:latin typeface="Segoe UI" panose="020B0502040204020203" pitchFamily="34" charset="0"/>
                <a:cs typeface="Segoe UI" panose="020B0502040204020203" pitchFamily="34" charset="0"/>
              </a:rPr>
              <a:t> with proper context of the affected database and time </a:t>
            </a:r>
          </a:p>
          <a:p>
            <a:pPr marL="685800" marR="0" lvl="1" indent="-228600" algn="l" defTabSz="914400" rtl="0" eaLnBrk="1" fontAlgn="base" latinLnBrk="0" hangingPunct="1">
              <a:lnSpc>
                <a:spcPct val="90000"/>
              </a:lnSpc>
              <a:spcBef>
                <a:spcPct val="0"/>
              </a:spcBef>
              <a:spcAft>
                <a:spcPct val="0"/>
              </a:spcAft>
              <a:buClrTx/>
              <a:buSzTx/>
              <a:buFont typeface="Arial" panose="020B0604020202020204" pitchFamily="34" charset="0"/>
              <a:buChar char="•"/>
              <a:tabLst/>
              <a:defRPr/>
            </a:pPr>
            <a:r>
              <a:rPr lang="en-US" sz="1000" kern="1200">
                <a:solidFill>
                  <a:schemeClr val="tx1"/>
                </a:solidFill>
                <a:effectLst/>
                <a:latin typeface="Segoe UI" panose="020B0502040204020203" pitchFamily="34" charset="0"/>
                <a:cs typeface="Segoe UI" panose="020B0502040204020203" pitchFamily="34" charset="0"/>
              </a:rPr>
              <a:t>Recommended action to</a:t>
            </a:r>
            <a:r>
              <a:rPr lang="en-US" sz="1000" kern="1200" baseline="0">
                <a:solidFill>
                  <a:schemeClr val="tx1"/>
                </a:solidFill>
                <a:effectLst/>
                <a:latin typeface="Segoe UI" panose="020B0502040204020203" pitchFamily="34" charset="0"/>
                <a:cs typeface="Segoe UI" panose="020B0502040204020203" pitchFamily="34" charset="0"/>
              </a:rPr>
              <a:t> explore and mitigate the potential threats and</a:t>
            </a:r>
            <a:r>
              <a:rPr lang="en-US" altLang="en-US" sz="1000">
                <a:solidFill>
                  <a:srgbClr val="FFFFFF"/>
                </a:solidFill>
                <a:latin typeface="Segoe UI" panose="020B0502040204020203" pitchFamily="34" charset="0"/>
                <a:cs typeface="Segoe UI" panose="020B0502040204020203" pitchFamily="34" charset="0"/>
              </a:rPr>
              <a:t> User can </a:t>
            </a:r>
            <a:r>
              <a:rPr lang="en-US" sz="1000" kern="1200">
                <a:solidFill>
                  <a:schemeClr val="tx1"/>
                </a:solidFill>
                <a:effectLst/>
                <a:latin typeface="Segoe UI" panose="020B0502040204020203" pitchFamily="34" charset="0"/>
                <a:cs typeface="Segoe UI" panose="020B0502040204020203" pitchFamily="34" charset="0"/>
              </a:rPr>
              <a:t>investigate the SQL audit log around the time of the security alert using the Azure Portal and an Excel template</a:t>
            </a:r>
          </a:p>
          <a:p>
            <a:pPr lvl="0" rtl="0"/>
            <a:endParaRPr lang="en-US" sz="1200" kern="1200">
              <a:solidFill>
                <a:schemeClr val="tx1"/>
              </a:solidFill>
              <a:effectLst/>
              <a:ea typeface="+mn-ea"/>
              <a:cs typeface="+mn-cs"/>
            </a:endParaRPr>
          </a:p>
          <a:p>
            <a:pPr lvl="0" rtl="0"/>
            <a:endParaRPr lang="en-US" sz="1200" kern="120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89696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0">
                <a:latin typeface="Segoe UI" panose="020B0502040204020203" pitchFamily="34" charset="0"/>
                <a:cs typeface="Segoe UI" panose="020B0502040204020203" pitchFamily="34" charset="0"/>
              </a:rPr>
              <a:t>How Azure provides layers of protection</a:t>
            </a:r>
          </a:p>
          <a:p>
            <a:endParaRPr lang="en-US" sz="1000" b="1">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b="1">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Azure Active Directory </a:t>
            </a:r>
            <a:r>
              <a:rPr lang="en-US" sz="1000" b="0" i="0" kern="1200">
                <a:solidFill>
                  <a:schemeClr val="tx1"/>
                </a:solidFill>
                <a:effectLst/>
                <a:latin typeface="Segoe UI" panose="020B0502040204020203" pitchFamily="34" charset="0"/>
                <a:cs typeface="Segoe UI" panose="020B0502040204020203" pitchFamily="34" charset="0"/>
              </a:rPr>
              <a:t>is a comprehensive identity and access management cloud solution that provides a robust set of capabilities to manage users and groups.</a:t>
            </a:r>
          </a:p>
          <a:p>
            <a:pPr marL="171450"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Always Encrypted </a:t>
            </a:r>
            <a:r>
              <a:rPr lang="en-US" sz="1000" b="0" i="0" kern="1200">
                <a:solidFill>
                  <a:schemeClr val="tx1"/>
                </a:solidFill>
                <a:effectLst/>
                <a:latin typeface="Segoe UI" panose="020B0502040204020203" pitchFamily="34" charset="0"/>
                <a:cs typeface="Segoe UI" panose="020B0502040204020203" pitchFamily="34" charset="0"/>
              </a:rPr>
              <a:t>helps you protect sensitive data without having to relinquish the encryption keys to Azure SQL Database. Data remains encrypted at all times: in transit, in memory, on disk, and even during query processing.</a:t>
            </a:r>
          </a:p>
          <a:p>
            <a:pPr marL="171450"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Transparent Data Encryption </a:t>
            </a:r>
            <a:r>
              <a:rPr lang="en-US" sz="1000" b="0" i="0" kern="1200">
                <a:solidFill>
                  <a:schemeClr val="tx1"/>
                </a:solidFill>
                <a:effectLst/>
                <a:latin typeface="Segoe UI" panose="020B0502040204020203" pitchFamily="34" charset="0"/>
                <a:cs typeface="Segoe UI" panose="020B0502040204020203" pitchFamily="34" charset="0"/>
              </a:rPr>
              <a:t>helps you meet compliance requirements by encrypting your databases, associated backups, and transaction log files at rest without requiring changes to your applications.</a:t>
            </a:r>
          </a:p>
          <a:p>
            <a:pPr marL="171450"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Azure SQL Database supports Azure Active Directory (Azure AD) authentication </a:t>
            </a:r>
            <a:r>
              <a:rPr lang="en-US" sz="1000" b="0" i="0" kern="1200">
                <a:solidFill>
                  <a:schemeClr val="tx1"/>
                </a:solidFill>
                <a:effectLst/>
                <a:latin typeface="Segoe UI" panose="020B0502040204020203" pitchFamily="34" charset="0"/>
                <a:cs typeface="Segoe UI" panose="020B0502040204020203" pitchFamily="34" charset="0"/>
              </a:rPr>
              <a:t>provides an alternative to SQL authentication. It simplifies password management by allowing you to connect to a number of Azure services, including Azure SQL Database, using the same identity.</a:t>
            </a:r>
          </a:p>
          <a:p>
            <a:pPr marL="171450"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Row-Level security </a:t>
            </a:r>
            <a:r>
              <a:rPr lang="en-US" sz="1000" b="0" i="0" kern="1200">
                <a:solidFill>
                  <a:schemeClr val="tx1"/>
                </a:solidFill>
                <a:effectLst/>
                <a:latin typeface="Segoe UI" panose="020B0502040204020203" pitchFamily="34" charset="0"/>
                <a:cs typeface="Segoe UI" panose="020B0502040204020203" pitchFamily="34" charset="0"/>
              </a:rPr>
              <a:t>allows access to rows of data based on a user’s identity, role memberships, or query execution context.</a:t>
            </a:r>
          </a:p>
          <a:p>
            <a:pPr marL="171450"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Dynamic Data Masking </a:t>
            </a:r>
            <a:r>
              <a:rPr lang="en-US" sz="1000" b="0" i="0" kern="1200">
                <a:solidFill>
                  <a:schemeClr val="tx1"/>
                </a:solidFill>
                <a:effectLst/>
                <a:latin typeface="Segoe UI" panose="020B0502040204020203" pitchFamily="34" charset="0"/>
                <a:cs typeface="Segoe UI" panose="020B0502040204020203" pitchFamily="34" charset="0"/>
              </a:rPr>
              <a:t>lets you define masking patterns on database columns to limit the exposure of sensitive data.</a:t>
            </a:r>
          </a:p>
          <a:p>
            <a:pPr marL="171450"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Threat Detection </a:t>
            </a:r>
            <a:r>
              <a:rPr lang="en-US" sz="1000" b="0" i="0" u="none" strike="noStrike" kern="1200">
                <a:solidFill>
                  <a:schemeClr val="tx1"/>
                </a:solidFill>
                <a:effectLst/>
                <a:latin typeface="Segoe UI" panose="020B0502040204020203" pitchFamily="34" charset="0"/>
                <a:cs typeface="Segoe UI" panose="020B0502040204020203" pitchFamily="34" charset="0"/>
              </a:rPr>
              <a:t>complements Azure SQL Database Auditing</a:t>
            </a:r>
            <a:r>
              <a:rPr lang="en-US" sz="1000" b="0" i="0" u="none" strike="noStrike" kern="1200" baseline="0">
                <a:solidFill>
                  <a:schemeClr val="tx1"/>
                </a:solidFill>
                <a:effectLst/>
                <a:latin typeface="Segoe UI" panose="020B0502040204020203" pitchFamily="34" charset="0"/>
                <a:cs typeface="Segoe UI" panose="020B0502040204020203" pitchFamily="34" charset="0"/>
              </a:rPr>
              <a:t> </a:t>
            </a:r>
            <a:r>
              <a:rPr lang="en-US" sz="1000" b="0" i="0" kern="1200">
                <a:solidFill>
                  <a:schemeClr val="tx1"/>
                </a:solidFill>
                <a:effectLst/>
                <a:latin typeface="Segoe UI" panose="020B0502040204020203" pitchFamily="34" charset="0"/>
                <a:cs typeface="Segoe UI" panose="020B0502040204020203" pitchFamily="34" charset="0"/>
              </a:rPr>
              <a:t>and alerts on suspicious database activities at the database or logical server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a:latin typeface="Segoe UI" panose="020B0502040204020203" pitchFamily="34" charset="0"/>
                <a:cs typeface="Segoe UI" panose="020B0502040204020203" pitchFamily="34" charset="0"/>
              </a:rPr>
              <a:t>Comprehensive, independently verified compliance. </a:t>
            </a:r>
            <a:r>
              <a:rPr lang="en-US" sz="1000">
                <a:latin typeface="Segoe UI" panose="020B0502040204020203" pitchFamily="34" charset="0"/>
                <a:cs typeface="Segoe UI" panose="020B0502040204020203" pitchFamily="34" charset="0"/>
              </a:rPr>
              <a:t>Azure is designed with a compliance strategy that helps customers address business objectives and industry standards and regulations. The security compliance framework includes test and audit phases, security analytics, risk management best practices, and security benchmark analysis to achieve certificates and attestations.</a:t>
            </a:r>
            <a:endParaRPr lang="en-US" sz="1000" b="0" i="0" kern="1200">
              <a:solidFill>
                <a:schemeClr val="tx1"/>
              </a:solidFill>
              <a:effectLst/>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a:latin typeface="Segoe UI" panose="020B0502040204020203" pitchFamily="34" charset="0"/>
                <a:cs typeface="Segoe UI" panose="020B0502040204020203" pitchFamily="34" charset="0"/>
              </a:rPr>
              <a:t>Certifications and attestations. </a:t>
            </a:r>
            <a:r>
              <a:rPr lang="en-US" sz="1000">
                <a:latin typeface="Segoe UI" panose="020B0502040204020203" pitchFamily="34" charset="0"/>
                <a:cs typeface="Segoe UI" panose="020B0502040204020203" pitchFamily="34" charset="0"/>
              </a:rPr>
              <a:t>Azure meets a broad set of international as well as regional and industry-specific compliance standards, such as ISO 27001, FedRAMP, SOC 1, and SOC 2. Azure’s adherence to the strict security controls contained in these standards is verified by rigorous third-party audits that demonstrate Azure services work with and meet world-class industry standards, certifications, attestations, and authorizations.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a:latin typeface="Segoe UI" panose="020B0502040204020203" pitchFamily="34" charset="0"/>
                <a:cs typeface="Segoe UI" panose="020B0502040204020203" pitchFamily="34" charset="0"/>
              </a:rPr>
              <a:t>Data protection: </a:t>
            </a:r>
            <a:r>
              <a:rPr kumimoji="0" lang="en-US" sz="1000" b="0" i="0" u="none" strike="noStrike" kern="1200" cap="none" spc="0" normalizeH="0" baseline="0" noProof="0">
                <a:ln>
                  <a:noFill/>
                </a:ln>
                <a:solidFill>
                  <a:schemeClr val="tx1"/>
                </a:solidFill>
                <a:effectLst/>
                <a:uLnTx/>
                <a:uFillTx/>
                <a:latin typeface="Segoe UI Semibold" panose="020B0702040204020203" pitchFamily="34" charset="0"/>
                <a:cs typeface="Segoe UI" panose="020B0502040204020203" pitchFamily="34" charset="0"/>
              </a:rPr>
              <a:t>Protect data at rest, in motion, or in use with encryption that uses the NIST Advanced Encryption Standard 256 cipher</a:t>
            </a:r>
            <a:endParaRPr lang="en-US" sz="1000">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1000" b="0" i="0" kern="1200">
              <a:solidFill>
                <a:schemeClr val="tx1"/>
              </a:solidFill>
              <a:effectLst/>
              <a:latin typeface="Segoe UI" panose="020B0502040204020203" pitchFamily="34" charset="0"/>
              <a:cs typeface="Segoe UI" panose="020B0502040204020203" pitchFamily="34" charset="0"/>
            </a:endParaRPr>
          </a:p>
          <a:p>
            <a:endParaRPr lang="en-US" sz="10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682003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0" i="0" kern="1200">
                <a:solidFill>
                  <a:schemeClr val="tx1"/>
                </a:solidFill>
                <a:effectLst/>
                <a:latin typeface="Segoe UI" panose="020B0502040204020203" pitchFamily="34" charset="0"/>
                <a:cs typeface="Segoe UI" panose="020B0502040204020203" pitchFamily="34" charset="0"/>
              </a:rPr>
              <a:t>Azure SQL Database Auditing tracks database events and writes audited events to an audit log in your Azure Storage account. Auditing is generally available for Basic, Standard, and Premium service tiers.</a:t>
            </a:r>
          </a:p>
          <a:p>
            <a:endParaRPr lang="en-US" sz="1000" b="0" i="0" kern="1200">
              <a:solidFill>
                <a:schemeClr val="tx1"/>
              </a:solidFill>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b="0" i="0" kern="1200">
              <a:solidFill>
                <a:schemeClr val="tx1"/>
              </a:solidFill>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Auditing can help you maintain regulatory compliance, understand database activity, and gain insight into discrepancies and anomalies that could indicate business concerns or suspected security violations.</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Auditing tools enable and facilitate adherence to compliance standards but don't guarantee compliance. </a:t>
            </a:r>
            <a:endParaRPr lang="en-US" sz="100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SQL Database Auditing allows you to:</a:t>
            </a:r>
          </a:p>
          <a:p>
            <a:pPr marL="628650" lvl="1"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Retain</a:t>
            </a:r>
            <a:r>
              <a:rPr lang="en-US" sz="1000" b="0" i="0" kern="1200">
                <a:solidFill>
                  <a:schemeClr val="tx1"/>
                </a:solidFill>
                <a:effectLst/>
                <a:latin typeface="Segoe UI" panose="020B0502040204020203" pitchFamily="34" charset="0"/>
                <a:cs typeface="Segoe UI" panose="020B0502040204020203" pitchFamily="34" charset="0"/>
              </a:rPr>
              <a:t> an audit trail of selected events. You can define categories of database actions to be audited.</a:t>
            </a:r>
          </a:p>
          <a:p>
            <a:pPr marL="628650" lvl="1"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Report</a:t>
            </a:r>
            <a:r>
              <a:rPr lang="en-US" sz="1000" b="0" i="0" kern="1200">
                <a:solidFill>
                  <a:schemeClr val="tx1"/>
                </a:solidFill>
                <a:effectLst/>
                <a:latin typeface="Segoe UI" panose="020B0502040204020203" pitchFamily="34" charset="0"/>
                <a:cs typeface="Segoe UI" panose="020B0502040204020203" pitchFamily="34" charset="0"/>
              </a:rPr>
              <a:t> on database activity. You can use preconfigured reports and a dashboard to get started quickly with activity and event reporting.</a:t>
            </a:r>
          </a:p>
          <a:p>
            <a:pPr marL="628650" lvl="1" indent="-171450">
              <a:buFont typeface="Arial" panose="020B0604020202020204" pitchFamily="34" charset="0"/>
              <a:buChar char="•"/>
            </a:pPr>
            <a:r>
              <a:rPr lang="en-US" sz="1000" b="1" i="0" kern="1200">
                <a:solidFill>
                  <a:schemeClr val="tx1"/>
                </a:solidFill>
                <a:effectLst/>
                <a:latin typeface="Segoe UI" panose="020B0502040204020203" pitchFamily="34" charset="0"/>
                <a:cs typeface="Segoe UI" panose="020B0502040204020203" pitchFamily="34" charset="0"/>
              </a:rPr>
              <a:t>Analyze</a:t>
            </a:r>
            <a:r>
              <a:rPr lang="en-US" sz="1000" b="0" i="0" kern="1200">
                <a:solidFill>
                  <a:schemeClr val="tx1"/>
                </a:solidFill>
                <a:effectLst/>
                <a:latin typeface="Segoe UI" panose="020B0502040204020203" pitchFamily="34" charset="0"/>
                <a:cs typeface="Segoe UI" panose="020B0502040204020203" pitchFamily="34" charset="0"/>
              </a:rPr>
              <a:t> reports. You can find suspicious events, unusual activity, and trends.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314FB-40E1-401E-A72F-D4D7E8FBD28D}" type="slidenum">
              <a:rPr kumimoji="0" lang="en-US" sz="18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848962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0" i="0" kern="1200">
                <a:solidFill>
                  <a:schemeClr val="tx1"/>
                </a:solidFill>
                <a:effectLst/>
                <a:latin typeface="Segoe UI" panose="020B0502040204020203" pitchFamily="34" charset="0"/>
                <a:cs typeface="Segoe UI" panose="020B0502040204020203" pitchFamily="34" charset="0"/>
              </a:rPr>
              <a:t>In order to achieve the highest degree of protection and meet the regulatory compliances you need to secure your data in SQL Server on-premises or Azure SQL Database, we provide multiple layers of data protection. </a:t>
            </a:r>
          </a:p>
          <a:p>
            <a:endParaRPr lang="en-US" sz="1000" b="0" i="0" kern="1200">
              <a:solidFill>
                <a:schemeClr val="tx1"/>
              </a:solidFill>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b="0" i="0" kern="1200">
              <a:solidFill>
                <a:schemeClr val="tx1"/>
              </a:solidFill>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This includes encrypting data while at rest, in motion or in use, authenticating only authorized users against the database or application, and limiting user access to the appropriate subset of the data. </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Additionally, we provide continuous monitoring and auditing of activities to help in the detection of potential threats and provide a record of critical events in case of a breach. </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These rich security capabilities are each balanced by the ability to quickly implement features and mitigate security risk without compromising developer productivity or a customer’s experience. </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These layers of protection are summarized across three areas: Protect Data, Control Access and Monitor Activity.</a:t>
            </a:r>
            <a:endParaRPr lang="en-US" sz="10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6BA28B-7613-4260-9EF2-FC8D179B61C5}" type="slidenum">
              <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791262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Talking Points:</a:t>
            </a:r>
          </a:p>
          <a:p>
            <a:pPr marL="171450" indent="-171450">
              <a:buFont typeface="Arial" panose="020B0604020202020204" pitchFamily="34" charset="0"/>
              <a:buChar char="•"/>
            </a:pPr>
            <a:r>
              <a:rPr lang="en-US" sz="1000">
                <a:solidFill>
                  <a:schemeClr val="tx1"/>
                </a:solidFill>
                <a:latin typeface="Segoe UI" panose="020B0502040204020203" pitchFamily="34" charset="0"/>
                <a:cs typeface="Segoe UI" panose="020B0502040204020203" pitchFamily="34" charset="0"/>
              </a:rPr>
              <a:t>Initially, all access to your Azure SQL Database server is blocked by the firewall. In order to begin using your Azure SQL Database server, you must go to the </a:t>
            </a:r>
            <a:r>
              <a:rPr lang="en-US" sz="1000">
                <a:solidFill>
                  <a:schemeClr val="tx1"/>
                </a:solidFill>
                <a:latin typeface="Segoe UI" panose="020B0502040204020203" pitchFamily="34" charset="0"/>
                <a:cs typeface="Segoe UI" panose="020B0502040204020203" pitchFamily="34" charset="0"/>
                <a:hlinkClick r:id="rId3"/>
              </a:rPr>
              <a:t>Management Portal</a:t>
            </a:r>
            <a:r>
              <a:rPr lang="en-US" sz="1000">
                <a:solidFill>
                  <a:schemeClr val="tx1"/>
                </a:solidFill>
                <a:latin typeface="Segoe UI" panose="020B0502040204020203" pitchFamily="34" charset="0"/>
                <a:cs typeface="Segoe UI" panose="020B0502040204020203" pitchFamily="34" charset="0"/>
              </a:rPr>
              <a:t> and specify one or more server-level firewall rules that enable access to your Azure SQL Database server. Use the firewall rules to specify which IP address ranges from the Internet are allowed, and whether or not Azure applications can attempt to connect to your Azure SQL Database server.</a:t>
            </a:r>
          </a:p>
          <a:p>
            <a:pPr marL="171450" indent="-171450">
              <a:lnSpc>
                <a:spcPct val="120000"/>
              </a:lnSpc>
              <a:spcBef>
                <a:spcPts val="900"/>
              </a:spcBef>
              <a:buFont typeface="Arial" panose="020B0604020202020204" pitchFamily="34" charset="0"/>
              <a:buChar char="•"/>
            </a:pPr>
            <a:r>
              <a:rPr lang="en-US" sz="1000">
                <a:solidFill>
                  <a:schemeClr val="tx1"/>
                </a:solidFill>
                <a:latin typeface="Segoe UI" panose="020B0502040204020203" pitchFamily="34" charset="0"/>
                <a:cs typeface="Segoe UI" panose="020B0502040204020203" pitchFamily="34" charset="0"/>
              </a:rPr>
              <a:t>However, if you want to selectively grant access to just one of the databases in your Azure SQL Database server, you must create a database-level rule for the required database with an IP address range that is beyond the IP address range specified in the server-level firewall rule, and ensure that the IP address of the client falls in the range specified in the database-level rule.</a:t>
            </a:r>
          </a:p>
          <a:p>
            <a:pPr marL="171450" indent="-171450">
              <a:lnSpc>
                <a:spcPct val="120000"/>
              </a:lnSpc>
              <a:spcBef>
                <a:spcPts val="900"/>
              </a:spcBef>
              <a:buFont typeface="Arial" panose="020B0604020202020204" pitchFamily="34" charset="0"/>
              <a:buChar char="•"/>
            </a:pPr>
            <a:r>
              <a:rPr lang="en-US" sz="1000">
                <a:solidFill>
                  <a:schemeClr val="tx1"/>
                </a:solidFill>
                <a:latin typeface="Segoe UI" panose="020B0502040204020203" pitchFamily="34" charset="0"/>
                <a:cs typeface="Segoe UI" panose="020B0502040204020203" pitchFamily="34" charset="0"/>
              </a:rPr>
              <a:t>Connection attempts from the Internet and Azure must first pass through the firewall before they can reach your Azure SQL Database server or database, as shown in the following diagram.</a:t>
            </a:r>
          </a:p>
          <a:p>
            <a:endParaRPr lang="en-US" sz="1000">
              <a:latin typeface="Segoe UI" panose="020B0502040204020203" pitchFamily="34" charset="0"/>
              <a:cs typeface="Segoe UI" panose="020B0502040204020203" pitchFamily="34" charset="0"/>
            </a:endParaRPr>
          </a:p>
          <a:p>
            <a:r>
              <a:rPr lang="en-US" sz="1000" i="1">
                <a:latin typeface="Segoe UI" panose="020B0502040204020203" pitchFamily="34" charset="0"/>
                <a:cs typeface="Segoe UI" panose="020B0502040204020203" pitchFamily="34" charset="0"/>
              </a:rPr>
              <a:t>Source: https://msdn.microsoft.com/en-us/subscriptions/downloads/ee621782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96752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effectLst/>
                <a:latin typeface="Segoe UI" panose="020B0502040204020203" pitchFamily="34" charset="0"/>
                <a:cs typeface="Segoe UI" panose="020B0502040204020203" pitchFamily="34" charset="0"/>
              </a:rPr>
              <a:t>Objective: </a:t>
            </a:r>
            <a:r>
              <a:rPr lang="en-US" sz="1000">
                <a:latin typeface="Segoe UI" panose="020B0502040204020203" pitchFamily="34" charset="0"/>
                <a:cs typeface="Segoe UI" panose="020B0502040204020203" pitchFamily="34" charset="0"/>
              </a:rPr>
              <a:t>Trust architecture between</a:t>
            </a:r>
            <a:r>
              <a:rPr lang="en-US" sz="1000" baseline="0">
                <a:latin typeface="Segoe UI" panose="020B0502040204020203" pitchFamily="34" charset="0"/>
                <a:cs typeface="Segoe UI" panose="020B0502040204020203" pitchFamily="34" charset="0"/>
              </a:rPr>
              <a:t> </a:t>
            </a:r>
            <a:r>
              <a:rPr kumimoji="0" lang="en-US" sz="1000" b="0" i="0" u="none" strike="noStrike" kern="0" cap="none" spc="0" normalizeH="0" baseline="0" noProof="0">
                <a:ln>
                  <a:noFill/>
                </a:ln>
                <a:effectLst/>
                <a:uLnTx/>
                <a:uFillTx/>
                <a:latin typeface="Segoe UI" panose="020B0502040204020203" pitchFamily="34" charset="0"/>
                <a:cs typeface="Segoe UI" panose="020B0502040204020203" pitchFamily="34" charset="0"/>
              </a:rPr>
              <a:t>Azure Active Directory and Azure SQL Database</a:t>
            </a:r>
          </a:p>
          <a:p>
            <a:endParaRPr lang="en-US" sz="1000">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Azure Active Directory authentication is a mechanism of connecting to Microsoft Azure SQL Database by using identities in Azure Active Directory (Azure AD). With Azure Active Directory authentication you can centrally manage the identities of database users and other Microsoft services in one central location. Central ID management provides a single place to manage database users and simplifies permission management. Benefits include the following:</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It provides an alternative to SQL Server authentication.</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Helps stop the proliferation of user identities across database servers.</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Allows password rotation in a single place</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Customers can manage database permissions using external (AAD) groups.</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It can eliminate storing passwords by enabling integrated Windows authentication and other forms of authentication supported by Azure Active Directory.</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Azure Active Directory authentication uses contained database users to authenticate identities at the database level.</a:t>
            </a:r>
          </a:p>
          <a:p>
            <a:pPr marL="628650" lvl="1" indent="-171450">
              <a:buFont typeface="Arial" panose="020B0604020202020204" pitchFamily="34" charset="0"/>
              <a:buChar char="•"/>
            </a:pPr>
            <a:r>
              <a:rPr lang="en-US" sz="1000" b="0" i="0" kern="1200">
                <a:effectLst/>
                <a:latin typeface="Segoe UI" panose="020B0502040204020203" pitchFamily="34" charset="0"/>
                <a:cs typeface="Segoe UI" panose="020B0502040204020203" pitchFamily="34" charset="0"/>
              </a:rPr>
              <a:t>Azure Active Directory supports token-based authentication for applications token-based authentication for applications connecting to SQL Database.</a:t>
            </a:r>
          </a:p>
          <a:p>
            <a:endParaRPr lang="en-US" sz="1000" b="0" i="0" kern="1200">
              <a:effectLst/>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269414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effectLst/>
                <a:latin typeface="Segoe UI" panose="020B0502040204020203" pitchFamily="34" charset="0"/>
                <a:cs typeface="Segoe UI" panose="020B0502040204020203" pitchFamily="34" charset="0"/>
              </a:rPr>
              <a:t>Row-level filtering of data selected from a table is enacted through a security predicate filter defined as an inline table valued function. The function is then invoked and enforced by a security policy. The policy can restrict the rows that may be viewed (a filter predicate), but does not restrict the rows that can be inserted or updated from a table (a blocking predicate). There is no indication to the application that rows have been filtered from the result set; if all rows are filtered, then a null set will be returned.</a:t>
            </a:r>
            <a:endParaRPr lang="en-US" sz="1000" b="1">
              <a:effectLst/>
              <a:latin typeface="Segoe UI" panose="020B0502040204020203" pitchFamily="34" charset="0"/>
              <a:cs typeface="Segoe UI" panose="020B0502040204020203" pitchFamily="34" charset="0"/>
            </a:endParaRPr>
          </a:p>
          <a:p>
            <a:endParaRPr lang="en-US" sz="1000">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Filter predicates are applied while reading data from the base table, and it affects all get operations: </a:t>
            </a:r>
            <a:r>
              <a:rPr lang="en-US" sz="1000" b="1">
                <a:effectLst/>
                <a:latin typeface="Segoe UI" panose="020B0502040204020203" pitchFamily="34" charset="0"/>
                <a:cs typeface="Segoe UI" panose="020B0502040204020203" pitchFamily="34" charset="0"/>
              </a:rPr>
              <a:t>SELECT</a:t>
            </a:r>
            <a:r>
              <a:rPr lang="en-US" sz="1000">
                <a:effectLst/>
                <a:latin typeface="Segoe UI" panose="020B0502040204020203" pitchFamily="34" charset="0"/>
                <a:cs typeface="Segoe UI" panose="020B0502040204020203" pitchFamily="34" charset="0"/>
              </a:rPr>
              <a:t>, </a:t>
            </a:r>
            <a:r>
              <a:rPr lang="en-US" sz="1000" b="1">
                <a:effectLst/>
                <a:latin typeface="Segoe UI" panose="020B0502040204020203" pitchFamily="34" charset="0"/>
                <a:cs typeface="Segoe UI" panose="020B0502040204020203" pitchFamily="34" charset="0"/>
              </a:rPr>
              <a:t>DELETE</a:t>
            </a:r>
            <a:r>
              <a:rPr lang="en-US" sz="1000">
                <a:effectLst/>
                <a:latin typeface="Segoe UI" panose="020B0502040204020203" pitchFamily="34" charset="0"/>
                <a:cs typeface="Segoe UI" panose="020B0502040204020203" pitchFamily="34" charset="0"/>
              </a:rPr>
              <a:t> (i.e. user cannot delete rows that are filtered), and </a:t>
            </a:r>
            <a:r>
              <a:rPr lang="en-US" sz="1000" b="1">
                <a:effectLst/>
                <a:latin typeface="Segoe UI" panose="020B0502040204020203" pitchFamily="34" charset="0"/>
                <a:cs typeface="Segoe UI" panose="020B0502040204020203" pitchFamily="34" charset="0"/>
              </a:rPr>
              <a:t>UPDATE</a:t>
            </a:r>
            <a:r>
              <a:rPr lang="en-US" sz="1000">
                <a:effectLst/>
                <a:latin typeface="Segoe UI" panose="020B0502040204020203" pitchFamily="34" charset="0"/>
                <a:cs typeface="Segoe UI" panose="020B0502040204020203" pitchFamily="34" charset="0"/>
              </a:rPr>
              <a:t> (i.e. user cannot update rows that are filtered, although it is possible to update rows in such way that they will be subsequently filtered). Blocking predicates are not available in this version of RLS, but equivalent functionality (i.e. user cannot INSERT or UPDATE rows such that they will subsequently be filtered) can be implemented using check constraints or triggers.</a:t>
            </a: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Filter predicates and security policies have the following behavior:</a:t>
            </a:r>
          </a:p>
          <a:p>
            <a:pPr marL="628650" lvl="1"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Define a security policy that filters the rows of a table. The application is unaware that any rows have been filtered for </a:t>
            </a:r>
            <a:r>
              <a:rPr lang="en-US" sz="1000" b="1">
                <a:effectLst/>
                <a:latin typeface="Segoe UI" panose="020B0502040204020203" pitchFamily="34" charset="0"/>
                <a:cs typeface="Segoe UI" panose="020B0502040204020203" pitchFamily="34" charset="0"/>
              </a:rPr>
              <a:t>SELECT</a:t>
            </a:r>
            <a:r>
              <a:rPr lang="en-US" sz="1000">
                <a:effectLst/>
                <a:latin typeface="Segoe UI" panose="020B0502040204020203" pitchFamily="34" charset="0"/>
                <a:cs typeface="Segoe UI" panose="020B0502040204020203" pitchFamily="34" charset="0"/>
              </a:rPr>
              <a:t>, </a:t>
            </a:r>
            <a:r>
              <a:rPr lang="en-US" sz="1000" b="1">
                <a:effectLst/>
                <a:latin typeface="Segoe UI" panose="020B0502040204020203" pitchFamily="34" charset="0"/>
                <a:cs typeface="Segoe UI" panose="020B0502040204020203" pitchFamily="34" charset="0"/>
              </a:rPr>
              <a:t>UPDATE</a:t>
            </a:r>
            <a:r>
              <a:rPr lang="en-US" sz="1000">
                <a:effectLst/>
                <a:latin typeface="Segoe UI" panose="020B0502040204020203" pitchFamily="34" charset="0"/>
                <a:cs typeface="Segoe UI" panose="020B0502040204020203" pitchFamily="34" charset="0"/>
              </a:rPr>
              <a:t>, and </a:t>
            </a:r>
            <a:r>
              <a:rPr lang="en-US" sz="1000" b="1">
                <a:effectLst/>
                <a:latin typeface="Segoe UI" panose="020B0502040204020203" pitchFamily="34" charset="0"/>
                <a:cs typeface="Segoe UI" panose="020B0502040204020203" pitchFamily="34" charset="0"/>
              </a:rPr>
              <a:t>DELETE</a:t>
            </a:r>
            <a:r>
              <a:rPr lang="en-US" sz="1000">
                <a:effectLst/>
                <a:latin typeface="Segoe UI" panose="020B0502040204020203" pitchFamily="34" charset="0"/>
                <a:cs typeface="Segoe UI" panose="020B0502040204020203" pitchFamily="34" charset="0"/>
              </a:rPr>
              <a:t> operations, including situations where all the rows have been filtered out. The application can </a:t>
            </a:r>
            <a:r>
              <a:rPr lang="en-US" sz="1000" b="1">
                <a:effectLst/>
                <a:latin typeface="Segoe UI" panose="020B0502040204020203" pitchFamily="34" charset="0"/>
                <a:cs typeface="Segoe UI" panose="020B0502040204020203" pitchFamily="34" charset="0"/>
              </a:rPr>
              <a:t>INSERT</a:t>
            </a:r>
            <a:r>
              <a:rPr lang="en-US" sz="1000">
                <a:effectLst/>
                <a:latin typeface="Segoe UI" panose="020B0502040204020203" pitchFamily="34" charset="0"/>
                <a:cs typeface="Segoe UI" panose="020B0502040204020203" pitchFamily="34" charset="0"/>
              </a:rPr>
              <a:t> any rows, regardless of whether or not they will be filtered during any other operation.</a:t>
            </a:r>
            <a:br>
              <a:rPr lang="en-US" sz="1000">
                <a:effectLst/>
                <a:latin typeface="Segoe UI" panose="020B0502040204020203" pitchFamily="34" charset="0"/>
                <a:cs typeface="Segoe UI" panose="020B0502040204020203" pitchFamily="34" charset="0"/>
              </a:rPr>
            </a:br>
            <a:r>
              <a:rPr lang="en-US" sz="1000">
                <a:effectLst/>
                <a:latin typeface="Segoe UI" panose="020B0502040204020203" pitchFamily="34" charset="0"/>
                <a:cs typeface="Segoe UI" panose="020B0502040204020203" pitchFamily="34" charset="0"/>
              </a:rPr>
              <a:t>Define a predicate function that joins with another table and/or invokes a function. The join/function is accessible from the query and works as expected without any additional permission checks.</a:t>
            </a:r>
          </a:p>
          <a:p>
            <a:pPr marL="628650" lvl="1"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Issue a query against a table that has a security predicate defined but disabled. Any rows that would have been filtered or restricted are not affected.</a:t>
            </a:r>
          </a:p>
          <a:p>
            <a:pPr marL="628650" lvl="1"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The dbo user, a member of the </a:t>
            </a:r>
            <a:r>
              <a:rPr lang="en-US" sz="1000" b="1">
                <a:effectLst/>
                <a:latin typeface="Segoe UI" panose="020B0502040204020203" pitchFamily="34" charset="0"/>
                <a:cs typeface="Segoe UI" panose="020B0502040204020203" pitchFamily="34" charset="0"/>
              </a:rPr>
              <a:t>db_owner</a:t>
            </a:r>
            <a:r>
              <a:rPr lang="en-US" sz="1000">
                <a:effectLst/>
                <a:latin typeface="Segoe UI" panose="020B0502040204020203" pitchFamily="34" charset="0"/>
                <a:cs typeface="Segoe UI" panose="020B0502040204020203" pitchFamily="34" charset="0"/>
              </a:rPr>
              <a:t> role, or the table owner queries against a table that has a security policy defined and enabled. Rows are filtered/restricted as defined by the security policy.</a:t>
            </a:r>
          </a:p>
          <a:p>
            <a:pPr marL="628650" lvl="1"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Attempts to alter the schema of a table bound by a security policy will result in an error. However, columns not referenced by the filter predicate can be altered.</a:t>
            </a:r>
          </a:p>
          <a:p>
            <a:pPr marL="628650" lvl="1"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Attempts to add a predicate on a table that already has one defined (regardless of whether it is enabled or disabled) results in an error.</a:t>
            </a:r>
          </a:p>
          <a:p>
            <a:pPr marL="628650" lvl="1"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Attempts to modify a function used as a predicate on a table within a security policy results in an error.</a:t>
            </a:r>
          </a:p>
          <a:p>
            <a:pPr marL="628650" lvl="1"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Defining multiple active security policies that contain non-overlapping predicates, succeeds.</a:t>
            </a:r>
          </a:p>
          <a:p>
            <a:pPr marL="0" indent="0">
              <a:buFont typeface="Arial" panose="020B0604020202020204" pitchFamily="34" charset="0"/>
              <a:buNone/>
            </a:pPr>
            <a:endParaRPr lang="en-US" sz="1000">
              <a:effectLst/>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sz="1000" i="1">
                <a:effectLst/>
                <a:latin typeface="Segoe UI" panose="020B0502040204020203" pitchFamily="34" charset="0"/>
                <a:cs typeface="Segoe UI" panose="020B0502040204020203" pitchFamily="34" charset="0"/>
              </a:rPr>
              <a:t>Source: https://msdn.microsoft.com/en-us/library/azure/dn765131.aspx</a:t>
            </a:r>
          </a:p>
          <a:p>
            <a:pPr marL="0" indent="0">
              <a:buFont typeface="Arial" panose="020B0604020202020204" pitchFamily="34" charset="0"/>
              <a:buNone/>
            </a:pPr>
            <a:endParaRPr lang="en-US" sz="1000">
              <a:effectLst/>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41307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latin typeface="Segoe UI" panose="020B0502040204020203" pitchFamily="34" charset="0"/>
                <a:cs typeface="Segoe UI" panose="020B0502040204020203" pitchFamily="34" charset="0"/>
              </a:rPr>
              <a:t>The first line of defense when controlling access to Microsoft Azure SQL Databases involves IP address and port filtering on the Azure SQL Server instance level, implemented as firewall rules defined in its master database. </a:t>
            </a:r>
            <a:endParaRPr lang="en-US" sz="1000" b="1">
              <a:effectLst/>
              <a:latin typeface="Segoe UI" panose="020B0502040204020203" pitchFamily="34" charset="0"/>
              <a:cs typeface="Segoe UI" panose="020B0502040204020203" pitchFamily="34" charset="0"/>
            </a:endParaRPr>
          </a:p>
          <a:p>
            <a:endParaRPr lang="en-US" sz="1000">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p>
          <a:p>
            <a:pPr marL="171450"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The firewall restricts incoming traffic to TCP port 1433 only. In addition, by default, all external (from the Azure point of view) connections are blocked, so you need to explicitly enable them by specifying the public IP address (or IP address range) assigned to your Internet entry point.</a:t>
            </a:r>
          </a:p>
          <a:p>
            <a:pPr marL="173736" indent="-173736">
              <a:buFont typeface="Arial" panose="020B0604020202020204" pitchFamily="34" charset="0"/>
              <a:buChar char="•"/>
            </a:pPr>
            <a:r>
              <a:rPr lang="en-US" sz="1000">
                <a:solidFill>
                  <a:srgbClr val="0072C6"/>
                </a:solidFill>
                <a:latin typeface="Segoe UI" panose="020B0502040204020203" pitchFamily="34" charset="0"/>
                <a:cs typeface="Segoe UI" panose="020B0502040204020203" pitchFamily="34" charset="0"/>
              </a:rPr>
              <a:t>Azure Portal</a:t>
            </a:r>
          </a:p>
          <a:p>
            <a:pPr marL="171450" indent="-171450">
              <a:spcBef>
                <a:spcPts val="600"/>
              </a:spcBef>
              <a:buFont typeface="Arial" panose="020B0604020202020204" pitchFamily="34" charset="0"/>
              <a:buChar char="•"/>
            </a:pPr>
            <a:r>
              <a:rPr lang="en-US" sz="1000">
                <a:solidFill>
                  <a:schemeClr val="tx1"/>
                </a:solidFill>
                <a:latin typeface="Segoe UI" panose="020B0502040204020203" pitchFamily="34" charset="0"/>
                <a:cs typeface="Segoe UI" panose="020B0502040204020203" pitchFamily="34" charset="0"/>
              </a:rPr>
              <a:t>Classic portal: Server level – </a:t>
            </a:r>
            <a:r>
              <a:rPr lang="en-US" sz="1000" b="1">
                <a:solidFill>
                  <a:schemeClr val="tx1"/>
                </a:solidFill>
                <a:latin typeface="Segoe UI" panose="020B0502040204020203" pitchFamily="34" charset="0"/>
                <a:cs typeface="Segoe UI" panose="020B0502040204020203" pitchFamily="34" charset="0"/>
              </a:rPr>
              <a:t>configure</a:t>
            </a:r>
            <a:r>
              <a:rPr lang="en-US" sz="1000">
                <a:solidFill>
                  <a:schemeClr val="tx1"/>
                </a:solidFill>
                <a:latin typeface="Segoe UI" panose="020B0502040204020203" pitchFamily="34" charset="0"/>
                <a:cs typeface="Segoe UI" panose="020B0502040204020203" pitchFamily="34" charset="0"/>
              </a:rPr>
              <a:t> page</a:t>
            </a:r>
          </a:p>
          <a:p>
            <a:pPr marL="171450" indent="-171450">
              <a:spcBef>
                <a:spcPts val="600"/>
              </a:spcBef>
              <a:buFont typeface="Arial" panose="020B0604020202020204" pitchFamily="34" charset="0"/>
              <a:buChar char="•"/>
            </a:pPr>
            <a:r>
              <a:rPr lang="en-US" sz="1000">
                <a:solidFill>
                  <a:schemeClr val="tx1"/>
                </a:solidFill>
                <a:latin typeface="Segoe UI" panose="020B0502040204020203" pitchFamily="34" charset="0"/>
                <a:cs typeface="Segoe UI" panose="020B0502040204020203" pitchFamily="34" charset="0"/>
              </a:rPr>
              <a:t>New portal: </a:t>
            </a:r>
            <a:r>
              <a:rPr lang="en-US" sz="1000" b="1">
                <a:solidFill>
                  <a:schemeClr val="tx1"/>
                </a:solidFill>
                <a:latin typeface="Segoe UI" panose="020B0502040204020203" pitchFamily="34" charset="0"/>
                <a:cs typeface="Segoe UI" panose="020B0502040204020203" pitchFamily="34" charset="0"/>
              </a:rPr>
              <a:t>settings</a:t>
            </a:r>
            <a:r>
              <a:rPr lang="en-US" sz="1000">
                <a:solidFill>
                  <a:schemeClr val="tx1"/>
                </a:solidFill>
                <a:latin typeface="Segoe UI" panose="020B0502040204020203" pitchFamily="34" charset="0"/>
                <a:cs typeface="Segoe UI" panose="020B0502040204020203" pitchFamily="34" charset="0"/>
              </a:rPr>
              <a:t> – </a:t>
            </a:r>
            <a:r>
              <a:rPr lang="en-US" sz="1000" b="1">
                <a:solidFill>
                  <a:schemeClr val="tx1"/>
                </a:solidFill>
                <a:latin typeface="Segoe UI" panose="020B0502040204020203" pitchFamily="34" charset="0"/>
                <a:cs typeface="Segoe UI" panose="020B0502040204020203" pitchFamily="34" charset="0"/>
              </a:rPr>
              <a:t>firewall</a:t>
            </a:r>
            <a:r>
              <a:rPr lang="en-US" sz="1000">
                <a:solidFill>
                  <a:schemeClr val="tx1"/>
                </a:solidFill>
                <a:latin typeface="Segoe UI" panose="020B0502040204020203" pitchFamily="34" charset="0"/>
                <a:cs typeface="Segoe UI" panose="020B0502040204020203" pitchFamily="34" charset="0"/>
              </a:rPr>
              <a:t> – </a:t>
            </a:r>
            <a:r>
              <a:rPr lang="en-US" sz="1000" b="1">
                <a:solidFill>
                  <a:schemeClr val="tx1"/>
                </a:solidFill>
                <a:latin typeface="Segoe UI" panose="020B0502040204020203" pitchFamily="34" charset="0"/>
                <a:cs typeface="Segoe UI" panose="020B0502040204020203" pitchFamily="34" charset="0"/>
              </a:rPr>
              <a:t>firewall settings </a:t>
            </a:r>
            <a:r>
              <a:rPr lang="en-US" sz="1000">
                <a:solidFill>
                  <a:schemeClr val="tx1"/>
                </a:solidFill>
                <a:latin typeface="Segoe UI" panose="020B0502040204020203" pitchFamily="34" charset="0"/>
                <a:cs typeface="Segoe UI" panose="020B0502040204020203" pitchFamily="34" charset="0"/>
              </a:rPr>
              <a:t>blade</a:t>
            </a:r>
          </a:p>
          <a:p>
            <a:pPr marL="171450" indent="-171450">
              <a:buFont typeface="Arial" panose="020B0604020202020204" pitchFamily="34" charset="0"/>
              <a:buChar char="•"/>
            </a:pPr>
            <a:endParaRPr lang="en-US"/>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404858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latin typeface="Segoe UI" panose="020B0502040204020203" pitchFamily="34" charset="0"/>
                <a:cs typeface="Segoe UI" panose="020B0502040204020203" pitchFamily="34" charset="0"/>
              </a:rPr>
              <a:t>The first line of defense when controlling access to Microsoft Azure SQL Databases involves IP address and port filtering on the Azure SQL Server instance level, implemented as firewall rules defined in its master database. </a:t>
            </a:r>
            <a:endParaRPr lang="en-US" sz="1000" b="1">
              <a:effectLst/>
              <a:latin typeface="Segoe UI" panose="020B0502040204020203" pitchFamily="34" charset="0"/>
              <a:cs typeface="Segoe UI" panose="020B0502040204020203" pitchFamily="34" charset="0"/>
            </a:endParaRPr>
          </a:p>
          <a:p>
            <a:endParaRPr lang="en-US" sz="1000">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In addition to the Azure Portal, firewall rules can be managed programmatically using Transact-SQL, REST API, and Azure PowerShell</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Azure PowerShell</a:t>
            </a:r>
          </a:p>
          <a:p>
            <a:pPr marL="628650" lvl="1" indent="-171450">
              <a:buFont typeface="Arial" panose="020B0604020202020204" pitchFamily="34" charset="0"/>
              <a:buChar char="•"/>
            </a:pPr>
            <a:r>
              <a:rPr lang="en-US" sz="1000" u="none" strike="noStrike" kern="1200">
                <a:solidFill>
                  <a:schemeClr val="tx1"/>
                </a:solidFill>
                <a:effectLst/>
                <a:latin typeface="Segoe UI" panose="020B0502040204020203" pitchFamily="34" charset="0"/>
                <a:cs typeface="Segoe UI" panose="020B0502040204020203" pitchFamily="34" charset="0"/>
                <a:hlinkClick r:id="rId3"/>
              </a:rPr>
              <a:t>Get-AzureSqlDatabaseServerFirewallRule</a:t>
            </a:r>
            <a:r>
              <a:rPr lang="en-US" sz="1000" u="none" strike="noStrike" kern="1200">
                <a:solidFill>
                  <a:schemeClr val="tx1"/>
                </a:solidFill>
                <a:effectLst/>
                <a:latin typeface="Segoe UI" panose="020B0502040204020203" pitchFamily="34" charset="0"/>
                <a:cs typeface="Segoe UI" panose="020B0502040204020203" pitchFamily="34" charset="0"/>
              </a:rPr>
              <a:t> </a:t>
            </a:r>
            <a:r>
              <a:rPr lang="en-US" sz="1000">
                <a:effectLst/>
                <a:latin typeface="Segoe UI" panose="020B0502040204020203" pitchFamily="34" charset="0"/>
                <a:cs typeface="Segoe UI" panose="020B0502040204020203" pitchFamily="34" charset="0"/>
              </a:rPr>
              <a:t>Returns the current server-level firewall rules</a:t>
            </a:r>
          </a:p>
          <a:p>
            <a:pPr marL="628650" lvl="1" indent="-171450">
              <a:buFont typeface="Arial" panose="020B0604020202020204" pitchFamily="34" charset="0"/>
              <a:buChar char="•"/>
            </a:pPr>
            <a:r>
              <a:rPr lang="en-US" sz="1000" u="none" strike="noStrike" kern="1200">
                <a:solidFill>
                  <a:schemeClr val="tx1"/>
                </a:solidFill>
                <a:effectLst/>
                <a:latin typeface="Segoe UI" panose="020B0502040204020203" pitchFamily="34" charset="0"/>
                <a:cs typeface="Segoe UI" panose="020B0502040204020203" pitchFamily="34" charset="0"/>
                <a:hlinkClick r:id="rId4"/>
              </a:rPr>
              <a:t>New-AzureSqlDatabaseServerFirewallRule</a:t>
            </a:r>
            <a:r>
              <a:rPr lang="en-US" sz="1000" u="none" strike="noStrike" kern="1200" baseline="0">
                <a:solidFill>
                  <a:schemeClr val="tx1"/>
                </a:solidFill>
                <a:effectLst/>
                <a:latin typeface="Segoe UI" panose="020B0502040204020203" pitchFamily="34" charset="0"/>
                <a:cs typeface="Segoe UI" panose="020B0502040204020203" pitchFamily="34" charset="0"/>
              </a:rPr>
              <a:t> </a:t>
            </a:r>
            <a:r>
              <a:rPr lang="en-US" sz="1000">
                <a:effectLst/>
                <a:latin typeface="Segoe UI" panose="020B0502040204020203" pitchFamily="34" charset="0"/>
                <a:cs typeface="Segoe UI" panose="020B0502040204020203" pitchFamily="34" charset="0"/>
              </a:rPr>
              <a:t>Creates a new server-level firewall rule</a:t>
            </a:r>
            <a:br>
              <a:rPr lang="en-US" sz="1000">
                <a:effectLst/>
                <a:latin typeface="Segoe UI" panose="020B0502040204020203" pitchFamily="34" charset="0"/>
                <a:cs typeface="Segoe UI" panose="020B0502040204020203" pitchFamily="34" charset="0"/>
              </a:rPr>
            </a:br>
            <a:r>
              <a:rPr lang="en-US" sz="1000" u="none" strike="noStrike" kern="1200">
                <a:solidFill>
                  <a:schemeClr val="tx1"/>
                </a:solidFill>
                <a:effectLst/>
                <a:latin typeface="Segoe UI" panose="020B0502040204020203" pitchFamily="34" charset="0"/>
                <a:cs typeface="Segoe UI" panose="020B0502040204020203" pitchFamily="34" charset="0"/>
                <a:hlinkClick r:id="rId5"/>
              </a:rPr>
              <a:t>Set-AzureSqlDatabaseServerFirewallRule</a:t>
            </a:r>
            <a:r>
              <a:rPr lang="en-US" sz="1000" u="none" strike="noStrike" kern="1200">
                <a:solidFill>
                  <a:schemeClr val="tx1"/>
                </a:solidFill>
                <a:effectLst/>
                <a:latin typeface="Segoe UI" panose="020B0502040204020203" pitchFamily="34" charset="0"/>
                <a:cs typeface="Segoe UI" panose="020B0502040204020203" pitchFamily="34" charset="0"/>
              </a:rPr>
              <a:t> </a:t>
            </a:r>
            <a:r>
              <a:rPr lang="en-US" sz="1000">
                <a:effectLst/>
                <a:latin typeface="Segoe UI" panose="020B0502040204020203" pitchFamily="34" charset="0"/>
                <a:cs typeface="Segoe UI" panose="020B0502040204020203" pitchFamily="34" charset="0"/>
              </a:rPr>
              <a:t>Updates the properties of an existing server-level firewall rule</a:t>
            </a:r>
          </a:p>
          <a:p>
            <a:pPr marL="628650" lvl="1" indent="-171450">
              <a:buFont typeface="Arial" panose="020B0604020202020204" pitchFamily="34" charset="0"/>
              <a:buChar char="•"/>
            </a:pPr>
            <a:r>
              <a:rPr lang="en-US" sz="1000" u="none" strike="noStrike" kern="1200">
                <a:solidFill>
                  <a:schemeClr val="tx1"/>
                </a:solidFill>
                <a:effectLst/>
                <a:latin typeface="Segoe UI" panose="020B0502040204020203" pitchFamily="34" charset="0"/>
                <a:cs typeface="Segoe UI" panose="020B0502040204020203" pitchFamily="34" charset="0"/>
                <a:hlinkClick r:id="rId6"/>
              </a:rPr>
              <a:t>Remove-AzureSqlDatabaseServerFirewallRule</a:t>
            </a:r>
            <a:r>
              <a:rPr lang="en-US" sz="1000" u="none" strike="noStrike" kern="1200">
                <a:solidFill>
                  <a:schemeClr val="tx1"/>
                </a:solidFill>
                <a:effectLst/>
                <a:latin typeface="Segoe UI" panose="020B0502040204020203" pitchFamily="34" charset="0"/>
                <a:cs typeface="Segoe UI" panose="020B0502040204020203" pitchFamily="34" charset="0"/>
              </a:rPr>
              <a:t> </a:t>
            </a:r>
            <a:r>
              <a:rPr lang="en-US" sz="1000">
                <a:effectLst/>
                <a:latin typeface="Segoe UI" panose="020B0502040204020203" pitchFamily="34" charset="0"/>
                <a:cs typeface="Segoe UI" panose="020B0502040204020203" pitchFamily="34" charset="0"/>
              </a:rPr>
              <a:t>Removes server-level firewall rules</a:t>
            </a:r>
            <a:endParaRPr lang="en-US" sz="1000" b="0">
              <a:effectLst/>
              <a:latin typeface="Segoe UI" panose="020B0502040204020203" pitchFamily="34" charset="0"/>
              <a:cs typeface="Segoe UI" panose="020B0502040204020203"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a:solidFill>
                  <a:schemeClr val="tx1"/>
                </a:solidFill>
                <a:effectLst/>
                <a:latin typeface="Segoe UI" panose="020B0502040204020203" pitchFamily="34" charset="0"/>
                <a:cs typeface="Segoe UI" panose="020B0502040204020203" pitchFamily="34" charset="0"/>
              </a:rPr>
              <a:t>Transact-SQL</a:t>
            </a:r>
          </a:p>
          <a:p>
            <a:pPr marL="628650" lvl="1" indent="-171450">
              <a:buFont typeface="Arial" panose="020B0604020202020204" pitchFamily="34" charset="0"/>
              <a:buChar char="•"/>
            </a:pPr>
            <a:r>
              <a:rPr lang="en-US" sz="1000">
                <a:solidFill>
                  <a:schemeClr val="tx1"/>
                </a:solidFill>
                <a:latin typeface="Segoe UI" panose="020B0502040204020203" pitchFamily="34" charset="0"/>
                <a:cs typeface="Segoe UI" panose="020B0502040204020203" pitchFamily="34" charset="0"/>
              </a:rPr>
              <a:t>sp_set_firewall_rule -</a:t>
            </a:r>
            <a:r>
              <a:rPr lang="en-US" sz="1000" b="0" i="0" kern="1200">
                <a:solidFill>
                  <a:schemeClr val="tx1"/>
                </a:solidFill>
                <a:effectLst/>
                <a:latin typeface="Segoe UI" panose="020B0502040204020203" pitchFamily="34" charset="0"/>
                <a:cs typeface="Segoe UI" panose="020B0502040204020203" pitchFamily="34" charset="0"/>
              </a:rPr>
              <a:t>Creates or updates server-level firewall rules</a:t>
            </a:r>
            <a:endParaRPr lang="en-US" sz="1000">
              <a:solidFill>
                <a:schemeClr val="tx1"/>
              </a:solidFill>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r>
              <a:rPr lang="en-US" sz="1000">
                <a:solidFill>
                  <a:schemeClr val="tx1"/>
                </a:solidFill>
                <a:latin typeface="Segoe UI" panose="020B0502040204020203" pitchFamily="34" charset="0"/>
                <a:cs typeface="Segoe UI" panose="020B0502040204020203" pitchFamily="34" charset="0"/>
              </a:rPr>
              <a:t>sp_set_database_firewall_rule- </a:t>
            </a:r>
            <a:r>
              <a:rPr lang="en-US" sz="1000" b="0" i="0" kern="1200">
                <a:solidFill>
                  <a:schemeClr val="tx1"/>
                </a:solidFill>
                <a:effectLst/>
                <a:latin typeface="Segoe UI" panose="020B0502040204020203" pitchFamily="34" charset="0"/>
                <a:cs typeface="Segoe UI" panose="020B0502040204020203" pitchFamily="34" charset="0"/>
              </a:rPr>
              <a:t>Creates or updates the database-level firewall rules</a:t>
            </a:r>
            <a:endParaRPr lang="en-US" sz="1000">
              <a:solidFill>
                <a:schemeClr val="tx1"/>
              </a:solidFill>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r>
              <a:rPr lang="en-US" sz="1000">
                <a:solidFill>
                  <a:schemeClr val="tx1"/>
                </a:solidFill>
                <a:latin typeface="Segoe UI" panose="020B0502040204020203" pitchFamily="34" charset="0"/>
                <a:cs typeface="Segoe UI" panose="020B0502040204020203" pitchFamily="34" charset="0"/>
              </a:rPr>
              <a:t>sp_delete_firewall_rule- Deletes</a:t>
            </a:r>
            <a:r>
              <a:rPr lang="en-US" sz="1000" baseline="0">
                <a:solidFill>
                  <a:schemeClr val="tx1"/>
                </a:solidFill>
                <a:latin typeface="Segoe UI" panose="020B0502040204020203" pitchFamily="34" charset="0"/>
                <a:cs typeface="Segoe UI" panose="020B0502040204020203" pitchFamily="34" charset="0"/>
              </a:rPr>
              <a:t> the firewall rule</a:t>
            </a:r>
            <a:endParaRPr lang="en-US" sz="1000">
              <a:solidFill>
                <a:schemeClr val="tx1"/>
              </a:solidFill>
              <a:latin typeface="Segoe UI" panose="020B0502040204020203" pitchFamily="34" charset="0"/>
              <a:cs typeface="Segoe UI" panose="020B0502040204020203" pitchFamily="34" charset="0"/>
            </a:endParaRPr>
          </a:p>
          <a:p>
            <a:pPr marL="628650" lvl="1" indent="-171450">
              <a:buFont typeface="Arial" panose="020B0604020202020204" pitchFamily="34" charset="0"/>
              <a:buChar char="•"/>
            </a:pPr>
            <a:r>
              <a:rPr lang="en-US" sz="1000">
                <a:solidFill>
                  <a:schemeClr val="tx1"/>
                </a:solidFill>
                <a:latin typeface="Segoe UI" panose="020B0502040204020203" pitchFamily="34" charset="0"/>
                <a:cs typeface="Segoe UI" panose="020B0502040204020203" pitchFamily="34" charset="0"/>
              </a:rPr>
              <a:t>sp_delete_database_firewall_rule- Delete the</a:t>
            </a:r>
            <a:r>
              <a:rPr lang="en-US" sz="1000" baseline="0">
                <a:solidFill>
                  <a:schemeClr val="tx1"/>
                </a:solidFill>
                <a:latin typeface="Segoe UI" panose="020B0502040204020203" pitchFamily="34" charset="0"/>
                <a:cs typeface="Segoe UI" panose="020B0502040204020203" pitchFamily="34" charset="0"/>
              </a:rPr>
              <a:t> database firewall rule</a:t>
            </a:r>
            <a:endParaRPr lang="en-US" sz="1000">
              <a:solidFill>
                <a:schemeClr val="tx1"/>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sz="1000">
              <a:latin typeface="Segoe UI" panose="020B0502040204020203" pitchFamily="34" charset="0"/>
              <a:cs typeface="Segoe UI" panose="020B0502040204020203" pitchFamily="34" charset="0"/>
            </a:endParaRPr>
          </a:p>
          <a:p>
            <a:endParaRPr lang="en-US" sz="1000">
              <a:latin typeface="Segoe UI" panose="020B0502040204020203" pitchFamily="34" charset="0"/>
              <a:cs typeface="Segoe UI" panose="020B0502040204020203" pitchFamily="34" charset="0"/>
            </a:endParaRPr>
          </a:p>
          <a:p>
            <a:endParaRPr lang="en-US" sz="10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6412943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0" i="0" kern="1200">
                <a:solidFill>
                  <a:schemeClr val="tx1"/>
                </a:solidFill>
                <a:effectLst/>
                <a:latin typeface="Segoe UI" panose="020B0502040204020203" pitchFamily="34" charset="0"/>
                <a:cs typeface="Segoe UI" panose="020B0502040204020203" pitchFamily="34" charset="0"/>
              </a:rPr>
              <a:t>Microsoft Azure SQL Database uses firewall rules to allow connections to your servers and databases. You can define server-level and database-level firewall settings for the master or a user database in your Azure SQL Database server to selectively allow access to the database.</a:t>
            </a:r>
          </a:p>
          <a:p>
            <a:endParaRPr lang="en-US" sz="1000" b="0" i="0" kern="1200">
              <a:solidFill>
                <a:schemeClr val="tx1"/>
              </a:solidFill>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b="0" i="0" kern="1200">
              <a:solidFill>
                <a:schemeClr val="tx1"/>
              </a:solidFill>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Microsoft Azure SQL Database uses firewall rules to allow connections to your servers and databases. You can define server-level and database-level firewall settings for the master or a user database in your Azure SQL Database server to selectively allow access to the database.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a:solidFill>
                  <a:schemeClr val="tx1"/>
                </a:solidFill>
                <a:effectLst/>
                <a:latin typeface="Segoe UI" panose="020B0502040204020203" pitchFamily="34" charset="0"/>
                <a:cs typeface="Segoe UI" panose="020B0502040204020203" pitchFamily="34" charset="0"/>
              </a:rPr>
              <a:t>Manage server-level firewall rules through REST API</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a:solidFill>
                  <a:schemeClr val="tx1"/>
                </a:solidFill>
                <a:effectLst/>
                <a:latin typeface="Segoe UI" panose="020B0502040204020203" pitchFamily="34" charset="0"/>
                <a:cs typeface="Segoe UI" panose="020B0502040204020203" pitchFamily="34" charset="0"/>
              </a:rPr>
              <a:t>Managing firewall rules through REST API must be authenticated</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Server-level rules can be created, updated, or deleted using REST API</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To create or update a server-level firewall rule, execute the POST method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a:solidFill>
                  <a:schemeClr val="tx1"/>
                </a:solidFill>
                <a:effectLst/>
                <a:latin typeface="Segoe UI" panose="020B0502040204020203" pitchFamily="34" charset="0"/>
                <a:cs typeface="Segoe UI" panose="020B0502040204020203" pitchFamily="34" charset="0"/>
              </a:rPr>
              <a:t>To remove an existing server-level firewall rule, execute the DELETE method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kern="1200">
              <a:solidFill>
                <a:schemeClr val="tx1"/>
              </a:solidFill>
              <a:effectLst/>
              <a:latin typeface="Segoe UI" panose="020B0502040204020203" pitchFamily="34" charset="0"/>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1" kern="1200">
                <a:solidFill>
                  <a:schemeClr val="tx1"/>
                </a:solidFill>
                <a:effectLst/>
                <a:latin typeface="Segoe UI" panose="020B0502040204020203" pitchFamily="34" charset="0"/>
                <a:cs typeface="Segoe UI" panose="020B0502040204020203" pitchFamily="34" charset="0"/>
              </a:rPr>
              <a:t>Source: https://msdn.microsoft.com/en-us/library/azure/dn505719.aspx</a:t>
            </a:r>
          </a:p>
          <a:p>
            <a:endParaRPr lang="en-US" sz="10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314FB-40E1-401E-A72F-D4D7E8FBD28D}"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139959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800"/>
              </a:spcBef>
            </a:pPr>
            <a:r>
              <a:rPr lang="en-US" sz="1000" b="0" dirty="0">
                <a:effectLst/>
                <a:latin typeface="Segoe UI" panose="020B0502040204020203" pitchFamily="34" charset="0"/>
                <a:cs typeface="Segoe UI" panose="020B0502040204020203" pitchFamily="34" charset="0"/>
              </a:rPr>
              <a:t>Reference: </a:t>
            </a:r>
          </a:p>
          <a:p>
            <a:pPr>
              <a:spcBef>
                <a:spcPts val="1800"/>
              </a:spcBef>
            </a:pPr>
            <a:r>
              <a:rPr lang="en-US" sz="1000" b="0" dirty="0">
                <a:effectLst/>
                <a:latin typeface="Segoe UI" panose="020B0502040204020203" pitchFamily="34" charset="0"/>
                <a:cs typeface="Segoe UI" panose="020B0502040204020203" pitchFamily="34" charset="0"/>
              </a:rPr>
              <a:t>https://docs.microsoft.com/en-us/azure/sql-database/transparent-data-encryption-azure-sql</a:t>
            </a:r>
          </a:p>
          <a:p>
            <a:pPr>
              <a:spcBef>
                <a:spcPts val="1800"/>
              </a:spcBef>
            </a:pPr>
            <a:endParaRPr lang="en-US" sz="1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314FB-40E1-401E-A72F-D4D7E8FBD28D}"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362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kern="1200">
                <a:solidFill>
                  <a:schemeClr val="tx1"/>
                </a:solidFill>
                <a:effectLst/>
                <a:latin typeface="Segoe UI" panose="020B0502040204020203" pitchFamily="34" charset="0"/>
                <a:cs typeface="Segoe UI" panose="020B0502040204020203" pitchFamily="34" charset="0"/>
              </a:rPr>
              <a:t>T</a:t>
            </a:r>
            <a:r>
              <a:rPr lang="en-US" sz="1000" b="0" kern="1200">
                <a:solidFill>
                  <a:schemeClr val="tx1"/>
                </a:solidFill>
                <a:effectLst/>
                <a:latin typeface="Segoe UI" panose="020B0502040204020203" pitchFamily="34" charset="0"/>
                <a:cs typeface="Segoe UI" panose="020B0502040204020203" pitchFamily="34" charset="0"/>
              </a:rPr>
              <a:t>he dynamic data masking</a:t>
            </a:r>
            <a:r>
              <a:rPr lang="en-US" sz="1000" b="0" kern="1200" baseline="0">
                <a:solidFill>
                  <a:schemeClr val="tx1"/>
                </a:solidFill>
                <a:effectLst/>
                <a:latin typeface="Segoe UI" panose="020B0502040204020203" pitchFamily="34" charset="0"/>
                <a:cs typeface="Segoe UI" panose="020B0502040204020203" pitchFamily="34" charset="0"/>
              </a:rPr>
              <a:t> has m</a:t>
            </a:r>
            <a:r>
              <a:rPr lang="en-US" sz="1000" b="0" kern="1200">
                <a:solidFill>
                  <a:schemeClr val="tx1"/>
                </a:solidFill>
                <a:effectLst/>
                <a:latin typeface="Segoe UI" panose="020B0502040204020203" pitchFamily="34" charset="0"/>
                <a:cs typeface="Segoe UI" panose="020B0502040204020203" pitchFamily="34" charset="0"/>
              </a:rPr>
              <a:t>inimal impact on the application</a:t>
            </a:r>
            <a:r>
              <a:rPr lang="en-US" sz="1000" b="0" kern="1200" baseline="0">
                <a:solidFill>
                  <a:schemeClr val="tx1"/>
                </a:solidFill>
                <a:effectLst/>
                <a:latin typeface="Segoe UI" panose="020B0502040204020203" pitchFamily="34" charset="0"/>
                <a:cs typeface="Segoe UI" panose="020B0502040204020203" pitchFamily="34" charset="0"/>
              </a:rPr>
              <a:t> since t</a:t>
            </a:r>
            <a:r>
              <a:rPr lang="en-US" sz="1000" kern="1200" baseline="0">
                <a:solidFill>
                  <a:schemeClr val="tx1"/>
                </a:solidFill>
                <a:effectLst/>
                <a:latin typeface="Segoe UI" panose="020B0502040204020203" pitchFamily="34" charset="0"/>
                <a:cs typeface="Segoe UI" panose="020B0502040204020203" pitchFamily="34" charset="0"/>
              </a:rPr>
              <a:t>he masking is done dynamically on the query results </a:t>
            </a:r>
            <a:endParaRPr lang="en-US" sz="1000" b="1">
              <a:effectLst/>
              <a:latin typeface="Segoe UI" panose="020B0502040204020203" pitchFamily="34" charset="0"/>
              <a:cs typeface="Segoe UI" panose="020B0502040204020203" pitchFamily="34" charset="0"/>
            </a:endParaRPr>
          </a:p>
          <a:p>
            <a:endParaRPr lang="en-US" sz="1000">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kern="1200">
              <a:solidFill>
                <a:schemeClr val="tx1"/>
              </a:solidFill>
              <a:effectLst/>
              <a:latin typeface="Segoe UI" panose="020B0502040204020203" pitchFamily="34" charset="0"/>
              <a:cs typeface="Segoe UI" panose="020B0502040204020203" pitchFamily="34" charset="0"/>
            </a:endParaRPr>
          </a:p>
          <a:p>
            <a:pPr marL="457200" marR="0" lvl="1" indent="-4572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00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It is essential </a:t>
            </a:r>
            <a:r>
              <a:rPr lang="en-US" sz="1000" b="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that customers should use additional security features to</a:t>
            </a:r>
            <a:r>
              <a:rPr lang="en-US" sz="1000" kern="120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improve the protection of their sensitive data </a:t>
            </a:r>
          </a:p>
          <a:p>
            <a:pPr marL="0" marR="0" indent="0" algn="l" defTabSz="932742" rtl="0" eaLnBrk="1" fontAlgn="auto" latinLnBrk="0" hangingPunct="1">
              <a:lnSpc>
                <a:spcPct val="90000"/>
              </a:lnSpc>
              <a:spcBef>
                <a:spcPts val="0"/>
              </a:spcBef>
              <a:spcAft>
                <a:spcPts val="600"/>
              </a:spcAft>
              <a:buClrTx/>
              <a:buSzTx/>
              <a:buFont typeface="Arial" panose="020B0604020202020204" pitchFamily="34" charset="0"/>
              <a:buNone/>
              <a:tabLst/>
              <a:defRPr/>
            </a:pPr>
            <a:endParaRPr lang="en-US" sz="2400" kern="1200">
              <a:solidFill>
                <a:schemeClr val="tx1"/>
              </a:solidFill>
              <a:effectLst/>
              <a:latin typeface="Segoe UI Semibold" panose="020B07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6711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a:solidFill>
                  <a:srgbClr val="0070C0"/>
                </a:solidFill>
              </a:rPr>
              <a:t>Defense-in-depth</a:t>
            </a:r>
          </a:p>
          <a:p>
            <a:pPr marL="171450" indent="-171450">
              <a:buFont typeface="Arial" panose="020B0604020202020204" pitchFamily="34" charset="0"/>
              <a:buChar char="•"/>
            </a:pPr>
            <a:r>
              <a:rPr lang="en-US" sz="900" kern="0">
                <a:ln>
                  <a:solidFill>
                    <a:srgbClr val="FFFFFF">
                      <a:alpha val="0"/>
                    </a:srgbClr>
                  </a:solidFill>
                </a:ln>
                <a:solidFill>
                  <a:srgbClr val="0070C0"/>
                </a:solidFill>
                <a:latin typeface="Segoe UI Semibold" panose="020B0702040204020203" pitchFamily="34" charset="0"/>
                <a:ea typeface="Segoe UI Black" panose="020B0A02040204020203" pitchFamily="34" charset="0"/>
                <a:cs typeface="Segoe UI Semibold" panose="020B0702040204020203" pitchFamily="34" charset="0"/>
              </a:rPr>
              <a:t>Trusted: most secure over last 7 years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0E2B-B978-4B3B-B24B-28D259BA0D9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6646671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effectLst/>
                <a:latin typeface="Segoe UI" panose="020B0502040204020203" pitchFamily="34" charset="0"/>
                <a:cs typeface="Segoe UI" panose="020B0502040204020203" pitchFamily="34" charset="0"/>
              </a:rPr>
              <a:t>In Microsoft Azure SQL Database, when you sign up for the service, the provisioning process creates an Azure SQL Database server, a database named </a:t>
            </a:r>
            <a:r>
              <a:rPr lang="en-US" sz="1000" b="1">
                <a:effectLst/>
                <a:latin typeface="Segoe UI" panose="020B0502040204020203" pitchFamily="34" charset="0"/>
                <a:cs typeface="Segoe UI" panose="020B0502040204020203" pitchFamily="34" charset="0"/>
              </a:rPr>
              <a:t>master</a:t>
            </a:r>
            <a:r>
              <a:rPr lang="en-US" sz="1000">
                <a:effectLst/>
                <a:latin typeface="Segoe UI" panose="020B0502040204020203" pitchFamily="34" charset="0"/>
                <a:cs typeface="Segoe UI" panose="020B0502040204020203" pitchFamily="34" charset="0"/>
              </a:rPr>
              <a:t>, and a login that is the server-level principal of your Azure SQL Database server. That login is similar to the server-level principal, </a:t>
            </a:r>
            <a:r>
              <a:rPr lang="en-US" sz="1000" b="1">
                <a:effectLst/>
                <a:latin typeface="Segoe UI" panose="020B0502040204020203" pitchFamily="34" charset="0"/>
                <a:cs typeface="Segoe UI" panose="020B0502040204020203" pitchFamily="34" charset="0"/>
              </a:rPr>
              <a:t>sa</a:t>
            </a:r>
            <a:r>
              <a:rPr lang="en-US" sz="1000">
                <a:effectLst/>
                <a:latin typeface="Segoe UI" panose="020B0502040204020203" pitchFamily="34" charset="0"/>
                <a:cs typeface="Segoe UI" panose="020B0502040204020203" pitchFamily="34" charset="0"/>
              </a:rPr>
              <a:t>, for an instance of SQL Server on your premises. </a:t>
            </a:r>
            <a:endParaRPr lang="en-US" sz="1000" b="1">
              <a:effectLst/>
              <a:latin typeface="Segoe UI" panose="020B0502040204020203" pitchFamily="34" charset="0"/>
              <a:cs typeface="Segoe UI" panose="020B0502040204020203" pitchFamily="34" charset="0"/>
            </a:endParaRPr>
          </a:p>
          <a:p>
            <a:endParaRPr lang="en-US" sz="1000">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The Azure SQL Database server-level principal account always has permission to manage all server-level and database-level security. This topic describes how you can use the server-level principal and other accounts to manage logins and databases in Microsoft Azure SQL Database. </a:t>
            </a:r>
          </a:p>
          <a:p>
            <a:pPr marL="171450"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Security administration in Microsoft Azure SQL Database 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The following table summarizes how security administration for an on-premises SQL Server is different than in Microsoft Azure SQL Database.</a:t>
            </a:r>
          </a:p>
          <a:p>
            <a:pPr marL="171450" indent="-171450">
              <a:buFont typeface="Arial" panose="020B0604020202020204" pitchFamily="34" charset="0"/>
              <a:buChar char="•"/>
            </a:pPr>
            <a:r>
              <a:rPr lang="en-US" sz="1000" b="1">
                <a:effectLst/>
                <a:latin typeface="Segoe UI" panose="020B0502040204020203" pitchFamily="34" charset="0"/>
                <a:cs typeface="Segoe UI" panose="020B0502040204020203" pitchFamily="34" charset="0"/>
              </a:rPr>
              <a:t>The loginmanager Role</a:t>
            </a:r>
          </a:p>
          <a:p>
            <a:pPr marL="628650" lvl="1"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Like the securityadmin fixed server role for an on-premises instance of SQL Server, the loginmanager database role in Microsoft Azure SQL Database is has permission to create logins. Only the server-level principal login (created by the provisioning process) or members of the loginmanager database role can create new logins. </a:t>
            </a:r>
          </a:p>
          <a:p>
            <a:pPr marL="171450" indent="-171450">
              <a:buFont typeface="Arial" panose="020B0604020202020204" pitchFamily="34" charset="0"/>
              <a:buChar char="•"/>
            </a:pPr>
            <a:r>
              <a:rPr lang="en-US" sz="1000" b="1">
                <a:effectLst/>
                <a:latin typeface="Segoe UI" panose="020B0502040204020203" pitchFamily="34" charset="0"/>
                <a:cs typeface="Segoe UI" panose="020B0502040204020203" pitchFamily="34" charset="0"/>
              </a:rPr>
              <a:t>The dbmanager Role</a:t>
            </a:r>
          </a:p>
          <a:p>
            <a:pPr marL="628650" lvl="1" indent="-171450">
              <a:buFont typeface="Arial" panose="020B0604020202020204" pitchFamily="34" charset="0"/>
              <a:buChar char="•"/>
            </a:pPr>
            <a:r>
              <a:rPr lang="en-US" sz="1000">
                <a:effectLst/>
                <a:latin typeface="Segoe UI" panose="020B0502040204020203" pitchFamily="34" charset="0"/>
                <a:cs typeface="Segoe UI" panose="020B0502040204020203" pitchFamily="34" charset="0"/>
              </a:rPr>
              <a:t>The Microsoft Azure SQL Database dbmanager database role is similar to the dbcreator fixed server role for an on-premise instance of SQL Server. Only the server-level principal login (created by the provisioning process) or members of the dbmanager database role can create databases. Once a user is a member of the dbmanager database role, it can create a database with the Azure SQL Database CREATE DATABASE command, but that command must be executed in the </a:t>
            </a:r>
            <a:r>
              <a:rPr lang="en-US" sz="1000" b="1">
                <a:effectLst/>
                <a:latin typeface="Segoe UI" panose="020B0502040204020203" pitchFamily="34" charset="0"/>
                <a:cs typeface="Segoe UI" panose="020B0502040204020203" pitchFamily="34" charset="0"/>
              </a:rPr>
              <a:t>master</a:t>
            </a:r>
            <a:r>
              <a:rPr lang="en-US" sz="1000">
                <a:effectLst/>
                <a:latin typeface="Segoe UI" panose="020B0502040204020203" pitchFamily="34" charset="0"/>
                <a:cs typeface="Segoe UI" panose="020B0502040204020203" pitchFamily="34" charset="0"/>
              </a:rPr>
              <a:t> database. For more information, see </a:t>
            </a:r>
            <a:r>
              <a:rPr lang="en-US" sz="1000">
                <a:effectLst/>
                <a:latin typeface="Segoe UI" panose="020B0502040204020203" pitchFamily="34" charset="0"/>
                <a:cs typeface="Segoe UI" panose="020B0502040204020203" pitchFamily="34" charset="0"/>
                <a:hlinkClick r:id="rId3"/>
              </a:rPr>
              <a:t>CREATE DATABASE (Transact-SQL)</a:t>
            </a:r>
            <a:r>
              <a:rPr lang="en-US" sz="1000">
                <a:effectLst/>
                <a:latin typeface="Segoe UI" panose="020B0502040204020203" pitchFamily="34" charset="0"/>
                <a:cs typeface="Segoe UI" panose="020B0502040204020203" pitchFamily="34" charset="0"/>
              </a:rPr>
              <a:t>.</a:t>
            </a:r>
          </a:p>
          <a:p>
            <a:endParaRPr lang="en-US" sz="1000">
              <a:effectLst/>
              <a:latin typeface="Segoe UI" panose="020B0502040204020203" pitchFamily="34" charset="0"/>
              <a:cs typeface="Segoe UI" panose="020B0502040204020203" pitchFamily="34" charset="0"/>
            </a:endParaRPr>
          </a:p>
          <a:p>
            <a:r>
              <a:rPr lang="en-US" sz="1000" i="1">
                <a:effectLst/>
                <a:latin typeface="Segoe UI" panose="020B0502040204020203" pitchFamily="34" charset="0"/>
                <a:cs typeface="Segoe UI" panose="020B0502040204020203" pitchFamily="34" charset="0"/>
              </a:rPr>
              <a:t>Source: https://msdn.microsoft.com/en-us/library/azure/ee336235.aspx</a:t>
            </a:r>
          </a:p>
          <a:p>
            <a:endParaRPr lang="en-US" sz="10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973377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022759B-88B4-4CDE-A358-D8323665D5F3}"/>
              </a:ext>
            </a:extLst>
          </p:cNvPr>
          <p:cNvSpPr>
            <a:spLocks noGrp="1"/>
          </p:cNvSpPr>
          <p:nvPr>
            <p:ph type="body" idx="1"/>
          </p:nvPr>
        </p:nvSpPr>
        <p:spPr/>
        <p:txBody>
          <a:bodyPr/>
          <a:lstStyle/>
          <a:p>
            <a:endParaRPr lang="en-US"/>
          </a:p>
          <a:p>
            <a:endParaRPr lang="en-US"/>
          </a:p>
          <a:p>
            <a:r>
              <a:rPr lang="en-US"/>
              <a:t>Reference: https://www.microsoft.com/en-us/trustcenter/compliance/complianceofferings</a:t>
            </a:r>
          </a:p>
          <a:p>
            <a:endParaRPr lang="en-US"/>
          </a:p>
        </p:txBody>
      </p:sp>
    </p:spTree>
    <p:extLst>
      <p:ext uri="{BB962C8B-B14F-4D97-AF65-F5344CB8AC3E}">
        <p14:creationId xmlns:p14="http://schemas.microsoft.com/office/powerpoint/2010/main" val="178148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a:latin typeface="Segoe UI" panose="020B0502040204020203" pitchFamily="34" charset="0"/>
                <a:cs typeface="Segoe UI" panose="020B0502040204020203" pitchFamily="34" charset="0"/>
              </a:rPr>
              <a:t>Azure Active Directory authentication is a mechanism for connecting to Microsoft Azure SQL Database by using identities in Azure Active Directory. </a:t>
            </a:r>
          </a:p>
          <a:p>
            <a:endParaRPr lang="en-US" sz="1000">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a:latin typeface="Segoe UI" panose="020B0502040204020203" pitchFamily="34" charset="0"/>
              <a:cs typeface="Segoe UI" panose="020B0502040204020203" pitchFamily="34" charset="0"/>
            </a:endParaRPr>
          </a:p>
          <a:p>
            <a:r>
              <a:rPr lang="en-US" sz="1000">
                <a:latin typeface="Segoe UI" panose="020B0502040204020203" pitchFamily="34" charset="0"/>
                <a:cs typeface="Segoe UI" panose="020B0502040204020203" pitchFamily="34" charset="0"/>
              </a:rPr>
              <a:t>With Azure Active Directory authentication, you can centrally manage the identities of database users and other Microsoft services in a single location. Central identity management provides a single place to manage Azure SQL Database users and simplifies permission management. Benefits include:</a:t>
            </a:r>
          </a:p>
          <a:p>
            <a:pPr marL="630262" lvl="1" indent="-173062">
              <a:spcBef>
                <a:spcPts val="404"/>
              </a:spcBef>
              <a:buFont typeface="Arial" panose="020B0604020202020204" pitchFamily="34" charset="0"/>
              <a:buChar char="•"/>
            </a:pPr>
            <a:r>
              <a:rPr lang="en-US" sz="1000">
                <a:latin typeface="Segoe UI" panose="020B0502040204020203" pitchFamily="34" charset="0"/>
                <a:cs typeface="Segoe UI" panose="020B0502040204020203" pitchFamily="34" charset="0"/>
              </a:rPr>
              <a:t>An alternative to SQL Server authentication.</a:t>
            </a:r>
          </a:p>
          <a:p>
            <a:pPr marL="630262" lvl="1" indent="-173062">
              <a:spcBef>
                <a:spcPts val="404"/>
              </a:spcBef>
              <a:buFont typeface="Arial" panose="020B0604020202020204" pitchFamily="34" charset="0"/>
              <a:buChar char="•"/>
            </a:pPr>
            <a:r>
              <a:rPr lang="en-US" sz="1000">
                <a:latin typeface="Segoe UI" panose="020B0502040204020203" pitchFamily="34" charset="0"/>
                <a:cs typeface="Segoe UI" panose="020B0502040204020203" pitchFamily="34" charset="0"/>
              </a:rPr>
              <a:t>Help in stopping the proliferation of user identities across database servers.</a:t>
            </a:r>
          </a:p>
          <a:p>
            <a:pPr marL="630262" lvl="1" indent="-173062">
              <a:spcBef>
                <a:spcPts val="404"/>
              </a:spcBef>
              <a:buFont typeface="Arial" panose="020B0604020202020204" pitchFamily="34" charset="0"/>
              <a:buChar char="•"/>
            </a:pPr>
            <a:r>
              <a:rPr lang="en-US" sz="1000">
                <a:latin typeface="Segoe UI" panose="020B0502040204020203" pitchFamily="34" charset="0"/>
                <a:cs typeface="Segoe UI" panose="020B0502040204020203" pitchFamily="34" charset="0"/>
              </a:rPr>
              <a:t>The ability to perform password rotation in a single place.</a:t>
            </a:r>
          </a:p>
          <a:p>
            <a:pPr marL="630262" lvl="1" indent="-173062">
              <a:spcBef>
                <a:spcPts val="404"/>
              </a:spcBef>
              <a:buFont typeface="Arial" panose="020B0604020202020204" pitchFamily="34" charset="0"/>
              <a:buChar char="•"/>
            </a:pPr>
            <a:r>
              <a:rPr lang="en-US" sz="1000">
                <a:latin typeface="Segoe UI" panose="020B0502040204020203" pitchFamily="34" charset="0"/>
                <a:cs typeface="Segoe UI" panose="020B0502040204020203" pitchFamily="34" charset="0"/>
              </a:rPr>
              <a:t>Management of database permissions by using external Azure Active Directory groups.</a:t>
            </a:r>
          </a:p>
          <a:p>
            <a:pPr marL="630262" lvl="1" indent="-173062">
              <a:spcBef>
                <a:spcPts val="404"/>
              </a:spcBef>
              <a:buFont typeface="Arial" panose="020B0604020202020204" pitchFamily="34" charset="0"/>
              <a:buChar char="•"/>
            </a:pPr>
            <a:r>
              <a:rPr lang="en-US" sz="1000">
                <a:latin typeface="Segoe UI" panose="020B0502040204020203" pitchFamily="34" charset="0"/>
                <a:cs typeface="Segoe UI" panose="020B0502040204020203" pitchFamily="34" charset="0"/>
              </a:rPr>
              <a:t>Elimination of the need to store passwords: it enables integrated Windows authentication and other forms of authentication supported by Azure Active Directory.</a:t>
            </a:r>
            <a:endParaRPr lang="en-US" sz="1000">
              <a:solidFill>
                <a:srgbClr val="000000"/>
              </a:solidFill>
              <a:latin typeface="Segoe UI" panose="020B0502040204020203" pitchFamily="34" charset="0"/>
              <a:cs typeface="Segoe UI" panose="020B0502040204020203" pitchFamily="34" charset="0"/>
            </a:endParaRPr>
          </a:p>
          <a:p>
            <a:pPr marL="171450" indent="-171450" defTabSz="922995">
              <a:buFont typeface="Arial" panose="020B0604020202020204" pitchFamily="34" charset="0"/>
              <a:buChar char="•"/>
              <a:defRPr/>
            </a:pPr>
            <a:r>
              <a:rPr lang="en-US" sz="1000">
                <a:latin typeface="Segoe UI" panose="020B0502040204020203" pitchFamily="34" charset="0"/>
                <a:cs typeface="Segoe UI" panose="020B0502040204020203" pitchFamily="34" charset="0"/>
              </a:rPr>
              <a:t>Azure Active Directory authentication uses contained database users to authenticate identities at the database level.</a:t>
            </a:r>
          </a:p>
          <a:p>
            <a:pPr marL="171450" indent="-171450" defTabSz="922995">
              <a:buFont typeface="Arial" panose="020B0604020202020204" pitchFamily="34" charset="0"/>
              <a:buChar char="•"/>
              <a:defRPr/>
            </a:pPr>
            <a:r>
              <a:rPr lang="en-US" sz="1000">
                <a:latin typeface="Segoe UI" panose="020B0502040204020203" pitchFamily="34" charset="0"/>
                <a:cs typeface="Segoe UI" panose="020B0502040204020203" pitchFamily="34" charset="0"/>
              </a:rPr>
              <a:t>Azure Active Directory members created in the managed domain or with a federated domain can be provisioned in Azure SQL Database.</a:t>
            </a:r>
          </a:p>
          <a:p>
            <a:pPr marL="171450" indent="-171450" defTabSz="922995">
              <a:buFont typeface="Arial" panose="020B0604020202020204" pitchFamily="34" charset="0"/>
              <a:buChar char="•"/>
              <a:defRPr/>
            </a:pPr>
            <a:r>
              <a:rPr lang="en-US" sz="1000">
                <a:latin typeface="Segoe UI" panose="020B0502040204020203" pitchFamily="34" charset="0"/>
                <a:cs typeface="Segoe UI" panose="020B0502040204020203" pitchFamily="34" charset="0"/>
              </a:rPr>
              <a:t>Limitations:</a:t>
            </a:r>
          </a:p>
          <a:p>
            <a:pPr marL="630262" lvl="1" indent="-173062" defTabSz="922995">
              <a:buFont typeface="Arial" panose="020B0604020202020204" pitchFamily="34" charset="0"/>
              <a:buChar char="•"/>
              <a:defRPr/>
            </a:pPr>
            <a:r>
              <a:rPr lang="en-US" sz="1000">
                <a:latin typeface="Segoe UI" panose="020B0502040204020203" pitchFamily="34" charset="0"/>
                <a:cs typeface="Segoe UI" panose="020B0502040204020203" pitchFamily="34" charset="0"/>
              </a:rPr>
              <a:t>Microsoft accounts (for example outlook.com, hotmail.com, live.com) or other guest accounts (for example gmail.com, yahoo.com) are not supported.</a:t>
            </a:r>
            <a:endParaRPr lang="en-US" sz="1000">
              <a:solidFill>
                <a:srgbClr val="000000"/>
              </a:solidFill>
              <a:latin typeface="Segoe UI" panose="020B0502040204020203" pitchFamily="34" charset="0"/>
              <a:cs typeface="Segoe UI" panose="020B0502040204020203" pitchFamily="34" charset="0"/>
            </a:endParaRPr>
          </a:p>
          <a:p>
            <a:pPr marL="630262" lvl="1" indent="-173062">
              <a:buFont typeface="Arial" panose="020B0604020202020204" pitchFamily="34" charset="0"/>
              <a:buChar char="•"/>
            </a:pPr>
            <a:r>
              <a:rPr lang="en-US" sz="1000">
                <a:latin typeface="Segoe UI" panose="020B0502040204020203" pitchFamily="34" charset="0"/>
                <a:cs typeface="Segoe UI" panose="020B0502040204020203" pitchFamily="34" charset="0"/>
              </a:rPr>
              <a:t>Only one Azure Active Directory administrator (a user or group) can be configured for an Azure SQL Database at any time.</a:t>
            </a:r>
          </a:p>
          <a:p>
            <a:pPr marL="630262" lvl="1" indent="-173062">
              <a:buFont typeface="Arial" panose="020B0604020202020204" pitchFamily="34" charset="0"/>
              <a:buChar char="•"/>
            </a:pPr>
            <a:r>
              <a:rPr lang="en-US" sz="1000">
                <a:latin typeface="Segoe UI" panose="020B0502040204020203" pitchFamily="34" charset="0"/>
                <a:cs typeface="Segoe UI" panose="020B0502040204020203" pitchFamily="34" charset="0"/>
              </a:rPr>
              <a:t>Only an Azure Active Directory administrator can initially connect to the Azure SQL Database by using an Azure Active Directory account. The Azure Active Directory administrator can configure subsequent Azure Active Directory database users.</a:t>
            </a:r>
          </a:p>
          <a:p>
            <a:pPr marL="630262" lvl="1" indent="-173062">
              <a:buFont typeface="Arial" panose="020B0604020202020204" pitchFamily="34" charset="0"/>
              <a:buChar char="•"/>
            </a:pPr>
            <a:r>
              <a:rPr lang="en-US" sz="1000">
                <a:latin typeface="Segoe UI" panose="020B0502040204020203" pitchFamily="34" charset="0"/>
                <a:cs typeface="Segoe UI" panose="020B0502040204020203" pitchFamily="34" charset="0"/>
              </a:rPr>
              <a:t>Some tools, like business intelligence (BI) and Microsoft Office Excel, are not supported.</a:t>
            </a:r>
          </a:p>
          <a:p>
            <a:pPr marL="630262" lvl="1" indent="-173062">
              <a:buFont typeface="Arial" panose="020B0604020202020204" pitchFamily="34" charset="0"/>
              <a:buChar char="•"/>
            </a:pPr>
            <a:r>
              <a:rPr lang="en-US" sz="1000">
                <a:latin typeface="Segoe UI" panose="020B0502040204020203" pitchFamily="34" charset="0"/>
                <a:cs typeface="Segoe UI" panose="020B0502040204020203" pitchFamily="34" charset="0"/>
              </a:rPr>
              <a:t>Azure Active Directory authentication is supported by .NET Framework Data Provider for SQL Server (at least version in .NET Framework version 4.6). </a:t>
            </a:r>
          </a:p>
          <a:p>
            <a:pPr marL="1087462" lvl="2" indent="-173062">
              <a:buFont typeface="Arial" panose="020B0604020202020204" pitchFamily="34" charset="0"/>
              <a:buChar char="•"/>
            </a:pPr>
            <a:r>
              <a:rPr lang="en-US" sz="1000">
                <a:latin typeface="Segoe UI" panose="020B0502040204020203" pitchFamily="34" charset="0"/>
                <a:cs typeface="Segoe UI" panose="020B0502040204020203" pitchFamily="34" charset="0"/>
              </a:rPr>
              <a:t>Therefore SQL Server Management Studio (available with SQL Server 2016) and data-tier applications (DAC and .</a:t>
            </a:r>
            <a:r>
              <a:rPr lang="en-US" sz="1000" err="1">
                <a:latin typeface="Segoe UI" panose="020B0502040204020203" pitchFamily="34" charset="0"/>
                <a:cs typeface="Segoe UI" panose="020B0502040204020203" pitchFamily="34" charset="0"/>
              </a:rPr>
              <a:t>bacpac</a:t>
            </a:r>
            <a:r>
              <a:rPr lang="en-US" sz="1000">
                <a:latin typeface="Segoe UI" panose="020B0502040204020203" pitchFamily="34" charset="0"/>
                <a:cs typeface="Segoe UI" panose="020B0502040204020203" pitchFamily="34" charset="0"/>
              </a:rPr>
              <a:t>) can connect. </a:t>
            </a:r>
          </a:p>
          <a:p>
            <a:pPr marL="1087462" lvl="2" indent="-173062">
              <a:buFont typeface="Arial" panose="020B0604020202020204" pitchFamily="34" charset="0"/>
              <a:buChar char="•"/>
            </a:pPr>
            <a:r>
              <a:rPr lang="en-NZ" sz="1200" b="0" i="0" kern="1200">
                <a:solidFill>
                  <a:schemeClr val="tx1"/>
                </a:solidFill>
                <a:effectLst/>
                <a:ea typeface="+mn-ea"/>
                <a:cs typeface="+mn-cs"/>
                <a:hlinkClick r:id="rId3"/>
              </a:rPr>
              <a:t>ODBC version 13.1</a:t>
            </a:r>
            <a:r>
              <a:rPr lang="en-NZ" sz="1200" b="0" i="0" kern="1200">
                <a:solidFill>
                  <a:schemeClr val="tx1"/>
                </a:solidFill>
                <a:effectLst/>
                <a:ea typeface="+mn-ea"/>
                <a:cs typeface="+mn-cs"/>
              </a:rPr>
              <a:t> supports Azure Active Directory authentication</a:t>
            </a:r>
          </a:p>
          <a:p>
            <a:pPr marL="1087462" lvl="2" indent="-173062">
              <a:buFont typeface="Arial" panose="020B0604020202020204" pitchFamily="34" charset="0"/>
              <a:buChar char="•"/>
            </a:pPr>
            <a:r>
              <a:rPr lang="en-US" sz="1000">
                <a:latin typeface="Segoe UI" panose="020B0502040204020203" pitchFamily="34" charset="0"/>
                <a:cs typeface="Segoe UI" panose="020B0502040204020203" pitchFamily="34" charset="0"/>
              </a:rPr>
              <a:t>The sqlcmd.exe </a:t>
            </a:r>
            <a:r>
              <a:rPr lang="en-US" sz="1200" b="0" i="0" kern="1200">
                <a:solidFill>
                  <a:schemeClr val="tx1"/>
                </a:solidFill>
                <a:effectLst/>
                <a:ea typeface="+mn-ea"/>
                <a:cs typeface="+mn-cs"/>
              </a:rPr>
              <a:t>supports Azure Active Directory authentication beginning with version 13.1</a:t>
            </a:r>
          </a:p>
          <a:p>
            <a:pPr marL="1087462" marR="0" lvl="2" indent="-173062"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err="1">
                <a:solidFill>
                  <a:schemeClr val="tx1"/>
                </a:solidFill>
                <a:effectLst/>
                <a:ea typeface="+mn-ea"/>
                <a:cs typeface="+mn-cs"/>
              </a:rPr>
              <a:t>PolyBase</a:t>
            </a:r>
            <a:r>
              <a:rPr lang="en-US" sz="1200" b="0" i="0" kern="1200">
                <a:solidFill>
                  <a:schemeClr val="tx1"/>
                </a:solidFill>
                <a:effectLst/>
                <a:ea typeface="+mn-ea"/>
                <a:cs typeface="+mn-cs"/>
              </a:rPr>
              <a:t> cannot authenticate by using Azure AD authentication.</a:t>
            </a:r>
          </a:p>
          <a:p>
            <a:pPr marL="1087462" lvl="2" indent="-173062">
              <a:buFont typeface="Arial" panose="020B0604020202020204" pitchFamily="34" charset="0"/>
              <a:buChar char="•"/>
            </a:pPr>
            <a:r>
              <a:rPr lang="en-US" sz="1200" b="0" i="0" u="none" strike="noStrike" kern="1200">
                <a:solidFill>
                  <a:schemeClr val="tx1"/>
                </a:solidFill>
                <a:effectLst/>
                <a:ea typeface="+mn-ea"/>
                <a:cs typeface="+mn-cs"/>
                <a:hlinkClick r:id="rId4"/>
              </a:rPr>
              <a:t>Microsoft JDBC Driver 6.0 for SQL Server</a:t>
            </a:r>
            <a:r>
              <a:rPr lang="en-US" sz="1200" b="0" i="0" kern="1200">
                <a:solidFill>
                  <a:schemeClr val="tx1"/>
                </a:solidFill>
                <a:effectLst/>
                <a:ea typeface="+mn-ea"/>
                <a:cs typeface="+mn-cs"/>
              </a:rPr>
              <a:t> supports Azure AD authentication.</a:t>
            </a:r>
          </a:p>
          <a:p>
            <a:pPr marL="630262" lvl="1" indent="-173062">
              <a:buFont typeface="Arial" panose="020B0604020202020204" pitchFamily="34" charset="0"/>
              <a:buChar char="•"/>
            </a:pPr>
            <a:r>
              <a:rPr lang="en-US" sz="1000">
                <a:latin typeface="Segoe UI" panose="020B0502040204020203" pitchFamily="34" charset="0"/>
                <a:cs typeface="Segoe UI" panose="020B0502040204020203" pitchFamily="34" charset="0"/>
              </a:rPr>
              <a:t>Two-factor authentication or other forms of interactive authentication are not supported.</a:t>
            </a:r>
          </a:p>
          <a:p>
            <a:pPr marL="630262" lvl="1" indent="-173062">
              <a:buFont typeface="Arial" panose="020B0604020202020204" pitchFamily="34" charset="0"/>
              <a:buChar char="•"/>
            </a:pPr>
            <a:endParaRPr lang="en-US" sz="1000">
              <a:latin typeface="Segoe UI" panose="020B0502040204020203" pitchFamily="34" charset="0"/>
              <a:cs typeface="Segoe UI" panose="020B0502040204020203" pitchFamily="34" charset="0"/>
            </a:endParaRPr>
          </a:p>
          <a:p>
            <a:pPr marL="0" lvl="0" indent="0">
              <a:buFont typeface="Arial" panose="020B0604020202020204" pitchFamily="34" charset="0"/>
              <a:buNone/>
            </a:pPr>
            <a:r>
              <a:rPr lang="en-US" sz="1000">
                <a:latin typeface="Segoe UI" panose="020B0502040204020203" pitchFamily="34" charset="0"/>
                <a:cs typeface="Segoe UI" panose="020B0502040204020203" pitchFamily="34" charset="0"/>
              </a:rPr>
              <a:t>https://docs.microsoft.com/en-us/azure/sql-database/sql-database-aad-authentication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735108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aseline="0">
                <a:latin typeface="Segoe UI" panose="020B0502040204020203" pitchFamily="34" charset="0"/>
                <a:cs typeface="Segoe UI" panose="020B0502040204020203" pitchFamily="34" charset="0"/>
              </a:rPr>
              <a:t>Azure SQL includes a number of additional security measures for data. This slide provides an overview of SQL encryption in transit, at rest, and end-to-end.</a:t>
            </a:r>
          </a:p>
          <a:p>
            <a:endParaRPr lang="en-US" sz="1000" baseline="0">
              <a:latin typeface="Segoe UI" panose="020B0502040204020203" pitchFamily="34" charset="0"/>
              <a:cs typeface="Segoe UI" panose="020B0502040204020203" pitchFamily="34" charset="0"/>
            </a:endParaRPr>
          </a:p>
          <a:p>
            <a:pPr marL="0" lvl="1" defTabSz="921738" fontAlgn="base">
              <a:lnSpc>
                <a:spcPct val="90000"/>
              </a:lnSpc>
              <a:spcBef>
                <a:spcPct val="0"/>
              </a:spcBef>
              <a:spcAft>
                <a:spcPts val="606"/>
              </a:spcAft>
            </a:pPr>
            <a:r>
              <a:rPr lang="en-US" sz="1000" b="1">
                <a:effectLst/>
                <a:latin typeface="Segoe UI" panose="020B0502040204020203" pitchFamily="34" charset="0"/>
                <a:cs typeface="Segoe UI" panose="020B0502040204020203" pitchFamily="34" charset="0"/>
              </a:rPr>
              <a:t>Talking Points:</a:t>
            </a:r>
            <a:endParaRPr lang="en-US" sz="1000" b="1">
              <a:solidFill>
                <a:srgbClr val="247BC2"/>
              </a:solidFill>
              <a:latin typeface="Segoe UI" panose="020B0502040204020203" pitchFamily="34" charset="0"/>
              <a:cs typeface="Segoe UI" panose="020B0502040204020203" pitchFamily="34" charset="0"/>
            </a:endParaRPr>
          </a:p>
          <a:p>
            <a:pPr marL="173038" lvl="1" indent="-173038" defTabSz="921738" fontAlgn="base">
              <a:lnSpc>
                <a:spcPct val="90000"/>
              </a:lnSpc>
              <a:spcBef>
                <a:spcPct val="0"/>
              </a:spcBef>
              <a:spcAft>
                <a:spcPts val="606"/>
              </a:spcAft>
              <a:buFont typeface="Arial" panose="020B0604020202020204" pitchFamily="34" charset="0"/>
              <a:buChar char="•"/>
            </a:pPr>
            <a:r>
              <a:rPr lang="en-US" sz="1000" b="0">
                <a:latin typeface="Segoe UI" panose="020B0502040204020203" pitchFamily="34" charset="0"/>
                <a:cs typeface="Segoe UI" panose="020B0502040204020203" pitchFamily="34" charset="0"/>
              </a:rPr>
              <a:t>Key takeaway: Encrypted </a:t>
            </a:r>
            <a:r>
              <a:rPr lang="en-US" sz="1000">
                <a:latin typeface="Segoe UI" panose="020B0502040204020203" pitchFamily="34" charset="0"/>
                <a:cs typeface="Segoe UI" panose="020B0502040204020203" pitchFamily="34" charset="0"/>
              </a:rPr>
              <a:t>sensitive data and its corresponding keys are never seen in plain text in SQL Server</a:t>
            </a:r>
          </a:p>
          <a:p>
            <a:pPr marL="173038" lvl="1" indent="-173038" defTabSz="921738" fontAlgn="base">
              <a:lnSpc>
                <a:spcPct val="90000"/>
              </a:lnSpc>
              <a:spcBef>
                <a:spcPct val="0"/>
              </a:spcBef>
              <a:spcAft>
                <a:spcPts val="606"/>
              </a:spcAft>
              <a:buFont typeface="Arial" panose="020B0604020202020204" pitchFamily="34" charset="0"/>
              <a:buChar char="•"/>
            </a:pPr>
            <a:r>
              <a:rPr lang="en-US" sz="1000">
                <a:latin typeface="Segoe UI" panose="020B0502040204020203" pitchFamily="34" charset="0"/>
                <a:cs typeface="Segoe UI" panose="020B0502040204020203" pitchFamily="34" charset="0"/>
              </a:rPr>
              <a:t>The customer will need</a:t>
            </a:r>
            <a:r>
              <a:rPr lang="en-US" sz="1000" b="1">
                <a:latin typeface="Segoe UI" panose="020B0502040204020203" pitchFamily="34" charset="0"/>
                <a:cs typeface="Segoe UI" panose="020B0502040204020203" pitchFamily="34" charset="0"/>
              </a:rPr>
              <a:t> </a:t>
            </a:r>
            <a:r>
              <a:rPr lang="en-US" sz="1000">
                <a:latin typeface="Segoe UI" panose="020B0502040204020203" pitchFamily="34" charset="0"/>
                <a:cs typeface="Segoe UI" panose="020B0502040204020203" pitchFamily="34" charset="0"/>
              </a:rPr>
              <a:t>to verify in the Azure Portal that the database is encrypted via PowerShell/T-SQL</a:t>
            </a:r>
          </a:p>
          <a:p>
            <a:pPr marL="171450" indent="-171450" rtl="0" eaLnBrk="1" fontAlgn="t"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Encryption-In-Transit technologies:</a:t>
            </a:r>
          </a:p>
          <a:p>
            <a:pPr marL="628650" lvl="1" indent="-171450" rtl="0" eaLnBrk="1" fontAlgn="t"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TLS from Client to Server</a:t>
            </a:r>
          </a:p>
          <a:p>
            <a:pPr marL="628650" lvl="1" indent="-171450" rtl="0" eaLnBrk="1" fontAlgn="t"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TLS = Transport Layer Security</a:t>
            </a:r>
          </a:p>
          <a:p>
            <a:pPr marL="171450"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Encryption at rest technologies: </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TDE for SQL Database. On by default for newly deployed Azure SQL Databases. Note: </a:t>
            </a:r>
            <a:r>
              <a:rPr lang="en-US" sz="1200" b="0" i="0" u="none" strike="noStrike" kern="1200">
                <a:solidFill>
                  <a:schemeClr val="tx1"/>
                </a:solidFill>
                <a:effectLst/>
                <a:ea typeface="+mn-ea"/>
                <a:cs typeface="+mn-cs"/>
              </a:rPr>
              <a:t>TDE needs to be manually enabled for Azure SQL Managed Instance, older databases of Azure SQL Database, or Azure SQL Data Warehouse</a:t>
            </a:r>
            <a:r>
              <a:rPr lang="en-US" sz="1000">
                <a:latin typeface="Segoe UI" panose="020B0502040204020203" pitchFamily="34" charset="0"/>
                <a:cs typeface="Segoe UI" panose="020B0502040204020203" pitchFamily="34" charset="0"/>
              </a:rPr>
              <a:t> </a:t>
            </a:r>
          </a:p>
          <a:p>
            <a:pPr marL="628650" lvl="1"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TDE = Transparent Data Encryption</a:t>
            </a:r>
          </a:p>
          <a:p>
            <a:pPr marL="171450" indent="-171450" rtl="0" eaLnBrk="1" fontAlgn="t"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End-To-End encryption technologies:</a:t>
            </a:r>
          </a:p>
          <a:p>
            <a:pPr marL="628650" lvl="1" indent="-171450" rtl="0" eaLnBrk="1" fontAlgn="auto" latinLnBrk="0" hangingPunct="1">
              <a:buFont typeface="Arial" panose="020B0604020202020204" pitchFamily="34" charset="0"/>
              <a:buChar char="•"/>
            </a:pPr>
            <a:r>
              <a:rPr lang="en-US" sz="1000">
                <a:latin typeface="Segoe UI" panose="020B0502040204020203" pitchFamily="34" charset="0"/>
                <a:cs typeface="Segoe UI" panose="020B0502040204020203" pitchFamily="34" charset="0"/>
              </a:rPr>
              <a:t>Client-side column encryption for SQL Database (library available for download)</a:t>
            </a:r>
          </a:p>
          <a:p>
            <a:endParaRPr lang="en-US"/>
          </a:p>
          <a:p>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67549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Talking Points:</a:t>
            </a:r>
          </a:p>
          <a:p>
            <a:pPr marL="630936" indent="-173736">
              <a:buFont typeface="Arial" panose="020B0604020202020204" pitchFamily="34" charset="0"/>
              <a:buChar char="•"/>
            </a:pPr>
            <a:r>
              <a:rPr lang="en-US" sz="1000" b="1">
                <a:latin typeface="Segoe UI" panose="020B0502040204020203" pitchFamily="34" charset="0"/>
                <a:cs typeface="Segoe UI" panose="020B0502040204020203" pitchFamily="34" charset="0"/>
              </a:rPr>
              <a:t>Fully managed by Azure</a:t>
            </a:r>
          </a:p>
          <a:p>
            <a:pPr marL="1085850" lvl="2" indent="-171450">
              <a:buFont typeface="Arial" panose="020B0604020202020204" pitchFamily="34" charset="0"/>
              <a:buChar char="•"/>
            </a:pPr>
            <a:r>
              <a:rPr lang="en-US" sz="1000">
                <a:latin typeface="Segoe UI" panose="020B0502040204020203" pitchFamily="34" charset="0"/>
                <a:cs typeface="Segoe UI" panose="020B0502040204020203" pitchFamily="34" charset="0"/>
              </a:rPr>
              <a:t>Support for user-managed TDE using Azure Key Vault planned (strict NDA)</a:t>
            </a:r>
          </a:p>
          <a:p>
            <a:pPr marL="628650" lvl="1" indent="-171450" defTabSz="621720">
              <a:spcBef>
                <a:spcPts val="600"/>
              </a:spcBef>
              <a:spcAft>
                <a:spcPts val="600"/>
              </a:spcAft>
              <a:buFont typeface="Arial" panose="020B0604020202020204" pitchFamily="34" charset="0"/>
              <a:buChar char="•"/>
            </a:pPr>
            <a:r>
              <a:rPr lang="en-US" sz="1000" b="1" kern="1200">
                <a:solidFill>
                  <a:schemeClr val="tx1"/>
                </a:solidFill>
                <a:latin typeface="Segoe UI" panose="020B0502040204020203" pitchFamily="34" charset="0"/>
                <a:cs typeface="Segoe UI" panose="020B0502040204020203" pitchFamily="34" charset="0"/>
              </a:rPr>
              <a:t>Total Data Encryption with Always Encrypted for better performance</a:t>
            </a:r>
          </a:p>
          <a:p>
            <a:pPr marL="1085850" lvl="2" indent="-171450" defTabSz="621720">
              <a:spcBef>
                <a:spcPts val="600"/>
              </a:spcBef>
              <a:spcAft>
                <a:spcPts val="600"/>
              </a:spcAft>
              <a:buFont typeface="Arial" panose="020B0604020202020204" pitchFamily="34" charset="0"/>
              <a:buChar char="•"/>
            </a:pPr>
            <a:r>
              <a:rPr lang="en-US" sz="1000" kern="1200">
                <a:solidFill>
                  <a:schemeClr val="tx1"/>
                </a:solidFill>
                <a:latin typeface="Segoe UI" panose="020B0502040204020203" pitchFamily="34" charset="0"/>
                <a:cs typeface="Segoe UI" panose="020B0502040204020203" pitchFamily="34" charset="0"/>
              </a:rPr>
              <a:t>All cert/key management handled by Azure SQL</a:t>
            </a:r>
          </a:p>
          <a:p>
            <a:pPr marL="628650" lvl="1" indent="-171450" defTabSz="621720">
              <a:spcBef>
                <a:spcPts val="600"/>
              </a:spcBef>
              <a:spcAft>
                <a:spcPts val="600"/>
              </a:spcAft>
              <a:buFont typeface="Arial" panose="020B0604020202020204" pitchFamily="34" charset="0"/>
              <a:buChar char="•"/>
            </a:pPr>
            <a:r>
              <a:rPr lang="en-US" sz="1000" b="1" kern="1200">
                <a:solidFill>
                  <a:schemeClr val="tx1"/>
                </a:solidFill>
                <a:latin typeface="Segoe UI" panose="020B0502040204020203" pitchFamily="34" charset="0"/>
                <a:cs typeface="Segoe UI" panose="020B0502040204020203" pitchFamily="34" charset="0"/>
              </a:rPr>
              <a:t>Simple Interface</a:t>
            </a:r>
          </a:p>
          <a:p>
            <a:pPr marL="1085850" lvl="2" indent="-171450" defTabSz="621720">
              <a:spcBef>
                <a:spcPts val="600"/>
              </a:spcBef>
              <a:spcAft>
                <a:spcPts val="600"/>
              </a:spcAft>
              <a:buFont typeface="Arial" panose="020B0604020202020204" pitchFamily="34" charset="0"/>
              <a:buChar char="•"/>
            </a:pPr>
            <a:r>
              <a:rPr lang="en-US" sz="1000" kern="1200">
                <a:solidFill>
                  <a:schemeClr val="tx1"/>
                </a:solidFill>
                <a:latin typeface="Segoe UI" panose="020B0502040204020203" pitchFamily="34" charset="0"/>
                <a:cs typeface="Segoe UI" panose="020B0502040204020203" pitchFamily="34" charset="0"/>
              </a:rPr>
              <a:t>Single SQL Statement/API call to enable/disable</a:t>
            </a:r>
          </a:p>
          <a:p>
            <a:pPr marL="628650" lvl="1" indent="-171450" defTabSz="621720">
              <a:spcBef>
                <a:spcPts val="600"/>
              </a:spcBef>
              <a:spcAft>
                <a:spcPts val="600"/>
              </a:spcAft>
              <a:buFont typeface="Arial" panose="020B0604020202020204" pitchFamily="34" charset="0"/>
              <a:buChar char="•"/>
            </a:pPr>
            <a:r>
              <a:rPr lang="en-US" sz="1000" b="1">
                <a:solidFill>
                  <a:srgbClr val="000000"/>
                </a:solidFill>
                <a:latin typeface="Segoe UI" panose="020B0502040204020203" pitchFamily="34" charset="0"/>
                <a:cs typeface="Segoe UI" panose="020B0502040204020203" pitchFamily="34" charset="0"/>
              </a:rPr>
              <a:t>Predictable Encryption Performance</a:t>
            </a:r>
          </a:p>
          <a:p>
            <a:pPr marL="1085850" lvl="2" indent="-171450" defTabSz="621720">
              <a:spcBef>
                <a:spcPts val="600"/>
              </a:spcBef>
              <a:spcAft>
                <a:spcPts val="600"/>
              </a:spcAft>
              <a:buFont typeface="Arial" panose="020B0604020202020204" pitchFamily="34" charset="0"/>
              <a:buChar char="•"/>
            </a:pPr>
            <a:r>
              <a:rPr lang="en-US" sz="1000" kern="1200">
                <a:solidFill>
                  <a:schemeClr val="tx1"/>
                </a:solidFill>
                <a:latin typeface="Segoe UI" panose="020B0502040204020203" pitchFamily="34" charset="0"/>
                <a:cs typeface="Segoe UI" panose="020B0502040204020203" pitchFamily="34" charset="0"/>
              </a:rPr>
              <a:t>Uses Azure SQL Database’s editions to ensure predictable performance</a:t>
            </a:r>
          </a:p>
          <a:p>
            <a:pPr marL="628650" lvl="1" indent="-171450" defTabSz="621720">
              <a:spcBef>
                <a:spcPts val="600"/>
              </a:spcBef>
              <a:spcAft>
                <a:spcPts val="600"/>
              </a:spcAft>
              <a:buFont typeface="Arial" panose="020B0604020202020204" pitchFamily="34" charset="0"/>
              <a:buChar char="•"/>
            </a:pPr>
            <a:r>
              <a:rPr lang="en-US" sz="1000" b="1">
                <a:solidFill>
                  <a:srgbClr val="000000"/>
                </a:solidFill>
                <a:latin typeface="Segoe UI" panose="020B0502040204020203" pitchFamily="34" charset="0"/>
                <a:cs typeface="Segoe UI" panose="020B0502040204020203" pitchFamily="34" charset="0"/>
              </a:rPr>
              <a:t>AES-NI Hardware Acceleration</a:t>
            </a:r>
          </a:p>
          <a:p>
            <a:pPr marL="1085850" lvl="2" indent="-171450" defTabSz="621720">
              <a:spcBef>
                <a:spcPts val="600"/>
              </a:spcBef>
              <a:spcAft>
                <a:spcPts val="600"/>
              </a:spcAft>
              <a:buFont typeface="Arial" panose="020B0604020202020204" pitchFamily="34" charset="0"/>
              <a:buChar char="•"/>
            </a:pPr>
            <a:r>
              <a:rPr lang="en-US" sz="1000" kern="1200">
                <a:solidFill>
                  <a:schemeClr val="tx1"/>
                </a:solidFill>
                <a:latin typeface="Segoe UI" panose="020B0502040204020203" pitchFamily="34" charset="0"/>
                <a:cs typeface="Segoe UI" panose="020B0502040204020203" pitchFamily="34" charset="0"/>
              </a:rPr>
              <a:t>Intel’s AES-NI support in TDE means better performance and better value</a:t>
            </a:r>
          </a:p>
          <a:p>
            <a:pPr marL="1085850" lvl="2" indent="-171450" defTabSz="621720">
              <a:spcBef>
                <a:spcPts val="600"/>
              </a:spcBef>
              <a:spcAft>
                <a:spcPts val="600"/>
              </a:spcAft>
              <a:buFont typeface="Arial" panose="020B0604020202020204" pitchFamily="34" charset="0"/>
              <a:buChar char="•"/>
            </a:pPr>
            <a:endParaRPr lang="en-US" sz="1000" kern="1200">
              <a:solidFill>
                <a:schemeClr val="tx1"/>
              </a:solidFill>
              <a:latin typeface="Segoe UI" panose="020B0502040204020203" pitchFamily="34" charset="0"/>
              <a:cs typeface="Segoe UI" panose="020B0502040204020203" pitchFamily="34" charset="0"/>
            </a:endParaRPr>
          </a:p>
          <a:p>
            <a:pPr marL="0" lvl="0" indent="0" defTabSz="621720">
              <a:spcBef>
                <a:spcPts val="600"/>
              </a:spcBef>
              <a:spcAft>
                <a:spcPts val="600"/>
              </a:spcAft>
              <a:buFont typeface="Arial" panose="020B0604020202020204" pitchFamily="34" charset="0"/>
              <a:buNone/>
            </a:pPr>
            <a:r>
              <a:rPr lang="en-US" sz="1000" kern="1200">
                <a:solidFill>
                  <a:schemeClr val="tx1"/>
                </a:solidFill>
                <a:latin typeface="Segoe UI" panose="020B0502040204020203" pitchFamily="34" charset="0"/>
                <a:cs typeface="Segoe UI" panose="020B0502040204020203" pitchFamily="34" charset="0"/>
              </a:rPr>
              <a:t>Reference: https://docs.microsoft.com/en-us/azure/sql-database/transparent-data-encryption-byok-azure-sql?view=sql-server-2017</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0" cap="none" spc="0" normalizeH="0" baseline="0" noProof="0" smtClean="0">
                <a:ln>
                  <a:noFill/>
                </a:ln>
                <a:solidFill>
                  <a:sysClr val="windowText" lastClr="00000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2187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1">
                <a:effectLst/>
                <a:latin typeface="Segoe UI" panose="020B0502040204020203" pitchFamily="34" charset="0"/>
                <a:cs typeface="Segoe UI" panose="020B0502040204020203" pitchFamily="34" charset="0"/>
              </a:rPr>
              <a:t>Objective: </a:t>
            </a:r>
            <a:r>
              <a:rPr lang="en-US" sz="1000" b="0" i="0" kern="1200">
                <a:solidFill>
                  <a:schemeClr val="tx1"/>
                </a:solidFill>
                <a:effectLst/>
                <a:latin typeface="Segoe UI" panose="020B0502040204020203" pitchFamily="34" charset="0"/>
                <a:cs typeface="Segoe UI" panose="020B0502040204020203" pitchFamily="34" charset="0"/>
              </a:rPr>
              <a:t>Always Encrypted is a feature designed to protect sensitive data, such as credit card numbers or national identification numbers (US Social Security numbers), stored in Azure SQL Database or SQL Server databases. </a:t>
            </a:r>
          </a:p>
          <a:p>
            <a:endParaRPr lang="en-US" sz="1000" b="0" i="0" kern="1200">
              <a:solidFill>
                <a:schemeClr val="tx1"/>
              </a:solidFill>
              <a:effectLst/>
              <a:latin typeface="Segoe UI" panose="020B0502040204020203" pitchFamily="34" charset="0"/>
              <a:cs typeface="Segoe UI" panose="020B0502040204020203" pitchFamily="34" charset="0"/>
            </a:endParaRPr>
          </a:p>
          <a:p>
            <a:r>
              <a:rPr lang="en-US" sz="1000" b="1">
                <a:effectLst/>
                <a:latin typeface="Segoe UI" panose="020B0502040204020203" pitchFamily="34" charset="0"/>
                <a:cs typeface="Segoe UI" panose="020B0502040204020203" pitchFamily="34" charset="0"/>
              </a:rPr>
              <a:t>Talking Points:</a:t>
            </a:r>
            <a:endParaRPr lang="en-US" sz="1000" b="0" i="0" kern="1200">
              <a:solidFill>
                <a:schemeClr val="tx1"/>
              </a:solidFill>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Always Encrypted allows clients to encrypt sensitive data inside client applications and never reveal the encryption keys to the database engine (SQL Database or SQL Server). As a result, Always Encrypted provides a separation between those who own the data (and can view it) and those who manage the data (but should have no access). By ensuring</a:t>
            </a:r>
            <a:br>
              <a:rPr lang="en-US" sz="1000" b="0" i="0" kern="1200">
                <a:solidFill>
                  <a:schemeClr val="tx1"/>
                </a:solidFill>
                <a:effectLst/>
                <a:latin typeface="Segoe UI" panose="020B0502040204020203" pitchFamily="34" charset="0"/>
                <a:cs typeface="Segoe UI" panose="020B0502040204020203" pitchFamily="34" charset="0"/>
              </a:rPr>
            </a:br>
            <a:r>
              <a:rPr lang="en-US" sz="1000" b="0" i="0" kern="1200">
                <a:solidFill>
                  <a:schemeClr val="tx1"/>
                </a:solidFill>
                <a:effectLst/>
                <a:latin typeface="Segoe UI" panose="020B0502040204020203" pitchFamily="34" charset="0"/>
                <a:cs typeface="Segoe UI" panose="020B0502040204020203" pitchFamily="34" charset="0"/>
              </a:rPr>
              <a:t>on-premises database administrators, cloud database operators, or other high-privileged, but unauthorized users, cannot access the encrypted data, Always Encrypted enables customers to confidently store sensitive data outside of their direct control. This allows organizations to encrypt data at rest and in use for storage in Azure, to enable delegation of on-premises database administration to third parties, or to reduce security clearance requirements for their own DBA staff.</a:t>
            </a:r>
          </a:p>
          <a:p>
            <a:pPr marL="171450" indent="-171450">
              <a:buFont typeface="Arial" panose="020B0604020202020204" pitchFamily="34" charset="0"/>
              <a:buChar char="•"/>
            </a:pPr>
            <a:r>
              <a:rPr lang="en-US" sz="1000" b="0" i="0" kern="1200">
                <a:solidFill>
                  <a:schemeClr val="tx1"/>
                </a:solidFill>
                <a:effectLst/>
                <a:latin typeface="Segoe UI" panose="020B0502040204020203" pitchFamily="34" charset="0"/>
                <a:cs typeface="Segoe UI" panose="020B0502040204020203" pitchFamily="34" charset="0"/>
              </a:rPr>
              <a:t>Always Encrypted makes encryption transparent to applications. An Always Encrypted-enabled driver installed on the client computer achieves this by automatically encrypting and decrypting sensitive data in the client application. The driver encrypts the data in sensitive columns before passing the data to the database </a:t>
            </a:r>
            <a:r>
              <a:rPr lang="en-US" sz="1000">
                <a:latin typeface="Segoe UI" panose="020B0502040204020203" pitchFamily="34" charset="0"/>
                <a:cs typeface="Segoe UI" panose="020B0502040204020203" pitchFamily="34" charset="0"/>
              </a:rPr>
              <a:t>e</a:t>
            </a:r>
            <a:r>
              <a:rPr lang="en-US" sz="1000" b="0" i="0" kern="1200">
                <a:solidFill>
                  <a:schemeClr val="tx1"/>
                </a:solidFill>
                <a:effectLst/>
                <a:latin typeface="Segoe UI" panose="020B0502040204020203" pitchFamily="34" charset="0"/>
                <a:cs typeface="Segoe UI" panose="020B0502040204020203" pitchFamily="34" charset="0"/>
              </a:rPr>
              <a:t>ngine, and automatically rewrites queries so that the semantics to the application are preserved. Similarly, the driver transparently decrypts data, stored in encrypted database columns, contained in query results.</a:t>
            </a: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635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effectLst/>
                <a:latin typeface="Segoe UI" panose="020B0502040204020203" pitchFamily="34" charset="0"/>
                <a:cs typeface="Segoe UI" panose="020B0502040204020203" pitchFamily="34" charset="0"/>
              </a:rPr>
              <a:t>Objective:  </a:t>
            </a:r>
            <a:r>
              <a:rPr lang="en-US" sz="1000" kern="1200">
                <a:solidFill>
                  <a:schemeClr val="tx1"/>
                </a:solidFill>
                <a:effectLst/>
                <a:latin typeface="Segoe UI" panose="020B0502040204020203" pitchFamily="34" charset="0"/>
                <a:cs typeface="Segoe UI" panose="020B0502040204020203" pitchFamily="34" charset="0"/>
              </a:rPr>
              <a:t>Always Encrypted-enabled driver installed on the client computer achieves this by automatically encrypting and decrypting sensitive data in the SQL Server client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effectLst/>
              <a:latin typeface="Segoe UI" panose="020B0502040204020203" pitchFamily="34" charset="0"/>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a:effectLst/>
                <a:latin typeface="Segoe UI" panose="020B0502040204020203" pitchFamily="34" charset="0"/>
                <a:cs typeface="Segoe UI" panose="020B0502040204020203" pitchFamily="34" charset="0"/>
              </a:rPr>
              <a:t>Talking Points:</a:t>
            </a:r>
          </a:p>
          <a:p>
            <a:pPr marL="171450"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The driver encrypts the data in sensitive columns before passing the data to SQL Server, and automatically rewrites queries so that the semantics to the application are preserved. Similarly, the driver transparently decrypts data, stored in encrypted database columns, contained in query results. Here are the details on how these feature works</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Users specify individual columns of particular tables to be encrypted</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Once encrypted, the data appears as an encrypted binary blob at all stages within the SQL Server database: on disk, in memory, during computations, and over the network</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Users use a certificate store to save the encryption key. </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Both encryption and decryption are done by the ADO.Net SqlClient driver for .Net 4.6. This driver will require access to the encryption key (via the certificate store, generally) and thereafter will communicate with the SQL Server directly to effect transparent encryption. </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Specifically, when queries are parameterized, SqlClient will handshake with the SQL Server and identify which parameters are encrypted and will manage this process in both directions.</a:t>
            </a:r>
          </a:p>
          <a:p>
            <a:pPr marL="628650" lvl="1" indent="-171450">
              <a:buFont typeface="Arial" panose="020B0604020202020204" pitchFamily="34" charset="0"/>
              <a:buChar char="•"/>
            </a:pPr>
            <a:r>
              <a:rPr lang="en-US" sz="1000" kern="1200">
                <a:solidFill>
                  <a:schemeClr val="tx1"/>
                </a:solidFill>
                <a:effectLst/>
                <a:latin typeface="Segoe UI" panose="020B0502040204020203" pitchFamily="34" charset="0"/>
                <a:cs typeface="Segoe UI" panose="020B0502040204020203" pitchFamily="34" charset="0"/>
              </a:rPr>
              <a:t>Example: the client code specifies a select statement with the parameter “where SSN = @SSN” and provides the parameter value “@SSN=’123-45-6789′” and the driver itself intercepts the parameter value and properly encrypts it</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440A7F1-1D53-4645-8AB9-46355AEB7888}" type="slidenum">
              <a:rPr kumimoji="0" lang="en-US" sz="18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47070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7001734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ext option 2">
    <p:spTree>
      <p:nvGrpSpPr>
        <p:cNvPr id="1" name=""/>
        <p:cNvGrpSpPr/>
        <p:nvPr/>
      </p:nvGrpSpPr>
      <p:grpSpPr>
        <a:xfrm>
          <a:off x="0" y="0"/>
          <a:ext cx="0" cy="0"/>
          <a:chOff x="0" y="0"/>
          <a:chExt cx="0" cy="0"/>
        </a:xfrm>
      </p:grpSpPr>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4" name="Text Placeholder 3">
            <a:extLst>
              <a:ext uri="{FF2B5EF4-FFF2-40B4-BE49-F238E27FC236}">
                <a16:creationId xmlns:a16="http://schemas.microsoft.com/office/drawing/2014/main" id="{B0C9936F-026B-4C33-AC17-6CD102EEB941}"/>
              </a:ext>
            </a:extLst>
          </p:cNvPr>
          <p:cNvSpPr>
            <a:spLocks noGrp="1"/>
          </p:cNvSpPr>
          <p:nvPr>
            <p:ph type="body" sz="quarter" idx="14"/>
          </p:nvPr>
        </p:nvSpPr>
        <p:spPr>
          <a:xfrm>
            <a:off x="455995" y="1387201"/>
            <a:ext cx="3391075" cy="1908215"/>
          </a:xfrm>
        </p:spPr>
        <p:txBody>
          <a:bodyPr/>
          <a:lstStyle>
            <a:lvl1pPr>
              <a:spcBef>
                <a:spcPts val="1200"/>
              </a:spcBef>
              <a:spcAft>
                <a:spcPts val="600"/>
              </a:spcAft>
              <a:defRPr lang="en-US" sz="1800" b="0" kern="1200" spc="0" baseline="0" dirty="0" smtClean="0">
                <a:solidFill>
                  <a:schemeClr val="tx2"/>
                </a:solidFill>
                <a:latin typeface="+mj-lt"/>
                <a:ea typeface="+mn-ea"/>
                <a:cs typeface="+mn-cs"/>
              </a:defRPr>
            </a:lvl1pPr>
            <a:lvl2pPr>
              <a:spcAft>
                <a:spcPts val="600"/>
              </a:spcAft>
              <a:defRPr sz="1600"/>
            </a:lvl2pPr>
            <a:lvl3pPr>
              <a:spcBef>
                <a:spcPts val="1200"/>
              </a:spcBef>
              <a:defRPr sz="1600"/>
            </a:lvl3pPr>
            <a:lvl4pPr>
              <a:spcBef>
                <a:spcPts val="600"/>
              </a:spcBef>
              <a:defRPr sz="1600"/>
            </a:lvl4pPr>
            <a:lvl5pPr>
              <a:spcBef>
                <a:spcPts val="600"/>
              </a:spcBef>
              <a:defRPr sz="1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9B8A7558-9AEC-48A6-BB48-2A661F88030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3432192"/>
      </p:ext>
    </p:extLst>
  </p:cSld>
  <p:clrMapOvr>
    <a:masterClrMapping/>
  </p:clrMapOvr>
  <p:transition>
    <p:fade/>
  </p:transition>
  <p:extLst>
    <p:ext uri="{DCECCB84-F9BA-43D5-87BE-67443E8EF086}">
      <p15:sldGuideLst xmlns:p15="http://schemas.microsoft.com/office/powerpoint/2012/main">
        <p15:guide id="1" orient="horz" pos="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7A7F2F10-6DF6-4C66-9435-E3E0A15D70C1}"/>
              </a:ext>
            </a:extLst>
          </p:cNvPr>
          <p:cNvSpPr>
            <a:spLocks noGrp="1"/>
          </p:cNvSpPr>
          <p:nvPr>
            <p:ph type="title"/>
          </p:nvPr>
        </p:nvSpPr>
        <p:spPr>
          <a:xfrm>
            <a:off x="455994" y="300001"/>
            <a:ext cx="11306469" cy="813819"/>
          </a:xfrm>
        </p:spPr>
        <p:txBody>
          <a:bodyPr/>
          <a:lstStyle/>
          <a:p>
            <a:r>
              <a:rPr lang="en-US"/>
              <a:t>Click to edit Master title style</a:t>
            </a:r>
          </a:p>
        </p:txBody>
      </p:sp>
    </p:spTree>
    <p:extLst>
      <p:ext uri="{BB962C8B-B14F-4D97-AF65-F5344CB8AC3E}">
        <p14:creationId xmlns:p14="http://schemas.microsoft.com/office/powerpoint/2010/main" val="15954325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4" name="Text Placeholder 3">
            <a:extLst>
              <a:ext uri="{FF2B5EF4-FFF2-40B4-BE49-F238E27FC236}">
                <a16:creationId xmlns:a16="http://schemas.microsoft.com/office/drawing/2014/main" id="{39917E53-23F9-44AE-AC26-FDEBA2A77AD5}"/>
              </a:ext>
            </a:extLst>
          </p:cNvPr>
          <p:cNvSpPr>
            <a:spLocks noGrp="1"/>
          </p:cNvSpPr>
          <p:nvPr>
            <p:ph type="body" sz="quarter" idx="10"/>
          </p:nvPr>
        </p:nvSpPr>
        <p:spPr>
          <a:xfrm>
            <a:off x="465138" y="1023938"/>
            <a:ext cx="11380787" cy="492443"/>
          </a:xfrm>
        </p:spPr>
        <p:txBody>
          <a:bodyPr/>
          <a:lstStyle>
            <a:lvl1pPr>
              <a:defRPr lang="en-US" sz="2000" kern="1200" spc="0" baseline="0" dirty="0" smtClean="0">
                <a:solidFill>
                  <a:schemeClr val="tx2"/>
                </a:solidFill>
                <a:latin typeface="+mj-lt"/>
                <a:ea typeface="+mn-ea"/>
                <a:cs typeface="+mn-cs"/>
              </a:defRPr>
            </a:lvl1pPr>
          </a:lstStyle>
          <a:p>
            <a:pPr lvl="0"/>
            <a:r>
              <a:rPr lang="en-US"/>
              <a:t>Click to edit Master text styles</a:t>
            </a:r>
          </a:p>
        </p:txBody>
      </p:sp>
      <p:sp>
        <p:nvSpPr>
          <p:cNvPr id="6" name="Title 5">
            <a:extLst>
              <a:ext uri="{FF2B5EF4-FFF2-40B4-BE49-F238E27FC236}">
                <a16:creationId xmlns:a16="http://schemas.microsoft.com/office/drawing/2014/main" id="{47249C30-AFD8-4FF3-BFE1-7C201A09618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61698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636D04-C8DC-48B9-90EB-1F30F4E5DA32}"/>
              </a:ext>
            </a:extLst>
          </p:cNvPr>
          <p:cNvSpPr/>
          <p:nvPr userDrawn="1"/>
        </p:nvSpPr>
        <p:spPr bwMode="auto">
          <a:xfrm>
            <a:off x="-1" y="0"/>
            <a:ext cx="4728411"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5996" y="2123203"/>
            <a:ext cx="3658804" cy="795089"/>
          </a:xfrm>
        </p:spPr>
        <p:txBody>
          <a:bodyPr wrap="square" lIns="0" tIns="0" rIns="0" bIns="0">
            <a:spAutoFit/>
          </a:bodyPr>
          <a:lstStyle>
            <a:lvl1pPr>
              <a:lnSpc>
                <a:spcPts val="3137"/>
              </a:lnSpc>
              <a:defRPr sz="2745">
                <a:solidFill>
                  <a:schemeClr val="bg1"/>
                </a:solidFill>
              </a:defRPr>
            </a:lvl1pPr>
          </a:lstStyle>
          <a:p>
            <a:r>
              <a:rPr lang="en-US"/>
              <a:t>Heading Segoe UI </a:t>
            </a:r>
            <a:r>
              <a:rPr lang="en-US" err="1"/>
              <a:t>Semibold</a:t>
            </a:r>
            <a:r>
              <a:rPr lang="en-US"/>
              <a:t> 28/32</a:t>
            </a:r>
          </a:p>
        </p:txBody>
      </p:sp>
      <p:sp>
        <p:nvSpPr>
          <p:cNvPr id="5" name="Text Placeholder 4"/>
          <p:cNvSpPr>
            <a:spLocks noGrp="1"/>
          </p:cNvSpPr>
          <p:nvPr>
            <p:ph type="body" sz="quarter" idx="11" hasCustomPrompt="1"/>
          </p:nvPr>
        </p:nvSpPr>
        <p:spPr>
          <a:xfrm>
            <a:off x="455995" y="3151388"/>
            <a:ext cx="3658805" cy="443839"/>
          </a:xfrm>
        </p:spPr>
        <p:txBody>
          <a:bodyPr lIns="0" tIns="0" rIns="0" bIns="0"/>
          <a:lstStyle>
            <a:lvl1pPr marL="0" indent="0">
              <a:lnSpc>
                <a:spcPts val="1765"/>
              </a:lnSpc>
              <a:spcBef>
                <a:spcPts val="0"/>
              </a:spcBef>
              <a:buNone/>
              <a:defRPr sz="1372" b="0" spc="0">
                <a:solidFill>
                  <a:schemeClr val="bg1"/>
                </a:solidFill>
                <a:latin typeface="+mj-lt"/>
              </a:defRPr>
            </a:lvl1pPr>
            <a:lvl2pPr marL="0" indent="0">
              <a:lnSpc>
                <a:spcPts val="1765"/>
              </a:lnSpc>
              <a:spcBef>
                <a:spcPts val="0"/>
              </a:spcBef>
              <a:buNone/>
              <a:defRPr sz="1372" spc="0">
                <a:solidFill>
                  <a:schemeClr val="bg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solidFill>
              </a:rPr>
              <a:t>© Microsoft Corporation                                                                                  </a:t>
            </a:r>
            <a:r>
              <a:rPr lang="en-US">
                <a:solidFill>
                  <a:schemeClr val="bg1">
                    <a:lumMod val="65000"/>
                  </a:schemeClr>
                </a:solidFill>
              </a:rPr>
              <a:t>								                                Azure </a:t>
            </a:r>
          </a:p>
        </p:txBody>
      </p:sp>
    </p:spTree>
    <p:extLst>
      <p:ext uri="{BB962C8B-B14F-4D97-AF65-F5344CB8AC3E}">
        <p14:creationId xmlns:p14="http://schemas.microsoft.com/office/powerpoint/2010/main" val="198625292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ext option 2">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11306469"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7E249E44-FFCF-444C-B4D6-8DA87E939B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15072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1383320"/>
            <a:ext cx="5381243" cy="661720"/>
          </a:xfrm>
        </p:spPr>
        <p:txBody>
          <a:bodyPr lIns="0" tIns="0" rIns="0" bIns="0"/>
          <a:lstStyle>
            <a:lvl1pPr marL="0" indent="0">
              <a:lnSpc>
                <a:spcPts val="1765"/>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marL="0" marR="0" lvl="1" indent="0" algn="l" defTabSz="914367" rtl="0" eaLnBrk="1" fontAlgn="auto" latinLnBrk="0" hangingPunct="1">
              <a:lnSpc>
                <a:spcPct val="100000"/>
              </a:lnSpc>
              <a:spcBef>
                <a:spcPts val="0"/>
              </a:spcBef>
              <a:spcAft>
                <a:spcPts val="600"/>
              </a:spcAft>
              <a:buClrTx/>
              <a:buSzPct val="90000"/>
              <a:buFont typeface="Wingdings" panose="05000000000000000000" pitchFamily="2" charset="2"/>
              <a:buNone/>
              <a:tabLst/>
            </a:pPr>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a:t>
            </a:r>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6354763" y="1383320"/>
            <a:ext cx="5407701" cy="446276"/>
          </a:xfrm>
        </p:spPr>
        <p:txBody>
          <a:bodyPr lIns="0" tIns="0" rIns="0" bIns="0"/>
          <a:lstStyle>
            <a:lvl1pPr marL="0" indent="0">
              <a:lnSpc>
                <a:spcPts val="1765"/>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marL="0" marR="0" lvl="1" indent="0" algn="l" defTabSz="914367" rtl="0" eaLnBrk="1" fontAlgn="auto" latinLnBrk="0" hangingPunct="1">
              <a:lnSpc>
                <a:spcPct val="100000"/>
              </a:lnSpc>
              <a:spcBef>
                <a:spcPts val="0"/>
              </a:spcBef>
              <a:spcAft>
                <a:spcPts val="600"/>
              </a:spcAft>
              <a:buClrTx/>
              <a:buSzPct val="90000"/>
              <a:buFont typeface="Wingdings" panose="05000000000000000000" pitchFamily="2" charset="2"/>
              <a:buNone/>
              <a:tabLst/>
            </a:pPr>
            <a:r>
              <a:rPr lang="en-US"/>
              <a:t>Body copy Segoe Regular 14/18. </a:t>
            </a:r>
            <a:r>
              <a:rPr lang="en-US" err="1"/>
              <a:t>Cavorest</a:t>
            </a:r>
            <a:r>
              <a:rPr lang="en-US"/>
              <a:t> a </a:t>
            </a:r>
            <a:r>
              <a:rPr lang="en-US" err="1"/>
              <a:t>aut</a:t>
            </a:r>
            <a:r>
              <a:rPr lang="en-US"/>
              <a:t> arum </a:t>
            </a:r>
            <a:r>
              <a:rPr lang="en-US" err="1"/>
              <a:t>quam</a:t>
            </a:r>
            <a:r>
              <a:rPr lang="en-US"/>
              <a:t> id eat</a:t>
            </a:r>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3F8F1D15-8DA1-4BC9-B00B-C2802761BC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0284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55996" y="3167818"/>
            <a:ext cx="2209038"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730354" y="3167818"/>
            <a:ext cx="2209038"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5004712" y="3167818"/>
            <a:ext cx="2209038"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7279070" y="3167818"/>
            <a:ext cx="2209038"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9553426" y="3167818"/>
            <a:ext cx="2209038"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AB440CEE-08A4-4AA6-B180-C2DFA5E7494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383816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6861436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14875470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3058948"/>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2293838"/>
            <a:ext cx="4822951" cy="287771"/>
          </a:xfrm>
        </p:spPr>
        <p:txBody>
          <a:bodyPr wrap="square" lIns="0" tIns="0" rIns="0" bIns="0" anchor="b" anchorCtr="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
        <p:nvSpPr>
          <p:cNvPr id="3" name="Title 2">
            <a:extLst>
              <a:ext uri="{FF2B5EF4-FFF2-40B4-BE49-F238E27FC236}">
                <a16:creationId xmlns:a16="http://schemas.microsoft.com/office/drawing/2014/main" id="{D7A3CEF4-1427-4F11-B924-ABA1E8DF7867}"/>
              </a:ext>
            </a:extLst>
          </p:cNvPr>
          <p:cNvSpPr>
            <a:spLocks noGrp="1"/>
          </p:cNvSpPr>
          <p:nvPr>
            <p:ph type="title"/>
          </p:nvPr>
        </p:nvSpPr>
        <p:spPr>
          <a:xfrm>
            <a:off x="455994" y="556381"/>
            <a:ext cx="5482893" cy="813819"/>
          </a:xfrm>
        </p:spPr>
        <p:txBody>
          <a:bodyPr/>
          <a:lstStyle/>
          <a:p>
            <a:r>
              <a:rPr lang="en-US"/>
              <a:t>Click to edit Master title style</a:t>
            </a:r>
          </a:p>
        </p:txBody>
      </p:sp>
    </p:spTree>
    <p:extLst>
      <p:ext uri="{BB962C8B-B14F-4D97-AF65-F5344CB8AC3E}">
        <p14:creationId xmlns:p14="http://schemas.microsoft.com/office/powerpoint/2010/main" val="378124401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Azure</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14643284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741559"/>
            <a:ext cx="4822951" cy="287771"/>
          </a:xfrm>
        </p:spPr>
        <p:txBody>
          <a:bodyPr wrap="square" lIns="0" tIns="0" rIns="0" bIns="0" anchor="b" anchorCtr="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
        <p:nvSpPr>
          <p:cNvPr id="3" name="Title 2">
            <a:extLst>
              <a:ext uri="{FF2B5EF4-FFF2-40B4-BE49-F238E27FC236}">
                <a16:creationId xmlns:a16="http://schemas.microsoft.com/office/drawing/2014/main" id="{DC1E310F-F38A-42D9-94F6-F272E14A0178}"/>
              </a:ext>
            </a:extLst>
          </p:cNvPr>
          <p:cNvSpPr>
            <a:spLocks noGrp="1"/>
          </p:cNvSpPr>
          <p:nvPr>
            <p:ph type="title"/>
          </p:nvPr>
        </p:nvSpPr>
        <p:spPr>
          <a:xfrm>
            <a:off x="455995" y="556381"/>
            <a:ext cx="5520600" cy="813819"/>
          </a:xfrm>
        </p:spPr>
        <p:txBody>
          <a:bodyPr/>
          <a:lstStyle/>
          <a:p>
            <a:r>
              <a:rPr lang="en-US"/>
              <a:t>Click to edit Master title style</a:t>
            </a:r>
          </a:p>
        </p:txBody>
      </p:sp>
    </p:spTree>
    <p:extLst>
      <p:ext uri="{BB962C8B-B14F-4D97-AF65-F5344CB8AC3E}">
        <p14:creationId xmlns:p14="http://schemas.microsoft.com/office/powerpoint/2010/main" val="3993948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143759"/>
            <a:ext cx="5310491" cy="3129062"/>
          </a:xfrm>
        </p:spPr>
        <p:txBody>
          <a:bodyPr lIns="0" tIns="0" rIns="0" bIns="0"/>
          <a:lstStyle>
            <a:lvl1pPr marL="0" indent="0">
              <a:lnSpc>
                <a:spcPts val="1765"/>
              </a:lnSpc>
              <a:spcBef>
                <a:spcPts val="1176"/>
              </a:spcBef>
              <a:buNone/>
              <a:defRPr lang="en-US" sz="20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600">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
        <p:nvSpPr>
          <p:cNvPr id="6" name="Title 5">
            <a:extLst>
              <a:ext uri="{FF2B5EF4-FFF2-40B4-BE49-F238E27FC236}">
                <a16:creationId xmlns:a16="http://schemas.microsoft.com/office/drawing/2014/main" id="{1D0DDFBA-5274-480A-89A3-1DA57A1E04EB}"/>
              </a:ext>
            </a:extLst>
          </p:cNvPr>
          <p:cNvSpPr>
            <a:spLocks noGrp="1"/>
          </p:cNvSpPr>
          <p:nvPr>
            <p:ph type="title"/>
          </p:nvPr>
        </p:nvSpPr>
        <p:spPr>
          <a:xfrm>
            <a:off x="455994" y="556381"/>
            <a:ext cx="5461059" cy="813819"/>
          </a:xfrm>
        </p:spPr>
        <p:txBody>
          <a:bodyPr/>
          <a:lstStyle/>
          <a:p>
            <a:r>
              <a:rPr lang="en-US"/>
              <a:t>Click to edit Master title style</a:t>
            </a:r>
          </a:p>
        </p:txBody>
      </p:sp>
    </p:spTree>
    <p:extLst>
      <p:ext uri="{BB962C8B-B14F-4D97-AF65-F5344CB8AC3E}">
        <p14:creationId xmlns:p14="http://schemas.microsoft.com/office/powerpoint/2010/main" val="1060914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13438770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27364038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no bann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658C16-FB2E-4C1C-A560-7B9ECF96906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61A742CA-E96E-4124-AC0E-B60A167D6FB3}"/>
              </a:ext>
            </a:extLst>
          </p:cNvPr>
          <p:cNvSpPr>
            <a:spLocks noGrp="1"/>
          </p:cNvSpPr>
          <p:nvPr>
            <p:ph type="ftr" sz="quarter" idx="10"/>
          </p:nvPr>
        </p:nvSpPr>
        <p:spPr/>
        <p:txBody>
          <a:bodyPr/>
          <a:lstStyle/>
          <a:p>
            <a:pPr algn="l"/>
            <a:r>
              <a:rPr lang="en-US"/>
              <a:t>Microsoft Confidential</a:t>
            </a:r>
          </a:p>
        </p:txBody>
      </p:sp>
    </p:spTree>
    <p:extLst>
      <p:ext uri="{BB962C8B-B14F-4D97-AF65-F5344CB8AC3E}">
        <p14:creationId xmlns:p14="http://schemas.microsoft.com/office/powerpoint/2010/main" val="7881348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5146331" cy="1107996"/>
          </a:xfrm>
          <a:prstGeom prst="rect">
            <a:avLst/>
          </a:prstGeom>
        </p:spPr>
        <p:txBody>
          <a:bodyPr anchor="ctr">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a:prstGeom prst="rect">
            <a:avLst/>
          </a:prstGeo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06293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5" name="Text Placeholder 4">
            <a:extLst>
              <a:ext uri="{FF2B5EF4-FFF2-40B4-BE49-F238E27FC236}">
                <a16:creationId xmlns:a16="http://schemas.microsoft.com/office/drawing/2014/main" id="{030D5CD1-3DDD-495F-BE41-0AC40481809D}"/>
              </a:ext>
            </a:extLst>
          </p:cNvPr>
          <p:cNvSpPr>
            <a:spLocks noGrp="1"/>
          </p:cNvSpPr>
          <p:nvPr>
            <p:ph type="body" sz="quarter" idx="11"/>
          </p:nvPr>
        </p:nvSpPr>
        <p:spPr>
          <a:xfrm>
            <a:off x="492488" y="2732715"/>
            <a:ext cx="3657600" cy="898708"/>
          </a:xfrm>
        </p:spPr>
        <p:txBody>
          <a:bodyPr/>
          <a:lstStyle>
            <a:lvl1pPr marL="0" indent="0" algn="ctr">
              <a:buNone/>
              <a:defRPr sz="2000" b="1">
                <a:solidFill>
                  <a:srgbClr val="0078D4"/>
                </a:solidFill>
              </a:defRPr>
            </a:lvl1pPr>
            <a:lvl2pPr marL="0" indent="0" algn="ctr">
              <a:buNone/>
              <a:defRPr sz="1800">
                <a:solidFill>
                  <a:srgbClr val="0078D4"/>
                </a:solidFill>
              </a:defRPr>
            </a:lvl2pPr>
            <a:lvl3pPr marL="0" indent="0" algn="ctr">
              <a:buNone/>
              <a:defRPr sz="1400">
                <a:solidFill>
                  <a:srgbClr val="0078D4"/>
                </a:solidFill>
              </a:defRPr>
            </a:lvl3pPr>
            <a:lvl4pPr marL="0" indent="0" algn="ctr">
              <a:buNone/>
              <a:defRPr sz="1200">
                <a:solidFill>
                  <a:srgbClr val="0078D4"/>
                </a:solidFill>
              </a:defRPr>
            </a:lvl4pPr>
            <a:lvl5pPr marL="0" indent="0" algn="ctr">
              <a:buNone/>
              <a:defRPr sz="1200">
                <a:solidFill>
                  <a:srgbClr val="0078D4"/>
                </a:solidFill>
              </a:defRPr>
            </a:lvl5pPr>
          </a:lstStyle>
          <a:p>
            <a:pPr lvl="0"/>
            <a:r>
              <a:rPr lang="en-US"/>
              <a:t>Click to edit Master text styles</a:t>
            </a:r>
          </a:p>
          <a:p>
            <a:pPr lvl="1"/>
            <a:r>
              <a:rPr lang="en-US"/>
              <a:t>Second level</a:t>
            </a:r>
          </a:p>
          <a:p>
            <a:pPr lvl="2"/>
            <a:r>
              <a:rPr lang="en-US"/>
              <a:t>Third level</a:t>
            </a:r>
          </a:p>
        </p:txBody>
      </p:sp>
      <p:sp>
        <p:nvSpPr>
          <p:cNvPr id="6" name="Text Placeholder 4">
            <a:extLst>
              <a:ext uri="{FF2B5EF4-FFF2-40B4-BE49-F238E27FC236}">
                <a16:creationId xmlns:a16="http://schemas.microsoft.com/office/drawing/2014/main" id="{DF43ACB6-B369-4578-9200-26694DB75A40}"/>
              </a:ext>
            </a:extLst>
          </p:cNvPr>
          <p:cNvSpPr>
            <a:spLocks noGrp="1"/>
          </p:cNvSpPr>
          <p:nvPr>
            <p:ph type="body" sz="quarter" idx="12"/>
          </p:nvPr>
        </p:nvSpPr>
        <p:spPr>
          <a:xfrm>
            <a:off x="4283247" y="2732715"/>
            <a:ext cx="3657600" cy="898708"/>
          </a:xfrm>
        </p:spPr>
        <p:txBody>
          <a:bodyPr/>
          <a:lstStyle>
            <a:lvl1pPr marL="0" indent="0" algn="ctr">
              <a:buNone/>
              <a:defRPr sz="2000" b="1">
                <a:solidFill>
                  <a:srgbClr val="0078D4"/>
                </a:solidFill>
              </a:defRPr>
            </a:lvl1pPr>
            <a:lvl2pPr marL="0" indent="0" algn="ctr">
              <a:buNone/>
              <a:defRPr sz="1800">
                <a:solidFill>
                  <a:srgbClr val="0078D4"/>
                </a:solidFill>
              </a:defRPr>
            </a:lvl2pPr>
            <a:lvl3pPr marL="0" indent="0" algn="ctr">
              <a:buNone/>
              <a:defRPr sz="1400">
                <a:solidFill>
                  <a:srgbClr val="0078D4"/>
                </a:solidFill>
              </a:defRPr>
            </a:lvl3pPr>
            <a:lvl4pPr marL="0" indent="0">
              <a:buNone/>
              <a:defRPr sz="1200"/>
            </a:lvl4pPr>
            <a:lvl5pPr marL="0" indent="0">
              <a:buNone/>
              <a:defRPr sz="1200"/>
            </a:lvl5pPr>
          </a:lstStyle>
          <a:p>
            <a:pPr lvl="0"/>
            <a:r>
              <a:rPr lang="en-US"/>
              <a:t>Click to edit Master text styles</a:t>
            </a:r>
          </a:p>
          <a:p>
            <a:pPr lvl="1"/>
            <a:r>
              <a:rPr lang="en-US"/>
              <a:t>Second level</a:t>
            </a:r>
          </a:p>
          <a:p>
            <a:pPr lvl="2"/>
            <a:r>
              <a:rPr lang="en-US"/>
              <a:t>Third level</a:t>
            </a:r>
          </a:p>
        </p:txBody>
      </p:sp>
      <p:sp>
        <p:nvSpPr>
          <p:cNvPr id="7" name="Text Placeholder 4">
            <a:extLst>
              <a:ext uri="{FF2B5EF4-FFF2-40B4-BE49-F238E27FC236}">
                <a16:creationId xmlns:a16="http://schemas.microsoft.com/office/drawing/2014/main" id="{9602AF1F-3459-4B18-AB4E-EFCD0A724393}"/>
              </a:ext>
            </a:extLst>
          </p:cNvPr>
          <p:cNvSpPr>
            <a:spLocks noGrp="1"/>
          </p:cNvSpPr>
          <p:nvPr>
            <p:ph type="body" sz="quarter" idx="13"/>
          </p:nvPr>
        </p:nvSpPr>
        <p:spPr>
          <a:xfrm>
            <a:off x="8074006" y="2732715"/>
            <a:ext cx="3657600" cy="898708"/>
          </a:xfrm>
        </p:spPr>
        <p:txBody>
          <a:bodyPr/>
          <a:lstStyle>
            <a:lvl1pPr marL="0" indent="0" algn="ctr">
              <a:buNone/>
              <a:defRPr sz="2000" b="1">
                <a:solidFill>
                  <a:srgbClr val="0078D4"/>
                </a:solidFill>
              </a:defRPr>
            </a:lvl1pPr>
            <a:lvl2pPr marL="0" indent="0" algn="ctr">
              <a:buNone/>
              <a:defRPr sz="1800">
                <a:solidFill>
                  <a:srgbClr val="0078D4"/>
                </a:solidFill>
              </a:defRPr>
            </a:lvl2pPr>
            <a:lvl3pPr marL="0" indent="0" algn="ctr">
              <a:buNone/>
              <a:defRPr sz="1400">
                <a:solidFill>
                  <a:srgbClr val="0078D4"/>
                </a:solidFill>
              </a:defRPr>
            </a:lvl3pPr>
            <a:lvl4pPr marL="0" indent="0" algn="ctr">
              <a:buNone/>
              <a:defRPr sz="1200">
                <a:solidFill>
                  <a:srgbClr val="0078D4"/>
                </a:solidFill>
              </a:defRPr>
            </a:lvl4pPr>
            <a:lvl5pPr marL="0" indent="0" algn="ctr">
              <a:buNone/>
              <a:defRPr sz="1200">
                <a:solidFill>
                  <a:srgbClr val="0078D4"/>
                </a:solidFill>
              </a:defRPr>
            </a:lvl5pPr>
          </a:lstStyle>
          <a:p>
            <a:pPr lvl="0"/>
            <a:r>
              <a:rPr lang="en-US"/>
              <a:t>Click to edit Master text styles</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EF08950C-6DE8-4C00-B295-6581ECC340D6}"/>
              </a:ext>
            </a:extLst>
          </p:cNvPr>
          <p:cNvSpPr>
            <a:spLocks noGrp="1"/>
          </p:cNvSpPr>
          <p:nvPr>
            <p:ph type="body" sz="quarter" idx="14"/>
          </p:nvPr>
        </p:nvSpPr>
        <p:spPr>
          <a:xfrm>
            <a:off x="659240" y="3850769"/>
            <a:ext cx="3324096" cy="1434239"/>
          </a:xfrm>
        </p:spPr>
        <p:txBody>
          <a:bodyPr/>
          <a:lstStyle>
            <a:lvl1pPr marL="0" indent="0" algn="ctr">
              <a:spcAft>
                <a:spcPts val="600"/>
              </a:spcAft>
              <a:buNone/>
              <a:defRPr sz="1800"/>
            </a:lvl1pPr>
            <a:lvl2pPr marL="0" indent="0" algn="ctr">
              <a:spcAft>
                <a:spcPts val="600"/>
              </a:spcAft>
              <a:buNone/>
              <a:defRPr sz="1400"/>
            </a:lvl2pPr>
            <a:lvl3pPr marL="0" indent="0" algn="ctr">
              <a:spcAft>
                <a:spcPts val="600"/>
              </a:spcAft>
              <a:buNone/>
              <a:defRPr sz="1100"/>
            </a:lvl3pPr>
            <a:lvl4pPr marL="0" indent="0" algn="ctr">
              <a:spcAft>
                <a:spcPts val="600"/>
              </a:spcAft>
              <a:buNone/>
              <a:defRPr sz="1050"/>
            </a:lvl4pPr>
            <a:lvl5pPr marL="0" indent="0" algn="ctr">
              <a:spcAft>
                <a:spcPts val="600"/>
              </a:spcAft>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6D624B7C-7ABB-44CA-BF48-65CA0629A5A4}"/>
              </a:ext>
            </a:extLst>
          </p:cNvPr>
          <p:cNvSpPr>
            <a:spLocks noGrp="1"/>
          </p:cNvSpPr>
          <p:nvPr>
            <p:ph type="body" sz="quarter" idx="15"/>
          </p:nvPr>
        </p:nvSpPr>
        <p:spPr>
          <a:xfrm>
            <a:off x="4449999" y="3850769"/>
            <a:ext cx="3324096" cy="1434239"/>
          </a:xfrm>
        </p:spPr>
        <p:txBody>
          <a:bodyPr/>
          <a:lstStyle>
            <a:lvl1pPr marL="0" indent="0" algn="ctr">
              <a:spcAft>
                <a:spcPts val="600"/>
              </a:spcAft>
              <a:buNone/>
              <a:defRPr sz="1800"/>
            </a:lvl1pPr>
            <a:lvl2pPr marL="0" indent="0" algn="ctr">
              <a:spcAft>
                <a:spcPts val="600"/>
              </a:spcAft>
              <a:buNone/>
              <a:defRPr sz="1400"/>
            </a:lvl2pPr>
            <a:lvl3pPr marL="0" indent="0" algn="ctr">
              <a:spcAft>
                <a:spcPts val="600"/>
              </a:spcAft>
              <a:buNone/>
              <a:defRPr sz="1100"/>
            </a:lvl3pPr>
            <a:lvl4pPr marL="0" indent="0" algn="ctr">
              <a:spcAft>
                <a:spcPts val="600"/>
              </a:spcAft>
              <a:buNone/>
              <a:defRPr sz="1050"/>
            </a:lvl4pPr>
            <a:lvl5pPr marL="0" indent="0" algn="ctr">
              <a:spcAft>
                <a:spcPts val="600"/>
              </a:spcAft>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E9575C75-3C17-43C3-84AF-A93B42395B8F}"/>
              </a:ext>
            </a:extLst>
          </p:cNvPr>
          <p:cNvSpPr>
            <a:spLocks noGrp="1"/>
          </p:cNvSpPr>
          <p:nvPr>
            <p:ph type="body" sz="quarter" idx="16"/>
          </p:nvPr>
        </p:nvSpPr>
        <p:spPr>
          <a:xfrm>
            <a:off x="8240758" y="3850769"/>
            <a:ext cx="3324096" cy="1434239"/>
          </a:xfrm>
        </p:spPr>
        <p:txBody>
          <a:bodyPr/>
          <a:lstStyle>
            <a:lvl1pPr marL="0" indent="0" algn="ctr">
              <a:spcAft>
                <a:spcPts val="600"/>
              </a:spcAft>
              <a:buNone/>
              <a:defRPr sz="1800"/>
            </a:lvl1pPr>
            <a:lvl2pPr marL="0" indent="0" algn="ctr">
              <a:spcAft>
                <a:spcPts val="600"/>
              </a:spcAft>
              <a:buNone/>
              <a:defRPr sz="1400"/>
            </a:lvl2pPr>
            <a:lvl3pPr marL="0" indent="0" algn="ctr">
              <a:spcAft>
                <a:spcPts val="600"/>
              </a:spcAft>
              <a:buNone/>
              <a:defRPr sz="1100"/>
            </a:lvl3pPr>
            <a:lvl4pPr marL="0" indent="0" algn="ctr">
              <a:spcAft>
                <a:spcPts val="600"/>
              </a:spcAft>
              <a:buNone/>
              <a:defRPr sz="1050"/>
            </a:lvl4pPr>
            <a:lvl5pPr marL="0" indent="0" algn="ctr">
              <a:spcAft>
                <a:spcPts val="600"/>
              </a:spcAft>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2186248"/>
      </p:ext>
    </p:extLst>
  </p:cSld>
  <p:clrMapOvr>
    <a:masterClrMapping/>
  </p:clrMapOvr>
  <p:transition>
    <p:fade/>
  </p:transition>
  <p:hf sldNum="0"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199417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E89494-5428-42B3-AFAB-87BD7B0E7A1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440923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586390" y="1434369"/>
            <a:ext cx="4133088" cy="898708"/>
          </a:xfrm>
        </p:spPr>
        <p:txBody>
          <a:bodyPr wrap="square">
            <a:spAutoFit/>
          </a:bodyPr>
          <a:lstStyle>
            <a:lvl1pPr marL="0" indent="0">
              <a:spcBef>
                <a:spcPts val="600"/>
              </a:spcBef>
              <a:buNone/>
              <a:defRPr sz="2000">
                <a:latin typeface="+mj-lt"/>
              </a:defRPr>
            </a:lvl1pPr>
            <a:lvl2pPr marL="0" indent="0">
              <a:buNone/>
              <a:defRPr sz="1800"/>
            </a:lvl2pPr>
            <a:lvl3pPr marL="171450" indent="-171450">
              <a:buFont typeface="Arial" panose="020B0604020202020204" pitchFamily="34" charset="0"/>
              <a:buChar char="•"/>
              <a:defRPr sz="1400"/>
            </a:lvl3pPr>
            <a:lvl4pPr marL="0" indent="0">
              <a:buNone/>
              <a:defRPr sz="1100"/>
            </a:lvl4pPr>
            <a:lvl5pPr marL="0" indent="0">
              <a:buNone/>
              <a:defRPr sz="1100"/>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588263" y="457200"/>
            <a:ext cx="8241412" cy="553998"/>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10010775" y="474595"/>
            <a:ext cx="1887538" cy="738664"/>
          </a:xfrm>
        </p:spPr>
        <p:txBody>
          <a:bodyPr wrap="square" lIns="91440" tIns="45720" rIns="91440" bIns="45720">
            <a:spAutoFit/>
          </a:bodyPr>
          <a:lstStyle>
            <a:lvl1pPr marL="0" indent="0">
              <a:spcBef>
                <a:spcPts val="0"/>
              </a:spcBef>
              <a:buNone/>
              <a:defRPr lang="en-US" sz="140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24114424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Azure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33369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3 ">
    <p:bg>
      <p:bgPr>
        <a:solidFill>
          <a:schemeClr val="accent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A71BB6-F859-47F0-8089-7E15D0CF3F0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62E1F2A3-4341-41BD-AF2C-0887F171CFED}"/>
              </a:ext>
            </a:extLst>
          </p:cNvPr>
          <p:cNvSpPr/>
          <p:nvPr userDrawn="1"/>
        </p:nvSpPr>
        <p:spPr bwMode="auto">
          <a:xfrm>
            <a:off x="2" y="0"/>
            <a:ext cx="9068831" cy="6858000"/>
          </a:xfrm>
          <a:prstGeom prst="rect">
            <a:avLst/>
          </a:prstGeom>
          <a:gradFill flip="none" rotWithShape="1">
            <a:gsLst>
              <a:gs pos="0">
                <a:schemeClr val="accent1">
                  <a:lumMod val="5000"/>
                  <a:lumOff val="95000"/>
                  <a:alpha val="94000"/>
                </a:schemeClr>
              </a:gs>
              <a:gs pos="55800">
                <a:srgbClr val="FFFFFF">
                  <a:alpha val="60000"/>
                </a:srgb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Azure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580217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DB000-615B-44EA-AB2D-2E3D6F38CD0C}"/>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26" name="Rectangle 25">
            <a:extLst>
              <a:ext uri="{FF2B5EF4-FFF2-40B4-BE49-F238E27FC236}">
                <a16:creationId xmlns:a16="http://schemas.microsoft.com/office/drawing/2014/main" id="{58920334-03CB-4352-8FB2-F6B9769A835A}"/>
              </a:ext>
            </a:extLst>
          </p:cNvPr>
          <p:cNvSpPr/>
          <p:nvPr userDrawn="1"/>
        </p:nvSpPr>
        <p:spPr bwMode="auto">
          <a:xfrm>
            <a:off x="426424" y="287121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673101" y="5278143"/>
            <a:ext cx="6507352" cy="724246"/>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673101" y="3275398"/>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29" name="Picture 28">
            <a:extLst>
              <a:ext uri="{FF2B5EF4-FFF2-40B4-BE49-F238E27FC236}">
                <a16:creationId xmlns:a16="http://schemas.microsoft.com/office/drawing/2014/main" id="{95474569-343B-4B08-B14D-7EDA17AC9BA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55075801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002946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ext option 2">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4" y="1389888"/>
            <a:ext cx="11306469" cy="1538883"/>
          </a:xfrm>
        </p:spPr>
        <p:txBody>
          <a:bodyPr lIns="0" tIns="0" rIns="0" bIns="0"/>
          <a:lstStyle>
            <a:lvl1pPr marL="0" indent="0">
              <a:lnSpc>
                <a:spcPts val="1765"/>
              </a:lnSpc>
              <a:spcBef>
                <a:spcPts val="1176"/>
              </a:spcBef>
              <a:buNone/>
              <a:defRPr lang="en-US" sz="18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600">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20</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06E7123A-2A13-43DD-A1DF-1645C086612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02123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ext option 2">
    <p:spTree>
      <p:nvGrpSpPr>
        <p:cNvPr id="1" name=""/>
        <p:cNvGrpSpPr/>
        <p:nvPr/>
      </p:nvGrpSpPr>
      <p:grpSpPr>
        <a:xfrm>
          <a:off x="0" y="0"/>
          <a:ext cx="0" cy="0"/>
          <a:chOff x="0" y="0"/>
          <a:chExt cx="0" cy="0"/>
        </a:xfrm>
      </p:grpSpPr>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4" name="Text Placeholder 3">
            <a:extLst>
              <a:ext uri="{FF2B5EF4-FFF2-40B4-BE49-F238E27FC236}">
                <a16:creationId xmlns:a16="http://schemas.microsoft.com/office/drawing/2014/main" id="{B0C9936F-026B-4C33-AC17-6CD102EEB941}"/>
              </a:ext>
            </a:extLst>
          </p:cNvPr>
          <p:cNvSpPr>
            <a:spLocks noGrp="1"/>
          </p:cNvSpPr>
          <p:nvPr>
            <p:ph type="body" sz="quarter" idx="14"/>
          </p:nvPr>
        </p:nvSpPr>
        <p:spPr>
          <a:xfrm>
            <a:off x="455994" y="1387201"/>
            <a:ext cx="5662231" cy="1831271"/>
          </a:xfrm>
        </p:spPr>
        <p:txBody>
          <a:bodyPr/>
          <a:lstStyle>
            <a:lvl1pPr>
              <a:spcBef>
                <a:spcPts val="1200"/>
              </a:spcBef>
              <a:spcAft>
                <a:spcPts val="600"/>
              </a:spcAft>
              <a:defRPr lang="en-US" sz="1800" b="0" kern="1200" spc="0" baseline="0" dirty="0" smtClean="0">
                <a:solidFill>
                  <a:schemeClr val="tx2"/>
                </a:solidFill>
                <a:latin typeface="+mj-lt"/>
                <a:ea typeface="+mn-ea"/>
                <a:cs typeface="+mn-cs"/>
              </a:defRPr>
            </a:lvl1pPr>
            <a:lvl2pPr>
              <a:spcAft>
                <a:spcPts val="600"/>
              </a:spcAft>
              <a:defRPr sz="1600"/>
            </a:lvl2pPr>
            <a:lvl3pPr>
              <a:spcBef>
                <a:spcPts val="600"/>
              </a:spcBef>
              <a:defRPr sz="1600"/>
            </a:lvl3pPr>
            <a:lvl4pPr>
              <a:spcBef>
                <a:spcPts val="600"/>
              </a:spcBef>
              <a:defRPr sz="1600"/>
            </a:lvl4pPr>
            <a:lvl5pPr>
              <a:spcBef>
                <a:spcPts val="600"/>
              </a:spcBef>
              <a:defRPr sz="1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9B8A7558-9AEC-48A6-BB48-2A661F88030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8252620"/>
      </p:ext>
    </p:extLst>
  </p:cSld>
  <p:clrMapOvr>
    <a:masterClrMapping/>
  </p:clrMapOvr>
  <p:transition>
    <p:fade/>
  </p:transition>
  <p:extLst>
    <p:ext uri="{DCECCB84-F9BA-43D5-87BE-67443E8EF086}">
      <p15:sldGuideLst xmlns:p15="http://schemas.microsoft.com/office/powerpoint/2012/main">
        <p15:guide id="1" orient="horz" pos="8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option 2">
    <p:spTree>
      <p:nvGrpSpPr>
        <p:cNvPr id="1" name=""/>
        <p:cNvGrpSpPr/>
        <p:nvPr/>
      </p:nvGrpSpPr>
      <p:grpSpPr>
        <a:xfrm>
          <a:off x="0" y="0"/>
          <a:ext cx="0" cy="0"/>
          <a:chOff x="0" y="0"/>
          <a:chExt cx="0" cy="0"/>
        </a:xfrm>
      </p:grpSpPr>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4" name="Text Placeholder 3">
            <a:extLst>
              <a:ext uri="{FF2B5EF4-FFF2-40B4-BE49-F238E27FC236}">
                <a16:creationId xmlns:a16="http://schemas.microsoft.com/office/drawing/2014/main" id="{B0C9936F-026B-4C33-AC17-6CD102EEB941}"/>
              </a:ext>
            </a:extLst>
          </p:cNvPr>
          <p:cNvSpPr>
            <a:spLocks noGrp="1"/>
          </p:cNvSpPr>
          <p:nvPr>
            <p:ph type="body" sz="quarter" idx="14"/>
          </p:nvPr>
        </p:nvSpPr>
        <p:spPr>
          <a:xfrm>
            <a:off x="455994" y="1387201"/>
            <a:ext cx="4827205" cy="1831271"/>
          </a:xfrm>
        </p:spPr>
        <p:txBody>
          <a:bodyPr/>
          <a:lstStyle>
            <a:lvl1pPr>
              <a:spcBef>
                <a:spcPts val="1200"/>
              </a:spcBef>
              <a:spcAft>
                <a:spcPts val="600"/>
              </a:spcAft>
              <a:defRPr lang="en-US" sz="1800" b="0" kern="1200" spc="0" baseline="0" dirty="0" smtClean="0">
                <a:solidFill>
                  <a:schemeClr val="tx2"/>
                </a:solidFill>
                <a:latin typeface="+mj-lt"/>
                <a:ea typeface="+mn-ea"/>
                <a:cs typeface="+mn-cs"/>
              </a:defRPr>
            </a:lvl1pPr>
            <a:lvl2pPr>
              <a:spcAft>
                <a:spcPts val="600"/>
              </a:spcAft>
              <a:defRPr sz="1600"/>
            </a:lvl2pPr>
            <a:lvl3pPr>
              <a:spcBef>
                <a:spcPts val="600"/>
              </a:spcBef>
              <a:defRPr sz="1600"/>
            </a:lvl3pPr>
            <a:lvl4pPr>
              <a:spcBef>
                <a:spcPts val="600"/>
              </a:spcBef>
              <a:defRPr sz="1600"/>
            </a:lvl4pPr>
            <a:lvl5pPr>
              <a:spcBef>
                <a:spcPts val="600"/>
              </a:spcBef>
              <a:defRPr sz="1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9B8A7558-9AEC-48A6-BB48-2A661F88030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543160"/>
      </p:ext>
    </p:extLst>
  </p:cSld>
  <p:clrMapOvr>
    <a:masterClrMapping/>
  </p:clrMapOvr>
  <p:transition>
    <p:fade/>
  </p:transition>
  <p:extLst>
    <p:ext uri="{DCECCB84-F9BA-43D5-87BE-67443E8EF086}">
      <p15:sldGuideLst xmlns:p15="http://schemas.microsoft.com/office/powerpoint/2012/main">
        <p15:guide id="1" orient="horz" pos="86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630167822"/>
      </p:ext>
    </p:extLst>
  </p:cSld>
  <p:clrMap bg1="lt1" tx1="dk1" bg2="lt2" tx2="dk2" accent1="accent1" accent2="accent2" accent3="accent3" accent4="accent4" accent5="accent5" accent6="accent6" hlink="hlink" folHlink="folHlink"/>
  <p:sldLayoutIdLst>
    <p:sldLayoutId id="2147484795" r:id="rId1"/>
    <p:sldLayoutId id="2147484796" r:id="rId2"/>
    <p:sldLayoutId id="2147484797" r:id="rId3"/>
    <p:sldLayoutId id="2147484798" r:id="rId4"/>
    <p:sldLayoutId id="2147484799" r:id="rId5"/>
    <p:sldLayoutId id="2147484800" r:id="rId6"/>
    <p:sldLayoutId id="2147484805" r:id="rId7"/>
    <p:sldLayoutId id="2147484830" r:id="rId8"/>
    <p:sldLayoutId id="2147484801" r:id="rId9"/>
    <p:sldLayoutId id="2147484829" r:id="rId10"/>
    <p:sldLayoutId id="2147484802" r:id="rId11"/>
    <p:sldLayoutId id="2147484828" r:id="rId12"/>
    <p:sldLayoutId id="2147484804" r:id="rId13"/>
    <p:sldLayoutId id="2147484806" r:id="rId14"/>
    <p:sldLayoutId id="2147484808" r:id="rId15"/>
    <p:sldLayoutId id="2147484810" r:id="rId16"/>
    <p:sldLayoutId id="2147484812" r:id="rId17"/>
    <p:sldLayoutId id="2147484813" r:id="rId18"/>
    <p:sldLayoutId id="2147484815" r:id="rId19"/>
    <p:sldLayoutId id="2147484816" r:id="rId20"/>
    <p:sldLayoutId id="2147484817" r:id="rId21"/>
    <p:sldLayoutId id="2147484824" r:id="rId22"/>
    <p:sldLayoutId id="2147484825" r:id="rId23"/>
    <p:sldLayoutId id="2147484879" r:id="rId24"/>
    <p:sldLayoutId id="2147484880" r:id="rId25"/>
    <p:sldLayoutId id="2147484881" r:id="rId26"/>
    <p:sldLayoutId id="2147484882" r:id="rId27"/>
    <p:sldLayoutId id="2147484907" r:id="rId28"/>
    <p:sldLayoutId id="2147485031" r:id="rId29"/>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ka.ms/SQLEnclavesPreview"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msdn.microsoft.com/en-us/library/azure/dn765131.aspx" TargetMode="External"/><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hyperlink" Target="http://go.microsoft.com/fwlink/p/?LinkId=154153"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jpe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notesSlide" Target="../notesSlides/notesSlide41.xml"/><Relationship Id="rId16" Type="http://schemas.openxmlformats.org/officeDocument/2006/relationships/image" Target="../media/image44.jpeg"/><Relationship Id="rId20" Type="http://schemas.openxmlformats.org/officeDocument/2006/relationships/image" Target="../media/image48.png"/><Relationship Id="rId29" Type="http://schemas.openxmlformats.org/officeDocument/2006/relationships/image" Target="../media/image57.png"/><Relationship Id="rId1" Type="http://schemas.openxmlformats.org/officeDocument/2006/relationships/slideLayout" Target="../slideLayouts/slideLayout11.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gif"/><Relationship Id="rId5" Type="http://schemas.openxmlformats.org/officeDocument/2006/relationships/image" Target="../media/image33.png"/><Relationship Id="rId15" Type="http://schemas.openxmlformats.org/officeDocument/2006/relationships/image" Target="../media/image43.jpeg"/><Relationship Id="rId23" Type="http://schemas.openxmlformats.org/officeDocument/2006/relationships/image" Target="../media/image51.png"/><Relationship Id="rId28" Type="http://schemas.openxmlformats.org/officeDocument/2006/relationships/image" Target="../media/image56.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jpeg"/><Relationship Id="rId22" Type="http://schemas.openxmlformats.org/officeDocument/2006/relationships/image" Target="../media/image50.png"/><Relationship Id="rId27" Type="http://schemas.openxmlformats.org/officeDocument/2006/relationships/image" Target="../media/image55.png"/><Relationship Id="rId30"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Secures and protects </a:t>
            </a:r>
            <a:br>
              <a:rPr lang="en-US"/>
            </a:br>
            <a:r>
              <a:rPr lang="en-US">
                <a:solidFill>
                  <a:schemeClr val="tx1"/>
                </a:solidFill>
              </a:rPr>
              <a:t>your</a:t>
            </a:r>
            <a:r>
              <a:rPr lang="en-US">
                <a:solidFill>
                  <a:schemeClr val="accent5"/>
                </a:solidFill>
              </a:rPr>
              <a:t> application data </a:t>
            </a:r>
          </a:p>
        </p:txBody>
      </p:sp>
    </p:spTree>
    <p:extLst>
      <p:ext uri="{BB962C8B-B14F-4D97-AF65-F5344CB8AC3E}">
        <p14:creationId xmlns:p14="http://schemas.microsoft.com/office/powerpoint/2010/main" val="16456670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F9A07E1D-9F8E-4AB2-8DE0-344EA0D94ABA}"/>
              </a:ext>
            </a:extLst>
          </p:cNvPr>
          <p:cNvSpPr>
            <a:spLocks noGrp="1"/>
          </p:cNvSpPr>
          <p:nvPr>
            <p:ph type="body" sz="quarter" idx="14"/>
          </p:nvPr>
        </p:nvSpPr>
        <p:spPr/>
        <p:txBody>
          <a:bodyPr/>
          <a:lstStyle/>
          <a:p>
            <a:r>
              <a:rPr lang="en-US"/>
              <a:t>Client-side encryption</a:t>
            </a:r>
          </a:p>
          <a:p>
            <a:pPr lvl="1"/>
            <a:r>
              <a:rPr lang="en-US"/>
              <a:t>Sensitive data and related encryption keys are never revealed to the database engine</a:t>
            </a:r>
          </a:p>
          <a:p>
            <a:r>
              <a:rPr lang="en-US"/>
              <a:t>Encryption transparency</a:t>
            </a:r>
          </a:p>
          <a:p>
            <a:pPr lvl="1"/>
            <a:r>
              <a:rPr lang="en-US"/>
              <a:t>Client driver transparently encrypts query parameters and decrypts encrypted results</a:t>
            </a:r>
          </a:p>
          <a:p>
            <a:r>
              <a:rPr lang="en-US"/>
              <a:t>Queries on encrypted data</a:t>
            </a:r>
          </a:p>
          <a:p>
            <a:pPr lvl="1"/>
            <a:r>
              <a:rPr lang="en-US"/>
              <a:t>Support for equality comparison on columns encrypted using deterministic encryption </a:t>
            </a:r>
          </a:p>
        </p:txBody>
      </p:sp>
      <p:sp>
        <p:nvSpPr>
          <p:cNvPr id="3" name="Title 2">
            <a:extLst>
              <a:ext uri="{FF2B5EF4-FFF2-40B4-BE49-F238E27FC236}">
                <a16:creationId xmlns:a16="http://schemas.microsoft.com/office/drawing/2014/main" id="{335D92AE-4407-4E5E-9E9E-7710EB230D92}"/>
              </a:ext>
            </a:extLst>
          </p:cNvPr>
          <p:cNvSpPr>
            <a:spLocks noGrp="1"/>
          </p:cNvSpPr>
          <p:nvPr>
            <p:ph type="title"/>
          </p:nvPr>
        </p:nvSpPr>
        <p:spPr/>
        <p:txBody>
          <a:bodyPr/>
          <a:lstStyle/>
          <a:p>
            <a:r>
              <a:rPr lang="en-US"/>
              <a:t>Protect data from high-privileged, unauthorized users</a:t>
            </a:r>
          </a:p>
        </p:txBody>
      </p:sp>
      <p:sp>
        <p:nvSpPr>
          <p:cNvPr id="9" name="Rectangle 8">
            <a:extLst>
              <a:ext uri="{FF2B5EF4-FFF2-40B4-BE49-F238E27FC236}">
                <a16:creationId xmlns:a16="http://schemas.microsoft.com/office/drawing/2014/main" id="{09495E33-9448-4267-856C-0F24F5A9AE31}"/>
              </a:ext>
            </a:extLst>
          </p:cNvPr>
          <p:cNvSpPr/>
          <p:nvPr/>
        </p:nvSpPr>
        <p:spPr>
          <a:xfrm>
            <a:off x="6390715" y="2802885"/>
            <a:ext cx="3598663" cy="1466448"/>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10" name="Straight Arrow Connector 9">
            <a:extLst>
              <a:ext uri="{FF2B5EF4-FFF2-40B4-BE49-F238E27FC236}">
                <a16:creationId xmlns:a16="http://schemas.microsoft.com/office/drawing/2014/main" id="{F7A26634-5BDD-48FC-8BE2-0C0A90C7B20D}"/>
              </a:ext>
            </a:extLst>
          </p:cNvPr>
          <p:cNvCxnSpPr>
            <a:cxnSpLocks/>
          </p:cNvCxnSpPr>
          <p:nvPr/>
        </p:nvCxnSpPr>
        <p:spPr>
          <a:xfrm>
            <a:off x="7733628" y="3635225"/>
            <a:ext cx="10743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051F2B8-95C1-4941-A4C1-B8CDD542D88D}"/>
              </a:ext>
            </a:extLst>
          </p:cNvPr>
          <p:cNvCxnSpPr/>
          <p:nvPr/>
        </p:nvCxnSpPr>
        <p:spPr>
          <a:xfrm>
            <a:off x="7727446" y="3803934"/>
            <a:ext cx="1071330" cy="0"/>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EF8C9C6-4FBB-44BD-B3B6-91DDEF70F13E}"/>
              </a:ext>
            </a:extLst>
          </p:cNvPr>
          <p:cNvSpPr txBox="1"/>
          <p:nvPr/>
        </p:nvSpPr>
        <p:spPr>
          <a:xfrm>
            <a:off x="7874270" y="3359885"/>
            <a:ext cx="760144" cy="2616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a:ea typeface="+mn-ea"/>
                <a:cs typeface="+mn-cs"/>
              </a:rPr>
              <a:t>plaintext </a:t>
            </a:r>
          </a:p>
        </p:txBody>
      </p:sp>
      <p:cxnSp>
        <p:nvCxnSpPr>
          <p:cNvPr id="16" name="Straight Arrow Connector 15">
            <a:extLst>
              <a:ext uri="{FF2B5EF4-FFF2-40B4-BE49-F238E27FC236}">
                <a16:creationId xmlns:a16="http://schemas.microsoft.com/office/drawing/2014/main" id="{A39A24EE-E152-4F67-8F31-E11B3AEBF6D0}"/>
              </a:ext>
            </a:extLst>
          </p:cNvPr>
          <p:cNvCxnSpPr>
            <a:cxnSpLocks/>
          </p:cNvCxnSpPr>
          <p:nvPr/>
        </p:nvCxnSpPr>
        <p:spPr>
          <a:xfrm>
            <a:off x="9872520" y="3635225"/>
            <a:ext cx="10743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A84043-52A9-4EB6-82FE-C670455810A5}"/>
              </a:ext>
            </a:extLst>
          </p:cNvPr>
          <p:cNvCxnSpPr/>
          <p:nvPr/>
        </p:nvCxnSpPr>
        <p:spPr>
          <a:xfrm>
            <a:off x="9866338" y="3800978"/>
            <a:ext cx="1071330" cy="0"/>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071FAB0-1914-4C70-952E-3941EC93F493}"/>
              </a:ext>
            </a:extLst>
          </p:cNvPr>
          <p:cNvSpPr txBox="1"/>
          <p:nvPr/>
        </p:nvSpPr>
        <p:spPr>
          <a:xfrm>
            <a:off x="10013128" y="3359885"/>
            <a:ext cx="805029" cy="2616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a:ea typeface="+mn-ea"/>
                <a:cs typeface="+mn-cs"/>
              </a:rPr>
              <a:t>ciphertext</a:t>
            </a:r>
          </a:p>
        </p:txBody>
      </p:sp>
      <p:sp>
        <p:nvSpPr>
          <p:cNvPr id="8" name="TextBox 7">
            <a:extLst>
              <a:ext uri="{FF2B5EF4-FFF2-40B4-BE49-F238E27FC236}">
                <a16:creationId xmlns:a16="http://schemas.microsoft.com/office/drawing/2014/main" id="{788B9E73-18B0-4C33-9E89-10465C3BCA0F}"/>
              </a:ext>
            </a:extLst>
          </p:cNvPr>
          <p:cNvSpPr txBox="1"/>
          <p:nvPr/>
        </p:nvSpPr>
        <p:spPr>
          <a:xfrm>
            <a:off x="8986407" y="3029861"/>
            <a:ext cx="831775" cy="926697"/>
          </a:xfrm>
          <a:prstGeom prst="rect">
            <a:avLst/>
          </a:prstGeom>
          <a:noFill/>
          <a:ln w="12700">
            <a:solidFill>
              <a:srgbClr val="0078D7"/>
            </a:solidFill>
          </a:ln>
        </p:spPr>
        <p:txBody>
          <a:bodyPr wrap="square" tIns="0" bIns="182880" rtlCol="0" anchor="ctr" anchorCtr="0">
            <a:noAutofit/>
          </a:bodyPr>
          <a:lstStyle/>
          <a:p>
            <a:pPr marL="0" marR="0" lvl="0" indent="0" algn="ctr" defTabSz="931326"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Enhanced client </a:t>
            </a:r>
            <a:br>
              <a:rPr kumimoji="0" lang="en-US" sz="10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br>
            <a:r>
              <a:rPr kumimoji="0" lang="en-US" sz="10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driver</a:t>
            </a:r>
          </a:p>
        </p:txBody>
      </p:sp>
      <p:grpSp>
        <p:nvGrpSpPr>
          <p:cNvPr id="300" name="Group 299">
            <a:extLst>
              <a:ext uri="{FF2B5EF4-FFF2-40B4-BE49-F238E27FC236}">
                <a16:creationId xmlns:a16="http://schemas.microsoft.com/office/drawing/2014/main" id="{3AE4F0F1-28E6-48FD-97E7-B9742C2D230F}"/>
              </a:ext>
            </a:extLst>
          </p:cNvPr>
          <p:cNvGrpSpPr/>
          <p:nvPr/>
        </p:nvGrpSpPr>
        <p:grpSpPr>
          <a:xfrm>
            <a:off x="6766802" y="3313892"/>
            <a:ext cx="755476" cy="642666"/>
            <a:chOff x="2107244" y="1575258"/>
            <a:chExt cx="310993" cy="264555"/>
          </a:xfrm>
        </p:grpSpPr>
        <p:grpSp>
          <p:nvGrpSpPr>
            <p:cNvPr id="301" name="Group 300">
              <a:extLst>
                <a:ext uri="{FF2B5EF4-FFF2-40B4-BE49-F238E27FC236}">
                  <a16:creationId xmlns:a16="http://schemas.microsoft.com/office/drawing/2014/main" id="{1691C6A3-BB9A-4870-9BD3-8A41C0D5EA4A}"/>
                </a:ext>
              </a:extLst>
            </p:cNvPr>
            <p:cNvGrpSpPr/>
            <p:nvPr/>
          </p:nvGrpSpPr>
          <p:grpSpPr>
            <a:xfrm>
              <a:off x="2107244" y="1575258"/>
              <a:ext cx="310993" cy="264555"/>
              <a:chOff x="2107244" y="1575258"/>
              <a:chExt cx="310993" cy="264555"/>
            </a:xfrm>
          </p:grpSpPr>
          <p:sp>
            <p:nvSpPr>
              <p:cNvPr id="334" name="Rectangle 9">
                <a:extLst>
                  <a:ext uri="{FF2B5EF4-FFF2-40B4-BE49-F238E27FC236}">
                    <a16:creationId xmlns:a16="http://schemas.microsoft.com/office/drawing/2014/main" id="{7F7077FD-E8B3-4D89-8C4E-D470E48C18D9}"/>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35" name="Line 10">
                <a:extLst>
                  <a:ext uri="{FF2B5EF4-FFF2-40B4-BE49-F238E27FC236}">
                    <a16:creationId xmlns:a16="http://schemas.microsoft.com/office/drawing/2014/main" id="{5A65728E-3BF1-440E-B0F2-AD7D8950184D}"/>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302" name="Group 301">
              <a:extLst>
                <a:ext uri="{FF2B5EF4-FFF2-40B4-BE49-F238E27FC236}">
                  <a16:creationId xmlns:a16="http://schemas.microsoft.com/office/drawing/2014/main" id="{2833EDCC-C369-4358-B9BC-5871B18C1775}"/>
                </a:ext>
              </a:extLst>
            </p:cNvPr>
            <p:cNvGrpSpPr/>
            <p:nvPr/>
          </p:nvGrpSpPr>
          <p:grpSpPr>
            <a:xfrm>
              <a:off x="2287367" y="1599181"/>
              <a:ext cx="95690" cy="23923"/>
              <a:chOff x="2287367" y="1599181"/>
              <a:chExt cx="95690" cy="23923"/>
            </a:xfrm>
          </p:grpSpPr>
          <p:sp>
            <p:nvSpPr>
              <p:cNvPr id="331" name="Oval 11">
                <a:extLst>
                  <a:ext uri="{FF2B5EF4-FFF2-40B4-BE49-F238E27FC236}">
                    <a16:creationId xmlns:a16="http://schemas.microsoft.com/office/drawing/2014/main" id="{5C5E95C5-4890-4C0E-BF29-845E214781B5}"/>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32" name="Oval 12">
                <a:extLst>
                  <a:ext uri="{FF2B5EF4-FFF2-40B4-BE49-F238E27FC236}">
                    <a16:creationId xmlns:a16="http://schemas.microsoft.com/office/drawing/2014/main" id="{CA8071D7-9FFD-40D1-8082-DD5641936068}"/>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33" name="Oval 13">
                <a:extLst>
                  <a:ext uri="{FF2B5EF4-FFF2-40B4-BE49-F238E27FC236}">
                    <a16:creationId xmlns:a16="http://schemas.microsoft.com/office/drawing/2014/main" id="{867EAF21-D56A-401E-8FF5-35589E56A25D}"/>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305" name="Group 304">
              <a:extLst>
                <a:ext uri="{FF2B5EF4-FFF2-40B4-BE49-F238E27FC236}">
                  <a16:creationId xmlns:a16="http://schemas.microsoft.com/office/drawing/2014/main" id="{8F474519-E462-47E6-8776-0C10F2282DC5}"/>
                </a:ext>
              </a:extLst>
            </p:cNvPr>
            <p:cNvGrpSpPr/>
            <p:nvPr/>
          </p:nvGrpSpPr>
          <p:grpSpPr>
            <a:xfrm>
              <a:off x="2202934" y="1701907"/>
              <a:ext cx="95690" cy="90061"/>
              <a:chOff x="2202934" y="1701907"/>
              <a:chExt cx="95690" cy="90061"/>
            </a:xfrm>
          </p:grpSpPr>
          <p:sp>
            <p:nvSpPr>
              <p:cNvPr id="307" name="Freeform 14">
                <a:extLst>
                  <a:ext uri="{FF2B5EF4-FFF2-40B4-BE49-F238E27FC236}">
                    <a16:creationId xmlns:a16="http://schemas.microsoft.com/office/drawing/2014/main" id="{31F5950B-68E3-42BE-8E81-9A42B62DC072}"/>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12" name="Line 15">
                <a:extLst>
                  <a:ext uri="{FF2B5EF4-FFF2-40B4-BE49-F238E27FC236}">
                    <a16:creationId xmlns:a16="http://schemas.microsoft.com/office/drawing/2014/main" id="{75E1B3C8-7ED6-4C36-A4D7-306160656B95}"/>
                  </a:ext>
                </a:extLst>
              </p:cNvPr>
              <p:cNvSpPr>
                <a:spLocks noChangeShapeType="1"/>
              </p:cNvSpPr>
              <p:nvPr/>
            </p:nvSpPr>
            <p:spPr bwMode="auto">
              <a:xfrm>
                <a:off x="2253117" y="1755381"/>
                <a:ext cx="0" cy="3658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sp>
        <p:nvSpPr>
          <p:cNvPr id="336" name="Cylinder 513">
            <a:extLst>
              <a:ext uri="{FF2B5EF4-FFF2-40B4-BE49-F238E27FC236}">
                <a16:creationId xmlns:a16="http://schemas.microsoft.com/office/drawing/2014/main" id="{95C7658F-61F8-490B-80CC-0B1AEE61A628}"/>
              </a:ext>
            </a:extLst>
          </p:cNvPr>
          <p:cNvSpPr/>
          <p:nvPr/>
        </p:nvSpPr>
        <p:spPr bwMode="auto">
          <a:xfrm>
            <a:off x="10995937" y="3211687"/>
            <a:ext cx="612004" cy="80402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SQL</a:t>
            </a:r>
          </a:p>
        </p:txBody>
      </p:sp>
      <p:grpSp>
        <p:nvGrpSpPr>
          <p:cNvPr id="337" name="Group 336">
            <a:extLst>
              <a:ext uri="{FF2B5EF4-FFF2-40B4-BE49-F238E27FC236}">
                <a16:creationId xmlns:a16="http://schemas.microsoft.com/office/drawing/2014/main" id="{4FFC3237-0551-49E1-B009-3486193A3058}"/>
              </a:ext>
            </a:extLst>
          </p:cNvPr>
          <p:cNvGrpSpPr/>
          <p:nvPr/>
        </p:nvGrpSpPr>
        <p:grpSpPr>
          <a:xfrm>
            <a:off x="8103955" y="3062089"/>
            <a:ext cx="244414" cy="299196"/>
            <a:chOff x="965200" y="3436897"/>
            <a:chExt cx="528881" cy="647424"/>
          </a:xfrm>
        </p:grpSpPr>
        <p:grpSp>
          <p:nvGrpSpPr>
            <p:cNvPr id="338" name="Group 337">
              <a:extLst>
                <a:ext uri="{FF2B5EF4-FFF2-40B4-BE49-F238E27FC236}">
                  <a16:creationId xmlns:a16="http://schemas.microsoft.com/office/drawing/2014/main" id="{BC441218-0D0D-4CEC-BCE9-0A9E2987E478}"/>
                </a:ext>
              </a:extLst>
            </p:cNvPr>
            <p:cNvGrpSpPr/>
            <p:nvPr/>
          </p:nvGrpSpPr>
          <p:grpSpPr>
            <a:xfrm flipH="1">
              <a:off x="965200" y="3436897"/>
              <a:ext cx="528881" cy="647424"/>
              <a:chOff x="3003960" y="3685414"/>
              <a:chExt cx="403310" cy="493707"/>
            </a:xfrm>
          </p:grpSpPr>
          <p:sp>
            <p:nvSpPr>
              <p:cNvPr id="351" name="Snip Single Corner Rectangle 26">
                <a:extLst>
                  <a:ext uri="{FF2B5EF4-FFF2-40B4-BE49-F238E27FC236}">
                    <a16:creationId xmlns:a16="http://schemas.microsoft.com/office/drawing/2014/main" id="{1E2F901A-F4F9-4FC2-AB9D-7468A3971D3E}"/>
                  </a:ext>
                </a:extLst>
              </p:cNvPr>
              <p:cNvSpPr/>
              <p:nvPr/>
            </p:nvSpPr>
            <p:spPr bwMode="auto">
              <a:xfrm flipH="1">
                <a:off x="3003960" y="3685414"/>
                <a:ext cx="403310" cy="493707"/>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2" name="Triangle 27">
                <a:extLst>
                  <a:ext uri="{FF2B5EF4-FFF2-40B4-BE49-F238E27FC236}">
                    <a16:creationId xmlns:a16="http://schemas.microsoft.com/office/drawing/2014/main" id="{55C588F5-6595-4362-A2A3-3FFD7E2A5288}"/>
                  </a:ext>
                </a:extLst>
              </p:cNvPr>
              <p:cNvSpPr/>
              <p:nvPr/>
            </p:nvSpPr>
            <p:spPr bwMode="auto">
              <a:xfrm rot="8100000">
                <a:off x="3012552" y="3733609"/>
                <a:ext cx="160049" cy="80930"/>
              </a:xfrm>
              <a:prstGeom prst="triangle">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347" name="Straight Connector 346">
              <a:extLst>
                <a:ext uri="{FF2B5EF4-FFF2-40B4-BE49-F238E27FC236}">
                  <a16:creationId xmlns:a16="http://schemas.microsoft.com/office/drawing/2014/main" id="{2C657832-2712-4845-8858-F33BE04E01FF}"/>
                </a:ext>
              </a:extLst>
            </p:cNvPr>
            <p:cNvCxnSpPr/>
            <p:nvPr/>
          </p:nvCxnSpPr>
          <p:spPr>
            <a:xfrm>
              <a:off x="1047750" y="3578225"/>
              <a:ext cx="2159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5B1ECAAB-AB24-4756-8D8E-9F1CAA453B26}"/>
                </a:ext>
              </a:extLst>
            </p:cNvPr>
            <p:cNvCxnSpPr/>
            <p:nvPr/>
          </p:nvCxnSpPr>
          <p:spPr>
            <a:xfrm>
              <a:off x="1047750" y="3697817"/>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EA9AA405-36F8-4AA4-B731-28BCEE9A657B}"/>
                </a:ext>
              </a:extLst>
            </p:cNvPr>
            <p:cNvCxnSpPr/>
            <p:nvPr/>
          </p:nvCxnSpPr>
          <p:spPr>
            <a:xfrm>
              <a:off x="1047750" y="3817409"/>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A0025A53-B3B8-4A6B-B7EE-04EF03A5368A}"/>
                </a:ext>
              </a:extLst>
            </p:cNvPr>
            <p:cNvCxnSpPr/>
            <p:nvPr/>
          </p:nvCxnSpPr>
          <p:spPr>
            <a:xfrm>
              <a:off x="1047750" y="3937000"/>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2BBF514-A9A7-43C2-864C-5792684F7FCC}"/>
              </a:ext>
            </a:extLst>
          </p:cNvPr>
          <p:cNvGrpSpPr/>
          <p:nvPr/>
        </p:nvGrpSpPr>
        <p:grpSpPr>
          <a:xfrm>
            <a:off x="10232813" y="3062089"/>
            <a:ext cx="353787" cy="337845"/>
            <a:chOff x="9712593" y="3084390"/>
            <a:chExt cx="353787" cy="337845"/>
          </a:xfrm>
        </p:grpSpPr>
        <p:grpSp>
          <p:nvGrpSpPr>
            <p:cNvPr id="353" name="Group 352">
              <a:extLst>
                <a:ext uri="{FF2B5EF4-FFF2-40B4-BE49-F238E27FC236}">
                  <a16:creationId xmlns:a16="http://schemas.microsoft.com/office/drawing/2014/main" id="{FD04846D-2C09-4E98-88F5-472DFEAD5F78}"/>
                </a:ext>
              </a:extLst>
            </p:cNvPr>
            <p:cNvGrpSpPr/>
            <p:nvPr/>
          </p:nvGrpSpPr>
          <p:grpSpPr>
            <a:xfrm>
              <a:off x="9712593" y="3084390"/>
              <a:ext cx="244414" cy="299196"/>
              <a:chOff x="965200" y="3436897"/>
              <a:chExt cx="528881" cy="647424"/>
            </a:xfrm>
          </p:grpSpPr>
          <p:grpSp>
            <p:nvGrpSpPr>
              <p:cNvPr id="354" name="Group 353">
                <a:extLst>
                  <a:ext uri="{FF2B5EF4-FFF2-40B4-BE49-F238E27FC236}">
                    <a16:creationId xmlns:a16="http://schemas.microsoft.com/office/drawing/2014/main" id="{91A75068-269D-4C44-AA22-240BB334B310}"/>
                  </a:ext>
                </a:extLst>
              </p:cNvPr>
              <p:cNvGrpSpPr/>
              <p:nvPr/>
            </p:nvGrpSpPr>
            <p:grpSpPr>
              <a:xfrm flipH="1">
                <a:off x="965200" y="3436897"/>
                <a:ext cx="528881" cy="647424"/>
                <a:chOff x="3003960" y="3685414"/>
                <a:chExt cx="403310" cy="493707"/>
              </a:xfrm>
            </p:grpSpPr>
            <p:sp>
              <p:nvSpPr>
                <p:cNvPr id="359" name="Snip Single Corner Rectangle 26">
                  <a:extLst>
                    <a:ext uri="{FF2B5EF4-FFF2-40B4-BE49-F238E27FC236}">
                      <a16:creationId xmlns:a16="http://schemas.microsoft.com/office/drawing/2014/main" id="{19BD8D9A-FF84-4208-876A-CF0ABB15F27A}"/>
                    </a:ext>
                  </a:extLst>
                </p:cNvPr>
                <p:cNvSpPr/>
                <p:nvPr/>
              </p:nvSpPr>
              <p:spPr bwMode="auto">
                <a:xfrm flipH="1">
                  <a:off x="3003960" y="3685414"/>
                  <a:ext cx="403310" cy="493707"/>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0" name="Triangle 27">
                  <a:extLst>
                    <a:ext uri="{FF2B5EF4-FFF2-40B4-BE49-F238E27FC236}">
                      <a16:creationId xmlns:a16="http://schemas.microsoft.com/office/drawing/2014/main" id="{9B8FB66F-DC8F-49CD-BF04-C93AC1646500}"/>
                    </a:ext>
                  </a:extLst>
                </p:cNvPr>
                <p:cNvSpPr/>
                <p:nvPr/>
              </p:nvSpPr>
              <p:spPr bwMode="auto">
                <a:xfrm rot="8100000">
                  <a:off x="3012552" y="3733609"/>
                  <a:ext cx="160049" cy="80930"/>
                </a:xfrm>
                <a:prstGeom prst="triangle">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355" name="Straight Connector 354">
                <a:extLst>
                  <a:ext uri="{FF2B5EF4-FFF2-40B4-BE49-F238E27FC236}">
                    <a16:creationId xmlns:a16="http://schemas.microsoft.com/office/drawing/2014/main" id="{BB2C5607-8D32-409E-BA6A-0311CC775459}"/>
                  </a:ext>
                </a:extLst>
              </p:cNvPr>
              <p:cNvCxnSpPr/>
              <p:nvPr/>
            </p:nvCxnSpPr>
            <p:spPr>
              <a:xfrm>
                <a:off x="1047750" y="3578225"/>
                <a:ext cx="2159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4793B84C-0106-4C81-8711-40A940D009E8}"/>
                  </a:ext>
                </a:extLst>
              </p:cNvPr>
              <p:cNvCxnSpPr/>
              <p:nvPr/>
            </p:nvCxnSpPr>
            <p:spPr>
              <a:xfrm>
                <a:off x="1047750" y="3697817"/>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23227056-DD10-4469-9429-A66FBC0AD362}"/>
                  </a:ext>
                </a:extLst>
              </p:cNvPr>
              <p:cNvCxnSpPr/>
              <p:nvPr/>
            </p:nvCxnSpPr>
            <p:spPr>
              <a:xfrm>
                <a:off x="1047750" y="3817409"/>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3EAAFC9-9343-4CC8-AC07-18F72B5135CF}"/>
                  </a:ext>
                </a:extLst>
              </p:cNvPr>
              <p:cNvCxnSpPr/>
              <p:nvPr/>
            </p:nvCxnSpPr>
            <p:spPr>
              <a:xfrm>
                <a:off x="1047750" y="3937000"/>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3" name="Group 362">
              <a:extLst>
                <a:ext uri="{FF2B5EF4-FFF2-40B4-BE49-F238E27FC236}">
                  <a16:creationId xmlns:a16="http://schemas.microsoft.com/office/drawing/2014/main" id="{548C3E4A-47D3-4E4B-97E1-C98B3C89BB91}"/>
                </a:ext>
              </a:extLst>
            </p:cNvPr>
            <p:cNvGrpSpPr/>
            <p:nvPr/>
          </p:nvGrpSpPr>
          <p:grpSpPr>
            <a:xfrm>
              <a:off x="9934097" y="3193536"/>
              <a:ext cx="132283" cy="228699"/>
              <a:chOff x="9483369" y="4036570"/>
              <a:chExt cx="385258" cy="666058"/>
            </a:xfrm>
          </p:grpSpPr>
          <p:sp>
            <p:nvSpPr>
              <p:cNvPr id="364" name="Freeform: Shape 363">
                <a:extLst>
                  <a:ext uri="{FF2B5EF4-FFF2-40B4-BE49-F238E27FC236}">
                    <a16:creationId xmlns:a16="http://schemas.microsoft.com/office/drawing/2014/main" id="{DCA83394-0657-40DB-8C75-4DFF15CE8C83}"/>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365" name="Freeform: Shape 364">
                <a:extLst>
                  <a:ext uri="{FF2B5EF4-FFF2-40B4-BE49-F238E27FC236}">
                    <a16:creationId xmlns:a16="http://schemas.microsoft.com/office/drawing/2014/main" id="{A715C458-96D2-4080-B217-72B697323F16}"/>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chemeClr val="bg1">
                  <a:lumMod val="95000"/>
                </a:schemeClr>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grpSp>
      <p:grpSp>
        <p:nvGrpSpPr>
          <p:cNvPr id="22" name="Group 21">
            <a:extLst>
              <a:ext uri="{FF2B5EF4-FFF2-40B4-BE49-F238E27FC236}">
                <a16:creationId xmlns:a16="http://schemas.microsoft.com/office/drawing/2014/main" id="{6DC73266-62BA-4272-B747-A51A0410BB3C}"/>
              </a:ext>
            </a:extLst>
          </p:cNvPr>
          <p:cNvGrpSpPr/>
          <p:nvPr/>
        </p:nvGrpSpPr>
        <p:grpSpPr>
          <a:xfrm>
            <a:off x="9277087" y="3635225"/>
            <a:ext cx="286950" cy="280258"/>
            <a:chOff x="8862080" y="3437983"/>
            <a:chExt cx="222735" cy="217542"/>
          </a:xfrm>
        </p:grpSpPr>
        <p:sp>
          <p:nvSpPr>
            <p:cNvPr id="15" name="Freeform: Shape 14">
              <a:extLst>
                <a:ext uri="{FF2B5EF4-FFF2-40B4-BE49-F238E27FC236}">
                  <a16:creationId xmlns:a16="http://schemas.microsoft.com/office/drawing/2014/main" id="{9A7350E4-69AD-49E2-98EA-DCEB1671D28F}"/>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noFill/>
            <a:ln w="12700" cap="flat">
              <a:solidFill>
                <a:srgbClr val="0078D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9" name="Freeform: Shape 18">
              <a:extLst>
                <a:ext uri="{FF2B5EF4-FFF2-40B4-BE49-F238E27FC236}">
                  <a16:creationId xmlns:a16="http://schemas.microsoft.com/office/drawing/2014/main" id="{15C091B2-5243-4011-9149-DEB1297B3292}"/>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noFill/>
            <a:ln w="12700" cap="flat">
              <a:solidFill>
                <a:srgbClr val="0078D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71" name="Group 370">
            <a:extLst>
              <a:ext uri="{FF2B5EF4-FFF2-40B4-BE49-F238E27FC236}">
                <a16:creationId xmlns:a16="http://schemas.microsoft.com/office/drawing/2014/main" id="{286DF3CC-8FD2-4A84-8EDB-5463D1B68F3D}"/>
              </a:ext>
            </a:extLst>
          </p:cNvPr>
          <p:cNvGrpSpPr/>
          <p:nvPr/>
        </p:nvGrpSpPr>
        <p:grpSpPr>
          <a:xfrm>
            <a:off x="6328784" y="3834598"/>
            <a:ext cx="327472" cy="566153"/>
            <a:chOff x="9483369" y="4036570"/>
            <a:chExt cx="385258" cy="666058"/>
          </a:xfrm>
          <a:solidFill>
            <a:schemeClr val="bg1"/>
          </a:solidFill>
        </p:grpSpPr>
        <p:sp>
          <p:nvSpPr>
            <p:cNvPr id="372" name="Freeform: Shape 371">
              <a:extLst>
                <a:ext uri="{FF2B5EF4-FFF2-40B4-BE49-F238E27FC236}">
                  <a16:creationId xmlns:a16="http://schemas.microsoft.com/office/drawing/2014/main" id="{FE3806D5-4F52-471B-9A0F-B5A0694752B2}"/>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373" name="Freeform: Shape 372">
              <a:extLst>
                <a:ext uri="{FF2B5EF4-FFF2-40B4-BE49-F238E27FC236}">
                  <a16:creationId xmlns:a16="http://schemas.microsoft.com/office/drawing/2014/main" id="{3421935F-4C05-40A4-ADB6-C1708DA64E16}"/>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Tree>
    <p:extLst>
      <p:ext uri="{BB962C8B-B14F-4D97-AF65-F5344CB8AC3E}">
        <p14:creationId xmlns:p14="http://schemas.microsoft.com/office/powerpoint/2010/main" val="11385322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D32E-4148-4AD2-AA1C-676560096933}"/>
              </a:ext>
            </a:extLst>
          </p:cNvPr>
          <p:cNvSpPr>
            <a:spLocks noGrp="1"/>
          </p:cNvSpPr>
          <p:nvPr>
            <p:ph type="title"/>
          </p:nvPr>
        </p:nvSpPr>
        <p:spPr/>
        <p:txBody>
          <a:bodyPr/>
          <a:lstStyle/>
          <a:p>
            <a:r>
              <a:rPr lang="en-US"/>
              <a:t>Limitations of Always Encrypted</a:t>
            </a:r>
          </a:p>
        </p:txBody>
      </p:sp>
      <p:sp>
        <p:nvSpPr>
          <p:cNvPr id="4" name="Text Placeholder 2">
            <a:extLst>
              <a:ext uri="{FF2B5EF4-FFF2-40B4-BE49-F238E27FC236}">
                <a16:creationId xmlns:a16="http://schemas.microsoft.com/office/drawing/2014/main" id="{FE0D21C5-90CA-4CF4-B876-A4FB2AD0A91A}"/>
              </a:ext>
            </a:extLst>
          </p:cNvPr>
          <p:cNvSpPr txBox="1">
            <a:spLocks/>
          </p:cNvSpPr>
          <p:nvPr/>
        </p:nvSpPr>
        <p:spPr>
          <a:xfrm>
            <a:off x="1934338" y="4221028"/>
            <a:ext cx="10011363" cy="811977"/>
          </a:xfrm>
          <a:prstGeom prst="rect">
            <a:avLst/>
          </a:prstGeom>
        </p:spPr>
        <p:txBody>
          <a:bodyPr vert="horz" wrap="square" lIns="143428" tIns="89642" rIns="143428" bIns="89642" rtlCol="0">
            <a:spAutoFit/>
          </a:bodyPr>
          <a:lst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1200"/>
              </a:spcBef>
              <a:buClr>
                <a:srgbClr val="0078D7"/>
              </a:buClr>
              <a:buNone/>
              <a:defRPr/>
            </a:pPr>
            <a:r>
              <a:rPr lang="en-US" sz="2000">
                <a:solidFill>
                  <a:srgbClr val="0078D7"/>
                </a:solidFill>
                <a:cs typeface="Segoe UI" panose="020B0502040204020203" pitchFamily="34" charset="0"/>
              </a:rPr>
              <a:t>Data needs to be moved out of the database for initial encryption and key rotation</a:t>
            </a:r>
          </a:p>
          <a:p>
            <a:pPr marL="0" marR="0" lvl="1" indent="0" algn="l" defTabSz="914367" rtl="0" eaLnBrk="1" fontAlgn="auto" latinLnBrk="0" hangingPunct="1">
              <a:lnSpc>
                <a:spcPct val="100000"/>
              </a:lnSpc>
              <a:spcBef>
                <a:spcPts val="600"/>
              </a:spcBef>
              <a:spcAft>
                <a:spcPts val="200"/>
              </a:spcAft>
              <a:buClr>
                <a:srgbClr val="0078D7"/>
              </a:buClr>
              <a:buSzPct val="90000"/>
              <a:buFont typeface="Wingdings" panose="05000000000000000000" pitchFamily="2" charset="2"/>
              <a:buNone/>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This process can be time consuming and prone to network errors</a:t>
            </a:r>
          </a:p>
        </p:txBody>
      </p:sp>
      <p:sp>
        <p:nvSpPr>
          <p:cNvPr id="37" name="Text Placeholder 2">
            <a:extLst>
              <a:ext uri="{FF2B5EF4-FFF2-40B4-BE49-F238E27FC236}">
                <a16:creationId xmlns:a16="http://schemas.microsoft.com/office/drawing/2014/main" id="{E4AF24A9-2E65-457E-B891-BC5AA6F94AF2}"/>
              </a:ext>
            </a:extLst>
          </p:cNvPr>
          <p:cNvSpPr txBox="1">
            <a:spLocks/>
          </p:cNvSpPr>
          <p:nvPr/>
        </p:nvSpPr>
        <p:spPr>
          <a:xfrm>
            <a:off x="1931773" y="2060575"/>
            <a:ext cx="7621587" cy="815608"/>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1200"/>
              </a:spcBef>
              <a:spcAft>
                <a:spcPts val="0"/>
              </a:spcAft>
              <a:buClr>
                <a:srgbClr val="0078D7"/>
              </a:buClr>
              <a:buSzPct val="90000"/>
              <a:buFont typeface="Arial" pitchFamily="34" charset="0"/>
              <a:buNone/>
              <a:tabLst/>
              <a:defRPr/>
            </a:pPr>
            <a:r>
              <a:rPr kumimoji="0" lang="en-US" sz="2000" b="0" i="0" u="none" strike="noStrike" kern="1200" cap="none" spc="0" normalizeH="0" baseline="0" noProof="0">
                <a:ln>
                  <a:noFill/>
                </a:ln>
                <a:solidFill>
                  <a:srgbClr val="0078D7"/>
                </a:solidFill>
                <a:effectLst/>
                <a:uLnTx/>
                <a:uFillTx/>
                <a:ea typeface="+mn-ea"/>
                <a:cs typeface="Segoe UI" panose="020B0502040204020203" pitchFamily="34" charset="0"/>
              </a:rPr>
              <a:t>Reduced functionality of queries on encrypted columns</a:t>
            </a:r>
          </a:p>
          <a:p>
            <a:pPr marL="0" marR="0" lvl="1"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Encrypted columns only allow equality comparisons</a:t>
            </a:r>
          </a:p>
        </p:txBody>
      </p:sp>
      <p:grpSp>
        <p:nvGrpSpPr>
          <p:cNvPr id="43" name="Group 42">
            <a:extLst>
              <a:ext uri="{FF2B5EF4-FFF2-40B4-BE49-F238E27FC236}">
                <a16:creationId xmlns:a16="http://schemas.microsoft.com/office/drawing/2014/main" id="{6B6D226A-54FD-42E5-8518-743261CCF0FF}"/>
              </a:ext>
            </a:extLst>
          </p:cNvPr>
          <p:cNvGrpSpPr/>
          <p:nvPr/>
        </p:nvGrpSpPr>
        <p:grpSpPr>
          <a:xfrm>
            <a:off x="632361" y="1998322"/>
            <a:ext cx="785311" cy="1051554"/>
            <a:chOff x="1174833" y="1998322"/>
            <a:chExt cx="785311" cy="1051554"/>
          </a:xfrm>
        </p:grpSpPr>
        <p:grpSp>
          <p:nvGrpSpPr>
            <p:cNvPr id="39" name="Group 38">
              <a:extLst>
                <a:ext uri="{FF2B5EF4-FFF2-40B4-BE49-F238E27FC236}">
                  <a16:creationId xmlns:a16="http://schemas.microsoft.com/office/drawing/2014/main" id="{A96ADD09-C055-4EF4-B4BB-F17D08449C78}"/>
                </a:ext>
              </a:extLst>
            </p:cNvPr>
            <p:cNvGrpSpPr/>
            <p:nvPr/>
          </p:nvGrpSpPr>
          <p:grpSpPr>
            <a:xfrm>
              <a:off x="1475035" y="1998322"/>
              <a:ext cx="485109" cy="838685"/>
              <a:chOff x="9483369" y="4036570"/>
              <a:chExt cx="385258" cy="666058"/>
            </a:xfrm>
          </p:grpSpPr>
          <p:sp>
            <p:nvSpPr>
              <p:cNvPr id="40" name="Freeform: Shape 39">
                <a:extLst>
                  <a:ext uri="{FF2B5EF4-FFF2-40B4-BE49-F238E27FC236}">
                    <a16:creationId xmlns:a16="http://schemas.microsoft.com/office/drawing/2014/main" id="{D5773149-516D-4E61-99B4-628EC570447E}"/>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41" name="Freeform: Shape 40">
                <a:extLst>
                  <a:ext uri="{FF2B5EF4-FFF2-40B4-BE49-F238E27FC236}">
                    <a16:creationId xmlns:a16="http://schemas.microsoft.com/office/drawing/2014/main" id="{87B1A2C5-248B-445E-92AE-873DF4D81DD2}"/>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rgbClr val="FFFFFF"/>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grpSp>
          <p:nvGrpSpPr>
            <p:cNvPr id="36" name="Group 35">
              <a:extLst>
                <a:ext uri="{FF2B5EF4-FFF2-40B4-BE49-F238E27FC236}">
                  <a16:creationId xmlns:a16="http://schemas.microsoft.com/office/drawing/2014/main" id="{EA460F27-9296-42C6-8BD9-225F44B3F12F}"/>
                </a:ext>
              </a:extLst>
            </p:cNvPr>
            <p:cNvGrpSpPr/>
            <p:nvPr/>
          </p:nvGrpSpPr>
          <p:grpSpPr>
            <a:xfrm>
              <a:off x="1174833" y="2546688"/>
              <a:ext cx="512990" cy="503188"/>
              <a:chOff x="2812595" y="3299751"/>
              <a:chExt cx="512990" cy="503188"/>
            </a:xfrm>
          </p:grpSpPr>
          <p:sp>
            <p:nvSpPr>
              <p:cNvPr id="38" name="Freeform 5">
                <a:extLst>
                  <a:ext uri="{FF2B5EF4-FFF2-40B4-BE49-F238E27FC236}">
                    <a16:creationId xmlns:a16="http://schemas.microsoft.com/office/drawing/2014/main" id="{8640F6E0-4DEA-48EA-AB83-185A472A8585}"/>
                  </a:ext>
                </a:extLst>
              </p:cNvPr>
              <p:cNvSpPr>
                <a:spLocks noChangeAspect="1" noEditPoints="1"/>
              </p:cNvSpPr>
              <p:nvPr/>
            </p:nvSpPr>
            <p:spPr bwMode="auto">
              <a:xfrm flipH="1">
                <a:off x="2812595" y="3299751"/>
                <a:ext cx="512990" cy="503188"/>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solidFill>
                <a:schemeClr val="bg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5" name="&quot;Not Allowed&quot; Symbol 14">
                <a:extLst>
                  <a:ext uri="{FF2B5EF4-FFF2-40B4-BE49-F238E27FC236}">
                    <a16:creationId xmlns:a16="http://schemas.microsoft.com/office/drawing/2014/main" id="{3566BC25-F55D-41DD-B7CE-DC13390C99FF}"/>
                  </a:ext>
                </a:extLst>
              </p:cNvPr>
              <p:cNvSpPr/>
              <p:nvPr/>
            </p:nvSpPr>
            <p:spPr bwMode="auto">
              <a:xfrm>
                <a:off x="3055257" y="3358862"/>
                <a:ext cx="214086" cy="214086"/>
              </a:xfrm>
              <a:prstGeom prst="noSmoking">
                <a:avLst>
                  <a:gd name="adj" fmla="val 0"/>
                </a:avLst>
              </a:prstGeom>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81" name="Group 80">
            <a:extLst>
              <a:ext uri="{FF2B5EF4-FFF2-40B4-BE49-F238E27FC236}">
                <a16:creationId xmlns:a16="http://schemas.microsoft.com/office/drawing/2014/main" id="{2938DDB4-725C-4C31-B459-07B1E71AB88F}"/>
              </a:ext>
            </a:extLst>
          </p:cNvPr>
          <p:cNvGrpSpPr/>
          <p:nvPr/>
        </p:nvGrpSpPr>
        <p:grpSpPr>
          <a:xfrm>
            <a:off x="556873" y="4012560"/>
            <a:ext cx="1099570" cy="1112494"/>
            <a:chOff x="936214" y="3826825"/>
            <a:chExt cx="948593" cy="959745"/>
          </a:xfrm>
        </p:grpSpPr>
        <p:sp>
          <p:nvSpPr>
            <p:cNvPr id="51" name="Cylinder 513">
              <a:extLst>
                <a:ext uri="{FF2B5EF4-FFF2-40B4-BE49-F238E27FC236}">
                  <a16:creationId xmlns:a16="http://schemas.microsoft.com/office/drawing/2014/main" id="{CE44BF50-8F7B-475E-AD5E-01979DC312BA}"/>
                </a:ext>
              </a:extLst>
            </p:cNvPr>
            <p:cNvSpPr/>
            <p:nvPr/>
          </p:nvSpPr>
          <p:spPr bwMode="auto">
            <a:xfrm>
              <a:off x="936214" y="4342182"/>
              <a:ext cx="338257" cy="444388"/>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Semibold" panose="020B0702040204020203" pitchFamily="34" charset="0"/>
                <a:ea typeface="Segoe UI" pitchFamily="34" charset="0"/>
                <a:cs typeface="Segoe UI" pitchFamily="34" charset="0"/>
              </a:endParaRPr>
            </a:p>
          </p:txBody>
        </p:sp>
        <p:grpSp>
          <p:nvGrpSpPr>
            <p:cNvPr id="52" name="Group 20">
              <a:extLst>
                <a:ext uri="{FF2B5EF4-FFF2-40B4-BE49-F238E27FC236}">
                  <a16:creationId xmlns:a16="http://schemas.microsoft.com/office/drawing/2014/main" id="{9E4F5867-9095-4230-AD53-12C89337D355}"/>
                </a:ext>
              </a:extLst>
            </p:cNvPr>
            <p:cNvGrpSpPr>
              <a:grpSpLocks noChangeAspect="1"/>
            </p:cNvGrpSpPr>
            <p:nvPr/>
          </p:nvGrpSpPr>
          <p:grpSpPr bwMode="auto">
            <a:xfrm>
              <a:off x="1471835" y="3826825"/>
              <a:ext cx="412972" cy="361498"/>
              <a:chOff x="3764" y="3313"/>
              <a:chExt cx="353" cy="309"/>
            </a:xfrm>
          </p:grpSpPr>
          <p:sp>
            <p:nvSpPr>
              <p:cNvPr id="53" name="Freeform 21">
                <a:extLst>
                  <a:ext uri="{FF2B5EF4-FFF2-40B4-BE49-F238E27FC236}">
                    <a16:creationId xmlns:a16="http://schemas.microsoft.com/office/drawing/2014/main" id="{9026048E-7666-448D-8DED-32858CBA740A}"/>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4" name="Freeform 22">
                <a:extLst>
                  <a:ext uri="{FF2B5EF4-FFF2-40B4-BE49-F238E27FC236}">
                    <a16:creationId xmlns:a16="http://schemas.microsoft.com/office/drawing/2014/main" id="{182AB32B-37F2-4C7D-96CF-584B42051AE9}"/>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6" name="Freeform 23">
                <a:extLst>
                  <a:ext uri="{FF2B5EF4-FFF2-40B4-BE49-F238E27FC236}">
                    <a16:creationId xmlns:a16="http://schemas.microsoft.com/office/drawing/2014/main" id="{E687BE5E-6C7E-4D2C-AA67-D784E79915DF}"/>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7" name="Freeform 24">
                <a:extLst>
                  <a:ext uri="{FF2B5EF4-FFF2-40B4-BE49-F238E27FC236}">
                    <a16:creationId xmlns:a16="http://schemas.microsoft.com/office/drawing/2014/main" id="{216DBEE5-B322-4D35-A3A7-DC18AADD4049}"/>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8" name="Freeform 25">
                <a:extLst>
                  <a:ext uri="{FF2B5EF4-FFF2-40B4-BE49-F238E27FC236}">
                    <a16:creationId xmlns:a16="http://schemas.microsoft.com/office/drawing/2014/main" id="{353E2057-2FAF-4E19-AE40-6ED24DF643E2}"/>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9" name="Freeform 26">
                <a:extLst>
                  <a:ext uri="{FF2B5EF4-FFF2-40B4-BE49-F238E27FC236}">
                    <a16:creationId xmlns:a16="http://schemas.microsoft.com/office/drawing/2014/main" id="{D7ECF701-EA8A-4580-A47B-11AD4F0039B1}"/>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0" name="Freeform 27">
                <a:extLst>
                  <a:ext uri="{FF2B5EF4-FFF2-40B4-BE49-F238E27FC236}">
                    <a16:creationId xmlns:a16="http://schemas.microsoft.com/office/drawing/2014/main" id="{3B53622D-C100-49D7-97CE-F1197B8A277F}"/>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1" name="Freeform 28">
                <a:extLst>
                  <a:ext uri="{FF2B5EF4-FFF2-40B4-BE49-F238E27FC236}">
                    <a16:creationId xmlns:a16="http://schemas.microsoft.com/office/drawing/2014/main" id="{1CD56288-2BAC-4386-9334-16BF7755CF14}"/>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2" name="Freeform 29">
                <a:extLst>
                  <a:ext uri="{FF2B5EF4-FFF2-40B4-BE49-F238E27FC236}">
                    <a16:creationId xmlns:a16="http://schemas.microsoft.com/office/drawing/2014/main" id="{0EBE4509-0426-43F0-90AB-9DEB7875C905}"/>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3" name="Freeform 30">
                <a:extLst>
                  <a:ext uri="{FF2B5EF4-FFF2-40B4-BE49-F238E27FC236}">
                    <a16:creationId xmlns:a16="http://schemas.microsoft.com/office/drawing/2014/main" id="{4851F5A6-7E97-4EF2-A7A2-2FA30FB496AB}"/>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4" name="Freeform 31">
                <a:extLst>
                  <a:ext uri="{FF2B5EF4-FFF2-40B4-BE49-F238E27FC236}">
                    <a16:creationId xmlns:a16="http://schemas.microsoft.com/office/drawing/2014/main" id="{117E6643-B51A-474A-9F75-E29CD7C7E9A6}"/>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5" name="Freeform 32">
                <a:extLst>
                  <a:ext uri="{FF2B5EF4-FFF2-40B4-BE49-F238E27FC236}">
                    <a16:creationId xmlns:a16="http://schemas.microsoft.com/office/drawing/2014/main" id="{9CD3142B-45EB-4CB6-B6CB-03BD5D51E9CA}"/>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6" name="Freeform 33">
                <a:extLst>
                  <a:ext uri="{FF2B5EF4-FFF2-40B4-BE49-F238E27FC236}">
                    <a16:creationId xmlns:a16="http://schemas.microsoft.com/office/drawing/2014/main" id="{ACA57FF9-4A60-44AE-8437-45A646EE587D}"/>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7" name="Freeform 34">
                <a:extLst>
                  <a:ext uri="{FF2B5EF4-FFF2-40B4-BE49-F238E27FC236}">
                    <a16:creationId xmlns:a16="http://schemas.microsoft.com/office/drawing/2014/main" id="{0ED99747-A49E-400C-AFC0-EE2E5EAC1433}"/>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8" name="Freeform 35">
                <a:extLst>
                  <a:ext uri="{FF2B5EF4-FFF2-40B4-BE49-F238E27FC236}">
                    <a16:creationId xmlns:a16="http://schemas.microsoft.com/office/drawing/2014/main" id="{D6132CBE-B119-4A21-87FF-EAAC4E06DE63}"/>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9" name="Freeform 36">
                <a:extLst>
                  <a:ext uri="{FF2B5EF4-FFF2-40B4-BE49-F238E27FC236}">
                    <a16:creationId xmlns:a16="http://schemas.microsoft.com/office/drawing/2014/main" id="{11B7D02E-53D2-4DFC-B91B-FE5542070D33}"/>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0" name="Freeform 37">
                <a:extLst>
                  <a:ext uri="{FF2B5EF4-FFF2-40B4-BE49-F238E27FC236}">
                    <a16:creationId xmlns:a16="http://schemas.microsoft.com/office/drawing/2014/main" id="{2C0ED42E-DE9E-4977-8B12-51DABB50B921}"/>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1" name="Freeform 38">
                <a:extLst>
                  <a:ext uri="{FF2B5EF4-FFF2-40B4-BE49-F238E27FC236}">
                    <a16:creationId xmlns:a16="http://schemas.microsoft.com/office/drawing/2014/main" id="{5F56C4E4-9BCF-4E83-B24E-5DD05C561DA0}"/>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80" name="Group 79">
              <a:extLst>
                <a:ext uri="{FF2B5EF4-FFF2-40B4-BE49-F238E27FC236}">
                  <a16:creationId xmlns:a16="http://schemas.microsoft.com/office/drawing/2014/main" id="{4F9181B6-D418-4D21-B22F-608A05ACD863}"/>
                </a:ext>
              </a:extLst>
            </p:cNvPr>
            <p:cNvGrpSpPr/>
            <p:nvPr/>
          </p:nvGrpSpPr>
          <p:grpSpPr>
            <a:xfrm>
              <a:off x="1193577" y="4033211"/>
              <a:ext cx="356772" cy="445965"/>
              <a:chOff x="1199468" y="4076899"/>
              <a:chExt cx="356772" cy="445965"/>
            </a:xfrm>
          </p:grpSpPr>
          <p:sp>
            <p:nvSpPr>
              <p:cNvPr id="73" name="Freeform 5">
                <a:extLst>
                  <a:ext uri="{FF2B5EF4-FFF2-40B4-BE49-F238E27FC236}">
                    <a16:creationId xmlns:a16="http://schemas.microsoft.com/office/drawing/2014/main" id="{0E601210-B373-4D5D-8BA0-F367F5850580}"/>
                  </a:ext>
                </a:extLst>
              </p:cNvPr>
              <p:cNvSpPr>
                <a:spLocks/>
              </p:cNvSpPr>
              <p:nvPr/>
            </p:nvSpPr>
            <p:spPr bwMode="auto">
              <a:xfrm>
                <a:off x="1199468" y="4125447"/>
                <a:ext cx="200966" cy="204354"/>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4" name="Freeform 6">
                <a:extLst>
                  <a:ext uri="{FF2B5EF4-FFF2-40B4-BE49-F238E27FC236}">
                    <a16:creationId xmlns:a16="http://schemas.microsoft.com/office/drawing/2014/main" id="{F8B9690A-66F1-41DF-ABC7-027530EDF048}"/>
                  </a:ext>
                </a:extLst>
              </p:cNvPr>
              <p:cNvSpPr>
                <a:spLocks/>
              </p:cNvSpPr>
              <p:nvPr/>
            </p:nvSpPr>
            <p:spPr bwMode="auto">
              <a:xfrm>
                <a:off x="1328177" y="4281253"/>
                <a:ext cx="228063" cy="199838"/>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5" name="Freeform 7">
                <a:extLst>
                  <a:ext uri="{FF2B5EF4-FFF2-40B4-BE49-F238E27FC236}">
                    <a16:creationId xmlns:a16="http://schemas.microsoft.com/office/drawing/2014/main" id="{3DA32713-0DBD-4237-97E4-33904EE6F8E3}"/>
                  </a:ext>
                </a:extLst>
              </p:cNvPr>
              <p:cNvSpPr>
                <a:spLocks/>
              </p:cNvSpPr>
              <p:nvPr/>
            </p:nvSpPr>
            <p:spPr bwMode="auto">
              <a:xfrm>
                <a:off x="1327049" y="4443832"/>
                <a:ext cx="50806" cy="79032"/>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6" name="Freeform 8">
                <a:extLst>
                  <a:ext uri="{FF2B5EF4-FFF2-40B4-BE49-F238E27FC236}">
                    <a16:creationId xmlns:a16="http://schemas.microsoft.com/office/drawing/2014/main" id="{E403FE8F-9BE4-4969-992E-D9E8DA4DCFCC}"/>
                  </a:ext>
                </a:extLst>
              </p:cNvPr>
              <p:cNvSpPr>
                <a:spLocks/>
              </p:cNvSpPr>
              <p:nvPr/>
            </p:nvSpPr>
            <p:spPr bwMode="auto">
              <a:xfrm>
                <a:off x="1351887" y="4076899"/>
                <a:ext cx="50806" cy="80161"/>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spTree>
    <p:extLst>
      <p:ext uri="{BB962C8B-B14F-4D97-AF65-F5344CB8AC3E}">
        <p14:creationId xmlns:p14="http://schemas.microsoft.com/office/powerpoint/2010/main" val="26805655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76E0C5-BB3B-4743-996E-8FB32F71DA90}"/>
              </a:ext>
            </a:extLst>
          </p:cNvPr>
          <p:cNvSpPr>
            <a:spLocks noGrp="1"/>
          </p:cNvSpPr>
          <p:nvPr>
            <p:ph type="body" sz="quarter" idx="14"/>
          </p:nvPr>
        </p:nvSpPr>
        <p:spPr/>
        <p:txBody>
          <a:bodyPr/>
          <a:lstStyle/>
          <a:p>
            <a:r>
              <a:rPr lang="en-US"/>
              <a:t>Overview</a:t>
            </a:r>
          </a:p>
          <a:p>
            <a:pPr lvl="1"/>
            <a:r>
              <a:rPr lang="en-US"/>
              <a:t>Confidential computing allows data to be protected inside a Trusted Execution Environment (TEE), also known as an enclave</a:t>
            </a:r>
          </a:p>
          <a:p>
            <a:pPr lvl="1"/>
            <a:r>
              <a:rPr lang="en-US"/>
              <a:t>An enclave is a protected region of memory that appears as a black box to the containing process and the OS</a:t>
            </a:r>
          </a:p>
          <a:p>
            <a:pPr lvl="1"/>
            <a:r>
              <a:rPr lang="en-US"/>
              <a:t>Microsoft supports SGX and VSM TEEs</a:t>
            </a:r>
          </a:p>
          <a:p>
            <a:r>
              <a:rPr lang="en-US"/>
              <a:t>Benefits</a:t>
            </a:r>
          </a:p>
          <a:p>
            <a:pPr lvl="1"/>
            <a:r>
              <a:rPr lang="en-US"/>
              <a:t>Only authorized code is permitted to run inside</a:t>
            </a:r>
            <a:br>
              <a:rPr lang="en-US"/>
            </a:br>
            <a:r>
              <a:rPr lang="en-US"/>
              <a:t>an enclave</a:t>
            </a:r>
          </a:p>
          <a:p>
            <a:pPr lvl="1"/>
            <a:r>
              <a:rPr lang="en-US"/>
              <a:t>Both the data and the code inside the enclave are inaccessible from the outside and protected from malicious insiders, hackers, and malware</a:t>
            </a:r>
          </a:p>
        </p:txBody>
      </p:sp>
      <p:sp>
        <p:nvSpPr>
          <p:cNvPr id="2" name="Title 1">
            <a:extLst>
              <a:ext uri="{FF2B5EF4-FFF2-40B4-BE49-F238E27FC236}">
                <a16:creationId xmlns:a16="http://schemas.microsoft.com/office/drawing/2014/main" id="{BD16BDB1-DBAB-4F98-A9BC-DABF5805DC6E}"/>
              </a:ext>
            </a:extLst>
          </p:cNvPr>
          <p:cNvSpPr>
            <a:spLocks noGrp="1"/>
          </p:cNvSpPr>
          <p:nvPr>
            <p:ph type="title"/>
          </p:nvPr>
        </p:nvSpPr>
        <p:spPr/>
        <p:txBody>
          <a:bodyPr/>
          <a:lstStyle/>
          <a:p>
            <a:r>
              <a:rPr lang="en-US"/>
              <a:t>Confidential computing</a:t>
            </a:r>
          </a:p>
        </p:txBody>
      </p:sp>
      <p:sp>
        <p:nvSpPr>
          <p:cNvPr id="5" name="Rectangle 4">
            <a:extLst>
              <a:ext uri="{FF2B5EF4-FFF2-40B4-BE49-F238E27FC236}">
                <a16:creationId xmlns:a16="http://schemas.microsoft.com/office/drawing/2014/main" id="{EFAB02A7-2DA2-472E-80DE-A513E81ACE20}"/>
              </a:ext>
            </a:extLst>
          </p:cNvPr>
          <p:cNvSpPr/>
          <p:nvPr/>
        </p:nvSpPr>
        <p:spPr bwMode="auto">
          <a:xfrm>
            <a:off x="6631045" y="4577498"/>
            <a:ext cx="3406414" cy="82291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Hardware</a:t>
            </a:r>
          </a:p>
        </p:txBody>
      </p:sp>
      <p:sp>
        <p:nvSpPr>
          <p:cNvPr id="6" name="Rectangle 5">
            <a:extLst>
              <a:ext uri="{FF2B5EF4-FFF2-40B4-BE49-F238E27FC236}">
                <a16:creationId xmlns:a16="http://schemas.microsoft.com/office/drawing/2014/main" id="{62A99C29-0E97-4E3F-8F00-6A80C1BF1105}"/>
              </a:ext>
            </a:extLst>
          </p:cNvPr>
          <p:cNvSpPr/>
          <p:nvPr/>
        </p:nvSpPr>
        <p:spPr bwMode="auto">
          <a:xfrm>
            <a:off x="6631045" y="3701899"/>
            <a:ext cx="3406414" cy="82291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Hypervisor</a:t>
            </a:r>
          </a:p>
        </p:txBody>
      </p:sp>
      <p:sp>
        <p:nvSpPr>
          <p:cNvPr id="7" name="Rectangle 6">
            <a:extLst>
              <a:ext uri="{FF2B5EF4-FFF2-40B4-BE49-F238E27FC236}">
                <a16:creationId xmlns:a16="http://schemas.microsoft.com/office/drawing/2014/main" id="{DEFFBD61-3F2F-41F7-859F-98E54CD4476A}"/>
              </a:ext>
            </a:extLst>
          </p:cNvPr>
          <p:cNvSpPr/>
          <p:nvPr/>
        </p:nvSpPr>
        <p:spPr bwMode="auto">
          <a:xfrm>
            <a:off x="6631045" y="2826298"/>
            <a:ext cx="3406414" cy="82291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Operating system</a:t>
            </a:r>
          </a:p>
        </p:txBody>
      </p:sp>
      <p:sp>
        <p:nvSpPr>
          <p:cNvPr id="8" name="Rectangle 7">
            <a:extLst>
              <a:ext uri="{FF2B5EF4-FFF2-40B4-BE49-F238E27FC236}">
                <a16:creationId xmlns:a16="http://schemas.microsoft.com/office/drawing/2014/main" id="{88A98598-F04B-4080-97B1-0C6E046CB767}"/>
              </a:ext>
            </a:extLst>
          </p:cNvPr>
          <p:cNvSpPr/>
          <p:nvPr/>
        </p:nvSpPr>
        <p:spPr bwMode="auto">
          <a:xfrm>
            <a:off x="6635275" y="1950698"/>
            <a:ext cx="1667350" cy="82291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App</a:t>
            </a:r>
          </a:p>
        </p:txBody>
      </p:sp>
      <p:sp>
        <p:nvSpPr>
          <p:cNvPr id="9" name="Rectangle 8">
            <a:extLst>
              <a:ext uri="{FF2B5EF4-FFF2-40B4-BE49-F238E27FC236}">
                <a16:creationId xmlns:a16="http://schemas.microsoft.com/office/drawing/2014/main" id="{E592B66E-22F2-4A56-AAB0-E5F1B4DDC5BE}"/>
              </a:ext>
            </a:extLst>
          </p:cNvPr>
          <p:cNvSpPr/>
          <p:nvPr/>
        </p:nvSpPr>
        <p:spPr bwMode="auto">
          <a:xfrm>
            <a:off x="8374303" y="1950698"/>
            <a:ext cx="1667350" cy="822912"/>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App</a:t>
            </a:r>
          </a:p>
        </p:txBody>
      </p:sp>
      <p:sp>
        <p:nvSpPr>
          <p:cNvPr id="10" name="Rectangle 9">
            <a:extLst>
              <a:ext uri="{FF2B5EF4-FFF2-40B4-BE49-F238E27FC236}">
                <a16:creationId xmlns:a16="http://schemas.microsoft.com/office/drawing/2014/main" id="{3DD1A330-022B-4656-966F-D4C2F2E5905E}"/>
              </a:ext>
            </a:extLst>
          </p:cNvPr>
          <p:cNvSpPr/>
          <p:nvPr/>
        </p:nvSpPr>
        <p:spPr bwMode="auto">
          <a:xfrm>
            <a:off x="9593440" y="1950698"/>
            <a:ext cx="448213" cy="822912"/>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22" name="Group 21">
            <a:extLst>
              <a:ext uri="{FF2B5EF4-FFF2-40B4-BE49-F238E27FC236}">
                <a16:creationId xmlns:a16="http://schemas.microsoft.com/office/drawing/2014/main" id="{03BF33EA-1D31-42E5-81A3-BC6F6C9E4B4D}"/>
              </a:ext>
            </a:extLst>
          </p:cNvPr>
          <p:cNvGrpSpPr/>
          <p:nvPr/>
        </p:nvGrpSpPr>
        <p:grpSpPr>
          <a:xfrm>
            <a:off x="10189759" y="1600200"/>
            <a:ext cx="1640139" cy="1523906"/>
            <a:chOff x="10026874" y="1851360"/>
            <a:chExt cx="1673027" cy="1554463"/>
          </a:xfrm>
        </p:grpSpPr>
        <p:sp>
          <p:nvSpPr>
            <p:cNvPr id="11" name="Rectangle 10">
              <a:extLst>
                <a:ext uri="{FF2B5EF4-FFF2-40B4-BE49-F238E27FC236}">
                  <a16:creationId xmlns:a16="http://schemas.microsoft.com/office/drawing/2014/main" id="{1B0532C8-29EE-44A5-8FB1-C3347FBD46DD}"/>
                </a:ext>
              </a:extLst>
            </p:cNvPr>
            <p:cNvSpPr/>
            <p:nvPr/>
          </p:nvSpPr>
          <p:spPr bwMode="auto">
            <a:xfrm>
              <a:off x="10026874" y="1851360"/>
              <a:ext cx="1673027" cy="1554463"/>
            </a:xfrm>
            <a:prstGeom prst="rect">
              <a:avLst/>
            </a:prstGeom>
            <a:pattFill prst="dkUpDiag">
              <a:fgClr>
                <a:schemeClr val="bg1">
                  <a:lumMod val="95000"/>
                </a:schemeClr>
              </a:fgClr>
              <a:bgClr>
                <a:schemeClr val="tx1"/>
              </a:bgClr>
            </a:patt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itchFamily="34" charset="0"/>
                <a:cs typeface="Segoe UI" panose="020B0502040204020203" pitchFamily="34" charset="0"/>
              </a:endParaRPr>
            </a:p>
          </p:txBody>
        </p:sp>
        <p:grpSp>
          <p:nvGrpSpPr>
            <p:cNvPr id="21" name="Group 20">
              <a:extLst>
                <a:ext uri="{FF2B5EF4-FFF2-40B4-BE49-F238E27FC236}">
                  <a16:creationId xmlns:a16="http://schemas.microsoft.com/office/drawing/2014/main" id="{30CB6A96-36E0-471A-89E0-ED8D206E70B1}"/>
                </a:ext>
              </a:extLst>
            </p:cNvPr>
            <p:cNvGrpSpPr/>
            <p:nvPr/>
          </p:nvGrpSpPr>
          <p:grpSpPr>
            <a:xfrm>
              <a:off x="10241548" y="2010257"/>
              <a:ext cx="1280146" cy="1236669"/>
              <a:chOff x="10241548" y="2096995"/>
              <a:chExt cx="1280146" cy="1236669"/>
            </a:xfrm>
          </p:grpSpPr>
          <p:sp>
            <p:nvSpPr>
              <p:cNvPr id="12" name="Rectangle 11">
                <a:extLst>
                  <a:ext uri="{FF2B5EF4-FFF2-40B4-BE49-F238E27FC236}">
                    <a16:creationId xmlns:a16="http://schemas.microsoft.com/office/drawing/2014/main" id="{1BF47593-1324-41D4-A954-D58AE8FAECB6}"/>
                  </a:ext>
                </a:extLst>
              </p:cNvPr>
              <p:cNvSpPr/>
              <p:nvPr/>
            </p:nvSpPr>
            <p:spPr bwMode="auto">
              <a:xfrm>
                <a:off x="10241548" y="2096995"/>
                <a:ext cx="1280146" cy="5690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Segoe UI" pitchFamily="34" charset="0"/>
                    <a:cs typeface="Segoe UI" panose="020B0502040204020203" pitchFamily="34" charset="0"/>
                  </a:rPr>
                  <a:t>Code</a:t>
                </a:r>
              </a:p>
            </p:txBody>
          </p:sp>
          <p:sp>
            <p:nvSpPr>
              <p:cNvPr id="13" name="Rectangle 12">
                <a:extLst>
                  <a:ext uri="{FF2B5EF4-FFF2-40B4-BE49-F238E27FC236}">
                    <a16:creationId xmlns:a16="http://schemas.microsoft.com/office/drawing/2014/main" id="{2C37860E-8F48-4CE0-A4F2-EE01BAE53E28}"/>
                  </a:ext>
                </a:extLst>
              </p:cNvPr>
              <p:cNvSpPr/>
              <p:nvPr/>
            </p:nvSpPr>
            <p:spPr bwMode="auto">
              <a:xfrm>
                <a:off x="10241548" y="2764578"/>
                <a:ext cx="1280146" cy="5690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panose="020B0502040204020203" pitchFamily="34" charset="0"/>
                    <a:ea typeface="Segoe UI" pitchFamily="34" charset="0"/>
                    <a:cs typeface="Segoe UI" panose="020B0502040204020203" pitchFamily="34" charset="0"/>
                  </a:rPr>
                  <a:t>Data</a:t>
                </a:r>
              </a:p>
            </p:txBody>
          </p:sp>
        </p:grpSp>
      </p:grpSp>
      <p:cxnSp>
        <p:nvCxnSpPr>
          <p:cNvPr id="14" name="Straight Connector 13">
            <a:extLst>
              <a:ext uri="{FF2B5EF4-FFF2-40B4-BE49-F238E27FC236}">
                <a16:creationId xmlns:a16="http://schemas.microsoft.com/office/drawing/2014/main" id="{76D2519E-266C-4983-80A1-07330A5D0E8F}"/>
              </a:ext>
            </a:extLst>
          </p:cNvPr>
          <p:cNvCxnSpPr>
            <a:cxnSpLocks/>
          </p:cNvCxnSpPr>
          <p:nvPr/>
        </p:nvCxnSpPr>
        <p:spPr>
          <a:xfrm flipV="1">
            <a:off x="9593438" y="1600200"/>
            <a:ext cx="596321" cy="350496"/>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2FA610-3467-4944-90B2-2970C8E05626}"/>
              </a:ext>
            </a:extLst>
          </p:cNvPr>
          <p:cNvCxnSpPr>
            <a:cxnSpLocks/>
          </p:cNvCxnSpPr>
          <p:nvPr/>
        </p:nvCxnSpPr>
        <p:spPr>
          <a:xfrm>
            <a:off x="9593439" y="2773610"/>
            <a:ext cx="592126" cy="350496"/>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4D5694-1999-42ED-A01D-7956C7B4B6D5}"/>
              </a:ext>
            </a:extLst>
          </p:cNvPr>
          <p:cNvSpPr txBox="1"/>
          <p:nvPr/>
        </p:nvSpPr>
        <p:spPr>
          <a:xfrm>
            <a:off x="10594643" y="3180171"/>
            <a:ext cx="866120" cy="455857"/>
          </a:xfrm>
          <a:prstGeom prst="rect">
            <a:avLst/>
          </a:prstGeom>
          <a:noFill/>
        </p:spPr>
        <p:txBody>
          <a:bodyPr wrap="non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2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Segoe UI" panose="020B0502040204020203" pitchFamily="34" charset="0"/>
              </a:rPr>
              <a:t>Enclave</a:t>
            </a:r>
          </a:p>
        </p:txBody>
      </p:sp>
      <p:sp>
        <p:nvSpPr>
          <p:cNvPr id="17" name="Rectangle 16">
            <a:extLst>
              <a:ext uri="{FF2B5EF4-FFF2-40B4-BE49-F238E27FC236}">
                <a16:creationId xmlns:a16="http://schemas.microsoft.com/office/drawing/2014/main" id="{C7E2EFF0-17CE-4AC6-9D43-3D60E9C882FA}"/>
              </a:ext>
            </a:extLst>
          </p:cNvPr>
          <p:cNvSpPr/>
          <p:nvPr/>
        </p:nvSpPr>
        <p:spPr bwMode="auto">
          <a:xfrm>
            <a:off x="6635275" y="4577497"/>
            <a:ext cx="3397978" cy="15208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6241525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FFCF3C8-0FDA-42A5-BF3B-D2FD7E47104B}"/>
              </a:ext>
            </a:extLst>
          </p:cNvPr>
          <p:cNvSpPr>
            <a:spLocks noGrp="1"/>
          </p:cNvSpPr>
          <p:nvPr>
            <p:ph type="body" sz="quarter" idx="14"/>
          </p:nvPr>
        </p:nvSpPr>
        <p:spPr/>
        <p:txBody>
          <a:bodyPr/>
          <a:lstStyle/>
          <a:p>
            <a:r>
              <a:rPr lang="en-US"/>
              <a:t>Secure computations inside the enclave</a:t>
            </a:r>
          </a:p>
          <a:p>
            <a:pPr lvl="1"/>
            <a:r>
              <a:rPr lang="en-US"/>
              <a:t>When processing queries, the SQL Server database engine delegates rich computations and cryptographic operations on encrypted columns to the enclave, where the data is safely decrypted and processed</a:t>
            </a:r>
          </a:p>
        </p:txBody>
      </p:sp>
      <p:sp>
        <p:nvSpPr>
          <p:cNvPr id="2" name="Title 1">
            <a:extLst>
              <a:ext uri="{FF2B5EF4-FFF2-40B4-BE49-F238E27FC236}">
                <a16:creationId xmlns:a16="http://schemas.microsoft.com/office/drawing/2014/main" id="{64C8D078-3966-48DB-AB5E-E1E7617E8442}"/>
              </a:ext>
            </a:extLst>
          </p:cNvPr>
          <p:cNvSpPr>
            <a:spLocks noGrp="1"/>
          </p:cNvSpPr>
          <p:nvPr>
            <p:ph type="title"/>
          </p:nvPr>
        </p:nvSpPr>
        <p:spPr/>
        <p:txBody>
          <a:bodyPr/>
          <a:lstStyle/>
          <a:p>
            <a:r>
              <a:rPr lang="en-US"/>
              <a:t>Data protection inside a Trusted Execution Environment </a:t>
            </a:r>
          </a:p>
        </p:txBody>
      </p:sp>
      <p:sp>
        <p:nvSpPr>
          <p:cNvPr id="220" name="Rectangle 219">
            <a:extLst>
              <a:ext uri="{FF2B5EF4-FFF2-40B4-BE49-F238E27FC236}">
                <a16:creationId xmlns:a16="http://schemas.microsoft.com/office/drawing/2014/main" id="{EE9FF252-B930-41AB-9BF4-A2503BD6BFB7}"/>
              </a:ext>
            </a:extLst>
          </p:cNvPr>
          <p:cNvSpPr/>
          <p:nvPr/>
        </p:nvSpPr>
        <p:spPr>
          <a:xfrm>
            <a:off x="6244202" y="1670251"/>
            <a:ext cx="3598663" cy="1466448"/>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221" name="Straight Arrow Connector 220">
            <a:extLst>
              <a:ext uri="{FF2B5EF4-FFF2-40B4-BE49-F238E27FC236}">
                <a16:creationId xmlns:a16="http://schemas.microsoft.com/office/drawing/2014/main" id="{EDE09754-2846-4925-8CA0-8F2007D49258}"/>
              </a:ext>
            </a:extLst>
          </p:cNvPr>
          <p:cNvCxnSpPr>
            <a:cxnSpLocks/>
          </p:cNvCxnSpPr>
          <p:nvPr/>
        </p:nvCxnSpPr>
        <p:spPr>
          <a:xfrm>
            <a:off x="7540221" y="2502591"/>
            <a:ext cx="10743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E2BF4D3-5E84-4756-B540-4E09561C38D7}"/>
              </a:ext>
            </a:extLst>
          </p:cNvPr>
          <p:cNvCxnSpPr/>
          <p:nvPr/>
        </p:nvCxnSpPr>
        <p:spPr>
          <a:xfrm>
            <a:off x="7534039" y="2671300"/>
            <a:ext cx="1071330" cy="0"/>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24F286BC-1CB3-42D4-88DD-311CF4A4E452}"/>
              </a:ext>
            </a:extLst>
          </p:cNvPr>
          <p:cNvSpPr txBox="1"/>
          <p:nvPr/>
        </p:nvSpPr>
        <p:spPr>
          <a:xfrm>
            <a:off x="7680863" y="2227251"/>
            <a:ext cx="760144" cy="2616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a:ea typeface="+mn-ea"/>
                <a:cs typeface="+mn-cs"/>
              </a:rPr>
              <a:t>plaintext </a:t>
            </a:r>
          </a:p>
        </p:txBody>
      </p:sp>
      <p:grpSp>
        <p:nvGrpSpPr>
          <p:cNvPr id="8" name="Group 7">
            <a:extLst>
              <a:ext uri="{FF2B5EF4-FFF2-40B4-BE49-F238E27FC236}">
                <a16:creationId xmlns:a16="http://schemas.microsoft.com/office/drawing/2014/main" id="{98889DE1-1C33-4C49-8144-2BED9179F3E4}"/>
              </a:ext>
            </a:extLst>
          </p:cNvPr>
          <p:cNvGrpSpPr/>
          <p:nvPr/>
        </p:nvGrpSpPr>
        <p:grpSpPr>
          <a:xfrm>
            <a:off x="9719825" y="2502591"/>
            <a:ext cx="1080557" cy="165753"/>
            <a:chOff x="9569865" y="3406625"/>
            <a:chExt cx="1080557" cy="165753"/>
          </a:xfrm>
        </p:grpSpPr>
        <p:cxnSp>
          <p:nvCxnSpPr>
            <p:cNvPr id="224" name="Straight Arrow Connector 223">
              <a:extLst>
                <a:ext uri="{FF2B5EF4-FFF2-40B4-BE49-F238E27FC236}">
                  <a16:creationId xmlns:a16="http://schemas.microsoft.com/office/drawing/2014/main" id="{98B18DD0-C24A-440D-8F9C-A33F1D351A6A}"/>
                </a:ext>
              </a:extLst>
            </p:cNvPr>
            <p:cNvCxnSpPr>
              <a:cxnSpLocks/>
            </p:cNvCxnSpPr>
            <p:nvPr/>
          </p:nvCxnSpPr>
          <p:spPr>
            <a:xfrm>
              <a:off x="9576047" y="3406625"/>
              <a:ext cx="10743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248C6FB8-BC73-40F4-BBCA-E960C378830D}"/>
                </a:ext>
              </a:extLst>
            </p:cNvPr>
            <p:cNvCxnSpPr/>
            <p:nvPr/>
          </p:nvCxnSpPr>
          <p:spPr>
            <a:xfrm>
              <a:off x="9569865" y="3572378"/>
              <a:ext cx="1071330" cy="0"/>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26" name="TextBox 225">
            <a:extLst>
              <a:ext uri="{FF2B5EF4-FFF2-40B4-BE49-F238E27FC236}">
                <a16:creationId xmlns:a16="http://schemas.microsoft.com/office/drawing/2014/main" id="{4B4D6E9E-0BDC-4A94-9522-4984B0005464}"/>
              </a:ext>
            </a:extLst>
          </p:cNvPr>
          <p:cNvSpPr txBox="1"/>
          <p:nvPr/>
        </p:nvSpPr>
        <p:spPr>
          <a:xfrm>
            <a:off x="9866615" y="2227251"/>
            <a:ext cx="805029" cy="2616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a:ea typeface="+mn-ea"/>
                <a:cs typeface="+mn-cs"/>
              </a:rPr>
              <a:t>ciphertext</a:t>
            </a:r>
          </a:p>
        </p:txBody>
      </p:sp>
      <p:sp>
        <p:nvSpPr>
          <p:cNvPr id="227" name="TextBox 226">
            <a:extLst>
              <a:ext uri="{FF2B5EF4-FFF2-40B4-BE49-F238E27FC236}">
                <a16:creationId xmlns:a16="http://schemas.microsoft.com/office/drawing/2014/main" id="{A694EE96-2196-4048-8280-A773697C98BE}"/>
              </a:ext>
            </a:extLst>
          </p:cNvPr>
          <p:cNvSpPr txBox="1"/>
          <p:nvPr/>
        </p:nvSpPr>
        <p:spPr>
          <a:xfrm>
            <a:off x="8727366" y="1897227"/>
            <a:ext cx="831775" cy="926697"/>
          </a:xfrm>
          <a:prstGeom prst="rect">
            <a:avLst/>
          </a:prstGeom>
          <a:noFill/>
          <a:ln w="12700">
            <a:solidFill>
              <a:srgbClr val="0078D7"/>
            </a:solidFill>
          </a:ln>
        </p:spPr>
        <p:txBody>
          <a:bodyPr wrap="square" tIns="0" bIns="182880" rtlCol="0" anchor="ctr" anchorCtr="0">
            <a:noAutofit/>
          </a:bodyPr>
          <a:lstStyle/>
          <a:p>
            <a:pPr marL="0" marR="0" lvl="0" indent="0" algn="ctr" defTabSz="931326"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Enhanced client </a:t>
            </a:r>
            <a:br>
              <a:rPr kumimoji="0" lang="en-US" sz="10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br>
            <a:r>
              <a:rPr kumimoji="0" lang="en-US" sz="10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driver</a:t>
            </a:r>
          </a:p>
        </p:txBody>
      </p:sp>
      <p:grpSp>
        <p:nvGrpSpPr>
          <p:cNvPr id="228" name="Group 227">
            <a:extLst>
              <a:ext uri="{FF2B5EF4-FFF2-40B4-BE49-F238E27FC236}">
                <a16:creationId xmlns:a16="http://schemas.microsoft.com/office/drawing/2014/main" id="{09F0544D-1620-48D4-AE0E-3EE57F90B6BF}"/>
              </a:ext>
            </a:extLst>
          </p:cNvPr>
          <p:cNvGrpSpPr/>
          <p:nvPr/>
        </p:nvGrpSpPr>
        <p:grpSpPr>
          <a:xfrm>
            <a:off x="6620289" y="2181258"/>
            <a:ext cx="755476" cy="642666"/>
            <a:chOff x="2107244" y="1575258"/>
            <a:chExt cx="310993" cy="264555"/>
          </a:xfrm>
        </p:grpSpPr>
        <p:grpSp>
          <p:nvGrpSpPr>
            <p:cNvPr id="229" name="Group 228">
              <a:extLst>
                <a:ext uri="{FF2B5EF4-FFF2-40B4-BE49-F238E27FC236}">
                  <a16:creationId xmlns:a16="http://schemas.microsoft.com/office/drawing/2014/main" id="{C1D9305D-8934-4644-9C67-94928ACDDA17}"/>
                </a:ext>
              </a:extLst>
            </p:cNvPr>
            <p:cNvGrpSpPr/>
            <p:nvPr/>
          </p:nvGrpSpPr>
          <p:grpSpPr>
            <a:xfrm>
              <a:off x="2107244" y="1575258"/>
              <a:ext cx="310993" cy="264555"/>
              <a:chOff x="2107244" y="1575258"/>
              <a:chExt cx="310993" cy="264555"/>
            </a:xfrm>
          </p:grpSpPr>
          <p:sp>
            <p:nvSpPr>
              <p:cNvPr id="237" name="Rectangle 9">
                <a:extLst>
                  <a:ext uri="{FF2B5EF4-FFF2-40B4-BE49-F238E27FC236}">
                    <a16:creationId xmlns:a16="http://schemas.microsoft.com/office/drawing/2014/main" id="{E7F99CA6-55DA-44F0-971E-09E5143B62EC}"/>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38" name="Line 10">
                <a:extLst>
                  <a:ext uri="{FF2B5EF4-FFF2-40B4-BE49-F238E27FC236}">
                    <a16:creationId xmlns:a16="http://schemas.microsoft.com/office/drawing/2014/main" id="{3038E05D-9553-43EC-BAAC-6D88A93D3962}"/>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30" name="Group 229">
              <a:extLst>
                <a:ext uri="{FF2B5EF4-FFF2-40B4-BE49-F238E27FC236}">
                  <a16:creationId xmlns:a16="http://schemas.microsoft.com/office/drawing/2014/main" id="{AFDBBA6A-1A5A-4864-900B-F5D77092D4C3}"/>
                </a:ext>
              </a:extLst>
            </p:cNvPr>
            <p:cNvGrpSpPr/>
            <p:nvPr/>
          </p:nvGrpSpPr>
          <p:grpSpPr>
            <a:xfrm>
              <a:off x="2287367" y="1599181"/>
              <a:ext cx="95690" cy="23923"/>
              <a:chOff x="2287367" y="1599181"/>
              <a:chExt cx="95690" cy="23923"/>
            </a:xfrm>
          </p:grpSpPr>
          <p:sp>
            <p:nvSpPr>
              <p:cNvPr id="234" name="Oval 11">
                <a:extLst>
                  <a:ext uri="{FF2B5EF4-FFF2-40B4-BE49-F238E27FC236}">
                    <a16:creationId xmlns:a16="http://schemas.microsoft.com/office/drawing/2014/main" id="{8BEC4A4B-AA60-4A2B-AFD3-7EAADCF550B8}"/>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35" name="Oval 12">
                <a:extLst>
                  <a:ext uri="{FF2B5EF4-FFF2-40B4-BE49-F238E27FC236}">
                    <a16:creationId xmlns:a16="http://schemas.microsoft.com/office/drawing/2014/main" id="{052446EB-0399-4733-AF78-B8E0E19BC677}"/>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36" name="Oval 13">
                <a:extLst>
                  <a:ext uri="{FF2B5EF4-FFF2-40B4-BE49-F238E27FC236}">
                    <a16:creationId xmlns:a16="http://schemas.microsoft.com/office/drawing/2014/main" id="{874CF839-D62A-47B7-9774-3A0537BFD91D}"/>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31" name="Group 230">
              <a:extLst>
                <a:ext uri="{FF2B5EF4-FFF2-40B4-BE49-F238E27FC236}">
                  <a16:creationId xmlns:a16="http://schemas.microsoft.com/office/drawing/2014/main" id="{E0DF72D9-544E-49EF-AEA2-0868483FAD49}"/>
                </a:ext>
              </a:extLst>
            </p:cNvPr>
            <p:cNvGrpSpPr/>
            <p:nvPr/>
          </p:nvGrpSpPr>
          <p:grpSpPr>
            <a:xfrm>
              <a:off x="2202934" y="1701907"/>
              <a:ext cx="95690" cy="90061"/>
              <a:chOff x="2202934" y="1701907"/>
              <a:chExt cx="95690" cy="90061"/>
            </a:xfrm>
          </p:grpSpPr>
          <p:sp>
            <p:nvSpPr>
              <p:cNvPr id="232" name="Freeform 14">
                <a:extLst>
                  <a:ext uri="{FF2B5EF4-FFF2-40B4-BE49-F238E27FC236}">
                    <a16:creationId xmlns:a16="http://schemas.microsoft.com/office/drawing/2014/main" id="{92E3A02B-7034-4326-99A5-6F38BC23BB6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33" name="Line 15">
                <a:extLst>
                  <a:ext uri="{FF2B5EF4-FFF2-40B4-BE49-F238E27FC236}">
                    <a16:creationId xmlns:a16="http://schemas.microsoft.com/office/drawing/2014/main" id="{953073C2-1960-4DAA-B93E-009998EC2377}"/>
                  </a:ext>
                </a:extLst>
              </p:cNvPr>
              <p:cNvSpPr>
                <a:spLocks noChangeShapeType="1"/>
              </p:cNvSpPr>
              <p:nvPr/>
            </p:nvSpPr>
            <p:spPr bwMode="auto">
              <a:xfrm>
                <a:off x="2253117" y="1755381"/>
                <a:ext cx="0" cy="3658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sp>
        <p:nvSpPr>
          <p:cNvPr id="239" name="Cylinder 513">
            <a:extLst>
              <a:ext uri="{FF2B5EF4-FFF2-40B4-BE49-F238E27FC236}">
                <a16:creationId xmlns:a16="http://schemas.microsoft.com/office/drawing/2014/main" id="{C52DE4B4-7369-4605-B784-F2A344CE3D87}"/>
              </a:ext>
            </a:extLst>
          </p:cNvPr>
          <p:cNvSpPr/>
          <p:nvPr/>
        </p:nvSpPr>
        <p:spPr bwMode="auto">
          <a:xfrm>
            <a:off x="10849424" y="2079053"/>
            <a:ext cx="612004" cy="80402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SQL</a:t>
            </a:r>
          </a:p>
        </p:txBody>
      </p:sp>
      <p:grpSp>
        <p:nvGrpSpPr>
          <p:cNvPr id="240" name="Group 239">
            <a:extLst>
              <a:ext uri="{FF2B5EF4-FFF2-40B4-BE49-F238E27FC236}">
                <a16:creationId xmlns:a16="http://schemas.microsoft.com/office/drawing/2014/main" id="{6FF902AE-948C-4FE8-833A-AD7549A083C2}"/>
              </a:ext>
            </a:extLst>
          </p:cNvPr>
          <p:cNvGrpSpPr/>
          <p:nvPr/>
        </p:nvGrpSpPr>
        <p:grpSpPr>
          <a:xfrm>
            <a:off x="7910548" y="1929455"/>
            <a:ext cx="244414" cy="299196"/>
            <a:chOff x="965200" y="3436897"/>
            <a:chExt cx="528881" cy="647424"/>
          </a:xfrm>
        </p:grpSpPr>
        <p:grpSp>
          <p:nvGrpSpPr>
            <p:cNvPr id="241" name="Group 240">
              <a:extLst>
                <a:ext uri="{FF2B5EF4-FFF2-40B4-BE49-F238E27FC236}">
                  <a16:creationId xmlns:a16="http://schemas.microsoft.com/office/drawing/2014/main" id="{F5885D7D-0B56-4464-86CE-AD8382C0D1AA}"/>
                </a:ext>
              </a:extLst>
            </p:cNvPr>
            <p:cNvGrpSpPr/>
            <p:nvPr/>
          </p:nvGrpSpPr>
          <p:grpSpPr>
            <a:xfrm flipH="1">
              <a:off x="965200" y="3436897"/>
              <a:ext cx="528881" cy="647424"/>
              <a:chOff x="3003960" y="3685414"/>
              <a:chExt cx="403310" cy="493707"/>
            </a:xfrm>
          </p:grpSpPr>
          <p:sp>
            <p:nvSpPr>
              <p:cNvPr id="246" name="Snip Single Corner Rectangle 26">
                <a:extLst>
                  <a:ext uri="{FF2B5EF4-FFF2-40B4-BE49-F238E27FC236}">
                    <a16:creationId xmlns:a16="http://schemas.microsoft.com/office/drawing/2014/main" id="{FCCE3712-8394-499B-96F6-6653050BD721}"/>
                  </a:ext>
                </a:extLst>
              </p:cNvPr>
              <p:cNvSpPr/>
              <p:nvPr/>
            </p:nvSpPr>
            <p:spPr bwMode="auto">
              <a:xfrm flipH="1">
                <a:off x="3003960" y="3685414"/>
                <a:ext cx="403310" cy="493707"/>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7" name="Triangle 27">
                <a:extLst>
                  <a:ext uri="{FF2B5EF4-FFF2-40B4-BE49-F238E27FC236}">
                    <a16:creationId xmlns:a16="http://schemas.microsoft.com/office/drawing/2014/main" id="{EA166CC5-3D99-4F93-A49A-A22917BA6A80}"/>
                  </a:ext>
                </a:extLst>
              </p:cNvPr>
              <p:cNvSpPr/>
              <p:nvPr/>
            </p:nvSpPr>
            <p:spPr bwMode="auto">
              <a:xfrm rot="8100000">
                <a:off x="3012552" y="3733609"/>
                <a:ext cx="160049" cy="80930"/>
              </a:xfrm>
              <a:prstGeom prst="triangle">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42" name="Straight Connector 241">
              <a:extLst>
                <a:ext uri="{FF2B5EF4-FFF2-40B4-BE49-F238E27FC236}">
                  <a16:creationId xmlns:a16="http://schemas.microsoft.com/office/drawing/2014/main" id="{5BC91D8B-28D2-406E-9D52-BCB613217675}"/>
                </a:ext>
              </a:extLst>
            </p:cNvPr>
            <p:cNvCxnSpPr/>
            <p:nvPr/>
          </p:nvCxnSpPr>
          <p:spPr>
            <a:xfrm>
              <a:off x="1047750" y="3578225"/>
              <a:ext cx="2159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BE2F96F-2AB3-4A03-B903-E83B83C2FA33}"/>
                </a:ext>
              </a:extLst>
            </p:cNvPr>
            <p:cNvCxnSpPr/>
            <p:nvPr/>
          </p:nvCxnSpPr>
          <p:spPr>
            <a:xfrm>
              <a:off x="1047750" y="3697817"/>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DCCBC036-9B23-480C-98EA-8A635A8F5004}"/>
                </a:ext>
              </a:extLst>
            </p:cNvPr>
            <p:cNvCxnSpPr/>
            <p:nvPr/>
          </p:nvCxnSpPr>
          <p:spPr>
            <a:xfrm>
              <a:off x="1047750" y="3817409"/>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0CF28CFE-9383-4A1D-9ED0-BA18C57298C9}"/>
                </a:ext>
              </a:extLst>
            </p:cNvPr>
            <p:cNvCxnSpPr/>
            <p:nvPr/>
          </p:nvCxnSpPr>
          <p:spPr>
            <a:xfrm>
              <a:off x="1047750" y="3937000"/>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8" name="Group 247">
            <a:extLst>
              <a:ext uri="{FF2B5EF4-FFF2-40B4-BE49-F238E27FC236}">
                <a16:creationId xmlns:a16="http://schemas.microsoft.com/office/drawing/2014/main" id="{BFFEC55C-3C3A-4A9E-9FF6-DBE53C7F0BC7}"/>
              </a:ext>
            </a:extLst>
          </p:cNvPr>
          <p:cNvGrpSpPr/>
          <p:nvPr/>
        </p:nvGrpSpPr>
        <p:grpSpPr>
          <a:xfrm>
            <a:off x="10086300" y="1929455"/>
            <a:ext cx="353787" cy="337845"/>
            <a:chOff x="9712593" y="3084390"/>
            <a:chExt cx="353787" cy="337845"/>
          </a:xfrm>
        </p:grpSpPr>
        <p:grpSp>
          <p:nvGrpSpPr>
            <p:cNvPr id="249" name="Group 248">
              <a:extLst>
                <a:ext uri="{FF2B5EF4-FFF2-40B4-BE49-F238E27FC236}">
                  <a16:creationId xmlns:a16="http://schemas.microsoft.com/office/drawing/2014/main" id="{424DC608-57F8-43B9-9240-F34FD6EB759C}"/>
                </a:ext>
              </a:extLst>
            </p:cNvPr>
            <p:cNvGrpSpPr/>
            <p:nvPr/>
          </p:nvGrpSpPr>
          <p:grpSpPr>
            <a:xfrm>
              <a:off x="9712593" y="3084390"/>
              <a:ext cx="244414" cy="299196"/>
              <a:chOff x="965200" y="3436897"/>
              <a:chExt cx="528881" cy="647424"/>
            </a:xfrm>
          </p:grpSpPr>
          <p:grpSp>
            <p:nvGrpSpPr>
              <p:cNvPr id="253" name="Group 252">
                <a:extLst>
                  <a:ext uri="{FF2B5EF4-FFF2-40B4-BE49-F238E27FC236}">
                    <a16:creationId xmlns:a16="http://schemas.microsoft.com/office/drawing/2014/main" id="{9ED8DC9C-B5A1-4DA2-B703-10114B9BB17E}"/>
                  </a:ext>
                </a:extLst>
              </p:cNvPr>
              <p:cNvGrpSpPr/>
              <p:nvPr/>
            </p:nvGrpSpPr>
            <p:grpSpPr>
              <a:xfrm flipH="1">
                <a:off x="965200" y="3436897"/>
                <a:ext cx="528881" cy="647424"/>
                <a:chOff x="3003960" y="3685414"/>
                <a:chExt cx="403310" cy="493707"/>
              </a:xfrm>
            </p:grpSpPr>
            <p:sp>
              <p:nvSpPr>
                <p:cNvPr id="258" name="Snip Single Corner Rectangle 26">
                  <a:extLst>
                    <a:ext uri="{FF2B5EF4-FFF2-40B4-BE49-F238E27FC236}">
                      <a16:creationId xmlns:a16="http://schemas.microsoft.com/office/drawing/2014/main" id="{81789152-01CF-490B-BF9F-53FFE5A8F2E8}"/>
                    </a:ext>
                  </a:extLst>
                </p:cNvPr>
                <p:cNvSpPr/>
                <p:nvPr/>
              </p:nvSpPr>
              <p:spPr bwMode="auto">
                <a:xfrm flipH="1">
                  <a:off x="3003960" y="3685414"/>
                  <a:ext cx="403310" cy="493707"/>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9" name="Triangle 27">
                  <a:extLst>
                    <a:ext uri="{FF2B5EF4-FFF2-40B4-BE49-F238E27FC236}">
                      <a16:creationId xmlns:a16="http://schemas.microsoft.com/office/drawing/2014/main" id="{76658470-A4EE-45EE-95C0-BEBDB31A82EB}"/>
                    </a:ext>
                  </a:extLst>
                </p:cNvPr>
                <p:cNvSpPr/>
                <p:nvPr/>
              </p:nvSpPr>
              <p:spPr bwMode="auto">
                <a:xfrm rot="8100000">
                  <a:off x="3012552" y="3733609"/>
                  <a:ext cx="160049" cy="80930"/>
                </a:xfrm>
                <a:prstGeom prst="triangle">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54" name="Straight Connector 253">
                <a:extLst>
                  <a:ext uri="{FF2B5EF4-FFF2-40B4-BE49-F238E27FC236}">
                    <a16:creationId xmlns:a16="http://schemas.microsoft.com/office/drawing/2014/main" id="{FF05D9E8-CE91-4F73-A025-43F31C6C5D7C}"/>
                  </a:ext>
                </a:extLst>
              </p:cNvPr>
              <p:cNvCxnSpPr/>
              <p:nvPr/>
            </p:nvCxnSpPr>
            <p:spPr>
              <a:xfrm>
                <a:off x="1047750" y="3578225"/>
                <a:ext cx="2159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C24828F-D5C0-45CE-B216-09CB490EB11F}"/>
                  </a:ext>
                </a:extLst>
              </p:cNvPr>
              <p:cNvCxnSpPr/>
              <p:nvPr/>
            </p:nvCxnSpPr>
            <p:spPr>
              <a:xfrm>
                <a:off x="1047750" y="3697817"/>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6111324-C14D-4DF4-B473-41E56CF38EAA}"/>
                  </a:ext>
                </a:extLst>
              </p:cNvPr>
              <p:cNvCxnSpPr/>
              <p:nvPr/>
            </p:nvCxnSpPr>
            <p:spPr>
              <a:xfrm>
                <a:off x="1047750" y="3817409"/>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83BCDB7-D1A7-41F6-B2C7-B9A4B53D735B}"/>
                  </a:ext>
                </a:extLst>
              </p:cNvPr>
              <p:cNvCxnSpPr/>
              <p:nvPr/>
            </p:nvCxnSpPr>
            <p:spPr>
              <a:xfrm>
                <a:off x="1047750" y="3937000"/>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0" name="Group 249">
              <a:extLst>
                <a:ext uri="{FF2B5EF4-FFF2-40B4-BE49-F238E27FC236}">
                  <a16:creationId xmlns:a16="http://schemas.microsoft.com/office/drawing/2014/main" id="{C32C0D55-DFB0-4FF5-BCBA-53FD3A9D6D92}"/>
                </a:ext>
              </a:extLst>
            </p:cNvPr>
            <p:cNvGrpSpPr/>
            <p:nvPr/>
          </p:nvGrpSpPr>
          <p:grpSpPr>
            <a:xfrm>
              <a:off x="9934097" y="3193536"/>
              <a:ext cx="132283" cy="228699"/>
              <a:chOff x="9483369" y="4036570"/>
              <a:chExt cx="385258" cy="666058"/>
            </a:xfrm>
          </p:grpSpPr>
          <p:sp>
            <p:nvSpPr>
              <p:cNvPr id="251" name="Freeform: Shape 250">
                <a:extLst>
                  <a:ext uri="{FF2B5EF4-FFF2-40B4-BE49-F238E27FC236}">
                    <a16:creationId xmlns:a16="http://schemas.microsoft.com/office/drawing/2014/main" id="{FD9864DB-4A75-4F09-A2B3-C5C4D3B9E797}"/>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252" name="Freeform: Shape 251">
                <a:extLst>
                  <a:ext uri="{FF2B5EF4-FFF2-40B4-BE49-F238E27FC236}">
                    <a16:creationId xmlns:a16="http://schemas.microsoft.com/office/drawing/2014/main" id="{4DBCE305-ACE7-4593-B216-F5DB66C139CA}"/>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chemeClr val="bg1">
                  <a:lumMod val="95000"/>
                </a:schemeClr>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grpSp>
      <p:grpSp>
        <p:nvGrpSpPr>
          <p:cNvPr id="260" name="Group 259">
            <a:extLst>
              <a:ext uri="{FF2B5EF4-FFF2-40B4-BE49-F238E27FC236}">
                <a16:creationId xmlns:a16="http://schemas.microsoft.com/office/drawing/2014/main" id="{86B683DC-3B71-48DA-BDBF-BC09819D2AD9}"/>
              </a:ext>
            </a:extLst>
          </p:cNvPr>
          <p:cNvGrpSpPr/>
          <p:nvPr/>
        </p:nvGrpSpPr>
        <p:grpSpPr>
          <a:xfrm>
            <a:off x="9130574" y="2502591"/>
            <a:ext cx="286950" cy="280258"/>
            <a:chOff x="8862080" y="3437983"/>
            <a:chExt cx="222735" cy="217542"/>
          </a:xfrm>
        </p:grpSpPr>
        <p:sp>
          <p:nvSpPr>
            <p:cNvPr id="261" name="Freeform: Shape 260">
              <a:extLst>
                <a:ext uri="{FF2B5EF4-FFF2-40B4-BE49-F238E27FC236}">
                  <a16:creationId xmlns:a16="http://schemas.microsoft.com/office/drawing/2014/main" id="{90542EB5-3346-4160-8999-4EDC81A5B529}"/>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noFill/>
            <a:ln w="12700" cap="flat">
              <a:solidFill>
                <a:srgbClr val="0078D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2" name="Freeform: Shape 261">
              <a:extLst>
                <a:ext uri="{FF2B5EF4-FFF2-40B4-BE49-F238E27FC236}">
                  <a16:creationId xmlns:a16="http://schemas.microsoft.com/office/drawing/2014/main" id="{962E2CEB-68EF-4D08-BB0A-290D79FED6DF}"/>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noFill/>
            <a:ln w="12700" cap="flat">
              <a:solidFill>
                <a:srgbClr val="0078D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3" name="Group 262">
            <a:extLst>
              <a:ext uri="{FF2B5EF4-FFF2-40B4-BE49-F238E27FC236}">
                <a16:creationId xmlns:a16="http://schemas.microsoft.com/office/drawing/2014/main" id="{35D63105-8641-41D1-98E7-4A810CBC9CAB}"/>
              </a:ext>
            </a:extLst>
          </p:cNvPr>
          <p:cNvGrpSpPr/>
          <p:nvPr/>
        </p:nvGrpSpPr>
        <p:grpSpPr>
          <a:xfrm>
            <a:off x="6182271" y="2701964"/>
            <a:ext cx="327472" cy="566153"/>
            <a:chOff x="9483369" y="4036570"/>
            <a:chExt cx="385258" cy="666058"/>
          </a:xfrm>
          <a:solidFill>
            <a:schemeClr val="bg1"/>
          </a:solidFill>
        </p:grpSpPr>
        <p:sp>
          <p:nvSpPr>
            <p:cNvPr id="264" name="Freeform: Shape 263">
              <a:extLst>
                <a:ext uri="{FF2B5EF4-FFF2-40B4-BE49-F238E27FC236}">
                  <a16:creationId xmlns:a16="http://schemas.microsoft.com/office/drawing/2014/main" id="{3CE897C4-97AA-445F-AED0-C6CF0E705735}"/>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265" name="Freeform: Shape 264">
              <a:extLst>
                <a:ext uri="{FF2B5EF4-FFF2-40B4-BE49-F238E27FC236}">
                  <a16:creationId xmlns:a16="http://schemas.microsoft.com/office/drawing/2014/main" id="{6043F78D-9F37-4F8C-A5D5-B1748AB87D98}"/>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266" name="Rectangle 265">
            <a:extLst>
              <a:ext uri="{FF2B5EF4-FFF2-40B4-BE49-F238E27FC236}">
                <a16:creationId xmlns:a16="http://schemas.microsoft.com/office/drawing/2014/main" id="{21CC15C5-116A-4216-9982-0722CDFE261A}"/>
              </a:ext>
            </a:extLst>
          </p:cNvPr>
          <p:cNvSpPr/>
          <p:nvPr/>
        </p:nvSpPr>
        <p:spPr>
          <a:xfrm>
            <a:off x="10574846" y="3622291"/>
            <a:ext cx="1161160" cy="1466448"/>
          </a:xfrm>
          <a:prstGeom prst="rect">
            <a:avLst/>
          </a:prstGeom>
          <a:noFill/>
          <a:ln w="127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a:ea typeface="+mn-ea"/>
                <a:cs typeface="+mn-cs"/>
              </a:rPr>
              <a:t>Enclave</a:t>
            </a:r>
          </a:p>
        </p:txBody>
      </p:sp>
      <p:grpSp>
        <p:nvGrpSpPr>
          <p:cNvPr id="267" name="Group 266">
            <a:extLst>
              <a:ext uri="{FF2B5EF4-FFF2-40B4-BE49-F238E27FC236}">
                <a16:creationId xmlns:a16="http://schemas.microsoft.com/office/drawing/2014/main" id="{FFBD28EF-CBFB-4522-940C-A971274143C8}"/>
              </a:ext>
            </a:extLst>
          </p:cNvPr>
          <p:cNvGrpSpPr/>
          <p:nvPr/>
        </p:nvGrpSpPr>
        <p:grpSpPr>
          <a:xfrm>
            <a:off x="10472910" y="4626069"/>
            <a:ext cx="327472" cy="566153"/>
            <a:chOff x="9483369" y="4036570"/>
            <a:chExt cx="385258" cy="666058"/>
          </a:xfrm>
          <a:solidFill>
            <a:schemeClr val="bg1"/>
          </a:solidFill>
        </p:grpSpPr>
        <p:sp>
          <p:nvSpPr>
            <p:cNvPr id="268" name="Freeform: Shape 267">
              <a:extLst>
                <a:ext uri="{FF2B5EF4-FFF2-40B4-BE49-F238E27FC236}">
                  <a16:creationId xmlns:a16="http://schemas.microsoft.com/office/drawing/2014/main" id="{49850403-906E-4EB2-A7D3-F2F413A27F00}"/>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269" name="Freeform: Shape 268">
              <a:extLst>
                <a:ext uri="{FF2B5EF4-FFF2-40B4-BE49-F238E27FC236}">
                  <a16:creationId xmlns:a16="http://schemas.microsoft.com/office/drawing/2014/main" id="{100C965F-4B65-4B0E-89A7-1F089C30D32B}"/>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270" name="TextBox 269">
            <a:extLst>
              <a:ext uri="{FF2B5EF4-FFF2-40B4-BE49-F238E27FC236}">
                <a16:creationId xmlns:a16="http://schemas.microsoft.com/office/drawing/2014/main" id="{67D79511-6C82-473A-B540-9B25078663D2}"/>
              </a:ext>
            </a:extLst>
          </p:cNvPr>
          <p:cNvSpPr txBox="1"/>
          <p:nvPr/>
        </p:nvSpPr>
        <p:spPr>
          <a:xfrm>
            <a:off x="10775354" y="4242511"/>
            <a:ext cx="760144" cy="2616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a:ea typeface="+mn-ea"/>
                <a:cs typeface="+mn-cs"/>
              </a:rPr>
              <a:t>plaintext </a:t>
            </a:r>
          </a:p>
        </p:txBody>
      </p:sp>
      <p:grpSp>
        <p:nvGrpSpPr>
          <p:cNvPr id="271" name="Group 270">
            <a:extLst>
              <a:ext uri="{FF2B5EF4-FFF2-40B4-BE49-F238E27FC236}">
                <a16:creationId xmlns:a16="http://schemas.microsoft.com/office/drawing/2014/main" id="{2C35F1D3-53FB-4254-81B9-E085CAD13D07}"/>
              </a:ext>
            </a:extLst>
          </p:cNvPr>
          <p:cNvGrpSpPr/>
          <p:nvPr/>
        </p:nvGrpSpPr>
        <p:grpSpPr>
          <a:xfrm>
            <a:off x="11033219" y="3944715"/>
            <a:ext cx="244414" cy="299196"/>
            <a:chOff x="965200" y="3436897"/>
            <a:chExt cx="528881" cy="647424"/>
          </a:xfrm>
        </p:grpSpPr>
        <p:grpSp>
          <p:nvGrpSpPr>
            <p:cNvPr id="272" name="Group 271">
              <a:extLst>
                <a:ext uri="{FF2B5EF4-FFF2-40B4-BE49-F238E27FC236}">
                  <a16:creationId xmlns:a16="http://schemas.microsoft.com/office/drawing/2014/main" id="{F14ABFB4-B8B1-400C-8B44-DA8B23DE43FA}"/>
                </a:ext>
              </a:extLst>
            </p:cNvPr>
            <p:cNvGrpSpPr/>
            <p:nvPr/>
          </p:nvGrpSpPr>
          <p:grpSpPr>
            <a:xfrm flipH="1">
              <a:off x="965200" y="3436897"/>
              <a:ext cx="528881" cy="647424"/>
              <a:chOff x="3003960" y="3685414"/>
              <a:chExt cx="403310" cy="493707"/>
            </a:xfrm>
          </p:grpSpPr>
          <p:sp>
            <p:nvSpPr>
              <p:cNvPr id="277" name="Snip Single Corner Rectangle 26">
                <a:extLst>
                  <a:ext uri="{FF2B5EF4-FFF2-40B4-BE49-F238E27FC236}">
                    <a16:creationId xmlns:a16="http://schemas.microsoft.com/office/drawing/2014/main" id="{2735CE5C-0DEB-444C-A30F-EC4BBDA18AA7}"/>
                  </a:ext>
                </a:extLst>
              </p:cNvPr>
              <p:cNvSpPr/>
              <p:nvPr/>
            </p:nvSpPr>
            <p:spPr bwMode="auto">
              <a:xfrm flipH="1">
                <a:off x="3003960" y="3685414"/>
                <a:ext cx="403310" cy="493707"/>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8" name="Triangle 27">
                <a:extLst>
                  <a:ext uri="{FF2B5EF4-FFF2-40B4-BE49-F238E27FC236}">
                    <a16:creationId xmlns:a16="http://schemas.microsoft.com/office/drawing/2014/main" id="{ADA73B8F-DB54-4FCD-9163-0C237F6F9170}"/>
                  </a:ext>
                </a:extLst>
              </p:cNvPr>
              <p:cNvSpPr/>
              <p:nvPr/>
            </p:nvSpPr>
            <p:spPr bwMode="auto">
              <a:xfrm rot="8100000">
                <a:off x="3012552" y="3733609"/>
                <a:ext cx="160049" cy="80930"/>
              </a:xfrm>
              <a:prstGeom prst="triangle">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73" name="Straight Connector 272">
              <a:extLst>
                <a:ext uri="{FF2B5EF4-FFF2-40B4-BE49-F238E27FC236}">
                  <a16:creationId xmlns:a16="http://schemas.microsoft.com/office/drawing/2014/main" id="{6BAF93C1-30E0-415B-9E40-DF306B9771CC}"/>
                </a:ext>
              </a:extLst>
            </p:cNvPr>
            <p:cNvCxnSpPr/>
            <p:nvPr/>
          </p:nvCxnSpPr>
          <p:spPr>
            <a:xfrm>
              <a:off x="1047750" y="3578225"/>
              <a:ext cx="2159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09C0C75F-EC12-49FA-9B64-9A6B5F44BCEA}"/>
                </a:ext>
              </a:extLst>
            </p:cNvPr>
            <p:cNvCxnSpPr/>
            <p:nvPr/>
          </p:nvCxnSpPr>
          <p:spPr>
            <a:xfrm>
              <a:off x="1047750" y="3697817"/>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180EB271-A68A-48A4-9C68-C4D00548D99A}"/>
                </a:ext>
              </a:extLst>
            </p:cNvPr>
            <p:cNvCxnSpPr/>
            <p:nvPr/>
          </p:nvCxnSpPr>
          <p:spPr>
            <a:xfrm>
              <a:off x="1047750" y="3817409"/>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9620E35-05A1-41C7-B878-D3F85690D5C0}"/>
                </a:ext>
              </a:extLst>
            </p:cNvPr>
            <p:cNvCxnSpPr/>
            <p:nvPr/>
          </p:nvCxnSpPr>
          <p:spPr>
            <a:xfrm>
              <a:off x="1047750" y="3937000"/>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8F60CCF-0108-43A2-9193-18E5FC06637B}"/>
              </a:ext>
            </a:extLst>
          </p:cNvPr>
          <p:cNvGrpSpPr/>
          <p:nvPr/>
        </p:nvGrpSpPr>
        <p:grpSpPr>
          <a:xfrm>
            <a:off x="11072549" y="2953977"/>
            <a:ext cx="165754" cy="851821"/>
            <a:chOff x="10621938" y="3597012"/>
            <a:chExt cx="165754" cy="1080557"/>
          </a:xfrm>
        </p:grpSpPr>
        <p:cxnSp>
          <p:nvCxnSpPr>
            <p:cNvPr id="280" name="Straight Arrow Connector 279">
              <a:extLst>
                <a:ext uri="{FF2B5EF4-FFF2-40B4-BE49-F238E27FC236}">
                  <a16:creationId xmlns:a16="http://schemas.microsoft.com/office/drawing/2014/main" id="{91D8CDEF-E849-4B40-A62E-E2940057E705}"/>
                </a:ext>
              </a:extLst>
            </p:cNvPr>
            <p:cNvCxnSpPr>
              <a:cxnSpLocks/>
            </p:cNvCxnSpPr>
            <p:nvPr/>
          </p:nvCxnSpPr>
          <p:spPr>
            <a:xfrm rot="5400000">
              <a:off x="10250504" y="4140382"/>
              <a:ext cx="10743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5D94FF39-F0D1-4F76-BEC8-8088DEEA520A}"/>
                </a:ext>
              </a:extLst>
            </p:cNvPr>
            <p:cNvCxnSpPr/>
            <p:nvPr/>
          </p:nvCxnSpPr>
          <p:spPr>
            <a:xfrm rot="5400000">
              <a:off x="10086273" y="4132677"/>
              <a:ext cx="1071330" cy="0"/>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40954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C0A323-EE99-4A0D-A5E6-03269515D6B3}"/>
              </a:ext>
            </a:extLst>
          </p:cNvPr>
          <p:cNvSpPr>
            <a:spLocks noGrp="1"/>
          </p:cNvSpPr>
          <p:nvPr>
            <p:ph type="body" sz="quarter" idx="14"/>
          </p:nvPr>
        </p:nvSpPr>
        <p:spPr/>
        <p:txBody>
          <a:bodyPr/>
          <a:lstStyle/>
          <a:p>
            <a:r>
              <a:rPr lang="en-US"/>
              <a:t>Protect your data in use from high-privilege but unauthorized users, including:</a:t>
            </a:r>
          </a:p>
          <a:p>
            <a:pPr lvl="1"/>
            <a:r>
              <a:rPr lang="en-US"/>
              <a:t>Malicious insiders, hackers and malware, and third-party access without consent</a:t>
            </a:r>
          </a:p>
          <a:p>
            <a:r>
              <a:rPr lang="en-US"/>
              <a:t>Avoid the pain of moving data</a:t>
            </a:r>
          </a:p>
          <a:p>
            <a:pPr lvl="1"/>
            <a:r>
              <a:rPr lang="en-US"/>
              <a:t>Execute rich computations in client apps without needing to move sensitive data to the client side</a:t>
            </a:r>
          </a:p>
          <a:p>
            <a:pPr lvl="1"/>
            <a:r>
              <a:rPr lang="en-US"/>
              <a:t>Perform initial encryption or key rotation without moving data with in-place encryption</a:t>
            </a:r>
          </a:p>
        </p:txBody>
      </p:sp>
      <p:sp>
        <p:nvSpPr>
          <p:cNvPr id="2" name="Title 1">
            <a:extLst>
              <a:ext uri="{FF2B5EF4-FFF2-40B4-BE49-F238E27FC236}">
                <a16:creationId xmlns:a16="http://schemas.microsoft.com/office/drawing/2014/main" id="{C99D4AFE-1214-4240-A7B9-F3BC443D9BB1}"/>
              </a:ext>
            </a:extLst>
          </p:cNvPr>
          <p:cNvSpPr>
            <a:spLocks noGrp="1"/>
          </p:cNvSpPr>
          <p:nvPr>
            <p:ph type="title"/>
          </p:nvPr>
        </p:nvSpPr>
        <p:spPr/>
        <p:txBody>
          <a:bodyPr/>
          <a:lstStyle/>
          <a:p>
            <a:r>
              <a:rPr lang="en-US"/>
              <a:t>Benefits of Always Encrypted using enclaves</a:t>
            </a:r>
          </a:p>
        </p:txBody>
      </p:sp>
      <p:grpSp>
        <p:nvGrpSpPr>
          <p:cNvPr id="13" name="Group 12">
            <a:extLst>
              <a:ext uri="{FF2B5EF4-FFF2-40B4-BE49-F238E27FC236}">
                <a16:creationId xmlns:a16="http://schemas.microsoft.com/office/drawing/2014/main" id="{0F9A6074-B5BF-4238-B233-78DB404A42DC}"/>
              </a:ext>
            </a:extLst>
          </p:cNvPr>
          <p:cNvGrpSpPr/>
          <p:nvPr/>
        </p:nvGrpSpPr>
        <p:grpSpPr>
          <a:xfrm>
            <a:off x="7946270" y="4179059"/>
            <a:ext cx="1900221" cy="1091743"/>
            <a:chOff x="5804454" y="4793869"/>
            <a:chExt cx="2027593" cy="1188583"/>
          </a:xfrm>
        </p:grpSpPr>
        <p:grpSp>
          <p:nvGrpSpPr>
            <p:cNvPr id="70" name="Group 326">
              <a:extLst>
                <a:ext uri="{FF2B5EF4-FFF2-40B4-BE49-F238E27FC236}">
                  <a16:creationId xmlns:a16="http://schemas.microsoft.com/office/drawing/2014/main" id="{F3AF180F-5623-4702-B834-F425D7827925}"/>
                </a:ext>
              </a:extLst>
            </p:cNvPr>
            <p:cNvGrpSpPr>
              <a:grpSpLocks noChangeAspect="1"/>
            </p:cNvGrpSpPr>
            <p:nvPr/>
          </p:nvGrpSpPr>
          <p:grpSpPr bwMode="auto">
            <a:xfrm>
              <a:off x="5804454" y="4793869"/>
              <a:ext cx="2027593" cy="1188583"/>
              <a:chOff x="6813" y="2557"/>
              <a:chExt cx="261" cy="153"/>
            </a:xfrm>
            <a:noFill/>
          </p:grpSpPr>
          <p:sp>
            <p:nvSpPr>
              <p:cNvPr id="71" name="Rectangle 327">
                <a:extLst>
                  <a:ext uri="{FF2B5EF4-FFF2-40B4-BE49-F238E27FC236}">
                    <a16:creationId xmlns:a16="http://schemas.microsoft.com/office/drawing/2014/main" id="{0ADDD5EE-B0AD-4EC5-A255-54CE7A8DFF26}"/>
                  </a:ext>
                </a:extLst>
              </p:cNvPr>
              <p:cNvSpPr>
                <a:spLocks noChangeArrowheads="1"/>
              </p:cNvSpPr>
              <p:nvPr/>
            </p:nvSpPr>
            <p:spPr bwMode="auto">
              <a:xfrm>
                <a:off x="6859" y="2557"/>
                <a:ext cx="169" cy="107"/>
              </a:xfrm>
              <a:prstGeom prst="rect">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2" name="Freeform 328">
                <a:extLst>
                  <a:ext uri="{FF2B5EF4-FFF2-40B4-BE49-F238E27FC236}">
                    <a16:creationId xmlns:a16="http://schemas.microsoft.com/office/drawing/2014/main" id="{B41E0C9F-B2DD-4EFF-A5E2-6AFE78D795E2}"/>
                  </a:ext>
                </a:extLst>
              </p:cNvPr>
              <p:cNvSpPr>
                <a:spLocks/>
              </p:cNvSpPr>
              <p:nvPr/>
            </p:nvSpPr>
            <p:spPr bwMode="auto">
              <a:xfrm>
                <a:off x="6813" y="2664"/>
                <a:ext cx="261" cy="46"/>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5" name="TextBox 4">
              <a:extLst>
                <a:ext uri="{FF2B5EF4-FFF2-40B4-BE49-F238E27FC236}">
                  <a16:creationId xmlns:a16="http://schemas.microsoft.com/office/drawing/2014/main" id="{0BC8B652-D699-4B0A-9962-FAE4A8863AD8}"/>
                </a:ext>
              </a:extLst>
            </p:cNvPr>
            <p:cNvSpPr txBox="1"/>
            <p:nvPr/>
          </p:nvSpPr>
          <p:spPr>
            <a:xfrm>
              <a:off x="6161808" y="4830304"/>
              <a:ext cx="864120" cy="221151"/>
            </a:xfrm>
            <a:prstGeom prst="rect">
              <a:avLst/>
            </a:prstGeom>
            <a:noFill/>
          </p:spPr>
          <p:txBody>
            <a:bodyPr wrap="none" lIns="91440" tIns="45720" rIns="91440" bIns="45720"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0078D7"/>
                  </a:solidFill>
                  <a:effectLst/>
                  <a:uLnTx/>
                  <a:uFillTx/>
                  <a:latin typeface="Segoe UI"/>
                  <a:ea typeface="+mn-ea"/>
                  <a:cs typeface="+mn-cs"/>
                </a:rPr>
                <a:t>CreditCardNo</a:t>
              </a:r>
            </a:p>
          </p:txBody>
        </p:sp>
        <p:sp>
          <p:nvSpPr>
            <p:cNvPr id="74" name="TextBox 73">
              <a:extLst>
                <a:ext uri="{FF2B5EF4-FFF2-40B4-BE49-F238E27FC236}">
                  <a16:creationId xmlns:a16="http://schemas.microsoft.com/office/drawing/2014/main" id="{5E3BFD22-6530-4CE4-BFBE-B24D70E9F5F5}"/>
                </a:ext>
              </a:extLst>
            </p:cNvPr>
            <p:cNvSpPr txBox="1"/>
            <p:nvPr/>
          </p:nvSpPr>
          <p:spPr>
            <a:xfrm>
              <a:off x="6161808" y="5106307"/>
              <a:ext cx="1265090" cy="203133"/>
            </a:xfrm>
            <a:prstGeom prst="rect">
              <a:avLst/>
            </a:prstGeom>
            <a:noFill/>
          </p:spPr>
          <p:txBody>
            <a:bodyPr wrap="none" lIns="91440" tIns="45720" rIns="91440" bIns="45720"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0078D7"/>
                  </a:solidFill>
                  <a:effectLst/>
                  <a:uLnTx/>
                  <a:uFillTx/>
                  <a:latin typeface="Segoe UI"/>
                  <a:ea typeface="+mn-ea"/>
                  <a:cs typeface="+mn-cs"/>
                </a:rPr>
                <a:t>XXXX-XXXX-XXXX-5796</a:t>
              </a:r>
            </a:p>
          </p:txBody>
        </p:sp>
        <p:sp>
          <p:nvSpPr>
            <p:cNvPr id="75" name="TextBox 74">
              <a:extLst>
                <a:ext uri="{FF2B5EF4-FFF2-40B4-BE49-F238E27FC236}">
                  <a16:creationId xmlns:a16="http://schemas.microsoft.com/office/drawing/2014/main" id="{E0FD6778-021A-40AA-98F4-D88A6F832C66}"/>
                </a:ext>
              </a:extLst>
            </p:cNvPr>
            <p:cNvSpPr txBox="1"/>
            <p:nvPr/>
          </p:nvSpPr>
          <p:spPr>
            <a:xfrm>
              <a:off x="6161808" y="5382310"/>
              <a:ext cx="1265090" cy="203133"/>
            </a:xfrm>
            <a:prstGeom prst="rect">
              <a:avLst/>
            </a:prstGeom>
            <a:noFill/>
          </p:spPr>
          <p:txBody>
            <a:bodyPr wrap="none" lIns="91440" tIns="45720" rIns="91440" bIns="45720"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0078D7"/>
                  </a:solidFill>
                  <a:effectLst/>
                  <a:uLnTx/>
                  <a:uFillTx/>
                  <a:latin typeface="Segoe UI"/>
                  <a:ea typeface="+mn-ea"/>
                  <a:cs typeface="+mn-cs"/>
                </a:rPr>
                <a:t>XXXX-XXXX-XXXX-1978</a:t>
              </a:r>
            </a:p>
          </p:txBody>
        </p:sp>
        <p:cxnSp>
          <p:nvCxnSpPr>
            <p:cNvPr id="80" name="Straight Connector 79">
              <a:extLst>
                <a:ext uri="{FF2B5EF4-FFF2-40B4-BE49-F238E27FC236}">
                  <a16:creationId xmlns:a16="http://schemas.microsoft.com/office/drawing/2014/main" id="{B6E68982-8A4D-4AA9-91D3-E5D2327D9988}"/>
                </a:ext>
              </a:extLst>
            </p:cNvPr>
            <p:cNvCxnSpPr/>
            <p:nvPr/>
          </p:nvCxnSpPr>
          <p:spPr>
            <a:xfrm>
              <a:off x="6161808" y="5069872"/>
              <a:ext cx="1312886" cy="0"/>
            </a:xfrm>
            <a:prstGeom prst="line">
              <a:avLst/>
            </a:prstGeom>
            <a:ln w="952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4006B0C-2F35-4ACE-AC26-F621DF9DAED3}"/>
                </a:ext>
              </a:extLst>
            </p:cNvPr>
            <p:cNvCxnSpPr/>
            <p:nvPr/>
          </p:nvCxnSpPr>
          <p:spPr>
            <a:xfrm>
              <a:off x="6161808" y="5345875"/>
              <a:ext cx="1312886" cy="0"/>
            </a:xfrm>
            <a:prstGeom prst="line">
              <a:avLst/>
            </a:prstGeom>
            <a:ln w="952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91" name="Freeform 271">
            <a:extLst>
              <a:ext uri="{FF2B5EF4-FFF2-40B4-BE49-F238E27FC236}">
                <a16:creationId xmlns:a16="http://schemas.microsoft.com/office/drawing/2014/main" id="{7170AC80-0511-4646-89B4-896D7B644F45}"/>
              </a:ext>
            </a:extLst>
          </p:cNvPr>
          <p:cNvSpPr>
            <a:spLocks noChangeAspect="1"/>
          </p:cNvSpPr>
          <p:nvPr/>
        </p:nvSpPr>
        <p:spPr bwMode="black">
          <a:xfrm>
            <a:off x="9366361" y="4072612"/>
            <a:ext cx="435755" cy="494794"/>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763275 w 1342613"/>
              <a:gd name="connsiteY5" fmla="*/ 796673 h 1524532"/>
              <a:gd name="connsiteX6" fmla="*/ 803729 w 1342613"/>
              <a:gd name="connsiteY6" fmla="*/ 769397 h 1524532"/>
              <a:gd name="connsiteX7" fmla="*/ 858309 w 1342613"/>
              <a:gd name="connsiteY7" fmla="*/ 637630 h 1524532"/>
              <a:gd name="connsiteX8" fmla="*/ 671962 w 1342613"/>
              <a:gd name="connsiteY8" fmla="*/ 451283 h 1524532"/>
              <a:gd name="connsiteX9" fmla="*/ 665941 w 1342613"/>
              <a:gd name="connsiteY9" fmla="*/ 0 h 1524532"/>
              <a:gd name="connsiteX10" fmla="*/ 677983 w 1342613"/>
              <a:gd name="connsiteY10" fmla="*/ 12004 h 1524532"/>
              <a:gd name="connsiteX11" fmla="*/ 1015160 w 1342613"/>
              <a:gd name="connsiteY11" fmla="*/ 156055 h 1524532"/>
              <a:gd name="connsiteX12" fmla="*/ 1292127 w 1342613"/>
              <a:gd name="connsiteY12" fmla="*/ 84029 h 1524532"/>
              <a:gd name="connsiteX13" fmla="*/ 665941 w 1342613"/>
              <a:gd name="connsiteY13" fmla="*/ 1524532 h 1524532"/>
              <a:gd name="connsiteX14" fmla="*/ 51797 w 1342613"/>
              <a:gd name="connsiteY14" fmla="*/ 84029 h 1524532"/>
              <a:gd name="connsiteX15" fmla="*/ 328763 w 1342613"/>
              <a:gd name="connsiteY15" fmla="*/ 156055 h 1524532"/>
              <a:gd name="connsiteX16" fmla="*/ 665941 w 1342613"/>
              <a:gd name="connsiteY16" fmla="*/ 12004 h 1524532"/>
              <a:gd name="connsiteX17" fmla="*/ 665941 w 1342613"/>
              <a:gd name="connsiteY17"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763275 w 1342613"/>
              <a:gd name="connsiteY4" fmla="*/ 796673 h 1524532"/>
              <a:gd name="connsiteX5" fmla="*/ 803729 w 1342613"/>
              <a:gd name="connsiteY5" fmla="*/ 769397 h 1524532"/>
              <a:gd name="connsiteX6" fmla="*/ 858309 w 1342613"/>
              <a:gd name="connsiteY6" fmla="*/ 637630 h 1524532"/>
              <a:gd name="connsiteX7" fmla="*/ 671962 w 1342613"/>
              <a:gd name="connsiteY7" fmla="*/ 451283 h 1524532"/>
              <a:gd name="connsiteX8" fmla="*/ 665941 w 1342613"/>
              <a:gd name="connsiteY8" fmla="*/ 0 h 1524532"/>
              <a:gd name="connsiteX9" fmla="*/ 677983 w 1342613"/>
              <a:gd name="connsiteY9" fmla="*/ 12004 h 1524532"/>
              <a:gd name="connsiteX10" fmla="*/ 1015160 w 1342613"/>
              <a:gd name="connsiteY10" fmla="*/ 156055 h 1524532"/>
              <a:gd name="connsiteX11" fmla="*/ 1292127 w 1342613"/>
              <a:gd name="connsiteY11" fmla="*/ 84029 h 1524532"/>
              <a:gd name="connsiteX12" fmla="*/ 665941 w 1342613"/>
              <a:gd name="connsiteY12" fmla="*/ 1524532 h 1524532"/>
              <a:gd name="connsiteX13" fmla="*/ 51797 w 1342613"/>
              <a:gd name="connsiteY13" fmla="*/ 84029 h 1524532"/>
              <a:gd name="connsiteX14" fmla="*/ 328763 w 1342613"/>
              <a:gd name="connsiteY14" fmla="*/ 156055 h 1524532"/>
              <a:gd name="connsiteX15" fmla="*/ 665941 w 1342613"/>
              <a:gd name="connsiteY15" fmla="*/ 12004 h 1524532"/>
              <a:gd name="connsiteX16" fmla="*/ 665941 w 1342613"/>
              <a:gd name="connsiteY16"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763275 w 1342613"/>
              <a:gd name="connsiteY3" fmla="*/ 796673 h 1524532"/>
              <a:gd name="connsiteX4" fmla="*/ 803729 w 1342613"/>
              <a:gd name="connsiteY4" fmla="*/ 769397 h 1524532"/>
              <a:gd name="connsiteX5" fmla="*/ 858309 w 1342613"/>
              <a:gd name="connsiteY5" fmla="*/ 637630 h 1524532"/>
              <a:gd name="connsiteX6" fmla="*/ 671962 w 1342613"/>
              <a:gd name="connsiteY6" fmla="*/ 451283 h 1524532"/>
              <a:gd name="connsiteX7" fmla="*/ 665941 w 1342613"/>
              <a:gd name="connsiteY7" fmla="*/ 0 h 1524532"/>
              <a:gd name="connsiteX8" fmla="*/ 677983 w 1342613"/>
              <a:gd name="connsiteY8" fmla="*/ 12004 h 1524532"/>
              <a:gd name="connsiteX9" fmla="*/ 1015160 w 1342613"/>
              <a:gd name="connsiteY9" fmla="*/ 156055 h 1524532"/>
              <a:gd name="connsiteX10" fmla="*/ 1292127 w 1342613"/>
              <a:gd name="connsiteY10" fmla="*/ 84029 h 1524532"/>
              <a:gd name="connsiteX11" fmla="*/ 665941 w 1342613"/>
              <a:gd name="connsiteY11" fmla="*/ 1524532 h 1524532"/>
              <a:gd name="connsiteX12" fmla="*/ 51797 w 1342613"/>
              <a:gd name="connsiteY12" fmla="*/ 84029 h 1524532"/>
              <a:gd name="connsiteX13" fmla="*/ 328763 w 1342613"/>
              <a:gd name="connsiteY13" fmla="*/ 156055 h 1524532"/>
              <a:gd name="connsiteX14" fmla="*/ 665941 w 1342613"/>
              <a:gd name="connsiteY14" fmla="*/ 12004 h 1524532"/>
              <a:gd name="connsiteX15" fmla="*/ 665941 w 1342613"/>
              <a:gd name="connsiteY15" fmla="*/ 0 h 1524532"/>
              <a:gd name="connsiteX0" fmla="*/ 671962 w 1342613"/>
              <a:gd name="connsiteY0" fmla="*/ 451283 h 1524532"/>
              <a:gd name="connsiteX1" fmla="*/ 485615 w 1342613"/>
              <a:gd name="connsiteY1" fmla="*/ 637630 h 1524532"/>
              <a:gd name="connsiteX2" fmla="*/ 763275 w 1342613"/>
              <a:gd name="connsiteY2" fmla="*/ 796673 h 1524532"/>
              <a:gd name="connsiteX3" fmla="*/ 803729 w 1342613"/>
              <a:gd name="connsiteY3" fmla="*/ 769397 h 1524532"/>
              <a:gd name="connsiteX4" fmla="*/ 858309 w 1342613"/>
              <a:gd name="connsiteY4" fmla="*/ 637630 h 1524532"/>
              <a:gd name="connsiteX5" fmla="*/ 671962 w 1342613"/>
              <a:gd name="connsiteY5" fmla="*/ 451283 h 1524532"/>
              <a:gd name="connsiteX6" fmla="*/ 665941 w 1342613"/>
              <a:gd name="connsiteY6" fmla="*/ 0 h 1524532"/>
              <a:gd name="connsiteX7" fmla="*/ 677983 w 1342613"/>
              <a:gd name="connsiteY7" fmla="*/ 12004 h 1524532"/>
              <a:gd name="connsiteX8" fmla="*/ 1015160 w 1342613"/>
              <a:gd name="connsiteY8" fmla="*/ 156055 h 1524532"/>
              <a:gd name="connsiteX9" fmla="*/ 1292127 w 1342613"/>
              <a:gd name="connsiteY9" fmla="*/ 84029 h 1524532"/>
              <a:gd name="connsiteX10" fmla="*/ 665941 w 1342613"/>
              <a:gd name="connsiteY10" fmla="*/ 1524532 h 1524532"/>
              <a:gd name="connsiteX11" fmla="*/ 51797 w 1342613"/>
              <a:gd name="connsiteY11" fmla="*/ 84029 h 1524532"/>
              <a:gd name="connsiteX12" fmla="*/ 328763 w 1342613"/>
              <a:gd name="connsiteY12" fmla="*/ 156055 h 1524532"/>
              <a:gd name="connsiteX13" fmla="*/ 665941 w 1342613"/>
              <a:gd name="connsiteY13" fmla="*/ 12004 h 1524532"/>
              <a:gd name="connsiteX14" fmla="*/ 665941 w 1342613"/>
              <a:gd name="connsiteY14" fmla="*/ 0 h 1524532"/>
              <a:gd name="connsiteX0" fmla="*/ 671962 w 1342613"/>
              <a:gd name="connsiteY0" fmla="*/ 451283 h 1524532"/>
              <a:gd name="connsiteX1" fmla="*/ 763275 w 1342613"/>
              <a:gd name="connsiteY1" fmla="*/ 796673 h 1524532"/>
              <a:gd name="connsiteX2" fmla="*/ 803729 w 1342613"/>
              <a:gd name="connsiteY2" fmla="*/ 769397 h 1524532"/>
              <a:gd name="connsiteX3" fmla="*/ 858309 w 1342613"/>
              <a:gd name="connsiteY3" fmla="*/ 637630 h 1524532"/>
              <a:gd name="connsiteX4" fmla="*/ 671962 w 1342613"/>
              <a:gd name="connsiteY4" fmla="*/ 451283 h 1524532"/>
              <a:gd name="connsiteX5" fmla="*/ 665941 w 1342613"/>
              <a:gd name="connsiteY5" fmla="*/ 0 h 1524532"/>
              <a:gd name="connsiteX6" fmla="*/ 677983 w 1342613"/>
              <a:gd name="connsiteY6" fmla="*/ 12004 h 1524532"/>
              <a:gd name="connsiteX7" fmla="*/ 1015160 w 1342613"/>
              <a:gd name="connsiteY7" fmla="*/ 156055 h 1524532"/>
              <a:gd name="connsiteX8" fmla="*/ 1292127 w 1342613"/>
              <a:gd name="connsiteY8" fmla="*/ 84029 h 1524532"/>
              <a:gd name="connsiteX9" fmla="*/ 665941 w 1342613"/>
              <a:gd name="connsiteY9" fmla="*/ 1524532 h 1524532"/>
              <a:gd name="connsiteX10" fmla="*/ 51797 w 1342613"/>
              <a:gd name="connsiteY10" fmla="*/ 84029 h 1524532"/>
              <a:gd name="connsiteX11" fmla="*/ 328763 w 1342613"/>
              <a:gd name="connsiteY11" fmla="*/ 156055 h 1524532"/>
              <a:gd name="connsiteX12" fmla="*/ 665941 w 1342613"/>
              <a:gd name="connsiteY12" fmla="*/ 12004 h 1524532"/>
              <a:gd name="connsiteX13" fmla="*/ 665941 w 1342613"/>
              <a:gd name="connsiteY13" fmla="*/ 0 h 1524532"/>
              <a:gd name="connsiteX0" fmla="*/ 671962 w 1342613"/>
              <a:gd name="connsiteY0" fmla="*/ 451283 h 1524532"/>
              <a:gd name="connsiteX1" fmla="*/ 763275 w 1342613"/>
              <a:gd name="connsiteY1" fmla="*/ 796673 h 1524532"/>
              <a:gd name="connsiteX2" fmla="*/ 858309 w 1342613"/>
              <a:gd name="connsiteY2" fmla="*/ 637630 h 1524532"/>
              <a:gd name="connsiteX3" fmla="*/ 671962 w 1342613"/>
              <a:gd name="connsiteY3" fmla="*/ 451283 h 1524532"/>
              <a:gd name="connsiteX4" fmla="*/ 665941 w 1342613"/>
              <a:gd name="connsiteY4" fmla="*/ 0 h 1524532"/>
              <a:gd name="connsiteX5" fmla="*/ 677983 w 1342613"/>
              <a:gd name="connsiteY5" fmla="*/ 12004 h 1524532"/>
              <a:gd name="connsiteX6" fmla="*/ 1015160 w 1342613"/>
              <a:gd name="connsiteY6" fmla="*/ 156055 h 1524532"/>
              <a:gd name="connsiteX7" fmla="*/ 1292127 w 1342613"/>
              <a:gd name="connsiteY7" fmla="*/ 84029 h 1524532"/>
              <a:gd name="connsiteX8" fmla="*/ 665941 w 1342613"/>
              <a:gd name="connsiteY8" fmla="*/ 1524532 h 1524532"/>
              <a:gd name="connsiteX9" fmla="*/ 51797 w 1342613"/>
              <a:gd name="connsiteY9" fmla="*/ 84029 h 1524532"/>
              <a:gd name="connsiteX10" fmla="*/ 328763 w 1342613"/>
              <a:gd name="connsiteY10" fmla="*/ 156055 h 1524532"/>
              <a:gd name="connsiteX11" fmla="*/ 665941 w 1342613"/>
              <a:gd name="connsiteY11" fmla="*/ 12004 h 1524532"/>
              <a:gd name="connsiteX12" fmla="*/ 665941 w 1342613"/>
              <a:gd name="connsiteY12" fmla="*/ 0 h 1524532"/>
              <a:gd name="connsiteX0" fmla="*/ 671962 w 1342613"/>
              <a:gd name="connsiteY0" fmla="*/ 451283 h 1524532"/>
              <a:gd name="connsiteX1" fmla="*/ 858309 w 1342613"/>
              <a:gd name="connsiteY1" fmla="*/ 637630 h 1524532"/>
              <a:gd name="connsiteX2" fmla="*/ 671962 w 1342613"/>
              <a:gd name="connsiteY2" fmla="*/ 451283 h 1524532"/>
              <a:gd name="connsiteX3" fmla="*/ 665941 w 1342613"/>
              <a:gd name="connsiteY3" fmla="*/ 0 h 1524532"/>
              <a:gd name="connsiteX4" fmla="*/ 677983 w 1342613"/>
              <a:gd name="connsiteY4" fmla="*/ 12004 h 1524532"/>
              <a:gd name="connsiteX5" fmla="*/ 1015160 w 1342613"/>
              <a:gd name="connsiteY5" fmla="*/ 156055 h 1524532"/>
              <a:gd name="connsiteX6" fmla="*/ 1292127 w 1342613"/>
              <a:gd name="connsiteY6" fmla="*/ 84029 h 1524532"/>
              <a:gd name="connsiteX7" fmla="*/ 665941 w 1342613"/>
              <a:gd name="connsiteY7" fmla="*/ 1524532 h 1524532"/>
              <a:gd name="connsiteX8" fmla="*/ 51797 w 1342613"/>
              <a:gd name="connsiteY8" fmla="*/ 84029 h 1524532"/>
              <a:gd name="connsiteX9" fmla="*/ 328763 w 1342613"/>
              <a:gd name="connsiteY9" fmla="*/ 156055 h 1524532"/>
              <a:gd name="connsiteX10" fmla="*/ 665941 w 1342613"/>
              <a:gd name="connsiteY10" fmla="*/ 12004 h 1524532"/>
              <a:gd name="connsiteX11" fmla="*/ 665941 w 1342613"/>
              <a:gd name="connsiteY11" fmla="*/ 0 h 1524532"/>
              <a:gd name="connsiteX0" fmla="*/ 665941 w 1342613"/>
              <a:gd name="connsiteY0" fmla="*/ 0 h 1524532"/>
              <a:gd name="connsiteX1" fmla="*/ 677983 w 1342613"/>
              <a:gd name="connsiteY1" fmla="*/ 12004 h 1524532"/>
              <a:gd name="connsiteX2" fmla="*/ 1015160 w 1342613"/>
              <a:gd name="connsiteY2" fmla="*/ 156055 h 1524532"/>
              <a:gd name="connsiteX3" fmla="*/ 1292127 w 1342613"/>
              <a:gd name="connsiteY3" fmla="*/ 84029 h 1524532"/>
              <a:gd name="connsiteX4" fmla="*/ 665941 w 1342613"/>
              <a:gd name="connsiteY4" fmla="*/ 1524532 h 1524532"/>
              <a:gd name="connsiteX5" fmla="*/ 51797 w 1342613"/>
              <a:gd name="connsiteY5" fmla="*/ 84029 h 1524532"/>
              <a:gd name="connsiteX6" fmla="*/ 328763 w 1342613"/>
              <a:gd name="connsiteY6" fmla="*/ 156055 h 1524532"/>
              <a:gd name="connsiteX7" fmla="*/ 665941 w 1342613"/>
              <a:gd name="connsiteY7" fmla="*/ 12004 h 1524532"/>
              <a:gd name="connsiteX8" fmla="*/ 665941 w 1342613"/>
              <a:gd name="connsiteY8" fmla="*/ 0 h 15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2613" h="1524532">
                <a:moveTo>
                  <a:pt x="665941" y="0"/>
                </a:moveTo>
                <a:cubicBezTo>
                  <a:pt x="677983" y="0"/>
                  <a:pt x="677983" y="0"/>
                  <a:pt x="677983" y="12004"/>
                </a:cubicBezTo>
                <a:cubicBezTo>
                  <a:pt x="750235" y="72025"/>
                  <a:pt x="858613" y="156055"/>
                  <a:pt x="1015160" y="156055"/>
                </a:cubicBezTo>
                <a:cubicBezTo>
                  <a:pt x="1099454" y="156055"/>
                  <a:pt x="1195790" y="132046"/>
                  <a:pt x="1292127" y="84029"/>
                </a:cubicBezTo>
                <a:cubicBezTo>
                  <a:pt x="1460715" y="624218"/>
                  <a:pt x="1195790" y="1248436"/>
                  <a:pt x="665941" y="1524532"/>
                </a:cubicBezTo>
                <a:cubicBezTo>
                  <a:pt x="136091" y="1248436"/>
                  <a:pt x="-116792" y="624218"/>
                  <a:pt x="51797" y="84029"/>
                </a:cubicBezTo>
                <a:cubicBezTo>
                  <a:pt x="148133" y="132046"/>
                  <a:pt x="244469" y="156055"/>
                  <a:pt x="328763" y="156055"/>
                </a:cubicBezTo>
                <a:cubicBezTo>
                  <a:pt x="485310" y="156055"/>
                  <a:pt x="593688" y="72025"/>
                  <a:pt x="665941" y="12004"/>
                </a:cubicBezTo>
                <a:lnTo>
                  <a:pt x="665941" y="0"/>
                </a:ln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marL="0" marR="0" lvl="0" indent="0" algn="ctr" defTabSz="474391" rtl="0" eaLnBrk="1" fontAlgn="base" latinLnBrk="0" hangingPunct="1">
              <a:lnSpc>
                <a:spcPct val="90000"/>
              </a:lnSpc>
              <a:spcBef>
                <a:spcPct val="0"/>
              </a:spcBef>
              <a:spcAft>
                <a:spcPct val="0"/>
              </a:spcAft>
              <a:buClrTx/>
              <a:buSzTx/>
              <a:buFontTx/>
              <a:buNone/>
              <a:tabLst/>
              <a:defRPr/>
            </a:pPr>
            <a:endParaRPr kumimoji="0" lang="en-US" sz="122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Freeform 5">
            <a:extLst>
              <a:ext uri="{FF2B5EF4-FFF2-40B4-BE49-F238E27FC236}">
                <a16:creationId xmlns:a16="http://schemas.microsoft.com/office/drawing/2014/main" id="{B0069202-D298-42F9-8DC4-4E6EF3612780}"/>
              </a:ext>
            </a:extLst>
          </p:cNvPr>
          <p:cNvSpPr>
            <a:spLocks noEditPoints="1"/>
          </p:cNvSpPr>
          <p:nvPr/>
        </p:nvSpPr>
        <p:spPr bwMode="auto">
          <a:xfrm>
            <a:off x="8569684" y="1844640"/>
            <a:ext cx="653392" cy="73004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nvGrpSpPr>
          <p:cNvPr id="98" name="Group 97">
            <a:extLst>
              <a:ext uri="{FF2B5EF4-FFF2-40B4-BE49-F238E27FC236}">
                <a16:creationId xmlns:a16="http://schemas.microsoft.com/office/drawing/2014/main" id="{9050D58E-B7A3-4F3B-9D3D-C9ADDD9F0C12}"/>
              </a:ext>
            </a:extLst>
          </p:cNvPr>
          <p:cNvGrpSpPr/>
          <p:nvPr/>
        </p:nvGrpSpPr>
        <p:grpSpPr>
          <a:xfrm>
            <a:off x="9255048" y="2103349"/>
            <a:ext cx="513075" cy="316790"/>
            <a:chOff x="5941623" y="5377251"/>
            <a:chExt cx="513075" cy="316790"/>
          </a:xfrm>
          <a:solidFill>
            <a:schemeClr val="bg1"/>
          </a:solidFill>
        </p:grpSpPr>
        <p:sp>
          <p:nvSpPr>
            <p:cNvPr id="109" name="Freeform 5">
              <a:extLst>
                <a:ext uri="{FF2B5EF4-FFF2-40B4-BE49-F238E27FC236}">
                  <a16:creationId xmlns:a16="http://schemas.microsoft.com/office/drawing/2014/main" id="{62584479-9B81-44E1-B578-1E7DE2F178FC}"/>
                </a:ext>
              </a:extLst>
            </p:cNvPr>
            <p:cNvSpPr>
              <a:spLocks/>
            </p:cNvSpPr>
            <p:nvPr/>
          </p:nvSpPr>
          <p:spPr bwMode="auto">
            <a:xfrm>
              <a:off x="5941623" y="5377251"/>
              <a:ext cx="513075" cy="31679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grp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112" name="Group 111">
              <a:extLst>
                <a:ext uri="{FF2B5EF4-FFF2-40B4-BE49-F238E27FC236}">
                  <a16:creationId xmlns:a16="http://schemas.microsoft.com/office/drawing/2014/main" id="{7A147E20-FFF7-4D85-A939-7FBCA13F40B5}"/>
                </a:ext>
              </a:extLst>
            </p:cNvPr>
            <p:cNvGrpSpPr/>
            <p:nvPr/>
          </p:nvGrpSpPr>
          <p:grpSpPr>
            <a:xfrm>
              <a:off x="5990185" y="5422371"/>
              <a:ext cx="180414" cy="173363"/>
              <a:chOff x="5990185" y="5422371"/>
              <a:chExt cx="142642" cy="137067"/>
            </a:xfrm>
            <a:grpFill/>
          </p:grpSpPr>
          <p:sp>
            <p:nvSpPr>
              <p:cNvPr id="119" name="Rectangle 6">
                <a:extLst>
                  <a:ext uri="{FF2B5EF4-FFF2-40B4-BE49-F238E27FC236}">
                    <a16:creationId xmlns:a16="http://schemas.microsoft.com/office/drawing/2014/main" id="{5DBA69C4-31E6-4CB9-9FD6-9B00922B9590}"/>
                  </a:ext>
                </a:extLst>
              </p:cNvPr>
              <p:cNvSpPr>
                <a:spLocks noChangeArrowheads="1"/>
              </p:cNvSpPr>
              <p:nvPr/>
            </p:nvSpPr>
            <p:spPr bwMode="auto">
              <a:xfrm>
                <a:off x="5990185" y="5422371"/>
                <a:ext cx="142642" cy="137067"/>
              </a:xfrm>
              <a:prstGeom prst="rect">
                <a:avLst/>
              </a:prstGeom>
              <a:grpFill/>
              <a:ln w="12700">
                <a:solidFill>
                  <a:schemeClr val="tx2"/>
                </a:solidFill>
                <a:miter lim="800000"/>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0" name="Freeform 5">
                <a:extLst>
                  <a:ext uri="{FF2B5EF4-FFF2-40B4-BE49-F238E27FC236}">
                    <a16:creationId xmlns:a16="http://schemas.microsoft.com/office/drawing/2014/main" id="{B8E18F4B-4379-4DB8-84B1-D7262A1DEE22}"/>
                  </a:ext>
                </a:extLst>
              </p:cNvPr>
              <p:cNvSpPr>
                <a:spLocks noEditPoints="1"/>
              </p:cNvSpPr>
              <p:nvPr/>
            </p:nvSpPr>
            <p:spPr bwMode="auto">
              <a:xfrm>
                <a:off x="6021726" y="5446458"/>
                <a:ext cx="79561" cy="88895"/>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grpSp>
          <p:nvGrpSpPr>
            <p:cNvPr id="113" name="Group 112">
              <a:extLst>
                <a:ext uri="{FF2B5EF4-FFF2-40B4-BE49-F238E27FC236}">
                  <a16:creationId xmlns:a16="http://schemas.microsoft.com/office/drawing/2014/main" id="{CDCFCEAA-9F61-43FC-9553-0447DA936AB3}"/>
                </a:ext>
              </a:extLst>
            </p:cNvPr>
            <p:cNvGrpSpPr/>
            <p:nvPr/>
          </p:nvGrpSpPr>
          <p:grpSpPr>
            <a:xfrm>
              <a:off x="6207205" y="5419654"/>
              <a:ext cx="211466" cy="162957"/>
              <a:chOff x="6183874" y="5419654"/>
              <a:chExt cx="234797" cy="162957"/>
            </a:xfrm>
            <a:grpFill/>
          </p:grpSpPr>
          <p:cxnSp>
            <p:nvCxnSpPr>
              <p:cNvPr id="115" name="Straight Connector 114">
                <a:extLst>
                  <a:ext uri="{FF2B5EF4-FFF2-40B4-BE49-F238E27FC236}">
                    <a16:creationId xmlns:a16="http://schemas.microsoft.com/office/drawing/2014/main" id="{7B1D94B7-CC4B-47EB-A39A-299696E8E5ED}"/>
                  </a:ext>
                </a:extLst>
              </p:cNvPr>
              <p:cNvCxnSpPr>
                <a:cxnSpLocks/>
              </p:cNvCxnSpPr>
              <p:nvPr/>
            </p:nvCxnSpPr>
            <p:spPr>
              <a:xfrm>
                <a:off x="6183874" y="5419654"/>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3A1496E-5C70-47A4-ACC4-175B6817F5E0}"/>
                  </a:ext>
                </a:extLst>
              </p:cNvPr>
              <p:cNvCxnSpPr/>
              <p:nvPr/>
            </p:nvCxnSpPr>
            <p:spPr>
              <a:xfrm>
                <a:off x="6183874" y="5473973"/>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135BC5-EE7E-49B2-B317-3764989B4F1C}"/>
                  </a:ext>
                </a:extLst>
              </p:cNvPr>
              <p:cNvCxnSpPr>
                <a:cxnSpLocks/>
              </p:cNvCxnSpPr>
              <p:nvPr/>
            </p:nvCxnSpPr>
            <p:spPr>
              <a:xfrm>
                <a:off x="6183874" y="5528292"/>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7F85156-6FDB-4567-BD49-A834A1D7101B}"/>
                  </a:ext>
                </a:extLst>
              </p:cNvPr>
              <p:cNvCxnSpPr/>
              <p:nvPr/>
            </p:nvCxnSpPr>
            <p:spPr>
              <a:xfrm>
                <a:off x="6183874" y="5582611"/>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82C955C-6F11-43E7-81A4-69F9827AC3BD}"/>
                </a:ext>
              </a:extLst>
            </p:cNvPr>
            <p:cNvCxnSpPr>
              <a:cxnSpLocks/>
            </p:cNvCxnSpPr>
            <p:nvPr/>
          </p:nvCxnSpPr>
          <p:spPr>
            <a:xfrm>
              <a:off x="5978022" y="5636931"/>
              <a:ext cx="440649"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FA05E7-B8B5-4764-8294-B88C87C9B160}"/>
              </a:ext>
            </a:extLst>
          </p:cNvPr>
          <p:cNvCxnSpPr/>
          <p:nvPr/>
        </p:nvCxnSpPr>
        <p:spPr>
          <a:xfrm>
            <a:off x="8896380" y="2709667"/>
            <a:ext cx="0" cy="1293636"/>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9F557309-1762-44D8-AB40-B70A2E6EF982}"/>
              </a:ext>
            </a:extLst>
          </p:cNvPr>
          <p:cNvGrpSpPr/>
          <p:nvPr/>
        </p:nvGrpSpPr>
        <p:grpSpPr>
          <a:xfrm>
            <a:off x="9567273" y="2257747"/>
            <a:ext cx="342900" cy="342900"/>
            <a:chOff x="10186176" y="4373944"/>
            <a:chExt cx="342900" cy="342900"/>
          </a:xfrm>
          <a:solidFill>
            <a:schemeClr val="bg1"/>
          </a:solidFill>
        </p:grpSpPr>
        <p:sp>
          <p:nvSpPr>
            <p:cNvPr id="94" name="Oval 93">
              <a:extLst>
                <a:ext uri="{FF2B5EF4-FFF2-40B4-BE49-F238E27FC236}">
                  <a16:creationId xmlns:a16="http://schemas.microsoft.com/office/drawing/2014/main" id="{0F3C31CB-088C-4E30-BE27-B8F1D08384A6}"/>
                </a:ext>
              </a:extLst>
            </p:cNvPr>
            <p:cNvSpPr/>
            <p:nvPr/>
          </p:nvSpPr>
          <p:spPr bwMode="auto">
            <a:xfrm>
              <a:off x="10186176" y="4373944"/>
              <a:ext cx="342900" cy="342900"/>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5" name="Group 94">
              <a:extLst>
                <a:ext uri="{FF2B5EF4-FFF2-40B4-BE49-F238E27FC236}">
                  <a16:creationId xmlns:a16="http://schemas.microsoft.com/office/drawing/2014/main" id="{FFC5A754-22E7-40CC-AF6B-7DE36A8D8A0B}"/>
                </a:ext>
              </a:extLst>
            </p:cNvPr>
            <p:cNvGrpSpPr/>
            <p:nvPr/>
          </p:nvGrpSpPr>
          <p:grpSpPr>
            <a:xfrm>
              <a:off x="10269178" y="4457700"/>
              <a:ext cx="176896" cy="175388"/>
              <a:chOff x="10239438" y="4431953"/>
              <a:chExt cx="236132" cy="234118"/>
            </a:xfrm>
            <a:grpFill/>
          </p:grpSpPr>
          <p:cxnSp>
            <p:nvCxnSpPr>
              <p:cNvPr id="96" name="Straight Connector 95">
                <a:extLst>
                  <a:ext uri="{FF2B5EF4-FFF2-40B4-BE49-F238E27FC236}">
                    <a16:creationId xmlns:a16="http://schemas.microsoft.com/office/drawing/2014/main" id="{1C606482-DFED-4914-B19F-139C8D96F4EA}"/>
                  </a:ext>
                </a:extLst>
              </p:cNvPr>
              <p:cNvCxnSpPr>
                <a:cxnSpLocks/>
              </p:cNvCxnSpPr>
              <p:nvPr/>
            </p:nvCxnSpPr>
            <p:spPr>
              <a:xfrm>
                <a:off x="10248141" y="4437632"/>
                <a:ext cx="218727" cy="222761"/>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ACAA65-366B-48EF-B1BE-E9DFB2E71F5C}"/>
                  </a:ext>
                </a:extLst>
              </p:cNvPr>
              <p:cNvCxnSpPr>
                <a:cxnSpLocks/>
              </p:cNvCxnSpPr>
              <p:nvPr/>
            </p:nvCxnSpPr>
            <p:spPr>
              <a:xfrm flipV="1">
                <a:off x="10239438" y="4431953"/>
                <a:ext cx="236132" cy="234118"/>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029388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79B4A3-6792-4554-AF7E-34B915F624D6}"/>
              </a:ext>
            </a:extLst>
          </p:cNvPr>
          <p:cNvSpPr>
            <a:spLocks noGrp="1"/>
          </p:cNvSpPr>
          <p:nvPr>
            <p:ph type="body" sz="quarter" idx="13"/>
          </p:nvPr>
        </p:nvSpPr>
        <p:spPr>
          <a:xfrm>
            <a:off x="1012176" y="1444300"/>
            <a:ext cx="11306469" cy="1538883"/>
          </a:xfrm>
        </p:spPr>
        <p:txBody>
          <a:bodyPr/>
          <a:lstStyle/>
          <a:p>
            <a:r>
              <a:rPr lang="en-US"/>
              <a:t>Configure an enclave-enabled column master key (CMK)</a:t>
            </a:r>
          </a:p>
          <a:p>
            <a:pPr lvl="1"/>
            <a:r>
              <a:rPr lang="en-US"/>
              <a:t>ENCLAVE_COMPUTATIONS property is specified in CMK metadata </a:t>
            </a:r>
          </a:p>
          <a:p>
            <a:pPr lvl="1"/>
            <a:r>
              <a:rPr lang="en-US"/>
              <a:t>The CMK is used to protect column encryption keys (CEK)</a:t>
            </a:r>
          </a:p>
          <a:p>
            <a:pPr lvl="1"/>
            <a:endParaRPr lang="en-US"/>
          </a:p>
          <a:p>
            <a:r>
              <a:rPr lang="en-US"/>
              <a:t>Configure a enclave-enabled column-encryption key (CEK)</a:t>
            </a:r>
          </a:p>
          <a:p>
            <a:pPr lvl="1"/>
            <a:r>
              <a:rPr lang="en-US"/>
              <a:t>A CEK that is encrypted with an enclave-enabled CMK</a:t>
            </a:r>
          </a:p>
          <a:p>
            <a:pPr lvl="1"/>
            <a:r>
              <a:rPr lang="en-US"/>
              <a:t>Only enclave-enabled CEKs are permitted to be shared with the enclave</a:t>
            </a:r>
          </a:p>
          <a:p>
            <a:pPr lvl="1"/>
            <a:endParaRPr lang="en-US"/>
          </a:p>
          <a:p>
            <a:r>
              <a:rPr lang="en-US"/>
              <a:t>Create enclave-enabled columns</a:t>
            </a:r>
          </a:p>
          <a:p>
            <a:pPr lvl="1"/>
            <a:r>
              <a:rPr lang="en-US"/>
              <a:t>Columns encrypted with enclave-enabled CEKs</a:t>
            </a:r>
          </a:p>
          <a:p>
            <a:pPr lvl="1"/>
            <a:r>
              <a:rPr lang="en-US"/>
              <a:t>Data stored in enclave-enabled columns can be processed inside the enclave</a:t>
            </a:r>
          </a:p>
        </p:txBody>
      </p:sp>
      <p:sp>
        <p:nvSpPr>
          <p:cNvPr id="2" name="Title 1">
            <a:extLst>
              <a:ext uri="{FF2B5EF4-FFF2-40B4-BE49-F238E27FC236}">
                <a16:creationId xmlns:a16="http://schemas.microsoft.com/office/drawing/2014/main" id="{8BA6547E-2FAB-40F0-9777-D88288FD7423}"/>
              </a:ext>
            </a:extLst>
          </p:cNvPr>
          <p:cNvSpPr>
            <a:spLocks noGrp="1"/>
          </p:cNvSpPr>
          <p:nvPr>
            <p:ph type="title"/>
          </p:nvPr>
        </p:nvSpPr>
        <p:spPr/>
        <p:txBody>
          <a:bodyPr/>
          <a:lstStyle/>
          <a:p>
            <a:r>
              <a:rPr lang="en-US"/>
              <a:t>Steps to employing Always Encrypted using enclaves</a:t>
            </a:r>
          </a:p>
        </p:txBody>
      </p:sp>
      <p:sp>
        <p:nvSpPr>
          <p:cNvPr id="4" name="Oval 3">
            <a:extLst>
              <a:ext uri="{FF2B5EF4-FFF2-40B4-BE49-F238E27FC236}">
                <a16:creationId xmlns:a16="http://schemas.microsoft.com/office/drawing/2014/main" id="{B940EC74-0D60-47A8-A5AC-AB6323EC92AF}"/>
              </a:ext>
            </a:extLst>
          </p:cNvPr>
          <p:cNvSpPr/>
          <p:nvPr/>
        </p:nvSpPr>
        <p:spPr>
          <a:xfrm>
            <a:off x="465138" y="1370200"/>
            <a:ext cx="334068" cy="334068"/>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1</a:t>
            </a:r>
          </a:p>
        </p:txBody>
      </p:sp>
      <p:sp>
        <p:nvSpPr>
          <p:cNvPr id="5" name="Oval 4">
            <a:extLst>
              <a:ext uri="{FF2B5EF4-FFF2-40B4-BE49-F238E27FC236}">
                <a16:creationId xmlns:a16="http://schemas.microsoft.com/office/drawing/2014/main" id="{B0ED16C7-CA07-4562-8553-9818553CA9BF}"/>
              </a:ext>
            </a:extLst>
          </p:cNvPr>
          <p:cNvSpPr/>
          <p:nvPr/>
        </p:nvSpPr>
        <p:spPr>
          <a:xfrm>
            <a:off x="465138" y="2595370"/>
            <a:ext cx="334068" cy="334068"/>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2</a:t>
            </a:r>
          </a:p>
        </p:txBody>
      </p:sp>
      <p:sp>
        <p:nvSpPr>
          <p:cNvPr id="6" name="Oval 5">
            <a:extLst>
              <a:ext uri="{FF2B5EF4-FFF2-40B4-BE49-F238E27FC236}">
                <a16:creationId xmlns:a16="http://schemas.microsoft.com/office/drawing/2014/main" id="{2EB851BF-217F-4D72-8A23-56CEC3CA5019}"/>
              </a:ext>
            </a:extLst>
          </p:cNvPr>
          <p:cNvSpPr/>
          <p:nvPr/>
        </p:nvSpPr>
        <p:spPr>
          <a:xfrm>
            <a:off x="465138" y="3820540"/>
            <a:ext cx="334068" cy="334068"/>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3</a:t>
            </a:r>
          </a:p>
        </p:txBody>
      </p:sp>
    </p:spTree>
    <p:extLst>
      <p:ext uri="{BB962C8B-B14F-4D97-AF65-F5344CB8AC3E}">
        <p14:creationId xmlns:p14="http://schemas.microsoft.com/office/powerpoint/2010/main" val="29913067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E2CE4BE3-57B0-4EA0-A50F-2F4AA37352F5}"/>
              </a:ext>
            </a:extLst>
          </p:cNvPr>
          <p:cNvGrpSpPr/>
          <p:nvPr/>
        </p:nvGrpSpPr>
        <p:grpSpPr>
          <a:xfrm>
            <a:off x="8069263" y="1600200"/>
            <a:ext cx="3121111" cy="2803801"/>
            <a:chOff x="7771092" y="4169735"/>
            <a:chExt cx="875142" cy="786170"/>
          </a:xfrm>
        </p:grpSpPr>
        <p:sp>
          <p:nvSpPr>
            <p:cNvPr id="26" name="Rectangle 25">
              <a:extLst>
                <a:ext uri="{FF2B5EF4-FFF2-40B4-BE49-F238E27FC236}">
                  <a16:creationId xmlns:a16="http://schemas.microsoft.com/office/drawing/2014/main" id="{4128C6DE-2BEA-4097-B589-35E28EF954E7}"/>
                </a:ext>
              </a:extLst>
            </p:cNvPr>
            <p:cNvSpPr/>
            <p:nvPr/>
          </p:nvSpPr>
          <p:spPr bwMode="auto">
            <a:xfrm>
              <a:off x="7771092" y="4169735"/>
              <a:ext cx="875142" cy="786170"/>
            </a:xfrm>
            <a:prstGeom prst="rect">
              <a:avLst/>
            </a:prstGeom>
            <a:solidFill>
              <a:srgbClr val="50E6FF">
                <a:lumMod val="60000"/>
                <a:lumOff val="40000"/>
              </a:srgbClr>
            </a:solidFill>
            <a:ln w="571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7" name="Group 20">
              <a:extLst>
                <a:ext uri="{FF2B5EF4-FFF2-40B4-BE49-F238E27FC236}">
                  <a16:creationId xmlns:a16="http://schemas.microsoft.com/office/drawing/2014/main" id="{46D36725-9F14-4A4F-A1AC-B988698E11A6}"/>
                </a:ext>
              </a:extLst>
            </p:cNvPr>
            <p:cNvGrpSpPr>
              <a:grpSpLocks noChangeAspect="1"/>
            </p:cNvGrpSpPr>
            <p:nvPr/>
          </p:nvGrpSpPr>
          <p:grpSpPr bwMode="auto">
            <a:xfrm>
              <a:off x="7885262" y="4290522"/>
              <a:ext cx="636599" cy="557250"/>
              <a:chOff x="3764" y="3313"/>
              <a:chExt cx="353" cy="309"/>
            </a:xfrm>
          </p:grpSpPr>
          <p:sp>
            <p:nvSpPr>
              <p:cNvPr id="28" name="Freeform 21">
                <a:extLst>
                  <a:ext uri="{FF2B5EF4-FFF2-40B4-BE49-F238E27FC236}">
                    <a16:creationId xmlns:a16="http://schemas.microsoft.com/office/drawing/2014/main" id="{0C24D7BD-6A29-410B-B9EA-941C7D460224}"/>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9" name="Freeform 22">
                <a:extLst>
                  <a:ext uri="{FF2B5EF4-FFF2-40B4-BE49-F238E27FC236}">
                    <a16:creationId xmlns:a16="http://schemas.microsoft.com/office/drawing/2014/main" id="{406C7AC2-F2BB-4C5A-B922-3978603BE260}"/>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0" name="Freeform 23">
                <a:extLst>
                  <a:ext uri="{FF2B5EF4-FFF2-40B4-BE49-F238E27FC236}">
                    <a16:creationId xmlns:a16="http://schemas.microsoft.com/office/drawing/2014/main" id="{B13D50E7-FD72-40A3-9D81-1D0E4E276E44}"/>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1" name="Freeform 24">
                <a:extLst>
                  <a:ext uri="{FF2B5EF4-FFF2-40B4-BE49-F238E27FC236}">
                    <a16:creationId xmlns:a16="http://schemas.microsoft.com/office/drawing/2014/main" id="{05524AB1-D81E-472A-9CCB-8EDC35CE7ECA}"/>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2" name="Freeform 25">
                <a:extLst>
                  <a:ext uri="{FF2B5EF4-FFF2-40B4-BE49-F238E27FC236}">
                    <a16:creationId xmlns:a16="http://schemas.microsoft.com/office/drawing/2014/main" id="{1C32629D-A8B5-4E08-BD43-76535C2FEE18}"/>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3" name="Freeform 26">
                <a:extLst>
                  <a:ext uri="{FF2B5EF4-FFF2-40B4-BE49-F238E27FC236}">
                    <a16:creationId xmlns:a16="http://schemas.microsoft.com/office/drawing/2014/main" id="{1B705D11-DF92-40E6-9478-0CBCF7C53F27}"/>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4" name="Freeform 27">
                <a:extLst>
                  <a:ext uri="{FF2B5EF4-FFF2-40B4-BE49-F238E27FC236}">
                    <a16:creationId xmlns:a16="http://schemas.microsoft.com/office/drawing/2014/main" id="{667F6A03-7EC0-42B9-BF5C-8B4F57946ED5}"/>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 name="Freeform 28">
                <a:extLst>
                  <a:ext uri="{FF2B5EF4-FFF2-40B4-BE49-F238E27FC236}">
                    <a16:creationId xmlns:a16="http://schemas.microsoft.com/office/drawing/2014/main" id="{72BAC1C0-C342-46D4-BE2E-FEE2A5BE02EF}"/>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 name="Freeform 29">
                <a:extLst>
                  <a:ext uri="{FF2B5EF4-FFF2-40B4-BE49-F238E27FC236}">
                    <a16:creationId xmlns:a16="http://schemas.microsoft.com/office/drawing/2014/main" id="{822206AC-DDB6-4C47-912F-5B20153D98F3}"/>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 name="Freeform 30">
                <a:extLst>
                  <a:ext uri="{FF2B5EF4-FFF2-40B4-BE49-F238E27FC236}">
                    <a16:creationId xmlns:a16="http://schemas.microsoft.com/office/drawing/2014/main" id="{8E6A9710-F0F7-4FF9-8C5B-93F94B389E67}"/>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 name="Freeform 31">
                <a:extLst>
                  <a:ext uri="{FF2B5EF4-FFF2-40B4-BE49-F238E27FC236}">
                    <a16:creationId xmlns:a16="http://schemas.microsoft.com/office/drawing/2014/main" id="{E99C5A95-68A1-4028-BFE7-7CF7FDFBDAA9}"/>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 name="Freeform 32">
                <a:extLst>
                  <a:ext uri="{FF2B5EF4-FFF2-40B4-BE49-F238E27FC236}">
                    <a16:creationId xmlns:a16="http://schemas.microsoft.com/office/drawing/2014/main" id="{92CC5968-4837-4A1E-BC08-84DB412E821E}"/>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 name="Freeform 33">
                <a:extLst>
                  <a:ext uri="{FF2B5EF4-FFF2-40B4-BE49-F238E27FC236}">
                    <a16:creationId xmlns:a16="http://schemas.microsoft.com/office/drawing/2014/main" id="{4ED9E0FC-392D-44A4-AC93-B278A702334B}"/>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 name="Freeform 34">
                <a:extLst>
                  <a:ext uri="{FF2B5EF4-FFF2-40B4-BE49-F238E27FC236}">
                    <a16:creationId xmlns:a16="http://schemas.microsoft.com/office/drawing/2014/main" id="{7726A8A5-8873-4D6B-83C8-F05277123BBB}"/>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 name="Freeform 35">
                <a:extLst>
                  <a:ext uri="{FF2B5EF4-FFF2-40B4-BE49-F238E27FC236}">
                    <a16:creationId xmlns:a16="http://schemas.microsoft.com/office/drawing/2014/main" id="{226EBFFD-185B-4FF3-8EFE-AD4E7FC449A6}"/>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 name="Freeform 36">
                <a:extLst>
                  <a:ext uri="{FF2B5EF4-FFF2-40B4-BE49-F238E27FC236}">
                    <a16:creationId xmlns:a16="http://schemas.microsoft.com/office/drawing/2014/main" id="{3357B9C1-4512-4181-97D4-92A1C2A30A4F}"/>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 name="Freeform 37">
                <a:extLst>
                  <a:ext uri="{FF2B5EF4-FFF2-40B4-BE49-F238E27FC236}">
                    <a16:creationId xmlns:a16="http://schemas.microsoft.com/office/drawing/2014/main" id="{7CD1E5C8-D2D2-4589-8582-9FA7C0D9965D}"/>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 name="Freeform 38">
                <a:extLst>
                  <a:ext uri="{FF2B5EF4-FFF2-40B4-BE49-F238E27FC236}">
                    <a16:creationId xmlns:a16="http://schemas.microsoft.com/office/drawing/2014/main" id="{017349EB-B3A3-42F2-B526-16DD910DBA5C}"/>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57150"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sp>
        <p:nvSpPr>
          <p:cNvPr id="3" name="Text Placeholder 2">
            <a:extLst>
              <a:ext uri="{FF2B5EF4-FFF2-40B4-BE49-F238E27FC236}">
                <a16:creationId xmlns:a16="http://schemas.microsoft.com/office/drawing/2014/main" id="{22CE19B2-0D81-42CA-8730-99AC6E6AE505}"/>
              </a:ext>
            </a:extLst>
          </p:cNvPr>
          <p:cNvSpPr>
            <a:spLocks noGrp="1"/>
          </p:cNvSpPr>
          <p:nvPr>
            <p:ph type="body" sz="quarter" idx="14"/>
          </p:nvPr>
        </p:nvSpPr>
        <p:spPr/>
        <p:txBody>
          <a:bodyPr/>
          <a:lstStyle/>
          <a:p>
            <a:r>
              <a:rPr lang="en-US"/>
              <a:t>A new era in cybersecurity—confidential computing brings secure enclaves to Azure</a:t>
            </a:r>
          </a:p>
          <a:p>
            <a:pPr lvl="1"/>
            <a:r>
              <a:rPr lang="en-US"/>
              <a:t>Trusted execution environments protect data in use</a:t>
            </a:r>
          </a:p>
          <a:p>
            <a:pPr lvl="1"/>
            <a:r>
              <a:rPr lang="en-US"/>
              <a:t>First cloud to offer Intel Software Guard Extensions (SGX) enclaves</a:t>
            </a:r>
          </a:p>
          <a:p>
            <a:r>
              <a:rPr lang="en-US"/>
              <a:t>Sign up for an early access preview </a:t>
            </a:r>
            <a:r>
              <a:rPr lang="en-US">
                <a:hlinkClick r:id="rId3"/>
              </a:rPr>
              <a:t>https://aka.ms/SQLEnclavesPreview</a:t>
            </a:r>
            <a:endParaRPr lang="en-US"/>
          </a:p>
        </p:txBody>
      </p:sp>
      <p:sp>
        <p:nvSpPr>
          <p:cNvPr id="2" name="Title 1">
            <a:extLst>
              <a:ext uri="{FF2B5EF4-FFF2-40B4-BE49-F238E27FC236}">
                <a16:creationId xmlns:a16="http://schemas.microsoft.com/office/drawing/2014/main" id="{9CA7746F-1F80-45B4-AAD5-7565F54CB366}"/>
              </a:ext>
            </a:extLst>
          </p:cNvPr>
          <p:cNvSpPr>
            <a:spLocks noGrp="1"/>
          </p:cNvSpPr>
          <p:nvPr>
            <p:ph type="title"/>
          </p:nvPr>
        </p:nvSpPr>
        <p:spPr/>
        <p:txBody>
          <a:bodyPr/>
          <a:lstStyle/>
          <a:p>
            <a:r>
              <a:rPr lang="en-US"/>
              <a:t>Always Encrypted using enclaves</a:t>
            </a:r>
            <a:br>
              <a:rPr lang="en-US"/>
            </a:br>
            <a:endParaRPr lang="en-US"/>
          </a:p>
        </p:txBody>
      </p:sp>
      <p:grpSp>
        <p:nvGrpSpPr>
          <p:cNvPr id="46" name="Group 45">
            <a:extLst>
              <a:ext uri="{FF2B5EF4-FFF2-40B4-BE49-F238E27FC236}">
                <a16:creationId xmlns:a16="http://schemas.microsoft.com/office/drawing/2014/main" id="{C30C4A22-2324-4BBE-8E9D-C1EAD4919848}"/>
              </a:ext>
            </a:extLst>
          </p:cNvPr>
          <p:cNvGrpSpPr/>
          <p:nvPr/>
        </p:nvGrpSpPr>
        <p:grpSpPr>
          <a:xfrm>
            <a:off x="9987266" y="3313071"/>
            <a:ext cx="1519086" cy="1521705"/>
            <a:chOff x="9592192" y="1744460"/>
            <a:chExt cx="551498" cy="552450"/>
          </a:xfrm>
        </p:grpSpPr>
        <p:sp>
          <p:nvSpPr>
            <p:cNvPr id="47" name="Freeform: Shape 46">
              <a:extLst>
                <a:ext uri="{FF2B5EF4-FFF2-40B4-BE49-F238E27FC236}">
                  <a16:creationId xmlns:a16="http://schemas.microsoft.com/office/drawing/2014/main" id="{7F506E4D-8DD8-4B25-B37E-C496A8A349F8}"/>
                </a:ext>
              </a:extLst>
            </p:cNvPr>
            <p:cNvSpPr/>
            <p:nvPr/>
          </p:nvSpPr>
          <p:spPr>
            <a:xfrm>
              <a:off x="9848415" y="1744460"/>
              <a:ext cx="295275" cy="552450"/>
            </a:xfrm>
            <a:custGeom>
              <a:avLst/>
              <a:gdLst/>
              <a:ahLst/>
              <a:cxnLst/>
              <a:rect l="0" t="0" r="0" b="0"/>
              <a:pathLst>
                <a:path w="295275" h="552450">
                  <a:moveTo>
                    <a:pt x="19526" y="7144"/>
                  </a:moveTo>
                  <a:lnTo>
                    <a:pt x="7144" y="246221"/>
                  </a:lnTo>
                  <a:lnTo>
                    <a:pt x="19526" y="547211"/>
                  </a:lnTo>
                  <a:lnTo>
                    <a:pt x="42386" y="534829"/>
                  </a:lnTo>
                  <a:cubicBezTo>
                    <a:pt x="194786" y="451009"/>
                    <a:pt x="290036" y="290036"/>
                    <a:pt x="290036" y="115729"/>
                  </a:cubicBezTo>
                  <a:lnTo>
                    <a:pt x="290036" y="7144"/>
                  </a:lnTo>
                  <a:lnTo>
                    <a:pt x="290036" y="7144"/>
                  </a:lnTo>
                  <a:cubicBezTo>
                    <a:pt x="204311" y="50006"/>
                    <a:pt x="104299" y="50006"/>
                    <a:pt x="19526" y="7144"/>
                  </a:cubicBezTo>
                  <a:lnTo>
                    <a:pt x="19526" y="7144"/>
                  </a:lnTo>
                  <a:close/>
                </a:path>
              </a:pathLst>
            </a:custGeom>
            <a:solidFill>
              <a:srgbClr val="50E6FF"/>
            </a:solidFill>
            <a:ln w="9525" cap="flat">
              <a:noFill/>
              <a:prstDash val="solid"/>
              <a:miter/>
            </a:ln>
          </p:spPr>
          <p:txBody>
            <a:bodyPr/>
            <a:lstStyle/>
            <a:p>
              <a:endParaRPr lang="en-US"/>
            </a:p>
          </p:txBody>
        </p:sp>
        <p:sp>
          <p:nvSpPr>
            <p:cNvPr id="48" name="Freeform: Shape 47">
              <a:extLst>
                <a:ext uri="{FF2B5EF4-FFF2-40B4-BE49-F238E27FC236}">
                  <a16:creationId xmlns:a16="http://schemas.microsoft.com/office/drawing/2014/main" id="{DB0A49A7-3F9E-4D3B-9D94-E2E89661446B}"/>
                </a:ext>
              </a:extLst>
            </p:cNvPr>
            <p:cNvSpPr/>
            <p:nvPr/>
          </p:nvSpPr>
          <p:spPr>
            <a:xfrm>
              <a:off x="9592192" y="1744460"/>
              <a:ext cx="485775" cy="552450"/>
            </a:xfrm>
            <a:custGeom>
              <a:avLst/>
              <a:gdLst/>
              <a:ahLst/>
              <a:cxnLst/>
              <a:rect l="0" t="0" r="0" b="0"/>
              <a:pathLst>
                <a:path w="485775" h="552450">
                  <a:moveTo>
                    <a:pt x="481489" y="214789"/>
                  </a:moveTo>
                  <a:lnTo>
                    <a:pt x="442436" y="175736"/>
                  </a:lnTo>
                  <a:lnTo>
                    <a:pt x="277654" y="340519"/>
                  </a:lnTo>
                  <a:lnTo>
                    <a:pt x="277654" y="7144"/>
                  </a:lnTo>
                  <a:cubicBezTo>
                    <a:pt x="192881" y="50006"/>
                    <a:pt x="91916" y="50006"/>
                    <a:pt x="7144" y="7144"/>
                  </a:cubicBezTo>
                  <a:lnTo>
                    <a:pt x="7144" y="115729"/>
                  </a:lnTo>
                  <a:cubicBezTo>
                    <a:pt x="7144" y="290036"/>
                    <a:pt x="101441" y="450056"/>
                    <a:pt x="254794" y="534829"/>
                  </a:cubicBezTo>
                  <a:lnTo>
                    <a:pt x="277654" y="547211"/>
                  </a:lnTo>
                  <a:lnTo>
                    <a:pt x="277654" y="419576"/>
                  </a:lnTo>
                  <a:lnTo>
                    <a:pt x="481489" y="214789"/>
                  </a:lnTo>
                  <a:close/>
                </a:path>
              </a:pathLst>
            </a:custGeom>
            <a:solidFill>
              <a:srgbClr val="163E6A"/>
            </a:solidFill>
            <a:ln w="9525" cap="flat">
              <a:noFill/>
              <a:prstDash val="solid"/>
              <a:miter/>
            </a:ln>
          </p:spPr>
          <p:txBody>
            <a:bodyPr/>
            <a:lstStyle/>
            <a:p>
              <a:endParaRPr lang="en-US"/>
            </a:p>
          </p:txBody>
        </p:sp>
        <p:sp>
          <p:nvSpPr>
            <p:cNvPr id="49" name="Freeform: Shape 48">
              <a:extLst>
                <a:ext uri="{FF2B5EF4-FFF2-40B4-BE49-F238E27FC236}">
                  <a16:creationId xmlns:a16="http://schemas.microsoft.com/office/drawing/2014/main" id="{6384EC47-610E-478A-9A00-8E117AE7BC5C}"/>
                </a:ext>
              </a:extLst>
            </p:cNvPr>
            <p:cNvSpPr/>
            <p:nvPr/>
          </p:nvSpPr>
          <p:spPr bwMode="auto">
            <a:xfrm rot="18900000">
              <a:off x="9773899" y="1883265"/>
              <a:ext cx="284225" cy="150955"/>
            </a:xfrm>
            <a:custGeom>
              <a:avLst/>
              <a:gdLst>
                <a:gd name="connsiteX0" fmla="*/ 284225 w 284225"/>
                <a:gd name="connsiteY0" fmla="*/ 107849 h 150955"/>
                <a:gd name="connsiteX1" fmla="*/ 284225 w 284225"/>
                <a:gd name="connsiteY1" fmla="*/ 150955 h 150955"/>
                <a:gd name="connsiteX2" fmla="*/ 0 w 284225"/>
                <a:gd name="connsiteY2" fmla="*/ 150955 h 150955"/>
                <a:gd name="connsiteX3" fmla="*/ 0 w 284225"/>
                <a:gd name="connsiteY3" fmla="*/ 0 h 150955"/>
                <a:gd name="connsiteX4" fmla="*/ 43779 w 284225"/>
                <a:gd name="connsiteY4" fmla="*/ 0 h 150955"/>
                <a:gd name="connsiteX5" fmla="*/ 43779 w 284225"/>
                <a:gd name="connsiteY5" fmla="*/ 107176 h 150955"/>
                <a:gd name="connsiteX6" fmla="*/ 284225 w 284225"/>
                <a:gd name="connsiteY6" fmla="*/ 107849 h 1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225" h="150955">
                  <a:moveTo>
                    <a:pt x="284225" y="107849"/>
                  </a:moveTo>
                  <a:lnTo>
                    <a:pt x="284225" y="150955"/>
                  </a:lnTo>
                  <a:lnTo>
                    <a:pt x="0" y="150955"/>
                  </a:lnTo>
                  <a:lnTo>
                    <a:pt x="0" y="0"/>
                  </a:lnTo>
                  <a:lnTo>
                    <a:pt x="43779" y="0"/>
                  </a:lnTo>
                  <a:lnTo>
                    <a:pt x="43779" y="107176"/>
                  </a:lnTo>
                  <a:lnTo>
                    <a:pt x="284225" y="10784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883635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BF82-E183-429C-BB54-AB093965E489}"/>
              </a:ext>
            </a:extLst>
          </p:cNvPr>
          <p:cNvSpPr>
            <a:spLocks noGrp="1"/>
          </p:cNvSpPr>
          <p:nvPr>
            <p:ph type="title"/>
          </p:nvPr>
        </p:nvSpPr>
        <p:spPr/>
        <p:txBody>
          <a:bodyPr/>
          <a:lstStyle/>
          <a:p>
            <a:r>
              <a:rPr lang="en-US"/>
              <a:t>Secure state best practices</a:t>
            </a:r>
          </a:p>
        </p:txBody>
      </p:sp>
      <p:sp>
        <p:nvSpPr>
          <p:cNvPr id="46" name="Text Placeholder 2">
            <a:extLst>
              <a:ext uri="{FF2B5EF4-FFF2-40B4-BE49-F238E27FC236}">
                <a16:creationId xmlns:a16="http://schemas.microsoft.com/office/drawing/2014/main" id="{20162CA1-95CB-4E2C-BBFF-8D9051164CE1}"/>
              </a:ext>
            </a:extLst>
          </p:cNvPr>
          <p:cNvSpPr txBox="1">
            <a:spLocks/>
          </p:cNvSpPr>
          <p:nvPr/>
        </p:nvSpPr>
        <p:spPr>
          <a:xfrm>
            <a:off x="2365513" y="3624880"/>
            <a:ext cx="2898646" cy="461665"/>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0" indent="0">
              <a:buNone/>
              <a:defRPr/>
            </a:pPr>
            <a:r>
              <a:rPr lang="en-US" sz="2000">
                <a:solidFill>
                  <a:srgbClr val="0078D7"/>
                </a:solidFill>
                <a:latin typeface="Segoe UI" panose="020B0502040204020203" pitchFamily="34" charset="0"/>
                <a:cs typeface="Segoe UI" panose="020B0502040204020203" pitchFamily="34" charset="0"/>
              </a:rPr>
              <a:t>Visibility</a:t>
            </a:r>
          </a:p>
        </p:txBody>
      </p:sp>
      <p:sp>
        <p:nvSpPr>
          <p:cNvPr id="47" name="Text Placeholder 2">
            <a:extLst>
              <a:ext uri="{FF2B5EF4-FFF2-40B4-BE49-F238E27FC236}">
                <a16:creationId xmlns:a16="http://schemas.microsoft.com/office/drawing/2014/main" id="{D5BCE428-EAAF-4C55-9B6D-D0E3F14106B7}"/>
              </a:ext>
            </a:extLst>
          </p:cNvPr>
          <p:cNvSpPr txBox="1">
            <a:spLocks/>
          </p:cNvSpPr>
          <p:nvPr/>
        </p:nvSpPr>
        <p:spPr>
          <a:xfrm>
            <a:off x="6535057" y="3540747"/>
            <a:ext cx="4186710" cy="430887"/>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mn-cs"/>
              </a:rPr>
              <a:t>Track changes to identify vulnerabilities</a:t>
            </a:r>
          </a:p>
        </p:txBody>
      </p:sp>
      <p:sp>
        <p:nvSpPr>
          <p:cNvPr id="48" name="Text Placeholder 2">
            <a:extLst>
              <a:ext uri="{FF2B5EF4-FFF2-40B4-BE49-F238E27FC236}">
                <a16:creationId xmlns:a16="http://schemas.microsoft.com/office/drawing/2014/main" id="{F3F9A425-7933-4895-A938-7CEA7F9D0264}"/>
              </a:ext>
            </a:extLst>
          </p:cNvPr>
          <p:cNvSpPr txBox="1">
            <a:spLocks/>
          </p:cNvSpPr>
          <p:nvPr/>
        </p:nvSpPr>
        <p:spPr>
          <a:xfrm>
            <a:off x="2365513" y="5279025"/>
            <a:ext cx="2478082" cy="461665"/>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0" indent="0">
              <a:buNone/>
              <a:defRPr/>
            </a:pPr>
            <a:r>
              <a:rPr lang="en-US" sz="2000">
                <a:solidFill>
                  <a:srgbClr val="0078D7"/>
                </a:solidFill>
                <a:latin typeface="Segoe UI" panose="020B0502040204020203" pitchFamily="34" charset="0"/>
                <a:cs typeface="Segoe UI" panose="020B0502040204020203" pitchFamily="34" charset="0"/>
              </a:rPr>
              <a:t>Compliance</a:t>
            </a:r>
          </a:p>
        </p:txBody>
      </p:sp>
      <p:sp>
        <p:nvSpPr>
          <p:cNvPr id="49" name="Text Placeholder 2">
            <a:extLst>
              <a:ext uri="{FF2B5EF4-FFF2-40B4-BE49-F238E27FC236}">
                <a16:creationId xmlns:a16="http://schemas.microsoft.com/office/drawing/2014/main" id="{9B2C95F5-B882-4F71-B51A-0C9C2678CC23}"/>
              </a:ext>
            </a:extLst>
          </p:cNvPr>
          <p:cNvSpPr txBox="1">
            <a:spLocks/>
          </p:cNvSpPr>
          <p:nvPr/>
        </p:nvSpPr>
        <p:spPr>
          <a:xfrm>
            <a:off x="6614570" y="5063582"/>
            <a:ext cx="3839029" cy="677108"/>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mn-cs"/>
              </a:rPr>
              <a:t>Perform regulatory audits and internal or external reviews</a:t>
            </a:r>
          </a:p>
        </p:txBody>
      </p:sp>
      <p:sp>
        <p:nvSpPr>
          <p:cNvPr id="50" name="Text Placeholder 2">
            <a:extLst>
              <a:ext uri="{FF2B5EF4-FFF2-40B4-BE49-F238E27FC236}">
                <a16:creationId xmlns:a16="http://schemas.microsoft.com/office/drawing/2014/main" id="{CC507E4A-A8AB-484D-BE58-4E5371FA65FE}"/>
              </a:ext>
            </a:extLst>
          </p:cNvPr>
          <p:cNvSpPr txBox="1">
            <a:spLocks/>
          </p:cNvSpPr>
          <p:nvPr/>
        </p:nvSpPr>
        <p:spPr>
          <a:xfrm>
            <a:off x="6535057" y="1853065"/>
            <a:ext cx="4186710" cy="430887"/>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
                <a:srgbClr val="0078D7"/>
              </a:buClr>
              <a:buSzPct val="90000"/>
              <a:buFont typeface="Arial" pitchFamily="34" charset="0"/>
              <a:buNone/>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mn-cs"/>
              </a:rPr>
              <a:t>Keep up with recommended settings</a:t>
            </a:r>
          </a:p>
        </p:txBody>
      </p:sp>
      <p:sp>
        <p:nvSpPr>
          <p:cNvPr id="52" name="Diamond 20">
            <a:extLst>
              <a:ext uri="{FF2B5EF4-FFF2-40B4-BE49-F238E27FC236}">
                <a16:creationId xmlns:a16="http://schemas.microsoft.com/office/drawing/2014/main" id="{C2B073F6-7FFA-442B-8BE9-FBBD07546AD8}"/>
              </a:ext>
            </a:extLst>
          </p:cNvPr>
          <p:cNvSpPr/>
          <p:nvPr/>
        </p:nvSpPr>
        <p:spPr bwMode="auto">
          <a:xfrm>
            <a:off x="5472023" y="1836967"/>
            <a:ext cx="257139" cy="622276"/>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3" name="Diamond 20">
            <a:extLst>
              <a:ext uri="{FF2B5EF4-FFF2-40B4-BE49-F238E27FC236}">
                <a16:creationId xmlns:a16="http://schemas.microsoft.com/office/drawing/2014/main" id="{62EC688E-2918-493F-8314-EB14A4C9272A}"/>
              </a:ext>
            </a:extLst>
          </p:cNvPr>
          <p:cNvSpPr/>
          <p:nvPr/>
        </p:nvSpPr>
        <p:spPr bwMode="auto">
          <a:xfrm>
            <a:off x="5472023" y="3491149"/>
            <a:ext cx="257139" cy="622276"/>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4" name="Diamond 20">
            <a:extLst>
              <a:ext uri="{FF2B5EF4-FFF2-40B4-BE49-F238E27FC236}">
                <a16:creationId xmlns:a16="http://schemas.microsoft.com/office/drawing/2014/main" id="{AE06F991-A796-4863-B8C1-7A6FBB067565}"/>
              </a:ext>
            </a:extLst>
          </p:cNvPr>
          <p:cNvSpPr/>
          <p:nvPr/>
        </p:nvSpPr>
        <p:spPr bwMode="auto">
          <a:xfrm>
            <a:off x="5472023" y="5145331"/>
            <a:ext cx="257139" cy="622276"/>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91440 w 914400"/>
              <a:gd name="connsiteY4" fmla="*/ 548640 h 914400"/>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0" fmla="*/ 0 w 457200"/>
              <a:gd name="connsiteY0" fmla="*/ 0 h 914400"/>
              <a:gd name="connsiteX1" fmla="*/ 457200 w 457200"/>
              <a:gd name="connsiteY1" fmla="*/ 457200 h 914400"/>
              <a:gd name="connsiteX2" fmla="*/ 0 w 457200"/>
              <a:gd name="connsiteY2" fmla="*/ 914400 h 914400"/>
            </a:gdLst>
            <a:ahLst/>
            <a:cxnLst>
              <a:cxn ang="0">
                <a:pos x="connsiteX0" y="connsiteY0"/>
              </a:cxn>
              <a:cxn ang="0">
                <a:pos x="connsiteX1" y="connsiteY1"/>
              </a:cxn>
              <a:cxn ang="0">
                <a:pos x="connsiteX2" y="connsiteY2"/>
              </a:cxn>
            </a:cxnLst>
            <a:rect l="l" t="t" r="r" b="b"/>
            <a:pathLst>
              <a:path w="457200" h="914400">
                <a:moveTo>
                  <a:pt x="0" y="0"/>
                </a:moveTo>
                <a:lnTo>
                  <a:pt x="457200" y="457200"/>
                </a:lnTo>
                <a:lnTo>
                  <a:pt x="0" y="914400"/>
                </a:lnTo>
              </a:path>
            </a:pathLst>
          </a:cu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Oval 22">
            <a:extLst>
              <a:ext uri="{FF2B5EF4-FFF2-40B4-BE49-F238E27FC236}">
                <a16:creationId xmlns:a16="http://schemas.microsoft.com/office/drawing/2014/main" id="{43722FC6-6BBA-4553-BCEB-184549EE0BB6}"/>
              </a:ext>
            </a:extLst>
          </p:cNvPr>
          <p:cNvSpPr/>
          <p:nvPr/>
        </p:nvSpPr>
        <p:spPr bwMode="auto">
          <a:xfrm>
            <a:off x="457386" y="3207718"/>
            <a:ext cx="1230339" cy="1230339"/>
          </a:xfrm>
          <a:prstGeom prst="ellipse">
            <a:avLst/>
          </a:prstGeom>
          <a:solidFill>
            <a:schemeClr val="accent1"/>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4" name="Oval 23">
            <a:extLst>
              <a:ext uri="{FF2B5EF4-FFF2-40B4-BE49-F238E27FC236}">
                <a16:creationId xmlns:a16="http://schemas.microsoft.com/office/drawing/2014/main" id="{FDF82307-31F0-4F12-BC92-A908FF65FA53}"/>
              </a:ext>
            </a:extLst>
          </p:cNvPr>
          <p:cNvSpPr/>
          <p:nvPr/>
        </p:nvSpPr>
        <p:spPr bwMode="auto">
          <a:xfrm>
            <a:off x="457386" y="4854456"/>
            <a:ext cx="1230339" cy="1230339"/>
          </a:xfrm>
          <a:prstGeom prst="ellipse">
            <a:avLst/>
          </a:prstGeom>
          <a:solidFill>
            <a:schemeClr val="accent1"/>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6" name="Oval 35">
            <a:extLst>
              <a:ext uri="{FF2B5EF4-FFF2-40B4-BE49-F238E27FC236}">
                <a16:creationId xmlns:a16="http://schemas.microsoft.com/office/drawing/2014/main" id="{29769048-3FBD-4914-9714-E7C671F6E9C1}"/>
              </a:ext>
            </a:extLst>
          </p:cNvPr>
          <p:cNvSpPr/>
          <p:nvPr/>
        </p:nvSpPr>
        <p:spPr bwMode="auto">
          <a:xfrm>
            <a:off x="457386" y="1356132"/>
            <a:ext cx="1230339" cy="1230339"/>
          </a:xfrm>
          <a:prstGeom prst="ellipse">
            <a:avLst/>
          </a:prstGeom>
          <a:solidFill>
            <a:schemeClr val="accent1"/>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9" name="Text Placeholder 2">
            <a:extLst>
              <a:ext uri="{FF2B5EF4-FFF2-40B4-BE49-F238E27FC236}">
                <a16:creationId xmlns:a16="http://schemas.microsoft.com/office/drawing/2014/main" id="{8510E9B3-522A-491B-BC2F-604C0D6BC2D3}"/>
              </a:ext>
            </a:extLst>
          </p:cNvPr>
          <p:cNvSpPr txBox="1">
            <a:spLocks/>
          </p:cNvSpPr>
          <p:nvPr/>
        </p:nvSpPr>
        <p:spPr>
          <a:xfrm>
            <a:off x="2365513" y="1822287"/>
            <a:ext cx="4679843" cy="461665"/>
          </a:xfrm>
          <a:prstGeom prst="rect">
            <a:avLst/>
          </a:prstGeom>
        </p:spPr>
        <p:txBody>
          <a:bodyPr vert="horz" wrap="square" lIns="146304" tIns="91440" rIns="146304" bIns="91440" rtlCol="0" anchor="ctr">
            <a:spAutoFit/>
          </a:bodyPr>
          <a:lstStyle>
            <a:lvl1pPr marL="336145" marR="0" indent="-336145"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rgbClr val="0078D7"/>
              </a:buClr>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defRPr/>
            </a:pPr>
            <a:r>
              <a:rPr lang="en-US" sz="2000">
                <a:solidFill>
                  <a:srgbClr val="0078D7"/>
                </a:solidFill>
                <a:latin typeface="Segoe UI" panose="020B0502040204020203" pitchFamily="34" charset="0"/>
                <a:cs typeface="Segoe UI" panose="020B0502040204020203" pitchFamily="34" charset="0"/>
              </a:rPr>
              <a:t>Security updates</a:t>
            </a:r>
          </a:p>
        </p:txBody>
      </p:sp>
      <p:pic>
        <p:nvPicPr>
          <p:cNvPr id="22" name="Graphic 21" descr="lock">
            <a:extLst>
              <a:ext uri="{FF2B5EF4-FFF2-40B4-BE49-F238E27FC236}">
                <a16:creationId xmlns:a16="http://schemas.microsoft.com/office/drawing/2014/main" id="{EE34A083-50C0-4BB9-B07A-4E7BC3921461}"/>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42005" y="1566692"/>
            <a:ext cx="677108" cy="677108"/>
          </a:xfrm>
          <a:prstGeom prst="rect">
            <a:avLst/>
          </a:prstGeom>
        </p:spPr>
      </p:pic>
      <p:grpSp>
        <p:nvGrpSpPr>
          <p:cNvPr id="67" name="Graphic 27" descr="magnifying glass, search">
            <a:extLst>
              <a:ext uri="{FF2B5EF4-FFF2-40B4-BE49-F238E27FC236}">
                <a16:creationId xmlns:a16="http://schemas.microsoft.com/office/drawing/2014/main" id="{EC9B1192-ADE8-459C-9D10-76B6CE3660D0}"/>
              </a:ext>
            </a:extLst>
          </p:cNvPr>
          <p:cNvGrpSpPr/>
          <p:nvPr/>
        </p:nvGrpSpPr>
        <p:grpSpPr>
          <a:xfrm>
            <a:off x="745620" y="3508513"/>
            <a:ext cx="777930" cy="777930"/>
            <a:chOff x="4450109" y="3923503"/>
            <a:chExt cx="443854" cy="443854"/>
          </a:xfrm>
        </p:grpSpPr>
        <p:sp>
          <p:nvSpPr>
            <p:cNvPr id="68" name="Freeform: Shape 67">
              <a:extLst>
                <a:ext uri="{FF2B5EF4-FFF2-40B4-BE49-F238E27FC236}">
                  <a16:creationId xmlns:a16="http://schemas.microsoft.com/office/drawing/2014/main" id="{46A7D783-9672-4CEF-9483-A8FCED3A6772}"/>
                </a:ext>
              </a:extLst>
            </p:cNvPr>
            <p:cNvSpPr/>
            <p:nvPr/>
          </p:nvSpPr>
          <p:spPr>
            <a:xfrm>
              <a:off x="4468715" y="3942771"/>
              <a:ext cx="292852" cy="292852"/>
            </a:xfrm>
            <a:custGeom>
              <a:avLst/>
              <a:gdLst>
                <a:gd name="connsiteX0" fmla="*/ 147270 w 292852"/>
                <a:gd name="connsiteY0" fmla="*/ 292913 h 292852"/>
                <a:gd name="connsiteX1" fmla="*/ 292913 w 292852"/>
                <a:gd name="connsiteY1" fmla="*/ 147270 h 292852"/>
                <a:gd name="connsiteX2" fmla="*/ 147270 w 292852"/>
                <a:gd name="connsiteY2" fmla="*/ 1627 h 292852"/>
                <a:gd name="connsiteX3" fmla="*/ 1627 w 292852"/>
                <a:gd name="connsiteY3" fmla="*/ 147270 h 292852"/>
                <a:gd name="connsiteX4" fmla="*/ 147270 w 292852"/>
                <a:gd name="connsiteY4" fmla="*/ 292913 h 292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852" h="292852">
                  <a:moveTo>
                    <a:pt x="147270" y="292913"/>
                  </a:moveTo>
                  <a:cubicBezTo>
                    <a:pt x="227707" y="292913"/>
                    <a:pt x="292913" y="227707"/>
                    <a:pt x="292913" y="147270"/>
                  </a:cubicBezTo>
                  <a:cubicBezTo>
                    <a:pt x="292913" y="66834"/>
                    <a:pt x="227707" y="1627"/>
                    <a:pt x="147270" y="1627"/>
                  </a:cubicBezTo>
                  <a:cubicBezTo>
                    <a:pt x="66834" y="1627"/>
                    <a:pt x="1627" y="66834"/>
                    <a:pt x="1627" y="147270"/>
                  </a:cubicBezTo>
                  <a:cubicBezTo>
                    <a:pt x="1627" y="227707"/>
                    <a:pt x="66834" y="292913"/>
                    <a:pt x="147270" y="292913"/>
                  </a:cubicBezTo>
                  <a:close/>
                </a:path>
              </a:pathLst>
            </a:custGeom>
            <a:solidFill>
              <a:srgbClr val="F8F7F6"/>
            </a:solidFill>
            <a:ln w="4517"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4EFDB07-6A1A-461C-8DE9-D3D889A73E5A}"/>
                </a:ext>
              </a:extLst>
            </p:cNvPr>
            <p:cNvSpPr/>
            <p:nvPr/>
          </p:nvSpPr>
          <p:spPr>
            <a:xfrm>
              <a:off x="4453473" y="3928006"/>
              <a:ext cx="434702" cy="434702"/>
            </a:xfrm>
            <a:custGeom>
              <a:avLst/>
              <a:gdLst>
                <a:gd name="connsiteX0" fmla="*/ 433343 w 434702"/>
                <a:gd name="connsiteY0" fmla="*/ 403478 h 434702"/>
                <a:gd name="connsiteX1" fmla="*/ 289717 w 434702"/>
                <a:gd name="connsiteY1" fmla="*/ 259878 h 434702"/>
                <a:gd name="connsiteX2" fmla="*/ 322873 w 434702"/>
                <a:gd name="connsiteY2" fmla="*/ 162184 h 434702"/>
                <a:gd name="connsiteX3" fmla="*/ 162212 w 434702"/>
                <a:gd name="connsiteY3" fmla="*/ 1627 h 434702"/>
                <a:gd name="connsiteX4" fmla="*/ 1627 w 434702"/>
                <a:gd name="connsiteY4" fmla="*/ 162184 h 434702"/>
                <a:gd name="connsiteX5" fmla="*/ 162212 w 434702"/>
                <a:gd name="connsiteY5" fmla="*/ 322741 h 434702"/>
                <a:gd name="connsiteX6" fmla="*/ 257326 w 434702"/>
                <a:gd name="connsiteY6" fmla="*/ 291577 h 434702"/>
                <a:gd name="connsiteX7" fmla="*/ 401256 w 434702"/>
                <a:gd name="connsiteY7" fmla="*/ 435482 h 434702"/>
                <a:gd name="connsiteX8" fmla="*/ 433343 w 434702"/>
                <a:gd name="connsiteY8" fmla="*/ 403478 h 434702"/>
                <a:gd name="connsiteX9" fmla="*/ 47771 w 434702"/>
                <a:gd name="connsiteY9" fmla="*/ 162184 h 434702"/>
                <a:gd name="connsiteX10" fmla="*/ 162289 w 434702"/>
                <a:gd name="connsiteY10" fmla="*/ 47687 h 434702"/>
                <a:gd name="connsiteX11" fmla="*/ 276807 w 434702"/>
                <a:gd name="connsiteY11" fmla="*/ 162184 h 434702"/>
                <a:gd name="connsiteX12" fmla="*/ 162212 w 434702"/>
                <a:gd name="connsiteY12" fmla="*/ 276682 h 434702"/>
                <a:gd name="connsiteX13" fmla="*/ 47771 w 434702"/>
                <a:gd name="connsiteY13" fmla="*/ 162184 h 43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702" h="434702">
                  <a:moveTo>
                    <a:pt x="433343" y="403478"/>
                  </a:moveTo>
                  <a:lnTo>
                    <a:pt x="289717" y="259878"/>
                  </a:lnTo>
                  <a:cubicBezTo>
                    <a:pt x="310497" y="232839"/>
                    <a:pt x="322873" y="198925"/>
                    <a:pt x="322873" y="162184"/>
                  </a:cubicBezTo>
                  <a:cubicBezTo>
                    <a:pt x="322873" y="73504"/>
                    <a:pt x="250908" y="1627"/>
                    <a:pt x="162212" y="1627"/>
                  </a:cubicBezTo>
                  <a:cubicBezTo>
                    <a:pt x="73516" y="1627"/>
                    <a:pt x="1627" y="73504"/>
                    <a:pt x="1627" y="162184"/>
                  </a:cubicBezTo>
                  <a:cubicBezTo>
                    <a:pt x="1627" y="250865"/>
                    <a:pt x="73516" y="322741"/>
                    <a:pt x="162212" y="322741"/>
                  </a:cubicBezTo>
                  <a:cubicBezTo>
                    <a:pt x="197813" y="322741"/>
                    <a:pt x="230663" y="311131"/>
                    <a:pt x="257326" y="291577"/>
                  </a:cubicBezTo>
                  <a:lnTo>
                    <a:pt x="401256" y="435482"/>
                  </a:lnTo>
                  <a:lnTo>
                    <a:pt x="433343" y="403478"/>
                  </a:lnTo>
                  <a:close/>
                  <a:moveTo>
                    <a:pt x="47771" y="162184"/>
                  </a:moveTo>
                  <a:cubicBezTo>
                    <a:pt x="47771" y="98939"/>
                    <a:pt x="99033" y="47687"/>
                    <a:pt x="162289" y="47687"/>
                  </a:cubicBezTo>
                  <a:cubicBezTo>
                    <a:pt x="225545" y="47687"/>
                    <a:pt x="276807" y="98939"/>
                    <a:pt x="276807" y="162184"/>
                  </a:cubicBezTo>
                  <a:cubicBezTo>
                    <a:pt x="276807" y="225429"/>
                    <a:pt x="225468" y="276682"/>
                    <a:pt x="162212" y="276682"/>
                  </a:cubicBezTo>
                  <a:cubicBezTo>
                    <a:pt x="99033" y="276682"/>
                    <a:pt x="47771" y="225429"/>
                    <a:pt x="47771" y="162184"/>
                  </a:cubicBezTo>
                  <a:close/>
                </a:path>
              </a:pathLst>
            </a:custGeom>
            <a:solidFill>
              <a:srgbClr val="0078D4"/>
            </a:solidFill>
            <a:ln w="4517"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672480A-CC0B-4FCB-95CA-BEF91304D143}"/>
                </a:ext>
              </a:extLst>
            </p:cNvPr>
            <p:cNvSpPr/>
            <p:nvPr/>
          </p:nvSpPr>
          <p:spPr>
            <a:xfrm>
              <a:off x="4557448" y="4019826"/>
              <a:ext cx="22879" cy="137274"/>
            </a:xfrm>
            <a:custGeom>
              <a:avLst/>
              <a:gdLst>
                <a:gd name="connsiteX0" fmla="*/ 23782 w 22879"/>
                <a:gd name="connsiteY0" fmla="*/ 1627 h 137274"/>
                <a:gd name="connsiteX1" fmla="*/ 1627 w 22879"/>
                <a:gd name="connsiteY1" fmla="*/ 1627 h 137274"/>
                <a:gd name="connsiteX2" fmla="*/ 1627 w 22879"/>
                <a:gd name="connsiteY2" fmla="*/ 138811 h 137274"/>
                <a:gd name="connsiteX3" fmla="*/ 23782 w 22879"/>
                <a:gd name="connsiteY3" fmla="*/ 138811 h 137274"/>
                <a:gd name="connsiteX4" fmla="*/ 23782 w 22879"/>
                <a:gd name="connsiteY4" fmla="*/ 1627 h 137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9" h="137274">
                  <a:moveTo>
                    <a:pt x="23782" y="1627"/>
                  </a:moveTo>
                  <a:lnTo>
                    <a:pt x="1627" y="1627"/>
                  </a:lnTo>
                  <a:lnTo>
                    <a:pt x="1627" y="138811"/>
                  </a:lnTo>
                  <a:lnTo>
                    <a:pt x="23782" y="138811"/>
                  </a:lnTo>
                  <a:lnTo>
                    <a:pt x="23782" y="1627"/>
                  </a:lnTo>
                  <a:close/>
                </a:path>
              </a:pathLst>
            </a:custGeom>
            <a:solidFill>
              <a:srgbClr val="0078D4"/>
            </a:solidFill>
            <a:ln w="4517"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D26C01E-5734-43AF-BBEA-A90D510003C0}"/>
                </a:ext>
              </a:extLst>
            </p:cNvPr>
            <p:cNvSpPr/>
            <p:nvPr/>
          </p:nvSpPr>
          <p:spPr>
            <a:xfrm>
              <a:off x="4603282" y="4066407"/>
              <a:ext cx="22879" cy="91516"/>
            </a:xfrm>
            <a:custGeom>
              <a:avLst/>
              <a:gdLst>
                <a:gd name="connsiteX0" fmla="*/ 23782 w 22879"/>
                <a:gd name="connsiteY0" fmla="*/ 1627 h 91516"/>
                <a:gd name="connsiteX1" fmla="*/ 1627 w 22879"/>
                <a:gd name="connsiteY1" fmla="*/ 1627 h 91516"/>
                <a:gd name="connsiteX2" fmla="*/ 1627 w 22879"/>
                <a:gd name="connsiteY2" fmla="*/ 92218 h 91516"/>
                <a:gd name="connsiteX3" fmla="*/ 23782 w 22879"/>
                <a:gd name="connsiteY3" fmla="*/ 92218 h 91516"/>
                <a:gd name="connsiteX4" fmla="*/ 23782 w 22879"/>
                <a:gd name="connsiteY4" fmla="*/ 1627 h 9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9" h="91516">
                  <a:moveTo>
                    <a:pt x="23782" y="1627"/>
                  </a:moveTo>
                  <a:lnTo>
                    <a:pt x="1627" y="1627"/>
                  </a:lnTo>
                  <a:lnTo>
                    <a:pt x="1627" y="92218"/>
                  </a:lnTo>
                  <a:lnTo>
                    <a:pt x="23782" y="92218"/>
                  </a:lnTo>
                  <a:lnTo>
                    <a:pt x="23782" y="1627"/>
                  </a:lnTo>
                  <a:close/>
                </a:path>
              </a:pathLst>
            </a:custGeom>
            <a:solidFill>
              <a:srgbClr val="50E6FF"/>
            </a:solidFill>
            <a:ln w="4517"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932F8F6-4E84-4BBB-B6A8-5EF18A0BE231}"/>
                </a:ext>
              </a:extLst>
            </p:cNvPr>
            <p:cNvSpPr/>
            <p:nvPr/>
          </p:nvSpPr>
          <p:spPr>
            <a:xfrm>
              <a:off x="4649732" y="4112469"/>
              <a:ext cx="22879" cy="45758"/>
            </a:xfrm>
            <a:custGeom>
              <a:avLst/>
              <a:gdLst>
                <a:gd name="connsiteX0" fmla="*/ 23783 w 22879"/>
                <a:gd name="connsiteY0" fmla="*/ 1627 h 45758"/>
                <a:gd name="connsiteX1" fmla="*/ 1627 w 22879"/>
                <a:gd name="connsiteY1" fmla="*/ 1627 h 45758"/>
                <a:gd name="connsiteX2" fmla="*/ 1627 w 22879"/>
                <a:gd name="connsiteY2" fmla="*/ 46159 h 45758"/>
                <a:gd name="connsiteX3" fmla="*/ 23783 w 22879"/>
                <a:gd name="connsiteY3" fmla="*/ 46159 h 45758"/>
                <a:gd name="connsiteX4" fmla="*/ 23783 w 22879"/>
                <a:gd name="connsiteY4" fmla="*/ 1627 h 45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9" h="45758">
                  <a:moveTo>
                    <a:pt x="23783" y="1627"/>
                  </a:moveTo>
                  <a:lnTo>
                    <a:pt x="1627" y="1627"/>
                  </a:lnTo>
                  <a:lnTo>
                    <a:pt x="1627" y="46159"/>
                  </a:lnTo>
                  <a:lnTo>
                    <a:pt x="23783" y="46159"/>
                  </a:lnTo>
                  <a:lnTo>
                    <a:pt x="23783" y="1627"/>
                  </a:lnTo>
                  <a:close/>
                </a:path>
              </a:pathLst>
            </a:custGeom>
            <a:solidFill>
              <a:srgbClr val="50E6FF"/>
            </a:solidFill>
            <a:ln w="4517"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67D48A58-8C9A-40C9-BC78-DE4CB193B736}"/>
              </a:ext>
            </a:extLst>
          </p:cNvPr>
          <p:cNvGrpSpPr/>
          <p:nvPr/>
        </p:nvGrpSpPr>
        <p:grpSpPr>
          <a:xfrm>
            <a:off x="762838" y="5220704"/>
            <a:ext cx="665310" cy="497842"/>
            <a:chOff x="665922" y="5081738"/>
            <a:chExt cx="665310" cy="497842"/>
          </a:xfrm>
        </p:grpSpPr>
        <p:sp>
          <p:nvSpPr>
            <p:cNvPr id="79" name="Freeform 5">
              <a:extLst>
                <a:ext uri="{FF2B5EF4-FFF2-40B4-BE49-F238E27FC236}">
                  <a16:creationId xmlns:a16="http://schemas.microsoft.com/office/drawing/2014/main" id="{72706B77-49E4-432F-8DC2-4CD2B894F45E}"/>
                </a:ext>
              </a:extLst>
            </p:cNvPr>
            <p:cNvSpPr/>
            <p:nvPr/>
          </p:nvSpPr>
          <p:spPr bwMode="auto">
            <a:xfrm>
              <a:off x="665922" y="5162348"/>
              <a:ext cx="652833" cy="417232"/>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0" name="Freeform 5">
              <a:extLst>
                <a:ext uri="{FF2B5EF4-FFF2-40B4-BE49-F238E27FC236}">
                  <a16:creationId xmlns:a16="http://schemas.microsoft.com/office/drawing/2014/main" id="{6E26134D-8461-4A5D-992A-A641F5981ABA}"/>
                </a:ext>
              </a:extLst>
            </p:cNvPr>
            <p:cNvSpPr/>
            <p:nvPr/>
          </p:nvSpPr>
          <p:spPr bwMode="auto">
            <a:xfrm>
              <a:off x="678399" y="5081738"/>
              <a:ext cx="652833" cy="417232"/>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571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5829917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1C4BB6-A63D-4C1E-BF91-716E704C0D83}"/>
              </a:ext>
            </a:extLst>
          </p:cNvPr>
          <p:cNvSpPr>
            <a:spLocks noGrp="1"/>
          </p:cNvSpPr>
          <p:nvPr>
            <p:ph type="body" sz="quarter" idx="14"/>
          </p:nvPr>
        </p:nvSpPr>
        <p:spPr/>
        <p:txBody>
          <a:bodyPr/>
          <a:lstStyle/>
          <a:p>
            <a:r>
              <a:rPr lang="en-US"/>
              <a:t>Get visibility </a:t>
            </a:r>
          </a:p>
          <a:p>
            <a:pPr lvl="1"/>
            <a:r>
              <a:rPr lang="en-US"/>
              <a:t>Discover sensitive data and potential security holes </a:t>
            </a:r>
          </a:p>
          <a:p>
            <a:r>
              <a:rPr lang="en-US"/>
              <a:t>Remediate </a:t>
            </a:r>
          </a:p>
          <a:p>
            <a:pPr lvl="1"/>
            <a:r>
              <a:rPr lang="en-US"/>
              <a:t>Actionable remediation and security hardening steps</a:t>
            </a:r>
          </a:p>
          <a:p>
            <a:r>
              <a:rPr lang="en-US"/>
              <a:t>Customize </a:t>
            </a:r>
          </a:p>
          <a:p>
            <a:pPr lvl="1"/>
            <a:r>
              <a:rPr lang="en-US"/>
              <a:t>Baseline policy tuned to your environment, allowing you to focus on deviations </a:t>
            </a:r>
          </a:p>
          <a:p>
            <a:r>
              <a:rPr lang="en-US"/>
              <a:t>Report </a:t>
            </a:r>
          </a:p>
          <a:p>
            <a:pPr lvl="1"/>
            <a:r>
              <a:rPr lang="en-US"/>
              <a:t>Pass internal or external audits to facilitate compliance</a:t>
            </a:r>
          </a:p>
        </p:txBody>
      </p:sp>
      <p:sp>
        <p:nvSpPr>
          <p:cNvPr id="2" name="Title 1">
            <a:extLst>
              <a:ext uri="{FF2B5EF4-FFF2-40B4-BE49-F238E27FC236}">
                <a16:creationId xmlns:a16="http://schemas.microsoft.com/office/drawing/2014/main" id="{61A16AB0-601F-493E-A842-B8E65F45DDE8}"/>
              </a:ext>
            </a:extLst>
          </p:cNvPr>
          <p:cNvSpPr>
            <a:spLocks noGrp="1"/>
          </p:cNvSpPr>
          <p:nvPr>
            <p:ph type="title"/>
          </p:nvPr>
        </p:nvSpPr>
        <p:spPr/>
        <p:txBody>
          <a:bodyPr/>
          <a:lstStyle/>
          <a:p>
            <a:r>
              <a:rPr lang="en-US"/>
              <a:t>Vulnerability Assessment</a:t>
            </a:r>
          </a:p>
        </p:txBody>
      </p:sp>
      <p:sp>
        <p:nvSpPr>
          <p:cNvPr id="12" name="TextBox 11">
            <a:extLst>
              <a:ext uri="{FF2B5EF4-FFF2-40B4-BE49-F238E27FC236}">
                <a16:creationId xmlns:a16="http://schemas.microsoft.com/office/drawing/2014/main" id="{A57D7BB5-8B82-43C5-9A6C-A4FAF4CF928C}"/>
              </a:ext>
            </a:extLst>
          </p:cNvPr>
          <p:cNvSpPr txBox="1"/>
          <p:nvPr/>
        </p:nvSpPr>
        <p:spPr>
          <a:xfrm>
            <a:off x="6518556" y="5703501"/>
            <a:ext cx="1090547" cy="415498"/>
          </a:xfrm>
          <a:prstGeom prst="rect">
            <a:avLst/>
          </a:prstGeom>
          <a:noFill/>
        </p:spPr>
        <p:txBody>
          <a:bodyPr wrap="square" lIns="91440" tIns="45720" rIns="91440" bIns="45720" rtlCol="0">
            <a:spAutoFit/>
          </a:bodyPr>
          <a:lstStyle/>
          <a:p>
            <a:pPr marL="0" marR="0" lvl="0" indent="0" algn="ctr" defTabSz="93250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a:ea typeface="+mn-ea"/>
                <a:cs typeface="+mn-cs"/>
              </a:rPr>
              <a:t>Azure SQL Database</a:t>
            </a:r>
          </a:p>
        </p:txBody>
      </p:sp>
      <p:sp>
        <p:nvSpPr>
          <p:cNvPr id="13" name="Rectangle 12">
            <a:extLst>
              <a:ext uri="{FF2B5EF4-FFF2-40B4-BE49-F238E27FC236}">
                <a16:creationId xmlns:a16="http://schemas.microsoft.com/office/drawing/2014/main" id="{0F766B15-2A81-441D-824A-96EF29BFEA74}"/>
              </a:ext>
            </a:extLst>
          </p:cNvPr>
          <p:cNvSpPr/>
          <p:nvPr/>
        </p:nvSpPr>
        <p:spPr>
          <a:xfrm>
            <a:off x="6141804" y="6201216"/>
            <a:ext cx="1945906" cy="276999"/>
          </a:xfrm>
          <a:prstGeom prst="rect">
            <a:avLst/>
          </a:prstGeom>
          <a:noFill/>
          <a:ln>
            <a:noFill/>
          </a:ln>
        </p:spPr>
        <p:txBody>
          <a:bodyPr wrap="square" lIns="91440" tIns="45720" rIns="8963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a:ea typeface="+mn-ea"/>
                <a:cs typeface="+mn-cs"/>
              </a:rPr>
              <a:t>Vulnerability Assessment</a:t>
            </a:r>
          </a:p>
        </p:txBody>
      </p:sp>
      <p:sp>
        <p:nvSpPr>
          <p:cNvPr id="42" name="Rectangle 41">
            <a:extLst>
              <a:ext uri="{FF2B5EF4-FFF2-40B4-BE49-F238E27FC236}">
                <a16:creationId xmlns:a16="http://schemas.microsoft.com/office/drawing/2014/main" id="{0E3FA206-B050-4249-8386-5B8452A36AE7}"/>
              </a:ext>
            </a:extLst>
          </p:cNvPr>
          <p:cNvSpPr/>
          <p:nvPr/>
        </p:nvSpPr>
        <p:spPr bwMode="auto">
          <a:xfrm>
            <a:off x="10215753" y="6201216"/>
            <a:ext cx="1455448" cy="276999"/>
          </a:xfrm>
          <a:prstGeom prst="rect">
            <a:avLst/>
          </a:prstGeom>
          <a:noFill/>
          <a:ln>
            <a:noFill/>
          </a:ln>
        </p:spPr>
        <p:txBody>
          <a:bodyPr wrap="square" lIns="91440" tIns="45720" rIns="8963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a:ea typeface="+mn-ea"/>
                <a:cs typeface="+mn-cs"/>
              </a:rPr>
              <a:t>Developer/DBA </a:t>
            </a:r>
          </a:p>
        </p:txBody>
      </p:sp>
      <p:sp>
        <p:nvSpPr>
          <p:cNvPr id="19" name="TextBox 18">
            <a:extLst>
              <a:ext uri="{FF2B5EF4-FFF2-40B4-BE49-F238E27FC236}">
                <a16:creationId xmlns:a16="http://schemas.microsoft.com/office/drawing/2014/main" id="{5B2E3DD3-C861-4EC6-B572-F1B8DFEB7BBA}"/>
              </a:ext>
            </a:extLst>
          </p:cNvPr>
          <p:cNvSpPr txBox="1"/>
          <p:nvPr/>
        </p:nvSpPr>
        <p:spPr>
          <a:xfrm>
            <a:off x="7979474" y="5347600"/>
            <a:ext cx="2447666" cy="738664"/>
          </a:xfrm>
          <a:prstGeom prst="rect">
            <a:avLst/>
          </a:prstGeom>
          <a:noFill/>
          <a:ln>
            <a:noFill/>
          </a:ln>
        </p:spPr>
        <p:txBody>
          <a:bodyPr wrap="square" rtlCol="0">
            <a:spAutoFit/>
          </a:bodyPr>
          <a:lstStyle/>
          <a:p>
            <a:pPr marL="0" marR="0" lvl="2" indent="0" algn="l" defTabSz="609198" rtl="0" eaLnBrk="1" fontAlgn="auto" latinLnBrk="0" hangingPunct="1">
              <a:lnSpc>
                <a:spcPct val="100000"/>
              </a:lnSpc>
              <a:spcBef>
                <a:spcPts val="588"/>
              </a:spcBef>
              <a:spcAft>
                <a:spcPts val="588"/>
              </a:spcAft>
              <a:buClrTx/>
              <a:buSzTx/>
              <a:buFontTx/>
              <a:buNone/>
              <a:tabLst/>
              <a:defRPr/>
            </a:pPr>
            <a:r>
              <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Identifies, tracks, and resolves SQL security vulnerabilities</a:t>
            </a:r>
          </a:p>
        </p:txBody>
      </p:sp>
      <p:pic>
        <p:nvPicPr>
          <p:cNvPr id="60" name="Picture 59">
            <a:extLst>
              <a:ext uri="{FF2B5EF4-FFF2-40B4-BE49-F238E27FC236}">
                <a16:creationId xmlns:a16="http://schemas.microsoft.com/office/drawing/2014/main" id="{594F67F8-CEC2-4C1A-936A-14451B23B0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67171" y="1633677"/>
            <a:ext cx="4762520" cy="2613622"/>
          </a:xfrm>
          <a:prstGeom prst="rect">
            <a:avLst/>
          </a:prstGeom>
        </p:spPr>
      </p:pic>
      <p:pic>
        <p:nvPicPr>
          <p:cNvPr id="61" name="Picture 60">
            <a:extLst>
              <a:ext uri="{FF2B5EF4-FFF2-40B4-BE49-F238E27FC236}">
                <a16:creationId xmlns:a16="http://schemas.microsoft.com/office/drawing/2014/main" id="{B9002A9B-6A97-42E5-88D9-4C277DB19F6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68491" y="2016283"/>
            <a:ext cx="3856589" cy="2430082"/>
          </a:xfrm>
          <a:prstGeom prst="rect">
            <a:avLst/>
          </a:prstGeom>
        </p:spPr>
      </p:pic>
      <p:sp>
        <p:nvSpPr>
          <p:cNvPr id="62" name="Rectangle 61">
            <a:extLst>
              <a:ext uri="{FF2B5EF4-FFF2-40B4-BE49-F238E27FC236}">
                <a16:creationId xmlns:a16="http://schemas.microsoft.com/office/drawing/2014/main" id="{F7C557FE-509E-4382-9DE9-90158C29E5BA}"/>
              </a:ext>
            </a:extLst>
          </p:cNvPr>
          <p:cNvSpPr/>
          <p:nvPr/>
        </p:nvSpPr>
        <p:spPr>
          <a:xfrm>
            <a:off x="5869611" y="4244339"/>
            <a:ext cx="2108218" cy="276999"/>
          </a:xfrm>
          <a:prstGeom prst="rect">
            <a:avLst/>
          </a:prstGeom>
          <a:noFill/>
          <a:ln>
            <a:noFill/>
          </a:ln>
        </p:spPr>
        <p:txBody>
          <a:bodyPr wrap="square" lIns="91440" tIns="45720" rIns="89630" bIns="45720">
            <a:spAutoFit/>
          </a:bodyPr>
          <a:lstStyle/>
          <a:p>
            <a:pPr marL="0" marR="0" lvl="2" indent="0" algn="l" defTabSz="621320" rtl="0" eaLnBrk="1" fontAlgn="auto" latinLnBrk="0" hangingPunct="1">
              <a:lnSpc>
                <a:spcPct val="100000"/>
              </a:lnSpc>
              <a:spcBef>
                <a:spcPts val="600"/>
              </a:spcBef>
              <a:spcAft>
                <a:spcPts val="60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a:ea typeface="+mn-ea"/>
                <a:cs typeface="+mn-cs"/>
              </a:rPr>
              <a:t>SQL Server on-premises</a:t>
            </a:r>
          </a:p>
        </p:txBody>
      </p:sp>
      <p:sp>
        <p:nvSpPr>
          <p:cNvPr id="63" name="Rectangle 62">
            <a:extLst>
              <a:ext uri="{FF2B5EF4-FFF2-40B4-BE49-F238E27FC236}">
                <a16:creationId xmlns:a16="http://schemas.microsoft.com/office/drawing/2014/main" id="{FF55D1A0-2AC7-4C67-8E7C-01E9DCED90CF}"/>
              </a:ext>
            </a:extLst>
          </p:cNvPr>
          <p:cNvSpPr/>
          <p:nvPr/>
        </p:nvSpPr>
        <p:spPr>
          <a:xfrm>
            <a:off x="8068491" y="4446365"/>
            <a:ext cx="1805220" cy="276999"/>
          </a:xfrm>
          <a:prstGeom prst="rect">
            <a:avLst/>
          </a:prstGeom>
          <a:noFill/>
          <a:ln>
            <a:noFill/>
          </a:ln>
        </p:spPr>
        <p:txBody>
          <a:bodyPr wrap="square" lIns="91440" tIns="45720" rIns="89630" bIns="45720">
            <a:spAutoFit/>
          </a:bodyPr>
          <a:lstStyle/>
          <a:p>
            <a:pPr marL="0" marR="0" lvl="2" indent="0" algn="l" defTabSz="621320" rtl="0" eaLnBrk="1" fontAlgn="auto" latinLnBrk="0" hangingPunct="1">
              <a:lnSpc>
                <a:spcPct val="100000"/>
              </a:lnSpc>
              <a:spcBef>
                <a:spcPts val="600"/>
              </a:spcBef>
              <a:spcAft>
                <a:spcPts val="60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a:ea typeface="+mn-ea"/>
                <a:cs typeface="+mn-cs"/>
              </a:rPr>
              <a:t>Azure SQL Database</a:t>
            </a:r>
          </a:p>
        </p:txBody>
      </p:sp>
      <p:grpSp>
        <p:nvGrpSpPr>
          <p:cNvPr id="68" name="Group 67">
            <a:extLst>
              <a:ext uri="{FF2B5EF4-FFF2-40B4-BE49-F238E27FC236}">
                <a16:creationId xmlns:a16="http://schemas.microsoft.com/office/drawing/2014/main" id="{0F8740D3-59C8-406F-9962-69A1D08CF3F9}"/>
              </a:ext>
            </a:extLst>
          </p:cNvPr>
          <p:cNvGrpSpPr/>
          <p:nvPr/>
        </p:nvGrpSpPr>
        <p:grpSpPr>
          <a:xfrm>
            <a:off x="10618995" y="5380942"/>
            <a:ext cx="654976" cy="731812"/>
            <a:chOff x="4120031" y="1997978"/>
            <a:chExt cx="1061570" cy="1186100"/>
          </a:xfrm>
        </p:grpSpPr>
        <p:sp>
          <p:nvSpPr>
            <p:cNvPr id="69" name="Freeform 5">
              <a:extLst>
                <a:ext uri="{FF2B5EF4-FFF2-40B4-BE49-F238E27FC236}">
                  <a16:creationId xmlns:a16="http://schemas.microsoft.com/office/drawing/2014/main" id="{A3C0D145-4693-42C5-9F40-278562074618}"/>
                </a:ext>
              </a:extLst>
            </p:cNvPr>
            <p:cNvSpPr>
              <a:spLocks noEditPoints="1"/>
            </p:cNvSpPr>
            <p:nvPr/>
          </p:nvSpPr>
          <p:spPr bwMode="auto">
            <a:xfrm>
              <a:off x="4120031" y="1997978"/>
              <a:ext cx="1061570" cy="118610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70" name="Trapezoid 22">
              <a:extLst>
                <a:ext uri="{FF2B5EF4-FFF2-40B4-BE49-F238E27FC236}">
                  <a16:creationId xmlns:a16="http://schemas.microsoft.com/office/drawing/2014/main" id="{50C14AC9-C362-4FB5-954F-567E7622E718}"/>
                </a:ext>
              </a:extLst>
            </p:cNvPr>
            <p:cNvSpPr/>
            <p:nvPr/>
          </p:nvSpPr>
          <p:spPr bwMode="auto">
            <a:xfrm rot="10800000">
              <a:off x="4559487" y="2666820"/>
              <a:ext cx="182658" cy="143682"/>
            </a:xfrm>
            <a:custGeom>
              <a:avLst/>
              <a:gdLst>
                <a:gd name="connsiteX0" fmla="*/ 0 w 240408"/>
                <a:gd name="connsiteY0" fmla="*/ 199956 h 199956"/>
                <a:gd name="connsiteX1" fmla="*/ 75981 w 240408"/>
                <a:gd name="connsiteY1" fmla="*/ 0 h 199956"/>
                <a:gd name="connsiteX2" fmla="*/ 164427 w 240408"/>
                <a:gd name="connsiteY2" fmla="*/ 0 h 199956"/>
                <a:gd name="connsiteX3" fmla="*/ 240408 w 240408"/>
                <a:gd name="connsiteY3" fmla="*/ 199956 h 199956"/>
                <a:gd name="connsiteX4" fmla="*/ 0 w 240408"/>
                <a:gd name="connsiteY4" fmla="*/ 199956 h 199956"/>
                <a:gd name="connsiteX0" fmla="*/ 240408 w 331848"/>
                <a:gd name="connsiteY0" fmla="*/ 199956 h 291396"/>
                <a:gd name="connsiteX1" fmla="*/ 0 w 331848"/>
                <a:gd name="connsiteY1" fmla="*/ 199956 h 291396"/>
                <a:gd name="connsiteX2" fmla="*/ 75981 w 331848"/>
                <a:gd name="connsiteY2" fmla="*/ 0 h 291396"/>
                <a:gd name="connsiteX3" fmla="*/ 164427 w 331848"/>
                <a:gd name="connsiteY3" fmla="*/ 0 h 291396"/>
                <a:gd name="connsiteX4" fmla="*/ 331848 w 331848"/>
                <a:gd name="connsiteY4" fmla="*/ 291396 h 291396"/>
                <a:gd name="connsiteX0" fmla="*/ 240408 w 258823"/>
                <a:gd name="connsiteY0" fmla="*/ 199956 h 199956"/>
                <a:gd name="connsiteX1" fmla="*/ 0 w 258823"/>
                <a:gd name="connsiteY1" fmla="*/ 199956 h 199956"/>
                <a:gd name="connsiteX2" fmla="*/ 75981 w 258823"/>
                <a:gd name="connsiteY2" fmla="*/ 0 h 199956"/>
                <a:gd name="connsiteX3" fmla="*/ 164427 w 258823"/>
                <a:gd name="connsiteY3" fmla="*/ 0 h 199956"/>
                <a:gd name="connsiteX4" fmla="*/ 258823 w 258823"/>
                <a:gd name="connsiteY4" fmla="*/ 196146 h 199956"/>
                <a:gd name="connsiteX0" fmla="*/ 161033 w 258823"/>
                <a:gd name="connsiteY0" fmla="*/ 292031 h 292031"/>
                <a:gd name="connsiteX1" fmla="*/ 0 w 258823"/>
                <a:gd name="connsiteY1" fmla="*/ 199956 h 292031"/>
                <a:gd name="connsiteX2" fmla="*/ 75981 w 258823"/>
                <a:gd name="connsiteY2" fmla="*/ 0 h 292031"/>
                <a:gd name="connsiteX3" fmla="*/ 164427 w 258823"/>
                <a:gd name="connsiteY3" fmla="*/ 0 h 292031"/>
                <a:gd name="connsiteX4" fmla="*/ 258823 w 258823"/>
                <a:gd name="connsiteY4" fmla="*/ 196146 h 292031"/>
                <a:gd name="connsiteX0" fmla="*/ 0 w 258823"/>
                <a:gd name="connsiteY0" fmla="*/ 199956 h 199956"/>
                <a:gd name="connsiteX1" fmla="*/ 75981 w 258823"/>
                <a:gd name="connsiteY1" fmla="*/ 0 h 199956"/>
                <a:gd name="connsiteX2" fmla="*/ 164427 w 258823"/>
                <a:gd name="connsiteY2" fmla="*/ 0 h 199956"/>
                <a:gd name="connsiteX3" fmla="*/ 258823 w 258823"/>
                <a:gd name="connsiteY3" fmla="*/ 196146 h 199956"/>
                <a:gd name="connsiteX0" fmla="*/ 0 w 249298"/>
                <a:gd name="connsiteY0" fmla="*/ 199956 h 199956"/>
                <a:gd name="connsiteX1" fmla="*/ 75981 w 249298"/>
                <a:gd name="connsiteY1" fmla="*/ 0 h 199956"/>
                <a:gd name="connsiteX2" fmla="*/ 164427 w 249298"/>
                <a:gd name="connsiteY2" fmla="*/ 0 h 199956"/>
                <a:gd name="connsiteX3" fmla="*/ 249298 w 249298"/>
                <a:gd name="connsiteY3" fmla="*/ 192971 h 199956"/>
                <a:gd name="connsiteX0" fmla="*/ 0 w 246123"/>
                <a:gd name="connsiteY0" fmla="*/ 193606 h 193606"/>
                <a:gd name="connsiteX1" fmla="*/ 72806 w 246123"/>
                <a:gd name="connsiteY1" fmla="*/ 0 h 193606"/>
                <a:gd name="connsiteX2" fmla="*/ 161252 w 246123"/>
                <a:gd name="connsiteY2" fmla="*/ 0 h 193606"/>
                <a:gd name="connsiteX3" fmla="*/ 246123 w 246123"/>
                <a:gd name="connsiteY3" fmla="*/ 192971 h 193606"/>
              </a:gdLst>
              <a:ahLst/>
              <a:cxnLst>
                <a:cxn ang="0">
                  <a:pos x="connsiteX0" y="connsiteY0"/>
                </a:cxn>
                <a:cxn ang="0">
                  <a:pos x="connsiteX1" y="connsiteY1"/>
                </a:cxn>
                <a:cxn ang="0">
                  <a:pos x="connsiteX2" y="connsiteY2"/>
                </a:cxn>
                <a:cxn ang="0">
                  <a:pos x="connsiteX3" y="connsiteY3"/>
                </a:cxn>
              </a:cxnLst>
              <a:rect l="l" t="t" r="r" b="b"/>
              <a:pathLst>
                <a:path w="246123" h="193606">
                  <a:moveTo>
                    <a:pt x="0" y="193606"/>
                  </a:moveTo>
                  <a:lnTo>
                    <a:pt x="72806" y="0"/>
                  </a:lnTo>
                  <a:lnTo>
                    <a:pt x="161252" y="0"/>
                  </a:lnTo>
                  <a:cubicBezTo>
                    <a:pt x="186579" y="66652"/>
                    <a:pt x="246123" y="192971"/>
                    <a:pt x="246123" y="192971"/>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Trapezoid 70">
              <a:extLst>
                <a:ext uri="{FF2B5EF4-FFF2-40B4-BE49-F238E27FC236}">
                  <a16:creationId xmlns:a16="http://schemas.microsoft.com/office/drawing/2014/main" id="{92462957-0EF8-42E6-A8D3-D2F1E33F575C}"/>
                </a:ext>
              </a:extLst>
            </p:cNvPr>
            <p:cNvSpPr/>
            <p:nvPr/>
          </p:nvSpPr>
          <p:spPr bwMode="auto">
            <a:xfrm>
              <a:off x="4561608" y="2811501"/>
              <a:ext cx="178417" cy="370100"/>
            </a:xfrm>
            <a:prstGeom prst="trapezoid">
              <a:avLst>
                <a:gd name="adj" fmla="val 31603"/>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ounded Rectangle 437">
              <a:extLst>
                <a:ext uri="{FF2B5EF4-FFF2-40B4-BE49-F238E27FC236}">
                  <a16:creationId xmlns:a16="http://schemas.microsoft.com/office/drawing/2014/main" id="{3D356335-BB6F-40FD-832F-4A807D28EF6B}"/>
                </a:ext>
              </a:extLst>
            </p:cNvPr>
            <p:cNvSpPr/>
            <p:nvPr/>
          </p:nvSpPr>
          <p:spPr bwMode="auto">
            <a:xfrm>
              <a:off x="4436945" y="2245208"/>
              <a:ext cx="188290" cy="131506"/>
            </a:xfrm>
            <a:prstGeom prst="round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ounded Rectangle 438">
              <a:extLst>
                <a:ext uri="{FF2B5EF4-FFF2-40B4-BE49-F238E27FC236}">
                  <a16:creationId xmlns:a16="http://schemas.microsoft.com/office/drawing/2014/main" id="{5BD22935-2598-4C87-8FC1-FE41C2CA3BD3}"/>
                </a:ext>
              </a:extLst>
            </p:cNvPr>
            <p:cNvSpPr/>
            <p:nvPr/>
          </p:nvSpPr>
          <p:spPr bwMode="auto">
            <a:xfrm>
              <a:off x="4683086" y="2245208"/>
              <a:ext cx="188290" cy="131506"/>
            </a:xfrm>
            <a:prstGeom prst="round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Freeform 439">
              <a:extLst>
                <a:ext uri="{FF2B5EF4-FFF2-40B4-BE49-F238E27FC236}">
                  <a16:creationId xmlns:a16="http://schemas.microsoft.com/office/drawing/2014/main" id="{5460702A-A024-46FD-8B35-A9D1FAF5D8A3}"/>
                </a:ext>
              </a:extLst>
            </p:cNvPr>
            <p:cNvSpPr/>
            <p:nvPr/>
          </p:nvSpPr>
          <p:spPr bwMode="auto">
            <a:xfrm>
              <a:off x="4346729" y="2221759"/>
              <a:ext cx="615643" cy="20899"/>
            </a:xfrm>
            <a:custGeom>
              <a:avLst/>
              <a:gdLst>
                <a:gd name="connsiteX0" fmla="*/ 0 w 701675"/>
                <a:gd name="connsiteY0" fmla="*/ 3175 h 69850"/>
                <a:gd name="connsiteX1" fmla="*/ 66675 w 701675"/>
                <a:gd name="connsiteY1" fmla="*/ 69850 h 69850"/>
                <a:gd name="connsiteX2" fmla="*/ 631825 w 701675"/>
                <a:gd name="connsiteY2" fmla="*/ 69850 h 69850"/>
                <a:gd name="connsiteX3" fmla="*/ 701675 w 701675"/>
                <a:gd name="connsiteY3" fmla="*/ 0 h 69850"/>
              </a:gdLst>
              <a:ahLst/>
              <a:cxnLst>
                <a:cxn ang="0">
                  <a:pos x="connsiteX0" y="connsiteY0"/>
                </a:cxn>
                <a:cxn ang="0">
                  <a:pos x="connsiteX1" y="connsiteY1"/>
                </a:cxn>
                <a:cxn ang="0">
                  <a:pos x="connsiteX2" y="connsiteY2"/>
                </a:cxn>
                <a:cxn ang="0">
                  <a:pos x="connsiteX3" y="connsiteY3"/>
                </a:cxn>
              </a:cxnLst>
              <a:rect l="l" t="t" r="r" b="b"/>
              <a:pathLst>
                <a:path w="701675" h="69850">
                  <a:moveTo>
                    <a:pt x="0" y="3175"/>
                  </a:moveTo>
                  <a:lnTo>
                    <a:pt x="66675" y="69850"/>
                  </a:lnTo>
                  <a:lnTo>
                    <a:pt x="631825" y="69850"/>
                  </a:lnTo>
                  <a:lnTo>
                    <a:pt x="701675" y="0"/>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75" name="Freeform 146">
            <a:extLst>
              <a:ext uri="{FF2B5EF4-FFF2-40B4-BE49-F238E27FC236}">
                <a16:creationId xmlns:a16="http://schemas.microsoft.com/office/drawing/2014/main" id="{1E02B9C4-E370-4169-A2BB-B666CD934D82}"/>
              </a:ext>
            </a:extLst>
          </p:cNvPr>
          <p:cNvSpPr>
            <a:spLocks noChangeAspect="1"/>
          </p:cNvSpPr>
          <p:nvPr/>
        </p:nvSpPr>
        <p:spPr bwMode="auto">
          <a:xfrm>
            <a:off x="6278973" y="5152787"/>
            <a:ext cx="1530517" cy="96929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grpSp>
        <p:nvGrpSpPr>
          <p:cNvPr id="4" name="Group 3">
            <a:extLst>
              <a:ext uri="{FF2B5EF4-FFF2-40B4-BE49-F238E27FC236}">
                <a16:creationId xmlns:a16="http://schemas.microsoft.com/office/drawing/2014/main" id="{BB2F274F-3CCF-4C64-AC18-8397CBC53ED0}"/>
              </a:ext>
            </a:extLst>
          </p:cNvPr>
          <p:cNvGrpSpPr/>
          <p:nvPr/>
        </p:nvGrpSpPr>
        <p:grpSpPr>
          <a:xfrm>
            <a:off x="6857339" y="5347600"/>
            <a:ext cx="567636" cy="349909"/>
            <a:chOff x="6687838" y="5311874"/>
            <a:chExt cx="625592" cy="385635"/>
          </a:xfrm>
        </p:grpSpPr>
        <p:sp>
          <p:nvSpPr>
            <p:cNvPr id="77" name="Cylinder 812">
              <a:extLst>
                <a:ext uri="{FF2B5EF4-FFF2-40B4-BE49-F238E27FC236}">
                  <a16:creationId xmlns:a16="http://schemas.microsoft.com/office/drawing/2014/main" id="{EBF13E21-2735-4E5A-990E-2449579AF21B}"/>
                </a:ext>
              </a:extLst>
            </p:cNvPr>
            <p:cNvSpPr/>
            <p:nvPr/>
          </p:nvSpPr>
          <p:spPr bwMode="auto">
            <a:xfrm>
              <a:off x="6687838" y="5311874"/>
              <a:ext cx="293534" cy="385635"/>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700" b="0" i="0" u="none" strike="noStrike" kern="1200" cap="none" spc="0" normalizeH="0" baseline="0" noProof="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SQL</a:t>
              </a:r>
            </a:p>
          </p:txBody>
        </p:sp>
        <p:sp>
          <p:nvSpPr>
            <p:cNvPr id="79" name="Freeform 271">
              <a:extLst>
                <a:ext uri="{FF2B5EF4-FFF2-40B4-BE49-F238E27FC236}">
                  <a16:creationId xmlns:a16="http://schemas.microsoft.com/office/drawing/2014/main" id="{F7AA41BB-86F0-4B37-BB28-2E8964D32331}"/>
                </a:ext>
              </a:extLst>
            </p:cNvPr>
            <p:cNvSpPr>
              <a:spLocks noChangeAspect="1"/>
            </p:cNvSpPr>
            <p:nvPr/>
          </p:nvSpPr>
          <p:spPr bwMode="black">
            <a:xfrm>
              <a:off x="7032568" y="5372313"/>
              <a:ext cx="280862" cy="318915"/>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763275 w 1342613"/>
                <a:gd name="connsiteY5" fmla="*/ 796673 h 1524532"/>
                <a:gd name="connsiteX6" fmla="*/ 803729 w 1342613"/>
                <a:gd name="connsiteY6" fmla="*/ 769397 h 1524532"/>
                <a:gd name="connsiteX7" fmla="*/ 858309 w 1342613"/>
                <a:gd name="connsiteY7" fmla="*/ 637630 h 1524532"/>
                <a:gd name="connsiteX8" fmla="*/ 671962 w 1342613"/>
                <a:gd name="connsiteY8" fmla="*/ 451283 h 1524532"/>
                <a:gd name="connsiteX9" fmla="*/ 665941 w 1342613"/>
                <a:gd name="connsiteY9" fmla="*/ 0 h 1524532"/>
                <a:gd name="connsiteX10" fmla="*/ 677983 w 1342613"/>
                <a:gd name="connsiteY10" fmla="*/ 12004 h 1524532"/>
                <a:gd name="connsiteX11" fmla="*/ 1015160 w 1342613"/>
                <a:gd name="connsiteY11" fmla="*/ 156055 h 1524532"/>
                <a:gd name="connsiteX12" fmla="*/ 1292127 w 1342613"/>
                <a:gd name="connsiteY12" fmla="*/ 84029 h 1524532"/>
                <a:gd name="connsiteX13" fmla="*/ 665941 w 1342613"/>
                <a:gd name="connsiteY13" fmla="*/ 1524532 h 1524532"/>
                <a:gd name="connsiteX14" fmla="*/ 51797 w 1342613"/>
                <a:gd name="connsiteY14" fmla="*/ 84029 h 1524532"/>
                <a:gd name="connsiteX15" fmla="*/ 328763 w 1342613"/>
                <a:gd name="connsiteY15" fmla="*/ 156055 h 1524532"/>
                <a:gd name="connsiteX16" fmla="*/ 665941 w 1342613"/>
                <a:gd name="connsiteY16" fmla="*/ 12004 h 1524532"/>
                <a:gd name="connsiteX17" fmla="*/ 665941 w 1342613"/>
                <a:gd name="connsiteY17"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763275 w 1342613"/>
                <a:gd name="connsiteY4" fmla="*/ 796673 h 1524532"/>
                <a:gd name="connsiteX5" fmla="*/ 803729 w 1342613"/>
                <a:gd name="connsiteY5" fmla="*/ 769397 h 1524532"/>
                <a:gd name="connsiteX6" fmla="*/ 858309 w 1342613"/>
                <a:gd name="connsiteY6" fmla="*/ 637630 h 1524532"/>
                <a:gd name="connsiteX7" fmla="*/ 671962 w 1342613"/>
                <a:gd name="connsiteY7" fmla="*/ 451283 h 1524532"/>
                <a:gd name="connsiteX8" fmla="*/ 665941 w 1342613"/>
                <a:gd name="connsiteY8" fmla="*/ 0 h 1524532"/>
                <a:gd name="connsiteX9" fmla="*/ 677983 w 1342613"/>
                <a:gd name="connsiteY9" fmla="*/ 12004 h 1524532"/>
                <a:gd name="connsiteX10" fmla="*/ 1015160 w 1342613"/>
                <a:gd name="connsiteY10" fmla="*/ 156055 h 1524532"/>
                <a:gd name="connsiteX11" fmla="*/ 1292127 w 1342613"/>
                <a:gd name="connsiteY11" fmla="*/ 84029 h 1524532"/>
                <a:gd name="connsiteX12" fmla="*/ 665941 w 1342613"/>
                <a:gd name="connsiteY12" fmla="*/ 1524532 h 1524532"/>
                <a:gd name="connsiteX13" fmla="*/ 51797 w 1342613"/>
                <a:gd name="connsiteY13" fmla="*/ 84029 h 1524532"/>
                <a:gd name="connsiteX14" fmla="*/ 328763 w 1342613"/>
                <a:gd name="connsiteY14" fmla="*/ 156055 h 1524532"/>
                <a:gd name="connsiteX15" fmla="*/ 665941 w 1342613"/>
                <a:gd name="connsiteY15" fmla="*/ 12004 h 1524532"/>
                <a:gd name="connsiteX16" fmla="*/ 665941 w 1342613"/>
                <a:gd name="connsiteY16"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763275 w 1342613"/>
                <a:gd name="connsiteY3" fmla="*/ 796673 h 1524532"/>
                <a:gd name="connsiteX4" fmla="*/ 803729 w 1342613"/>
                <a:gd name="connsiteY4" fmla="*/ 769397 h 1524532"/>
                <a:gd name="connsiteX5" fmla="*/ 858309 w 1342613"/>
                <a:gd name="connsiteY5" fmla="*/ 637630 h 1524532"/>
                <a:gd name="connsiteX6" fmla="*/ 671962 w 1342613"/>
                <a:gd name="connsiteY6" fmla="*/ 451283 h 1524532"/>
                <a:gd name="connsiteX7" fmla="*/ 665941 w 1342613"/>
                <a:gd name="connsiteY7" fmla="*/ 0 h 1524532"/>
                <a:gd name="connsiteX8" fmla="*/ 677983 w 1342613"/>
                <a:gd name="connsiteY8" fmla="*/ 12004 h 1524532"/>
                <a:gd name="connsiteX9" fmla="*/ 1015160 w 1342613"/>
                <a:gd name="connsiteY9" fmla="*/ 156055 h 1524532"/>
                <a:gd name="connsiteX10" fmla="*/ 1292127 w 1342613"/>
                <a:gd name="connsiteY10" fmla="*/ 84029 h 1524532"/>
                <a:gd name="connsiteX11" fmla="*/ 665941 w 1342613"/>
                <a:gd name="connsiteY11" fmla="*/ 1524532 h 1524532"/>
                <a:gd name="connsiteX12" fmla="*/ 51797 w 1342613"/>
                <a:gd name="connsiteY12" fmla="*/ 84029 h 1524532"/>
                <a:gd name="connsiteX13" fmla="*/ 328763 w 1342613"/>
                <a:gd name="connsiteY13" fmla="*/ 156055 h 1524532"/>
                <a:gd name="connsiteX14" fmla="*/ 665941 w 1342613"/>
                <a:gd name="connsiteY14" fmla="*/ 12004 h 1524532"/>
                <a:gd name="connsiteX15" fmla="*/ 665941 w 1342613"/>
                <a:gd name="connsiteY15" fmla="*/ 0 h 1524532"/>
                <a:gd name="connsiteX0" fmla="*/ 671962 w 1342613"/>
                <a:gd name="connsiteY0" fmla="*/ 451283 h 1524532"/>
                <a:gd name="connsiteX1" fmla="*/ 485615 w 1342613"/>
                <a:gd name="connsiteY1" fmla="*/ 637630 h 1524532"/>
                <a:gd name="connsiteX2" fmla="*/ 763275 w 1342613"/>
                <a:gd name="connsiteY2" fmla="*/ 796673 h 1524532"/>
                <a:gd name="connsiteX3" fmla="*/ 803729 w 1342613"/>
                <a:gd name="connsiteY3" fmla="*/ 769397 h 1524532"/>
                <a:gd name="connsiteX4" fmla="*/ 858309 w 1342613"/>
                <a:gd name="connsiteY4" fmla="*/ 637630 h 1524532"/>
                <a:gd name="connsiteX5" fmla="*/ 671962 w 1342613"/>
                <a:gd name="connsiteY5" fmla="*/ 451283 h 1524532"/>
                <a:gd name="connsiteX6" fmla="*/ 665941 w 1342613"/>
                <a:gd name="connsiteY6" fmla="*/ 0 h 1524532"/>
                <a:gd name="connsiteX7" fmla="*/ 677983 w 1342613"/>
                <a:gd name="connsiteY7" fmla="*/ 12004 h 1524532"/>
                <a:gd name="connsiteX8" fmla="*/ 1015160 w 1342613"/>
                <a:gd name="connsiteY8" fmla="*/ 156055 h 1524532"/>
                <a:gd name="connsiteX9" fmla="*/ 1292127 w 1342613"/>
                <a:gd name="connsiteY9" fmla="*/ 84029 h 1524532"/>
                <a:gd name="connsiteX10" fmla="*/ 665941 w 1342613"/>
                <a:gd name="connsiteY10" fmla="*/ 1524532 h 1524532"/>
                <a:gd name="connsiteX11" fmla="*/ 51797 w 1342613"/>
                <a:gd name="connsiteY11" fmla="*/ 84029 h 1524532"/>
                <a:gd name="connsiteX12" fmla="*/ 328763 w 1342613"/>
                <a:gd name="connsiteY12" fmla="*/ 156055 h 1524532"/>
                <a:gd name="connsiteX13" fmla="*/ 665941 w 1342613"/>
                <a:gd name="connsiteY13" fmla="*/ 12004 h 1524532"/>
                <a:gd name="connsiteX14" fmla="*/ 665941 w 1342613"/>
                <a:gd name="connsiteY14" fmla="*/ 0 h 1524532"/>
                <a:gd name="connsiteX0" fmla="*/ 671962 w 1342613"/>
                <a:gd name="connsiteY0" fmla="*/ 451283 h 1524532"/>
                <a:gd name="connsiteX1" fmla="*/ 763275 w 1342613"/>
                <a:gd name="connsiteY1" fmla="*/ 796673 h 1524532"/>
                <a:gd name="connsiteX2" fmla="*/ 803729 w 1342613"/>
                <a:gd name="connsiteY2" fmla="*/ 769397 h 1524532"/>
                <a:gd name="connsiteX3" fmla="*/ 858309 w 1342613"/>
                <a:gd name="connsiteY3" fmla="*/ 637630 h 1524532"/>
                <a:gd name="connsiteX4" fmla="*/ 671962 w 1342613"/>
                <a:gd name="connsiteY4" fmla="*/ 451283 h 1524532"/>
                <a:gd name="connsiteX5" fmla="*/ 665941 w 1342613"/>
                <a:gd name="connsiteY5" fmla="*/ 0 h 1524532"/>
                <a:gd name="connsiteX6" fmla="*/ 677983 w 1342613"/>
                <a:gd name="connsiteY6" fmla="*/ 12004 h 1524532"/>
                <a:gd name="connsiteX7" fmla="*/ 1015160 w 1342613"/>
                <a:gd name="connsiteY7" fmla="*/ 156055 h 1524532"/>
                <a:gd name="connsiteX8" fmla="*/ 1292127 w 1342613"/>
                <a:gd name="connsiteY8" fmla="*/ 84029 h 1524532"/>
                <a:gd name="connsiteX9" fmla="*/ 665941 w 1342613"/>
                <a:gd name="connsiteY9" fmla="*/ 1524532 h 1524532"/>
                <a:gd name="connsiteX10" fmla="*/ 51797 w 1342613"/>
                <a:gd name="connsiteY10" fmla="*/ 84029 h 1524532"/>
                <a:gd name="connsiteX11" fmla="*/ 328763 w 1342613"/>
                <a:gd name="connsiteY11" fmla="*/ 156055 h 1524532"/>
                <a:gd name="connsiteX12" fmla="*/ 665941 w 1342613"/>
                <a:gd name="connsiteY12" fmla="*/ 12004 h 1524532"/>
                <a:gd name="connsiteX13" fmla="*/ 665941 w 1342613"/>
                <a:gd name="connsiteY13" fmla="*/ 0 h 1524532"/>
                <a:gd name="connsiteX0" fmla="*/ 671962 w 1342613"/>
                <a:gd name="connsiteY0" fmla="*/ 451283 h 1524532"/>
                <a:gd name="connsiteX1" fmla="*/ 763275 w 1342613"/>
                <a:gd name="connsiteY1" fmla="*/ 796673 h 1524532"/>
                <a:gd name="connsiteX2" fmla="*/ 858309 w 1342613"/>
                <a:gd name="connsiteY2" fmla="*/ 637630 h 1524532"/>
                <a:gd name="connsiteX3" fmla="*/ 671962 w 1342613"/>
                <a:gd name="connsiteY3" fmla="*/ 451283 h 1524532"/>
                <a:gd name="connsiteX4" fmla="*/ 665941 w 1342613"/>
                <a:gd name="connsiteY4" fmla="*/ 0 h 1524532"/>
                <a:gd name="connsiteX5" fmla="*/ 677983 w 1342613"/>
                <a:gd name="connsiteY5" fmla="*/ 12004 h 1524532"/>
                <a:gd name="connsiteX6" fmla="*/ 1015160 w 1342613"/>
                <a:gd name="connsiteY6" fmla="*/ 156055 h 1524532"/>
                <a:gd name="connsiteX7" fmla="*/ 1292127 w 1342613"/>
                <a:gd name="connsiteY7" fmla="*/ 84029 h 1524532"/>
                <a:gd name="connsiteX8" fmla="*/ 665941 w 1342613"/>
                <a:gd name="connsiteY8" fmla="*/ 1524532 h 1524532"/>
                <a:gd name="connsiteX9" fmla="*/ 51797 w 1342613"/>
                <a:gd name="connsiteY9" fmla="*/ 84029 h 1524532"/>
                <a:gd name="connsiteX10" fmla="*/ 328763 w 1342613"/>
                <a:gd name="connsiteY10" fmla="*/ 156055 h 1524532"/>
                <a:gd name="connsiteX11" fmla="*/ 665941 w 1342613"/>
                <a:gd name="connsiteY11" fmla="*/ 12004 h 1524532"/>
                <a:gd name="connsiteX12" fmla="*/ 665941 w 1342613"/>
                <a:gd name="connsiteY12" fmla="*/ 0 h 1524532"/>
                <a:gd name="connsiteX0" fmla="*/ 671962 w 1342613"/>
                <a:gd name="connsiteY0" fmla="*/ 451283 h 1524532"/>
                <a:gd name="connsiteX1" fmla="*/ 858309 w 1342613"/>
                <a:gd name="connsiteY1" fmla="*/ 637630 h 1524532"/>
                <a:gd name="connsiteX2" fmla="*/ 671962 w 1342613"/>
                <a:gd name="connsiteY2" fmla="*/ 451283 h 1524532"/>
                <a:gd name="connsiteX3" fmla="*/ 665941 w 1342613"/>
                <a:gd name="connsiteY3" fmla="*/ 0 h 1524532"/>
                <a:gd name="connsiteX4" fmla="*/ 677983 w 1342613"/>
                <a:gd name="connsiteY4" fmla="*/ 12004 h 1524532"/>
                <a:gd name="connsiteX5" fmla="*/ 1015160 w 1342613"/>
                <a:gd name="connsiteY5" fmla="*/ 156055 h 1524532"/>
                <a:gd name="connsiteX6" fmla="*/ 1292127 w 1342613"/>
                <a:gd name="connsiteY6" fmla="*/ 84029 h 1524532"/>
                <a:gd name="connsiteX7" fmla="*/ 665941 w 1342613"/>
                <a:gd name="connsiteY7" fmla="*/ 1524532 h 1524532"/>
                <a:gd name="connsiteX8" fmla="*/ 51797 w 1342613"/>
                <a:gd name="connsiteY8" fmla="*/ 84029 h 1524532"/>
                <a:gd name="connsiteX9" fmla="*/ 328763 w 1342613"/>
                <a:gd name="connsiteY9" fmla="*/ 156055 h 1524532"/>
                <a:gd name="connsiteX10" fmla="*/ 665941 w 1342613"/>
                <a:gd name="connsiteY10" fmla="*/ 12004 h 1524532"/>
                <a:gd name="connsiteX11" fmla="*/ 665941 w 1342613"/>
                <a:gd name="connsiteY11" fmla="*/ 0 h 1524532"/>
                <a:gd name="connsiteX0" fmla="*/ 665941 w 1342613"/>
                <a:gd name="connsiteY0" fmla="*/ 0 h 1524532"/>
                <a:gd name="connsiteX1" fmla="*/ 677983 w 1342613"/>
                <a:gd name="connsiteY1" fmla="*/ 12004 h 1524532"/>
                <a:gd name="connsiteX2" fmla="*/ 1015160 w 1342613"/>
                <a:gd name="connsiteY2" fmla="*/ 156055 h 1524532"/>
                <a:gd name="connsiteX3" fmla="*/ 1292127 w 1342613"/>
                <a:gd name="connsiteY3" fmla="*/ 84029 h 1524532"/>
                <a:gd name="connsiteX4" fmla="*/ 665941 w 1342613"/>
                <a:gd name="connsiteY4" fmla="*/ 1524532 h 1524532"/>
                <a:gd name="connsiteX5" fmla="*/ 51797 w 1342613"/>
                <a:gd name="connsiteY5" fmla="*/ 84029 h 1524532"/>
                <a:gd name="connsiteX6" fmla="*/ 328763 w 1342613"/>
                <a:gd name="connsiteY6" fmla="*/ 156055 h 1524532"/>
                <a:gd name="connsiteX7" fmla="*/ 665941 w 1342613"/>
                <a:gd name="connsiteY7" fmla="*/ 12004 h 1524532"/>
                <a:gd name="connsiteX8" fmla="*/ 665941 w 1342613"/>
                <a:gd name="connsiteY8" fmla="*/ 0 h 15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2613" h="1524532">
                  <a:moveTo>
                    <a:pt x="665941" y="0"/>
                  </a:moveTo>
                  <a:cubicBezTo>
                    <a:pt x="677983" y="0"/>
                    <a:pt x="677983" y="0"/>
                    <a:pt x="677983" y="12004"/>
                  </a:cubicBezTo>
                  <a:cubicBezTo>
                    <a:pt x="750235" y="72025"/>
                    <a:pt x="858613" y="156055"/>
                    <a:pt x="1015160" y="156055"/>
                  </a:cubicBezTo>
                  <a:cubicBezTo>
                    <a:pt x="1099454" y="156055"/>
                    <a:pt x="1195790" y="132046"/>
                    <a:pt x="1292127" y="84029"/>
                  </a:cubicBezTo>
                  <a:cubicBezTo>
                    <a:pt x="1460715" y="624218"/>
                    <a:pt x="1195790" y="1248436"/>
                    <a:pt x="665941" y="1524532"/>
                  </a:cubicBezTo>
                  <a:cubicBezTo>
                    <a:pt x="136091" y="1248436"/>
                    <a:pt x="-116792" y="624218"/>
                    <a:pt x="51797" y="84029"/>
                  </a:cubicBezTo>
                  <a:cubicBezTo>
                    <a:pt x="148133" y="132046"/>
                    <a:pt x="244469" y="156055"/>
                    <a:pt x="328763" y="156055"/>
                  </a:cubicBezTo>
                  <a:cubicBezTo>
                    <a:pt x="485310" y="156055"/>
                    <a:pt x="593688" y="72025"/>
                    <a:pt x="665941" y="12004"/>
                  </a:cubicBezTo>
                  <a:lnTo>
                    <a:pt x="665941"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marL="0" marR="0" lvl="0" indent="0" algn="ctr" defTabSz="474391"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413740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6402-901D-40B7-BC70-073C31B6E5F2}"/>
              </a:ext>
            </a:extLst>
          </p:cNvPr>
          <p:cNvSpPr>
            <a:spLocks noGrp="1"/>
          </p:cNvSpPr>
          <p:nvPr>
            <p:ph type="title"/>
          </p:nvPr>
        </p:nvSpPr>
        <p:spPr/>
        <p:txBody>
          <a:bodyPr/>
          <a:lstStyle/>
          <a:p>
            <a:r>
              <a:rPr lang="en-US"/>
              <a:t>Using Vulnerability Assessment </a:t>
            </a:r>
          </a:p>
        </p:txBody>
      </p:sp>
      <p:sp>
        <p:nvSpPr>
          <p:cNvPr id="4" name="TextBox 3">
            <a:extLst>
              <a:ext uri="{FF2B5EF4-FFF2-40B4-BE49-F238E27FC236}">
                <a16:creationId xmlns:a16="http://schemas.microsoft.com/office/drawing/2014/main" id="{C15A690A-4CCC-4402-BC0D-7FFB52209AA0}"/>
              </a:ext>
            </a:extLst>
          </p:cNvPr>
          <p:cNvSpPr txBox="1"/>
          <p:nvPr/>
        </p:nvSpPr>
        <p:spPr>
          <a:xfrm>
            <a:off x="6023096" y="1689634"/>
            <a:ext cx="3361371" cy="523220"/>
          </a:xfrm>
          <a:prstGeom prst="rect">
            <a:avLst/>
          </a:prstGeom>
          <a:noFill/>
        </p:spPr>
        <p:txBody>
          <a:bodyPr wrap="square" rtlCol="0">
            <a:spAutoFit/>
          </a:bodyPr>
          <a:lstStyle/>
          <a:p>
            <a:pPr marL="0" marR="0" lvl="0" indent="0" algn="l"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Run a scan  </a:t>
            </a:r>
          </a:p>
          <a:p>
            <a:pPr marL="0" marR="0" lvl="0" indent="-148" algn="l" defTabSz="91407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Built-in scanning service</a:t>
            </a:r>
          </a:p>
        </p:txBody>
      </p:sp>
      <p:sp>
        <p:nvSpPr>
          <p:cNvPr id="5" name="TextBox 4">
            <a:extLst>
              <a:ext uri="{FF2B5EF4-FFF2-40B4-BE49-F238E27FC236}">
                <a16:creationId xmlns:a16="http://schemas.microsoft.com/office/drawing/2014/main" id="{5171D36C-A6AF-4646-B58C-84ECBECDA2DE}"/>
              </a:ext>
            </a:extLst>
          </p:cNvPr>
          <p:cNvSpPr txBox="1"/>
          <p:nvPr/>
        </p:nvSpPr>
        <p:spPr>
          <a:xfrm>
            <a:off x="7443353" y="2707017"/>
            <a:ext cx="2429990" cy="707886"/>
          </a:xfrm>
          <a:prstGeom prst="rect">
            <a:avLst/>
          </a:prstGeom>
          <a:noFill/>
        </p:spPr>
        <p:txBody>
          <a:bodyPr wrap="square" rtlCol="0">
            <a:spAutoFit/>
          </a:bodyPr>
          <a:lstStyle/>
          <a:p>
            <a:pPr marL="0" marR="0" lvl="0" indent="0" algn="l"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View a report</a:t>
            </a:r>
          </a:p>
          <a:p>
            <a:pPr marL="0" marR="0" lvl="0" indent="-148" algn="l" defTabSz="91407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All-up assessment of security state</a:t>
            </a:r>
          </a:p>
        </p:txBody>
      </p:sp>
      <p:sp>
        <p:nvSpPr>
          <p:cNvPr id="6" name="TextBox 5">
            <a:extLst>
              <a:ext uri="{FF2B5EF4-FFF2-40B4-BE49-F238E27FC236}">
                <a16:creationId xmlns:a16="http://schemas.microsoft.com/office/drawing/2014/main" id="{93B143BF-4CA6-4D76-975B-570F000A9257}"/>
              </a:ext>
            </a:extLst>
          </p:cNvPr>
          <p:cNvSpPr txBox="1"/>
          <p:nvPr/>
        </p:nvSpPr>
        <p:spPr>
          <a:xfrm>
            <a:off x="7572922" y="4388028"/>
            <a:ext cx="2703192" cy="707886"/>
          </a:xfrm>
          <a:prstGeom prst="rect">
            <a:avLst/>
          </a:prstGeom>
          <a:noFill/>
        </p:spPr>
        <p:txBody>
          <a:bodyPr wrap="square" rtlCol="0">
            <a:spAutoFit/>
          </a:bodyPr>
          <a:lstStyle/>
          <a:p>
            <a:pPr marL="0" marR="0" lvl="0" indent="0" algn="l"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Drill-down to results</a:t>
            </a:r>
          </a:p>
          <a:p>
            <a:pPr marL="0" marR="0" lvl="0" indent="-148" algn="l" defTabSz="91407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View detailed results and understand how they impact database security</a:t>
            </a:r>
          </a:p>
        </p:txBody>
      </p:sp>
      <p:sp>
        <p:nvSpPr>
          <p:cNvPr id="7" name="TextBox 6">
            <a:extLst>
              <a:ext uri="{FF2B5EF4-FFF2-40B4-BE49-F238E27FC236}">
                <a16:creationId xmlns:a16="http://schemas.microsoft.com/office/drawing/2014/main" id="{D1957267-8501-49B6-823A-5CC820C51BE6}"/>
              </a:ext>
            </a:extLst>
          </p:cNvPr>
          <p:cNvSpPr txBox="1"/>
          <p:nvPr/>
        </p:nvSpPr>
        <p:spPr>
          <a:xfrm>
            <a:off x="6023096" y="5533923"/>
            <a:ext cx="2667333" cy="892552"/>
          </a:xfrm>
          <a:prstGeom prst="rect">
            <a:avLst/>
          </a:prstGeom>
          <a:noFill/>
        </p:spPr>
        <p:txBody>
          <a:bodyPr wrap="square" rtlCol="0">
            <a:spAutoFit/>
          </a:bodyPr>
          <a:lstStyle/>
          <a:p>
            <a:pPr marL="0" marR="0" lvl="0" indent="0" algn="l"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Remediate issues</a:t>
            </a:r>
          </a:p>
          <a:p>
            <a:pPr marL="0" marR="0" lvl="0" indent="-148" algn="l" defTabSz="91407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Run scripts that resolve vulnerabilities directly within the report</a:t>
            </a:r>
          </a:p>
        </p:txBody>
      </p:sp>
      <p:sp>
        <p:nvSpPr>
          <p:cNvPr id="8" name="TextBox 7">
            <a:extLst>
              <a:ext uri="{FF2B5EF4-FFF2-40B4-BE49-F238E27FC236}">
                <a16:creationId xmlns:a16="http://schemas.microsoft.com/office/drawing/2014/main" id="{A1AB9809-02FF-43CA-99EB-D78AFE9E46B9}"/>
              </a:ext>
            </a:extLst>
          </p:cNvPr>
          <p:cNvSpPr txBox="1"/>
          <p:nvPr/>
        </p:nvSpPr>
        <p:spPr>
          <a:xfrm>
            <a:off x="2539847" y="4721292"/>
            <a:ext cx="2177703" cy="707886"/>
          </a:xfrm>
          <a:prstGeom prst="rect">
            <a:avLst/>
          </a:prstGeom>
          <a:noFill/>
        </p:spPr>
        <p:txBody>
          <a:bodyPr wrap="square" rtlCol="0">
            <a:spAutoFit/>
          </a:bodyPr>
          <a:lstStyle/>
          <a:p>
            <a:pPr marL="0" marR="0" lvl="0" indent="0" algn="l"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Set a baseline</a:t>
            </a:r>
          </a:p>
          <a:p>
            <a:pPr marL="0" marR="0" lvl="0" indent="-148" algn="l" defTabSz="91407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Customize scan requirements based on your environment</a:t>
            </a:r>
            <a:endParaRPr kumimoji="0" lang="en-US" sz="1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sym typeface="Wingdings" panose="05000000000000000000" pitchFamily="2" charset="2"/>
            </a:endParaRPr>
          </a:p>
        </p:txBody>
      </p:sp>
      <p:sp>
        <p:nvSpPr>
          <p:cNvPr id="9" name="TextBox 8">
            <a:extLst>
              <a:ext uri="{FF2B5EF4-FFF2-40B4-BE49-F238E27FC236}">
                <a16:creationId xmlns:a16="http://schemas.microsoft.com/office/drawing/2014/main" id="{2FDEB357-2703-4805-846E-59D92D7C2DA6}"/>
              </a:ext>
            </a:extLst>
          </p:cNvPr>
          <p:cNvSpPr txBox="1"/>
          <p:nvPr/>
        </p:nvSpPr>
        <p:spPr>
          <a:xfrm>
            <a:off x="1942854" y="2803476"/>
            <a:ext cx="2203770" cy="707886"/>
          </a:xfrm>
          <a:prstGeom prst="rect">
            <a:avLst/>
          </a:prstGeom>
          <a:noFill/>
        </p:spPr>
        <p:txBody>
          <a:bodyPr wrap="square" rtlCol="0">
            <a:spAutoFit/>
          </a:bodyPr>
          <a:lstStyle/>
          <a:p>
            <a:pPr marL="0" marR="0" lvl="0" indent="0" algn="l"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Detect deviations</a:t>
            </a:r>
          </a:p>
          <a:p>
            <a:pPr marL="0" marR="0" lvl="0" indent="-148" algn="l" defTabSz="91407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Subsequent scans will alert on deviations from your baseline </a:t>
            </a:r>
          </a:p>
        </p:txBody>
      </p:sp>
      <p:grpSp>
        <p:nvGrpSpPr>
          <p:cNvPr id="13" name="Group 12">
            <a:extLst>
              <a:ext uri="{FF2B5EF4-FFF2-40B4-BE49-F238E27FC236}">
                <a16:creationId xmlns:a16="http://schemas.microsoft.com/office/drawing/2014/main" id="{C9B1E79A-AFFA-4F73-97E1-E1C87EB7B2F4}"/>
              </a:ext>
            </a:extLst>
          </p:cNvPr>
          <p:cNvGrpSpPr/>
          <p:nvPr/>
        </p:nvGrpSpPr>
        <p:grpSpPr>
          <a:xfrm>
            <a:off x="4113068" y="1930706"/>
            <a:ext cx="3377162" cy="3685220"/>
            <a:chOff x="4113068" y="1850877"/>
            <a:chExt cx="3377162" cy="3685220"/>
          </a:xfrm>
        </p:grpSpPr>
        <p:sp>
          <p:nvSpPr>
            <p:cNvPr id="49" name="Freeform: Shape 48">
              <a:extLst>
                <a:ext uri="{FF2B5EF4-FFF2-40B4-BE49-F238E27FC236}">
                  <a16:creationId xmlns:a16="http://schemas.microsoft.com/office/drawing/2014/main" id="{8806936C-ADE4-4F9F-814B-63FFB9E6BC51}"/>
                </a:ext>
              </a:extLst>
            </p:cNvPr>
            <p:cNvSpPr/>
            <p:nvPr/>
          </p:nvSpPr>
          <p:spPr bwMode="auto">
            <a:xfrm>
              <a:off x="5258836" y="1850877"/>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a:solidFill>
                <a:schemeClr val="tx2"/>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1" name="Freeform: Shape 50">
              <a:extLst>
                <a:ext uri="{FF2B5EF4-FFF2-40B4-BE49-F238E27FC236}">
                  <a16:creationId xmlns:a16="http://schemas.microsoft.com/office/drawing/2014/main" id="{561F7C01-C2E1-44C2-A1B5-E72521C59870}"/>
                </a:ext>
              </a:extLst>
            </p:cNvPr>
            <p:cNvSpPr/>
            <p:nvPr/>
          </p:nvSpPr>
          <p:spPr bwMode="auto">
            <a:xfrm rot="10800000">
              <a:off x="5362154" y="4535837"/>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a:solidFill>
                <a:schemeClr val="tx2"/>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3" name="Freeform: Shape 52">
              <a:extLst>
                <a:ext uri="{FF2B5EF4-FFF2-40B4-BE49-F238E27FC236}">
                  <a16:creationId xmlns:a16="http://schemas.microsoft.com/office/drawing/2014/main" id="{9948AD3C-3486-45BA-88A5-40B4FF12FDAA}"/>
                </a:ext>
              </a:extLst>
            </p:cNvPr>
            <p:cNvSpPr/>
            <p:nvPr/>
          </p:nvSpPr>
          <p:spPr bwMode="auto">
            <a:xfrm rot="18000000">
              <a:off x="4122044" y="2566855"/>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a:solidFill>
                <a:schemeClr val="tx2"/>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4" name="Freeform: Shape 53">
              <a:extLst>
                <a:ext uri="{FF2B5EF4-FFF2-40B4-BE49-F238E27FC236}">
                  <a16:creationId xmlns:a16="http://schemas.microsoft.com/office/drawing/2014/main" id="{9F8FC812-A3EE-4283-8841-5F4A0C7B24D5}"/>
                </a:ext>
              </a:extLst>
            </p:cNvPr>
            <p:cNvSpPr/>
            <p:nvPr/>
          </p:nvSpPr>
          <p:spPr bwMode="auto">
            <a:xfrm rot="7200000">
              <a:off x="6498946" y="3819859"/>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a:solidFill>
                <a:schemeClr val="tx2"/>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6" name="Freeform: Shape 55">
              <a:extLst>
                <a:ext uri="{FF2B5EF4-FFF2-40B4-BE49-F238E27FC236}">
                  <a16:creationId xmlns:a16="http://schemas.microsoft.com/office/drawing/2014/main" id="{6FDABA22-C32E-4B0D-B88A-1F500CEEE013}"/>
                </a:ext>
              </a:extLst>
            </p:cNvPr>
            <p:cNvSpPr/>
            <p:nvPr/>
          </p:nvSpPr>
          <p:spPr bwMode="auto">
            <a:xfrm rot="3600000">
              <a:off x="6447287" y="2477379"/>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a:solidFill>
                <a:schemeClr val="tx2"/>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57" name="Freeform: Shape 56">
              <a:extLst>
                <a:ext uri="{FF2B5EF4-FFF2-40B4-BE49-F238E27FC236}">
                  <a16:creationId xmlns:a16="http://schemas.microsoft.com/office/drawing/2014/main" id="{CFEE7D5F-D457-49B8-B87F-D4DED168B8D7}"/>
                </a:ext>
              </a:extLst>
            </p:cNvPr>
            <p:cNvSpPr/>
            <p:nvPr/>
          </p:nvSpPr>
          <p:spPr bwMode="auto">
            <a:xfrm rot="14400000">
              <a:off x="4173703" y="3909335"/>
              <a:ext cx="982308" cy="1000260"/>
            </a:xfrm>
            <a:custGeom>
              <a:avLst/>
              <a:gdLst>
                <a:gd name="connsiteX0" fmla="*/ 0 w 3577771"/>
                <a:gd name="connsiteY0" fmla="*/ 3643086 h 3646715"/>
                <a:gd name="connsiteX1" fmla="*/ 1778000 w 3577771"/>
                <a:gd name="connsiteY1" fmla="*/ 0 h 3646715"/>
                <a:gd name="connsiteX2" fmla="*/ 3577771 w 3577771"/>
                <a:gd name="connsiteY2" fmla="*/ 3646715 h 3646715"/>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09 h 3647038"/>
                <a:gd name="connsiteX1" fmla="*/ 1778000 w 3577771"/>
                <a:gd name="connsiteY1" fmla="*/ 323 h 3647038"/>
                <a:gd name="connsiteX2" fmla="*/ 3577771 w 3577771"/>
                <a:gd name="connsiteY2" fmla="*/ 3647038 h 3647038"/>
                <a:gd name="connsiteX0" fmla="*/ 0 w 3577771"/>
                <a:gd name="connsiteY0" fmla="*/ 3643455 h 3647084"/>
                <a:gd name="connsiteX1" fmla="*/ 1778000 w 3577771"/>
                <a:gd name="connsiteY1" fmla="*/ 369 h 3647084"/>
                <a:gd name="connsiteX2" fmla="*/ 3577771 w 3577771"/>
                <a:gd name="connsiteY2" fmla="*/ 3647084 h 3647084"/>
                <a:gd name="connsiteX0" fmla="*/ 0 w 3577771"/>
                <a:gd name="connsiteY0" fmla="*/ 3643459 h 3647088"/>
                <a:gd name="connsiteX1" fmla="*/ 1778000 w 3577771"/>
                <a:gd name="connsiteY1" fmla="*/ 373 h 3647088"/>
                <a:gd name="connsiteX2" fmla="*/ 3577771 w 3577771"/>
                <a:gd name="connsiteY2" fmla="*/ 3647088 h 3647088"/>
                <a:gd name="connsiteX0" fmla="*/ 0 w 3577771"/>
                <a:gd name="connsiteY0" fmla="*/ 3643460 h 3647089"/>
                <a:gd name="connsiteX1" fmla="*/ 1778000 w 3577771"/>
                <a:gd name="connsiteY1" fmla="*/ 374 h 3647089"/>
                <a:gd name="connsiteX2" fmla="*/ 3577771 w 3577771"/>
                <a:gd name="connsiteY2" fmla="*/ 3647089 h 3647089"/>
                <a:gd name="connsiteX0" fmla="*/ 0 w 3562965"/>
                <a:gd name="connsiteY0" fmla="*/ 3400902 h 3647676"/>
                <a:gd name="connsiteX1" fmla="*/ 1763194 w 3562965"/>
                <a:gd name="connsiteY1" fmla="*/ 961 h 3647676"/>
                <a:gd name="connsiteX2" fmla="*/ 3562965 w 3562965"/>
                <a:gd name="connsiteY2" fmla="*/ 3647676 h 3647676"/>
              </a:gdLst>
              <a:ahLst/>
              <a:cxnLst>
                <a:cxn ang="0">
                  <a:pos x="connsiteX0" y="connsiteY0"/>
                </a:cxn>
                <a:cxn ang="0">
                  <a:pos x="connsiteX1" y="connsiteY1"/>
                </a:cxn>
                <a:cxn ang="0">
                  <a:pos x="connsiteX2" y="connsiteY2"/>
                </a:cxn>
              </a:cxnLst>
              <a:rect l="l" t="t" r="r" b="b"/>
              <a:pathLst>
                <a:path w="3562965" h="3647676">
                  <a:moveTo>
                    <a:pt x="0" y="3400902"/>
                  </a:moveTo>
                  <a:cubicBezTo>
                    <a:pt x="130024" y="1241599"/>
                    <a:pt x="1169367" y="-40168"/>
                    <a:pt x="1763194" y="961"/>
                  </a:cubicBezTo>
                  <a:cubicBezTo>
                    <a:pt x="2357021" y="42090"/>
                    <a:pt x="3367628" y="1563363"/>
                    <a:pt x="3562965" y="3647676"/>
                  </a:cubicBezTo>
                </a:path>
              </a:pathLst>
            </a:custGeom>
            <a:noFill/>
            <a:ln w="12700">
              <a:solidFill>
                <a:schemeClr val="tx2"/>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20" name="Oval 19">
            <a:extLst>
              <a:ext uri="{FF2B5EF4-FFF2-40B4-BE49-F238E27FC236}">
                <a16:creationId xmlns:a16="http://schemas.microsoft.com/office/drawing/2014/main" id="{C389BCF2-2204-4F2D-BE2C-FE8EC7A42D39}"/>
              </a:ext>
            </a:extLst>
          </p:cNvPr>
          <p:cNvSpPr/>
          <p:nvPr/>
        </p:nvSpPr>
        <p:spPr>
          <a:xfrm>
            <a:off x="5575221" y="1987501"/>
            <a:ext cx="316858" cy="316856"/>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1</a:t>
            </a:r>
          </a:p>
        </p:txBody>
      </p:sp>
      <p:sp>
        <p:nvSpPr>
          <p:cNvPr id="21" name="Oval 20">
            <a:extLst>
              <a:ext uri="{FF2B5EF4-FFF2-40B4-BE49-F238E27FC236}">
                <a16:creationId xmlns:a16="http://schemas.microsoft.com/office/drawing/2014/main" id="{F9856023-B32C-4D43-BB21-5C7D13E05339}"/>
              </a:ext>
            </a:extLst>
          </p:cNvPr>
          <p:cNvSpPr/>
          <p:nvPr/>
        </p:nvSpPr>
        <p:spPr>
          <a:xfrm>
            <a:off x="6990100" y="2740482"/>
            <a:ext cx="316858" cy="316856"/>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2</a:t>
            </a:r>
          </a:p>
        </p:txBody>
      </p:sp>
      <p:sp>
        <p:nvSpPr>
          <p:cNvPr id="22" name="Oval 21">
            <a:extLst>
              <a:ext uri="{FF2B5EF4-FFF2-40B4-BE49-F238E27FC236}">
                <a16:creationId xmlns:a16="http://schemas.microsoft.com/office/drawing/2014/main" id="{6C1354CE-AB28-4B8D-B836-B7368E506103}"/>
              </a:ext>
            </a:extLst>
          </p:cNvPr>
          <p:cNvSpPr/>
          <p:nvPr/>
        </p:nvSpPr>
        <p:spPr>
          <a:xfrm>
            <a:off x="7092681" y="4358240"/>
            <a:ext cx="316858" cy="316856"/>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3</a:t>
            </a:r>
          </a:p>
        </p:txBody>
      </p:sp>
      <p:sp>
        <p:nvSpPr>
          <p:cNvPr id="23" name="Oval 22">
            <a:extLst>
              <a:ext uri="{FF2B5EF4-FFF2-40B4-BE49-F238E27FC236}">
                <a16:creationId xmlns:a16="http://schemas.microsoft.com/office/drawing/2014/main" id="{C46144E7-8E95-49BA-BA1F-4E990A7E9C72}"/>
              </a:ext>
            </a:extLst>
          </p:cNvPr>
          <p:cNvSpPr/>
          <p:nvPr/>
        </p:nvSpPr>
        <p:spPr>
          <a:xfrm>
            <a:off x="5706238" y="5225901"/>
            <a:ext cx="316858" cy="316856"/>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4</a:t>
            </a:r>
          </a:p>
        </p:txBody>
      </p:sp>
      <p:sp>
        <p:nvSpPr>
          <p:cNvPr id="24" name="Oval 23">
            <a:extLst>
              <a:ext uri="{FF2B5EF4-FFF2-40B4-BE49-F238E27FC236}">
                <a16:creationId xmlns:a16="http://schemas.microsoft.com/office/drawing/2014/main" id="{931A992D-ACE1-4079-B418-5A4E3968D9DE}"/>
              </a:ext>
            </a:extLst>
          </p:cNvPr>
          <p:cNvSpPr/>
          <p:nvPr/>
        </p:nvSpPr>
        <p:spPr>
          <a:xfrm>
            <a:off x="4291381" y="4478689"/>
            <a:ext cx="316858" cy="316856"/>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5</a:t>
            </a:r>
          </a:p>
        </p:txBody>
      </p:sp>
      <p:sp>
        <p:nvSpPr>
          <p:cNvPr id="25" name="Oval 24">
            <a:extLst>
              <a:ext uri="{FF2B5EF4-FFF2-40B4-BE49-F238E27FC236}">
                <a16:creationId xmlns:a16="http://schemas.microsoft.com/office/drawing/2014/main" id="{AC2BCCA2-EFAD-4F25-A4B7-98043AF9BB84}"/>
              </a:ext>
            </a:extLst>
          </p:cNvPr>
          <p:cNvSpPr/>
          <p:nvPr/>
        </p:nvSpPr>
        <p:spPr>
          <a:xfrm>
            <a:off x="4214821" y="2877504"/>
            <a:ext cx="316858" cy="316856"/>
          </a:xfrm>
          <a:prstGeom prst="ellipse">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7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6</a:t>
            </a:r>
          </a:p>
        </p:txBody>
      </p:sp>
    </p:spTree>
    <p:extLst>
      <p:ext uri="{BB962C8B-B14F-4D97-AF65-F5344CB8AC3E}">
        <p14:creationId xmlns:p14="http://schemas.microsoft.com/office/powerpoint/2010/main" val="23013814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2" y="2291786"/>
            <a:ext cx="5162307" cy="2341498"/>
          </a:xfrm>
          <a:prstGeom prst="rect">
            <a:avLst/>
          </a:prstGeom>
        </p:spPr>
        <p:txBody>
          <a:bodyPr vert="horz" wrap="square" lIns="448212"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980"/>
              </a:spcBef>
              <a:spcAft>
                <a:spcPts val="0"/>
              </a:spcAft>
              <a:buClrTx/>
              <a:buSzPct val="90000"/>
              <a:buFont typeface="Arial" pitchFamily="34" charset="0"/>
              <a:buNone/>
              <a:tabLst/>
              <a:defRPr/>
            </a:pPr>
            <a:endParaRPr kumimoji="0" lang="en-US" sz="2000" b="0" i="0" u="none" strike="noStrike" kern="0" cap="none" spc="0" normalizeH="0" baseline="0" noProof="0">
              <a:ln>
                <a:solidFill>
                  <a:srgbClr val="FFFFFF">
                    <a:alpha val="0"/>
                  </a:srgbClr>
                </a:solidFill>
              </a:ln>
              <a:solidFill>
                <a:srgbClr val="FFFFFF"/>
              </a:solidFill>
              <a:effectLst/>
              <a:uLnTx/>
              <a:uFillTx/>
              <a:latin typeface="Segoe UI Semibold" panose="020B0702040204020203" pitchFamily="34" charset="0"/>
              <a:ea typeface="+mn-ea"/>
              <a:cs typeface="+mn-cs"/>
            </a:endParaRPr>
          </a:p>
          <a:p>
            <a:pPr marL="342900" marR="0" lvl="0" indent="-342900" algn="l" defTabSz="932742" rtl="0" eaLnBrk="1" fontAlgn="auto" latinLnBrk="0" hangingPunct="1">
              <a:lnSpc>
                <a:spcPct val="100000"/>
              </a:lnSpc>
              <a:spcBef>
                <a:spcPts val="980"/>
              </a:spcBef>
              <a:spcAft>
                <a:spcPts val="0"/>
              </a:spcAft>
              <a:buClrTx/>
              <a:buSzPct val="90000"/>
              <a:buFont typeface="Arial" panose="020B0604020202020204" pitchFamily="34" charset="0"/>
              <a:buChar char="•"/>
              <a:tabLst/>
              <a:defRPr/>
            </a:pPr>
            <a:endParaRPr kumimoji="0" lang="en-US" sz="2000" b="0" i="0" u="none" strike="noStrike" kern="0" cap="none" spc="0" normalizeH="0" baseline="0" noProof="0">
              <a:ln>
                <a:solidFill>
                  <a:srgbClr val="FFFFFF">
                    <a:alpha val="0"/>
                  </a:srgbClr>
                </a:solidFill>
              </a:ln>
              <a:solidFill>
                <a:srgbClr val="FFFFFF"/>
              </a:solidFill>
              <a:effectLst/>
              <a:uLnTx/>
              <a:uFillTx/>
              <a:latin typeface="Segoe UI Semibold" panose="020B0702040204020203" pitchFamily="34" charset="0"/>
              <a:ea typeface="+mn-ea"/>
              <a:cs typeface="+mn-cs"/>
            </a:endParaRPr>
          </a:p>
          <a:p>
            <a:pPr marL="0" marR="0" lvl="0" indent="0" algn="l" defTabSz="932742" rtl="0" eaLnBrk="1" fontAlgn="auto" latinLnBrk="0" hangingPunct="1">
              <a:lnSpc>
                <a:spcPct val="100000"/>
              </a:lnSpc>
              <a:spcBef>
                <a:spcPts val="980"/>
              </a:spcBef>
              <a:spcAft>
                <a:spcPts val="0"/>
              </a:spcAft>
              <a:buClrTx/>
              <a:buSzPct val="90000"/>
              <a:buFont typeface="Arial" pitchFamily="34" charset="0"/>
              <a:buNone/>
              <a:tabLst/>
              <a:defRPr/>
            </a:pPr>
            <a:endParaRPr kumimoji="0" lang="en-US" sz="2000" b="0" i="0" u="none" strike="noStrike" kern="0" cap="none" spc="0" normalizeH="0" baseline="0" noProof="0">
              <a:ln>
                <a:solidFill>
                  <a:srgbClr val="FFFFFF">
                    <a:alpha val="0"/>
                  </a:srgbClr>
                </a:solidFill>
              </a:ln>
              <a:solidFill>
                <a:srgbClr val="FFFFFF"/>
              </a:solidFill>
              <a:effectLst/>
              <a:uLnTx/>
              <a:uFillTx/>
              <a:latin typeface="Segoe UI Semibold" panose="020B0702040204020203" pitchFamily="34" charset="0"/>
              <a:ea typeface="+mn-ea"/>
              <a:cs typeface="+mn-cs"/>
            </a:endParaRPr>
          </a:p>
          <a:p>
            <a:pPr marL="0" marR="0" lvl="0" indent="0" algn="l" defTabSz="932742" rtl="0" eaLnBrk="1" fontAlgn="auto" latinLnBrk="0" hangingPunct="1">
              <a:lnSpc>
                <a:spcPct val="100000"/>
              </a:lnSpc>
              <a:spcBef>
                <a:spcPts val="980"/>
              </a:spcBef>
              <a:spcAft>
                <a:spcPts val="0"/>
              </a:spcAft>
              <a:buClrTx/>
              <a:buSzPct val="90000"/>
              <a:buFont typeface="Arial" pitchFamily="34" charset="0"/>
              <a:buNone/>
              <a:tabLst/>
              <a:defRPr/>
            </a:pPr>
            <a:endParaRPr kumimoji="0" lang="en-US" sz="2353"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endParaRPr>
          </a:p>
          <a:p>
            <a:pPr marL="0" marR="0" lvl="0" indent="0" algn="l" defTabSz="932742" rtl="0" eaLnBrk="1" fontAlgn="auto" latinLnBrk="0" hangingPunct="1">
              <a:lnSpc>
                <a:spcPct val="100000"/>
              </a:lnSpc>
              <a:spcBef>
                <a:spcPts val="980"/>
              </a:spcBef>
              <a:spcAft>
                <a:spcPts val="0"/>
              </a:spcAft>
              <a:buClrTx/>
              <a:buSzPct val="90000"/>
              <a:buFont typeface="Arial" pitchFamily="34" charset="0"/>
              <a:buNone/>
              <a:tabLst/>
              <a:defRPr/>
            </a:pPr>
            <a:endParaRPr kumimoji="0" lang="en-US" sz="2353"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endParaRPr>
          </a:p>
        </p:txBody>
      </p:sp>
      <p:pic>
        <p:nvPicPr>
          <p:cNvPr id="9" name="Picture Placeholder 8">
            <a:extLst>
              <a:ext uri="{FF2B5EF4-FFF2-40B4-BE49-F238E27FC236}">
                <a16:creationId xmlns:a16="http://schemas.microsoft.com/office/drawing/2014/main" id="{7F50D979-4C94-4A3A-B83E-96948C4FA936}"/>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88BF697-5AF4-4B99-90B3-D3096622D64F}"/>
              </a:ext>
            </a:extLst>
          </p:cNvPr>
          <p:cNvSpPr>
            <a:spLocks noGrp="1"/>
          </p:cNvSpPr>
          <p:nvPr>
            <p:ph type="title"/>
          </p:nvPr>
        </p:nvSpPr>
        <p:spPr>
          <a:xfrm>
            <a:off x="455995" y="620428"/>
            <a:ext cx="5541959" cy="403137"/>
          </a:xfrm>
        </p:spPr>
        <p:txBody>
          <a:bodyPr/>
          <a:lstStyle/>
          <a:p>
            <a:r>
              <a:rPr lang="en-US"/>
              <a:t>Learning Objectives</a:t>
            </a:r>
          </a:p>
        </p:txBody>
      </p:sp>
      <p:sp>
        <p:nvSpPr>
          <p:cNvPr id="4" name="Text Placeholder 3">
            <a:extLst>
              <a:ext uri="{FF2B5EF4-FFF2-40B4-BE49-F238E27FC236}">
                <a16:creationId xmlns:a16="http://schemas.microsoft.com/office/drawing/2014/main" id="{7CDEA8BE-8588-4C79-ADFA-AFA497FE9F4F}"/>
              </a:ext>
            </a:extLst>
          </p:cNvPr>
          <p:cNvSpPr>
            <a:spLocks noGrp="1"/>
          </p:cNvSpPr>
          <p:nvPr>
            <p:ph type="body" sz="quarter" idx="13"/>
          </p:nvPr>
        </p:nvSpPr>
        <p:spPr/>
        <p:txBody>
          <a:bodyPr/>
          <a:lstStyle/>
          <a:p>
            <a:r>
              <a:rPr lang="en-US"/>
              <a:t>Always encrypted</a:t>
            </a:r>
          </a:p>
          <a:p>
            <a:r>
              <a:rPr lang="en-US"/>
              <a:t>Transparent data encryption</a:t>
            </a:r>
          </a:p>
          <a:p>
            <a:r>
              <a:rPr lang="en-ZA"/>
              <a:t>V</a:t>
            </a:r>
            <a:r>
              <a:rPr lang="en-US"/>
              <a:t>ulnerability Assessment</a:t>
            </a:r>
          </a:p>
          <a:p>
            <a:r>
              <a:rPr lang="en-ZA"/>
              <a:t>I</a:t>
            </a:r>
            <a:r>
              <a:rPr lang="en-US"/>
              <a:t>nformation Protection </a:t>
            </a:r>
          </a:p>
          <a:p>
            <a:r>
              <a:rPr lang="en-US"/>
              <a:t>Row-level security</a:t>
            </a:r>
          </a:p>
          <a:p>
            <a:r>
              <a:rPr lang="en-US"/>
              <a:t>Dynamic data masking</a:t>
            </a:r>
          </a:p>
          <a:p>
            <a:r>
              <a:rPr lang="en-US"/>
              <a:t>Threat detection</a:t>
            </a:r>
          </a:p>
          <a:p>
            <a:r>
              <a:rPr lang="en-US"/>
              <a:t>Auditing and compliance</a:t>
            </a:r>
          </a:p>
        </p:txBody>
      </p:sp>
    </p:spTree>
    <p:extLst>
      <p:ext uri="{BB962C8B-B14F-4D97-AF65-F5344CB8AC3E}">
        <p14:creationId xmlns:p14="http://schemas.microsoft.com/office/powerpoint/2010/main" val="28409049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Information Protection</a:t>
            </a:r>
          </a:p>
        </p:txBody>
      </p:sp>
      <p:sp>
        <p:nvSpPr>
          <p:cNvPr id="12" name="Rectangle 11"/>
          <p:cNvSpPr/>
          <p:nvPr/>
        </p:nvSpPr>
        <p:spPr>
          <a:xfrm>
            <a:off x="567927" y="2737753"/>
            <a:ext cx="1169916" cy="30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tIns="45713" rIns="91427" bIns="45713" rtlCol="0" anchor="ctr" anchorCtr="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372">
                <a:solidFill>
                  <a:schemeClr val="tx2"/>
                </a:solidFill>
                <a:latin typeface="+mj-lt"/>
              </a:rPr>
              <a:t>Discover</a:t>
            </a:r>
          </a:p>
        </p:txBody>
      </p:sp>
      <p:sp>
        <p:nvSpPr>
          <p:cNvPr id="14" name="Rectangle 13"/>
          <p:cNvSpPr/>
          <p:nvPr/>
        </p:nvSpPr>
        <p:spPr>
          <a:xfrm>
            <a:off x="763582" y="4422975"/>
            <a:ext cx="820561" cy="30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tIns="45713" rIns="91427" bIns="45713" rtlCol="0" anchor="ctr" anchorCtr="0">
            <a:spAutoFit/>
          </a:bodyPr>
          <a:lstStyle/>
          <a:p>
            <a:pPr marL="0" marR="0" lvl="0" indent="0" algn="ctr" defTabSz="914379" rtl="0" eaLnBrk="1" fontAlgn="auto" latinLnBrk="0" hangingPunct="1">
              <a:lnSpc>
                <a:spcPct val="100000"/>
              </a:lnSpc>
              <a:spcBef>
                <a:spcPts val="0"/>
              </a:spcBef>
              <a:spcAft>
                <a:spcPts val="0"/>
              </a:spcAft>
              <a:buClrTx/>
              <a:buSzTx/>
              <a:buFontTx/>
              <a:buNone/>
              <a:tabLst/>
              <a:defRPr/>
            </a:pPr>
            <a:r>
              <a:rPr lang="en-US" sz="1372">
                <a:solidFill>
                  <a:schemeClr val="tx2"/>
                </a:solidFill>
                <a:latin typeface="+mj-lt"/>
              </a:rPr>
              <a:t>Classify</a:t>
            </a:r>
          </a:p>
        </p:txBody>
      </p:sp>
      <p:sp>
        <p:nvSpPr>
          <p:cNvPr id="53" name="Rectangle 52">
            <a:extLst>
              <a:ext uri="{FF2B5EF4-FFF2-40B4-BE49-F238E27FC236}">
                <a16:creationId xmlns:a16="http://schemas.microsoft.com/office/drawing/2014/main" id="{7552925A-AEC9-4E97-A85E-F7FFB22D13A7}"/>
              </a:ext>
            </a:extLst>
          </p:cNvPr>
          <p:cNvSpPr/>
          <p:nvPr/>
        </p:nvSpPr>
        <p:spPr>
          <a:xfrm>
            <a:off x="763582" y="6108727"/>
            <a:ext cx="820561" cy="303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tIns="45713" rIns="91427" bIns="45713" rtlCol="0" anchor="ctr" anchorCtr="0">
            <a:spAutoFit/>
          </a:bodyPr>
          <a:lstStyle/>
          <a:p>
            <a:pPr marL="0" marR="0" lvl="0" indent="0" algn="ctr" defTabSz="914379" rtl="0" eaLnBrk="1" fontAlgn="auto" latinLnBrk="0" hangingPunct="1">
              <a:lnSpc>
                <a:spcPct val="100000"/>
              </a:lnSpc>
              <a:spcBef>
                <a:spcPts val="0"/>
              </a:spcBef>
              <a:spcAft>
                <a:spcPts val="0"/>
              </a:spcAft>
              <a:buClrTx/>
              <a:buSzTx/>
              <a:buFontTx/>
              <a:buNone/>
              <a:tabLst/>
              <a:defRPr/>
            </a:pPr>
            <a:r>
              <a:rPr lang="en-US" sz="1372">
                <a:solidFill>
                  <a:schemeClr val="tx2"/>
                </a:solidFill>
                <a:latin typeface="+mj-lt"/>
              </a:rPr>
              <a:t>Label</a:t>
            </a:r>
          </a:p>
        </p:txBody>
      </p:sp>
      <p:sp>
        <p:nvSpPr>
          <p:cNvPr id="7" name="TextBox 6">
            <a:extLst>
              <a:ext uri="{FF2B5EF4-FFF2-40B4-BE49-F238E27FC236}">
                <a16:creationId xmlns:a16="http://schemas.microsoft.com/office/drawing/2014/main" id="{1A132CAB-063B-4386-85FF-D391D4EA853B}"/>
              </a:ext>
            </a:extLst>
          </p:cNvPr>
          <p:cNvSpPr txBox="1"/>
          <p:nvPr/>
        </p:nvSpPr>
        <p:spPr>
          <a:xfrm>
            <a:off x="2371876" y="1880588"/>
            <a:ext cx="9607657" cy="3894636"/>
          </a:xfrm>
          <a:prstGeom prst="rect">
            <a:avLst/>
          </a:prstGeom>
          <a:noFill/>
        </p:spPr>
        <p:txBody>
          <a:bodyPr wrap="square" lIns="89642" tIns="44821" rIns="89642" bIns="44821"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Will be integrated into the Microsoft Information Protection framework</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Protects data and moves across database boundaries in your organization </a:t>
            </a: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Automatic Data Discovery and recommendations to classify sensitive data</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Each column associated with a sensitivity label and label type</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Manual classification on data can also be added </a:t>
            </a: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Column label persisted as column metadata as new classification attributes in SQL Engine </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Export classification information to Excel report for internal or external auditing purposes </a:t>
            </a: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Once a column is labeled it can be used for auditing and protection purposes </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All labeled columns will be fully audited at run time for any queries that access them </a:t>
            </a:r>
          </a:p>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panose="020B0502040204020203" pitchFamily="34" charset="0"/>
                <a:ea typeface="+mn-ea"/>
                <a:cs typeface="Segoe UI" panose="020B0502040204020203" pitchFamily="34" charset="0"/>
              </a:rPr>
              <a:t>Auditing will monitor which users access sensitive data and how much sensitive data they access</a:t>
            </a:r>
          </a:p>
        </p:txBody>
      </p:sp>
      <p:grpSp>
        <p:nvGrpSpPr>
          <p:cNvPr id="5" name="Group 4">
            <a:extLst>
              <a:ext uri="{FF2B5EF4-FFF2-40B4-BE49-F238E27FC236}">
                <a16:creationId xmlns:a16="http://schemas.microsoft.com/office/drawing/2014/main" id="{3C859333-A44B-4686-B129-FDB388FDD7B0}"/>
              </a:ext>
            </a:extLst>
          </p:cNvPr>
          <p:cNvGrpSpPr/>
          <p:nvPr/>
        </p:nvGrpSpPr>
        <p:grpSpPr>
          <a:xfrm>
            <a:off x="652956" y="1600200"/>
            <a:ext cx="1037453" cy="1189170"/>
            <a:chOff x="70455" y="1160010"/>
            <a:chExt cx="1146541" cy="1314211"/>
          </a:xfrm>
        </p:grpSpPr>
        <p:grpSp>
          <p:nvGrpSpPr>
            <p:cNvPr id="65" name="Group 64">
              <a:extLst>
                <a:ext uri="{FF2B5EF4-FFF2-40B4-BE49-F238E27FC236}">
                  <a16:creationId xmlns:a16="http://schemas.microsoft.com/office/drawing/2014/main" id="{0A5D734C-6E09-48E8-A09D-A86D682803A2}"/>
                </a:ext>
              </a:extLst>
            </p:cNvPr>
            <p:cNvGrpSpPr/>
            <p:nvPr/>
          </p:nvGrpSpPr>
          <p:grpSpPr>
            <a:xfrm>
              <a:off x="70455" y="1160010"/>
              <a:ext cx="1146541" cy="1029977"/>
              <a:chOff x="7771092" y="4169735"/>
              <a:chExt cx="875142" cy="786170"/>
            </a:xfrm>
          </p:grpSpPr>
          <p:sp>
            <p:nvSpPr>
              <p:cNvPr id="66" name="Rectangle 65">
                <a:extLst>
                  <a:ext uri="{FF2B5EF4-FFF2-40B4-BE49-F238E27FC236}">
                    <a16:creationId xmlns:a16="http://schemas.microsoft.com/office/drawing/2014/main" id="{97D3B3A6-5200-4418-BA03-B4CE03C773C9}"/>
                  </a:ext>
                </a:extLst>
              </p:cNvPr>
              <p:cNvSpPr/>
              <p:nvPr/>
            </p:nvSpPr>
            <p:spPr bwMode="auto">
              <a:xfrm>
                <a:off x="7771092" y="4169735"/>
                <a:ext cx="875142" cy="786170"/>
              </a:xfrm>
              <a:prstGeom prst="rect">
                <a:avLst/>
              </a:prstGeom>
              <a:solidFill>
                <a:srgbClr val="50E6FF">
                  <a:lumMod val="60000"/>
                  <a:lumOff val="40000"/>
                </a:srgbClr>
              </a:soli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20">
                <a:extLst>
                  <a:ext uri="{FF2B5EF4-FFF2-40B4-BE49-F238E27FC236}">
                    <a16:creationId xmlns:a16="http://schemas.microsoft.com/office/drawing/2014/main" id="{75F5737A-786A-4527-A835-0F2CE80ECEF8}"/>
                  </a:ext>
                </a:extLst>
              </p:cNvPr>
              <p:cNvGrpSpPr>
                <a:grpSpLocks noChangeAspect="1"/>
              </p:cNvGrpSpPr>
              <p:nvPr/>
            </p:nvGrpSpPr>
            <p:grpSpPr bwMode="auto">
              <a:xfrm>
                <a:off x="7885262" y="4290522"/>
                <a:ext cx="636599" cy="557250"/>
                <a:chOff x="3764" y="3313"/>
                <a:chExt cx="353" cy="309"/>
              </a:xfrm>
            </p:grpSpPr>
            <p:sp>
              <p:nvSpPr>
                <p:cNvPr id="73" name="Freeform 21">
                  <a:extLst>
                    <a:ext uri="{FF2B5EF4-FFF2-40B4-BE49-F238E27FC236}">
                      <a16:creationId xmlns:a16="http://schemas.microsoft.com/office/drawing/2014/main" id="{E90EA6D5-D526-4BED-9975-EDAB33495D92}"/>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 name="Freeform 22">
                  <a:extLst>
                    <a:ext uri="{FF2B5EF4-FFF2-40B4-BE49-F238E27FC236}">
                      <a16:creationId xmlns:a16="http://schemas.microsoft.com/office/drawing/2014/main" id="{FDA48AFD-BD70-4DF9-8DC7-3D9C6C863C5D}"/>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 name="Freeform 23">
                  <a:extLst>
                    <a:ext uri="{FF2B5EF4-FFF2-40B4-BE49-F238E27FC236}">
                      <a16:creationId xmlns:a16="http://schemas.microsoft.com/office/drawing/2014/main" id="{81F8B995-9EE8-4224-A738-DB088291035F}"/>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6" name="Freeform 24">
                  <a:extLst>
                    <a:ext uri="{FF2B5EF4-FFF2-40B4-BE49-F238E27FC236}">
                      <a16:creationId xmlns:a16="http://schemas.microsoft.com/office/drawing/2014/main" id="{6AC98A38-49F1-416F-B957-170FD2A9751A}"/>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7" name="Freeform 25">
                  <a:extLst>
                    <a:ext uri="{FF2B5EF4-FFF2-40B4-BE49-F238E27FC236}">
                      <a16:creationId xmlns:a16="http://schemas.microsoft.com/office/drawing/2014/main" id="{F31F5953-8E09-49A9-A783-A54CA60D8DC7}"/>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8" name="Freeform 26">
                  <a:extLst>
                    <a:ext uri="{FF2B5EF4-FFF2-40B4-BE49-F238E27FC236}">
                      <a16:creationId xmlns:a16="http://schemas.microsoft.com/office/drawing/2014/main" id="{35639047-05C6-4541-97C9-92838F0FE841}"/>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9" name="Freeform 27">
                  <a:extLst>
                    <a:ext uri="{FF2B5EF4-FFF2-40B4-BE49-F238E27FC236}">
                      <a16:creationId xmlns:a16="http://schemas.microsoft.com/office/drawing/2014/main" id="{1BCD02D6-2E45-4E6E-9549-5182F374E7C0}"/>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0" name="Freeform 28">
                  <a:extLst>
                    <a:ext uri="{FF2B5EF4-FFF2-40B4-BE49-F238E27FC236}">
                      <a16:creationId xmlns:a16="http://schemas.microsoft.com/office/drawing/2014/main" id="{CD0A9C78-E103-43ED-84A8-C61710D87889}"/>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1" name="Freeform 29">
                  <a:extLst>
                    <a:ext uri="{FF2B5EF4-FFF2-40B4-BE49-F238E27FC236}">
                      <a16:creationId xmlns:a16="http://schemas.microsoft.com/office/drawing/2014/main" id="{109146BD-CEE7-48BA-AFE8-0DBEB8B34D88}"/>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2" name="Freeform 30">
                  <a:extLst>
                    <a:ext uri="{FF2B5EF4-FFF2-40B4-BE49-F238E27FC236}">
                      <a16:creationId xmlns:a16="http://schemas.microsoft.com/office/drawing/2014/main" id="{70407305-4999-45AC-9367-CCE995A39C7B}"/>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3" name="Freeform 31">
                  <a:extLst>
                    <a:ext uri="{FF2B5EF4-FFF2-40B4-BE49-F238E27FC236}">
                      <a16:creationId xmlns:a16="http://schemas.microsoft.com/office/drawing/2014/main" id="{3E374798-CB0C-48D1-A4DD-8192D790AD3C}"/>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4" name="Freeform 32">
                  <a:extLst>
                    <a:ext uri="{FF2B5EF4-FFF2-40B4-BE49-F238E27FC236}">
                      <a16:creationId xmlns:a16="http://schemas.microsoft.com/office/drawing/2014/main" id="{A7DE2429-8FAB-4128-9AAF-D3527DE4B830}"/>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5" name="Freeform 33">
                  <a:extLst>
                    <a:ext uri="{FF2B5EF4-FFF2-40B4-BE49-F238E27FC236}">
                      <a16:creationId xmlns:a16="http://schemas.microsoft.com/office/drawing/2014/main" id="{E5BDDA9A-2373-419E-9193-19A4DBBCE06B}"/>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6" name="Freeform 34">
                  <a:extLst>
                    <a:ext uri="{FF2B5EF4-FFF2-40B4-BE49-F238E27FC236}">
                      <a16:creationId xmlns:a16="http://schemas.microsoft.com/office/drawing/2014/main" id="{52529704-79E8-4737-A3E3-59D78C602A99}"/>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7" name="Freeform 35">
                  <a:extLst>
                    <a:ext uri="{FF2B5EF4-FFF2-40B4-BE49-F238E27FC236}">
                      <a16:creationId xmlns:a16="http://schemas.microsoft.com/office/drawing/2014/main" id="{E62949B2-1AC2-4869-98BC-04D88073209F}"/>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8" name="Freeform 36">
                  <a:extLst>
                    <a:ext uri="{FF2B5EF4-FFF2-40B4-BE49-F238E27FC236}">
                      <a16:creationId xmlns:a16="http://schemas.microsoft.com/office/drawing/2014/main" id="{22A4336D-BC5E-4194-B3BD-1F9779FF4CB7}"/>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89" name="Freeform 37">
                  <a:extLst>
                    <a:ext uri="{FF2B5EF4-FFF2-40B4-BE49-F238E27FC236}">
                      <a16:creationId xmlns:a16="http://schemas.microsoft.com/office/drawing/2014/main" id="{95218F68-63D3-4DA5-BCF8-D7A1BB424E4B}"/>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0" name="Freeform 38">
                  <a:extLst>
                    <a:ext uri="{FF2B5EF4-FFF2-40B4-BE49-F238E27FC236}">
                      <a16:creationId xmlns:a16="http://schemas.microsoft.com/office/drawing/2014/main" id="{831D2DC9-9F00-42C0-8ED9-7206D3BFF87D}"/>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28575" cap="flat">
                  <a:solidFill>
                    <a:srgbClr val="0078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grpSp>
          <p:nvGrpSpPr>
            <p:cNvPr id="91" name="Light_Bulb">
              <a:extLst>
                <a:ext uri="{FF2B5EF4-FFF2-40B4-BE49-F238E27FC236}">
                  <a16:creationId xmlns:a16="http://schemas.microsoft.com/office/drawing/2014/main" id="{331659D2-E103-44B8-909F-991598CEB949}"/>
                </a:ext>
              </a:extLst>
            </p:cNvPr>
            <p:cNvGrpSpPr/>
            <p:nvPr/>
          </p:nvGrpSpPr>
          <p:grpSpPr>
            <a:xfrm>
              <a:off x="405371" y="1734080"/>
              <a:ext cx="476709" cy="740141"/>
              <a:chOff x="2026142" y="1624779"/>
              <a:chExt cx="497505" cy="772427"/>
            </a:xfrm>
          </p:grpSpPr>
          <p:sp>
            <p:nvSpPr>
              <p:cNvPr id="92" name="Freeform: Shape 91">
                <a:extLst>
                  <a:ext uri="{FF2B5EF4-FFF2-40B4-BE49-F238E27FC236}">
                    <a16:creationId xmlns:a16="http://schemas.microsoft.com/office/drawing/2014/main" id="{EF43116E-5EBE-460E-9CE7-3BF33FFD8C48}"/>
                  </a:ext>
                </a:extLst>
              </p:cNvPr>
              <p:cNvSpPr/>
              <p:nvPr/>
            </p:nvSpPr>
            <p:spPr>
              <a:xfrm>
                <a:off x="2026142" y="1624779"/>
                <a:ext cx="497505" cy="597005"/>
              </a:xfrm>
              <a:custGeom>
                <a:avLst/>
                <a:gdLst/>
                <a:ahLst/>
                <a:cxnLst/>
                <a:rect l="0" t="0" r="0" b="0"/>
                <a:pathLst>
                  <a:path w="497504" h="597005">
                    <a:moveTo>
                      <a:pt x="499595" y="253364"/>
                    </a:moveTo>
                    <a:cubicBezTo>
                      <a:pt x="499595" y="111852"/>
                      <a:pt x="379088" y="-2021"/>
                      <a:pt x="235365" y="9034"/>
                    </a:cubicBezTo>
                    <a:cubicBezTo>
                      <a:pt x="113752" y="17879"/>
                      <a:pt x="15357" y="117380"/>
                      <a:pt x="8724" y="240097"/>
                    </a:cubicBezTo>
                    <a:cubicBezTo>
                      <a:pt x="4301" y="315276"/>
                      <a:pt x="34152" y="382715"/>
                      <a:pt x="83902" y="430255"/>
                    </a:cubicBezTo>
                    <a:cubicBezTo>
                      <a:pt x="128125" y="472266"/>
                      <a:pt x="151342" y="531967"/>
                      <a:pt x="151342" y="592773"/>
                    </a:cubicBezTo>
                    <a:lnTo>
                      <a:pt x="151342" y="597195"/>
                    </a:lnTo>
                    <a:lnTo>
                      <a:pt x="358082" y="597195"/>
                    </a:lnTo>
                    <a:lnTo>
                      <a:pt x="358082" y="592773"/>
                    </a:lnTo>
                    <a:cubicBezTo>
                      <a:pt x="358082" y="530861"/>
                      <a:pt x="384616" y="471160"/>
                      <a:pt x="428839" y="428043"/>
                    </a:cubicBezTo>
                    <a:cubicBezTo>
                      <a:pt x="471956" y="382715"/>
                      <a:pt x="499595" y="320804"/>
                      <a:pt x="499595" y="253364"/>
                    </a:cubicBezTo>
                    <a:close/>
                  </a:path>
                </a:pathLst>
              </a:custGeom>
              <a:solidFill>
                <a:srgbClr val="0078D4"/>
              </a:solidFill>
              <a:ln w="9525" cap="flat">
                <a:noFill/>
                <a:prstDash val="solid"/>
                <a:miter/>
              </a:ln>
            </p:spPr>
            <p:txBody>
              <a:bodyPr/>
              <a:lstStyle/>
              <a:p>
                <a:endParaRPr lang="en-US"/>
              </a:p>
            </p:txBody>
          </p:sp>
          <p:sp>
            <p:nvSpPr>
              <p:cNvPr id="93" name="Freeform: Shape 92">
                <a:extLst>
                  <a:ext uri="{FF2B5EF4-FFF2-40B4-BE49-F238E27FC236}">
                    <a16:creationId xmlns:a16="http://schemas.microsoft.com/office/drawing/2014/main" id="{A8CA7127-1B32-458F-ADAB-D4171EAD6341}"/>
                  </a:ext>
                </a:extLst>
              </p:cNvPr>
              <p:cNvSpPr/>
              <p:nvPr/>
            </p:nvSpPr>
            <p:spPr>
              <a:xfrm>
                <a:off x="2142659" y="1811257"/>
                <a:ext cx="121612" cy="475393"/>
              </a:xfrm>
              <a:custGeom>
                <a:avLst/>
                <a:gdLst/>
                <a:ahLst/>
                <a:cxnLst/>
                <a:rect l="0" t="0" r="0" b="0"/>
                <a:pathLst>
                  <a:path w="121612" h="475393">
                    <a:moveTo>
                      <a:pt x="105582" y="118848"/>
                    </a:moveTo>
                    <a:lnTo>
                      <a:pt x="104476" y="100054"/>
                    </a:lnTo>
                    <a:cubicBezTo>
                      <a:pt x="104476" y="100054"/>
                      <a:pt x="104476" y="100054"/>
                      <a:pt x="104476" y="100054"/>
                    </a:cubicBezTo>
                    <a:lnTo>
                      <a:pt x="103370" y="55831"/>
                    </a:lnTo>
                    <a:cubicBezTo>
                      <a:pt x="103370" y="30403"/>
                      <a:pt x="82365" y="8292"/>
                      <a:pt x="55831" y="8292"/>
                    </a:cubicBezTo>
                    <a:cubicBezTo>
                      <a:pt x="30403" y="8292"/>
                      <a:pt x="8292" y="29297"/>
                      <a:pt x="8292" y="55831"/>
                    </a:cubicBezTo>
                    <a:lnTo>
                      <a:pt x="8292" y="58042"/>
                    </a:lnTo>
                    <a:cubicBezTo>
                      <a:pt x="8292" y="76837"/>
                      <a:pt x="19347" y="94526"/>
                      <a:pt x="37036" y="101159"/>
                    </a:cubicBezTo>
                    <a:lnTo>
                      <a:pt x="38142" y="101159"/>
                    </a:lnTo>
                    <a:cubicBezTo>
                      <a:pt x="53620" y="107793"/>
                      <a:pt x="69098" y="112215"/>
                      <a:pt x="84576" y="115532"/>
                    </a:cubicBezTo>
                    <a:lnTo>
                      <a:pt x="96737" y="470418"/>
                    </a:lnTo>
                    <a:lnTo>
                      <a:pt x="115532" y="469312"/>
                    </a:lnTo>
                    <a:lnTo>
                      <a:pt x="105582" y="118848"/>
                    </a:lnTo>
                    <a:cubicBezTo>
                      <a:pt x="105582" y="118848"/>
                      <a:pt x="105582" y="118848"/>
                      <a:pt x="105582" y="118848"/>
                    </a:cubicBezTo>
                    <a:close/>
                    <a:moveTo>
                      <a:pt x="46987" y="84576"/>
                    </a:moveTo>
                    <a:lnTo>
                      <a:pt x="45881" y="84576"/>
                    </a:lnTo>
                    <a:cubicBezTo>
                      <a:pt x="34825" y="80153"/>
                      <a:pt x="28192" y="70203"/>
                      <a:pt x="28192" y="59148"/>
                    </a:cubicBezTo>
                    <a:lnTo>
                      <a:pt x="28192" y="56937"/>
                    </a:lnTo>
                    <a:cubicBezTo>
                      <a:pt x="28192" y="41459"/>
                      <a:pt x="40353" y="29297"/>
                      <a:pt x="55831" y="29297"/>
                    </a:cubicBezTo>
                    <a:cubicBezTo>
                      <a:pt x="71309" y="29297"/>
                      <a:pt x="83470" y="41459"/>
                      <a:pt x="83470" y="58042"/>
                    </a:cubicBezTo>
                    <a:lnTo>
                      <a:pt x="84576" y="98948"/>
                    </a:lnTo>
                    <a:cubicBezTo>
                      <a:pt x="72415" y="93420"/>
                      <a:pt x="59148" y="88998"/>
                      <a:pt x="46987" y="84576"/>
                    </a:cubicBezTo>
                    <a:close/>
                  </a:path>
                </a:pathLst>
              </a:custGeom>
              <a:solidFill>
                <a:schemeClr val="bg1"/>
              </a:solidFill>
              <a:ln w="9525" cap="flat">
                <a:noFill/>
                <a:prstDash val="solid"/>
                <a:miter/>
              </a:ln>
            </p:spPr>
            <p:txBody>
              <a:bodyPr/>
              <a:lstStyle/>
              <a:p>
                <a:endParaRPr lang="en-US"/>
              </a:p>
            </p:txBody>
          </p:sp>
          <p:sp>
            <p:nvSpPr>
              <p:cNvPr id="94" name="Freeform: Shape 93">
                <a:extLst>
                  <a:ext uri="{FF2B5EF4-FFF2-40B4-BE49-F238E27FC236}">
                    <a16:creationId xmlns:a16="http://schemas.microsoft.com/office/drawing/2014/main" id="{4A08E97B-0946-487A-A2B1-15C029A29273}"/>
                  </a:ext>
                </a:extLst>
              </p:cNvPr>
              <p:cNvSpPr/>
              <p:nvPr/>
            </p:nvSpPr>
            <p:spPr>
              <a:xfrm>
                <a:off x="2253215" y="1811257"/>
                <a:ext cx="154779" cy="475393"/>
              </a:xfrm>
              <a:custGeom>
                <a:avLst/>
                <a:gdLst/>
                <a:ahLst/>
                <a:cxnLst/>
                <a:rect l="0" t="0" r="0" b="0"/>
                <a:pathLst>
                  <a:path w="154779" h="475393">
                    <a:moveTo>
                      <a:pt x="108898" y="8292"/>
                    </a:moveTo>
                    <a:lnTo>
                      <a:pt x="108898" y="8292"/>
                    </a:lnTo>
                    <a:cubicBezTo>
                      <a:pt x="82365" y="8292"/>
                      <a:pt x="61359" y="29297"/>
                      <a:pt x="61359" y="54725"/>
                    </a:cubicBezTo>
                    <a:lnTo>
                      <a:pt x="60253" y="98948"/>
                    </a:lnTo>
                    <a:cubicBezTo>
                      <a:pt x="42564" y="101159"/>
                      <a:pt x="25981" y="101159"/>
                      <a:pt x="8292" y="100054"/>
                    </a:cubicBezTo>
                    <a:lnTo>
                      <a:pt x="9397" y="118848"/>
                    </a:lnTo>
                    <a:cubicBezTo>
                      <a:pt x="25981" y="119954"/>
                      <a:pt x="43670" y="119954"/>
                      <a:pt x="60253" y="117743"/>
                    </a:cubicBezTo>
                    <a:lnTo>
                      <a:pt x="46987" y="470418"/>
                    </a:lnTo>
                    <a:lnTo>
                      <a:pt x="65781" y="471524"/>
                    </a:lnTo>
                    <a:lnTo>
                      <a:pt x="77942" y="116637"/>
                    </a:lnTo>
                    <a:lnTo>
                      <a:pt x="79048" y="96737"/>
                    </a:lnTo>
                    <a:lnTo>
                      <a:pt x="80154" y="55831"/>
                    </a:lnTo>
                    <a:cubicBezTo>
                      <a:pt x="80154" y="40353"/>
                      <a:pt x="92315" y="28192"/>
                      <a:pt x="107793" y="28192"/>
                    </a:cubicBezTo>
                    <a:lnTo>
                      <a:pt x="108898" y="28192"/>
                    </a:lnTo>
                    <a:cubicBezTo>
                      <a:pt x="124376" y="28192"/>
                      <a:pt x="136537" y="40353"/>
                      <a:pt x="136537" y="55831"/>
                    </a:cubicBezTo>
                    <a:lnTo>
                      <a:pt x="136537" y="58042"/>
                    </a:lnTo>
                    <a:cubicBezTo>
                      <a:pt x="136537" y="69098"/>
                      <a:pt x="129904" y="79048"/>
                      <a:pt x="118848" y="83470"/>
                    </a:cubicBezTo>
                    <a:cubicBezTo>
                      <a:pt x="111109" y="86787"/>
                      <a:pt x="102265" y="90104"/>
                      <a:pt x="93420" y="92315"/>
                    </a:cubicBezTo>
                    <a:lnTo>
                      <a:pt x="92315" y="112215"/>
                    </a:lnTo>
                    <a:cubicBezTo>
                      <a:pt x="103370" y="108898"/>
                      <a:pt x="114426" y="105581"/>
                      <a:pt x="125482" y="101159"/>
                    </a:cubicBezTo>
                    <a:cubicBezTo>
                      <a:pt x="143171" y="93420"/>
                      <a:pt x="154226" y="76837"/>
                      <a:pt x="154226" y="58042"/>
                    </a:cubicBezTo>
                    <a:lnTo>
                      <a:pt x="154226" y="55831"/>
                    </a:lnTo>
                    <a:cubicBezTo>
                      <a:pt x="156438" y="29297"/>
                      <a:pt x="135432" y="8292"/>
                      <a:pt x="108898" y="8292"/>
                    </a:cubicBezTo>
                    <a:close/>
                  </a:path>
                </a:pathLst>
              </a:custGeom>
              <a:solidFill>
                <a:schemeClr val="bg1"/>
              </a:solidFill>
              <a:ln w="9525" cap="flat">
                <a:noFill/>
                <a:prstDash val="solid"/>
                <a:miter/>
              </a:ln>
            </p:spPr>
            <p:txBody>
              <a:bodyPr/>
              <a:lstStyle/>
              <a:p>
                <a:endParaRPr lang="en-US"/>
              </a:p>
            </p:txBody>
          </p:sp>
          <p:sp>
            <p:nvSpPr>
              <p:cNvPr id="95" name="Freeform: Shape 94">
                <a:extLst>
                  <a:ext uri="{FF2B5EF4-FFF2-40B4-BE49-F238E27FC236}">
                    <a16:creationId xmlns:a16="http://schemas.microsoft.com/office/drawing/2014/main" id="{DB52AC8D-B5C7-4EB1-BD6D-FAD025D99978}"/>
                  </a:ext>
                </a:extLst>
              </p:cNvPr>
              <p:cNvSpPr/>
              <p:nvPr/>
            </p:nvSpPr>
            <p:spPr>
              <a:xfrm>
                <a:off x="2169192" y="2209260"/>
                <a:ext cx="221113" cy="187946"/>
              </a:xfrm>
              <a:custGeom>
                <a:avLst/>
                <a:gdLst/>
                <a:ahLst/>
                <a:cxnLst/>
                <a:rect l="0" t="0" r="0" b="0"/>
                <a:pathLst>
                  <a:path w="221113" h="187946">
                    <a:moveTo>
                      <a:pt x="8292" y="8292"/>
                    </a:moveTo>
                    <a:lnTo>
                      <a:pt x="8292" y="125482"/>
                    </a:lnTo>
                    <a:cubicBezTo>
                      <a:pt x="8292" y="142065"/>
                      <a:pt x="21559" y="156438"/>
                      <a:pt x="39248" y="156438"/>
                    </a:cubicBezTo>
                    <a:lnTo>
                      <a:pt x="81259" y="156438"/>
                    </a:lnTo>
                    <a:lnTo>
                      <a:pt x="81259" y="182971"/>
                    </a:lnTo>
                    <a:lnTo>
                      <a:pt x="144276" y="182971"/>
                    </a:lnTo>
                    <a:lnTo>
                      <a:pt x="144276" y="156438"/>
                    </a:lnTo>
                    <a:lnTo>
                      <a:pt x="186288" y="156438"/>
                    </a:lnTo>
                    <a:cubicBezTo>
                      <a:pt x="202871" y="156438"/>
                      <a:pt x="217244" y="143171"/>
                      <a:pt x="217244" y="125482"/>
                    </a:cubicBezTo>
                    <a:lnTo>
                      <a:pt x="217244" y="8292"/>
                    </a:lnTo>
                    <a:lnTo>
                      <a:pt x="8292" y="8292"/>
                    </a:lnTo>
                    <a:close/>
                  </a:path>
                </a:pathLst>
              </a:custGeom>
              <a:solidFill>
                <a:srgbClr val="59B4D9"/>
              </a:solidFill>
              <a:ln w="9525" cap="flat">
                <a:noFill/>
                <a:prstDash val="solid"/>
                <a:miter/>
              </a:ln>
            </p:spPr>
            <p:txBody>
              <a:bodyPr/>
              <a:lstStyle/>
              <a:p>
                <a:endParaRPr lang="en-US"/>
              </a:p>
            </p:txBody>
          </p:sp>
          <p:sp>
            <p:nvSpPr>
              <p:cNvPr id="96" name="Freeform: Shape 95">
                <a:extLst>
                  <a:ext uri="{FF2B5EF4-FFF2-40B4-BE49-F238E27FC236}">
                    <a16:creationId xmlns:a16="http://schemas.microsoft.com/office/drawing/2014/main" id="{57034429-BAEE-4B66-9CCC-B4E001F842C8}"/>
                  </a:ext>
                </a:extLst>
              </p:cNvPr>
              <p:cNvSpPr/>
              <p:nvPr/>
            </p:nvSpPr>
            <p:spPr>
              <a:xfrm>
                <a:off x="2169192" y="2242427"/>
                <a:ext cx="176891" cy="33167"/>
              </a:xfrm>
              <a:custGeom>
                <a:avLst/>
                <a:gdLst/>
                <a:ahLst/>
                <a:cxnLst/>
                <a:rect l="0" t="0" r="0" b="0"/>
                <a:pathLst>
                  <a:path w="176890" h="33166">
                    <a:moveTo>
                      <a:pt x="8292" y="8292"/>
                    </a:moveTo>
                    <a:lnTo>
                      <a:pt x="173021" y="8292"/>
                    </a:lnTo>
                    <a:lnTo>
                      <a:pt x="173021" y="31509"/>
                    </a:lnTo>
                    <a:lnTo>
                      <a:pt x="8292" y="31509"/>
                    </a:lnTo>
                    <a:close/>
                  </a:path>
                </a:pathLst>
              </a:custGeom>
              <a:solidFill>
                <a:srgbClr val="0078D4"/>
              </a:solidFill>
              <a:ln w="9525" cap="flat">
                <a:noFill/>
                <a:prstDash val="solid"/>
                <a:miter/>
              </a:ln>
            </p:spPr>
            <p:txBody>
              <a:bodyPr/>
              <a:lstStyle/>
              <a:p>
                <a:endParaRPr lang="en-US"/>
              </a:p>
            </p:txBody>
          </p:sp>
          <p:sp>
            <p:nvSpPr>
              <p:cNvPr id="97" name="Freeform: Shape 96">
                <a:extLst>
                  <a:ext uri="{FF2B5EF4-FFF2-40B4-BE49-F238E27FC236}">
                    <a16:creationId xmlns:a16="http://schemas.microsoft.com/office/drawing/2014/main" id="{C7AE7A75-DB28-4BEF-B9D6-A02F2140687E}"/>
                  </a:ext>
                </a:extLst>
              </p:cNvPr>
              <p:cNvSpPr/>
              <p:nvPr/>
            </p:nvSpPr>
            <p:spPr>
              <a:xfrm>
                <a:off x="2169192" y="2294389"/>
                <a:ext cx="176891" cy="33167"/>
              </a:xfrm>
              <a:custGeom>
                <a:avLst/>
                <a:gdLst/>
                <a:ahLst/>
                <a:cxnLst/>
                <a:rect l="0" t="0" r="0" b="0"/>
                <a:pathLst>
                  <a:path w="176890" h="33166">
                    <a:moveTo>
                      <a:pt x="8292" y="8292"/>
                    </a:moveTo>
                    <a:lnTo>
                      <a:pt x="173021" y="8292"/>
                    </a:lnTo>
                    <a:lnTo>
                      <a:pt x="173021" y="31509"/>
                    </a:lnTo>
                    <a:lnTo>
                      <a:pt x="8292" y="31509"/>
                    </a:lnTo>
                    <a:close/>
                  </a:path>
                </a:pathLst>
              </a:custGeom>
              <a:solidFill>
                <a:srgbClr val="0078D4"/>
              </a:solidFill>
              <a:ln w="9525" cap="flat">
                <a:noFill/>
                <a:prstDash val="solid"/>
                <a:miter/>
              </a:ln>
            </p:spPr>
            <p:txBody>
              <a:bodyPr/>
              <a:lstStyle/>
              <a:p>
                <a:endParaRPr lang="en-US"/>
              </a:p>
            </p:txBody>
          </p:sp>
        </p:grpSp>
      </p:grpSp>
      <p:grpSp>
        <p:nvGrpSpPr>
          <p:cNvPr id="6" name="Group 5">
            <a:extLst>
              <a:ext uri="{FF2B5EF4-FFF2-40B4-BE49-F238E27FC236}">
                <a16:creationId xmlns:a16="http://schemas.microsoft.com/office/drawing/2014/main" id="{03D58C05-3523-404C-BED7-54E1DEFEC3F5}"/>
              </a:ext>
            </a:extLst>
          </p:cNvPr>
          <p:cNvGrpSpPr/>
          <p:nvPr/>
        </p:nvGrpSpPr>
        <p:grpSpPr>
          <a:xfrm>
            <a:off x="622473" y="3440037"/>
            <a:ext cx="1169916" cy="926415"/>
            <a:chOff x="7876498" y="3670915"/>
            <a:chExt cx="1706768" cy="1351529"/>
          </a:xfrm>
        </p:grpSpPr>
        <p:grpSp>
          <p:nvGrpSpPr>
            <p:cNvPr id="107" name="Graphic 112" descr="webinar">
              <a:extLst>
                <a:ext uri="{FF2B5EF4-FFF2-40B4-BE49-F238E27FC236}">
                  <a16:creationId xmlns:a16="http://schemas.microsoft.com/office/drawing/2014/main" id="{2F0040FD-15AC-4F2B-844C-9E756FA8F9DE}"/>
                </a:ext>
              </a:extLst>
            </p:cNvPr>
            <p:cNvGrpSpPr/>
            <p:nvPr/>
          </p:nvGrpSpPr>
          <p:grpSpPr>
            <a:xfrm>
              <a:off x="7876498" y="3670915"/>
              <a:ext cx="1706768" cy="1351529"/>
              <a:chOff x="9150173" y="4887577"/>
              <a:chExt cx="416094" cy="329490"/>
            </a:xfrm>
          </p:grpSpPr>
          <p:sp>
            <p:nvSpPr>
              <p:cNvPr id="108" name="Freeform: Shape 107">
                <a:extLst>
                  <a:ext uri="{FF2B5EF4-FFF2-40B4-BE49-F238E27FC236}">
                    <a16:creationId xmlns:a16="http://schemas.microsoft.com/office/drawing/2014/main" id="{6DC0B8C5-A67A-4039-9DAF-5138102EFA17}"/>
                  </a:ext>
                </a:extLst>
              </p:cNvPr>
              <p:cNvSpPr/>
              <p:nvPr/>
            </p:nvSpPr>
            <p:spPr>
              <a:xfrm>
                <a:off x="9150173" y="4896330"/>
                <a:ext cx="416094" cy="320737"/>
              </a:xfrm>
              <a:custGeom>
                <a:avLst/>
                <a:gdLst>
                  <a:gd name="connsiteX0" fmla="*/ 1475 w 416093"/>
                  <a:gd name="connsiteY0" fmla="*/ 321865 h 320737"/>
                  <a:gd name="connsiteX1" fmla="*/ 417568 w 416093"/>
                  <a:gd name="connsiteY1" fmla="*/ 321865 h 320737"/>
                  <a:gd name="connsiteX2" fmla="*/ 417568 w 416093"/>
                  <a:gd name="connsiteY2" fmla="*/ 1475 h 320737"/>
                  <a:gd name="connsiteX3" fmla="*/ 1475 w 416093"/>
                  <a:gd name="connsiteY3" fmla="*/ 1475 h 320737"/>
                  <a:gd name="connsiteX4" fmla="*/ 1475 w 416093"/>
                  <a:gd name="connsiteY4" fmla="*/ 321865 h 320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93" h="320737">
                    <a:moveTo>
                      <a:pt x="1475" y="321865"/>
                    </a:moveTo>
                    <a:lnTo>
                      <a:pt x="417568" y="321865"/>
                    </a:lnTo>
                    <a:lnTo>
                      <a:pt x="417568" y="1475"/>
                    </a:lnTo>
                    <a:lnTo>
                      <a:pt x="1475" y="1475"/>
                    </a:lnTo>
                    <a:lnTo>
                      <a:pt x="1475" y="321865"/>
                    </a:lnTo>
                    <a:close/>
                  </a:path>
                </a:pathLst>
              </a:custGeom>
              <a:solidFill>
                <a:srgbClr val="0078D4"/>
              </a:solidFill>
              <a:ln w="4321"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3E7E172-56CC-420E-9964-554A45FFB854}"/>
                  </a:ext>
                </a:extLst>
              </p:cNvPr>
              <p:cNvSpPr/>
              <p:nvPr/>
            </p:nvSpPr>
            <p:spPr>
              <a:xfrm>
                <a:off x="9150173" y="4887577"/>
                <a:ext cx="416094" cy="43343"/>
              </a:xfrm>
              <a:custGeom>
                <a:avLst/>
                <a:gdLst>
                  <a:gd name="connsiteX0" fmla="*/ 1475 w 416093"/>
                  <a:gd name="connsiteY0" fmla="*/ 44836 h 43342"/>
                  <a:gd name="connsiteX1" fmla="*/ 417422 w 416093"/>
                  <a:gd name="connsiteY1" fmla="*/ 44836 h 43342"/>
                  <a:gd name="connsiteX2" fmla="*/ 417422 w 416093"/>
                  <a:gd name="connsiteY2" fmla="*/ 1475 h 43342"/>
                  <a:gd name="connsiteX3" fmla="*/ 1475 w 416093"/>
                  <a:gd name="connsiteY3" fmla="*/ 1475 h 43342"/>
                  <a:gd name="connsiteX4" fmla="*/ 1475 w 416093"/>
                  <a:gd name="connsiteY4" fmla="*/ 44836 h 43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93" h="43342">
                    <a:moveTo>
                      <a:pt x="1475" y="44836"/>
                    </a:moveTo>
                    <a:lnTo>
                      <a:pt x="417422" y="44836"/>
                    </a:lnTo>
                    <a:lnTo>
                      <a:pt x="417422" y="1475"/>
                    </a:lnTo>
                    <a:lnTo>
                      <a:pt x="1475" y="1475"/>
                    </a:lnTo>
                    <a:lnTo>
                      <a:pt x="1475" y="44836"/>
                    </a:lnTo>
                    <a:close/>
                  </a:path>
                </a:pathLst>
              </a:custGeom>
              <a:solidFill>
                <a:srgbClr val="50E6FF"/>
              </a:solidFill>
              <a:ln w="4321"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8EEA5C7-1F14-415B-9BE6-78CD2A28ECAD}"/>
                  </a:ext>
                </a:extLst>
              </p:cNvPr>
              <p:cNvSpPr/>
              <p:nvPr/>
            </p:nvSpPr>
            <p:spPr>
              <a:xfrm>
                <a:off x="9204411" y="4899547"/>
                <a:ext cx="21672" cy="21671"/>
              </a:xfrm>
              <a:custGeom>
                <a:avLst/>
                <a:gdLst>
                  <a:gd name="connsiteX0" fmla="*/ 12059 w 21671"/>
                  <a:gd name="connsiteY0" fmla="*/ 22644 h 21671"/>
                  <a:gd name="connsiteX1" fmla="*/ 22645 w 21671"/>
                  <a:gd name="connsiteY1" fmla="*/ 12059 h 21671"/>
                  <a:gd name="connsiteX2" fmla="*/ 12059 w 21671"/>
                  <a:gd name="connsiteY2" fmla="*/ 1475 h 21671"/>
                  <a:gd name="connsiteX3" fmla="*/ 1475 w 21671"/>
                  <a:gd name="connsiteY3" fmla="*/ 12059 h 21671"/>
                  <a:gd name="connsiteX4" fmla="*/ 12059 w 21671"/>
                  <a:gd name="connsiteY4" fmla="*/ 22644 h 2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1" h="21671">
                    <a:moveTo>
                      <a:pt x="12059" y="22644"/>
                    </a:moveTo>
                    <a:cubicBezTo>
                      <a:pt x="17905" y="22644"/>
                      <a:pt x="22645" y="17905"/>
                      <a:pt x="22645" y="12059"/>
                    </a:cubicBezTo>
                    <a:cubicBezTo>
                      <a:pt x="22645" y="6213"/>
                      <a:pt x="17905" y="1475"/>
                      <a:pt x="12059" y="1475"/>
                    </a:cubicBezTo>
                    <a:cubicBezTo>
                      <a:pt x="6214" y="1475"/>
                      <a:pt x="1475" y="6213"/>
                      <a:pt x="1475" y="12059"/>
                    </a:cubicBezTo>
                    <a:cubicBezTo>
                      <a:pt x="1475" y="17905"/>
                      <a:pt x="6214" y="22644"/>
                      <a:pt x="12059" y="22644"/>
                    </a:cubicBezTo>
                    <a:close/>
                  </a:path>
                </a:pathLst>
              </a:custGeom>
              <a:solidFill>
                <a:srgbClr val="FFFFFF"/>
              </a:solidFill>
              <a:ln w="4321"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11E1FF2-0C5F-4A58-8E5D-C7516920E14F}"/>
                  </a:ext>
                </a:extLst>
              </p:cNvPr>
              <p:cNvSpPr/>
              <p:nvPr/>
            </p:nvSpPr>
            <p:spPr>
              <a:xfrm>
                <a:off x="9171561" y="4899547"/>
                <a:ext cx="21672" cy="21671"/>
              </a:xfrm>
              <a:custGeom>
                <a:avLst/>
                <a:gdLst>
                  <a:gd name="connsiteX0" fmla="*/ 12059 w 21671"/>
                  <a:gd name="connsiteY0" fmla="*/ 22644 h 21671"/>
                  <a:gd name="connsiteX1" fmla="*/ 22644 w 21671"/>
                  <a:gd name="connsiteY1" fmla="*/ 12059 h 21671"/>
                  <a:gd name="connsiteX2" fmla="*/ 12059 w 21671"/>
                  <a:gd name="connsiteY2" fmla="*/ 1475 h 21671"/>
                  <a:gd name="connsiteX3" fmla="*/ 1475 w 21671"/>
                  <a:gd name="connsiteY3" fmla="*/ 12059 h 21671"/>
                  <a:gd name="connsiteX4" fmla="*/ 12059 w 21671"/>
                  <a:gd name="connsiteY4" fmla="*/ 22644 h 2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1" h="21671">
                    <a:moveTo>
                      <a:pt x="12059" y="22644"/>
                    </a:moveTo>
                    <a:cubicBezTo>
                      <a:pt x="17905" y="22644"/>
                      <a:pt x="22644" y="17905"/>
                      <a:pt x="22644" y="12059"/>
                    </a:cubicBezTo>
                    <a:cubicBezTo>
                      <a:pt x="22644" y="6213"/>
                      <a:pt x="17905" y="1475"/>
                      <a:pt x="12059" y="1475"/>
                    </a:cubicBezTo>
                    <a:cubicBezTo>
                      <a:pt x="6214" y="1475"/>
                      <a:pt x="1475" y="6213"/>
                      <a:pt x="1475" y="12059"/>
                    </a:cubicBezTo>
                    <a:cubicBezTo>
                      <a:pt x="1475" y="17905"/>
                      <a:pt x="6214" y="22644"/>
                      <a:pt x="12059" y="22644"/>
                    </a:cubicBezTo>
                    <a:close/>
                  </a:path>
                </a:pathLst>
              </a:custGeom>
              <a:solidFill>
                <a:srgbClr val="FFFFFF"/>
              </a:solidFill>
              <a:ln w="4321"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2C96021-DCF0-4F73-9149-640D5019CD15}"/>
                  </a:ext>
                </a:extLst>
              </p:cNvPr>
              <p:cNvSpPr/>
              <p:nvPr/>
            </p:nvSpPr>
            <p:spPr>
              <a:xfrm>
                <a:off x="9237989" y="4899547"/>
                <a:ext cx="21672" cy="21671"/>
              </a:xfrm>
              <a:custGeom>
                <a:avLst/>
                <a:gdLst>
                  <a:gd name="connsiteX0" fmla="*/ 12059 w 21671"/>
                  <a:gd name="connsiteY0" fmla="*/ 22644 h 21671"/>
                  <a:gd name="connsiteX1" fmla="*/ 22644 w 21671"/>
                  <a:gd name="connsiteY1" fmla="*/ 12059 h 21671"/>
                  <a:gd name="connsiteX2" fmla="*/ 12059 w 21671"/>
                  <a:gd name="connsiteY2" fmla="*/ 1475 h 21671"/>
                  <a:gd name="connsiteX3" fmla="*/ 1475 w 21671"/>
                  <a:gd name="connsiteY3" fmla="*/ 12059 h 21671"/>
                  <a:gd name="connsiteX4" fmla="*/ 12059 w 21671"/>
                  <a:gd name="connsiteY4" fmla="*/ 22644 h 2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1" h="21671">
                    <a:moveTo>
                      <a:pt x="12059" y="22644"/>
                    </a:moveTo>
                    <a:cubicBezTo>
                      <a:pt x="17905" y="22644"/>
                      <a:pt x="22644" y="17905"/>
                      <a:pt x="22644" y="12059"/>
                    </a:cubicBezTo>
                    <a:cubicBezTo>
                      <a:pt x="22644" y="6213"/>
                      <a:pt x="17905" y="1475"/>
                      <a:pt x="12059" y="1475"/>
                    </a:cubicBezTo>
                    <a:cubicBezTo>
                      <a:pt x="6214" y="1475"/>
                      <a:pt x="1475" y="6213"/>
                      <a:pt x="1475" y="12059"/>
                    </a:cubicBezTo>
                    <a:cubicBezTo>
                      <a:pt x="1475" y="17905"/>
                      <a:pt x="6214" y="22644"/>
                      <a:pt x="12059" y="22644"/>
                    </a:cubicBezTo>
                    <a:close/>
                  </a:path>
                </a:pathLst>
              </a:custGeom>
              <a:solidFill>
                <a:srgbClr val="FFFFFF"/>
              </a:solidFill>
              <a:ln w="4321" cap="flat">
                <a:noFill/>
                <a:prstDash val="solid"/>
                <a:miter/>
              </a:ln>
            </p:spPr>
            <p:txBody>
              <a:bodyPr rtlCol="0" anchor="ctr"/>
              <a:lstStyle/>
              <a:p>
                <a:endParaRPr lang="en-US"/>
              </a:p>
            </p:txBody>
          </p:sp>
        </p:grpSp>
        <p:grpSp>
          <p:nvGrpSpPr>
            <p:cNvPr id="102" name="Group 101" descr="file, paper, sheet">
              <a:extLst>
                <a:ext uri="{FF2B5EF4-FFF2-40B4-BE49-F238E27FC236}">
                  <a16:creationId xmlns:a16="http://schemas.microsoft.com/office/drawing/2014/main" id="{EF5241CA-E504-4343-8BCF-2F054DC70DF0}"/>
                </a:ext>
              </a:extLst>
            </p:cNvPr>
            <p:cNvGrpSpPr/>
            <p:nvPr/>
          </p:nvGrpSpPr>
          <p:grpSpPr>
            <a:xfrm>
              <a:off x="8325605" y="3990980"/>
              <a:ext cx="671194" cy="831900"/>
              <a:chOff x="8018464" y="4649789"/>
              <a:chExt cx="225425" cy="279400"/>
            </a:xfrm>
          </p:grpSpPr>
          <p:sp>
            <p:nvSpPr>
              <p:cNvPr id="103" name="Freeform 88">
                <a:extLst>
                  <a:ext uri="{FF2B5EF4-FFF2-40B4-BE49-F238E27FC236}">
                    <a16:creationId xmlns:a16="http://schemas.microsoft.com/office/drawing/2014/main" id="{D58777B2-8D38-45AB-89B1-B96B1C1BE3CB}"/>
                  </a:ext>
                </a:extLst>
              </p:cNvPr>
              <p:cNvSpPr>
                <a:spLocks/>
              </p:cNvSpPr>
              <p:nvPr/>
            </p:nvSpPr>
            <p:spPr bwMode="auto">
              <a:xfrm>
                <a:off x="8018464" y="4649789"/>
                <a:ext cx="225425" cy="279400"/>
              </a:xfrm>
              <a:custGeom>
                <a:avLst/>
                <a:gdLst>
                  <a:gd name="T0" fmla="*/ 52 w 142"/>
                  <a:gd name="T1" fmla="*/ 0 h 176"/>
                  <a:gd name="T2" fmla="*/ 0 w 142"/>
                  <a:gd name="T3" fmla="*/ 52 h 176"/>
                  <a:gd name="T4" fmla="*/ 0 w 142"/>
                  <a:gd name="T5" fmla="*/ 176 h 176"/>
                  <a:gd name="T6" fmla="*/ 142 w 142"/>
                  <a:gd name="T7" fmla="*/ 176 h 176"/>
                  <a:gd name="T8" fmla="*/ 142 w 142"/>
                  <a:gd name="T9" fmla="*/ 0 h 176"/>
                  <a:gd name="T10" fmla="*/ 52 w 142"/>
                  <a:gd name="T11" fmla="*/ 0 h 176"/>
                </a:gdLst>
                <a:ahLst/>
                <a:cxnLst>
                  <a:cxn ang="0">
                    <a:pos x="T0" y="T1"/>
                  </a:cxn>
                  <a:cxn ang="0">
                    <a:pos x="T2" y="T3"/>
                  </a:cxn>
                  <a:cxn ang="0">
                    <a:pos x="T4" y="T5"/>
                  </a:cxn>
                  <a:cxn ang="0">
                    <a:pos x="T6" y="T7"/>
                  </a:cxn>
                  <a:cxn ang="0">
                    <a:pos x="T8" y="T9"/>
                  </a:cxn>
                  <a:cxn ang="0">
                    <a:pos x="T10" y="T11"/>
                  </a:cxn>
                </a:cxnLst>
                <a:rect l="0" t="0" r="r" b="b"/>
                <a:pathLst>
                  <a:path w="142" h="176">
                    <a:moveTo>
                      <a:pt x="52" y="0"/>
                    </a:moveTo>
                    <a:lnTo>
                      <a:pt x="0" y="52"/>
                    </a:lnTo>
                    <a:lnTo>
                      <a:pt x="0" y="176"/>
                    </a:lnTo>
                    <a:lnTo>
                      <a:pt x="142" y="176"/>
                    </a:lnTo>
                    <a:lnTo>
                      <a:pt x="142" y="0"/>
                    </a:lnTo>
                    <a:lnTo>
                      <a:pt x="52" y="0"/>
                    </a:lnTo>
                    <a:close/>
                  </a:path>
                </a:pathLst>
              </a:custGeom>
              <a:solidFill>
                <a:srgbClr val="163E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104" name="Freeform 89">
                <a:extLst>
                  <a:ext uri="{FF2B5EF4-FFF2-40B4-BE49-F238E27FC236}">
                    <a16:creationId xmlns:a16="http://schemas.microsoft.com/office/drawing/2014/main" id="{600C57D0-F669-41EA-9216-5EE1DBF98C90}"/>
                  </a:ext>
                </a:extLst>
              </p:cNvPr>
              <p:cNvSpPr>
                <a:spLocks/>
              </p:cNvSpPr>
              <p:nvPr/>
            </p:nvSpPr>
            <p:spPr bwMode="auto">
              <a:xfrm>
                <a:off x="8018464" y="4649789"/>
                <a:ext cx="82550" cy="82550"/>
              </a:xfrm>
              <a:custGeom>
                <a:avLst/>
                <a:gdLst>
                  <a:gd name="T0" fmla="*/ 52 w 52"/>
                  <a:gd name="T1" fmla="*/ 52 h 52"/>
                  <a:gd name="T2" fmla="*/ 0 w 52"/>
                  <a:gd name="T3" fmla="*/ 52 h 52"/>
                  <a:gd name="T4" fmla="*/ 52 w 52"/>
                  <a:gd name="T5" fmla="*/ 0 h 52"/>
                  <a:gd name="T6" fmla="*/ 52 w 52"/>
                  <a:gd name="T7" fmla="*/ 0 h 52"/>
                  <a:gd name="T8" fmla="*/ 52 w 52"/>
                  <a:gd name="T9" fmla="*/ 52 h 52"/>
                </a:gdLst>
                <a:ahLst/>
                <a:cxnLst>
                  <a:cxn ang="0">
                    <a:pos x="T0" y="T1"/>
                  </a:cxn>
                  <a:cxn ang="0">
                    <a:pos x="T2" y="T3"/>
                  </a:cxn>
                  <a:cxn ang="0">
                    <a:pos x="T4" y="T5"/>
                  </a:cxn>
                  <a:cxn ang="0">
                    <a:pos x="T6" y="T7"/>
                  </a:cxn>
                  <a:cxn ang="0">
                    <a:pos x="T8" y="T9"/>
                  </a:cxn>
                </a:cxnLst>
                <a:rect l="0" t="0" r="r" b="b"/>
                <a:pathLst>
                  <a:path w="52" h="52">
                    <a:moveTo>
                      <a:pt x="52" y="52"/>
                    </a:moveTo>
                    <a:lnTo>
                      <a:pt x="0" y="52"/>
                    </a:lnTo>
                    <a:lnTo>
                      <a:pt x="52" y="0"/>
                    </a:lnTo>
                    <a:lnTo>
                      <a:pt x="52" y="0"/>
                    </a:lnTo>
                    <a:lnTo>
                      <a:pt x="52" y="52"/>
                    </a:ln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105" name="Line 90">
                <a:extLst>
                  <a:ext uri="{FF2B5EF4-FFF2-40B4-BE49-F238E27FC236}">
                    <a16:creationId xmlns:a16="http://schemas.microsoft.com/office/drawing/2014/main" id="{11741205-BA70-47E3-A4C7-D9A78DAB4F50}"/>
                  </a:ext>
                </a:extLst>
              </p:cNvPr>
              <p:cNvSpPr>
                <a:spLocks noChangeShapeType="1"/>
              </p:cNvSpPr>
              <p:nvPr/>
            </p:nvSpPr>
            <p:spPr bwMode="auto">
              <a:xfrm>
                <a:off x="8077201" y="4795839"/>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106" name="Line 91">
                <a:extLst>
                  <a:ext uri="{FF2B5EF4-FFF2-40B4-BE49-F238E27FC236}">
                    <a16:creationId xmlns:a16="http://schemas.microsoft.com/office/drawing/2014/main" id="{B21B304F-3822-49F8-A681-44366F89BE7A}"/>
                  </a:ext>
                </a:extLst>
              </p:cNvPr>
              <p:cNvSpPr>
                <a:spLocks noChangeShapeType="1"/>
              </p:cNvSpPr>
              <p:nvPr/>
            </p:nvSpPr>
            <p:spPr bwMode="auto">
              <a:xfrm>
                <a:off x="8077201" y="4849814"/>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101" name="Freeform: Shape 100">
              <a:extLst>
                <a:ext uri="{FF2B5EF4-FFF2-40B4-BE49-F238E27FC236}">
                  <a16:creationId xmlns:a16="http://schemas.microsoft.com/office/drawing/2014/main" id="{92B8944D-4297-46AF-8DCF-37025DDF3651}"/>
                </a:ext>
              </a:extLst>
            </p:cNvPr>
            <p:cNvSpPr/>
            <p:nvPr/>
          </p:nvSpPr>
          <p:spPr>
            <a:xfrm>
              <a:off x="8845105" y="4445886"/>
              <a:ext cx="326581" cy="479666"/>
            </a:xfrm>
            <a:custGeom>
              <a:avLst/>
              <a:gdLst>
                <a:gd name="connsiteX0" fmla="*/ 91982 w 183261"/>
                <a:gd name="connsiteY0" fmla="*/ 2568 h 269166"/>
                <a:gd name="connsiteX1" fmla="*/ 2568 w 183261"/>
                <a:gd name="connsiteY1" fmla="*/ 91982 h 269166"/>
                <a:gd name="connsiteX2" fmla="*/ 2568 w 183261"/>
                <a:gd name="connsiteY2" fmla="*/ 270716 h 269166"/>
                <a:gd name="connsiteX3" fmla="*/ 181301 w 183261"/>
                <a:gd name="connsiteY3" fmla="*/ 270716 h 269166"/>
                <a:gd name="connsiteX4" fmla="*/ 181301 w 183261"/>
                <a:gd name="connsiteY4" fmla="*/ 91982 h 269166"/>
                <a:gd name="connsiteX5" fmla="*/ 91982 w 183261"/>
                <a:gd name="connsiteY5" fmla="*/ 2568 h 269166"/>
                <a:gd name="connsiteX6" fmla="*/ 91982 w 183261"/>
                <a:gd name="connsiteY6" fmla="*/ 203726 h 269166"/>
                <a:gd name="connsiteX7" fmla="*/ 69652 w 183261"/>
                <a:gd name="connsiteY7" fmla="*/ 181396 h 269166"/>
                <a:gd name="connsiteX8" fmla="*/ 91982 w 183261"/>
                <a:gd name="connsiteY8" fmla="*/ 159067 h 269166"/>
                <a:gd name="connsiteX9" fmla="*/ 114312 w 183261"/>
                <a:gd name="connsiteY9" fmla="*/ 181396 h 269166"/>
                <a:gd name="connsiteX10" fmla="*/ 91982 w 183261"/>
                <a:gd name="connsiteY10" fmla="*/ 203726 h 269166"/>
                <a:gd name="connsiteX11" fmla="*/ 31074 w 183261"/>
                <a:gd name="connsiteY11" fmla="*/ 91982 h 269166"/>
                <a:gd name="connsiteX12" fmla="*/ 48938 w 183261"/>
                <a:gd name="connsiteY12" fmla="*/ 49033 h 269166"/>
                <a:gd name="connsiteX13" fmla="*/ 91887 w 183261"/>
                <a:gd name="connsiteY13" fmla="*/ 31169 h 269166"/>
                <a:gd name="connsiteX14" fmla="*/ 134836 w 183261"/>
                <a:gd name="connsiteY14" fmla="*/ 49033 h 269166"/>
                <a:gd name="connsiteX15" fmla="*/ 152700 w 183261"/>
                <a:gd name="connsiteY15" fmla="*/ 91982 h 269166"/>
                <a:gd name="connsiteX16" fmla="*/ 31074 w 183261"/>
                <a:gd name="connsiteY16" fmla="*/ 91982 h 26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3261" h="269166">
                  <a:moveTo>
                    <a:pt x="91982" y="2568"/>
                  </a:moveTo>
                  <a:cubicBezTo>
                    <a:pt x="42857" y="2568"/>
                    <a:pt x="2568" y="42762"/>
                    <a:pt x="2568" y="91982"/>
                  </a:cubicBezTo>
                  <a:lnTo>
                    <a:pt x="2568" y="270716"/>
                  </a:lnTo>
                  <a:lnTo>
                    <a:pt x="181301" y="270716"/>
                  </a:lnTo>
                  <a:lnTo>
                    <a:pt x="181301" y="91982"/>
                  </a:lnTo>
                  <a:cubicBezTo>
                    <a:pt x="181301" y="42762"/>
                    <a:pt x="141108" y="2568"/>
                    <a:pt x="91982" y="2568"/>
                  </a:cubicBezTo>
                  <a:close/>
                  <a:moveTo>
                    <a:pt x="91982" y="203726"/>
                  </a:moveTo>
                  <a:cubicBezTo>
                    <a:pt x="79630" y="203726"/>
                    <a:pt x="69652" y="193749"/>
                    <a:pt x="69652" y="181396"/>
                  </a:cubicBezTo>
                  <a:cubicBezTo>
                    <a:pt x="69652" y="169044"/>
                    <a:pt x="79630" y="159067"/>
                    <a:pt x="91982" y="159067"/>
                  </a:cubicBezTo>
                  <a:cubicBezTo>
                    <a:pt x="104335" y="159067"/>
                    <a:pt x="114312" y="169044"/>
                    <a:pt x="114312" y="181396"/>
                  </a:cubicBezTo>
                  <a:cubicBezTo>
                    <a:pt x="114312" y="193654"/>
                    <a:pt x="104240" y="203726"/>
                    <a:pt x="91982" y="203726"/>
                  </a:cubicBezTo>
                  <a:close/>
                  <a:moveTo>
                    <a:pt x="31074" y="91982"/>
                  </a:moveTo>
                  <a:cubicBezTo>
                    <a:pt x="31074" y="75829"/>
                    <a:pt x="37441" y="60531"/>
                    <a:pt x="48938" y="49033"/>
                  </a:cubicBezTo>
                  <a:cubicBezTo>
                    <a:pt x="60530" y="37441"/>
                    <a:pt x="75734" y="31169"/>
                    <a:pt x="91887" y="31169"/>
                  </a:cubicBezTo>
                  <a:cubicBezTo>
                    <a:pt x="108041" y="31169"/>
                    <a:pt x="123339" y="37536"/>
                    <a:pt x="134836" y="49033"/>
                  </a:cubicBezTo>
                  <a:cubicBezTo>
                    <a:pt x="146429" y="60626"/>
                    <a:pt x="152700" y="75829"/>
                    <a:pt x="152700" y="91982"/>
                  </a:cubicBezTo>
                  <a:lnTo>
                    <a:pt x="31074" y="91982"/>
                  </a:lnTo>
                  <a:close/>
                </a:path>
              </a:pathLst>
            </a:custGeom>
            <a:solidFill>
              <a:schemeClr val="accent5"/>
            </a:solidFill>
            <a:ln w="5695"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E53A59BF-138A-40BA-87DC-11BD7B8FC6E1}"/>
              </a:ext>
            </a:extLst>
          </p:cNvPr>
          <p:cNvGrpSpPr/>
          <p:nvPr/>
        </p:nvGrpSpPr>
        <p:grpSpPr>
          <a:xfrm>
            <a:off x="622473" y="5155949"/>
            <a:ext cx="1169916" cy="926415"/>
            <a:chOff x="3119403" y="4842197"/>
            <a:chExt cx="1292932" cy="1023827"/>
          </a:xfrm>
        </p:grpSpPr>
        <p:grpSp>
          <p:nvGrpSpPr>
            <p:cNvPr id="116" name="Graphic 112" descr="webinar">
              <a:extLst>
                <a:ext uri="{FF2B5EF4-FFF2-40B4-BE49-F238E27FC236}">
                  <a16:creationId xmlns:a16="http://schemas.microsoft.com/office/drawing/2014/main" id="{BBC3D02D-F460-49AD-86C9-AE349249A8B7}"/>
                </a:ext>
              </a:extLst>
            </p:cNvPr>
            <p:cNvGrpSpPr/>
            <p:nvPr/>
          </p:nvGrpSpPr>
          <p:grpSpPr>
            <a:xfrm>
              <a:off x="3119403" y="4842197"/>
              <a:ext cx="1292932" cy="1023827"/>
              <a:chOff x="9150173" y="4887577"/>
              <a:chExt cx="416094" cy="329490"/>
            </a:xfrm>
          </p:grpSpPr>
          <p:sp>
            <p:nvSpPr>
              <p:cNvPr id="123" name="Freeform: Shape 122">
                <a:extLst>
                  <a:ext uri="{FF2B5EF4-FFF2-40B4-BE49-F238E27FC236}">
                    <a16:creationId xmlns:a16="http://schemas.microsoft.com/office/drawing/2014/main" id="{23ADF4F9-D18D-4964-B702-8200C8A1061C}"/>
                  </a:ext>
                </a:extLst>
              </p:cNvPr>
              <p:cNvSpPr/>
              <p:nvPr/>
            </p:nvSpPr>
            <p:spPr>
              <a:xfrm>
                <a:off x="9150173" y="4896330"/>
                <a:ext cx="416094" cy="320737"/>
              </a:xfrm>
              <a:custGeom>
                <a:avLst/>
                <a:gdLst>
                  <a:gd name="connsiteX0" fmla="*/ 1475 w 416093"/>
                  <a:gd name="connsiteY0" fmla="*/ 321865 h 320737"/>
                  <a:gd name="connsiteX1" fmla="*/ 417568 w 416093"/>
                  <a:gd name="connsiteY1" fmla="*/ 321865 h 320737"/>
                  <a:gd name="connsiteX2" fmla="*/ 417568 w 416093"/>
                  <a:gd name="connsiteY2" fmla="*/ 1475 h 320737"/>
                  <a:gd name="connsiteX3" fmla="*/ 1475 w 416093"/>
                  <a:gd name="connsiteY3" fmla="*/ 1475 h 320737"/>
                  <a:gd name="connsiteX4" fmla="*/ 1475 w 416093"/>
                  <a:gd name="connsiteY4" fmla="*/ 321865 h 320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93" h="320737">
                    <a:moveTo>
                      <a:pt x="1475" y="321865"/>
                    </a:moveTo>
                    <a:lnTo>
                      <a:pt x="417568" y="321865"/>
                    </a:lnTo>
                    <a:lnTo>
                      <a:pt x="417568" y="1475"/>
                    </a:lnTo>
                    <a:lnTo>
                      <a:pt x="1475" y="1475"/>
                    </a:lnTo>
                    <a:lnTo>
                      <a:pt x="1475" y="321865"/>
                    </a:lnTo>
                    <a:close/>
                  </a:path>
                </a:pathLst>
              </a:custGeom>
              <a:solidFill>
                <a:srgbClr val="0078D4"/>
              </a:solidFill>
              <a:ln w="4321"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2DBA84-3FD5-431E-8652-02C0208B3107}"/>
                  </a:ext>
                </a:extLst>
              </p:cNvPr>
              <p:cNvSpPr/>
              <p:nvPr/>
            </p:nvSpPr>
            <p:spPr>
              <a:xfrm>
                <a:off x="9150173" y="4887577"/>
                <a:ext cx="416094" cy="43343"/>
              </a:xfrm>
              <a:custGeom>
                <a:avLst/>
                <a:gdLst>
                  <a:gd name="connsiteX0" fmla="*/ 1475 w 416093"/>
                  <a:gd name="connsiteY0" fmla="*/ 44836 h 43342"/>
                  <a:gd name="connsiteX1" fmla="*/ 417422 w 416093"/>
                  <a:gd name="connsiteY1" fmla="*/ 44836 h 43342"/>
                  <a:gd name="connsiteX2" fmla="*/ 417422 w 416093"/>
                  <a:gd name="connsiteY2" fmla="*/ 1475 h 43342"/>
                  <a:gd name="connsiteX3" fmla="*/ 1475 w 416093"/>
                  <a:gd name="connsiteY3" fmla="*/ 1475 h 43342"/>
                  <a:gd name="connsiteX4" fmla="*/ 1475 w 416093"/>
                  <a:gd name="connsiteY4" fmla="*/ 44836 h 43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93" h="43342">
                    <a:moveTo>
                      <a:pt x="1475" y="44836"/>
                    </a:moveTo>
                    <a:lnTo>
                      <a:pt x="417422" y="44836"/>
                    </a:lnTo>
                    <a:lnTo>
                      <a:pt x="417422" y="1475"/>
                    </a:lnTo>
                    <a:lnTo>
                      <a:pt x="1475" y="1475"/>
                    </a:lnTo>
                    <a:lnTo>
                      <a:pt x="1475" y="44836"/>
                    </a:lnTo>
                    <a:close/>
                  </a:path>
                </a:pathLst>
              </a:custGeom>
              <a:solidFill>
                <a:srgbClr val="50E6FF"/>
              </a:solidFill>
              <a:ln w="4321"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518319C-843E-4039-86CE-153F261C70EB}"/>
                  </a:ext>
                </a:extLst>
              </p:cNvPr>
              <p:cNvSpPr/>
              <p:nvPr/>
            </p:nvSpPr>
            <p:spPr>
              <a:xfrm>
                <a:off x="9204411" y="4899547"/>
                <a:ext cx="21672" cy="21671"/>
              </a:xfrm>
              <a:custGeom>
                <a:avLst/>
                <a:gdLst>
                  <a:gd name="connsiteX0" fmla="*/ 12059 w 21671"/>
                  <a:gd name="connsiteY0" fmla="*/ 22644 h 21671"/>
                  <a:gd name="connsiteX1" fmla="*/ 22645 w 21671"/>
                  <a:gd name="connsiteY1" fmla="*/ 12059 h 21671"/>
                  <a:gd name="connsiteX2" fmla="*/ 12059 w 21671"/>
                  <a:gd name="connsiteY2" fmla="*/ 1475 h 21671"/>
                  <a:gd name="connsiteX3" fmla="*/ 1475 w 21671"/>
                  <a:gd name="connsiteY3" fmla="*/ 12059 h 21671"/>
                  <a:gd name="connsiteX4" fmla="*/ 12059 w 21671"/>
                  <a:gd name="connsiteY4" fmla="*/ 22644 h 2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1" h="21671">
                    <a:moveTo>
                      <a:pt x="12059" y="22644"/>
                    </a:moveTo>
                    <a:cubicBezTo>
                      <a:pt x="17905" y="22644"/>
                      <a:pt x="22645" y="17905"/>
                      <a:pt x="22645" y="12059"/>
                    </a:cubicBezTo>
                    <a:cubicBezTo>
                      <a:pt x="22645" y="6213"/>
                      <a:pt x="17905" y="1475"/>
                      <a:pt x="12059" y="1475"/>
                    </a:cubicBezTo>
                    <a:cubicBezTo>
                      <a:pt x="6214" y="1475"/>
                      <a:pt x="1475" y="6213"/>
                      <a:pt x="1475" y="12059"/>
                    </a:cubicBezTo>
                    <a:cubicBezTo>
                      <a:pt x="1475" y="17905"/>
                      <a:pt x="6214" y="22644"/>
                      <a:pt x="12059" y="22644"/>
                    </a:cubicBezTo>
                    <a:close/>
                  </a:path>
                </a:pathLst>
              </a:custGeom>
              <a:solidFill>
                <a:srgbClr val="FFFFFF"/>
              </a:solidFill>
              <a:ln w="4321"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BA52B1E-B027-46D6-AAC8-10191117BA1A}"/>
                  </a:ext>
                </a:extLst>
              </p:cNvPr>
              <p:cNvSpPr/>
              <p:nvPr/>
            </p:nvSpPr>
            <p:spPr>
              <a:xfrm>
                <a:off x="9171561" y="4899547"/>
                <a:ext cx="21672" cy="21671"/>
              </a:xfrm>
              <a:custGeom>
                <a:avLst/>
                <a:gdLst>
                  <a:gd name="connsiteX0" fmla="*/ 12059 w 21671"/>
                  <a:gd name="connsiteY0" fmla="*/ 22644 h 21671"/>
                  <a:gd name="connsiteX1" fmla="*/ 22644 w 21671"/>
                  <a:gd name="connsiteY1" fmla="*/ 12059 h 21671"/>
                  <a:gd name="connsiteX2" fmla="*/ 12059 w 21671"/>
                  <a:gd name="connsiteY2" fmla="*/ 1475 h 21671"/>
                  <a:gd name="connsiteX3" fmla="*/ 1475 w 21671"/>
                  <a:gd name="connsiteY3" fmla="*/ 12059 h 21671"/>
                  <a:gd name="connsiteX4" fmla="*/ 12059 w 21671"/>
                  <a:gd name="connsiteY4" fmla="*/ 22644 h 2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1" h="21671">
                    <a:moveTo>
                      <a:pt x="12059" y="22644"/>
                    </a:moveTo>
                    <a:cubicBezTo>
                      <a:pt x="17905" y="22644"/>
                      <a:pt x="22644" y="17905"/>
                      <a:pt x="22644" y="12059"/>
                    </a:cubicBezTo>
                    <a:cubicBezTo>
                      <a:pt x="22644" y="6213"/>
                      <a:pt x="17905" y="1475"/>
                      <a:pt x="12059" y="1475"/>
                    </a:cubicBezTo>
                    <a:cubicBezTo>
                      <a:pt x="6214" y="1475"/>
                      <a:pt x="1475" y="6213"/>
                      <a:pt x="1475" y="12059"/>
                    </a:cubicBezTo>
                    <a:cubicBezTo>
                      <a:pt x="1475" y="17905"/>
                      <a:pt x="6214" y="22644"/>
                      <a:pt x="12059" y="22644"/>
                    </a:cubicBezTo>
                    <a:close/>
                  </a:path>
                </a:pathLst>
              </a:custGeom>
              <a:solidFill>
                <a:srgbClr val="FFFFFF"/>
              </a:solidFill>
              <a:ln w="4321"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2C6DBAF-1FD0-4781-B799-0F8DC602AF10}"/>
                  </a:ext>
                </a:extLst>
              </p:cNvPr>
              <p:cNvSpPr/>
              <p:nvPr/>
            </p:nvSpPr>
            <p:spPr>
              <a:xfrm>
                <a:off x="9237989" y="4899547"/>
                <a:ext cx="21672" cy="21671"/>
              </a:xfrm>
              <a:custGeom>
                <a:avLst/>
                <a:gdLst>
                  <a:gd name="connsiteX0" fmla="*/ 12059 w 21671"/>
                  <a:gd name="connsiteY0" fmla="*/ 22644 h 21671"/>
                  <a:gd name="connsiteX1" fmla="*/ 22644 w 21671"/>
                  <a:gd name="connsiteY1" fmla="*/ 12059 h 21671"/>
                  <a:gd name="connsiteX2" fmla="*/ 12059 w 21671"/>
                  <a:gd name="connsiteY2" fmla="*/ 1475 h 21671"/>
                  <a:gd name="connsiteX3" fmla="*/ 1475 w 21671"/>
                  <a:gd name="connsiteY3" fmla="*/ 12059 h 21671"/>
                  <a:gd name="connsiteX4" fmla="*/ 12059 w 21671"/>
                  <a:gd name="connsiteY4" fmla="*/ 22644 h 2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1" h="21671">
                    <a:moveTo>
                      <a:pt x="12059" y="22644"/>
                    </a:moveTo>
                    <a:cubicBezTo>
                      <a:pt x="17905" y="22644"/>
                      <a:pt x="22644" y="17905"/>
                      <a:pt x="22644" y="12059"/>
                    </a:cubicBezTo>
                    <a:cubicBezTo>
                      <a:pt x="22644" y="6213"/>
                      <a:pt x="17905" y="1475"/>
                      <a:pt x="12059" y="1475"/>
                    </a:cubicBezTo>
                    <a:cubicBezTo>
                      <a:pt x="6214" y="1475"/>
                      <a:pt x="1475" y="6213"/>
                      <a:pt x="1475" y="12059"/>
                    </a:cubicBezTo>
                    <a:cubicBezTo>
                      <a:pt x="1475" y="17905"/>
                      <a:pt x="6214" y="22644"/>
                      <a:pt x="12059" y="22644"/>
                    </a:cubicBezTo>
                    <a:close/>
                  </a:path>
                </a:pathLst>
              </a:custGeom>
              <a:solidFill>
                <a:srgbClr val="FFFFFF"/>
              </a:solidFill>
              <a:ln w="4321" cap="flat">
                <a:noFill/>
                <a:prstDash val="solid"/>
                <a:miter/>
              </a:ln>
            </p:spPr>
            <p:txBody>
              <a:bodyPr rtlCol="0" anchor="ctr"/>
              <a:lstStyle/>
              <a:p>
                <a:endParaRPr lang="en-US"/>
              </a:p>
            </p:txBody>
          </p:sp>
        </p:grpSp>
        <p:sp>
          <p:nvSpPr>
            <p:cNvPr id="135" name="Freeform: Shape 134">
              <a:extLst>
                <a:ext uri="{FF2B5EF4-FFF2-40B4-BE49-F238E27FC236}">
                  <a16:creationId xmlns:a16="http://schemas.microsoft.com/office/drawing/2014/main" id="{445B4FE2-7172-465A-88B4-3B0518F3C8D5}"/>
                </a:ext>
              </a:extLst>
            </p:cNvPr>
            <p:cNvSpPr/>
            <p:nvPr/>
          </p:nvSpPr>
          <p:spPr>
            <a:xfrm>
              <a:off x="3550155" y="5282761"/>
              <a:ext cx="431428" cy="380580"/>
            </a:xfrm>
            <a:custGeom>
              <a:avLst/>
              <a:gdLst>
                <a:gd name="connsiteX0" fmla="*/ 270426 w 538544"/>
                <a:gd name="connsiteY0" fmla="*/ 0 h 475073"/>
                <a:gd name="connsiteX1" fmla="*/ 0 w 538544"/>
                <a:gd name="connsiteY1" fmla="*/ 143676 h 475073"/>
                <a:gd name="connsiteX2" fmla="*/ 0 w 538544"/>
                <a:gd name="connsiteY2" fmla="*/ 185605 h 475073"/>
                <a:gd name="connsiteX3" fmla="*/ 55201 w 538544"/>
                <a:gd name="connsiteY3" fmla="*/ 185605 h 475073"/>
                <a:gd name="connsiteX4" fmla="*/ 55201 w 538544"/>
                <a:gd name="connsiteY4" fmla="*/ 475842 h 475073"/>
                <a:gd name="connsiteX5" fmla="*/ 101362 w 538544"/>
                <a:gd name="connsiteY5" fmla="*/ 475842 h 475073"/>
                <a:gd name="connsiteX6" fmla="*/ 101362 w 538544"/>
                <a:gd name="connsiteY6" fmla="*/ 185605 h 475073"/>
                <a:gd name="connsiteX7" fmla="*/ 437567 w 538544"/>
                <a:gd name="connsiteY7" fmla="*/ 185605 h 475073"/>
                <a:gd name="connsiteX8" fmla="*/ 437567 w 538544"/>
                <a:gd name="connsiteY8" fmla="*/ 457378 h 475073"/>
                <a:gd name="connsiteX9" fmla="*/ 488344 w 538544"/>
                <a:gd name="connsiteY9" fmla="*/ 457378 h 475073"/>
                <a:gd name="connsiteX10" fmla="*/ 488344 w 538544"/>
                <a:gd name="connsiteY10" fmla="*/ 185605 h 475073"/>
                <a:gd name="connsiteX11" fmla="*/ 538929 w 538544"/>
                <a:gd name="connsiteY11" fmla="*/ 185605 h 475073"/>
                <a:gd name="connsiteX12" fmla="*/ 538929 w 538544"/>
                <a:gd name="connsiteY12" fmla="*/ 143676 h 475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8544" h="475073">
                  <a:moveTo>
                    <a:pt x="270426" y="0"/>
                  </a:moveTo>
                  <a:lnTo>
                    <a:pt x="0" y="143676"/>
                  </a:lnTo>
                  <a:lnTo>
                    <a:pt x="0" y="185605"/>
                  </a:lnTo>
                  <a:lnTo>
                    <a:pt x="55201" y="185605"/>
                  </a:lnTo>
                  <a:lnTo>
                    <a:pt x="55201" y="475842"/>
                  </a:lnTo>
                  <a:lnTo>
                    <a:pt x="101362" y="475842"/>
                  </a:lnTo>
                  <a:lnTo>
                    <a:pt x="101362" y="185605"/>
                  </a:lnTo>
                  <a:lnTo>
                    <a:pt x="437567" y="185605"/>
                  </a:lnTo>
                  <a:lnTo>
                    <a:pt x="437567" y="457378"/>
                  </a:lnTo>
                  <a:lnTo>
                    <a:pt x="488344" y="457378"/>
                  </a:lnTo>
                  <a:lnTo>
                    <a:pt x="488344" y="185605"/>
                  </a:lnTo>
                  <a:lnTo>
                    <a:pt x="538929" y="185605"/>
                  </a:lnTo>
                  <a:lnTo>
                    <a:pt x="538929" y="143676"/>
                  </a:lnTo>
                  <a:close/>
                </a:path>
              </a:pathLst>
            </a:custGeom>
            <a:solidFill>
              <a:schemeClr val="accent5"/>
            </a:solidFill>
            <a:ln w="1905" cap="flat">
              <a:noFill/>
              <a:prstDash val="solid"/>
              <a:miter/>
            </a:ln>
          </p:spPr>
          <p:txBody>
            <a:bodyPr rtlCol="0" anchor="ctr"/>
            <a:lstStyle/>
            <a:p>
              <a:endParaRPr lang="en-US"/>
            </a:p>
          </p:txBody>
        </p:sp>
      </p:grpSp>
    </p:spTree>
    <p:extLst>
      <p:ext uri="{BB962C8B-B14F-4D97-AF65-F5344CB8AC3E}">
        <p14:creationId xmlns:p14="http://schemas.microsoft.com/office/powerpoint/2010/main" val="9794066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537B-48FC-4924-A223-0E8E1683A948}"/>
              </a:ext>
            </a:extLst>
          </p:cNvPr>
          <p:cNvSpPr>
            <a:spLocks noGrp="1"/>
          </p:cNvSpPr>
          <p:nvPr>
            <p:ph type="title"/>
          </p:nvPr>
        </p:nvSpPr>
        <p:spPr/>
        <p:txBody>
          <a:bodyPr/>
          <a:lstStyle/>
          <a:p>
            <a:r>
              <a:rPr lang="en-US"/>
              <a:t>Data discovery &amp; classification</a:t>
            </a:r>
          </a:p>
        </p:txBody>
      </p:sp>
      <p:pic>
        <p:nvPicPr>
          <p:cNvPr id="3" name="Picture 2">
            <a:extLst>
              <a:ext uri="{FF2B5EF4-FFF2-40B4-BE49-F238E27FC236}">
                <a16:creationId xmlns:a16="http://schemas.microsoft.com/office/drawing/2014/main" id="{DA9B914F-E059-47E0-9129-485C9CB4DB7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77257" y="1250601"/>
            <a:ext cx="9637486" cy="4943042"/>
          </a:xfrm>
          <a:prstGeom prst="rect">
            <a:avLst/>
          </a:prstGeom>
        </p:spPr>
      </p:pic>
    </p:spTree>
    <p:extLst>
      <p:ext uri="{BB962C8B-B14F-4D97-AF65-F5344CB8AC3E}">
        <p14:creationId xmlns:p14="http://schemas.microsoft.com/office/powerpoint/2010/main" val="7086903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8D0-C8B4-40D3-84DC-FFE0A812DCE3}"/>
              </a:ext>
            </a:extLst>
          </p:cNvPr>
          <p:cNvSpPr>
            <a:spLocks noGrp="1"/>
          </p:cNvSpPr>
          <p:nvPr>
            <p:ph type="title"/>
          </p:nvPr>
        </p:nvSpPr>
        <p:spPr/>
        <p:txBody>
          <a:bodyPr/>
          <a:lstStyle/>
          <a:p>
            <a:r>
              <a:rPr lang="en-US"/>
              <a:t>Data discovery &amp; Classification</a:t>
            </a:r>
          </a:p>
        </p:txBody>
      </p:sp>
      <p:pic>
        <p:nvPicPr>
          <p:cNvPr id="3" name="Picture 2">
            <a:extLst>
              <a:ext uri="{FF2B5EF4-FFF2-40B4-BE49-F238E27FC236}">
                <a16:creationId xmlns:a16="http://schemas.microsoft.com/office/drawing/2014/main" id="{7CDACEDE-D65E-4867-991A-65B9D023596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839"/>
          <a:stretch/>
        </p:blipFill>
        <p:spPr>
          <a:xfrm>
            <a:off x="1326078" y="1340207"/>
            <a:ext cx="9539845" cy="4711774"/>
          </a:xfrm>
          <a:prstGeom prst="rect">
            <a:avLst/>
          </a:prstGeom>
        </p:spPr>
      </p:pic>
    </p:spTree>
    <p:extLst>
      <p:ext uri="{BB962C8B-B14F-4D97-AF65-F5344CB8AC3E}">
        <p14:creationId xmlns:p14="http://schemas.microsoft.com/office/powerpoint/2010/main" val="3699593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8ABCF8-E25B-452E-8CFB-76BFFF09DD24}"/>
              </a:ext>
            </a:extLst>
          </p:cNvPr>
          <p:cNvSpPr>
            <a:spLocks noGrp="1"/>
          </p:cNvSpPr>
          <p:nvPr>
            <p:ph type="body" sz="quarter" idx="14"/>
          </p:nvPr>
        </p:nvSpPr>
        <p:spPr/>
        <p:txBody>
          <a:bodyPr/>
          <a:lstStyle/>
          <a:p>
            <a:r>
              <a:rPr lang="en-US"/>
              <a:t>Control access of specific rows in a database table</a:t>
            </a:r>
          </a:p>
          <a:p>
            <a:r>
              <a:rPr lang="en-US"/>
              <a:t>Help prevent unauthorized access when multiple users share the same tables, or implement connection filtering in multitenant applications</a:t>
            </a:r>
          </a:p>
          <a:p>
            <a:r>
              <a:rPr lang="en-US"/>
              <a:t>Administer via SQL Server Management Studio or SQL Server Data Tools</a:t>
            </a:r>
          </a:p>
          <a:p>
            <a:r>
              <a:rPr lang="en-US"/>
              <a:t>Easily locate enforcement logic inside the database and schema bound to the table </a:t>
            </a:r>
          </a:p>
        </p:txBody>
      </p:sp>
      <p:sp>
        <p:nvSpPr>
          <p:cNvPr id="3" name="Title 2"/>
          <p:cNvSpPr>
            <a:spLocks noGrp="1"/>
          </p:cNvSpPr>
          <p:nvPr>
            <p:ph type="title"/>
          </p:nvPr>
        </p:nvSpPr>
        <p:spPr/>
        <p:txBody>
          <a:bodyPr/>
          <a:lstStyle/>
          <a:p>
            <a:pPr lvl="0"/>
            <a:r>
              <a:rPr lang="en-US"/>
              <a:t>Row-level security</a:t>
            </a:r>
          </a:p>
        </p:txBody>
      </p:sp>
      <p:sp>
        <p:nvSpPr>
          <p:cNvPr id="384" name="TextBox 383">
            <a:extLst>
              <a:ext uri="{FF2B5EF4-FFF2-40B4-BE49-F238E27FC236}">
                <a16:creationId xmlns:a16="http://schemas.microsoft.com/office/drawing/2014/main" id="{1C95366B-4866-4B35-8DEC-4DC048652A89}"/>
              </a:ext>
            </a:extLst>
          </p:cNvPr>
          <p:cNvSpPr txBox="1"/>
          <p:nvPr/>
        </p:nvSpPr>
        <p:spPr>
          <a:xfrm>
            <a:off x="7168027" y="3751576"/>
            <a:ext cx="1780497" cy="276999"/>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mn-cs"/>
              </a:rPr>
              <a:t>SQL Database</a:t>
            </a:r>
          </a:p>
        </p:txBody>
      </p:sp>
      <p:sp>
        <p:nvSpPr>
          <p:cNvPr id="386" name="Freeform 228">
            <a:extLst>
              <a:ext uri="{FF2B5EF4-FFF2-40B4-BE49-F238E27FC236}">
                <a16:creationId xmlns:a16="http://schemas.microsoft.com/office/drawing/2014/main" id="{159113A2-0620-4FA9-9E91-9D35DB2164BC}"/>
              </a:ext>
            </a:extLst>
          </p:cNvPr>
          <p:cNvSpPr>
            <a:spLocks noEditPoints="1"/>
          </p:cNvSpPr>
          <p:nvPr/>
        </p:nvSpPr>
        <p:spPr bwMode="auto">
          <a:xfrm flipH="1">
            <a:off x="7604700" y="2499844"/>
            <a:ext cx="900502" cy="1185300"/>
          </a:xfrm>
          <a:prstGeom prst="can">
            <a:avLst>
              <a:gd name="adj" fmla="val 39781"/>
            </a:avLst>
          </a:prstGeom>
          <a:noFill/>
          <a:ln w="12700">
            <a:solidFill>
              <a:schemeClr val="tx2"/>
            </a:solidFill>
          </a:ln>
        </p:spPr>
        <p:txBody>
          <a:bodyPr vert="horz" wrap="square" lIns="91440" tIns="365760" rIns="91440" bIns="274320" numCol="1" anchor="ctr" anchorCtr="0" compatLnSpc="1">
            <a:prstTxWarp prst="textNoShape">
              <a:avLst/>
            </a:prstTxWarp>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Customer 1</a:t>
            </a:r>
          </a:p>
          <a:p>
            <a:pPr marL="0" marR="0" lvl="0" indent="0" algn="ctr" defTabSz="932742" rtl="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Customer 2</a:t>
            </a:r>
          </a:p>
          <a:p>
            <a:pPr marL="0" marR="0" lvl="0" indent="0" algn="ctr" defTabSz="932742" rtl="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Customer 3</a:t>
            </a:r>
          </a:p>
        </p:txBody>
      </p:sp>
      <p:sp>
        <p:nvSpPr>
          <p:cNvPr id="387" name="Freeform 5">
            <a:extLst>
              <a:ext uri="{FF2B5EF4-FFF2-40B4-BE49-F238E27FC236}">
                <a16:creationId xmlns:a16="http://schemas.microsoft.com/office/drawing/2014/main" id="{75E05FA1-A334-4BDF-B3C7-E1A29B8872F6}"/>
              </a:ext>
            </a:extLst>
          </p:cNvPr>
          <p:cNvSpPr>
            <a:spLocks noEditPoints="1"/>
          </p:cNvSpPr>
          <p:nvPr/>
        </p:nvSpPr>
        <p:spPr bwMode="auto">
          <a:xfrm>
            <a:off x="9578630" y="5214777"/>
            <a:ext cx="365266" cy="40811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388" name="Freeform 5">
            <a:extLst>
              <a:ext uri="{FF2B5EF4-FFF2-40B4-BE49-F238E27FC236}">
                <a16:creationId xmlns:a16="http://schemas.microsoft.com/office/drawing/2014/main" id="{6AB05906-DFF7-4E90-95CF-6510DDD86B37}"/>
              </a:ext>
            </a:extLst>
          </p:cNvPr>
          <p:cNvSpPr>
            <a:spLocks noEditPoints="1"/>
          </p:cNvSpPr>
          <p:nvPr/>
        </p:nvSpPr>
        <p:spPr bwMode="auto">
          <a:xfrm>
            <a:off x="10262892" y="5214777"/>
            <a:ext cx="365266" cy="40811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389" name="Freeform 5">
            <a:extLst>
              <a:ext uri="{FF2B5EF4-FFF2-40B4-BE49-F238E27FC236}">
                <a16:creationId xmlns:a16="http://schemas.microsoft.com/office/drawing/2014/main" id="{A70AA77B-76E9-49E1-80EF-71E5BF6D853B}"/>
              </a:ext>
            </a:extLst>
          </p:cNvPr>
          <p:cNvSpPr>
            <a:spLocks noEditPoints="1"/>
          </p:cNvSpPr>
          <p:nvPr/>
        </p:nvSpPr>
        <p:spPr bwMode="auto">
          <a:xfrm>
            <a:off x="10947155" y="5214777"/>
            <a:ext cx="365266" cy="40811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cxnSp>
        <p:nvCxnSpPr>
          <p:cNvPr id="390" name="Connector: Elbow 389">
            <a:extLst>
              <a:ext uri="{FF2B5EF4-FFF2-40B4-BE49-F238E27FC236}">
                <a16:creationId xmlns:a16="http://schemas.microsoft.com/office/drawing/2014/main" id="{943E92F4-D2E6-4F8F-B7EC-ACB896388277}"/>
              </a:ext>
            </a:extLst>
          </p:cNvPr>
          <p:cNvCxnSpPr>
            <a:cxnSpLocks/>
            <a:endCxn id="387" idx="1"/>
          </p:cNvCxnSpPr>
          <p:nvPr/>
        </p:nvCxnSpPr>
        <p:spPr>
          <a:xfrm>
            <a:off x="8494410" y="3422886"/>
            <a:ext cx="1268338" cy="1791893"/>
          </a:xfrm>
          <a:prstGeom prst="bentConnector3">
            <a:avLst>
              <a:gd name="adj1" fmla="val 99692"/>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91" name="Connector: Elbow 390">
            <a:extLst>
              <a:ext uri="{FF2B5EF4-FFF2-40B4-BE49-F238E27FC236}">
                <a16:creationId xmlns:a16="http://schemas.microsoft.com/office/drawing/2014/main" id="{3D832834-EDE4-439B-A57C-4E21AE880C36}"/>
              </a:ext>
            </a:extLst>
          </p:cNvPr>
          <p:cNvCxnSpPr>
            <a:cxnSpLocks/>
            <a:endCxn id="388" idx="1"/>
          </p:cNvCxnSpPr>
          <p:nvPr/>
        </p:nvCxnSpPr>
        <p:spPr>
          <a:xfrm rot="16200000" flipH="1">
            <a:off x="8482525" y="3250291"/>
            <a:ext cx="1987163" cy="1941808"/>
          </a:xfrm>
          <a:prstGeom prst="bentConnector4">
            <a:avLst>
              <a:gd name="adj1" fmla="val -1083"/>
              <a:gd name="adj2" fmla="val 99939"/>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92" name="Connector: Elbow 391">
            <a:extLst>
              <a:ext uri="{FF2B5EF4-FFF2-40B4-BE49-F238E27FC236}">
                <a16:creationId xmlns:a16="http://schemas.microsoft.com/office/drawing/2014/main" id="{14F8F18A-DB43-47A7-952B-4EDDE0625FDE}"/>
              </a:ext>
            </a:extLst>
          </p:cNvPr>
          <p:cNvCxnSpPr>
            <a:cxnSpLocks/>
            <a:endCxn id="389" idx="1"/>
          </p:cNvCxnSpPr>
          <p:nvPr/>
        </p:nvCxnSpPr>
        <p:spPr>
          <a:xfrm>
            <a:off x="8505202" y="2987894"/>
            <a:ext cx="2626071" cy="2226883"/>
          </a:xfrm>
          <a:prstGeom prst="bentConnector3">
            <a:avLst>
              <a:gd name="adj1" fmla="val 99851"/>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403" name="Group 402">
            <a:extLst>
              <a:ext uri="{FF2B5EF4-FFF2-40B4-BE49-F238E27FC236}">
                <a16:creationId xmlns:a16="http://schemas.microsoft.com/office/drawing/2014/main" id="{0ED16065-2AF7-4490-A71F-11EB1DB0EA6B}"/>
              </a:ext>
            </a:extLst>
          </p:cNvPr>
          <p:cNvGrpSpPr/>
          <p:nvPr/>
        </p:nvGrpSpPr>
        <p:grpSpPr>
          <a:xfrm>
            <a:off x="10959054" y="4281431"/>
            <a:ext cx="342900" cy="342900"/>
            <a:chOff x="1517650" y="1863725"/>
            <a:chExt cx="177800" cy="177800"/>
          </a:xfrm>
        </p:grpSpPr>
        <p:sp>
          <p:nvSpPr>
            <p:cNvPr id="404" name="Oval 403">
              <a:extLst>
                <a:ext uri="{FF2B5EF4-FFF2-40B4-BE49-F238E27FC236}">
                  <a16:creationId xmlns:a16="http://schemas.microsoft.com/office/drawing/2014/main" id="{0ED75DC3-EE8B-490F-B6A8-67988FF922CE}"/>
                </a:ext>
              </a:extLst>
            </p:cNvPr>
            <p:cNvSpPr/>
            <p:nvPr/>
          </p:nvSpPr>
          <p:spPr bwMode="auto">
            <a:xfrm>
              <a:off x="1517650" y="1863725"/>
              <a:ext cx="177800" cy="177800"/>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5" name="Freeform 5">
              <a:extLst>
                <a:ext uri="{FF2B5EF4-FFF2-40B4-BE49-F238E27FC236}">
                  <a16:creationId xmlns:a16="http://schemas.microsoft.com/office/drawing/2014/main" id="{AFE96DDA-1171-47BE-8B4F-F9EDCA910B7B}"/>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444" name="Freeform 146">
            <a:extLst>
              <a:ext uri="{FF2B5EF4-FFF2-40B4-BE49-F238E27FC236}">
                <a16:creationId xmlns:a16="http://schemas.microsoft.com/office/drawing/2014/main" id="{DB6553E4-1A38-4014-A09B-68C245AFAA75}"/>
              </a:ext>
            </a:extLst>
          </p:cNvPr>
          <p:cNvSpPr>
            <a:spLocks noChangeAspect="1"/>
          </p:cNvSpPr>
          <p:nvPr/>
        </p:nvSpPr>
        <p:spPr bwMode="auto">
          <a:xfrm>
            <a:off x="6356468" y="2151475"/>
            <a:ext cx="3167534" cy="200602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grpSp>
        <p:nvGrpSpPr>
          <p:cNvPr id="445" name="Group 444">
            <a:extLst>
              <a:ext uri="{FF2B5EF4-FFF2-40B4-BE49-F238E27FC236}">
                <a16:creationId xmlns:a16="http://schemas.microsoft.com/office/drawing/2014/main" id="{1AF5E051-FCF0-4B51-99DC-CE18518776B0}"/>
              </a:ext>
            </a:extLst>
          </p:cNvPr>
          <p:cNvGrpSpPr/>
          <p:nvPr/>
        </p:nvGrpSpPr>
        <p:grpSpPr>
          <a:xfrm>
            <a:off x="9627173" y="4258072"/>
            <a:ext cx="266988" cy="389618"/>
            <a:chOff x="1103506" y="2567788"/>
            <a:chExt cx="405526" cy="591791"/>
          </a:xfrm>
        </p:grpSpPr>
        <p:sp>
          <p:nvSpPr>
            <p:cNvPr id="446" name="Freeform: Shape 445">
              <a:extLst>
                <a:ext uri="{FF2B5EF4-FFF2-40B4-BE49-F238E27FC236}">
                  <a16:creationId xmlns:a16="http://schemas.microsoft.com/office/drawing/2014/main" id="{552E53F7-03C5-4D78-B8F7-6773AFA1233F}"/>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447" name="Rectangle 446">
              <a:extLst>
                <a:ext uri="{FF2B5EF4-FFF2-40B4-BE49-F238E27FC236}">
                  <a16:creationId xmlns:a16="http://schemas.microsoft.com/office/drawing/2014/main" id="{7023A74E-89EB-48AA-A0D8-48E242B8D797}"/>
                </a:ext>
              </a:extLst>
            </p:cNvPr>
            <p:cNvSpPr/>
            <p:nvPr/>
          </p:nvSpPr>
          <p:spPr bwMode="auto">
            <a:xfrm>
              <a:off x="1103506" y="2816110"/>
              <a:ext cx="405526" cy="343469"/>
            </a:xfrm>
            <a:prstGeom prst="rect">
              <a:avLst/>
            </a:prstGeom>
            <a:solidFill>
              <a:schemeClr val="bg1">
                <a:lumMod val="95000"/>
              </a:schemeClr>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grpSp>
        <p:nvGrpSpPr>
          <p:cNvPr id="448" name="Group 447">
            <a:extLst>
              <a:ext uri="{FF2B5EF4-FFF2-40B4-BE49-F238E27FC236}">
                <a16:creationId xmlns:a16="http://schemas.microsoft.com/office/drawing/2014/main" id="{A16ABE9F-250E-4E75-AA09-00F0A71B57A2}"/>
              </a:ext>
            </a:extLst>
          </p:cNvPr>
          <p:cNvGrpSpPr/>
          <p:nvPr/>
        </p:nvGrpSpPr>
        <p:grpSpPr>
          <a:xfrm>
            <a:off x="10312031" y="4258072"/>
            <a:ext cx="266988" cy="389618"/>
            <a:chOff x="1103506" y="2567788"/>
            <a:chExt cx="405526" cy="591791"/>
          </a:xfrm>
        </p:grpSpPr>
        <p:sp>
          <p:nvSpPr>
            <p:cNvPr id="449" name="Freeform: Shape 448">
              <a:extLst>
                <a:ext uri="{FF2B5EF4-FFF2-40B4-BE49-F238E27FC236}">
                  <a16:creationId xmlns:a16="http://schemas.microsoft.com/office/drawing/2014/main" id="{499BECAC-0ED7-4BF5-9D3E-96536441676E}"/>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450" name="Rectangle 449">
              <a:extLst>
                <a:ext uri="{FF2B5EF4-FFF2-40B4-BE49-F238E27FC236}">
                  <a16:creationId xmlns:a16="http://schemas.microsoft.com/office/drawing/2014/main" id="{7F22FF22-3BEA-456C-B2F5-B2E80FE7180B}"/>
                </a:ext>
              </a:extLst>
            </p:cNvPr>
            <p:cNvSpPr/>
            <p:nvPr/>
          </p:nvSpPr>
          <p:spPr bwMode="auto">
            <a:xfrm>
              <a:off x="1103506" y="2816110"/>
              <a:ext cx="405526" cy="343469"/>
            </a:xfrm>
            <a:prstGeom prst="rect">
              <a:avLst/>
            </a:prstGeom>
            <a:solidFill>
              <a:schemeClr val="bg1">
                <a:lumMod val="95000"/>
              </a:schemeClr>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Tree>
    <p:extLst>
      <p:ext uri="{BB962C8B-B14F-4D97-AF65-F5344CB8AC3E}">
        <p14:creationId xmlns:p14="http://schemas.microsoft.com/office/powerpoint/2010/main" val="37065022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989128" y="2429760"/>
            <a:ext cx="3647559" cy="3877834"/>
          </a:xfrm>
          <a:prstGeom prst="rect">
            <a:avLst/>
          </a:prstGeom>
          <a:solidFill>
            <a:schemeClr val="bg1"/>
          </a:solidFill>
          <a:ln w="127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2" name="TextBox 31"/>
          <p:cNvSpPr txBox="1"/>
          <p:nvPr/>
        </p:nvSpPr>
        <p:spPr>
          <a:xfrm>
            <a:off x="4734630" y="2459801"/>
            <a:ext cx="2104727" cy="30777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72C6"/>
                </a:solidFill>
                <a:effectLst/>
                <a:uLnTx/>
                <a:uFillTx/>
                <a:latin typeface="Segoe UI" panose="020B0502040204020203" pitchFamily="34" charset="0"/>
                <a:ea typeface="+mn-ea"/>
                <a:cs typeface="Segoe UI" panose="020B0502040204020203" pitchFamily="34" charset="0"/>
              </a:rPr>
              <a:t>Database</a:t>
            </a:r>
          </a:p>
        </p:txBody>
      </p:sp>
      <p:sp>
        <p:nvSpPr>
          <p:cNvPr id="6" name="TextBox 5"/>
          <p:cNvSpPr txBox="1"/>
          <p:nvPr/>
        </p:nvSpPr>
        <p:spPr>
          <a:xfrm>
            <a:off x="5937115" y="2787587"/>
            <a:ext cx="1999433" cy="621968"/>
          </a:xfrm>
          <a:prstGeom prst="rect">
            <a:avLst/>
          </a:prstGeom>
          <a:noFill/>
        </p:spPr>
        <p:txBody>
          <a:bodyPr wrap="square" lIns="179259" tIns="143407" rIns="179259" bIns="143407"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endParaRPr kumimoji="0" lang="en-US" sz="2353"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19" name="TextBox 18"/>
          <p:cNvSpPr txBox="1"/>
          <p:nvPr/>
        </p:nvSpPr>
        <p:spPr>
          <a:xfrm>
            <a:off x="9615711" y="3498791"/>
            <a:ext cx="1221809" cy="258532"/>
          </a:xfrm>
          <a:prstGeom prst="rect">
            <a:avLst/>
          </a:prstGeom>
          <a:noFill/>
        </p:spPr>
        <p:txBody>
          <a:bodyPr wrap="none" lIns="91440" tIns="45720" rIns="91440" bIns="4572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mn-cs"/>
              </a:rPr>
              <a:t>Policy manager</a:t>
            </a:r>
          </a:p>
        </p:txBody>
      </p:sp>
      <p:sp>
        <p:nvSpPr>
          <p:cNvPr id="8" name="Rectangle 7"/>
          <p:cNvSpPr/>
          <p:nvPr/>
        </p:nvSpPr>
        <p:spPr>
          <a:xfrm>
            <a:off x="6267993" y="4690696"/>
            <a:ext cx="5314574" cy="1885790"/>
          </a:xfrm>
          <a:prstGeom prst="rect">
            <a:avLst/>
          </a:prstGeom>
          <a:solidFill>
            <a:schemeClr val="bg1"/>
          </a:solidFill>
          <a:ln w="12700">
            <a:solidFill>
              <a:schemeClr val="tx2"/>
            </a:solidFill>
          </a:ln>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CREATE FUNCTION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dbo.fn_securitypredicate</a:t>
            </a: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(@wing int)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RETURNS TABLE WITH SCHEMABINDING AS</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return SELECT 1 as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fn_securitypredicate_result</a:t>
            </a: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FROM</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StaffDuties</a:t>
            </a: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d INNER JOIN Employees e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ON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d.EmpId</a:t>
            </a: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e.EmpId</a:t>
            </a: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WHERE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e.UserSID</a:t>
            </a: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 SUSER_SID() AND @wing =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d.Wing</a:t>
            </a: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CREATE SECURITY POLICY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dbo.SecPol</a:t>
            </a:r>
            <a:endPar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ADD FILTER PREDICATE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dbo.fn_securitypredicate</a:t>
            </a: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(Wing) ON Patients</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ea typeface="Calibri" panose="020F0502020204030204" pitchFamily="34" charset="0"/>
                <a:cs typeface="Consolas" panose="020B0609020204030204" pitchFamily="49" charset="0"/>
              </a:rPr>
              <a:t>    WITH (STATE = ON)</a:t>
            </a:r>
          </a:p>
        </p:txBody>
      </p:sp>
      <p:sp>
        <p:nvSpPr>
          <p:cNvPr id="7" name="Rectangle 6"/>
          <p:cNvSpPr/>
          <p:nvPr/>
        </p:nvSpPr>
        <p:spPr bwMode="auto">
          <a:xfrm>
            <a:off x="6103452" y="2999016"/>
            <a:ext cx="1000476" cy="870128"/>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2C6"/>
                </a:solidFill>
                <a:effectLst/>
                <a:uLnTx/>
                <a:uFillTx/>
                <a:latin typeface="Segoe UI"/>
                <a:ea typeface="+mn-ea"/>
                <a:cs typeface="+mn-cs"/>
              </a:rPr>
              <a:t>Filter</a:t>
            </a:r>
            <a:br>
              <a:rPr kumimoji="0" lang="en-US" sz="1200" b="0" i="0" u="none" strike="noStrike" kern="0" cap="none" spc="0" normalizeH="0" baseline="0" noProof="0">
                <a:ln>
                  <a:noFill/>
                </a:ln>
                <a:solidFill>
                  <a:srgbClr val="0072C6"/>
                </a:solidFill>
                <a:effectLst/>
                <a:uLnTx/>
                <a:uFillTx/>
                <a:latin typeface="Segoe UI"/>
                <a:ea typeface="+mn-ea"/>
                <a:cs typeface="+mn-cs"/>
              </a:rPr>
            </a:br>
            <a:r>
              <a:rPr kumimoji="0" lang="en-US" sz="1200" b="0" i="0" u="none" strike="noStrike" kern="0" cap="none" spc="0" normalizeH="0" baseline="0" noProof="0">
                <a:ln>
                  <a:noFill/>
                </a:ln>
                <a:solidFill>
                  <a:srgbClr val="0072C6"/>
                </a:solidFill>
                <a:effectLst/>
                <a:uLnTx/>
                <a:uFillTx/>
                <a:latin typeface="Segoe UI"/>
                <a:ea typeface="+mn-ea"/>
                <a:cs typeface="+mn-cs"/>
              </a:rPr>
              <a:t>Predicate:</a:t>
            </a:r>
          </a:p>
          <a:p>
            <a:pPr marL="0" marR="0" lvl="0" indent="0" algn="ctr" defTabSz="913927"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2C6"/>
                </a:solidFill>
                <a:effectLst/>
                <a:uLnTx/>
                <a:uFillTx/>
                <a:latin typeface="Segoe UI"/>
                <a:ea typeface="+mn-ea"/>
                <a:cs typeface="+mn-cs"/>
              </a:rPr>
              <a:t>INNER </a:t>
            </a:r>
            <a:br>
              <a:rPr kumimoji="0" lang="en-US" sz="1200" b="0" i="0" u="none" strike="noStrike" kern="0" cap="none" spc="0" normalizeH="0" baseline="0" noProof="0">
                <a:ln>
                  <a:noFill/>
                </a:ln>
                <a:solidFill>
                  <a:srgbClr val="0072C6"/>
                </a:solidFill>
                <a:effectLst/>
                <a:uLnTx/>
                <a:uFillTx/>
                <a:latin typeface="Segoe UI"/>
                <a:ea typeface="+mn-ea"/>
                <a:cs typeface="+mn-cs"/>
              </a:rPr>
            </a:br>
            <a:r>
              <a:rPr kumimoji="0" lang="en-US" sz="1200" b="0" i="0" u="none" strike="noStrike" kern="0" cap="none" spc="0" normalizeH="0" baseline="0" noProof="0">
                <a:ln>
                  <a:noFill/>
                </a:ln>
                <a:solidFill>
                  <a:srgbClr val="0072C6"/>
                </a:solidFill>
                <a:effectLst/>
                <a:uLnTx/>
                <a:uFillTx/>
                <a:latin typeface="Segoe UI"/>
                <a:ea typeface="+mn-ea"/>
                <a:cs typeface="+mn-cs"/>
              </a:rPr>
              <a:t>JOIN…</a:t>
            </a:r>
          </a:p>
        </p:txBody>
      </p:sp>
      <p:sp>
        <p:nvSpPr>
          <p:cNvPr id="18" name="Rectangle 17"/>
          <p:cNvSpPr/>
          <p:nvPr/>
        </p:nvSpPr>
        <p:spPr bwMode="auto">
          <a:xfrm>
            <a:off x="4543854" y="3000976"/>
            <a:ext cx="1065918" cy="870443"/>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Security policy</a:t>
            </a:r>
          </a:p>
        </p:txBody>
      </p:sp>
      <p:sp>
        <p:nvSpPr>
          <p:cNvPr id="17" name="Rectangle 16"/>
          <p:cNvSpPr/>
          <p:nvPr/>
        </p:nvSpPr>
        <p:spPr>
          <a:xfrm>
            <a:off x="1182334" y="4803546"/>
            <a:ext cx="1103488" cy="3077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Application</a:t>
            </a:r>
          </a:p>
        </p:txBody>
      </p:sp>
      <p:graphicFrame>
        <p:nvGraphicFramePr>
          <p:cNvPr id="26" name="Table 25"/>
          <p:cNvGraphicFramePr>
            <a:graphicFrameLocks noGrp="1"/>
          </p:cNvGraphicFramePr>
          <p:nvPr/>
        </p:nvGraphicFramePr>
        <p:xfrm>
          <a:off x="4361879" y="4655594"/>
          <a:ext cx="1425876" cy="1253178"/>
        </p:xfrm>
        <a:graphic>
          <a:graphicData uri="http://schemas.openxmlformats.org/drawingml/2006/table">
            <a:tbl>
              <a:tblPr firstRow="1" bandRow="1">
                <a:tableStyleId>{5C22544A-7EE6-4342-B048-85BDC9FD1C3A}</a:tableStyleId>
              </a:tblPr>
              <a:tblGrid>
                <a:gridCol w="475292">
                  <a:extLst>
                    <a:ext uri="{9D8B030D-6E8A-4147-A177-3AD203B41FA5}">
                      <a16:colId xmlns:a16="http://schemas.microsoft.com/office/drawing/2014/main" val="20000"/>
                    </a:ext>
                  </a:extLst>
                </a:gridCol>
                <a:gridCol w="475292">
                  <a:extLst>
                    <a:ext uri="{9D8B030D-6E8A-4147-A177-3AD203B41FA5}">
                      <a16:colId xmlns:a16="http://schemas.microsoft.com/office/drawing/2014/main" val="20001"/>
                    </a:ext>
                  </a:extLst>
                </a:gridCol>
                <a:gridCol w="475292">
                  <a:extLst>
                    <a:ext uri="{9D8B030D-6E8A-4147-A177-3AD203B41FA5}">
                      <a16:colId xmlns:a16="http://schemas.microsoft.com/office/drawing/2014/main" val="20002"/>
                    </a:ext>
                  </a:extLst>
                </a:gridCol>
              </a:tblGrid>
              <a:tr h="262164">
                <a:tc gridSpan="3">
                  <a:txBody>
                    <a:bodyPr/>
                    <a:lstStyle/>
                    <a:p>
                      <a:pPr algn="ctr"/>
                      <a:r>
                        <a:rPr kumimoji="0" lang="en-US" sz="1400" b="0" i="0" u="none" strike="noStrike" kern="0" cap="none" spc="0" normalizeH="0" baseline="0">
                          <a:ln>
                            <a:noFill/>
                          </a:ln>
                          <a:solidFill>
                            <a:srgbClr val="FFFFFF"/>
                          </a:solidFill>
                          <a:effectLst/>
                          <a:uLnTx/>
                          <a:uFillTx/>
                          <a:latin typeface="Segoe UI" panose="020B0502040204020203" pitchFamily="34" charset="0"/>
                          <a:ea typeface="+mn-ea"/>
                          <a:cs typeface="Segoe UI" panose="020B0502040204020203" pitchFamily="34" charset="0"/>
                        </a:rPr>
                        <a:t>Patients</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sz="100"/>
                    </a:p>
                  </a:txBody>
                  <a:tcPr/>
                </a:tc>
                <a:tc hMerge="1">
                  <a:txBody>
                    <a:bodyPr/>
                    <a:lstStyle/>
                    <a:p>
                      <a:endParaRPr lang="en-US" sz="100"/>
                    </a:p>
                  </a:txBody>
                  <a:tcPr/>
                </a:tc>
                <a:extLst>
                  <a:ext uri="{0D108BD9-81ED-4DB2-BD59-A6C34878D82A}">
                    <a16:rowId xmlns:a16="http://schemas.microsoft.com/office/drawing/2014/main" val="10000"/>
                  </a:ext>
                </a:extLst>
              </a:tr>
              <a:tr h="237098">
                <a:tc>
                  <a:txBody>
                    <a:bodyPr/>
                    <a:lstStyle/>
                    <a:p>
                      <a:endParaRPr lang="en-US" sz="100" b="1"/>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a:solidFill>
                          <a:schemeClr val="tx1"/>
                        </a:solidFill>
                      </a:endParaRPr>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37098">
                <a:tc>
                  <a:txBody>
                    <a:bodyPr/>
                    <a:lstStyle/>
                    <a:p>
                      <a:endParaRPr lang="en-US" sz="100" b="1"/>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a:solidFill>
                          <a:schemeClr val="tx1"/>
                        </a:solidFill>
                      </a:endParaRPr>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37098">
                <a:tc>
                  <a:txBody>
                    <a:bodyPr/>
                    <a:lstStyle/>
                    <a:p>
                      <a:endParaRPr lang="en-US" sz="100" b="1"/>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a:solidFill>
                          <a:schemeClr val="tx1"/>
                        </a:solidFill>
                      </a:endParaRPr>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37098">
                <a:tc>
                  <a:txBody>
                    <a:bodyPr/>
                    <a:lstStyle/>
                    <a:p>
                      <a:endParaRPr lang="en-US" sz="100" b="1"/>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a:solidFill>
                          <a:schemeClr val="tx1"/>
                        </a:solidFill>
                      </a:endParaRPr>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dirty="0"/>
                    </a:p>
                  </a:txBody>
                  <a:tcPr marL="91427" marR="91427" marT="45713" marB="45713">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
        <p:nvSpPr>
          <p:cNvPr id="31" name="TextBox 30"/>
          <p:cNvSpPr txBox="1"/>
          <p:nvPr/>
        </p:nvSpPr>
        <p:spPr>
          <a:xfrm>
            <a:off x="394080" y="1440761"/>
            <a:ext cx="11380397" cy="646331"/>
          </a:xfrm>
          <a:prstGeom prst="rect">
            <a:avLst/>
          </a:prstGeom>
          <a:noFill/>
        </p:spPr>
        <p:txBody>
          <a:bodyPr wrap="square" rtlCol="0">
            <a:spAutoFit/>
          </a:bodyPr>
          <a:lstStyle/>
          <a:p>
            <a:pPr marL="395288" marR="0" lvl="0" indent="-395288"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1.   Policy manager creates filter predicate and security policy in T-SQL, binding the predicate to the Patients table</a:t>
            </a:r>
          </a:p>
        </p:txBody>
      </p:sp>
      <p:sp>
        <p:nvSpPr>
          <p:cNvPr id="34" name="TextBox 33"/>
          <p:cNvSpPr txBox="1"/>
          <p:nvPr/>
        </p:nvSpPr>
        <p:spPr>
          <a:xfrm>
            <a:off x="432162" y="1440761"/>
            <a:ext cx="10837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2.   App user (e.g., nurse) selects from Patients table</a:t>
            </a:r>
          </a:p>
        </p:txBody>
      </p:sp>
      <p:sp>
        <p:nvSpPr>
          <p:cNvPr id="38" name="TextBox 37"/>
          <p:cNvSpPr txBox="1"/>
          <p:nvPr/>
        </p:nvSpPr>
        <p:spPr>
          <a:xfrm>
            <a:off x="1439299" y="3498791"/>
            <a:ext cx="585417" cy="258532"/>
          </a:xfrm>
          <a:prstGeom prst="rect">
            <a:avLst/>
          </a:prstGeom>
          <a:noFill/>
        </p:spPr>
        <p:txBody>
          <a:bodyPr wrap="none" lIns="91440" tIns="45720" rIns="91440" bIns="45720"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mn-cs"/>
              </a:rPr>
              <a:t>Nurse</a:t>
            </a:r>
          </a:p>
        </p:txBody>
      </p:sp>
      <p:cxnSp>
        <p:nvCxnSpPr>
          <p:cNvPr id="40" name="Straight Arrow Connector 39"/>
          <p:cNvCxnSpPr>
            <a:cxnSpLocks/>
            <a:endCxn id="17" idx="0"/>
          </p:cNvCxnSpPr>
          <p:nvPr/>
        </p:nvCxnSpPr>
        <p:spPr>
          <a:xfrm>
            <a:off x="1734078" y="3820849"/>
            <a:ext cx="0" cy="982697"/>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94080" y="1440761"/>
            <a:ext cx="10837653" cy="369332"/>
          </a:xfrm>
          <a:prstGeom prst="rect">
            <a:avLst/>
          </a:prstGeom>
          <a:noFill/>
        </p:spPr>
        <p:txBody>
          <a:bodyPr wrap="square" rtlCol="0">
            <a:spAutoFit/>
          </a:bodyPr>
          <a:lstStyle/>
          <a:p>
            <a:pPr marL="339725" marR="0" lvl="0" indent="-339725"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panose="020B0502040204020203" pitchFamily="34" charset="0"/>
                <a:ea typeface="+mn-ea"/>
                <a:cs typeface="Segoe UI" panose="020B0502040204020203" pitchFamily="34" charset="0"/>
              </a:rPr>
              <a:t>3.   Security policy transparently rewrites query to apply filter predicate</a:t>
            </a:r>
          </a:p>
        </p:txBody>
      </p:sp>
      <p:cxnSp>
        <p:nvCxnSpPr>
          <p:cNvPr id="45" name="Elbow Connector 44"/>
          <p:cNvCxnSpPr>
            <a:cxnSpLocks/>
            <a:stCxn id="8" idx="0"/>
            <a:endCxn id="7" idx="3"/>
          </p:cNvCxnSpPr>
          <p:nvPr/>
        </p:nvCxnSpPr>
        <p:spPr>
          <a:xfrm rot="16200000" flipV="1">
            <a:off x="7386296" y="3151712"/>
            <a:ext cx="1256616" cy="182135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271110" y="5202811"/>
            <a:ext cx="4926662" cy="454612"/>
          </a:xfrm>
          <a:prstGeom prst="rect">
            <a:avLst/>
          </a:prstGeom>
          <a:solidFill>
            <a:schemeClr val="bg1"/>
          </a:solidFill>
          <a:ln w="12700">
            <a:solidFill>
              <a:schemeClr val="tx2"/>
            </a:solidFill>
          </a:ln>
        </p:spPr>
        <p:txBody>
          <a:bodyPr wrap="square">
            <a:spAutoFit/>
          </a:bodyPr>
          <a:lstStyle>
            <a:defPPr>
              <a:defRPr lang="en-US"/>
            </a:defPPr>
            <a:lvl1pPr>
              <a:lnSpc>
                <a:spcPct val="107000"/>
              </a:lnSpc>
              <a:defRPr sz="1200">
                <a:solidFill>
                  <a:srgbClr val="0000FF"/>
                </a:solidFill>
                <a:latin typeface="Consolas" panose="020B0609020204030204" pitchFamily="49" charset="0"/>
                <a:ea typeface="Calibri" panose="020F0502020204030204" pitchFamily="34" charset="0"/>
                <a:cs typeface="Consolas" panose="020B0609020204030204" pitchFamily="49" charset="0"/>
              </a:defRPr>
            </a:lvl1p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SELECT * FROM Patients</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   SEMIJOIN APPLY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cs typeface="Consolas" panose="020B0609020204030204" pitchFamily="49" charset="0"/>
              </a:rPr>
              <a:t>dbo.fn_securitypredicate</a:t>
            </a: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cs typeface="Consolas" panose="020B0609020204030204" pitchFamily="49" charset="0"/>
              </a:rPr>
              <a:t>patients.Wing</a:t>
            </a: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a:t>
            </a:r>
          </a:p>
        </p:txBody>
      </p:sp>
      <p:sp>
        <p:nvSpPr>
          <p:cNvPr id="43" name="TextBox 42"/>
          <p:cNvSpPr txBox="1"/>
          <p:nvPr/>
        </p:nvSpPr>
        <p:spPr>
          <a:xfrm>
            <a:off x="6266437" y="5949711"/>
            <a:ext cx="4931181" cy="635751"/>
          </a:xfrm>
          <a:prstGeom prst="rect">
            <a:avLst/>
          </a:prstGeom>
          <a:solidFill>
            <a:schemeClr val="bg1"/>
          </a:solidFill>
          <a:ln w="12700">
            <a:solidFill>
              <a:schemeClr val="tx2"/>
            </a:solidFill>
          </a:ln>
        </p:spPr>
        <p:txBody>
          <a:bodyPr wrap="square">
            <a:spAutoFit/>
          </a:bodyPr>
          <a:lstStyle>
            <a:defPPr>
              <a:defRPr lang="en-US"/>
            </a:defPPr>
            <a:lvl1pPr>
              <a:lnSpc>
                <a:spcPct val="107000"/>
              </a:lnSpc>
              <a:defRPr sz="1200">
                <a:solidFill>
                  <a:srgbClr val="0000FF"/>
                </a:solidFill>
                <a:latin typeface="Consolas" panose="020B0609020204030204" pitchFamily="49" charset="0"/>
                <a:ea typeface="Calibri" panose="020F0502020204030204" pitchFamily="34" charset="0"/>
                <a:cs typeface="Consolas" panose="020B0609020204030204" pitchFamily="49" charset="0"/>
              </a:defRPr>
            </a:lvl1p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SELECT Patients.* FROM Patients,</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cs typeface="Consolas" panose="020B0609020204030204" pitchFamily="49" charset="0"/>
              </a:rPr>
              <a:t>StaffDuties</a:t>
            </a: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 d INNER JOIN Employees e ON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cs typeface="Consolas" panose="020B0609020204030204" pitchFamily="49" charset="0"/>
              </a:rPr>
              <a:t>d.EmpId</a:t>
            </a: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 =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cs typeface="Consolas" panose="020B0609020204030204" pitchFamily="49" charset="0"/>
              </a:rPr>
              <a:t>e.EmpId</a:t>
            </a: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   WHERE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cs typeface="Consolas" panose="020B0609020204030204" pitchFamily="49" charset="0"/>
              </a:rPr>
              <a:t>e.UserSID</a:t>
            </a: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 = SUSER_SID() AND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cs typeface="Consolas" panose="020B0609020204030204" pitchFamily="49" charset="0"/>
              </a:rPr>
              <a:t>Patients.wing</a:t>
            </a: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 = </a:t>
            </a:r>
            <a:r>
              <a:rPr kumimoji="0" lang="en-US" sz="1100" b="0" i="0" u="none" strike="noStrike" kern="0" cap="none" spc="0" normalizeH="0" baseline="0" noProof="0" err="1">
                <a:ln>
                  <a:noFill/>
                </a:ln>
                <a:solidFill>
                  <a:srgbClr val="505050"/>
                </a:solidFill>
                <a:effectLst/>
                <a:uLnTx/>
                <a:uFillTx/>
                <a:latin typeface="Consolas" panose="020B0609020204030204" pitchFamily="49" charset="0"/>
                <a:cs typeface="Consolas" panose="020B0609020204030204" pitchFamily="49" charset="0"/>
              </a:rPr>
              <a:t>d.Wing</a:t>
            </a: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a:t>
            </a:r>
          </a:p>
        </p:txBody>
      </p:sp>
      <p:sp>
        <p:nvSpPr>
          <p:cNvPr id="2" name="Title 1">
            <a:extLst>
              <a:ext uri="{FF2B5EF4-FFF2-40B4-BE49-F238E27FC236}">
                <a16:creationId xmlns:a16="http://schemas.microsoft.com/office/drawing/2014/main" id="{3EE4D2B2-7A95-460D-B565-46FDC9A37D9B}"/>
              </a:ext>
            </a:extLst>
          </p:cNvPr>
          <p:cNvSpPr>
            <a:spLocks noGrp="1"/>
          </p:cNvSpPr>
          <p:nvPr>
            <p:ph type="title"/>
          </p:nvPr>
        </p:nvSpPr>
        <p:spPr>
          <a:xfrm>
            <a:off x="455995" y="620428"/>
            <a:ext cx="11306469" cy="403137"/>
          </a:xfrm>
        </p:spPr>
        <p:txBody>
          <a:bodyPr/>
          <a:lstStyle/>
          <a:p>
            <a:r>
              <a:rPr lang="en-US"/>
              <a:t>RLS in three steps</a:t>
            </a:r>
          </a:p>
        </p:txBody>
      </p:sp>
      <p:grpSp>
        <p:nvGrpSpPr>
          <p:cNvPr id="44" name="Group 43">
            <a:extLst>
              <a:ext uri="{FF2B5EF4-FFF2-40B4-BE49-F238E27FC236}">
                <a16:creationId xmlns:a16="http://schemas.microsoft.com/office/drawing/2014/main" id="{AA29D51F-5B31-4AB1-83E4-304E3D9F8CBF}"/>
              </a:ext>
            </a:extLst>
          </p:cNvPr>
          <p:cNvGrpSpPr/>
          <p:nvPr/>
        </p:nvGrpSpPr>
        <p:grpSpPr>
          <a:xfrm>
            <a:off x="1434193" y="2554504"/>
            <a:ext cx="595629" cy="880761"/>
            <a:chOff x="5296391" y="765915"/>
            <a:chExt cx="2332707" cy="3449390"/>
          </a:xfrm>
          <a:noFill/>
        </p:grpSpPr>
        <p:grpSp>
          <p:nvGrpSpPr>
            <p:cNvPr id="49" name="Group 48">
              <a:extLst>
                <a:ext uri="{FF2B5EF4-FFF2-40B4-BE49-F238E27FC236}">
                  <a16:creationId xmlns:a16="http://schemas.microsoft.com/office/drawing/2014/main" id="{5D58331D-F3DB-4C61-8908-75A0A477C1E2}"/>
                </a:ext>
              </a:extLst>
            </p:cNvPr>
            <p:cNvGrpSpPr/>
            <p:nvPr/>
          </p:nvGrpSpPr>
          <p:grpSpPr>
            <a:xfrm>
              <a:off x="5296391" y="765915"/>
              <a:ext cx="2332707" cy="3449390"/>
              <a:chOff x="3991988" y="631839"/>
              <a:chExt cx="1115122" cy="1648939"/>
            </a:xfrm>
            <a:grpFill/>
          </p:grpSpPr>
          <p:sp>
            <p:nvSpPr>
              <p:cNvPr id="51" name="Freeform 134">
                <a:extLst>
                  <a:ext uri="{FF2B5EF4-FFF2-40B4-BE49-F238E27FC236}">
                    <a16:creationId xmlns:a16="http://schemas.microsoft.com/office/drawing/2014/main" id="{7C572450-EDD5-4D6C-BC0D-0CEB9A1342D8}"/>
                  </a:ext>
                </a:extLst>
              </p:cNvPr>
              <p:cNvSpPr/>
              <p:nvPr/>
            </p:nvSpPr>
            <p:spPr bwMode="auto">
              <a:xfrm rot="16200000">
                <a:off x="4118250" y="915183"/>
                <a:ext cx="862598" cy="963131"/>
              </a:xfrm>
              <a:custGeom>
                <a:avLst/>
                <a:gdLst>
                  <a:gd name="connsiteX0" fmla="*/ 862598 w 862598"/>
                  <a:gd name="connsiteY0" fmla="*/ 478482 h 963131"/>
                  <a:gd name="connsiteX1" fmla="*/ 831375 w 862598"/>
                  <a:gd name="connsiteY1" fmla="*/ 776658 h 963131"/>
                  <a:gd name="connsiteX2" fmla="*/ 822738 w 862598"/>
                  <a:gd name="connsiteY2" fmla="*/ 804257 h 963131"/>
                  <a:gd name="connsiteX3" fmla="*/ 764448 w 862598"/>
                  <a:gd name="connsiteY3" fmla="*/ 855347 h 963131"/>
                  <a:gd name="connsiteX4" fmla="*/ 525477 w 862598"/>
                  <a:gd name="connsiteY4" fmla="*/ 932891 h 963131"/>
                  <a:gd name="connsiteX5" fmla="*/ 18330 w 862598"/>
                  <a:gd name="connsiteY5" fmla="*/ 928699 h 963131"/>
                  <a:gd name="connsiteX6" fmla="*/ 106910 w 862598"/>
                  <a:gd name="connsiteY6" fmla="*/ 483205 h 963131"/>
                  <a:gd name="connsiteX7" fmla="*/ 43510 w 862598"/>
                  <a:gd name="connsiteY7" fmla="*/ 45786 h 963131"/>
                  <a:gd name="connsiteX8" fmla="*/ 525477 w 862598"/>
                  <a:gd name="connsiteY8" fmla="*/ 24798 h 963131"/>
                  <a:gd name="connsiteX9" fmla="*/ 764448 w 862598"/>
                  <a:gd name="connsiteY9" fmla="*/ 102342 h 963131"/>
                  <a:gd name="connsiteX10" fmla="*/ 823050 w 862598"/>
                  <a:gd name="connsiteY10" fmla="*/ 153706 h 963131"/>
                  <a:gd name="connsiteX11" fmla="*/ 831375 w 862598"/>
                  <a:gd name="connsiteY11" fmla="*/ 180307 h 963131"/>
                  <a:gd name="connsiteX12" fmla="*/ 862598 w 862598"/>
                  <a:gd name="connsiteY12" fmla="*/ 478482 h 963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2598" h="963131">
                    <a:moveTo>
                      <a:pt x="862598" y="478482"/>
                    </a:moveTo>
                    <a:cubicBezTo>
                      <a:pt x="862598" y="593288"/>
                      <a:pt x="850774" y="697904"/>
                      <a:pt x="831375" y="776658"/>
                    </a:cubicBezTo>
                    <a:lnTo>
                      <a:pt x="822738" y="804257"/>
                    </a:lnTo>
                    <a:lnTo>
                      <a:pt x="764448" y="855347"/>
                    </a:lnTo>
                    <a:cubicBezTo>
                      <a:pt x="696232" y="904304"/>
                      <a:pt x="613997" y="932891"/>
                      <a:pt x="525477" y="932891"/>
                    </a:cubicBezTo>
                    <a:cubicBezTo>
                      <a:pt x="383006" y="932891"/>
                      <a:pt x="88092" y="1003646"/>
                      <a:pt x="18330" y="928699"/>
                    </a:cubicBezTo>
                    <a:cubicBezTo>
                      <a:pt x="-51431" y="853751"/>
                      <a:pt x="99915" y="635951"/>
                      <a:pt x="106910" y="483205"/>
                    </a:cubicBezTo>
                    <a:cubicBezTo>
                      <a:pt x="113904" y="330458"/>
                      <a:pt x="-26251" y="122187"/>
                      <a:pt x="43510" y="45786"/>
                    </a:cubicBezTo>
                    <a:cubicBezTo>
                      <a:pt x="113271" y="-30615"/>
                      <a:pt x="294882" y="7876"/>
                      <a:pt x="525477" y="24798"/>
                    </a:cubicBezTo>
                    <a:cubicBezTo>
                      <a:pt x="613997" y="24798"/>
                      <a:pt x="696232" y="53385"/>
                      <a:pt x="764448" y="102342"/>
                    </a:cubicBezTo>
                    <a:lnTo>
                      <a:pt x="823050" y="153706"/>
                    </a:lnTo>
                    <a:lnTo>
                      <a:pt x="831375" y="180307"/>
                    </a:lnTo>
                    <a:cubicBezTo>
                      <a:pt x="850774" y="259060"/>
                      <a:pt x="862598" y="363677"/>
                      <a:pt x="862598" y="47848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07643FC3-867F-4919-A558-CC719D24B53C}"/>
                  </a:ext>
                </a:extLst>
              </p:cNvPr>
              <p:cNvGrpSpPr/>
              <p:nvPr/>
            </p:nvGrpSpPr>
            <p:grpSpPr>
              <a:xfrm>
                <a:off x="3991988" y="1062180"/>
                <a:ext cx="1115122" cy="1218598"/>
                <a:chOff x="7480331" y="4348086"/>
                <a:chExt cx="144649" cy="158071"/>
              </a:xfrm>
              <a:grpFill/>
            </p:grpSpPr>
            <p:sp>
              <p:nvSpPr>
                <p:cNvPr id="58" name="Oval 9">
                  <a:extLst>
                    <a:ext uri="{FF2B5EF4-FFF2-40B4-BE49-F238E27FC236}">
                      <a16:creationId xmlns:a16="http://schemas.microsoft.com/office/drawing/2014/main" id="{01B1FBFB-45F3-4149-BAC0-6084E7CA1F10}"/>
                    </a:ext>
                  </a:extLst>
                </p:cNvPr>
                <p:cNvSpPr>
                  <a:spLocks noChangeArrowheads="1"/>
                </p:cNvSpPr>
                <p:nvPr/>
              </p:nvSpPr>
              <p:spPr bwMode="auto">
                <a:xfrm>
                  <a:off x="7502206" y="4348086"/>
                  <a:ext cx="99632" cy="86327"/>
                </a:xfrm>
                <a:custGeom>
                  <a:avLst/>
                  <a:gdLst>
                    <a:gd name="connsiteX0" fmla="*/ 0 w 580478"/>
                    <a:gd name="connsiteY0" fmla="*/ 290240 h 580479"/>
                    <a:gd name="connsiteX1" fmla="*/ 290239 w 580478"/>
                    <a:gd name="connsiteY1" fmla="*/ 0 h 580479"/>
                    <a:gd name="connsiteX2" fmla="*/ 580478 w 580478"/>
                    <a:gd name="connsiteY2" fmla="*/ 290240 h 580479"/>
                    <a:gd name="connsiteX3" fmla="*/ 290239 w 580478"/>
                    <a:gd name="connsiteY3" fmla="*/ 580480 h 580479"/>
                    <a:gd name="connsiteX4" fmla="*/ 0 w 580478"/>
                    <a:gd name="connsiteY4" fmla="*/ 290240 h 580479"/>
                    <a:gd name="connsiteX0" fmla="*/ 586 w 581064"/>
                    <a:gd name="connsiteY0" fmla="*/ 319507 h 609747"/>
                    <a:gd name="connsiteX1" fmla="*/ 217767 w 581064"/>
                    <a:gd name="connsiteY1" fmla="*/ 42812 h 609747"/>
                    <a:gd name="connsiteX2" fmla="*/ 290825 w 581064"/>
                    <a:gd name="connsiteY2" fmla="*/ 29267 h 609747"/>
                    <a:gd name="connsiteX3" fmla="*/ 581064 w 581064"/>
                    <a:gd name="connsiteY3" fmla="*/ 319507 h 609747"/>
                    <a:gd name="connsiteX4" fmla="*/ 290825 w 581064"/>
                    <a:gd name="connsiteY4" fmla="*/ 609747 h 609747"/>
                    <a:gd name="connsiteX5" fmla="*/ 586 w 581064"/>
                    <a:gd name="connsiteY5" fmla="*/ 319507 h 609747"/>
                    <a:gd name="connsiteX0" fmla="*/ 837 w 581315"/>
                    <a:gd name="connsiteY0" fmla="*/ 300909 h 591149"/>
                    <a:gd name="connsiteX1" fmla="*/ 205772 w 581315"/>
                    <a:gd name="connsiteY1" fmla="*/ 85446 h 591149"/>
                    <a:gd name="connsiteX2" fmla="*/ 291076 w 581315"/>
                    <a:gd name="connsiteY2" fmla="*/ 10669 h 591149"/>
                    <a:gd name="connsiteX3" fmla="*/ 581315 w 581315"/>
                    <a:gd name="connsiteY3" fmla="*/ 300909 h 591149"/>
                    <a:gd name="connsiteX4" fmla="*/ 291076 w 581315"/>
                    <a:gd name="connsiteY4" fmla="*/ 591149 h 591149"/>
                    <a:gd name="connsiteX5" fmla="*/ 837 w 581315"/>
                    <a:gd name="connsiteY5" fmla="*/ 300909 h 591149"/>
                    <a:gd name="connsiteX0" fmla="*/ 837 w 581315"/>
                    <a:gd name="connsiteY0" fmla="*/ 246033 h 536273"/>
                    <a:gd name="connsiteX1" fmla="*/ 205772 w 581315"/>
                    <a:gd name="connsiteY1" fmla="*/ 30570 h 536273"/>
                    <a:gd name="connsiteX2" fmla="*/ 307405 w 581315"/>
                    <a:gd name="connsiteY2" fmla="*/ 33354 h 536273"/>
                    <a:gd name="connsiteX3" fmla="*/ 581315 w 581315"/>
                    <a:gd name="connsiteY3" fmla="*/ 246033 h 536273"/>
                    <a:gd name="connsiteX4" fmla="*/ 291076 w 581315"/>
                    <a:gd name="connsiteY4" fmla="*/ 536273 h 536273"/>
                    <a:gd name="connsiteX5" fmla="*/ 837 w 581315"/>
                    <a:gd name="connsiteY5" fmla="*/ 246033 h 536273"/>
                    <a:gd name="connsiteX0" fmla="*/ 664 w 581142"/>
                    <a:gd name="connsiteY0" fmla="*/ 229376 h 519616"/>
                    <a:gd name="connsiteX1" fmla="*/ 213764 w 581142"/>
                    <a:gd name="connsiteY1" fmla="*/ 46570 h 519616"/>
                    <a:gd name="connsiteX2" fmla="*/ 307232 w 581142"/>
                    <a:gd name="connsiteY2" fmla="*/ 16697 h 519616"/>
                    <a:gd name="connsiteX3" fmla="*/ 581142 w 581142"/>
                    <a:gd name="connsiteY3" fmla="*/ 229376 h 519616"/>
                    <a:gd name="connsiteX4" fmla="*/ 290903 w 581142"/>
                    <a:gd name="connsiteY4" fmla="*/ 519616 h 519616"/>
                    <a:gd name="connsiteX5" fmla="*/ 664 w 581142"/>
                    <a:gd name="connsiteY5" fmla="*/ 229376 h 519616"/>
                    <a:gd name="connsiteX0" fmla="*/ 664 w 581142"/>
                    <a:gd name="connsiteY0" fmla="*/ 213294 h 503534"/>
                    <a:gd name="connsiteX1" fmla="*/ 213764 w 581142"/>
                    <a:gd name="connsiteY1" fmla="*/ 30488 h 503534"/>
                    <a:gd name="connsiteX2" fmla="*/ 311314 w 581142"/>
                    <a:gd name="connsiteY2" fmla="*/ 29190 h 503534"/>
                    <a:gd name="connsiteX3" fmla="*/ 581142 w 581142"/>
                    <a:gd name="connsiteY3" fmla="*/ 213294 h 503534"/>
                    <a:gd name="connsiteX4" fmla="*/ 290903 w 581142"/>
                    <a:gd name="connsiteY4" fmla="*/ 503534 h 503534"/>
                    <a:gd name="connsiteX5" fmla="*/ 664 w 581142"/>
                    <a:gd name="connsiteY5" fmla="*/ 213294 h 50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142" h="503534">
                      <a:moveTo>
                        <a:pt x="664" y="213294"/>
                      </a:moveTo>
                      <a:cubicBezTo>
                        <a:pt x="-12193" y="134453"/>
                        <a:pt x="165391" y="78861"/>
                        <a:pt x="213764" y="30488"/>
                      </a:cubicBezTo>
                      <a:cubicBezTo>
                        <a:pt x="262137" y="-17885"/>
                        <a:pt x="250084" y="-1278"/>
                        <a:pt x="311314" y="29190"/>
                      </a:cubicBezTo>
                      <a:cubicBezTo>
                        <a:pt x="372544" y="59658"/>
                        <a:pt x="581142" y="52999"/>
                        <a:pt x="581142" y="213294"/>
                      </a:cubicBezTo>
                      <a:cubicBezTo>
                        <a:pt x="581142" y="373589"/>
                        <a:pt x="451198" y="503534"/>
                        <a:pt x="290903" y="503534"/>
                      </a:cubicBezTo>
                      <a:cubicBezTo>
                        <a:pt x="130608" y="503534"/>
                        <a:pt x="13521" y="292135"/>
                        <a:pt x="664" y="213294"/>
                      </a:cubicBezTo>
                      <a:close/>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9" name="Freeform 10">
                  <a:extLst>
                    <a:ext uri="{FF2B5EF4-FFF2-40B4-BE49-F238E27FC236}">
                      <a16:creationId xmlns:a16="http://schemas.microsoft.com/office/drawing/2014/main" id="{73074E97-4420-4116-9F0B-4A13E7646E68}"/>
                    </a:ext>
                  </a:extLst>
                </p:cNvPr>
                <p:cNvSpPr>
                  <a:spLocks/>
                </p:cNvSpPr>
                <p:nvPr/>
              </p:nvSpPr>
              <p:spPr bwMode="auto">
                <a:xfrm>
                  <a:off x="7480331" y="4434411"/>
                  <a:ext cx="144649" cy="71746"/>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53" name="Freeform 133">
                <a:extLst>
                  <a:ext uri="{FF2B5EF4-FFF2-40B4-BE49-F238E27FC236}">
                    <a16:creationId xmlns:a16="http://schemas.microsoft.com/office/drawing/2014/main" id="{66E0C7B5-E9B7-4BF2-BA56-DB91E2B1DAE5}"/>
                  </a:ext>
                </a:extLst>
              </p:cNvPr>
              <p:cNvSpPr/>
              <p:nvPr/>
            </p:nvSpPr>
            <p:spPr bwMode="auto">
              <a:xfrm>
                <a:off x="4129632" y="631839"/>
                <a:ext cx="839834" cy="386068"/>
              </a:xfrm>
              <a:custGeom>
                <a:avLst/>
                <a:gdLst>
                  <a:gd name="connsiteX0" fmla="*/ 419917 w 839834"/>
                  <a:gd name="connsiteY0" fmla="*/ 0 h 386068"/>
                  <a:gd name="connsiteX1" fmla="*/ 839834 w 839834"/>
                  <a:gd name="connsiteY1" fmla="*/ 113809 h 386068"/>
                  <a:gd name="connsiteX2" fmla="*/ 838375 w 839834"/>
                  <a:gd name="connsiteY2" fmla="*/ 117732 h 386068"/>
                  <a:gd name="connsiteX3" fmla="*/ 839833 w 839834"/>
                  <a:gd name="connsiteY3" fmla="*/ 117732 h 386068"/>
                  <a:gd name="connsiteX4" fmla="*/ 772749 w 839834"/>
                  <a:gd name="connsiteY4" fmla="*/ 386068 h 386068"/>
                  <a:gd name="connsiteX5" fmla="*/ 768119 w 839834"/>
                  <a:gd name="connsiteY5" fmla="*/ 383756 h 386068"/>
                  <a:gd name="connsiteX6" fmla="*/ 419917 w 839834"/>
                  <a:gd name="connsiteY6" fmla="*/ 333579 h 386068"/>
                  <a:gd name="connsiteX7" fmla="*/ 71715 w 839834"/>
                  <a:gd name="connsiteY7" fmla="*/ 383756 h 386068"/>
                  <a:gd name="connsiteX8" fmla="*/ 70572 w 839834"/>
                  <a:gd name="connsiteY8" fmla="*/ 384327 h 386068"/>
                  <a:gd name="connsiteX9" fmla="*/ 8717 w 839834"/>
                  <a:gd name="connsiteY9" fmla="*/ 136908 h 386068"/>
                  <a:gd name="connsiteX10" fmla="*/ 8531 w 839834"/>
                  <a:gd name="connsiteY10" fmla="*/ 136745 h 386068"/>
                  <a:gd name="connsiteX11" fmla="*/ 0 w 839834"/>
                  <a:gd name="connsiteY11" fmla="*/ 113809 h 386068"/>
                  <a:gd name="connsiteX12" fmla="*/ 419917 w 839834"/>
                  <a:gd name="connsiteY12" fmla="*/ 0 h 386068"/>
                  <a:gd name="connsiteX0" fmla="*/ 419917 w 839834"/>
                  <a:gd name="connsiteY0" fmla="*/ 0 h 386068"/>
                  <a:gd name="connsiteX1" fmla="*/ 839834 w 839834"/>
                  <a:gd name="connsiteY1" fmla="*/ 113809 h 386068"/>
                  <a:gd name="connsiteX2" fmla="*/ 838375 w 839834"/>
                  <a:gd name="connsiteY2" fmla="*/ 117732 h 386068"/>
                  <a:gd name="connsiteX3" fmla="*/ 839833 w 839834"/>
                  <a:gd name="connsiteY3" fmla="*/ 117732 h 386068"/>
                  <a:gd name="connsiteX4" fmla="*/ 772749 w 839834"/>
                  <a:gd name="connsiteY4" fmla="*/ 386068 h 386068"/>
                  <a:gd name="connsiteX5" fmla="*/ 768119 w 839834"/>
                  <a:gd name="connsiteY5" fmla="*/ 383756 h 386068"/>
                  <a:gd name="connsiteX6" fmla="*/ 419917 w 839834"/>
                  <a:gd name="connsiteY6" fmla="*/ 333579 h 386068"/>
                  <a:gd name="connsiteX7" fmla="*/ 71715 w 839834"/>
                  <a:gd name="connsiteY7" fmla="*/ 383756 h 386068"/>
                  <a:gd name="connsiteX8" fmla="*/ 70572 w 839834"/>
                  <a:gd name="connsiteY8" fmla="*/ 384327 h 386068"/>
                  <a:gd name="connsiteX9" fmla="*/ 8717 w 839834"/>
                  <a:gd name="connsiteY9" fmla="*/ 136908 h 386068"/>
                  <a:gd name="connsiteX10" fmla="*/ 0 w 839834"/>
                  <a:gd name="connsiteY10" fmla="*/ 113809 h 386068"/>
                  <a:gd name="connsiteX11" fmla="*/ 419917 w 839834"/>
                  <a:gd name="connsiteY11" fmla="*/ 0 h 386068"/>
                  <a:gd name="connsiteX0" fmla="*/ 419917 w 839834"/>
                  <a:gd name="connsiteY0" fmla="*/ 0 h 386068"/>
                  <a:gd name="connsiteX1" fmla="*/ 839834 w 839834"/>
                  <a:gd name="connsiteY1" fmla="*/ 113809 h 386068"/>
                  <a:gd name="connsiteX2" fmla="*/ 838375 w 839834"/>
                  <a:gd name="connsiteY2" fmla="*/ 117732 h 386068"/>
                  <a:gd name="connsiteX3" fmla="*/ 839833 w 839834"/>
                  <a:gd name="connsiteY3" fmla="*/ 117732 h 386068"/>
                  <a:gd name="connsiteX4" fmla="*/ 772749 w 839834"/>
                  <a:gd name="connsiteY4" fmla="*/ 386068 h 386068"/>
                  <a:gd name="connsiteX5" fmla="*/ 768119 w 839834"/>
                  <a:gd name="connsiteY5" fmla="*/ 383756 h 386068"/>
                  <a:gd name="connsiteX6" fmla="*/ 419917 w 839834"/>
                  <a:gd name="connsiteY6" fmla="*/ 333579 h 386068"/>
                  <a:gd name="connsiteX7" fmla="*/ 71715 w 839834"/>
                  <a:gd name="connsiteY7" fmla="*/ 383756 h 386068"/>
                  <a:gd name="connsiteX8" fmla="*/ 70572 w 839834"/>
                  <a:gd name="connsiteY8" fmla="*/ 384327 h 386068"/>
                  <a:gd name="connsiteX9" fmla="*/ 0 w 839834"/>
                  <a:gd name="connsiteY9" fmla="*/ 113809 h 386068"/>
                  <a:gd name="connsiteX10" fmla="*/ 419917 w 839834"/>
                  <a:gd name="connsiteY10" fmla="*/ 0 h 386068"/>
                  <a:gd name="connsiteX0" fmla="*/ 419917 w 839834"/>
                  <a:gd name="connsiteY0" fmla="*/ 0 h 386068"/>
                  <a:gd name="connsiteX1" fmla="*/ 839834 w 839834"/>
                  <a:gd name="connsiteY1" fmla="*/ 113809 h 386068"/>
                  <a:gd name="connsiteX2" fmla="*/ 838375 w 839834"/>
                  <a:gd name="connsiteY2" fmla="*/ 117732 h 386068"/>
                  <a:gd name="connsiteX3" fmla="*/ 772749 w 839834"/>
                  <a:gd name="connsiteY3" fmla="*/ 386068 h 386068"/>
                  <a:gd name="connsiteX4" fmla="*/ 768119 w 839834"/>
                  <a:gd name="connsiteY4" fmla="*/ 383756 h 386068"/>
                  <a:gd name="connsiteX5" fmla="*/ 419917 w 839834"/>
                  <a:gd name="connsiteY5" fmla="*/ 333579 h 386068"/>
                  <a:gd name="connsiteX6" fmla="*/ 71715 w 839834"/>
                  <a:gd name="connsiteY6" fmla="*/ 383756 h 386068"/>
                  <a:gd name="connsiteX7" fmla="*/ 70572 w 839834"/>
                  <a:gd name="connsiteY7" fmla="*/ 384327 h 386068"/>
                  <a:gd name="connsiteX8" fmla="*/ 0 w 839834"/>
                  <a:gd name="connsiteY8" fmla="*/ 113809 h 386068"/>
                  <a:gd name="connsiteX9" fmla="*/ 419917 w 839834"/>
                  <a:gd name="connsiteY9" fmla="*/ 0 h 38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9834" h="386068">
                    <a:moveTo>
                      <a:pt x="419917" y="0"/>
                    </a:moveTo>
                    <a:cubicBezTo>
                      <a:pt x="651831" y="0"/>
                      <a:pt x="839834" y="50954"/>
                      <a:pt x="839834" y="113809"/>
                    </a:cubicBezTo>
                    <a:lnTo>
                      <a:pt x="838375" y="117732"/>
                    </a:lnTo>
                    <a:lnTo>
                      <a:pt x="772749" y="386068"/>
                    </a:lnTo>
                    <a:lnTo>
                      <a:pt x="768119" y="383756"/>
                    </a:lnTo>
                    <a:cubicBezTo>
                      <a:pt x="692657" y="353483"/>
                      <a:pt x="564863" y="333579"/>
                      <a:pt x="419917" y="333579"/>
                    </a:cubicBezTo>
                    <a:cubicBezTo>
                      <a:pt x="274971" y="333579"/>
                      <a:pt x="147177" y="353483"/>
                      <a:pt x="71715" y="383756"/>
                    </a:cubicBezTo>
                    <a:lnTo>
                      <a:pt x="70572" y="384327"/>
                    </a:lnTo>
                    <a:lnTo>
                      <a:pt x="0" y="113809"/>
                    </a:lnTo>
                    <a:cubicBezTo>
                      <a:pt x="0" y="50954"/>
                      <a:pt x="188003" y="0"/>
                      <a:pt x="419917" y="0"/>
                    </a:cubicBezTo>
                    <a:close/>
                  </a:path>
                </a:pathLst>
              </a:custGeom>
              <a:grpFill/>
              <a:ln w="12700" cap="rnd">
                <a:solidFill>
                  <a:schemeClr val="tx2"/>
                </a:solidFill>
                <a:miter lim="800000"/>
                <a:headEnd/>
                <a:tailEnd/>
              </a:ln>
              <a:effectLst/>
            </p:spPr>
            <p:txBody>
              <a:bodyPr wrap="square" lIns="91440" tIns="45720" rIns="91440" bIns="45720" numCol="1" spcCol="0" rtlCol="0" fromWordArt="0" anchor="ctr" anchorCtr="0" forceAA="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54" name="Group 53">
                <a:extLst>
                  <a:ext uri="{FF2B5EF4-FFF2-40B4-BE49-F238E27FC236}">
                    <a16:creationId xmlns:a16="http://schemas.microsoft.com/office/drawing/2014/main" id="{3C90EAD6-9A2D-438D-B303-F6A66DC5D5CC}"/>
                  </a:ext>
                </a:extLst>
              </p:cNvPr>
              <p:cNvGrpSpPr/>
              <p:nvPr/>
            </p:nvGrpSpPr>
            <p:grpSpPr>
              <a:xfrm>
                <a:off x="4464775" y="706285"/>
                <a:ext cx="169549" cy="169549"/>
                <a:chOff x="4516464" y="2303543"/>
                <a:chExt cx="115200" cy="115200"/>
              </a:xfrm>
              <a:grpFill/>
            </p:grpSpPr>
            <p:cxnSp>
              <p:nvCxnSpPr>
                <p:cNvPr id="55" name="Straight Connector 54">
                  <a:extLst>
                    <a:ext uri="{FF2B5EF4-FFF2-40B4-BE49-F238E27FC236}">
                      <a16:creationId xmlns:a16="http://schemas.microsoft.com/office/drawing/2014/main" id="{E472D134-DF3C-43E0-95CB-17F2DCBC94B5}"/>
                    </a:ext>
                  </a:extLst>
                </p:cNvPr>
                <p:cNvCxnSpPr/>
                <p:nvPr/>
              </p:nvCxnSpPr>
              <p:spPr bwMode="auto">
                <a:xfrm rot="3600000">
                  <a:off x="4574064" y="2303543"/>
                  <a:ext cx="0" cy="115200"/>
                </a:xfrm>
                <a:prstGeom prst="line">
                  <a:avLst/>
                </a:prstGeom>
                <a:grpFill/>
                <a:ln w="12700" cap="flat" cmpd="sng" algn="ctr">
                  <a:solidFill>
                    <a:schemeClr val="tx2"/>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48B8CDED-0EB5-4F18-A738-4762BFEEAE20}"/>
                    </a:ext>
                  </a:extLst>
                </p:cNvPr>
                <p:cNvCxnSpPr/>
                <p:nvPr/>
              </p:nvCxnSpPr>
              <p:spPr bwMode="auto">
                <a:xfrm rot="7200000">
                  <a:off x="4574064" y="2303543"/>
                  <a:ext cx="0" cy="115200"/>
                </a:xfrm>
                <a:prstGeom prst="line">
                  <a:avLst/>
                </a:prstGeom>
                <a:grpFill/>
                <a:ln w="12700" cap="flat" cmpd="sng" algn="ctr">
                  <a:solidFill>
                    <a:schemeClr val="tx2"/>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0D0C5430-9C66-4439-93A4-92CF96885F07}"/>
                    </a:ext>
                  </a:extLst>
                </p:cNvPr>
                <p:cNvCxnSpPr/>
                <p:nvPr/>
              </p:nvCxnSpPr>
              <p:spPr bwMode="auto">
                <a:xfrm>
                  <a:off x="4574064" y="2303543"/>
                  <a:ext cx="0" cy="115200"/>
                </a:xfrm>
                <a:prstGeom prst="line">
                  <a:avLst/>
                </a:prstGeom>
                <a:grpFill/>
                <a:ln w="12700" cap="flat" cmpd="sng" algn="ctr">
                  <a:solidFill>
                    <a:schemeClr val="tx2"/>
                  </a:solidFill>
                  <a:prstDash val="solid"/>
                  <a:round/>
                  <a:headEnd type="none" w="med" len="med"/>
                  <a:tailEnd type="none" w="med" len="med"/>
                </a:ln>
                <a:effectLst/>
              </p:spPr>
            </p:cxnSp>
          </p:grpSp>
        </p:grpSp>
        <p:sp>
          <p:nvSpPr>
            <p:cNvPr id="50" name="Freeform 1">
              <a:extLst>
                <a:ext uri="{FF2B5EF4-FFF2-40B4-BE49-F238E27FC236}">
                  <a16:creationId xmlns:a16="http://schemas.microsoft.com/office/drawing/2014/main" id="{F3474839-7124-4A50-B487-D4A1C68F3ADD}"/>
                </a:ext>
              </a:extLst>
            </p:cNvPr>
            <p:cNvSpPr/>
            <p:nvPr/>
          </p:nvSpPr>
          <p:spPr bwMode="auto">
            <a:xfrm>
              <a:off x="5994107" y="3155427"/>
              <a:ext cx="875374" cy="674768"/>
            </a:xfrm>
            <a:custGeom>
              <a:avLst/>
              <a:gdLst>
                <a:gd name="connsiteX0" fmla="*/ 0 w 217283"/>
                <a:gd name="connsiteY0" fmla="*/ 0 h 167489"/>
                <a:gd name="connsiteX1" fmla="*/ 117695 w 217283"/>
                <a:gd name="connsiteY1" fmla="*/ 167489 h 167489"/>
                <a:gd name="connsiteX2" fmla="*/ 217283 w 217283"/>
                <a:gd name="connsiteY2" fmla="*/ 0 h 167489"/>
              </a:gdLst>
              <a:ahLst/>
              <a:cxnLst>
                <a:cxn ang="0">
                  <a:pos x="connsiteX0" y="connsiteY0"/>
                </a:cxn>
                <a:cxn ang="0">
                  <a:pos x="connsiteX1" y="connsiteY1"/>
                </a:cxn>
                <a:cxn ang="0">
                  <a:pos x="connsiteX2" y="connsiteY2"/>
                </a:cxn>
              </a:cxnLst>
              <a:rect l="l" t="t" r="r" b="b"/>
              <a:pathLst>
                <a:path w="217283" h="167489">
                  <a:moveTo>
                    <a:pt x="0" y="0"/>
                  </a:moveTo>
                  <a:lnTo>
                    <a:pt x="117695" y="167489"/>
                  </a:lnTo>
                  <a:lnTo>
                    <a:pt x="217283" y="0"/>
                  </a:lnTo>
                </a:path>
              </a:pathLst>
            </a:custGeom>
            <a:grpFill/>
            <a:ln w="12700" cap="rnd">
              <a:solidFill>
                <a:schemeClr val="tx2"/>
              </a:solidFill>
              <a:miter lim="800000"/>
              <a:headEnd/>
              <a:tailEn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60" name="Group 59">
            <a:extLst>
              <a:ext uri="{FF2B5EF4-FFF2-40B4-BE49-F238E27FC236}">
                <a16:creationId xmlns:a16="http://schemas.microsoft.com/office/drawing/2014/main" id="{B4B05BB7-CAB2-4342-85E9-9F254820DBEB}"/>
              </a:ext>
            </a:extLst>
          </p:cNvPr>
          <p:cNvGrpSpPr/>
          <p:nvPr/>
        </p:nvGrpSpPr>
        <p:grpSpPr>
          <a:xfrm>
            <a:off x="9932485" y="2777997"/>
            <a:ext cx="588259" cy="657268"/>
            <a:chOff x="4120031" y="1997978"/>
            <a:chExt cx="1061570" cy="1186100"/>
          </a:xfrm>
        </p:grpSpPr>
        <p:sp>
          <p:nvSpPr>
            <p:cNvPr id="61" name="Freeform 5">
              <a:extLst>
                <a:ext uri="{FF2B5EF4-FFF2-40B4-BE49-F238E27FC236}">
                  <a16:creationId xmlns:a16="http://schemas.microsoft.com/office/drawing/2014/main" id="{2CDE5507-F23D-4D06-84EB-1BCE95F92C55}"/>
                </a:ext>
              </a:extLst>
            </p:cNvPr>
            <p:cNvSpPr>
              <a:spLocks noEditPoints="1"/>
            </p:cNvSpPr>
            <p:nvPr/>
          </p:nvSpPr>
          <p:spPr bwMode="auto">
            <a:xfrm>
              <a:off x="4120031" y="1997978"/>
              <a:ext cx="1061570" cy="118610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62" name="Trapezoid 22">
              <a:extLst>
                <a:ext uri="{FF2B5EF4-FFF2-40B4-BE49-F238E27FC236}">
                  <a16:creationId xmlns:a16="http://schemas.microsoft.com/office/drawing/2014/main" id="{BF685585-F489-45D2-BC11-C5CF75B0E78F}"/>
                </a:ext>
              </a:extLst>
            </p:cNvPr>
            <p:cNvSpPr/>
            <p:nvPr/>
          </p:nvSpPr>
          <p:spPr bwMode="auto">
            <a:xfrm rot="10800000">
              <a:off x="4559487" y="2666820"/>
              <a:ext cx="182658" cy="143682"/>
            </a:xfrm>
            <a:custGeom>
              <a:avLst/>
              <a:gdLst>
                <a:gd name="connsiteX0" fmla="*/ 0 w 240408"/>
                <a:gd name="connsiteY0" fmla="*/ 199956 h 199956"/>
                <a:gd name="connsiteX1" fmla="*/ 75981 w 240408"/>
                <a:gd name="connsiteY1" fmla="*/ 0 h 199956"/>
                <a:gd name="connsiteX2" fmla="*/ 164427 w 240408"/>
                <a:gd name="connsiteY2" fmla="*/ 0 h 199956"/>
                <a:gd name="connsiteX3" fmla="*/ 240408 w 240408"/>
                <a:gd name="connsiteY3" fmla="*/ 199956 h 199956"/>
                <a:gd name="connsiteX4" fmla="*/ 0 w 240408"/>
                <a:gd name="connsiteY4" fmla="*/ 199956 h 199956"/>
                <a:gd name="connsiteX0" fmla="*/ 240408 w 331848"/>
                <a:gd name="connsiteY0" fmla="*/ 199956 h 291396"/>
                <a:gd name="connsiteX1" fmla="*/ 0 w 331848"/>
                <a:gd name="connsiteY1" fmla="*/ 199956 h 291396"/>
                <a:gd name="connsiteX2" fmla="*/ 75981 w 331848"/>
                <a:gd name="connsiteY2" fmla="*/ 0 h 291396"/>
                <a:gd name="connsiteX3" fmla="*/ 164427 w 331848"/>
                <a:gd name="connsiteY3" fmla="*/ 0 h 291396"/>
                <a:gd name="connsiteX4" fmla="*/ 331848 w 331848"/>
                <a:gd name="connsiteY4" fmla="*/ 291396 h 291396"/>
                <a:gd name="connsiteX0" fmla="*/ 240408 w 258823"/>
                <a:gd name="connsiteY0" fmla="*/ 199956 h 199956"/>
                <a:gd name="connsiteX1" fmla="*/ 0 w 258823"/>
                <a:gd name="connsiteY1" fmla="*/ 199956 h 199956"/>
                <a:gd name="connsiteX2" fmla="*/ 75981 w 258823"/>
                <a:gd name="connsiteY2" fmla="*/ 0 h 199956"/>
                <a:gd name="connsiteX3" fmla="*/ 164427 w 258823"/>
                <a:gd name="connsiteY3" fmla="*/ 0 h 199956"/>
                <a:gd name="connsiteX4" fmla="*/ 258823 w 258823"/>
                <a:gd name="connsiteY4" fmla="*/ 196146 h 199956"/>
                <a:gd name="connsiteX0" fmla="*/ 161033 w 258823"/>
                <a:gd name="connsiteY0" fmla="*/ 292031 h 292031"/>
                <a:gd name="connsiteX1" fmla="*/ 0 w 258823"/>
                <a:gd name="connsiteY1" fmla="*/ 199956 h 292031"/>
                <a:gd name="connsiteX2" fmla="*/ 75981 w 258823"/>
                <a:gd name="connsiteY2" fmla="*/ 0 h 292031"/>
                <a:gd name="connsiteX3" fmla="*/ 164427 w 258823"/>
                <a:gd name="connsiteY3" fmla="*/ 0 h 292031"/>
                <a:gd name="connsiteX4" fmla="*/ 258823 w 258823"/>
                <a:gd name="connsiteY4" fmla="*/ 196146 h 292031"/>
                <a:gd name="connsiteX0" fmla="*/ 0 w 258823"/>
                <a:gd name="connsiteY0" fmla="*/ 199956 h 199956"/>
                <a:gd name="connsiteX1" fmla="*/ 75981 w 258823"/>
                <a:gd name="connsiteY1" fmla="*/ 0 h 199956"/>
                <a:gd name="connsiteX2" fmla="*/ 164427 w 258823"/>
                <a:gd name="connsiteY2" fmla="*/ 0 h 199956"/>
                <a:gd name="connsiteX3" fmla="*/ 258823 w 258823"/>
                <a:gd name="connsiteY3" fmla="*/ 196146 h 199956"/>
                <a:gd name="connsiteX0" fmla="*/ 0 w 249298"/>
                <a:gd name="connsiteY0" fmla="*/ 199956 h 199956"/>
                <a:gd name="connsiteX1" fmla="*/ 75981 w 249298"/>
                <a:gd name="connsiteY1" fmla="*/ 0 h 199956"/>
                <a:gd name="connsiteX2" fmla="*/ 164427 w 249298"/>
                <a:gd name="connsiteY2" fmla="*/ 0 h 199956"/>
                <a:gd name="connsiteX3" fmla="*/ 249298 w 249298"/>
                <a:gd name="connsiteY3" fmla="*/ 192971 h 199956"/>
                <a:gd name="connsiteX0" fmla="*/ 0 w 246123"/>
                <a:gd name="connsiteY0" fmla="*/ 193606 h 193606"/>
                <a:gd name="connsiteX1" fmla="*/ 72806 w 246123"/>
                <a:gd name="connsiteY1" fmla="*/ 0 h 193606"/>
                <a:gd name="connsiteX2" fmla="*/ 161252 w 246123"/>
                <a:gd name="connsiteY2" fmla="*/ 0 h 193606"/>
                <a:gd name="connsiteX3" fmla="*/ 246123 w 246123"/>
                <a:gd name="connsiteY3" fmla="*/ 192971 h 193606"/>
              </a:gdLst>
              <a:ahLst/>
              <a:cxnLst>
                <a:cxn ang="0">
                  <a:pos x="connsiteX0" y="connsiteY0"/>
                </a:cxn>
                <a:cxn ang="0">
                  <a:pos x="connsiteX1" y="connsiteY1"/>
                </a:cxn>
                <a:cxn ang="0">
                  <a:pos x="connsiteX2" y="connsiteY2"/>
                </a:cxn>
                <a:cxn ang="0">
                  <a:pos x="connsiteX3" y="connsiteY3"/>
                </a:cxn>
              </a:cxnLst>
              <a:rect l="l" t="t" r="r" b="b"/>
              <a:pathLst>
                <a:path w="246123" h="193606">
                  <a:moveTo>
                    <a:pt x="0" y="193606"/>
                  </a:moveTo>
                  <a:lnTo>
                    <a:pt x="72806" y="0"/>
                  </a:lnTo>
                  <a:lnTo>
                    <a:pt x="161252" y="0"/>
                  </a:lnTo>
                  <a:cubicBezTo>
                    <a:pt x="186579" y="66652"/>
                    <a:pt x="246123" y="192971"/>
                    <a:pt x="246123" y="192971"/>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Trapezoid 62">
              <a:extLst>
                <a:ext uri="{FF2B5EF4-FFF2-40B4-BE49-F238E27FC236}">
                  <a16:creationId xmlns:a16="http://schemas.microsoft.com/office/drawing/2014/main" id="{7966A3A1-BDCF-4C7E-A221-3FB0EF85FDC2}"/>
                </a:ext>
              </a:extLst>
            </p:cNvPr>
            <p:cNvSpPr/>
            <p:nvPr/>
          </p:nvSpPr>
          <p:spPr bwMode="auto">
            <a:xfrm>
              <a:off x="4561608" y="2811501"/>
              <a:ext cx="178417" cy="370100"/>
            </a:xfrm>
            <a:prstGeom prst="trapezoid">
              <a:avLst>
                <a:gd name="adj" fmla="val 31603"/>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ounded Rectangle 437">
              <a:extLst>
                <a:ext uri="{FF2B5EF4-FFF2-40B4-BE49-F238E27FC236}">
                  <a16:creationId xmlns:a16="http://schemas.microsoft.com/office/drawing/2014/main" id="{F3D27BD8-F205-486B-B25B-EA0CA50301D2}"/>
                </a:ext>
              </a:extLst>
            </p:cNvPr>
            <p:cNvSpPr/>
            <p:nvPr/>
          </p:nvSpPr>
          <p:spPr bwMode="auto">
            <a:xfrm>
              <a:off x="4436945" y="2245208"/>
              <a:ext cx="188290" cy="131506"/>
            </a:xfrm>
            <a:prstGeom prst="round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ounded Rectangle 438">
              <a:extLst>
                <a:ext uri="{FF2B5EF4-FFF2-40B4-BE49-F238E27FC236}">
                  <a16:creationId xmlns:a16="http://schemas.microsoft.com/office/drawing/2014/main" id="{9FC247D0-CECE-425A-A65E-58EF7D4226D8}"/>
                </a:ext>
              </a:extLst>
            </p:cNvPr>
            <p:cNvSpPr/>
            <p:nvPr/>
          </p:nvSpPr>
          <p:spPr bwMode="auto">
            <a:xfrm>
              <a:off x="4683086" y="2245208"/>
              <a:ext cx="188290" cy="131506"/>
            </a:xfrm>
            <a:prstGeom prst="round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439">
              <a:extLst>
                <a:ext uri="{FF2B5EF4-FFF2-40B4-BE49-F238E27FC236}">
                  <a16:creationId xmlns:a16="http://schemas.microsoft.com/office/drawing/2014/main" id="{BC614826-B029-4BAF-8B28-264361698DB8}"/>
                </a:ext>
              </a:extLst>
            </p:cNvPr>
            <p:cNvSpPr/>
            <p:nvPr/>
          </p:nvSpPr>
          <p:spPr bwMode="auto">
            <a:xfrm>
              <a:off x="4346729" y="2221759"/>
              <a:ext cx="615643" cy="20899"/>
            </a:xfrm>
            <a:custGeom>
              <a:avLst/>
              <a:gdLst>
                <a:gd name="connsiteX0" fmla="*/ 0 w 701675"/>
                <a:gd name="connsiteY0" fmla="*/ 3175 h 69850"/>
                <a:gd name="connsiteX1" fmla="*/ 66675 w 701675"/>
                <a:gd name="connsiteY1" fmla="*/ 69850 h 69850"/>
                <a:gd name="connsiteX2" fmla="*/ 631825 w 701675"/>
                <a:gd name="connsiteY2" fmla="*/ 69850 h 69850"/>
                <a:gd name="connsiteX3" fmla="*/ 701675 w 701675"/>
                <a:gd name="connsiteY3" fmla="*/ 0 h 69850"/>
              </a:gdLst>
              <a:ahLst/>
              <a:cxnLst>
                <a:cxn ang="0">
                  <a:pos x="connsiteX0" y="connsiteY0"/>
                </a:cxn>
                <a:cxn ang="0">
                  <a:pos x="connsiteX1" y="connsiteY1"/>
                </a:cxn>
                <a:cxn ang="0">
                  <a:pos x="connsiteX2" y="connsiteY2"/>
                </a:cxn>
                <a:cxn ang="0">
                  <a:pos x="connsiteX3" y="connsiteY3"/>
                </a:cxn>
              </a:cxnLst>
              <a:rect l="l" t="t" r="r" b="b"/>
              <a:pathLst>
                <a:path w="701675" h="69850">
                  <a:moveTo>
                    <a:pt x="0" y="3175"/>
                  </a:moveTo>
                  <a:lnTo>
                    <a:pt x="66675" y="69850"/>
                  </a:lnTo>
                  <a:lnTo>
                    <a:pt x="631825" y="69850"/>
                  </a:lnTo>
                  <a:lnTo>
                    <a:pt x="701675" y="0"/>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cxnSp>
        <p:nvCxnSpPr>
          <p:cNvPr id="11" name="Straight Arrow Connector 10">
            <a:extLst>
              <a:ext uri="{FF2B5EF4-FFF2-40B4-BE49-F238E27FC236}">
                <a16:creationId xmlns:a16="http://schemas.microsoft.com/office/drawing/2014/main" id="{5C977976-B47F-4360-8C80-9B69BE57D206}"/>
              </a:ext>
            </a:extLst>
          </p:cNvPr>
          <p:cNvCxnSpPr>
            <a:cxnSpLocks/>
            <a:stCxn id="18" idx="2"/>
          </p:cNvCxnSpPr>
          <p:nvPr/>
        </p:nvCxnSpPr>
        <p:spPr>
          <a:xfrm>
            <a:off x="5076813" y="3871419"/>
            <a:ext cx="0" cy="671552"/>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5B91BF7-AB00-4A20-B7B4-7D5823A40290}"/>
              </a:ext>
            </a:extLst>
          </p:cNvPr>
          <p:cNvCxnSpPr>
            <a:cxnSpLocks/>
          </p:cNvCxnSpPr>
          <p:nvPr/>
        </p:nvCxnSpPr>
        <p:spPr>
          <a:xfrm>
            <a:off x="7188128" y="4864438"/>
            <a:ext cx="0" cy="338373"/>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F165202-EEEB-4864-B902-8DF97A84C07E}"/>
              </a:ext>
            </a:extLst>
          </p:cNvPr>
          <p:cNvCxnSpPr>
            <a:cxnSpLocks/>
          </p:cNvCxnSpPr>
          <p:nvPr/>
        </p:nvCxnSpPr>
        <p:spPr>
          <a:xfrm>
            <a:off x="7188128" y="5657423"/>
            <a:ext cx="0" cy="29228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82333" y="5370681"/>
            <a:ext cx="1876554" cy="264496"/>
          </a:xfrm>
          <a:prstGeom prst="rect">
            <a:avLst/>
          </a:prstGeom>
          <a:solidFill>
            <a:schemeClr val="bg1"/>
          </a:solidFill>
          <a:ln w="12700">
            <a:solidFill>
              <a:schemeClr val="tx1"/>
            </a:solidFill>
          </a:ln>
        </p:spPr>
        <p:txBody>
          <a:bodyPr wrap="square">
            <a:spAutoFit/>
          </a:bodyPr>
          <a:lstStyle>
            <a:defPPr>
              <a:defRPr lang="en-US"/>
            </a:defPPr>
            <a:lvl1pPr>
              <a:lnSpc>
                <a:spcPct val="107000"/>
              </a:lnSpc>
              <a:defRPr sz="1200">
                <a:solidFill>
                  <a:srgbClr val="0000FF"/>
                </a:solidFill>
                <a:latin typeface="Consolas" panose="020B0609020204030204" pitchFamily="49" charset="0"/>
                <a:ea typeface="Calibri" panose="020F0502020204030204" pitchFamily="34" charset="0"/>
                <a:cs typeface="Consolas" panose="020B0609020204030204" pitchFamily="49" charset="0"/>
              </a:defRPr>
            </a:lvl1p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rgbClr val="505050"/>
                </a:solidFill>
                <a:effectLst/>
                <a:uLnTx/>
                <a:uFillTx/>
                <a:latin typeface="Consolas" panose="020B0609020204030204" pitchFamily="49" charset="0"/>
                <a:cs typeface="Consolas" panose="020B0609020204030204" pitchFamily="49" charset="0"/>
              </a:rPr>
              <a:t>SELECT * FROM Patients</a:t>
            </a:r>
          </a:p>
        </p:txBody>
      </p:sp>
    </p:spTree>
    <p:extLst>
      <p:ext uri="{BB962C8B-B14F-4D97-AF65-F5344CB8AC3E}">
        <p14:creationId xmlns:p14="http://schemas.microsoft.com/office/powerpoint/2010/main" val="1775491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75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750" fill="hold"/>
                                        <p:tgtEl>
                                          <p:spTgt spid="34"/>
                                        </p:tgtEl>
                                        <p:attrNameLst>
                                          <p:attrName>ppt_x</p:attrName>
                                        </p:attrNameLst>
                                      </p:cBhvr>
                                      <p:tavLst>
                                        <p:tav tm="0">
                                          <p:val>
                                            <p:strVal val="0-#ppt_w/2"/>
                                          </p:val>
                                        </p:tav>
                                        <p:tav tm="100000">
                                          <p:val>
                                            <p:strVal val="#ppt_x"/>
                                          </p:val>
                                        </p:tav>
                                      </p:tavLst>
                                    </p:anim>
                                    <p:anim calcmode="lin" valueType="num">
                                      <p:cBhvr additive="base">
                                        <p:cTn id="21" dur="750" fill="hold"/>
                                        <p:tgtEl>
                                          <p:spTgt spid="34"/>
                                        </p:tgtEl>
                                        <p:attrNameLst>
                                          <p:attrName>ppt_y</p:attrName>
                                        </p:attrNameLst>
                                      </p:cBhvr>
                                      <p:tavLst>
                                        <p:tav tm="0">
                                          <p:val>
                                            <p:strVal val="#ppt_y"/>
                                          </p:val>
                                        </p:tav>
                                        <p:tav tm="100000">
                                          <p:val>
                                            <p:strVal val="#ppt_y"/>
                                          </p:val>
                                        </p:tav>
                                      </p:tavLst>
                                    </p:anim>
                                  </p:childTnLst>
                                </p:cTn>
                              </p:par>
                              <p:par>
                                <p:cTn id="22" presetID="42" presetClass="exit" presetSubtype="0" fill="hold" grpId="1" nodeType="withEffect">
                                  <p:stCondLst>
                                    <p:cond delay="0"/>
                                  </p:stCondLst>
                                  <p:childTnLst>
                                    <p:animEffect transition="out" filter="fade">
                                      <p:cBhvr>
                                        <p:cTn id="23" dur="1000"/>
                                        <p:tgtEl>
                                          <p:spTgt spid="31"/>
                                        </p:tgtEl>
                                      </p:cBhvr>
                                    </p:animEffect>
                                    <p:anim calcmode="lin" valueType="num">
                                      <p:cBhvr>
                                        <p:cTn id="24" dur="1000"/>
                                        <p:tgtEl>
                                          <p:spTgt spid="31"/>
                                        </p:tgtEl>
                                        <p:attrNameLst>
                                          <p:attrName>ppt_x</p:attrName>
                                        </p:attrNameLst>
                                      </p:cBhvr>
                                      <p:tavLst>
                                        <p:tav tm="0">
                                          <p:val>
                                            <p:strVal val="ppt_x"/>
                                          </p:val>
                                        </p:tav>
                                        <p:tav tm="100000">
                                          <p:val>
                                            <p:strVal val="ppt_x"/>
                                          </p:val>
                                        </p:tav>
                                      </p:tavLst>
                                    </p:anim>
                                    <p:anim calcmode="lin" valueType="num">
                                      <p:cBhvr>
                                        <p:cTn id="25" dur="1000"/>
                                        <p:tgtEl>
                                          <p:spTgt spid="31"/>
                                        </p:tgtEl>
                                        <p:attrNameLst>
                                          <p:attrName>ppt_y</p:attrName>
                                        </p:attrNameLst>
                                      </p:cBhvr>
                                      <p:tavLst>
                                        <p:tav tm="0">
                                          <p:val>
                                            <p:strVal val="ppt_y"/>
                                          </p:val>
                                        </p:tav>
                                        <p:tav tm="100000">
                                          <p:val>
                                            <p:strVal val="ppt_y+.1"/>
                                          </p:val>
                                        </p:tav>
                                      </p:tavLst>
                                    </p:anim>
                                    <p:set>
                                      <p:cBhvr>
                                        <p:cTn id="26" dur="1" fill="hold">
                                          <p:stCondLst>
                                            <p:cond delay="999"/>
                                          </p:stCondLst>
                                        </p:cTn>
                                        <p:tgtEl>
                                          <p:spTgt spid="3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750"/>
                                        <p:tgtEl>
                                          <p:spTgt spid="40"/>
                                        </p:tgtEl>
                                      </p:cBhvr>
                                    </p:animEffect>
                                  </p:childTnLst>
                                </p:cTn>
                              </p:par>
                            </p:childTnLst>
                          </p:cTn>
                        </p:par>
                        <p:par>
                          <p:cTn id="37" fill="hold">
                            <p:stCondLst>
                              <p:cond delay="1750"/>
                            </p:stCondLst>
                            <p:childTnLst>
                              <p:par>
                                <p:cTn id="38" presetID="10" presetClass="entr" presetSubtype="0" fill="hold" grpId="1"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75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1.66667E-6 -4.81481E-6 L 0.41706 -0.09814 " pathEditMode="relative" rAng="0" ptsTypes="AA">
                                      <p:cBhvr>
                                        <p:cTn id="44" dur="2000" fill="hold"/>
                                        <p:tgtEl>
                                          <p:spTgt spid="35"/>
                                        </p:tgtEl>
                                        <p:attrNameLst>
                                          <p:attrName>ppt_x</p:attrName>
                                          <p:attrName>ppt_y</p:attrName>
                                        </p:attrNameLst>
                                      </p:cBhvr>
                                      <p:rCtr x="20846" y="-4907"/>
                                    </p:animMotion>
                                  </p:childTnLst>
                                </p:cTn>
                              </p:par>
                              <p:par>
                                <p:cTn id="45" presetID="42" presetClass="exit" presetSubtype="0" fill="hold" grpId="1" nodeType="withEffect">
                                  <p:stCondLst>
                                    <p:cond delay="0"/>
                                  </p:stCondLst>
                                  <p:childTnLst>
                                    <p:animEffect transition="out" filter="fade">
                                      <p:cBhvr>
                                        <p:cTn id="46" dur="1000"/>
                                        <p:tgtEl>
                                          <p:spTgt spid="34"/>
                                        </p:tgtEl>
                                      </p:cBhvr>
                                    </p:animEffect>
                                    <p:anim calcmode="lin" valueType="num">
                                      <p:cBhvr>
                                        <p:cTn id="47" dur="1000"/>
                                        <p:tgtEl>
                                          <p:spTgt spid="34"/>
                                        </p:tgtEl>
                                        <p:attrNameLst>
                                          <p:attrName>ppt_x</p:attrName>
                                        </p:attrNameLst>
                                      </p:cBhvr>
                                      <p:tavLst>
                                        <p:tav tm="0">
                                          <p:val>
                                            <p:strVal val="ppt_x"/>
                                          </p:val>
                                        </p:tav>
                                        <p:tav tm="100000">
                                          <p:val>
                                            <p:strVal val="ppt_x"/>
                                          </p:val>
                                        </p:tav>
                                      </p:tavLst>
                                    </p:anim>
                                    <p:anim calcmode="lin" valueType="num">
                                      <p:cBhvr>
                                        <p:cTn id="48" dur="1000"/>
                                        <p:tgtEl>
                                          <p:spTgt spid="34"/>
                                        </p:tgtEl>
                                        <p:attrNameLst>
                                          <p:attrName>ppt_y</p:attrName>
                                        </p:attrNameLst>
                                      </p:cBhvr>
                                      <p:tavLst>
                                        <p:tav tm="0">
                                          <p:val>
                                            <p:strVal val="ppt_y"/>
                                          </p:val>
                                        </p:tav>
                                        <p:tav tm="100000">
                                          <p:val>
                                            <p:strVal val="ppt_y+.1"/>
                                          </p:val>
                                        </p:tav>
                                      </p:tavLst>
                                    </p:anim>
                                    <p:set>
                                      <p:cBhvr>
                                        <p:cTn id="49" dur="1" fill="hold">
                                          <p:stCondLst>
                                            <p:cond delay="999"/>
                                          </p:stCondLst>
                                        </p:cTn>
                                        <p:tgtEl>
                                          <p:spTgt spid="34"/>
                                        </p:tgtEl>
                                        <p:attrNameLst>
                                          <p:attrName>style.visibility</p:attrName>
                                        </p:attrNameLst>
                                      </p:cBhvr>
                                      <p:to>
                                        <p:strVal val="hidden"/>
                                      </p:to>
                                    </p:set>
                                  </p:childTnLst>
                                </p:cTn>
                              </p:par>
                              <p:par>
                                <p:cTn id="50" presetID="2" presetClass="entr" presetSubtype="8"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750" fill="hold"/>
                                        <p:tgtEl>
                                          <p:spTgt spid="41"/>
                                        </p:tgtEl>
                                        <p:attrNameLst>
                                          <p:attrName>ppt_x</p:attrName>
                                        </p:attrNameLst>
                                      </p:cBhvr>
                                      <p:tavLst>
                                        <p:tav tm="0">
                                          <p:val>
                                            <p:strVal val="0-#ppt_w/2"/>
                                          </p:val>
                                        </p:tav>
                                        <p:tav tm="100000">
                                          <p:val>
                                            <p:strVal val="#ppt_x"/>
                                          </p:val>
                                        </p:tav>
                                      </p:tavLst>
                                    </p:anim>
                                    <p:anim calcmode="lin" valueType="num">
                                      <p:cBhvr additive="base">
                                        <p:cTn id="53" dur="750" fill="hold"/>
                                        <p:tgtEl>
                                          <p:spTgt spid="41"/>
                                        </p:tgtEl>
                                        <p:attrNameLst>
                                          <p:attrName>ppt_y</p:attrName>
                                        </p:attrNameLst>
                                      </p:cBhvr>
                                      <p:tavLst>
                                        <p:tav tm="0">
                                          <p:val>
                                            <p:strVal val="#ppt_y"/>
                                          </p:val>
                                        </p:tav>
                                        <p:tav tm="100000">
                                          <p:val>
                                            <p:strVal val="#ppt_y"/>
                                          </p:val>
                                        </p:tav>
                                      </p:tavLst>
                                    </p:anim>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750"/>
                                        <p:tgtEl>
                                          <p:spTgt spid="42"/>
                                        </p:tgtEl>
                                      </p:cBhvr>
                                    </p:animEffect>
                                  </p:childTnLst>
                                </p:cTn>
                              </p:par>
                              <p:par>
                                <p:cTn id="58" presetID="22" presetClass="entr" presetSubtype="1"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750"/>
                                        <p:tgtEl>
                                          <p:spTgt spid="25"/>
                                        </p:tgtEl>
                                      </p:cBhvr>
                                    </p:animEffect>
                                  </p:childTnLst>
                                </p:cTn>
                              </p:par>
                            </p:childTnLst>
                          </p:cTn>
                        </p:par>
                        <p:par>
                          <p:cTn id="61" fill="hold">
                            <p:stCondLst>
                              <p:cond delay="2750"/>
                            </p:stCondLst>
                            <p:childTnLst>
                              <p:par>
                                <p:cTn id="62" presetID="10" presetClass="entr" presetSubtype="0" fill="hold" grpId="0" nodeType="after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750"/>
                                        <p:tgtEl>
                                          <p:spTgt spid="43"/>
                                        </p:tgtEl>
                                      </p:cBhvr>
                                    </p:animEffect>
                                  </p:childTnLst>
                                </p:cTn>
                              </p:par>
                              <p:par>
                                <p:cTn id="65" presetID="22" presetClass="entr" presetSubtype="1"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wipe(up)">
                                      <p:cBhvr>
                                        <p:cTn id="67"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1" grpId="0"/>
      <p:bldP spid="31" grpId="1"/>
      <p:bldP spid="34" grpId="0"/>
      <p:bldP spid="34" grpId="1"/>
      <p:bldP spid="41" grpId="0"/>
      <p:bldP spid="42" grpId="0" animBg="1"/>
      <p:bldP spid="43" grpId="0" animBg="1"/>
      <p:bldP spid="35" grpId="0" animBg="1"/>
      <p:bldP spid="3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TextBox 844"/>
          <p:cNvSpPr txBox="1"/>
          <p:nvPr/>
        </p:nvSpPr>
        <p:spPr>
          <a:xfrm>
            <a:off x="9923322" y="3437321"/>
            <a:ext cx="1530517" cy="553998"/>
          </a:xfrm>
          <a:prstGeom prst="rect">
            <a:avLst/>
          </a:prstGeom>
          <a:noFill/>
          <a:ln>
            <a:no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Real-time data masking, partial masking</a:t>
            </a:r>
          </a:p>
        </p:txBody>
      </p:sp>
      <p:sp>
        <p:nvSpPr>
          <p:cNvPr id="4" name="Text Placeholder 3">
            <a:extLst>
              <a:ext uri="{FF2B5EF4-FFF2-40B4-BE49-F238E27FC236}">
                <a16:creationId xmlns:a16="http://schemas.microsoft.com/office/drawing/2014/main" id="{AD5AF403-1FF4-4B88-BF1F-964B5EBC8FB3}"/>
              </a:ext>
            </a:extLst>
          </p:cNvPr>
          <p:cNvSpPr>
            <a:spLocks noGrp="1"/>
          </p:cNvSpPr>
          <p:nvPr>
            <p:ph type="body" sz="quarter" idx="14"/>
          </p:nvPr>
        </p:nvSpPr>
        <p:spPr>
          <a:xfrm>
            <a:off x="349806" y="1911201"/>
            <a:ext cx="5538804" cy="3739485"/>
          </a:xfrm>
        </p:spPr>
        <p:txBody>
          <a:bodyPr/>
          <a:lstStyle/>
          <a:p>
            <a:endParaRPr lang="en-US"/>
          </a:p>
          <a:p>
            <a:pPr marL="342886" lvl="0" indent="-342886" defTabSz="457181">
              <a:spcBef>
                <a:spcPts val="0"/>
              </a:spcBef>
              <a:spcAft>
                <a:spcPts val="0"/>
              </a:spcAft>
              <a:buSzTx/>
              <a:buFont typeface="Wingdings" panose="05000000000000000000" pitchFamily="2" charset="2"/>
              <a:buChar char="ü"/>
              <a:defRPr/>
            </a:pPr>
            <a:r>
              <a:rPr lang="en-US"/>
              <a:t>Auto-discovery of potentially sensitive data to mask</a:t>
            </a:r>
          </a:p>
          <a:p>
            <a:pPr marL="342886" lvl="0" indent="-342886" defTabSz="457181">
              <a:spcBef>
                <a:spcPts val="0"/>
              </a:spcBef>
              <a:spcAft>
                <a:spcPts val="0"/>
              </a:spcAft>
              <a:buSzTx/>
              <a:buFont typeface="Wingdings" panose="05000000000000000000" pitchFamily="2" charset="2"/>
              <a:buChar char="ü"/>
              <a:defRPr/>
            </a:pPr>
            <a:endParaRPr lang="en-US"/>
          </a:p>
          <a:p>
            <a:pPr marL="342886" lvl="0" indent="-342886" defTabSz="457181">
              <a:spcBef>
                <a:spcPts val="0"/>
              </a:spcBef>
              <a:spcAft>
                <a:spcPts val="0"/>
              </a:spcAft>
              <a:buSzTx/>
              <a:buFont typeface="Wingdings" panose="05000000000000000000" pitchFamily="2" charset="2"/>
              <a:buChar char="ü"/>
              <a:defRPr/>
            </a:pPr>
            <a:r>
              <a:rPr lang="en-US"/>
              <a:t>Configurable masking policy from Azure Portal or via DDL in the Server</a:t>
            </a:r>
          </a:p>
          <a:p>
            <a:pPr marL="342886" lvl="0" indent="-342886" defTabSz="457181">
              <a:spcBef>
                <a:spcPts val="0"/>
              </a:spcBef>
              <a:spcAft>
                <a:spcPts val="0"/>
              </a:spcAft>
              <a:buSzTx/>
              <a:buFont typeface="Wingdings" panose="05000000000000000000" pitchFamily="2" charset="2"/>
              <a:buChar char="ü"/>
              <a:defRPr/>
            </a:pPr>
            <a:endParaRPr lang="en-US"/>
          </a:p>
          <a:p>
            <a:pPr marL="342886" lvl="0" indent="-342886" defTabSz="457181">
              <a:spcBef>
                <a:spcPts val="0"/>
              </a:spcBef>
              <a:spcAft>
                <a:spcPts val="0"/>
              </a:spcAft>
              <a:buSzTx/>
              <a:buFont typeface="Wingdings" panose="05000000000000000000" pitchFamily="2" charset="2"/>
              <a:buChar char="ü"/>
              <a:defRPr/>
            </a:pPr>
            <a:r>
              <a:rPr lang="en-US"/>
              <a:t>On-the-fly obfuscation of data in query results</a:t>
            </a:r>
          </a:p>
          <a:p>
            <a:pPr marL="342886" lvl="0" indent="-342886" defTabSz="457181">
              <a:spcBef>
                <a:spcPts val="0"/>
              </a:spcBef>
              <a:spcAft>
                <a:spcPts val="0"/>
              </a:spcAft>
              <a:buSzTx/>
              <a:buFont typeface="Wingdings" panose="05000000000000000000" pitchFamily="2" charset="2"/>
              <a:buChar char="ü"/>
              <a:defRPr/>
            </a:pPr>
            <a:endParaRPr lang="en-US"/>
          </a:p>
          <a:p>
            <a:pPr marL="342886" lvl="0" indent="-342886" defTabSz="457181">
              <a:spcBef>
                <a:spcPts val="0"/>
              </a:spcBef>
              <a:spcAft>
                <a:spcPts val="0"/>
              </a:spcAft>
              <a:buSzTx/>
              <a:buFont typeface="Wingdings" panose="05000000000000000000" pitchFamily="2" charset="2"/>
              <a:buChar char="ü"/>
              <a:defRPr/>
            </a:pPr>
            <a:r>
              <a:rPr lang="en-US"/>
              <a:t>Flexibility to define a set of privileged SQL users for un-masked data access</a:t>
            </a:r>
          </a:p>
          <a:p>
            <a:endParaRPr lang="en-US"/>
          </a:p>
        </p:txBody>
      </p:sp>
      <p:sp>
        <p:nvSpPr>
          <p:cNvPr id="2" name="Title 1"/>
          <p:cNvSpPr>
            <a:spLocks noGrp="1"/>
          </p:cNvSpPr>
          <p:nvPr>
            <p:ph type="title"/>
          </p:nvPr>
        </p:nvSpPr>
        <p:spPr/>
        <p:txBody>
          <a:bodyPr/>
          <a:lstStyle/>
          <a:p>
            <a:r>
              <a:rPr lang="en-US"/>
              <a:t>Dynamic data masking</a:t>
            </a:r>
          </a:p>
        </p:txBody>
      </p:sp>
      <p:grpSp>
        <p:nvGrpSpPr>
          <p:cNvPr id="249" name="Group 248">
            <a:extLst>
              <a:ext uri="{FF2B5EF4-FFF2-40B4-BE49-F238E27FC236}">
                <a16:creationId xmlns:a16="http://schemas.microsoft.com/office/drawing/2014/main" id="{B41AC60D-354E-4161-B5E5-D8A3F9A5DFBC}"/>
              </a:ext>
            </a:extLst>
          </p:cNvPr>
          <p:cNvGrpSpPr/>
          <p:nvPr/>
        </p:nvGrpSpPr>
        <p:grpSpPr>
          <a:xfrm>
            <a:off x="8962541" y="4711241"/>
            <a:ext cx="1900221" cy="1091743"/>
            <a:chOff x="5804454" y="4793869"/>
            <a:chExt cx="2027593" cy="1188583"/>
          </a:xfrm>
        </p:grpSpPr>
        <p:grpSp>
          <p:nvGrpSpPr>
            <p:cNvPr id="250" name="Group 326">
              <a:extLst>
                <a:ext uri="{FF2B5EF4-FFF2-40B4-BE49-F238E27FC236}">
                  <a16:creationId xmlns:a16="http://schemas.microsoft.com/office/drawing/2014/main" id="{DE6AD376-4921-45F3-BA36-61F97EDC9027}"/>
                </a:ext>
              </a:extLst>
            </p:cNvPr>
            <p:cNvGrpSpPr>
              <a:grpSpLocks noChangeAspect="1"/>
            </p:cNvGrpSpPr>
            <p:nvPr/>
          </p:nvGrpSpPr>
          <p:grpSpPr bwMode="auto">
            <a:xfrm>
              <a:off x="5804454" y="4793869"/>
              <a:ext cx="2027593" cy="1188583"/>
              <a:chOff x="6813" y="2557"/>
              <a:chExt cx="261" cy="153"/>
            </a:xfrm>
            <a:noFill/>
          </p:grpSpPr>
          <p:sp>
            <p:nvSpPr>
              <p:cNvPr id="256" name="Rectangle 327">
                <a:extLst>
                  <a:ext uri="{FF2B5EF4-FFF2-40B4-BE49-F238E27FC236}">
                    <a16:creationId xmlns:a16="http://schemas.microsoft.com/office/drawing/2014/main" id="{7EDD0D7B-7CFA-4719-A2D4-F0C28E220AA3}"/>
                  </a:ext>
                </a:extLst>
              </p:cNvPr>
              <p:cNvSpPr>
                <a:spLocks noChangeArrowheads="1"/>
              </p:cNvSpPr>
              <p:nvPr/>
            </p:nvSpPr>
            <p:spPr bwMode="auto">
              <a:xfrm>
                <a:off x="6859" y="2557"/>
                <a:ext cx="169" cy="107"/>
              </a:xfrm>
              <a:prstGeom prst="rect">
                <a:avLst/>
              </a:pr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257" name="Freeform 328">
                <a:extLst>
                  <a:ext uri="{FF2B5EF4-FFF2-40B4-BE49-F238E27FC236}">
                    <a16:creationId xmlns:a16="http://schemas.microsoft.com/office/drawing/2014/main" id="{ED4D37C4-6F88-48A5-A5BF-B54FC6413427}"/>
                  </a:ext>
                </a:extLst>
              </p:cNvPr>
              <p:cNvSpPr>
                <a:spLocks/>
              </p:cNvSpPr>
              <p:nvPr/>
            </p:nvSpPr>
            <p:spPr bwMode="auto">
              <a:xfrm>
                <a:off x="6813" y="2664"/>
                <a:ext cx="261" cy="46"/>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51" name="TextBox 250">
              <a:extLst>
                <a:ext uri="{FF2B5EF4-FFF2-40B4-BE49-F238E27FC236}">
                  <a16:creationId xmlns:a16="http://schemas.microsoft.com/office/drawing/2014/main" id="{85F7FCAD-7D61-49DD-BBD5-F6919F090C98}"/>
                </a:ext>
              </a:extLst>
            </p:cNvPr>
            <p:cNvSpPr txBox="1"/>
            <p:nvPr/>
          </p:nvSpPr>
          <p:spPr>
            <a:xfrm>
              <a:off x="6161808" y="4830304"/>
              <a:ext cx="864120" cy="221151"/>
            </a:xfrm>
            <a:prstGeom prst="rect">
              <a:avLst/>
            </a:prstGeom>
            <a:noFill/>
          </p:spPr>
          <p:txBody>
            <a:bodyPr wrap="none" lIns="91440" tIns="45720" rIns="91440" bIns="45720"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0078D7"/>
                  </a:solidFill>
                  <a:effectLst/>
                  <a:uLnTx/>
                  <a:uFillTx/>
                  <a:latin typeface="Segoe UI"/>
                  <a:ea typeface="+mn-ea"/>
                  <a:cs typeface="+mn-cs"/>
                </a:rPr>
                <a:t>CreditCardNo</a:t>
              </a:r>
            </a:p>
          </p:txBody>
        </p:sp>
        <p:sp>
          <p:nvSpPr>
            <p:cNvPr id="252" name="TextBox 251">
              <a:extLst>
                <a:ext uri="{FF2B5EF4-FFF2-40B4-BE49-F238E27FC236}">
                  <a16:creationId xmlns:a16="http://schemas.microsoft.com/office/drawing/2014/main" id="{3933458B-47D1-46E6-BB28-B3E6F1371B97}"/>
                </a:ext>
              </a:extLst>
            </p:cNvPr>
            <p:cNvSpPr txBox="1"/>
            <p:nvPr/>
          </p:nvSpPr>
          <p:spPr>
            <a:xfrm>
              <a:off x="6161808" y="5106307"/>
              <a:ext cx="1349889" cy="221151"/>
            </a:xfrm>
            <a:prstGeom prst="rect">
              <a:avLst/>
            </a:prstGeom>
            <a:noFill/>
          </p:spPr>
          <p:txBody>
            <a:bodyPr wrap="none" lIns="91440" tIns="45720" rIns="91440" bIns="45720"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0078D7"/>
                  </a:solidFill>
                  <a:effectLst/>
                  <a:uLnTx/>
                  <a:uFillTx/>
                  <a:latin typeface="Segoe UI"/>
                  <a:ea typeface="+mn-ea"/>
                  <a:cs typeface="+mn-cs"/>
                </a:rPr>
                <a:t>XXXX-XXXX-XXXX-5796</a:t>
              </a:r>
            </a:p>
          </p:txBody>
        </p:sp>
        <p:sp>
          <p:nvSpPr>
            <p:cNvPr id="253" name="TextBox 252">
              <a:extLst>
                <a:ext uri="{FF2B5EF4-FFF2-40B4-BE49-F238E27FC236}">
                  <a16:creationId xmlns:a16="http://schemas.microsoft.com/office/drawing/2014/main" id="{85082722-224E-4B11-9202-4D2129652078}"/>
                </a:ext>
              </a:extLst>
            </p:cNvPr>
            <p:cNvSpPr txBox="1"/>
            <p:nvPr/>
          </p:nvSpPr>
          <p:spPr>
            <a:xfrm>
              <a:off x="6161808" y="5382310"/>
              <a:ext cx="1349889" cy="221151"/>
            </a:xfrm>
            <a:prstGeom prst="rect">
              <a:avLst/>
            </a:prstGeom>
            <a:noFill/>
          </p:spPr>
          <p:txBody>
            <a:bodyPr wrap="none" lIns="91440" tIns="45720" rIns="91440" bIns="45720"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0078D7"/>
                  </a:solidFill>
                  <a:effectLst/>
                  <a:uLnTx/>
                  <a:uFillTx/>
                  <a:latin typeface="Segoe UI"/>
                  <a:ea typeface="+mn-ea"/>
                  <a:cs typeface="+mn-cs"/>
                </a:rPr>
                <a:t>XXXX-XXXX-XXXX-1978</a:t>
              </a:r>
            </a:p>
          </p:txBody>
        </p:sp>
        <p:cxnSp>
          <p:nvCxnSpPr>
            <p:cNvPr id="254" name="Straight Connector 253">
              <a:extLst>
                <a:ext uri="{FF2B5EF4-FFF2-40B4-BE49-F238E27FC236}">
                  <a16:creationId xmlns:a16="http://schemas.microsoft.com/office/drawing/2014/main" id="{6EC81366-2EBA-4D15-8957-CF48B851F4F9}"/>
                </a:ext>
              </a:extLst>
            </p:cNvPr>
            <p:cNvCxnSpPr/>
            <p:nvPr/>
          </p:nvCxnSpPr>
          <p:spPr>
            <a:xfrm>
              <a:off x="6161808" y="5069872"/>
              <a:ext cx="1312886" cy="0"/>
            </a:xfrm>
            <a:prstGeom prst="line">
              <a:avLst/>
            </a:prstGeom>
            <a:ln w="952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C6D2A33-2331-470E-B795-EB9D05B7E450}"/>
                </a:ext>
              </a:extLst>
            </p:cNvPr>
            <p:cNvCxnSpPr/>
            <p:nvPr/>
          </p:nvCxnSpPr>
          <p:spPr>
            <a:xfrm>
              <a:off x="6161808" y="5345875"/>
              <a:ext cx="1312886" cy="0"/>
            </a:xfrm>
            <a:prstGeom prst="line">
              <a:avLst/>
            </a:prstGeom>
            <a:ln w="952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8" name="Freeform 5">
            <a:extLst>
              <a:ext uri="{FF2B5EF4-FFF2-40B4-BE49-F238E27FC236}">
                <a16:creationId xmlns:a16="http://schemas.microsoft.com/office/drawing/2014/main" id="{90F99C35-4C7E-41CC-914E-B57AED18984C}"/>
              </a:ext>
            </a:extLst>
          </p:cNvPr>
          <p:cNvSpPr>
            <a:spLocks noEditPoints="1"/>
          </p:cNvSpPr>
          <p:nvPr/>
        </p:nvSpPr>
        <p:spPr bwMode="auto">
          <a:xfrm>
            <a:off x="10917393" y="4846273"/>
            <a:ext cx="560547" cy="62630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nvGrpSpPr>
          <p:cNvPr id="10" name="Group 9">
            <a:extLst>
              <a:ext uri="{FF2B5EF4-FFF2-40B4-BE49-F238E27FC236}">
                <a16:creationId xmlns:a16="http://schemas.microsoft.com/office/drawing/2014/main" id="{BFAF9ABE-28B5-4BC6-B03F-064B5F1DB105}"/>
              </a:ext>
            </a:extLst>
          </p:cNvPr>
          <p:cNvGrpSpPr/>
          <p:nvPr/>
        </p:nvGrpSpPr>
        <p:grpSpPr>
          <a:xfrm>
            <a:off x="7020279" y="2459710"/>
            <a:ext cx="1530517" cy="969290"/>
            <a:chOff x="6278973" y="5152787"/>
            <a:chExt cx="1530517" cy="969290"/>
          </a:xfrm>
        </p:grpSpPr>
        <p:sp>
          <p:nvSpPr>
            <p:cNvPr id="259" name="TextBox 258">
              <a:extLst>
                <a:ext uri="{FF2B5EF4-FFF2-40B4-BE49-F238E27FC236}">
                  <a16:creationId xmlns:a16="http://schemas.microsoft.com/office/drawing/2014/main" id="{F938C662-969A-4E45-B36E-5E81608940B4}"/>
                </a:ext>
              </a:extLst>
            </p:cNvPr>
            <p:cNvSpPr txBox="1"/>
            <p:nvPr/>
          </p:nvSpPr>
          <p:spPr>
            <a:xfrm>
              <a:off x="6518556" y="5834610"/>
              <a:ext cx="1090547" cy="253916"/>
            </a:xfrm>
            <a:prstGeom prst="rect">
              <a:avLst/>
            </a:prstGeom>
            <a:noFill/>
          </p:spPr>
          <p:txBody>
            <a:bodyPr wrap="square" lIns="91440" tIns="45720" rIns="91440" bIns="45720" rtlCol="0">
              <a:spAutoFit/>
            </a:bodyPr>
            <a:lstStyle/>
            <a:p>
              <a:pPr marL="0" marR="0" lvl="0" indent="0" algn="ctr" defTabSz="932503"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a:ea typeface="+mn-ea"/>
                  <a:cs typeface="+mn-cs"/>
                </a:rPr>
                <a:t>SQL Database</a:t>
              </a:r>
            </a:p>
          </p:txBody>
        </p:sp>
        <p:sp>
          <p:nvSpPr>
            <p:cNvPr id="260" name="Freeform 146">
              <a:extLst>
                <a:ext uri="{FF2B5EF4-FFF2-40B4-BE49-F238E27FC236}">
                  <a16:creationId xmlns:a16="http://schemas.microsoft.com/office/drawing/2014/main" id="{A8E9B03B-0A46-4E88-B3D1-A5E6353212EB}"/>
                </a:ext>
              </a:extLst>
            </p:cNvPr>
            <p:cNvSpPr>
              <a:spLocks noChangeAspect="1"/>
            </p:cNvSpPr>
            <p:nvPr/>
          </p:nvSpPr>
          <p:spPr bwMode="auto">
            <a:xfrm>
              <a:off x="6278973" y="5152787"/>
              <a:ext cx="1530517" cy="969290"/>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sp>
          <p:nvSpPr>
            <p:cNvPr id="262" name="Cylinder 812">
              <a:extLst>
                <a:ext uri="{FF2B5EF4-FFF2-40B4-BE49-F238E27FC236}">
                  <a16:creationId xmlns:a16="http://schemas.microsoft.com/office/drawing/2014/main" id="{2ACE05BD-CD9E-4FC7-8D38-B6C4F5AEEB66}"/>
                </a:ext>
              </a:extLst>
            </p:cNvPr>
            <p:cNvSpPr/>
            <p:nvPr/>
          </p:nvSpPr>
          <p:spPr bwMode="auto">
            <a:xfrm>
              <a:off x="6930874" y="5347600"/>
              <a:ext cx="345159" cy="45345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p:txBody>
        </p:sp>
      </p:grpSp>
      <p:cxnSp>
        <p:nvCxnSpPr>
          <p:cNvPr id="12" name="Connector: Elbow 11">
            <a:extLst>
              <a:ext uri="{FF2B5EF4-FFF2-40B4-BE49-F238E27FC236}">
                <a16:creationId xmlns:a16="http://schemas.microsoft.com/office/drawing/2014/main" id="{E023A0B3-A958-466A-8509-0EED8D339F56}"/>
              </a:ext>
            </a:extLst>
          </p:cNvPr>
          <p:cNvCxnSpPr>
            <a:stCxn id="259" idx="3"/>
            <a:endCxn id="256" idx="0"/>
          </p:cNvCxnSpPr>
          <p:nvPr/>
        </p:nvCxnSpPr>
        <p:spPr>
          <a:xfrm>
            <a:off x="8350409" y="3268491"/>
            <a:ext cx="1562243" cy="1442750"/>
          </a:xfrm>
          <a:prstGeom prst="bentConnector2">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nvGraphicFramePr>
        <p:xfrm>
          <a:off x="8171450" y="1968809"/>
          <a:ext cx="1239213" cy="881036"/>
        </p:xfrm>
        <a:graphic>
          <a:graphicData uri="http://schemas.openxmlformats.org/drawingml/2006/table">
            <a:tbl>
              <a:tblPr firstRow="1" bandRow="1">
                <a:tableStyleId>{5940675A-B579-460E-94D1-54222C63F5DA}</a:tableStyleId>
              </a:tblPr>
              <a:tblGrid>
                <a:gridCol w="1239213">
                  <a:extLst>
                    <a:ext uri="{9D8B030D-6E8A-4147-A177-3AD203B41FA5}">
                      <a16:colId xmlns:a16="http://schemas.microsoft.com/office/drawing/2014/main" val="20000"/>
                    </a:ext>
                  </a:extLst>
                </a:gridCol>
              </a:tblGrid>
              <a:tr h="220259">
                <a:tc>
                  <a:txBody>
                    <a:bodyPr/>
                    <a:lstStyle/>
                    <a:p>
                      <a:r>
                        <a:rPr lang="en-US" sz="800">
                          <a:solidFill>
                            <a:schemeClr val="bg1"/>
                          </a:solidFill>
                          <a:latin typeface="Segoe UI Semibold" panose="020B0702040204020203" pitchFamily="34" charset="0"/>
                          <a:cs typeface="Segoe UI Semibold" panose="020B0702040204020203" pitchFamily="34" charset="0"/>
                        </a:rPr>
                        <a:t>Table.CreditCardNo</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220259">
                <a:tc>
                  <a:txBody>
                    <a:bodyPr/>
                    <a:lstStyle/>
                    <a:p>
                      <a:r>
                        <a:rPr lang="en-US" sz="800"/>
                        <a:t>4465-6571-7868-5796</a:t>
                      </a:r>
                      <a:endParaRPr lang="en-US" sz="800">
                        <a:solidFill>
                          <a:schemeClr val="bg2">
                            <a:lumMod val="50000"/>
                          </a:schemeClr>
                        </a:solidFill>
                        <a:latin typeface="+mj-lt"/>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20259">
                <a:tc>
                  <a:txBody>
                    <a:bodyPr/>
                    <a:lstStyle/>
                    <a:p>
                      <a:r>
                        <a:rPr lang="en-US" sz="800"/>
                        <a:t>4468-7746-3848-1978</a:t>
                      </a:r>
                      <a:endParaRPr lang="en-US" sz="800">
                        <a:solidFill>
                          <a:schemeClr val="bg2">
                            <a:lumMod val="50000"/>
                          </a:schemeClr>
                        </a:solidFill>
                        <a:latin typeface="+mj-lt"/>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20259">
                <a:tc>
                  <a:txBody>
                    <a:bodyPr/>
                    <a:lstStyle/>
                    <a:p>
                      <a:r>
                        <a:rPr lang="en-US" sz="800" dirty="0"/>
                        <a:t>4484-5434-6858-6550</a:t>
                      </a:r>
                      <a:endParaRPr lang="en-US" sz="800" dirty="0">
                        <a:solidFill>
                          <a:schemeClr val="bg2">
                            <a:lumMod val="50000"/>
                          </a:schemeClr>
                        </a:solidFill>
                        <a:latin typeface="+mj-lt"/>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004DD697-981E-46D7-B2B4-78A60A03EB09}"/>
              </a:ext>
            </a:extLst>
          </p:cNvPr>
          <p:cNvSpPr/>
          <p:nvPr/>
        </p:nvSpPr>
        <p:spPr>
          <a:xfrm>
            <a:off x="339290" y="1097382"/>
            <a:ext cx="5684120" cy="369332"/>
          </a:xfrm>
          <a:prstGeom prst="rect">
            <a:avLst/>
          </a:prstGeom>
        </p:spPr>
        <p:txBody>
          <a:bodyPr wrap="none">
            <a:spAutoFit/>
          </a:bodyPr>
          <a:lstStyle/>
          <a:p>
            <a:pPr lvl="0" defTabSz="609354">
              <a:spcBef>
                <a:spcPts val="588"/>
              </a:spcBef>
              <a:spcAft>
                <a:spcPts val="588"/>
              </a:spcAft>
              <a:defRPr/>
            </a:pPr>
            <a:r>
              <a:rPr lang="en-US" i="1">
                <a:solidFill>
                  <a:srgbClr val="0070C0"/>
                </a:solidFill>
                <a:latin typeface="Segoe UI Light"/>
              </a:rPr>
              <a:t>Limit the exposure of sensitive data by hiding it from users</a:t>
            </a:r>
          </a:p>
        </p:txBody>
      </p:sp>
    </p:spTree>
    <p:extLst>
      <p:ext uri="{BB962C8B-B14F-4D97-AF65-F5344CB8AC3E}">
        <p14:creationId xmlns:p14="http://schemas.microsoft.com/office/powerpoint/2010/main" val="32302352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data masking</a:t>
            </a:r>
          </a:p>
        </p:txBody>
      </p:sp>
      <p:sp>
        <p:nvSpPr>
          <p:cNvPr id="8" name="Rectangle 7"/>
          <p:cNvSpPr/>
          <p:nvPr/>
        </p:nvSpPr>
        <p:spPr>
          <a:xfrm>
            <a:off x="4906308" y="2514345"/>
            <a:ext cx="5066379" cy="1937334"/>
          </a:xfrm>
          <a:prstGeom prst="rect">
            <a:avLst/>
          </a:prstGeom>
          <a:solidFill>
            <a:schemeClr val="bg1">
              <a:lumMod val="95000"/>
            </a:schemeClr>
          </a:solidFill>
          <a:ln w="12700">
            <a:solidFill>
              <a:srgbClr val="0072C6"/>
            </a:solidFill>
          </a:ln>
        </p:spPr>
        <p:txBody>
          <a:bodyPr wrap="square">
            <a:spAutoFit/>
          </a:bodyPr>
          <a:lstStyle/>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TABLE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[Employee] </a:t>
            </a: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COLUMN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err="1">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SocialSecurityNumber</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ADD MASKED WITH (FUNCTION =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‘SSN()’</a:t>
            </a:r>
          </a:p>
          <a:p>
            <a:pPr marL="0" marR="0" lvl="0" indent="0" algn="l" defTabSz="913154" rtl="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TABLE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[Employee] </a:t>
            </a: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COLUMN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[Email]</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ADD MASKED WITH (FUNCTION =</a:t>
            </a: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‘EMAIL()’)</a:t>
            </a:r>
          </a:p>
          <a:p>
            <a:pPr marL="0" marR="0" lvl="0" indent="0" algn="l" defTabSz="913154" rtl="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TABLE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[Employee] </a:t>
            </a: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COLUMN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[Salary] </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ADD MASKED WITH (FUNCTION =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‘RANDOM(1,20000)</a:t>
            </a: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 </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GRANT UNMASK to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admin1</a:t>
            </a:r>
          </a:p>
        </p:txBody>
      </p:sp>
      <p:sp>
        <p:nvSpPr>
          <p:cNvPr id="35" name="TextBox 34"/>
          <p:cNvSpPr txBox="1"/>
          <p:nvPr/>
        </p:nvSpPr>
        <p:spPr>
          <a:xfrm>
            <a:off x="417047" y="5094163"/>
            <a:ext cx="2707101" cy="1015663"/>
          </a:xfrm>
          <a:prstGeom prst="rect">
            <a:avLst/>
          </a:prstGeom>
          <a:solidFill>
            <a:schemeClr val="bg1">
              <a:lumMod val="95000"/>
            </a:schemeClr>
          </a:solidFill>
          <a:ln w="12700">
            <a:solidFill>
              <a:srgbClr val="0072C6"/>
            </a:solidFill>
            <a:miter lim="800000"/>
          </a:ln>
        </p:spPr>
        <p:txBody>
          <a:bodyPr wrap="square">
            <a:spAutoFit/>
          </a:bodyPr>
          <a:lstStyle>
            <a:defPPr>
              <a:defRPr lang="en-US"/>
            </a:defPPr>
            <a:lvl1pPr defTabSz="913154" fontAlgn="base">
              <a:spcBef>
                <a:spcPct val="0"/>
              </a:spcBef>
              <a:spcAft>
                <a:spcPct val="0"/>
              </a:spcAft>
              <a:defRPr sz="1200">
                <a:solidFill>
                  <a:srgbClr val="0000FF"/>
                </a:solidFill>
                <a:latin typeface="Consolas" panose="020B0609020204030204" pitchFamily="49" charset="0"/>
                <a:ea typeface="Calibri" panose="020F0502020204030204" pitchFamily="34" charset="0"/>
                <a:cs typeface="Consolas" panose="020B0609020204030204" pitchFamily="49" charset="0"/>
              </a:defRPr>
            </a:lvl1pPr>
          </a:lstStyle>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cs typeface="Consolas" panose="020B0609020204030204" pitchFamily="49" charset="0"/>
              </a:rPr>
              <a:t>SELECT [Name],</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cs typeface="Consolas" panose="020B0609020204030204" pitchFamily="49" charset="0"/>
              </a:rPr>
              <a:t>       [</a:t>
            </a:r>
            <a:r>
              <a:rPr kumimoji="0" lang="en-US" sz="1200" b="0" i="0" u="none" strike="noStrike" kern="0" cap="none" spc="0" normalizeH="0" baseline="0" noProof="0" err="1">
                <a:ln>
                  <a:noFill/>
                </a:ln>
                <a:solidFill>
                  <a:srgbClr val="494949"/>
                </a:solidFill>
                <a:effectLst/>
                <a:uLnTx/>
                <a:uFillTx/>
                <a:latin typeface="Consolas" panose="020B0609020204030204" pitchFamily="49" charset="0"/>
                <a:cs typeface="Consolas" panose="020B0609020204030204" pitchFamily="49" charset="0"/>
              </a:rPr>
              <a:t>SocialSecurityNumber</a:t>
            </a:r>
            <a:r>
              <a:rPr kumimoji="0" lang="en-US" sz="1200" b="0" i="0" u="none" strike="noStrike" kern="0" cap="none" spc="0" normalizeH="0" baseline="0" noProof="0">
                <a:ln>
                  <a:noFill/>
                </a:ln>
                <a:solidFill>
                  <a:srgbClr val="494949"/>
                </a:solidFill>
                <a:effectLst/>
                <a:uLnTx/>
                <a:uFillTx/>
                <a:latin typeface="Consolas" panose="020B0609020204030204" pitchFamily="49" charset="0"/>
                <a:cs typeface="Consolas" panose="020B0609020204030204" pitchFamily="49" charset="0"/>
              </a:rPr>
              <a:t>],</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cs typeface="Consolas" panose="020B0609020204030204" pitchFamily="49" charset="0"/>
              </a:rPr>
              <a:t>       [Email],</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cs typeface="Consolas" panose="020B0609020204030204" pitchFamily="49" charset="0"/>
              </a:rPr>
              <a:t>       [Salary]</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cs typeface="Consolas" panose="020B0609020204030204" pitchFamily="49" charset="0"/>
              </a:rPr>
              <a:t>FROM [Employee] </a:t>
            </a:r>
          </a:p>
        </p:txBody>
      </p:sp>
      <p:grpSp>
        <p:nvGrpSpPr>
          <p:cNvPr id="16" name="Group 15"/>
          <p:cNvGrpSpPr/>
          <p:nvPr/>
        </p:nvGrpSpPr>
        <p:grpSpPr>
          <a:xfrm>
            <a:off x="3866489" y="4800770"/>
            <a:ext cx="7957757" cy="1343048"/>
            <a:chOff x="3910077" y="5060056"/>
            <a:chExt cx="8120781" cy="1370561"/>
          </a:xfrm>
        </p:grpSpPr>
        <p:pic>
          <p:nvPicPr>
            <p:cNvPr id="52" name="Picture 5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992258" y="5404910"/>
              <a:ext cx="4038600" cy="1025707"/>
            </a:xfrm>
            <a:prstGeom prst="rect">
              <a:avLst/>
            </a:prstGeom>
          </p:spPr>
        </p:pic>
        <p:sp>
          <p:nvSpPr>
            <p:cNvPr id="53" name="TextBox 52"/>
            <p:cNvSpPr txBox="1"/>
            <p:nvPr/>
          </p:nvSpPr>
          <p:spPr>
            <a:xfrm>
              <a:off x="9434761" y="5060056"/>
              <a:ext cx="1153596" cy="28267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rtlCol="0">
              <a:spAutoFit/>
            </a:bodyPr>
            <a:lstStyle>
              <a:defPPr>
                <a:defRPr lang="en-US"/>
              </a:defPPr>
              <a:lvl1pPr marR="0" lvl="0" indent="0" defTabSz="913154" fontAlgn="base">
                <a:spcBef>
                  <a:spcPct val="0"/>
                </a:spcBef>
                <a:spcAft>
                  <a:spcPts val="588"/>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3154" rtl="0" eaLnBrk="1" fontAlgn="base" latinLnBrk="0" hangingPunct="1">
                <a:lnSpc>
                  <a:spcPct val="100000"/>
                </a:lnSpc>
                <a:spcBef>
                  <a:spcPct val="0"/>
                </a:spcBef>
                <a:spcAft>
                  <a:spcPts val="588"/>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admin1 logon</a:t>
              </a:r>
            </a:p>
          </p:txBody>
        </p:sp>
        <p:sp>
          <p:nvSpPr>
            <p:cNvPr id="54" name="TextBox 53"/>
            <p:cNvSpPr txBox="1"/>
            <p:nvPr/>
          </p:nvSpPr>
          <p:spPr>
            <a:xfrm>
              <a:off x="5121087" y="5060056"/>
              <a:ext cx="1003099" cy="28267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rtlCol="0">
              <a:spAutoFit/>
            </a:bodyPr>
            <a:lstStyle>
              <a:defPPr>
                <a:defRPr lang="en-US"/>
              </a:defPPr>
              <a:lvl1pPr marR="0" lvl="0" indent="0" defTabSz="913154" fontAlgn="base">
                <a:spcBef>
                  <a:spcPct val="0"/>
                </a:spcBef>
                <a:spcAft>
                  <a:spcPts val="588"/>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3154" rtl="0" eaLnBrk="1" fontAlgn="base" latinLnBrk="0" hangingPunct="1">
                <a:lnSpc>
                  <a:spcPct val="100000"/>
                </a:lnSpc>
                <a:spcBef>
                  <a:spcPct val="0"/>
                </a:spcBef>
                <a:spcAft>
                  <a:spcPts val="588"/>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other logon</a:t>
              </a:r>
            </a:p>
          </p:txBody>
        </p:sp>
        <p:pic>
          <p:nvPicPr>
            <p:cNvPr id="15" name="Picture 1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910077" y="5404911"/>
              <a:ext cx="3436047" cy="1023845"/>
            </a:xfrm>
            <a:prstGeom prst="rect">
              <a:avLst/>
            </a:prstGeom>
          </p:spPr>
        </p:pic>
      </p:grpSp>
      <p:sp>
        <p:nvSpPr>
          <p:cNvPr id="32" name="TextBox 31"/>
          <p:cNvSpPr txBox="1"/>
          <p:nvPr/>
        </p:nvSpPr>
        <p:spPr>
          <a:xfrm>
            <a:off x="269240" y="1549400"/>
            <a:ext cx="10983320" cy="646331"/>
          </a:xfrm>
          <a:prstGeom prst="rect">
            <a:avLst/>
          </a:prstGeom>
          <a:noFill/>
        </p:spPr>
        <p:txBody>
          <a:bodyPr wrap="square" rtlCol="0">
            <a:spAutoFit/>
          </a:bodyPr>
          <a:lstStyle/>
          <a:p>
            <a:pPr marL="456937" marR="0" lvl="0" indent="-456937" algn="l" defTabSz="931505" rtl="0" eaLnBrk="1" fontAlgn="base" latinLnBrk="0" hangingPunct="1">
              <a:lnSpc>
                <a:spcPct val="100000"/>
              </a:lnSpc>
              <a:spcBef>
                <a:spcPct val="0"/>
              </a:spcBef>
              <a:spcAft>
                <a:spcPct val="0"/>
              </a:spcAft>
              <a:buClrTx/>
              <a:buSzTx/>
              <a:buFont typeface="+mj-lt"/>
              <a:buAutoNum type="arabicPeriod"/>
              <a:tabLst/>
              <a:defRPr/>
            </a:pPr>
            <a:r>
              <a:rPr kumimoji="0" lang="en-US" sz="1800" b="0" i="0" u="none" strike="noStrike" kern="0" cap="none" spc="0" normalizeH="0" baseline="0" noProof="0">
                <a:ln>
                  <a:noFill/>
                </a:ln>
                <a:solidFill>
                  <a:srgbClr val="494949"/>
                </a:solidFill>
                <a:effectLst/>
                <a:uLnTx/>
                <a:uFillTx/>
                <a:latin typeface="Segoe UI" panose="020B0502040204020203" pitchFamily="34" charset="0"/>
                <a:ea typeface="+mn-ea"/>
                <a:cs typeface="Segoe UI" panose="020B0502040204020203" pitchFamily="34" charset="0"/>
              </a:rPr>
              <a:t>Security officer defines dynamic data masking policy in T-SQL over sensitive data in the Employee table</a:t>
            </a:r>
          </a:p>
        </p:txBody>
      </p:sp>
      <p:sp>
        <p:nvSpPr>
          <p:cNvPr id="33" name="TextBox 32"/>
          <p:cNvSpPr txBox="1"/>
          <p:nvPr/>
        </p:nvSpPr>
        <p:spPr>
          <a:xfrm>
            <a:off x="269240" y="1549400"/>
            <a:ext cx="10983320" cy="369332"/>
          </a:xfrm>
          <a:prstGeom prst="rect">
            <a:avLst/>
          </a:prstGeom>
          <a:noFill/>
        </p:spPr>
        <p:txBody>
          <a:bodyPr wrap="square" rtlCol="0">
            <a:spAutoFit/>
          </a:bodyPr>
          <a:lstStyle/>
          <a:p>
            <a:pPr marL="457200" marR="0" lvl="0" indent="-457200" algn="l" defTabSz="931505"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494949"/>
                </a:solidFill>
                <a:effectLst/>
                <a:uLnTx/>
                <a:uFillTx/>
                <a:latin typeface="Segoe UI" panose="020B0502040204020203" pitchFamily="34" charset="0"/>
                <a:ea typeface="+mn-ea"/>
                <a:cs typeface="Segoe UI" panose="020B0502040204020203" pitchFamily="34" charset="0"/>
              </a:rPr>
              <a:t>2.	The app user selects from the Employee table</a:t>
            </a:r>
          </a:p>
        </p:txBody>
      </p:sp>
      <p:sp>
        <p:nvSpPr>
          <p:cNvPr id="36" name="TextBox 35"/>
          <p:cNvSpPr txBox="1"/>
          <p:nvPr/>
        </p:nvSpPr>
        <p:spPr>
          <a:xfrm>
            <a:off x="269240" y="1549400"/>
            <a:ext cx="10983320" cy="369332"/>
          </a:xfrm>
          <a:prstGeom prst="rect">
            <a:avLst/>
          </a:prstGeom>
          <a:noFill/>
        </p:spPr>
        <p:txBody>
          <a:bodyPr wrap="square" rtlCol="0">
            <a:spAutoFit/>
          </a:bodyPr>
          <a:lstStyle/>
          <a:p>
            <a:pPr marL="457200" marR="0" lvl="0" indent="-457200" algn="l" defTabSz="931505"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494949"/>
                </a:solidFill>
                <a:effectLst/>
                <a:uLnTx/>
                <a:uFillTx/>
                <a:latin typeface="Segoe UI" panose="020B0502040204020203" pitchFamily="34" charset="0"/>
                <a:ea typeface="+mn-ea"/>
                <a:cs typeface="Segoe UI" panose="020B0502040204020203" pitchFamily="34" charset="0"/>
              </a:rPr>
              <a:t>3.	The dynamic data masking policy obfuscates the sensitive data in the query results </a:t>
            </a:r>
          </a:p>
        </p:txBody>
      </p:sp>
      <p:grpSp>
        <p:nvGrpSpPr>
          <p:cNvPr id="6" name="Group 5">
            <a:extLst>
              <a:ext uri="{FF2B5EF4-FFF2-40B4-BE49-F238E27FC236}">
                <a16:creationId xmlns:a16="http://schemas.microsoft.com/office/drawing/2014/main" id="{C60C4DA8-57D0-4768-A26B-27930CF540DC}"/>
              </a:ext>
            </a:extLst>
          </p:cNvPr>
          <p:cNvGrpSpPr/>
          <p:nvPr/>
        </p:nvGrpSpPr>
        <p:grpSpPr>
          <a:xfrm>
            <a:off x="10315938" y="2848760"/>
            <a:ext cx="1229824" cy="1070287"/>
            <a:chOff x="11198634" y="1697514"/>
            <a:chExt cx="1229824" cy="1070287"/>
          </a:xfrm>
        </p:grpSpPr>
        <p:grpSp>
          <p:nvGrpSpPr>
            <p:cNvPr id="5" name="Group 4">
              <a:extLst>
                <a:ext uri="{FF2B5EF4-FFF2-40B4-BE49-F238E27FC236}">
                  <a16:creationId xmlns:a16="http://schemas.microsoft.com/office/drawing/2014/main" id="{6659CEAD-0C6E-46A6-9F9E-70FD13A10A4A}"/>
                </a:ext>
              </a:extLst>
            </p:cNvPr>
            <p:cNvGrpSpPr/>
            <p:nvPr/>
          </p:nvGrpSpPr>
          <p:grpSpPr>
            <a:xfrm>
              <a:off x="11491843" y="1697514"/>
              <a:ext cx="612950" cy="684853"/>
              <a:chOff x="11491843" y="1697514"/>
              <a:chExt cx="612950" cy="684853"/>
            </a:xfrm>
          </p:grpSpPr>
          <p:grpSp>
            <p:nvGrpSpPr>
              <p:cNvPr id="28" name="Group 27">
                <a:extLst>
                  <a:ext uri="{FF2B5EF4-FFF2-40B4-BE49-F238E27FC236}">
                    <a16:creationId xmlns:a16="http://schemas.microsoft.com/office/drawing/2014/main" id="{09BFBD17-6C74-463B-9400-A3588F90CC23}"/>
                  </a:ext>
                </a:extLst>
              </p:cNvPr>
              <p:cNvGrpSpPr/>
              <p:nvPr/>
            </p:nvGrpSpPr>
            <p:grpSpPr>
              <a:xfrm>
                <a:off x="11491843" y="1697514"/>
                <a:ext cx="612950" cy="684853"/>
                <a:chOff x="709535" y="3658062"/>
                <a:chExt cx="1430415" cy="1598221"/>
              </a:xfrm>
            </p:grpSpPr>
            <p:sp>
              <p:nvSpPr>
                <p:cNvPr id="29" name="Freeform 5">
                  <a:extLst>
                    <a:ext uri="{FF2B5EF4-FFF2-40B4-BE49-F238E27FC236}">
                      <a16:creationId xmlns:a16="http://schemas.microsoft.com/office/drawing/2014/main" id="{6E6723D0-064C-407C-A58B-49583CEF0C4D}"/>
                    </a:ext>
                  </a:extLst>
                </p:cNvPr>
                <p:cNvSpPr>
                  <a:spLocks noEditPoints="1"/>
                </p:cNvSpPr>
                <p:nvPr/>
              </p:nvSpPr>
              <p:spPr bwMode="auto">
                <a:xfrm>
                  <a:off x="709535" y="3658062"/>
                  <a:ext cx="1430415" cy="159822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30" name="Trapezoid 22">
                  <a:extLst>
                    <a:ext uri="{FF2B5EF4-FFF2-40B4-BE49-F238E27FC236}">
                      <a16:creationId xmlns:a16="http://schemas.microsoft.com/office/drawing/2014/main" id="{3DACCDA7-4320-4818-99BE-45118B3F7563}"/>
                    </a:ext>
                  </a:extLst>
                </p:cNvPr>
                <p:cNvSpPr/>
                <p:nvPr/>
              </p:nvSpPr>
              <p:spPr bwMode="auto">
                <a:xfrm rot="10800000">
                  <a:off x="1301681" y="4559299"/>
                  <a:ext cx="246123" cy="193606"/>
                </a:xfrm>
                <a:custGeom>
                  <a:avLst/>
                  <a:gdLst>
                    <a:gd name="connsiteX0" fmla="*/ 0 w 240408"/>
                    <a:gd name="connsiteY0" fmla="*/ 199956 h 199956"/>
                    <a:gd name="connsiteX1" fmla="*/ 75981 w 240408"/>
                    <a:gd name="connsiteY1" fmla="*/ 0 h 199956"/>
                    <a:gd name="connsiteX2" fmla="*/ 164427 w 240408"/>
                    <a:gd name="connsiteY2" fmla="*/ 0 h 199956"/>
                    <a:gd name="connsiteX3" fmla="*/ 240408 w 240408"/>
                    <a:gd name="connsiteY3" fmla="*/ 199956 h 199956"/>
                    <a:gd name="connsiteX4" fmla="*/ 0 w 240408"/>
                    <a:gd name="connsiteY4" fmla="*/ 199956 h 199956"/>
                    <a:gd name="connsiteX0" fmla="*/ 240408 w 331848"/>
                    <a:gd name="connsiteY0" fmla="*/ 199956 h 291396"/>
                    <a:gd name="connsiteX1" fmla="*/ 0 w 331848"/>
                    <a:gd name="connsiteY1" fmla="*/ 199956 h 291396"/>
                    <a:gd name="connsiteX2" fmla="*/ 75981 w 331848"/>
                    <a:gd name="connsiteY2" fmla="*/ 0 h 291396"/>
                    <a:gd name="connsiteX3" fmla="*/ 164427 w 331848"/>
                    <a:gd name="connsiteY3" fmla="*/ 0 h 291396"/>
                    <a:gd name="connsiteX4" fmla="*/ 331848 w 331848"/>
                    <a:gd name="connsiteY4" fmla="*/ 291396 h 291396"/>
                    <a:gd name="connsiteX0" fmla="*/ 240408 w 258823"/>
                    <a:gd name="connsiteY0" fmla="*/ 199956 h 199956"/>
                    <a:gd name="connsiteX1" fmla="*/ 0 w 258823"/>
                    <a:gd name="connsiteY1" fmla="*/ 199956 h 199956"/>
                    <a:gd name="connsiteX2" fmla="*/ 75981 w 258823"/>
                    <a:gd name="connsiteY2" fmla="*/ 0 h 199956"/>
                    <a:gd name="connsiteX3" fmla="*/ 164427 w 258823"/>
                    <a:gd name="connsiteY3" fmla="*/ 0 h 199956"/>
                    <a:gd name="connsiteX4" fmla="*/ 258823 w 258823"/>
                    <a:gd name="connsiteY4" fmla="*/ 196146 h 199956"/>
                    <a:gd name="connsiteX0" fmla="*/ 161033 w 258823"/>
                    <a:gd name="connsiteY0" fmla="*/ 292031 h 292031"/>
                    <a:gd name="connsiteX1" fmla="*/ 0 w 258823"/>
                    <a:gd name="connsiteY1" fmla="*/ 199956 h 292031"/>
                    <a:gd name="connsiteX2" fmla="*/ 75981 w 258823"/>
                    <a:gd name="connsiteY2" fmla="*/ 0 h 292031"/>
                    <a:gd name="connsiteX3" fmla="*/ 164427 w 258823"/>
                    <a:gd name="connsiteY3" fmla="*/ 0 h 292031"/>
                    <a:gd name="connsiteX4" fmla="*/ 258823 w 258823"/>
                    <a:gd name="connsiteY4" fmla="*/ 196146 h 292031"/>
                    <a:gd name="connsiteX0" fmla="*/ 0 w 258823"/>
                    <a:gd name="connsiteY0" fmla="*/ 199956 h 199956"/>
                    <a:gd name="connsiteX1" fmla="*/ 75981 w 258823"/>
                    <a:gd name="connsiteY1" fmla="*/ 0 h 199956"/>
                    <a:gd name="connsiteX2" fmla="*/ 164427 w 258823"/>
                    <a:gd name="connsiteY2" fmla="*/ 0 h 199956"/>
                    <a:gd name="connsiteX3" fmla="*/ 258823 w 258823"/>
                    <a:gd name="connsiteY3" fmla="*/ 196146 h 199956"/>
                    <a:gd name="connsiteX0" fmla="*/ 0 w 249298"/>
                    <a:gd name="connsiteY0" fmla="*/ 199956 h 199956"/>
                    <a:gd name="connsiteX1" fmla="*/ 75981 w 249298"/>
                    <a:gd name="connsiteY1" fmla="*/ 0 h 199956"/>
                    <a:gd name="connsiteX2" fmla="*/ 164427 w 249298"/>
                    <a:gd name="connsiteY2" fmla="*/ 0 h 199956"/>
                    <a:gd name="connsiteX3" fmla="*/ 249298 w 249298"/>
                    <a:gd name="connsiteY3" fmla="*/ 192971 h 199956"/>
                    <a:gd name="connsiteX0" fmla="*/ 0 w 246123"/>
                    <a:gd name="connsiteY0" fmla="*/ 193606 h 193606"/>
                    <a:gd name="connsiteX1" fmla="*/ 72806 w 246123"/>
                    <a:gd name="connsiteY1" fmla="*/ 0 h 193606"/>
                    <a:gd name="connsiteX2" fmla="*/ 161252 w 246123"/>
                    <a:gd name="connsiteY2" fmla="*/ 0 h 193606"/>
                    <a:gd name="connsiteX3" fmla="*/ 246123 w 246123"/>
                    <a:gd name="connsiteY3" fmla="*/ 192971 h 193606"/>
                  </a:gdLst>
                  <a:ahLst/>
                  <a:cxnLst>
                    <a:cxn ang="0">
                      <a:pos x="connsiteX0" y="connsiteY0"/>
                    </a:cxn>
                    <a:cxn ang="0">
                      <a:pos x="connsiteX1" y="connsiteY1"/>
                    </a:cxn>
                    <a:cxn ang="0">
                      <a:pos x="connsiteX2" y="connsiteY2"/>
                    </a:cxn>
                    <a:cxn ang="0">
                      <a:pos x="connsiteX3" y="connsiteY3"/>
                    </a:cxn>
                  </a:cxnLst>
                  <a:rect l="l" t="t" r="r" b="b"/>
                  <a:pathLst>
                    <a:path w="246123" h="193606">
                      <a:moveTo>
                        <a:pt x="0" y="193606"/>
                      </a:moveTo>
                      <a:lnTo>
                        <a:pt x="72806" y="0"/>
                      </a:lnTo>
                      <a:lnTo>
                        <a:pt x="161252" y="0"/>
                      </a:lnTo>
                      <a:cubicBezTo>
                        <a:pt x="186579" y="66652"/>
                        <a:pt x="246123" y="192971"/>
                        <a:pt x="246123" y="192971"/>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Trapezoid 30">
                  <a:extLst>
                    <a:ext uri="{FF2B5EF4-FFF2-40B4-BE49-F238E27FC236}">
                      <a16:creationId xmlns:a16="http://schemas.microsoft.com/office/drawing/2014/main" id="{457099FE-423A-44DC-A375-23391BAB7CB8}"/>
                    </a:ext>
                  </a:extLst>
                </p:cNvPr>
                <p:cNvSpPr/>
                <p:nvPr/>
              </p:nvSpPr>
              <p:spPr bwMode="auto">
                <a:xfrm>
                  <a:off x="1304538" y="4754251"/>
                  <a:ext cx="240408" cy="498694"/>
                </a:xfrm>
                <a:prstGeom prst="trapezoid">
                  <a:avLst>
                    <a:gd name="adj" fmla="val 31603"/>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Freeform 271">
                <a:extLst>
                  <a:ext uri="{FF2B5EF4-FFF2-40B4-BE49-F238E27FC236}">
                    <a16:creationId xmlns:a16="http://schemas.microsoft.com/office/drawing/2014/main" id="{351ABD89-327A-4FE2-A7FD-B6CC22F1F9E3}"/>
                  </a:ext>
                </a:extLst>
              </p:cNvPr>
              <p:cNvSpPr>
                <a:spLocks noChangeAspect="1"/>
              </p:cNvSpPr>
              <p:nvPr/>
            </p:nvSpPr>
            <p:spPr bwMode="black">
              <a:xfrm>
                <a:off x="11863570" y="2177345"/>
                <a:ext cx="123019" cy="139686"/>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763275 w 1342613"/>
                  <a:gd name="connsiteY5" fmla="*/ 796673 h 1524532"/>
                  <a:gd name="connsiteX6" fmla="*/ 803729 w 1342613"/>
                  <a:gd name="connsiteY6" fmla="*/ 769397 h 1524532"/>
                  <a:gd name="connsiteX7" fmla="*/ 858309 w 1342613"/>
                  <a:gd name="connsiteY7" fmla="*/ 637630 h 1524532"/>
                  <a:gd name="connsiteX8" fmla="*/ 671962 w 1342613"/>
                  <a:gd name="connsiteY8" fmla="*/ 451283 h 1524532"/>
                  <a:gd name="connsiteX9" fmla="*/ 665941 w 1342613"/>
                  <a:gd name="connsiteY9" fmla="*/ 0 h 1524532"/>
                  <a:gd name="connsiteX10" fmla="*/ 677983 w 1342613"/>
                  <a:gd name="connsiteY10" fmla="*/ 12004 h 1524532"/>
                  <a:gd name="connsiteX11" fmla="*/ 1015160 w 1342613"/>
                  <a:gd name="connsiteY11" fmla="*/ 156055 h 1524532"/>
                  <a:gd name="connsiteX12" fmla="*/ 1292127 w 1342613"/>
                  <a:gd name="connsiteY12" fmla="*/ 84029 h 1524532"/>
                  <a:gd name="connsiteX13" fmla="*/ 665941 w 1342613"/>
                  <a:gd name="connsiteY13" fmla="*/ 1524532 h 1524532"/>
                  <a:gd name="connsiteX14" fmla="*/ 51797 w 1342613"/>
                  <a:gd name="connsiteY14" fmla="*/ 84029 h 1524532"/>
                  <a:gd name="connsiteX15" fmla="*/ 328763 w 1342613"/>
                  <a:gd name="connsiteY15" fmla="*/ 156055 h 1524532"/>
                  <a:gd name="connsiteX16" fmla="*/ 665941 w 1342613"/>
                  <a:gd name="connsiteY16" fmla="*/ 12004 h 1524532"/>
                  <a:gd name="connsiteX17" fmla="*/ 665941 w 1342613"/>
                  <a:gd name="connsiteY17"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763275 w 1342613"/>
                  <a:gd name="connsiteY4" fmla="*/ 796673 h 1524532"/>
                  <a:gd name="connsiteX5" fmla="*/ 803729 w 1342613"/>
                  <a:gd name="connsiteY5" fmla="*/ 769397 h 1524532"/>
                  <a:gd name="connsiteX6" fmla="*/ 858309 w 1342613"/>
                  <a:gd name="connsiteY6" fmla="*/ 637630 h 1524532"/>
                  <a:gd name="connsiteX7" fmla="*/ 671962 w 1342613"/>
                  <a:gd name="connsiteY7" fmla="*/ 451283 h 1524532"/>
                  <a:gd name="connsiteX8" fmla="*/ 665941 w 1342613"/>
                  <a:gd name="connsiteY8" fmla="*/ 0 h 1524532"/>
                  <a:gd name="connsiteX9" fmla="*/ 677983 w 1342613"/>
                  <a:gd name="connsiteY9" fmla="*/ 12004 h 1524532"/>
                  <a:gd name="connsiteX10" fmla="*/ 1015160 w 1342613"/>
                  <a:gd name="connsiteY10" fmla="*/ 156055 h 1524532"/>
                  <a:gd name="connsiteX11" fmla="*/ 1292127 w 1342613"/>
                  <a:gd name="connsiteY11" fmla="*/ 84029 h 1524532"/>
                  <a:gd name="connsiteX12" fmla="*/ 665941 w 1342613"/>
                  <a:gd name="connsiteY12" fmla="*/ 1524532 h 1524532"/>
                  <a:gd name="connsiteX13" fmla="*/ 51797 w 1342613"/>
                  <a:gd name="connsiteY13" fmla="*/ 84029 h 1524532"/>
                  <a:gd name="connsiteX14" fmla="*/ 328763 w 1342613"/>
                  <a:gd name="connsiteY14" fmla="*/ 156055 h 1524532"/>
                  <a:gd name="connsiteX15" fmla="*/ 665941 w 1342613"/>
                  <a:gd name="connsiteY15" fmla="*/ 12004 h 1524532"/>
                  <a:gd name="connsiteX16" fmla="*/ 665941 w 1342613"/>
                  <a:gd name="connsiteY16"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763275 w 1342613"/>
                  <a:gd name="connsiteY3" fmla="*/ 796673 h 1524532"/>
                  <a:gd name="connsiteX4" fmla="*/ 803729 w 1342613"/>
                  <a:gd name="connsiteY4" fmla="*/ 769397 h 1524532"/>
                  <a:gd name="connsiteX5" fmla="*/ 858309 w 1342613"/>
                  <a:gd name="connsiteY5" fmla="*/ 637630 h 1524532"/>
                  <a:gd name="connsiteX6" fmla="*/ 671962 w 1342613"/>
                  <a:gd name="connsiteY6" fmla="*/ 451283 h 1524532"/>
                  <a:gd name="connsiteX7" fmla="*/ 665941 w 1342613"/>
                  <a:gd name="connsiteY7" fmla="*/ 0 h 1524532"/>
                  <a:gd name="connsiteX8" fmla="*/ 677983 w 1342613"/>
                  <a:gd name="connsiteY8" fmla="*/ 12004 h 1524532"/>
                  <a:gd name="connsiteX9" fmla="*/ 1015160 w 1342613"/>
                  <a:gd name="connsiteY9" fmla="*/ 156055 h 1524532"/>
                  <a:gd name="connsiteX10" fmla="*/ 1292127 w 1342613"/>
                  <a:gd name="connsiteY10" fmla="*/ 84029 h 1524532"/>
                  <a:gd name="connsiteX11" fmla="*/ 665941 w 1342613"/>
                  <a:gd name="connsiteY11" fmla="*/ 1524532 h 1524532"/>
                  <a:gd name="connsiteX12" fmla="*/ 51797 w 1342613"/>
                  <a:gd name="connsiteY12" fmla="*/ 84029 h 1524532"/>
                  <a:gd name="connsiteX13" fmla="*/ 328763 w 1342613"/>
                  <a:gd name="connsiteY13" fmla="*/ 156055 h 1524532"/>
                  <a:gd name="connsiteX14" fmla="*/ 665941 w 1342613"/>
                  <a:gd name="connsiteY14" fmla="*/ 12004 h 1524532"/>
                  <a:gd name="connsiteX15" fmla="*/ 665941 w 1342613"/>
                  <a:gd name="connsiteY15" fmla="*/ 0 h 1524532"/>
                  <a:gd name="connsiteX0" fmla="*/ 671962 w 1342613"/>
                  <a:gd name="connsiteY0" fmla="*/ 451283 h 1524532"/>
                  <a:gd name="connsiteX1" fmla="*/ 485615 w 1342613"/>
                  <a:gd name="connsiteY1" fmla="*/ 637630 h 1524532"/>
                  <a:gd name="connsiteX2" fmla="*/ 763275 w 1342613"/>
                  <a:gd name="connsiteY2" fmla="*/ 796673 h 1524532"/>
                  <a:gd name="connsiteX3" fmla="*/ 803729 w 1342613"/>
                  <a:gd name="connsiteY3" fmla="*/ 769397 h 1524532"/>
                  <a:gd name="connsiteX4" fmla="*/ 858309 w 1342613"/>
                  <a:gd name="connsiteY4" fmla="*/ 637630 h 1524532"/>
                  <a:gd name="connsiteX5" fmla="*/ 671962 w 1342613"/>
                  <a:gd name="connsiteY5" fmla="*/ 451283 h 1524532"/>
                  <a:gd name="connsiteX6" fmla="*/ 665941 w 1342613"/>
                  <a:gd name="connsiteY6" fmla="*/ 0 h 1524532"/>
                  <a:gd name="connsiteX7" fmla="*/ 677983 w 1342613"/>
                  <a:gd name="connsiteY7" fmla="*/ 12004 h 1524532"/>
                  <a:gd name="connsiteX8" fmla="*/ 1015160 w 1342613"/>
                  <a:gd name="connsiteY8" fmla="*/ 156055 h 1524532"/>
                  <a:gd name="connsiteX9" fmla="*/ 1292127 w 1342613"/>
                  <a:gd name="connsiteY9" fmla="*/ 84029 h 1524532"/>
                  <a:gd name="connsiteX10" fmla="*/ 665941 w 1342613"/>
                  <a:gd name="connsiteY10" fmla="*/ 1524532 h 1524532"/>
                  <a:gd name="connsiteX11" fmla="*/ 51797 w 1342613"/>
                  <a:gd name="connsiteY11" fmla="*/ 84029 h 1524532"/>
                  <a:gd name="connsiteX12" fmla="*/ 328763 w 1342613"/>
                  <a:gd name="connsiteY12" fmla="*/ 156055 h 1524532"/>
                  <a:gd name="connsiteX13" fmla="*/ 665941 w 1342613"/>
                  <a:gd name="connsiteY13" fmla="*/ 12004 h 1524532"/>
                  <a:gd name="connsiteX14" fmla="*/ 665941 w 1342613"/>
                  <a:gd name="connsiteY14" fmla="*/ 0 h 1524532"/>
                  <a:gd name="connsiteX0" fmla="*/ 671962 w 1342613"/>
                  <a:gd name="connsiteY0" fmla="*/ 451283 h 1524532"/>
                  <a:gd name="connsiteX1" fmla="*/ 763275 w 1342613"/>
                  <a:gd name="connsiteY1" fmla="*/ 796673 h 1524532"/>
                  <a:gd name="connsiteX2" fmla="*/ 803729 w 1342613"/>
                  <a:gd name="connsiteY2" fmla="*/ 769397 h 1524532"/>
                  <a:gd name="connsiteX3" fmla="*/ 858309 w 1342613"/>
                  <a:gd name="connsiteY3" fmla="*/ 637630 h 1524532"/>
                  <a:gd name="connsiteX4" fmla="*/ 671962 w 1342613"/>
                  <a:gd name="connsiteY4" fmla="*/ 451283 h 1524532"/>
                  <a:gd name="connsiteX5" fmla="*/ 665941 w 1342613"/>
                  <a:gd name="connsiteY5" fmla="*/ 0 h 1524532"/>
                  <a:gd name="connsiteX6" fmla="*/ 677983 w 1342613"/>
                  <a:gd name="connsiteY6" fmla="*/ 12004 h 1524532"/>
                  <a:gd name="connsiteX7" fmla="*/ 1015160 w 1342613"/>
                  <a:gd name="connsiteY7" fmla="*/ 156055 h 1524532"/>
                  <a:gd name="connsiteX8" fmla="*/ 1292127 w 1342613"/>
                  <a:gd name="connsiteY8" fmla="*/ 84029 h 1524532"/>
                  <a:gd name="connsiteX9" fmla="*/ 665941 w 1342613"/>
                  <a:gd name="connsiteY9" fmla="*/ 1524532 h 1524532"/>
                  <a:gd name="connsiteX10" fmla="*/ 51797 w 1342613"/>
                  <a:gd name="connsiteY10" fmla="*/ 84029 h 1524532"/>
                  <a:gd name="connsiteX11" fmla="*/ 328763 w 1342613"/>
                  <a:gd name="connsiteY11" fmla="*/ 156055 h 1524532"/>
                  <a:gd name="connsiteX12" fmla="*/ 665941 w 1342613"/>
                  <a:gd name="connsiteY12" fmla="*/ 12004 h 1524532"/>
                  <a:gd name="connsiteX13" fmla="*/ 665941 w 1342613"/>
                  <a:gd name="connsiteY13" fmla="*/ 0 h 1524532"/>
                  <a:gd name="connsiteX0" fmla="*/ 671962 w 1342613"/>
                  <a:gd name="connsiteY0" fmla="*/ 451283 h 1524532"/>
                  <a:gd name="connsiteX1" fmla="*/ 763275 w 1342613"/>
                  <a:gd name="connsiteY1" fmla="*/ 796673 h 1524532"/>
                  <a:gd name="connsiteX2" fmla="*/ 858309 w 1342613"/>
                  <a:gd name="connsiteY2" fmla="*/ 637630 h 1524532"/>
                  <a:gd name="connsiteX3" fmla="*/ 671962 w 1342613"/>
                  <a:gd name="connsiteY3" fmla="*/ 451283 h 1524532"/>
                  <a:gd name="connsiteX4" fmla="*/ 665941 w 1342613"/>
                  <a:gd name="connsiteY4" fmla="*/ 0 h 1524532"/>
                  <a:gd name="connsiteX5" fmla="*/ 677983 w 1342613"/>
                  <a:gd name="connsiteY5" fmla="*/ 12004 h 1524532"/>
                  <a:gd name="connsiteX6" fmla="*/ 1015160 w 1342613"/>
                  <a:gd name="connsiteY6" fmla="*/ 156055 h 1524532"/>
                  <a:gd name="connsiteX7" fmla="*/ 1292127 w 1342613"/>
                  <a:gd name="connsiteY7" fmla="*/ 84029 h 1524532"/>
                  <a:gd name="connsiteX8" fmla="*/ 665941 w 1342613"/>
                  <a:gd name="connsiteY8" fmla="*/ 1524532 h 1524532"/>
                  <a:gd name="connsiteX9" fmla="*/ 51797 w 1342613"/>
                  <a:gd name="connsiteY9" fmla="*/ 84029 h 1524532"/>
                  <a:gd name="connsiteX10" fmla="*/ 328763 w 1342613"/>
                  <a:gd name="connsiteY10" fmla="*/ 156055 h 1524532"/>
                  <a:gd name="connsiteX11" fmla="*/ 665941 w 1342613"/>
                  <a:gd name="connsiteY11" fmla="*/ 12004 h 1524532"/>
                  <a:gd name="connsiteX12" fmla="*/ 665941 w 1342613"/>
                  <a:gd name="connsiteY12" fmla="*/ 0 h 1524532"/>
                  <a:gd name="connsiteX0" fmla="*/ 671962 w 1342613"/>
                  <a:gd name="connsiteY0" fmla="*/ 451283 h 1524532"/>
                  <a:gd name="connsiteX1" fmla="*/ 858309 w 1342613"/>
                  <a:gd name="connsiteY1" fmla="*/ 637630 h 1524532"/>
                  <a:gd name="connsiteX2" fmla="*/ 671962 w 1342613"/>
                  <a:gd name="connsiteY2" fmla="*/ 451283 h 1524532"/>
                  <a:gd name="connsiteX3" fmla="*/ 665941 w 1342613"/>
                  <a:gd name="connsiteY3" fmla="*/ 0 h 1524532"/>
                  <a:gd name="connsiteX4" fmla="*/ 677983 w 1342613"/>
                  <a:gd name="connsiteY4" fmla="*/ 12004 h 1524532"/>
                  <a:gd name="connsiteX5" fmla="*/ 1015160 w 1342613"/>
                  <a:gd name="connsiteY5" fmla="*/ 156055 h 1524532"/>
                  <a:gd name="connsiteX6" fmla="*/ 1292127 w 1342613"/>
                  <a:gd name="connsiteY6" fmla="*/ 84029 h 1524532"/>
                  <a:gd name="connsiteX7" fmla="*/ 665941 w 1342613"/>
                  <a:gd name="connsiteY7" fmla="*/ 1524532 h 1524532"/>
                  <a:gd name="connsiteX8" fmla="*/ 51797 w 1342613"/>
                  <a:gd name="connsiteY8" fmla="*/ 84029 h 1524532"/>
                  <a:gd name="connsiteX9" fmla="*/ 328763 w 1342613"/>
                  <a:gd name="connsiteY9" fmla="*/ 156055 h 1524532"/>
                  <a:gd name="connsiteX10" fmla="*/ 665941 w 1342613"/>
                  <a:gd name="connsiteY10" fmla="*/ 12004 h 1524532"/>
                  <a:gd name="connsiteX11" fmla="*/ 665941 w 1342613"/>
                  <a:gd name="connsiteY11" fmla="*/ 0 h 1524532"/>
                  <a:gd name="connsiteX0" fmla="*/ 665941 w 1342613"/>
                  <a:gd name="connsiteY0" fmla="*/ 0 h 1524532"/>
                  <a:gd name="connsiteX1" fmla="*/ 677983 w 1342613"/>
                  <a:gd name="connsiteY1" fmla="*/ 12004 h 1524532"/>
                  <a:gd name="connsiteX2" fmla="*/ 1015160 w 1342613"/>
                  <a:gd name="connsiteY2" fmla="*/ 156055 h 1524532"/>
                  <a:gd name="connsiteX3" fmla="*/ 1292127 w 1342613"/>
                  <a:gd name="connsiteY3" fmla="*/ 84029 h 1524532"/>
                  <a:gd name="connsiteX4" fmla="*/ 665941 w 1342613"/>
                  <a:gd name="connsiteY4" fmla="*/ 1524532 h 1524532"/>
                  <a:gd name="connsiteX5" fmla="*/ 51797 w 1342613"/>
                  <a:gd name="connsiteY5" fmla="*/ 84029 h 1524532"/>
                  <a:gd name="connsiteX6" fmla="*/ 328763 w 1342613"/>
                  <a:gd name="connsiteY6" fmla="*/ 156055 h 1524532"/>
                  <a:gd name="connsiteX7" fmla="*/ 665941 w 1342613"/>
                  <a:gd name="connsiteY7" fmla="*/ 12004 h 1524532"/>
                  <a:gd name="connsiteX8" fmla="*/ 665941 w 1342613"/>
                  <a:gd name="connsiteY8" fmla="*/ 0 h 15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2613" h="1524532">
                    <a:moveTo>
                      <a:pt x="665941" y="0"/>
                    </a:moveTo>
                    <a:cubicBezTo>
                      <a:pt x="677983" y="0"/>
                      <a:pt x="677983" y="0"/>
                      <a:pt x="677983" y="12004"/>
                    </a:cubicBezTo>
                    <a:cubicBezTo>
                      <a:pt x="750235" y="72025"/>
                      <a:pt x="858613" y="156055"/>
                      <a:pt x="1015160" y="156055"/>
                    </a:cubicBezTo>
                    <a:cubicBezTo>
                      <a:pt x="1099454" y="156055"/>
                      <a:pt x="1195790" y="132046"/>
                      <a:pt x="1292127" y="84029"/>
                    </a:cubicBezTo>
                    <a:cubicBezTo>
                      <a:pt x="1460715" y="624218"/>
                      <a:pt x="1195790" y="1248436"/>
                      <a:pt x="665941" y="1524532"/>
                    </a:cubicBezTo>
                    <a:cubicBezTo>
                      <a:pt x="136091" y="1248436"/>
                      <a:pt x="-116792" y="624218"/>
                      <a:pt x="51797" y="84029"/>
                    </a:cubicBezTo>
                    <a:cubicBezTo>
                      <a:pt x="148133" y="132046"/>
                      <a:pt x="244469" y="156055"/>
                      <a:pt x="328763" y="156055"/>
                    </a:cubicBezTo>
                    <a:cubicBezTo>
                      <a:pt x="485310" y="156055"/>
                      <a:pt x="593688" y="72025"/>
                      <a:pt x="665941" y="12004"/>
                    </a:cubicBezTo>
                    <a:lnTo>
                      <a:pt x="665941"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marL="0" marR="0" lvl="0" indent="0" algn="ctr" defTabSz="474391" rtl="0" eaLnBrk="1" fontAlgn="base" latinLnBrk="0" hangingPunct="1">
                  <a:lnSpc>
                    <a:spcPct val="90000"/>
                  </a:lnSpc>
                  <a:spcBef>
                    <a:spcPct val="0"/>
                  </a:spcBef>
                  <a:spcAft>
                    <a:spcPct val="0"/>
                  </a:spcAft>
                  <a:buClrTx/>
                  <a:buSzTx/>
                  <a:buFontTx/>
                  <a:buNone/>
                  <a:tabLst/>
                  <a:defRPr/>
                </a:pPr>
                <a:endParaRPr kumimoji="0" lang="en-US" sz="122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8" name="TextBox 37">
              <a:extLst>
                <a:ext uri="{FF2B5EF4-FFF2-40B4-BE49-F238E27FC236}">
                  <a16:creationId xmlns:a16="http://schemas.microsoft.com/office/drawing/2014/main" id="{06F45751-2165-4581-A2D7-26A10B1FDEE1}"/>
                </a:ext>
              </a:extLst>
            </p:cNvPr>
            <p:cNvSpPr txBox="1"/>
            <p:nvPr/>
          </p:nvSpPr>
          <p:spPr>
            <a:xfrm>
              <a:off x="11198634" y="2490802"/>
              <a:ext cx="1229824" cy="276999"/>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rtlCol="0">
              <a:spAutoFit/>
            </a:bodyPr>
            <a:lstStyle/>
            <a:p>
              <a:pPr marL="0" marR="0" lvl="0" indent="0" algn="l" defTabSz="913154" rtl="0" eaLnBrk="1" fontAlgn="base" latinLnBrk="0" hangingPunct="1">
                <a:lnSpc>
                  <a:spcPct val="100000"/>
                </a:lnSpc>
                <a:spcBef>
                  <a:spcPct val="0"/>
                </a:spcBef>
                <a:spcAft>
                  <a:spcPts val="588"/>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Security officer </a:t>
              </a:r>
            </a:p>
          </p:txBody>
        </p:sp>
      </p:grpSp>
      <p:sp>
        <p:nvSpPr>
          <p:cNvPr id="41" name="Cylinder 513">
            <a:extLst>
              <a:ext uri="{FF2B5EF4-FFF2-40B4-BE49-F238E27FC236}">
                <a16:creationId xmlns:a16="http://schemas.microsoft.com/office/drawing/2014/main" id="{A5A8458C-83FE-4C49-A752-3BE89A1A28FA}"/>
              </a:ext>
            </a:extLst>
          </p:cNvPr>
          <p:cNvSpPr/>
          <p:nvPr/>
        </p:nvSpPr>
        <p:spPr bwMode="auto">
          <a:xfrm>
            <a:off x="3287365" y="2645036"/>
            <a:ext cx="1275692" cy="1675952"/>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Semibold" panose="020B0702040204020203" pitchFamily="34" charset="0"/>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64A3A33B-B8A7-4E4C-AE48-11DD4072006D}"/>
              </a:ext>
            </a:extLst>
          </p:cNvPr>
          <p:cNvCxnSpPr>
            <a:cxnSpLocks/>
          </p:cNvCxnSpPr>
          <p:nvPr/>
        </p:nvCxnSpPr>
        <p:spPr>
          <a:xfrm>
            <a:off x="1825139" y="3483012"/>
            <a:ext cx="1191738"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AE1DA0A2-4977-4007-A1C2-B14761290E5D}"/>
              </a:ext>
            </a:extLst>
          </p:cNvPr>
          <p:cNvGrpSpPr/>
          <p:nvPr/>
        </p:nvGrpSpPr>
        <p:grpSpPr>
          <a:xfrm>
            <a:off x="453115" y="3191186"/>
            <a:ext cx="963725" cy="633770"/>
            <a:chOff x="1247587" y="4497886"/>
            <a:chExt cx="1470804" cy="967238"/>
          </a:xfrm>
        </p:grpSpPr>
        <p:grpSp>
          <p:nvGrpSpPr>
            <p:cNvPr id="47" name="Group 46">
              <a:extLst>
                <a:ext uri="{FF2B5EF4-FFF2-40B4-BE49-F238E27FC236}">
                  <a16:creationId xmlns:a16="http://schemas.microsoft.com/office/drawing/2014/main" id="{615AC02F-A494-4B62-9D15-25BFE4D8DCE1}"/>
                </a:ext>
              </a:extLst>
            </p:cNvPr>
            <p:cNvGrpSpPr/>
            <p:nvPr/>
          </p:nvGrpSpPr>
          <p:grpSpPr>
            <a:xfrm>
              <a:off x="1247587" y="4497886"/>
              <a:ext cx="1470804" cy="967238"/>
              <a:chOff x="2107244" y="1575258"/>
              <a:chExt cx="310993" cy="348066"/>
            </a:xfrm>
          </p:grpSpPr>
          <p:sp>
            <p:nvSpPr>
              <p:cNvPr id="61" name="Rectangle 9">
                <a:extLst>
                  <a:ext uri="{FF2B5EF4-FFF2-40B4-BE49-F238E27FC236}">
                    <a16:creationId xmlns:a16="http://schemas.microsoft.com/office/drawing/2014/main" id="{C2035E13-2E72-40EE-B143-BF1D16E0647D}"/>
                  </a:ext>
                </a:extLst>
              </p:cNvPr>
              <p:cNvSpPr>
                <a:spLocks noChangeArrowheads="1"/>
              </p:cNvSpPr>
              <p:nvPr/>
            </p:nvSpPr>
            <p:spPr bwMode="auto">
              <a:xfrm>
                <a:off x="2107244" y="1575258"/>
                <a:ext cx="310993" cy="348066"/>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2" name="Line 10">
                <a:extLst>
                  <a:ext uri="{FF2B5EF4-FFF2-40B4-BE49-F238E27FC236}">
                    <a16:creationId xmlns:a16="http://schemas.microsoft.com/office/drawing/2014/main" id="{3DB8DCAE-7963-4702-A01C-8046AC2AFC65}"/>
                  </a:ext>
                </a:extLst>
              </p:cNvPr>
              <p:cNvSpPr>
                <a:spLocks noChangeShapeType="1"/>
              </p:cNvSpPr>
              <p:nvPr/>
            </p:nvSpPr>
            <p:spPr bwMode="auto">
              <a:xfrm flipH="1">
                <a:off x="2107244" y="1647026"/>
                <a:ext cx="310993" cy="0"/>
              </a:xfrm>
              <a:prstGeom prst="line">
                <a:avLst/>
              </a:prstGeom>
              <a:noFill/>
              <a:ln w="12700" cap="flat">
                <a:solidFill>
                  <a:srgbClr val="0177D7"/>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51" name="Group 50">
              <a:extLst>
                <a:ext uri="{FF2B5EF4-FFF2-40B4-BE49-F238E27FC236}">
                  <a16:creationId xmlns:a16="http://schemas.microsoft.com/office/drawing/2014/main" id="{CAA12517-C1EC-4850-B626-8BEDF7C7C227}"/>
                </a:ext>
              </a:extLst>
            </p:cNvPr>
            <p:cNvGrpSpPr/>
            <p:nvPr/>
          </p:nvGrpSpPr>
          <p:grpSpPr>
            <a:xfrm>
              <a:off x="2326017" y="4564258"/>
              <a:ext cx="330094" cy="76767"/>
              <a:chOff x="2326017" y="4564258"/>
              <a:chExt cx="330094" cy="76767"/>
            </a:xfrm>
          </p:grpSpPr>
          <p:sp>
            <p:nvSpPr>
              <p:cNvPr id="58" name="Oval 11">
                <a:extLst>
                  <a:ext uri="{FF2B5EF4-FFF2-40B4-BE49-F238E27FC236}">
                    <a16:creationId xmlns:a16="http://schemas.microsoft.com/office/drawing/2014/main" id="{05897E7A-387F-47D9-8245-08ADCEECBA5C}"/>
                  </a:ext>
                </a:extLst>
              </p:cNvPr>
              <p:cNvSpPr>
                <a:spLocks noChangeArrowheads="1"/>
              </p:cNvSpPr>
              <p:nvPr/>
            </p:nvSpPr>
            <p:spPr bwMode="auto">
              <a:xfrm>
                <a:off x="2326017" y="4564258"/>
                <a:ext cx="76768" cy="76767"/>
              </a:xfrm>
              <a:prstGeom prst="ellipse">
                <a:avLst/>
              </a:prstGeom>
              <a:noFill/>
              <a:ln w="12700">
                <a:solidFill>
                  <a:schemeClr val="tx2"/>
                </a:solidFill>
                <a:round/>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59" name="Oval 12">
                <a:extLst>
                  <a:ext uri="{FF2B5EF4-FFF2-40B4-BE49-F238E27FC236}">
                    <a16:creationId xmlns:a16="http://schemas.microsoft.com/office/drawing/2014/main" id="{350528EE-7FCD-477E-8A2E-7091D2B711D6}"/>
                  </a:ext>
                </a:extLst>
              </p:cNvPr>
              <p:cNvSpPr>
                <a:spLocks noChangeArrowheads="1"/>
              </p:cNvSpPr>
              <p:nvPr/>
            </p:nvSpPr>
            <p:spPr bwMode="auto">
              <a:xfrm>
                <a:off x="2450197" y="4564258"/>
                <a:ext cx="76768" cy="76767"/>
              </a:xfrm>
              <a:prstGeom prst="ellipse">
                <a:avLst/>
              </a:prstGeom>
              <a:noFill/>
              <a:ln w="12700">
                <a:solidFill>
                  <a:schemeClr val="tx2"/>
                </a:solidFill>
                <a:round/>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0" name="Oval 13">
                <a:extLst>
                  <a:ext uri="{FF2B5EF4-FFF2-40B4-BE49-F238E27FC236}">
                    <a16:creationId xmlns:a16="http://schemas.microsoft.com/office/drawing/2014/main" id="{59D895B8-D8F5-4945-B83E-1132528CB4B8}"/>
                  </a:ext>
                </a:extLst>
              </p:cNvPr>
              <p:cNvSpPr>
                <a:spLocks noChangeArrowheads="1"/>
              </p:cNvSpPr>
              <p:nvPr/>
            </p:nvSpPr>
            <p:spPr bwMode="auto">
              <a:xfrm>
                <a:off x="2579343" y="4564258"/>
                <a:ext cx="76768" cy="76767"/>
              </a:xfrm>
              <a:prstGeom prst="ellipse">
                <a:avLst/>
              </a:prstGeom>
              <a:noFill/>
              <a:ln w="12700">
                <a:solidFill>
                  <a:schemeClr val="tx2"/>
                </a:solidFill>
                <a:round/>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55" name="Group 54">
              <a:extLst>
                <a:ext uri="{FF2B5EF4-FFF2-40B4-BE49-F238E27FC236}">
                  <a16:creationId xmlns:a16="http://schemas.microsoft.com/office/drawing/2014/main" id="{599C6015-ED9D-4F61-BB6F-B58707FEA5B7}"/>
                </a:ext>
              </a:extLst>
            </p:cNvPr>
            <p:cNvGrpSpPr/>
            <p:nvPr/>
          </p:nvGrpSpPr>
          <p:grpSpPr>
            <a:xfrm>
              <a:off x="1798556" y="4956408"/>
              <a:ext cx="368866" cy="347167"/>
              <a:chOff x="2202934" y="1701907"/>
              <a:chExt cx="95690" cy="90061"/>
            </a:xfrm>
          </p:grpSpPr>
          <p:sp>
            <p:nvSpPr>
              <p:cNvPr id="56" name="Freeform 14">
                <a:extLst>
                  <a:ext uri="{FF2B5EF4-FFF2-40B4-BE49-F238E27FC236}">
                    <a16:creationId xmlns:a16="http://schemas.microsoft.com/office/drawing/2014/main" id="{ABEA3FE5-4C42-4887-9958-9751D16CC281}"/>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57" name="Line 15">
                <a:extLst>
                  <a:ext uri="{FF2B5EF4-FFF2-40B4-BE49-F238E27FC236}">
                    <a16:creationId xmlns:a16="http://schemas.microsoft.com/office/drawing/2014/main" id="{3E0AFBD4-94F4-4F52-95F3-7E3A284A435C}"/>
                  </a:ext>
                </a:extLst>
              </p:cNvPr>
              <p:cNvSpPr>
                <a:spLocks noChangeShapeType="1"/>
              </p:cNvSpPr>
              <p:nvPr/>
            </p:nvSpPr>
            <p:spPr bwMode="auto">
              <a:xfrm>
                <a:off x="2253117" y="1755381"/>
                <a:ext cx="0" cy="36587"/>
              </a:xfrm>
              <a:prstGeom prst="line">
                <a:avLst/>
              </a:prstGeom>
              <a:noFill/>
              <a:ln w="12700" cap="flat">
                <a:solidFill>
                  <a:srgbClr val="0177D7"/>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sp>
        <p:nvSpPr>
          <p:cNvPr id="63" name="TextBox 62">
            <a:extLst>
              <a:ext uri="{FF2B5EF4-FFF2-40B4-BE49-F238E27FC236}">
                <a16:creationId xmlns:a16="http://schemas.microsoft.com/office/drawing/2014/main" id="{633C8236-E00E-430E-9F87-56287EC592AA}"/>
              </a:ext>
            </a:extLst>
          </p:cNvPr>
          <p:cNvSpPr txBox="1"/>
          <p:nvPr/>
        </p:nvSpPr>
        <p:spPr>
          <a:xfrm>
            <a:off x="405025" y="3845754"/>
            <a:ext cx="1059906" cy="276999"/>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rtlCol="0">
            <a:spAutoFit/>
          </a:bodyPr>
          <a:lstStyle/>
          <a:p>
            <a:pPr marL="0" marR="0" lvl="0" indent="0" algn="ctr" defTabSz="913154" rtl="0" eaLnBrk="1" fontAlgn="base" latinLnBrk="0" hangingPunct="1">
              <a:lnSpc>
                <a:spcPct val="100000"/>
              </a:lnSpc>
              <a:spcBef>
                <a:spcPct val="0"/>
              </a:spcBef>
              <a:spcAft>
                <a:spcPts val="588"/>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Business app</a:t>
            </a:r>
          </a:p>
        </p:txBody>
      </p:sp>
    </p:spTree>
    <p:extLst>
      <p:ext uri="{BB962C8B-B14F-4D97-AF65-F5344CB8AC3E}">
        <p14:creationId xmlns:p14="http://schemas.microsoft.com/office/powerpoint/2010/main" val="102178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75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750" fill="hold"/>
                                        <p:tgtEl>
                                          <p:spTgt spid="33"/>
                                        </p:tgtEl>
                                        <p:attrNameLst>
                                          <p:attrName>ppt_x</p:attrName>
                                        </p:attrNameLst>
                                      </p:cBhvr>
                                      <p:tavLst>
                                        <p:tav tm="0">
                                          <p:val>
                                            <p:strVal val="0-#ppt_w/2"/>
                                          </p:val>
                                        </p:tav>
                                        <p:tav tm="100000">
                                          <p:val>
                                            <p:strVal val="#ppt_x"/>
                                          </p:val>
                                        </p:tav>
                                      </p:tavLst>
                                    </p:anim>
                                    <p:anim calcmode="lin" valueType="num">
                                      <p:cBhvr additive="base">
                                        <p:cTn id="19" dur="750" fill="hold"/>
                                        <p:tgtEl>
                                          <p:spTgt spid="33"/>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75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1" nodeType="clickEffect">
                                  <p:stCondLst>
                                    <p:cond delay="0"/>
                                  </p:stCondLst>
                                  <p:childTnLst>
                                    <p:animEffect transition="out" filter="fade">
                                      <p:cBhvr>
                                        <p:cTn id="26" dur="1000"/>
                                        <p:tgtEl>
                                          <p:spTgt spid="32"/>
                                        </p:tgtEl>
                                      </p:cBhvr>
                                    </p:animEffect>
                                    <p:anim calcmode="lin" valueType="num">
                                      <p:cBhvr>
                                        <p:cTn id="27" dur="1000"/>
                                        <p:tgtEl>
                                          <p:spTgt spid="32"/>
                                        </p:tgtEl>
                                        <p:attrNameLst>
                                          <p:attrName>ppt_x</p:attrName>
                                        </p:attrNameLst>
                                      </p:cBhvr>
                                      <p:tavLst>
                                        <p:tav tm="0">
                                          <p:val>
                                            <p:strVal val="ppt_x"/>
                                          </p:val>
                                        </p:tav>
                                        <p:tav tm="100000">
                                          <p:val>
                                            <p:strVal val="ppt_x"/>
                                          </p:val>
                                        </p:tav>
                                      </p:tavLst>
                                    </p:anim>
                                    <p:anim calcmode="lin" valueType="num">
                                      <p:cBhvr>
                                        <p:cTn id="28" dur="1000"/>
                                        <p:tgtEl>
                                          <p:spTgt spid="32"/>
                                        </p:tgtEl>
                                        <p:attrNameLst>
                                          <p:attrName>ppt_y</p:attrName>
                                        </p:attrNameLst>
                                      </p:cBhvr>
                                      <p:tavLst>
                                        <p:tav tm="0">
                                          <p:val>
                                            <p:strVal val="ppt_y"/>
                                          </p:val>
                                        </p:tav>
                                        <p:tav tm="100000">
                                          <p:val>
                                            <p:strVal val="ppt_y+.1"/>
                                          </p:val>
                                        </p:tav>
                                      </p:tavLst>
                                    </p:anim>
                                    <p:set>
                                      <p:cBhvr>
                                        <p:cTn id="29" dur="1" fill="hold">
                                          <p:stCondLst>
                                            <p:cond delay="999"/>
                                          </p:stCondLst>
                                        </p:cTn>
                                        <p:tgtEl>
                                          <p:spTgt spid="32"/>
                                        </p:tgtEl>
                                        <p:attrNameLst>
                                          <p:attrName>style.visibility</p:attrName>
                                        </p:attrNameLst>
                                      </p:cBhvr>
                                      <p:to>
                                        <p:strVal val="hidden"/>
                                      </p:to>
                                    </p:set>
                                  </p:childTnLst>
                                </p:cTn>
                              </p:par>
                              <p:par>
                                <p:cTn id="30" presetID="2" presetClass="entr" presetSubtype="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750" fill="hold"/>
                                        <p:tgtEl>
                                          <p:spTgt spid="36"/>
                                        </p:tgtEl>
                                        <p:attrNameLst>
                                          <p:attrName>ppt_x</p:attrName>
                                        </p:attrNameLst>
                                      </p:cBhvr>
                                      <p:tavLst>
                                        <p:tav tm="0">
                                          <p:val>
                                            <p:strVal val="0-#ppt_w/2"/>
                                          </p:val>
                                        </p:tav>
                                        <p:tav tm="100000">
                                          <p:val>
                                            <p:strVal val="#ppt_x"/>
                                          </p:val>
                                        </p:tav>
                                      </p:tavLst>
                                    </p:anim>
                                    <p:anim calcmode="lin" valueType="num">
                                      <p:cBhvr additive="base">
                                        <p:cTn id="33" dur="750" fill="hold"/>
                                        <p:tgtEl>
                                          <p:spTgt spid="36"/>
                                        </p:tgtEl>
                                        <p:attrNameLst>
                                          <p:attrName>ppt_y</p:attrName>
                                        </p:attrNameLst>
                                      </p:cBhvr>
                                      <p:tavLst>
                                        <p:tav tm="0">
                                          <p:val>
                                            <p:strVal val="#ppt_y"/>
                                          </p:val>
                                        </p:tav>
                                        <p:tav tm="100000">
                                          <p:val>
                                            <p:strVal val="#ppt_y"/>
                                          </p:val>
                                        </p:tav>
                                      </p:tavLst>
                                    </p:anim>
                                  </p:childTnLst>
                                </p:cTn>
                              </p:par>
                              <p:par>
                                <p:cTn id="34" presetID="42" presetClass="exit" presetSubtype="0" fill="hold" grpId="1" nodeType="withEffect">
                                  <p:stCondLst>
                                    <p:cond delay="0"/>
                                  </p:stCondLst>
                                  <p:childTnLst>
                                    <p:animEffect transition="out" filter="fade">
                                      <p:cBhvr>
                                        <p:cTn id="35" dur="1000"/>
                                        <p:tgtEl>
                                          <p:spTgt spid="33"/>
                                        </p:tgtEl>
                                      </p:cBhvr>
                                    </p:animEffect>
                                    <p:anim calcmode="lin" valueType="num">
                                      <p:cBhvr>
                                        <p:cTn id="36" dur="1000"/>
                                        <p:tgtEl>
                                          <p:spTgt spid="33"/>
                                        </p:tgtEl>
                                        <p:attrNameLst>
                                          <p:attrName>ppt_x</p:attrName>
                                        </p:attrNameLst>
                                      </p:cBhvr>
                                      <p:tavLst>
                                        <p:tav tm="0">
                                          <p:val>
                                            <p:strVal val="ppt_x"/>
                                          </p:val>
                                        </p:tav>
                                        <p:tav tm="100000">
                                          <p:val>
                                            <p:strVal val="ppt_x"/>
                                          </p:val>
                                        </p:tav>
                                      </p:tavLst>
                                    </p:anim>
                                    <p:anim calcmode="lin" valueType="num">
                                      <p:cBhvr>
                                        <p:cTn id="37" dur="1000"/>
                                        <p:tgtEl>
                                          <p:spTgt spid="33"/>
                                        </p:tgtEl>
                                        <p:attrNameLst>
                                          <p:attrName>ppt_y</p:attrName>
                                        </p:attrNameLst>
                                      </p:cBhvr>
                                      <p:tavLst>
                                        <p:tav tm="0">
                                          <p:val>
                                            <p:strVal val="ppt_y"/>
                                          </p:val>
                                        </p:tav>
                                        <p:tav tm="100000">
                                          <p:val>
                                            <p:strVal val="ppt_y+.1"/>
                                          </p:val>
                                        </p:tav>
                                      </p:tavLst>
                                    </p:anim>
                                    <p:set>
                                      <p:cBhvr>
                                        <p:cTn id="38" dur="1" fill="hold">
                                          <p:stCondLst>
                                            <p:cond delay="999"/>
                                          </p:stCondLst>
                                        </p:cTn>
                                        <p:tgtEl>
                                          <p:spTgt spid="33"/>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5" grpId="0" animBg="1"/>
      <p:bldP spid="32" grpId="0"/>
      <p:bldP spid="32" grpId="1"/>
      <p:bldP spid="33" grpId="0"/>
      <p:bldP spid="33" grpId="1"/>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data masking</a:t>
            </a:r>
          </a:p>
        </p:txBody>
      </p:sp>
      <p:sp>
        <p:nvSpPr>
          <p:cNvPr id="8" name="Rectangle 7"/>
          <p:cNvSpPr/>
          <p:nvPr/>
        </p:nvSpPr>
        <p:spPr>
          <a:xfrm>
            <a:off x="5724633" y="2514345"/>
            <a:ext cx="5066379" cy="1937334"/>
          </a:xfrm>
          <a:prstGeom prst="rect">
            <a:avLst/>
          </a:prstGeom>
          <a:solidFill>
            <a:schemeClr val="bg1">
              <a:lumMod val="95000"/>
            </a:schemeClr>
          </a:solidFill>
          <a:ln w="38100">
            <a:solidFill>
              <a:srgbClr val="0072C6"/>
            </a:solidFill>
          </a:ln>
        </p:spPr>
        <p:txBody>
          <a:bodyPr wrap="square">
            <a:spAutoFit/>
          </a:bodyPr>
          <a:lstStyle/>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TABLE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[Employee] </a:t>
            </a: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COLUMN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[SocialSecurityNumber]</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ADD MASKED WITH (FUNCTION =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‘SSN()’</a:t>
            </a:r>
          </a:p>
          <a:p>
            <a:pPr marL="0" marR="0" lvl="0" indent="0" algn="l" defTabSz="913154" rtl="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TABLE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[Employee] </a:t>
            </a: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COLUMN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[Email]</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ADD MASKED WITH (FUNCTION =</a:t>
            </a: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‘EMAIL()’)</a:t>
            </a:r>
          </a:p>
          <a:p>
            <a:pPr marL="0" marR="0" lvl="0" indent="0" algn="l" defTabSz="913154" rtl="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TABLE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[Employee] </a:t>
            </a: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ALTER COLUMN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[Salary] </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ADD MASKED WITH (FUNCTION =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‘RANDOM(1,20000)</a:t>
            </a: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 </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GRANT UNMASK to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admin1</a:t>
            </a:r>
          </a:p>
        </p:txBody>
      </p:sp>
      <p:cxnSp>
        <p:nvCxnSpPr>
          <p:cNvPr id="45" name="Elbow Connector 44"/>
          <p:cNvCxnSpPr/>
          <p:nvPr/>
        </p:nvCxnSpPr>
        <p:spPr>
          <a:xfrm rot="16200000" flipV="1">
            <a:off x="13692298" y="3346965"/>
            <a:ext cx="966998" cy="1330311"/>
          </a:xfrm>
          <a:prstGeom prst="bentConnector2">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17047" y="5094163"/>
            <a:ext cx="2707101" cy="1015663"/>
          </a:xfrm>
          <a:prstGeom prst="rect">
            <a:avLst/>
          </a:prstGeom>
          <a:solidFill>
            <a:schemeClr val="bg1">
              <a:lumMod val="95000"/>
            </a:schemeClr>
          </a:solidFill>
          <a:ln w="38100">
            <a:solidFill>
              <a:srgbClr val="0072C6"/>
            </a:solidFill>
          </a:ln>
        </p:spPr>
        <p:txBody>
          <a:bodyPr wrap="square">
            <a:spAutoFit/>
          </a:bodyPr>
          <a:lstStyle>
            <a:defPPr>
              <a:defRPr lang="en-US"/>
            </a:defPPr>
            <a:lvl1pPr defTabSz="913154" fontAlgn="base">
              <a:spcBef>
                <a:spcPct val="0"/>
              </a:spcBef>
              <a:spcAft>
                <a:spcPct val="0"/>
              </a:spcAft>
              <a:defRPr sz="1200">
                <a:solidFill>
                  <a:srgbClr val="0000FF"/>
                </a:solidFill>
                <a:latin typeface="Consolas" panose="020B0609020204030204" pitchFamily="49" charset="0"/>
                <a:ea typeface="Calibri" panose="020F0502020204030204" pitchFamily="34" charset="0"/>
                <a:cs typeface="Consolas" panose="020B0609020204030204" pitchFamily="49" charset="0"/>
              </a:defRPr>
            </a:lvl1pPr>
          </a:lstStyle>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SELECT [Name],</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       [SocialSecurityNumber],</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       [Email],</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       [Salary]</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494949"/>
                </a:solidFill>
                <a:effectLst/>
                <a:uLnTx/>
                <a:uFillTx/>
                <a:latin typeface="Consolas" panose="020B0609020204030204" pitchFamily="49" charset="0"/>
                <a:ea typeface="Calibri" panose="020F0502020204030204" pitchFamily="34" charset="0"/>
                <a:cs typeface="Consolas" panose="020B0609020204030204" pitchFamily="49" charset="0"/>
              </a:rPr>
              <a:t>FROM [Employee] </a:t>
            </a:r>
          </a:p>
        </p:txBody>
      </p:sp>
      <p:sp>
        <p:nvSpPr>
          <p:cNvPr id="42" name="TextBox 41"/>
          <p:cNvSpPr txBox="1"/>
          <p:nvPr/>
        </p:nvSpPr>
        <p:spPr>
          <a:xfrm>
            <a:off x="13789633" y="5368963"/>
            <a:ext cx="5269187" cy="495239"/>
          </a:xfrm>
          <a:prstGeom prst="rect">
            <a:avLst/>
          </a:prstGeom>
          <a:solidFill>
            <a:schemeClr val="tx1"/>
          </a:solidFill>
          <a:ln w="38100">
            <a:solidFill>
              <a:schemeClr val="tx2"/>
            </a:solidFill>
          </a:ln>
        </p:spPr>
        <p:txBody>
          <a:bodyPr wrap="square">
            <a:spAutoFit/>
          </a:bodyPr>
          <a:lstStyle>
            <a:defPPr>
              <a:defRPr lang="en-US"/>
            </a:defPPr>
            <a:lvl1pPr>
              <a:lnSpc>
                <a:spcPct val="107000"/>
              </a:lnSpc>
              <a:defRPr sz="1200">
                <a:solidFill>
                  <a:srgbClr val="0000FF"/>
                </a:solidFill>
                <a:latin typeface="Consolas" panose="020B0609020204030204" pitchFamily="49" charset="0"/>
                <a:ea typeface="Calibri" panose="020F0502020204030204" pitchFamily="34" charset="0"/>
                <a:cs typeface="Consolas" panose="020B0609020204030204" pitchFamily="49" charset="0"/>
              </a:defRPr>
            </a:lvl1pPr>
          </a:lstStyle>
          <a:p>
            <a:pPr marL="0" marR="0" lvl="0" indent="0" algn="l" defTabSz="913154" rtl="0" eaLnBrk="1" fontAlgn="base" latinLnBrk="0" hangingPunct="1">
              <a:lnSpc>
                <a:spcPct val="107000"/>
              </a:lnSpc>
              <a:spcBef>
                <a:spcPct val="0"/>
              </a:spcBef>
              <a:spcAft>
                <a:spcPct val="0"/>
              </a:spcAft>
              <a:buClrTx/>
              <a:buSzTx/>
              <a:buFontTx/>
              <a:buNone/>
              <a:tabLst/>
              <a:defRPr/>
            </a:pP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SELECT</a:t>
            </a:r>
            <a:r>
              <a:rPr kumimoji="0" lang="en-US" sz="1200" b="0" i="0" u="none" strike="noStrike" kern="0" cap="none" spc="0" normalizeH="0" baseline="0" noProof="0">
                <a:ln>
                  <a:noFill/>
                </a:ln>
                <a:gradFill>
                  <a:gsLst>
                    <a:gs pos="2917">
                      <a:srgbClr val="000000"/>
                    </a:gs>
                    <a:gs pos="30000">
                      <a:srgbClr val="000000"/>
                    </a:gs>
                  </a:gsLst>
                  <a:lin ang="5400000" scaled="0"/>
                </a:gradFill>
                <a:effectLst/>
                <a:uLnTx/>
                <a:uFillTx/>
                <a:latin typeface="Consolas" panose="020B0609020204030204" pitchFamily="49" charset="0"/>
                <a:ea typeface="Calibri" panose="020F0502020204030204" pitchFamily="34" charset="0"/>
                <a:cs typeface="Consolas" panose="020B0609020204030204" pitchFamily="49" charset="0"/>
              </a:rPr>
              <a:t> * </a:t>
            </a: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FROM</a:t>
            </a:r>
            <a:r>
              <a:rPr kumimoji="0" lang="en-US" sz="1200" b="0" i="0" u="none" strike="noStrike" kern="0" cap="none" spc="0" normalizeH="0" baseline="0" noProof="0">
                <a:ln>
                  <a:noFill/>
                </a:ln>
                <a:gradFill>
                  <a:gsLst>
                    <a:gs pos="2917">
                      <a:srgbClr val="000000"/>
                    </a:gs>
                    <a:gs pos="30000">
                      <a:srgbClr val="000000"/>
                    </a:gs>
                  </a:gsLst>
                  <a:lin ang="5400000" scaled="0"/>
                </a:gradFill>
                <a:effectLst/>
                <a:uLnTx/>
                <a:uFillTx/>
                <a:latin typeface="Consolas" panose="020B0609020204030204" pitchFamily="49" charset="0"/>
                <a:ea typeface="Calibri" panose="020F0502020204030204" pitchFamily="34" charset="0"/>
                <a:cs typeface="Consolas" panose="020B0609020204030204" pitchFamily="49" charset="0"/>
              </a:rPr>
              <a:t> patients</a:t>
            </a:r>
          </a:p>
          <a:p>
            <a:pPr marL="0" marR="0" lvl="0" indent="0" algn="l" defTabSz="913154" rtl="0" eaLnBrk="1" fontAlgn="base" latinLnBrk="0" hangingPunct="1">
              <a:lnSpc>
                <a:spcPct val="107000"/>
              </a:lnSpc>
              <a:spcBef>
                <a:spcPct val="0"/>
              </a:spcBef>
              <a:spcAft>
                <a:spcPct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SEMIJOIN APPLY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dbo</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fn_securitypredicate</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patients</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Wing</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p>
        </p:txBody>
      </p:sp>
      <p:sp>
        <p:nvSpPr>
          <p:cNvPr id="43" name="TextBox 42"/>
          <p:cNvSpPr txBox="1"/>
          <p:nvPr/>
        </p:nvSpPr>
        <p:spPr>
          <a:xfrm>
            <a:off x="13789633" y="1999089"/>
            <a:ext cx="5828064" cy="898198"/>
          </a:xfrm>
          <a:prstGeom prst="rect">
            <a:avLst/>
          </a:prstGeom>
          <a:solidFill>
            <a:schemeClr val="tx1"/>
          </a:solidFill>
          <a:ln w="38100">
            <a:solidFill>
              <a:schemeClr val="tx2"/>
            </a:solidFill>
          </a:ln>
        </p:spPr>
        <p:txBody>
          <a:bodyPr wrap="square">
            <a:spAutoFit/>
          </a:bodyPr>
          <a:lstStyle>
            <a:defPPr>
              <a:defRPr lang="en-US"/>
            </a:defPPr>
            <a:lvl1pPr>
              <a:lnSpc>
                <a:spcPct val="107000"/>
              </a:lnSpc>
              <a:defRPr sz="1200">
                <a:solidFill>
                  <a:srgbClr val="0000FF"/>
                </a:solidFill>
                <a:latin typeface="Consolas" panose="020B0609020204030204" pitchFamily="49" charset="0"/>
                <a:ea typeface="Calibri" panose="020F0502020204030204" pitchFamily="34" charset="0"/>
                <a:cs typeface="Consolas" panose="020B0609020204030204" pitchFamily="49" charset="0"/>
              </a:defRPr>
            </a:lvl1pPr>
          </a:lstStyle>
          <a:p>
            <a:pPr marL="0" marR="0" lvl="0" indent="0" algn="l" defTabSz="913154" rtl="0" eaLnBrk="1" fontAlgn="base" latinLnBrk="0" hangingPunct="1">
              <a:lnSpc>
                <a:spcPct val="107000"/>
              </a:lnSpc>
              <a:spcBef>
                <a:spcPct val="0"/>
              </a:spcBef>
              <a:spcAft>
                <a:spcPct val="0"/>
              </a:spcAft>
              <a:buClrTx/>
              <a:buSzTx/>
              <a:buFontTx/>
              <a:buNone/>
              <a:tabLst/>
              <a:defRPr/>
            </a:pP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SELECT</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Patients</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FROM</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Patients</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endPar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endParaRPr>
          </a:p>
          <a:p>
            <a:pPr marL="0" marR="0" lvl="0" indent="0" algn="l" defTabSz="913154" rtl="0" eaLnBrk="1" fontAlgn="base" latinLnBrk="0" hangingPunct="1">
              <a:lnSpc>
                <a:spcPct val="107000"/>
              </a:lnSpc>
              <a:spcBef>
                <a:spcPct val="0"/>
              </a:spcBef>
              <a:spcAft>
                <a:spcPct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StaffDuties</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d</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INNER</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JOIN</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Employees</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ON </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d</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EmpId</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EmpId</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p>
          <a:p>
            <a:pPr marL="0" marR="0" lvl="0" indent="0" algn="l" defTabSz="913154" rtl="0" eaLnBrk="1" fontAlgn="base" latinLnBrk="0" hangingPunct="1">
              <a:lnSpc>
                <a:spcPct val="107000"/>
              </a:lnSpc>
              <a:spcBef>
                <a:spcPct val="0"/>
              </a:spcBef>
              <a:spcAft>
                <a:spcPct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00FF"/>
                </a:solidFill>
                <a:effectLst/>
                <a:uLnTx/>
                <a:uFillTx/>
                <a:latin typeface="Consolas" panose="020B0609020204030204" pitchFamily="49" charset="0"/>
                <a:ea typeface="Calibri" panose="020F0502020204030204" pitchFamily="34" charset="0"/>
                <a:cs typeface="Consolas" panose="020B0609020204030204" pitchFamily="49" charset="0"/>
              </a:rPr>
              <a:t>WHERE</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e</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UserSID</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FF00FF"/>
                </a:solidFill>
                <a:effectLst/>
                <a:uLnTx/>
                <a:uFillTx/>
                <a:latin typeface="Consolas" panose="020B0609020204030204" pitchFamily="49" charset="0"/>
                <a:ea typeface="Calibri" panose="020F0502020204030204" pitchFamily="34" charset="0"/>
                <a:cs typeface="Consolas" panose="020B0609020204030204" pitchFamily="49" charset="0"/>
              </a:rPr>
              <a:t>SUSER_SID</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AND</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Patients</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wing</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prstClr val="black"/>
                </a:solidFill>
                <a:effectLst/>
                <a:uLnTx/>
                <a:uFillTx/>
                <a:latin typeface="Consolas" panose="020B0609020204030204" pitchFamily="49" charset="0"/>
                <a:ea typeface="Calibri" panose="020F0502020204030204" pitchFamily="34" charset="0"/>
                <a:cs typeface="Consolas" panose="020B0609020204030204" pitchFamily="49" charset="0"/>
              </a:rPr>
              <a:t> </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d</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r>
              <a:rPr kumimoji="0" lang="en-US" sz="1200" b="0" i="0" u="none" strike="noStrike" kern="0" cap="none" spc="0" normalizeH="0" baseline="0" noProof="0">
                <a:ln>
                  <a:noFill/>
                </a:ln>
                <a:solidFill>
                  <a:srgbClr val="008080"/>
                </a:solidFill>
                <a:effectLst/>
                <a:uLnTx/>
                <a:uFillTx/>
                <a:latin typeface="Consolas" panose="020B0609020204030204" pitchFamily="49" charset="0"/>
                <a:ea typeface="Calibri" panose="020F0502020204030204" pitchFamily="34" charset="0"/>
                <a:cs typeface="Consolas" panose="020B0609020204030204" pitchFamily="49" charset="0"/>
              </a:rPr>
              <a:t>Wing</a:t>
            </a:r>
            <a:r>
              <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rPr>
              <a:t>;</a:t>
            </a:r>
          </a:p>
          <a:p>
            <a:pPr marL="0" marR="0" lvl="0" indent="0" algn="l" defTabSz="913154" rtl="0" eaLnBrk="1" fontAlgn="base" latinLnBrk="0" hangingPunct="1">
              <a:lnSpc>
                <a:spcPct val="107000"/>
              </a:lnSpc>
              <a:spcBef>
                <a:spcPct val="0"/>
              </a:spcBef>
              <a:spcAft>
                <a:spcPct val="0"/>
              </a:spcAft>
              <a:buClrTx/>
              <a:buSzTx/>
              <a:buFontTx/>
              <a:buNone/>
              <a:tabLst/>
              <a:defRPr/>
            </a:pPr>
            <a:endParaRPr kumimoji="0" lang="en-US" sz="1200" b="0" i="0" u="none" strike="noStrike" kern="0" cap="none" spc="0" normalizeH="0" baseline="0" noProof="0">
              <a:ln>
                <a:noFill/>
              </a:ln>
              <a:solidFill>
                <a:srgbClr val="808080"/>
              </a:solidFill>
              <a:effectLst/>
              <a:uLnTx/>
              <a:uFillTx/>
              <a:latin typeface="Consolas" panose="020B0609020204030204" pitchFamily="49" charset="0"/>
              <a:ea typeface="Calibri" panose="020F0502020204030204" pitchFamily="34" charset="0"/>
              <a:cs typeface="Consolas" panose="020B0609020204030204" pitchFamily="49" charset="0"/>
            </a:endParaRPr>
          </a:p>
        </p:txBody>
      </p:sp>
      <p:pic>
        <p:nvPicPr>
          <p:cNvPr id="39" name="Picture 38"/>
          <p:cNvPicPr>
            <a:picLocks noChangeAspect="1"/>
          </p:cNvPicPr>
          <p:nvPr/>
        </p:nvPicPr>
        <p:blipFill>
          <a:blip r:embed="rId3"/>
          <a:stretch>
            <a:fillRect/>
          </a:stretch>
        </p:blipFill>
        <p:spPr>
          <a:xfrm>
            <a:off x="-582993" y="1669062"/>
            <a:ext cx="3413776" cy="3413776"/>
          </a:xfrm>
          <a:prstGeom prst="rect">
            <a:avLst/>
          </a:prstGeom>
        </p:spPr>
      </p:pic>
      <p:grpSp>
        <p:nvGrpSpPr>
          <p:cNvPr id="44" name="Group 43"/>
          <p:cNvGrpSpPr/>
          <p:nvPr/>
        </p:nvGrpSpPr>
        <p:grpSpPr>
          <a:xfrm>
            <a:off x="3384771" y="2357523"/>
            <a:ext cx="2147547" cy="2138952"/>
            <a:chOff x="5245102" y="4776156"/>
            <a:chExt cx="774462" cy="1042831"/>
          </a:xfrm>
          <a:solidFill>
            <a:schemeClr val="accent1"/>
          </a:solidFill>
        </p:grpSpPr>
        <p:sp>
          <p:nvSpPr>
            <p:cNvPr id="48" name="Flowchart: Magnetic Disk 47"/>
            <p:cNvSpPr/>
            <p:nvPr/>
          </p:nvSpPr>
          <p:spPr bwMode="auto">
            <a:xfrm>
              <a:off x="5245102" y="5353010"/>
              <a:ext cx="774462" cy="465977"/>
            </a:xfrm>
            <a:prstGeom prst="flowChartMagneticDisk">
              <a:avLst/>
            </a:prstGeom>
            <a:grpFill/>
            <a:ln w="38100" cmpd="sng">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0" rIns="0" bIns="45700" numCol="1" rtlCol="0" anchor="ctr" anchorCtr="0" compatLnSpc="1">
              <a:prstTxWarp prst="textNoShape">
                <a:avLst/>
              </a:prstTxWarp>
            </a:body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 name="Flowchart: Magnetic Disk 48"/>
            <p:cNvSpPr/>
            <p:nvPr/>
          </p:nvSpPr>
          <p:spPr bwMode="auto">
            <a:xfrm>
              <a:off x="5245102" y="5064583"/>
              <a:ext cx="774462" cy="465977"/>
            </a:xfrm>
            <a:prstGeom prst="flowChartMagneticDisk">
              <a:avLst/>
            </a:prstGeom>
            <a:grpFill/>
            <a:ln w="38100" cmpd="sng">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0" rIns="0" bIns="45700" numCol="1" rtlCol="0" anchor="ctr" anchorCtr="0" compatLnSpc="1">
              <a:prstTxWarp prst="textNoShape">
                <a:avLst/>
              </a:prstTxWarp>
            </a:body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0" name="Flowchart: Magnetic Disk 49"/>
            <p:cNvSpPr/>
            <p:nvPr/>
          </p:nvSpPr>
          <p:spPr bwMode="auto">
            <a:xfrm>
              <a:off x="5245102" y="4776156"/>
              <a:ext cx="774462" cy="465977"/>
            </a:xfrm>
            <a:prstGeom prst="flowChartMagneticDisk">
              <a:avLst/>
            </a:prstGeom>
            <a:grpFill/>
            <a:ln w="38100" cmpd="sng">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0" rIns="0" bIns="45700" numCol="1" rtlCol="0" anchor="ctr" anchorCtr="0" compatLnSpc="1">
              <a:prstTxWarp prst="textNoShape">
                <a:avLst/>
              </a:prstTxWarp>
            </a:body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2" name="Left-Right Arrow 11"/>
          <p:cNvSpPr/>
          <p:nvPr/>
        </p:nvSpPr>
        <p:spPr bwMode="auto">
          <a:xfrm>
            <a:off x="2050485" y="3186180"/>
            <a:ext cx="1191738" cy="474903"/>
          </a:xfrm>
          <a:prstGeom prst="leftRightArrow">
            <a:avLst/>
          </a:prstGeom>
          <a:solidFill>
            <a:schemeClr val="accent3"/>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6" name="Group 15"/>
          <p:cNvGrpSpPr/>
          <p:nvPr/>
        </p:nvGrpSpPr>
        <p:grpSpPr>
          <a:xfrm>
            <a:off x="3738581" y="4643036"/>
            <a:ext cx="8085665" cy="1598138"/>
            <a:chOff x="3779549" y="4899092"/>
            <a:chExt cx="8251309" cy="1630877"/>
          </a:xfrm>
        </p:grpSpPr>
        <p:pic>
          <p:nvPicPr>
            <p:cNvPr id="52" name="Picture 51"/>
            <p:cNvPicPr>
              <a:picLocks noChangeAspect="1"/>
            </p:cNvPicPr>
            <p:nvPr/>
          </p:nvPicPr>
          <p:blipFill>
            <a:blip r:embed="rId4"/>
            <a:stretch>
              <a:fillRect/>
            </a:stretch>
          </p:blipFill>
          <p:spPr>
            <a:xfrm>
              <a:off x="7992258" y="5462498"/>
              <a:ext cx="4038600" cy="1067471"/>
            </a:xfrm>
            <a:prstGeom prst="rect">
              <a:avLst/>
            </a:prstGeom>
          </p:spPr>
        </p:pic>
        <p:sp>
          <p:nvSpPr>
            <p:cNvPr id="53" name="TextBox 52"/>
            <p:cNvSpPr txBox="1"/>
            <p:nvPr/>
          </p:nvSpPr>
          <p:spPr>
            <a:xfrm>
              <a:off x="8953717" y="4899092"/>
              <a:ext cx="2297938" cy="662897"/>
            </a:xfrm>
            <a:prstGeom prst="rect">
              <a:avLst/>
            </a:prstGeom>
            <a:noFill/>
          </p:spPr>
          <p:txBody>
            <a:bodyPr wrap="none" lIns="179183" tIns="143346" rIns="179183" bIns="143346" rtlCol="0">
              <a:spAutoFit/>
            </a:bodyPr>
            <a:lstStyle/>
            <a:p>
              <a:pPr marL="0" marR="0" lvl="0" indent="0" algn="l" defTabSz="913154" rtl="0" eaLnBrk="1" fontAlgn="base" latinLnBrk="0" hangingPunct="1">
                <a:lnSpc>
                  <a:spcPct val="90000"/>
                </a:lnSpc>
                <a:spcBef>
                  <a:spcPct val="0"/>
                </a:spcBef>
                <a:spcAft>
                  <a:spcPts val="588"/>
                </a:spcAft>
                <a:buClrTx/>
                <a:buSzTx/>
                <a:buFontTx/>
                <a:buNone/>
                <a:tabLst/>
                <a:defRPr/>
              </a:pPr>
              <a:r>
                <a:rPr kumimoji="0" lang="en-US" sz="2600" b="0" i="0" u="none" strike="noStrike" kern="0" cap="none" spc="0" normalizeH="0" baseline="0" noProof="0">
                  <a:ln>
                    <a:noFill/>
                  </a:ln>
                  <a:solidFill>
                    <a:srgbClr val="494949"/>
                  </a:solidFill>
                  <a:effectLst/>
                  <a:uLnTx/>
                  <a:uFillTx/>
                  <a:latin typeface="Segoe UI Light"/>
                  <a:ea typeface="+mn-ea"/>
                  <a:cs typeface="+mn-cs"/>
                </a:rPr>
                <a:t>admin1 logon</a:t>
              </a:r>
            </a:p>
          </p:txBody>
        </p:sp>
        <p:sp>
          <p:nvSpPr>
            <p:cNvPr id="54" name="TextBox 53"/>
            <p:cNvSpPr txBox="1"/>
            <p:nvPr/>
          </p:nvSpPr>
          <p:spPr>
            <a:xfrm>
              <a:off x="4674003" y="4899092"/>
              <a:ext cx="2046018" cy="66289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179183" tIns="143346" rIns="179183" bIns="143346" rtlCol="0">
              <a:spAutoFit/>
            </a:bodyPr>
            <a:lstStyle/>
            <a:p>
              <a:pPr marL="0" marR="0" lvl="0" indent="0" algn="l" defTabSz="913154" rtl="0" eaLnBrk="1" fontAlgn="base" latinLnBrk="0" hangingPunct="1">
                <a:lnSpc>
                  <a:spcPct val="90000"/>
                </a:lnSpc>
                <a:spcBef>
                  <a:spcPct val="0"/>
                </a:spcBef>
                <a:spcAft>
                  <a:spcPts val="588"/>
                </a:spcAft>
                <a:buClrTx/>
                <a:buSzTx/>
                <a:buFontTx/>
                <a:buNone/>
                <a:tabLst/>
                <a:defRPr/>
              </a:pPr>
              <a:r>
                <a:rPr kumimoji="0" lang="en-US" sz="2600" b="0" i="0" u="none" strike="noStrike" kern="0" cap="none" spc="0" normalizeH="0" baseline="0" noProof="0">
                  <a:ln>
                    <a:noFill/>
                  </a:ln>
                  <a:solidFill>
                    <a:srgbClr val="494949"/>
                  </a:solidFill>
                  <a:effectLst/>
                  <a:uLnTx/>
                  <a:uFillTx/>
                  <a:latin typeface="Segoe UI Light"/>
                  <a:ea typeface="+mn-ea"/>
                  <a:cs typeface="+mn-cs"/>
                </a:rPr>
                <a:t>other logon</a:t>
              </a:r>
            </a:p>
          </p:txBody>
        </p:sp>
        <p:pic>
          <p:nvPicPr>
            <p:cNvPr id="15" name="Picture 14"/>
            <p:cNvPicPr>
              <a:picLocks noChangeAspect="1"/>
            </p:cNvPicPr>
            <p:nvPr/>
          </p:nvPicPr>
          <p:blipFill>
            <a:blip r:embed="rId5"/>
            <a:stretch>
              <a:fillRect/>
            </a:stretch>
          </p:blipFill>
          <p:spPr>
            <a:xfrm>
              <a:off x="3779549" y="5404909"/>
              <a:ext cx="3686175" cy="1123950"/>
            </a:xfrm>
            <a:prstGeom prst="rect">
              <a:avLst/>
            </a:prstGeom>
          </p:spPr>
        </p:pic>
      </p:grpSp>
      <p:grpSp>
        <p:nvGrpSpPr>
          <p:cNvPr id="4" name="Group 3"/>
          <p:cNvGrpSpPr/>
          <p:nvPr/>
        </p:nvGrpSpPr>
        <p:grpSpPr>
          <a:xfrm>
            <a:off x="10753867" y="2601270"/>
            <a:ext cx="1475953" cy="2032752"/>
            <a:chOff x="10753867" y="2601270"/>
            <a:chExt cx="1475953" cy="2032752"/>
          </a:xfrm>
        </p:grpSpPr>
        <p:sp>
          <p:nvSpPr>
            <p:cNvPr id="19" name="TextBox 18"/>
            <p:cNvSpPr txBox="1"/>
            <p:nvPr/>
          </p:nvSpPr>
          <p:spPr>
            <a:xfrm>
              <a:off x="10753867" y="3547389"/>
              <a:ext cx="1475953" cy="108663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179183" tIns="143346" rIns="179183" bIns="143346" rtlCol="0">
              <a:spAutoFit/>
            </a:bodyPr>
            <a:lstStyle/>
            <a:p>
              <a:pPr marL="0" marR="0" lvl="0" indent="0" algn="l" defTabSz="913154" rtl="0" eaLnBrk="1" fontAlgn="base" latinLnBrk="0" hangingPunct="1">
                <a:lnSpc>
                  <a:spcPct val="90000"/>
                </a:lnSpc>
                <a:spcBef>
                  <a:spcPct val="0"/>
                </a:spcBef>
                <a:spcAft>
                  <a:spcPts val="588"/>
                </a:spcAft>
                <a:buClrTx/>
                <a:buSzTx/>
                <a:buFontTx/>
                <a:buNone/>
                <a:tabLst/>
                <a:defRPr/>
              </a:pPr>
              <a:r>
                <a:rPr kumimoji="0" lang="en-US" sz="2600" b="0" i="0" u="none" strike="noStrike" kern="0" cap="none" spc="0" normalizeH="0" baseline="0" noProof="0">
                  <a:ln>
                    <a:noFill/>
                  </a:ln>
                  <a:solidFill>
                    <a:srgbClr val="505050"/>
                  </a:solidFill>
                  <a:effectLst/>
                  <a:uLnTx/>
                  <a:uFillTx/>
                  <a:latin typeface="Segoe UI Light"/>
                  <a:ea typeface="+mn-ea"/>
                  <a:cs typeface="+mn-cs"/>
                </a:rPr>
                <a:t>Security</a:t>
              </a:r>
            </a:p>
            <a:p>
              <a:pPr marL="0" marR="0" lvl="0" indent="0" algn="l" defTabSz="913154" rtl="0" eaLnBrk="1" fontAlgn="base" latinLnBrk="0" hangingPunct="1">
                <a:lnSpc>
                  <a:spcPct val="90000"/>
                </a:lnSpc>
                <a:spcBef>
                  <a:spcPct val="0"/>
                </a:spcBef>
                <a:spcAft>
                  <a:spcPts val="588"/>
                </a:spcAft>
                <a:buClrTx/>
                <a:buSzTx/>
                <a:buFontTx/>
                <a:buNone/>
                <a:tabLst/>
                <a:defRPr/>
              </a:pPr>
              <a:r>
                <a:rPr kumimoji="0" lang="en-US" sz="2600" b="0" i="0" u="none" strike="noStrike" kern="0" cap="none" spc="0" normalizeH="0" baseline="0" noProof="0">
                  <a:ln>
                    <a:noFill/>
                  </a:ln>
                  <a:solidFill>
                    <a:srgbClr val="505050"/>
                  </a:solidFill>
                  <a:effectLst/>
                  <a:uLnTx/>
                  <a:uFillTx/>
                  <a:latin typeface="Segoe UI Light"/>
                  <a:ea typeface="+mn-ea"/>
                  <a:cs typeface="+mn-cs"/>
                </a:rPr>
                <a:t> officer </a:t>
              </a:r>
            </a:p>
          </p:txBody>
        </p:sp>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070102" y="2601270"/>
              <a:ext cx="762240" cy="935758"/>
            </a:xfrm>
            <a:prstGeom prst="rect">
              <a:avLst/>
            </a:prstGeom>
          </p:spPr>
        </p:pic>
      </p:grpSp>
      <p:sp>
        <p:nvSpPr>
          <p:cNvPr id="32" name="TextBox 31"/>
          <p:cNvSpPr txBox="1"/>
          <p:nvPr/>
        </p:nvSpPr>
        <p:spPr>
          <a:xfrm>
            <a:off x="465920" y="1216839"/>
            <a:ext cx="11050267" cy="369332"/>
          </a:xfrm>
          <a:prstGeom prst="rect">
            <a:avLst/>
          </a:prstGeom>
          <a:noFill/>
        </p:spPr>
        <p:txBody>
          <a:bodyPr wrap="square" rtlCol="0">
            <a:spAutoFit/>
          </a:bodyPr>
          <a:lstStyle/>
          <a:p>
            <a:pPr marL="456937" marR="0" lvl="0" indent="-456937" algn="l" defTabSz="931505" rtl="0" eaLnBrk="1" fontAlgn="base" latinLnBrk="0" hangingPunct="1">
              <a:lnSpc>
                <a:spcPct val="100000"/>
              </a:lnSpc>
              <a:spcBef>
                <a:spcPct val="0"/>
              </a:spcBef>
              <a:spcAft>
                <a:spcPct val="0"/>
              </a:spcAft>
              <a:buClrTx/>
              <a:buSzTx/>
              <a:buFontTx/>
              <a:buAutoNum type="arabicParenR"/>
              <a:tabLst/>
              <a:defRPr/>
            </a:pPr>
            <a:r>
              <a:rPr kumimoji="0" lang="en-US" b="0" i="0" u="none" strike="noStrike" kern="0" cap="none" spc="0" normalizeH="0" baseline="0" noProof="0">
                <a:ln>
                  <a:noFill/>
                </a:ln>
                <a:solidFill>
                  <a:srgbClr val="494949"/>
                </a:solidFill>
                <a:effectLst/>
                <a:uLnTx/>
                <a:uFillTx/>
                <a:ea typeface="+mn-ea"/>
                <a:cs typeface="+mn-cs"/>
              </a:rPr>
              <a:t>Security officer defines dynamic data masking policy in T-SQL over sensitive data in the Employee table</a:t>
            </a:r>
          </a:p>
        </p:txBody>
      </p:sp>
      <p:sp>
        <p:nvSpPr>
          <p:cNvPr id="33" name="TextBox 32"/>
          <p:cNvSpPr txBox="1"/>
          <p:nvPr/>
        </p:nvSpPr>
        <p:spPr>
          <a:xfrm>
            <a:off x="465138" y="1229961"/>
            <a:ext cx="11050267" cy="369332"/>
          </a:xfrm>
          <a:prstGeom prst="rect">
            <a:avLst/>
          </a:prstGeom>
          <a:noFill/>
        </p:spPr>
        <p:txBody>
          <a:bodyPr wrap="square" rtlCol="0">
            <a:spAutoFit/>
          </a:bodyPr>
          <a:lstStyle/>
          <a:p>
            <a:pPr marL="457200" marR="0" lvl="0" indent="-457200" algn="l" defTabSz="931505"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a:ln>
                  <a:noFill/>
                </a:ln>
                <a:solidFill>
                  <a:srgbClr val="494949"/>
                </a:solidFill>
                <a:effectLst/>
                <a:uLnTx/>
                <a:uFillTx/>
                <a:ea typeface="+mn-ea"/>
                <a:cs typeface="+mn-cs"/>
              </a:rPr>
              <a:t>2)	The app user selects from the Employee table</a:t>
            </a:r>
          </a:p>
        </p:txBody>
      </p:sp>
      <p:sp>
        <p:nvSpPr>
          <p:cNvPr id="36" name="TextBox 35"/>
          <p:cNvSpPr txBox="1"/>
          <p:nvPr/>
        </p:nvSpPr>
        <p:spPr>
          <a:xfrm>
            <a:off x="465138" y="1224620"/>
            <a:ext cx="11050267" cy="646331"/>
          </a:xfrm>
          <a:prstGeom prst="rect">
            <a:avLst/>
          </a:prstGeom>
          <a:noFill/>
        </p:spPr>
        <p:txBody>
          <a:bodyPr wrap="square" rtlCol="0">
            <a:spAutoFit/>
          </a:bodyPr>
          <a:lstStyle/>
          <a:p>
            <a:pPr marL="457200" marR="0" lvl="0" indent="-457200" algn="l" defTabSz="931505"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a:ln>
                  <a:noFill/>
                </a:ln>
                <a:solidFill>
                  <a:srgbClr val="494949"/>
                </a:solidFill>
                <a:effectLst/>
                <a:uLnTx/>
                <a:uFillTx/>
                <a:ea typeface="+mn-ea"/>
                <a:cs typeface="+mn-cs"/>
              </a:rPr>
              <a:t>3)	The dynamic data masking policy obfuscates the sensitive data in the </a:t>
            </a:r>
            <a:br>
              <a:rPr kumimoji="0" lang="en-US" b="0" i="0" u="none" strike="noStrike" kern="0" cap="none" spc="0" normalizeH="0" baseline="0" noProof="0">
                <a:ln>
                  <a:noFill/>
                </a:ln>
                <a:solidFill>
                  <a:srgbClr val="494949"/>
                </a:solidFill>
                <a:effectLst/>
                <a:uLnTx/>
                <a:uFillTx/>
                <a:ea typeface="+mn-ea"/>
                <a:cs typeface="+mn-cs"/>
              </a:rPr>
            </a:br>
            <a:r>
              <a:rPr kumimoji="0" lang="en-US" b="0" i="0" u="none" strike="noStrike" kern="0" cap="none" spc="0" normalizeH="0" baseline="0" noProof="0">
                <a:ln>
                  <a:noFill/>
                </a:ln>
                <a:solidFill>
                  <a:srgbClr val="494949"/>
                </a:solidFill>
                <a:effectLst/>
                <a:uLnTx/>
                <a:uFillTx/>
                <a:ea typeface="+mn-ea"/>
                <a:cs typeface="+mn-cs"/>
              </a:rPr>
              <a:t>query results </a:t>
            </a:r>
          </a:p>
        </p:txBody>
      </p:sp>
    </p:spTree>
    <p:extLst>
      <p:ext uri="{BB962C8B-B14F-4D97-AF65-F5344CB8AC3E}">
        <p14:creationId xmlns:p14="http://schemas.microsoft.com/office/powerpoint/2010/main" val="390045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75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75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750" fill="hold"/>
                                        <p:tgtEl>
                                          <p:spTgt spid="33"/>
                                        </p:tgtEl>
                                        <p:attrNameLst>
                                          <p:attrName>ppt_x</p:attrName>
                                        </p:attrNameLst>
                                      </p:cBhvr>
                                      <p:tavLst>
                                        <p:tav tm="0">
                                          <p:val>
                                            <p:strVal val="0-#ppt_w/2"/>
                                          </p:val>
                                        </p:tav>
                                        <p:tav tm="100000">
                                          <p:val>
                                            <p:strVal val="#ppt_x"/>
                                          </p:val>
                                        </p:tav>
                                      </p:tavLst>
                                    </p:anim>
                                    <p:anim calcmode="lin" valueType="num">
                                      <p:cBhvr additive="base">
                                        <p:cTn id="22" dur="750" fill="hold"/>
                                        <p:tgtEl>
                                          <p:spTgt spid="33"/>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750"/>
                                        <p:tgtEl>
                                          <p:spTgt spid="35"/>
                                        </p:tgtEl>
                                      </p:cBhvr>
                                    </p:animEffect>
                                  </p:childTnLst>
                                </p:cTn>
                              </p:par>
                              <p:par>
                                <p:cTn id="26" presetID="42" presetClass="exit" presetSubtype="0" fill="hold" grpId="1" nodeType="withEffect">
                                  <p:stCondLst>
                                    <p:cond delay="0"/>
                                  </p:stCondLst>
                                  <p:childTnLst>
                                    <p:animEffect transition="out" filter="fade">
                                      <p:cBhvr>
                                        <p:cTn id="27" dur="1000"/>
                                        <p:tgtEl>
                                          <p:spTgt spid="32"/>
                                        </p:tgtEl>
                                      </p:cBhvr>
                                    </p:animEffect>
                                    <p:anim calcmode="lin" valueType="num">
                                      <p:cBhvr>
                                        <p:cTn id="28" dur="1000"/>
                                        <p:tgtEl>
                                          <p:spTgt spid="32"/>
                                        </p:tgtEl>
                                        <p:attrNameLst>
                                          <p:attrName>ppt_x</p:attrName>
                                        </p:attrNameLst>
                                      </p:cBhvr>
                                      <p:tavLst>
                                        <p:tav tm="0">
                                          <p:val>
                                            <p:strVal val="ppt_x"/>
                                          </p:val>
                                        </p:tav>
                                        <p:tav tm="100000">
                                          <p:val>
                                            <p:strVal val="ppt_x"/>
                                          </p:val>
                                        </p:tav>
                                      </p:tavLst>
                                    </p:anim>
                                    <p:anim calcmode="lin" valueType="num">
                                      <p:cBhvr>
                                        <p:cTn id="29" dur="1000"/>
                                        <p:tgtEl>
                                          <p:spTgt spid="32"/>
                                        </p:tgtEl>
                                        <p:attrNameLst>
                                          <p:attrName>ppt_y</p:attrName>
                                        </p:attrNameLst>
                                      </p:cBhvr>
                                      <p:tavLst>
                                        <p:tav tm="0">
                                          <p:val>
                                            <p:strVal val="ppt_y"/>
                                          </p:val>
                                        </p:tav>
                                        <p:tav tm="100000">
                                          <p:val>
                                            <p:strVal val="ppt_y+.1"/>
                                          </p:val>
                                        </p:tav>
                                      </p:tavLst>
                                    </p:anim>
                                    <p:set>
                                      <p:cBhvr>
                                        <p:cTn id="30" dur="1" fill="hold">
                                          <p:stCondLst>
                                            <p:cond delay="999"/>
                                          </p:stCondLst>
                                        </p:cTn>
                                        <p:tgtEl>
                                          <p:spTgt spid="3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750"/>
                                        <p:tgtEl>
                                          <p:spTgt spid="42"/>
                                        </p:tgtEl>
                                      </p:cBhvr>
                                    </p:animEffect>
                                  </p:childTnLst>
                                </p:cTn>
                              </p:par>
                              <p:par>
                                <p:cTn id="39" presetID="2" presetClass="entr" presetSubtype="8"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750" fill="hold"/>
                                        <p:tgtEl>
                                          <p:spTgt spid="36"/>
                                        </p:tgtEl>
                                        <p:attrNameLst>
                                          <p:attrName>ppt_x</p:attrName>
                                        </p:attrNameLst>
                                      </p:cBhvr>
                                      <p:tavLst>
                                        <p:tav tm="0">
                                          <p:val>
                                            <p:strVal val="0-#ppt_w/2"/>
                                          </p:val>
                                        </p:tav>
                                        <p:tav tm="100000">
                                          <p:val>
                                            <p:strVal val="#ppt_x"/>
                                          </p:val>
                                        </p:tav>
                                      </p:tavLst>
                                    </p:anim>
                                    <p:anim calcmode="lin" valueType="num">
                                      <p:cBhvr additive="base">
                                        <p:cTn id="42" dur="750" fill="hold"/>
                                        <p:tgtEl>
                                          <p:spTgt spid="36"/>
                                        </p:tgtEl>
                                        <p:attrNameLst>
                                          <p:attrName>ppt_y</p:attrName>
                                        </p:attrNameLst>
                                      </p:cBhvr>
                                      <p:tavLst>
                                        <p:tav tm="0">
                                          <p:val>
                                            <p:strVal val="#ppt_y"/>
                                          </p:val>
                                        </p:tav>
                                        <p:tav tm="100000">
                                          <p:val>
                                            <p:strVal val="#ppt_y"/>
                                          </p:val>
                                        </p:tav>
                                      </p:tavLst>
                                    </p:anim>
                                  </p:childTnLst>
                                </p:cTn>
                              </p:par>
                              <p:par>
                                <p:cTn id="43" presetID="42" presetClass="exit" presetSubtype="0" fill="hold" grpId="1" nodeType="withEffect">
                                  <p:stCondLst>
                                    <p:cond delay="0"/>
                                  </p:stCondLst>
                                  <p:childTnLst>
                                    <p:animEffect transition="out" filter="fade">
                                      <p:cBhvr>
                                        <p:cTn id="44" dur="1000"/>
                                        <p:tgtEl>
                                          <p:spTgt spid="33"/>
                                        </p:tgtEl>
                                      </p:cBhvr>
                                    </p:animEffect>
                                    <p:anim calcmode="lin" valueType="num">
                                      <p:cBhvr>
                                        <p:cTn id="45" dur="1000"/>
                                        <p:tgtEl>
                                          <p:spTgt spid="33"/>
                                        </p:tgtEl>
                                        <p:attrNameLst>
                                          <p:attrName>ppt_x</p:attrName>
                                        </p:attrNameLst>
                                      </p:cBhvr>
                                      <p:tavLst>
                                        <p:tav tm="0">
                                          <p:val>
                                            <p:strVal val="ppt_x"/>
                                          </p:val>
                                        </p:tav>
                                        <p:tav tm="100000">
                                          <p:val>
                                            <p:strVal val="ppt_x"/>
                                          </p:val>
                                        </p:tav>
                                      </p:tavLst>
                                    </p:anim>
                                    <p:anim calcmode="lin" valueType="num">
                                      <p:cBhvr>
                                        <p:cTn id="46" dur="1000"/>
                                        <p:tgtEl>
                                          <p:spTgt spid="33"/>
                                        </p:tgtEl>
                                        <p:attrNameLst>
                                          <p:attrName>ppt_y</p:attrName>
                                        </p:attrNameLst>
                                      </p:cBhvr>
                                      <p:tavLst>
                                        <p:tav tm="0">
                                          <p:val>
                                            <p:strVal val="ppt_y"/>
                                          </p:val>
                                        </p:tav>
                                        <p:tav tm="100000">
                                          <p:val>
                                            <p:strVal val="ppt_y+.1"/>
                                          </p:val>
                                        </p:tav>
                                      </p:tavLst>
                                    </p:anim>
                                    <p:set>
                                      <p:cBhvr>
                                        <p:cTn id="47" dur="1" fill="hold">
                                          <p:stCondLst>
                                            <p:cond delay="999"/>
                                          </p:stCondLst>
                                        </p:cTn>
                                        <p:tgtEl>
                                          <p:spTgt spid="33"/>
                                        </p:tgtEl>
                                        <p:attrNameLst>
                                          <p:attrName>style.visibility</p:attrName>
                                        </p:attrNameLst>
                                      </p:cBhvr>
                                      <p:to>
                                        <p:strVal val="hidden"/>
                                      </p:to>
                                    </p:se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75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5" grpId="0" animBg="1"/>
      <p:bldP spid="42" grpId="0" animBg="1"/>
      <p:bldP spid="43" grpId="0" animBg="1"/>
      <p:bldP spid="32" grpId="0"/>
      <p:bldP spid="32" grpId="1"/>
      <p:bldP spid="33" grpId="0"/>
      <p:bldP spid="33" grpId="1"/>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reeform 146">
            <a:extLst>
              <a:ext uri="{FF2B5EF4-FFF2-40B4-BE49-F238E27FC236}">
                <a16:creationId xmlns:a16="http://schemas.microsoft.com/office/drawing/2014/main" id="{FDA50C1C-8B38-4701-8A8B-693606482CBE}"/>
              </a:ext>
            </a:extLst>
          </p:cNvPr>
          <p:cNvSpPr>
            <a:spLocks noChangeAspect="1"/>
          </p:cNvSpPr>
          <p:nvPr/>
        </p:nvSpPr>
        <p:spPr bwMode="auto">
          <a:xfrm>
            <a:off x="9480879" y="1998115"/>
            <a:ext cx="2365139" cy="14978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sp>
        <p:nvSpPr>
          <p:cNvPr id="69" name="Freeform: Shape 68">
            <a:extLst>
              <a:ext uri="{FF2B5EF4-FFF2-40B4-BE49-F238E27FC236}">
                <a16:creationId xmlns:a16="http://schemas.microsoft.com/office/drawing/2014/main" id="{247E9F7A-4D59-4CCB-882E-FECAE916773B}"/>
              </a:ext>
            </a:extLst>
          </p:cNvPr>
          <p:cNvSpPr>
            <a:spLocks noChangeAspect="1"/>
          </p:cNvSpPr>
          <p:nvPr/>
        </p:nvSpPr>
        <p:spPr bwMode="auto">
          <a:xfrm>
            <a:off x="7378302" y="2438400"/>
            <a:ext cx="3217102" cy="1718022"/>
          </a:xfrm>
          <a:custGeom>
            <a:avLst/>
            <a:gdLst>
              <a:gd name="connsiteX0" fmla="*/ 1663949 w 3631577"/>
              <a:gd name="connsiteY0" fmla="*/ 1055 h 1939363"/>
              <a:gd name="connsiteX1" fmla="*/ 1834615 w 3631577"/>
              <a:gd name="connsiteY1" fmla="*/ 10033 h 1939363"/>
              <a:gd name="connsiteX2" fmla="*/ 2313390 w 3631577"/>
              <a:gd name="connsiteY2" fmla="*/ 236394 h 1939363"/>
              <a:gd name="connsiteX3" fmla="*/ 2335490 w 3631577"/>
              <a:gd name="connsiteY3" fmla="*/ 259441 h 1939363"/>
              <a:gd name="connsiteX4" fmla="*/ 2411520 w 3631577"/>
              <a:gd name="connsiteY4" fmla="*/ 248167 h 1939363"/>
              <a:gd name="connsiteX5" fmla="*/ 2560428 w 3631577"/>
              <a:gd name="connsiteY5" fmla="*/ 256000 h 1939363"/>
              <a:gd name="connsiteX6" fmla="*/ 3250416 w 3631577"/>
              <a:gd name="connsiteY6" fmla="*/ 1132298 h 1939363"/>
              <a:gd name="connsiteX7" fmla="*/ 3631575 w 3631577"/>
              <a:gd name="connsiteY7" fmla="*/ 1534151 h 1939363"/>
              <a:gd name="connsiteX8" fmla="*/ 3234118 w 3631577"/>
              <a:gd name="connsiteY8" fmla="*/ 1939359 h 1939363"/>
              <a:gd name="connsiteX9" fmla="*/ 2606746 w 3631577"/>
              <a:gd name="connsiteY9" fmla="*/ 1939359 h 1939363"/>
              <a:gd name="connsiteX10" fmla="*/ 2606742 w 3631577"/>
              <a:gd name="connsiteY10" fmla="*/ 1939360 h 1939363"/>
              <a:gd name="connsiteX11" fmla="*/ 664172 w 3631577"/>
              <a:gd name="connsiteY11" fmla="*/ 1939360 h 1939363"/>
              <a:gd name="connsiteX12" fmla="*/ 146 w 3631577"/>
              <a:gd name="connsiteY12" fmla="*/ 1262384 h 1939363"/>
              <a:gd name="connsiteX13" fmla="*/ 851902 w 3631577"/>
              <a:gd name="connsiteY13" fmla="*/ 616223 h 1939363"/>
              <a:gd name="connsiteX14" fmla="*/ 1663949 w 3631577"/>
              <a:gd name="connsiteY14" fmla="*/ 1055 h 1939363"/>
              <a:gd name="connsiteX0" fmla="*/ 1663949 w 3631577"/>
              <a:gd name="connsiteY0" fmla="*/ 1055 h 1989505"/>
              <a:gd name="connsiteX1" fmla="*/ 1834615 w 3631577"/>
              <a:gd name="connsiteY1" fmla="*/ 10033 h 1989505"/>
              <a:gd name="connsiteX2" fmla="*/ 2313390 w 3631577"/>
              <a:gd name="connsiteY2" fmla="*/ 236394 h 1989505"/>
              <a:gd name="connsiteX3" fmla="*/ 2335490 w 3631577"/>
              <a:gd name="connsiteY3" fmla="*/ 259441 h 1989505"/>
              <a:gd name="connsiteX4" fmla="*/ 2411520 w 3631577"/>
              <a:gd name="connsiteY4" fmla="*/ 248167 h 1989505"/>
              <a:gd name="connsiteX5" fmla="*/ 2560428 w 3631577"/>
              <a:gd name="connsiteY5" fmla="*/ 256000 h 1989505"/>
              <a:gd name="connsiteX6" fmla="*/ 3250416 w 3631577"/>
              <a:gd name="connsiteY6" fmla="*/ 1132298 h 1989505"/>
              <a:gd name="connsiteX7" fmla="*/ 3631575 w 3631577"/>
              <a:gd name="connsiteY7" fmla="*/ 1534151 h 1989505"/>
              <a:gd name="connsiteX8" fmla="*/ 3234118 w 3631577"/>
              <a:gd name="connsiteY8" fmla="*/ 1939359 h 1989505"/>
              <a:gd name="connsiteX9" fmla="*/ 2606746 w 3631577"/>
              <a:gd name="connsiteY9" fmla="*/ 1939359 h 1989505"/>
              <a:gd name="connsiteX10" fmla="*/ 664172 w 3631577"/>
              <a:gd name="connsiteY10" fmla="*/ 1939360 h 1989505"/>
              <a:gd name="connsiteX11" fmla="*/ 146 w 3631577"/>
              <a:gd name="connsiteY11" fmla="*/ 1262384 h 1989505"/>
              <a:gd name="connsiteX12" fmla="*/ 851902 w 3631577"/>
              <a:gd name="connsiteY12" fmla="*/ 616223 h 1989505"/>
              <a:gd name="connsiteX13" fmla="*/ 1663949 w 3631577"/>
              <a:gd name="connsiteY13" fmla="*/ 1055 h 1989505"/>
              <a:gd name="connsiteX0" fmla="*/ 1663949 w 3631577"/>
              <a:gd name="connsiteY0" fmla="*/ 1055 h 1939363"/>
              <a:gd name="connsiteX1" fmla="*/ 1834615 w 3631577"/>
              <a:gd name="connsiteY1" fmla="*/ 10033 h 1939363"/>
              <a:gd name="connsiteX2" fmla="*/ 2313390 w 3631577"/>
              <a:gd name="connsiteY2" fmla="*/ 236394 h 1939363"/>
              <a:gd name="connsiteX3" fmla="*/ 2335490 w 3631577"/>
              <a:gd name="connsiteY3" fmla="*/ 259441 h 1939363"/>
              <a:gd name="connsiteX4" fmla="*/ 2411520 w 3631577"/>
              <a:gd name="connsiteY4" fmla="*/ 248167 h 1939363"/>
              <a:gd name="connsiteX5" fmla="*/ 2560428 w 3631577"/>
              <a:gd name="connsiteY5" fmla="*/ 256000 h 1939363"/>
              <a:gd name="connsiteX6" fmla="*/ 3250416 w 3631577"/>
              <a:gd name="connsiteY6" fmla="*/ 1132298 h 1939363"/>
              <a:gd name="connsiteX7" fmla="*/ 3631575 w 3631577"/>
              <a:gd name="connsiteY7" fmla="*/ 1534151 h 1939363"/>
              <a:gd name="connsiteX8" fmla="*/ 3234118 w 3631577"/>
              <a:gd name="connsiteY8" fmla="*/ 1939359 h 1939363"/>
              <a:gd name="connsiteX9" fmla="*/ 664172 w 3631577"/>
              <a:gd name="connsiteY9" fmla="*/ 1939360 h 1939363"/>
              <a:gd name="connsiteX10" fmla="*/ 146 w 3631577"/>
              <a:gd name="connsiteY10" fmla="*/ 1262384 h 1939363"/>
              <a:gd name="connsiteX11" fmla="*/ 851902 w 3631577"/>
              <a:gd name="connsiteY11" fmla="*/ 616223 h 1939363"/>
              <a:gd name="connsiteX12" fmla="*/ 1663949 w 3631577"/>
              <a:gd name="connsiteY12" fmla="*/ 1055 h 193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1577" h="1939363">
                <a:moveTo>
                  <a:pt x="1663949" y="1055"/>
                </a:moveTo>
                <a:cubicBezTo>
                  <a:pt x="1719922" y="-1755"/>
                  <a:pt x="1777005" y="986"/>
                  <a:pt x="1834615" y="10033"/>
                </a:cubicBezTo>
                <a:cubicBezTo>
                  <a:pt x="2014550" y="38289"/>
                  <a:pt x="2180180" y="120172"/>
                  <a:pt x="2313390" y="236394"/>
                </a:cubicBezTo>
                <a:lnTo>
                  <a:pt x="2335490" y="259441"/>
                </a:lnTo>
                <a:lnTo>
                  <a:pt x="2411520" y="248167"/>
                </a:lnTo>
                <a:cubicBezTo>
                  <a:pt x="2460357" y="245715"/>
                  <a:pt x="2510162" y="248106"/>
                  <a:pt x="2560428" y="256000"/>
                </a:cubicBezTo>
                <a:cubicBezTo>
                  <a:pt x="2979083" y="321743"/>
                  <a:pt x="3308979" y="720215"/>
                  <a:pt x="3250416" y="1132298"/>
                </a:cubicBezTo>
                <a:cubicBezTo>
                  <a:pt x="3551932" y="1174749"/>
                  <a:pt x="3631030" y="1412458"/>
                  <a:pt x="3631575" y="1534151"/>
                </a:cubicBezTo>
                <a:cubicBezTo>
                  <a:pt x="3632293" y="1694245"/>
                  <a:pt x="3496359" y="1940578"/>
                  <a:pt x="3234118" y="1939359"/>
                </a:cubicBezTo>
                <a:lnTo>
                  <a:pt x="664172" y="1939360"/>
                </a:lnTo>
                <a:cubicBezTo>
                  <a:pt x="268892" y="1936996"/>
                  <a:pt x="7906" y="1583998"/>
                  <a:pt x="146" y="1262384"/>
                </a:cubicBezTo>
                <a:cubicBezTo>
                  <a:pt x="-7615" y="940769"/>
                  <a:pt x="294464" y="439020"/>
                  <a:pt x="851902" y="616223"/>
                </a:cubicBezTo>
                <a:cubicBezTo>
                  <a:pt x="934764" y="312319"/>
                  <a:pt x="1272144" y="20721"/>
                  <a:pt x="1663949" y="1055"/>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sp>
        <p:nvSpPr>
          <p:cNvPr id="2" name="Text Placeholder 1">
            <a:extLst>
              <a:ext uri="{FF2B5EF4-FFF2-40B4-BE49-F238E27FC236}">
                <a16:creationId xmlns:a16="http://schemas.microsoft.com/office/drawing/2014/main" id="{5D2B8EF0-EF51-4520-9C95-A3894600A9BA}"/>
              </a:ext>
            </a:extLst>
          </p:cNvPr>
          <p:cNvSpPr>
            <a:spLocks noGrp="1"/>
          </p:cNvSpPr>
          <p:nvPr>
            <p:ph type="body" sz="quarter" idx="14"/>
          </p:nvPr>
        </p:nvSpPr>
        <p:spPr/>
        <p:txBody>
          <a:bodyPr/>
          <a:lstStyle/>
          <a:p>
            <a:r>
              <a:rPr lang="en-US"/>
              <a:t>Detect anomalous database activities that could indicate a potential threat</a:t>
            </a:r>
          </a:p>
          <a:p>
            <a:r>
              <a:rPr lang="en-US"/>
              <a:t>Configure threat detection policy in Azure Portal</a:t>
            </a:r>
          </a:p>
          <a:p>
            <a:r>
              <a:rPr lang="en-US"/>
              <a:t>Receive alerts from multiple database threat detectors that identify anomalous activities</a:t>
            </a:r>
          </a:p>
          <a:p>
            <a:r>
              <a:rPr lang="en-US"/>
              <a:t>Explore audit log around the time of an event</a:t>
            </a:r>
          </a:p>
        </p:txBody>
      </p:sp>
      <p:sp>
        <p:nvSpPr>
          <p:cNvPr id="131" name="Title 1"/>
          <p:cNvSpPr>
            <a:spLocks noGrp="1"/>
          </p:cNvSpPr>
          <p:nvPr>
            <p:ph type="title"/>
          </p:nvPr>
        </p:nvSpPr>
        <p:spPr/>
        <p:txBody>
          <a:bodyPr/>
          <a:lstStyle/>
          <a:p>
            <a:r>
              <a:rPr lang="en-US"/>
              <a:t>Threat detection</a:t>
            </a:r>
          </a:p>
        </p:txBody>
      </p:sp>
      <p:sp>
        <p:nvSpPr>
          <p:cNvPr id="168" name="TextBox 167"/>
          <p:cNvSpPr txBox="1"/>
          <p:nvPr/>
        </p:nvSpPr>
        <p:spPr>
          <a:xfrm>
            <a:off x="8815161" y="3741115"/>
            <a:ext cx="16036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Azure SQL Database </a:t>
            </a:r>
          </a:p>
        </p:txBody>
      </p:sp>
      <p:sp>
        <p:nvSpPr>
          <p:cNvPr id="170" name="TextBox 169"/>
          <p:cNvSpPr txBox="1"/>
          <p:nvPr/>
        </p:nvSpPr>
        <p:spPr>
          <a:xfrm>
            <a:off x="10294002" y="3020596"/>
            <a:ext cx="1366585" cy="27699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Threat detection  </a:t>
            </a:r>
          </a:p>
        </p:txBody>
      </p:sp>
      <p:cxnSp>
        <p:nvCxnSpPr>
          <p:cNvPr id="175" name="Straight Connector 174"/>
          <p:cNvCxnSpPr>
            <a:cxnSpLocks/>
          </p:cNvCxnSpPr>
          <p:nvPr/>
        </p:nvCxnSpPr>
        <p:spPr>
          <a:xfrm>
            <a:off x="8644335" y="3447443"/>
            <a:ext cx="625546" cy="0"/>
          </a:xfrm>
          <a:prstGeom prst="line">
            <a:avLst/>
          </a:prstGeom>
          <a:noFill/>
          <a:ln w="12700" cap="flat" cmpd="sng" algn="ctr">
            <a:solidFill>
              <a:schemeClr val="tx2"/>
            </a:solidFill>
            <a:prstDash val="solid"/>
            <a:headEnd type="none"/>
            <a:tailEnd type="none"/>
          </a:ln>
          <a:effectLst/>
        </p:spPr>
      </p:cxnSp>
      <p:sp>
        <p:nvSpPr>
          <p:cNvPr id="179" name="TextBox 178"/>
          <p:cNvSpPr txBox="1"/>
          <p:nvPr/>
        </p:nvSpPr>
        <p:spPr>
          <a:xfrm>
            <a:off x="5548318" y="4117288"/>
            <a:ext cx="13442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DC3C00"/>
                </a:solidFill>
                <a:effectLst/>
                <a:uLnTx/>
                <a:uFillTx/>
                <a:latin typeface="Segoe UI" panose="020B0502040204020203" pitchFamily="34" charset="0"/>
                <a:ea typeface="+mn-ea"/>
                <a:cs typeface="Segoe UI" panose="020B0502040204020203" pitchFamily="34" charset="0"/>
              </a:rPr>
              <a:t>Malicious insider</a:t>
            </a:r>
          </a:p>
        </p:txBody>
      </p:sp>
      <p:sp>
        <p:nvSpPr>
          <p:cNvPr id="180" name="TextBox 179"/>
          <p:cNvSpPr txBox="1"/>
          <p:nvPr/>
        </p:nvSpPr>
        <p:spPr>
          <a:xfrm>
            <a:off x="5548318" y="2629609"/>
            <a:ext cx="13442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DC3C00"/>
                </a:solidFill>
                <a:effectLst/>
                <a:uLnTx/>
                <a:uFillTx/>
                <a:latin typeface="Segoe UI" panose="020B0502040204020203" pitchFamily="34" charset="0"/>
                <a:ea typeface="+mn-ea"/>
                <a:cs typeface="Segoe UI" panose="020B0502040204020203" pitchFamily="34" charset="0"/>
              </a:rPr>
              <a:t>External attacker </a:t>
            </a:r>
          </a:p>
        </p:txBody>
      </p:sp>
      <p:sp>
        <p:nvSpPr>
          <p:cNvPr id="31" name="TextBox 30"/>
          <p:cNvSpPr txBox="1"/>
          <p:nvPr/>
        </p:nvSpPr>
        <p:spPr>
          <a:xfrm>
            <a:off x="7756243" y="3741115"/>
            <a:ext cx="101314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Web app</a:t>
            </a:r>
          </a:p>
        </p:txBody>
      </p:sp>
      <p:sp>
        <p:nvSpPr>
          <p:cNvPr id="43" name="TextBox 42"/>
          <p:cNvSpPr txBox="1"/>
          <p:nvPr/>
        </p:nvSpPr>
        <p:spPr>
          <a:xfrm>
            <a:off x="10361333" y="5171478"/>
            <a:ext cx="1225908" cy="27699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Alert</a:t>
            </a:r>
          </a:p>
        </p:txBody>
      </p:sp>
      <p:grpSp>
        <p:nvGrpSpPr>
          <p:cNvPr id="33" name="Group 32">
            <a:extLst>
              <a:ext uri="{FF2B5EF4-FFF2-40B4-BE49-F238E27FC236}">
                <a16:creationId xmlns:a16="http://schemas.microsoft.com/office/drawing/2014/main" id="{8F181B45-1CEF-4FC9-B983-5CCDE6029755}"/>
              </a:ext>
            </a:extLst>
          </p:cNvPr>
          <p:cNvGrpSpPr/>
          <p:nvPr/>
        </p:nvGrpSpPr>
        <p:grpSpPr>
          <a:xfrm>
            <a:off x="5909040" y="3401408"/>
            <a:ext cx="622818" cy="695879"/>
            <a:chOff x="709535" y="3658063"/>
            <a:chExt cx="1430415" cy="1598222"/>
          </a:xfrm>
        </p:grpSpPr>
        <p:sp>
          <p:nvSpPr>
            <p:cNvPr id="34" name="Freeform 5">
              <a:extLst>
                <a:ext uri="{FF2B5EF4-FFF2-40B4-BE49-F238E27FC236}">
                  <a16:creationId xmlns:a16="http://schemas.microsoft.com/office/drawing/2014/main" id="{0A4F56AD-8DD7-4D1F-A002-7D553C441C00}"/>
                </a:ext>
              </a:extLst>
            </p:cNvPr>
            <p:cNvSpPr>
              <a:spLocks noEditPoints="1"/>
            </p:cNvSpPr>
            <p:nvPr/>
          </p:nvSpPr>
          <p:spPr bwMode="auto">
            <a:xfrm>
              <a:off x="709535" y="3658063"/>
              <a:ext cx="1430415" cy="159822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DC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35" name="Trapezoid 22">
              <a:extLst>
                <a:ext uri="{FF2B5EF4-FFF2-40B4-BE49-F238E27FC236}">
                  <a16:creationId xmlns:a16="http://schemas.microsoft.com/office/drawing/2014/main" id="{72F5151B-793C-4C10-8CB8-16E6CCE501C7}"/>
                </a:ext>
              </a:extLst>
            </p:cNvPr>
            <p:cNvSpPr/>
            <p:nvPr/>
          </p:nvSpPr>
          <p:spPr bwMode="auto">
            <a:xfrm rot="10800000">
              <a:off x="1301684" y="4559298"/>
              <a:ext cx="246124" cy="193607"/>
            </a:xfrm>
            <a:custGeom>
              <a:avLst/>
              <a:gdLst>
                <a:gd name="connsiteX0" fmla="*/ 0 w 240408"/>
                <a:gd name="connsiteY0" fmla="*/ 199956 h 199956"/>
                <a:gd name="connsiteX1" fmla="*/ 75981 w 240408"/>
                <a:gd name="connsiteY1" fmla="*/ 0 h 199956"/>
                <a:gd name="connsiteX2" fmla="*/ 164427 w 240408"/>
                <a:gd name="connsiteY2" fmla="*/ 0 h 199956"/>
                <a:gd name="connsiteX3" fmla="*/ 240408 w 240408"/>
                <a:gd name="connsiteY3" fmla="*/ 199956 h 199956"/>
                <a:gd name="connsiteX4" fmla="*/ 0 w 240408"/>
                <a:gd name="connsiteY4" fmla="*/ 199956 h 199956"/>
                <a:gd name="connsiteX0" fmla="*/ 240408 w 331848"/>
                <a:gd name="connsiteY0" fmla="*/ 199956 h 291396"/>
                <a:gd name="connsiteX1" fmla="*/ 0 w 331848"/>
                <a:gd name="connsiteY1" fmla="*/ 199956 h 291396"/>
                <a:gd name="connsiteX2" fmla="*/ 75981 w 331848"/>
                <a:gd name="connsiteY2" fmla="*/ 0 h 291396"/>
                <a:gd name="connsiteX3" fmla="*/ 164427 w 331848"/>
                <a:gd name="connsiteY3" fmla="*/ 0 h 291396"/>
                <a:gd name="connsiteX4" fmla="*/ 331848 w 331848"/>
                <a:gd name="connsiteY4" fmla="*/ 291396 h 291396"/>
                <a:gd name="connsiteX0" fmla="*/ 240408 w 258823"/>
                <a:gd name="connsiteY0" fmla="*/ 199956 h 199956"/>
                <a:gd name="connsiteX1" fmla="*/ 0 w 258823"/>
                <a:gd name="connsiteY1" fmla="*/ 199956 h 199956"/>
                <a:gd name="connsiteX2" fmla="*/ 75981 w 258823"/>
                <a:gd name="connsiteY2" fmla="*/ 0 h 199956"/>
                <a:gd name="connsiteX3" fmla="*/ 164427 w 258823"/>
                <a:gd name="connsiteY3" fmla="*/ 0 h 199956"/>
                <a:gd name="connsiteX4" fmla="*/ 258823 w 258823"/>
                <a:gd name="connsiteY4" fmla="*/ 196146 h 199956"/>
                <a:gd name="connsiteX0" fmla="*/ 161033 w 258823"/>
                <a:gd name="connsiteY0" fmla="*/ 292031 h 292031"/>
                <a:gd name="connsiteX1" fmla="*/ 0 w 258823"/>
                <a:gd name="connsiteY1" fmla="*/ 199956 h 292031"/>
                <a:gd name="connsiteX2" fmla="*/ 75981 w 258823"/>
                <a:gd name="connsiteY2" fmla="*/ 0 h 292031"/>
                <a:gd name="connsiteX3" fmla="*/ 164427 w 258823"/>
                <a:gd name="connsiteY3" fmla="*/ 0 h 292031"/>
                <a:gd name="connsiteX4" fmla="*/ 258823 w 258823"/>
                <a:gd name="connsiteY4" fmla="*/ 196146 h 292031"/>
                <a:gd name="connsiteX0" fmla="*/ 0 w 258823"/>
                <a:gd name="connsiteY0" fmla="*/ 199956 h 199956"/>
                <a:gd name="connsiteX1" fmla="*/ 75981 w 258823"/>
                <a:gd name="connsiteY1" fmla="*/ 0 h 199956"/>
                <a:gd name="connsiteX2" fmla="*/ 164427 w 258823"/>
                <a:gd name="connsiteY2" fmla="*/ 0 h 199956"/>
                <a:gd name="connsiteX3" fmla="*/ 258823 w 258823"/>
                <a:gd name="connsiteY3" fmla="*/ 196146 h 199956"/>
                <a:gd name="connsiteX0" fmla="*/ 0 w 249298"/>
                <a:gd name="connsiteY0" fmla="*/ 199956 h 199956"/>
                <a:gd name="connsiteX1" fmla="*/ 75981 w 249298"/>
                <a:gd name="connsiteY1" fmla="*/ 0 h 199956"/>
                <a:gd name="connsiteX2" fmla="*/ 164427 w 249298"/>
                <a:gd name="connsiteY2" fmla="*/ 0 h 199956"/>
                <a:gd name="connsiteX3" fmla="*/ 249298 w 249298"/>
                <a:gd name="connsiteY3" fmla="*/ 192971 h 199956"/>
                <a:gd name="connsiteX0" fmla="*/ 0 w 246123"/>
                <a:gd name="connsiteY0" fmla="*/ 193606 h 193606"/>
                <a:gd name="connsiteX1" fmla="*/ 72806 w 246123"/>
                <a:gd name="connsiteY1" fmla="*/ 0 h 193606"/>
                <a:gd name="connsiteX2" fmla="*/ 161252 w 246123"/>
                <a:gd name="connsiteY2" fmla="*/ 0 h 193606"/>
                <a:gd name="connsiteX3" fmla="*/ 246123 w 246123"/>
                <a:gd name="connsiteY3" fmla="*/ 192971 h 193606"/>
              </a:gdLst>
              <a:ahLst/>
              <a:cxnLst>
                <a:cxn ang="0">
                  <a:pos x="connsiteX0" y="connsiteY0"/>
                </a:cxn>
                <a:cxn ang="0">
                  <a:pos x="connsiteX1" y="connsiteY1"/>
                </a:cxn>
                <a:cxn ang="0">
                  <a:pos x="connsiteX2" y="connsiteY2"/>
                </a:cxn>
                <a:cxn ang="0">
                  <a:pos x="connsiteX3" y="connsiteY3"/>
                </a:cxn>
              </a:cxnLst>
              <a:rect l="l" t="t" r="r" b="b"/>
              <a:pathLst>
                <a:path w="246123" h="193606">
                  <a:moveTo>
                    <a:pt x="0" y="193606"/>
                  </a:moveTo>
                  <a:lnTo>
                    <a:pt x="72806" y="0"/>
                  </a:lnTo>
                  <a:lnTo>
                    <a:pt x="161252" y="0"/>
                  </a:lnTo>
                  <a:cubicBezTo>
                    <a:pt x="186579" y="66652"/>
                    <a:pt x="246123" y="192971"/>
                    <a:pt x="246123" y="192971"/>
                  </a:cubicBezTo>
                </a:path>
              </a:pathLst>
            </a:custGeom>
            <a:noFill/>
            <a:ln w="12700">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Trapezoid 35">
              <a:extLst>
                <a:ext uri="{FF2B5EF4-FFF2-40B4-BE49-F238E27FC236}">
                  <a16:creationId xmlns:a16="http://schemas.microsoft.com/office/drawing/2014/main" id="{48DE9AD0-ECF8-4AEC-9B4E-9642C2CE3ABB}"/>
                </a:ext>
              </a:extLst>
            </p:cNvPr>
            <p:cNvSpPr/>
            <p:nvPr/>
          </p:nvSpPr>
          <p:spPr bwMode="auto">
            <a:xfrm>
              <a:off x="1304539" y="4754251"/>
              <a:ext cx="240408" cy="498695"/>
            </a:xfrm>
            <a:prstGeom prst="trapezoid">
              <a:avLst>
                <a:gd name="adj" fmla="val 31603"/>
              </a:avLst>
            </a:prstGeom>
            <a:noFill/>
            <a:ln w="12700">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9DF487E9-F9D0-4D9A-BE79-9DAA85927372}"/>
              </a:ext>
            </a:extLst>
          </p:cNvPr>
          <p:cNvGrpSpPr/>
          <p:nvPr/>
        </p:nvGrpSpPr>
        <p:grpSpPr>
          <a:xfrm>
            <a:off x="5909040" y="1939764"/>
            <a:ext cx="622818" cy="695879"/>
            <a:chOff x="4786993" y="5105923"/>
            <a:chExt cx="2618014" cy="2925130"/>
          </a:xfrm>
        </p:grpSpPr>
        <p:sp>
          <p:nvSpPr>
            <p:cNvPr id="38" name="Freeform 5">
              <a:extLst>
                <a:ext uri="{FF2B5EF4-FFF2-40B4-BE49-F238E27FC236}">
                  <a16:creationId xmlns:a16="http://schemas.microsoft.com/office/drawing/2014/main" id="{7D6DEBDF-1143-4961-90DC-162A35AE8FF6}"/>
                </a:ext>
              </a:extLst>
            </p:cNvPr>
            <p:cNvSpPr>
              <a:spLocks noEditPoints="1"/>
            </p:cNvSpPr>
            <p:nvPr/>
          </p:nvSpPr>
          <p:spPr bwMode="auto">
            <a:xfrm>
              <a:off x="4786993" y="5105923"/>
              <a:ext cx="2618014" cy="292513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DC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17" name="Oval 16">
              <a:extLst>
                <a:ext uri="{FF2B5EF4-FFF2-40B4-BE49-F238E27FC236}">
                  <a16:creationId xmlns:a16="http://schemas.microsoft.com/office/drawing/2014/main" id="{D0CBC066-F9CD-477A-AB8B-7F86D1E2A6E2}"/>
                </a:ext>
              </a:extLst>
            </p:cNvPr>
            <p:cNvSpPr/>
            <p:nvPr/>
          </p:nvSpPr>
          <p:spPr bwMode="auto">
            <a:xfrm>
              <a:off x="5359853" y="5607565"/>
              <a:ext cx="1499507" cy="76301"/>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457200 w 914400"/>
                <a:gd name="connsiteY0" fmla="*/ 0 h 914400"/>
                <a:gd name="connsiteX1" fmla="*/ 914400 w 914400"/>
                <a:gd name="connsiteY1" fmla="*/ 457200 h 914400"/>
                <a:gd name="connsiteX2" fmla="*/ 457200 w 914400"/>
                <a:gd name="connsiteY2" fmla="*/ 914400 h 914400"/>
                <a:gd name="connsiteX3" fmla="*/ 0 w 914400"/>
                <a:gd name="connsiteY3" fmla="*/ 457200 h 914400"/>
                <a:gd name="connsiteX4" fmla="*/ 548640 w 914400"/>
                <a:gd name="connsiteY4" fmla="*/ 91440 h 914400"/>
                <a:gd name="connsiteX0" fmla="*/ 457200 w 914400"/>
                <a:gd name="connsiteY0" fmla="*/ 0 h 914400"/>
                <a:gd name="connsiteX1" fmla="*/ 914400 w 914400"/>
                <a:gd name="connsiteY1" fmla="*/ 457200 h 914400"/>
                <a:gd name="connsiteX2" fmla="*/ 457200 w 914400"/>
                <a:gd name="connsiteY2" fmla="*/ 914400 h 914400"/>
                <a:gd name="connsiteX3" fmla="*/ 0 w 914400"/>
                <a:gd name="connsiteY3" fmla="*/ 457200 h 914400"/>
                <a:gd name="connsiteX0" fmla="*/ 914400 w 914400"/>
                <a:gd name="connsiteY0" fmla="*/ 0 h 457200"/>
                <a:gd name="connsiteX1" fmla="*/ 457200 w 914400"/>
                <a:gd name="connsiteY1" fmla="*/ 457200 h 457200"/>
                <a:gd name="connsiteX2" fmla="*/ 0 w 914400"/>
                <a:gd name="connsiteY2" fmla="*/ 0 h 457200"/>
              </a:gdLst>
              <a:ahLst/>
              <a:cxnLst>
                <a:cxn ang="0">
                  <a:pos x="connsiteX0" y="connsiteY0"/>
                </a:cxn>
                <a:cxn ang="0">
                  <a:pos x="connsiteX1" y="connsiteY1"/>
                </a:cxn>
                <a:cxn ang="0">
                  <a:pos x="connsiteX2" y="connsiteY2"/>
                </a:cxn>
              </a:cxnLst>
              <a:rect l="l" t="t" r="r" b="b"/>
              <a:pathLst>
                <a:path w="914400" h="457200">
                  <a:moveTo>
                    <a:pt x="914400" y="0"/>
                  </a:moveTo>
                  <a:cubicBezTo>
                    <a:pt x="914400" y="252505"/>
                    <a:pt x="709705" y="457200"/>
                    <a:pt x="457200" y="457200"/>
                  </a:cubicBezTo>
                  <a:cubicBezTo>
                    <a:pt x="204695" y="457200"/>
                    <a:pt x="0" y="252505"/>
                    <a:pt x="0" y="0"/>
                  </a:cubicBezTo>
                </a:path>
              </a:pathLst>
            </a:custGeom>
            <a:noFill/>
            <a:ln w="12700" cap="rnd">
              <a:solidFill>
                <a:srgbClr val="DC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48" name="Oval 16">
              <a:extLst>
                <a:ext uri="{FF2B5EF4-FFF2-40B4-BE49-F238E27FC236}">
                  <a16:creationId xmlns:a16="http://schemas.microsoft.com/office/drawing/2014/main" id="{7ECA7E0A-E19B-4215-928C-FC012F52F632}"/>
                </a:ext>
              </a:extLst>
            </p:cNvPr>
            <p:cNvSpPr/>
            <p:nvPr/>
          </p:nvSpPr>
          <p:spPr bwMode="auto">
            <a:xfrm>
              <a:off x="5305325" y="6018656"/>
              <a:ext cx="1612546" cy="181508"/>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 name="connsiteX0" fmla="*/ 457200 w 914400"/>
                <a:gd name="connsiteY0" fmla="*/ 0 h 914400"/>
                <a:gd name="connsiteX1" fmla="*/ 914400 w 914400"/>
                <a:gd name="connsiteY1" fmla="*/ 457200 h 914400"/>
                <a:gd name="connsiteX2" fmla="*/ 457200 w 914400"/>
                <a:gd name="connsiteY2" fmla="*/ 914400 h 914400"/>
                <a:gd name="connsiteX3" fmla="*/ 0 w 914400"/>
                <a:gd name="connsiteY3" fmla="*/ 457200 h 914400"/>
                <a:gd name="connsiteX4" fmla="*/ 548640 w 914400"/>
                <a:gd name="connsiteY4" fmla="*/ 91440 h 914400"/>
                <a:gd name="connsiteX0" fmla="*/ 457200 w 914400"/>
                <a:gd name="connsiteY0" fmla="*/ 0 h 914400"/>
                <a:gd name="connsiteX1" fmla="*/ 914400 w 914400"/>
                <a:gd name="connsiteY1" fmla="*/ 457200 h 914400"/>
                <a:gd name="connsiteX2" fmla="*/ 457200 w 914400"/>
                <a:gd name="connsiteY2" fmla="*/ 914400 h 914400"/>
                <a:gd name="connsiteX3" fmla="*/ 0 w 914400"/>
                <a:gd name="connsiteY3" fmla="*/ 457200 h 914400"/>
                <a:gd name="connsiteX0" fmla="*/ 914400 w 914400"/>
                <a:gd name="connsiteY0" fmla="*/ 0 h 457200"/>
                <a:gd name="connsiteX1" fmla="*/ 457200 w 914400"/>
                <a:gd name="connsiteY1" fmla="*/ 457200 h 457200"/>
                <a:gd name="connsiteX2" fmla="*/ 0 w 914400"/>
                <a:gd name="connsiteY2" fmla="*/ 0 h 457200"/>
              </a:gdLst>
              <a:ahLst/>
              <a:cxnLst>
                <a:cxn ang="0">
                  <a:pos x="connsiteX0" y="connsiteY0"/>
                </a:cxn>
                <a:cxn ang="0">
                  <a:pos x="connsiteX1" y="connsiteY1"/>
                </a:cxn>
                <a:cxn ang="0">
                  <a:pos x="connsiteX2" y="connsiteY2"/>
                </a:cxn>
              </a:cxnLst>
              <a:rect l="l" t="t" r="r" b="b"/>
              <a:pathLst>
                <a:path w="914400" h="457200">
                  <a:moveTo>
                    <a:pt x="914400" y="0"/>
                  </a:moveTo>
                  <a:cubicBezTo>
                    <a:pt x="914400" y="252505"/>
                    <a:pt x="709705" y="457200"/>
                    <a:pt x="457200" y="457200"/>
                  </a:cubicBezTo>
                  <a:cubicBezTo>
                    <a:pt x="204695" y="457200"/>
                    <a:pt x="0" y="252505"/>
                    <a:pt x="0" y="0"/>
                  </a:cubicBezTo>
                </a:path>
              </a:pathLst>
            </a:custGeom>
            <a:noFill/>
            <a:ln w="12700" cap="rnd">
              <a:solidFill>
                <a:srgbClr val="DC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nvGrpSpPr>
            <p:cNvPr id="20" name="Group 19">
              <a:extLst>
                <a:ext uri="{FF2B5EF4-FFF2-40B4-BE49-F238E27FC236}">
                  <a16:creationId xmlns:a16="http://schemas.microsoft.com/office/drawing/2014/main" id="{D083D208-9F38-4EA0-B829-0EFE1B9E92CD}"/>
                </a:ext>
              </a:extLst>
            </p:cNvPr>
            <p:cNvGrpSpPr/>
            <p:nvPr/>
          </p:nvGrpSpPr>
          <p:grpSpPr>
            <a:xfrm>
              <a:off x="5599326" y="5730431"/>
              <a:ext cx="993348" cy="359576"/>
              <a:chOff x="5617702" y="5730431"/>
              <a:chExt cx="993348" cy="359576"/>
            </a:xfrm>
          </p:grpSpPr>
          <p:sp>
            <p:nvSpPr>
              <p:cNvPr id="19" name="Chord 18">
                <a:extLst>
                  <a:ext uri="{FF2B5EF4-FFF2-40B4-BE49-F238E27FC236}">
                    <a16:creationId xmlns:a16="http://schemas.microsoft.com/office/drawing/2014/main" id="{51FDD07C-4559-4C2C-B4F7-42F87752ACA6}"/>
                  </a:ext>
                </a:extLst>
              </p:cNvPr>
              <p:cNvSpPr/>
              <p:nvPr/>
            </p:nvSpPr>
            <p:spPr bwMode="auto">
              <a:xfrm>
                <a:off x="5617702" y="5730431"/>
                <a:ext cx="359575" cy="359576"/>
              </a:xfrm>
              <a:prstGeom prst="chord">
                <a:avLst>
                  <a:gd name="adj1" fmla="val 21171708"/>
                  <a:gd name="adj2" fmla="val 13843067"/>
                </a:avLst>
              </a:prstGeom>
              <a:noFill/>
              <a:ln w="12700">
                <a:solidFill>
                  <a:srgbClr val="DC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1" name="Chord 50">
                <a:extLst>
                  <a:ext uri="{FF2B5EF4-FFF2-40B4-BE49-F238E27FC236}">
                    <a16:creationId xmlns:a16="http://schemas.microsoft.com/office/drawing/2014/main" id="{3619E238-E0CA-4BAA-A21A-D9F42C2E9D03}"/>
                  </a:ext>
                </a:extLst>
              </p:cNvPr>
              <p:cNvSpPr/>
              <p:nvPr/>
            </p:nvSpPr>
            <p:spPr bwMode="auto">
              <a:xfrm flipH="1">
                <a:off x="6251475" y="5730431"/>
                <a:ext cx="359575" cy="359576"/>
              </a:xfrm>
              <a:prstGeom prst="chord">
                <a:avLst>
                  <a:gd name="adj1" fmla="val 21171708"/>
                  <a:gd name="adj2" fmla="val 13843067"/>
                </a:avLst>
              </a:prstGeom>
              <a:noFill/>
              <a:ln w="12700">
                <a:solidFill>
                  <a:srgbClr val="DC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54" name="Group 53">
            <a:extLst>
              <a:ext uri="{FF2B5EF4-FFF2-40B4-BE49-F238E27FC236}">
                <a16:creationId xmlns:a16="http://schemas.microsoft.com/office/drawing/2014/main" id="{6F4ECCB5-36CD-4E4F-80E6-7C1114917709}"/>
              </a:ext>
            </a:extLst>
          </p:cNvPr>
          <p:cNvGrpSpPr/>
          <p:nvPr/>
        </p:nvGrpSpPr>
        <p:grpSpPr>
          <a:xfrm>
            <a:off x="7962829" y="3185643"/>
            <a:ext cx="598098" cy="508788"/>
            <a:chOff x="2107244" y="1575258"/>
            <a:chExt cx="310993" cy="264555"/>
          </a:xfrm>
        </p:grpSpPr>
        <p:grpSp>
          <p:nvGrpSpPr>
            <p:cNvPr id="55" name="Group 54">
              <a:extLst>
                <a:ext uri="{FF2B5EF4-FFF2-40B4-BE49-F238E27FC236}">
                  <a16:creationId xmlns:a16="http://schemas.microsoft.com/office/drawing/2014/main" id="{0BC94531-EC82-42DE-B7E6-24E430E64DBE}"/>
                </a:ext>
              </a:extLst>
            </p:cNvPr>
            <p:cNvGrpSpPr/>
            <p:nvPr/>
          </p:nvGrpSpPr>
          <p:grpSpPr>
            <a:xfrm>
              <a:off x="2107244" y="1575258"/>
              <a:ext cx="310993" cy="264555"/>
              <a:chOff x="2107244" y="1575258"/>
              <a:chExt cx="310993" cy="264555"/>
            </a:xfrm>
          </p:grpSpPr>
          <p:sp>
            <p:nvSpPr>
              <p:cNvPr id="63" name="Rectangle 9">
                <a:extLst>
                  <a:ext uri="{FF2B5EF4-FFF2-40B4-BE49-F238E27FC236}">
                    <a16:creationId xmlns:a16="http://schemas.microsoft.com/office/drawing/2014/main" id="{DFCA36E8-CD13-4BAD-AA52-A17851914F32}"/>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4" name="Line 10">
                <a:extLst>
                  <a:ext uri="{FF2B5EF4-FFF2-40B4-BE49-F238E27FC236}">
                    <a16:creationId xmlns:a16="http://schemas.microsoft.com/office/drawing/2014/main" id="{F4F38295-9385-4970-930F-29B50E331480}"/>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56" name="Group 55">
              <a:extLst>
                <a:ext uri="{FF2B5EF4-FFF2-40B4-BE49-F238E27FC236}">
                  <a16:creationId xmlns:a16="http://schemas.microsoft.com/office/drawing/2014/main" id="{941D145D-16E0-4920-B724-204B62622B8E}"/>
                </a:ext>
              </a:extLst>
            </p:cNvPr>
            <p:cNvGrpSpPr/>
            <p:nvPr/>
          </p:nvGrpSpPr>
          <p:grpSpPr>
            <a:xfrm>
              <a:off x="2287367" y="1599181"/>
              <a:ext cx="95690" cy="23923"/>
              <a:chOff x="2287367" y="1599181"/>
              <a:chExt cx="95690" cy="23923"/>
            </a:xfrm>
          </p:grpSpPr>
          <p:sp>
            <p:nvSpPr>
              <p:cNvPr id="60" name="Oval 11">
                <a:extLst>
                  <a:ext uri="{FF2B5EF4-FFF2-40B4-BE49-F238E27FC236}">
                    <a16:creationId xmlns:a16="http://schemas.microsoft.com/office/drawing/2014/main" id="{CF019045-0DBA-4AC5-A6E7-004C01B1197A}"/>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1" name="Oval 12">
                <a:extLst>
                  <a:ext uri="{FF2B5EF4-FFF2-40B4-BE49-F238E27FC236}">
                    <a16:creationId xmlns:a16="http://schemas.microsoft.com/office/drawing/2014/main" id="{1440A314-443F-4C29-9490-B258850C1C29}"/>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2" name="Oval 13">
                <a:extLst>
                  <a:ext uri="{FF2B5EF4-FFF2-40B4-BE49-F238E27FC236}">
                    <a16:creationId xmlns:a16="http://schemas.microsoft.com/office/drawing/2014/main" id="{168F3E3D-EBBB-42EE-A78F-A9C33C5501F4}"/>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57" name="Group 56">
              <a:extLst>
                <a:ext uri="{FF2B5EF4-FFF2-40B4-BE49-F238E27FC236}">
                  <a16:creationId xmlns:a16="http://schemas.microsoft.com/office/drawing/2014/main" id="{D8FB5D87-E70D-4628-B965-CBF56AE8EBD8}"/>
                </a:ext>
              </a:extLst>
            </p:cNvPr>
            <p:cNvGrpSpPr/>
            <p:nvPr/>
          </p:nvGrpSpPr>
          <p:grpSpPr>
            <a:xfrm>
              <a:off x="2202934" y="1701907"/>
              <a:ext cx="95690" cy="90061"/>
              <a:chOff x="2202934" y="1701907"/>
              <a:chExt cx="95690" cy="90061"/>
            </a:xfrm>
          </p:grpSpPr>
          <p:sp>
            <p:nvSpPr>
              <p:cNvPr id="58" name="Freeform 14">
                <a:extLst>
                  <a:ext uri="{FF2B5EF4-FFF2-40B4-BE49-F238E27FC236}">
                    <a16:creationId xmlns:a16="http://schemas.microsoft.com/office/drawing/2014/main" id="{E44FD751-A3E9-4450-97FC-7F7753D86581}"/>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59" name="Line 15">
                <a:extLst>
                  <a:ext uri="{FF2B5EF4-FFF2-40B4-BE49-F238E27FC236}">
                    <a16:creationId xmlns:a16="http://schemas.microsoft.com/office/drawing/2014/main" id="{AE380551-81D0-4951-8287-8FD50331AD9F}"/>
                  </a:ext>
                </a:extLst>
              </p:cNvPr>
              <p:cNvSpPr>
                <a:spLocks noChangeShapeType="1"/>
              </p:cNvSpPr>
              <p:nvPr/>
            </p:nvSpPr>
            <p:spPr bwMode="auto">
              <a:xfrm>
                <a:off x="2253117" y="1755381"/>
                <a:ext cx="0" cy="3658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sp>
        <p:nvSpPr>
          <p:cNvPr id="65" name="Cylinder 513">
            <a:extLst>
              <a:ext uri="{FF2B5EF4-FFF2-40B4-BE49-F238E27FC236}">
                <a16:creationId xmlns:a16="http://schemas.microsoft.com/office/drawing/2014/main" id="{85E24279-544B-48BA-8D72-5CE1A83FD406}"/>
              </a:ext>
            </a:extLst>
          </p:cNvPr>
          <p:cNvSpPr/>
          <p:nvPr/>
        </p:nvSpPr>
        <p:spPr bwMode="auto">
          <a:xfrm>
            <a:off x="9369670" y="3057898"/>
            <a:ext cx="484514" cy="63653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SQL</a:t>
            </a:r>
          </a:p>
        </p:txBody>
      </p:sp>
      <p:cxnSp>
        <p:nvCxnSpPr>
          <p:cNvPr id="24" name="Connector: Elbow 23">
            <a:extLst>
              <a:ext uri="{FF2B5EF4-FFF2-40B4-BE49-F238E27FC236}">
                <a16:creationId xmlns:a16="http://schemas.microsoft.com/office/drawing/2014/main" id="{217FDB3B-D47F-4799-9F1C-5356384274CE}"/>
              </a:ext>
            </a:extLst>
          </p:cNvPr>
          <p:cNvCxnSpPr>
            <a:cxnSpLocks/>
          </p:cNvCxnSpPr>
          <p:nvPr/>
        </p:nvCxnSpPr>
        <p:spPr>
          <a:xfrm>
            <a:off x="6639274" y="2314058"/>
            <a:ext cx="12700" cy="1487679"/>
          </a:xfrm>
          <a:prstGeom prst="bentConnector3">
            <a:avLst>
              <a:gd name="adj1" fmla="val 1800000"/>
            </a:avLst>
          </a:prstGeom>
          <a:ln w="12700">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362C03-BAAD-471B-8F4C-6BCB62494F00}"/>
              </a:ext>
            </a:extLst>
          </p:cNvPr>
          <p:cNvCxnSpPr/>
          <p:nvPr/>
        </p:nvCxnSpPr>
        <p:spPr>
          <a:xfrm>
            <a:off x="6867274" y="3495977"/>
            <a:ext cx="977702" cy="0"/>
          </a:xfrm>
          <a:prstGeom prst="straightConnector1">
            <a:avLst/>
          </a:prstGeom>
          <a:ln w="12700">
            <a:solidFill>
              <a:srgbClr val="DC3C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Freeform 5">
            <a:extLst>
              <a:ext uri="{FF2B5EF4-FFF2-40B4-BE49-F238E27FC236}">
                <a16:creationId xmlns:a16="http://schemas.microsoft.com/office/drawing/2014/main" id="{99ACEFA4-0773-43D2-910F-3A9A8CB702B5}"/>
              </a:ext>
            </a:extLst>
          </p:cNvPr>
          <p:cNvSpPr>
            <a:spLocks noChangeAspect="1" noEditPoints="1"/>
          </p:cNvSpPr>
          <p:nvPr/>
        </p:nvSpPr>
        <p:spPr bwMode="auto">
          <a:xfrm>
            <a:off x="10731484" y="2514721"/>
            <a:ext cx="430958" cy="422723"/>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cxnSp>
        <p:nvCxnSpPr>
          <p:cNvPr id="49" name="Straight Arrow Connector 48">
            <a:extLst>
              <a:ext uri="{FF2B5EF4-FFF2-40B4-BE49-F238E27FC236}">
                <a16:creationId xmlns:a16="http://schemas.microsoft.com/office/drawing/2014/main" id="{B3859E81-BBCC-424F-A15D-4366592C6C11}"/>
              </a:ext>
            </a:extLst>
          </p:cNvPr>
          <p:cNvCxnSpPr>
            <a:cxnSpLocks/>
            <a:stCxn id="170" idx="2"/>
          </p:cNvCxnSpPr>
          <p:nvPr/>
        </p:nvCxnSpPr>
        <p:spPr>
          <a:xfrm>
            <a:off x="10977295" y="3297595"/>
            <a:ext cx="0" cy="114276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Freeform 18">
            <a:extLst>
              <a:ext uri="{FF2B5EF4-FFF2-40B4-BE49-F238E27FC236}">
                <a16:creationId xmlns:a16="http://schemas.microsoft.com/office/drawing/2014/main" id="{E03D16CB-4FB6-43C7-8923-ED08B0A38AB4}"/>
              </a:ext>
            </a:extLst>
          </p:cNvPr>
          <p:cNvSpPr>
            <a:spLocks noChangeArrowheads="1"/>
          </p:cNvSpPr>
          <p:nvPr/>
        </p:nvSpPr>
        <p:spPr bwMode="auto">
          <a:xfrm>
            <a:off x="10170496" y="4594172"/>
            <a:ext cx="1607582" cy="1098454"/>
          </a:xfrm>
          <a:prstGeom prst="roundRect">
            <a:avLst>
              <a:gd name="adj" fmla="val 7988"/>
            </a:avLst>
          </a:pr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2" name="Line 19">
            <a:extLst>
              <a:ext uri="{FF2B5EF4-FFF2-40B4-BE49-F238E27FC236}">
                <a16:creationId xmlns:a16="http://schemas.microsoft.com/office/drawing/2014/main" id="{02ACD804-BC1B-445D-8592-52B316A6D739}"/>
              </a:ext>
            </a:extLst>
          </p:cNvPr>
          <p:cNvSpPr>
            <a:spLocks noChangeShapeType="1"/>
          </p:cNvSpPr>
          <p:nvPr/>
        </p:nvSpPr>
        <p:spPr bwMode="auto">
          <a:xfrm>
            <a:off x="10603196" y="5859404"/>
            <a:ext cx="742182" cy="0"/>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3" name="Line 20">
            <a:extLst>
              <a:ext uri="{FF2B5EF4-FFF2-40B4-BE49-F238E27FC236}">
                <a16:creationId xmlns:a16="http://schemas.microsoft.com/office/drawing/2014/main" id="{2B7D7091-4877-431A-B68D-EEB2EC24E77F}"/>
              </a:ext>
            </a:extLst>
          </p:cNvPr>
          <p:cNvSpPr>
            <a:spLocks noChangeShapeType="1"/>
          </p:cNvSpPr>
          <p:nvPr/>
        </p:nvSpPr>
        <p:spPr bwMode="auto">
          <a:xfrm>
            <a:off x="10974289" y="5704113"/>
            <a:ext cx="0" cy="155291"/>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4" name="Freeform 21">
            <a:extLst>
              <a:ext uri="{FF2B5EF4-FFF2-40B4-BE49-F238E27FC236}">
                <a16:creationId xmlns:a16="http://schemas.microsoft.com/office/drawing/2014/main" id="{C8B900FB-0DA2-41FA-8ED0-191FC9758959}"/>
              </a:ext>
            </a:extLst>
          </p:cNvPr>
          <p:cNvSpPr>
            <a:spLocks noChangeArrowheads="1"/>
          </p:cNvSpPr>
          <p:nvPr/>
        </p:nvSpPr>
        <p:spPr bwMode="auto">
          <a:xfrm>
            <a:off x="10947691" y="5566745"/>
            <a:ext cx="53192" cy="53192"/>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5" name="Line 22">
            <a:extLst>
              <a:ext uri="{FF2B5EF4-FFF2-40B4-BE49-F238E27FC236}">
                <a16:creationId xmlns:a16="http://schemas.microsoft.com/office/drawing/2014/main" id="{E2790919-03C5-4B44-A088-7E41622B7328}"/>
              </a:ext>
            </a:extLst>
          </p:cNvPr>
          <p:cNvSpPr>
            <a:spLocks noChangeShapeType="1"/>
          </p:cNvSpPr>
          <p:nvPr/>
        </p:nvSpPr>
        <p:spPr bwMode="auto">
          <a:xfrm>
            <a:off x="10170496" y="5497317"/>
            <a:ext cx="1607582" cy="0"/>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nvGrpSpPr>
          <p:cNvPr id="94" name="Group 93">
            <a:extLst>
              <a:ext uri="{FF2B5EF4-FFF2-40B4-BE49-F238E27FC236}">
                <a16:creationId xmlns:a16="http://schemas.microsoft.com/office/drawing/2014/main" id="{C273D6AC-2C31-4C9D-B0EB-4ED89123AE5C}"/>
              </a:ext>
            </a:extLst>
          </p:cNvPr>
          <p:cNvGrpSpPr/>
          <p:nvPr/>
        </p:nvGrpSpPr>
        <p:grpSpPr>
          <a:xfrm>
            <a:off x="10755659" y="4722453"/>
            <a:ext cx="437256" cy="397532"/>
            <a:chOff x="4530976" y="2990126"/>
            <a:chExt cx="231285" cy="210274"/>
          </a:xfrm>
        </p:grpSpPr>
        <p:sp>
          <p:nvSpPr>
            <p:cNvPr id="95" name="Freeform 5">
              <a:extLst>
                <a:ext uri="{FF2B5EF4-FFF2-40B4-BE49-F238E27FC236}">
                  <a16:creationId xmlns:a16="http://schemas.microsoft.com/office/drawing/2014/main" id="{1CD80EE6-8C4C-4367-A115-C046D26A39A7}"/>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96" name="Group 95">
              <a:extLst>
                <a:ext uri="{FF2B5EF4-FFF2-40B4-BE49-F238E27FC236}">
                  <a16:creationId xmlns:a16="http://schemas.microsoft.com/office/drawing/2014/main" id="{EE0A0A1B-FB43-43BA-8F0A-3E06CF468AD0}"/>
                </a:ext>
              </a:extLst>
            </p:cNvPr>
            <p:cNvGrpSpPr/>
            <p:nvPr/>
          </p:nvGrpSpPr>
          <p:grpSpPr>
            <a:xfrm>
              <a:off x="4646619" y="3052306"/>
              <a:ext cx="0" cy="122254"/>
              <a:chOff x="4791447" y="2616042"/>
              <a:chExt cx="0" cy="1427764"/>
            </a:xfrm>
          </p:grpSpPr>
          <p:cxnSp>
            <p:nvCxnSpPr>
              <p:cNvPr id="97" name="Straight Connector 96">
                <a:extLst>
                  <a:ext uri="{FF2B5EF4-FFF2-40B4-BE49-F238E27FC236}">
                    <a16:creationId xmlns:a16="http://schemas.microsoft.com/office/drawing/2014/main" id="{6F80A7E6-52E9-4BA0-9AFA-FFAF75EEFB40}"/>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EB302A0-519E-45BC-A2B3-7BB1D460B90E}"/>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170207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8235103" y="1371357"/>
            <a:ext cx="3749040" cy="475488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Explore </a:t>
            </a:r>
          </a:p>
          <a:p>
            <a:pPr marL="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endParaRPr>
          </a:p>
        </p:txBody>
      </p:sp>
      <p:sp>
        <p:nvSpPr>
          <p:cNvPr id="24" name="Rectangle 23"/>
          <p:cNvSpPr/>
          <p:nvPr/>
        </p:nvSpPr>
        <p:spPr bwMode="auto">
          <a:xfrm>
            <a:off x="455995" y="1371357"/>
            <a:ext cx="3749040" cy="475488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Set up</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endParaRPr>
          </a:p>
        </p:txBody>
      </p:sp>
      <p:sp>
        <p:nvSpPr>
          <p:cNvPr id="25" name="Rectangle 24"/>
          <p:cNvSpPr/>
          <p:nvPr/>
        </p:nvSpPr>
        <p:spPr bwMode="auto">
          <a:xfrm>
            <a:off x="4345549" y="1371357"/>
            <a:ext cx="3749040" cy="475488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Alert </a:t>
            </a:r>
            <a:endParaRPr kumimoji="0" lang="en-US" sz="1800" b="0" i="0" u="none" strike="noStrike" kern="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endParaRP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41989" y="1960417"/>
            <a:ext cx="1917442" cy="3899582"/>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53242" y="1960417"/>
            <a:ext cx="2746819" cy="3899582"/>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98723" y="4714818"/>
            <a:ext cx="371019" cy="331511"/>
          </a:xfrm>
          <a:prstGeom prst="rect">
            <a:avLst/>
          </a:prstGeom>
        </p:spPr>
      </p:pic>
      <p:pic>
        <p:nvPicPr>
          <p:cNvPr id="10"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64113" y="1960417"/>
            <a:ext cx="2760075" cy="3204753"/>
          </a:xfrm>
          <a:prstGeom prst="rect">
            <a:avLst/>
          </a:prstGeom>
        </p:spPr>
      </p:pic>
      <p:pic>
        <p:nvPicPr>
          <p:cNvPr id="4" name="Picture 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22873" y="4332869"/>
            <a:ext cx="2362622" cy="1637092"/>
          </a:xfrm>
          <a:prstGeom prst="rect">
            <a:avLst/>
          </a:prstGeom>
        </p:spPr>
      </p:pic>
      <p:sp>
        <p:nvSpPr>
          <p:cNvPr id="5" name="Title 4">
            <a:extLst>
              <a:ext uri="{FF2B5EF4-FFF2-40B4-BE49-F238E27FC236}">
                <a16:creationId xmlns:a16="http://schemas.microsoft.com/office/drawing/2014/main" id="{C373CC96-A69F-46DA-9FCB-956179EAAA28}"/>
              </a:ext>
            </a:extLst>
          </p:cNvPr>
          <p:cNvSpPr>
            <a:spLocks noGrp="1"/>
          </p:cNvSpPr>
          <p:nvPr>
            <p:ph type="title"/>
          </p:nvPr>
        </p:nvSpPr>
        <p:spPr>
          <a:xfrm>
            <a:off x="455995" y="620428"/>
            <a:ext cx="11306469" cy="403137"/>
          </a:xfrm>
        </p:spPr>
        <p:txBody>
          <a:bodyPr/>
          <a:lstStyle/>
          <a:p>
            <a:r>
              <a:rPr lang="en-US"/>
              <a:t>How threat detection works</a:t>
            </a:r>
          </a:p>
        </p:txBody>
      </p:sp>
    </p:spTree>
    <p:extLst>
      <p:ext uri="{BB962C8B-B14F-4D97-AF65-F5344CB8AC3E}">
        <p14:creationId xmlns:p14="http://schemas.microsoft.com/office/powerpoint/2010/main" val="47870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500"/>
                            </p:stCondLst>
                            <p:childTnLst>
                              <p:par>
                                <p:cTn id="20" presetID="10" presetClass="entr" presetSubtype="0" fill="hold" nodeType="afterEffect">
                                  <p:stCondLst>
                                    <p:cond delay="25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141795" y="3034193"/>
            <a:ext cx="3783286" cy="1494749"/>
          </a:xfrm>
          <a:prstGeom prst="rect">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37160" tIns="73152" rIns="731520" bIns="73152" numCol="1" spcCol="0" rtlCol="0" fromWordArt="0" anchor="t" anchorCtr="0" forceAA="0" compatLnSpc="1">
            <a:prstTxWarp prst="textNoShape">
              <a:avLst/>
            </a:prstTxWarp>
            <a:noAutofit/>
          </a:bodyPr>
          <a:lstStyle/>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Regulatory compliance</a:t>
            </a:r>
          </a:p>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Leverage ISO/IEC 27001/27002,</a:t>
            </a:r>
            <a:br>
              <a:rPr kumimoji="0" lang="en-US" sz="1400" b="0" i="0" u="none" strike="noStrike" kern="1200" cap="none" spc="0" normalizeH="0" baseline="0" noProof="0">
                <a:ln>
                  <a:noFill/>
                </a:ln>
                <a:solidFill>
                  <a:srgbClr val="000000"/>
                </a:solidFill>
                <a:effectLst/>
                <a:uLnTx/>
                <a:uFillTx/>
                <a:latin typeface="Segoe UI"/>
                <a:ea typeface="+mn-ea"/>
                <a:cs typeface="+mn-cs"/>
              </a:rPr>
            </a:br>
            <a:r>
              <a:rPr kumimoji="0" lang="en-US" sz="1400" b="0" i="0" u="none" strike="noStrike" kern="1200" cap="none" spc="0" normalizeH="0" baseline="0" noProof="0">
                <a:ln>
                  <a:noFill/>
                </a:ln>
                <a:solidFill>
                  <a:srgbClr val="000000"/>
                </a:solidFill>
                <a:effectLst/>
                <a:uLnTx/>
                <a:uFillTx/>
                <a:latin typeface="Segoe UI"/>
                <a:ea typeface="+mn-ea"/>
                <a:cs typeface="+mn-cs"/>
              </a:rPr>
              <a:t>Fed RAMP/FISMA, SOC, HIPPA,</a:t>
            </a:r>
            <a:br>
              <a:rPr kumimoji="0" lang="en-US" sz="1400" b="0" i="0" u="none" strike="noStrike" kern="1200" cap="none" spc="0" normalizeH="0" baseline="0" noProof="0">
                <a:ln>
                  <a:noFill/>
                </a:ln>
                <a:solidFill>
                  <a:srgbClr val="000000"/>
                </a:solidFill>
                <a:effectLst/>
                <a:uLnTx/>
                <a:uFillTx/>
                <a:latin typeface="Segoe UI"/>
                <a:ea typeface="+mn-ea"/>
                <a:cs typeface="+mn-cs"/>
              </a:rPr>
            </a:br>
            <a:r>
              <a:rPr kumimoji="0" lang="en-US" sz="1400" b="0" i="0" u="none" strike="noStrike" kern="1200" cap="none" spc="0" normalizeH="0" baseline="0" noProof="0">
                <a:ln>
                  <a:noFill/>
                </a:ln>
                <a:solidFill>
                  <a:srgbClr val="000000"/>
                </a:solidFill>
                <a:effectLst/>
                <a:uLnTx/>
                <a:uFillTx/>
                <a:latin typeface="Segoe UI"/>
                <a:ea typeface="+mn-ea"/>
                <a:cs typeface="+mn-cs"/>
              </a:rPr>
              <a:t>and PCI DSS compliance</a:t>
            </a:r>
          </a:p>
        </p:txBody>
      </p:sp>
      <p:sp>
        <p:nvSpPr>
          <p:cNvPr id="14" name="Rectangle 13"/>
          <p:cNvSpPr/>
          <p:nvPr/>
        </p:nvSpPr>
        <p:spPr>
          <a:xfrm>
            <a:off x="269240" y="1336395"/>
            <a:ext cx="3764663" cy="1494517"/>
          </a:xfrm>
          <a:prstGeom prst="rect">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37160" tIns="73152" rIns="731520" bIns="73152" numCol="1" spcCol="0" rtlCol="0" fromWordArt="0" anchor="t" anchorCtr="0" forceAA="0" compatLnSpc="1">
            <a:prstTxWarp prst="textNoShape">
              <a:avLst/>
            </a:prstTxWarp>
            <a:noAutofit/>
          </a:bodyPr>
          <a:lstStyle/>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Azure Active Directory</a:t>
            </a:r>
          </a:p>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Centrally manage and control identity and user access </a:t>
            </a:r>
          </a:p>
        </p:txBody>
      </p:sp>
      <p:sp>
        <p:nvSpPr>
          <p:cNvPr id="18" name="Rectangle 17"/>
          <p:cNvSpPr/>
          <p:nvPr/>
        </p:nvSpPr>
        <p:spPr>
          <a:xfrm>
            <a:off x="4205517" y="3026308"/>
            <a:ext cx="3764664" cy="1494749"/>
          </a:xfrm>
          <a:prstGeom prst="rect">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37160" tIns="73152" rIns="731520" bIns="73152" numCol="1" spcCol="0" rtlCol="0" fromWordArt="0" anchor="t" anchorCtr="0" forceAA="0" compatLnSpc="1">
            <a:prstTxWarp prst="textNoShape">
              <a:avLst/>
            </a:prstTxWarp>
            <a:noAutofit/>
          </a:bodyPr>
          <a:lstStyle/>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Auditing and threat detection</a:t>
            </a:r>
          </a:p>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Get notified of potential threats</a:t>
            </a:r>
            <a:br>
              <a:rPr kumimoji="0" lang="en-US" sz="1400" b="0" i="0" u="none" strike="noStrike" kern="1200" cap="none" spc="0" normalizeH="0" baseline="0" noProof="0">
                <a:ln>
                  <a:noFill/>
                </a:ln>
                <a:solidFill>
                  <a:srgbClr val="000000"/>
                </a:solidFill>
                <a:effectLst/>
                <a:uLnTx/>
                <a:uFillTx/>
                <a:latin typeface="Segoe UI"/>
                <a:ea typeface="+mn-ea"/>
                <a:cs typeface="+mn-cs"/>
              </a:rPr>
            </a:br>
            <a:r>
              <a:rPr kumimoji="0" lang="en-US" sz="1400" b="0" i="0" u="none" strike="noStrike" kern="1200" cap="none" spc="0" normalizeH="0" baseline="0" noProof="0">
                <a:ln>
                  <a:noFill/>
                </a:ln>
                <a:solidFill>
                  <a:srgbClr val="000000"/>
                </a:solidFill>
                <a:effectLst/>
                <a:uLnTx/>
                <a:uFillTx/>
                <a:latin typeface="Segoe UI"/>
                <a:ea typeface="+mn-ea"/>
                <a:cs typeface="+mn-cs"/>
              </a:rPr>
              <a:t>with auditing tools and</a:t>
            </a:r>
            <a:br>
              <a:rPr kumimoji="0" lang="en-US" sz="1400" b="0" i="0" u="none" strike="noStrike" kern="1200" cap="none" spc="0" normalizeH="0" baseline="0" noProof="0">
                <a:ln>
                  <a:noFill/>
                </a:ln>
                <a:solidFill>
                  <a:srgbClr val="000000"/>
                </a:solidFill>
                <a:effectLst/>
                <a:uLnTx/>
                <a:uFillTx/>
                <a:latin typeface="Segoe UI"/>
                <a:ea typeface="+mn-ea"/>
                <a:cs typeface="+mn-cs"/>
              </a:rPr>
            </a:br>
            <a:r>
              <a:rPr kumimoji="0" lang="en-US" sz="1400" b="0" i="0" u="none" strike="noStrike" kern="1200" cap="none" spc="0" normalizeH="0" baseline="0" noProof="0">
                <a:ln>
                  <a:noFill/>
                </a:ln>
                <a:solidFill>
                  <a:srgbClr val="000000"/>
                </a:solidFill>
                <a:effectLst/>
                <a:uLnTx/>
                <a:uFillTx/>
                <a:latin typeface="Segoe UI"/>
                <a:ea typeface="+mn-ea"/>
                <a:cs typeface="+mn-cs"/>
              </a:rPr>
              <a:t>anomalous activity alerting</a:t>
            </a:r>
          </a:p>
        </p:txBody>
      </p:sp>
      <p:sp>
        <p:nvSpPr>
          <p:cNvPr id="16" name="Rectangle 15"/>
          <p:cNvSpPr/>
          <p:nvPr/>
        </p:nvSpPr>
        <p:spPr>
          <a:xfrm>
            <a:off x="8137533" y="1336216"/>
            <a:ext cx="3787548" cy="1494517"/>
          </a:xfrm>
          <a:prstGeom prst="rect">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37160" tIns="73152" rIns="731520" bIns="73152" numCol="1" spcCol="0" rtlCol="0" fromWordArt="0" anchor="t" anchorCtr="0" forceAA="0" compatLnSpc="1">
            <a:prstTxWarp prst="textNoShape">
              <a:avLst/>
            </a:prstTxWarp>
            <a:noAutofit/>
          </a:bodyPr>
          <a:lstStyle/>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Data protection</a:t>
            </a:r>
          </a:p>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Protect data at rest,</a:t>
            </a:r>
            <a:br>
              <a:rPr kumimoji="0" lang="en-US" sz="1400" b="0" i="0" u="none" strike="noStrike" kern="1200" cap="none" spc="0" normalizeH="0" baseline="0" noProof="0">
                <a:ln>
                  <a:noFill/>
                </a:ln>
                <a:solidFill>
                  <a:srgbClr val="000000"/>
                </a:solidFill>
                <a:effectLst/>
                <a:uLnTx/>
                <a:uFillTx/>
                <a:latin typeface="Segoe UI"/>
                <a:ea typeface="+mn-ea"/>
                <a:cs typeface="+mn-cs"/>
              </a:rPr>
            </a:br>
            <a:r>
              <a:rPr kumimoji="0" lang="en-US" sz="1400" b="0" i="0" u="none" strike="noStrike" kern="1200" cap="none" spc="0" normalizeH="0" baseline="0" noProof="0">
                <a:ln>
                  <a:noFill/>
                </a:ln>
                <a:solidFill>
                  <a:srgbClr val="000000"/>
                </a:solidFill>
                <a:effectLst/>
                <a:uLnTx/>
                <a:uFillTx/>
                <a:latin typeface="Segoe UI"/>
                <a:ea typeface="+mn-ea"/>
                <a:cs typeface="+mn-cs"/>
              </a:rPr>
              <a:t>in motion, or in use</a:t>
            </a:r>
          </a:p>
        </p:txBody>
      </p:sp>
      <p:sp>
        <p:nvSpPr>
          <p:cNvPr id="17" name="Rectangle 16"/>
          <p:cNvSpPr/>
          <p:nvPr/>
        </p:nvSpPr>
        <p:spPr>
          <a:xfrm>
            <a:off x="269240" y="3024179"/>
            <a:ext cx="3764664" cy="1494517"/>
          </a:xfrm>
          <a:prstGeom prst="rect">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37160" tIns="73152" rIns="731520" bIns="73152" numCol="1" spcCol="0" rtlCol="0" fromWordArt="0" anchor="t" anchorCtr="0" forceAA="0" compatLnSpc="1">
            <a:prstTxWarp prst="textNoShape">
              <a:avLst/>
            </a:prstTxWarp>
            <a:noAutofit/>
          </a:bodyPr>
          <a:lstStyle/>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Row-Level Security</a:t>
            </a:r>
          </a:p>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Control which users can access specific row-level data </a:t>
            </a:r>
          </a:p>
        </p:txBody>
      </p:sp>
      <p:sp>
        <p:nvSpPr>
          <p:cNvPr id="15" name="Rectangle 14"/>
          <p:cNvSpPr/>
          <p:nvPr/>
        </p:nvSpPr>
        <p:spPr>
          <a:xfrm>
            <a:off x="4205519" y="1336217"/>
            <a:ext cx="3764664" cy="1494749"/>
          </a:xfrm>
          <a:prstGeom prst="rect">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37160" tIns="73152" rIns="731520" bIns="73152" numCol="1" spcCol="0" rtlCol="0" fromWordArt="0" anchor="t" anchorCtr="0" forceAA="0" compatLnSpc="1">
            <a:prstTxWarp prst="textNoShape">
              <a:avLst/>
            </a:prstTxWarp>
            <a:noAutofit/>
          </a:bodyPr>
          <a:lstStyle/>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Encryption</a:t>
            </a:r>
          </a:p>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Encrypt a database, associated backups, and log files at rest—without changing your app</a:t>
            </a:r>
          </a:p>
        </p:txBody>
      </p:sp>
      <p:sp>
        <p:nvSpPr>
          <p:cNvPr id="49" name="Title 1"/>
          <p:cNvSpPr>
            <a:spLocks noGrp="1"/>
          </p:cNvSpPr>
          <p:nvPr>
            <p:ph type="title"/>
          </p:nvPr>
        </p:nvSpPr>
        <p:spPr/>
        <p:txBody>
          <a:bodyPr/>
          <a:lstStyle/>
          <a:p>
            <a:r>
              <a:rPr lang="en-US"/>
              <a:t>Layers of protection</a:t>
            </a:r>
          </a:p>
        </p:txBody>
      </p:sp>
      <p:sp>
        <p:nvSpPr>
          <p:cNvPr id="63" name="Fingerprint_E928">
            <a:extLst>
              <a:ext uri="{FF2B5EF4-FFF2-40B4-BE49-F238E27FC236}">
                <a16:creationId xmlns:a16="http://schemas.microsoft.com/office/drawing/2014/main" id="{B95C8BD2-C628-4F81-B57D-3F1747A7C4F0}"/>
              </a:ext>
            </a:extLst>
          </p:cNvPr>
          <p:cNvSpPr>
            <a:spLocks noChangeAspect="1" noEditPoints="1"/>
          </p:cNvSpPr>
          <p:nvPr/>
        </p:nvSpPr>
        <p:spPr bwMode="auto">
          <a:xfrm>
            <a:off x="7222141" y="1887496"/>
            <a:ext cx="408817" cy="549783"/>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panose="020B0502040204020203" pitchFamily="34" charset="0"/>
              <a:ea typeface="+mn-ea"/>
              <a:cs typeface="+mn-cs"/>
            </a:endParaRPr>
          </a:p>
        </p:txBody>
      </p:sp>
      <p:sp>
        <p:nvSpPr>
          <p:cNvPr id="64" name="Freeform 271">
            <a:extLst>
              <a:ext uri="{FF2B5EF4-FFF2-40B4-BE49-F238E27FC236}">
                <a16:creationId xmlns:a16="http://schemas.microsoft.com/office/drawing/2014/main" id="{06EA878F-2AEA-4E92-99FA-F503B5E620DC}"/>
              </a:ext>
            </a:extLst>
          </p:cNvPr>
          <p:cNvSpPr>
            <a:spLocks noChangeAspect="1"/>
          </p:cNvSpPr>
          <p:nvPr/>
        </p:nvSpPr>
        <p:spPr bwMode="black">
          <a:xfrm>
            <a:off x="3297934" y="3483127"/>
            <a:ext cx="480305" cy="541086"/>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763275 w 1342613"/>
              <a:gd name="connsiteY5" fmla="*/ 796673 h 1524532"/>
              <a:gd name="connsiteX6" fmla="*/ 803729 w 1342613"/>
              <a:gd name="connsiteY6" fmla="*/ 769397 h 1524532"/>
              <a:gd name="connsiteX7" fmla="*/ 858309 w 1342613"/>
              <a:gd name="connsiteY7" fmla="*/ 637630 h 1524532"/>
              <a:gd name="connsiteX8" fmla="*/ 671962 w 1342613"/>
              <a:gd name="connsiteY8" fmla="*/ 451283 h 1524532"/>
              <a:gd name="connsiteX9" fmla="*/ 665941 w 1342613"/>
              <a:gd name="connsiteY9" fmla="*/ 0 h 1524532"/>
              <a:gd name="connsiteX10" fmla="*/ 677983 w 1342613"/>
              <a:gd name="connsiteY10" fmla="*/ 12004 h 1524532"/>
              <a:gd name="connsiteX11" fmla="*/ 1015160 w 1342613"/>
              <a:gd name="connsiteY11" fmla="*/ 156055 h 1524532"/>
              <a:gd name="connsiteX12" fmla="*/ 1292127 w 1342613"/>
              <a:gd name="connsiteY12" fmla="*/ 84029 h 1524532"/>
              <a:gd name="connsiteX13" fmla="*/ 665941 w 1342613"/>
              <a:gd name="connsiteY13" fmla="*/ 1524532 h 1524532"/>
              <a:gd name="connsiteX14" fmla="*/ 51797 w 1342613"/>
              <a:gd name="connsiteY14" fmla="*/ 84029 h 1524532"/>
              <a:gd name="connsiteX15" fmla="*/ 328763 w 1342613"/>
              <a:gd name="connsiteY15" fmla="*/ 156055 h 1524532"/>
              <a:gd name="connsiteX16" fmla="*/ 665941 w 1342613"/>
              <a:gd name="connsiteY16" fmla="*/ 12004 h 1524532"/>
              <a:gd name="connsiteX17" fmla="*/ 665941 w 1342613"/>
              <a:gd name="connsiteY17"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763275 w 1342613"/>
              <a:gd name="connsiteY4" fmla="*/ 796673 h 1524532"/>
              <a:gd name="connsiteX5" fmla="*/ 803729 w 1342613"/>
              <a:gd name="connsiteY5" fmla="*/ 769397 h 1524532"/>
              <a:gd name="connsiteX6" fmla="*/ 858309 w 1342613"/>
              <a:gd name="connsiteY6" fmla="*/ 637630 h 1524532"/>
              <a:gd name="connsiteX7" fmla="*/ 671962 w 1342613"/>
              <a:gd name="connsiteY7" fmla="*/ 451283 h 1524532"/>
              <a:gd name="connsiteX8" fmla="*/ 665941 w 1342613"/>
              <a:gd name="connsiteY8" fmla="*/ 0 h 1524532"/>
              <a:gd name="connsiteX9" fmla="*/ 677983 w 1342613"/>
              <a:gd name="connsiteY9" fmla="*/ 12004 h 1524532"/>
              <a:gd name="connsiteX10" fmla="*/ 1015160 w 1342613"/>
              <a:gd name="connsiteY10" fmla="*/ 156055 h 1524532"/>
              <a:gd name="connsiteX11" fmla="*/ 1292127 w 1342613"/>
              <a:gd name="connsiteY11" fmla="*/ 84029 h 1524532"/>
              <a:gd name="connsiteX12" fmla="*/ 665941 w 1342613"/>
              <a:gd name="connsiteY12" fmla="*/ 1524532 h 1524532"/>
              <a:gd name="connsiteX13" fmla="*/ 51797 w 1342613"/>
              <a:gd name="connsiteY13" fmla="*/ 84029 h 1524532"/>
              <a:gd name="connsiteX14" fmla="*/ 328763 w 1342613"/>
              <a:gd name="connsiteY14" fmla="*/ 156055 h 1524532"/>
              <a:gd name="connsiteX15" fmla="*/ 665941 w 1342613"/>
              <a:gd name="connsiteY15" fmla="*/ 12004 h 1524532"/>
              <a:gd name="connsiteX16" fmla="*/ 665941 w 1342613"/>
              <a:gd name="connsiteY16"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763275 w 1342613"/>
              <a:gd name="connsiteY3" fmla="*/ 796673 h 1524532"/>
              <a:gd name="connsiteX4" fmla="*/ 803729 w 1342613"/>
              <a:gd name="connsiteY4" fmla="*/ 769397 h 1524532"/>
              <a:gd name="connsiteX5" fmla="*/ 858309 w 1342613"/>
              <a:gd name="connsiteY5" fmla="*/ 637630 h 1524532"/>
              <a:gd name="connsiteX6" fmla="*/ 671962 w 1342613"/>
              <a:gd name="connsiteY6" fmla="*/ 451283 h 1524532"/>
              <a:gd name="connsiteX7" fmla="*/ 665941 w 1342613"/>
              <a:gd name="connsiteY7" fmla="*/ 0 h 1524532"/>
              <a:gd name="connsiteX8" fmla="*/ 677983 w 1342613"/>
              <a:gd name="connsiteY8" fmla="*/ 12004 h 1524532"/>
              <a:gd name="connsiteX9" fmla="*/ 1015160 w 1342613"/>
              <a:gd name="connsiteY9" fmla="*/ 156055 h 1524532"/>
              <a:gd name="connsiteX10" fmla="*/ 1292127 w 1342613"/>
              <a:gd name="connsiteY10" fmla="*/ 84029 h 1524532"/>
              <a:gd name="connsiteX11" fmla="*/ 665941 w 1342613"/>
              <a:gd name="connsiteY11" fmla="*/ 1524532 h 1524532"/>
              <a:gd name="connsiteX12" fmla="*/ 51797 w 1342613"/>
              <a:gd name="connsiteY12" fmla="*/ 84029 h 1524532"/>
              <a:gd name="connsiteX13" fmla="*/ 328763 w 1342613"/>
              <a:gd name="connsiteY13" fmla="*/ 156055 h 1524532"/>
              <a:gd name="connsiteX14" fmla="*/ 665941 w 1342613"/>
              <a:gd name="connsiteY14" fmla="*/ 12004 h 1524532"/>
              <a:gd name="connsiteX15" fmla="*/ 665941 w 1342613"/>
              <a:gd name="connsiteY15" fmla="*/ 0 h 1524532"/>
              <a:gd name="connsiteX0" fmla="*/ 671962 w 1342613"/>
              <a:gd name="connsiteY0" fmla="*/ 451283 h 1524532"/>
              <a:gd name="connsiteX1" fmla="*/ 485615 w 1342613"/>
              <a:gd name="connsiteY1" fmla="*/ 637630 h 1524532"/>
              <a:gd name="connsiteX2" fmla="*/ 763275 w 1342613"/>
              <a:gd name="connsiteY2" fmla="*/ 796673 h 1524532"/>
              <a:gd name="connsiteX3" fmla="*/ 803729 w 1342613"/>
              <a:gd name="connsiteY3" fmla="*/ 769397 h 1524532"/>
              <a:gd name="connsiteX4" fmla="*/ 858309 w 1342613"/>
              <a:gd name="connsiteY4" fmla="*/ 637630 h 1524532"/>
              <a:gd name="connsiteX5" fmla="*/ 671962 w 1342613"/>
              <a:gd name="connsiteY5" fmla="*/ 451283 h 1524532"/>
              <a:gd name="connsiteX6" fmla="*/ 665941 w 1342613"/>
              <a:gd name="connsiteY6" fmla="*/ 0 h 1524532"/>
              <a:gd name="connsiteX7" fmla="*/ 677983 w 1342613"/>
              <a:gd name="connsiteY7" fmla="*/ 12004 h 1524532"/>
              <a:gd name="connsiteX8" fmla="*/ 1015160 w 1342613"/>
              <a:gd name="connsiteY8" fmla="*/ 156055 h 1524532"/>
              <a:gd name="connsiteX9" fmla="*/ 1292127 w 1342613"/>
              <a:gd name="connsiteY9" fmla="*/ 84029 h 1524532"/>
              <a:gd name="connsiteX10" fmla="*/ 665941 w 1342613"/>
              <a:gd name="connsiteY10" fmla="*/ 1524532 h 1524532"/>
              <a:gd name="connsiteX11" fmla="*/ 51797 w 1342613"/>
              <a:gd name="connsiteY11" fmla="*/ 84029 h 1524532"/>
              <a:gd name="connsiteX12" fmla="*/ 328763 w 1342613"/>
              <a:gd name="connsiteY12" fmla="*/ 156055 h 1524532"/>
              <a:gd name="connsiteX13" fmla="*/ 665941 w 1342613"/>
              <a:gd name="connsiteY13" fmla="*/ 12004 h 1524532"/>
              <a:gd name="connsiteX14" fmla="*/ 665941 w 1342613"/>
              <a:gd name="connsiteY14" fmla="*/ 0 h 1524532"/>
              <a:gd name="connsiteX0" fmla="*/ 671962 w 1342613"/>
              <a:gd name="connsiteY0" fmla="*/ 451283 h 1524532"/>
              <a:gd name="connsiteX1" fmla="*/ 763275 w 1342613"/>
              <a:gd name="connsiteY1" fmla="*/ 796673 h 1524532"/>
              <a:gd name="connsiteX2" fmla="*/ 803729 w 1342613"/>
              <a:gd name="connsiteY2" fmla="*/ 769397 h 1524532"/>
              <a:gd name="connsiteX3" fmla="*/ 858309 w 1342613"/>
              <a:gd name="connsiteY3" fmla="*/ 637630 h 1524532"/>
              <a:gd name="connsiteX4" fmla="*/ 671962 w 1342613"/>
              <a:gd name="connsiteY4" fmla="*/ 451283 h 1524532"/>
              <a:gd name="connsiteX5" fmla="*/ 665941 w 1342613"/>
              <a:gd name="connsiteY5" fmla="*/ 0 h 1524532"/>
              <a:gd name="connsiteX6" fmla="*/ 677983 w 1342613"/>
              <a:gd name="connsiteY6" fmla="*/ 12004 h 1524532"/>
              <a:gd name="connsiteX7" fmla="*/ 1015160 w 1342613"/>
              <a:gd name="connsiteY7" fmla="*/ 156055 h 1524532"/>
              <a:gd name="connsiteX8" fmla="*/ 1292127 w 1342613"/>
              <a:gd name="connsiteY8" fmla="*/ 84029 h 1524532"/>
              <a:gd name="connsiteX9" fmla="*/ 665941 w 1342613"/>
              <a:gd name="connsiteY9" fmla="*/ 1524532 h 1524532"/>
              <a:gd name="connsiteX10" fmla="*/ 51797 w 1342613"/>
              <a:gd name="connsiteY10" fmla="*/ 84029 h 1524532"/>
              <a:gd name="connsiteX11" fmla="*/ 328763 w 1342613"/>
              <a:gd name="connsiteY11" fmla="*/ 156055 h 1524532"/>
              <a:gd name="connsiteX12" fmla="*/ 665941 w 1342613"/>
              <a:gd name="connsiteY12" fmla="*/ 12004 h 1524532"/>
              <a:gd name="connsiteX13" fmla="*/ 665941 w 1342613"/>
              <a:gd name="connsiteY13" fmla="*/ 0 h 1524532"/>
              <a:gd name="connsiteX0" fmla="*/ 671962 w 1342613"/>
              <a:gd name="connsiteY0" fmla="*/ 451283 h 1524532"/>
              <a:gd name="connsiteX1" fmla="*/ 763275 w 1342613"/>
              <a:gd name="connsiteY1" fmla="*/ 796673 h 1524532"/>
              <a:gd name="connsiteX2" fmla="*/ 858309 w 1342613"/>
              <a:gd name="connsiteY2" fmla="*/ 637630 h 1524532"/>
              <a:gd name="connsiteX3" fmla="*/ 671962 w 1342613"/>
              <a:gd name="connsiteY3" fmla="*/ 451283 h 1524532"/>
              <a:gd name="connsiteX4" fmla="*/ 665941 w 1342613"/>
              <a:gd name="connsiteY4" fmla="*/ 0 h 1524532"/>
              <a:gd name="connsiteX5" fmla="*/ 677983 w 1342613"/>
              <a:gd name="connsiteY5" fmla="*/ 12004 h 1524532"/>
              <a:gd name="connsiteX6" fmla="*/ 1015160 w 1342613"/>
              <a:gd name="connsiteY6" fmla="*/ 156055 h 1524532"/>
              <a:gd name="connsiteX7" fmla="*/ 1292127 w 1342613"/>
              <a:gd name="connsiteY7" fmla="*/ 84029 h 1524532"/>
              <a:gd name="connsiteX8" fmla="*/ 665941 w 1342613"/>
              <a:gd name="connsiteY8" fmla="*/ 1524532 h 1524532"/>
              <a:gd name="connsiteX9" fmla="*/ 51797 w 1342613"/>
              <a:gd name="connsiteY9" fmla="*/ 84029 h 1524532"/>
              <a:gd name="connsiteX10" fmla="*/ 328763 w 1342613"/>
              <a:gd name="connsiteY10" fmla="*/ 156055 h 1524532"/>
              <a:gd name="connsiteX11" fmla="*/ 665941 w 1342613"/>
              <a:gd name="connsiteY11" fmla="*/ 12004 h 1524532"/>
              <a:gd name="connsiteX12" fmla="*/ 665941 w 1342613"/>
              <a:gd name="connsiteY12" fmla="*/ 0 h 1524532"/>
              <a:gd name="connsiteX0" fmla="*/ 671962 w 1342613"/>
              <a:gd name="connsiteY0" fmla="*/ 451283 h 1524532"/>
              <a:gd name="connsiteX1" fmla="*/ 858309 w 1342613"/>
              <a:gd name="connsiteY1" fmla="*/ 637630 h 1524532"/>
              <a:gd name="connsiteX2" fmla="*/ 671962 w 1342613"/>
              <a:gd name="connsiteY2" fmla="*/ 451283 h 1524532"/>
              <a:gd name="connsiteX3" fmla="*/ 665941 w 1342613"/>
              <a:gd name="connsiteY3" fmla="*/ 0 h 1524532"/>
              <a:gd name="connsiteX4" fmla="*/ 677983 w 1342613"/>
              <a:gd name="connsiteY4" fmla="*/ 12004 h 1524532"/>
              <a:gd name="connsiteX5" fmla="*/ 1015160 w 1342613"/>
              <a:gd name="connsiteY5" fmla="*/ 156055 h 1524532"/>
              <a:gd name="connsiteX6" fmla="*/ 1292127 w 1342613"/>
              <a:gd name="connsiteY6" fmla="*/ 84029 h 1524532"/>
              <a:gd name="connsiteX7" fmla="*/ 665941 w 1342613"/>
              <a:gd name="connsiteY7" fmla="*/ 1524532 h 1524532"/>
              <a:gd name="connsiteX8" fmla="*/ 51797 w 1342613"/>
              <a:gd name="connsiteY8" fmla="*/ 84029 h 1524532"/>
              <a:gd name="connsiteX9" fmla="*/ 328763 w 1342613"/>
              <a:gd name="connsiteY9" fmla="*/ 156055 h 1524532"/>
              <a:gd name="connsiteX10" fmla="*/ 665941 w 1342613"/>
              <a:gd name="connsiteY10" fmla="*/ 12004 h 1524532"/>
              <a:gd name="connsiteX11" fmla="*/ 665941 w 1342613"/>
              <a:gd name="connsiteY11" fmla="*/ 0 h 1524532"/>
              <a:gd name="connsiteX0" fmla="*/ 665941 w 1342613"/>
              <a:gd name="connsiteY0" fmla="*/ 0 h 1524532"/>
              <a:gd name="connsiteX1" fmla="*/ 677983 w 1342613"/>
              <a:gd name="connsiteY1" fmla="*/ 12004 h 1524532"/>
              <a:gd name="connsiteX2" fmla="*/ 1015160 w 1342613"/>
              <a:gd name="connsiteY2" fmla="*/ 156055 h 1524532"/>
              <a:gd name="connsiteX3" fmla="*/ 1292127 w 1342613"/>
              <a:gd name="connsiteY3" fmla="*/ 84029 h 1524532"/>
              <a:gd name="connsiteX4" fmla="*/ 665941 w 1342613"/>
              <a:gd name="connsiteY4" fmla="*/ 1524532 h 1524532"/>
              <a:gd name="connsiteX5" fmla="*/ 51797 w 1342613"/>
              <a:gd name="connsiteY5" fmla="*/ 84029 h 1524532"/>
              <a:gd name="connsiteX6" fmla="*/ 328763 w 1342613"/>
              <a:gd name="connsiteY6" fmla="*/ 156055 h 1524532"/>
              <a:gd name="connsiteX7" fmla="*/ 665941 w 1342613"/>
              <a:gd name="connsiteY7" fmla="*/ 12004 h 1524532"/>
              <a:gd name="connsiteX8" fmla="*/ 665941 w 1342613"/>
              <a:gd name="connsiteY8" fmla="*/ 0 h 1524532"/>
              <a:gd name="connsiteX0" fmla="*/ 665941 w 1342613"/>
              <a:gd name="connsiteY0" fmla="*/ 1 h 1512529"/>
              <a:gd name="connsiteX1" fmla="*/ 677983 w 1342613"/>
              <a:gd name="connsiteY1" fmla="*/ 1 h 1512529"/>
              <a:gd name="connsiteX2" fmla="*/ 1015160 w 1342613"/>
              <a:gd name="connsiteY2" fmla="*/ 144052 h 1512529"/>
              <a:gd name="connsiteX3" fmla="*/ 1292127 w 1342613"/>
              <a:gd name="connsiteY3" fmla="*/ 72026 h 1512529"/>
              <a:gd name="connsiteX4" fmla="*/ 665941 w 1342613"/>
              <a:gd name="connsiteY4" fmla="*/ 1512529 h 1512529"/>
              <a:gd name="connsiteX5" fmla="*/ 51797 w 1342613"/>
              <a:gd name="connsiteY5" fmla="*/ 72026 h 1512529"/>
              <a:gd name="connsiteX6" fmla="*/ 328763 w 1342613"/>
              <a:gd name="connsiteY6" fmla="*/ 144052 h 1512529"/>
              <a:gd name="connsiteX7" fmla="*/ 665941 w 1342613"/>
              <a:gd name="connsiteY7" fmla="*/ 1 h 151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2613" h="1512529">
                <a:moveTo>
                  <a:pt x="665941" y="1"/>
                </a:moveTo>
                <a:lnTo>
                  <a:pt x="677983" y="1"/>
                </a:lnTo>
                <a:cubicBezTo>
                  <a:pt x="750235" y="60022"/>
                  <a:pt x="858613" y="144052"/>
                  <a:pt x="1015160" y="144052"/>
                </a:cubicBezTo>
                <a:cubicBezTo>
                  <a:pt x="1099454" y="144052"/>
                  <a:pt x="1195790" y="120043"/>
                  <a:pt x="1292127" y="72026"/>
                </a:cubicBezTo>
                <a:cubicBezTo>
                  <a:pt x="1460715" y="612215"/>
                  <a:pt x="1195790" y="1236433"/>
                  <a:pt x="665941" y="1512529"/>
                </a:cubicBezTo>
                <a:cubicBezTo>
                  <a:pt x="136091" y="1236433"/>
                  <a:pt x="-116792" y="612215"/>
                  <a:pt x="51797" y="72026"/>
                </a:cubicBezTo>
                <a:cubicBezTo>
                  <a:pt x="148133" y="120043"/>
                  <a:pt x="244469" y="144052"/>
                  <a:pt x="328763" y="144052"/>
                </a:cubicBezTo>
                <a:cubicBezTo>
                  <a:pt x="485310" y="144052"/>
                  <a:pt x="593688" y="60022"/>
                  <a:pt x="665941" y="1"/>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marL="0" marR="0" lvl="0" indent="0" algn="ctr" defTabSz="474391" rtl="0" eaLnBrk="1" fontAlgn="base" latinLnBrk="0" hangingPunct="1">
              <a:lnSpc>
                <a:spcPct val="90000"/>
              </a:lnSpc>
              <a:spcBef>
                <a:spcPct val="0"/>
              </a:spcBef>
              <a:spcAft>
                <a:spcPct val="0"/>
              </a:spcAft>
              <a:buClrTx/>
              <a:buSzTx/>
              <a:buFontTx/>
              <a:buNone/>
              <a:tabLst/>
              <a:defRPr/>
            </a:pPr>
            <a:endParaRPr kumimoji="0" lang="en-US" sz="122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5" name="Group 64">
            <a:extLst>
              <a:ext uri="{FF2B5EF4-FFF2-40B4-BE49-F238E27FC236}">
                <a16:creationId xmlns:a16="http://schemas.microsoft.com/office/drawing/2014/main" id="{12794AAA-DE32-41F1-9BAF-5776ABFC0FFD}"/>
              </a:ext>
            </a:extLst>
          </p:cNvPr>
          <p:cNvGrpSpPr/>
          <p:nvPr/>
        </p:nvGrpSpPr>
        <p:grpSpPr>
          <a:xfrm>
            <a:off x="10999752" y="1688541"/>
            <a:ext cx="514992" cy="890349"/>
            <a:chOff x="9483369" y="4036570"/>
            <a:chExt cx="385258" cy="666058"/>
          </a:xfrm>
        </p:grpSpPr>
        <p:sp>
          <p:nvSpPr>
            <p:cNvPr id="66" name="Freeform: Shape 65">
              <a:extLst>
                <a:ext uri="{FF2B5EF4-FFF2-40B4-BE49-F238E27FC236}">
                  <a16:creationId xmlns:a16="http://schemas.microsoft.com/office/drawing/2014/main" id="{E4800DFB-1211-4668-87B0-F6262A8F3C35}"/>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67" name="Freeform: Shape 66">
              <a:extLst>
                <a:ext uri="{FF2B5EF4-FFF2-40B4-BE49-F238E27FC236}">
                  <a16:creationId xmlns:a16="http://schemas.microsoft.com/office/drawing/2014/main" id="{EB1E536A-FB30-4C5E-8444-6FFCBC3F8B00}"/>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rgbClr val="FFFFFF"/>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grpSp>
        <p:nvGrpSpPr>
          <p:cNvPr id="68" name="Group 67">
            <a:extLst>
              <a:ext uri="{FF2B5EF4-FFF2-40B4-BE49-F238E27FC236}">
                <a16:creationId xmlns:a16="http://schemas.microsoft.com/office/drawing/2014/main" id="{490E3208-4935-4E39-8390-092965DD7C28}"/>
              </a:ext>
            </a:extLst>
          </p:cNvPr>
          <p:cNvGrpSpPr/>
          <p:nvPr/>
        </p:nvGrpSpPr>
        <p:grpSpPr>
          <a:xfrm>
            <a:off x="10999752" y="3486781"/>
            <a:ext cx="562373" cy="635930"/>
            <a:chOff x="9005455" y="6149108"/>
            <a:chExt cx="1115925" cy="1261885"/>
          </a:xfrm>
        </p:grpSpPr>
        <p:sp>
          <p:nvSpPr>
            <p:cNvPr id="69" name="Freeform 938">
              <a:extLst>
                <a:ext uri="{FF2B5EF4-FFF2-40B4-BE49-F238E27FC236}">
                  <a16:creationId xmlns:a16="http://schemas.microsoft.com/office/drawing/2014/main" id="{5D30EAB0-F24F-4BA3-BDB8-0D36F58D2F88}"/>
                </a:ext>
              </a:extLst>
            </p:cNvPr>
            <p:cNvSpPr/>
            <p:nvPr/>
          </p:nvSpPr>
          <p:spPr>
            <a:xfrm>
              <a:off x="9005455" y="6282459"/>
              <a:ext cx="555625" cy="1123950"/>
            </a:xfrm>
            <a:custGeom>
              <a:avLst/>
              <a:gdLst>
                <a:gd name="connsiteX0" fmla="*/ 555625 w 555625"/>
                <a:gd name="connsiteY0" fmla="*/ 1123950 h 1123950"/>
                <a:gd name="connsiteX1" fmla="*/ 0 w 555625"/>
                <a:gd name="connsiteY1" fmla="*/ 1123950 h 1123950"/>
                <a:gd name="connsiteX2" fmla="*/ 0 w 555625"/>
                <a:gd name="connsiteY2" fmla="*/ 0 h 1123950"/>
                <a:gd name="connsiteX3" fmla="*/ 219075 w 555625"/>
                <a:gd name="connsiteY3" fmla="*/ 0 h 1123950"/>
              </a:gdLst>
              <a:ahLst/>
              <a:cxnLst>
                <a:cxn ang="0">
                  <a:pos x="connsiteX0" y="connsiteY0"/>
                </a:cxn>
                <a:cxn ang="0">
                  <a:pos x="connsiteX1" y="connsiteY1"/>
                </a:cxn>
                <a:cxn ang="0">
                  <a:pos x="connsiteX2" y="connsiteY2"/>
                </a:cxn>
                <a:cxn ang="0">
                  <a:pos x="connsiteX3" y="connsiteY3"/>
                </a:cxn>
              </a:cxnLst>
              <a:rect l="l" t="t" r="r" b="b"/>
              <a:pathLst>
                <a:path w="555625" h="1123950">
                  <a:moveTo>
                    <a:pt x="555625" y="1123950"/>
                  </a:moveTo>
                  <a:lnTo>
                    <a:pt x="0" y="1123950"/>
                  </a:lnTo>
                  <a:lnTo>
                    <a:pt x="0" y="0"/>
                  </a:lnTo>
                  <a:lnTo>
                    <a:pt x="219075" y="0"/>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0" name="Freeform 939">
              <a:extLst>
                <a:ext uri="{FF2B5EF4-FFF2-40B4-BE49-F238E27FC236}">
                  <a16:creationId xmlns:a16="http://schemas.microsoft.com/office/drawing/2014/main" id="{24FA7FE8-C1F8-437C-8314-6B59F7A97B89}"/>
                </a:ext>
              </a:extLst>
            </p:cNvPr>
            <p:cNvSpPr/>
            <p:nvPr/>
          </p:nvSpPr>
          <p:spPr>
            <a:xfrm>
              <a:off x="9707130" y="6282459"/>
              <a:ext cx="215900" cy="485775"/>
            </a:xfrm>
            <a:custGeom>
              <a:avLst/>
              <a:gdLst>
                <a:gd name="connsiteX0" fmla="*/ 0 w 215900"/>
                <a:gd name="connsiteY0" fmla="*/ 0 h 485775"/>
                <a:gd name="connsiteX1" fmla="*/ 215900 w 215900"/>
                <a:gd name="connsiteY1" fmla="*/ 0 h 485775"/>
                <a:gd name="connsiteX2" fmla="*/ 215900 w 215900"/>
                <a:gd name="connsiteY2" fmla="*/ 485775 h 485775"/>
              </a:gdLst>
              <a:ahLst/>
              <a:cxnLst>
                <a:cxn ang="0">
                  <a:pos x="connsiteX0" y="connsiteY0"/>
                </a:cxn>
                <a:cxn ang="0">
                  <a:pos x="connsiteX1" y="connsiteY1"/>
                </a:cxn>
                <a:cxn ang="0">
                  <a:pos x="connsiteX2" y="connsiteY2"/>
                </a:cxn>
              </a:cxnLst>
              <a:rect l="l" t="t" r="r" b="b"/>
              <a:pathLst>
                <a:path w="215900" h="485775">
                  <a:moveTo>
                    <a:pt x="0" y="0"/>
                  </a:moveTo>
                  <a:lnTo>
                    <a:pt x="215900" y="0"/>
                  </a:lnTo>
                  <a:lnTo>
                    <a:pt x="215900" y="485775"/>
                  </a:lnTo>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1" name="Freeform 940">
              <a:extLst>
                <a:ext uri="{FF2B5EF4-FFF2-40B4-BE49-F238E27FC236}">
                  <a16:creationId xmlns:a16="http://schemas.microsoft.com/office/drawing/2014/main" id="{A69D1B0A-3C2C-41D6-948E-BF760D583C79}"/>
                </a:ext>
              </a:extLst>
            </p:cNvPr>
            <p:cNvSpPr/>
            <p:nvPr/>
          </p:nvSpPr>
          <p:spPr>
            <a:xfrm>
              <a:off x="9221355" y="6149108"/>
              <a:ext cx="482600" cy="190500"/>
            </a:xfrm>
            <a:custGeom>
              <a:avLst/>
              <a:gdLst>
                <a:gd name="connsiteX0" fmla="*/ 142875 w 482600"/>
                <a:gd name="connsiteY0" fmla="*/ 0 h 190500"/>
                <a:gd name="connsiteX1" fmla="*/ 339725 w 482600"/>
                <a:gd name="connsiteY1" fmla="*/ 0 h 190500"/>
                <a:gd name="connsiteX2" fmla="*/ 339725 w 482600"/>
                <a:gd name="connsiteY2" fmla="*/ 47625 h 190500"/>
                <a:gd name="connsiteX3" fmla="*/ 482600 w 482600"/>
                <a:gd name="connsiteY3" fmla="*/ 47625 h 190500"/>
                <a:gd name="connsiteX4" fmla="*/ 482600 w 482600"/>
                <a:gd name="connsiteY4" fmla="*/ 190500 h 190500"/>
                <a:gd name="connsiteX5" fmla="*/ 0 w 482600"/>
                <a:gd name="connsiteY5" fmla="*/ 190500 h 190500"/>
                <a:gd name="connsiteX6" fmla="*/ 0 w 482600"/>
                <a:gd name="connsiteY6" fmla="*/ 47625 h 190500"/>
                <a:gd name="connsiteX7" fmla="*/ 142875 w 482600"/>
                <a:gd name="connsiteY7" fmla="*/ 4762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00" h="190500">
                  <a:moveTo>
                    <a:pt x="142875" y="0"/>
                  </a:moveTo>
                  <a:lnTo>
                    <a:pt x="339725" y="0"/>
                  </a:lnTo>
                  <a:lnTo>
                    <a:pt x="339725" y="47625"/>
                  </a:lnTo>
                  <a:lnTo>
                    <a:pt x="482600" y="47625"/>
                  </a:lnTo>
                  <a:lnTo>
                    <a:pt x="482600" y="190500"/>
                  </a:lnTo>
                  <a:lnTo>
                    <a:pt x="0" y="190500"/>
                  </a:lnTo>
                  <a:lnTo>
                    <a:pt x="0" y="47625"/>
                  </a:lnTo>
                  <a:lnTo>
                    <a:pt x="142875" y="47625"/>
                  </a:lnTo>
                  <a:close/>
                </a:path>
              </a:pathLst>
            </a:cu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2" name="Freeform 941">
              <a:extLst>
                <a:ext uri="{FF2B5EF4-FFF2-40B4-BE49-F238E27FC236}">
                  <a16:creationId xmlns:a16="http://schemas.microsoft.com/office/drawing/2014/main" id="{2E228A89-3BFC-4B1E-ABCE-FE58A57EE0A8}"/>
                </a:ext>
              </a:extLst>
            </p:cNvPr>
            <p:cNvSpPr/>
            <p:nvPr/>
          </p:nvSpPr>
          <p:spPr bwMode="auto">
            <a:xfrm>
              <a:off x="9671568" y="7021832"/>
              <a:ext cx="333569" cy="212271"/>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3" name="Oval 72">
              <a:extLst>
                <a:ext uri="{FF2B5EF4-FFF2-40B4-BE49-F238E27FC236}">
                  <a16:creationId xmlns:a16="http://schemas.microsoft.com/office/drawing/2014/main" id="{2D6378C5-FBF6-4614-8FE8-9971C4702733}"/>
                </a:ext>
              </a:extLst>
            </p:cNvPr>
            <p:cNvSpPr/>
            <p:nvPr/>
          </p:nvSpPr>
          <p:spPr bwMode="auto">
            <a:xfrm>
              <a:off x="9555323" y="6844938"/>
              <a:ext cx="566057" cy="5660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4" name="Group 73">
            <a:extLst>
              <a:ext uri="{FF2B5EF4-FFF2-40B4-BE49-F238E27FC236}">
                <a16:creationId xmlns:a16="http://schemas.microsoft.com/office/drawing/2014/main" id="{B7357D48-0847-4E5A-A845-8E01C8AAA268}"/>
              </a:ext>
            </a:extLst>
          </p:cNvPr>
          <p:cNvGrpSpPr/>
          <p:nvPr/>
        </p:nvGrpSpPr>
        <p:grpSpPr>
          <a:xfrm>
            <a:off x="7120095" y="3577065"/>
            <a:ext cx="556816" cy="461613"/>
            <a:chOff x="9301121" y="2380130"/>
            <a:chExt cx="1057358" cy="876576"/>
          </a:xfrm>
        </p:grpSpPr>
        <p:sp>
          <p:nvSpPr>
            <p:cNvPr id="75" name="Oval 74">
              <a:extLst>
                <a:ext uri="{FF2B5EF4-FFF2-40B4-BE49-F238E27FC236}">
                  <a16:creationId xmlns:a16="http://schemas.microsoft.com/office/drawing/2014/main" id="{70606E47-8547-4220-8D10-A023FF0BBE14}"/>
                </a:ext>
              </a:extLst>
            </p:cNvPr>
            <p:cNvSpPr/>
            <p:nvPr/>
          </p:nvSpPr>
          <p:spPr bwMode="auto">
            <a:xfrm>
              <a:off x="9652000" y="2641600"/>
              <a:ext cx="355600" cy="3556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Freeform 916">
              <a:extLst>
                <a:ext uri="{FF2B5EF4-FFF2-40B4-BE49-F238E27FC236}">
                  <a16:creationId xmlns:a16="http://schemas.microsoft.com/office/drawing/2014/main" id="{A391C07B-E4D9-44EC-8E94-E28C6FD2F420}"/>
                </a:ext>
              </a:extLst>
            </p:cNvPr>
            <p:cNvSpPr/>
            <p:nvPr/>
          </p:nvSpPr>
          <p:spPr bwMode="auto">
            <a:xfrm rot="10800000">
              <a:off x="9474200" y="2523617"/>
              <a:ext cx="158464" cy="589601"/>
            </a:xfrm>
            <a:custGeom>
              <a:avLst/>
              <a:gdLst>
                <a:gd name="connsiteX0" fmla="*/ 137005 w 295469"/>
                <a:gd name="connsiteY0" fmla="*/ 589601 h 589601"/>
                <a:gd name="connsiteX1" fmla="*/ 0 w 295469"/>
                <a:gd name="connsiteY1" fmla="*/ 297947 h 589601"/>
                <a:gd name="connsiteX2" fmla="*/ 139962 w 295469"/>
                <a:gd name="connsiteY2" fmla="*/ 0 h 589601"/>
                <a:gd name="connsiteX3" fmla="*/ 191316 w 295469"/>
                <a:gd name="connsiteY3" fmla="*/ 42371 h 589601"/>
                <a:gd name="connsiteX4" fmla="*/ 295469 w 295469"/>
                <a:gd name="connsiteY4" fmla="*/ 293818 h 589601"/>
                <a:gd name="connsiteX5" fmla="*/ 138688 w 295469"/>
                <a:gd name="connsiteY5" fmla="*/ 588687 h 589601"/>
                <a:gd name="connsiteX6" fmla="*/ 137005 w 295469"/>
                <a:gd name="connsiteY6" fmla="*/ 589601 h 589601"/>
                <a:gd name="connsiteX0" fmla="*/ 0 w 295469"/>
                <a:gd name="connsiteY0" fmla="*/ 297947 h 589601"/>
                <a:gd name="connsiteX1" fmla="*/ 139962 w 295469"/>
                <a:gd name="connsiteY1" fmla="*/ 0 h 589601"/>
                <a:gd name="connsiteX2" fmla="*/ 191316 w 295469"/>
                <a:gd name="connsiteY2" fmla="*/ 42371 h 589601"/>
                <a:gd name="connsiteX3" fmla="*/ 295469 w 295469"/>
                <a:gd name="connsiteY3" fmla="*/ 293818 h 589601"/>
                <a:gd name="connsiteX4" fmla="*/ 138688 w 295469"/>
                <a:gd name="connsiteY4" fmla="*/ 588687 h 589601"/>
                <a:gd name="connsiteX5" fmla="*/ 137005 w 295469"/>
                <a:gd name="connsiteY5" fmla="*/ 589601 h 589601"/>
                <a:gd name="connsiteX6" fmla="*/ 91440 w 295469"/>
                <a:gd name="connsiteY6" fmla="*/ 389387 h 589601"/>
                <a:gd name="connsiteX0" fmla="*/ 48523 w 204030"/>
                <a:gd name="connsiteY0" fmla="*/ 0 h 589601"/>
                <a:gd name="connsiteX1" fmla="*/ 99877 w 204030"/>
                <a:gd name="connsiteY1" fmla="*/ 42371 h 589601"/>
                <a:gd name="connsiteX2" fmla="*/ 204030 w 204030"/>
                <a:gd name="connsiteY2" fmla="*/ 293818 h 589601"/>
                <a:gd name="connsiteX3" fmla="*/ 47249 w 204030"/>
                <a:gd name="connsiteY3" fmla="*/ 588687 h 589601"/>
                <a:gd name="connsiteX4" fmla="*/ 45566 w 204030"/>
                <a:gd name="connsiteY4" fmla="*/ 589601 h 589601"/>
                <a:gd name="connsiteX5" fmla="*/ 1 w 204030"/>
                <a:gd name="connsiteY5" fmla="*/ 389387 h 589601"/>
                <a:gd name="connsiteX0" fmla="*/ 2957 w 158464"/>
                <a:gd name="connsiteY0" fmla="*/ 0 h 589601"/>
                <a:gd name="connsiteX1" fmla="*/ 54311 w 158464"/>
                <a:gd name="connsiteY1" fmla="*/ 42371 h 589601"/>
                <a:gd name="connsiteX2" fmla="*/ 158464 w 158464"/>
                <a:gd name="connsiteY2" fmla="*/ 293818 h 589601"/>
                <a:gd name="connsiteX3" fmla="*/ 1683 w 158464"/>
                <a:gd name="connsiteY3" fmla="*/ 588687 h 589601"/>
                <a:gd name="connsiteX4" fmla="*/ 0 w 158464"/>
                <a:gd name="connsiteY4" fmla="*/ 589601 h 589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64" h="589601">
                  <a:moveTo>
                    <a:pt x="2957" y="0"/>
                  </a:moveTo>
                  <a:lnTo>
                    <a:pt x="54311" y="42371"/>
                  </a:lnTo>
                  <a:cubicBezTo>
                    <a:pt x="118662" y="106722"/>
                    <a:pt x="158464" y="195622"/>
                    <a:pt x="158464" y="293818"/>
                  </a:cubicBezTo>
                  <a:cubicBezTo>
                    <a:pt x="158464" y="416563"/>
                    <a:pt x="96273" y="524783"/>
                    <a:pt x="1683" y="588687"/>
                  </a:cubicBezTo>
                  <a:lnTo>
                    <a:pt x="0" y="589601"/>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Freeform 917">
              <a:extLst>
                <a:ext uri="{FF2B5EF4-FFF2-40B4-BE49-F238E27FC236}">
                  <a16:creationId xmlns:a16="http://schemas.microsoft.com/office/drawing/2014/main" id="{207A13B4-B36A-4DDD-96E7-1F88EA65E3BE}"/>
                </a:ext>
              </a:extLst>
            </p:cNvPr>
            <p:cNvSpPr/>
            <p:nvPr/>
          </p:nvSpPr>
          <p:spPr bwMode="auto">
            <a:xfrm rot="10800000">
              <a:off x="10054690" y="2546041"/>
              <a:ext cx="130710" cy="544411"/>
            </a:xfrm>
            <a:custGeom>
              <a:avLst/>
              <a:gdLst>
                <a:gd name="connsiteX0" fmla="*/ 130710 w 257182"/>
                <a:gd name="connsiteY0" fmla="*/ 544411 h 544411"/>
                <a:gd name="connsiteX1" fmla="*/ 104153 w 257182"/>
                <a:gd name="connsiteY1" fmla="*/ 522499 h 544411"/>
                <a:gd name="connsiteX2" fmla="*/ 0 w 257182"/>
                <a:gd name="connsiteY2" fmla="*/ 271052 h 544411"/>
                <a:gd name="connsiteX3" fmla="*/ 104153 w 257182"/>
                <a:gd name="connsiteY3" fmla="*/ 19605 h 544411"/>
                <a:gd name="connsiteX4" fmla="*/ 127914 w 257182"/>
                <a:gd name="connsiteY4" fmla="*/ 0 h 544411"/>
                <a:gd name="connsiteX5" fmla="*/ 257182 w 257182"/>
                <a:gd name="connsiteY5" fmla="*/ 275181 h 544411"/>
                <a:gd name="connsiteX6" fmla="*/ 130710 w 257182"/>
                <a:gd name="connsiteY6" fmla="*/ 544411 h 544411"/>
                <a:gd name="connsiteX0" fmla="*/ 257182 w 348622"/>
                <a:gd name="connsiteY0" fmla="*/ 275181 h 544411"/>
                <a:gd name="connsiteX1" fmla="*/ 130710 w 348622"/>
                <a:gd name="connsiteY1" fmla="*/ 544411 h 544411"/>
                <a:gd name="connsiteX2" fmla="*/ 104153 w 348622"/>
                <a:gd name="connsiteY2" fmla="*/ 522499 h 544411"/>
                <a:gd name="connsiteX3" fmla="*/ 0 w 348622"/>
                <a:gd name="connsiteY3" fmla="*/ 271052 h 544411"/>
                <a:gd name="connsiteX4" fmla="*/ 104153 w 348622"/>
                <a:gd name="connsiteY4" fmla="*/ 19605 h 544411"/>
                <a:gd name="connsiteX5" fmla="*/ 127914 w 348622"/>
                <a:gd name="connsiteY5" fmla="*/ 0 h 544411"/>
                <a:gd name="connsiteX6" fmla="*/ 348622 w 348622"/>
                <a:gd name="connsiteY6" fmla="*/ 366621 h 544411"/>
                <a:gd name="connsiteX0" fmla="*/ 257182 w 257182"/>
                <a:gd name="connsiteY0" fmla="*/ 275181 h 544411"/>
                <a:gd name="connsiteX1" fmla="*/ 130710 w 257182"/>
                <a:gd name="connsiteY1" fmla="*/ 544411 h 544411"/>
                <a:gd name="connsiteX2" fmla="*/ 104153 w 257182"/>
                <a:gd name="connsiteY2" fmla="*/ 522499 h 544411"/>
                <a:gd name="connsiteX3" fmla="*/ 0 w 257182"/>
                <a:gd name="connsiteY3" fmla="*/ 271052 h 544411"/>
                <a:gd name="connsiteX4" fmla="*/ 104153 w 257182"/>
                <a:gd name="connsiteY4" fmla="*/ 19605 h 544411"/>
                <a:gd name="connsiteX5" fmla="*/ 127914 w 257182"/>
                <a:gd name="connsiteY5" fmla="*/ 0 h 544411"/>
                <a:gd name="connsiteX0" fmla="*/ 130710 w 130710"/>
                <a:gd name="connsiteY0" fmla="*/ 544411 h 544411"/>
                <a:gd name="connsiteX1" fmla="*/ 104153 w 130710"/>
                <a:gd name="connsiteY1" fmla="*/ 522499 h 544411"/>
                <a:gd name="connsiteX2" fmla="*/ 0 w 130710"/>
                <a:gd name="connsiteY2" fmla="*/ 271052 h 544411"/>
                <a:gd name="connsiteX3" fmla="*/ 104153 w 130710"/>
                <a:gd name="connsiteY3" fmla="*/ 19605 h 544411"/>
                <a:gd name="connsiteX4" fmla="*/ 127914 w 130710"/>
                <a:gd name="connsiteY4" fmla="*/ 0 h 54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10" h="544411">
                  <a:moveTo>
                    <a:pt x="130710" y="544411"/>
                  </a:moveTo>
                  <a:lnTo>
                    <a:pt x="104153" y="522499"/>
                  </a:lnTo>
                  <a:cubicBezTo>
                    <a:pt x="39802" y="458148"/>
                    <a:pt x="0" y="369248"/>
                    <a:pt x="0" y="271052"/>
                  </a:cubicBezTo>
                  <a:cubicBezTo>
                    <a:pt x="0" y="172856"/>
                    <a:pt x="39802" y="83956"/>
                    <a:pt x="104153" y="19605"/>
                  </a:cubicBezTo>
                  <a:lnTo>
                    <a:pt x="127914"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8" name="Group 77">
              <a:extLst>
                <a:ext uri="{FF2B5EF4-FFF2-40B4-BE49-F238E27FC236}">
                  <a16:creationId xmlns:a16="http://schemas.microsoft.com/office/drawing/2014/main" id="{360AF75A-7894-47FE-A707-F92EC5E40DE0}"/>
                </a:ext>
              </a:extLst>
            </p:cNvPr>
            <p:cNvGrpSpPr/>
            <p:nvPr/>
          </p:nvGrpSpPr>
          <p:grpSpPr>
            <a:xfrm>
              <a:off x="9301121" y="2380130"/>
              <a:ext cx="1057358" cy="876576"/>
              <a:chOff x="9474200" y="2523617"/>
              <a:chExt cx="711200" cy="589601"/>
            </a:xfrm>
          </p:grpSpPr>
          <p:sp>
            <p:nvSpPr>
              <p:cNvPr id="79" name="Freeform 919">
                <a:extLst>
                  <a:ext uri="{FF2B5EF4-FFF2-40B4-BE49-F238E27FC236}">
                    <a16:creationId xmlns:a16="http://schemas.microsoft.com/office/drawing/2014/main" id="{BEB8DEDC-DE11-42C3-8488-CE8511D7DFA7}"/>
                  </a:ext>
                </a:extLst>
              </p:cNvPr>
              <p:cNvSpPr/>
              <p:nvPr/>
            </p:nvSpPr>
            <p:spPr bwMode="auto">
              <a:xfrm rot="10800000">
                <a:off x="9474200" y="2523617"/>
                <a:ext cx="158464" cy="589601"/>
              </a:xfrm>
              <a:custGeom>
                <a:avLst/>
                <a:gdLst>
                  <a:gd name="connsiteX0" fmla="*/ 137005 w 295469"/>
                  <a:gd name="connsiteY0" fmla="*/ 589601 h 589601"/>
                  <a:gd name="connsiteX1" fmla="*/ 0 w 295469"/>
                  <a:gd name="connsiteY1" fmla="*/ 297947 h 589601"/>
                  <a:gd name="connsiteX2" fmla="*/ 139962 w 295469"/>
                  <a:gd name="connsiteY2" fmla="*/ 0 h 589601"/>
                  <a:gd name="connsiteX3" fmla="*/ 191316 w 295469"/>
                  <a:gd name="connsiteY3" fmla="*/ 42371 h 589601"/>
                  <a:gd name="connsiteX4" fmla="*/ 295469 w 295469"/>
                  <a:gd name="connsiteY4" fmla="*/ 293818 h 589601"/>
                  <a:gd name="connsiteX5" fmla="*/ 138688 w 295469"/>
                  <a:gd name="connsiteY5" fmla="*/ 588687 h 589601"/>
                  <a:gd name="connsiteX6" fmla="*/ 137005 w 295469"/>
                  <a:gd name="connsiteY6" fmla="*/ 589601 h 589601"/>
                  <a:gd name="connsiteX0" fmla="*/ 0 w 295469"/>
                  <a:gd name="connsiteY0" fmla="*/ 297947 h 589601"/>
                  <a:gd name="connsiteX1" fmla="*/ 139962 w 295469"/>
                  <a:gd name="connsiteY1" fmla="*/ 0 h 589601"/>
                  <a:gd name="connsiteX2" fmla="*/ 191316 w 295469"/>
                  <a:gd name="connsiteY2" fmla="*/ 42371 h 589601"/>
                  <a:gd name="connsiteX3" fmla="*/ 295469 w 295469"/>
                  <a:gd name="connsiteY3" fmla="*/ 293818 h 589601"/>
                  <a:gd name="connsiteX4" fmla="*/ 138688 w 295469"/>
                  <a:gd name="connsiteY4" fmla="*/ 588687 h 589601"/>
                  <a:gd name="connsiteX5" fmla="*/ 137005 w 295469"/>
                  <a:gd name="connsiteY5" fmla="*/ 589601 h 589601"/>
                  <a:gd name="connsiteX6" fmla="*/ 91440 w 295469"/>
                  <a:gd name="connsiteY6" fmla="*/ 389387 h 589601"/>
                  <a:gd name="connsiteX0" fmla="*/ 48523 w 204030"/>
                  <a:gd name="connsiteY0" fmla="*/ 0 h 589601"/>
                  <a:gd name="connsiteX1" fmla="*/ 99877 w 204030"/>
                  <a:gd name="connsiteY1" fmla="*/ 42371 h 589601"/>
                  <a:gd name="connsiteX2" fmla="*/ 204030 w 204030"/>
                  <a:gd name="connsiteY2" fmla="*/ 293818 h 589601"/>
                  <a:gd name="connsiteX3" fmla="*/ 47249 w 204030"/>
                  <a:gd name="connsiteY3" fmla="*/ 588687 h 589601"/>
                  <a:gd name="connsiteX4" fmla="*/ 45566 w 204030"/>
                  <a:gd name="connsiteY4" fmla="*/ 589601 h 589601"/>
                  <a:gd name="connsiteX5" fmla="*/ 1 w 204030"/>
                  <a:gd name="connsiteY5" fmla="*/ 389387 h 589601"/>
                  <a:gd name="connsiteX0" fmla="*/ 2957 w 158464"/>
                  <a:gd name="connsiteY0" fmla="*/ 0 h 589601"/>
                  <a:gd name="connsiteX1" fmla="*/ 54311 w 158464"/>
                  <a:gd name="connsiteY1" fmla="*/ 42371 h 589601"/>
                  <a:gd name="connsiteX2" fmla="*/ 158464 w 158464"/>
                  <a:gd name="connsiteY2" fmla="*/ 293818 h 589601"/>
                  <a:gd name="connsiteX3" fmla="*/ 1683 w 158464"/>
                  <a:gd name="connsiteY3" fmla="*/ 588687 h 589601"/>
                  <a:gd name="connsiteX4" fmla="*/ 0 w 158464"/>
                  <a:gd name="connsiteY4" fmla="*/ 589601 h 589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64" h="589601">
                    <a:moveTo>
                      <a:pt x="2957" y="0"/>
                    </a:moveTo>
                    <a:lnTo>
                      <a:pt x="54311" y="42371"/>
                    </a:lnTo>
                    <a:cubicBezTo>
                      <a:pt x="118662" y="106722"/>
                      <a:pt x="158464" y="195622"/>
                      <a:pt x="158464" y="293818"/>
                    </a:cubicBezTo>
                    <a:cubicBezTo>
                      <a:pt x="158464" y="416563"/>
                      <a:pt x="96273" y="524783"/>
                      <a:pt x="1683" y="588687"/>
                    </a:cubicBezTo>
                    <a:lnTo>
                      <a:pt x="0" y="589601"/>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Freeform 920">
                <a:extLst>
                  <a:ext uri="{FF2B5EF4-FFF2-40B4-BE49-F238E27FC236}">
                    <a16:creationId xmlns:a16="http://schemas.microsoft.com/office/drawing/2014/main" id="{34299152-B49C-42BF-9847-B2219D7C4BFD}"/>
                  </a:ext>
                </a:extLst>
              </p:cNvPr>
              <p:cNvSpPr/>
              <p:nvPr/>
            </p:nvSpPr>
            <p:spPr bwMode="auto">
              <a:xfrm rot="10800000">
                <a:off x="10054690" y="2546041"/>
                <a:ext cx="130710" cy="544411"/>
              </a:xfrm>
              <a:custGeom>
                <a:avLst/>
                <a:gdLst>
                  <a:gd name="connsiteX0" fmla="*/ 130710 w 257182"/>
                  <a:gd name="connsiteY0" fmla="*/ 544411 h 544411"/>
                  <a:gd name="connsiteX1" fmla="*/ 104153 w 257182"/>
                  <a:gd name="connsiteY1" fmla="*/ 522499 h 544411"/>
                  <a:gd name="connsiteX2" fmla="*/ 0 w 257182"/>
                  <a:gd name="connsiteY2" fmla="*/ 271052 h 544411"/>
                  <a:gd name="connsiteX3" fmla="*/ 104153 w 257182"/>
                  <a:gd name="connsiteY3" fmla="*/ 19605 h 544411"/>
                  <a:gd name="connsiteX4" fmla="*/ 127914 w 257182"/>
                  <a:gd name="connsiteY4" fmla="*/ 0 h 544411"/>
                  <a:gd name="connsiteX5" fmla="*/ 257182 w 257182"/>
                  <a:gd name="connsiteY5" fmla="*/ 275181 h 544411"/>
                  <a:gd name="connsiteX6" fmla="*/ 130710 w 257182"/>
                  <a:gd name="connsiteY6" fmla="*/ 544411 h 544411"/>
                  <a:gd name="connsiteX0" fmla="*/ 257182 w 348622"/>
                  <a:gd name="connsiteY0" fmla="*/ 275181 h 544411"/>
                  <a:gd name="connsiteX1" fmla="*/ 130710 w 348622"/>
                  <a:gd name="connsiteY1" fmla="*/ 544411 h 544411"/>
                  <a:gd name="connsiteX2" fmla="*/ 104153 w 348622"/>
                  <a:gd name="connsiteY2" fmla="*/ 522499 h 544411"/>
                  <a:gd name="connsiteX3" fmla="*/ 0 w 348622"/>
                  <a:gd name="connsiteY3" fmla="*/ 271052 h 544411"/>
                  <a:gd name="connsiteX4" fmla="*/ 104153 w 348622"/>
                  <a:gd name="connsiteY4" fmla="*/ 19605 h 544411"/>
                  <a:gd name="connsiteX5" fmla="*/ 127914 w 348622"/>
                  <a:gd name="connsiteY5" fmla="*/ 0 h 544411"/>
                  <a:gd name="connsiteX6" fmla="*/ 348622 w 348622"/>
                  <a:gd name="connsiteY6" fmla="*/ 366621 h 544411"/>
                  <a:gd name="connsiteX0" fmla="*/ 257182 w 257182"/>
                  <a:gd name="connsiteY0" fmla="*/ 275181 h 544411"/>
                  <a:gd name="connsiteX1" fmla="*/ 130710 w 257182"/>
                  <a:gd name="connsiteY1" fmla="*/ 544411 h 544411"/>
                  <a:gd name="connsiteX2" fmla="*/ 104153 w 257182"/>
                  <a:gd name="connsiteY2" fmla="*/ 522499 h 544411"/>
                  <a:gd name="connsiteX3" fmla="*/ 0 w 257182"/>
                  <a:gd name="connsiteY3" fmla="*/ 271052 h 544411"/>
                  <a:gd name="connsiteX4" fmla="*/ 104153 w 257182"/>
                  <a:gd name="connsiteY4" fmla="*/ 19605 h 544411"/>
                  <a:gd name="connsiteX5" fmla="*/ 127914 w 257182"/>
                  <a:gd name="connsiteY5" fmla="*/ 0 h 544411"/>
                  <a:gd name="connsiteX0" fmla="*/ 130710 w 130710"/>
                  <a:gd name="connsiteY0" fmla="*/ 544411 h 544411"/>
                  <a:gd name="connsiteX1" fmla="*/ 104153 w 130710"/>
                  <a:gd name="connsiteY1" fmla="*/ 522499 h 544411"/>
                  <a:gd name="connsiteX2" fmla="*/ 0 w 130710"/>
                  <a:gd name="connsiteY2" fmla="*/ 271052 h 544411"/>
                  <a:gd name="connsiteX3" fmla="*/ 104153 w 130710"/>
                  <a:gd name="connsiteY3" fmla="*/ 19605 h 544411"/>
                  <a:gd name="connsiteX4" fmla="*/ 127914 w 130710"/>
                  <a:gd name="connsiteY4" fmla="*/ 0 h 544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10" h="544411">
                    <a:moveTo>
                      <a:pt x="130710" y="544411"/>
                    </a:moveTo>
                    <a:lnTo>
                      <a:pt x="104153" y="522499"/>
                    </a:lnTo>
                    <a:cubicBezTo>
                      <a:pt x="39802" y="458148"/>
                      <a:pt x="0" y="369248"/>
                      <a:pt x="0" y="271052"/>
                    </a:cubicBezTo>
                    <a:cubicBezTo>
                      <a:pt x="0" y="172856"/>
                      <a:pt x="39802" y="83956"/>
                      <a:pt x="104153" y="19605"/>
                    </a:cubicBezTo>
                    <a:lnTo>
                      <a:pt x="127914"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9" name="Group 8">
            <a:extLst>
              <a:ext uri="{FF2B5EF4-FFF2-40B4-BE49-F238E27FC236}">
                <a16:creationId xmlns:a16="http://schemas.microsoft.com/office/drawing/2014/main" id="{DD0A43BE-B0F3-4F1E-A24C-4FC8733C9FA2}"/>
              </a:ext>
            </a:extLst>
          </p:cNvPr>
          <p:cNvGrpSpPr/>
          <p:nvPr/>
        </p:nvGrpSpPr>
        <p:grpSpPr>
          <a:xfrm>
            <a:off x="3297933" y="1846694"/>
            <a:ext cx="480306" cy="608546"/>
            <a:chOff x="3052032" y="1891050"/>
            <a:chExt cx="410288" cy="519834"/>
          </a:xfrm>
        </p:grpSpPr>
        <p:grpSp>
          <p:nvGrpSpPr>
            <p:cNvPr id="81" name="Group 80">
              <a:extLst>
                <a:ext uri="{FF2B5EF4-FFF2-40B4-BE49-F238E27FC236}">
                  <a16:creationId xmlns:a16="http://schemas.microsoft.com/office/drawing/2014/main" id="{C0C755F2-24C2-40CB-ADD1-60D8ED0E127F}"/>
                </a:ext>
              </a:extLst>
            </p:cNvPr>
            <p:cNvGrpSpPr/>
            <p:nvPr/>
          </p:nvGrpSpPr>
          <p:grpSpPr>
            <a:xfrm>
              <a:off x="3168603" y="1891050"/>
              <a:ext cx="293717" cy="359549"/>
              <a:chOff x="965200" y="3436897"/>
              <a:chExt cx="528881" cy="647424"/>
            </a:xfrm>
            <a:solidFill>
              <a:schemeClr val="bg1"/>
            </a:solidFill>
          </p:grpSpPr>
          <p:grpSp>
            <p:nvGrpSpPr>
              <p:cNvPr id="82" name="Group 81">
                <a:extLst>
                  <a:ext uri="{FF2B5EF4-FFF2-40B4-BE49-F238E27FC236}">
                    <a16:creationId xmlns:a16="http://schemas.microsoft.com/office/drawing/2014/main" id="{BEABC28E-8626-4BEE-B068-C78199A9B09D}"/>
                  </a:ext>
                </a:extLst>
              </p:cNvPr>
              <p:cNvGrpSpPr/>
              <p:nvPr/>
            </p:nvGrpSpPr>
            <p:grpSpPr>
              <a:xfrm flipH="1">
                <a:off x="965200" y="3436897"/>
                <a:ext cx="528881" cy="647424"/>
                <a:chOff x="3003960" y="3685414"/>
                <a:chExt cx="403310" cy="493707"/>
              </a:xfrm>
              <a:grpFill/>
            </p:grpSpPr>
            <p:sp>
              <p:nvSpPr>
                <p:cNvPr id="87" name="Snip Single Corner Rectangle 26">
                  <a:extLst>
                    <a:ext uri="{FF2B5EF4-FFF2-40B4-BE49-F238E27FC236}">
                      <a16:creationId xmlns:a16="http://schemas.microsoft.com/office/drawing/2014/main" id="{D75B2C11-6D48-4F9C-A246-EE7C1C075126}"/>
                    </a:ext>
                  </a:extLst>
                </p:cNvPr>
                <p:cNvSpPr/>
                <p:nvPr/>
              </p:nvSpPr>
              <p:spPr bwMode="auto">
                <a:xfrm flipH="1">
                  <a:off x="3003960" y="3685414"/>
                  <a:ext cx="403310" cy="493707"/>
                </a:xfrm>
                <a:prstGeom prst="snip1Rect">
                  <a:avLst>
                    <a:gd name="adj" fmla="val 28736"/>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Triangle 27">
                  <a:extLst>
                    <a:ext uri="{FF2B5EF4-FFF2-40B4-BE49-F238E27FC236}">
                      <a16:creationId xmlns:a16="http://schemas.microsoft.com/office/drawing/2014/main" id="{F07B9631-AB9C-4A5E-8D01-80673471E5B5}"/>
                    </a:ext>
                  </a:extLst>
                </p:cNvPr>
                <p:cNvSpPr/>
                <p:nvPr/>
              </p:nvSpPr>
              <p:spPr bwMode="auto">
                <a:xfrm rot="8100000">
                  <a:off x="3012552" y="3733609"/>
                  <a:ext cx="160049" cy="80930"/>
                </a:xfrm>
                <a:prstGeom prst="triangle">
                  <a:avLst/>
                </a:prstGeom>
                <a:grp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83" name="Straight Connector 82">
                <a:extLst>
                  <a:ext uri="{FF2B5EF4-FFF2-40B4-BE49-F238E27FC236}">
                    <a16:creationId xmlns:a16="http://schemas.microsoft.com/office/drawing/2014/main" id="{81C01ABD-5873-4E54-BFE1-9E35291424D0}"/>
                  </a:ext>
                </a:extLst>
              </p:cNvPr>
              <p:cNvCxnSpPr/>
              <p:nvPr/>
            </p:nvCxnSpPr>
            <p:spPr>
              <a:xfrm>
                <a:off x="1047750" y="3578225"/>
                <a:ext cx="2159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0404C15-0F05-4E14-AD05-21BB9E28B7F0}"/>
                  </a:ext>
                </a:extLst>
              </p:cNvPr>
              <p:cNvCxnSpPr/>
              <p:nvPr/>
            </p:nvCxnSpPr>
            <p:spPr>
              <a:xfrm>
                <a:off x="1047750" y="3697817"/>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3697800-9905-48FE-A4F1-7D295B80B5F4}"/>
                  </a:ext>
                </a:extLst>
              </p:cNvPr>
              <p:cNvCxnSpPr/>
              <p:nvPr/>
            </p:nvCxnSpPr>
            <p:spPr>
              <a:xfrm>
                <a:off x="1047750" y="3817409"/>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08C7C49-DE95-43FF-9A7F-885B15DCE749}"/>
                  </a:ext>
                </a:extLst>
              </p:cNvPr>
              <p:cNvCxnSpPr/>
              <p:nvPr/>
            </p:nvCxnSpPr>
            <p:spPr>
              <a:xfrm>
                <a:off x="1047750" y="3937000"/>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2989DE92-6850-464A-A537-B330338CC148}"/>
                </a:ext>
              </a:extLst>
            </p:cNvPr>
            <p:cNvGrpSpPr/>
            <p:nvPr/>
          </p:nvGrpSpPr>
          <p:grpSpPr>
            <a:xfrm>
              <a:off x="3129746" y="1944478"/>
              <a:ext cx="293717" cy="359549"/>
              <a:chOff x="965200" y="3436897"/>
              <a:chExt cx="528881" cy="647424"/>
            </a:xfrm>
            <a:solidFill>
              <a:schemeClr val="bg1"/>
            </a:solidFill>
          </p:grpSpPr>
          <p:grpSp>
            <p:nvGrpSpPr>
              <p:cNvPr id="90" name="Group 89">
                <a:extLst>
                  <a:ext uri="{FF2B5EF4-FFF2-40B4-BE49-F238E27FC236}">
                    <a16:creationId xmlns:a16="http://schemas.microsoft.com/office/drawing/2014/main" id="{0A004EAD-D889-4E52-8D86-ED1CFB9490D4}"/>
                  </a:ext>
                </a:extLst>
              </p:cNvPr>
              <p:cNvGrpSpPr/>
              <p:nvPr/>
            </p:nvGrpSpPr>
            <p:grpSpPr>
              <a:xfrm flipH="1">
                <a:off x="965200" y="3436897"/>
                <a:ext cx="528881" cy="647424"/>
                <a:chOff x="3003960" y="3685414"/>
                <a:chExt cx="403310" cy="493707"/>
              </a:xfrm>
              <a:grpFill/>
            </p:grpSpPr>
            <p:sp>
              <p:nvSpPr>
                <p:cNvPr id="95" name="Snip Single Corner Rectangle 26">
                  <a:extLst>
                    <a:ext uri="{FF2B5EF4-FFF2-40B4-BE49-F238E27FC236}">
                      <a16:creationId xmlns:a16="http://schemas.microsoft.com/office/drawing/2014/main" id="{9E3FB544-4A41-4605-9276-A29415E839C6}"/>
                    </a:ext>
                  </a:extLst>
                </p:cNvPr>
                <p:cNvSpPr/>
                <p:nvPr/>
              </p:nvSpPr>
              <p:spPr bwMode="auto">
                <a:xfrm flipH="1">
                  <a:off x="3003960" y="3685414"/>
                  <a:ext cx="403310" cy="493707"/>
                </a:xfrm>
                <a:prstGeom prst="snip1Rect">
                  <a:avLst>
                    <a:gd name="adj" fmla="val 28736"/>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Triangle 27">
                  <a:extLst>
                    <a:ext uri="{FF2B5EF4-FFF2-40B4-BE49-F238E27FC236}">
                      <a16:creationId xmlns:a16="http://schemas.microsoft.com/office/drawing/2014/main" id="{899DC94F-F2E3-4171-8CFA-A623D73DDF09}"/>
                    </a:ext>
                  </a:extLst>
                </p:cNvPr>
                <p:cNvSpPr/>
                <p:nvPr/>
              </p:nvSpPr>
              <p:spPr bwMode="auto">
                <a:xfrm rot="8100000">
                  <a:off x="3012552" y="3733609"/>
                  <a:ext cx="160049" cy="80930"/>
                </a:xfrm>
                <a:prstGeom prst="triangle">
                  <a:avLst/>
                </a:prstGeom>
                <a:grp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91" name="Straight Connector 90">
                <a:extLst>
                  <a:ext uri="{FF2B5EF4-FFF2-40B4-BE49-F238E27FC236}">
                    <a16:creationId xmlns:a16="http://schemas.microsoft.com/office/drawing/2014/main" id="{89D2C495-F51A-400F-A59D-59E3BEAF08E5}"/>
                  </a:ext>
                </a:extLst>
              </p:cNvPr>
              <p:cNvCxnSpPr/>
              <p:nvPr/>
            </p:nvCxnSpPr>
            <p:spPr>
              <a:xfrm>
                <a:off x="1047750" y="3578225"/>
                <a:ext cx="2159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5D8F7ED-8AAC-4F2B-A0B4-5E8CE02D483B}"/>
                  </a:ext>
                </a:extLst>
              </p:cNvPr>
              <p:cNvCxnSpPr/>
              <p:nvPr/>
            </p:nvCxnSpPr>
            <p:spPr>
              <a:xfrm>
                <a:off x="1047750" y="3697817"/>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EE9AD75-A2DF-4F39-8DC3-CE0ED77461F3}"/>
                  </a:ext>
                </a:extLst>
              </p:cNvPr>
              <p:cNvCxnSpPr/>
              <p:nvPr/>
            </p:nvCxnSpPr>
            <p:spPr>
              <a:xfrm>
                <a:off x="1047750" y="3817409"/>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BF3397D-7F86-4FAD-B73B-F6C263BF6593}"/>
                  </a:ext>
                </a:extLst>
              </p:cNvPr>
              <p:cNvCxnSpPr/>
              <p:nvPr/>
            </p:nvCxnSpPr>
            <p:spPr>
              <a:xfrm>
                <a:off x="1047750" y="3937000"/>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3A108459-46B4-4DEC-9751-EDDEDDE6AD9C}"/>
                </a:ext>
              </a:extLst>
            </p:cNvPr>
            <p:cNvGrpSpPr/>
            <p:nvPr/>
          </p:nvGrpSpPr>
          <p:grpSpPr>
            <a:xfrm>
              <a:off x="3090889" y="1997906"/>
              <a:ext cx="293717" cy="359549"/>
              <a:chOff x="965200" y="3436897"/>
              <a:chExt cx="528881" cy="647424"/>
            </a:xfrm>
            <a:solidFill>
              <a:schemeClr val="bg1"/>
            </a:solidFill>
          </p:grpSpPr>
          <p:grpSp>
            <p:nvGrpSpPr>
              <p:cNvPr id="98" name="Group 97">
                <a:extLst>
                  <a:ext uri="{FF2B5EF4-FFF2-40B4-BE49-F238E27FC236}">
                    <a16:creationId xmlns:a16="http://schemas.microsoft.com/office/drawing/2014/main" id="{187B9CD5-3ADC-4F18-A32A-59E575696FEB}"/>
                  </a:ext>
                </a:extLst>
              </p:cNvPr>
              <p:cNvGrpSpPr/>
              <p:nvPr/>
            </p:nvGrpSpPr>
            <p:grpSpPr>
              <a:xfrm flipH="1">
                <a:off x="965200" y="3436897"/>
                <a:ext cx="528881" cy="647424"/>
                <a:chOff x="3003960" y="3685414"/>
                <a:chExt cx="403310" cy="493707"/>
              </a:xfrm>
              <a:grpFill/>
            </p:grpSpPr>
            <p:sp>
              <p:nvSpPr>
                <p:cNvPr id="103" name="Snip Single Corner Rectangle 26">
                  <a:extLst>
                    <a:ext uri="{FF2B5EF4-FFF2-40B4-BE49-F238E27FC236}">
                      <a16:creationId xmlns:a16="http://schemas.microsoft.com/office/drawing/2014/main" id="{3CBADA15-E6F9-4B89-88BF-6898DAADAF07}"/>
                    </a:ext>
                  </a:extLst>
                </p:cNvPr>
                <p:cNvSpPr/>
                <p:nvPr/>
              </p:nvSpPr>
              <p:spPr bwMode="auto">
                <a:xfrm flipH="1">
                  <a:off x="3003960" y="3685414"/>
                  <a:ext cx="403310" cy="493707"/>
                </a:xfrm>
                <a:prstGeom prst="snip1Rect">
                  <a:avLst>
                    <a:gd name="adj" fmla="val 28736"/>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Triangle 27">
                  <a:extLst>
                    <a:ext uri="{FF2B5EF4-FFF2-40B4-BE49-F238E27FC236}">
                      <a16:creationId xmlns:a16="http://schemas.microsoft.com/office/drawing/2014/main" id="{59348876-3232-4542-8818-C005EB6CAE28}"/>
                    </a:ext>
                  </a:extLst>
                </p:cNvPr>
                <p:cNvSpPr/>
                <p:nvPr/>
              </p:nvSpPr>
              <p:spPr bwMode="auto">
                <a:xfrm rot="8100000">
                  <a:off x="3012552" y="3733609"/>
                  <a:ext cx="160049" cy="80930"/>
                </a:xfrm>
                <a:prstGeom prst="triangle">
                  <a:avLst/>
                </a:prstGeom>
                <a:grp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99" name="Straight Connector 98">
                <a:extLst>
                  <a:ext uri="{FF2B5EF4-FFF2-40B4-BE49-F238E27FC236}">
                    <a16:creationId xmlns:a16="http://schemas.microsoft.com/office/drawing/2014/main" id="{3FD7A271-9868-4907-B837-0D4F0506FC14}"/>
                  </a:ext>
                </a:extLst>
              </p:cNvPr>
              <p:cNvCxnSpPr/>
              <p:nvPr/>
            </p:nvCxnSpPr>
            <p:spPr>
              <a:xfrm>
                <a:off x="1047750" y="3578225"/>
                <a:ext cx="2159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3EC34FB-044D-443C-8C89-DE0421649F85}"/>
                  </a:ext>
                </a:extLst>
              </p:cNvPr>
              <p:cNvCxnSpPr/>
              <p:nvPr/>
            </p:nvCxnSpPr>
            <p:spPr>
              <a:xfrm>
                <a:off x="1047750" y="3697817"/>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790FCA-2D2F-4C9D-93E0-D5C409FA6E34}"/>
                  </a:ext>
                </a:extLst>
              </p:cNvPr>
              <p:cNvCxnSpPr/>
              <p:nvPr/>
            </p:nvCxnSpPr>
            <p:spPr>
              <a:xfrm>
                <a:off x="1047750" y="3817409"/>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E6E083A-982B-40D4-B64F-CF856FC5E8D2}"/>
                  </a:ext>
                </a:extLst>
              </p:cNvPr>
              <p:cNvCxnSpPr/>
              <p:nvPr/>
            </p:nvCxnSpPr>
            <p:spPr>
              <a:xfrm>
                <a:off x="1047750" y="3937000"/>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864039A5-F89F-4981-9F8C-53248D17B6A6}"/>
                </a:ext>
              </a:extLst>
            </p:cNvPr>
            <p:cNvGrpSpPr/>
            <p:nvPr/>
          </p:nvGrpSpPr>
          <p:grpSpPr>
            <a:xfrm>
              <a:off x="3052032" y="2051335"/>
              <a:ext cx="293717" cy="359549"/>
              <a:chOff x="965200" y="3436897"/>
              <a:chExt cx="528881" cy="647424"/>
            </a:xfrm>
            <a:solidFill>
              <a:schemeClr val="bg1"/>
            </a:solidFill>
          </p:grpSpPr>
          <p:grpSp>
            <p:nvGrpSpPr>
              <p:cNvPr id="106" name="Group 105">
                <a:extLst>
                  <a:ext uri="{FF2B5EF4-FFF2-40B4-BE49-F238E27FC236}">
                    <a16:creationId xmlns:a16="http://schemas.microsoft.com/office/drawing/2014/main" id="{66266714-CB0B-4048-9074-83813343C606}"/>
                  </a:ext>
                </a:extLst>
              </p:cNvPr>
              <p:cNvGrpSpPr/>
              <p:nvPr/>
            </p:nvGrpSpPr>
            <p:grpSpPr>
              <a:xfrm flipH="1">
                <a:off x="965200" y="3436897"/>
                <a:ext cx="528881" cy="647424"/>
                <a:chOff x="3003960" y="3685414"/>
                <a:chExt cx="403310" cy="493707"/>
              </a:xfrm>
              <a:grpFill/>
            </p:grpSpPr>
            <p:sp>
              <p:nvSpPr>
                <p:cNvPr id="111" name="Snip Single Corner Rectangle 26">
                  <a:extLst>
                    <a:ext uri="{FF2B5EF4-FFF2-40B4-BE49-F238E27FC236}">
                      <a16:creationId xmlns:a16="http://schemas.microsoft.com/office/drawing/2014/main" id="{1CEF8213-98DE-40EE-BA53-AC6C429F9598}"/>
                    </a:ext>
                  </a:extLst>
                </p:cNvPr>
                <p:cNvSpPr/>
                <p:nvPr/>
              </p:nvSpPr>
              <p:spPr bwMode="auto">
                <a:xfrm flipH="1">
                  <a:off x="3003960" y="3685414"/>
                  <a:ext cx="403310" cy="493707"/>
                </a:xfrm>
                <a:prstGeom prst="snip1Rect">
                  <a:avLst>
                    <a:gd name="adj" fmla="val 28736"/>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Triangle 27">
                  <a:extLst>
                    <a:ext uri="{FF2B5EF4-FFF2-40B4-BE49-F238E27FC236}">
                      <a16:creationId xmlns:a16="http://schemas.microsoft.com/office/drawing/2014/main" id="{865FE4EA-281F-44F2-B69F-3015D6DD65B3}"/>
                    </a:ext>
                  </a:extLst>
                </p:cNvPr>
                <p:cNvSpPr/>
                <p:nvPr/>
              </p:nvSpPr>
              <p:spPr bwMode="auto">
                <a:xfrm rot="8100000">
                  <a:off x="3012552" y="3733609"/>
                  <a:ext cx="160049" cy="80930"/>
                </a:xfrm>
                <a:prstGeom prst="triangle">
                  <a:avLst/>
                </a:prstGeom>
                <a:grp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07" name="Straight Connector 106">
                <a:extLst>
                  <a:ext uri="{FF2B5EF4-FFF2-40B4-BE49-F238E27FC236}">
                    <a16:creationId xmlns:a16="http://schemas.microsoft.com/office/drawing/2014/main" id="{1183F0D1-95A4-47F5-8B4D-E7183A254A85}"/>
                  </a:ext>
                </a:extLst>
              </p:cNvPr>
              <p:cNvCxnSpPr/>
              <p:nvPr/>
            </p:nvCxnSpPr>
            <p:spPr>
              <a:xfrm>
                <a:off x="1047750" y="3578225"/>
                <a:ext cx="2159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B93047C-E0B3-47E3-B216-205BB5491F15}"/>
                  </a:ext>
                </a:extLst>
              </p:cNvPr>
              <p:cNvCxnSpPr/>
              <p:nvPr/>
            </p:nvCxnSpPr>
            <p:spPr>
              <a:xfrm>
                <a:off x="1047750" y="3697817"/>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78576D8-D889-43B6-91B8-A8BA2678C4A5}"/>
                  </a:ext>
                </a:extLst>
              </p:cNvPr>
              <p:cNvCxnSpPr/>
              <p:nvPr/>
            </p:nvCxnSpPr>
            <p:spPr>
              <a:xfrm>
                <a:off x="1047750" y="3817409"/>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EF236FB-E75B-4E04-9E47-85F39495FC41}"/>
                  </a:ext>
                </a:extLst>
              </p:cNvPr>
              <p:cNvCxnSpPr/>
              <p:nvPr/>
            </p:nvCxnSpPr>
            <p:spPr>
              <a:xfrm>
                <a:off x="1047750" y="3937000"/>
                <a:ext cx="368300" cy="0"/>
              </a:xfrm>
              <a:prstGeom prst="line">
                <a:avLst/>
              </a:prstGeom>
              <a:grpFill/>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61" name="Rectangle 60">
            <a:extLst>
              <a:ext uri="{FF2B5EF4-FFF2-40B4-BE49-F238E27FC236}">
                <a16:creationId xmlns:a16="http://schemas.microsoft.com/office/drawing/2014/main" id="{EC00A5C2-4799-4E26-ADFB-759990441F9B}"/>
              </a:ext>
            </a:extLst>
          </p:cNvPr>
          <p:cNvSpPr/>
          <p:nvPr/>
        </p:nvSpPr>
        <p:spPr>
          <a:xfrm>
            <a:off x="269238" y="4807102"/>
            <a:ext cx="4007487" cy="1494517"/>
          </a:xfrm>
          <a:prstGeom prst="rect">
            <a:avLst/>
          </a:prstGeom>
          <a:no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37160" tIns="73152" rIns="731520" bIns="73152" numCol="1" spcCol="0" rtlCol="0" fromWordArt="0" anchor="t" anchorCtr="0" forceAA="0" compatLnSpc="1">
            <a:prstTxWarp prst="textNoShape">
              <a:avLst/>
            </a:prstTxWarp>
            <a:noAutofit/>
          </a:bodyPr>
          <a:lstStyle/>
          <a:p>
            <a:pPr>
              <a:lnSpc>
                <a:spcPct val="90000"/>
              </a:lnSpc>
              <a:spcAft>
                <a:spcPts val="600"/>
              </a:spcAft>
            </a:pPr>
            <a:r>
              <a:rPr lang="en-US">
                <a:solidFill>
                  <a:srgbClr val="0078D7"/>
                </a:solidFill>
                <a:latin typeface="Segoe UI" panose="020B0502040204020203" pitchFamily="34" charset="0"/>
                <a:cs typeface="Segoe UI" panose="020B0502040204020203" pitchFamily="34" charset="0"/>
              </a:rPr>
              <a:t>Vulnerability Assessment and Data Discovery &amp; Classification</a:t>
            </a:r>
          </a:p>
          <a:p>
            <a:pPr marL="0" marR="0" lvl="0" indent="0" algn="l" defTabSz="913505" rtl="0" eaLnBrk="1" fontAlgn="base"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Discover and classify sensitive data and discover and remediate insecure configurations. </a:t>
            </a:r>
          </a:p>
        </p:txBody>
      </p:sp>
      <p:sp>
        <p:nvSpPr>
          <p:cNvPr id="62" name="Freeform 271">
            <a:extLst>
              <a:ext uri="{FF2B5EF4-FFF2-40B4-BE49-F238E27FC236}">
                <a16:creationId xmlns:a16="http://schemas.microsoft.com/office/drawing/2014/main" id="{CD4F118C-CBF9-40E2-A509-3FC5A020614F}"/>
              </a:ext>
            </a:extLst>
          </p:cNvPr>
          <p:cNvSpPr>
            <a:spLocks noChangeAspect="1"/>
          </p:cNvSpPr>
          <p:nvPr/>
        </p:nvSpPr>
        <p:spPr bwMode="black">
          <a:xfrm>
            <a:off x="3553598" y="5654321"/>
            <a:ext cx="480305" cy="541086"/>
          </a:xfrm>
          <a:custGeom>
            <a:avLst/>
            <a:gdLst>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818303 w 1342613"/>
              <a:gd name="connsiteY5" fmla="*/ 1087555 h 1524532"/>
              <a:gd name="connsiteX6" fmla="*/ 763275 w 1342613"/>
              <a:gd name="connsiteY6" fmla="*/ 796673 h 1524532"/>
              <a:gd name="connsiteX7" fmla="*/ 803729 w 1342613"/>
              <a:gd name="connsiteY7" fmla="*/ 769397 h 1524532"/>
              <a:gd name="connsiteX8" fmla="*/ 858309 w 1342613"/>
              <a:gd name="connsiteY8" fmla="*/ 637630 h 1524532"/>
              <a:gd name="connsiteX9" fmla="*/ 671962 w 1342613"/>
              <a:gd name="connsiteY9" fmla="*/ 451283 h 1524532"/>
              <a:gd name="connsiteX10" fmla="*/ 665941 w 1342613"/>
              <a:gd name="connsiteY10" fmla="*/ 0 h 1524532"/>
              <a:gd name="connsiteX11" fmla="*/ 677983 w 1342613"/>
              <a:gd name="connsiteY11" fmla="*/ 12004 h 1524532"/>
              <a:gd name="connsiteX12" fmla="*/ 1015160 w 1342613"/>
              <a:gd name="connsiteY12" fmla="*/ 156055 h 1524532"/>
              <a:gd name="connsiteX13" fmla="*/ 1292127 w 1342613"/>
              <a:gd name="connsiteY13" fmla="*/ 84029 h 1524532"/>
              <a:gd name="connsiteX14" fmla="*/ 665941 w 1342613"/>
              <a:gd name="connsiteY14" fmla="*/ 1524532 h 1524532"/>
              <a:gd name="connsiteX15" fmla="*/ 51797 w 1342613"/>
              <a:gd name="connsiteY15" fmla="*/ 84029 h 1524532"/>
              <a:gd name="connsiteX16" fmla="*/ 328763 w 1342613"/>
              <a:gd name="connsiteY16" fmla="*/ 156055 h 1524532"/>
              <a:gd name="connsiteX17" fmla="*/ 665941 w 1342613"/>
              <a:gd name="connsiteY17" fmla="*/ 12004 h 1524532"/>
              <a:gd name="connsiteX18" fmla="*/ 665941 w 1342613"/>
              <a:gd name="connsiteY18"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525619 w 1342613"/>
              <a:gd name="connsiteY4" fmla="*/ 1087555 h 1524532"/>
              <a:gd name="connsiteX5" fmla="*/ 763275 w 1342613"/>
              <a:gd name="connsiteY5" fmla="*/ 796673 h 1524532"/>
              <a:gd name="connsiteX6" fmla="*/ 803729 w 1342613"/>
              <a:gd name="connsiteY6" fmla="*/ 769397 h 1524532"/>
              <a:gd name="connsiteX7" fmla="*/ 858309 w 1342613"/>
              <a:gd name="connsiteY7" fmla="*/ 637630 h 1524532"/>
              <a:gd name="connsiteX8" fmla="*/ 671962 w 1342613"/>
              <a:gd name="connsiteY8" fmla="*/ 451283 h 1524532"/>
              <a:gd name="connsiteX9" fmla="*/ 665941 w 1342613"/>
              <a:gd name="connsiteY9" fmla="*/ 0 h 1524532"/>
              <a:gd name="connsiteX10" fmla="*/ 677983 w 1342613"/>
              <a:gd name="connsiteY10" fmla="*/ 12004 h 1524532"/>
              <a:gd name="connsiteX11" fmla="*/ 1015160 w 1342613"/>
              <a:gd name="connsiteY11" fmla="*/ 156055 h 1524532"/>
              <a:gd name="connsiteX12" fmla="*/ 1292127 w 1342613"/>
              <a:gd name="connsiteY12" fmla="*/ 84029 h 1524532"/>
              <a:gd name="connsiteX13" fmla="*/ 665941 w 1342613"/>
              <a:gd name="connsiteY13" fmla="*/ 1524532 h 1524532"/>
              <a:gd name="connsiteX14" fmla="*/ 51797 w 1342613"/>
              <a:gd name="connsiteY14" fmla="*/ 84029 h 1524532"/>
              <a:gd name="connsiteX15" fmla="*/ 328763 w 1342613"/>
              <a:gd name="connsiteY15" fmla="*/ 156055 h 1524532"/>
              <a:gd name="connsiteX16" fmla="*/ 665941 w 1342613"/>
              <a:gd name="connsiteY16" fmla="*/ 12004 h 1524532"/>
              <a:gd name="connsiteX17" fmla="*/ 665941 w 1342613"/>
              <a:gd name="connsiteY17"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580648 w 1342613"/>
              <a:gd name="connsiteY3" fmla="*/ 796671 h 1524532"/>
              <a:gd name="connsiteX4" fmla="*/ 763275 w 1342613"/>
              <a:gd name="connsiteY4" fmla="*/ 796673 h 1524532"/>
              <a:gd name="connsiteX5" fmla="*/ 803729 w 1342613"/>
              <a:gd name="connsiteY5" fmla="*/ 769397 h 1524532"/>
              <a:gd name="connsiteX6" fmla="*/ 858309 w 1342613"/>
              <a:gd name="connsiteY6" fmla="*/ 637630 h 1524532"/>
              <a:gd name="connsiteX7" fmla="*/ 671962 w 1342613"/>
              <a:gd name="connsiteY7" fmla="*/ 451283 h 1524532"/>
              <a:gd name="connsiteX8" fmla="*/ 665941 w 1342613"/>
              <a:gd name="connsiteY8" fmla="*/ 0 h 1524532"/>
              <a:gd name="connsiteX9" fmla="*/ 677983 w 1342613"/>
              <a:gd name="connsiteY9" fmla="*/ 12004 h 1524532"/>
              <a:gd name="connsiteX10" fmla="*/ 1015160 w 1342613"/>
              <a:gd name="connsiteY10" fmla="*/ 156055 h 1524532"/>
              <a:gd name="connsiteX11" fmla="*/ 1292127 w 1342613"/>
              <a:gd name="connsiteY11" fmla="*/ 84029 h 1524532"/>
              <a:gd name="connsiteX12" fmla="*/ 665941 w 1342613"/>
              <a:gd name="connsiteY12" fmla="*/ 1524532 h 1524532"/>
              <a:gd name="connsiteX13" fmla="*/ 51797 w 1342613"/>
              <a:gd name="connsiteY13" fmla="*/ 84029 h 1524532"/>
              <a:gd name="connsiteX14" fmla="*/ 328763 w 1342613"/>
              <a:gd name="connsiteY14" fmla="*/ 156055 h 1524532"/>
              <a:gd name="connsiteX15" fmla="*/ 665941 w 1342613"/>
              <a:gd name="connsiteY15" fmla="*/ 12004 h 1524532"/>
              <a:gd name="connsiteX16" fmla="*/ 665941 w 1342613"/>
              <a:gd name="connsiteY16" fmla="*/ 0 h 1524532"/>
              <a:gd name="connsiteX0" fmla="*/ 671962 w 1342613"/>
              <a:gd name="connsiteY0" fmla="*/ 451283 h 1524532"/>
              <a:gd name="connsiteX1" fmla="*/ 485615 w 1342613"/>
              <a:gd name="connsiteY1" fmla="*/ 637630 h 1524532"/>
              <a:gd name="connsiteX2" fmla="*/ 540195 w 1342613"/>
              <a:gd name="connsiteY2" fmla="*/ 769397 h 1524532"/>
              <a:gd name="connsiteX3" fmla="*/ 763275 w 1342613"/>
              <a:gd name="connsiteY3" fmla="*/ 796673 h 1524532"/>
              <a:gd name="connsiteX4" fmla="*/ 803729 w 1342613"/>
              <a:gd name="connsiteY4" fmla="*/ 769397 h 1524532"/>
              <a:gd name="connsiteX5" fmla="*/ 858309 w 1342613"/>
              <a:gd name="connsiteY5" fmla="*/ 637630 h 1524532"/>
              <a:gd name="connsiteX6" fmla="*/ 671962 w 1342613"/>
              <a:gd name="connsiteY6" fmla="*/ 451283 h 1524532"/>
              <a:gd name="connsiteX7" fmla="*/ 665941 w 1342613"/>
              <a:gd name="connsiteY7" fmla="*/ 0 h 1524532"/>
              <a:gd name="connsiteX8" fmla="*/ 677983 w 1342613"/>
              <a:gd name="connsiteY8" fmla="*/ 12004 h 1524532"/>
              <a:gd name="connsiteX9" fmla="*/ 1015160 w 1342613"/>
              <a:gd name="connsiteY9" fmla="*/ 156055 h 1524532"/>
              <a:gd name="connsiteX10" fmla="*/ 1292127 w 1342613"/>
              <a:gd name="connsiteY10" fmla="*/ 84029 h 1524532"/>
              <a:gd name="connsiteX11" fmla="*/ 665941 w 1342613"/>
              <a:gd name="connsiteY11" fmla="*/ 1524532 h 1524532"/>
              <a:gd name="connsiteX12" fmla="*/ 51797 w 1342613"/>
              <a:gd name="connsiteY12" fmla="*/ 84029 h 1524532"/>
              <a:gd name="connsiteX13" fmla="*/ 328763 w 1342613"/>
              <a:gd name="connsiteY13" fmla="*/ 156055 h 1524532"/>
              <a:gd name="connsiteX14" fmla="*/ 665941 w 1342613"/>
              <a:gd name="connsiteY14" fmla="*/ 12004 h 1524532"/>
              <a:gd name="connsiteX15" fmla="*/ 665941 w 1342613"/>
              <a:gd name="connsiteY15" fmla="*/ 0 h 1524532"/>
              <a:gd name="connsiteX0" fmla="*/ 671962 w 1342613"/>
              <a:gd name="connsiteY0" fmla="*/ 451283 h 1524532"/>
              <a:gd name="connsiteX1" fmla="*/ 485615 w 1342613"/>
              <a:gd name="connsiteY1" fmla="*/ 637630 h 1524532"/>
              <a:gd name="connsiteX2" fmla="*/ 763275 w 1342613"/>
              <a:gd name="connsiteY2" fmla="*/ 796673 h 1524532"/>
              <a:gd name="connsiteX3" fmla="*/ 803729 w 1342613"/>
              <a:gd name="connsiteY3" fmla="*/ 769397 h 1524532"/>
              <a:gd name="connsiteX4" fmla="*/ 858309 w 1342613"/>
              <a:gd name="connsiteY4" fmla="*/ 637630 h 1524532"/>
              <a:gd name="connsiteX5" fmla="*/ 671962 w 1342613"/>
              <a:gd name="connsiteY5" fmla="*/ 451283 h 1524532"/>
              <a:gd name="connsiteX6" fmla="*/ 665941 w 1342613"/>
              <a:gd name="connsiteY6" fmla="*/ 0 h 1524532"/>
              <a:gd name="connsiteX7" fmla="*/ 677983 w 1342613"/>
              <a:gd name="connsiteY7" fmla="*/ 12004 h 1524532"/>
              <a:gd name="connsiteX8" fmla="*/ 1015160 w 1342613"/>
              <a:gd name="connsiteY8" fmla="*/ 156055 h 1524532"/>
              <a:gd name="connsiteX9" fmla="*/ 1292127 w 1342613"/>
              <a:gd name="connsiteY9" fmla="*/ 84029 h 1524532"/>
              <a:gd name="connsiteX10" fmla="*/ 665941 w 1342613"/>
              <a:gd name="connsiteY10" fmla="*/ 1524532 h 1524532"/>
              <a:gd name="connsiteX11" fmla="*/ 51797 w 1342613"/>
              <a:gd name="connsiteY11" fmla="*/ 84029 h 1524532"/>
              <a:gd name="connsiteX12" fmla="*/ 328763 w 1342613"/>
              <a:gd name="connsiteY12" fmla="*/ 156055 h 1524532"/>
              <a:gd name="connsiteX13" fmla="*/ 665941 w 1342613"/>
              <a:gd name="connsiteY13" fmla="*/ 12004 h 1524532"/>
              <a:gd name="connsiteX14" fmla="*/ 665941 w 1342613"/>
              <a:gd name="connsiteY14" fmla="*/ 0 h 1524532"/>
              <a:gd name="connsiteX0" fmla="*/ 671962 w 1342613"/>
              <a:gd name="connsiteY0" fmla="*/ 451283 h 1524532"/>
              <a:gd name="connsiteX1" fmla="*/ 763275 w 1342613"/>
              <a:gd name="connsiteY1" fmla="*/ 796673 h 1524532"/>
              <a:gd name="connsiteX2" fmla="*/ 803729 w 1342613"/>
              <a:gd name="connsiteY2" fmla="*/ 769397 h 1524532"/>
              <a:gd name="connsiteX3" fmla="*/ 858309 w 1342613"/>
              <a:gd name="connsiteY3" fmla="*/ 637630 h 1524532"/>
              <a:gd name="connsiteX4" fmla="*/ 671962 w 1342613"/>
              <a:gd name="connsiteY4" fmla="*/ 451283 h 1524532"/>
              <a:gd name="connsiteX5" fmla="*/ 665941 w 1342613"/>
              <a:gd name="connsiteY5" fmla="*/ 0 h 1524532"/>
              <a:gd name="connsiteX6" fmla="*/ 677983 w 1342613"/>
              <a:gd name="connsiteY6" fmla="*/ 12004 h 1524532"/>
              <a:gd name="connsiteX7" fmla="*/ 1015160 w 1342613"/>
              <a:gd name="connsiteY7" fmla="*/ 156055 h 1524532"/>
              <a:gd name="connsiteX8" fmla="*/ 1292127 w 1342613"/>
              <a:gd name="connsiteY8" fmla="*/ 84029 h 1524532"/>
              <a:gd name="connsiteX9" fmla="*/ 665941 w 1342613"/>
              <a:gd name="connsiteY9" fmla="*/ 1524532 h 1524532"/>
              <a:gd name="connsiteX10" fmla="*/ 51797 w 1342613"/>
              <a:gd name="connsiteY10" fmla="*/ 84029 h 1524532"/>
              <a:gd name="connsiteX11" fmla="*/ 328763 w 1342613"/>
              <a:gd name="connsiteY11" fmla="*/ 156055 h 1524532"/>
              <a:gd name="connsiteX12" fmla="*/ 665941 w 1342613"/>
              <a:gd name="connsiteY12" fmla="*/ 12004 h 1524532"/>
              <a:gd name="connsiteX13" fmla="*/ 665941 w 1342613"/>
              <a:gd name="connsiteY13" fmla="*/ 0 h 1524532"/>
              <a:gd name="connsiteX0" fmla="*/ 671962 w 1342613"/>
              <a:gd name="connsiteY0" fmla="*/ 451283 h 1524532"/>
              <a:gd name="connsiteX1" fmla="*/ 763275 w 1342613"/>
              <a:gd name="connsiteY1" fmla="*/ 796673 h 1524532"/>
              <a:gd name="connsiteX2" fmla="*/ 858309 w 1342613"/>
              <a:gd name="connsiteY2" fmla="*/ 637630 h 1524532"/>
              <a:gd name="connsiteX3" fmla="*/ 671962 w 1342613"/>
              <a:gd name="connsiteY3" fmla="*/ 451283 h 1524532"/>
              <a:gd name="connsiteX4" fmla="*/ 665941 w 1342613"/>
              <a:gd name="connsiteY4" fmla="*/ 0 h 1524532"/>
              <a:gd name="connsiteX5" fmla="*/ 677983 w 1342613"/>
              <a:gd name="connsiteY5" fmla="*/ 12004 h 1524532"/>
              <a:gd name="connsiteX6" fmla="*/ 1015160 w 1342613"/>
              <a:gd name="connsiteY6" fmla="*/ 156055 h 1524532"/>
              <a:gd name="connsiteX7" fmla="*/ 1292127 w 1342613"/>
              <a:gd name="connsiteY7" fmla="*/ 84029 h 1524532"/>
              <a:gd name="connsiteX8" fmla="*/ 665941 w 1342613"/>
              <a:gd name="connsiteY8" fmla="*/ 1524532 h 1524532"/>
              <a:gd name="connsiteX9" fmla="*/ 51797 w 1342613"/>
              <a:gd name="connsiteY9" fmla="*/ 84029 h 1524532"/>
              <a:gd name="connsiteX10" fmla="*/ 328763 w 1342613"/>
              <a:gd name="connsiteY10" fmla="*/ 156055 h 1524532"/>
              <a:gd name="connsiteX11" fmla="*/ 665941 w 1342613"/>
              <a:gd name="connsiteY11" fmla="*/ 12004 h 1524532"/>
              <a:gd name="connsiteX12" fmla="*/ 665941 w 1342613"/>
              <a:gd name="connsiteY12" fmla="*/ 0 h 1524532"/>
              <a:gd name="connsiteX0" fmla="*/ 671962 w 1342613"/>
              <a:gd name="connsiteY0" fmla="*/ 451283 h 1524532"/>
              <a:gd name="connsiteX1" fmla="*/ 858309 w 1342613"/>
              <a:gd name="connsiteY1" fmla="*/ 637630 h 1524532"/>
              <a:gd name="connsiteX2" fmla="*/ 671962 w 1342613"/>
              <a:gd name="connsiteY2" fmla="*/ 451283 h 1524532"/>
              <a:gd name="connsiteX3" fmla="*/ 665941 w 1342613"/>
              <a:gd name="connsiteY3" fmla="*/ 0 h 1524532"/>
              <a:gd name="connsiteX4" fmla="*/ 677983 w 1342613"/>
              <a:gd name="connsiteY4" fmla="*/ 12004 h 1524532"/>
              <a:gd name="connsiteX5" fmla="*/ 1015160 w 1342613"/>
              <a:gd name="connsiteY5" fmla="*/ 156055 h 1524532"/>
              <a:gd name="connsiteX6" fmla="*/ 1292127 w 1342613"/>
              <a:gd name="connsiteY6" fmla="*/ 84029 h 1524532"/>
              <a:gd name="connsiteX7" fmla="*/ 665941 w 1342613"/>
              <a:gd name="connsiteY7" fmla="*/ 1524532 h 1524532"/>
              <a:gd name="connsiteX8" fmla="*/ 51797 w 1342613"/>
              <a:gd name="connsiteY8" fmla="*/ 84029 h 1524532"/>
              <a:gd name="connsiteX9" fmla="*/ 328763 w 1342613"/>
              <a:gd name="connsiteY9" fmla="*/ 156055 h 1524532"/>
              <a:gd name="connsiteX10" fmla="*/ 665941 w 1342613"/>
              <a:gd name="connsiteY10" fmla="*/ 12004 h 1524532"/>
              <a:gd name="connsiteX11" fmla="*/ 665941 w 1342613"/>
              <a:gd name="connsiteY11" fmla="*/ 0 h 1524532"/>
              <a:gd name="connsiteX0" fmla="*/ 665941 w 1342613"/>
              <a:gd name="connsiteY0" fmla="*/ 0 h 1524532"/>
              <a:gd name="connsiteX1" fmla="*/ 677983 w 1342613"/>
              <a:gd name="connsiteY1" fmla="*/ 12004 h 1524532"/>
              <a:gd name="connsiteX2" fmla="*/ 1015160 w 1342613"/>
              <a:gd name="connsiteY2" fmla="*/ 156055 h 1524532"/>
              <a:gd name="connsiteX3" fmla="*/ 1292127 w 1342613"/>
              <a:gd name="connsiteY3" fmla="*/ 84029 h 1524532"/>
              <a:gd name="connsiteX4" fmla="*/ 665941 w 1342613"/>
              <a:gd name="connsiteY4" fmla="*/ 1524532 h 1524532"/>
              <a:gd name="connsiteX5" fmla="*/ 51797 w 1342613"/>
              <a:gd name="connsiteY5" fmla="*/ 84029 h 1524532"/>
              <a:gd name="connsiteX6" fmla="*/ 328763 w 1342613"/>
              <a:gd name="connsiteY6" fmla="*/ 156055 h 1524532"/>
              <a:gd name="connsiteX7" fmla="*/ 665941 w 1342613"/>
              <a:gd name="connsiteY7" fmla="*/ 12004 h 1524532"/>
              <a:gd name="connsiteX8" fmla="*/ 665941 w 1342613"/>
              <a:gd name="connsiteY8" fmla="*/ 0 h 1524532"/>
              <a:gd name="connsiteX0" fmla="*/ 665941 w 1342613"/>
              <a:gd name="connsiteY0" fmla="*/ 1 h 1512529"/>
              <a:gd name="connsiteX1" fmla="*/ 677983 w 1342613"/>
              <a:gd name="connsiteY1" fmla="*/ 1 h 1512529"/>
              <a:gd name="connsiteX2" fmla="*/ 1015160 w 1342613"/>
              <a:gd name="connsiteY2" fmla="*/ 144052 h 1512529"/>
              <a:gd name="connsiteX3" fmla="*/ 1292127 w 1342613"/>
              <a:gd name="connsiteY3" fmla="*/ 72026 h 1512529"/>
              <a:gd name="connsiteX4" fmla="*/ 665941 w 1342613"/>
              <a:gd name="connsiteY4" fmla="*/ 1512529 h 1512529"/>
              <a:gd name="connsiteX5" fmla="*/ 51797 w 1342613"/>
              <a:gd name="connsiteY5" fmla="*/ 72026 h 1512529"/>
              <a:gd name="connsiteX6" fmla="*/ 328763 w 1342613"/>
              <a:gd name="connsiteY6" fmla="*/ 144052 h 1512529"/>
              <a:gd name="connsiteX7" fmla="*/ 665941 w 1342613"/>
              <a:gd name="connsiteY7" fmla="*/ 1 h 151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2613" h="1512529">
                <a:moveTo>
                  <a:pt x="665941" y="1"/>
                </a:moveTo>
                <a:lnTo>
                  <a:pt x="677983" y="1"/>
                </a:lnTo>
                <a:cubicBezTo>
                  <a:pt x="750235" y="60022"/>
                  <a:pt x="858613" y="144052"/>
                  <a:pt x="1015160" y="144052"/>
                </a:cubicBezTo>
                <a:cubicBezTo>
                  <a:pt x="1099454" y="144052"/>
                  <a:pt x="1195790" y="120043"/>
                  <a:pt x="1292127" y="72026"/>
                </a:cubicBezTo>
                <a:cubicBezTo>
                  <a:pt x="1460715" y="612215"/>
                  <a:pt x="1195790" y="1236433"/>
                  <a:pt x="665941" y="1512529"/>
                </a:cubicBezTo>
                <a:cubicBezTo>
                  <a:pt x="136091" y="1236433"/>
                  <a:pt x="-116792" y="612215"/>
                  <a:pt x="51797" y="72026"/>
                </a:cubicBezTo>
                <a:cubicBezTo>
                  <a:pt x="148133" y="120043"/>
                  <a:pt x="244469" y="144052"/>
                  <a:pt x="328763" y="144052"/>
                </a:cubicBezTo>
                <a:cubicBezTo>
                  <a:pt x="485310" y="144052"/>
                  <a:pt x="593688" y="60022"/>
                  <a:pt x="665941" y="1"/>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marL="0" marR="0" lvl="0" indent="0" algn="ctr" defTabSz="474391" rtl="0" eaLnBrk="1" fontAlgn="base" latinLnBrk="0" hangingPunct="1">
              <a:lnSpc>
                <a:spcPct val="90000"/>
              </a:lnSpc>
              <a:spcBef>
                <a:spcPct val="0"/>
              </a:spcBef>
              <a:spcAft>
                <a:spcPct val="0"/>
              </a:spcAft>
              <a:buClrTx/>
              <a:buSzTx/>
              <a:buFontTx/>
              <a:buNone/>
              <a:tabLst/>
              <a:defRPr/>
            </a:pPr>
            <a:endParaRPr kumimoji="0" lang="en-US" sz="122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753372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Box 201"/>
          <p:cNvSpPr txBox="1"/>
          <p:nvPr/>
        </p:nvSpPr>
        <p:spPr>
          <a:xfrm>
            <a:off x="8053704" y="4612546"/>
            <a:ext cx="1294208" cy="276999"/>
          </a:xfrm>
          <a:prstGeom prst="rect">
            <a:avLst/>
          </a:prstGeom>
          <a:solidFill>
            <a:schemeClr val="bg1"/>
          </a:solid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Application data</a:t>
            </a:r>
          </a:p>
        </p:txBody>
      </p:sp>
      <p:pic>
        <p:nvPicPr>
          <p:cNvPr id="206" name="Picture 205"/>
          <p:cNvPicPr>
            <a:picLocks noChangeAspect="1"/>
          </p:cNvPicPr>
          <p:nvPr/>
        </p:nvPicPr>
        <p:blipFill rotWithShape="1">
          <a:blip r:embed="rId3" cstate="screen">
            <a:extLst>
              <a:ext uri="{28A0092B-C50C-407E-A947-70E740481C1C}">
                <a14:useLocalDpi xmlns:a14="http://schemas.microsoft.com/office/drawing/2010/main"/>
              </a:ext>
            </a:extLst>
          </a:blip>
          <a:srcRect l="10365" t="12448" r="12379" b="14454"/>
          <a:stretch/>
        </p:blipFill>
        <p:spPr>
          <a:xfrm>
            <a:off x="9796280" y="3829489"/>
            <a:ext cx="1499564" cy="797716"/>
          </a:xfrm>
          <a:prstGeom prst="rect">
            <a:avLst/>
          </a:prstGeom>
          <a:ln w="12700">
            <a:solidFill>
              <a:schemeClr val="tx2"/>
            </a:solidFill>
            <a:miter lim="800000"/>
          </a:ln>
        </p:spPr>
      </p:pic>
      <p:sp>
        <p:nvSpPr>
          <p:cNvPr id="2" name="Text Placeholder 1">
            <a:extLst>
              <a:ext uri="{FF2B5EF4-FFF2-40B4-BE49-F238E27FC236}">
                <a16:creationId xmlns:a16="http://schemas.microsoft.com/office/drawing/2014/main" id="{484DEE8C-FAC2-4FD5-9EC1-423E8744990F}"/>
              </a:ext>
            </a:extLst>
          </p:cNvPr>
          <p:cNvSpPr>
            <a:spLocks noGrp="1"/>
          </p:cNvSpPr>
          <p:nvPr>
            <p:ph type="body" sz="quarter" idx="14"/>
          </p:nvPr>
        </p:nvSpPr>
        <p:spPr>
          <a:xfrm>
            <a:off x="455994" y="1528123"/>
            <a:ext cx="5640006" cy="5037276"/>
          </a:xfrm>
        </p:spPr>
        <p:txBody>
          <a:bodyPr/>
          <a:lstStyle/>
          <a:p>
            <a:r>
              <a:rPr lang="en-US"/>
              <a:t>Gain insight into database events and streamline compliance-related tasks </a:t>
            </a:r>
          </a:p>
          <a:p>
            <a:endParaRPr lang="en-US"/>
          </a:p>
          <a:p>
            <a:pPr marL="257175" lvl="2" indent="-257175" defTabSz="466290">
              <a:spcBef>
                <a:spcPts val="450"/>
              </a:spcBef>
              <a:spcAft>
                <a:spcPts val="450"/>
              </a:spcAft>
              <a:buSzTx/>
              <a:buFont typeface="Wingdings" panose="05000000000000000000" pitchFamily="2" charset="2"/>
              <a:buChar char="ü"/>
              <a:defRPr/>
            </a:pPr>
            <a:r>
              <a:rPr lang="en-US" sz="1800"/>
              <a:t>Configurable audit policy via the Azure portal and standard API</a:t>
            </a:r>
          </a:p>
          <a:p>
            <a:pPr marL="257175" lvl="2" indent="-257175" defTabSz="466290">
              <a:spcBef>
                <a:spcPts val="450"/>
              </a:spcBef>
              <a:spcAft>
                <a:spcPts val="450"/>
              </a:spcAft>
              <a:buSzTx/>
              <a:buFont typeface="Wingdings" panose="05000000000000000000" pitchFamily="2" charset="2"/>
              <a:buChar char="ü"/>
              <a:defRPr/>
            </a:pPr>
            <a:r>
              <a:rPr lang="en-US" sz="1800"/>
              <a:t>Audit logs reside in your Azure Storage account, or can be sent directly to Log Analytics or Event Hub</a:t>
            </a:r>
          </a:p>
          <a:p>
            <a:pPr marL="257175" lvl="2" indent="-257175" defTabSz="466290">
              <a:spcBef>
                <a:spcPts val="450"/>
              </a:spcBef>
              <a:spcAft>
                <a:spcPts val="450"/>
              </a:spcAft>
              <a:buSzTx/>
              <a:buFont typeface="Wingdings" panose="05000000000000000000" pitchFamily="2" charset="2"/>
              <a:buChar char="ü"/>
              <a:defRPr/>
            </a:pPr>
            <a:r>
              <a:rPr lang="en-US" sz="1800"/>
              <a:t>Azure portal viewer and SSMS for analysis of audit log </a:t>
            </a:r>
          </a:p>
          <a:p>
            <a:pPr marL="257175" lvl="2" indent="-257175" defTabSz="466290">
              <a:spcBef>
                <a:spcPts val="450"/>
              </a:spcBef>
              <a:spcAft>
                <a:spcPts val="450"/>
              </a:spcAft>
              <a:buSzTx/>
              <a:buFont typeface="Wingdings" panose="05000000000000000000" pitchFamily="2" charset="2"/>
              <a:buChar char="ü"/>
              <a:defRPr/>
            </a:pPr>
            <a:r>
              <a:rPr lang="en-US" sz="1800"/>
              <a:t>Compatible with SQL Server box auditing, including high granularity in defining audit policy</a:t>
            </a:r>
          </a:p>
          <a:p>
            <a:endParaRPr lang="en-US"/>
          </a:p>
        </p:txBody>
      </p:sp>
      <p:sp>
        <p:nvSpPr>
          <p:cNvPr id="131" name="Title 1"/>
          <p:cNvSpPr>
            <a:spLocks noGrp="1"/>
          </p:cNvSpPr>
          <p:nvPr>
            <p:ph type="title"/>
          </p:nvPr>
        </p:nvSpPr>
        <p:spPr/>
        <p:txBody>
          <a:bodyPr/>
          <a:lstStyle/>
          <a:p>
            <a:r>
              <a:rPr lang="en-US"/>
              <a:t>Azure SQL Database Auditing</a:t>
            </a:r>
          </a:p>
        </p:txBody>
      </p:sp>
      <p:sp>
        <p:nvSpPr>
          <p:cNvPr id="248" name="Freeform 146">
            <a:extLst>
              <a:ext uri="{FF2B5EF4-FFF2-40B4-BE49-F238E27FC236}">
                <a16:creationId xmlns:a16="http://schemas.microsoft.com/office/drawing/2014/main" id="{A86BA021-D440-4679-8F50-FBEFD8A4E0C4}"/>
              </a:ext>
            </a:extLst>
          </p:cNvPr>
          <p:cNvSpPr>
            <a:spLocks noChangeAspect="1"/>
          </p:cNvSpPr>
          <p:nvPr/>
        </p:nvSpPr>
        <p:spPr bwMode="auto">
          <a:xfrm>
            <a:off x="8948491" y="1752131"/>
            <a:ext cx="2365139" cy="1497862"/>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sp>
        <p:nvSpPr>
          <p:cNvPr id="249" name="Freeform: Shape 248">
            <a:extLst>
              <a:ext uri="{FF2B5EF4-FFF2-40B4-BE49-F238E27FC236}">
                <a16:creationId xmlns:a16="http://schemas.microsoft.com/office/drawing/2014/main" id="{03B74712-CCC7-435E-9480-ED9C0B7C5B1C}"/>
              </a:ext>
            </a:extLst>
          </p:cNvPr>
          <p:cNvSpPr>
            <a:spLocks noChangeAspect="1"/>
          </p:cNvSpPr>
          <p:nvPr/>
        </p:nvSpPr>
        <p:spPr bwMode="auto">
          <a:xfrm>
            <a:off x="6362876" y="2068955"/>
            <a:ext cx="3217102" cy="1718022"/>
          </a:xfrm>
          <a:custGeom>
            <a:avLst/>
            <a:gdLst>
              <a:gd name="connsiteX0" fmla="*/ 1663949 w 3631577"/>
              <a:gd name="connsiteY0" fmla="*/ 1055 h 1939363"/>
              <a:gd name="connsiteX1" fmla="*/ 1834615 w 3631577"/>
              <a:gd name="connsiteY1" fmla="*/ 10033 h 1939363"/>
              <a:gd name="connsiteX2" fmla="*/ 2313390 w 3631577"/>
              <a:gd name="connsiteY2" fmla="*/ 236394 h 1939363"/>
              <a:gd name="connsiteX3" fmla="*/ 2335490 w 3631577"/>
              <a:gd name="connsiteY3" fmla="*/ 259441 h 1939363"/>
              <a:gd name="connsiteX4" fmla="*/ 2411520 w 3631577"/>
              <a:gd name="connsiteY4" fmla="*/ 248167 h 1939363"/>
              <a:gd name="connsiteX5" fmla="*/ 2560428 w 3631577"/>
              <a:gd name="connsiteY5" fmla="*/ 256000 h 1939363"/>
              <a:gd name="connsiteX6" fmla="*/ 3250416 w 3631577"/>
              <a:gd name="connsiteY6" fmla="*/ 1132298 h 1939363"/>
              <a:gd name="connsiteX7" fmla="*/ 3631575 w 3631577"/>
              <a:gd name="connsiteY7" fmla="*/ 1534151 h 1939363"/>
              <a:gd name="connsiteX8" fmla="*/ 3234118 w 3631577"/>
              <a:gd name="connsiteY8" fmla="*/ 1939359 h 1939363"/>
              <a:gd name="connsiteX9" fmla="*/ 2606746 w 3631577"/>
              <a:gd name="connsiteY9" fmla="*/ 1939359 h 1939363"/>
              <a:gd name="connsiteX10" fmla="*/ 2606742 w 3631577"/>
              <a:gd name="connsiteY10" fmla="*/ 1939360 h 1939363"/>
              <a:gd name="connsiteX11" fmla="*/ 664172 w 3631577"/>
              <a:gd name="connsiteY11" fmla="*/ 1939360 h 1939363"/>
              <a:gd name="connsiteX12" fmla="*/ 146 w 3631577"/>
              <a:gd name="connsiteY12" fmla="*/ 1262384 h 1939363"/>
              <a:gd name="connsiteX13" fmla="*/ 851902 w 3631577"/>
              <a:gd name="connsiteY13" fmla="*/ 616223 h 1939363"/>
              <a:gd name="connsiteX14" fmla="*/ 1663949 w 3631577"/>
              <a:gd name="connsiteY14" fmla="*/ 1055 h 1939363"/>
              <a:gd name="connsiteX0" fmla="*/ 1663949 w 3631577"/>
              <a:gd name="connsiteY0" fmla="*/ 1055 h 1989505"/>
              <a:gd name="connsiteX1" fmla="*/ 1834615 w 3631577"/>
              <a:gd name="connsiteY1" fmla="*/ 10033 h 1989505"/>
              <a:gd name="connsiteX2" fmla="*/ 2313390 w 3631577"/>
              <a:gd name="connsiteY2" fmla="*/ 236394 h 1989505"/>
              <a:gd name="connsiteX3" fmla="*/ 2335490 w 3631577"/>
              <a:gd name="connsiteY3" fmla="*/ 259441 h 1989505"/>
              <a:gd name="connsiteX4" fmla="*/ 2411520 w 3631577"/>
              <a:gd name="connsiteY4" fmla="*/ 248167 h 1989505"/>
              <a:gd name="connsiteX5" fmla="*/ 2560428 w 3631577"/>
              <a:gd name="connsiteY5" fmla="*/ 256000 h 1989505"/>
              <a:gd name="connsiteX6" fmla="*/ 3250416 w 3631577"/>
              <a:gd name="connsiteY6" fmla="*/ 1132298 h 1989505"/>
              <a:gd name="connsiteX7" fmla="*/ 3631575 w 3631577"/>
              <a:gd name="connsiteY7" fmla="*/ 1534151 h 1989505"/>
              <a:gd name="connsiteX8" fmla="*/ 3234118 w 3631577"/>
              <a:gd name="connsiteY8" fmla="*/ 1939359 h 1989505"/>
              <a:gd name="connsiteX9" fmla="*/ 2606746 w 3631577"/>
              <a:gd name="connsiteY9" fmla="*/ 1939359 h 1989505"/>
              <a:gd name="connsiteX10" fmla="*/ 664172 w 3631577"/>
              <a:gd name="connsiteY10" fmla="*/ 1939360 h 1989505"/>
              <a:gd name="connsiteX11" fmla="*/ 146 w 3631577"/>
              <a:gd name="connsiteY11" fmla="*/ 1262384 h 1989505"/>
              <a:gd name="connsiteX12" fmla="*/ 851902 w 3631577"/>
              <a:gd name="connsiteY12" fmla="*/ 616223 h 1989505"/>
              <a:gd name="connsiteX13" fmla="*/ 1663949 w 3631577"/>
              <a:gd name="connsiteY13" fmla="*/ 1055 h 1989505"/>
              <a:gd name="connsiteX0" fmla="*/ 1663949 w 3631577"/>
              <a:gd name="connsiteY0" fmla="*/ 1055 h 1939363"/>
              <a:gd name="connsiteX1" fmla="*/ 1834615 w 3631577"/>
              <a:gd name="connsiteY1" fmla="*/ 10033 h 1939363"/>
              <a:gd name="connsiteX2" fmla="*/ 2313390 w 3631577"/>
              <a:gd name="connsiteY2" fmla="*/ 236394 h 1939363"/>
              <a:gd name="connsiteX3" fmla="*/ 2335490 w 3631577"/>
              <a:gd name="connsiteY3" fmla="*/ 259441 h 1939363"/>
              <a:gd name="connsiteX4" fmla="*/ 2411520 w 3631577"/>
              <a:gd name="connsiteY4" fmla="*/ 248167 h 1939363"/>
              <a:gd name="connsiteX5" fmla="*/ 2560428 w 3631577"/>
              <a:gd name="connsiteY5" fmla="*/ 256000 h 1939363"/>
              <a:gd name="connsiteX6" fmla="*/ 3250416 w 3631577"/>
              <a:gd name="connsiteY6" fmla="*/ 1132298 h 1939363"/>
              <a:gd name="connsiteX7" fmla="*/ 3631575 w 3631577"/>
              <a:gd name="connsiteY7" fmla="*/ 1534151 h 1939363"/>
              <a:gd name="connsiteX8" fmla="*/ 3234118 w 3631577"/>
              <a:gd name="connsiteY8" fmla="*/ 1939359 h 1939363"/>
              <a:gd name="connsiteX9" fmla="*/ 664172 w 3631577"/>
              <a:gd name="connsiteY9" fmla="*/ 1939360 h 1939363"/>
              <a:gd name="connsiteX10" fmla="*/ 146 w 3631577"/>
              <a:gd name="connsiteY10" fmla="*/ 1262384 h 1939363"/>
              <a:gd name="connsiteX11" fmla="*/ 851902 w 3631577"/>
              <a:gd name="connsiteY11" fmla="*/ 616223 h 1939363"/>
              <a:gd name="connsiteX12" fmla="*/ 1663949 w 3631577"/>
              <a:gd name="connsiteY12" fmla="*/ 1055 h 193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1577" h="1939363">
                <a:moveTo>
                  <a:pt x="1663949" y="1055"/>
                </a:moveTo>
                <a:cubicBezTo>
                  <a:pt x="1719922" y="-1755"/>
                  <a:pt x="1777005" y="986"/>
                  <a:pt x="1834615" y="10033"/>
                </a:cubicBezTo>
                <a:cubicBezTo>
                  <a:pt x="2014550" y="38289"/>
                  <a:pt x="2180180" y="120172"/>
                  <a:pt x="2313390" y="236394"/>
                </a:cubicBezTo>
                <a:lnTo>
                  <a:pt x="2335490" y="259441"/>
                </a:lnTo>
                <a:lnTo>
                  <a:pt x="2411520" y="248167"/>
                </a:lnTo>
                <a:cubicBezTo>
                  <a:pt x="2460357" y="245715"/>
                  <a:pt x="2510162" y="248106"/>
                  <a:pt x="2560428" y="256000"/>
                </a:cubicBezTo>
                <a:cubicBezTo>
                  <a:pt x="2979083" y="321743"/>
                  <a:pt x="3308979" y="720215"/>
                  <a:pt x="3250416" y="1132298"/>
                </a:cubicBezTo>
                <a:cubicBezTo>
                  <a:pt x="3551932" y="1174749"/>
                  <a:pt x="3631030" y="1412458"/>
                  <a:pt x="3631575" y="1534151"/>
                </a:cubicBezTo>
                <a:cubicBezTo>
                  <a:pt x="3632293" y="1694245"/>
                  <a:pt x="3496359" y="1940578"/>
                  <a:pt x="3234118" y="1939359"/>
                </a:cubicBezTo>
                <a:lnTo>
                  <a:pt x="664172" y="1939360"/>
                </a:lnTo>
                <a:cubicBezTo>
                  <a:pt x="268892" y="1936996"/>
                  <a:pt x="7906" y="1583998"/>
                  <a:pt x="146" y="1262384"/>
                </a:cubicBezTo>
                <a:cubicBezTo>
                  <a:pt x="-7615" y="940769"/>
                  <a:pt x="294464" y="439020"/>
                  <a:pt x="851902" y="616223"/>
                </a:cubicBezTo>
                <a:cubicBezTo>
                  <a:pt x="934764" y="312319"/>
                  <a:pt x="1272144" y="20721"/>
                  <a:pt x="1663949" y="1055"/>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sp>
        <p:nvSpPr>
          <p:cNvPr id="250" name="TextBox 249">
            <a:extLst>
              <a:ext uri="{FF2B5EF4-FFF2-40B4-BE49-F238E27FC236}">
                <a16:creationId xmlns:a16="http://schemas.microsoft.com/office/drawing/2014/main" id="{996219E8-F7D4-473C-9DDF-ACCD055BDF7D}"/>
              </a:ext>
            </a:extLst>
          </p:cNvPr>
          <p:cNvSpPr txBox="1"/>
          <p:nvPr/>
        </p:nvSpPr>
        <p:spPr>
          <a:xfrm>
            <a:off x="6709947" y="3371670"/>
            <a:ext cx="120483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SQL Database </a:t>
            </a:r>
          </a:p>
        </p:txBody>
      </p:sp>
      <p:sp>
        <p:nvSpPr>
          <p:cNvPr id="251" name="TextBox 250">
            <a:extLst>
              <a:ext uri="{FF2B5EF4-FFF2-40B4-BE49-F238E27FC236}">
                <a16:creationId xmlns:a16="http://schemas.microsoft.com/office/drawing/2014/main" id="{BE1CC393-F245-473B-BA45-38894A4E8BA0}"/>
              </a:ext>
            </a:extLst>
          </p:cNvPr>
          <p:cNvSpPr txBox="1"/>
          <p:nvPr/>
        </p:nvSpPr>
        <p:spPr>
          <a:xfrm>
            <a:off x="9723833" y="2774612"/>
            <a:ext cx="1131990" cy="27699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Azure storage</a:t>
            </a:r>
          </a:p>
        </p:txBody>
      </p:sp>
      <p:cxnSp>
        <p:nvCxnSpPr>
          <p:cNvPr id="252" name="Straight Connector 251">
            <a:extLst>
              <a:ext uri="{FF2B5EF4-FFF2-40B4-BE49-F238E27FC236}">
                <a16:creationId xmlns:a16="http://schemas.microsoft.com/office/drawing/2014/main" id="{C96515FF-9D80-490B-87DE-63E56629F479}"/>
              </a:ext>
            </a:extLst>
          </p:cNvPr>
          <p:cNvCxnSpPr>
            <a:cxnSpLocks/>
          </p:cNvCxnSpPr>
          <p:nvPr/>
        </p:nvCxnSpPr>
        <p:spPr>
          <a:xfrm>
            <a:off x="7628909" y="3048157"/>
            <a:ext cx="625546" cy="0"/>
          </a:xfrm>
          <a:prstGeom prst="line">
            <a:avLst/>
          </a:prstGeom>
          <a:noFill/>
          <a:ln w="12700" cap="flat" cmpd="sng" algn="ctr">
            <a:solidFill>
              <a:schemeClr val="tx2"/>
            </a:solidFill>
            <a:prstDash val="solid"/>
            <a:headEnd type="none"/>
            <a:tailEnd type="none"/>
          </a:ln>
          <a:effectLst/>
        </p:spPr>
      </p:cxnSp>
      <p:sp>
        <p:nvSpPr>
          <p:cNvPr id="253" name="TextBox 252">
            <a:extLst>
              <a:ext uri="{FF2B5EF4-FFF2-40B4-BE49-F238E27FC236}">
                <a16:creationId xmlns:a16="http://schemas.microsoft.com/office/drawing/2014/main" id="{BE0B341A-9C2E-4A5E-9403-FC48DF772B0A}"/>
              </a:ext>
            </a:extLst>
          </p:cNvPr>
          <p:cNvSpPr txBox="1"/>
          <p:nvPr/>
        </p:nvSpPr>
        <p:spPr>
          <a:xfrm>
            <a:off x="8320212" y="3371670"/>
            <a:ext cx="761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Auditing</a:t>
            </a:r>
          </a:p>
        </p:txBody>
      </p:sp>
      <p:sp>
        <p:nvSpPr>
          <p:cNvPr id="268" name="Cylinder 513">
            <a:extLst>
              <a:ext uri="{FF2B5EF4-FFF2-40B4-BE49-F238E27FC236}">
                <a16:creationId xmlns:a16="http://schemas.microsoft.com/office/drawing/2014/main" id="{D26B0C2B-2DD6-4621-A1DA-00E2E5D36E3A}"/>
              </a:ext>
            </a:extLst>
          </p:cNvPr>
          <p:cNvSpPr/>
          <p:nvPr/>
        </p:nvSpPr>
        <p:spPr bwMode="auto">
          <a:xfrm>
            <a:off x="7065055" y="2688453"/>
            <a:ext cx="484514" cy="63653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SQL</a:t>
            </a:r>
          </a:p>
        </p:txBody>
      </p:sp>
      <p:sp>
        <p:nvSpPr>
          <p:cNvPr id="271" name="Freeform 146">
            <a:extLst>
              <a:ext uri="{FF2B5EF4-FFF2-40B4-BE49-F238E27FC236}">
                <a16:creationId xmlns:a16="http://schemas.microsoft.com/office/drawing/2014/main" id="{A0E8166D-5ADC-4E91-A614-4FECFB166EA2}"/>
              </a:ext>
            </a:extLst>
          </p:cNvPr>
          <p:cNvSpPr>
            <a:spLocks noChangeAspect="1"/>
          </p:cNvSpPr>
          <p:nvPr/>
        </p:nvSpPr>
        <p:spPr bwMode="auto">
          <a:xfrm>
            <a:off x="8349594" y="2795519"/>
            <a:ext cx="702428" cy="44485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grpSp>
        <p:nvGrpSpPr>
          <p:cNvPr id="273" name="Group 272">
            <a:extLst>
              <a:ext uri="{FF2B5EF4-FFF2-40B4-BE49-F238E27FC236}">
                <a16:creationId xmlns:a16="http://schemas.microsoft.com/office/drawing/2014/main" id="{D6DBEDD1-8D9D-4B3D-AA46-F0C7C9BA69A8}"/>
              </a:ext>
            </a:extLst>
          </p:cNvPr>
          <p:cNvGrpSpPr/>
          <p:nvPr/>
        </p:nvGrpSpPr>
        <p:grpSpPr>
          <a:xfrm>
            <a:off x="10011952" y="2046431"/>
            <a:ext cx="555751" cy="680316"/>
            <a:chOff x="3003960" y="3685414"/>
            <a:chExt cx="403310" cy="493707"/>
          </a:xfrm>
        </p:grpSpPr>
        <p:sp>
          <p:nvSpPr>
            <p:cNvPr id="275" name="Snip Single Corner Rectangle 26">
              <a:extLst>
                <a:ext uri="{FF2B5EF4-FFF2-40B4-BE49-F238E27FC236}">
                  <a16:creationId xmlns:a16="http://schemas.microsoft.com/office/drawing/2014/main" id="{23EE678A-3232-4904-8589-75B975C08F2B}"/>
                </a:ext>
              </a:extLst>
            </p:cNvPr>
            <p:cNvSpPr/>
            <p:nvPr/>
          </p:nvSpPr>
          <p:spPr bwMode="auto">
            <a:xfrm flipH="1">
              <a:off x="3003960" y="3685414"/>
              <a:ext cx="403310" cy="493707"/>
            </a:xfrm>
            <a:prstGeom prst="snip1Rect">
              <a:avLst>
                <a:gd name="adj" fmla="val 28736"/>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Audit log</a:t>
              </a:r>
            </a:p>
          </p:txBody>
        </p:sp>
        <p:sp>
          <p:nvSpPr>
            <p:cNvPr id="276" name="Triangle 27">
              <a:extLst>
                <a:ext uri="{FF2B5EF4-FFF2-40B4-BE49-F238E27FC236}">
                  <a16:creationId xmlns:a16="http://schemas.microsoft.com/office/drawing/2014/main" id="{0B1260AD-FF9C-4ACE-B28B-D2A6D64B5C08}"/>
                </a:ext>
              </a:extLst>
            </p:cNvPr>
            <p:cNvSpPr/>
            <p:nvPr/>
          </p:nvSpPr>
          <p:spPr bwMode="auto">
            <a:xfrm rot="8100000">
              <a:off x="3012552" y="3733609"/>
              <a:ext cx="160049" cy="80930"/>
            </a:xfrm>
            <a:prstGeom prs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 name="Connector: Elbow 6">
            <a:extLst>
              <a:ext uri="{FF2B5EF4-FFF2-40B4-BE49-F238E27FC236}">
                <a16:creationId xmlns:a16="http://schemas.microsoft.com/office/drawing/2014/main" id="{D312DE09-55E3-44ED-8A84-2F25258A818F}"/>
              </a:ext>
            </a:extLst>
          </p:cNvPr>
          <p:cNvCxnSpPr>
            <a:cxnSpLocks/>
            <a:stCxn id="253" idx="3"/>
            <a:endCxn id="251" idx="1"/>
          </p:cNvCxnSpPr>
          <p:nvPr/>
        </p:nvCxnSpPr>
        <p:spPr>
          <a:xfrm flipV="1">
            <a:off x="9081405" y="2913112"/>
            <a:ext cx="642428" cy="597058"/>
          </a:xfrm>
          <a:prstGeom prst="bentConnector3">
            <a:avLst>
              <a:gd name="adj1" fmla="val 50000"/>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B05110A-EA0D-4970-B9DD-BB56038E1959}"/>
              </a:ext>
            </a:extLst>
          </p:cNvPr>
          <p:cNvGrpSpPr/>
          <p:nvPr/>
        </p:nvGrpSpPr>
        <p:grpSpPr>
          <a:xfrm>
            <a:off x="10031421" y="4806028"/>
            <a:ext cx="1029282" cy="503618"/>
            <a:chOff x="10065241" y="4847903"/>
            <a:chExt cx="1029282" cy="503618"/>
          </a:xfrm>
        </p:grpSpPr>
        <p:grpSp>
          <p:nvGrpSpPr>
            <p:cNvPr id="33" name="Group 32">
              <a:extLst>
                <a:ext uri="{FF2B5EF4-FFF2-40B4-BE49-F238E27FC236}">
                  <a16:creationId xmlns:a16="http://schemas.microsoft.com/office/drawing/2014/main" id="{EDC174D5-A58C-4394-BDBE-B94B6225ACD7}"/>
                </a:ext>
              </a:extLst>
            </p:cNvPr>
            <p:cNvGrpSpPr/>
            <p:nvPr/>
          </p:nvGrpSpPr>
          <p:grpSpPr>
            <a:xfrm>
              <a:off x="10065241" y="4847903"/>
              <a:ext cx="495973" cy="503618"/>
              <a:chOff x="10065241" y="4847903"/>
              <a:chExt cx="495973" cy="503618"/>
            </a:xfrm>
          </p:grpSpPr>
          <p:sp>
            <p:nvSpPr>
              <p:cNvPr id="278" name="Trapezoid 277">
                <a:extLst>
                  <a:ext uri="{FF2B5EF4-FFF2-40B4-BE49-F238E27FC236}">
                    <a16:creationId xmlns:a16="http://schemas.microsoft.com/office/drawing/2014/main" id="{40283A2F-B537-430D-9740-1E4BC8285A4C}"/>
                  </a:ext>
                </a:extLst>
              </p:cNvPr>
              <p:cNvSpPr/>
              <p:nvPr/>
            </p:nvSpPr>
            <p:spPr bwMode="auto">
              <a:xfrm rot="16200000">
                <a:off x="9961911" y="4951233"/>
                <a:ext cx="503618" cy="296957"/>
              </a:xfrm>
              <a:prstGeom prst="trapezoid">
                <a:avLst>
                  <a:gd name="adj" fmla="val 17348"/>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Rectangle: Top Corners Rounded 259">
                <a:extLst>
                  <a:ext uri="{FF2B5EF4-FFF2-40B4-BE49-F238E27FC236}">
                    <a16:creationId xmlns:a16="http://schemas.microsoft.com/office/drawing/2014/main" id="{B7FAB265-BEEE-40AD-978F-2CB1425BCCF9}"/>
                  </a:ext>
                </a:extLst>
              </p:cNvPr>
              <p:cNvSpPr/>
              <p:nvPr/>
            </p:nvSpPr>
            <p:spPr bwMode="auto">
              <a:xfrm rot="5400000">
                <a:off x="10268763" y="5000203"/>
                <a:ext cx="385887" cy="199015"/>
              </a:xfrm>
              <a:prstGeom prst="round2SameRect">
                <a:avLst>
                  <a:gd name="adj1" fmla="val 5250"/>
                  <a:gd name="adj2" fmla="val 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Rectangle 279">
                <a:extLst>
                  <a:ext uri="{FF2B5EF4-FFF2-40B4-BE49-F238E27FC236}">
                    <a16:creationId xmlns:a16="http://schemas.microsoft.com/office/drawing/2014/main" id="{017D9957-1013-42E2-BB3F-004D7A0A9198}"/>
                  </a:ext>
                </a:extLst>
              </p:cNvPr>
              <p:cNvSpPr/>
              <p:nvPr/>
            </p:nvSpPr>
            <p:spPr bwMode="auto">
              <a:xfrm>
                <a:off x="10432044" y="4951781"/>
                <a:ext cx="7821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Rectangle 280">
                <a:extLst>
                  <a:ext uri="{FF2B5EF4-FFF2-40B4-BE49-F238E27FC236}">
                    <a16:creationId xmlns:a16="http://schemas.microsoft.com/office/drawing/2014/main" id="{A289FE30-B036-4C12-9A4C-82B02045DAC4}"/>
                  </a:ext>
                </a:extLst>
              </p:cNvPr>
              <p:cNvSpPr/>
              <p:nvPr/>
            </p:nvSpPr>
            <p:spPr bwMode="auto">
              <a:xfrm>
                <a:off x="10432044" y="5014538"/>
                <a:ext cx="7821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2" name="Rectangle 281">
                <a:extLst>
                  <a:ext uri="{FF2B5EF4-FFF2-40B4-BE49-F238E27FC236}">
                    <a16:creationId xmlns:a16="http://schemas.microsoft.com/office/drawing/2014/main" id="{39BBBBFC-AB23-4EF2-9B7A-79C437BF3BCC}"/>
                  </a:ext>
                </a:extLst>
              </p:cNvPr>
              <p:cNvSpPr/>
              <p:nvPr/>
            </p:nvSpPr>
            <p:spPr bwMode="auto">
              <a:xfrm>
                <a:off x="10432044" y="5077295"/>
                <a:ext cx="7821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3" name="Rectangle 282">
                <a:extLst>
                  <a:ext uri="{FF2B5EF4-FFF2-40B4-BE49-F238E27FC236}">
                    <a16:creationId xmlns:a16="http://schemas.microsoft.com/office/drawing/2014/main" id="{D934362F-2177-4460-907B-496E7595BE71}"/>
                  </a:ext>
                </a:extLst>
              </p:cNvPr>
              <p:cNvSpPr/>
              <p:nvPr/>
            </p:nvSpPr>
            <p:spPr bwMode="auto">
              <a:xfrm>
                <a:off x="10432044" y="5140052"/>
                <a:ext cx="7821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4" name="Rectangle 283">
                <a:extLst>
                  <a:ext uri="{FF2B5EF4-FFF2-40B4-BE49-F238E27FC236}">
                    <a16:creationId xmlns:a16="http://schemas.microsoft.com/office/drawing/2014/main" id="{EDB811A5-DEF3-4F8C-95E1-714F3254DBD4}"/>
                  </a:ext>
                </a:extLst>
              </p:cNvPr>
              <p:cNvSpPr/>
              <p:nvPr/>
            </p:nvSpPr>
            <p:spPr bwMode="auto">
              <a:xfrm>
                <a:off x="10432044" y="5202809"/>
                <a:ext cx="7821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5" name="Rectangle 284">
                <a:extLst>
                  <a:ext uri="{FF2B5EF4-FFF2-40B4-BE49-F238E27FC236}">
                    <a16:creationId xmlns:a16="http://schemas.microsoft.com/office/drawing/2014/main" id="{AEF84A7E-60C7-4E0E-91DB-E327ABEA1D0B}"/>
                  </a:ext>
                </a:extLst>
              </p:cNvPr>
              <p:cNvSpPr/>
              <p:nvPr/>
            </p:nvSpPr>
            <p:spPr bwMode="auto">
              <a:xfrm>
                <a:off x="10362198" y="4951781"/>
                <a:ext cx="4547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6" name="Rectangle 285">
                <a:extLst>
                  <a:ext uri="{FF2B5EF4-FFF2-40B4-BE49-F238E27FC236}">
                    <a16:creationId xmlns:a16="http://schemas.microsoft.com/office/drawing/2014/main" id="{A48ABC7C-414E-4C41-B143-E48E3646A415}"/>
                  </a:ext>
                </a:extLst>
              </p:cNvPr>
              <p:cNvSpPr/>
              <p:nvPr/>
            </p:nvSpPr>
            <p:spPr bwMode="auto">
              <a:xfrm>
                <a:off x="10362198" y="5014538"/>
                <a:ext cx="4547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7" name="Rectangle 286">
                <a:extLst>
                  <a:ext uri="{FF2B5EF4-FFF2-40B4-BE49-F238E27FC236}">
                    <a16:creationId xmlns:a16="http://schemas.microsoft.com/office/drawing/2014/main" id="{B0878709-FD48-4AF2-A287-F9A7D6C65CB9}"/>
                  </a:ext>
                </a:extLst>
              </p:cNvPr>
              <p:cNvSpPr/>
              <p:nvPr/>
            </p:nvSpPr>
            <p:spPr bwMode="auto">
              <a:xfrm>
                <a:off x="10362198" y="5077295"/>
                <a:ext cx="4547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8" name="Rectangle 287">
                <a:extLst>
                  <a:ext uri="{FF2B5EF4-FFF2-40B4-BE49-F238E27FC236}">
                    <a16:creationId xmlns:a16="http://schemas.microsoft.com/office/drawing/2014/main" id="{CB6ECE71-8083-4844-825E-C280C58EBD6F}"/>
                  </a:ext>
                </a:extLst>
              </p:cNvPr>
              <p:cNvSpPr/>
              <p:nvPr/>
            </p:nvSpPr>
            <p:spPr bwMode="auto">
              <a:xfrm>
                <a:off x="10362198" y="5140052"/>
                <a:ext cx="4547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9" name="Rectangle 288">
                <a:extLst>
                  <a:ext uri="{FF2B5EF4-FFF2-40B4-BE49-F238E27FC236}">
                    <a16:creationId xmlns:a16="http://schemas.microsoft.com/office/drawing/2014/main" id="{85656A8C-2495-4F2A-B793-0057E1BEF1CC}"/>
                  </a:ext>
                </a:extLst>
              </p:cNvPr>
              <p:cNvSpPr/>
              <p:nvPr/>
            </p:nvSpPr>
            <p:spPr bwMode="auto">
              <a:xfrm>
                <a:off x="10362198" y="5202809"/>
                <a:ext cx="45473" cy="38561"/>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90" name="Straight Connector 289">
                <a:extLst>
                  <a:ext uri="{FF2B5EF4-FFF2-40B4-BE49-F238E27FC236}">
                    <a16:creationId xmlns:a16="http://schemas.microsoft.com/office/drawing/2014/main" id="{51797E6A-6E32-4107-B94D-8FDA076C1AF3}"/>
                  </a:ext>
                </a:extLst>
              </p:cNvPr>
              <p:cNvCxnSpPr>
                <a:cxnSpLocks/>
              </p:cNvCxnSpPr>
              <p:nvPr/>
            </p:nvCxnSpPr>
            <p:spPr>
              <a:xfrm>
                <a:off x="10160531" y="5009959"/>
                <a:ext cx="90516" cy="178851"/>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8057A4F-3913-42FE-8E5C-6F852F5A5C09}"/>
                  </a:ext>
                </a:extLst>
              </p:cNvPr>
              <p:cNvCxnSpPr>
                <a:cxnSpLocks/>
              </p:cNvCxnSpPr>
              <p:nvPr/>
            </p:nvCxnSpPr>
            <p:spPr>
              <a:xfrm flipH="1">
                <a:off x="10156237" y="5004288"/>
                <a:ext cx="95096" cy="179505"/>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92" name="Freeform 5">
              <a:extLst>
                <a:ext uri="{FF2B5EF4-FFF2-40B4-BE49-F238E27FC236}">
                  <a16:creationId xmlns:a16="http://schemas.microsoft.com/office/drawing/2014/main" id="{56C657AD-2860-4A7E-B358-0D9B656BF7EC}"/>
                </a:ext>
              </a:extLst>
            </p:cNvPr>
            <p:cNvSpPr>
              <a:spLocks noEditPoints="1"/>
            </p:cNvSpPr>
            <p:nvPr/>
          </p:nvSpPr>
          <p:spPr bwMode="auto">
            <a:xfrm>
              <a:off x="10700379" y="4879522"/>
              <a:ext cx="394144" cy="4403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grpSp>
        <p:nvGrpSpPr>
          <p:cNvPr id="293" name="Group 292">
            <a:extLst>
              <a:ext uri="{FF2B5EF4-FFF2-40B4-BE49-F238E27FC236}">
                <a16:creationId xmlns:a16="http://schemas.microsoft.com/office/drawing/2014/main" id="{2F4E4AB7-444E-42C8-A99B-C8C93216A1F5}"/>
              </a:ext>
            </a:extLst>
          </p:cNvPr>
          <p:cNvGrpSpPr/>
          <p:nvPr/>
        </p:nvGrpSpPr>
        <p:grpSpPr>
          <a:xfrm>
            <a:off x="8401759" y="4090324"/>
            <a:ext cx="598098" cy="508788"/>
            <a:chOff x="2107244" y="1575258"/>
            <a:chExt cx="310993" cy="264555"/>
          </a:xfrm>
        </p:grpSpPr>
        <p:grpSp>
          <p:nvGrpSpPr>
            <p:cNvPr id="294" name="Group 293">
              <a:extLst>
                <a:ext uri="{FF2B5EF4-FFF2-40B4-BE49-F238E27FC236}">
                  <a16:creationId xmlns:a16="http://schemas.microsoft.com/office/drawing/2014/main" id="{C79E5490-44C2-418B-A934-B6C521AEE41E}"/>
                </a:ext>
              </a:extLst>
            </p:cNvPr>
            <p:cNvGrpSpPr/>
            <p:nvPr/>
          </p:nvGrpSpPr>
          <p:grpSpPr>
            <a:xfrm>
              <a:off x="2107244" y="1575258"/>
              <a:ext cx="310993" cy="264555"/>
              <a:chOff x="2107244" y="1575258"/>
              <a:chExt cx="310993" cy="264555"/>
            </a:xfrm>
          </p:grpSpPr>
          <p:sp>
            <p:nvSpPr>
              <p:cNvPr id="302" name="Rectangle 9">
                <a:extLst>
                  <a:ext uri="{FF2B5EF4-FFF2-40B4-BE49-F238E27FC236}">
                    <a16:creationId xmlns:a16="http://schemas.microsoft.com/office/drawing/2014/main" id="{7EFAAC5C-E492-4203-808E-7C6B50AFC08F}"/>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FEF7CE3F-0AD0-4F5A-8FA8-3839D66063C5}"/>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95" name="Group 294">
              <a:extLst>
                <a:ext uri="{FF2B5EF4-FFF2-40B4-BE49-F238E27FC236}">
                  <a16:creationId xmlns:a16="http://schemas.microsoft.com/office/drawing/2014/main" id="{6F0E1B9F-0BB6-4BE8-9BA9-E96BBBB3ECF3}"/>
                </a:ext>
              </a:extLst>
            </p:cNvPr>
            <p:cNvGrpSpPr/>
            <p:nvPr/>
          </p:nvGrpSpPr>
          <p:grpSpPr>
            <a:xfrm>
              <a:off x="2287367" y="1599181"/>
              <a:ext cx="95690" cy="23923"/>
              <a:chOff x="2287367" y="1599181"/>
              <a:chExt cx="95690" cy="23923"/>
            </a:xfrm>
          </p:grpSpPr>
          <p:sp>
            <p:nvSpPr>
              <p:cNvPr id="299" name="Oval 11">
                <a:extLst>
                  <a:ext uri="{FF2B5EF4-FFF2-40B4-BE49-F238E27FC236}">
                    <a16:creationId xmlns:a16="http://schemas.microsoft.com/office/drawing/2014/main" id="{B5F73A7A-76E5-43F7-9220-BA739E35ABC7}"/>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00" name="Oval 12">
                <a:extLst>
                  <a:ext uri="{FF2B5EF4-FFF2-40B4-BE49-F238E27FC236}">
                    <a16:creationId xmlns:a16="http://schemas.microsoft.com/office/drawing/2014/main" id="{77BF5C6F-6B56-4616-840A-3DCF4177C91D}"/>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01" name="Oval 13">
                <a:extLst>
                  <a:ext uri="{FF2B5EF4-FFF2-40B4-BE49-F238E27FC236}">
                    <a16:creationId xmlns:a16="http://schemas.microsoft.com/office/drawing/2014/main" id="{838F53EC-2604-4073-B462-581F7CD9C955}"/>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96" name="Group 295">
              <a:extLst>
                <a:ext uri="{FF2B5EF4-FFF2-40B4-BE49-F238E27FC236}">
                  <a16:creationId xmlns:a16="http://schemas.microsoft.com/office/drawing/2014/main" id="{25F8D6E9-6B0C-4162-B89B-1B9E77560FF0}"/>
                </a:ext>
              </a:extLst>
            </p:cNvPr>
            <p:cNvGrpSpPr/>
            <p:nvPr/>
          </p:nvGrpSpPr>
          <p:grpSpPr>
            <a:xfrm>
              <a:off x="2202934" y="1701907"/>
              <a:ext cx="95690" cy="90061"/>
              <a:chOff x="2202934" y="1701907"/>
              <a:chExt cx="95690" cy="90061"/>
            </a:xfrm>
          </p:grpSpPr>
          <p:sp>
            <p:nvSpPr>
              <p:cNvPr id="297" name="Freeform 14">
                <a:extLst>
                  <a:ext uri="{FF2B5EF4-FFF2-40B4-BE49-F238E27FC236}">
                    <a16:creationId xmlns:a16="http://schemas.microsoft.com/office/drawing/2014/main" id="{A7B68384-7F9A-435C-ADB2-718B4599060D}"/>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98" name="Line 15">
                <a:extLst>
                  <a:ext uri="{FF2B5EF4-FFF2-40B4-BE49-F238E27FC236}">
                    <a16:creationId xmlns:a16="http://schemas.microsoft.com/office/drawing/2014/main" id="{70AE2D09-94CA-43A0-95B6-158C464F86D3}"/>
                  </a:ext>
                </a:extLst>
              </p:cNvPr>
              <p:cNvSpPr>
                <a:spLocks noChangeShapeType="1"/>
              </p:cNvSpPr>
              <p:nvPr/>
            </p:nvSpPr>
            <p:spPr bwMode="auto">
              <a:xfrm>
                <a:off x="2253117" y="1755381"/>
                <a:ext cx="0" cy="3658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cxnSp>
        <p:nvCxnSpPr>
          <p:cNvPr id="14" name="Straight Connector 13">
            <a:extLst>
              <a:ext uri="{FF2B5EF4-FFF2-40B4-BE49-F238E27FC236}">
                <a16:creationId xmlns:a16="http://schemas.microsoft.com/office/drawing/2014/main" id="{A423B377-C02B-4DF5-BCD9-6E9D62617C45}"/>
              </a:ext>
            </a:extLst>
          </p:cNvPr>
          <p:cNvCxnSpPr>
            <a:stCxn id="253" idx="2"/>
            <a:endCxn id="302" idx="0"/>
          </p:cNvCxnSpPr>
          <p:nvPr/>
        </p:nvCxnSpPr>
        <p:spPr>
          <a:xfrm flipH="1">
            <a:off x="8700808" y="3648669"/>
            <a:ext cx="1" cy="441655"/>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E3DB34-DE68-46D3-A640-F9C46AF54877}"/>
              </a:ext>
            </a:extLst>
          </p:cNvPr>
          <p:cNvCxnSpPr>
            <a:cxnSpLocks/>
          </p:cNvCxnSpPr>
          <p:nvPr/>
        </p:nvCxnSpPr>
        <p:spPr>
          <a:xfrm>
            <a:off x="8677804" y="4931229"/>
            <a:ext cx="0" cy="52104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A517FD5-8C07-4C31-AA8F-306A11F288E1}"/>
              </a:ext>
            </a:extLst>
          </p:cNvPr>
          <p:cNvCxnSpPr>
            <a:cxnSpLocks/>
          </p:cNvCxnSpPr>
          <p:nvPr/>
        </p:nvCxnSpPr>
        <p:spPr>
          <a:xfrm rot="5400000" flipH="1" flipV="1">
            <a:off x="8671454" y="4902875"/>
            <a:ext cx="12700" cy="1147474"/>
          </a:xfrm>
          <a:prstGeom prst="bentConnector3">
            <a:avLst>
              <a:gd name="adj1" fmla="val 1800000"/>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A084F54-63D0-4FDE-B830-6A76413633B0}"/>
              </a:ext>
            </a:extLst>
          </p:cNvPr>
          <p:cNvCxnSpPr>
            <a:cxnSpLocks/>
            <a:stCxn id="251" idx="2"/>
          </p:cNvCxnSpPr>
          <p:nvPr/>
        </p:nvCxnSpPr>
        <p:spPr>
          <a:xfrm flipH="1">
            <a:off x="10282157" y="3051611"/>
            <a:ext cx="0" cy="7778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B3DC610-FFBE-492F-B72E-29D5F2296EBA}"/>
              </a:ext>
            </a:extLst>
          </p:cNvPr>
          <p:cNvGrpSpPr/>
          <p:nvPr/>
        </p:nvGrpSpPr>
        <p:grpSpPr>
          <a:xfrm>
            <a:off x="7941682" y="5575982"/>
            <a:ext cx="1517906" cy="487697"/>
            <a:chOff x="7941682" y="6063679"/>
            <a:chExt cx="1517906" cy="487697"/>
          </a:xfrm>
        </p:grpSpPr>
        <p:sp>
          <p:nvSpPr>
            <p:cNvPr id="61" name="Freeform 218">
              <a:extLst>
                <a:ext uri="{FF2B5EF4-FFF2-40B4-BE49-F238E27FC236}">
                  <a16:creationId xmlns:a16="http://schemas.microsoft.com/office/drawing/2014/main" id="{FD9DB411-B4C7-4E76-9F60-CFF7D8CC2DC3}"/>
                </a:ext>
              </a:extLst>
            </p:cNvPr>
            <p:cNvSpPr>
              <a:spLocks/>
            </p:cNvSpPr>
            <p:nvPr/>
          </p:nvSpPr>
          <p:spPr bwMode="auto">
            <a:xfrm>
              <a:off x="9103723" y="6063679"/>
              <a:ext cx="355865" cy="439407"/>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nvGrpSpPr>
            <p:cNvPr id="62" name="Group 61">
              <a:extLst>
                <a:ext uri="{FF2B5EF4-FFF2-40B4-BE49-F238E27FC236}">
                  <a16:creationId xmlns:a16="http://schemas.microsoft.com/office/drawing/2014/main" id="{8B73791D-ECD4-40D8-B59B-981B19386807}"/>
                </a:ext>
              </a:extLst>
            </p:cNvPr>
            <p:cNvGrpSpPr/>
            <p:nvPr/>
          </p:nvGrpSpPr>
          <p:grpSpPr>
            <a:xfrm>
              <a:off x="7941682" y="6123166"/>
              <a:ext cx="374267" cy="368239"/>
              <a:chOff x="796568" y="2905899"/>
              <a:chExt cx="1022332" cy="1005862"/>
            </a:xfrm>
          </p:grpSpPr>
          <p:cxnSp>
            <p:nvCxnSpPr>
              <p:cNvPr id="63" name="Straight Connector 62">
                <a:extLst>
                  <a:ext uri="{FF2B5EF4-FFF2-40B4-BE49-F238E27FC236}">
                    <a16:creationId xmlns:a16="http://schemas.microsoft.com/office/drawing/2014/main" id="{62ADDCCD-8B88-438F-9FC1-999999570062}"/>
                  </a:ext>
                </a:extLst>
              </p:cNvPr>
              <p:cNvCxnSpPr/>
              <p:nvPr/>
            </p:nvCxnSpPr>
            <p:spPr>
              <a:xfrm>
                <a:off x="1241059" y="2981273"/>
                <a:ext cx="0" cy="84956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59B9D9D-1D12-4F77-B32B-F21AB6B85EE5}"/>
                  </a:ext>
                </a:extLst>
              </p:cNvPr>
              <p:cNvCxnSpPr>
                <a:cxnSpLocks/>
              </p:cNvCxnSpPr>
              <p:nvPr/>
            </p:nvCxnSpPr>
            <p:spPr>
              <a:xfrm>
                <a:off x="800888" y="3408830"/>
                <a:ext cx="1018012"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1FA208E4-118E-494F-8481-798BA7A3DA59}"/>
                  </a:ext>
                </a:extLst>
              </p:cNvPr>
              <p:cNvSpPr/>
              <p:nvPr/>
            </p:nvSpPr>
            <p:spPr bwMode="auto">
              <a:xfrm>
                <a:off x="796568" y="2905899"/>
                <a:ext cx="1018011" cy="1005862"/>
              </a:xfrm>
              <a:custGeom>
                <a:avLst/>
                <a:gdLst>
                  <a:gd name="connsiteX0" fmla="*/ 1018011 w 1018011"/>
                  <a:gd name="connsiteY0" fmla="*/ 0 h 1005862"/>
                  <a:gd name="connsiteX1" fmla="*/ 1018011 w 1018011"/>
                  <a:gd name="connsiteY1" fmla="*/ 1005862 h 1005862"/>
                  <a:gd name="connsiteX2" fmla="*/ 0 w 1018011"/>
                  <a:gd name="connsiteY2" fmla="*/ 865977 h 1005862"/>
                  <a:gd name="connsiteX3" fmla="*/ 0 w 1018011"/>
                  <a:gd name="connsiteY3" fmla="*/ 139885 h 1005862"/>
                  <a:gd name="connsiteX4" fmla="*/ 1018011 w 1018011"/>
                  <a:gd name="connsiteY4" fmla="*/ 0 h 100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011" h="1005862">
                    <a:moveTo>
                      <a:pt x="1018011" y="0"/>
                    </a:moveTo>
                    <a:lnTo>
                      <a:pt x="1018011" y="1005862"/>
                    </a:lnTo>
                    <a:lnTo>
                      <a:pt x="0" y="865977"/>
                    </a:lnTo>
                    <a:lnTo>
                      <a:pt x="0" y="139885"/>
                    </a:lnTo>
                    <a:lnTo>
                      <a:pt x="1018011" y="0"/>
                    </a:lnTo>
                    <a:close/>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nvGrpSpPr>
            <p:cNvPr id="66" name="Group 65">
              <a:extLst>
                <a:ext uri="{FF2B5EF4-FFF2-40B4-BE49-F238E27FC236}">
                  <a16:creationId xmlns:a16="http://schemas.microsoft.com/office/drawing/2014/main" id="{DA0E351E-CDD7-46F3-9F69-05B925CA06E0}"/>
                </a:ext>
              </a:extLst>
            </p:cNvPr>
            <p:cNvGrpSpPr/>
            <p:nvPr/>
          </p:nvGrpSpPr>
          <p:grpSpPr>
            <a:xfrm flipH="1">
              <a:off x="8510255" y="6063679"/>
              <a:ext cx="389012" cy="487697"/>
              <a:chOff x="2219828" y="2759797"/>
              <a:chExt cx="789963" cy="990359"/>
            </a:xfrm>
          </p:grpSpPr>
          <p:sp>
            <p:nvSpPr>
              <p:cNvPr id="67" name="Freeform 10">
                <a:extLst>
                  <a:ext uri="{FF2B5EF4-FFF2-40B4-BE49-F238E27FC236}">
                    <a16:creationId xmlns:a16="http://schemas.microsoft.com/office/drawing/2014/main" id="{9C30D637-C156-441E-8438-6238C8C67CE1}"/>
                  </a:ext>
                </a:extLst>
              </p:cNvPr>
              <p:cNvSpPr>
                <a:spLocks/>
              </p:cNvSpPr>
              <p:nvPr/>
            </p:nvSpPr>
            <p:spPr bwMode="auto">
              <a:xfrm>
                <a:off x="2219828" y="3079722"/>
                <a:ext cx="121596" cy="374921"/>
              </a:xfrm>
              <a:prstGeom prst="roundRect">
                <a:avLst>
                  <a:gd name="adj" fmla="val 50000"/>
                </a:avLst>
              </a:pr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68" name="Freeform 11">
                <a:extLst>
                  <a:ext uri="{FF2B5EF4-FFF2-40B4-BE49-F238E27FC236}">
                    <a16:creationId xmlns:a16="http://schemas.microsoft.com/office/drawing/2014/main" id="{A9F46793-0DD4-4BA2-819D-7F6ED618C6DE}"/>
                  </a:ext>
                </a:extLst>
              </p:cNvPr>
              <p:cNvSpPr>
                <a:spLocks/>
              </p:cNvSpPr>
              <p:nvPr/>
            </p:nvSpPr>
            <p:spPr bwMode="auto">
              <a:xfrm>
                <a:off x="2889145" y="3079722"/>
                <a:ext cx="120646" cy="374921"/>
              </a:xfrm>
              <a:prstGeom prst="roundRect">
                <a:avLst>
                  <a:gd name="adj" fmla="val 50000"/>
                </a:avLst>
              </a:pr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cxnSp>
            <p:nvCxnSpPr>
              <p:cNvPr id="69" name="Straight Connector 68">
                <a:extLst>
                  <a:ext uri="{FF2B5EF4-FFF2-40B4-BE49-F238E27FC236}">
                    <a16:creationId xmlns:a16="http://schemas.microsoft.com/office/drawing/2014/main" id="{DCEDD6DF-C3A7-44A9-BA56-6B6EDC67A1E7}"/>
                  </a:ext>
                </a:extLst>
              </p:cNvPr>
              <p:cNvCxnSpPr>
                <a:cxnSpLocks/>
              </p:cNvCxnSpPr>
              <p:nvPr/>
            </p:nvCxnSpPr>
            <p:spPr>
              <a:xfrm>
                <a:off x="2343316" y="3077044"/>
                <a:ext cx="54457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84FB481-E446-4430-96D9-6D9D3EAD4E26}"/>
                  </a:ext>
                </a:extLst>
              </p:cNvPr>
              <p:cNvCxnSpPr>
                <a:cxnSpLocks/>
              </p:cNvCxnSpPr>
              <p:nvPr/>
            </p:nvCxnSpPr>
            <p:spPr>
              <a:xfrm>
                <a:off x="2440438" y="2759797"/>
                <a:ext cx="52818" cy="92978"/>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E6D35A-E335-4916-800B-6567EAA99F15}"/>
                  </a:ext>
                </a:extLst>
              </p:cNvPr>
              <p:cNvCxnSpPr>
                <a:cxnSpLocks/>
              </p:cNvCxnSpPr>
              <p:nvPr/>
            </p:nvCxnSpPr>
            <p:spPr>
              <a:xfrm flipH="1">
                <a:off x="2738363" y="2759797"/>
                <a:ext cx="52818" cy="92978"/>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373F011E-534D-4D3A-B912-80C4BF8082AC}"/>
                  </a:ext>
                </a:extLst>
              </p:cNvPr>
              <p:cNvSpPr/>
              <p:nvPr/>
            </p:nvSpPr>
            <p:spPr bwMode="auto">
              <a:xfrm>
                <a:off x="2343316" y="2824134"/>
                <a:ext cx="545596" cy="926022"/>
              </a:xfrm>
              <a:custGeom>
                <a:avLst/>
                <a:gdLst>
                  <a:gd name="connsiteX0" fmla="*/ 395046 w 545596"/>
                  <a:gd name="connsiteY0" fmla="*/ 98598 h 926022"/>
                  <a:gd name="connsiteX1" fmla="*/ 372186 w 545596"/>
                  <a:gd name="connsiteY1" fmla="*/ 121458 h 926022"/>
                  <a:gd name="connsiteX2" fmla="*/ 395046 w 545596"/>
                  <a:gd name="connsiteY2" fmla="*/ 144318 h 926022"/>
                  <a:gd name="connsiteX3" fmla="*/ 417906 w 545596"/>
                  <a:gd name="connsiteY3" fmla="*/ 121458 h 926022"/>
                  <a:gd name="connsiteX4" fmla="*/ 395046 w 545596"/>
                  <a:gd name="connsiteY4" fmla="*/ 98598 h 926022"/>
                  <a:gd name="connsiteX5" fmla="*/ 146390 w 545596"/>
                  <a:gd name="connsiteY5" fmla="*/ 98598 h 926022"/>
                  <a:gd name="connsiteX6" fmla="*/ 123530 w 545596"/>
                  <a:gd name="connsiteY6" fmla="*/ 121458 h 926022"/>
                  <a:gd name="connsiteX7" fmla="*/ 146390 w 545596"/>
                  <a:gd name="connsiteY7" fmla="*/ 144318 h 926022"/>
                  <a:gd name="connsiteX8" fmla="*/ 169250 w 545596"/>
                  <a:gd name="connsiteY8" fmla="*/ 121458 h 926022"/>
                  <a:gd name="connsiteX9" fmla="*/ 146390 w 545596"/>
                  <a:gd name="connsiteY9" fmla="*/ 98598 h 926022"/>
                  <a:gd name="connsiteX10" fmla="*/ 272798 w 545596"/>
                  <a:gd name="connsiteY10" fmla="*/ 0 h 926022"/>
                  <a:gd name="connsiteX11" fmla="*/ 545596 w 545596"/>
                  <a:gd name="connsiteY11" fmla="*/ 243787 h 926022"/>
                  <a:gd name="connsiteX12" fmla="*/ 545596 w 545596"/>
                  <a:gd name="connsiteY12" fmla="*/ 659975 h 926022"/>
                  <a:gd name="connsiteX13" fmla="*/ 481643 w 545596"/>
                  <a:gd name="connsiteY13" fmla="*/ 723928 h 926022"/>
                  <a:gd name="connsiteX14" fmla="*/ 432485 w 545596"/>
                  <a:gd name="connsiteY14" fmla="*/ 723928 h 926022"/>
                  <a:gd name="connsiteX15" fmla="*/ 432485 w 545596"/>
                  <a:gd name="connsiteY15" fmla="*/ 870346 h 926022"/>
                  <a:gd name="connsiteX16" fmla="*/ 376809 w 545596"/>
                  <a:gd name="connsiteY16" fmla="*/ 926022 h 926022"/>
                  <a:gd name="connsiteX17" fmla="*/ 376810 w 545596"/>
                  <a:gd name="connsiteY17" fmla="*/ 926021 h 926022"/>
                  <a:gd name="connsiteX18" fmla="*/ 321134 w 545596"/>
                  <a:gd name="connsiteY18" fmla="*/ 870345 h 926022"/>
                  <a:gd name="connsiteX19" fmla="*/ 321134 w 545596"/>
                  <a:gd name="connsiteY19" fmla="*/ 723928 h 926022"/>
                  <a:gd name="connsiteX20" fmla="*/ 224462 w 545596"/>
                  <a:gd name="connsiteY20" fmla="*/ 723928 h 926022"/>
                  <a:gd name="connsiteX21" fmla="*/ 224462 w 545596"/>
                  <a:gd name="connsiteY21" fmla="*/ 870346 h 926022"/>
                  <a:gd name="connsiteX22" fmla="*/ 168786 w 545596"/>
                  <a:gd name="connsiteY22" fmla="*/ 926022 h 926022"/>
                  <a:gd name="connsiteX23" fmla="*/ 168787 w 545596"/>
                  <a:gd name="connsiteY23" fmla="*/ 926021 h 926022"/>
                  <a:gd name="connsiteX24" fmla="*/ 113111 w 545596"/>
                  <a:gd name="connsiteY24" fmla="*/ 870345 h 926022"/>
                  <a:gd name="connsiteX25" fmla="*/ 113111 w 545596"/>
                  <a:gd name="connsiteY25" fmla="*/ 723928 h 926022"/>
                  <a:gd name="connsiteX26" fmla="*/ 63953 w 545596"/>
                  <a:gd name="connsiteY26" fmla="*/ 723928 h 926022"/>
                  <a:gd name="connsiteX27" fmla="*/ 0 w 545596"/>
                  <a:gd name="connsiteY27" fmla="*/ 659975 h 926022"/>
                  <a:gd name="connsiteX28" fmla="*/ 0 w 545596"/>
                  <a:gd name="connsiteY28" fmla="*/ 243787 h 926022"/>
                  <a:gd name="connsiteX29" fmla="*/ 272798 w 545596"/>
                  <a:gd name="connsiteY29" fmla="*/ 0 h 92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45596" h="926022">
                    <a:moveTo>
                      <a:pt x="395046" y="98598"/>
                    </a:moveTo>
                    <a:cubicBezTo>
                      <a:pt x="382421" y="98598"/>
                      <a:pt x="372186" y="108833"/>
                      <a:pt x="372186" y="121458"/>
                    </a:cubicBezTo>
                    <a:cubicBezTo>
                      <a:pt x="372186" y="134083"/>
                      <a:pt x="382421" y="144318"/>
                      <a:pt x="395046" y="144318"/>
                    </a:cubicBezTo>
                    <a:cubicBezTo>
                      <a:pt x="407671" y="144318"/>
                      <a:pt x="417906" y="134083"/>
                      <a:pt x="417906" y="121458"/>
                    </a:cubicBezTo>
                    <a:cubicBezTo>
                      <a:pt x="417906" y="108833"/>
                      <a:pt x="407671" y="98598"/>
                      <a:pt x="395046" y="98598"/>
                    </a:cubicBezTo>
                    <a:close/>
                    <a:moveTo>
                      <a:pt x="146390" y="98598"/>
                    </a:moveTo>
                    <a:cubicBezTo>
                      <a:pt x="133765" y="98598"/>
                      <a:pt x="123530" y="108833"/>
                      <a:pt x="123530" y="121458"/>
                    </a:cubicBezTo>
                    <a:cubicBezTo>
                      <a:pt x="123530" y="134083"/>
                      <a:pt x="133765" y="144318"/>
                      <a:pt x="146390" y="144318"/>
                    </a:cubicBezTo>
                    <a:cubicBezTo>
                      <a:pt x="159015" y="144318"/>
                      <a:pt x="169250" y="134083"/>
                      <a:pt x="169250" y="121458"/>
                    </a:cubicBezTo>
                    <a:cubicBezTo>
                      <a:pt x="169250" y="108833"/>
                      <a:pt x="159015" y="98598"/>
                      <a:pt x="146390" y="98598"/>
                    </a:cubicBezTo>
                    <a:close/>
                    <a:moveTo>
                      <a:pt x="272798" y="0"/>
                    </a:moveTo>
                    <a:cubicBezTo>
                      <a:pt x="423460" y="0"/>
                      <a:pt x="545596" y="109147"/>
                      <a:pt x="545596" y="243787"/>
                    </a:cubicBezTo>
                    <a:lnTo>
                      <a:pt x="545596" y="659975"/>
                    </a:lnTo>
                    <a:cubicBezTo>
                      <a:pt x="545596" y="695295"/>
                      <a:pt x="516963" y="723928"/>
                      <a:pt x="481643" y="723928"/>
                    </a:cubicBezTo>
                    <a:lnTo>
                      <a:pt x="432485" y="723928"/>
                    </a:lnTo>
                    <a:lnTo>
                      <a:pt x="432485" y="870346"/>
                    </a:lnTo>
                    <a:cubicBezTo>
                      <a:pt x="432485" y="901095"/>
                      <a:pt x="407558" y="926022"/>
                      <a:pt x="376809" y="926022"/>
                    </a:cubicBezTo>
                    <a:lnTo>
                      <a:pt x="376810" y="926021"/>
                    </a:lnTo>
                    <a:cubicBezTo>
                      <a:pt x="346061" y="926021"/>
                      <a:pt x="321134" y="901094"/>
                      <a:pt x="321134" y="870345"/>
                    </a:cubicBezTo>
                    <a:lnTo>
                      <a:pt x="321134" y="723928"/>
                    </a:lnTo>
                    <a:lnTo>
                      <a:pt x="224462" y="723928"/>
                    </a:lnTo>
                    <a:lnTo>
                      <a:pt x="224462" y="870346"/>
                    </a:lnTo>
                    <a:cubicBezTo>
                      <a:pt x="224462" y="901095"/>
                      <a:pt x="199535" y="926022"/>
                      <a:pt x="168786" y="926022"/>
                    </a:cubicBezTo>
                    <a:lnTo>
                      <a:pt x="168787" y="926021"/>
                    </a:lnTo>
                    <a:cubicBezTo>
                      <a:pt x="138038" y="926021"/>
                      <a:pt x="113111" y="901094"/>
                      <a:pt x="113111" y="870345"/>
                    </a:cubicBezTo>
                    <a:lnTo>
                      <a:pt x="113111" y="723928"/>
                    </a:lnTo>
                    <a:lnTo>
                      <a:pt x="63953" y="723928"/>
                    </a:lnTo>
                    <a:cubicBezTo>
                      <a:pt x="28633" y="723928"/>
                      <a:pt x="0" y="695295"/>
                      <a:pt x="0" y="659975"/>
                    </a:cubicBezTo>
                    <a:lnTo>
                      <a:pt x="0" y="243787"/>
                    </a:lnTo>
                    <a:cubicBezTo>
                      <a:pt x="0" y="109147"/>
                      <a:pt x="122136" y="0"/>
                      <a:pt x="272798" y="0"/>
                    </a:cubicBezTo>
                    <a:close/>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spTree>
    <p:extLst>
      <p:ext uri="{BB962C8B-B14F-4D97-AF65-F5344CB8AC3E}">
        <p14:creationId xmlns:p14="http://schemas.microsoft.com/office/powerpoint/2010/main" val="4028011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95"/>
          <p:cNvSpPr>
            <a:spLocks/>
          </p:cNvSpPr>
          <p:nvPr/>
        </p:nvSpPr>
        <p:spPr bwMode="auto">
          <a:xfrm>
            <a:off x="10216782" y="5114626"/>
            <a:ext cx="1007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Azure SQL Database</a:t>
            </a:r>
          </a:p>
        </p:txBody>
      </p:sp>
      <p:sp>
        <p:nvSpPr>
          <p:cNvPr id="16" name="Rectangle 15"/>
          <p:cNvSpPr/>
          <p:nvPr/>
        </p:nvSpPr>
        <p:spPr>
          <a:xfrm>
            <a:off x="1193114" y="5114626"/>
            <a:ext cx="7286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App</a:t>
            </a:r>
          </a:p>
        </p:txBody>
      </p:sp>
      <p:grpSp>
        <p:nvGrpSpPr>
          <p:cNvPr id="5" name="Group 4">
            <a:extLst>
              <a:ext uri="{FF2B5EF4-FFF2-40B4-BE49-F238E27FC236}">
                <a16:creationId xmlns:a16="http://schemas.microsoft.com/office/drawing/2014/main" id="{FD32065C-7500-4098-B798-540F5E3D6DB1}"/>
              </a:ext>
            </a:extLst>
          </p:cNvPr>
          <p:cNvGrpSpPr/>
          <p:nvPr/>
        </p:nvGrpSpPr>
        <p:grpSpPr>
          <a:xfrm>
            <a:off x="2804160" y="2134263"/>
            <a:ext cx="6583680" cy="2963876"/>
            <a:chOff x="2598673" y="2406407"/>
            <a:chExt cx="6583680" cy="2963876"/>
          </a:xfrm>
        </p:grpSpPr>
        <p:sp>
          <p:nvSpPr>
            <p:cNvPr id="35" name="TextBox 34"/>
            <p:cNvSpPr txBox="1"/>
            <p:nvPr/>
          </p:nvSpPr>
          <p:spPr>
            <a:xfrm>
              <a:off x="2598673" y="2406407"/>
              <a:ext cx="6583680" cy="2963876"/>
            </a:xfrm>
            <a:prstGeom prst="rect">
              <a:avLst/>
            </a:prstGeom>
            <a:noFill/>
            <a:ln w="12700">
              <a:solidFill>
                <a:srgbClr val="7FBBEB"/>
              </a:solidFill>
            </a:ln>
          </p:spPr>
          <p:txBody>
            <a:bodyPr wrap="square" lIns="182880" tIns="146304" rIns="3291840" bIns="146304" rtlCol="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Securing your database</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Firewall</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Users &amp; permissions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Connection string</a:t>
              </a:r>
              <a:br>
                <a:rPr kumimoji="0" lang="en-US" sz="14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br>
              <a:r>
                <a:rPr kumimoji="0" lang="en-US" sz="14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encryption</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36" name="TextBox 35"/>
            <p:cNvSpPr txBox="1"/>
            <p:nvPr/>
          </p:nvSpPr>
          <p:spPr>
            <a:xfrm>
              <a:off x="4793233" y="3011711"/>
              <a:ext cx="4389120" cy="2358572"/>
            </a:xfrm>
            <a:prstGeom prst="rect">
              <a:avLst/>
            </a:prstGeom>
            <a:noFill/>
            <a:ln w="12700">
              <a:solidFill>
                <a:srgbClr val="7FBBEB"/>
              </a:solidFill>
            </a:ln>
          </p:spPr>
          <p:txBody>
            <a:bodyPr wrap="square" lIns="182880" tIns="146304" rIns="2103120" bIns="146304" rtlCol="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Securing your data</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Encryption</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Data masking</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Row-level security  </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26" name="TextBox 25"/>
            <p:cNvSpPr txBox="1"/>
            <p:nvPr/>
          </p:nvSpPr>
          <p:spPr>
            <a:xfrm>
              <a:off x="6987793" y="3631099"/>
              <a:ext cx="2194560" cy="1739184"/>
            </a:xfrm>
            <a:prstGeom prst="rect">
              <a:avLst/>
            </a:prstGeom>
            <a:noFill/>
            <a:ln w="12700">
              <a:solidFill>
                <a:srgbClr val="7FBBEB"/>
              </a:solidFill>
            </a:ln>
          </p:spPr>
          <p:txBody>
            <a:bodyPr wrap="square" lIns="182880" tIns="146304" rIns="274320" bIns="146304" rtlCol="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Securing changes to your data</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Application and user activity auditing</a:t>
              </a:r>
            </a:p>
          </p:txBody>
        </p:sp>
      </p:grpSp>
      <p:cxnSp>
        <p:nvCxnSpPr>
          <p:cNvPr id="30" name="Straight Arrow Connector 29"/>
          <p:cNvCxnSpPr>
            <a:cxnSpLocks/>
          </p:cNvCxnSpPr>
          <p:nvPr/>
        </p:nvCxnSpPr>
        <p:spPr>
          <a:xfrm flipV="1">
            <a:off x="2188196" y="4842119"/>
            <a:ext cx="7815608" cy="13416"/>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D08A26A-C1DE-4438-9A01-9E3C702A70BE}"/>
              </a:ext>
            </a:extLst>
          </p:cNvPr>
          <p:cNvSpPr>
            <a:spLocks noGrp="1"/>
          </p:cNvSpPr>
          <p:nvPr>
            <p:ph type="title"/>
          </p:nvPr>
        </p:nvSpPr>
        <p:spPr/>
        <p:txBody>
          <a:bodyPr/>
          <a:lstStyle/>
          <a:p>
            <a:r>
              <a:rPr lang="en-US"/>
              <a:t>Layered approach to security</a:t>
            </a:r>
          </a:p>
        </p:txBody>
      </p:sp>
      <p:grpSp>
        <p:nvGrpSpPr>
          <p:cNvPr id="19" name="Group 18">
            <a:extLst>
              <a:ext uri="{FF2B5EF4-FFF2-40B4-BE49-F238E27FC236}">
                <a16:creationId xmlns:a16="http://schemas.microsoft.com/office/drawing/2014/main" id="{6ABA3BCC-EF26-4877-A04D-68634B793CFA}"/>
              </a:ext>
            </a:extLst>
          </p:cNvPr>
          <p:cNvGrpSpPr/>
          <p:nvPr/>
        </p:nvGrpSpPr>
        <p:grpSpPr>
          <a:xfrm>
            <a:off x="1161336" y="4473665"/>
            <a:ext cx="792159" cy="597538"/>
            <a:chOff x="2067517" y="1575258"/>
            <a:chExt cx="350721" cy="264555"/>
          </a:xfrm>
        </p:grpSpPr>
        <p:grpSp>
          <p:nvGrpSpPr>
            <p:cNvPr id="20" name="Group 19">
              <a:extLst>
                <a:ext uri="{FF2B5EF4-FFF2-40B4-BE49-F238E27FC236}">
                  <a16:creationId xmlns:a16="http://schemas.microsoft.com/office/drawing/2014/main" id="{212D0A81-5A5D-4934-B8B2-FB52BA02AF84}"/>
                </a:ext>
              </a:extLst>
            </p:cNvPr>
            <p:cNvGrpSpPr/>
            <p:nvPr/>
          </p:nvGrpSpPr>
          <p:grpSpPr>
            <a:xfrm>
              <a:off x="2067517" y="1575258"/>
              <a:ext cx="350721" cy="264555"/>
              <a:chOff x="2067517" y="1575258"/>
              <a:chExt cx="350721" cy="264555"/>
            </a:xfrm>
          </p:grpSpPr>
          <p:sp>
            <p:nvSpPr>
              <p:cNvPr id="29" name="Rectangle 9">
                <a:extLst>
                  <a:ext uri="{FF2B5EF4-FFF2-40B4-BE49-F238E27FC236}">
                    <a16:creationId xmlns:a16="http://schemas.microsoft.com/office/drawing/2014/main" id="{7832284C-C23F-4D25-AF30-682CAD78FF39}"/>
                  </a:ext>
                </a:extLst>
              </p:cNvPr>
              <p:cNvSpPr>
                <a:spLocks noChangeArrowheads="1"/>
              </p:cNvSpPr>
              <p:nvPr/>
            </p:nvSpPr>
            <p:spPr bwMode="auto">
              <a:xfrm>
                <a:off x="2067518" y="1575258"/>
                <a:ext cx="350720"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3" name="Line 10">
                <a:extLst>
                  <a:ext uri="{FF2B5EF4-FFF2-40B4-BE49-F238E27FC236}">
                    <a16:creationId xmlns:a16="http://schemas.microsoft.com/office/drawing/2014/main" id="{E53AD5F1-0F7A-4649-A124-BDEFA44E7A73}"/>
                  </a:ext>
                </a:extLst>
              </p:cNvPr>
              <p:cNvSpPr>
                <a:spLocks noChangeShapeType="1"/>
              </p:cNvSpPr>
              <p:nvPr/>
            </p:nvSpPr>
            <p:spPr bwMode="auto">
              <a:xfrm flipH="1">
                <a:off x="2067517" y="1647026"/>
                <a:ext cx="35072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0DCD28A8-5DD4-460D-8427-ECE81075E0D6}"/>
                </a:ext>
              </a:extLst>
            </p:cNvPr>
            <p:cNvGrpSpPr/>
            <p:nvPr/>
          </p:nvGrpSpPr>
          <p:grpSpPr>
            <a:xfrm>
              <a:off x="2287367" y="1599181"/>
              <a:ext cx="95690" cy="23923"/>
              <a:chOff x="2287367" y="1599181"/>
              <a:chExt cx="95690" cy="23923"/>
            </a:xfrm>
          </p:grpSpPr>
          <p:sp>
            <p:nvSpPr>
              <p:cNvPr id="25" name="Oval 11">
                <a:extLst>
                  <a:ext uri="{FF2B5EF4-FFF2-40B4-BE49-F238E27FC236}">
                    <a16:creationId xmlns:a16="http://schemas.microsoft.com/office/drawing/2014/main" id="{A1461DD4-A294-4088-9FB6-25B8718FA3F6}"/>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7" name="Oval 12">
                <a:extLst>
                  <a:ext uri="{FF2B5EF4-FFF2-40B4-BE49-F238E27FC236}">
                    <a16:creationId xmlns:a16="http://schemas.microsoft.com/office/drawing/2014/main" id="{6EDA7CEC-66FE-44E4-835C-EF4D9FDE8E63}"/>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8" name="Oval 13">
                <a:extLst>
                  <a:ext uri="{FF2B5EF4-FFF2-40B4-BE49-F238E27FC236}">
                    <a16:creationId xmlns:a16="http://schemas.microsoft.com/office/drawing/2014/main" id="{B4B6FF65-111D-4AE5-8DDD-071E56AF59C8}"/>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030D7093-D6B0-4283-800B-7E60914C4A83}"/>
                </a:ext>
              </a:extLst>
            </p:cNvPr>
            <p:cNvGrpSpPr/>
            <p:nvPr/>
          </p:nvGrpSpPr>
          <p:grpSpPr>
            <a:xfrm>
              <a:off x="2191677" y="1701907"/>
              <a:ext cx="95690" cy="90061"/>
              <a:chOff x="2191677" y="1701907"/>
              <a:chExt cx="95690" cy="90061"/>
            </a:xfrm>
          </p:grpSpPr>
          <p:sp>
            <p:nvSpPr>
              <p:cNvPr id="23" name="Freeform 14">
                <a:extLst>
                  <a:ext uri="{FF2B5EF4-FFF2-40B4-BE49-F238E27FC236}">
                    <a16:creationId xmlns:a16="http://schemas.microsoft.com/office/drawing/2014/main" id="{4370F5A5-2318-4049-B989-5FF7D8D2E30C}"/>
                  </a:ext>
                </a:extLst>
              </p:cNvPr>
              <p:cNvSpPr>
                <a:spLocks/>
              </p:cNvSpPr>
              <p:nvPr/>
            </p:nvSpPr>
            <p:spPr bwMode="auto">
              <a:xfrm>
                <a:off x="2191677"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4" name="Line 15">
                <a:extLst>
                  <a:ext uri="{FF2B5EF4-FFF2-40B4-BE49-F238E27FC236}">
                    <a16:creationId xmlns:a16="http://schemas.microsoft.com/office/drawing/2014/main" id="{F058576F-5403-41A5-BA97-8B18CEB08172}"/>
                  </a:ext>
                </a:extLst>
              </p:cNvPr>
              <p:cNvSpPr>
                <a:spLocks noChangeShapeType="1"/>
              </p:cNvSpPr>
              <p:nvPr/>
            </p:nvSpPr>
            <p:spPr bwMode="auto">
              <a:xfrm>
                <a:off x="2241860" y="1755381"/>
                <a:ext cx="0" cy="3658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grpSp>
        <p:nvGrpSpPr>
          <p:cNvPr id="31" name="Group 30">
            <a:extLst>
              <a:ext uri="{FF2B5EF4-FFF2-40B4-BE49-F238E27FC236}">
                <a16:creationId xmlns:a16="http://schemas.microsoft.com/office/drawing/2014/main" id="{45672F30-8EA5-4352-AC06-B8B2CC633B43}"/>
              </a:ext>
            </a:extLst>
          </p:cNvPr>
          <p:cNvGrpSpPr/>
          <p:nvPr/>
        </p:nvGrpSpPr>
        <p:grpSpPr>
          <a:xfrm>
            <a:off x="10329018" y="4371471"/>
            <a:ext cx="701644" cy="721362"/>
            <a:chOff x="2776302" y="4657642"/>
            <a:chExt cx="1550488" cy="1594059"/>
          </a:xfrm>
        </p:grpSpPr>
        <p:sp>
          <p:nvSpPr>
            <p:cNvPr id="32" name="Cylinder 812">
              <a:extLst>
                <a:ext uri="{FF2B5EF4-FFF2-40B4-BE49-F238E27FC236}">
                  <a16:creationId xmlns:a16="http://schemas.microsoft.com/office/drawing/2014/main" id="{356E0CA3-053E-42BA-9F3A-006CE319BE18}"/>
                </a:ext>
              </a:extLst>
            </p:cNvPr>
            <p:cNvSpPr/>
            <p:nvPr/>
          </p:nvSpPr>
          <p:spPr bwMode="auto">
            <a:xfrm>
              <a:off x="2776302" y="4657642"/>
              <a:ext cx="1043832" cy="1371349"/>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78D7"/>
                  </a:solidFill>
                  <a:effectLst/>
                  <a:uLnTx/>
                  <a:uFillTx/>
                  <a:latin typeface="Segoe UI"/>
                  <a:ea typeface="Segoe UI" pitchFamily="34" charset="0"/>
                  <a:cs typeface="Segoe UI" panose="020B0502040204020203" pitchFamily="34" charset="0"/>
                </a:rPr>
                <a:t>SQL</a:t>
              </a:r>
            </a:p>
          </p:txBody>
        </p:sp>
        <p:sp>
          <p:nvSpPr>
            <p:cNvPr id="34" name="Freeform 146">
              <a:extLst>
                <a:ext uri="{FF2B5EF4-FFF2-40B4-BE49-F238E27FC236}">
                  <a16:creationId xmlns:a16="http://schemas.microsoft.com/office/drawing/2014/main" id="{F5DCED11-A1F4-4971-BA6A-50ED44CE4A2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endParaRPr>
            </a:p>
          </p:txBody>
        </p:sp>
      </p:grpSp>
    </p:spTree>
    <p:extLst>
      <p:ext uri="{BB962C8B-B14F-4D97-AF65-F5344CB8AC3E}">
        <p14:creationId xmlns:p14="http://schemas.microsoft.com/office/powerpoint/2010/main" val="33128453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a:t>Initially, all access to your Azure SQL Database server is blocked by the firewall</a:t>
            </a:r>
          </a:p>
          <a:p>
            <a:r>
              <a:rPr lang="en-US"/>
              <a:t>In order to begin using your Azure SQL Database server, you must go to the Management Portal </a:t>
            </a:r>
          </a:p>
        </p:txBody>
      </p:sp>
      <p:sp>
        <p:nvSpPr>
          <p:cNvPr id="2" name="Title 1">
            <a:extLst>
              <a:ext uri="{FF2B5EF4-FFF2-40B4-BE49-F238E27FC236}">
                <a16:creationId xmlns:a16="http://schemas.microsoft.com/office/drawing/2014/main" id="{9B422E9B-D890-437E-98FF-EB3C95F90134}"/>
              </a:ext>
            </a:extLst>
          </p:cNvPr>
          <p:cNvSpPr>
            <a:spLocks noGrp="1"/>
          </p:cNvSpPr>
          <p:nvPr>
            <p:ph type="title"/>
          </p:nvPr>
        </p:nvSpPr>
        <p:spPr/>
        <p:txBody>
          <a:bodyPr/>
          <a:lstStyle/>
          <a:p>
            <a:r>
              <a:rPr lang="en-US"/>
              <a:t>Securing your database with firewalls</a:t>
            </a:r>
          </a:p>
        </p:txBody>
      </p:sp>
      <p:sp>
        <p:nvSpPr>
          <p:cNvPr id="41" name="TextBox 40"/>
          <p:cNvSpPr txBox="1"/>
          <p:nvPr/>
        </p:nvSpPr>
        <p:spPr>
          <a:xfrm>
            <a:off x="7976568" y="5782043"/>
            <a:ext cx="166568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1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SQL Database Server</a:t>
            </a:r>
          </a:p>
        </p:txBody>
      </p:sp>
      <p:cxnSp>
        <p:nvCxnSpPr>
          <p:cNvPr id="46" name="Straight Arrow Connector 45"/>
          <p:cNvCxnSpPr/>
          <p:nvPr/>
        </p:nvCxnSpPr>
        <p:spPr>
          <a:xfrm>
            <a:off x="8809412" y="4974124"/>
            <a:ext cx="0" cy="685800"/>
          </a:xfrm>
          <a:prstGeom prst="straightConnector1">
            <a:avLst/>
          </a:prstGeom>
          <a:ln w="12700">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endCxn id="65" idx="0"/>
          </p:cNvCxnSpPr>
          <p:nvPr/>
        </p:nvCxnSpPr>
        <p:spPr>
          <a:xfrm flipH="1">
            <a:off x="7526309" y="2945574"/>
            <a:ext cx="2" cy="340447"/>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65" idx="3"/>
            <a:endCxn id="66" idx="1"/>
          </p:cNvCxnSpPr>
          <p:nvPr/>
        </p:nvCxnSpPr>
        <p:spPr>
          <a:xfrm>
            <a:off x="8110568" y="3486076"/>
            <a:ext cx="690180" cy="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7043990" y="4179089"/>
            <a:ext cx="555703" cy="2138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Yes</a:t>
            </a:r>
          </a:p>
        </p:txBody>
      </p:sp>
      <p:sp>
        <p:nvSpPr>
          <p:cNvPr id="61" name="Rectangle 60"/>
          <p:cNvSpPr/>
          <p:nvPr/>
        </p:nvSpPr>
        <p:spPr bwMode="auto">
          <a:xfrm>
            <a:off x="8263845" y="3212475"/>
            <a:ext cx="250007" cy="2833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No</a:t>
            </a:r>
          </a:p>
        </p:txBody>
      </p:sp>
      <p:sp>
        <p:nvSpPr>
          <p:cNvPr id="65" name="Rectangle 64"/>
          <p:cNvSpPr/>
          <p:nvPr/>
        </p:nvSpPr>
        <p:spPr bwMode="auto">
          <a:xfrm>
            <a:off x="6942049" y="3286021"/>
            <a:ext cx="1168519" cy="4001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Client IP address in range?</a:t>
            </a:r>
          </a:p>
        </p:txBody>
      </p:sp>
      <p:sp>
        <p:nvSpPr>
          <p:cNvPr id="66" name="Rectangle 65"/>
          <p:cNvSpPr/>
          <p:nvPr/>
        </p:nvSpPr>
        <p:spPr bwMode="auto">
          <a:xfrm>
            <a:off x="8800748" y="3286021"/>
            <a:ext cx="1495110" cy="4001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1591755"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Database-level firewall rule for database 4</a:t>
            </a:r>
          </a:p>
        </p:txBody>
      </p:sp>
      <p:cxnSp>
        <p:nvCxnSpPr>
          <p:cNvPr id="68" name="Straight Arrow Connector 67"/>
          <p:cNvCxnSpPr>
            <a:cxnSpLocks/>
            <a:stCxn id="66" idx="2"/>
            <a:endCxn id="76" idx="0"/>
          </p:cNvCxnSpPr>
          <p:nvPr/>
        </p:nvCxnSpPr>
        <p:spPr>
          <a:xfrm>
            <a:off x="9548303" y="3686131"/>
            <a:ext cx="1" cy="240739"/>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a:stCxn id="76" idx="3"/>
            <a:endCxn id="80" idx="1"/>
          </p:cNvCxnSpPr>
          <p:nvPr/>
        </p:nvCxnSpPr>
        <p:spPr>
          <a:xfrm>
            <a:off x="10119624" y="4126925"/>
            <a:ext cx="632685" cy="6777"/>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a:off x="9548304" y="4326980"/>
            <a:ext cx="34" cy="558899"/>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7692775" y="2449584"/>
            <a:ext cx="1855744" cy="466794"/>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1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SQL Database firewall</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Server-level firewall rules</a:t>
            </a:r>
          </a:p>
        </p:txBody>
      </p:sp>
      <p:sp>
        <p:nvSpPr>
          <p:cNvPr id="76" name="Rectangle 75"/>
          <p:cNvSpPr/>
          <p:nvPr/>
        </p:nvSpPr>
        <p:spPr bwMode="auto">
          <a:xfrm>
            <a:off x="8976983" y="3926870"/>
            <a:ext cx="1142641" cy="4001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Client IP address in range?</a:t>
            </a:r>
          </a:p>
        </p:txBody>
      </p:sp>
      <p:sp>
        <p:nvSpPr>
          <p:cNvPr id="80" name="Rectangle 79"/>
          <p:cNvSpPr/>
          <p:nvPr/>
        </p:nvSpPr>
        <p:spPr bwMode="auto">
          <a:xfrm>
            <a:off x="10752309" y="4018286"/>
            <a:ext cx="1081369" cy="2308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Connection fails</a:t>
            </a:r>
          </a:p>
        </p:txBody>
      </p:sp>
      <p:sp>
        <p:nvSpPr>
          <p:cNvPr id="81" name="Rectangle 80"/>
          <p:cNvSpPr/>
          <p:nvPr/>
        </p:nvSpPr>
        <p:spPr bwMode="auto">
          <a:xfrm>
            <a:off x="9844819" y="5063108"/>
            <a:ext cx="1128281" cy="50783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Database with a database-level firewall rule</a:t>
            </a:r>
          </a:p>
        </p:txBody>
      </p:sp>
      <p:sp>
        <p:nvSpPr>
          <p:cNvPr id="125" name="Rectangle 124"/>
          <p:cNvSpPr/>
          <p:nvPr/>
        </p:nvSpPr>
        <p:spPr bwMode="auto">
          <a:xfrm>
            <a:off x="8476927" y="1989147"/>
            <a:ext cx="1173675" cy="24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4808" rIns="89617" bIns="45720" numCol="1" spcCol="0" rtlCol="0" fromWordArt="0" anchor="t" anchorCtr="0" forceAA="0" compatLnSpc="1">
            <a:prstTxWarp prst="textNoShape">
              <a:avLst/>
            </a:prstTxWarp>
            <a:spAutoFit/>
          </a:bodyPr>
          <a:lstStyle/>
          <a:p>
            <a:pPr marL="0" marR="0" lvl="0" indent="0" algn="ctr" defTabSz="1591755"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Microsoft Azure</a:t>
            </a:r>
          </a:p>
        </p:txBody>
      </p:sp>
      <p:cxnSp>
        <p:nvCxnSpPr>
          <p:cNvPr id="128" name="Straight Arrow Connector 127"/>
          <p:cNvCxnSpPr/>
          <p:nvPr/>
        </p:nvCxnSpPr>
        <p:spPr>
          <a:xfrm>
            <a:off x="9063764" y="2234825"/>
            <a:ext cx="0" cy="179203"/>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8141753" y="2234825"/>
            <a:ext cx="0" cy="179203"/>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bwMode="auto">
          <a:xfrm>
            <a:off x="7776049" y="1989147"/>
            <a:ext cx="712631" cy="24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4808" rIns="89617" bIns="45720" numCol="1" spcCol="0" rtlCol="0" fromWordArt="0" anchor="t" anchorCtr="0" forceAA="0" compatLnSpc="1">
            <a:prstTxWarp prst="textNoShape">
              <a:avLst/>
            </a:prstTxWarp>
            <a:spAutoFit/>
          </a:bodyPr>
          <a:lstStyle/>
          <a:p>
            <a:pPr marL="0" marR="0" lvl="0" indent="0" algn="ctr" defTabSz="1591755"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Internet</a:t>
            </a:r>
          </a:p>
        </p:txBody>
      </p:sp>
      <p:sp>
        <p:nvSpPr>
          <p:cNvPr id="132" name="TextBox 131"/>
          <p:cNvSpPr txBox="1"/>
          <p:nvPr/>
        </p:nvSpPr>
        <p:spPr>
          <a:xfrm>
            <a:off x="7161799" y="6324470"/>
            <a:ext cx="299017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a:ea typeface="+mn-ea"/>
                <a:cs typeface="+mn-cs"/>
              </a:rPr>
              <a:t>Windows Azure Platform</a:t>
            </a:r>
          </a:p>
        </p:txBody>
      </p:sp>
      <p:sp>
        <p:nvSpPr>
          <p:cNvPr id="49" name="Cylinder 513">
            <a:extLst>
              <a:ext uri="{FF2B5EF4-FFF2-40B4-BE49-F238E27FC236}">
                <a16:creationId xmlns:a16="http://schemas.microsoft.com/office/drawing/2014/main" id="{8096CE6D-99BD-4249-AFFB-F5FA9C4A056F}"/>
              </a:ext>
            </a:extLst>
          </p:cNvPr>
          <p:cNvSpPr/>
          <p:nvPr/>
        </p:nvSpPr>
        <p:spPr bwMode="auto">
          <a:xfrm>
            <a:off x="6820748" y="5072913"/>
            <a:ext cx="371624" cy="48822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Segoe UI" pitchFamily="34" charset="0"/>
                <a:cs typeface="Segoe UI" panose="020B0502040204020203" pitchFamily="34" charset="0"/>
              </a:rPr>
              <a:t>DB 1</a:t>
            </a:r>
          </a:p>
        </p:txBody>
      </p:sp>
      <p:sp>
        <p:nvSpPr>
          <p:cNvPr id="51" name="Cylinder 513">
            <a:extLst>
              <a:ext uri="{FF2B5EF4-FFF2-40B4-BE49-F238E27FC236}">
                <a16:creationId xmlns:a16="http://schemas.microsoft.com/office/drawing/2014/main" id="{2E7AB0C2-9779-4A35-95AB-DACC4BBCEDC0}"/>
              </a:ext>
            </a:extLst>
          </p:cNvPr>
          <p:cNvSpPr/>
          <p:nvPr/>
        </p:nvSpPr>
        <p:spPr bwMode="auto">
          <a:xfrm>
            <a:off x="7340496" y="5072913"/>
            <a:ext cx="371624" cy="48822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Segoe UI" pitchFamily="34" charset="0"/>
                <a:cs typeface="Segoe UI" panose="020B0502040204020203" pitchFamily="34" charset="0"/>
              </a:rPr>
              <a:t>DB 2</a:t>
            </a:r>
          </a:p>
        </p:txBody>
      </p:sp>
      <p:sp>
        <p:nvSpPr>
          <p:cNvPr id="52" name="Cylinder 513">
            <a:extLst>
              <a:ext uri="{FF2B5EF4-FFF2-40B4-BE49-F238E27FC236}">
                <a16:creationId xmlns:a16="http://schemas.microsoft.com/office/drawing/2014/main" id="{8A807023-25AE-4EFF-9A07-AFBAF3AA2614}"/>
              </a:ext>
            </a:extLst>
          </p:cNvPr>
          <p:cNvSpPr/>
          <p:nvPr/>
        </p:nvSpPr>
        <p:spPr bwMode="auto">
          <a:xfrm>
            <a:off x="7860245" y="5072913"/>
            <a:ext cx="371624" cy="48822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Segoe UI" pitchFamily="34" charset="0"/>
                <a:cs typeface="Segoe UI" panose="020B0502040204020203" pitchFamily="34" charset="0"/>
              </a:rPr>
              <a:t>DB 3</a:t>
            </a:r>
          </a:p>
        </p:txBody>
      </p:sp>
      <p:sp>
        <p:nvSpPr>
          <p:cNvPr id="55" name="Cylinder 513">
            <a:extLst>
              <a:ext uri="{FF2B5EF4-FFF2-40B4-BE49-F238E27FC236}">
                <a16:creationId xmlns:a16="http://schemas.microsoft.com/office/drawing/2014/main" id="{5187859F-BD3F-46EE-AE63-045E5EEB275B}"/>
              </a:ext>
            </a:extLst>
          </p:cNvPr>
          <p:cNvSpPr/>
          <p:nvPr/>
        </p:nvSpPr>
        <p:spPr bwMode="auto">
          <a:xfrm>
            <a:off x="9386954" y="5072913"/>
            <a:ext cx="371624" cy="48822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Segoe UI" pitchFamily="34" charset="0"/>
                <a:cs typeface="Segoe UI" panose="020B0502040204020203" pitchFamily="34" charset="0"/>
              </a:rPr>
              <a:t>DB 4</a:t>
            </a:r>
          </a:p>
        </p:txBody>
      </p:sp>
      <p:grpSp>
        <p:nvGrpSpPr>
          <p:cNvPr id="44" name="Group 43">
            <a:extLst>
              <a:ext uri="{FF2B5EF4-FFF2-40B4-BE49-F238E27FC236}">
                <a16:creationId xmlns:a16="http://schemas.microsoft.com/office/drawing/2014/main" id="{1F1F5446-001E-4713-A0A8-A43D1AD8BF7B}"/>
              </a:ext>
            </a:extLst>
          </p:cNvPr>
          <p:cNvGrpSpPr/>
          <p:nvPr/>
        </p:nvGrpSpPr>
        <p:grpSpPr>
          <a:xfrm>
            <a:off x="8003980" y="1714615"/>
            <a:ext cx="256768" cy="256768"/>
            <a:chOff x="11679011" y="5307417"/>
            <a:chExt cx="457200" cy="457200"/>
          </a:xfrm>
        </p:grpSpPr>
        <p:sp>
          <p:nvSpPr>
            <p:cNvPr id="58" name="Oval 57">
              <a:extLst>
                <a:ext uri="{FF2B5EF4-FFF2-40B4-BE49-F238E27FC236}">
                  <a16:creationId xmlns:a16="http://schemas.microsoft.com/office/drawing/2014/main" id="{7C8240A7-FFD7-4BAE-8CA9-4F79DB14F009}"/>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77234166-DF86-48E5-823C-D013993410FE}"/>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8EC71996-FF40-4BD5-9896-CD3ABE370D86}"/>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F42D99-84E5-49A1-94C6-0D84D00B3EAD}"/>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2C69E52-5D31-4DCF-B441-70C73A42BAB7}"/>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3677EA-5038-47C3-A8F6-A818B8556AFD}"/>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304652F9-4D2E-4E9A-8CF3-FE2471BE9BAF}"/>
              </a:ext>
            </a:extLst>
          </p:cNvPr>
          <p:cNvGrpSpPr/>
          <p:nvPr/>
        </p:nvGrpSpPr>
        <p:grpSpPr>
          <a:xfrm>
            <a:off x="7318143" y="2484938"/>
            <a:ext cx="457906" cy="418959"/>
            <a:chOff x="4475583" y="2774302"/>
            <a:chExt cx="954393" cy="873218"/>
          </a:xfrm>
        </p:grpSpPr>
        <p:grpSp>
          <p:nvGrpSpPr>
            <p:cNvPr id="77" name="Group 76">
              <a:extLst>
                <a:ext uri="{FF2B5EF4-FFF2-40B4-BE49-F238E27FC236}">
                  <a16:creationId xmlns:a16="http://schemas.microsoft.com/office/drawing/2014/main" id="{AB920B2B-2A60-4BD1-BA38-29CAA093185D}"/>
                </a:ext>
              </a:extLst>
            </p:cNvPr>
            <p:cNvGrpSpPr/>
            <p:nvPr/>
          </p:nvGrpSpPr>
          <p:grpSpPr>
            <a:xfrm>
              <a:off x="4475583" y="2774302"/>
              <a:ext cx="867748" cy="807098"/>
              <a:chOff x="4475583" y="2774302"/>
              <a:chExt cx="867748" cy="807098"/>
            </a:xfrm>
          </p:grpSpPr>
          <p:sp>
            <p:nvSpPr>
              <p:cNvPr id="79" name="Rectangle 78">
                <a:extLst>
                  <a:ext uri="{FF2B5EF4-FFF2-40B4-BE49-F238E27FC236}">
                    <a16:creationId xmlns:a16="http://schemas.microsoft.com/office/drawing/2014/main" id="{60E5A955-53DE-4FE8-91E3-12A63A4D98CB}"/>
                  </a:ext>
                </a:extLst>
              </p:cNvPr>
              <p:cNvSpPr/>
              <p:nvPr/>
            </p:nvSpPr>
            <p:spPr bwMode="auto">
              <a:xfrm>
                <a:off x="4705548" y="2774302"/>
                <a:ext cx="407819" cy="239486"/>
              </a:xfrm>
              <a:prstGeom prst="rect">
                <a:avLst/>
              </a:prstGeom>
              <a:noFill/>
              <a:ln w="12700" cap="rnd">
                <a:solidFill>
                  <a:schemeClr val="tx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3" name="Rectangle 82">
                <a:extLst>
                  <a:ext uri="{FF2B5EF4-FFF2-40B4-BE49-F238E27FC236}">
                    <a16:creationId xmlns:a16="http://schemas.microsoft.com/office/drawing/2014/main" id="{24D2261E-59D6-4496-99E7-2C67768DB4B9}"/>
                  </a:ext>
                </a:extLst>
              </p:cNvPr>
              <p:cNvSpPr/>
              <p:nvPr/>
            </p:nvSpPr>
            <p:spPr bwMode="auto">
              <a:xfrm>
                <a:off x="4705548" y="3341914"/>
                <a:ext cx="407819" cy="239486"/>
              </a:xfrm>
              <a:prstGeom prst="rect">
                <a:avLst/>
              </a:prstGeom>
              <a:noFill/>
              <a:ln w="12700" cap="rnd">
                <a:solidFill>
                  <a:schemeClr val="tx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4" name="Rectangle 83">
                <a:extLst>
                  <a:ext uri="{FF2B5EF4-FFF2-40B4-BE49-F238E27FC236}">
                    <a16:creationId xmlns:a16="http://schemas.microsoft.com/office/drawing/2014/main" id="{A25C38BF-D6A4-4B92-927D-449454DDB74E}"/>
                  </a:ext>
                </a:extLst>
              </p:cNvPr>
              <p:cNvSpPr/>
              <p:nvPr/>
            </p:nvSpPr>
            <p:spPr bwMode="auto">
              <a:xfrm>
                <a:off x="4475583" y="3058108"/>
                <a:ext cx="407819" cy="239486"/>
              </a:xfrm>
              <a:prstGeom prst="rect">
                <a:avLst/>
              </a:prstGeom>
              <a:noFill/>
              <a:ln w="12700" cap="rnd">
                <a:solidFill>
                  <a:schemeClr val="tx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5" name="Rectangle 84">
                <a:extLst>
                  <a:ext uri="{FF2B5EF4-FFF2-40B4-BE49-F238E27FC236}">
                    <a16:creationId xmlns:a16="http://schemas.microsoft.com/office/drawing/2014/main" id="{C23376C6-4007-42FB-ABBD-3139D53C3DD6}"/>
                  </a:ext>
                </a:extLst>
              </p:cNvPr>
              <p:cNvSpPr/>
              <p:nvPr/>
            </p:nvSpPr>
            <p:spPr bwMode="auto">
              <a:xfrm>
                <a:off x="4935512" y="3058108"/>
                <a:ext cx="407819" cy="239486"/>
              </a:xfrm>
              <a:prstGeom prst="rect">
                <a:avLst/>
              </a:prstGeom>
              <a:noFill/>
              <a:ln w="12700" cap="rnd">
                <a:solidFill>
                  <a:schemeClr val="tx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6" name="Rectangle 85">
                <a:extLst>
                  <a:ext uri="{FF2B5EF4-FFF2-40B4-BE49-F238E27FC236}">
                    <a16:creationId xmlns:a16="http://schemas.microsoft.com/office/drawing/2014/main" id="{3C8B07E5-E2CF-4076-9AAD-C52D189A28B8}"/>
                  </a:ext>
                </a:extLst>
              </p:cNvPr>
              <p:cNvSpPr/>
              <p:nvPr/>
            </p:nvSpPr>
            <p:spPr bwMode="auto">
              <a:xfrm>
                <a:off x="5162932" y="2774302"/>
                <a:ext cx="177855" cy="239486"/>
              </a:xfrm>
              <a:prstGeom prst="rect">
                <a:avLst/>
              </a:prstGeom>
              <a:noFill/>
              <a:ln w="12700" cap="rnd">
                <a:solidFill>
                  <a:schemeClr val="tx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7" name="Rectangle 86">
                <a:extLst>
                  <a:ext uri="{FF2B5EF4-FFF2-40B4-BE49-F238E27FC236}">
                    <a16:creationId xmlns:a16="http://schemas.microsoft.com/office/drawing/2014/main" id="{9BA7B2B2-898C-4501-B2CE-0705B799F964}"/>
                  </a:ext>
                </a:extLst>
              </p:cNvPr>
              <p:cNvSpPr/>
              <p:nvPr/>
            </p:nvSpPr>
            <p:spPr bwMode="auto">
              <a:xfrm>
                <a:off x="4475583" y="2774302"/>
                <a:ext cx="177855" cy="239486"/>
              </a:xfrm>
              <a:prstGeom prst="rect">
                <a:avLst/>
              </a:prstGeom>
              <a:noFill/>
              <a:ln w="12700" cap="rnd">
                <a:solidFill>
                  <a:schemeClr val="tx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88" name="Rectangle 87">
                <a:extLst>
                  <a:ext uri="{FF2B5EF4-FFF2-40B4-BE49-F238E27FC236}">
                    <a16:creationId xmlns:a16="http://schemas.microsoft.com/office/drawing/2014/main" id="{A3AC89E6-C980-456A-896A-F51174DC17BB}"/>
                  </a:ext>
                </a:extLst>
              </p:cNvPr>
              <p:cNvSpPr/>
              <p:nvPr/>
            </p:nvSpPr>
            <p:spPr bwMode="auto">
              <a:xfrm>
                <a:off x="4475583" y="3341914"/>
                <a:ext cx="177855" cy="239486"/>
              </a:xfrm>
              <a:prstGeom prst="rect">
                <a:avLst/>
              </a:prstGeom>
              <a:noFill/>
              <a:ln w="12700" cap="rnd">
                <a:solidFill>
                  <a:schemeClr val="tx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78" name="Freeform: Shape 77">
              <a:extLst>
                <a:ext uri="{FF2B5EF4-FFF2-40B4-BE49-F238E27FC236}">
                  <a16:creationId xmlns:a16="http://schemas.microsoft.com/office/drawing/2014/main" id="{DCC4ED6A-41AD-4A5F-BFD5-9A9AB3222EE0}"/>
                </a:ext>
              </a:extLst>
            </p:cNvPr>
            <p:cNvSpPr/>
            <p:nvPr/>
          </p:nvSpPr>
          <p:spPr>
            <a:xfrm>
              <a:off x="5078027" y="3132218"/>
              <a:ext cx="351949" cy="515302"/>
            </a:xfrm>
            <a:custGeom>
              <a:avLst/>
              <a:gdLst>
                <a:gd name="connsiteX0" fmla="*/ 338211 w 361950"/>
                <a:gd name="connsiteY0" fmla="*/ 271939 h 523875"/>
                <a:gd name="connsiteX1" fmla="*/ 260106 w 361950"/>
                <a:gd name="connsiteY1" fmla="*/ 340519 h 523875"/>
                <a:gd name="connsiteX2" fmla="*/ 234388 w 361950"/>
                <a:gd name="connsiteY2" fmla="*/ 247174 h 523875"/>
                <a:gd name="connsiteX3" fmla="*/ 153426 w 361950"/>
                <a:gd name="connsiteY3" fmla="*/ 7144 h 523875"/>
                <a:gd name="connsiteX4" fmla="*/ 91513 w 361950"/>
                <a:gd name="connsiteY4" fmla="*/ 197644 h 523875"/>
                <a:gd name="connsiteX5" fmla="*/ 20076 w 361950"/>
                <a:gd name="connsiteY5" fmla="*/ 281464 h 523875"/>
                <a:gd name="connsiteX6" fmla="*/ 79131 w 361950"/>
                <a:gd name="connsiteY6" fmla="*/ 488156 h 523875"/>
                <a:gd name="connsiteX7" fmla="*/ 115326 w 361950"/>
                <a:gd name="connsiteY7" fmla="*/ 296704 h 523875"/>
                <a:gd name="connsiteX8" fmla="*/ 139138 w 361950"/>
                <a:gd name="connsiteY8" fmla="*/ 428149 h 523875"/>
                <a:gd name="connsiteX9" fmla="*/ 182953 w 361950"/>
                <a:gd name="connsiteY9" fmla="*/ 522446 h 523875"/>
                <a:gd name="connsiteX10" fmla="*/ 344878 w 361950"/>
                <a:gd name="connsiteY10" fmla="*/ 413861 h 523875"/>
                <a:gd name="connsiteX11" fmla="*/ 338211 w 361950"/>
                <a:gd name="connsiteY11" fmla="*/ 271939 h 523875"/>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12" fmla="*/ 331068 w 351949"/>
                <a:gd name="connsiteY12"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 name="connsiteX0" fmla="*/ 331068 w 351949"/>
                <a:gd name="connsiteY0" fmla="*/ 264795 h 515302"/>
                <a:gd name="connsiteX1" fmla="*/ 252963 w 351949"/>
                <a:gd name="connsiteY1" fmla="*/ 333375 h 515302"/>
                <a:gd name="connsiteX2" fmla="*/ 227245 w 351949"/>
                <a:gd name="connsiteY2" fmla="*/ 240030 h 515302"/>
                <a:gd name="connsiteX3" fmla="*/ 146283 w 351949"/>
                <a:gd name="connsiteY3" fmla="*/ 0 h 515302"/>
                <a:gd name="connsiteX4" fmla="*/ 84370 w 351949"/>
                <a:gd name="connsiteY4" fmla="*/ 190500 h 515302"/>
                <a:gd name="connsiteX5" fmla="*/ 12933 w 351949"/>
                <a:gd name="connsiteY5" fmla="*/ 274320 h 515302"/>
                <a:gd name="connsiteX6" fmla="*/ 71988 w 351949"/>
                <a:gd name="connsiteY6" fmla="*/ 481012 h 515302"/>
                <a:gd name="connsiteX7" fmla="*/ 108183 w 351949"/>
                <a:gd name="connsiteY7" fmla="*/ 289560 h 515302"/>
                <a:gd name="connsiteX8" fmla="*/ 131995 w 351949"/>
                <a:gd name="connsiteY8" fmla="*/ 421005 h 515302"/>
                <a:gd name="connsiteX9" fmla="*/ 175810 w 351949"/>
                <a:gd name="connsiteY9" fmla="*/ 515302 h 515302"/>
                <a:gd name="connsiteX10" fmla="*/ 337735 w 351949"/>
                <a:gd name="connsiteY10" fmla="*/ 406717 h 515302"/>
                <a:gd name="connsiteX11" fmla="*/ 331068 w 351949"/>
                <a:gd name="connsiteY11" fmla="*/ 264795 h 51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949" h="515302">
                  <a:moveTo>
                    <a:pt x="331068" y="264795"/>
                  </a:moveTo>
                  <a:cubicBezTo>
                    <a:pt x="332248" y="317591"/>
                    <a:pt x="284441" y="351336"/>
                    <a:pt x="252963" y="333375"/>
                  </a:cubicBezTo>
                  <a:cubicBezTo>
                    <a:pt x="215815" y="320040"/>
                    <a:pt x="201528" y="277177"/>
                    <a:pt x="227245" y="240030"/>
                  </a:cubicBezTo>
                  <a:cubicBezTo>
                    <a:pt x="285348" y="162877"/>
                    <a:pt x="242485" y="41910"/>
                    <a:pt x="146283" y="0"/>
                  </a:cubicBezTo>
                  <a:cubicBezTo>
                    <a:pt x="190098" y="82867"/>
                    <a:pt x="123423" y="158115"/>
                    <a:pt x="84370" y="190500"/>
                  </a:cubicBezTo>
                  <a:cubicBezTo>
                    <a:pt x="46270" y="221932"/>
                    <a:pt x="20553" y="255270"/>
                    <a:pt x="12933" y="274320"/>
                  </a:cubicBezTo>
                  <a:cubicBezTo>
                    <a:pt x="-26120" y="368617"/>
                    <a:pt x="31983" y="459105"/>
                    <a:pt x="71988" y="481012"/>
                  </a:cubicBezTo>
                  <a:cubicBezTo>
                    <a:pt x="53890" y="440055"/>
                    <a:pt x="37698" y="362902"/>
                    <a:pt x="108183" y="289560"/>
                  </a:cubicBezTo>
                  <a:cubicBezTo>
                    <a:pt x="108183" y="289560"/>
                    <a:pt x="88181" y="367665"/>
                    <a:pt x="131995" y="421005"/>
                  </a:cubicBezTo>
                  <a:cubicBezTo>
                    <a:pt x="175810" y="475297"/>
                    <a:pt x="175810" y="515302"/>
                    <a:pt x="175810" y="515302"/>
                  </a:cubicBezTo>
                  <a:cubicBezTo>
                    <a:pt x="244390" y="515302"/>
                    <a:pt x="310113" y="474345"/>
                    <a:pt x="337735" y="406717"/>
                  </a:cubicBezTo>
                  <a:cubicBezTo>
                    <a:pt x="356785" y="365760"/>
                    <a:pt x="358691" y="301942"/>
                    <a:pt x="331068" y="264795"/>
                  </a:cubicBezTo>
                  <a:close/>
                </a:path>
              </a:pathLst>
            </a:custGeom>
            <a:solidFill>
              <a:schemeClr val="bg1">
                <a:lumMod val="95000"/>
              </a:schemeClr>
            </a:solidFill>
            <a:ln w="12700" cap="flat">
              <a:solidFill>
                <a:schemeClr val="tx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cxnSp>
        <p:nvCxnSpPr>
          <p:cNvPr id="89" name="Straight Arrow Connector 88">
            <a:extLst>
              <a:ext uri="{FF2B5EF4-FFF2-40B4-BE49-F238E27FC236}">
                <a16:creationId xmlns:a16="http://schemas.microsoft.com/office/drawing/2014/main" id="{496D8F14-6A01-49DB-AFA8-4D581ABA3B1F}"/>
              </a:ext>
            </a:extLst>
          </p:cNvPr>
          <p:cNvCxnSpPr>
            <a:cxnSpLocks/>
          </p:cNvCxnSpPr>
          <p:nvPr/>
        </p:nvCxnSpPr>
        <p:spPr>
          <a:xfrm>
            <a:off x="7526309" y="3686131"/>
            <a:ext cx="0" cy="119974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F268BBF6-6B12-4E2E-894D-3DCF87E7D43D}"/>
              </a:ext>
            </a:extLst>
          </p:cNvPr>
          <p:cNvSpPr/>
          <p:nvPr/>
        </p:nvSpPr>
        <p:spPr bwMode="auto">
          <a:xfrm>
            <a:off x="9160328" y="4499513"/>
            <a:ext cx="351520" cy="2138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Yes</a:t>
            </a:r>
          </a:p>
        </p:txBody>
      </p:sp>
      <p:sp>
        <p:nvSpPr>
          <p:cNvPr id="91" name="Rectangle 90">
            <a:extLst>
              <a:ext uri="{FF2B5EF4-FFF2-40B4-BE49-F238E27FC236}">
                <a16:creationId xmlns:a16="http://schemas.microsoft.com/office/drawing/2014/main" id="{F7B2DE40-2582-41D7-BCA5-AE6D20D76004}"/>
              </a:ext>
            </a:extLst>
          </p:cNvPr>
          <p:cNvSpPr/>
          <p:nvPr/>
        </p:nvSpPr>
        <p:spPr bwMode="auto">
          <a:xfrm>
            <a:off x="10295858" y="3860175"/>
            <a:ext cx="250007" cy="2833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No</a:t>
            </a:r>
          </a:p>
        </p:txBody>
      </p:sp>
      <p:sp>
        <p:nvSpPr>
          <p:cNvPr id="56" name="Freeform 146">
            <a:extLst>
              <a:ext uri="{FF2B5EF4-FFF2-40B4-BE49-F238E27FC236}">
                <a16:creationId xmlns:a16="http://schemas.microsoft.com/office/drawing/2014/main" id="{DF689D10-1871-47A5-B5A8-3A6900599A51}"/>
              </a:ext>
            </a:extLst>
          </p:cNvPr>
          <p:cNvSpPr>
            <a:spLocks noChangeAspect="1"/>
          </p:cNvSpPr>
          <p:nvPr/>
        </p:nvSpPr>
        <p:spPr bwMode="auto">
          <a:xfrm>
            <a:off x="8873457" y="1715431"/>
            <a:ext cx="380614" cy="24104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21426678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F2D67F1-545B-4464-A28B-2BF4126AB174}"/>
              </a:ext>
            </a:extLst>
          </p:cNvPr>
          <p:cNvSpPr>
            <a:spLocks noGrp="1"/>
          </p:cNvSpPr>
          <p:nvPr>
            <p:ph type="body" sz="quarter" idx="13"/>
          </p:nvPr>
        </p:nvSpPr>
        <p:spPr/>
        <p:txBody>
          <a:bodyPr/>
          <a:lstStyle/>
          <a:p>
            <a:r>
              <a:rPr lang="en-US"/>
              <a:t>Azure Active Directory and Azure SQL Database</a:t>
            </a:r>
          </a:p>
          <a:p>
            <a:endParaRPr lang="en-US"/>
          </a:p>
        </p:txBody>
      </p:sp>
      <p:sp>
        <p:nvSpPr>
          <p:cNvPr id="2" name="Title 1"/>
          <p:cNvSpPr>
            <a:spLocks noGrp="1"/>
          </p:cNvSpPr>
          <p:nvPr>
            <p:ph type="title"/>
          </p:nvPr>
        </p:nvSpPr>
        <p:spPr/>
        <p:txBody>
          <a:bodyPr/>
          <a:lstStyle/>
          <a:p>
            <a:r>
              <a:rPr lang="en-US"/>
              <a:t>Trust architecture</a:t>
            </a:r>
          </a:p>
        </p:txBody>
      </p:sp>
      <p:sp>
        <p:nvSpPr>
          <p:cNvPr id="7" name="TextBox 6"/>
          <p:cNvSpPr txBox="1"/>
          <p:nvPr/>
        </p:nvSpPr>
        <p:spPr>
          <a:xfrm>
            <a:off x="3318907" y="4898646"/>
            <a:ext cx="1906014"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SQL Server Management Suite</a:t>
            </a:r>
          </a:p>
        </p:txBody>
      </p:sp>
      <p:sp>
        <p:nvSpPr>
          <p:cNvPr id="148" name="TextBox 147"/>
          <p:cNvSpPr txBox="1"/>
          <p:nvPr/>
        </p:nvSpPr>
        <p:spPr>
          <a:xfrm>
            <a:off x="6559257" y="5367939"/>
            <a:ext cx="2769982" cy="4001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Azure Active Directory Authentication Library for SQL Server (ADALSQL)</a:t>
            </a:r>
          </a:p>
        </p:txBody>
      </p:sp>
      <p:sp>
        <p:nvSpPr>
          <p:cNvPr id="16" name="TextBox 15">
            <a:extLst>
              <a:ext uri="{FF2B5EF4-FFF2-40B4-BE49-F238E27FC236}">
                <a16:creationId xmlns:a16="http://schemas.microsoft.com/office/drawing/2014/main" id="{9FA62F3A-75BB-45AF-9AB4-426E42EB2414}"/>
              </a:ext>
            </a:extLst>
          </p:cNvPr>
          <p:cNvSpPr txBox="1"/>
          <p:nvPr/>
        </p:nvSpPr>
        <p:spPr>
          <a:xfrm>
            <a:off x="3318907" y="5367939"/>
            <a:ext cx="1906014"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SQL Server Data Tools</a:t>
            </a:r>
          </a:p>
        </p:txBody>
      </p:sp>
      <p:sp>
        <p:nvSpPr>
          <p:cNvPr id="17" name="TextBox 16">
            <a:extLst>
              <a:ext uri="{FF2B5EF4-FFF2-40B4-BE49-F238E27FC236}">
                <a16:creationId xmlns:a16="http://schemas.microsoft.com/office/drawing/2014/main" id="{DE68B459-39DB-4C72-99C3-449446C2DC3C}"/>
              </a:ext>
            </a:extLst>
          </p:cNvPr>
          <p:cNvSpPr txBox="1"/>
          <p:nvPr/>
        </p:nvSpPr>
        <p:spPr>
          <a:xfrm>
            <a:off x="1997529" y="2365655"/>
            <a:ext cx="2097014" cy="1915023"/>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73152" rIns="137160" bIns="73152" numCol="1" spcCol="0" rtlCol="0" fromWordArt="0" anchor="t" anchorCtr="0" forceAA="0" compatLnSpc="1">
            <a:prstTxWarp prst="textNoShape">
              <a:avLst/>
            </a:prstTxWarp>
            <a:no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On-premises active directory</a:t>
            </a:r>
          </a:p>
        </p:txBody>
      </p:sp>
      <p:sp>
        <p:nvSpPr>
          <p:cNvPr id="18" name="TextBox 17">
            <a:extLst>
              <a:ext uri="{FF2B5EF4-FFF2-40B4-BE49-F238E27FC236}">
                <a16:creationId xmlns:a16="http://schemas.microsoft.com/office/drawing/2014/main" id="{F66EC50E-4847-4A23-A7BE-28D0CC12D49E}"/>
              </a:ext>
            </a:extLst>
          </p:cNvPr>
          <p:cNvSpPr txBox="1"/>
          <p:nvPr/>
        </p:nvSpPr>
        <p:spPr>
          <a:xfrm>
            <a:off x="7843806" y="3669012"/>
            <a:ext cx="909484" cy="4001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Azure Active Directory</a:t>
            </a:r>
          </a:p>
        </p:txBody>
      </p:sp>
      <p:sp>
        <p:nvSpPr>
          <p:cNvPr id="19" name="TextBox 18">
            <a:extLst>
              <a:ext uri="{FF2B5EF4-FFF2-40B4-BE49-F238E27FC236}">
                <a16:creationId xmlns:a16="http://schemas.microsoft.com/office/drawing/2014/main" id="{1CC8E043-6443-44C4-9D5F-04E3D71D236F}"/>
              </a:ext>
            </a:extLst>
          </p:cNvPr>
          <p:cNvSpPr txBox="1"/>
          <p:nvPr/>
        </p:nvSpPr>
        <p:spPr>
          <a:xfrm>
            <a:off x="8834759" y="3669012"/>
            <a:ext cx="966012" cy="4001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Azure</a:t>
            </a:r>
            <a:b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b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SQL Database</a:t>
            </a:r>
          </a:p>
        </p:txBody>
      </p:sp>
      <p:grpSp>
        <p:nvGrpSpPr>
          <p:cNvPr id="5" name="Group 4">
            <a:extLst>
              <a:ext uri="{FF2B5EF4-FFF2-40B4-BE49-F238E27FC236}">
                <a16:creationId xmlns:a16="http://schemas.microsoft.com/office/drawing/2014/main" id="{877A160C-954B-4D4C-9073-AB19998FDFE3}"/>
              </a:ext>
            </a:extLst>
          </p:cNvPr>
          <p:cNvGrpSpPr/>
          <p:nvPr/>
        </p:nvGrpSpPr>
        <p:grpSpPr>
          <a:xfrm>
            <a:off x="3396386" y="3211976"/>
            <a:ext cx="433418" cy="434048"/>
            <a:chOff x="2488308" y="3211976"/>
            <a:chExt cx="433418" cy="434048"/>
          </a:xfrm>
        </p:grpSpPr>
        <p:sp>
          <p:nvSpPr>
            <p:cNvPr id="26" name="Freeform: Shape 25">
              <a:extLst>
                <a:ext uri="{FF2B5EF4-FFF2-40B4-BE49-F238E27FC236}">
                  <a16:creationId xmlns:a16="http://schemas.microsoft.com/office/drawing/2014/main" id="{3E02D343-E159-40A0-9F1A-01AB0D69A48F}"/>
                </a:ext>
              </a:extLst>
            </p:cNvPr>
            <p:cNvSpPr/>
            <p:nvPr/>
          </p:nvSpPr>
          <p:spPr bwMode="auto">
            <a:xfrm>
              <a:off x="2488308" y="3211976"/>
              <a:ext cx="433418" cy="434048"/>
            </a:xfrm>
            <a:custGeom>
              <a:avLst/>
              <a:gdLst>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04529 w 694738"/>
                <a:gd name="connsiteY5" fmla="*/ 156095 h 695748"/>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47369 w 694738"/>
                <a:gd name="connsiteY5" fmla="*/ 0 h 695748"/>
                <a:gd name="connsiteX0" fmla="*/ 347369 w 694738"/>
                <a:gd name="connsiteY0" fmla="*/ 0 h 695748"/>
                <a:gd name="connsiteX1" fmla="*/ 694738 w 694738"/>
                <a:gd name="connsiteY1" fmla="*/ 408190 h 695748"/>
                <a:gd name="connsiteX2" fmla="*/ 347369 w 694738"/>
                <a:gd name="connsiteY2" fmla="*/ 695748 h 695748"/>
                <a:gd name="connsiteX3" fmla="*/ 0 w 694738"/>
                <a:gd name="connsiteY3" fmla="*/ 408190 h 695748"/>
                <a:gd name="connsiteX4" fmla="*/ 347369 w 694738"/>
                <a:gd name="connsiteY4" fmla="*/ 0 h 69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38" h="695748">
                  <a:moveTo>
                    <a:pt x="347369" y="0"/>
                  </a:moveTo>
                  <a:lnTo>
                    <a:pt x="694738" y="408190"/>
                  </a:lnTo>
                  <a:lnTo>
                    <a:pt x="347369" y="695748"/>
                  </a:lnTo>
                  <a:lnTo>
                    <a:pt x="0" y="408190"/>
                  </a:lnTo>
                  <a:lnTo>
                    <a:pt x="347369" y="0"/>
                  </a:lnTo>
                  <a:close/>
                </a:path>
              </a:pathLst>
            </a:cu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4" name="Group 3">
              <a:extLst>
                <a:ext uri="{FF2B5EF4-FFF2-40B4-BE49-F238E27FC236}">
                  <a16:creationId xmlns:a16="http://schemas.microsoft.com/office/drawing/2014/main" id="{90AD68CC-47B9-4350-8186-53C2C8D3C06F}"/>
                </a:ext>
              </a:extLst>
            </p:cNvPr>
            <p:cNvGrpSpPr/>
            <p:nvPr/>
          </p:nvGrpSpPr>
          <p:grpSpPr>
            <a:xfrm>
              <a:off x="2600674" y="3323167"/>
              <a:ext cx="211470" cy="210234"/>
              <a:chOff x="2581315" y="3303921"/>
              <a:chExt cx="250187" cy="248726"/>
            </a:xfrm>
          </p:grpSpPr>
          <p:cxnSp>
            <p:nvCxnSpPr>
              <p:cNvPr id="27" name="Straight Connector 26">
                <a:extLst>
                  <a:ext uri="{FF2B5EF4-FFF2-40B4-BE49-F238E27FC236}">
                    <a16:creationId xmlns:a16="http://schemas.microsoft.com/office/drawing/2014/main" id="{696CE351-EF99-4C6E-9933-0B85BE300CBB}"/>
                  </a:ext>
                </a:extLst>
              </p:cNvPr>
              <p:cNvCxnSpPr/>
              <p:nvPr/>
            </p:nvCxnSpPr>
            <p:spPr>
              <a:xfrm>
                <a:off x="2705017" y="3303921"/>
                <a:ext cx="0" cy="248725"/>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1A8F145-94A0-4FB5-883D-427B06CC01D4}"/>
                  </a:ext>
                </a:extLst>
              </p:cNvPr>
              <p:cNvCxnSpPr/>
              <p:nvPr/>
            </p:nvCxnSpPr>
            <p:spPr>
              <a:xfrm flipV="1">
                <a:off x="2705017" y="3464362"/>
                <a:ext cx="126485" cy="88285"/>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53293D5-1F44-4131-ADD3-B254E3591841}"/>
                  </a:ext>
                </a:extLst>
              </p:cNvPr>
              <p:cNvCxnSpPr/>
              <p:nvPr/>
            </p:nvCxnSpPr>
            <p:spPr>
              <a:xfrm>
                <a:off x="2705016" y="3303921"/>
                <a:ext cx="126485" cy="160441"/>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4D6AB5-C63B-4363-828E-609332D0F1A6}"/>
                  </a:ext>
                </a:extLst>
              </p:cNvPr>
              <p:cNvCxnSpPr>
                <a:cxnSpLocks/>
              </p:cNvCxnSpPr>
              <p:nvPr/>
            </p:nvCxnSpPr>
            <p:spPr>
              <a:xfrm flipH="1" flipV="1">
                <a:off x="2581316" y="3464362"/>
                <a:ext cx="126485" cy="88285"/>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3992764-A243-49F9-A25E-68BF1785B354}"/>
                  </a:ext>
                </a:extLst>
              </p:cNvPr>
              <p:cNvCxnSpPr>
                <a:cxnSpLocks/>
              </p:cNvCxnSpPr>
              <p:nvPr/>
            </p:nvCxnSpPr>
            <p:spPr>
              <a:xfrm flipH="1">
                <a:off x="2581315" y="3303921"/>
                <a:ext cx="126485" cy="160441"/>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grpSp>
      <p:sp>
        <p:nvSpPr>
          <p:cNvPr id="32" name="TextBox 31">
            <a:extLst>
              <a:ext uri="{FF2B5EF4-FFF2-40B4-BE49-F238E27FC236}">
                <a16:creationId xmlns:a16="http://schemas.microsoft.com/office/drawing/2014/main" id="{96B3962A-7A12-47E5-942D-BBFC0003DDC5}"/>
              </a:ext>
            </a:extLst>
          </p:cNvPr>
          <p:cNvSpPr txBox="1"/>
          <p:nvPr/>
        </p:nvSpPr>
        <p:spPr>
          <a:xfrm>
            <a:off x="3363138" y="3682411"/>
            <a:ext cx="499916"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ADFS</a:t>
            </a:r>
          </a:p>
        </p:txBody>
      </p:sp>
      <p:grpSp>
        <p:nvGrpSpPr>
          <p:cNvPr id="33" name="Group 32">
            <a:extLst>
              <a:ext uri="{FF2B5EF4-FFF2-40B4-BE49-F238E27FC236}">
                <a16:creationId xmlns:a16="http://schemas.microsoft.com/office/drawing/2014/main" id="{34DDC406-D904-446F-9DBB-646C4FDF29C2}"/>
              </a:ext>
            </a:extLst>
          </p:cNvPr>
          <p:cNvGrpSpPr/>
          <p:nvPr/>
        </p:nvGrpSpPr>
        <p:grpSpPr>
          <a:xfrm>
            <a:off x="8081839" y="3211976"/>
            <a:ext cx="433418" cy="434048"/>
            <a:chOff x="2488308" y="3211976"/>
            <a:chExt cx="433418" cy="434048"/>
          </a:xfrm>
        </p:grpSpPr>
        <p:sp>
          <p:nvSpPr>
            <p:cNvPr id="34" name="Freeform: Shape 33">
              <a:extLst>
                <a:ext uri="{FF2B5EF4-FFF2-40B4-BE49-F238E27FC236}">
                  <a16:creationId xmlns:a16="http://schemas.microsoft.com/office/drawing/2014/main" id="{9F2EC7EF-6438-48D8-8F7C-D39018BA43CD}"/>
                </a:ext>
              </a:extLst>
            </p:cNvPr>
            <p:cNvSpPr/>
            <p:nvPr/>
          </p:nvSpPr>
          <p:spPr bwMode="auto">
            <a:xfrm>
              <a:off x="2488308" y="3211976"/>
              <a:ext cx="433418" cy="434048"/>
            </a:xfrm>
            <a:custGeom>
              <a:avLst/>
              <a:gdLst>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04529 w 694738"/>
                <a:gd name="connsiteY5" fmla="*/ 156095 h 695748"/>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47369 w 694738"/>
                <a:gd name="connsiteY5" fmla="*/ 0 h 695748"/>
                <a:gd name="connsiteX0" fmla="*/ 347369 w 694738"/>
                <a:gd name="connsiteY0" fmla="*/ 0 h 695748"/>
                <a:gd name="connsiteX1" fmla="*/ 694738 w 694738"/>
                <a:gd name="connsiteY1" fmla="*/ 408190 h 695748"/>
                <a:gd name="connsiteX2" fmla="*/ 347369 w 694738"/>
                <a:gd name="connsiteY2" fmla="*/ 695748 h 695748"/>
                <a:gd name="connsiteX3" fmla="*/ 0 w 694738"/>
                <a:gd name="connsiteY3" fmla="*/ 408190 h 695748"/>
                <a:gd name="connsiteX4" fmla="*/ 347369 w 694738"/>
                <a:gd name="connsiteY4" fmla="*/ 0 h 69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38" h="695748">
                  <a:moveTo>
                    <a:pt x="347369" y="0"/>
                  </a:moveTo>
                  <a:lnTo>
                    <a:pt x="694738" y="408190"/>
                  </a:lnTo>
                  <a:lnTo>
                    <a:pt x="347369" y="695748"/>
                  </a:lnTo>
                  <a:lnTo>
                    <a:pt x="0" y="408190"/>
                  </a:lnTo>
                  <a:lnTo>
                    <a:pt x="347369" y="0"/>
                  </a:lnTo>
                  <a:close/>
                </a:path>
              </a:pathLst>
            </a:custGeom>
            <a:no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5" name="Group 34">
              <a:extLst>
                <a:ext uri="{FF2B5EF4-FFF2-40B4-BE49-F238E27FC236}">
                  <a16:creationId xmlns:a16="http://schemas.microsoft.com/office/drawing/2014/main" id="{DFA7DA47-192C-434F-97F9-530993E6733A}"/>
                </a:ext>
              </a:extLst>
            </p:cNvPr>
            <p:cNvGrpSpPr/>
            <p:nvPr/>
          </p:nvGrpSpPr>
          <p:grpSpPr>
            <a:xfrm>
              <a:off x="2600674" y="3323167"/>
              <a:ext cx="211470" cy="210234"/>
              <a:chOff x="2581315" y="3303921"/>
              <a:chExt cx="250187" cy="248726"/>
            </a:xfrm>
          </p:grpSpPr>
          <p:cxnSp>
            <p:nvCxnSpPr>
              <p:cNvPr id="36" name="Straight Connector 35">
                <a:extLst>
                  <a:ext uri="{FF2B5EF4-FFF2-40B4-BE49-F238E27FC236}">
                    <a16:creationId xmlns:a16="http://schemas.microsoft.com/office/drawing/2014/main" id="{7B4757B6-380C-4805-A335-1FAAED627F84}"/>
                  </a:ext>
                </a:extLst>
              </p:cNvPr>
              <p:cNvCxnSpPr/>
              <p:nvPr/>
            </p:nvCxnSpPr>
            <p:spPr>
              <a:xfrm>
                <a:off x="2705017" y="3303921"/>
                <a:ext cx="0" cy="248725"/>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8D38CF-ED2A-471A-B932-CDA2A0136D26}"/>
                  </a:ext>
                </a:extLst>
              </p:cNvPr>
              <p:cNvCxnSpPr/>
              <p:nvPr/>
            </p:nvCxnSpPr>
            <p:spPr>
              <a:xfrm flipV="1">
                <a:off x="2705017" y="3464362"/>
                <a:ext cx="126485" cy="88285"/>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4B0C44-5A99-4B34-8C8C-5F724EAE475F}"/>
                  </a:ext>
                </a:extLst>
              </p:cNvPr>
              <p:cNvCxnSpPr/>
              <p:nvPr/>
            </p:nvCxnSpPr>
            <p:spPr>
              <a:xfrm>
                <a:off x="2705016" y="3303921"/>
                <a:ext cx="126485" cy="160441"/>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1B6875-EE03-425C-870F-A32B9215E6E9}"/>
                  </a:ext>
                </a:extLst>
              </p:cNvPr>
              <p:cNvCxnSpPr>
                <a:cxnSpLocks/>
              </p:cNvCxnSpPr>
              <p:nvPr/>
            </p:nvCxnSpPr>
            <p:spPr>
              <a:xfrm flipH="1" flipV="1">
                <a:off x="2581316" y="3464362"/>
                <a:ext cx="126485" cy="88285"/>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0F1D175-4AE8-4C51-9145-5A82361F32B1}"/>
                  </a:ext>
                </a:extLst>
              </p:cNvPr>
              <p:cNvCxnSpPr>
                <a:cxnSpLocks/>
              </p:cNvCxnSpPr>
              <p:nvPr/>
            </p:nvCxnSpPr>
            <p:spPr>
              <a:xfrm flipH="1">
                <a:off x="2581315" y="3303921"/>
                <a:ext cx="126485" cy="160441"/>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grpSp>
      <p:sp>
        <p:nvSpPr>
          <p:cNvPr id="41" name="Cylinder 513">
            <a:extLst>
              <a:ext uri="{FF2B5EF4-FFF2-40B4-BE49-F238E27FC236}">
                <a16:creationId xmlns:a16="http://schemas.microsoft.com/office/drawing/2014/main" id="{580E0A05-2C03-4F96-A992-4BB6A479FD19}"/>
              </a:ext>
            </a:extLst>
          </p:cNvPr>
          <p:cNvSpPr/>
          <p:nvPr/>
        </p:nvSpPr>
        <p:spPr bwMode="auto">
          <a:xfrm>
            <a:off x="9148637" y="3206089"/>
            <a:ext cx="338257" cy="444388"/>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Semibold" panose="020B0702040204020203" pitchFamily="34" charset="0"/>
              <a:ea typeface="Segoe UI" pitchFamily="34" charset="0"/>
              <a:cs typeface="Segoe UI" pitchFamily="34" charset="0"/>
            </a:endParaRPr>
          </a:p>
        </p:txBody>
      </p:sp>
      <p:sp>
        <p:nvSpPr>
          <p:cNvPr id="42" name="Freeform 128">
            <a:extLst>
              <a:ext uri="{FF2B5EF4-FFF2-40B4-BE49-F238E27FC236}">
                <a16:creationId xmlns:a16="http://schemas.microsoft.com/office/drawing/2014/main" id="{AFEAAD46-11C1-42EE-9310-CB6BA76B4B89}"/>
              </a:ext>
            </a:extLst>
          </p:cNvPr>
          <p:cNvSpPr>
            <a:spLocks noChangeAspect="1"/>
          </p:cNvSpPr>
          <p:nvPr/>
        </p:nvSpPr>
        <p:spPr bwMode="auto">
          <a:xfrm flipH="1">
            <a:off x="6950960" y="2365655"/>
            <a:ext cx="3466643" cy="19150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Segoe UI"/>
              <a:ea typeface="+mn-ea"/>
              <a:cs typeface="+mn-cs"/>
            </a:endParaRPr>
          </a:p>
        </p:txBody>
      </p:sp>
      <p:grpSp>
        <p:nvGrpSpPr>
          <p:cNvPr id="53" name="Group 52">
            <a:extLst>
              <a:ext uri="{FF2B5EF4-FFF2-40B4-BE49-F238E27FC236}">
                <a16:creationId xmlns:a16="http://schemas.microsoft.com/office/drawing/2014/main" id="{0C545BA6-D145-4877-A774-DAA3E0058C2E}"/>
              </a:ext>
            </a:extLst>
          </p:cNvPr>
          <p:cNvGrpSpPr/>
          <p:nvPr/>
        </p:nvGrpSpPr>
        <p:grpSpPr>
          <a:xfrm>
            <a:off x="2286493" y="2979598"/>
            <a:ext cx="358197" cy="208812"/>
            <a:chOff x="1139959" y="2543175"/>
            <a:chExt cx="617171" cy="359780"/>
          </a:xfrm>
          <a:solidFill>
            <a:schemeClr val="bg1"/>
          </a:solidFill>
        </p:grpSpPr>
        <p:grpSp>
          <p:nvGrpSpPr>
            <p:cNvPr id="54" name="Group 53">
              <a:extLst>
                <a:ext uri="{FF2B5EF4-FFF2-40B4-BE49-F238E27FC236}">
                  <a16:creationId xmlns:a16="http://schemas.microsoft.com/office/drawing/2014/main" id="{7DD7F6C4-CDE1-4BDF-A182-85F40786B03B}"/>
                </a:ext>
              </a:extLst>
            </p:cNvPr>
            <p:cNvGrpSpPr/>
            <p:nvPr/>
          </p:nvGrpSpPr>
          <p:grpSpPr>
            <a:xfrm>
              <a:off x="1139959" y="2557546"/>
              <a:ext cx="235352" cy="343452"/>
              <a:chOff x="1103506" y="2567788"/>
              <a:chExt cx="405526" cy="591791"/>
            </a:xfrm>
            <a:grpFill/>
          </p:grpSpPr>
          <p:sp>
            <p:nvSpPr>
              <p:cNvPr id="56" name="Freeform: Shape 55">
                <a:extLst>
                  <a:ext uri="{FF2B5EF4-FFF2-40B4-BE49-F238E27FC236}">
                    <a16:creationId xmlns:a16="http://schemas.microsoft.com/office/drawing/2014/main" id="{65F0F3B5-99B8-4CE4-9177-B6F1F03C38D2}"/>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57" name="Rectangle 56">
                <a:extLst>
                  <a:ext uri="{FF2B5EF4-FFF2-40B4-BE49-F238E27FC236}">
                    <a16:creationId xmlns:a16="http://schemas.microsoft.com/office/drawing/2014/main" id="{51EB7E36-4EC9-4F5F-A7F3-BE62C681A8F0}"/>
                  </a:ext>
                </a:extLst>
              </p:cNvPr>
              <p:cNvSpPr/>
              <p:nvPr/>
            </p:nvSpPr>
            <p:spPr bwMode="auto">
              <a:xfrm>
                <a:off x="1103506" y="2816110"/>
                <a:ext cx="405526" cy="343469"/>
              </a:xfrm>
              <a:prstGeom prst="rect">
                <a:avLst/>
              </a:pr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55" name="Freeform 5">
              <a:extLst>
                <a:ext uri="{FF2B5EF4-FFF2-40B4-BE49-F238E27FC236}">
                  <a16:creationId xmlns:a16="http://schemas.microsoft.com/office/drawing/2014/main" id="{77DFE2F6-6680-457C-A9CD-EA23A10BEFAE}"/>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grpSp>
        <p:nvGrpSpPr>
          <p:cNvPr id="58" name="Group 57">
            <a:extLst>
              <a:ext uri="{FF2B5EF4-FFF2-40B4-BE49-F238E27FC236}">
                <a16:creationId xmlns:a16="http://schemas.microsoft.com/office/drawing/2014/main" id="{8BEA320E-970E-44B5-BD4C-292B90F8CDC8}"/>
              </a:ext>
            </a:extLst>
          </p:cNvPr>
          <p:cNvGrpSpPr/>
          <p:nvPr/>
        </p:nvGrpSpPr>
        <p:grpSpPr>
          <a:xfrm>
            <a:off x="2286493" y="3322454"/>
            <a:ext cx="358197" cy="208812"/>
            <a:chOff x="1139959" y="2543175"/>
            <a:chExt cx="617171" cy="359780"/>
          </a:xfrm>
          <a:solidFill>
            <a:schemeClr val="bg1"/>
          </a:solidFill>
        </p:grpSpPr>
        <p:grpSp>
          <p:nvGrpSpPr>
            <p:cNvPr id="59" name="Group 58">
              <a:extLst>
                <a:ext uri="{FF2B5EF4-FFF2-40B4-BE49-F238E27FC236}">
                  <a16:creationId xmlns:a16="http://schemas.microsoft.com/office/drawing/2014/main" id="{AC34F3A8-5CE9-40F1-AB16-E5F883B1E20A}"/>
                </a:ext>
              </a:extLst>
            </p:cNvPr>
            <p:cNvGrpSpPr/>
            <p:nvPr/>
          </p:nvGrpSpPr>
          <p:grpSpPr>
            <a:xfrm>
              <a:off x="1139959" y="2557546"/>
              <a:ext cx="235352" cy="343452"/>
              <a:chOff x="1103506" y="2567788"/>
              <a:chExt cx="405526" cy="591791"/>
            </a:xfrm>
            <a:grpFill/>
          </p:grpSpPr>
          <p:sp>
            <p:nvSpPr>
              <p:cNvPr id="61" name="Freeform: Shape 60">
                <a:extLst>
                  <a:ext uri="{FF2B5EF4-FFF2-40B4-BE49-F238E27FC236}">
                    <a16:creationId xmlns:a16="http://schemas.microsoft.com/office/drawing/2014/main" id="{675B6CD7-32B1-4C41-A62A-04EA4C5BE28B}"/>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62" name="Rectangle 61">
                <a:extLst>
                  <a:ext uri="{FF2B5EF4-FFF2-40B4-BE49-F238E27FC236}">
                    <a16:creationId xmlns:a16="http://schemas.microsoft.com/office/drawing/2014/main" id="{07539985-1D5A-4366-9C49-32CDDA1C087B}"/>
                  </a:ext>
                </a:extLst>
              </p:cNvPr>
              <p:cNvSpPr/>
              <p:nvPr/>
            </p:nvSpPr>
            <p:spPr bwMode="auto">
              <a:xfrm>
                <a:off x="1103506" y="2816110"/>
                <a:ext cx="405526" cy="343469"/>
              </a:xfrm>
              <a:prstGeom prst="rect">
                <a:avLst/>
              </a:pr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60" name="Freeform 5">
              <a:extLst>
                <a:ext uri="{FF2B5EF4-FFF2-40B4-BE49-F238E27FC236}">
                  <a16:creationId xmlns:a16="http://schemas.microsoft.com/office/drawing/2014/main" id="{4D56454F-686F-4F21-A7A1-C59D8D374D14}"/>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grpSp>
        <p:nvGrpSpPr>
          <p:cNvPr id="63" name="Group 62">
            <a:extLst>
              <a:ext uri="{FF2B5EF4-FFF2-40B4-BE49-F238E27FC236}">
                <a16:creationId xmlns:a16="http://schemas.microsoft.com/office/drawing/2014/main" id="{B0DF7B02-1B05-47D7-B5EC-079585DEA201}"/>
              </a:ext>
            </a:extLst>
          </p:cNvPr>
          <p:cNvGrpSpPr/>
          <p:nvPr/>
        </p:nvGrpSpPr>
        <p:grpSpPr>
          <a:xfrm>
            <a:off x="2286493" y="3665310"/>
            <a:ext cx="358197" cy="208812"/>
            <a:chOff x="1139959" y="2543175"/>
            <a:chExt cx="617171" cy="359780"/>
          </a:xfrm>
          <a:solidFill>
            <a:schemeClr val="bg1"/>
          </a:solidFill>
        </p:grpSpPr>
        <p:grpSp>
          <p:nvGrpSpPr>
            <p:cNvPr id="64" name="Group 63">
              <a:extLst>
                <a:ext uri="{FF2B5EF4-FFF2-40B4-BE49-F238E27FC236}">
                  <a16:creationId xmlns:a16="http://schemas.microsoft.com/office/drawing/2014/main" id="{C6D85AA9-B572-4DBD-B6B3-EA038DCA35D5}"/>
                </a:ext>
              </a:extLst>
            </p:cNvPr>
            <p:cNvGrpSpPr/>
            <p:nvPr/>
          </p:nvGrpSpPr>
          <p:grpSpPr>
            <a:xfrm>
              <a:off x="1139959" y="2557546"/>
              <a:ext cx="235352" cy="343452"/>
              <a:chOff x="1103506" y="2567788"/>
              <a:chExt cx="405526" cy="591791"/>
            </a:xfrm>
            <a:grpFill/>
          </p:grpSpPr>
          <p:sp>
            <p:nvSpPr>
              <p:cNvPr id="66" name="Freeform: Shape 65">
                <a:extLst>
                  <a:ext uri="{FF2B5EF4-FFF2-40B4-BE49-F238E27FC236}">
                    <a16:creationId xmlns:a16="http://schemas.microsoft.com/office/drawing/2014/main" id="{CAF783A6-E9A7-41DC-8960-BB8BA8FF5144}"/>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67" name="Rectangle 66">
                <a:extLst>
                  <a:ext uri="{FF2B5EF4-FFF2-40B4-BE49-F238E27FC236}">
                    <a16:creationId xmlns:a16="http://schemas.microsoft.com/office/drawing/2014/main" id="{59922504-C5F4-4997-929F-F642A4480C39}"/>
                  </a:ext>
                </a:extLst>
              </p:cNvPr>
              <p:cNvSpPr/>
              <p:nvPr/>
            </p:nvSpPr>
            <p:spPr bwMode="auto">
              <a:xfrm>
                <a:off x="1103506" y="2816110"/>
                <a:ext cx="405526" cy="343469"/>
              </a:xfrm>
              <a:prstGeom prst="rect">
                <a:avLst/>
              </a:pr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65" name="Freeform 5">
              <a:extLst>
                <a:ext uri="{FF2B5EF4-FFF2-40B4-BE49-F238E27FC236}">
                  <a16:creationId xmlns:a16="http://schemas.microsoft.com/office/drawing/2014/main" id="{7F9D2DFE-17E6-46E5-AD26-9A9532789DEB}"/>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sp>
        <p:nvSpPr>
          <p:cNvPr id="68" name="TextBox 67">
            <a:extLst>
              <a:ext uri="{FF2B5EF4-FFF2-40B4-BE49-F238E27FC236}">
                <a16:creationId xmlns:a16="http://schemas.microsoft.com/office/drawing/2014/main" id="{D1B8A8D0-594E-4400-9E33-62E9927E3E0D}"/>
              </a:ext>
            </a:extLst>
          </p:cNvPr>
          <p:cNvSpPr txBox="1"/>
          <p:nvPr/>
        </p:nvSpPr>
        <p:spPr>
          <a:xfrm>
            <a:off x="5567398" y="4790980"/>
            <a:ext cx="860616" cy="261610"/>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ADALSQL</a:t>
            </a:r>
          </a:p>
        </p:txBody>
      </p:sp>
      <p:sp>
        <p:nvSpPr>
          <p:cNvPr id="69" name="TextBox 68">
            <a:extLst>
              <a:ext uri="{FF2B5EF4-FFF2-40B4-BE49-F238E27FC236}">
                <a16:creationId xmlns:a16="http://schemas.microsoft.com/office/drawing/2014/main" id="{8775CD4F-1E6D-4458-9C08-CE80AEEE1EE0}"/>
              </a:ext>
            </a:extLst>
          </p:cNvPr>
          <p:cNvSpPr txBox="1"/>
          <p:nvPr/>
        </p:nvSpPr>
        <p:spPr>
          <a:xfrm>
            <a:off x="5567398" y="5052590"/>
            <a:ext cx="860616" cy="43088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ADO .NET 4.6</a:t>
            </a:r>
          </a:p>
        </p:txBody>
      </p:sp>
      <p:cxnSp>
        <p:nvCxnSpPr>
          <p:cNvPr id="11" name="Straight Arrow Connector 10">
            <a:extLst>
              <a:ext uri="{FF2B5EF4-FFF2-40B4-BE49-F238E27FC236}">
                <a16:creationId xmlns:a16="http://schemas.microsoft.com/office/drawing/2014/main" id="{18DAC386-1231-431E-AE57-5183EC5C1AEB}"/>
              </a:ext>
            </a:extLst>
          </p:cNvPr>
          <p:cNvCxnSpPr/>
          <p:nvPr/>
        </p:nvCxnSpPr>
        <p:spPr>
          <a:xfrm flipH="1" flipV="1">
            <a:off x="2976430" y="5268033"/>
            <a:ext cx="2590968" cy="1"/>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F44F9067-88C5-4805-8BB9-4329087DD224}"/>
              </a:ext>
            </a:extLst>
          </p:cNvPr>
          <p:cNvCxnSpPr>
            <a:stCxn id="19" idx="2"/>
            <a:endCxn id="69" idx="3"/>
          </p:cNvCxnSpPr>
          <p:nvPr/>
        </p:nvCxnSpPr>
        <p:spPr>
          <a:xfrm rot="5400000">
            <a:off x="7273434" y="3223703"/>
            <a:ext cx="1198912" cy="2889751"/>
          </a:xfrm>
          <a:prstGeom prst="bentConnector2">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213E21A-8418-490D-835B-3760E896702F}"/>
              </a:ext>
            </a:extLst>
          </p:cNvPr>
          <p:cNvCxnSpPr>
            <a:stCxn id="18" idx="2"/>
            <a:endCxn id="68" idx="3"/>
          </p:cNvCxnSpPr>
          <p:nvPr/>
        </p:nvCxnSpPr>
        <p:spPr>
          <a:xfrm rot="5400000">
            <a:off x="6936950" y="3560186"/>
            <a:ext cx="852663" cy="1870534"/>
          </a:xfrm>
          <a:prstGeom prst="bentConnector2">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C1F488C1-6604-40D6-8353-3746C7BF873D}"/>
              </a:ext>
            </a:extLst>
          </p:cNvPr>
          <p:cNvCxnSpPr>
            <a:cxnSpLocks/>
            <a:stCxn id="32" idx="3"/>
            <a:endCxn id="68" idx="0"/>
          </p:cNvCxnSpPr>
          <p:nvPr/>
        </p:nvCxnSpPr>
        <p:spPr>
          <a:xfrm>
            <a:off x="3863054" y="3805522"/>
            <a:ext cx="2134652" cy="985458"/>
          </a:xfrm>
          <a:prstGeom prst="bentConnector2">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F9E3DA-8D1A-4E73-B102-C76CB954DA71}"/>
              </a:ext>
            </a:extLst>
          </p:cNvPr>
          <p:cNvCxnSpPr>
            <a:cxnSpLocks/>
          </p:cNvCxnSpPr>
          <p:nvPr/>
        </p:nvCxnSpPr>
        <p:spPr>
          <a:xfrm>
            <a:off x="2671975" y="3426860"/>
            <a:ext cx="629997" cy="0"/>
          </a:xfrm>
          <a:prstGeom prst="line">
            <a:avLst/>
          </a:prstGeom>
          <a:ln w="12700">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1CA09BAA-62CC-4E7B-8DF9-A51CDAB6A8ED}"/>
              </a:ext>
            </a:extLst>
          </p:cNvPr>
          <p:cNvCxnSpPr>
            <a:cxnSpLocks/>
          </p:cNvCxnSpPr>
          <p:nvPr/>
        </p:nvCxnSpPr>
        <p:spPr>
          <a:xfrm>
            <a:off x="2662434" y="3088476"/>
            <a:ext cx="9541" cy="685712"/>
          </a:xfrm>
          <a:prstGeom prst="bentConnector3">
            <a:avLst>
              <a:gd name="adj1" fmla="val 1800000"/>
            </a:avLst>
          </a:prstGeom>
          <a:ln w="12700">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EC4F4383-CD42-482D-8559-D4FDBD9B795D}"/>
              </a:ext>
            </a:extLst>
          </p:cNvPr>
          <p:cNvGrpSpPr/>
          <p:nvPr/>
        </p:nvGrpSpPr>
        <p:grpSpPr>
          <a:xfrm>
            <a:off x="7280932" y="3049270"/>
            <a:ext cx="358197" cy="208812"/>
            <a:chOff x="1139959" y="2543175"/>
            <a:chExt cx="617171" cy="359780"/>
          </a:xfrm>
          <a:solidFill>
            <a:schemeClr val="bg1"/>
          </a:solidFill>
        </p:grpSpPr>
        <p:grpSp>
          <p:nvGrpSpPr>
            <p:cNvPr id="92" name="Group 91">
              <a:extLst>
                <a:ext uri="{FF2B5EF4-FFF2-40B4-BE49-F238E27FC236}">
                  <a16:creationId xmlns:a16="http://schemas.microsoft.com/office/drawing/2014/main" id="{8E68F74D-6E1A-40D8-A46E-8A10773BA319}"/>
                </a:ext>
              </a:extLst>
            </p:cNvPr>
            <p:cNvGrpSpPr/>
            <p:nvPr/>
          </p:nvGrpSpPr>
          <p:grpSpPr>
            <a:xfrm>
              <a:off x="1139959" y="2557546"/>
              <a:ext cx="235352" cy="343452"/>
              <a:chOff x="1103506" y="2567788"/>
              <a:chExt cx="405526" cy="591791"/>
            </a:xfrm>
            <a:grpFill/>
          </p:grpSpPr>
          <p:sp>
            <p:nvSpPr>
              <p:cNvPr id="94" name="Freeform: Shape 93">
                <a:extLst>
                  <a:ext uri="{FF2B5EF4-FFF2-40B4-BE49-F238E27FC236}">
                    <a16:creationId xmlns:a16="http://schemas.microsoft.com/office/drawing/2014/main" id="{B9FAA308-9CC6-404E-AF32-40E0B73F7F6C}"/>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95" name="Rectangle 94">
                <a:extLst>
                  <a:ext uri="{FF2B5EF4-FFF2-40B4-BE49-F238E27FC236}">
                    <a16:creationId xmlns:a16="http://schemas.microsoft.com/office/drawing/2014/main" id="{4E5AD586-EA9B-4777-B5C5-64CE2BF7B1FE}"/>
                  </a:ext>
                </a:extLst>
              </p:cNvPr>
              <p:cNvSpPr/>
              <p:nvPr/>
            </p:nvSpPr>
            <p:spPr bwMode="auto">
              <a:xfrm>
                <a:off x="1103506" y="2816110"/>
                <a:ext cx="405526" cy="343469"/>
              </a:xfrm>
              <a:prstGeom prst="rect">
                <a:avLst/>
              </a:pr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93" name="Freeform 5">
              <a:extLst>
                <a:ext uri="{FF2B5EF4-FFF2-40B4-BE49-F238E27FC236}">
                  <a16:creationId xmlns:a16="http://schemas.microsoft.com/office/drawing/2014/main" id="{3EC09A18-947A-4284-9E14-FB7152E6B9C2}"/>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grpSp>
        <p:nvGrpSpPr>
          <p:cNvPr id="96" name="Group 95">
            <a:extLst>
              <a:ext uri="{FF2B5EF4-FFF2-40B4-BE49-F238E27FC236}">
                <a16:creationId xmlns:a16="http://schemas.microsoft.com/office/drawing/2014/main" id="{406E9C55-426A-4E6C-BE3F-26B311F1E5CF}"/>
              </a:ext>
            </a:extLst>
          </p:cNvPr>
          <p:cNvGrpSpPr/>
          <p:nvPr/>
        </p:nvGrpSpPr>
        <p:grpSpPr>
          <a:xfrm>
            <a:off x="7280932" y="3392126"/>
            <a:ext cx="358197" cy="208812"/>
            <a:chOff x="1139959" y="2543175"/>
            <a:chExt cx="617171" cy="359780"/>
          </a:xfrm>
          <a:solidFill>
            <a:schemeClr val="bg1"/>
          </a:solidFill>
        </p:grpSpPr>
        <p:grpSp>
          <p:nvGrpSpPr>
            <p:cNvPr id="97" name="Group 96">
              <a:extLst>
                <a:ext uri="{FF2B5EF4-FFF2-40B4-BE49-F238E27FC236}">
                  <a16:creationId xmlns:a16="http://schemas.microsoft.com/office/drawing/2014/main" id="{E07297E4-3D62-42DB-B8DF-AEA8EC299C56}"/>
                </a:ext>
              </a:extLst>
            </p:cNvPr>
            <p:cNvGrpSpPr/>
            <p:nvPr/>
          </p:nvGrpSpPr>
          <p:grpSpPr>
            <a:xfrm>
              <a:off x="1139959" y="2557546"/>
              <a:ext cx="235352" cy="343452"/>
              <a:chOff x="1103506" y="2567788"/>
              <a:chExt cx="405526" cy="591791"/>
            </a:xfrm>
            <a:grpFill/>
          </p:grpSpPr>
          <p:sp>
            <p:nvSpPr>
              <p:cNvPr id="99" name="Freeform: Shape 98">
                <a:extLst>
                  <a:ext uri="{FF2B5EF4-FFF2-40B4-BE49-F238E27FC236}">
                    <a16:creationId xmlns:a16="http://schemas.microsoft.com/office/drawing/2014/main" id="{F687773C-44C9-42B3-9951-79E878D3D5EF}"/>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100" name="Rectangle 99">
                <a:extLst>
                  <a:ext uri="{FF2B5EF4-FFF2-40B4-BE49-F238E27FC236}">
                    <a16:creationId xmlns:a16="http://schemas.microsoft.com/office/drawing/2014/main" id="{818FFF08-3A01-4CC8-9AB4-CD2B95EA7EDC}"/>
                  </a:ext>
                </a:extLst>
              </p:cNvPr>
              <p:cNvSpPr/>
              <p:nvPr/>
            </p:nvSpPr>
            <p:spPr bwMode="auto">
              <a:xfrm>
                <a:off x="1103506" y="2816110"/>
                <a:ext cx="405526" cy="343469"/>
              </a:xfrm>
              <a:prstGeom prst="rect">
                <a:avLst/>
              </a:pr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98" name="Freeform 5">
              <a:extLst>
                <a:ext uri="{FF2B5EF4-FFF2-40B4-BE49-F238E27FC236}">
                  <a16:creationId xmlns:a16="http://schemas.microsoft.com/office/drawing/2014/main" id="{AE8ED25F-60A4-4264-A5F0-FD50B3E9F1D2}"/>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grpSp>
        <p:nvGrpSpPr>
          <p:cNvPr id="101" name="Group 100">
            <a:extLst>
              <a:ext uri="{FF2B5EF4-FFF2-40B4-BE49-F238E27FC236}">
                <a16:creationId xmlns:a16="http://schemas.microsoft.com/office/drawing/2014/main" id="{FA06B18B-B8A3-447D-9827-5A328641FDE5}"/>
              </a:ext>
            </a:extLst>
          </p:cNvPr>
          <p:cNvGrpSpPr/>
          <p:nvPr/>
        </p:nvGrpSpPr>
        <p:grpSpPr>
          <a:xfrm>
            <a:off x="7280932" y="3734982"/>
            <a:ext cx="358197" cy="208812"/>
            <a:chOff x="1139959" y="2543175"/>
            <a:chExt cx="617171" cy="359780"/>
          </a:xfrm>
          <a:solidFill>
            <a:schemeClr val="bg1"/>
          </a:solidFill>
        </p:grpSpPr>
        <p:grpSp>
          <p:nvGrpSpPr>
            <p:cNvPr id="102" name="Group 101">
              <a:extLst>
                <a:ext uri="{FF2B5EF4-FFF2-40B4-BE49-F238E27FC236}">
                  <a16:creationId xmlns:a16="http://schemas.microsoft.com/office/drawing/2014/main" id="{B3347E6C-489F-4892-9B3E-CEC4CD2BB93D}"/>
                </a:ext>
              </a:extLst>
            </p:cNvPr>
            <p:cNvGrpSpPr/>
            <p:nvPr/>
          </p:nvGrpSpPr>
          <p:grpSpPr>
            <a:xfrm>
              <a:off x="1139959" y="2557546"/>
              <a:ext cx="235352" cy="343452"/>
              <a:chOff x="1103506" y="2567788"/>
              <a:chExt cx="405526" cy="591791"/>
            </a:xfrm>
            <a:grpFill/>
          </p:grpSpPr>
          <p:sp>
            <p:nvSpPr>
              <p:cNvPr id="104" name="Freeform: Shape 103">
                <a:extLst>
                  <a:ext uri="{FF2B5EF4-FFF2-40B4-BE49-F238E27FC236}">
                    <a16:creationId xmlns:a16="http://schemas.microsoft.com/office/drawing/2014/main" id="{92E35F89-37FA-468A-A968-063E1CBD2588}"/>
                  </a:ext>
                </a:extLst>
              </p:cNvPr>
              <p:cNvSpPr/>
              <p:nvPr/>
            </p:nvSpPr>
            <p:spPr bwMode="auto">
              <a:xfrm>
                <a:off x="1175599" y="2567788"/>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105" name="Rectangle 104">
                <a:extLst>
                  <a:ext uri="{FF2B5EF4-FFF2-40B4-BE49-F238E27FC236}">
                    <a16:creationId xmlns:a16="http://schemas.microsoft.com/office/drawing/2014/main" id="{2E13BDD3-55D7-4B19-9F1F-F1FBEEAB70D7}"/>
                  </a:ext>
                </a:extLst>
              </p:cNvPr>
              <p:cNvSpPr/>
              <p:nvPr/>
            </p:nvSpPr>
            <p:spPr bwMode="auto">
              <a:xfrm>
                <a:off x="1103506" y="2816110"/>
                <a:ext cx="405526" cy="343469"/>
              </a:xfrm>
              <a:prstGeom prst="rect">
                <a:avLst/>
              </a:pr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103" name="Freeform 5">
              <a:extLst>
                <a:ext uri="{FF2B5EF4-FFF2-40B4-BE49-F238E27FC236}">
                  <a16:creationId xmlns:a16="http://schemas.microsoft.com/office/drawing/2014/main" id="{A3185610-EE88-49BE-9470-80644A751F81}"/>
                </a:ext>
              </a:extLst>
            </p:cNvPr>
            <p:cNvSpPr>
              <a:spLocks noEditPoints="1"/>
            </p:cNvSpPr>
            <p:nvPr/>
          </p:nvSpPr>
          <p:spPr bwMode="auto">
            <a:xfrm>
              <a:off x="1435125" y="2543175"/>
              <a:ext cx="322005" cy="35978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cxnSp>
        <p:nvCxnSpPr>
          <p:cNvPr id="106" name="Straight Connector 105">
            <a:extLst>
              <a:ext uri="{FF2B5EF4-FFF2-40B4-BE49-F238E27FC236}">
                <a16:creationId xmlns:a16="http://schemas.microsoft.com/office/drawing/2014/main" id="{7A82585A-AB64-4E0D-90D0-6346F8D888EC}"/>
              </a:ext>
            </a:extLst>
          </p:cNvPr>
          <p:cNvCxnSpPr>
            <a:cxnSpLocks/>
          </p:cNvCxnSpPr>
          <p:nvPr/>
        </p:nvCxnSpPr>
        <p:spPr>
          <a:xfrm>
            <a:off x="7666414" y="3496532"/>
            <a:ext cx="348033" cy="0"/>
          </a:xfrm>
          <a:prstGeom prst="line">
            <a:avLst/>
          </a:prstGeom>
          <a:ln w="12700">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E9293EAA-658E-4711-A4BF-C7E6AE2A5618}"/>
              </a:ext>
            </a:extLst>
          </p:cNvPr>
          <p:cNvCxnSpPr>
            <a:cxnSpLocks/>
          </p:cNvCxnSpPr>
          <p:nvPr/>
        </p:nvCxnSpPr>
        <p:spPr>
          <a:xfrm>
            <a:off x="7656873" y="3158148"/>
            <a:ext cx="9541" cy="685712"/>
          </a:xfrm>
          <a:prstGeom prst="bentConnector3">
            <a:avLst>
              <a:gd name="adj1" fmla="val 1800000"/>
            </a:avLst>
          </a:prstGeom>
          <a:ln w="12700">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2BBF4F1-6E48-405A-8F2C-26F977E5E953}"/>
              </a:ext>
            </a:extLst>
          </p:cNvPr>
          <p:cNvGrpSpPr/>
          <p:nvPr/>
        </p:nvGrpSpPr>
        <p:grpSpPr>
          <a:xfrm>
            <a:off x="2254666" y="5014231"/>
            <a:ext cx="619568" cy="527052"/>
            <a:chOff x="2107244" y="1575258"/>
            <a:chExt cx="310993" cy="264555"/>
          </a:xfrm>
        </p:grpSpPr>
        <p:grpSp>
          <p:nvGrpSpPr>
            <p:cNvPr id="110" name="Group 109">
              <a:extLst>
                <a:ext uri="{FF2B5EF4-FFF2-40B4-BE49-F238E27FC236}">
                  <a16:creationId xmlns:a16="http://schemas.microsoft.com/office/drawing/2014/main" id="{1B3B4896-7B21-4134-B49E-0F1BACFC1017}"/>
                </a:ext>
              </a:extLst>
            </p:cNvPr>
            <p:cNvGrpSpPr/>
            <p:nvPr/>
          </p:nvGrpSpPr>
          <p:grpSpPr>
            <a:xfrm>
              <a:off x="2107244" y="1575258"/>
              <a:ext cx="310993" cy="264555"/>
              <a:chOff x="2107244" y="1575258"/>
              <a:chExt cx="310993" cy="264555"/>
            </a:xfrm>
          </p:grpSpPr>
          <p:sp>
            <p:nvSpPr>
              <p:cNvPr id="118" name="Rectangle 9">
                <a:extLst>
                  <a:ext uri="{FF2B5EF4-FFF2-40B4-BE49-F238E27FC236}">
                    <a16:creationId xmlns:a16="http://schemas.microsoft.com/office/drawing/2014/main" id="{EA50645D-74F3-4F2B-9E4B-71D2CBB34B20}"/>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119" name="Line 10">
                <a:extLst>
                  <a:ext uri="{FF2B5EF4-FFF2-40B4-BE49-F238E27FC236}">
                    <a16:creationId xmlns:a16="http://schemas.microsoft.com/office/drawing/2014/main" id="{BCE78F59-BB8C-4370-A4E1-DCD3E8ACB6DC}"/>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111" name="Group 110">
              <a:extLst>
                <a:ext uri="{FF2B5EF4-FFF2-40B4-BE49-F238E27FC236}">
                  <a16:creationId xmlns:a16="http://schemas.microsoft.com/office/drawing/2014/main" id="{EA66DE07-6230-4C17-8DC8-4751CB48ECAC}"/>
                </a:ext>
              </a:extLst>
            </p:cNvPr>
            <p:cNvGrpSpPr/>
            <p:nvPr/>
          </p:nvGrpSpPr>
          <p:grpSpPr>
            <a:xfrm>
              <a:off x="2287367" y="1599181"/>
              <a:ext cx="95690" cy="23923"/>
              <a:chOff x="2287367" y="1599181"/>
              <a:chExt cx="95690" cy="23923"/>
            </a:xfrm>
          </p:grpSpPr>
          <p:sp>
            <p:nvSpPr>
              <p:cNvPr id="115" name="Oval 11">
                <a:extLst>
                  <a:ext uri="{FF2B5EF4-FFF2-40B4-BE49-F238E27FC236}">
                    <a16:creationId xmlns:a16="http://schemas.microsoft.com/office/drawing/2014/main" id="{20022B98-5569-4872-9317-719C7605A04E}"/>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116" name="Oval 12">
                <a:extLst>
                  <a:ext uri="{FF2B5EF4-FFF2-40B4-BE49-F238E27FC236}">
                    <a16:creationId xmlns:a16="http://schemas.microsoft.com/office/drawing/2014/main" id="{CEE71338-434F-4477-8B9A-FFA93E5ABB5F}"/>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117" name="Oval 13">
                <a:extLst>
                  <a:ext uri="{FF2B5EF4-FFF2-40B4-BE49-F238E27FC236}">
                    <a16:creationId xmlns:a16="http://schemas.microsoft.com/office/drawing/2014/main" id="{46D6C37A-94C1-4346-86AC-BA3182519AD4}"/>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112" name="Group 111">
              <a:extLst>
                <a:ext uri="{FF2B5EF4-FFF2-40B4-BE49-F238E27FC236}">
                  <a16:creationId xmlns:a16="http://schemas.microsoft.com/office/drawing/2014/main" id="{4E8D265F-8CD7-4AD6-A54C-76BFFE9C02A0}"/>
                </a:ext>
              </a:extLst>
            </p:cNvPr>
            <p:cNvGrpSpPr/>
            <p:nvPr/>
          </p:nvGrpSpPr>
          <p:grpSpPr>
            <a:xfrm>
              <a:off x="2202934" y="1701907"/>
              <a:ext cx="95690" cy="90061"/>
              <a:chOff x="2202934" y="1701907"/>
              <a:chExt cx="95690" cy="90061"/>
            </a:xfrm>
          </p:grpSpPr>
          <p:sp>
            <p:nvSpPr>
              <p:cNvPr id="113" name="Freeform 14">
                <a:extLst>
                  <a:ext uri="{FF2B5EF4-FFF2-40B4-BE49-F238E27FC236}">
                    <a16:creationId xmlns:a16="http://schemas.microsoft.com/office/drawing/2014/main" id="{5AC9AC65-17B0-436B-BCFD-6EF7BB975576}"/>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114" name="Line 15">
                <a:extLst>
                  <a:ext uri="{FF2B5EF4-FFF2-40B4-BE49-F238E27FC236}">
                    <a16:creationId xmlns:a16="http://schemas.microsoft.com/office/drawing/2014/main" id="{7B622EF8-E74F-4826-A76A-B593B6C4A9B4}"/>
                  </a:ext>
                </a:extLst>
              </p:cNvPr>
              <p:cNvSpPr>
                <a:spLocks noChangeShapeType="1"/>
              </p:cNvSpPr>
              <p:nvPr/>
            </p:nvSpPr>
            <p:spPr bwMode="auto">
              <a:xfrm>
                <a:off x="2253117" y="1755381"/>
                <a:ext cx="0" cy="3658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sp>
        <p:nvSpPr>
          <p:cNvPr id="120" name="TextBox 119">
            <a:extLst>
              <a:ext uri="{FF2B5EF4-FFF2-40B4-BE49-F238E27FC236}">
                <a16:creationId xmlns:a16="http://schemas.microsoft.com/office/drawing/2014/main" id="{E16702E5-0956-4D6C-AB8F-811E3F5E02D8}"/>
              </a:ext>
            </a:extLst>
          </p:cNvPr>
          <p:cNvSpPr txBox="1"/>
          <p:nvPr/>
        </p:nvSpPr>
        <p:spPr>
          <a:xfrm>
            <a:off x="2260793" y="5644938"/>
            <a:ext cx="607314"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lgn="ctr" defTabSz="932472" fontAlgn="base">
              <a:spcBef>
                <a:spcPct val="0"/>
              </a:spcBef>
              <a:spcAft>
                <a:spcPct val="0"/>
              </a:spcAft>
              <a:defRPr sz="1000">
                <a:solidFill>
                  <a:schemeClr val="tx2"/>
                </a:solidFill>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7"/>
                </a:solidFill>
                <a:effectLst/>
                <a:uLnTx/>
                <a:uFillTx/>
                <a:latin typeface="Segoe UI"/>
                <a:ea typeface="+mn-ea"/>
                <a:cs typeface="Segoe UI" panose="020B0502040204020203" pitchFamily="34" charset="0"/>
              </a:rPr>
              <a:t>App</a:t>
            </a:r>
          </a:p>
        </p:txBody>
      </p:sp>
    </p:spTree>
    <p:extLst>
      <p:ext uri="{BB962C8B-B14F-4D97-AF65-F5344CB8AC3E}">
        <p14:creationId xmlns:p14="http://schemas.microsoft.com/office/powerpoint/2010/main" val="49172234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p:cNvSpPr>
            <a:spLocks noGrp="1"/>
          </p:cNvSpPr>
          <p:nvPr>
            <p:ph type="body" sz="quarter" idx="14"/>
          </p:nvPr>
        </p:nvSpPr>
        <p:spPr/>
        <p:txBody>
          <a:bodyPr/>
          <a:lstStyle/>
          <a:p>
            <a:r>
              <a:rPr lang="en-US"/>
              <a:t>Create a security policy for row-level security</a:t>
            </a:r>
          </a:p>
          <a:p>
            <a:pPr lvl="1"/>
            <a:r>
              <a:rPr lang="en-US"/>
              <a:t>The following examples demonstrate the use of the CREATE SECURITY POLICY syntax</a:t>
            </a:r>
          </a:p>
          <a:p>
            <a:pPr lvl="1"/>
            <a:r>
              <a:rPr lang="en-US"/>
              <a:t>For an example of a complete security policy scenario, see </a:t>
            </a:r>
            <a:r>
              <a:rPr lang="en-US">
                <a:hlinkClick r:id="rId3"/>
              </a:rPr>
              <a:t>Row-Level Security</a:t>
            </a:r>
            <a:endParaRPr lang="en-US"/>
          </a:p>
        </p:txBody>
      </p:sp>
      <p:sp>
        <p:nvSpPr>
          <p:cNvPr id="3" name="Title 2"/>
          <p:cNvSpPr>
            <a:spLocks noGrp="1"/>
          </p:cNvSpPr>
          <p:nvPr>
            <p:ph type="title"/>
          </p:nvPr>
        </p:nvSpPr>
        <p:spPr/>
        <p:txBody>
          <a:bodyPr/>
          <a:lstStyle/>
          <a:p>
            <a:r>
              <a:rPr lang="en-US"/>
              <a:t>Create a security policy</a:t>
            </a:r>
          </a:p>
        </p:txBody>
      </p:sp>
      <p:sp>
        <p:nvSpPr>
          <p:cNvPr id="13" name="Text Placeholder 3">
            <a:extLst>
              <a:ext uri="{FF2B5EF4-FFF2-40B4-BE49-F238E27FC236}">
                <a16:creationId xmlns:a16="http://schemas.microsoft.com/office/drawing/2014/main" id="{FF14D0F7-8161-4FE0-BBAD-33DE9677D943}"/>
              </a:ext>
            </a:extLst>
          </p:cNvPr>
          <p:cNvSpPr txBox="1">
            <a:spLocks/>
          </p:cNvSpPr>
          <p:nvPr/>
        </p:nvSpPr>
        <p:spPr>
          <a:xfrm>
            <a:off x="5995124" y="1729280"/>
            <a:ext cx="5927635" cy="4062651"/>
          </a:xfrm>
          <a:prstGeom prst="rect">
            <a:avLst/>
          </a:prstGeom>
          <a:noFill/>
          <a:ln w="12700">
            <a:solidFill>
              <a:schemeClr val="tx2"/>
            </a:solidFill>
          </a:ln>
        </p:spPr>
        <p:txBody>
          <a:bodyPr vert="horz" wrap="square" lIns="146304" tIns="91440" rIns="146304" bIns="91440" rtlCol="0">
            <a:spAutoFit/>
          </a:bodyPr>
          <a:lstStyle>
            <a:defPPr>
              <a:defRPr lang="en-US"/>
            </a:defPPr>
            <a:lvl1pPr marR="0" indent="0" defTabSz="914367" fontAlgn="auto">
              <a:lnSpc>
                <a:spcPct val="100000"/>
              </a:lnSpc>
              <a:spcBef>
                <a:spcPts val="600"/>
              </a:spcBef>
              <a:spcAft>
                <a:spcPts val="0"/>
              </a:spcAft>
              <a:buClrTx/>
              <a:buSzPct val="90000"/>
              <a:buFont typeface="Arial" pitchFamily="34" charset="0"/>
              <a:buNone/>
              <a:tabLst/>
              <a:defRPr sz="1400" spc="0" baseline="0">
                <a:latin typeface="Consolas" panose="020B0609020204030204" pitchFamily="49" charset="0"/>
              </a:defRPr>
            </a:lvl1pPr>
            <a:lvl2pPr marL="572691" marR="0" indent="-236546" defTabSz="914367" fontAlgn="auto">
              <a:lnSpc>
                <a:spcPct val="90000"/>
              </a:lnSpc>
              <a:spcBef>
                <a:spcPct val="20000"/>
              </a:spcBef>
              <a:spcAft>
                <a:spcPts val="0"/>
              </a:spcAft>
              <a:buClrTx/>
              <a:buSzPct val="90000"/>
              <a:buFont typeface="Arial" pitchFamily="34" charset="0"/>
              <a:buChar char="•"/>
              <a:tabLst/>
              <a:defRPr sz="2353" spc="0" baseline="0"/>
            </a:lvl2pPr>
            <a:lvl3pPr marL="784338" marR="0" indent="-224097" defTabSz="914367" fontAlgn="auto">
              <a:lnSpc>
                <a:spcPct val="90000"/>
              </a:lnSpc>
              <a:spcBef>
                <a:spcPct val="20000"/>
              </a:spcBef>
              <a:spcAft>
                <a:spcPts val="0"/>
              </a:spcAft>
              <a:buClrTx/>
              <a:buSzPct val="90000"/>
              <a:buFont typeface="Arial" pitchFamily="34" charset="0"/>
              <a:buChar char="•"/>
              <a:tabLst/>
              <a:defRPr sz="1961" spc="0" baseline="0"/>
            </a:lvl3pPr>
            <a:lvl4pPr marL="1008435" marR="0" indent="-224097" defTabSz="914367" fontAlgn="auto">
              <a:lnSpc>
                <a:spcPct val="90000"/>
              </a:lnSpc>
              <a:spcBef>
                <a:spcPct val="20000"/>
              </a:spcBef>
              <a:spcAft>
                <a:spcPts val="0"/>
              </a:spcAft>
              <a:buClrTx/>
              <a:buSzPct val="90000"/>
              <a:buFont typeface="Arial" pitchFamily="34" charset="0"/>
              <a:buChar char="•"/>
              <a:tabLst/>
              <a:defRPr sz="1765" spc="0" baseline="0"/>
            </a:lvl4pPr>
            <a:lvl5pPr marL="1232531" marR="0" indent="-224097" defTabSz="914367" fontAlgn="auto">
              <a:lnSpc>
                <a:spcPct val="90000"/>
              </a:lnSpc>
              <a:spcBef>
                <a:spcPct val="20000"/>
              </a:spcBef>
              <a:spcAft>
                <a:spcPts val="0"/>
              </a:spcAft>
              <a:buClrTx/>
              <a:buSzPct val="90000"/>
              <a:buFont typeface="Arial" pitchFamily="34" charset="0"/>
              <a:buChar char="•"/>
              <a:tabLst/>
              <a:defRPr sz="1765" spc="0" baseline="0"/>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The following syntax creates a security policy with a filter predicate for the Customer table</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CREATE SECURITY POLICY [FederatedSecurityPolicy]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ADD FILTER PREDICATE [rls].[fn_securitypredicate]([CustomerId])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ON [dbo].[Customer];</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endPar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Create a new schema and predicate function, which will use the application user ID stored in CONTEXT_INFO to filter rows.</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CREATE FUNCTION rls.fn_securitypredicate (@AppUserId int)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RETURNS TABLE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WITH SCHEMABINDING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AS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RETURN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SELECT 1 AS fn_securitypredicate_result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WHERE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DATABASE_PRINCIPAL_ID() = DATABASE_PRINCIPAL_ID('dbo') -- application context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AND CONTEXT_INFO() = CONVERT(VARBINARY(128), @AppUserId));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2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GO</a:t>
            </a:r>
          </a:p>
        </p:txBody>
      </p:sp>
    </p:spTree>
    <p:extLst>
      <p:ext uri="{BB962C8B-B14F-4D97-AF65-F5344CB8AC3E}">
        <p14:creationId xmlns:p14="http://schemas.microsoft.com/office/powerpoint/2010/main" val="250663493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p:cNvSpPr>
            <a:spLocks noGrp="1"/>
          </p:cNvSpPr>
          <p:nvPr>
            <p:ph type="body" sz="quarter" idx="14"/>
          </p:nvPr>
        </p:nvSpPr>
        <p:spPr/>
        <p:txBody>
          <a:bodyPr/>
          <a:lstStyle/>
          <a:p>
            <a:r>
              <a:rPr lang="en-US"/>
              <a:t>By default, Azure blocks all external connections to port 1433</a:t>
            </a:r>
          </a:p>
          <a:p>
            <a:r>
              <a:rPr lang="en-US"/>
              <a:t>Enable in the following ways in Azure portal:</a:t>
            </a:r>
          </a:p>
          <a:p>
            <a:pPr lvl="1"/>
            <a:r>
              <a:rPr lang="en-US"/>
              <a:t>Classic portal: Server level – Configure page</a:t>
            </a:r>
          </a:p>
          <a:p>
            <a:pPr lvl="1"/>
            <a:r>
              <a:rPr lang="en-US"/>
              <a:t>New portal: Settings &gt; Firewall &gt; Firewall settings blade</a:t>
            </a:r>
          </a:p>
        </p:txBody>
      </p:sp>
      <p:sp>
        <p:nvSpPr>
          <p:cNvPr id="2" name="Title 1"/>
          <p:cNvSpPr>
            <a:spLocks noGrp="1"/>
          </p:cNvSpPr>
          <p:nvPr>
            <p:ph type="title"/>
          </p:nvPr>
        </p:nvSpPr>
        <p:spPr/>
        <p:txBody>
          <a:bodyPr/>
          <a:lstStyle/>
          <a:p>
            <a:r>
              <a:rPr lang="en-US"/>
              <a:t>Firewall configuration using portals</a:t>
            </a:r>
          </a:p>
        </p:txBody>
      </p:sp>
      <p:pic>
        <p:nvPicPr>
          <p:cNvPr id="5" name="Picture 4"/>
          <p:cNvPicPr>
            <a:picLocks noChangeAspect="1"/>
          </p:cNvPicPr>
          <p:nvPr/>
        </p:nvPicPr>
        <p:blipFill>
          <a:blip r:embed="rId3"/>
          <a:stretch>
            <a:fillRect/>
          </a:stretch>
        </p:blipFill>
        <p:spPr>
          <a:xfrm>
            <a:off x="5277269" y="1908951"/>
            <a:ext cx="6307402" cy="3344494"/>
          </a:xfrm>
          <a:prstGeom prst="rect">
            <a:avLst/>
          </a:prstGeom>
        </p:spPr>
      </p:pic>
    </p:spTree>
    <p:extLst>
      <p:ext uri="{BB962C8B-B14F-4D97-AF65-F5344CB8AC3E}">
        <p14:creationId xmlns:p14="http://schemas.microsoft.com/office/powerpoint/2010/main" val="13748279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5"/>
          <p:cNvSpPr>
            <a:spLocks noGrp="1"/>
          </p:cNvSpPr>
          <p:nvPr>
            <p:ph type="body" sz="quarter" idx="14"/>
          </p:nvPr>
        </p:nvSpPr>
        <p:spPr/>
        <p:txBody>
          <a:bodyPr/>
          <a:lstStyle/>
          <a:p>
            <a:r>
              <a:rPr lang="en-US"/>
              <a:t>Manage SQL Database firewall rules using code</a:t>
            </a:r>
          </a:p>
          <a:p>
            <a:r>
              <a:rPr lang="en-US"/>
              <a:t>Windows PowerShell Azure cmdlets</a:t>
            </a:r>
          </a:p>
          <a:p>
            <a:pPr lvl="1"/>
            <a:r>
              <a:rPr lang="en-US"/>
              <a:t>New-AzureSqlDatabaseServerFirewallRule </a:t>
            </a:r>
          </a:p>
          <a:p>
            <a:pPr lvl="1"/>
            <a:r>
              <a:rPr lang="en-US"/>
              <a:t>Get-AzureSqlDatabaseServerFirewallRule </a:t>
            </a:r>
          </a:p>
          <a:p>
            <a:pPr lvl="1"/>
            <a:r>
              <a:rPr lang="en-US"/>
              <a:t>Set-AzureSqlDatabaseServerFirewallRule </a:t>
            </a:r>
          </a:p>
          <a:p>
            <a:r>
              <a:rPr lang="en-US"/>
              <a:t>Transact SQL</a:t>
            </a:r>
          </a:p>
          <a:p>
            <a:pPr lvl="1"/>
            <a:r>
              <a:rPr lang="en-US"/>
              <a:t>sp_set_firewall_rule</a:t>
            </a:r>
          </a:p>
          <a:p>
            <a:pPr lvl="1"/>
            <a:r>
              <a:rPr lang="en-US"/>
              <a:t>sp_set_database_firewall_rule</a:t>
            </a:r>
          </a:p>
          <a:p>
            <a:pPr lvl="1"/>
            <a:r>
              <a:rPr lang="en-US"/>
              <a:t>sp_delete_firewall_rule</a:t>
            </a:r>
          </a:p>
          <a:p>
            <a:pPr lvl="1"/>
            <a:r>
              <a:rPr lang="en-US" err="1"/>
              <a:t>sp_delete_database_firewall_rule</a:t>
            </a:r>
            <a:endParaRPr lang="en-US"/>
          </a:p>
        </p:txBody>
      </p:sp>
      <p:sp>
        <p:nvSpPr>
          <p:cNvPr id="2" name="Title 1"/>
          <p:cNvSpPr>
            <a:spLocks noGrp="1"/>
          </p:cNvSpPr>
          <p:nvPr>
            <p:ph type="title"/>
          </p:nvPr>
        </p:nvSpPr>
        <p:spPr/>
        <p:txBody>
          <a:bodyPr/>
          <a:lstStyle/>
          <a:p>
            <a:r>
              <a:rPr lang="en-US"/>
              <a:t>Firewall configuration using PowerShell/T-SQL</a:t>
            </a:r>
          </a:p>
        </p:txBody>
      </p:sp>
      <p:sp>
        <p:nvSpPr>
          <p:cNvPr id="9" name="Text Placeholder 2">
            <a:extLst>
              <a:ext uri="{FF2B5EF4-FFF2-40B4-BE49-F238E27FC236}">
                <a16:creationId xmlns:a16="http://schemas.microsoft.com/office/drawing/2014/main" id="{3767D468-E3D2-4A15-82FA-20848F1E28DB}"/>
              </a:ext>
            </a:extLst>
          </p:cNvPr>
          <p:cNvSpPr txBox="1">
            <a:spLocks/>
          </p:cNvSpPr>
          <p:nvPr/>
        </p:nvSpPr>
        <p:spPr>
          <a:xfrm>
            <a:off x="6109228" y="1386697"/>
            <a:ext cx="5927634" cy="4493538"/>
          </a:xfrm>
          <a:prstGeom prst="rect">
            <a:avLst/>
          </a:prstGeom>
          <a:noFill/>
          <a:ln w="12700">
            <a:solidFill>
              <a:schemeClr val="tx2"/>
            </a:solidFill>
          </a:ln>
        </p:spPr>
        <p:txBody>
          <a:bodyPr vert="horz" wrap="square" lIns="146304" tIns="91440" rIns="146304" bIns="91440" rtlCol="0">
            <a:spAutoFit/>
          </a:bodyPr>
          <a:lstStyle>
            <a:defPPr>
              <a:defRPr lang="en-US"/>
            </a:defPPr>
            <a:lvl1pPr marR="0" indent="0" defTabSz="914367" fontAlgn="auto">
              <a:lnSpc>
                <a:spcPct val="100000"/>
              </a:lnSpc>
              <a:spcBef>
                <a:spcPts val="0"/>
              </a:spcBef>
              <a:spcAft>
                <a:spcPts val="0"/>
              </a:spcAft>
              <a:buClrTx/>
              <a:buSzPct val="90000"/>
              <a:buFont typeface="Arial" pitchFamily="34" charset="0"/>
              <a:buNone/>
              <a:tabLst/>
              <a:defRPr sz="1200" spc="0" baseline="0">
                <a:latin typeface="Consolas" panose="020B0609020204030204" pitchFamily="49" charset="0"/>
              </a:defRPr>
            </a:lvl1pPr>
            <a:lvl2pPr marL="572691" marR="0" indent="-236546" defTabSz="914367" fontAlgn="auto">
              <a:lnSpc>
                <a:spcPct val="90000"/>
              </a:lnSpc>
              <a:spcBef>
                <a:spcPct val="20000"/>
              </a:spcBef>
              <a:spcAft>
                <a:spcPts val="0"/>
              </a:spcAft>
              <a:buClrTx/>
              <a:buSzPct val="90000"/>
              <a:buFont typeface="Arial" pitchFamily="34" charset="0"/>
              <a:buChar char="•"/>
              <a:tabLst/>
              <a:defRPr sz="2353" spc="0" baseline="0"/>
            </a:lvl2pPr>
            <a:lvl3pPr marL="784338" marR="0" indent="-224097" defTabSz="914367" fontAlgn="auto">
              <a:lnSpc>
                <a:spcPct val="90000"/>
              </a:lnSpc>
              <a:spcBef>
                <a:spcPct val="20000"/>
              </a:spcBef>
              <a:spcAft>
                <a:spcPts val="0"/>
              </a:spcAft>
              <a:buClrTx/>
              <a:buSzPct val="90000"/>
              <a:buFont typeface="Arial" pitchFamily="34" charset="0"/>
              <a:buChar char="•"/>
              <a:tabLst/>
              <a:defRPr sz="1961" spc="0" baseline="0"/>
            </a:lvl3pPr>
            <a:lvl4pPr marL="1008435" marR="0" indent="-224097" defTabSz="914367" fontAlgn="auto">
              <a:lnSpc>
                <a:spcPct val="90000"/>
              </a:lnSpc>
              <a:spcBef>
                <a:spcPct val="20000"/>
              </a:spcBef>
              <a:spcAft>
                <a:spcPts val="0"/>
              </a:spcAft>
              <a:buClrTx/>
              <a:buSzPct val="90000"/>
              <a:buFont typeface="Arial" pitchFamily="34" charset="0"/>
              <a:buChar char="•"/>
              <a:tabLst/>
              <a:defRPr sz="1765" spc="0" baseline="0"/>
            </a:lvl4pPr>
            <a:lvl5pPr marL="1232531" marR="0" indent="-224097" defTabSz="914367" fontAlgn="auto">
              <a:lnSpc>
                <a:spcPct val="90000"/>
              </a:lnSpc>
              <a:spcBef>
                <a:spcPct val="20000"/>
              </a:spcBef>
              <a:spcAft>
                <a:spcPts val="0"/>
              </a:spcAft>
              <a:buClrTx/>
              <a:buSzPct val="90000"/>
              <a:buFont typeface="Arial" pitchFamily="34" charset="0"/>
              <a:buChar char="•"/>
              <a:tabLst/>
              <a:defRPr sz="1765" spc="0" baseline="0"/>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PS Enable Azure connections</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PS C:\&gt; New-</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AzureSqlDatabaseServerFirewallRule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ServerName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"Contoso"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AllowAllAzureServices</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RuleName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"myRule2"</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PS Allow external IP access to SQL Database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PS C:\&gt; New-</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AzureSqlDatabaseServerFirewallRule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ServerName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"Contoso"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RuleName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"myRule1"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StartIpAddress</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12.1.1.1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EndIpAddress</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12.1.1.2</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T-SQL Enable Azure connections</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sp_set_firewall_rule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N'Allow</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Windows Azure',</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'0.0.0.0','0.0.0.0'</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T-SQL Allow external IP access to SQL Database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sp_set_firewall_rule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N'myRule1',</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'12.1.1.1','12.1.1.2'</a:t>
            </a:r>
          </a:p>
        </p:txBody>
      </p:sp>
    </p:spTree>
    <p:extLst>
      <p:ext uri="{BB962C8B-B14F-4D97-AF65-F5344CB8AC3E}">
        <p14:creationId xmlns:p14="http://schemas.microsoft.com/office/powerpoint/2010/main" val="409838282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3"/>
          <p:cNvSpPr>
            <a:spLocks noGrp="1"/>
          </p:cNvSpPr>
          <p:nvPr>
            <p:ph type="body" sz="quarter" idx="14"/>
          </p:nvPr>
        </p:nvSpPr>
        <p:spPr/>
        <p:txBody>
          <a:bodyPr/>
          <a:lstStyle/>
          <a:p>
            <a:r>
              <a:rPr lang="en-US"/>
              <a:t>Managing firewall rules through REST API must be authenticated </a:t>
            </a:r>
          </a:p>
          <a:p>
            <a:pPr lvl="1"/>
            <a:r>
              <a:rPr lang="en-US"/>
              <a:t>For information, see Authenticating Service Management Requests</a:t>
            </a:r>
          </a:p>
          <a:p>
            <a:r>
              <a:rPr lang="en-US"/>
              <a:t>Server-level rules can be created, updated, or deleted using REST API</a:t>
            </a:r>
          </a:p>
          <a:p>
            <a:r>
              <a:rPr lang="en-US"/>
              <a:t>To create or update a server-level firewall rule, execute the POST method </a:t>
            </a:r>
          </a:p>
          <a:p>
            <a:r>
              <a:rPr lang="en-US"/>
              <a:t>To remove an existing server-level firewall rule, execute the DELETE method </a:t>
            </a:r>
          </a:p>
          <a:p>
            <a:r>
              <a:rPr lang="en-US"/>
              <a:t>To list firewall rules, execute the GET</a:t>
            </a:r>
          </a:p>
        </p:txBody>
      </p:sp>
      <p:sp>
        <p:nvSpPr>
          <p:cNvPr id="2" name="Title 1"/>
          <p:cNvSpPr>
            <a:spLocks noGrp="1"/>
          </p:cNvSpPr>
          <p:nvPr>
            <p:ph type="title"/>
          </p:nvPr>
        </p:nvSpPr>
        <p:spPr/>
        <p:txBody>
          <a:bodyPr/>
          <a:lstStyle/>
          <a:p>
            <a:r>
              <a:rPr lang="en-US"/>
              <a:t>Firewall configuration using REST API</a:t>
            </a:r>
          </a:p>
        </p:txBody>
      </p:sp>
      <p:sp>
        <p:nvSpPr>
          <p:cNvPr id="8" name="Text Placeholder 2">
            <a:extLst>
              <a:ext uri="{FF2B5EF4-FFF2-40B4-BE49-F238E27FC236}">
                <a16:creationId xmlns:a16="http://schemas.microsoft.com/office/drawing/2014/main" id="{5CB1489C-95FA-4319-B703-5712D9765D99}"/>
              </a:ext>
            </a:extLst>
          </p:cNvPr>
          <p:cNvSpPr txBox="1">
            <a:spLocks/>
          </p:cNvSpPr>
          <p:nvPr/>
        </p:nvSpPr>
        <p:spPr>
          <a:xfrm>
            <a:off x="6096000" y="1371600"/>
            <a:ext cx="5927634" cy="4278094"/>
          </a:xfrm>
          <a:prstGeom prst="rect">
            <a:avLst/>
          </a:prstGeom>
          <a:noFill/>
          <a:ln w="12700">
            <a:solidFill>
              <a:schemeClr val="tx2"/>
            </a:solidFill>
          </a:ln>
        </p:spPr>
        <p:txBody>
          <a:bodyPr vert="horz" wrap="square" lIns="146304" tIns="91440" rIns="146304" bIns="91440" rtlCol="0">
            <a:spAutoFit/>
          </a:bodyPr>
          <a:lstStyle>
            <a:defPPr>
              <a:defRPr lang="en-US"/>
            </a:defPPr>
            <a:lvl1pPr marR="0" indent="0" defTabSz="914367" fontAlgn="auto">
              <a:lnSpc>
                <a:spcPct val="100000"/>
              </a:lnSpc>
              <a:spcBef>
                <a:spcPts val="0"/>
              </a:spcBef>
              <a:spcAft>
                <a:spcPts val="0"/>
              </a:spcAft>
              <a:buClrTx/>
              <a:buSzPct val="90000"/>
              <a:buFont typeface="Arial" pitchFamily="34" charset="0"/>
              <a:buNone/>
              <a:tabLst/>
              <a:defRPr sz="1400" spc="0" baseline="0">
                <a:latin typeface="Consolas" panose="020B0609020204030204" pitchFamily="49" charset="0"/>
              </a:defRPr>
            </a:lvl1pPr>
            <a:lvl2pPr marL="572691" marR="0" indent="-236546" defTabSz="914367" fontAlgn="auto">
              <a:lnSpc>
                <a:spcPct val="90000"/>
              </a:lnSpc>
              <a:spcBef>
                <a:spcPct val="20000"/>
              </a:spcBef>
              <a:spcAft>
                <a:spcPts val="0"/>
              </a:spcAft>
              <a:buClrTx/>
              <a:buSzPct val="90000"/>
              <a:buFont typeface="Arial" pitchFamily="34" charset="0"/>
              <a:buChar char="•"/>
              <a:tabLst/>
              <a:defRPr sz="2353" spc="0" baseline="0"/>
            </a:lvl2pPr>
            <a:lvl3pPr marL="784338" marR="0" indent="-224097" defTabSz="914367" fontAlgn="auto">
              <a:lnSpc>
                <a:spcPct val="90000"/>
              </a:lnSpc>
              <a:spcBef>
                <a:spcPct val="20000"/>
              </a:spcBef>
              <a:spcAft>
                <a:spcPts val="0"/>
              </a:spcAft>
              <a:buClrTx/>
              <a:buSzPct val="90000"/>
              <a:buFont typeface="Arial" pitchFamily="34" charset="0"/>
              <a:buChar char="•"/>
              <a:tabLst/>
              <a:defRPr sz="1961" spc="0" baseline="0"/>
            </a:lvl3pPr>
            <a:lvl4pPr marL="1008435" marR="0" indent="-224097" defTabSz="914367" fontAlgn="auto">
              <a:lnSpc>
                <a:spcPct val="90000"/>
              </a:lnSpc>
              <a:spcBef>
                <a:spcPct val="20000"/>
              </a:spcBef>
              <a:spcAft>
                <a:spcPts val="0"/>
              </a:spcAft>
              <a:buClrTx/>
              <a:buSzPct val="90000"/>
              <a:buFont typeface="Arial" pitchFamily="34" charset="0"/>
              <a:buChar char="•"/>
              <a:tabLst/>
              <a:defRPr sz="1765" spc="0" baseline="0"/>
            </a:lvl4pPr>
            <a:lvl5pPr marL="1232531" marR="0" indent="-224097" defTabSz="914367" fontAlgn="auto">
              <a:lnSpc>
                <a:spcPct val="90000"/>
              </a:lnSpc>
              <a:spcBef>
                <a:spcPct val="20000"/>
              </a:spcBef>
              <a:spcAft>
                <a:spcPts val="0"/>
              </a:spcAft>
              <a:buClrTx/>
              <a:buSzPct val="90000"/>
              <a:buFont typeface="Arial" pitchFamily="34" charset="0"/>
              <a:buChar char="•"/>
              <a:tabLst/>
              <a:defRPr sz="1765" spc="0" baseline="0"/>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POST</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https://management.core.windows.net:8443/{subscriptionId}/services/sqlservers/servers/Contoso/firewallrules</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REQUEST BODY</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ServiceResource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xmlns</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="http://schemas.microsoft.com/</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windowsazure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&lt;Name&gt;myRule1&lt;/Name&gt;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&lt;</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StartIPAddress</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12.1.1.1 &lt;/</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StartIPAddress</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&lt;</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EndIPAddress</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12.1.1.1 &lt;/</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EndIPAddress</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ServiceResource</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DELETE</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https://management.core.windows.net:8443/{subscriptionId}/services/sqlservers/servers/Contoso/firewallrules/myRule1</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GET</a:t>
            </a:r>
          </a:p>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https://management.core.windows.net:8443/{subscriptionId}/services/sqlservers/servers/Contoso/firewallrules</a:t>
            </a:r>
          </a:p>
        </p:txBody>
      </p:sp>
    </p:spTree>
    <p:extLst>
      <p:ext uri="{BB962C8B-B14F-4D97-AF65-F5344CB8AC3E}">
        <p14:creationId xmlns:p14="http://schemas.microsoft.com/office/powerpoint/2010/main" val="397638240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6"/>
          <p:cNvSpPr>
            <a:spLocks noGrp="1"/>
          </p:cNvSpPr>
          <p:nvPr>
            <p:ph type="body" sz="quarter" idx="14"/>
          </p:nvPr>
        </p:nvSpPr>
        <p:spPr/>
        <p:txBody>
          <a:bodyPr/>
          <a:lstStyle/>
          <a:p>
            <a:r>
              <a:rPr lang="en-US"/>
              <a:t>Customer can verify that the database is encrypted in portal or via PowerShell/T-SQL</a:t>
            </a:r>
          </a:p>
        </p:txBody>
      </p:sp>
      <p:sp>
        <p:nvSpPr>
          <p:cNvPr id="3" name="Title 2"/>
          <p:cNvSpPr>
            <a:spLocks noGrp="1"/>
          </p:cNvSpPr>
          <p:nvPr>
            <p:ph type="title"/>
          </p:nvPr>
        </p:nvSpPr>
        <p:spPr/>
        <p:txBody>
          <a:bodyPr/>
          <a:lstStyle/>
          <a:p>
            <a:r>
              <a:rPr lang="en-US"/>
              <a:t>Customer experience</a:t>
            </a:r>
          </a:p>
        </p:txBody>
      </p:sp>
      <p:sp>
        <p:nvSpPr>
          <p:cNvPr id="10" name="Text Placeholder 2">
            <a:extLst>
              <a:ext uri="{FF2B5EF4-FFF2-40B4-BE49-F238E27FC236}">
                <a16:creationId xmlns:a16="http://schemas.microsoft.com/office/drawing/2014/main" id="{4359B698-8F7A-4FA1-8E59-518237A95D56}"/>
              </a:ext>
            </a:extLst>
          </p:cNvPr>
          <p:cNvSpPr txBox="1">
            <a:spLocks/>
          </p:cNvSpPr>
          <p:nvPr/>
        </p:nvSpPr>
        <p:spPr>
          <a:xfrm>
            <a:off x="385940" y="2938613"/>
            <a:ext cx="4776516" cy="1908215"/>
          </a:xfrm>
          <a:prstGeom prst="rect">
            <a:avLst/>
          </a:prstGeom>
          <a:noFill/>
          <a:ln w="12700">
            <a:solidFill>
              <a:schemeClr val="tx2"/>
            </a:solidFill>
          </a:ln>
        </p:spPr>
        <p:txBody>
          <a:bodyPr vert="horz" wrap="square" lIns="146304" tIns="91440" rIns="146304" bIns="91440" rtlCol="0">
            <a:spAutoFit/>
          </a:bodyPr>
          <a:lstStyle>
            <a:defPPr>
              <a:defRPr lang="en-US"/>
            </a:defPPr>
            <a:lvl1pPr marR="0" indent="0" defTabSz="914367" fontAlgn="auto">
              <a:lnSpc>
                <a:spcPct val="100000"/>
              </a:lnSpc>
              <a:spcBef>
                <a:spcPts val="0"/>
              </a:spcBef>
              <a:spcAft>
                <a:spcPts val="0"/>
              </a:spcAft>
              <a:buClrTx/>
              <a:buSzPct val="90000"/>
              <a:buFont typeface="Arial" pitchFamily="34" charset="0"/>
              <a:buNone/>
              <a:tabLst/>
              <a:defRPr sz="1400" spc="0" baseline="0">
                <a:latin typeface="Consolas" panose="020B0609020204030204" pitchFamily="49" charset="0"/>
              </a:defRPr>
            </a:lvl1pPr>
            <a:lvl2pPr marL="572691" marR="0" indent="-236546" defTabSz="914367" fontAlgn="auto">
              <a:lnSpc>
                <a:spcPct val="90000"/>
              </a:lnSpc>
              <a:spcBef>
                <a:spcPct val="20000"/>
              </a:spcBef>
              <a:spcAft>
                <a:spcPts val="0"/>
              </a:spcAft>
              <a:buClrTx/>
              <a:buSzPct val="90000"/>
              <a:buFont typeface="Arial" pitchFamily="34" charset="0"/>
              <a:buChar char="•"/>
              <a:tabLst/>
              <a:defRPr sz="2353" spc="0" baseline="0"/>
            </a:lvl2pPr>
            <a:lvl3pPr marL="784338" marR="0" indent="-224097" defTabSz="914367" fontAlgn="auto">
              <a:lnSpc>
                <a:spcPct val="90000"/>
              </a:lnSpc>
              <a:spcBef>
                <a:spcPct val="20000"/>
              </a:spcBef>
              <a:spcAft>
                <a:spcPts val="0"/>
              </a:spcAft>
              <a:buClrTx/>
              <a:buSzPct val="90000"/>
              <a:buFont typeface="Arial" pitchFamily="34" charset="0"/>
              <a:buChar char="•"/>
              <a:tabLst/>
              <a:defRPr sz="1961" spc="0" baseline="0"/>
            </a:lvl3pPr>
            <a:lvl4pPr marL="1008435" marR="0" indent="-224097" defTabSz="914367" fontAlgn="auto">
              <a:lnSpc>
                <a:spcPct val="90000"/>
              </a:lnSpc>
              <a:spcBef>
                <a:spcPct val="20000"/>
              </a:spcBef>
              <a:spcAft>
                <a:spcPts val="0"/>
              </a:spcAft>
              <a:buClrTx/>
              <a:buSzPct val="90000"/>
              <a:buFont typeface="Arial" pitchFamily="34" charset="0"/>
              <a:buChar char="•"/>
              <a:tabLst/>
              <a:defRPr sz="1765" spc="0" baseline="0"/>
            </a:lvl4pPr>
            <a:lvl5pPr marL="1232531" marR="0" indent="-224097" defTabSz="914367" fontAlgn="auto">
              <a:lnSpc>
                <a:spcPct val="90000"/>
              </a:lnSpc>
              <a:spcBef>
                <a:spcPct val="20000"/>
              </a:spcBef>
              <a:spcAft>
                <a:spcPts val="0"/>
              </a:spcAft>
              <a:buClrTx/>
              <a:buSzPct val="90000"/>
              <a:buFont typeface="Arial" pitchFamily="34" charset="0"/>
              <a:buChar char="•"/>
              <a:tabLst/>
              <a:defRPr sz="1765" spc="0" baseline="0"/>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lvl="0">
              <a:defRPr/>
            </a:pPr>
            <a:r>
              <a:rPr lang="en-US" dirty="0">
                <a:solidFill>
                  <a:srgbClr val="0070C0"/>
                </a:solidFill>
              </a:rPr>
              <a:t>Get-</a:t>
            </a:r>
            <a:r>
              <a:rPr lang="en-US" dirty="0" err="1">
                <a:solidFill>
                  <a:srgbClr val="0070C0"/>
                </a:solidFill>
              </a:rPr>
              <a:t>AzSqlDatabaseTransparentDataEncryption</a:t>
            </a:r>
            <a:r>
              <a:rPr lang="en-US" dirty="0"/>
              <a:t> </a:t>
            </a:r>
          </a:p>
          <a:p>
            <a:pPr lvl="0">
              <a:defRPr/>
            </a:pPr>
            <a:r>
              <a:rPr lang="en-US" dirty="0"/>
              <a:t>[-</a:t>
            </a:r>
            <a:r>
              <a:rPr lang="en-US" dirty="0" err="1"/>
              <a:t>ServerName</a:t>
            </a:r>
            <a:r>
              <a:rPr lang="en-US" dirty="0"/>
              <a:t>] &lt;String&gt; </a:t>
            </a:r>
          </a:p>
          <a:p>
            <a:pPr lvl="0">
              <a:defRPr/>
            </a:pPr>
            <a:r>
              <a:rPr lang="en-US" dirty="0"/>
              <a:t>[-</a:t>
            </a:r>
            <a:r>
              <a:rPr lang="en-US" dirty="0" err="1"/>
              <a:t>DatabaseName</a:t>
            </a:r>
            <a:r>
              <a:rPr lang="en-US" dirty="0"/>
              <a:t>] &lt;String&gt; </a:t>
            </a:r>
          </a:p>
          <a:p>
            <a:pPr lvl="0">
              <a:defRPr/>
            </a:pPr>
            <a:r>
              <a:rPr lang="en-US" dirty="0"/>
              <a:t>[-</a:t>
            </a:r>
            <a:r>
              <a:rPr lang="en-US" dirty="0" err="1"/>
              <a:t>ResourceGroupName</a:t>
            </a:r>
            <a:r>
              <a:rPr lang="en-US" dirty="0"/>
              <a:t>] &lt;String&gt; </a:t>
            </a:r>
          </a:p>
          <a:p>
            <a:pPr lvl="0">
              <a:defRPr/>
            </a:pPr>
            <a:r>
              <a:rPr lang="en-US" dirty="0"/>
              <a:t>[-</a:t>
            </a:r>
            <a:r>
              <a:rPr lang="en-US" dirty="0" err="1"/>
              <a:t>DefaultProfile</a:t>
            </a:r>
            <a:r>
              <a:rPr lang="en-US" dirty="0"/>
              <a:t> &lt;</a:t>
            </a:r>
            <a:r>
              <a:rPr lang="en-US" dirty="0" err="1"/>
              <a:t>IAzureContextContainer</a:t>
            </a:r>
            <a:r>
              <a:rPr lang="en-US" dirty="0"/>
              <a:t>&gt;] </a:t>
            </a:r>
          </a:p>
          <a:p>
            <a:pPr lvl="0">
              <a:defRPr/>
            </a:pPr>
            <a:r>
              <a:rPr lang="en-US" dirty="0"/>
              <a:t>[-</a:t>
            </a:r>
            <a:r>
              <a:rPr lang="en-US" dirty="0" err="1"/>
              <a:t>WhatIf</a:t>
            </a:r>
            <a:r>
              <a:rPr lang="en-US" dirty="0"/>
              <a:t>] </a:t>
            </a:r>
          </a:p>
          <a:p>
            <a:pPr lvl="0">
              <a:defRPr/>
            </a:pPr>
            <a:r>
              <a:rPr lang="en-US" dirty="0"/>
              <a:t>[-Confirm] [&lt;</a:t>
            </a:r>
            <a:r>
              <a:rPr lang="en-US" dirty="0" err="1"/>
              <a:t>CommonParameters</a:t>
            </a:r>
            <a:r>
              <a:rPr lang="en-US" dirty="0"/>
              <a:t>&gt;]</a:t>
            </a:r>
          </a:p>
          <a:p>
            <a:pPr lvl="0">
              <a:defRPr/>
            </a:pP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32B0B917-4C9A-40F3-B682-C35FA270D6F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01504" y="1350923"/>
            <a:ext cx="6290257" cy="3495294"/>
          </a:xfrm>
          <a:prstGeom prst="rect">
            <a:avLst/>
          </a:prstGeom>
        </p:spPr>
      </p:pic>
      <p:sp>
        <p:nvSpPr>
          <p:cNvPr id="2" name="TextBox 1">
            <a:extLst>
              <a:ext uri="{FF2B5EF4-FFF2-40B4-BE49-F238E27FC236}">
                <a16:creationId xmlns:a16="http://schemas.microsoft.com/office/drawing/2014/main" id="{B84BC8D5-7B37-4EC8-8DE5-EF93000DEE0A}"/>
              </a:ext>
            </a:extLst>
          </p:cNvPr>
          <p:cNvSpPr txBox="1"/>
          <p:nvPr/>
        </p:nvSpPr>
        <p:spPr>
          <a:xfrm>
            <a:off x="351821" y="5300174"/>
            <a:ext cx="9578341" cy="1080296"/>
          </a:xfrm>
          <a:prstGeom prst="rect">
            <a:avLst/>
          </a:prstGeom>
          <a:noFill/>
          <a:ln>
            <a:solidFill>
              <a:schemeClr val="accent2"/>
            </a:solidFill>
            <a:prstDash val="dash"/>
          </a:ln>
        </p:spPr>
        <p:txBody>
          <a:bodyPr wrap="square" lIns="182880" tIns="146304" rIns="182880" bIns="146304" rtlCol="0">
            <a:spAutoFit/>
          </a:bodyPr>
          <a:lstStyle/>
          <a:p>
            <a:pPr>
              <a:lnSpc>
                <a:spcPct val="90000"/>
              </a:lnSpc>
              <a:spcAft>
                <a:spcPts val="600"/>
              </a:spcAft>
            </a:pPr>
            <a:r>
              <a:rPr lang="en-US" sz="1000" dirty="0">
                <a:solidFill>
                  <a:srgbClr val="0070C0"/>
                </a:solidFill>
              </a:rPr>
              <a:t>Get-</a:t>
            </a:r>
            <a:r>
              <a:rPr lang="en-US" sz="1000" dirty="0" err="1">
                <a:solidFill>
                  <a:srgbClr val="0070C0"/>
                </a:solidFill>
              </a:rPr>
              <a:t>AzSqlDatabaseTransparentDataEncryption</a:t>
            </a:r>
            <a:r>
              <a:rPr lang="en-US" sz="1000" dirty="0">
                <a:gradFill>
                  <a:gsLst>
                    <a:gs pos="2917">
                      <a:schemeClr val="tx1"/>
                    </a:gs>
                    <a:gs pos="30000">
                      <a:schemeClr val="tx1"/>
                    </a:gs>
                  </a:gsLst>
                  <a:lin ang="5400000" scaled="0"/>
                </a:gradFill>
              </a:rPr>
              <a:t> -</a:t>
            </a:r>
            <a:r>
              <a:rPr lang="en-US" sz="1000" dirty="0" err="1">
                <a:solidFill>
                  <a:srgbClr val="00B0F0"/>
                </a:solidFill>
              </a:rPr>
              <a:t>ServerName</a:t>
            </a:r>
            <a:r>
              <a:rPr lang="en-US" sz="1000" dirty="0">
                <a:solidFill>
                  <a:srgbClr val="00B0F0"/>
                </a:solidFill>
              </a:rPr>
              <a:t> </a:t>
            </a:r>
            <a:r>
              <a:rPr lang="en-US" sz="1000" dirty="0">
                <a:solidFill>
                  <a:srgbClr val="C00000"/>
                </a:solidFill>
              </a:rPr>
              <a:t>"server01"</a:t>
            </a:r>
            <a:r>
              <a:rPr lang="en-US" sz="1000" dirty="0">
                <a:gradFill>
                  <a:gsLst>
                    <a:gs pos="2917">
                      <a:schemeClr val="tx1"/>
                    </a:gs>
                    <a:gs pos="30000">
                      <a:schemeClr val="tx1"/>
                    </a:gs>
                  </a:gsLst>
                  <a:lin ang="5400000" scaled="0"/>
                </a:gradFill>
              </a:rPr>
              <a:t> </a:t>
            </a:r>
            <a:r>
              <a:rPr lang="en-US" sz="1000" dirty="0">
                <a:solidFill>
                  <a:srgbClr val="00B0F0"/>
                </a:solidFill>
              </a:rPr>
              <a:t>-</a:t>
            </a:r>
            <a:r>
              <a:rPr lang="en-US" sz="1000" dirty="0" err="1">
                <a:solidFill>
                  <a:srgbClr val="00B0F0"/>
                </a:solidFill>
              </a:rPr>
              <a:t>ResourceGroupName</a:t>
            </a:r>
            <a:r>
              <a:rPr lang="en-US" sz="1000" dirty="0">
                <a:solidFill>
                  <a:srgbClr val="00B0F0"/>
                </a:solidFill>
              </a:rPr>
              <a:t> </a:t>
            </a:r>
            <a:r>
              <a:rPr lang="en-US" sz="1000" dirty="0">
                <a:solidFill>
                  <a:srgbClr val="C00000"/>
                </a:solidFill>
              </a:rPr>
              <a:t>"resourcegroup01"</a:t>
            </a:r>
            <a:r>
              <a:rPr lang="en-US" sz="1000" dirty="0">
                <a:gradFill>
                  <a:gsLst>
                    <a:gs pos="2917">
                      <a:schemeClr val="tx1"/>
                    </a:gs>
                    <a:gs pos="30000">
                      <a:schemeClr val="tx1"/>
                    </a:gs>
                  </a:gsLst>
                  <a:lin ang="5400000" scaled="0"/>
                </a:gradFill>
              </a:rPr>
              <a:t> </a:t>
            </a:r>
            <a:r>
              <a:rPr lang="en-US" sz="1000" dirty="0">
                <a:solidFill>
                  <a:srgbClr val="00B0F0"/>
                </a:solidFill>
              </a:rPr>
              <a:t>-</a:t>
            </a:r>
            <a:r>
              <a:rPr lang="en-US" sz="1000" dirty="0" err="1">
                <a:solidFill>
                  <a:srgbClr val="00B0F0"/>
                </a:solidFill>
              </a:rPr>
              <a:t>DatabaseName</a:t>
            </a:r>
            <a:r>
              <a:rPr lang="en-US" sz="1000" dirty="0">
                <a:solidFill>
                  <a:srgbClr val="00B0F0"/>
                </a:solidFill>
              </a:rPr>
              <a:t> </a:t>
            </a:r>
            <a:r>
              <a:rPr lang="en-US" sz="1000" dirty="0">
                <a:solidFill>
                  <a:srgbClr val="C00000"/>
                </a:solidFill>
              </a:rPr>
              <a:t>"database01"</a:t>
            </a:r>
          </a:p>
          <a:p>
            <a:pPr>
              <a:lnSpc>
                <a:spcPct val="90000"/>
              </a:lnSpc>
              <a:spcAft>
                <a:spcPts val="600"/>
              </a:spcAft>
            </a:pPr>
            <a:r>
              <a:rPr lang="en-US" sz="1000" dirty="0" err="1">
                <a:gradFill>
                  <a:gsLst>
                    <a:gs pos="2917">
                      <a:schemeClr val="tx1"/>
                    </a:gs>
                    <a:gs pos="30000">
                      <a:schemeClr val="tx1"/>
                    </a:gs>
                  </a:gsLst>
                  <a:lin ang="5400000" scaled="0"/>
                </a:gradFill>
              </a:rPr>
              <a:t>ResourceGroupName</a:t>
            </a:r>
            <a:r>
              <a:rPr lang="en-US" sz="1000" dirty="0">
                <a:gradFill>
                  <a:gsLst>
                    <a:gs pos="2917">
                      <a:schemeClr val="tx1"/>
                    </a:gs>
                    <a:gs pos="30000">
                      <a:schemeClr val="tx1"/>
                    </a:gs>
                  </a:gsLst>
                  <a:lin ang="5400000" scaled="0"/>
                </a:gradFill>
              </a:rPr>
              <a:t>             	</a:t>
            </a:r>
            <a:r>
              <a:rPr lang="en-US" sz="1000" dirty="0" err="1">
                <a:gradFill>
                  <a:gsLst>
                    <a:gs pos="2917">
                      <a:schemeClr val="tx1"/>
                    </a:gs>
                    <a:gs pos="30000">
                      <a:schemeClr val="tx1"/>
                    </a:gs>
                  </a:gsLst>
                  <a:lin ang="5400000" scaled="0"/>
                </a:gradFill>
              </a:rPr>
              <a:t>ServerName</a:t>
            </a:r>
            <a:r>
              <a:rPr lang="en-US" sz="1000" dirty="0">
                <a:gradFill>
                  <a:gsLst>
                    <a:gs pos="2917">
                      <a:schemeClr val="tx1"/>
                    </a:gs>
                    <a:gs pos="30000">
                      <a:schemeClr val="tx1"/>
                    </a:gs>
                  </a:gsLst>
                  <a:lin ang="5400000" scaled="0"/>
                </a:gradFill>
              </a:rPr>
              <a:t>                    </a:t>
            </a:r>
            <a:r>
              <a:rPr lang="en-US" sz="1000" dirty="0" err="1">
                <a:gradFill>
                  <a:gsLst>
                    <a:gs pos="2917">
                      <a:schemeClr val="tx1"/>
                    </a:gs>
                    <a:gs pos="30000">
                      <a:schemeClr val="tx1"/>
                    </a:gs>
                  </a:gsLst>
                  <a:lin ang="5400000" scaled="0"/>
                </a:gradFill>
              </a:rPr>
              <a:t>DatabaseName</a:t>
            </a:r>
            <a:r>
              <a:rPr lang="en-US" sz="1000" dirty="0">
                <a:gradFill>
                  <a:gsLst>
                    <a:gs pos="2917">
                      <a:schemeClr val="tx1"/>
                    </a:gs>
                    <a:gs pos="30000">
                      <a:schemeClr val="tx1"/>
                    </a:gs>
                  </a:gsLst>
                  <a:lin ang="5400000" scaled="0"/>
                </a:gradFill>
              </a:rPr>
              <a:t>                                  State</a:t>
            </a:r>
          </a:p>
          <a:p>
            <a:pPr>
              <a:lnSpc>
                <a:spcPct val="90000"/>
              </a:lnSpc>
              <a:spcAft>
                <a:spcPts val="600"/>
              </a:spcAft>
            </a:pPr>
            <a:r>
              <a:rPr lang="en-US" sz="1000" dirty="0">
                <a:gradFill>
                  <a:gsLst>
                    <a:gs pos="2917">
                      <a:schemeClr val="tx1"/>
                    </a:gs>
                    <a:gs pos="30000">
                      <a:schemeClr val="tx1"/>
                    </a:gs>
                  </a:gsLst>
                  <a:lin ang="5400000" scaled="0"/>
                </a:gradFill>
              </a:rPr>
              <a:t>-----------------             	----------      	              ------------                                         -----</a:t>
            </a:r>
          </a:p>
          <a:p>
            <a:pPr>
              <a:lnSpc>
                <a:spcPct val="90000"/>
              </a:lnSpc>
              <a:spcAft>
                <a:spcPts val="600"/>
              </a:spcAft>
            </a:pPr>
            <a:r>
              <a:rPr lang="en-US" sz="1000" dirty="0">
                <a:gradFill>
                  <a:gsLst>
                    <a:gs pos="2917">
                      <a:schemeClr val="tx1"/>
                    </a:gs>
                    <a:gs pos="30000">
                      <a:schemeClr val="tx1"/>
                    </a:gs>
                  </a:gsLst>
                  <a:lin ang="5400000" scaled="0"/>
                </a:gradFill>
              </a:rPr>
              <a:t>resourcegroup01               	server01                          database01                                        Disabled</a:t>
            </a:r>
          </a:p>
        </p:txBody>
      </p:sp>
    </p:spTree>
    <p:extLst>
      <p:ext uri="{BB962C8B-B14F-4D97-AF65-F5344CB8AC3E}">
        <p14:creationId xmlns:p14="http://schemas.microsoft.com/office/powerpoint/2010/main" val="133772049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p:txBody>
          <a:bodyPr/>
          <a:lstStyle/>
          <a:p>
            <a:r>
              <a:rPr lang="en-US"/>
              <a:t>Existing application queries will not be affected </a:t>
            </a:r>
          </a:p>
          <a:p>
            <a:r>
              <a:rPr lang="en-US"/>
              <a:t>Sensitive data masked in the result set of a query</a:t>
            </a:r>
          </a:p>
          <a:p>
            <a:r>
              <a:rPr lang="en-US"/>
              <a:t>Option to restrict masking policy is available to exclude specific developers</a:t>
            </a:r>
          </a:p>
          <a:p>
            <a:r>
              <a:rPr lang="en-US"/>
              <a:t>Complementary to other security features that protect sensitive data </a:t>
            </a:r>
          </a:p>
          <a:p>
            <a:r>
              <a:rPr lang="en-US"/>
              <a:t>Limit access by setting firewall rules and user roles with minimal permissions</a:t>
            </a:r>
          </a:p>
          <a:p>
            <a:r>
              <a:rPr lang="en-US"/>
              <a:t>Encrypt sensitive data at rest</a:t>
            </a:r>
          </a:p>
          <a:p>
            <a:r>
              <a:rPr lang="en-US"/>
              <a:t>Use auditing for tracking discrepancies and anomalous activities</a:t>
            </a:r>
          </a:p>
        </p:txBody>
      </p:sp>
      <p:sp>
        <p:nvSpPr>
          <p:cNvPr id="3" name="Title 2">
            <a:extLst>
              <a:ext uri="{FF2B5EF4-FFF2-40B4-BE49-F238E27FC236}">
                <a16:creationId xmlns:a16="http://schemas.microsoft.com/office/drawing/2014/main" id="{8CE2CB9A-BAE3-4CB7-A587-FB9854BE3901}"/>
              </a:ext>
            </a:extLst>
          </p:cNvPr>
          <p:cNvSpPr>
            <a:spLocks noGrp="1"/>
          </p:cNvSpPr>
          <p:nvPr>
            <p:ph type="title"/>
          </p:nvPr>
        </p:nvSpPr>
        <p:spPr/>
        <p:txBody>
          <a:bodyPr/>
          <a:lstStyle/>
          <a:p>
            <a:r>
              <a:rPr lang="en-US"/>
              <a:t>Minimal impact on applications</a:t>
            </a:r>
          </a:p>
        </p:txBody>
      </p:sp>
      <p:pic>
        <p:nvPicPr>
          <p:cNvPr id="2" name="Picture 1"/>
          <p:cNvPicPr>
            <a:picLocks noChangeAspect="1"/>
          </p:cNvPicPr>
          <p:nvPr/>
        </p:nvPicPr>
        <p:blipFill>
          <a:blip r:embed="rId3"/>
          <a:stretch>
            <a:fillRect/>
          </a:stretch>
        </p:blipFill>
        <p:spPr>
          <a:xfrm>
            <a:off x="6749143" y="1633677"/>
            <a:ext cx="5173616" cy="4249757"/>
          </a:xfrm>
          <a:prstGeom prst="rect">
            <a:avLst/>
          </a:prstGeom>
        </p:spPr>
      </p:pic>
    </p:spTree>
    <p:extLst>
      <p:ext uri="{BB962C8B-B14F-4D97-AF65-F5344CB8AC3E}">
        <p14:creationId xmlns:p14="http://schemas.microsoft.com/office/powerpoint/2010/main" val="20850663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Enterprise-grade security that is easy to use</a:t>
            </a:r>
          </a:p>
        </p:txBody>
      </p:sp>
      <p:sp>
        <p:nvSpPr>
          <p:cNvPr id="32" name="TextBox 31">
            <a:extLst>
              <a:ext uri="{FF2B5EF4-FFF2-40B4-BE49-F238E27FC236}">
                <a16:creationId xmlns:a16="http://schemas.microsoft.com/office/drawing/2014/main" id="{70F9F150-8425-44DA-A045-5C7F07054663}"/>
              </a:ext>
            </a:extLst>
          </p:cNvPr>
          <p:cNvSpPr txBox="1"/>
          <p:nvPr/>
        </p:nvSpPr>
        <p:spPr>
          <a:xfrm>
            <a:off x="7378610" y="1696540"/>
            <a:ext cx="4905114" cy="491367"/>
          </a:xfrm>
          <a:prstGeom prst="rect">
            <a:avLst/>
          </a:prstGeom>
          <a:noFill/>
        </p:spPr>
        <p:txBody>
          <a:bodyPr wrap="square" lIns="45682" tIns="63954" rIns="91362" bIns="149090" rtlCol="0">
            <a:noAutofit/>
          </a:bodyPr>
          <a:lstStyle/>
          <a:p>
            <a:pPr marL="91335" marR="0" lvl="0" indent="0" algn="ctr" defTabSz="930882" rtl="0" eaLnBrk="1" fontAlgn="auto" latinLnBrk="0" hangingPunct="1">
              <a:lnSpc>
                <a:spcPct val="100000"/>
              </a:lnSpc>
              <a:spcBef>
                <a:spcPts val="300"/>
              </a:spcBef>
              <a:spcAft>
                <a:spcPts val="0"/>
              </a:spcAft>
              <a:buClrTx/>
              <a:buSzTx/>
              <a:buFontTx/>
              <a:buNone/>
              <a:tabLst/>
              <a:defRPr/>
            </a:pPr>
            <a:r>
              <a:rPr kumimoji="0" lang="en-US" sz="1800" b="0" i="0" u="none" strike="noStrike" kern="0" cap="none" spc="0" normalizeH="0" baseline="0" noProof="0">
                <a:ln>
                  <a:solidFill>
                    <a:srgbClr val="FFFFFF">
                      <a:alpha val="0"/>
                    </a:srgbClr>
                  </a:solidFill>
                </a:ln>
                <a:solidFill>
                  <a:srgbClr val="0078D3"/>
                </a:solidFill>
                <a:effectLst/>
                <a:uLnTx/>
                <a:uFillTx/>
                <a:latin typeface="Segoe UI Semibold" panose="020B0702040204020203" pitchFamily="34" charset="0"/>
                <a:ea typeface="Segoe UI Black" panose="020B0A02040204020203" pitchFamily="34" charset="0"/>
                <a:cs typeface="Segoe UI Semibold" panose="020B0702040204020203" pitchFamily="34" charset="0"/>
              </a:rPr>
              <a:t>Trusted: most secure over last 7 years</a:t>
            </a:r>
            <a:endParaRPr kumimoji="0" lang="en-US" sz="1600" b="0" i="0" u="none" strike="noStrike" kern="0" cap="none" spc="0" normalizeH="0" baseline="0" noProof="0">
              <a:ln>
                <a:solidFill>
                  <a:srgbClr val="FFFFFF">
                    <a:alpha val="0"/>
                  </a:srgbClr>
                </a:solidFill>
              </a:ln>
              <a:solidFill>
                <a:srgbClr val="0078D3"/>
              </a:solidFill>
              <a:effectLst/>
              <a:uLnTx/>
              <a:uFillTx/>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 name="Oval 2"/>
          <p:cNvSpPr/>
          <p:nvPr/>
        </p:nvSpPr>
        <p:spPr bwMode="auto">
          <a:xfrm>
            <a:off x="46138" y="4348243"/>
            <a:ext cx="2493465" cy="2493465"/>
          </a:xfrm>
          <a:prstGeom prst="ellipse">
            <a:avLst/>
          </a:prstGeom>
          <a:noFill/>
          <a:ln w="1524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Oval 34"/>
          <p:cNvSpPr/>
          <p:nvPr/>
        </p:nvSpPr>
        <p:spPr bwMode="auto">
          <a:xfrm>
            <a:off x="-184739" y="4118855"/>
            <a:ext cx="2947579" cy="2947579"/>
          </a:xfrm>
          <a:prstGeom prst="ellipse">
            <a:avLst/>
          </a:prstGeom>
          <a:noFill/>
          <a:ln w="1524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Oval 37"/>
          <p:cNvSpPr/>
          <p:nvPr/>
        </p:nvSpPr>
        <p:spPr bwMode="auto">
          <a:xfrm>
            <a:off x="-404818" y="3898777"/>
            <a:ext cx="3387733" cy="3387733"/>
          </a:xfrm>
          <a:prstGeom prst="ellipse">
            <a:avLst/>
          </a:prstGeom>
          <a:noFill/>
          <a:ln w="152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Oval 38"/>
          <p:cNvSpPr/>
          <p:nvPr/>
        </p:nvSpPr>
        <p:spPr bwMode="auto">
          <a:xfrm>
            <a:off x="-632738" y="3670856"/>
            <a:ext cx="3843573" cy="3843573"/>
          </a:xfrm>
          <a:prstGeom prst="ellipse">
            <a:avLst/>
          </a:prstGeom>
          <a:noFill/>
          <a:ln w="1524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Oval 39"/>
          <p:cNvSpPr/>
          <p:nvPr/>
        </p:nvSpPr>
        <p:spPr bwMode="auto">
          <a:xfrm>
            <a:off x="-782121" y="3529976"/>
            <a:ext cx="4112001" cy="4112001"/>
          </a:xfrm>
          <a:prstGeom prst="ellipse">
            <a:avLst/>
          </a:prstGeom>
          <a:noFill/>
          <a:ln w="1524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Oval 41"/>
          <p:cNvSpPr/>
          <p:nvPr/>
        </p:nvSpPr>
        <p:spPr bwMode="auto">
          <a:xfrm>
            <a:off x="-1243486" y="3061225"/>
            <a:ext cx="5034514" cy="5034514"/>
          </a:xfrm>
          <a:prstGeom prst="ellipse">
            <a:avLst/>
          </a:prstGeom>
          <a:noFill/>
          <a:ln w="15240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6" name="Picture 45">
            <a:extLst>
              <a:ext uri="{FF2B5EF4-FFF2-40B4-BE49-F238E27FC236}">
                <a16:creationId xmlns:a16="http://schemas.microsoft.com/office/drawing/2014/main" id="{7A30A9B0-C69E-4407-AA9C-9688402002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5625" y="4914230"/>
            <a:ext cx="977648" cy="1283538"/>
          </a:xfrm>
          <a:prstGeom prst="rect">
            <a:avLst/>
          </a:prstGeom>
        </p:spPr>
      </p:pic>
      <p:sp>
        <p:nvSpPr>
          <p:cNvPr id="48" name="Freeform 47"/>
          <p:cNvSpPr/>
          <p:nvPr/>
        </p:nvSpPr>
        <p:spPr>
          <a:xfrm>
            <a:off x="1302578" y="1960023"/>
            <a:ext cx="2713997" cy="1099879"/>
          </a:xfrm>
          <a:custGeom>
            <a:avLst/>
            <a:gdLst>
              <a:gd name="connsiteX0" fmla="*/ 0 w 262466"/>
              <a:gd name="connsiteY0" fmla="*/ 1041400 h 1041400"/>
              <a:gd name="connsiteX1" fmla="*/ 0 w 262466"/>
              <a:gd name="connsiteY1" fmla="*/ 0 h 1041400"/>
              <a:gd name="connsiteX2" fmla="*/ 262466 w 262466"/>
              <a:gd name="connsiteY2" fmla="*/ 0 h 1041400"/>
            </a:gdLst>
            <a:ahLst/>
            <a:cxnLst>
              <a:cxn ang="0">
                <a:pos x="connsiteX0" y="connsiteY0"/>
              </a:cxn>
              <a:cxn ang="0">
                <a:pos x="connsiteX1" y="connsiteY1"/>
              </a:cxn>
              <a:cxn ang="0">
                <a:pos x="connsiteX2" y="connsiteY2"/>
              </a:cxn>
            </a:cxnLst>
            <a:rect l="l" t="t" r="r" b="b"/>
            <a:pathLst>
              <a:path w="262466" h="1041400">
                <a:moveTo>
                  <a:pt x="0" y="1041400"/>
                </a:moveTo>
                <a:lnTo>
                  <a:pt x="0" y="0"/>
                </a:lnTo>
                <a:lnTo>
                  <a:pt x="262466" y="0"/>
                </a:lnTo>
              </a:path>
            </a:pathLst>
          </a:custGeom>
          <a:noFill/>
          <a:ln w="19050" cap="flat" cmpd="sng" algn="ctr">
            <a:solidFill>
              <a:schemeClr val="accent1">
                <a:lumMod val="75000"/>
              </a:schemeClr>
            </a:solidFill>
            <a:prstDash val="solid"/>
            <a:miter lim="800000"/>
            <a:headEnd type="oval"/>
            <a:tailEnd w="lg" len="sm"/>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
              <a:cs typeface=""/>
            </a:endParaRPr>
          </a:p>
        </p:txBody>
      </p:sp>
      <p:sp>
        <p:nvSpPr>
          <p:cNvPr id="7" name="TextBox 6"/>
          <p:cNvSpPr txBox="1"/>
          <p:nvPr/>
        </p:nvSpPr>
        <p:spPr>
          <a:xfrm>
            <a:off x="4239356" y="1749233"/>
            <a:ext cx="2516935" cy="498527"/>
          </a:xfrm>
          <a:prstGeom prst="rect">
            <a:avLst/>
          </a:prstGeom>
          <a:solidFill>
            <a:srgbClr val="7030A0"/>
          </a:solidFill>
        </p:spPr>
        <p:txBody>
          <a:bodyPr wrap="none" lIns="91427" tIns="91427" r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a:ea typeface="+mn-ea"/>
                <a:cs typeface="+mn-cs"/>
              </a:rPr>
              <a:t>PHYSICAL SECURITY</a:t>
            </a:r>
          </a:p>
        </p:txBody>
      </p:sp>
      <p:sp>
        <p:nvSpPr>
          <p:cNvPr id="49" name="Freeform 48"/>
          <p:cNvSpPr/>
          <p:nvPr/>
        </p:nvSpPr>
        <p:spPr>
          <a:xfrm>
            <a:off x="1683274" y="3026915"/>
            <a:ext cx="2316810" cy="522451"/>
          </a:xfrm>
          <a:custGeom>
            <a:avLst/>
            <a:gdLst>
              <a:gd name="connsiteX0" fmla="*/ 0 w 262466"/>
              <a:gd name="connsiteY0" fmla="*/ 1041400 h 1041400"/>
              <a:gd name="connsiteX1" fmla="*/ 0 w 262466"/>
              <a:gd name="connsiteY1" fmla="*/ 0 h 1041400"/>
              <a:gd name="connsiteX2" fmla="*/ 262466 w 262466"/>
              <a:gd name="connsiteY2" fmla="*/ 0 h 1041400"/>
            </a:gdLst>
            <a:ahLst/>
            <a:cxnLst>
              <a:cxn ang="0">
                <a:pos x="connsiteX0" y="connsiteY0"/>
              </a:cxn>
              <a:cxn ang="0">
                <a:pos x="connsiteX1" y="connsiteY1"/>
              </a:cxn>
              <a:cxn ang="0">
                <a:pos x="connsiteX2" y="connsiteY2"/>
              </a:cxn>
            </a:cxnLst>
            <a:rect l="l" t="t" r="r" b="b"/>
            <a:pathLst>
              <a:path w="262466" h="1041400">
                <a:moveTo>
                  <a:pt x="0" y="1041400"/>
                </a:moveTo>
                <a:lnTo>
                  <a:pt x="0" y="0"/>
                </a:lnTo>
                <a:lnTo>
                  <a:pt x="262466" y="0"/>
                </a:lnTo>
              </a:path>
            </a:pathLst>
          </a:custGeom>
          <a:noFill/>
          <a:ln w="19050" cap="flat" cmpd="sng" algn="ctr">
            <a:solidFill>
              <a:schemeClr val="accent1">
                <a:lumMod val="75000"/>
              </a:schemeClr>
            </a:solidFill>
            <a:prstDash val="solid"/>
            <a:miter lim="800000"/>
            <a:headEnd type="oval"/>
            <a:tailEnd w="lg" len="sm"/>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
              <a:cs typeface=""/>
            </a:endParaRPr>
          </a:p>
        </p:txBody>
      </p:sp>
      <p:sp>
        <p:nvSpPr>
          <p:cNvPr id="50" name="TextBox 49"/>
          <p:cNvSpPr txBox="1"/>
          <p:nvPr/>
        </p:nvSpPr>
        <p:spPr>
          <a:xfrm>
            <a:off x="4231067" y="2768711"/>
            <a:ext cx="2604446" cy="498527"/>
          </a:xfrm>
          <a:prstGeom prst="rect">
            <a:avLst/>
          </a:prstGeom>
          <a:solidFill>
            <a:srgbClr val="002060"/>
          </a:solidFill>
        </p:spPr>
        <p:txBody>
          <a:bodyPr wrap="none" lIns="91427" tIns="91427" r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a:ea typeface="+mn-ea"/>
                <a:cs typeface="+mn-cs"/>
              </a:rPr>
              <a:t>NETWORK SECURITY</a:t>
            </a:r>
          </a:p>
        </p:txBody>
      </p:sp>
      <p:sp>
        <p:nvSpPr>
          <p:cNvPr id="51" name="TextBox 50"/>
          <p:cNvSpPr txBox="1"/>
          <p:nvPr/>
        </p:nvSpPr>
        <p:spPr>
          <a:xfrm>
            <a:off x="4231066" y="3263390"/>
            <a:ext cx="2556171" cy="498527"/>
          </a:xfrm>
          <a:prstGeom prst="rect">
            <a:avLst/>
          </a:prstGeom>
          <a:solidFill>
            <a:srgbClr val="0070C0"/>
          </a:solidFill>
        </p:spPr>
        <p:txBody>
          <a:bodyPr wrap="square" lIns="91427" tIns="91427" r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a:ea typeface="+mn-ea"/>
                <a:cs typeface="+mn-cs"/>
              </a:rPr>
              <a:t>CLUSTER SECURITY</a:t>
            </a:r>
          </a:p>
        </p:txBody>
      </p:sp>
      <p:sp>
        <p:nvSpPr>
          <p:cNvPr id="52" name="TextBox 51"/>
          <p:cNvSpPr txBox="1"/>
          <p:nvPr/>
        </p:nvSpPr>
        <p:spPr>
          <a:xfrm>
            <a:off x="4231066" y="3843102"/>
            <a:ext cx="2929041" cy="498527"/>
          </a:xfrm>
          <a:prstGeom prst="rect">
            <a:avLst/>
          </a:prstGeom>
          <a:solidFill>
            <a:srgbClr val="00B0F0"/>
          </a:solidFill>
        </p:spPr>
        <p:txBody>
          <a:bodyPr wrap="none" lIns="91427" tIns="91427" r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a:ea typeface="+mn-ea"/>
                <a:cs typeface="+mn-cs"/>
              </a:rPr>
              <a:t>ACCESS MANAGEMENT</a:t>
            </a:r>
          </a:p>
        </p:txBody>
      </p:sp>
      <p:sp>
        <p:nvSpPr>
          <p:cNvPr id="53" name="TextBox 52"/>
          <p:cNvSpPr txBox="1"/>
          <p:nvPr/>
        </p:nvSpPr>
        <p:spPr>
          <a:xfrm>
            <a:off x="4233570" y="4427897"/>
            <a:ext cx="2677212" cy="498527"/>
          </a:xfrm>
          <a:prstGeom prst="rect">
            <a:avLst/>
          </a:prstGeom>
          <a:solidFill>
            <a:srgbClr val="00B050"/>
          </a:solidFill>
        </p:spPr>
        <p:txBody>
          <a:bodyPr wrap="none" lIns="91427" tIns="91427" r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a:ea typeface="+mn-ea"/>
                <a:cs typeface="+mn-cs"/>
              </a:rPr>
              <a:t>THREAT PROTECTION</a:t>
            </a:r>
          </a:p>
        </p:txBody>
      </p:sp>
      <p:sp>
        <p:nvSpPr>
          <p:cNvPr id="55" name="TextBox 54"/>
          <p:cNvSpPr txBox="1"/>
          <p:nvPr/>
        </p:nvSpPr>
        <p:spPr>
          <a:xfrm>
            <a:off x="4239356" y="6040916"/>
            <a:ext cx="2200995" cy="498527"/>
          </a:xfrm>
          <a:prstGeom prst="rect">
            <a:avLst/>
          </a:prstGeom>
          <a:solidFill>
            <a:srgbClr val="C00000"/>
          </a:solidFill>
        </p:spPr>
        <p:txBody>
          <a:bodyPr wrap="none" lIns="91427" tIns="91427" r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a:ea typeface="+mn-ea"/>
                <a:cs typeface="+mn-cs"/>
              </a:rPr>
              <a:t>CUSTOMER DATA</a:t>
            </a:r>
          </a:p>
        </p:txBody>
      </p:sp>
      <p:sp>
        <p:nvSpPr>
          <p:cNvPr id="56" name="Freeform 55"/>
          <p:cNvSpPr/>
          <p:nvPr/>
        </p:nvSpPr>
        <p:spPr>
          <a:xfrm>
            <a:off x="2118676" y="3522481"/>
            <a:ext cx="1897900" cy="330197"/>
          </a:xfrm>
          <a:custGeom>
            <a:avLst/>
            <a:gdLst>
              <a:gd name="connsiteX0" fmla="*/ 0 w 262466"/>
              <a:gd name="connsiteY0" fmla="*/ 1041400 h 1041400"/>
              <a:gd name="connsiteX1" fmla="*/ 0 w 262466"/>
              <a:gd name="connsiteY1" fmla="*/ 0 h 1041400"/>
              <a:gd name="connsiteX2" fmla="*/ 262466 w 262466"/>
              <a:gd name="connsiteY2" fmla="*/ 0 h 1041400"/>
            </a:gdLst>
            <a:ahLst/>
            <a:cxnLst>
              <a:cxn ang="0">
                <a:pos x="connsiteX0" y="connsiteY0"/>
              </a:cxn>
              <a:cxn ang="0">
                <a:pos x="connsiteX1" y="connsiteY1"/>
              </a:cxn>
              <a:cxn ang="0">
                <a:pos x="connsiteX2" y="connsiteY2"/>
              </a:cxn>
            </a:cxnLst>
            <a:rect l="l" t="t" r="r" b="b"/>
            <a:pathLst>
              <a:path w="262466" h="1041400">
                <a:moveTo>
                  <a:pt x="0" y="1041400"/>
                </a:moveTo>
                <a:lnTo>
                  <a:pt x="0" y="0"/>
                </a:lnTo>
                <a:lnTo>
                  <a:pt x="262466" y="0"/>
                </a:lnTo>
              </a:path>
            </a:pathLst>
          </a:custGeom>
          <a:noFill/>
          <a:ln w="19050" cap="flat" cmpd="sng" algn="ctr">
            <a:solidFill>
              <a:schemeClr val="accent1">
                <a:lumMod val="75000"/>
              </a:schemeClr>
            </a:solidFill>
            <a:prstDash val="solid"/>
            <a:miter lim="800000"/>
            <a:headEnd type="oval"/>
            <a:tailEnd w="lg" len="sm"/>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
              <a:cs typeface=""/>
            </a:endParaRPr>
          </a:p>
        </p:txBody>
      </p:sp>
      <p:sp>
        <p:nvSpPr>
          <p:cNvPr id="57" name="Freeform 56"/>
          <p:cNvSpPr/>
          <p:nvPr/>
        </p:nvSpPr>
        <p:spPr>
          <a:xfrm>
            <a:off x="2430947" y="4103702"/>
            <a:ext cx="1569137" cy="235821"/>
          </a:xfrm>
          <a:custGeom>
            <a:avLst/>
            <a:gdLst>
              <a:gd name="connsiteX0" fmla="*/ 0 w 262466"/>
              <a:gd name="connsiteY0" fmla="*/ 1041400 h 1041400"/>
              <a:gd name="connsiteX1" fmla="*/ 0 w 262466"/>
              <a:gd name="connsiteY1" fmla="*/ 0 h 1041400"/>
              <a:gd name="connsiteX2" fmla="*/ 262466 w 262466"/>
              <a:gd name="connsiteY2" fmla="*/ 0 h 1041400"/>
            </a:gdLst>
            <a:ahLst/>
            <a:cxnLst>
              <a:cxn ang="0">
                <a:pos x="connsiteX0" y="connsiteY0"/>
              </a:cxn>
              <a:cxn ang="0">
                <a:pos x="connsiteX1" y="connsiteY1"/>
              </a:cxn>
              <a:cxn ang="0">
                <a:pos x="connsiteX2" y="connsiteY2"/>
              </a:cxn>
            </a:cxnLst>
            <a:rect l="l" t="t" r="r" b="b"/>
            <a:pathLst>
              <a:path w="262466" h="1041400">
                <a:moveTo>
                  <a:pt x="0" y="1041400"/>
                </a:moveTo>
                <a:lnTo>
                  <a:pt x="0" y="0"/>
                </a:lnTo>
                <a:lnTo>
                  <a:pt x="262466" y="0"/>
                </a:lnTo>
              </a:path>
            </a:pathLst>
          </a:custGeom>
          <a:noFill/>
          <a:ln w="19050" cap="flat" cmpd="sng" algn="ctr">
            <a:solidFill>
              <a:schemeClr val="accent1">
                <a:lumMod val="75000"/>
              </a:schemeClr>
            </a:solidFill>
            <a:prstDash val="solid"/>
            <a:miter lim="800000"/>
            <a:headEnd type="oval"/>
            <a:tailEnd w="lg" len="sm"/>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
              <a:cs typeface=""/>
            </a:endParaRPr>
          </a:p>
        </p:txBody>
      </p:sp>
      <p:sp>
        <p:nvSpPr>
          <p:cNvPr id="58" name="Freeform 57"/>
          <p:cNvSpPr/>
          <p:nvPr/>
        </p:nvSpPr>
        <p:spPr>
          <a:xfrm rot="10800000" flipH="1">
            <a:off x="1302578" y="5487033"/>
            <a:ext cx="2697505" cy="832224"/>
          </a:xfrm>
          <a:custGeom>
            <a:avLst/>
            <a:gdLst>
              <a:gd name="connsiteX0" fmla="*/ 0 w 262466"/>
              <a:gd name="connsiteY0" fmla="*/ 1041400 h 1041400"/>
              <a:gd name="connsiteX1" fmla="*/ 0 w 262466"/>
              <a:gd name="connsiteY1" fmla="*/ 0 h 1041400"/>
              <a:gd name="connsiteX2" fmla="*/ 262466 w 262466"/>
              <a:gd name="connsiteY2" fmla="*/ 0 h 1041400"/>
            </a:gdLst>
            <a:ahLst/>
            <a:cxnLst>
              <a:cxn ang="0">
                <a:pos x="connsiteX0" y="connsiteY0"/>
              </a:cxn>
              <a:cxn ang="0">
                <a:pos x="connsiteX1" y="connsiteY1"/>
              </a:cxn>
              <a:cxn ang="0">
                <a:pos x="connsiteX2" y="connsiteY2"/>
              </a:cxn>
            </a:cxnLst>
            <a:rect l="l" t="t" r="r" b="b"/>
            <a:pathLst>
              <a:path w="262466" h="1041400">
                <a:moveTo>
                  <a:pt x="0" y="1041400"/>
                </a:moveTo>
                <a:lnTo>
                  <a:pt x="0" y="0"/>
                </a:lnTo>
                <a:lnTo>
                  <a:pt x="262466" y="0"/>
                </a:lnTo>
              </a:path>
            </a:pathLst>
          </a:custGeom>
          <a:noFill/>
          <a:ln w="19050" cap="flat" cmpd="sng" algn="ctr">
            <a:solidFill>
              <a:srgbClr val="C00000"/>
            </a:solidFill>
            <a:prstDash val="solid"/>
            <a:miter lim="800000"/>
            <a:headEnd type="oval"/>
            <a:tailEnd w="lg" len="sm"/>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
              <a:cs typeface=""/>
            </a:endParaRPr>
          </a:p>
        </p:txBody>
      </p:sp>
      <p:sp>
        <p:nvSpPr>
          <p:cNvPr id="59" name="Freeform 58"/>
          <p:cNvSpPr/>
          <p:nvPr/>
        </p:nvSpPr>
        <p:spPr>
          <a:xfrm>
            <a:off x="2754093" y="4657992"/>
            <a:ext cx="1262481" cy="746484"/>
          </a:xfrm>
          <a:custGeom>
            <a:avLst/>
            <a:gdLst>
              <a:gd name="connsiteX0" fmla="*/ 0 w 262466"/>
              <a:gd name="connsiteY0" fmla="*/ 1041400 h 1041400"/>
              <a:gd name="connsiteX1" fmla="*/ 0 w 262466"/>
              <a:gd name="connsiteY1" fmla="*/ 0 h 1041400"/>
              <a:gd name="connsiteX2" fmla="*/ 262466 w 262466"/>
              <a:gd name="connsiteY2" fmla="*/ 0 h 1041400"/>
            </a:gdLst>
            <a:ahLst/>
            <a:cxnLst>
              <a:cxn ang="0">
                <a:pos x="connsiteX0" y="connsiteY0"/>
              </a:cxn>
              <a:cxn ang="0">
                <a:pos x="connsiteX1" y="connsiteY1"/>
              </a:cxn>
              <a:cxn ang="0">
                <a:pos x="connsiteX2" y="connsiteY2"/>
              </a:cxn>
            </a:cxnLst>
            <a:rect l="l" t="t" r="r" b="b"/>
            <a:pathLst>
              <a:path w="262466" h="1041400">
                <a:moveTo>
                  <a:pt x="0" y="1041400"/>
                </a:moveTo>
                <a:lnTo>
                  <a:pt x="0" y="0"/>
                </a:lnTo>
                <a:lnTo>
                  <a:pt x="262466" y="0"/>
                </a:lnTo>
              </a:path>
            </a:pathLst>
          </a:custGeom>
          <a:noFill/>
          <a:ln w="19050" cap="flat" cmpd="sng" algn="ctr">
            <a:solidFill>
              <a:schemeClr val="accent1">
                <a:lumMod val="75000"/>
              </a:schemeClr>
            </a:solidFill>
            <a:prstDash val="solid"/>
            <a:miter lim="800000"/>
            <a:headEnd type="oval"/>
            <a:tailEnd w="lg" len="sm"/>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
              <a:cs typeface=""/>
            </a:endParaRPr>
          </a:p>
        </p:txBody>
      </p:sp>
      <p:sp>
        <p:nvSpPr>
          <p:cNvPr id="60" name="Freeform 59"/>
          <p:cNvSpPr/>
          <p:nvPr/>
        </p:nvSpPr>
        <p:spPr>
          <a:xfrm>
            <a:off x="2539603" y="5266787"/>
            <a:ext cx="1461668" cy="259177"/>
          </a:xfrm>
          <a:custGeom>
            <a:avLst/>
            <a:gdLst>
              <a:gd name="connsiteX0" fmla="*/ 0 w 262466"/>
              <a:gd name="connsiteY0" fmla="*/ 1041400 h 1041400"/>
              <a:gd name="connsiteX1" fmla="*/ 0 w 262466"/>
              <a:gd name="connsiteY1" fmla="*/ 0 h 1041400"/>
              <a:gd name="connsiteX2" fmla="*/ 262466 w 262466"/>
              <a:gd name="connsiteY2" fmla="*/ 0 h 1041400"/>
            </a:gdLst>
            <a:ahLst/>
            <a:cxnLst>
              <a:cxn ang="0">
                <a:pos x="connsiteX0" y="connsiteY0"/>
              </a:cxn>
              <a:cxn ang="0">
                <a:pos x="connsiteX1" y="connsiteY1"/>
              </a:cxn>
              <a:cxn ang="0">
                <a:pos x="connsiteX2" y="connsiteY2"/>
              </a:cxn>
            </a:cxnLst>
            <a:rect l="l" t="t" r="r" b="b"/>
            <a:pathLst>
              <a:path w="262466" h="1041400">
                <a:moveTo>
                  <a:pt x="0" y="1041400"/>
                </a:moveTo>
                <a:lnTo>
                  <a:pt x="0" y="0"/>
                </a:lnTo>
                <a:lnTo>
                  <a:pt x="262466" y="0"/>
                </a:lnTo>
              </a:path>
            </a:pathLst>
          </a:custGeom>
          <a:noFill/>
          <a:ln w="19050" cap="flat" cmpd="sng" algn="ctr">
            <a:solidFill>
              <a:schemeClr val="accent1">
                <a:lumMod val="75000"/>
              </a:schemeClr>
            </a:solidFill>
            <a:prstDash val="solid"/>
            <a:miter lim="800000"/>
            <a:headEnd type="oval"/>
            <a:tailEnd w="lg" len="sm"/>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
              <a:cs typeface=""/>
            </a:endParaRPr>
          </a:p>
        </p:txBody>
      </p:sp>
      <p:sp>
        <p:nvSpPr>
          <p:cNvPr id="30" name="TextBox 29">
            <a:extLst>
              <a:ext uri="{FF2B5EF4-FFF2-40B4-BE49-F238E27FC236}">
                <a16:creationId xmlns:a16="http://schemas.microsoft.com/office/drawing/2014/main" id="{57F075CC-91E5-406B-A92F-FB93F23D2098}"/>
              </a:ext>
            </a:extLst>
          </p:cNvPr>
          <p:cNvSpPr txBox="1"/>
          <p:nvPr/>
        </p:nvSpPr>
        <p:spPr>
          <a:xfrm>
            <a:off x="4231065" y="5020599"/>
            <a:ext cx="3506169" cy="498527"/>
          </a:xfrm>
          <a:prstGeom prst="rect">
            <a:avLst/>
          </a:prstGeom>
          <a:solidFill>
            <a:srgbClr val="92D050"/>
          </a:solidFill>
        </p:spPr>
        <p:txBody>
          <a:bodyPr wrap="none" lIns="91427" tIns="91427" rIns="91427" bIns="91427"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a:ea typeface="+mn-ea"/>
                <a:cs typeface="+mn-cs"/>
              </a:rPr>
              <a:t>INFORMATION PROTECTION</a:t>
            </a:r>
          </a:p>
        </p:txBody>
      </p:sp>
      <p:graphicFrame>
        <p:nvGraphicFramePr>
          <p:cNvPr id="36" name="Chart 35">
            <a:extLst>
              <a:ext uri="{FF2B5EF4-FFF2-40B4-BE49-F238E27FC236}">
                <a16:creationId xmlns:a16="http://schemas.microsoft.com/office/drawing/2014/main" id="{F9ECCC14-F729-42EE-8B23-2D17C51F8AA9}"/>
              </a:ext>
            </a:extLst>
          </p:cNvPr>
          <p:cNvGraphicFramePr/>
          <p:nvPr/>
        </p:nvGraphicFramePr>
        <p:xfrm>
          <a:off x="7771527" y="2129006"/>
          <a:ext cx="3918419" cy="44348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789701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Graphic spid="36"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administration overview</a:t>
            </a:r>
          </a:p>
        </p:txBody>
      </p:sp>
      <p:graphicFrame>
        <p:nvGraphicFramePr>
          <p:cNvPr id="5" name="Table 4"/>
          <p:cNvGraphicFramePr>
            <a:graphicFrameLocks noGrp="1"/>
          </p:cNvGraphicFramePr>
          <p:nvPr/>
        </p:nvGraphicFramePr>
        <p:xfrm>
          <a:off x="478798" y="1221076"/>
          <a:ext cx="11244629" cy="4885807"/>
        </p:xfrm>
        <a:graphic>
          <a:graphicData uri="http://schemas.openxmlformats.org/drawingml/2006/table">
            <a:tbl>
              <a:tblPr/>
              <a:tblGrid>
                <a:gridCol w="2400473">
                  <a:extLst>
                    <a:ext uri="{9D8B030D-6E8A-4147-A177-3AD203B41FA5}">
                      <a16:colId xmlns:a16="http://schemas.microsoft.com/office/drawing/2014/main" val="20000"/>
                    </a:ext>
                  </a:extLst>
                </a:gridCol>
                <a:gridCol w="4422078">
                  <a:extLst>
                    <a:ext uri="{9D8B030D-6E8A-4147-A177-3AD203B41FA5}">
                      <a16:colId xmlns:a16="http://schemas.microsoft.com/office/drawing/2014/main" val="20001"/>
                    </a:ext>
                  </a:extLst>
                </a:gridCol>
                <a:gridCol w="4422078">
                  <a:extLst>
                    <a:ext uri="{9D8B030D-6E8A-4147-A177-3AD203B41FA5}">
                      <a16:colId xmlns:a16="http://schemas.microsoft.com/office/drawing/2014/main" val="20002"/>
                    </a:ext>
                  </a:extLst>
                </a:gridCol>
              </a:tblGrid>
              <a:tr h="417458">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Point of difference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On-premises SQL Server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solidFill>
                      <a:schemeClr val="tx2"/>
                    </a:solidFill>
                  </a:tcPr>
                </a:tc>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Microsoft Azure SQL Database </a:t>
                      </a:r>
                    </a:p>
                  </a:txBody>
                  <a:tcPr anchor="ctr">
                    <a:lnL w="12700" cap="flat" cmpd="sng" algn="ctr">
                      <a:solidFill>
                        <a:schemeClr val="bg1"/>
                      </a:solidFill>
                      <a:prstDash val="solid"/>
                      <a:round/>
                      <a:headEnd type="none" w="med" len="med"/>
                      <a:tailEnd type="none" w="med" len="med"/>
                    </a:lnL>
                    <a:lnR>
                      <a:noFill/>
                    </a:lnR>
                    <a:lnT>
                      <a:noFill/>
                    </a:lnT>
                    <a:lnB w="12700" cap="flat" cmpd="sng" algn="ctr">
                      <a:no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525688">
                <a:tc>
                  <a:txBody>
                    <a:bodyPr/>
                    <a:lstStyle/>
                    <a:p>
                      <a:r>
                        <a:rPr lang="en-US" sz="1200" kern="1200">
                          <a:solidFill>
                            <a:schemeClr val="tx1"/>
                          </a:solidFill>
                          <a:latin typeface="Segoe UI Semibold" panose="020B0702040204020203" pitchFamily="34" charset="0"/>
                          <a:ea typeface="+mn-ea"/>
                          <a:cs typeface="Segoe UI Semibold" panose="020B0702040204020203" pitchFamily="34" charset="0"/>
                        </a:rPr>
                        <a:t>Where you manage</a:t>
                      </a:r>
                      <a:br>
                        <a:rPr lang="en-US" sz="1200" kern="1200">
                          <a:solidFill>
                            <a:schemeClr val="tx1"/>
                          </a:solidFill>
                          <a:latin typeface="Segoe UI Semibold" panose="020B0702040204020203" pitchFamily="34" charset="0"/>
                          <a:ea typeface="+mn-ea"/>
                          <a:cs typeface="Segoe UI Semibold" panose="020B0702040204020203" pitchFamily="34" charset="0"/>
                        </a:rPr>
                      </a:br>
                      <a:r>
                        <a:rPr lang="en-US" sz="1200" kern="1200">
                          <a:solidFill>
                            <a:schemeClr val="tx1"/>
                          </a:solidFill>
                          <a:latin typeface="Segoe UI Semibold" panose="020B0702040204020203" pitchFamily="34" charset="0"/>
                          <a:ea typeface="+mn-ea"/>
                          <a:cs typeface="Segoe UI Semibold" panose="020B0702040204020203" pitchFamily="34" charset="0"/>
                        </a:rPr>
                        <a:t>server-level security</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100" b="0"/>
                        <a:t>The Security folder in SQL Server Management Studio's Object Explorer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a:t>The master database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525688">
                <a:tc>
                  <a:txBody>
                    <a:bodyPr/>
                    <a:lstStyle/>
                    <a:p>
                      <a:r>
                        <a:rPr lang="en-US" sz="1200" kern="1200">
                          <a:solidFill>
                            <a:schemeClr val="tx1"/>
                          </a:solidFill>
                          <a:latin typeface="Segoe UI Semibold" panose="020B0702040204020203" pitchFamily="34" charset="0"/>
                          <a:ea typeface="+mn-ea"/>
                          <a:cs typeface="Segoe UI Semibold" panose="020B0702040204020203" pitchFamily="34" charset="0"/>
                        </a:rPr>
                        <a:t>Server-level security role</a:t>
                      </a:r>
                      <a:br>
                        <a:rPr lang="en-US" sz="1200" kern="1200">
                          <a:solidFill>
                            <a:schemeClr val="tx1"/>
                          </a:solidFill>
                          <a:latin typeface="Segoe UI Semibold" panose="020B0702040204020203" pitchFamily="34" charset="0"/>
                          <a:ea typeface="+mn-ea"/>
                          <a:cs typeface="Segoe UI Semibold" panose="020B0702040204020203" pitchFamily="34" charset="0"/>
                        </a:rPr>
                      </a:br>
                      <a:r>
                        <a:rPr lang="en-US" sz="1200" kern="1200">
                          <a:solidFill>
                            <a:schemeClr val="tx1"/>
                          </a:solidFill>
                          <a:latin typeface="Segoe UI Semibold" panose="020B0702040204020203" pitchFamily="34" charset="0"/>
                          <a:ea typeface="+mn-ea"/>
                          <a:cs typeface="Segoe UI Semibold" panose="020B0702040204020203" pitchFamily="34" charset="0"/>
                        </a:rPr>
                        <a:t>for creating logins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100">
                          <a:latin typeface="Consolas" panose="020B0609020204030204" pitchFamily="49" charset="0"/>
                          <a:cs typeface="Consolas" panose="020B0609020204030204" pitchFamily="49" charset="0"/>
                        </a:rPr>
                        <a:t>securityadmin</a:t>
                      </a:r>
                      <a:r>
                        <a:rPr lang="en-US" sz="1100"/>
                        <a:t> fixed server role</a:t>
                      </a:r>
                    </a:p>
                    <a:p>
                      <a:r>
                        <a:rPr lang="en-US" sz="1100"/>
                        <a:t>For more information, see </a:t>
                      </a:r>
                      <a:r>
                        <a:rPr lang="en-US" sz="1100">
                          <a:hlinkClick r:id="rId3"/>
                        </a:rPr>
                        <a:t>Server-Level Roles</a:t>
                      </a:r>
                      <a:endParaRPr lang="en-US" sz="11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a:latin typeface="Consolas" panose="020B0609020204030204" pitchFamily="49" charset="0"/>
                          <a:cs typeface="Consolas" panose="020B0609020204030204" pitchFamily="49" charset="0"/>
                        </a:rPr>
                        <a:t>loginmanager</a:t>
                      </a:r>
                      <a:r>
                        <a:rPr lang="en-US" sz="1100" b="0"/>
                        <a:t> database role in the master database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943147">
                <a:tc>
                  <a:txBody>
                    <a:bodyPr/>
                    <a:lstStyle/>
                    <a:p>
                      <a:r>
                        <a:rPr lang="en-US" sz="1200" kern="1200">
                          <a:solidFill>
                            <a:schemeClr val="tx1"/>
                          </a:solidFill>
                          <a:latin typeface="Segoe UI Semibold" panose="020B0702040204020203" pitchFamily="34" charset="0"/>
                          <a:ea typeface="+mn-ea"/>
                          <a:cs typeface="Segoe UI Semibold" panose="020B0702040204020203" pitchFamily="34" charset="0"/>
                        </a:rPr>
                        <a:t>Commands for</a:t>
                      </a:r>
                      <a:br>
                        <a:rPr lang="en-US" sz="1200" kern="1200">
                          <a:solidFill>
                            <a:schemeClr val="tx1"/>
                          </a:solidFill>
                          <a:latin typeface="Segoe UI Semibold" panose="020B0702040204020203" pitchFamily="34" charset="0"/>
                          <a:ea typeface="+mn-ea"/>
                          <a:cs typeface="Segoe UI Semibold" panose="020B0702040204020203" pitchFamily="34" charset="0"/>
                        </a:rPr>
                      </a:br>
                      <a:r>
                        <a:rPr lang="en-US" sz="1200" kern="1200">
                          <a:solidFill>
                            <a:schemeClr val="tx1"/>
                          </a:solidFill>
                          <a:latin typeface="Segoe UI Semibold" panose="020B0702040204020203" pitchFamily="34" charset="0"/>
                          <a:ea typeface="+mn-ea"/>
                          <a:cs typeface="Segoe UI Semibold" panose="020B0702040204020203" pitchFamily="34" charset="0"/>
                        </a:rPr>
                        <a:t>managing logins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nl-NL" sz="1100">
                          <a:latin typeface="Consolas" panose="020B0609020204030204" pitchFamily="49" charset="0"/>
                          <a:cs typeface="Consolas" panose="020B0609020204030204" pitchFamily="49" charset="0"/>
                        </a:rPr>
                        <a:t>CREATE LOGIN </a:t>
                      </a:r>
                    </a:p>
                    <a:p>
                      <a:r>
                        <a:rPr lang="nl-NL" sz="1100">
                          <a:latin typeface="Consolas" panose="020B0609020204030204" pitchFamily="49" charset="0"/>
                          <a:cs typeface="Consolas" panose="020B0609020204030204" pitchFamily="49" charset="0"/>
                        </a:rPr>
                        <a:t>ALTER LOGIN </a:t>
                      </a:r>
                    </a:p>
                    <a:p>
                      <a:r>
                        <a:rPr lang="nl-NL" sz="1100">
                          <a:latin typeface="Consolas" panose="020B0609020204030204" pitchFamily="49" charset="0"/>
                          <a:cs typeface="Consolas" panose="020B0609020204030204" pitchFamily="49" charset="0"/>
                        </a:rPr>
                        <a:t>DROP LOGIN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a:latin typeface="Consolas" panose="020B0609020204030204" pitchFamily="49" charset="0"/>
                          <a:cs typeface="Consolas" panose="020B0609020204030204" pitchFamily="49" charset="0"/>
                        </a:rPr>
                        <a:t>CREATE LOGIN </a:t>
                      </a:r>
                    </a:p>
                    <a:p>
                      <a:r>
                        <a:rPr lang="en-US" sz="1100" b="0">
                          <a:latin typeface="Consolas" panose="020B0609020204030204" pitchFamily="49" charset="0"/>
                          <a:cs typeface="Consolas" panose="020B0609020204030204" pitchFamily="49" charset="0"/>
                        </a:rPr>
                        <a:t>ALTER LOGIN </a:t>
                      </a:r>
                    </a:p>
                    <a:p>
                      <a:r>
                        <a:rPr lang="en-US" sz="1100" b="0">
                          <a:latin typeface="Consolas" panose="020B0609020204030204" pitchFamily="49" charset="0"/>
                          <a:cs typeface="Consolas" panose="020B0609020204030204" pitchFamily="49" charset="0"/>
                        </a:rPr>
                        <a:t>DROP LOGIN </a:t>
                      </a:r>
                    </a:p>
                    <a:p>
                      <a:r>
                        <a:rPr lang="en-US" sz="1100" b="0"/>
                        <a:t>(There are some parameter limitations and you must be connected to the master database)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432920">
                <a:tc>
                  <a:txBody>
                    <a:bodyPr/>
                    <a:lstStyle/>
                    <a:p>
                      <a:r>
                        <a:rPr lang="en-US" sz="1200" kern="1200">
                          <a:solidFill>
                            <a:schemeClr val="tx1"/>
                          </a:solidFill>
                          <a:latin typeface="Segoe UI Semibold" panose="020B0702040204020203" pitchFamily="34" charset="0"/>
                          <a:ea typeface="+mn-ea"/>
                          <a:cs typeface="Segoe UI Semibold" panose="020B0702040204020203" pitchFamily="34" charset="0"/>
                        </a:rPr>
                        <a:t>View that shows all logins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100">
                          <a:latin typeface="Consolas" panose="020B0609020204030204" pitchFamily="49" charset="0"/>
                          <a:cs typeface="Consolas" panose="020B0609020204030204" pitchFamily="49" charset="0"/>
                        </a:rPr>
                        <a:t>sys.syslogins</a:t>
                      </a:r>
                      <a:r>
                        <a:rPr lang="en-US" sz="1100"/>
                        <a:t> (</a:t>
                      </a:r>
                      <a:r>
                        <a:rPr lang="en-US" sz="1100" err="1">
                          <a:latin typeface="Consolas" panose="020B0609020204030204" pitchFamily="49" charset="0"/>
                          <a:cs typeface="Consolas" panose="020B0609020204030204" pitchFamily="49" charset="0"/>
                        </a:rPr>
                        <a:t>sys.sql_logins</a:t>
                      </a:r>
                      <a:r>
                        <a:rPr lang="en-US" sz="1100"/>
                        <a:t> for SQL Server authentication logins)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err="1">
                          <a:latin typeface="Consolas" panose="020B0609020204030204" pitchFamily="49" charset="0"/>
                          <a:cs typeface="Consolas" panose="020B0609020204030204" pitchFamily="49" charset="0"/>
                        </a:rPr>
                        <a:t>sys.sql_logins</a:t>
                      </a:r>
                      <a:r>
                        <a:rPr lang="en-US" sz="1100" b="0"/>
                        <a:t> </a:t>
                      </a:r>
                    </a:p>
                    <a:p>
                      <a:r>
                        <a:rPr lang="en-US" sz="1100" b="0"/>
                        <a:t>(You must be connected to the master database)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4"/>
                  </a:ext>
                </a:extLst>
              </a:tr>
              <a:tr h="525688">
                <a:tc>
                  <a:txBody>
                    <a:bodyPr/>
                    <a:lstStyle/>
                    <a:p>
                      <a:r>
                        <a:rPr lang="en-US" sz="1200" kern="1200">
                          <a:solidFill>
                            <a:schemeClr val="tx1"/>
                          </a:solidFill>
                          <a:latin typeface="Segoe UI Semibold" panose="020B0702040204020203" pitchFamily="34" charset="0"/>
                          <a:ea typeface="+mn-ea"/>
                          <a:cs typeface="Segoe UI Semibold" panose="020B0702040204020203" pitchFamily="34" charset="0"/>
                        </a:rPr>
                        <a:t>Server-level role for</a:t>
                      </a:r>
                      <a:br>
                        <a:rPr lang="en-US" sz="1200" kern="1200">
                          <a:solidFill>
                            <a:schemeClr val="tx1"/>
                          </a:solidFill>
                          <a:latin typeface="Segoe UI Semibold" panose="020B0702040204020203" pitchFamily="34" charset="0"/>
                          <a:ea typeface="+mn-ea"/>
                          <a:cs typeface="Segoe UI Semibold" panose="020B0702040204020203" pitchFamily="34" charset="0"/>
                        </a:rPr>
                      </a:br>
                      <a:r>
                        <a:rPr lang="en-US" sz="1200" kern="1200">
                          <a:solidFill>
                            <a:schemeClr val="tx1"/>
                          </a:solidFill>
                          <a:latin typeface="Segoe UI Semibold" panose="020B0702040204020203" pitchFamily="34" charset="0"/>
                          <a:ea typeface="+mn-ea"/>
                          <a:cs typeface="Segoe UI Semibold" panose="020B0702040204020203" pitchFamily="34" charset="0"/>
                        </a:rPr>
                        <a:t>creating databases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100">
                          <a:latin typeface="Consolas" panose="020B0609020204030204" pitchFamily="49" charset="0"/>
                          <a:cs typeface="Consolas" panose="020B0609020204030204" pitchFamily="49" charset="0"/>
                        </a:rPr>
                        <a:t>dbcreator</a:t>
                      </a:r>
                      <a:r>
                        <a:rPr lang="en-US" sz="1100"/>
                        <a:t> fixed database role</a:t>
                      </a:r>
                    </a:p>
                    <a:p>
                      <a:r>
                        <a:rPr lang="en-US" sz="1100"/>
                        <a:t>For more information, see </a:t>
                      </a:r>
                      <a:r>
                        <a:rPr lang="en-US" sz="1100">
                          <a:hlinkClick r:id="rId3"/>
                        </a:rPr>
                        <a:t>Server-Level Roles</a:t>
                      </a:r>
                      <a:endParaRPr lang="en-US" sz="11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a:latin typeface="Consolas" panose="020B0609020204030204" pitchFamily="49" charset="0"/>
                          <a:cs typeface="Consolas" panose="020B0609020204030204" pitchFamily="49" charset="0"/>
                        </a:rPr>
                        <a:t>dbmanager</a:t>
                      </a:r>
                      <a:r>
                        <a:rPr lang="en-US" sz="1100" b="0"/>
                        <a:t> database role in the master database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5"/>
                  </a:ext>
                </a:extLst>
              </a:tr>
              <a:tr h="602995">
                <a:tc>
                  <a:txBody>
                    <a:bodyPr/>
                    <a:lstStyle/>
                    <a:p>
                      <a:r>
                        <a:rPr lang="en-US" sz="1200" kern="1200">
                          <a:solidFill>
                            <a:schemeClr val="tx1"/>
                          </a:solidFill>
                          <a:latin typeface="Segoe UI Semibold" panose="020B0702040204020203" pitchFamily="34" charset="0"/>
                          <a:ea typeface="+mn-ea"/>
                          <a:cs typeface="Segoe UI Semibold" panose="020B0702040204020203" pitchFamily="34" charset="0"/>
                        </a:rPr>
                        <a:t>Command for creating a database</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100">
                          <a:latin typeface="Consolas" panose="020B0609020204030204" pitchFamily="49" charset="0"/>
                          <a:cs typeface="Consolas" panose="020B0609020204030204" pitchFamily="49" charset="0"/>
                        </a:rPr>
                        <a:t>CREATE DATABASE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a:latin typeface="Consolas" panose="020B0609020204030204" pitchFamily="49" charset="0"/>
                          <a:cs typeface="Consolas" panose="020B0609020204030204" pitchFamily="49" charset="0"/>
                        </a:rPr>
                        <a:t>CREATE DATABASE </a:t>
                      </a:r>
                    </a:p>
                    <a:p>
                      <a:r>
                        <a:rPr lang="en-US" sz="1100" b="0"/>
                        <a:t>(There are some parameter limitations and you must be connected to the master database)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6"/>
                  </a:ext>
                </a:extLst>
              </a:tr>
              <a:tr h="602995">
                <a:tc>
                  <a:txBody>
                    <a:bodyPr/>
                    <a:lstStyle/>
                    <a:p>
                      <a:r>
                        <a:rPr lang="en-US" sz="1200" kern="1200">
                          <a:solidFill>
                            <a:schemeClr val="tx1"/>
                          </a:solidFill>
                          <a:latin typeface="Segoe UI Semibold" panose="020B0702040204020203" pitchFamily="34" charset="0"/>
                          <a:ea typeface="+mn-ea"/>
                          <a:cs typeface="Segoe UI Semibold" panose="020B0702040204020203" pitchFamily="34" charset="0"/>
                        </a:rPr>
                        <a:t>Dropping databases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100">
                          <a:latin typeface="Consolas" panose="020B0609020204030204" pitchFamily="49" charset="0"/>
                          <a:cs typeface="Consolas" panose="020B0609020204030204" pitchFamily="49" charset="0"/>
                        </a:rPr>
                        <a:t>DROP DATABASE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a:latin typeface="Consolas" panose="020B0609020204030204" pitchFamily="49" charset="0"/>
                          <a:cs typeface="Consolas" panose="020B0609020204030204" pitchFamily="49" charset="0"/>
                        </a:rPr>
                        <a:t>DROP DATABASE </a:t>
                      </a:r>
                    </a:p>
                    <a:p>
                      <a:r>
                        <a:rPr lang="en-US" sz="1100" b="0"/>
                        <a:t>If a user is in the </a:t>
                      </a:r>
                      <a:r>
                        <a:rPr lang="en-US" sz="1100" b="0" err="1"/>
                        <a:t>dbmanager</a:t>
                      </a:r>
                      <a:r>
                        <a:rPr lang="en-US" sz="1100" b="0"/>
                        <a:t> role, they have permission to </a:t>
                      </a:r>
                      <a:r>
                        <a:rPr lang="en-US" sz="1100" b="0">
                          <a:latin typeface="Consolas" panose="020B0609020204030204" pitchFamily="49" charset="0"/>
                          <a:cs typeface="Consolas" panose="020B0609020204030204" pitchFamily="49" charset="0"/>
                        </a:rPr>
                        <a:t>DROP</a:t>
                      </a:r>
                      <a:r>
                        <a:rPr lang="en-US" sz="1100" b="0"/>
                        <a:t> any database, regardless of which user originally created it.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7"/>
                  </a:ext>
                </a:extLst>
              </a:tr>
              <a:tr h="309228">
                <a:tc>
                  <a:txBody>
                    <a:bodyPr/>
                    <a:lstStyle/>
                    <a:p>
                      <a:r>
                        <a:rPr lang="en-US" sz="1200" kern="1200">
                          <a:solidFill>
                            <a:schemeClr val="tx1"/>
                          </a:solidFill>
                          <a:latin typeface="Segoe UI Semibold" panose="020B0702040204020203" pitchFamily="34" charset="0"/>
                          <a:ea typeface="+mn-ea"/>
                          <a:cs typeface="Segoe UI Semibold" panose="020B0702040204020203" pitchFamily="34" charset="0"/>
                        </a:rPr>
                        <a:t>View that lists all databases</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100">
                          <a:latin typeface="Consolas" panose="020B0609020204030204" pitchFamily="49" charset="0"/>
                          <a:cs typeface="Consolas" panose="020B0609020204030204" pitchFamily="49" charset="0"/>
                        </a:rPr>
                        <a:t>sys.databases </a:t>
                      </a:r>
                      <a:r>
                        <a:rPr lang="en-US" sz="1100"/>
                        <a:t>(view)</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dirty="0" err="1">
                          <a:latin typeface="Consolas" panose="020B0609020204030204" pitchFamily="49" charset="0"/>
                          <a:cs typeface="Consolas" panose="020B0609020204030204" pitchFamily="49" charset="0"/>
                        </a:rPr>
                        <a:t>sys.databases</a:t>
                      </a:r>
                      <a:r>
                        <a:rPr lang="en-US" sz="1100" b="0" dirty="0">
                          <a:latin typeface="Consolas" panose="020B0609020204030204" pitchFamily="49" charset="0"/>
                          <a:cs typeface="Consolas" panose="020B0609020204030204" pitchFamily="49" charset="0"/>
                        </a:rPr>
                        <a:t> </a:t>
                      </a:r>
                      <a:r>
                        <a:rPr lang="en-US" sz="1100" b="0" dirty="0"/>
                        <a:t>(You must be connected to the master database)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4969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a:spLocks noGrp="1"/>
          </p:cNvSpPr>
          <p:nvPr>
            <p:ph type="title"/>
          </p:nvPr>
        </p:nvSpPr>
        <p:spPr/>
        <p:txBody>
          <a:bodyPr/>
          <a:lstStyle/>
          <a:p>
            <a:r>
              <a:rPr lang="en-US"/>
              <a:t>The largest compliance portfolio in the industry</a:t>
            </a:r>
          </a:p>
        </p:txBody>
      </p:sp>
      <p:grpSp>
        <p:nvGrpSpPr>
          <p:cNvPr id="94" name="Group 93">
            <a:extLst>
              <a:ext uri="{FF2B5EF4-FFF2-40B4-BE49-F238E27FC236}">
                <a16:creationId xmlns:a16="http://schemas.microsoft.com/office/drawing/2014/main" id="{669B3C87-8C61-402F-9F58-5EDB7D0C132C}"/>
              </a:ext>
            </a:extLst>
          </p:cNvPr>
          <p:cNvGrpSpPr/>
          <p:nvPr/>
        </p:nvGrpSpPr>
        <p:grpSpPr>
          <a:xfrm>
            <a:off x="1912810" y="3508508"/>
            <a:ext cx="869096" cy="1268917"/>
            <a:chOff x="1918465" y="3508508"/>
            <a:chExt cx="869096" cy="1268917"/>
          </a:xfrm>
        </p:grpSpPr>
        <p:pic>
          <p:nvPicPr>
            <p:cNvPr id="95" name="Picture 28">
              <a:extLst>
                <a:ext uri="{FF2B5EF4-FFF2-40B4-BE49-F238E27FC236}">
                  <a16:creationId xmlns:a16="http://schemas.microsoft.com/office/drawing/2014/main" id="{9CBBF4E9-B95C-404C-A357-67AB592D69F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51019" y="3508508"/>
              <a:ext cx="803988" cy="789774"/>
            </a:xfrm>
            <a:prstGeom prst="rect">
              <a:avLst/>
            </a:prstGeom>
          </p:spPr>
        </p:pic>
        <p:sp>
          <p:nvSpPr>
            <p:cNvPr id="96" name="Rectangle 95">
              <a:extLst>
                <a:ext uri="{FF2B5EF4-FFF2-40B4-BE49-F238E27FC236}">
                  <a16:creationId xmlns:a16="http://schemas.microsoft.com/office/drawing/2014/main" id="{83BC82CF-73EC-4207-BC91-33344AA06783}"/>
                </a:ext>
              </a:extLst>
            </p:cNvPr>
            <p:cNvSpPr/>
            <p:nvPr/>
          </p:nvSpPr>
          <p:spPr>
            <a:xfrm>
              <a:off x="1918465" y="4400399"/>
              <a:ext cx="869096" cy="377026"/>
            </a:xfrm>
            <a:prstGeom prst="rect">
              <a:avLst/>
            </a:prstGeom>
          </p:spPr>
          <p:txBody>
            <a:bodyPr wrap="squar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HIPAA / HITECH</a:t>
              </a:r>
            </a:p>
          </p:txBody>
        </p:sp>
      </p:grpSp>
      <p:grpSp>
        <p:nvGrpSpPr>
          <p:cNvPr id="98" name="Group 97">
            <a:extLst>
              <a:ext uri="{FF2B5EF4-FFF2-40B4-BE49-F238E27FC236}">
                <a16:creationId xmlns:a16="http://schemas.microsoft.com/office/drawing/2014/main" id="{B60C9008-3210-47E6-98ED-12381962D439}"/>
              </a:ext>
            </a:extLst>
          </p:cNvPr>
          <p:cNvGrpSpPr/>
          <p:nvPr/>
        </p:nvGrpSpPr>
        <p:grpSpPr>
          <a:xfrm>
            <a:off x="8515488" y="3565302"/>
            <a:ext cx="670944" cy="1069777"/>
            <a:chOff x="8319170" y="3565302"/>
            <a:chExt cx="670944" cy="1069777"/>
          </a:xfrm>
        </p:grpSpPr>
        <p:pic>
          <p:nvPicPr>
            <p:cNvPr id="99" name="Picture 98" descr="http://1.bp.blogspot.com/-zsub2Ach6i8/T3qyuPps54I/AAAAAAAAAVY/2DAjv_gntto/s1600/irs-logo.jpeg.png">
              <a:extLst>
                <a:ext uri="{FF2B5EF4-FFF2-40B4-BE49-F238E27FC236}">
                  <a16:creationId xmlns:a16="http://schemas.microsoft.com/office/drawing/2014/main" id="{1AF24A0C-C37F-4A3A-9B39-1AA894583E58}"/>
                </a:ext>
              </a:extLst>
            </p:cNvPr>
            <p:cNvPicPr/>
            <p:nvPr/>
          </p:nvPicPr>
          <p:blipFill>
            <a:blip r:embed="rId4" cstate="screen">
              <a:extLst>
                <a:ext uri="{28A0092B-C50C-407E-A947-70E740481C1C}">
                  <a14:useLocalDpi xmlns:a14="http://schemas.microsoft.com/office/drawing/2010/main"/>
                </a:ext>
              </a:extLst>
            </a:blip>
            <a:srcRect/>
            <a:stretch>
              <a:fillRect/>
            </a:stretch>
          </p:blipFill>
          <p:spPr bwMode="auto">
            <a:xfrm>
              <a:off x="8319170" y="3565302"/>
              <a:ext cx="670944" cy="676186"/>
            </a:xfrm>
            <a:prstGeom prst="rect">
              <a:avLst/>
            </a:prstGeom>
            <a:noFill/>
            <a:ln>
              <a:noFill/>
            </a:ln>
          </p:spPr>
        </p:pic>
        <p:sp>
          <p:nvSpPr>
            <p:cNvPr id="100" name="Rectangle 99">
              <a:extLst>
                <a:ext uri="{FF2B5EF4-FFF2-40B4-BE49-F238E27FC236}">
                  <a16:creationId xmlns:a16="http://schemas.microsoft.com/office/drawing/2014/main" id="{6ECDCFBC-FBAB-443C-A1B3-A787424201F8}"/>
                </a:ext>
              </a:extLst>
            </p:cNvPr>
            <p:cNvSpPr/>
            <p:nvPr/>
          </p:nvSpPr>
          <p:spPr>
            <a:xfrm>
              <a:off x="8323439" y="4400399"/>
              <a:ext cx="662407" cy="234680"/>
            </a:xfrm>
            <a:prstGeom prst="rect">
              <a:avLst/>
            </a:prstGeom>
          </p:spPr>
          <p:txBody>
            <a:bodyPr wrap="non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IRS 1075</a:t>
              </a:r>
            </a:p>
          </p:txBody>
        </p:sp>
      </p:grpSp>
      <p:grpSp>
        <p:nvGrpSpPr>
          <p:cNvPr id="101" name="Group 100">
            <a:extLst>
              <a:ext uri="{FF2B5EF4-FFF2-40B4-BE49-F238E27FC236}">
                <a16:creationId xmlns:a16="http://schemas.microsoft.com/office/drawing/2014/main" id="{695F7F47-848C-42ED-AE7E-0AD8E8357AB5}"/>
              </a:ext>
            </a:extLst>
          </p:cNvPr>
          <p:cNvGrpSpPr/>
          <p:nvPr/>
        </p:nvGrpSpPr>
        <p:grpSpPr>
          <a:xfrm>
            <a:off x="10638917" y="3543971"/>
            <a:ext cx="877477" cy="1233454"/>
            <a:chOff x="10191290" y="3543971"/>
            <a:chExt cx="877477" cy="1233454"/>
          </a:xfrm>
        </p:grpSpPr>
        <p:pic>
          <p:nvPicPr>
            <p:cNvPr id="102" name="Picture 6" descr="image007">
              <a:extLst>
                <a:ext uri="{FF2B5EF4-FFF2-40B4-BE49-F238E27FC236}">
                  <a16:creationId xmlns:a16="http://schemas.microsoft.com/office/drawing/2014/main" id="{FD3E6E77-FA64-4BF8-865A-455772FC6CF9}"/>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273392" y="3543971"/>
              <a:ext cx="713272" cy="718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Rectangle 102">
              <a:extLst>
                <a:ext uri="{FF2B5EF4-FFF2-40B4-BE49-F238E27FC236}">
                  <a16:creationId xmlns:a16="http://schemas.microsoft.com/office/drawing/2014/main" id="{42570240-0CA1-40CE-A577-2E299ECB5140}"/>
                </a:ext>
              </a:extLst>
            </p:cNvPr>
            <p:cNvSpPr/>
            <p:nvPr/>
          </p:nvSpPr>
          <p:spPr>
            <a:xfrm>
              <a:off x="10191290" y="4400399"/>
              <a:ext cx="877477" cy="377026"/>
            </a:xfrm>
            <a:prstGeom prst="rect">
              <a:avLst/>
            </a:prstGeom>
          </p:spPr>
          <p:txBody>
            <a:bodyPr wrap="squar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Section 508 VPAT</a:t>
              </a:r>
            </a:p>
          </p:txBody>
        </p:sp>
      </p:grpSp>
      <p:grpSp>
        <p:nvGrpSpPr>
          <p:cNvPr id="104" name="Group 103">
            <a:extLst>
              <a:ext uri="{FF2B5EF4-FFF2-40B4-BE49-F238E27FC236}">
                <a16:creationId xmlns:a16="http://schemas.microsoft.com/office/drawing/2014/main" id="{1554F531-1977-441F-B449-671957AA84B1}"/>
              </a:ext>
            </a:extLst>
          </p:cNvPr>
          <p:cNvGrpSpPr/>
          <p:nvPr/>
        </p:nvGrpSpPr>
        <p:grpSpPr>
          <a:xfrm>
            <a:off x="765078" y="1852258"/>
            <a:ext cx="678180" cy="1048948"/>
            <a:chOff x="822878" y="1852258"/>
            <a:chExt cx="678180" cy="1048948"/>
          </a:xfrm>
        </p:grpSpPr>
        <p:pic>
          <p:nvPicPr>
            <p:cNvPr id="105" name="Picture 104">
              <a:extLst>
                <a:ext uri="{FF2B5EF4-FFF2-40B4-BE49-F238E27FC236}">
                  <a16:creationId xmlns:a16="http://schemas.microsoft.com/office/drawing/2014/main" id="{ECFFF1C9-46A2-4FB8-BEB8-5ACDE304F06F}"/>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2878" y="1852258"/>
              <a:ext cx="678180" cy="684927"/>
            </a:xfrm>
            <a:prstGeom prst="rect">
              <a:avLst/>
            </a:prstGeom>
          </p:spPr>
        </p:pic>
        <p:sp>
          <p:nvSpPr>
            <p:cNvPr id="106" name="Rectangle 105">
              <a:extLst>
                <a:ext uri="{FF2B5EF4-FFF2-40B4-BE49-F238E27FC236}">
                  <a16:creationId xmlns:a16="http://schemas.microsoft.com/office/drawing/2014/main" id="{42036136-3F6C-46BE-8815-4E94116C0340}"/>
                </a:ext>
              </a:extLst>
            </p:cNvPr>
            <p:cNvSpPr/>
            <p:nvPr/>
          </p:nvSpPr>
          <p:spPr>
            <a:xfrm>
              <a:off x="846150" y="2731924"/>
              <a:ext cx="631636" cy="169282"/>
            </a:xfrm>
            <a:prstGeom prst="rect">
              <a:avLst/>
            </a:prstGeom>
          </p:spPr>
          <p:txBody>
            <a:bodyPr wrap="none" lIns="0" tIns="0" rIns="0" bIns="0">
              <a:noAutofit/>
            </a:bodyPr>
            <a:lstStyle/>
            <a:p>
              <a:pPr marL="0" marR="0" lvl="0" indent="0" algn="ctr" defTabSz="585383"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ISO 27001</a:t>
              </a:r>
            </a:p>
          </p:txBody>
        </p:sp>
      </p:grpSp>
      <p:grpSp>
        <p:nvGrpSpPr>
          <p:cNvPr id="107" name="Group 106">
            <a:extLst>
              <a:ext uri="{FF2B5EF4-FFF2-40B4-BE49-F238E27FC236}">
                <a16:creationId xmlns:a16="http://schemas.microsoft.com/office/drawing/2014/main" id="{85A30F39-1805-4216-84F6-7A44B6F19BFA}"/>
              </a:ext>
            </a:extLst>
          </p:cNvPr>
          <p:cNvGrpSpPr/>
          <p:nvPr/>
        </p:nvGrpSpPr>
        <p:grpSpPr>
          <a:xfrm>
            <a:off x="4585397" y="1932157"/>
            <a:ext cx="955328" cy="969049"/>
            <a:chOff x="4371764" y="1932157"/>
            <a:chExt cx="955328" cy="969049"/>
          </a:xfrm>
        </p:grpSpPr>
        <p:pic>
          <p:nvPicPr>
            <p:cNvPr id="108" name="Picture 107">
              <a:extLst>
                <a:ext uri="{FF2B5EF4-FFF2-40B4-BE49-F238E27FC236}">
                  <a16:creationId xmlns:a16="http://schemas.microsoft.com/office/drawing/2014/main" id="{9FF38979-B05C-4A26-B21C-EE7B3E38384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439904" y="1932157"/>
              <a:ext cx="819049" cy="525130"/>
            </a:xfrm>
            <a:prstGeom prst="rect">
              <a:avLst/>
            </a:prstGeom>
          </p:spPr>
        </p:pic>
        <p:sp>
          <p:nvSpPr>
            <p:cNvPr id="109" name="Rectangle 108">
              <a:extLst>
                <a:ext uri="{FF2B5EF4-FFF2-40B4-BE49-F238E27FC236}">
                  <a16:creationId xmlns:a16="http://schemas.microsoft.com/office/drawing/2014/main" id="{6BE6270B-6DA0-4EA6-A324-C44C50970D98}"/>
                </a:ext>
              </a:extLst>
            </p:cNvPr>
            <p:cNvSpPr/>
            <p:nvPr/>
          </p:nvSpPr>
          <p:spPr>
            <a:xfrm>
              <a:off x="4371764" y="2731924"/>
              <a:ext cx="955328" cy="169282"/>
            </a:xfrm>
            <a:prstGeom prst="rect">
              <a:avLst/>
            </a:prstGeom>
          </p:spPr>
          <p:txBody>
            <a:bodyPr wrap="none" lIns="0" tIns="0" rIns="0" bIns="0">
              <a:noAutofit/>
            </a:bodyPr>
            <a:lstStyle/>
            <a:p>
              <a:pPr marL="0" marR="0" lvl="0" indent="0" algn="ctr" defTabSz="585383"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PCI DSS Level 1</a:t>
              </a:r>
            </a:p>
          </p:txBody>
        </p:sp>
      </p:grpSp>
      <p:grpSp>
        <p:nvGrpSpPr>
          <p:cNvPr id="110" name="Group 109">
            <a:extLst>
              <a:ext uri="{FF2B5EF4-FFF2-40B4-BE49-F238E27FC236}">
                <a16:creationId xmlns:a16="http://schemas.microsoft.com/office/drawing/2014/main" id="{07A96315-6EF5-4916-9728-EED6E24B6D9D}"/>
              </a:ext>
            </a:extLst>
          </p:cNvPr>
          <p:cNvGrpSpPr/>
          <p:nvPr/>
        </p:nvGrpSpPr>
        <p:grpSpPr>
          <a:xfrm>
            <a:off x="1936571" y="1852258"/>
            <a:ext cx="831100" cy="1048948"/>
            <a:chOff x="1987714" y="1852258"/>
            <a:chExt cx="831100" cy="1048948"/>
          </a:xfrm>
        </p:grpSpPr>
        <p:pic>
          <p:nvPicPr>
            <p:cNvPr id="111" name="Picture 110">
              <a:extLst>
                <a:ext uri="{FF2B5EF4-FFF2-40B4-BE49-F238E27FC236}">
                  <a16:creationId xmlns:a16="http://schemas.microsoft.com/office/drawing/2014/main" id="{12C06F47-1AD6-4CC0-B425-D4ED1CDE2009}"/>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032089" y="1852258"/>
              <a:ext cx="742351" cy="684927"/>
            </a:xfrm>
            <a:prstGeom prst="rect">
              <a:avLst/>
            </a:prstGeom>
          </p:spPr>
        </p:pic>
        <p:sp>
          <p:nvSpPr>
            <p:cNvPr id="112" name="Rectangle 111">
              <a:extLst>
                <a:ext uri="{FF2B5EF4-FFF2-40B4-BE49-F238E27FC236}">
                  <a16:creationId xmlns:a16="http://schemas.microsoft.com/office/drawing/2014/main" id="{F8D2B94A-3A03-4C45-9D13-B941B6C87243}"/>
                </a:ext>
              </a:extLst>
            </p:cNvPr>
            <p:cNvSpPr/>
            <p:nvPr/>
          </p:nvSpPr>
          <p:spPr>
            <a:xfrm>
              <a:off x="1987714" y="2731924"/>
              <a:ext cx="831100" cy="169282"/>
            </a:xfrm>
            <a:prstGeom prst="rect">
              <a:avLst/>
            </a:prstGeom>
          </p:spPr>
          <p:txBody>
            <a:bodyPr wrap="none" lIns="0" tIns="0" rIns="0" bIns="0">
              <a:noAutofit/>
            </a:bodyPr>
            <a:lstStyle/>
            <a:p>
              <a:pPr marL="0" marR="0" lvl="0" indent="0" algn="ctr" defTabSz="585383"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SOC 1 Type 2</a:t>
              </a:r>
            </a:p>
          </p:txBody>
        </p:sp>
      </p:grpSp>
      <p:grpSp>
        <p:nvGrpSpPr>
          <p:cNvPr id="119" name="Group 118">
            <a:extLst>
              <a:ext uri="{FF2B5EF4-FFF2-40B4-BE49-F238E27FC236}">
                <a16:creationId xmlns:a16="http://schemas.microsoft.com/office/drawing/2014/main" id="{11C5C741-C586-4F4B-AB74-65D9D47019F0}"/>
              </a:ext>
            </a:extLst>
          </p:cNvPr>
          <p:cNvGrpSpPr/>
          <p:nvPr/>
        </p:nvGrpSpPr>
        <p:grpSpPr>
          <a:xfrm>
            <a:off x="3260984" y="1852258"/>
            <a:ext cx="831100" cy="1048948"/>
            <a:chOff x="3203404" y="1852258"/>
            <a:chExt cx="831100" cy="1048948"/>
          </a:xfrm>
        </p:grpSpPr>
        <p:pic>
          <p:nvPicPr>
            <p:cNvPr id="120" name="Picture 119">
              <a:extLst>
                <a:ext uri="{FF2B5EF4-FFF2-40B4-BE49-F238E27FC236}">
                  <a16:creationId xmlns:a16="http://schemas.microsoft.com/office/drawing/2014/main" id="{C3AFB366-6A12-4489-9D90-A09312D58EB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247779" y="1852258"/>
              <a:ext cx="742351" cy="684927"/>
            </a:xfrm>
            <a:prstGeom prst="rect">
              <a:avLst/>
            </a:prstGeom>
          </p:spPr>
        </p:pic>
        <p:sp>
          <p:nvSpPr>
            <p:cNvPr id="121" name="Rectangle 120">
              <a:extLst>
                <a:ext uri="{FF2B5EF4-FFF2-40B4-BE49-F238E27FC236}">
                  <a16:creationId xmlns:a16="http://schemas.microsoft.com/office/drawing/2014/main" id="{56F6ECD4-5224-4721-A2E3-88DF80FAEB07}"/>
                </a:ext>
              </a:extLst>
            </p:cNvPr>
            <p:cNvSpPr/>
            <p:nvPr/>
          </p:nvSpPr>
          <p:spPr>
            <a:xfrm>
              <a:off x="3203404" y="2731924"/>
              <a:ext cx="831100" cy="169282"/>
            </a:xfrm>
            <a:prstGeom prst="rect">
              <a:avLst/>
            </a:prstGeom>
          </p:spPr>
          <p:txBody>
            <a:bodyPr wrap="none" lIns="0" tIns="0" rIns="0" bIns="0">
              <a:noAutofit/>
            </a:bodyPr>
            <a:lstStyle/>
            <a:p>
              <a:pPr marL="0" marR="0" lvl="0" indent="0" algn="ctr" defTabSz="585383"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SOC 2 Type 2</a:t>
              </a:r>
            </a:p>
          </p:txBody>
        </p:sp>
      </p:grpSp>
      <p:grpSp>
        <p:nvGrpSpPr>
          <p:cNvPr id="122" name="Group 121">
            <a:extLst>
              <a:ext uri="{FF2B5EF4-FFF2-40B4-BE49-F238E27FC236}">
                <a16:creationId xmlns:a16="http://schemas.microsoft.com/office/drawing/2014/main" id="{0744D7C7-CE7A-4A04-87C2-D4E81B07E57A}"/>
              </a:ext>
            </a:extLst>
          </p:cNvPr>
          <p:cNvGrpSpPr/>
          <p:nvPr/>
        </p:nvGrpSpPr>
        <p:grpSpPr>
          <a:xfrm>
            <a:off x="7523259" y="1888742"/>
            <a:ext cx="803670" cy="1012464"/>
            <a:chOff x="6919037" y="1888742"/>
            <a:chExt cx="803670" cy="1012464"/>
          </a:xfrm>
        </p:grpSpPr>
        <p:pic>
          <p:nvPicPr>
            <p:cNvPr id="123" name="Picture 14" descr="http://www.theauditpeople.com/sites/default/files/pictures/iso-logo.png">
              <a:extLst>
                <a:ext uri="{FF2B5EF4-FFF2-40B4-BE49-F238E27FC236}">
                  <a16:creationId xmlns:a16="http://schemas.microsoft.com/office/drawing/2014/main" id="{49AEB712-5B4B-4F76-9D6B-07805EDBEDBB}"/>
                </a:ext>
              </a:extLst>
            </p:cNvPr>
            <p:cNvPicPr>
              <a:picLocks noChangeAspect="1" noChangeArrowheads="1"/>
            </p:cNvPicPr>
            <p:nvPr/>
          </p:nvPicPr>
          <p:blipFill>
            <a:blip r:embed="rId9"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919037" y="1888742"/>
              <a:ext cx="803670" cy="611960"/>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72626E17-1D66-4A53-8C11-CABC7DF59E7D}"/>
                </a:ext>
              </a:extLst>
            </p:cNvPr>
            <p:cNvSpPr/>
            <p:nvPr/>
          </p:nvSpPr>
          <p:spPr>
            <a:xfrm>
              <a:off x="7005055" y="2731924"/>
              <a:ext cx="631635" cy="169282"/>
            </a:xfrm>
            <a:prstGeom prst="rect">
              <a:avLst/>
            </a:prstGeom>
          </p:spPr>
          <p:txBody>
            <a:bodyPr wrap="none" lIns="0" tIns="0" rIns="0" bIns="0">
              <a:noAutofit/>
            </a:bodyPr>
            <a:lstStyle/>
            <a:p>
              <a:pPr marL="0" marR="0" lvl="0" indent="0" algn="ctr" defTabSz="585383"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ISO 27018</a:t>
              </a:r>
            </a:p>
          </p:txBody>
        </p:sp>
      </p:grpSp>
      <p:grpSp>
        <p:nvGrpSpPr>
          <p:cNvPr id="125" name="Group 124">
            <a:extLst>
              <a:ext uri="{FF2B5EF4-FFF2-40B4-BE49-F238E27FC236}">
                <a16:creationId xmlns:a16="http://schemas.microsoft.com/office/drawing/2014/main" id="{123FDBAB-99E2-4EF7-926F-9ADA5307D885}"/>
              </a:ext>
            </a:extLst>
          </p:cNvPr>
          <p:cNvGrpSpPr/>
          <p:nvPr/>
        </p:nvGrpSpPr>
        <p:grpSpPr>
          <a:xfrm>
            <a:off x="6034038" y="2002294"/>
            <a:ext cx="995908" cy="1068195"/>
            <a:chOff x="5612841" y="2002294"/>
            <a:chExt cx="995908" cy="1068195"/>
          </a:xfrm>
        </p:grpSpPr>
        <p:pic>
          <p:nvPicPr>
            <p:cNvPr id="126" name="Picture 125">
              <a:extLst>
                <a:ext uri="{FF2B5EF4-FFF2-40B4-BE49-F238E27FC236}">
                  <a16:creationId xmlns:a16="http://schemas.microsoft.com/office/drawing/2014/main" id="{A037B048-29F1-4362-BD0F-622B0154DC9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612841" y="2002294"/>
              <a:ext cx="995908" cy="384856"/>
            </a:xfrm>
            <a:prstGeom prst="rect">
              <a:avLst/>
            </a:prstGeom>
          </p:spPr>
        </p:pic>
        <p:sp>
          <p:nvSpPr>
            <p:cNvPr id="127" name="Rectangle 126">
              <a:extLst>
                <a:ext uri="{FF2B5EF4-FFF2-40B4-BE49-F238E27FC236}">
                  <a16:creationId xmlns:a16="http://schemas.microsoft.com/office/drawing/2014/main" id="{F90C6A1B-FED5-4A08-A889-5403B262A9FD}"/>
                </a:ext>
              </a:extLst>
            </p:cNvPr>
            <p:cNvSpPr/>
            <p:nvPr/>
          </p:nvSpPr>
          <p:spPr>
            <a:xfrm>
              <a:off x="5649754" y="2731924"/>
              <a:ext cx="922083" cy="338565"/>
            </a:xfrm>
            <a:prstGeom prst="rect">
              <a:avLst/>
            </a:prstGeom>
          </p:spPr>
          <p:txBody>
            <a:bodyPr wrap="none" lIns="0" tIns="0" rIns="0" bIns="0">
              <a:noAutofit/>
            </a:bodyPr>
            <a:lstStyle/>
            <a:p>
              <a:pPr marL="0" marR="0" lvl="0" indent="0" algn="ctr" defTabSz="585383"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Cloud Controls</a:t>
              </a:r>
              <a:b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b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Matrix</a:t>
              </a:r>
            </a:p>
          </p:txBody>
        </p:sp>
      </p:grpSp>
      <p:grpSp>
        <p:nvGrpSpPr>
          <p:cNvPr id="128" name="Group 127">
            <a:extLst>
              <a:ext uri="{FF2B5EF4-FFF2-40B4-BE49-F238E27FC236}">
                <a16:creationId xmlns:a16="http://schemas.microsoft.com/office/drawing/2014/main" id="{352B2427-B88B-482A-ABFE-7D163E03E2FD}"/>
              </a:ext>
            </a:extLst>
          </p:cNvPr>
          <p:cNvGrpSpPr/>
          <p:nvPr/>
        </p:nvGrpSpPr>
        <p:grpSpPr>
          <a:xfrm>
            <a:off x="8820242" y="1803449"/>
            <a:ext cx="1300016" cy="1267040"/>
            <a:chOff x="8004752" y="1803449"/>
            <a:chExt cx="1300016" cy="1267040"/>
          </a:xfrm>
        </p:grpSpPr>
        <p:pic>
          <p:nvPicPr>
            <p:cNvPr id="129" name="Picture 128">
              <a:extLst>
                <a:ext uri="{FF2B5EF4-FFF2-40B4-BE49-F238E27FC236}">
                  <a16:creationId xmlns:a16="http://schemas.microsoft.com/office/drawing/2014/main" id="{672104FD-97D2-47FF-9D55-708B91EB264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266520" y="1803449"/>
              <a:ext cx="776480" cy="782546"/>
            </a:xfrm>
            <a:prstGeom prst="rect">
              <a:avLst/>
            </a:prstGeom>
          </p:spPr>
        </p:pic>
        <p:sp>
          <p:nvSpPr>
            <p:cNvPr id="130" name="Rectangle 129">
              <a:extLst>
                <a:ext uri="{FF2B5EF4-FFF2-40B4-BE49-F238E27FC236}">
                  <a16:creationId xmlns:a16="http://schemas.microsoft.com/office/drawing/2014/main" id="{0FD560F4-3E81-49E9-B12E-B3052DC195B0}"/>
                </a:ext>
              </a:extLst>
            </p:cNvPr>
            <p:cNvSpPr/>
            <p:nvPr/>
          </p:nvSpPr>
          <p:spPr>
            <a:xfrm>
              <a:off x="8004752" y="2731924"/>
              <a:ext cx="1300016" cy="338565"/>
            </a:xfrm>
            <a:prstGeom prst="rect">
              <a:avLst/>
            </a:prstGeom>
          </p:spPr>
          <p:txBody>
            <a:bodyPr wrap="none" lIns="0" tIns="0" rIns="0" bIns="0">
              <a:noAutofit/>
            </a:bodyPr>
            <a:lstStyle/>
            <a:p>
              <a:pPr marL="0" marR="0" lvl="0" indent="0" algn="ctr" defTabSz="585383"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Content Delivery and</a:t>
              </a:r>
              <a:b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b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Security Association</a:t>
              </a:r>
            </a:p>
          </p:txBody>
        </p:sp>
      </p:grpSp>
      <p:grpSp>
        <p:nvGrpSpPr>
          <p:cNvPr id="132" name="Group 131">
            <a:extLst>
              <a:ext uri="{FF2B5EF4-FFF2-40B4-BE49-F238E27FC236}">
                <a16:creationId xmlns:a16="http://schemas.microsoft.com/office/drawing/2014/main" id="{42146969-EBB6-450D-B8BA-3C2E8A690B97}"/>
              </a:ext>
            </a:extLst>
          </p:cNvPr>
          <p:cNvGrpSpPr/>
          <p:nvPr/>
        </p:nvGrpSpPr>
        <p:grpSpPr>
          <a:xfrm>
            <a:off x="6360642" y="5317547"/>
            <a:ext cx="1110205" cy="994256"/>
            <a:chOff x="6072443" y="5317547"/>
            <a:chExt cx="1110205" cy="994256"/>
          </a:xfrm>
        </p:grpSpPr>
        <p:pic>
          <p:nvPicPr>
            <p:cNvPr id="133" name="Picture 132">
              <a:extLst>
                <a:ext uri="{FF2B5EF4-FFF2-40B4-BE49-F238E27FC236}">
                  <a16:creationId xmlns:a16="http://schemas.microsoft.com/office/drawing/2014/main" id="{B0D804B5-3664-4D17-90D0-374DB9B29C29}"/>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072443" y="5317547"/>
              <a:ext cx="1110205" cy="366179"/>
            </a:xfrm>
            <a:prstGeom prst="rect">
              <a:avLst/>
            </a:prstGeom>
          </p:spPr>
        </p:pic>
        <p:sp>
          <p:nvSpPr>
            <p:cNvPr id="134" name="Rectangle 133">
              <a:extLst>
                <a:ext uri="{FF2B5EF4-FFF2-40B4-BE49-F238E27FC236}">
                  <a16:creationId xmlns:a16="http://schemas.microsoft.com/office/drawing/2014/main" id="{3A310D8C-F7E5-4C90-92C0-91B0A76A1C81}"/>
                </a:ext>
              </a:extLst>
            </p:cNvPr>
            <p:cNvSpPr/>
            <p:nvPr/>
          </p:nvSpPr>
          <p:spPr>
            <a:xfrm>
              <a:off x="6150348" y="5908872"/>
              <a:ext cx="954396" cy="402931"/>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Singapore</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MTCS Level 3 </a:t>
              </a:r>
            </a:p>
          </p:txBody>
        </p:sp>
      </p:grpSp>
      <p:grpSp>
        <p:nvGrpSpPr>
          <p:cNvPr id="135" name="Group 134">
            <a:extLst>
              <a:ext uri="{FF2B5EF4-FFF2-40B4-BE49-F238E27FC236}">
                <a16:creationId xmlns:a16="http://schemas.microsoft.com/office/drawing/2014/main" id="{79E11B75-CB1C-4237-A95F-5137D310E66D}"/>
              </a:ext>
            </a:extLst>
          </p:cNvPr>
          <p:cNvGrpSpPr/>
          <p:nvPr/>
        </p:nvGrpSpPr>
        <p:grpSpPr>
          <a:xfrm>
            <a:off x="2402787" y="5196593"/>
            <a:ext cx="1128054" cy="1115210"/>
            <a:chOff x="2300947" y="5196593"/>
            <a:chExt cx="1128054" cy="1115210"/>
          </a:xfrm>
        </p:grpSpPr>
        <p:sp>
          <p:nvSpPr>
            <p:cNvPr id="136" name="Rectangle 135">
              <a:extLst>
                <a:ext uri="{FF2B5EF4-FFF2-40B4-BE49-F238E27FC236}">
                  <a16:creationId xmlns:a16="http://schemas.microsoft.com/office/drawing/2014/main" id="{CF49CBED-33E4-4CE5-AB7B-13A16E70AB24}"/>
                </a:ext>
              </a:extLst>
            </p:cNvPr>
            <p:cNvSpPr/>
            <p:nvPr/>
          </p:nvSpPr>
          <p:spPr>
            <a:xfrm>
              <a:off x="2300947" y="5908872"/>
              <a:ext cx="1128054" cy="402931"/>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United Kingdom </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G-Cloud</a:t>
              </a:r>
            </a:p>
          </p:txBody>
        </p:sp>
        <p:pic>
          <p:nvPicPr>
            <p:cNvPr id="137" name="Picture 136">
              <a:extLst>
                <a:ext uri="{FF2B5EF4-FFF2-40B4-BE49-F238E27FC236}">
                  <a16:creationId xmlns:a16="http://schemas.microsoft.com/office/drawing/2014/main" id="{9B2CCA71-2A9E-4B39-9B67-8FCDBCFDBACC}"/>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563286" y="5196593"/>
              <a:ext cx="603374" cy="608089"/>
            </a:xfrm>
            <a:prstGeom prst="rect">
              <a:avLst/>
            </a:prstGeom>
          </p:spPr>
        </p:pic>
      </p:grpSp>
      <p:grpSp>
        <p:nvGrpSpPr>
          <p:cNvPr id="138" name="Group 137">
            <a:extLst>
              <a:ext uri="{FF2B5EF4-FFF2-40B4-BE49-F238E27FC236}">
                <a16:creationId xmlns:a16="http://schemas.microsoft.com/office/drawing/2014/main" id="{5C890225-7CA0-41B8-A396-1BABBD1F7E18}"/>
              </a:ext>
            </a:extLst>
          </p:cNvPr>
          <p:cNvGrpSpPr/>
          <p:nvPr/>
        </p:nvGrpSpPr>
        <p:grpSpPr>
          <a:xfrm>
            <a:off x="3537426" y="5290648"/>
            <a:ext cx="1151116" cy="1176454"/>
            <a:chOff x="3216761" y="5290648"/>
            <a:chExt cx="1151116" cy="1176454"/>
          </a:xfrm>
        </p:grpSpPr>
        <p:pic>
          <p:nvPicPr>
            <p:cNvPr id="139" name="Picture 138">
              <a:extLst>
                <a:ext uri="{FF2B5EF4-FFF2-40B4-BE49-F238E27FC236}">
                  <a16:creationId xmlns:a16="http://schemas.microsoft.com/office/drawing/2014/main" id="{0A66B25A-808B-41E9-8B93-601EBB8B2425}"/>
                </a:ext>
              </a:extLst>
            </p:cNvPr>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3471271" y="5290648"/>
              <a:ext cx="642095" cy="419980"/>
            </a:xfrm>
            <a:prstGeom prst="rect">
              <a:avLst/>
            </a:prstGeom>
          </p:spPr>
        </p:pic>
        <p:sp>
          <p:nvSpPr>
            <p:cNvPr id="140" name="Rectangle 139">
              <a:extLst>
                <a:ext uri="{FF2B5EF4-FFF2-40B4-BE49-F238E27FC236}">
                  <a16:creationId xmlns:a16="http://schemas.microsoft.com/office/drawing/2014/main" id="{3E2AB025-9413-41B0-8A04-05E991E0AE96}"/>
                </a:ext>
              </a:extLst>
            </p:cNvPr>
            <p:cNvSpPr/>
            <p:nvPr/>
          </p:nvSpPr>
          <p:spPr>
            <a:xfrm>
              <a:off x="3216761" y="5908872"/>
              <a:ext cx="1151116" cy="558230"/>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China Multi</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Layer Protection Scheme</a:t>
              </a:r>
            </a:p>
          </p:txBody>
        </p:sp>
      </p:grpSp>
      <p:grpSp>
        <p:nvGrpSpPr>
          <p:cNvPr id="141" name="Group 140">
            <a:extLst>
              <a:ext uri="{FF2B5EF4-FFF2-40B4-BE49-F238E27FC236}">
                <a16:creationId xmlns:a16="http://schemas.microsoft.com/office/drawing/2014/main" id="{EEE45D30-3AD2-4BC8-AC96-739F6DCA099C}"/>
              </a:ext>
            </a:extLst>
          </p:cNvPr>
          <p:cNvGrpSpPr/>
          <p:nvPr/>
        </p:nvGrpSpPr>
        <p:grpSpPr>
          <a:xfrm>
            <a:off x="5546843" y="5264772"/>
            <a:ext cx="807214" cy="1047031"/>
            <a:chOff x="5172604" y="5264772"/>
            <a:chExt cx="807214" cy="1047031"/>
          </a:xfrm>
        </p:grpSpPr>
        <p:pic>
          <p:nvPicPr>
            <p:cNvPr id="142" name="Picture 4" descr="image002">
              <a:extLst>
                <a:ext uri="{FF2B5EF4-FFF2-40B4-BE49-F238E27FC236}">
                  <a16:creationId xmlns:a16="http://schemas.microsoft.com/office/drawing/2014/main" id="{7FF95C77-85F2-4459-BE20-218D32F7293E}"/>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5199150" y="5264772"/>
              <a:ext cx="754122" cy="4717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Rectangle 142">
              <a:extLst>
                <a:ext uri="{FF2B5EF4-FFF2-40B4-BE49-F238E27FC236}">
                  <a16:creationId xmlns:a16="http://schemas.microsoft.com/office/drawing/2014/main" id="{AEF12921-202F-4038-9A54-6EB418914CC1}"/>
                </a:ext>
              </a:extLst>
            </p:cNvPr>
            <p:cNvSpPr/>
            <p:nvPr/>
          </p:nvSpPr>
          <p:spPr>
            <a:xfrm>
              <a:off x="5172604" y="5908872"/>
              <a:ext cx="807214" cy="402931"/>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China</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CCCPPF</a:t>
              </a:r>
            </a:p>
          </p:txBody>
        </p:sp>
      </p:grpSp>
      <p:grpSp>
        <p:nvGrpSpPr>
          <p:cNvPr id="144" name="Group 143">
            <a:extLst>
              <a:ext uri="{FF2B5EF4-FFF2-40B4-BE49-F238E27FC236}">
                <a16:creationId xmlns:a16="http://schemas.microsoft.com/office/drawing/2014/main" id="{4B8C40ED-A07F-47BB-B04A-DB0DC96FE597}"/>
              </a:ext>
            </a:extLst>
          </p:cNvPr>
          <p:cNvGrpSpPr/>
          <p:nvPr/>
        </p:nvGrpSpPr>
        <p:grpSpPr>
          <a:xfrm>
            <a:off x="4695127" y="5229226"/>
            <a:ext cx="845131" cy="1082577"/>
            <a:chOff x="4303694" y="5229226"/>
            <a:chExt cx="845131" cy="1082577"/>
          </a:xfrm>
        </p:grpSpPr>
        <p:pic>
          <p:nvPicPr>
            <p:cNvPr id="145" name="Picture 8" descr="image002">
              <a:extLst>
                <a:ext uri="{FF2B5EF4-FFF2-40B4-BE49-F238E27FC236}">
                  <a16:creationId xmlns:a16="http://schemas.microsoft.com/office/drawing/2014/main" id="{2B5CBD3C-D14B-4C42-853C-75E6F10985F9}"/>
                </a:ext>
              </a:extLst>
            </p:cNvPr>
            <p:cNvPicPr>
              <a:picLocks noChangeAspect="1" noChangeArrowheads="1"/>
            </p:cNvPicPr>
            <p:nvPr/>
          </p:nvPicPr>
          <p:blipFill rotWithShape="1">
            <a:blip r:embed="rId16">
              <a:extLst>
                <a:ext uri="{28A0092B-C50C-407E-A947-70E740481C1C}">
                  <a14:useLocalDpi xmlns:a14="http://schemas.microsoft.com/office/drawing/2010/main"/>
                </a:ext>
              </a:extLst>
            </a:blip>
            <a:srcRect/>
            <a:stretch/>
          </p:blipFill>
          <p:spPr bwMode="auto">
            <a:xfrm>
              <a:off x="4456949" y="5229226"/>
              <a:ext cx="538620" cy="542828"/>
            </a:xfrm>
            <a:prstGeom prst="roundRect">
              <a:avLst>
                <a:gd name="adj" fmla="val 1414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Rectangle 145">
              <a:extLst>
                <a:ext uri="{FF2B5EF4-FFF2-40B4-BE49-F238E27FC236}">
                  <a16:creationId xmlns:a16="http://schemas.microsoft.com/office/drawing/2014/main" id="{7496A17C-C1A0-49FD-8122-BF34761885D9}"/>
                </a:ext>
              </a:extLst>
            </p:cNvPr>
            <p:cNvSpPr/>
            <p:nvPr/>
          </p:nvSpPr>
          <p:spPr>
            <a:xfrm>
              <a:off x="4303694" y="5908872"/>
              <a:ext cx="845131" cy="402931"/>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China</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GB 18030</a:t>
              </a:r>
            </a:p>
          </p:txBody>
        </p:sp>
      </p:grpSp>
      <p:grpSp>
        <p:nvGrpSpPr>
          <p:cNvPr id="147" name="Group 146">
            <a:extLst>
              <a:ext uri="{FF2B5EF4-FFF2-40B4-BE49-F238E27FC236}">
                <a16:creationId xmlns:a16="http://schemas.microsoft.com/office/drawing/2014/main" id="{08A807B0-FFDD-41AB-BD70-31E96E464FA4}"/>
              </a:ext>
            </a:extLst>
          </p:cNvPr>
          <p:cNvGrpSpPr/>
          <p:nvPr/>
        </p:nvGrpSpPr>
        <p:grpSpPr>
          <a:xfrm>
            <a:off x="475344" y="5196593"/>
            <a:ext cx="1257649" cy="1115210"/>
            <a:chOff x="475344" y="5196593"/>
            <a:chExt cx="1257649" cy="1115210"/>
          </a:xfrm>
        </p:grpSpPr>
        <p:sp>
          <p:nvSpPr>
            <p:cNvPr id="148" name="Rectangle 147">
              <a:extLst>
                <a:ext uri="{FF2B5EF4-FFF2-40B4-BE49-F238E27FC236}">
                  <a16:creationId xmlns:a16="http://schemas.microsoft.com/office/drawing/2014/main" id="{49E19D20-8207-4DF3-9732-AAD2C993490A}"/>
                </a:ext>
              </a:extLst>
            </p:cNvPr>
            <p:cNvSpPr/>
            <p:nvPr/>
          </p:nvSpPr>
          <p:spPr>
            <a:xfrm>
              <a:off x="475344" y="5908872"/>
              <a:ext cx="1257649" cy="402931"/>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European Union</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Model Clauses</a:t>
              </a:r>
            </a:p>
          </p:txBody>
        </p:sp>
        <p:pic>
          <p:nvPicPr>
            <p:cNvPr id="149" name="Picture 148">
              <a:extLst>
                <a:ext uri="{FF2B5EF4-FFF2-40B4-BE49-F238E27FC236}">
                  <a16:creationId xmlns:a16="http://schemas.microsoft.com/office/drawing/2014/main" id="{8084F311-8A0C-410A-AF67-17FEA6D8916C}"/>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668811" y="5196593"/>
              <a:ext cx="870714" cy="608090"/>
            </a:xfrm>
            <a:prstGeom prst="rect">
              <a:avLst/>
            </a:prstGeom>
          </p:spPr>
        </p:pic>
      </p:grpSp>
      <p:grpSp>
        <p:nvGrpSpPr>
          <p:cNvPr id="150" name="Group 149">
            <a:extLst>
              <a:ext uri="{FF2B5EF4-FFF2-40B4-BE49-F238E27FC236}">
                <a16:creationId xmlns:a16="http://schemas.microsoft.com/office/drawing/2014/main" id="{65F8CA35-ABA9-4C7C-AB19-857461094820}"/>
              </a:ext>
            </a:extLst>
          </p:cNvPr>
          <p:cNvGrpSpPr/>
          <p:nvPr/>
        </p:nvGrpSpPr>
        <p:grpSpPr>
          <a:xfrm>
            <a:off x="1739578" y="5364860"/>
            <a:ext cx="656624" cy="946943"/>
            <a:chOff x="1737837" y="5364860"/>
            <a:chExt cx="656624" cy="946943"/>
          </a:xfrm>
        </p:grpSpPr>
        <p:pic>
          <p:nvPicPr>
            <p:cNvPr id="151" name="Picture 150">
              <a:extLst>
                <a:ext uri="{FF2B5EF4-FFF2-40B4-BE49-F238E27FC236}">
                  <a16:creationId xmlns:a16="http://schemas.microsoft.com/office/drawing/2014/main" id="{1BE8A5C9-F46E-4298-9785-7F8DDDC763E3}"/>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1737837" y="5364860"/>
              <a:ext cx="656624" cy="271554"/>
            </a:xfrm>
            <a:prstGeom prst="rect">
              <a:avLst/>
            </a:prstGeom>
          </p:spPr>
        </p:pic>
        <p:sp>
          <p:nvSpPr>
            <p:cNvPr id="152" name="Rectangle 151">
              <a:extLst>
                <a:ext uri="{FF2B5EF4-FFF2-40B4-BE49-F238E27FC236}">
                  <a16:creationId xmlns:a16="http://schemas.microsoft.com/office/drawing/2014/main" id="{487C987F-CCD5-406C-A832-42D38BD77F99}"/>
                </a:ext>
              </a:extLst>
            </p:cNvPr>
            <p:cNvSpPr/>
            <p:nvPr/>
          </p:nvSpPr>
          <p:spPr>
            <a:xfrm>
              <a:off x="1741609" y="5908872"/>
              <a:ext cx="649080" cy="402931"/>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EU Safe Harbor</a:t>
              </a:r>
            </a:p>
          </p:txBody>
        </p:sp>
      </p:grpSp>
      <p:grpSp>
        <p:nvGrpSpPr>
          <p:cNvPr id="153" name="Group 152">
            <a:extLst>
              <a:ext uri="{FF2B5EF4-FFF2-40B4-BE49-F238E27FC236}">
                <a16:creationId xmlns:a16="http://schemas.microsoft.com/office/drawing/2014/main" id="{947EE2A2-F4C2-4DDB-8548-C86FBA051A96}"/>
              </a:ext>
            </a:extLst>
          </p:cNvPr>
          <p:cNvGrpSpPr/>
          <p:nvPr/>
        </p:nvGrpSpPr>
        <p:grpSpPr>
          <a:xfrm>
            <a:off x="10721365" y="5153795"/>
            <a:ext cx="712580" cy="1185490"/>
            <a:chOff x="10215706" y="5153795"/>
            <a:chExt cx="712580" cy="1185490"/>
          </a:xfrm>
        </p:grpSpPr>
        <p:sp>
          <p:nvSpPr>
            <p:cNvPr id="154" name="Rectangle 153">
              <a:extLst>
                <a:ext uri="{FF2B5EF4-FFF2-40B4-BE49-F238E27FC236}">
                  <a16:creationId xmlns:a16="http://schemas.microsoft.com/office/drawing/2014/main" id="{3E081222-875C-4BC5-9CC1-54E0DFBF0FFF}"/>
                </a:ext>
              </a:extLst>
            </p:cNvPr>
            <p:cNvSpPr/>
            <p:nvPr/>
          </p:nvSpPr>
          <p:spPr>
            <a:xfrm>
              <a:off x="10286976" y="5936354"/>
              <a:ext cx="570040" cy="402931"/>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ENISA</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IAF</a:t>
              </a:r>
            </a:p>
          </p:txBody>
        </p:sp>
        <p:pic>
          <p:nvPicPr>
            <p:cNvPr id="155" name="Picture 154">
              <a:extLst>
                <a:ext uri="{FF2B5EF4-FFF2-40B4-BE49-F238E27FC236}">
                  <a16:creationId xmlns:a16="http://schemas.microsoft.com/office/drawing/2014/main" id="{A479291A-1FF9-413C-B2F5-8FD8F4936993}"/>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10215706" y="5153795"/>
              <a:ext cx="712580" cy="677932"/>
            </a:xfrm>
            <a:prstGeom prst="rect">
              <a:avLst/>
            </a:prstGeom>
          </p:spPr>
        </p:pic>
      </p:grpSp>
      <p:grpSp>
        <p:nvGrpSpPr>
          <p:cNvPr id="156" name="Group 155">
            <a:extLst>
              <a:ext uri="{FF2B5EF4-FFF2-40B4-BE49-F238E27FC236}">
                <a16:creationId xmlns:a16="http://schemas.microsoft.com/office/drawing/2014/main" id="{76D4B875-CC4A-410F-9AE3-4CC61558B5AF}"/>
              </a:ext>
            </a:extLst>
          </p:cNvPr>
          <p:cNvGrpSpPr/>
          <p:nvPr/>
        </p:nvGrpSpPr>
        <p:grpSpPr>
          <a:xfrm>
            <a:off x="10613571" y="1888742"/>
            <a:ext cx="928168" cy="1181747"/>
            <a:chOff x="9678800" y="1888742"/>
            <a:chExt cx="928168" cy="1181747"/>
          </a:xfrm>
        </p:grpSpPr>
        <p:sp>
          <p:nvSpPr>
            <p:cNvPr id="157" name="Rectangle 156">
              <a:extLst>
                <a:ext uri="{FF2B5EF4-FFF2-40B4-BE49-F238E27FC236}">
                  <a16:creationId xmlns:a16="http://schemas.microsoft.com/office/drawing/2014/main" id="{8AE7CACA-B9AC-4790-9E8F-12663C840018}"/>
                </a:ext>
              </a:extLst>
            </p:cNvPr>
            <p:cNvSpPr/>
            <p:nvPr/>
          </p:nvSpPr>
          <p:spPr>
            <a:xfrm>
              <a:off x="9704146" y="2731924"/>
              <a:ext cx="877476" cy="338565"/>
            </a:xfrm>
            <a:prstGeom prst="rect">
              <a:avLst/>
            </a:prstGeom>
          </p:spPr>
          <p:txBody>
            <a:bodyPr wrap="none" lIns="0" tIns="0" rIns="0" bIns="0">
              <a:noAutofit/>
            </a:bodyPr>
            <a:lstStyle/>
            <a:p>
              <a:pPr marL="0" marR="0" lvl="0" indent="0" algn="ctr" defTabSz="585383"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Shared</a:t>
              </a:r>
            </a:p>
            <a:p>
              <a:pPr marL="0" marR="0" lvl="0" indent="0" algn="ctr" defTabSz="585383"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Assessments</a:t>
              </a:r>
            </a:p>
          </p:txBody>
        </p:sp>
        <p:pic>
          <p:nvPicPr>
            <p:cNvPr id="158" name="Picture 18" descr="https://www.lockpath.com/wp-content/uploads/2015/12/Shared-Assessments.png">
              <a:extLst>
                <a:ext uri="{FF2B5EF4-FFF2-40B4-BE49-F238E27FC236}">
                  <a16:creationId xmlns:a16="http://schemas.microsoft.com/office/drawing/2014/main" id="{E3252510-F037-44CA-9D7E-0B4E69F15F6D}"/>
                </a:ext>
              </a:extLst>
            </p:cNvPr>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a:stretch/>
          </p:blipFill>
          <p:spPr bwMode="auto">
            <a:xfrm>
              <a:off x="9678800" y="1888742"/>
              <a:ext cx="928168" cy="5043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9" name="Group 158">
            <a:extLst>
              <a:ext uri="{FF2B5EF4-FFF2-40B4-BE49-F238E27FC236}">
                <a16:creationId xmlns:a16="http://schemas.microsoft.com/office/drawing/2014/main" id="{7AC32D00-9F01-4BA2-A553-27383D2E8A16}"/>
              </a:ext>
            </a:extLst>
          </p:cNvPr>
          <p:cNvGrpSpPr/>
          <p:nvPr/>
        </p:nvGrpSpPr>
        <p:grpSpPr>
          <a:xfrm>
            <a:off x="9455873" y="3565937"/>
            <a:ext cx="798223" cy="1069142"/>
            <a:chOff x="9235967" y="3565937"/>
            <a:chExt cx="798223" cy="1069142"/>
          </a:xfrm>
        </p:grpSpPr>
        <p:sp>
          <p:nvSpPr>
            <p:cNvPr id="160" name="Rectangle 159">
              <a:extLst>
                <a:ext uri="{FF2B5EF4-FFF2-40B4-BE49-F238E27FC236}">
                  <a16:creationId xmlns:a16="http://schemas.microsoft.com/office/drawing/2014/main" id="{C7FED9BB-CCC3-40A2-A75F-CAF40B9B05B4}"/>
                </a:ext>
              </a:extLst>
            </p:cNvPr>
            <p:cNvSpPr/>
            <p:nvPr/>
          </p:nvSpPr>
          <p:spPr>
            <a:xfrm>
              <a:off x="9235967" y="4400399"/>
              <a:ext cx="798223" cy="234680"/>
            </a:xfrm>
            <a:prstGeom prst="rect">
              <a:avLst/>
            </a:prstGeom>
          </p:spPr>
          <p:txBody>
            <a:bodyPr wrap="non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ITAR-ready</a:t>
              </a:r>
            </a:p>
          </p:txBody>
        </p:sp>
        <p:pic>
          <p:nvPicPr>
            <p:cNvPr id="161" name="Picture 20" descr="https://upload.wikimedia.org/wikipedia/commons/thumb/7/7b/Seal_of_the_United_States_Department_of_State.svg/1024px-Seal_of_the_United_States_Department_of_State.svg.png">
              <a:extLst>
                <a:ext uri="{FF2B5EF4-FFF2-40B4-BE49-F238E27FC236}">
                  <a16:creationId xmlns:a16="http://schemas.microsoft.com/office/drawing/2014/main" id="{CA7BD156-6701-4E94-A51E-094D48C3EC64}"/>
                </a:ext>
              </a:extLst>
            </p:cNvPr>
            <p:cNvPicPr>
              <a:picLocks noChangeAspect="1" noChangeArrowheads="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9297621" y="3565937"/>
              <a:ext cx="674914" cy="6749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2" name="Group 161">
            <a:extLst>
              <a:ext uri="{FF2B5EF4-FFF2-40B4-BE49-F238E27FC236}">
                <a16:creationId xmlns:a16="http://schemas.microsoft.com/office/drawing/2014/main" id="{9D21CCEE-832F-41FA-908E-3C9DEBBF0CB0}"/>
              </a:ext>
            </a:extLst>
          </p:cNvPr>
          <p:cNvGrpSpPr/>
          <p:nvPr/>
        </p:nvGrpSpPr>
        <p:grpSpPr>
          <a:xfrm>
            <a:off x="9316737" y="5372921"/>
            <a:ext cx="1282664" cy="938882"/>
            <a:chOff x="8895276" y="5372921"/>
            <a:chExt cx="1282664" cy="938882"/>
          </a:xfrm>
        </p:grpSpPr>
        <p:sp>
          <p:nvSpPr>
            <p:cNvPr id="163" name="Rectangle 162">
              <a:extLst>
                <a:ext uri="{FF2B5EF4-FFF2-40B4-BE49-F238E27FC236}">
                  <a16:creationId xmlns:a16="http://schemas.microsoft.com/office/drawing/2014/main" id="{D8CA12A9-A44A-4D83-87EC-0429E30985C4}"/>
                </a:ext>
              </a:extLst>
            </p:cNvPr>
            <p:cNvSpPr/>
            <p:nvPr/>
          </p:nvSpPr>
          <p:spPr>
            <a:xfrm>
              <a:off x="8895276" y="5908872"/>
              <a:ext cx="1282664" cy="402931"/>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Japan</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Financial Services</a:t>
              </a:r>
            </a:p>
          </p:txBody>
        </p:sp>
        <p:pic>
          <p:nvPicPr>
            <p:cNvPr id="164" name="Picture 22" descr="https://c.s-microsoft.com/en-us/CMSImages/FISC.png?version=744496c1-9275-bc60-2124-01f12e559768">
              <a:extLst>
                <a:ext uri="{FF2B5EF4-FFF2-40B4-BE49-F238E27FC236}">
                  <a16:creationId xmlns:a16="http://schemas.microsoft.com/office/drawing/2014/main" id="{F40151B0-BDAB-4628-894D-3D55B9790A40}"/>
                </a:ext>
              </a:extLst>
            </p:cNvPr>
            <p:cNvPicPr>
              <a:picLocks noChangeAspect="1" noChangeArrowheads="1"/>
            </p:cNvPicPr>
            <p:nvPr/>
          </p:nvPicPr>
          <p:blipFill rotWithShape="1">
            <a:blip r:embed="rId22" cstate="screen">
              <a:extLst>
                <a:ext uri="{28A0092B-C50C-407E-A947-70E740481C1C}">
                  <a14:useLocalDpi xmlns:a14="http://schemas.microsoft.com/office/drawing/2010/main"/>
                </a:ext>
              </a:extLst>
            </a:blip>
            <a:srcRect/>
            <a:stretch/>
          </p:blipFill>
          <p:spPr bwMode="auto">
            <a:xfrm>
              <a:off x="9118293" y="5372921"/>
              <a:ext cx="836630" cy="3204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5" name="Group 164">
            <a:extLst>
              <a:ext uri="{FF2B5EF4-FFF2-40B4-BE49-F238E27FC236}">
                <a16:creationId xmlns:a16="http://schemas.microsoft.com/office/drawing/2014/main" id="{B37E0B2D-E358-440B-95AD-87CC5F82BB4D}"/>
              </a:ext>
            </a:extLst>
          </p:cNvPr>
          <p:cNvGrpSpPr/>
          <p:nvPr/>
        </p:nvGrpSpPr>
        <p:grpSpPr>
          <a:xfrm>
            <a:off x="564967" y="3670365"/>
            <a:ext cx="1078402" cy="1107060"/>
            <a:chOff x="547004" y="3670365"/>
            <a:chExt cx="1078402" cy="1107060"/>
          </a:xfrm>
        </p:grpSpPr>
        <p:sp>
          <p:nvSpPr>
            <p:cNvPr id="166" name="Rectangle 165">
              <a:extLst>
                <a:ext uri="{FF2B5EF4-FFF2-40B4-BE49-F238E27FC236}">
                  <a16:creationId xmlns:a16="http://schemas.microsoft.com/office/drawing/2014/main" id="{A157A208-4BDA-4DAD-8FA4-95C7E7F35E84}"/>
                </a:ext>
              </a:extLst>
            </p:cNvPr>
            <p:cNvSpPr/>
            <p:nvPr/>
          </p:nvSpPr>
          <p:spPr>
            <a:xfrm>
              <a:off x="547004" y="4400399"/>
              <a:ext cx="1078402" cy="377026"/>
            </a:xfrm>
            <a:prstGeom prst="rect">
              <a:avLst/>
            </a:prstGeom>
          </p:spPr>
          <p:txBody>
            <a:bodyPr wrap="squar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err="1">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FedRAMP</a:t>
              </a: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 JAB P-ATO</a:t>
              </a:r>
            </a:p>
          </p:txBody>
        </p:sp>
        <p:pic>
          <p:nvPicPr>
            <p:cNvPr id="167" name="Picture 27" descr="https://silanis-iprospectcom.netdna-ssl.com/wp-content/uploads/FedRAMP_logo_bottom-1-1.png">
              <a:extLst>
                <a:ext uri="{FF2B5EF4-FFF2-40B4-BE49-F238E27FC236}">
                  <a16:creationId xmlns:a16="http://schemas.microsoft.com/office/drawing/2014/main" id="{C609C425-B436-4B85-AEB1-E39ED95EA6D4}"/>
                </a:ext>
              </a:extLst>
            </p:cNvPr>
            <p:cNvPicPr>
              <a:picLocks noChangeAspect="1" noChangeArrowheads="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573552" y="3670365"/>
              <a:ext cx="1025306" cy="4660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8" name="Group 167">
            <a:extLst>
              <a:ext uri="{FF2B5EF4-FFF2-40B4-BE49-F238E27FC236}">
                <a16:creationId xmlns:a16="http://schemas.microsoft.com/office/drawing/2014/main" id="{D32D41AF-A687-49B2-8EC5-D7750BCB8DBD}"/>
              </a:ext>
            </a:extLst>
          </p:cNvPr>
          <p:cNvGrpSpPr/>
          <p:nvPr/>
        </p:nvGrpSpPr>
        <p:grpSpPr>
          <a:xfrm>
            <a:off x="3051347" y="3558039"/>
            <a:ext cx="770443" cy="1077040"/>
            <a:chOff x="3113725" y="3558039"/>
            <a:chExt cx="770443" cy="1077040"/>
          </a:xfrm>
        </p:grpSpPr>
        <p:sp>
          <p:nvSpPr>
            <p:cNvPr id="169" name="Rectangle 168">
              <a:extLst>
                <a:ext uri="{FF2B5EF4-FFF2-40B4-BE49-F238E27FC236}">
                  <a16:creationId xmlns:a16="http://schemas.microsoft.com/office/drawing/2014/main" id="{E5F16737-594F-4C0C-A77A-2A77131767F2}"/>
                </a:ext>
              </a:extLst>
            </p:cNvPr>
            <p:cNvSpPr/>
            <p:nvPr/>
          </p:nvSpPr>
          <p:spPr>
            <a:xfrm>
              <a:off x="3113725" y="4400399"/>
              <a:ext cx="770443" cy="234680"/>
            </a:xfrm>
            <a:prstGeom prst="rect">
              <a:avLst/>
            </a:prstGeom>
          </p:spPr>
          <p:txBody>
            <a:bodyPr wrap="non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FIPS 140-2</a:t>
              </a:r>
            </a:p>
          </p:txBody>
        </p:sp>
        <p:pic>
          <p:nvPicPr>
            <p:cNvPr id="170" name="Picture 29" descr="https://kb.globalscape.com/attachments/EFT/ICON_fipsSeal.gif">
              <a:extLst>
                <a:ext uri="{FF2B5EF4-FFF2-40B4-BE49-F238E27FC236}">
                  <a16:creationId xmlns:a16="http://schemas.microsoft.com/office/drawing/2014/main" id="{55B719CA-568B-4F0D-8E4A-59AEDA08C72B}"/>
                </a:ext>
              </a:extLst>
            </p:cNvPr>
            <p:cNvPicPr>
              <a:picLocks noChangeAspect="1" noChangeArrowheads="1"/>
            </p:cNvPicPr>
            <p:nvPr/>
          </p:nvPicPr>
          <p:blipFill>
            <a:blip r:embed="rId24" cstate="screen">
              <a:extLst>
                <a:ext uri="{28A0092B-C50C-407E-A947-70E740481C1C}">
                  <a14:useLocalDpi xmlns:a14="http://schemas.microsoft.com/office/drawing/2010/main"/>
                </a:ext>
              </a:extLst>
            </a:blip>
            <a:srcRect/>
            <a:stretch>
              <a:fillRect/>
            </a:stretch>
          </p:blipFill>
          <p:spPr bwMode="auto">
            <a:xfrm>
              <a:off x="3120052" y="3558039"/>
              <a:ext cx="757788" cy="6895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1" name="Group 170">
            <a:extLst>
              <a:ext uri="{FF2B5EF4-FFF2-40B4-BE49-F238E27FC236}">
                <a16:creationId xmlns:a16="http://schemas.microsoft.com/office/drawing/2014/main" id="{AE222BB2-D5DC-4198-AA47-693B400EF4C4}"/>
              </a:ext>
            </a:extLst>
          </p:cNvPr>
          <p:cNvGrpSpPr/>
          <p:nvPr/>
        </p:nvGrpSpPr>
        <p:grpSpPr>
          <a:xfrm>
            <a:off x="4091231" y="3701143"/>
            <a:ext cx="919240" cy="1076282"/>
            <a:chOff x="4278086" y="3701143"/>
            <a:chExt cx="919240" cy="1076282"/>
          </a:xfrm>
        </p:grpSpPr>
        <p:sp>
          <p:nvSpPr>
            <p:cNvPr id="172" name="Rectangle 171">
              <a:extLst>
                <a:ext uri="{FF2B5EF4-FFF2-40B4-BE49-F238E27FC236}">
                  <a16:creationId xmlns:a16="http://schemas.microsoft.com/office/drawing/2014/main" id="{E726DE26-31AA-4D52-A06B-F8D705B8F869}"/>
                </a:ext>
              </a:extLst>
            </p:cNvPr>
            <p:cNvSpPr/>
            <p:nvPr/>
          </p:nvSpPr>
          <p:spPr>
            <a:xfrm>
              <a:off x="4451260" y="4400399"/>
              <a:ext cx="572893" cy="377026"/>
            </a:xfrm>
            <a:prstGeom prst="rect">
              <a:avLst/>
            </a:prstGeom>
          </p:spPr>
          <p:txBody>
            <a:bodyPr wrap="non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21 CFR</a:t>
              </a:r>
            </a:p>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Part 11</a:t>
              </a:r>
            </a:p>
          </p:txBody>
        </p:sp>
        <p:pic>
          <p:nvPicPr>
            <p:cNvPr id="173" name="Picture 31" descr="http://fdadoctor.com/wp-content/uploads/2014/12/FDA-Logo-big-black.png">
              <a:extLst>
                <a:ext uri="{FF2B5EF4-FFF2-40B4-BE49-F238E27FC236}">
                  <a16:creationId xmlns:a16="http://schemas.microsoft.com/office/drawing/2014/main" id="{DAB0B70A-04D8-4546-99EA-F96D680F3E3A}"/>
                </a:ext>
              </a:extLst>
            </p:cNvPr>
            <p:cNvPicPr>
              <a:picLocks noChangeAspect="1" noChangeArrowheads="1"/>
            </p:cNvPicPr>
            <p:nvPr/>
          </p:nvPicPr>
          <p:blipFill rotWithShape="1">
            <a:blip r:embed="rId25" cstate="screen">
              <a:extLst>
                <a:ext uri="{28A0092B-C50C-407E-A947-70E740481C1C}">
                  <a14:useLocalDpi xmlns:a14="http://schemas.microsoft.com/office/drawing/2010/main"/>
                </a:ext>
              </a:extLst>
            </a:blip>
            <a:srcRect l="7034" t="9363" r="7034" b="9363"/>
            <a:stretch/>
          </p:blipFill>
          <p:spPr bwMode="auto">
            <a:xfrm>
              <a:off x="4278086" y="3701143"/>
              <a:ext cx="919240" cy="4045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4" name="Group 173">
            <a:extLst>
              <a:ext uri="{FF2B5EF4-FFF2-40B4-BE49-F238E27FC236}">
                <a16:creationId xmlns:a16="http://schemas.microsoft.com/office/drawing/2014/main" id="{0F821E8C-B999-4097-B9C5-24CC1F614FF5}"/>
              </a:ext>
            </a:extLst>
          </p:cNvPr>
          <p:cNvGrpSpPr/>
          <p:nvPr/>
        </p:nvGrpSpPr>
        <p:grpSpPr>
          <a:xfrm>
            <a:off x="6392137" y="3565301"/>
            <a:ext cx="873847" cy="1069778"/>
            <a:chOff x="6275110" y="3565301"/>
            <a:chExt cx="873847" cy="1069778"/>
          </a:xfrm>
        </p:grpSpPr>
        <p:sp>
          <p:nvSpPr>
            <p:cNvPr id="175" name="Rectangle 174">
              <a:extLst>
                <a:ext uri="{FF2B5EF4-FFF2-40B4-BE49-F238E27FC236}">
                  <a16:creationId xmlns:a16="http://schemas.microsoft.com/office/drawing/2014/main" id="{95B1A644-3C2A-40DC-9ECE-5C67A18F728E}"/>
                </a:ext>
              </a:extLst>
            </p:cNvPr>
            <p:cNvSpPr/>
            <p:nvPr/>
          </p:nvSpPr>
          <p:spPr>
            <a:xfrm>
              <a:off x="6275110" y="4400399"/>
              <a:ext cx="873847" cy="234680"/>
            </a:xfrm>
            <a:prstGeom prst="rect">
              <a:avLst/>
            </a:prstGeom>
          </p:spPr>
          <p:txBody>
            <a:bodyPr wrap="non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DISA Level 2</a:t>
              </a:r>
            </a:p>
          </p:txBody>
        </p:sp>
        <p:pic>
          <p:nvPicPr>
            <p:cNvPr id="176" name="Picture 33" descr="https://pbs.twimg.com/profile_images/533350546027995137/b84VANoF_400x400.png">
              <a:extLst>
                <a:ext uri="{FF2B5EF4-FFF2-40B4-BE49-F238E27FC236}">
                  <a16:creationId xmlns:a16="http://schemas.microsoft.com/office/drawing/2014/main" id="{E34F1133-848F-49CA-8E02-7EBEF5F560F6}"/>
                </a:ext>
              </a:extLst>
            </p:cNvPr>
            <p:cNvPicPr>
              <a:picLocks noChangeAspect="1" noChangeArrowheads="1"/>
            </p:cNvPicPr>
            <p:nvPr/>
          </p:nvPicPr>
          <p:blipFill>
            <a:blip r:embed="rId26" cstate="screen">
              <a:extLst>
                <a:ext uri="{28A0092B-C50C-407E-A947-70E740481C1C}">
                  <a14:useLocalDpi xmlns:a14="http://schemas.microsoft.com/office/drawing/2010/main"/>
                </a:ext>
              </a:extLst>
            </a:blip>
            <a:srcRect/>
            <a:stretch>
              <a:fillRect/>
            </a:stretch>
          </p:blipFill>
          <p:spPr bwMode="auto">
            <a:xfrm>
              <a:off x="6373940" y="3565301"/>
              <a:ext cx="676186" cy="676186"/>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177" name="Group 176">
            <a:extLst>
              <a:ext uri="{FF2B5EF4-FFF2-40B4-BE49-F238E27FC236}">
                <a16:creationId xmlns:a16="http://schemas.microsoft.com/office/drawing/2014/main" id="{FD5273A8-9A72-4747-BFF5-92A02BFDCCEA}"/>
              </a:ext>
            </a:extLst>
          </p:cNvPr>
          <p:cNvGrpSpPr/>
          <p:nvPr/>
        </p:nvGrpSpPr>
        <p:grpSpPr>
          <a:xfrm>
            <a:off x="5279912" y="3558039"/>
            <a:ext cx="842784" cy="1077040"/>
            <a:chOff x="5320078" y="3558039"/>
            <a:chExt cx="842784" cy="1077040"/>
          </a:xfrm>
        </p:grpSpPr>
        <p:sp>
          <p:nvSpPr>
            <p:cNvPr id="178" name="Rectangle 177">
              <a:extLst>
                <a:ext uri="{FF2B5EF4-FFF2-40B4-BE49-F238E27FC236}">
                  <a16:creationId xmlns:a16="http://schemas.microsoft.com/office/drawing/2014/main" id="{FC8E4742-C87C-4E9E-8EBE-23329AFE0ED6}"/>
                </a:ext>
              </a:extLst>
            </p:cNvPr>
            <p:cNvSpPr/>
            <p:nvPr/>
          </p:nvSpPr>
          <p:spPr>
            <a:xfrm>
              <a:off x="5320078" y="4400399"/>
              <a:ext cx="842784" cy="234680"/>
            </a:xfrm>
            <a:prstGeom prst="rect">
              <a:avLst/>
            </a:prstGeom>
          </p:spPr>
          <p:txBody>
            <a:bodyPr wrap="squar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FERPA</a:t>
              </a:r>
            </a:p>
          </p:txBody>
        </p:sp>
        <p:pic>
          <p:nvPicPr>
            <p:cNvPr id="179" name="Picture 35" descr="https://upload.wikimedia.org/wikipedia/commons/thumb/0/0e/US-DeptOfEducation-Seal.svg/175px-US-DeptOfEducation-Seal.svg.png">
              <a:extLst>
                <a:ext uri="{FF2B5EF4-FFF2-40B4-BE49-F238E27FC236}">
                  <a16:creationId xmlns:a16="http://schemas.microsoft.com/office/drawing/2014/main" id="{FDBE8F30-4A00-4027-86BC-CFCA2A4E4E76}"/>
                </a:ext>
              </a:extLst>
            </p:cNvPr>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5396115" y="3558039"/>
              <a:ext cx="690710" cy="690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0" name="Group 179">
            <a:extLst>
              <a:ext uri="{FF2B5EF4-FFF2-40B4-BE49-F238E27FC236}">
                <a16:creationId xmlns:a16="http://schemas.microsoft.com/office/drawing/2014/main" id="{69024DF4-431D-4EBE-A6A1-AA17ADBE4B3C}"/>
              </a:ext>
            </a:extLst>
          </p:cNvPr>
          <p:cNvGrpSpPr/>
          <p:nvPr/>
        </p:nvGrpSpPr>
        <p:grpSpPr>
          <a:xfrm>
            <a:off x="7535425" y="3543971"/>
            <a:ext cx="710622" cy="1091108"/>
            <a:chOff x="7350271" y="3543971"/>
            <a:chExt cx="710622" cy="1091108"/>
          </a:xfrm>
        </p:grpSpPr>
        <p:sp>
          <p:nvSpPr>
            <p:cNvPr id="181" name="Rectangle 180">
              <a:extLst>
                <a:ext uri="{FF2B5EF4-FFF2-40B4-BE49-F238E27FC236}">
                  <a16:creationId xmlns:a16="http://schemas.microsoft.com/office/drawing/2014/main" id="{BFE6E68F-AB3B-47C4-826C-669FA9EF4DEE}"/>
                </a:ext>
              </a:extLst>
            </p:cNvPr>
            <p:cNvSpPr/>
            <p:nvPr/>
          </p:nvSpPr>
          <p:spPr>
            <a:xfrm>
              <a:off x="7504020" y="4400399"/>
              <a:ext cx="403124" cy="234680"/>
            </a:xfrm>
            <a:prstGeom prst="rect">
              <a:avLst/>
            </a:prstGeom>
          </p:spPr>
          <p:txBody>
            <a:bodyPr wrap="none">
              <a:spAutoFit/>
            </a:bodyPr>
            <a:lstStyle/>
            <a:p>
              <a:pPr marL="0" marR="0" lvl="0" indent="0" algn="ctr" defTabSz="570855" rtl="0" eaLnBrk="0" fontAlgn="ctr" latinLnBrk="0" hangingPunct="0">
                <a:lnSpc>
                  <a:spcPct val="90000"/>
                </a:lnSpc>
                <a:spcBef>
                  <a:spcPct val="0"/>
                </a:spcBef>
                <a:spcAft>
                  <a:spcPct val="0"/>
                </a:spcAft>
                <a:buClrTx/>
                <a:buSzTx/>
                <a:buFontTx/>
                <a:buNone/>
                <a:tabLst/>
                <a:defRPr/>
              </a:pPr>
              <a:r>
                <a:rPr kumimoji="0" lang="en-US" sz="1028"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S PGothic" panose="020B0600070205080204" pitchFamily="34" charset="-128"/>
                  <a:cs typeface="+mn-cs"/>
                </a:rPr>
                <a:t>CJIS</a:t>
              </a:r>
            </a:p>
          </p:txBody>
        </p:sp>
        <p:pic>
          <p:nvPicPr>
            <p:cNvPr id="182" name="Picture 37" descr="https://c.s-microsoft.com/en-us/CMSImages/CJIS.png?version=e6f2f80a-c422-cdb4-3a26-31966ed5418e">
              <a:extLst>
                <a:ext uri="{FF2B5EF4-FFF2-40B4-BE49-F238E27FC236}">
                  <a16:creationId xmlns:a16="http://schemas.microsoft.com/office/drawing/2014/main" id="{D4E87CFB-8486-41FA-8648-C7721DD84763}"/>
                </a:ext>
              </a:extLst>
            </p:cNvPr>
            <p:cNvPicPr>
              <a:picLocks noChangeAspect="1" noChangeArrowheads="1"/>
            </p:cNvPicPr>
            <p:nvPr/>
          </p:nvPicPr>
          <p:blipFill rotWithShape="1">
            <a:blip r:embed="rId28" cstate="screen">
              <a:extLst>
                <a:ext uri="{28A0092B-C50C-407E-A947-70E740481C1C}">
                  <a14:useLocalDpi xmlns:a14="http://schemas.microsoft.com/office/drawing/2010/main"/>
                </a:ext>
              </a:extLst>
            </a:blip>
            <a:srcRect/>
            <a:stretch/>
          </p:blipFill>
          <p:spPr bwMode="auto">
            <a:xfrm>
              <a:off x="7350271" y="3543971"/>
              <a:ext cx="710622"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3" name="Group 182">
            <a:extLst>
              <a:ext uri="{FF2B5EF4-FFF2-40B4-BE49-F238E27FC236}">
                <a16:creationId xmlns:a16="http://schemas.microsoft.com/office/drawing/2014/main" id="{F4290D05-802E-4600-A07C-B6B028000E49}"/>
              </a:ext>
            </a:extLst>
          </p:cNvPr>
          <p:cNvGrpSpPr/>
          <p:nvPr/>
        </p:nvGrpSpPr>
        <p:grpSpPr>
          <a:xfrm>
            <a:off x="7477432" y="5153795"/>
            <a:ext cx="840103" cy="1313307"/>
            <a:chOff x="7275388" y="5153795"/>
            <a:chExt cx="840103" cy="1313307"/>
          </a:xfrm>
        </p:grpSpPr>
        <p:sp>
          <p:nvSpPr>
            <p:cNvPr id="184" name="Rectangle 183">
              <a:extLst>
                <a:ext uri="{FF2B5EF4-FFF2-40B4-BE49-F238E27FC236}">
                  <a16:creationId xmlns:a16="http://schemas.microsoft.com/office/drawing/2014/main" id="{9398C169-5703-4BE7-9943-D422D52C16C5}"/>
                </a:ext>
              </a:extLst>
            </p:cNvPr>
            <p:cNvSpPr/>
            <p:nvPr/>
          </p:nvSpPr>
          <p:spPr>
            <a:xfrm>
              <a:off x="7275389" y="5908872"/>
              <a:ext cx="840102" cy="558230"/>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Australian Signals </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Directorate</a:t>
              </a:r>
            </a:p>
          </p:txBody>
        </p:sp>
        <p:pic>
          <p:nvPicPr>
            <p:cNvPr id="185" name="Picture 39" descr="http://www.anchor.com.au/wp-content/uploads/2016/09/irap_logo.png">
              <a:extLst>
                <a:ext uri="{FF2B5EF4-FFF2-40B4-BE49-F238E27FC236}">
                  <a16:creationId xmlns:a16="http://schemas.microsoft.com/office/drawing/2014/main" id="{E59C92C5-3AA8-4C93-8FC2-E42EBCE8BF53}"/>
                </a:ext>
              </a:extLst>
            </p:cNvPr>
            <p:cNvPicPr>
              <a:picLocks noChangeAspect="1" noChangeArrowheads="1"/>
            </p:cNvPicPr>
            <p:nvPr/>
          </p:nvPicPr>
          <p:blipFill>
            <a:blip r:embed="rId29" cstate="screen">
              <a:extLst>
                <a:ext uri="{28A0092B-C50C-407E-A947-70E740481C1C}">
                  <a14:useLocalDpi xmlns:a14="http://schemas.microsoft.com/office/drawing/2010/main"/>
                </a:ext>
              </a:extLst>
            </a:blip>
            <a:srcRect/>
            <a:stretch>
              <a:fillRect/>
            </a:stretch>
          </p:blipFill>
          <p:spPr bwMode="auto">
            <a:xfrm>
              <a:off x="7275388" y="5153795"/>
              <a:ext cx="840102" cy="643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6" name="Group 185">
            <a:extLst>
              <a:ext uri="{FF2B5EF4-FFF2-40B4-BE49-F238E27FC236}">
                <a16:creationId xmlns:a16="http://schemas.microsoft.com/office/drawing/2014/main" id="{12202067-BF35-4AB2-AA93-D9B50221C82F}"/>
              </a:ext>
            </a:extLst>
          </p:cNvPr>
          <p:cNvGrpSpPr/>
          <p:nvPr/>
        </p:nvGrpSpPr>
        <p:grpSpPr>
          <a:xfrm>
            <a:off x="8324120" y="5169964"/>
            <a:ext cx="986032" cy="1141839"/>
            <a:chOff x="8089025" y="5169964"/>
            <a:chExt cx="986032" cy="1141839"/>
          </a:xfrm>
        </p:grpSpPr>
        <p:sp>
          <p:nvSpPr>
            <p:cNvPr id="187" name="Rectangle 186">
              <a:extLst>
                <a:ext uri="{FF2B5EF4-FFF2-40B4-BE49-F238E27FC236}">
                  <a16:creationId xmlns:a16="http://schemas.microsoft.com/office/drawing/2014/main" id="{1097C0F9-F740-4CD0-A7B5-BF62F4BBB94A}"/>
                </a:ext>
              </a:extLst>
            </p:cNvPr>
            <p:cNvSpPr/>
            <p:nvPr/>
          </p:nvSpPr>
          <p:spPr>
            <a:xfrm>
              <a:off x="8089025" y="5908872"/>
              <a:ext cx="986032" cy="402931"/>
            </a:xfrm>
            <a:prstGeom prst="rect">
              <a:avLst/>
            </a:prstGeom>
          </p:spPr>
          <p:txBody>
            <a:bodyPr wrap="square">
              <a:spAutoFit/>
            </a:bodyPr>
            <a:lstStyle/>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 New Zealand </a:t>
              </a:r>
            </a:p>
            <a:p>
              <a:pPr marL="0" marR="0" lvl="0" indent="0" algn="ctr" defTabSz="559717" rtl="0" eaLnBrk="0" fontAlgn="ctr" latinLnBrk="0" hangingPunct="0">
                <a:lnSpc>
                  <a:spcPct val="100000"/>
                </a:lnSpc>
                <a:spcBef>
                  <a:spcPct val="0"/>
                </a:spcBef>
                <a:spcAft>
                  <a:spcPct val="0"/>
                </a:spcAft>
                <a:buClrTx/>
                <a:buSzTx/>
                <a:buFontTx/>
                <a:buNone/>
                <a:tabLst/>
                <a:defRPr/>
              </a:pPr>
              <a:r>
                <a:rPr kumimoji="0" lang="en-US" sz="1009" b="0" i="0" u="none" strike="noStrike" kern="1200" cap="none" spc="0" normalizeH="0" baseline="0" noProof="0">
                  <a:ln>
                    <a:noFill/>
                  </a:ln>
                  <a:gradFill>
                    <a:gsLst>
                      <a:gs pos="83000">
                        <a:srgbClr val="505050"/>
                      </a:gs>
                      <a:gs pos="100000">
                        <a:srgbClr val="505050"/>
                      </a:gs>
                    </a:gsLst>
                    <a:lin ang="5400000" scaled="1"/>
                  </a:gradFill>
                  <a:effectLst/>
                  <a:uLnTx/>
                  <a:uFillTx/>
                  <a:latin typeface="Segoe UI"/>
                  <a:ea typeface="MS PGothic" panose="020B0600070205080204" pitchFamily="34" charset="-128"/>
                  <a:cs typeface="+mn-cs"/>
                </a:rPr>
                <a:t>GCIO</a:t>
              </a:r>
            </a:p>
          </p:txBody>
        </p:sp>
        <p:pic>
          <p:nvPicPr>
            <p:cNvPr id="188" name="Picture 41" descr="https://c.s-microsoft.com/en-us/CMSImages/NZ-GCIO.png?version=3fc9886b-16b6-89ed-dc0f-feba80c28b9b">
              <a:extLst>
                <a:ext uri="{FF2B5EF4-FFF2-40B4-BE49-F238E27FC236}">
                  <a16:creationId xmlns:a16="http://schemas.microsoft.com/office/drawing/2014/main" id="{8275158F-D02B-4DCC-84D7-43FDCC9DF73C}"/>
                </a:ext>
              </a:extLst>
            </p:cNvPr>
            <p:cNvPicPr>
              <a:picLocks noChangeAspect="1" noChangeArrowheads="1"/>
            </p:cNvPicPr>
            <p:nvPr/>
          </p:nvPicPr>
          <p:blipFill>
            <a:blip r:embed="rId30" cstate="screen">
              <a:extLst>
                <a:ext uri="{28A0092B-C50C-407E-A947-70E740481C1C}">
                  <a14:useLocalDpi xmlns:a14="http://schemas.microsoft.com/office/drawing/2010/main"/>
                </a:ext>
              </a:extLst>
            </a:blip>
            <a:srcRect/>
            <a:stretch>
              <a:fillRect/>
            </a:stretch>
          </p:blipFill>
          <p:spPr bwMode="auto">
            <a:xfrm>
              <a:off x="8174545" y="5169964"/>
              <a:ext cx="814990" cy="6237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6796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Freeform 128">
            <a:extLst>
              <a:ext uri="{FF2B5EF4-FFF2-40B4-BE49-F238E27FC236}">
                <a16:creationId xmlns:a16="http://schemas.microsoft.com/office/drawing/2014/main" id="{A3636C2C-EA1B-41CF-8F15-01B16246619A}"/>
              </a:ext>
            </a:extLst>
          </p:cNvPr>
          <p:cNvSpPr>
            <a:spLocks noChangeAspect="1"/>
          </p:cNvSpPr>
          <p:nvPr/>
        </p:nvSpPr>
        <p:spPr bwMode="auto">
          <a:xfrm flipH="1">
            <a:off x="6794384" y="1989090"/>
            <a:ext cx="3916475" cy="216351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Segoe UI"/>
              <a:ea typeface="+mn-ea"/>
              <a:cs typeface="+mn-cs"/>
            </a:endParaRPr>
          </a:p>
        </p:txBody>
      </p:sp>
      <p:sp>
        <p:nvSpPr>
          <p:cNvPr id="4" name="Text Placeholder 3">
            <a:extLst>
              <a:ext uri="{FF2B5EF4-FFF2-40B4-BE49-F238E27FC236}">
                <a16:creationId xmlns:a16="http://schemas.microsoft.com/office/drawing/2014/main" id="{62760664-7F7D-48C7-97BF-8C818C530955}"/>
              </a:ext>
            </a:extLst>
          </p:cNvPr>
          <p:cNvSpPr>
            <a:spLocks noGrp="1"/>
          </p:cNvSpPr>
          <p:nvPr>
            <p:ph type="body" sz="quarter" idx="14"/>
          </p:nvPr>
        </p:nvSpPr>
        <p:spPr/>
        <p:txBody>
          <a:bodyPr/>
          <a:lstStyle/>
          <a:p>
            <a:pPr lvl="0"/>
            <a:r>
              <a:rPr lang="en-US"/>
              <a:t>Overview</a:t>
            </a:r>
          </a:p>
          <a:p>
            <a:pPr lvl="1"/>
            <a:r>
              <a:rPr lang="en-US"/>
              <a:t>Manage user identities in one location</a:t>
            </a:r>
          </a:p>
          <a:p>
            <a:pPr lvl="1"/>
            <a:r>
              <a:rPr lang="en-US"/>
              <a:t>Enable access to Azure SQL Database and other</a:t>
            </a:r>
            <a:br>
              <a:rPr lang="en-US"/>
            </a:br>
            <a:r>
              <a:rPr lang="en-US"/>
              <a:t>Microsoft services with Azure Active Directory user identities and groups</a:t>
            </a:r>
          </a:p>
          <a:p>
            <a:pPr lvl="0"/>
            <a:r>
              <a:rPr lang="en-US"/>
              <a:t>Benefits</a:t>
            </a:r>
          </a:p>
          <a:p>
            <a:pPr lvl="1"/>
            <a:r>
              <a:rPr lang="en-US"/>
              <a:t>Alternative to SQL Server authentication</a:t>
            </a:r>
          </a:p>
          <a:p>
            <a:pPr lvl="1"/>
            <a:r>
              <a:rPr lang="en-US"/>
              <a:t>Limits proliferation of user identities across databases</a:t>
            </a:r>
          </a:p>
          <a:p>
            <a:pPr lvl="1"/>
            <a:r>
              <a:rPr lang="en-US"/>
              <a:t>Allows password rotation in a single place</a:t>
            </a:r>
          </a:p>
          <a:p>
            <a:pPr lvl="1"/>
            <a:r>
              <a:rPr lang="en-US"/>
              <a:t>Enables management of database permissions by using external Azure Active Directory groups</a:t>
            </a:r>
          </a:p>
          <a:p>
            <a:pPr lvl="1"/>
            <a:r>
              <a:rPr lang="en-US"/>
              <a:t>Eliminates the need to store passwords</a:t>
            </a:r>
          </a:p>
        </p:txBody>
      </p:sp>
      <p:sp>
        <p:nvSpPr>
          <p:cNvPr id="2" name="Title 1"/>
          <p:cNvSpPr>
            <a:spLocks noGrp="1"/>
          </p:cNvSpPr>
          <p:nvPr>
            <p:ph type="title"/>
          </p:nvPr>
        </p:nvSpPr>
        <p:spPr/>
        <p:txBody>
          <a:bodyPr/>
          <a:lstStyle/>
          <a:p>
            <a:r>
              <a:rPr lang="en-US"/>
              <a:t>Azure Active Directory authentication</a:t>
            </a:r>
          </a:p>
        </p:txBody>
      </p:sp>
      <p:sp>
        <p:nvSpPr>
          <p:cNvPr id="228" name="TextBox 227"/>
          <p:cNvSpPr txBox="1"/>
          <p:nvPr/>
        </p:nvSpPr>
        <p:spPr>
          <a:xfrm>
            <a:off x="7932246" y="1638125"/>
            <a:ext cx="1780497" cy="276999"/>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mn-cs"/>
              </a:rPr>
              <a:t>Azure SQL Database</a:t>
            </a:r>
          </a:p>
        </p:txBody>
      </p:sp>
      <p:sp>
        <p:nvSpPr>
          <p:cNvPr id="247" name="Freeform 228">
            <a:extLst>
              <a:ext uri="{FF2B5EF4-FFF2-40B4-BE49-F238E27FC236}">
                <a16:creationId xmlns:a16="http://schemas.microsoft.com/office/drawing/2014/main" id="{7C0DDAA4-15BD-4CDD-B18F-A9D055612BD3}"/>
              </a:ext>
            </a:extLst>
          </p:cNvPr>
          <p:cNvSpPr>
            <a:spLocks noEditPoints="1"/>
          </p:cNvSpPr>
          <p:nvPr/>
        </p:nvSpPr>
        <p:spPr bwMode="auto">
          <a:xfrm flipH="1">
            <a:off x="7341618" y="2720091"/>
            <a:ext cx="900502" cy="1185300"/>
          </a:xfrm>
          <a:prstGeom prst="can">
            <a:avLst>
              <a:gd name="adj" fmla="val 39781"/>
            </a:avLst>
          </a:prstGeom>
          <a:noFill/>
          <a:ln w="12700">
            <a:solidFill>
              <a:schemeClr val="tx2"/>
            </a:solidFill>
          </a:ln>
        </p:spPr>
        <p:txBody>
          <a:bodyPr vert="horz" wrap="square" lIns="91440" tIns="365760" rIns="91440" bIns="274320" numCol="1" anchor="ctr" anchorCtr="0" compatLnSpc="1">
            <a:prstTxWarp prst="textNoShape">
              <a:avLst/>
            </a:prstTxWarp>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Customer 1</a:t>
            </a:r>
          </a:p>
          <a:p>
            <a:pPr marL="0" marR="0" lvl="0" indent="0" algn="ctr" defTabSz="932742" rtl="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Customer 2</a:t>
            </a:r>
          </a:p>
          <a:p>
            <a:pPr marL="0" marR="0" lvl="0" indent="0" algn="ctr" defTabSz="932742" rtl="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Customer 3</a:t>
            </a:r>
          </a:p>
        </p:txBody>
      </p:sp>
      <p:sp>
        <p:nvSpPr>
          <p:cNvPr id="248" name="Freeform 5">
            <a:extLst>
              <a:ext uri="{FF2B5EF4-FFF2-40B4-BE49-F238E27FC236}">
                <a16:creationId xmlns:a16="http://schemas.microsoft.com/office/drawing/2014/main" id="{C35F1C12-6382-4DDD-9031-48A7D387734E}"/>
              </a:ext>
            </a:extLst>
          </p:cNvPr>
          <p:cNvSpPr>
            <a:spLocks noEditPoints="1"/>
          </p:cNvSpPr>
          <p:nvPr/>
        </p:nvSpPr>
        <p:spPr bwMode="auto">
          <a:xfrm>
            <a:off x="9315548" y="5435024"/>
            <a:ext cx="365266" cy="40811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282" name="Freeform 5">
            <a:extLst>
              <a:ext uri="{FF2B5EF4-FFF2-40B4-BE49-F238E27FC236}">
                <a16:creationId xmlns:a16="http://schemas.microsoft.com/office/drawing/2014/main" id="{36651AFB-C30E-4F74-8E80-5A3AB25C8456}"/>
              </a:ext>
            </a:extLst>
          </p:cNvPr>
          <p:cNvSpPr>
            <a:spLocks noEditPoints="1"/>
          </p:cNvSpPr>
          <p:nvPr/>
        </p:nvSpPr>
        <p:spPr bwMode="auto">
          <a:xfrm>
            <a:off x="10175604" y="5435024"/>
            <a:ext cx="365266" cy="40811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DC3C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283" name="Freeform 5">
            <a:extLst>
              <a:ext uri="{FF2B5EF4-FFF2-40B4-BE49-F238E27FC236}">
                <a16:creationId xmlns:a16="http://schemas.microsoft.com/office/drawing/2014/main" id="{09504424-1B56-4353-8C2D-3E05DAAEAE9D}"/>
              </a:ext>
            </a:extLst>
          </p:cNvPr>
          <p:cNvSpPr>
            <a:spLocks noEditPoints="1"/>
          </p:cNvSpPr>
          <p:nvPr/>
        </p:nvSpPr>
        <p:spPr bwMode="auto">
          <a:xfrm>
            <a:off x="11041331" y="5435024"/>
            <a:ext cx="365266" cy="40811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cxnSp>
        <p:nvCxnSpPr>
          <p:cNvPr id="7188" name="Connector: Elbow 7187">
            <a:extLst>
              <a:ext uri="{FF2B5EF4-FFF2-40B4-BE49-F238E27FC236}">
                <a16:creationId xmlns:a16="http://schemas.microsoft.com/office/drawing/2014/main" id="{48FB6683-FDA9-4776-A807-C15386A096DC}"/>
              </a:ext>
            </a:extLst>
          </p:cNvPr>
          <p:cNvCxnSpPr>
            <a:cxnSpLocks/>
            <a:endCxn id="248" idx="1"/>
          </p:cNvCxnSpPr>
          <p:nvPr/>
        </p:nvCxnSpPr>
        <p:spPr>
          <a:xfrm>
            <a:off x="8231328" y="3643133"/>
            <a:ext cx="1268338" cy="1791893"/>
          </a:xfrm>
          <a:prstGeom prst="bentConnector3">
            <a:avLst>
              <a:gd name="adj1" fmla="val 99692"/>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92" name="Connector: Elbow 291">
            <a:extLst>
              <a:ext uri="{FF2B5EF4-FFF2-40B4-BE49-F238E27FC236}">
                <a16:creationId xmlns:a16="http://schemas.microsoft.com/office/drawing/2014/main" id="{81B9C633-4C81-4C02-99BC-900B790526DA}"/>
              </a:ext>
            </a:extLst>
          </p:cNvPr>
          <p:cNvCxnSpPr>
            <a:cxnSpLocks/>
            <a:endCxn id="282" idx="1"/>
          </p:cNvCxnSpPr>
          <p:nvPr/>
        </p:nvCxnSpPr>
        <p:spPr>
          <a:xfrm>
            <a:off x="8231328" y="3429000"/>
            <a:ext cx="2128394" cy="2006026"/>
          </a:xfrm>
          <a:prstGeom prst="bentConnector3">
            <a:avLst>
              <a:gd name="adj1" fmla="val 99987"/>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95" name="Connector: Elbow 294">
            <a:extLst>
              <a:ext uri="{FF2B5EF4-FFF2-40B4-BE49-F238E27FC236}">
                <a16:creationId xmlns:a16="http://schemas.microsoft.com/office/drawing/2014/main" id="{0BB00484-1E0F-48E6-B3BD-F2E6753137B0}"/>
              </a:ext>
            </a:extLst>
          </p:cNvPr>
          <p:cNvCxnSpPr>
            <a:cxnSpLocks/>
            <a:endCxn id="283" idx="1"/>
          </p:cNvCxnSpPr>
          <p:nvPr/>
        </p:nvCxnSpPr>
        <p:spPr>
          <a:xfrm>
            <a:off x="8231328" y="3207663"/>
            <a:ext cx="2994121" cy="2227362"/>
          </a:xfrm>
          <a:prstGeom prst="bentConnector3">
            <a:avLst>
              <a:gd name="adj1" fmla="val 99869"/>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301" name="Group 300">
            <a:extLst>
              <a:ext uri="{FF2B5EF4-FFF2-40B4-BE49-F238E27FC236}">
                <a16:creationId xmlns:a16="http://schemas.microsoft.com/office/drawing/2014/main" id="{6C1FAC7F-0B72-4956-8008-29F9D8AFBDD1}"/>
              </a:ext>
            </a:extLst>
          </p:cNvPr>
          <p:cNvGrpSpPr/>
          <p:nvPr/>
        </p:nvGrpSpPr>
        <p:grpSpPr>
          <a:xfrm>
            <a:off x="8617365" y="2963389"/>
            <a:ext cx="874886" cy="876158"/>
            <a:chOff x="6422185" y="3376868"/>
            <a:chExt cx="694738" cy="695748"/>
          </a:xfrm>
        </p:grpSpPr>
        <p:sp>
          <p:nvSpPr>
            <p:cNvPr id="302" name="Freeform: Shape 301">
              <a:extLst>
                <a:ext uri="{FF2B5EF4-FFF2-40B4-BE49-F238E27FC236}">
                  <a16:creationId xmlns:a16="http://schemas.microsoft.com/office/drawing/2014/main" id="{5EE5D51F-D5E2-4C57-8F44-0C15B6205535}"/>
                </a:ext>
              </a:extLst>
            </p:cNvPr>
            <p:cNvSpPr/>
            <p:nvPr/>
          </p:nvSpPr>
          <p:spPr bwMode="auto">
            <a:xfrm>
              <a:off x="6422185" y="3376868"/>
              <a:ext cx="694738" cy="695748"/>
            </a:xfrm>
            <a:custGeom>
              <a:avLst/>
              <a:gdLst>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04529 w 694738"/>
                <a:gd name="connsiteY5" fmla="*/ 156095 h 695748"/>
                <a:gd name="connsiteX0" fmla="*/ 347369 w 694738"/>
                <a:gd name="connsiteY0" fmla="*/ 0 h 695748"/>
                <a:gd name="connsiteX1" fmla="*/ 390210 w 694738"/>
                <a:gd name="connsiteY1" fmla="*/ 156095 h 695748"/>
                <a:gd name="connsiteX2" fmla="*/ 694738 w 694738"/>
                <a:gd name="connsiteY2" fmla="*/ 408190 h 695748"/>
                <a:gd name="connsiteX3" fmla="*/ 347369 w 694738"/>
                <a:gd name="connsiteY3" fmla="*/ 695748 h 695748"/>
                <a:gd name="connsiteX4" fmla="*/ 0 w 694738"/>
                <a:gd name="connsiteY4" fmla="*/ 408190 h 695748"/>
                <a:gd name="connsiteX5" fmla="*/ 347369 w 694738"/>
                <a:gd name="connsiteY5" fmla="*/ 0 h 695748"/>
                <a:gd name="connsiteX0" fmla="*/ 347369 w 694738"/>
                <a:gd name="connsiteY0" fmla="*/ 0 h 695748"/>
                <a:gd name="connsiteX1" fmla="*/ 694738 w 694738"/>
                <a:gd name="connsiteY1" fmla="*/ 408190 h 695748"/>
                <a:gd name="connsiteX2" fmla="*/ 347369 w 694738"/>
                <a:gd name="connsiteY2" fmla="*/ 695748 h 695748"/>
                <a:gd name="connsiteX3" fmla="*/ 0 w 694738"/>
                <a:gd name="connsiteY3" fmla="*/ 408190 h 695748"/>
                <a:gd name="connsiteX4" fmla="*/ 347369 w 694738"/>
                <a:gd name="connsiteY4" fmla="*/ 0 h 69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738" h="695748">
                  <a:moveTo>
                    <a:pt x="347369" y="0"/>
                  </a:moveTo>
                  <a:lnTo>
                    <a:pt x="694738" y="408190"/>
                  </a:lnTo>
                  <a:lnTo>
                    <a:pt x="347369" y="695748"/>
                  </a:lnTo>
                  <a:lnTo>
                    <a:pt x="0" y="408190"/>
                  </a:lnTo>
                  <a:lnTo>
                    <a:pt x="347369" y="0"/>
                  </a:lnTo>
                  <a:close/>
                </a:path>
              </a:pathLst>
            </a:custGeom>
            <a:solidFill>
              <a:schemeClr val="bg1"/>
            </a:solidFill>
            <a:ln w="127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303" name="Straight Connector 302">
              <a:extLst>
                <a:ext uri="{FF2B5EF4-FFF2-40B4-BE49-F238E27FC236}">
                  <a16:creationId xmlns:a16="http://schemas.microsoft.com/office/drawing/2014/main" id="{BC7F6B19-7ECF-4BEB-B861-041BC541E6B9}"/>
                </a:ext>
              </a:extLst>
            </p:cNvPr>
            <p:cNvCxnSpPr/>
            <p:nvPr/>
          </p:nvCxnSpPr>
          <p:spPr>
            <a:xfrm>
              <a:off x="6769554" y="3524250"/>
              <a:ext cx="0" cy="398689"/>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75B9070-7780-4C2F-92DD-9B7AC508DC1F}"/>
                </a:ext>
              </a:extLst>
            </p:cNvPr>
            <p:cNvCxnSpPr/>
            <p:nvPr/>
          </p:nvCxnSpPr>
          <p:spPr>
            <a:xfrm flipV="1">
              <a:off x="6769554" y="3781425"/>
              <a:ext cx="202746" cy="141514"/>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58EFAAE0-7BCF-466E-ABAA-F1512E432C91}"/>
                </a:ext>
              </a:extLst>
            </p:cNvPr>
            <p:cNvCxnSpPr/>
            <p:nvPr/>
          </p:nvCxnSpPr>
          <p:spPr>
            <a:xfrm>
              <a:off x="6769553" y="3524250"/>
              <a:ext cx="202746" cy="257175"/>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94985A3-CCD5-43FC-A77B-70CDE9215EE5}"/>
                </a:ext>
              </a:extLst>
            </p:cNvPr>
            <p:cNvCxnSpPr>
              <a:cxnSpLocks/>
            </p:cNvCxnSpPr>
            <p:nvPr/>
          </p:nvCxnSpPr>
          <p:spPr>
            <a:xfrm flipH="1" flipV="1">
              <a:off x="6571270" y="3781425"/>
              <a:ext cx="202746" cy="141514"/>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4F14AF8D-87EA-4DE5-8842-B699B3F26E67}"/>
                </a:ext>
              </a:extLst>
            </p:cNvPr>
            <p:cNvCxnSpPr>
              <a:cxnSpLocks/>
            </p:cNvCxnSpPr>
            <p:nvPr/>
          </p:nvCxnSpPr>
          <p:spPr>
            <a:xfrm flipH="1">
              <a:off x="6571269" y="3524250"/>
              <a:ext cx="202746" cy="257175"/>
            </a:xfrm>
            <a:prstGeom prst="line">
              <a:avLst/>
            </a:prstGeom>
            <a:ln w="12700">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311" name="Group 310">
            <a:extLst>
              <a:ext uri="{FF2B5EF4-FFF2-40B4-BE49-F238E27FC236}">
                <a16:creationId xmlns:a16="http://schemas.microsoft.com/office/drawing/2014/main" id="{5DAC2A83-282D-42A1-9E72-A7D9117E6F1B}"/>
              </a:ext>
            </a:extLst>
          </p:cNvPr>
          <p:cNvGrpSpPr/>
          <p:nvPr/>
        </p:nvGrpSpPr>
        <p:grpSpPr>
          <a:xfrm>
            <a:off x="9324133" y="4373944"/>
            <a:ext cx="342900" cy="342900"/>
            <a:chOff x="1517650" y="1863725"/>
            <a:chExt cx="177800" cy="177800"/>
          </a:xfrm>
          <a:solidFill>
            <a:schemeClr val="bg1"/>
          </a:solidFill>
        </p:grpSpPr>
        <p:sp>
          <p:nvSpPr>
            <p:cNvPr id="312" name="Oval 311">
              <a:extLst>
                <a:ext uri="{FF2B5EF4-FFF2-40B4-BE49-F238E27FC236}">
                  <a16:creationId xmlns:a16="http://schemas.microsoft.com/office/drawing/2014/main" id="{3C0637DD-A977-4E3D-B872-5AFDC1E9291B}"/>
                </a:ext>
              </a:extLst>
            </p:cNvPr>
            <p:cNvSpPr/>
            <p:nvPr/>
          </p:nvSpPr>
          <p:spPr bwMode="auto">
            <a:xfrm>
              <a:off x="1517650" y="1863725"/>
              <a:ext cx="177800" cy="177800"/>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3" name="Freeform 5">
              <a:extLst>
                <a:ext uri="{FF2B5EF4-FFF2-40B4-BE49-F238E27FC236}">
                  <a16:creationId xmlns:a16="http://schemas.microsoft.com/office/drawing/2014/main" id="{CB5AF0C6-41B5-410B-8ACB-6A15BC28E03F}"/>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4" name="Group 313">
            <a:extLst>
              <a:ext uri="{FF2B5EF4-FFF2-40B4-BE49-F238E27FC236}">
                <a16:creationId xmlns:a16="http://schemas.microsoft.com/office/drawing/2014/main" id="{5188F349-D040-4823-B23E-2EDE79F92424}"/>
              </a:ext>
            </a:extLst>
          </p:cNvPr>
          <p:cNvGrpSpPr/>
          <p:nvPr/>
        </p:nvGrpSpPr>
        <p:grpSpPr>
          <a:xfrm>
            <a:off x="11049339" y="4373944"/>
            <a:ext cx="342900" cy="342900"/>
            <a:chOff x="1517650" y="1863725"/>
            <a:chExt cx="177800" cy="177800"/>
          </a:xfrm>
          <a:solidFill>
            <a:schemeClr val="bg1"/>
          </a:solidFill>
        </p:grpSpPr>
        <p:sp>
          <p:nvSpPr>
            <p:cNvPr id="315" name="Oval 314">
              <a:extLst>
                <a:ext uri="{FF2B5EF4-FFF2-40B4-BE49-F238E27FC236}">
                  <a16:creationId xmlns:a16="http://schemas.microsoft.com/office/drawing/2014/main" id="{C3F1429E-2247-4C1E-9F4C-E797B7818E71}"/>
                </a:ext>
              </a:extLst>
            </p:cNvPr>
            <p:cNvSpPr/>
            <p:nvPr/>
          </p:nvSpPr>
          <p:spPr bwMode="auto">
            <a:xfrm>
              <a:off x="1517650" y="1863725"/>
              <a:ext cx="177800" cy="177800"/>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6" name="Freeform 5">
              <a:extLst>
                <a:ext uri="{FF2B5EF4-FFF2-40B4-BE49-F238E27FC236}">
                  <a16:creationId xmlns:a16="http://schemas.microsoft.com/office/drawing/2014/main" id="{C5CE1430-3A4D-4050-ADAF-68FE2FEB0057}"/>
                </a:ext>
              </a:extLst>
            </p:cNvPr>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206" name="Group 7205">
            <a:extLst>
              <a:ext uri="{FF2B5EF4-FFF2-40B4-BE49-F238E27FC236}">
                <a16:creationId xmlns:a16="http://schemas.microsoft.com/office/drawing/2014/main" id="{B3567BBB-528A-4AD4-8EE7-2D8DAAD97505}"/>
              </a:ext>
            </a:extLst>
          </p:cNvPr>
          <p:cNvGrpSpPr/>
          <p:nvPr/>
        </p:nvGrpSpPr>
        <p:grpSpPr>
          <a:xfrm>
            <a:off x="10186176" y="4373944"/>
            <a:ext cx="342900" cy="342900"/>
            <a:chOff x="10186176" y="4373944"/>
            <a:chExt cx="342900" cy="342900"/>
          </a:xfrm>
          <a:solidFill>
            <a:schemeClr val="bg1"/>
          </a:solidFill>
        </p:grpSpPr>
        <p:sp>
          <p:nvSpPr>
            <p:cNvPr id="318" name="Oval 317">
              <a:extLst>
                <a:ext uri="{FF2B5EF4-FFF2-40B4-BE49-F238E27FC236}">
                  <a16:creationId xmlns:a16="http://schemas.microsoft.com/office/drawing/2014/main" id="{CB595C2B-60EC-49A4-B8D9-8EA88944FE6B}"/>
                </a:ext>
              </a:extLst>
            </p:cNvPr>
            <p:cNvSpPr/>
            <p:nvPr/>
          </p:nvSpPr>
          <p:spPr bwMode="auto">
            <a:xfrm>
              <a:off x="10186176" y="4373944"/>
              <a:ext cx="342900" cy="342900"/>
            </a:xfrm>
            <a:prstGeom prst="ellipse">
              <a:avLst/>
            </a:prstGeom>
            <a:grpFill/>
            <a:ln w="12700">
              <a:solidFill>
                <a:srgbClr val="DC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205" name="Group 7204">
              <a:extLst>
                <a:ext uri="{FF2B5EF4-FFF2-40B4-BE49-F238E27FC236}">
                  <a16:creationId xmlns:a16="http://schemas.microsoft.com/office/drawing/2014/main" id="{24E466D5-7C85-4CAE-9F9E-98C412CC5275}"/>
                </a:ext>
              </a:extLst>
            </p:cNvPr>
            <p:cNvGrpSpPr/>
            <p:nvPr/>
          </p:nvGrpSpPr>
          <p:grpSpPr>
            <a:xfrm>
              <a:off x="10269178" y="4457700"/>
              <a:ext cx="176896" cy="175388"/>
              <a:chOff x="10239438" y="4431953"/>
              <a:chExt cx="236132" cy="234118"/>
            </a:xfrm>
            <a:grpFill/>
          </p:grpSpPr>
          <p:cxnSp>
            <p:nvCxnSpPr>
              <p:cNvPr id="7201" name="Straight Connector 7200">
                <a:extLst>
                  <a:ext uri="{FF2B5EF4-FFF2-40B4-BE49-F238E27FC236}">
                    <a16:creationId xmlns:a16="http://schemas.microsoft.com/office/drawing/2014/main" id="{9D1AA22D-3CFF-450A-8BA6-F8D99F58D88D}"/>
                  </a:ext>
                </a:extLst>
              </p:cNvPr>
              <p:cNvCxnSpPr>
                <a:cxnSpLocks/>
              </p:cNvCxnSpPr>
              <p:nvPr/>
            </p:nvCxnSpPr>
            <p:spPr>
              <a:xfrm>
                <a:off x="10248141" y="4437632"/>
                <a:ext cx="218727" cy="222761"/>
              </a:xfrm>
              <a:prstGeom prst="line">
                <a:avLst/>
              </a:prstGeom>
              <a:grpFill/>
              <a:ln w="12700">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03" name="Straight Connector 7202">
                <a:extLst>
                  <a:ext uri="{FF2B5EF4-FFF2-40B4-BE49-F238E27FC236}">
                    <a16:creationId xmlns:a16="http://schemas.microsoft.com/office/drawing/2014/main" id="{7C1E3388-2E85-4625-92F4-F211DB3FED9A}"/>
                  </a:ext>
                </a:extLst>
              </p:cNvPr>
              <p:cNvCxnSpPr>
                <a:cxnSpLocks/>
              </p:cNvCxnSpPr>
              <p:nvPr/>
            </p:nvCxnSpPr>
            <p:spPr>
              <a:xfrm flipV="1">
                <a:off x="10239438" y="4431953"/>
                <a:ext cx="236132" cy="234118"/>
              </a:xfrm>
              <a:prstGeom prst="line">
                <a:avLst/>
              </a:prstGeom>
              <a:grpFill/>
              <a:ln w="12700">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7183" name="Group 7182">
            <a:extLst>
              <a:ext uri="{FF2B5EF4-FFF2-40B4-BE49-F238E27FC236}">
                <a16:creationId xmlns:a16="http://schemas.microsoft.com/office/drawing/2014/main" id="{C6AD5D56-1E8B-4C14-9CF1-AA464F3CA95D}"/>
              </a:ext>
            </a:extLst>
          </p:cNvPr>
          <p:cNvGrpSpPr/>
          <p:nvPr/>
        </p:nvGrpSpPr>
        <p:grpSpPr>
          <a:xfrm>
            <a:off x="9237085" y="4875875"/>
            <a:ext cx="513075" cy="316790"/>
            <a:chOff x="5941623" y="5377251"/>
            <a:chExt cx="513075" cy="316790"/>
          </a:xfrm>
          <a:solidFill>
            <a:schemeClr val="bg1"/>
          </a:solidFill>
        </p:grpSpPr>
        <p:sp>
          <p:nvSpPr>
            <p:cNvPr id="9" name="Freeform 5">
              <a:extLst>
                <a:ext uri="{FF2B5EF4-FFF2-40B4-BE49-F238E27FC236}">
                  <a16:creationId xmlns:a16="http://schemas.microsoft.com/office/drawing/2014/main" id="{B454BF2D-5A37-44A1-897C-6147BFEE7199}"/>
                </a:ext>
              </a:extLst>
            </p:cNvPr>
            <p:cNvSpPr>
              <a:spLocks/>
            </p:cNvSpPr>
            <p:nvPr/>
          </p:nvSpPr>
          <p:spPr bwMode="auto">
            <a:xfrm>
              <a:off x="5941623" y="5377251"/>
              <a:ext cx="513075" cy="31679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grp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7181" name="Group 7180">
              <a:extLst>
                <a:ext uri="{FF2B5EF4-FFF2-40B4-BE49-F238E27FC236}">
                  <a16:creationId xmlns:a16="http://schemas.microsoft.com/office/drawing/2014/main" id="{4C98B473-02AC-4AA2-AFC9-362678B6CF9D}"/>
                </a:ext>
              </a:extLst>
            </p:cNvPr>
            <p:cNvGrpSpPr/>
            <p:nvPr/>
          </p:nvGrpSpPr>
          <p:grpSpPr>
            <a:xfrm>
              <a:off x="5990185" y="5422371"/>
              <a:ext cx="180414" cy="173363"/>
              <a:chOff x="5990185" y="5422371"/>
              <a:chExt cx="142642" cy="137067"/>
            </a:xfrm>
            <a:grpFill/>
          </p:grpSpPr>
          <p:sp>
            <p:nvSpPr>
              <p:cNvPr id="10" name="Rectangle 6">
                <a:extLst>
                  <a:ext uri="{FF2B5EF4-FFF2-40B4-BE49-F238E27FC236}">
                    <a16:creationId xmlns:a16="http://schemas.microsoft.com/office/drawing/2014/main" id="{0991F1EC-2554-49F0-9EA3-315CA718351A}"/>
                  </a:ext>
                </a:extLst>
              </p:cNvPr>
              <p:cNvSpPr>
                <a:spLocks noChangeArrowheads="1"/>
              </p:cNvSpPr>
              <p:nvPr/>
            </p:nvSpPr>
            <p:spPr bwMode="auto">
              <a:xfrm>
                <a:off x="5990185" y="5422371"/>
                <a:ext cx="142642" cy="137067"/>
              </a:xfrm>
              <a:prstGeom prst="rect">
                <a:avLst/>
              </a:prstGeom>
              <a:grpFill/>
              <a:ln w="12700">
                <a:solidFill>
                  <a:schemeClr val="tx2"/>
                </a:solidFill>
                <a:miter lim="800000"/>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0" name="Freeform 5">
                <a:extLst>
                  <a:ext uri="{FF2B5EF4-FFF2-40B4-BE49-F238E27FC236}">
                    <a16:creationId xmlns:a16="http://schemas.microsoft.com/office/drawing/2014/main" id="{9A3E3F80-7C7B-4038-AC5F-A81FC19C27D2}"/>
                  </a:ext>
                </a:extLst>
              </p:cNvPr>
              <p:cNvSpPr>
                <a:spLocks noEditPoints="1"/>
              </p:cNvSpPr>
              <p:nvPr/>
            </p:nvSpPr>
            <p:spPr bwMode="auto">
              <a:xfrm>
                <a:off x="6021726" y="5446458"/>
                <a:ext cx="79561" cy="88895"/>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grpSp>
          <p:nvGrpSpPr>
            <p:cNvPr id="7182" name="Group 7181">
              <a:extLst>
                <a:ext uri="{FF2B5EF4-FFF2-40B4-BE49-F238E27FC236}">
                  <a16:creationId xmlns:a16="http://schemas.microsoft.com/office/drawing/2014/main" id="{579AD674-FBA4-4FD5-9A33-6451AFE99FBD}"/>
                </a:ext>
              </a:extLst>
            </p:cNvPr>
            <p:cNvGrpSpPr/>
            <p:nvPr/>
          </p:nvGrpSpPr>
          <p:grpSpPr>
            <a:xfrm>
              <a:off x="6207205" y="5419654"/>
              <a:ext cx="211466" cy="162957"/>
              <a:chOff x="6183874" y="5419654"/>
              <a:chExt cx="234797" cy="162957"/>
            </a:xfrm>
            <a:grpFill/>
          </p:grpSpPr>
          <p:cxnSp>
            <p:nvCxnSpPr>
              <p:cNvPr id="7178" name="Straight Connector 7177">
                <a:extLst>
                  <a:ext uri="{FF2B5EF4-FFF2-40B4-BE49-F238E27FC236}">
                    <a16:creationId xmlns:a16="http://schemas.microsoft.com/office/drawing/2014/main" id="{3B353FAD-8020-42DF-B083-273F8A52473D}"/>
                  </a:ext>
                </a:extLst>
              </p:cNvPr>
              <p:cNvCxnSpPr>
                <a:cxnSpLocks/>
              </p:cNvCxnSpPr>
              <p:nvPr/>
            </p:nvCxnSpPr>
            <p:spPr>
              <a:xfrm>
                <a:off x="6183874" y="5419654"/>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0B22CCA-519F-4D83-8F2B-EC2CF7C01B0A}"/>
                  </a:ext>
                </a:extLst>
              </p:cNvPr>
              <p:cNvCxnSpPr/>
              <p:nvPr/>
            </p:nvCxnSpPr>
            <p:spPr>
              <a:xfrm>
                <a:off x="6183874" y="5473973"/>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759389B-3681-459D-B2DE-1D3E759E2B9B}"/>
                  </a:ext>
                </a:extLst>
              </p:cNvPr>
              <p:cNvCxnSpPr>
                <a:cxnSpLocks/>
              </p:cNvCxnSpPr>
              <p:nvPr/>
            </p:nvCxnSpPr>
            <p:spPr>
              <a:xfrm>
                <a:off x="6183874" y="5528292"/>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ECCBA05-00FA-40AD-BDA8-852573BA8981}"/>
                  </a:ext>
                </a:extLst>
              </p:cNvPr>
              <p:cNvCxnSpPr/>
              <p:nvPr/>
            </p:nvCxnSpPr>
            <p:spPr>
              <a:xfrm>
                <a:off x="6183874" y="5582611"/>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54" name="Straight Connector 253">
              <a:extLst>
                <a:ext uri="{FF2B5EF4-FFF2-40B4-BE49-F238E27FC236}">
                  <a16:creationId xmlns:a16="http://schemas.microsoft.com/office/drawing/2014/main" id="{BC05FB81-A1C7-4B77-BD63-8448B1D638E9}"/>
                </a:ext>
              </a:extLst>
            </p:cNvPr>
            <p:cNvCxnSpPr>
              <a:cxnSpLocks/>
            </p:cNvCxnSpPr>
            <p:nvPr/>
          </p:nvCxnSpPr>
          <p:spPr>
            <a:xfrm>
              <a:off x="5978022" y="5636931"/>
              <a:ext cx="440649"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0" name="Group 259">
            <a:extLst>
              <a:ext uri="{FF2B5EF4-FFF2-40B4-BE49-F238E27FC236}">
                <a16:creationId xmlns:a16="http://schemas.microsoft.com/office/drawing/2014/main" id="{48CC555B-03EC-4FC5-8A2A-81054AF1B979}"/>
              </a:ext>
            </a:extLst>
          </p:cNvPr>
          <p:cNvGrpSpPr/>
          <p:nvPr/>
        </p:nvGrpSpPr>
        <p:grpSpPr>
          <a:xfrm>
            <a:off x="10100669" y="4875875"/>
            <a:ext cx="513075" cy="316790"/>
            <a:chOff x="5941623" y="5377251"/>
            <a:chExt cx="513075" cy="316790"/>
          </a:xfrm>
          <a:solidFill>
            <a:schemeClr val="bg1"/>
          </a:solidFill>
        </p:grpSpPr>
        <p:sp>
          <p:nvSpPr>
            <p:cNvPr id="261" name="Freeform 5">
              <a:extLst>
                <a:ext uri="{FF2B5EF4-FFF2-40B4-BE49-F238E27FC236}">
                  <a16:creationId xmlns:a16="http://schemas.microsoft.com/office/drawing/2014/main" id="{EBBB1EB4-FC74-4C5C-923E-928032AB0D38}"/>
                </a:ext>
              </a:extLst>
            </p:cNvPr>
            <p:cNvSpPr>
              <a:spLocks/>
            </p:cNvSpPr>
            <p:nvPr/>
          </p:nvSpPr>
          <p:spPr bwMode="auto">
            <a:xfrm>
              <a:off x="5941623" y="5377251"/>
              <a:ext cx="513075" cy="31679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grpFill/>
            <a:ln w="12700">
              <a:solidFill>
                <a:srgbClr val="DC3C00"/>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262" name="Group 261">
              <a:extLst>
                <a:ext uri="{FF2B5EF4-FFF2-40B4-BE49-F238E27FC236}">
                  <a16:creationId xmlns:a16="http://schemas.microsoft.com/office/drawing/2014/main" id="{F9D6CE24-3A7D-46AC-95BC-258E5AF3472E}"/>
                </a:ext>
              </a:extLst>
            </p:cNvPr>
            <p:cNvGrpSpPr/>
            <p:nvPr/>
          </p:nvGrpSpPr>
          <p:grpSpPr>
            <a:xfrm>
              <a:off x="5990185" y="5422371"/>
              <a:ext cx="180414" cy="173363"/>
              <a:chOff x="5990185" y="5422371"/>
              <a:chExt cx="142642" cy="137067"/>
            </a:xfrm>
            <a:grpFill/>
          </p:grpSpPr>
          <p:sp>
            <p:nvSpPr>
              <p:cNvPr id="269" name="Rectangle 6">
                <a:extLst>
                  <a:ext uri="{FF2B5EF4-FFF2-40B4-BE49-F238E27FC236}">
                    <a16:creationId xmlns:a16="http://schemas.microsoft.com/office/drawing/2014/main" id="{FBA9B2DF-4D0A-4B26-84F3-9732380052A0}"/>
                  </a:ext>
                </a:extLst>
              </p:cNvPr>
              <p:cNvSpPr>
                <a:spLocks noChangeArrowheads="1"/>
              </p:cNvSpPr>
              <p:nvPr/>
            </p:nvSpPr>
            <p:spPr bwMode="auto">
              <a:xfrm>
                <a:off x="5990185" y="5422371"/>
                <a:ext cx="142642" cy="137067"/>
              </a:xfrm>
              <a:prstGeom prst="rect">
                <a:avLst/>
              </a:prstGeom>
              <a:grpFill/>
              <a:ln w="12700">
                <a:solidFill>
                  <a:srgbClr val="DC3C00"/>
                </a:solidFill>
                <a:miter lim="800000"/>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0" name="Freeform 5">
                <a:extLst>
                  <a:ext uri="{FF2B5EF4-FFF2-40B4-BE49-F238E27FC236}">
                    <a16:creationId xmlns:a16="http://schemas.microsoft.com/office/drawing/2014/main" id="{645B42D3-FE18-4365-9541-5A7BE89C52F2}"/>
                  </a:ext>
                </a:extLst>
              </p:cNvPr>
              <p:cNvSpPr>
                <a:spLocks noEditPoints="1"/>
              </p:cNvSpPr>
              <p:nvPr/>
            </p:nvSpPr>
            <p:spPr bwMode="auto">
              <a:xfrm>
                <a:off x="6021726" y="5446458"/>
                <a:ext cx="79561" cy="88895"/>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rgbClr val="DC3C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grpSp>
          <p:nvGrpSpPr>
            <p:cNvPr id="263" name="Group 262">
              <a:extLst>
                <a:ext uri="{FF2B5EF4-FFF2-40B4-BE49-F238E27FC236}">
                  <a16:creationId xmlns:a16="http://schemas.microsoft.com/office/drawing/2014/main" id="{C0E06BDD-0AF5-4C5C-B8C6-F65D52A71D9D}"/>
                </a:ext>
              </a:extLst>
            </p:cNvPr>
            <p:cNvGrpSpPr/>
            <p:nvPr/>
          </p:nvGrpSpPr>
          <p:grpSpPr>
            <a:xfrm>
              <a:off x="6207205" y="5419654"/>
              <a:ext cx="211466" cy="162957"/>
              <a:chOff x="6183874" y="5419654"/>
              <a:chExt cx="234797" cy="162957"/>
            </a:xfrm>
            <a:grpFill/>
          </p:grpSpPr>
          <p:cxnSp>
            <p:nvCxnSpPr>
              <p:cNvPr id="265" name="Straight Connector 264">
                <a:extLst>
                  <a:ext uri="{FF2B5EF4-FFF2-40B4-BE49-F238E27FC236}">
                    <a16:creationId xmlns:a16="http://schemas.microsoft.com/office/drawing/2014/main" id="{79B4F0B9-AE5F-477C-8406-0460897A1B98}"/>
                  </a:ext>
                </a:extLst>
              </p:cNvPr>
              <p:cNvCxnSpPr>
                <a:cxnSpLocks/>
              </p:cNvCxnSpPr>
              <p:nvPr/>
            </p:nvCxnSpPr>
            <p:spPr>
              <a:xfrm>
                <a:off x="6183874" y="5419654"/>
                <a:ext cx="234797" cy="0"/>
              </a:xfrm>
              <a:prstGeom prst="line">
                <a:avLst/>
              </a:prstGeom>
              <a:grpFill/>
              <a:ln w="12700">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6468FF9-C2F0-4C16-86FD-571FC0CDF07D}"/>
                  </a:ext>
                </a:extLst>
              </p:cNvPr>
              <p:cNvCxnSpPr/>
              <p:nvPr/>
            </p:nvCxnSpPr>
            <p:spPr>
              <a:xfrm>
                <a:off x="6183874" y="5473973"/>
                <a:ext cx="234797" cy="0"/>
              </a:xfrm>
              <a:prstGeom prst="line">
                <a:avLst/>
              </a:prstGeom>
              <a:grpFill/>
              <a:ln w="12700">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93CCC4F2-A5E2-449A-BD77-25E7E1DAFB74}"/>
                  </a:ext>
                </a:extLst>
              </p:cNvPr>
              <p:cNvCxnSpPr>
                <a:cxnSpLocks/>
              </p:cNvCxnSpPr>
              <p:nvPr/>
            </p:nvCxnSpPr>
            <p:spPr>
              <a:xfrm>
                <a:off x="6183874" y="5528292"/>
                <a:ext cx="234797" cy="0"/>
              </a:xfrm>
              <a:prstGeom prst="line">
                <a:avLst/>
              </a:prstGeom>
              <a:grpFill/>
              <a:ln w="12700">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3E8B937-BE81-4C39-A4A8-A37BE275FA0A}"/>
                  </a:ext>
                </a:extLst>
              </p:cNvPr>
              <p:cNvCxnSpPr/>
              <p:nvPr/>
            </p:nvCxnSpPr>
            <p:spPr>
              <a:xfrm>
                <a:off x="6183874" y="5582611"/>
                <a:ext cx="234797" cy="0"/>
              </a:xfrm>
              <a:prstGeom prst="line">
                <a:avLst/>
              </a:prstGeom>
              <a:grpFill/>
              <a:ln w="12700">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64" name="Straight Connector 263">
              <a:extLst>
                <a:ext uri="{FF2B5EF4-FFF2-40B4-BE49-F238E27FC236}">
                  <a16:creationId xmlns:a16="http://schemas.microsoft.com/office/drawing/2014/main" id="{C4B73064-56BA-4DC5-8CCA-0BC7BAC7E3E9}"/>
                </a:ext>
              </a:extLst>
            </p:cNvPr>
            <p:cNvCxnSpPr>
              <a:cxnSpLocks/>
            </p:cNvCxnSpPr>
            <p:nvPr/>
          </p:nvCxnSpPr>
          <p:spPr>
            <a:xfrm>
              <a:off x="5978022" y="5636931"/>
              <a:ext cx="440649" cy="0"/>
            </a:xfrm>
            <a:prstGeom prst="line">
              <a:avLst/>
            </a:prstGeom>
            <a:grpFill/>
            <a:ln w="12700">
              <a:solidFill>
                <a:srgbClr val="DC3C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1" name="Group 270">
            <a:extLst>
              <a:ext uri="{FF2B5EF4-FFF2-40B4-BE49-F238E27FC236}">
                <a16:creationId xmlns:a16="http://schemas.microsoft.com/office/drawing/2014/main" id="{8D718D6A-2286-49FE-96AB-0FD706CD22D2}"/>
              </a:ext>
            </a:extLst>
          </p:cNvPr>
          <p:cNvGrpSpPr/>
          <p:nvPr/>
        </p:nvGrpSpPr>
        <p:grpSpPr>
          <a:xfrm>
            <a:off x="10964252" y="4875875"/>
            <a:ext cx="513075" cy="316790"/>
            <a:chOff x="5941623" y="5377251"/>
            <a:chExt cx="513075" cy="316790"/>
          </a:xfrm>
          <a:solidFill>
            <a:schemeClr val="bg1"/>
          </a:solidFill>
        </p:grpSpPr>
        <p:sp>
          <p:nvSpPr>
            <p:cNvPr id="272" name="Freeform 5">
              <a:extLst>
                <a:ext uri="{FF2B5EF4-FFF2-40B4-BE49-F238E27FC236}">
                  <a16:creationId xmlns:a16="http://schemas.microsoft.com/office/drawing/2014/main" id="{5677DEB3-5914-4E26-87BC-E86A496FF7EB}"/>
                </a:ext>
              </a:extLst>
            </p:cNvPr>
            <p:cNvSpPr>
              <a:spLocks/>
            </p:cNvSpPr>
            <p:nvPr/>
          </p:nvSpPr>
          <p:spPr bwMode="auto">
            <a:xfrm>
              <a:off x="5941623" y="5377251"/>
              <a:ext cx="513075" cy="31679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grpFill/>
            <a:ln w="12700">
              <a:solidFill>
                <a:schemeClr val="tx2"/>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273" name="Group 272">
              <a:extLst>
                <a:ext uri="{FF2B5EF4-FFF2-40B4-BE49-F238E27FC236}">
                  <a16:creationId xmlns:a16="http://schemas.microsoft.com/office/drawing/2014/main" id="{1B1EE5C9-3BE1-432B-A1D4-5DEDF2F5EACD}"/>
                </a:ext>
              </a:extLst>
            </p:cNvPr>
            <p:cNvGrpSpPr/>
            <p:nvPr/>
          </p:nvGrpSpPr>
          <p:grpSpPr>
            <a:xfrm>
              <a:off x="5990185" y="5422371"/>
              <a:ext cx="180414" cy="173363"/>
              <a:chOff x="5990185" y="5422371"/>
              <a:chExt cx="142642" cy="137067"/>
            </a:xfrm>
            <a:grpFill/>
          </p:grpSpPr>
          <p:sp>
            <p:nvSpPr>
              <p:cNvPr id="280" name="Rectangle 6">
                <a:extLst>
                  <a:ext uri="{FF2B5EF4-FFF2-40B4-BE49-F238E27FC236}">
                    <a16:creationId xmlns:a16="http://schemas.microsoft.com/office/drawing/2014/main" id="{99E7B8BC-518E-44C9-88C3-3FBC3E4E4EAA}"/>
                  </a:ext>
                </a:extLst>
              </p:cNvPr>
              <p:cNvSpPr>
                <a:spLocks noChangeArrowheads="1"/>
              </p:cNvSpPr>
              <p:nvPr/>
            </p:nvSpPr>
            <p:spPr bwMode="auto">
              <a:xfrm>
                <a:off x="5990185" y="5422371"/>
                <a:ext cx="142642" cy="137067"/>
              </a:xfrm>
              <a:prstGeom prst="rect">
                <a:avLst/>
              </a:prstGeom>
              <a:grpFill/>
              <a:ln w="12700">
                <a:solidFill>
                  <a:schemeClr val="tx2"/>
                </a:solidFill>
                <a:miter lim="800000"/>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1" name="Freeform 5">
                <a:extLst>
                  <a:ext uri="{FF2B5EF4-FFF2-40B4-BE49-F238E27FC236}">
                    <a16:creationId xmlns:a16="http://schemas.microsoft.com/office/drawing/2014/main" id="{737EAA2E-3695-400F-B389-2F28A1F9F4AA}"/>
                  </a:ext>
                </a:extLst>
              </p:cNvPr>
              <p:cNvSpPr>
                <a:spLocks noEditPoints="1"/>
              </p:cNvSpPr>
              <p:nvPr/>
            </p:nvSpPr>
            <p:spPr bwMode="auto">
              <a:xfrm>
                <a:off x="6021726" y="5446458"/>
                <a:ext cx="79561" cy="88895"/>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grpSp>
          <p:nvGrpSpPr>
            <p:cNvPr id="274" name="Group 273">
              <a:extLst>
                <a:ext uri="{FF2B5EF4-FFF2-40B4-BE49-F238E27FC236}">
                  <a16:creationId xmlns:a16="http://schemas.microsoft.com/office/drawing/2014/main" id="{735024FF-07DD-4381-B360-300E5093E255}"/>
                </a:ext>
              </a:extLst>
            </p:cNvPr>
            <p:cNvGrpSpPr/>
            <p:nvPr/>
          </p:nvGrpSpPr>
          <p:grpSpPr>
            <a:xfrm>
              <a:off x="6207205" y="5419654"/>
              <a:ext cx="211466" cy="162957"/>
              <a:chOff x="6183874" y="5419654"/>
              <a:chExt cx="234797" cy="162957"/>
            </a:xfrm>
            <a:grpFill/>
          </p:grpSpPr>
          <p:cxnSp>
            <p:nvCxnSpPr>
              <p:cNvPr id="276" name="Straight Connector 275">
                <a:extLst>
                  <a:ext uri="{FF2B5EF4-FFF2-40B4-BE49-F238E27FC236}">
                    <a16:creationId xmlns:a16="http://schemas.microsoft.com/office/drawing/2014/main" id="{3DA91D29-FB35-4F95-8751-97C844D045F8}"/>
                  </a:ext>
                </a:extLst>
              </p:cNvPr>
              <p:cNvCxnSpPr>
                <a:cxnSpLocks/>
              </p:cNvCxnSpPr>
              <p:nvPr/>
            </p:nvCxnSpPr>
            <p:spPr>
              <a:xfrm>
                <a:off x="6183874" y="5419654"/>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09E252A-E3D4-4B48-877A-66F6CFD62F5B}"/>
                  </a:ext>
                </a:extLst>
              </p:cNvPr>
              <p:cNvCxnSpPr/>
              <p:nvPr/>
            </p:nvCxnSpPr>
            <p:spPr>
              <a:xfrm>
                <a:off x="6183874" y="5473973"/>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6FEAD7E-F3BF-4A48-874E-A2113B566973}"/>
                  </a:ext>
                </a:extLst>
              </p:cNvPr>
              <p:cNvCxnSpPr>
                <a:cxnSpLocks/>
              </p:cNvCxnSpPr>
              <p:nvPr/>
            </p:nvCxnSpPr>
            <p:spPr>
              <a:xfrm>
                <a:off x="6183874" y="5528292"/>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EED11C7-69F5-41CD-8371-57580873D8EA}"/>
                  </a:ext>
                </a:extLst>
              </p:cNvPr>
              <p:cNvCxnSpPr/>
              <p:nvPr/>
            </p:nvCxnSpPr>
            <p:spPr>
              <a:xfrm>
                <a:off x="6183874" y="5582611"/>
                <a:ext cx="234797"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75" name="Straight Connector 274">
              <a:extLst>
                <a:ext uri="{FF2B5EF4-FFF2-40B4-BE49-F238E27FC236}">
                  <a16:creationId xmlns:a16="http://schemas.microsoft.com/office/drawing/2014/main" id="{7AE8C249-22FE-4101-B19C-C1CFA08C876D}"/>
                </a:ext>
              </a:extLst>
            </p:cNvPr>
            <p:cNvCxnSpPr>
              <a:cxnSpLocks/>
            </p:cNvCxnSpPr>
            <p:nvPr/>
          </p:nvCxnSpPr>
          <p:spPr>
            <a:xfrm>
              <a:off x="5978022" y="5636931"/>
              <a:ext cx="440649" cy="0"/>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67781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046500" y="5382674"/>
            <a:ext cx="1631284" cy="41549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mn-cs"/>
              </a:rPr>
              <a:t>Database files, backups, Tx log, TempDB</a:t>
            </a:r>
          </a:p>
        </p:txBody>
      </p:sp>
      <p:sp>
        <p:nvSpPr>
          <p:cNvPr id="53" name="TextBox 52"/>
          <p:cNvSpPr txBox="1"/>
          <p:nvPr/>
        </p:nvSpPr>
        <p:spPr>
          <a:xfrm>
            <a:off x="5152132" y="5463465"/>
            <a:ext cx="1482985" cy="25391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mn-cs"/>
              </a:rPr>
              <a:t>Customer data</a:t>
            </a:r>
          </a:p>
        </p:txBody>
      </p:sp>
      <p:sp>
        <p:nvSpPr>
          <p:cNvPr id="54" name="TextBox 53"/>
          <p:cNvSpPr txBox="1"/>
          <p:nvPr/>
        </p:nvSpPr>
        <p:spPr>
          <a:xfrm>
            <a:off x="5357946" y="5004204"/>
            <a:ext cx="1071357" cy="277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mn-cs"/>
              </a:rPr>
              <a:t>In transit</a:t>
            </a:r>
          </a:p>
        </p:txBody>
      </p:sp>
      <p:sp>
        <p:nvSpPr>
          <p:cNvPr id="55" name="TextBox 54"/>
          <p:cNvSpPr txBox="1"/>
          <p:nvPr/>
        </p:nvSpPr>
        <p:spPr>
          <a:xfrm>
            <a:off x="8447117" y="5004204"/>
            <a:ext cx="830050" cy="277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mn-cs"/>
              </a:rPr>
              <a:t>At rest</a:t>
            </a:r>
          </a:p>
        </p:txBody>
      </p:sp>
      <p:sp>
        <p:nvSpPr>
          <p:cNvPr id="56" name="TextBox 55"/>
          <p:cNvSpPr txBox="1"/>
          <p:nvPr/>
        </p:nvSpPr>
        <p:spPr>
          <a:xfrm>
            <a:off x="2277275" y="5004204"/>
            <a:ext cx="1008938" cy="277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mn-cs"/>
              </a:rPr>
              <a:t>In use</a:t>
            </a:r>
          </a:p>
        </p:txBody>
      </p:sp>
      <p:sp>
        <p:nvSpPr>
          <p:cNvPr id="57" name="Freeform 128"/>
          <p:cNvSpPr>
            <a:spLocks noChangeAspect="1" noEditPoints="1"/>
          </p:cNvSpPr>
          <p:nvPr/>
        </p:nvSpPr>
        <p:spPr bwMode="black">
          <a:xfrm>
            <a:off x="9744286" y="4645691"/>
            <a:ext cx="777879" cy="684794"/>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bg1"/>
          </a:solidFill>
          <a:ln>
            <a:noFill/>
          </a:ln>
        </p:spPr>
        <p:txBody>
          <a:bodyPr vert="horz" wrap="square" lIns="93278" tIns="46639" rIns="93278" bIns="4663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69" name="Title 1"/>
          <p:cNvSpPr txBox="1">
            <a:spLocks/>
          </p:cNvSpPr>
          <p:nvPr/>
        </p:nvSpPr>
        <p:spPr>
          <a:xfrm>
            <a:off x="269241" y="259792"/>
            <a:ext cx="8964247" cy="1075884"/>
          </a:xfrm>
          <a:prstGeom prst="rect">
            <a:avLst/>
          </a:prstGeom>
        </p:spPr>
        <p:txBody>
          <a:bodyPr vert="horz" wrap="square" lIns="146304" tIns="91440" rIns="146304" bIns="9144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l" defTabSz="914367" rtl="0" eaLnBrk="1" fontAlgn="auto" latinLnBrk="0" hangingPunct="1">
              <a:lnSpc>
                <a:spcPts val="6176"/>
              </a:lnSpc>
              <a:spcBef>
                <a:spcPct val="0"/>
              </a:spcBef>
              <a:spcAft>
                <a:spcPts val="0"/>
              </a:spcAft>
              <a:buClrTx/>
              <a:buSzTx/>
              <a:buFontTx/>
              <a:buNone/>
              <a:tabLst/>
              <a:defRPr/>
            </a:pPr>
            <a:endParaRPr kumimoji="0" lang="en-US" sz="4400" b="0" i="0" u="none" strike="noStrike" kern="1200" cap="none" spc="-100" normalizeH="0" baseline="0" noProof="0">
              <a:ln w="3175">
                <a:noFill/>
              </a:ln>
              <a:solidFill>
                <a:srgbClr val="494949"/>
              </a:solidFill>
              <a:effectLst/>
              <a:uLnTx/>
              <a:uFillTx/>
              <a:latin typeface="Segoe UI Semibold" panose="020B0702040204020203" pitchFamily="34" charset="0"/>
              <a:ea typeface="+mn-ea"/>
              <a:cs typeface="Segoe UI Semibold" panose="020B0702040204020203" pitchFamily="34" charset="0"/>
            </a:endParaRPr>
          </a:p>
        </p:txBody>
      </p:sp>
      <p:sp>
        <p:nvSpPr>
          <p:cNvPr id="4" name="Title 3"/>
          <p:cNvSpPr>
            <a:spLocks noGrp="1"/>
          </p:cNvSpPr>
          <p:nvPr>
            <p:ph type="title"/>
          </p:nvPr>
        </p:nvSpPr>
        <p:spPr/>
        <p:txBody>
          <a:bodyPr/>
          <a:lstStyle/>
          <a:p>
            <a:r>
              <a:rPr lang="en-US"/>
              <a:t>Types of data encryption </a:t>
            </a:r>
          </a:p>
        </p:txBody>
      </p:sp>
      <p:graphicFrame>
        <p:nvGraphicFramePr>
          <p:cNvPr id="64" name="Table 63">
            <a:extLst>
              <a:ext uri="{FF2B5EF4-FFF2-40B4-BE49-F238E27FC236}">
                <a16:creationId xmlns:a16="http://schemas.microsoft.com/office/drawing/2014/main" id="{E38413DA-6389-4247-9A6F-773C2487E980}"/>
              </a:ext>
            </a:extLst>
          </p:cNvPr>
          <p:cNvGraphicFramePr>
            <a:graphicFrameLocks noGrp="1"/>
          </p:cNvGraphicFramePr>
          <p:nvPr/>
        </p:nvGraphicFramePr>
        <p:xfrm>
          <a:off x="318351" y="1585629"/>
          <a:ext cx="11555299" cy="3147541"/>
        </p:xfrm>
        <a:graphic>
          <a:graphicData uri="http://schemas.openxmlformats.org/drawingml/2006/table">
            <a:tbl>
              <a:tblPr/>
              <a:tblGrid>
                <a:gridCol w="2252780">
                  <a:extLst>
                    <a:ext uri="{9D8B030D-6E8A-4147-A177-3AD203B41FA5}">
                      <a16:colId xmlns:a16="http://schemas.microsoft.com/office/drawing/2014/main" val="20000"/>
                    </a:ext>
                  </a:extLst>
                </a:gridCol>
                <a:gridCol w="2954994">
                  <a:extLst>
                    <a:ext uri="{9D8B030D-6E8A-4147-A177-3AD203B41FA5}">
                      <a16:colId xmlns:a16="http://schemas.microsoft.com/office/drawing/2014/main" val="20001"/>
                    </a:ext>
                  </a:extLst>
                </a:gridCol>
                <a:gridCol w="6347525">
                  <a:extLst>
                    <a:ext uri="{9D8B030D-6E8A-4147-A177-3AD203B41FA5}">
                      <a16:colId xmlns:a16="http://schemas.microsoft.com/office/drawing/2014/main" val="20002"/>
                    </a:ext>
                  </a:extLst>
                </a:gridCol>
              </a:tblGrid>
              <a:tr h="402436">
                <a:tc>
                  <a:txBody>
                    <a:bodyPr/>
                    <a:lstStyle/>
                    <a:p>
                      <a:pPr marL="0" algn="l" defTabSz="914367" rtl="0" eaLnBrk="1" latinLnBrk="0" hangingPunct="1">
                        <a:spcBef>
                          <a:spcPts val="588"/>
                        </a:spcBef>
                        <a:spcAft>
                          <a:spcPts val="1176"/>
                        </a:spcAft>
                      </a:pPr>
                      <a:r>
                        <a:rPr lang="en-US" sz="1400" b="0" kern="1200">
                          <a:solidFill>
                            <a:schemeClr val="bg1"/>
                          </a:solidFill>
                          <a:latin typeface="Segoe UI Semibold" panose="020B0702040204020203" pitchFamily="34" charset="0"/>
                          <a:ea typeface="+mn-ea"/>
                          <a:cs typeface="Segoe UI Semibold" panose="020B0702040204020203" pitchFamily="34" charset="0"/>
                        </a:rPr>
                        <a:t>Data encryption </a:t>
                      </a:r>
                    </a:p>
                  </a:txBody>
                  <a:tcPr marL="182880" marR="20487" marT="91440" marB="91440">
                    <a:lnL w="12700"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l" defTabSz="914367" rtl="0" eaLnBrk="1" latinLnBrk="0" hangingPunct="1">
                        <a:spcBef>
                          <a:spcPts val="588"/>
                        </a:spcBef>
                        <a:spcAft>
                          <a:spcPts val="1176"/>
                        </a:spcAft>
                      </a:pPr>
                      <a:r>
                        <a:rPr lang="en-US" sz="1400" b="0" kern="1200">
                          <a:solidFill>
                            <a:schemeClr val="bg1"/>
                          </a:solidFill>
                          <a:latin typeface="Segoe UI Semibold" panose="020B0702040204020203" pitchFamily="34" charset="0"/>
                          <a:ea typeface="+mn-ea"/>
                          <a:cs typeface="Segoe UI Semibold" panose="020B0702040204020203" pitchFamily="34" charset="0"/>
                        </a:rPr>
                        <a:t>Encryption technology</a:t>
                      </a:r>
                    </a:p>
                  </a:txBody>
                  <a:tcPr marL="182880" marR="20487" marT="91440" marB="914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l" defTabSz="914367" rtl="0" eaLnBrk="1" latinLnBrk="0" hangingPunct="1">
                        <a:spcBef>
                          <a:spcPts val="588"/>
                        </a:spcBef>
                        <a:spcAft>
                          <a:spcPts val="1176"/>
                        </a:spcAft>
                      </a:pPr>
                      <a:r>
                        <a:rPr lang="en-US" sz="1400" b="0" kern="1200">
                          <a:solidFill>
                            <a:schemeClr val="bg1"/>
                          </a:solidFill>
                          <a:latin typeface="Segoe UI Semibold" panose="020B0702040204020203" pitchFamily="34" charset="0"/>
                          <a:ea typeface="+mn-ea"/>
                          <a:cs typeface="Segoe UI Semibold" panose="020B0702040204020203" pitchFamily="34" charset="0"/>
                        </a:rPr>
                        <a:t>Customer value</a:t>
                      </a:r>
                    </a:p>
                  </a:txBody>
                  <a:tcPr marL="182880" marR="20487" marT="91440" marB="91440">
                    <a:lnL w="127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915035">
                <a:tc>
                  <a:txBody>
                    <a:bodyPr/>
                    <a:lstStyle/>
                    <a:p>
                      <a:r>
                        <a:rPr lang="en-US" sz="1400" kern="1200">
                          <a:solidFill>
                            <a:schemeClr val="tx1"/>
                          </a:solidFill>
                          <a:latin typeface="Segoe UI Semibold" panose="020B0702040204020203" pitchFamily="34" charset="0"/>
                          <a:ea typeface="+mn-ea"/>
                          <a:cs typeface="Segoe UI Semibold" panose="020B0702040204020203" pitchFamily="34" charset="0"/>
                        </a:rPr>
                        <a:t>In transit</a:t>
                      </a:r>
                    </a:p>
                  </a:txBody>
                  <a:tcPr marL="182880" marR="182880" marT="91440" marB="18288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7" rtl="0" eaLnBrk="1" latinLnBrk="0" hangingPunct="1"/>
                      <a:r>
                        <a:rPr lang="en-US" sz="1200" kern="1200">
                          <a:solidFill>
                            <a:schemeClr val="tx1"/>
                          </a:solidFill>
                          <a:latin typeface="+mn-lt"/>
                          <a:ea typeface="+mn-ea"/>
                          <a:cs typeface="+mn-cs"/>
                        </a:rPr>
                        <a:t>Transport Layer Security (TLS) from the client to the server</a:t>
                      </a:r>
                    </a:p>
                  </a:txBody>
                  <a:tcPr marL="182880" marT="91440" marB="18288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fontAlgn="base" latinLnBrk="0" hangingPunct="1">
                        <a:lnSpc>
                          <a:spcPct val="110000"/>
                        </a:lnSpc>
                        <a:spcBef>
                          <a:spcPct val="0"/>
                        </a:spcBef>
                        <a:spcAft>
                          <a:spcPts val="600"/>
                        </a:spcAft>
                        <a:defRPr/>
                      </a:pPr>
                      <a:r>
                        <a:rPr lang="en-US" sz="1200" kern="1200">
                          <a:solidFill>
                            <a:schemeClr val="tx1"/>
                          </a:solidFill>
                          <a:latin typeface="+mn-lt"/>
                          <a:ea typeface="+mn-ea"/>
                          <a:cs typeface="+mn-cs"/>
                        </a:rPr>
                        <a:t>Protects data between client and server against snooping and </a:t>
                      </a:r>
                      <a:br>
                        <a:rPr lang="en-US" sz="1200" kern="1200">
                          <a:solidFill>
                            <a:schemeClr val="tx1"/>
                          </a:solidFill>
                          <a:latin typeface="+mn-lt"/>
                          <a:ea typeface="+mn-ea"/>
                          <a:cs typeface="+mn-cs"/>
                        </a:rPr>
                      </a:br>
                      <a:r>
                        <a:rPr lang="en-US" sz="1200" kern="1200">
                          <a:solidFill>
                            <a:schemeClr val="tx1"/>
                          </a:solidFill>
                          <a:latin typeface="+mn-lt"/>
                          <a:ea typeface="+mn-ea"/>
                          <a:cs typeface="+mn-cs"/>
                        </a:rPr>
                        <a:t>man-in-the-middle attacks</a:t>
                      </a:r>
                    </a:p>
                    <a:p>
                      <a:pPr marL="0" lvl="1" algn="l" defTabSz="914367" rtl="0" eaLnBrk="1" fontAlgn="base" latinLnBrk="0" hangingPunct="1">
                        <a:lnSpc>
                          <a:spcPct val="110000"/>
                        </a:lnSpc>
                        <a:spcBef>
                          <a:spcPct val="0"/>
                        </a:spcBef>
                        <a:spcAft>
                          <a:spcPts val="600"/>
                        </a:spcAft>
                        <a:defRPr/>
                      </a:pPr>
                      <a:r>
                        <a:rPr lang="en-US" sz="1050" kern="1200">
                          <a:solidFill>
                            <a:schemeClr val="tx1"/>
                          </a:solidFill>
                          <a:latin typeface="+mn-lt"/>
                          <a:ea typeface="+mn-ea"/>
                          <a:cs typeface="+mn-cs"/>
                        </a:rPr>
                        <a:t>*Azure SQL Database is phasing out Secure Sockets Layer (SSL) 3.0 and TLS 1.0 in favor of TLS 1.2</a:t>
                      </a:r>
                    </a:p>
                  </a:txBody>
                  <a:tcPr marL="182880" marT="91440" marB="18288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15035">
                <a:tc>
                  <a:txBody>
                    <a:bodyPr/>
                    <a:lstStyle/>
                    <a:p>
                      <a:r>
                        <a:rPr lang="en-US" sz="1400" kern="1200">
                          <a:solidFill>
                            <a:schemeClr val="tx1"/>
                          </a:solidFill>
                          <a:latin typeface="Segoe UI Semibold" panose="020B0702040204020203" pitchFamily="34" charset="0"/>
                          <a:ea typeface="+mn-ea"/>
                          <a:cs typeface="Segoe UI Semibold" panose="020B0702040204020203" pitchFamily="34" charset="0"/>
                        </a:rPr>
                        <a:t>At rest</a:t>
                      </a:r>
                    </a:p>
                  </a:txBody>
                  <a:tcPr marL="182880" marR="182880" marT="91440" marB="18288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7" rtl="0" eaLnBrk="1" latinLnBrk="0" hangingPunct="1"/>
                      <a:r>
                        <a:rPr lang="en-US" sz="1200" kern="1200">
                          <a:solidFill>
                            <a:schemeClr val="tx1"/>
                          </a:solidFill>
                          <a:latin typeface="+mn-lt"/>
                          <a:ea typeface="+mn-ea"/>
                          <a:cs typeface="+mn-cs"/>
                        </a:rPr>
                        <a:t>Transparent Data Encryption (TDE) for Azure SQL Database</a:t>
                      </a:r>
                    </a:p>
                  </a:txBody>
                  <a:tcPr marL="182880" marT="91440" marB="18288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lnSpc>
                          <a:spcPct val="110000"/>
                        </a:lnSpc>
                      </a:pPr>
                      <a:r>
                        <a:rPr lang="en-US" sz="1200" kern="1200">
                          <a:solidFill>
                            <a:schemeClr val="tx1"/>
                          </a:solidFill>
                          <a:latin typeface="+mn-lt"/>
                          <a:ea typeface="+mn-ea"/>
                          <a:cs typeface="+mn-cs"/>
                        </a:rPr>
                        <a:t>Protects data on the disk </a:t>
                      </a:r>
                    </a:p>
                    <a:p>
                      <a:pPr marL="0" algn="l" defTabSz="914367" rtl="0" eaLnBrk="1" latinLnBrk="0" hangingPunct="1">
                        <a:lnSpc>
                          <a:spcPct val="110000"/>
                        </a:lnSpc>
                      </a:pPr>
                      <a:r>
                        <a:rPr lang="en-US" sz="1200" kern="1200">
                          <a:solidFill>
                            <a:schemeClr val="tx1"/>
                          </a:solidFill>
                          <a:latin typeface="+mn-lt"/>
                          <a:ea typeface="+mn-ea"/>
                          <a:cs typeface="+mn-cs"/>
                        </a:rPr>
                        <a:t>Key management is done by Azure, which makes it easier to obtain compliance</a:t>
                      </a:r>
                      <a:endParaRPr lang="en-US" sz="1200" kern="1200" noProof="0">
                        <a:solidFill>
                          <a:schemeClr val="tx1"/>
                        </a:solidFill>
                        <a:latin typeface="+mn-lt"/>
                        <a:ea typeface="+mn-ea"/>
                        <a:cs typeface="+mn-cs"/>
                      </a:endParaRPr>
                    </a:p>
                  </a:txBody>
                  <a:tcPr marL="182880" marT="91440" marB="18288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15035">
                <a:tc>
                  <a:txBody>
                    <a:bodyPr/>
                    <a:lstStyle/>
                    <a:p>
                      <a:r>
                        <a:rPr lang="en-US" sz="1400" kern="1200">
                          <a:solidFill>
                            <a:schemeClr val="tx1"/>
                          </a:solidFill>
                          <a:latin typeface="Segoe UI Semibold" panose="020B0702040204020203" pitchFamily="34" charset="0"/>
                          <a:ea typeface="+mn-ea"/>
                          <a:cs typeface="Segoe UI Semibold" panose="020B0702040204020203" pitchFamily="34" charset="0"/>
                        </a:rPr>
                        <a:t>In use (end-to-end)</a:t>
                      </a:r>
                    </a:p>
                  </a:txBody>
                  <a:tcPr marL="182880" marR="182880" marT="91440" marB="18288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Always Encrypted for client-side column encryption</a:t>
                      </a:r>
                    </a:p>
                  </a:txBody>
                  <a:tcPr marL="182880" marT="91440" marB="18288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7" rtl="0" eaLnBrk="1" latinLnBrk="0" hangingPunct="1">
                        <a:lnSpc>
                          <a:spcPct val="110000"/>
                        </a:lnSpc>
                      </a:pPr>
                      <a:r>
                        <a:rPr lang="en-US" sz="1200" kern="1200" dirty="0">
                          <a:solidFill>
                            <a:schemeClr val="tx1"/>
                          </a:solidFill>
                          <a:latin typeface="+mn-lt"/>
                          <a:ea typeface="+mn-ea"/>
                          <a:cs typeface="+mn-cs"/>
                        </a:rPr>
                        <a:t>Data is protected end-to-end, but the application is aware of encrypted columns </a:t>
                      </a:r>
                    </a:p>
                    <a:p>
                      <a:pPr marL="0" algn="l" defTabSz="914367" rtl="0" eaLnBrk="1" latinLnBrk="0" hangingPunct="1">
                        <a:lnSpc>
                          <a:spcPct val="110000"/>
                        </a:lnSpc>
                      </a:pPr>
                      <a:r>
                        <a:rPr lang="en-US" sz="1200" kern="1200" dirty="0">
                          <a:solidFill>
                            <a:schemeClr val="tx1"/>
                          </a:solidFill>
                          <a:latin typeface="+mn-lt"/>
                          <a:ea typeface="+mn-ea"/>
                          <a:cs typeface="+mn-cs"/>
                        </a:rPr>
                        <a:t>This is used in the absence of data masking and TDE for compliance-related scenarios</a:t>
                      </a:r>
                    </a:p>
                  </a:txBody>
                  <a:tcPr marL="182880" marT="91440" marB="18288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5" name="TextBox 64">
            <a:extLst>
              <a:ext uri="{FF2B5EF4-FFF2-40B4-BE49-F238E27FC236}">
                <a16:creationId xmlns:a16="http://schemas.microsoft.com/office/drawing/2014/main" id="{386932E4-3A5B-462C-9D91-18356498A730}"/>
              </a:ext>
            </a:extLst>
          </p:cNvPr>
          <p:cNvSpPr txBox="1"/>
          <p:nvPr/>
        </p:nvSpPr>
        <p:spPr>
          <a:xfrm>
            <a:off x="2109497" y="5463465"/>
            <a:ext cx="1344494"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mn-cs"/>
              </a:rPr>
              <a:t>Column encryption</a:t>
            </a:r>
          </a:p>
        </p:txBody>
      </p:sp>
      <p:cxnSp>
        <p:nvCxnSpPr>
          <p:cNvPr id="6" name="Straight Arrow Connector 5">
            <a:extLst>
              <a:ext uri="{FF2B5EF4-FFF2-40B4-BE49-F238E27FC236}">
                <a16:creationId xmlns:a16="http://schemas.microsoft.com/office/drawing/2014/main" id="{9F360DDC-1823-426E-82CE-4D1F6F3EFC7D}"/>
              </a:ext>
            </a:extLst>
          </p:cNvPr>
          <p:cNvCxnSpPr/>
          <p:nvPr/>
        </p:nvCxnSpPr>
        <p:spPr>
          <a:xfrm>
            <a:off x="1913064" y="5363083"/>
            <a:ext cx="1737360"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3F5FDCB-0DC9-4937-B6F7-5ABCB87659F9}"/>
              </a:ext>
            </a:extLst>
          </p:cNvPr>
          <p:cNvCxnSpPr/>
          <p:nvPr/>
        </p:nvCxnSpPr>
        <p:spPr>
          <a:xfrm>
            <a:off x="5024944" y="5363083"/>
            <a:ext cx="1737360"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EF8D4D5-22E6-41E7-BE1A-2EDD069D8583}"/>
              </a:ext>
            </a:extLst>
          </p:cNvPr>
          <p:cNvCxnSpPr/>
          <p:nvPr/>
        </p:nvCxnSpPr>
        <p:spPr>
          <a:xfrm>
            <a:off x="7993462" y="5363083"/>
            <a:ext cx="1737360" cy="0"/>
          </a:xfrm>
          <a:prstGeom prst="straightConnector1">
            <a:avLst/>
          </a:prstGeom>
          <a:ln w="127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Freeform 5">
            <a:extLst>
              <a:ext uri="{FF2B5EF4-FFF2-40B4-BE49-F238E27FC236}">
                <a16:creationId xmlns:a16="http://schemas.microsoft.com/office/drawing/2014/main" id="{DAB79CDA-E135-4C00-9654-010065D9B18E}"/>
              </a:ext>
            </a:extLst>
          </p:cNvPr>
          <p:cNvSpPr>
            <a:spLocks noEditPoints="1"/>
          </p:cNvSpPr>
          <p:nvPr/>
        </p:nvSpPr>
        <p:spPr bwMode="auto">
          <a:xfrm>
            <a:off x="1140941" y="5124185"/>
            <a:ext cx="374252" cy="41815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nvGrpSpPr>
          <p:cNvPr id="70" name="Group 69">
            <a:extLst>
              <a:ext uri="{FF2B5EF4-FFF2-40B4-BE49-F238E27FC236}">
                <a16:creationId xmlns:a16="http://schemas.microsoft.com/office/drawing/2014/main" id="{E061127F-C963-4199-A495-D93AF1CD5B06}"/>
              </a:ext>
            </a:extLst>
          </p:cNvPr>
          <p:cNvGrpSpPr/>
          <p:nvPr/>
        </p:nvGrpSpPr>
        <p:grpSpPr>
          <a:xfrm>
            <a:off x="4048295" y="5082214"/>
            <a:ext cx="578778" cy="492354"/>
            <a:chOff x="2107244" y="1575258"/>
            <a:chExt cx="310993" cy="264555"/>
          </a:xfrm>
        </p:grpSpPr>
        <p:grpSp>
          <p:nvGrpSpPr>
            <p:cNvPr id="71" name="Group 70">
              <a:extLst>
                <a:ext uri="{FF2B5EF4-FFF2-40B4-BE49-F238E27FC236}">
                  <a16:creationId xmlns:a16="http://schemas.microsoft.com/office/drawing/2014/main" id="{6DDA0DE3-7298-4C21-830F-66D68EA975CE}"/>
                </a:ext>
              </a:extLst>
            </p:cNvPr>
            <p:cNvGrpSpPr/>
            <p:nvPr/>
          </p:nvGrpSpPr>
          <p:grpSpPr>
            <a:xfrm>
              <a:off x="2107244" y="1575258"/>
              <a:ext cx="310993" cy="264555"/>
              <a:chOff x="2107244" y="1575258"/>
              <a:chExt cx="310993" cy="264555"/>
            </a:xfrm>
          </p:grpSpPr>
          <p:sp>
            <p:nvSpPr>
              <p:cNvPr id="79" name="Rectangle 9">
                <a:extLst>
                  <a:ext uri="{FF2B5EF4-FFF2-40B4-BE49-F238E27FC236}">
                    <a16:creationId xmlns:a16="http://schemas.microsoft.com/office/drawing/2014/main" id="{E1673F21-BDFC-4EDB-9B34-D874F742A4D1}"/>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80" name="Line 10">
                <a:extLst>
                  <a:ext uri="{FF2B5EF4-FFF2-40B4-BE49-F238E27FC236}">
                    <a16:creationId xmlns:a16="http://schemas.microsoft.com/office/drawing/2014/main" id="{69A46865-AE04-47F8-8664-DEC7B3F459F0}"/>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72" name="Group 71">
              <a:extLst>
                <a:ext uri="{FF2B5EF4-FFF2-40B4-BE49-F238E27FC236}">
                  <a16:creationId xmlns:a16="http://schemas.microsoft.com/office/drawing/2014/main" id="{5E89A700-9355-4645-9299-2B16C3024CB7}"/>
                </a:ext>
              </a:extLst>
            </p:cNvPr>
            <p:cNvGrpSpPr/>
            <p:nvPr/>
          </p:nvGrpSpPr>
          <p:grpSpPr>
            <a:xfrm>
              <a:off x="2287367" y="1599181"/>
              <a:ext cx="95690" cy="23923"/>
              <a:chOff x="2287367" y="1599181"/>
              <a:chExt cx="95690" cy="23923"/>
            </a:xfrm>
          </p:grpSpPr>
          <p:sp>
            <p:nvSpPr>
              <p:cNvPr id="76" name="Oval 11">
                <a:extLst>
                  <a:ext uri="{FF2B5EF4-FFF2-40B4-BE49-F238E27FC236}">
                    <a16:creationId xmlns:a16="http://schemas.microsoft.com/office/drawing/2014/main" id="{E67E9A97-D40A-4A54-A3CB-AC8A87195F18}"/>
                  </a:ext>
                </a:extLst>
              </p:cNvPr>
              <p:cNvSpPr>
                <a:spLocks noChangeArrowheads="1"/>
              </p:cNvSpPr>
              <p:nvPr/>
            </p:nvSpPr>
            <p:spPr bwMode="auto">
              <a:xfrm>
                <a:off x="228736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77" name="Oval 12">
                <a:extLst>
                  <a:ext uri="{FF2B5EF4-FFF2-40B4-BE49-F238E27FC236}">
                    <a16:creationId xmlns:a16="http://schemas.microsoft.com/office/drawing/2014/main" id="{6AB47262-8D9C-4F96-8C67-24F7EC99D6A6}"/>
                  </a:ext>
                </a:extLst>
              </p:cNvPr>
              <p:cNvSpPr>
                <a:spLocks noChangeArrowheads="1"/>
              </p:cNvSpPr>
              <p:nvPr/>
            </p:nvSpPr>
            <p:spPr bwMode="auto">
              <a:xfrm>
                <a:off x="2322547"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78" name="Oval 13">
                <a:extLst>
                  <a:ext uri="{FF2B5EF4-FFF2-40B4-BE49-F238E27FC236}">
                    <a16:creationId xmlns:a16="http://schemas.microsoft.com/office/drawing/2014/main" id="{6E682B7D-8875-4D15-9285-79D68F83F471}"/>
                  </a:ext>
                </a:extLst>
              </p:cNvPr>
              <p:cNvSpPr>
                <a:spLocks noChangeArrowheads="1"/>
              </p:cNvSpPr>
              <p:nvPr/>
            </p:nvSpPr>
            <p:spPr bwMode="auto">
              <a:xfrm>
                <a:off x="2359134" y="1599181"/>
                <a:ext cx="23923" cy="23923"/>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73" name="Group 72">
              <a:extLst>
                <a:ext uri="{FF2B5EF4-FFF2-40B4-BE49-F238E27FC236}">
                  <a16:creationId xmlns:a16="http://schemas.microsoft.com/office/drawing/2014/main" id="{F3F8F3FA-4894-45D5-82D7-8EA8B58F2AB8}"/>
                </a:ext>
              </a:extLst>
            </p:cNvPr>
            <p:cNvGrpSpPr/>
            <p:nvPr/>
          </p:nvGrpSpPr>
          <p:grpSpPr>
            <a:xfrm>
              <a:off x="2202934" y="1701907"/>
              <a:ext cx="95690" cy="90061"/>
              <a:chOff x="2202934" y="1701907"/>
              <a:chExt cx="95690" cy="90061"/>
            </a:xfrm>
          </p:grpSpPr>
          <p:sp>
            <p:nvSpPr>
              <p:cNvPr id="74" name="Freeform 14">
                <a:extLst>
                  <a:ext uri="{FF2B5EF4-FFF2-40B4-BE49-F238E27FC236}">
                    <a16:creationId xmlns:a16="http://schemas.microsoft.com/office/drawing/2014/main" id="{4F50E336-C452-4F11-A899-4185290B8F55}"/>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75" name="Line 15">
                <a:extLst>
                  <a:ext uri="{FF2B5EF4-FFF2-40B4-BE49-F238E27FC236}">
                    <a16:creationId xmlns:a16="http://schemas.microsoft.com/office/drawing/2014/main" id="{3568718D-7D86-4892-9EFA-CAF451EF2F0C}"/>
                  </a:ext>
                </a:extLst>
              </p:cNvPr>
              <p:cNvSpPr>
                <a:spLocks noChangeShapeType="1"/>
              </p:cNvSpPr>
              <p:nvPr/>
            </p:nvSpPr>
            <p:spPr bwMode="auto">
              <a:xfrm>
                <a:off x="2253117" y="1755381"/>
                <a:ext cx="0" cy="36587"/>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sp>
        <p:nvSpPr>
          <p:cNvPr id="81" name="Cylinder 513">
            <a:extLst>
              <a:ext uri="{FF2B5EF4-FFF2-40B4-BE49-F238E27FC236}">
                <a16:creationId xmlns:a16="http://schemas.microsoft.com/office/drawing/2014/main" id="{C33919D1-9D95-41AA-8541-8E1D4335E1E2}"/>
              </a:ext>
            </a:extLst>
          </p:cNvPr>
          <p:cNvSpPr/>
          <p:nvPr/>
        </p:nvSpPr>
        <p:spPr bwMode="auto">
          <a:xfrm>
            <a:off x="7160175" y="5091958"/>
            <a:ext cx="435416" cy="572030"/>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Semibold" panose="020B0702040204020203" pitchFamily="34" charset="0"/>
              <a:ea typeface="Segoe UI" pitchFamily="34" charset="0"/>
              <a:cs typeface="Segoe UI" pitchFamily="34" charset="0"/>
            </a:endParaRPr>
          </a:p>
        </p:txBody>
      </p:sp>
      <p:grpSp>
        <p:nvGrpSpPr>
          <p:cNvPr id="8" name="Group 7">
            <a:extLst>
              <a:ext uri="{FF2B5EF4-FFF2-40B4-BE49-F238E27FC236}">
                <a16:creationId xmlns:a16="http://schemas.microsoft.com/office/drawing/2014/main" id="{C8403380-CFA3-42A2-821C-B22B3AF389B2}"/>
              </a:ext>
            </a:extLst>
          </p:cNvPr>
          <p:cNvGrpSpPr/>
          <p:nvPr/>
        </p:nvGrpSpPr>
        <p:grpSpPr>
          <a:xfrm>
            <a:off x="10128694" y="5213604"/>
            <a:ext cx="858730" cy="543841"/>
            <a:chOff x="8100799" y="4516967"/>
            <a:chExt cx="1004342" cy="636058"/>
          </a:xfrm>
        </p:grpSpPr>
        <p:sp>
          <p:nvSpPr>
            <p:cNvPr id="82" name="Freeform 146">
              <a:extLst>
                <a:ext uri="{FF2B5EF4-FFF2-40B4-BE49-F238E27FC236}">
                  <a16:creationId xmlns:a16="http://schemas.microsoft.com/office/drawing/2014/main" id="{65575CF7-6EFC-4B29-B725-3BCC9F20F244}"/>
                </a:ext>
              </a:extLst>
            </p:cNvPr>
            <p:cNvSpPr>
              <a:spLocks noChangeAspect="1"/>
            </p:cNvSpPr>
            <p:nvPr/>
          </p:nvSpPr>
          <p:spPr bwMode="auto">
            <a:xfrm>
              <a:off x="8100799" y="4516967"/>
              <a:ext cx="1004342" cy="63605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grpSp>
          <p:nvGrpSpPr>
            <p:cNvPr id="83" name="Group 82">
              <a:extLst>
                <a:ext uri="{FF2B5EF4-FFF2-40B4-BE49-F238E27FC236}">
                  <a16:creationId xmlns:a16="http://schemas.microsoft.com/office/drawing/2014/main" id="{50A293C1-4FB5-4C03-BA13-D94B0EBA157E}"/>
                </a:ext>
              </a:extLst>
            </p:cNvPr>
            <p:cNvGrpSpPr/>
            <p:nvPr/>
          </p:nvGrpSpPr>
          <p:grpSpPr>
            <a:xfrm>
              <a:off x="8526202" y="4690093"/>
              <a:ext cx="293717" cy="359549"/>
              <a:chOff x="965200" y="3436897"/>
              <a:chExt cx="528881" cy="647424"/>
            </a:xfrm>
          </p:grpSpPr>
          <p:grpSp>
            <p:nvGrpSpPr>
              <p:cNvPr id="84" name="Group 83">
                <a:extLst>
                  <a:ext uri="{FF2B5EF4-FFF2-40B4-BE49-F238E27FC236}">
                    <a16:creationId xmlns:a16="http://schemas.microsoft.com/office/drawing/2014/main" id="{A9155F90-0275-4D7A-A5F4-44F3630724C5}"/>
                  </a:ext>
                </a:extLst>
              </p:cNvPr>
              <p:cNvGrpSpPr/>
              <p:nvPr/>
            </p:nvGrpSpPr>
            <p:grpSpPr>
              <a:xfrm flipH="1">
                <a:off x="965200" y="3436897"/>
                <a:ext cx="528881" cy="647424"/>
                <a:chOff x="3003960" y="3685414"/>
                <a:chExt cx="403310" cy="493707"/>
              </a:xfrm>
            </p:grpSpPr>
            <p:sp>
              <p:nvSpPr>
                <p:cNvPr id="89" name="Snip Single Corner Rectangle 26">
                  <a:extLst>
                    <a:ext uri="{FF2B5EF4-FFF2-40B4-BE49-F238E27FC236}">
                      <a16:creationId xmlns:a16="http://schemas.microsoft.com/office/drawing/2014/main" id="{4A3B5347-45C9-4614-AE04-501253EA17AC}"/>
                    </a:ext>
                  </a:extLst>
                </p:cNvPr>
                <p:cNvSpPr/>
                <p:nvPr/>
              </p:nvSpPr>
              <p:spPr bwMode="auto">
                <a:xfrm flipH="1">
                  <a:off x="3003960" y="3685414"/>
                  <a:ext cx="403310" cy="493707"/>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Triangle 27">
                  <a:extLst>
                    <a:ext uri="{FF2B5EF4-FFF2-40B4-BE49-F238E27FC236}">
                      <a16:creationId xmlns:a16="http://schemas.microsoft.com/office/drawing/2014/main" id="{1FFE99EE-1F1E-463F-BF27-4655163D82BC}"/>
                    </a:ext>
                  </a:extLst>
                </p:cNvPr>
                <p:cNvSpPr/>
                <p:nvPr/>
              </p:nvSpPr>
              <p:spPr bwMode="auto">
                <a:xfrm rot="8100000">
                  <a:off x="3012552" y="3733609"/>
                  <a:ext cx="160049" cy="80930"/>
                </a:xfrm>
                <a:prstGeom prst="triangle">
                  <a:avLst/>
                </a:pr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85" name="Straight Connector 84">
                <a:extLst>
                  <a:ext uri="{FF2B5EF4-FFF2-40B4-BE49-F238E27FC236}">
                    <a16:creationId xmlns:a16="http://schemas.microsoft.com/office/drawing/2014/main" id="{CC29CFAC-5139-44F9-BB4F-594E09E22D44}"/>
                  </a:ext>
                </a:extLst>
              </p:cNvPr>
              <p:cNvCxnSpPr/>
              <p:nvPr/>
            </p:nvCxnSpPr>
            <p:spPr>
              <a:xfrm>
                <a:off x="1047750" y="3578225"/>
                <a:ext cx="2159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47617D8-7AC6-4FEC-B409-FB0B2F2585F5}"/>
                  </a:ext>
                </a:extLst>
              </p:cNvPr>
              <p:cNvCxnSpPr/>
              <p:nvPr/>
            </p:nvCxnSpPr>
            <p:spPr>
              <a:xfrm>
                <a:off x="1047750" y="3697817"/>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419C971-6683-45C5-B702-CCE017DAF380}"/>
                  </a:ext>
                </a:extLst>
              </p:cNvPr>
              <p:cNvCxnSpPr/>
              <p:nvPr/>
            </p:nvCxnSpPr>
            <p:spPr>
              <a:xfrm>
                <a:off x="1047750" y="3817409"/>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59C939B-1F01-4FB2-BA79-CEE771B1C53F}"/>
                  </a:ext>
                </a:extLst>
              </p:cNvPr>
              <p:cNvCxnSpPr/>
              <p:nvPr/>
            </p:nvCxnSpPr>
            <p:spPr>
              <a:xfrm>
                <a:off x="1047750" y="3937000"/>
                <a:ext cx="368300" cy="0"/>
              </a:xfrm>
              <a:prstGeom prst="line">
                <a:avLst/>
              </a:prstGeom>
              <a:ln w="12700" cap="rnd">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05761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762D39-0730-4ECD-B417-A73C77E37194}"/>
              </a:ext>
            </a:extLst>
          </p:cNvPr>
          <p:cNvSpPr>
            <a:spLocks noGrp="1"/>
          </p:cNvSpPr>
          <p:nvPr>
            <p:ph type="body" sz="quarter" idx="14"/>
          </p:nvPr>
        </p:nvSpPr>
        <p:spPr/>
        <p:txBody>
          <a:bodyPr/>
          <a:lstStyle/>
          <a:p>
            <a:r>
              <a:rPr lang="en-US"/>
              <a:t>All customer data encrypted at rest</a:t>
            </a:r>
          </a:p>
          <a:p>
            <a:r>
              <a:rPr lang="en-US"/>
              <a:t>Encryption keys managed by Azure</a:t>
            </a:r>
          </a:p>
          <a:p>
            <a:r>
              <a:rPr lang="en-US"/>
              <a:t>Application changes kept to a minimum</a:t>
            </a:r>
          </a:p>
          <a:p>
            <a:r>
              <a:rPr lang="en-US"/>
              <a:t>Transparent encryption/decryption of data </a:t>
            </a:r>
            <a:br>
              <a:rPr lang="en-US"/>
            </a:br>
            <a:r>
              <a:rPr lang="en-US"/>
              <a:t>in a TCE-enabled client driver</a:t>
            </a:r>
          </a:p>
          <a:p>
            <a:r>
              <a:rPr lang="en-US"/>
              <a:t>Support for equality operations (including </a:t>
            </a:r>
            <a:br>
              <a:rPr lang="en-US"/>
            </a:br>
            <a:r>
              <a:rPr lang="en-US"/>
              <a:t>joins) on encrypted data</a:t>
            </a:r>
          </a:p>
          <a:p>
            <a:r>
              <a:rPr lang="en-US"/>
              <a:t>Bring You Own Key (BYOK) supported</a:t>
            </a:r>
          </a:p>
        </p:txBody>
      </p:sp>
      <p:sp>
        <p:nvSpPr>
          <p:cNvPr id="2" name="Title 1"/>
          <p:cNvSpPr>
            <a:spLocks noGrp="1"/>
          </p:cNvSpPr>
          <p:nvPr>
            <p:ph type="title"/>
          </p:nvPr>
        </p:nvSpPr>
        <p:spPr/>
        <p:txBody>
          <a:bodyPr/>
          <a:lstStyle/>
          <a:p>
            <a:r>
              <a:rPr lang="en-US"/>
              <a:t>Transparent Data Encryption</a:t>
            </a:r>
          </a:p>
        </p:txBody>
      </p:sp>
      <p:grpSp>
        <p:nvGrpSpPr>
          <p:cNvPr id="4" name="Group 3">
            <a:extLst>
              <a:ext uri="{FF2B5EF4-FFF2-40B4-BE49-F238E27FC236}">
                <a16:creationId xmlns:a16="http://schemas.microsoft.com/office/drawing/2014/main" id="{AD983483-96E9-478B-BEB3-9990714F1298}"/>
              </a:ext>
            </a:extLst>
          </p:cNvPr>
          <p:cNvGrpSpPr/>
          <p:nvPr/>
        </p:nvGrpSpPr>
        <p:grpSpPr>
          <a:xfrm>
            <a:off x="8967097" y="2588559"/>
            <a:ext cx="641294" cy="842504"/>
            <a:chOff x="8165381" y="1732579"/>
            <a:chExt cx="541094" cy="710864"/>
          </a:xfrm>
        </p:grpSpPr>
        <p:grpSp>
          <p:nvGrpSpPr>
            <p:cNvPr id="144" name="Group 143">
              <a:extLst>
                <a:ext uri="{FF2B5EF4-FFF2-40B4-BE49-F238E27FC236}">
                  <a16:creationId xmlns:a16="http://schemas.microsoft.com/office/drawing/2014/main" id="{1D10661F-3551-4EC5-8EFB-BC74E31BB207}"/>
                </a:ext>
              </a:extLst>
            </p:cNvPr>
            <p:cNvGrpSpPr/>
            <p:nvPr/>
          </p:nvGrpSpPr>
          <p:grpSpPr>
            <a:xfrm>
              <a:off x="8324133" y="2014002"/>
              <a:ext cx="223589" cy="349343"/>
              <a:chOff x="9483369" y="4100687"/>
              <a:chExt cx="385258" cy="601941"/>
            </a:xfrm>
            <a:solidFill>
              <a:schemeClr val="bg1">
                <a:lumMod val="95000"/>
              </a:schemeClr>
            </a:solidFill>
          </p:grpSpPr>
          <p:sp>
            <p:nvSpPr>
              <p:cNvPr id="145" name="Freeform: Shape 144">
                <a:extLst>
                  <a:ext uri="{FF2B5EF4-FFF2-40B4-BE49-F238E27FC236}">
                    <a16:creationId xmlns:a16="http://schemas.microsoft.com/office/drawing/2014/main" id="{87D878A2-4E59-472B-9524-1CA1A092250D}"/>
                  </a:ext>
                </a:extLst>
              </p:cNvPr>
              <p:cNvSpPr/>
              <p:nvPr/>
            </p:nvSpPr>
            <p:spPr bwMode="auto">
              <a:xfrm>
                <a:off x="9545329" y="4100687"/>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146" name="Freeform: Shape 145">
                <a:extLst>
                  <a:ext uri="{FF2B5EF4-FFF2-40B4-BE49-F238E27FC236}">
                    <a16:creationId xmlns:a16="http://schemas.microsoft.com/office/drawing/2014/main" id="{D1199DCC-15CE-44ED-B684-32D3212395A9}"/>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chemeClr val="bg1"/>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147" name="Cylinder 513">
              <a:extLst>
                <a:ext uri="{FF2B5EF4-FFF2-40B4-BE49-F238E27FC236}">
                  <a16:creationId xmlns:a16="http://schemas.microsoft.com/office/drawing/2014/main" id="{4AD63010-ABC4-4EF2-8D96-48695C7A8FED}"/>
                </a:ext>
              </a:extLst>
            </p:cNvPr>
            <p:cNvSpPr/>
            <p:nvPr/>
          </p:nvSpPr>
          <p:spPr bwMode="auto">
            <a:xfrm>
              <a:off x="8165381" y="1732579"/>
              <a:ext cx="541094" cy="71086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Semibold" panose="020B0702040204020203" pitchFamily="34" charset="0"/>
                <a:ea typeface="Segoe UI" pitchFamily="34" charset="0"/>
                <a:cs typeface="Segoe UI" pitchFamily="34" charset="0"/>
              </a:endParaRPr>
            </a:p>
          </p:txBody>
        </p:sp>
      </p:grpSp>
      <p:sp>
        <p:nvSpPr>
          <p:cNvPr id="148" name="Freeform 146">
            <a:extLst>
              <a:ext uri="{FF2B5EF4-FFF2-40B4-BE49-F238E27FC236}">
                <a16:creationId xmlns:a16="http://schemas.microsoft.com/office/drawing/2014/main" id="{CFB528DB-F42C-447C-B75E-46CAA9A4DF2A}"/>
              </a:ext>
            </a:extLst>
          </p:cNvPr>
          <p:cNvSpPr>
            <a:spLocks noChangeAspect="1"/>
          </p:cNvSpPr>
          <p:nvPr/>
        </p:nvSpPr>
        <p:spPr bwMode="auto">
          <a:xfrm>
            <a:off x="8002508" y="2236003"/>
            <a:ext cx="2318110" cy="1468078"/>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sp>
        <p:nvSpPr>
          <p:cNvPr id="150" name="TextBox 149">
            <a:extLst>
              <a:ext uri="{FF2B5EF4-FFF2-40B4-BE49-F238E27FC236}">
                <a16:creationId xmlns:a16="http://schemas.microsoft.com/office/drawing/2014/main" id="{0FC40EE6-C364-4834-859B-4EBEBD17DDDF}"/>
              </a:ext>
            </a:extLst>
          </p:cNvPr>
          <p:cNvSpPr txBox="1"/>
          <p:nvPr/>
        </p:nvSpPr>
        <p:spPr>
          <a:xfrm>
            <a:off x="8395885" y="1638125"/>
            <a:ext cx="1780497" cy="276999"/>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mn-cs"/>
              </a:rPr>
              <a:t>SQL Database</a:t>
            </a:r>
          </a:p>
        </p:txBody>
      </p:sp>
      <p:sp>
        <p:nvSpPr>
          <p:cNvPr id="151" name="Freeform 5">
            <a:extLst>
              <a:ext uri="{FF2B5EF4-FFF2-40B4-BE49-F238E27FC236}">
                <a16:creationId xmlns:a16="http://schemas.microsoft.com/office/drawing/2014/main" id="{EC0E51A9-972E-41CA-9A71-4104A4291BF3}"/>
              </a:ext>
            </a:extLst>
          </p:cNvPr>
          <p:cNvSpPr>
            <a:spLocks noEditPoints="1"/>
          </p:cNvSpPr>
          <p:nvPr/>
        </p:nvSpPr>
        <p:spPr bwMode="auto">
          <a:xfrm>
            <a:off x="8205055" y="4477889"/>
            <a:ext cx="471713" cy="52705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152" name="Freeform 5">
            <a:extLst>
              <a:ext uri="{FF2B5EF4-FFF2-40B4-BE49-F238E27FC236}">
                <a16:creationId xmlns:a16="http://schemas.microsoft.com/office/drawing/2014/main" id="{6DE3DB46-B274-4689-9548-5A9B473DF4EA}"/>
              </a:ext>
            </a:extLst>
          </p:cNvPr>
          <p:cNvSpPr>
            <a:spLocks noEditPoints="1"/>
          </p:cNvSpPr>
          <p:nvPr/>
        </p:nvSpPr>
        <p:spPr bwMode="auto">
          <a:xfrm>
            <a:off x="9051888" y="4477889"/>
            <a:ext cx="471713" cy="52705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153" name="Freeform 5">
            <a:extLst>
              <a:ext uri="{FF2B5EF4-FFF2-40B4-BE49-F238E27FC236}">
                <a16:creationId xmlns:a16="http://schemas.microsoft.com/office/drawing/2014/main" id="{12DC8BEA-2B2A-4668-A439-F8987FAFD0F3}"/>
              </a:ext>
            </a:extLst>
          </p:cNvPr>
          <p:cNvSpPr>
            <a:spLocks noEditPoints="1"/>
          </p:cNvSpPr>
          <p:nvPr/>
        </p:nvSpPr>
        <p:spPr bwMode="auto">
          <a:xfrm>
            <a:off x="9898721" y="4477889"/>
            <a:ext cx="471713" cy="52705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cxnSp>
        <p:nvCxnSpPr>
          <p:cNvPr id="156" name="Connector: Elbow 155">
            <a:extLst>
              <a:ext uri="{FF2B5EF4-FFF2-40B4-BE49-F238E27FC236}">
                <a16:creationId xmlns:a16="http://schemas.microsoft.com/office/drawing/2014/main" id="{D2F3E953-2BED-4313-A4EE-27F7D66C5D69}"/>
              </a:ext>
            </a:extLst>
          </p:cNvPr>
          <p:cNvCxnSpPr>
            <a:cxnSpLocks/>
            <a:stCxn id="153" idx="1"/>
            <a:endCxn id="151" idx="1"/>
          </p:cNvCxnSpPr>
          <p:nvPr/>
        </p:nvCxnSpPr>
        <p:spPr>
          <a:xfrm flipH="1">
            <a:off x="8442829" y="4477889"/>
            <a:ext cx="1693666" cy="12700"/>
          </a:xfrm>
          <a:prstGeom prst="bentConnector5">
            <a:avLst>
              <a:gd name="adj1" fmla="val -794"/>
              <a:gd name="adj2" fmla="val -3488244"/>
              <a:gd name="adj3" fmla="val 99853"/>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DC78A5-9C72-427B-B8FA-FDD3E1251825}"/>
              </a:ext>
            </a:extLst>
          </p:cNvPr>
          <p:cNvCxnSpPr>
            <a:stCxn id="147" idx="3"/>
            <a:endCxn id="152" idx="1"/>
          </p:cNvCxnSpPr>
          <p:nvPr/>
        </p:nvCxnSpPr>
        <p:spPr>
          <a:xfrm>
            <a:off x="9287744" y="3431063"/>
            <a:ext cx="1918" cy="1046826"/>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2534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657C5C3-3EF4-4847-A4DC-B5D2E4C033AE}"/>
              </a:ext>
            </a:extLst>
          </p:cNvPr>
          <p:cNvSpPr>
            <a:spLocks noGrp="1"/>
          </p:cNvSpPr>
          <p:nvPr>
            <p:ph type="body" sz="quarter" idx="14"/>
          </p:nvPr>
        </p:nvSpPr>
        <p:spPr/>
        <p:txBody>
          <a:bodyPr/>
          <a:lstStyle/>
          <a:p>
            <a:pPr lvl="0"/>
            <a:r>
              <a:rPr lang="en-US"/>
              <a:t>Overview</a:t>
            </a:r>
          </a:p>
          <a:p>
            <a:pPr lvl="1"/>
            <a:r>
              <a:rPr lang="en-US"/>
              <a:t>Protect data at rest and in motion, on premises </a:t>
            </a:r>
            <a:br>
              <a:rPr lang="en-US"/>
            </a:br>
            <a:r>
              <a:rPr lang="en-US"/>
              <a:t>and in the cloud</a:t>
            </a:r>
          </a:p>
          <a:p>
            <a:pPr lvl="1"/>
            <a:r>
              <a:rPr lang="en-US"/>
              <a:t>Transparent client-side encryption, while SQL Server executes T-SQL queries on encrypted data </a:t>
            </a:r>
          </a:p>
          <a:p>
            <a:pPr lvl="0"/>
            <a:r>
              <a:rPr lang="en-US"/>
              <a:t>Benefits</a:t>
            </a:r>
          </a:p>
          <a:p>
            <a:pPr lvl="1"/>
            <a:r>
              <a:rPr lang="en-US"/>
              <a:t>Sensitive data remains encrypted and queryable at all times </a:t>
            </a:r>
            <a:br>
              <a:rPr lang="en-US"/>
            </a:br>
            <a:r>
              <a:rPr lang="en-US"/>
              <a:t>on-premises and in the cloud</a:t>
            </a:r>
          </a:p>
          <a:p>
            <a:pPr lvl="1"/>
            <a:r>
              <a:rPr lang="en-US"/>
              <a:t>Unauthorized users never have access to data or keys</a:t>
            </a:r>
          </a:p>
          <a:p>
            <a:pPr lvl="1"/>
            <a:r>
              <a:rPr lang="en-US"/>
              <a:t>No application changes</a:t>
            </a:r>
          </a:p>
        </p:txBody>
      </p:sp>
      <p:sp>
        <p:nvSpPr>
          <p:cNvPr id="6" name="Title 5">
            <a:extLst>
              <a:ext uri="{FF2B5EF4-FFF2-40B4-BE49-F238E27FC236}">
                <a16:creationId xmlns:a16="http://schemas.microsoft.com/office/drawing/2014/main" id="{F71F55FD-C728-4DB9-B51A-3984A3000715}"/>
              </a:ext>
            </a:extLst>
          </p:cNvPr>
          <p:cNvSpPr>
            <a:spLocks noGrp="1"/>
          </p:cNvSpPr>
          <p:nvPr>
            <p:ph type="title"/>
          </p:nvPr>
        </p:nvSpPr>
        <p:spPr/>
        <p:txBody>
          <a:bodyPr/>
          <a:lstStyle/>
          <a:p>
            <a:r>
              <a:rPr lang="en-US"/>
              <a:t>Always Encrypted</a:t>
            </a:r>
          </a:p>
        </p:txBody>
      </p:sp>
      <p:cxnSp>
        <p:nvCxnSpPr>
          <p:cNvPr id="62" name="Straight Connector 61">
            <a:extLst>
              <a:ext uri="{FF2B5EF4-FFF2-40B4-BE49-F238E27FC236}">
                <a16:creationId xmlns:a16="http://schemas.microsoft.com/office/drawing/2014/main" id="{A4A6E2F1-CBE2-4174-A1E1-E342C3036E28}"/>
              </a:ext>
            </a:extLst>
          </p:cNvPr>
          <p:cNvCxnSpPr>
            <a:cxnSpLocks/>
          </p:cNvCxnSpPr>
          <p:nvPr/>
        </p:nvCxnSpPr>
        <p:spPr>
          <a:xfrm>
            <a:off x="8836297" y="1994572"/>
            <a:ext cx="15578" cy="3525393"/>
          </a:xfrm>
          <a:prstGeom prst="line">
            <a:avLst/>
          </a:prstGeom>
          <a:noFill/>
          <a:ln w="12700" cap="flat" cmpd="sng" algn="ctr">
            <a:solidFill>
              <a:srgbClr val="FFFFFF">
                <a:lumMod val="85000"/>
              </a:srgbClr>
            </a:solidFill>
            <a:prstDash val="solid"/>
            <a:headEnd type="none" w="med" len="med"/>
            <a:tailEnd type="none" w="med" len="med"/>
          </a:ln>
          <a:effectLst/>
        </p:spPr>
      </p:cxnSp>
      <p:sp>
        <p:nvSpPr>
          <p:cNvPr id="67" name="TextBox 66">
            <a:extLst>
              <a:ext uri="{FF2B5EF4-FFF2-40B4-BE49-F238E27FC236}">
                <a16:creationId xmlns:a16="http://schemas.microsoft.com/office/drawing/2014/main" id="{BC1E6064-1094-4F7E-BD7C-D813E2AED410}"/>
              </a:ext>
            </a:extLst>
          </p:cNvPr>
          <p:cNvSpPr txBox="1"/>
          <p:nvPr/>
        </p:nvSpPr>
        <p:spPr>
          <a:xfrm>
            <a:off x="7512386" y="2064943"/>
            <a:ext cx="925345" cy="184666"/>
          </a:xfrm>
          <a:prstGeom prst="rect">
            <a:avLst/>
          </a:prstGeom>
          <a:noFill/>
        </p:spPr>
        <p:txBody>
          <a:bodyPr wrap="square" lIns="0" tIns="0" rIns="0" bIns="0" rtlCol="0">
            <a:spAutoFit/>
          </a:bodyPr>
          <a:lstStyle/>
          <a:p>
            <a:pPr marL="0" marR="0" lvl="0" indent="0" algn="r" defTabSz="931506"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solidFill>
                    <a:srgbClr val="FFFFFF">
                      <a:alpha val="0"/>
                    </a:srgbClr>
                  </a:solidFill>
                </a:ln>
                <a:solidFill>
                  <a:srgbClr val="0078D7"/>
                </a:solidFill>
                <a:effectLst/>
                <a:uLnTx/>
                <a:uFillTx/>
                <a:latin typeface="Segoe UI"/>
                <a:ea typeface="+mn-ea"/>
                <a:cs typeface="Segoe UI Semibold" panose="020B0702040204020203" pitchFamily="34" charset="0"/>
              </a:rPr>
              <a:t>Client side</a:t>
            </a:r>
          </a:p>
        </p:txBody>
      </p:sp>
      <p:sp>
        <p:nvSpPr>
          <p:cNvPr id="68" name="TextBox 67">
            <a:extLst>
              <a:ext uri="{FF2B5EF4-FFF2-40B4-BE49-F238E27FC236}">
                <a16:creationId xmlns:a16="http://schemas.microsoft.com/office/drawing/2014/main" id="{F0838817-6F68-495D-9B22-8D17EC597686}"/>
              </a:ext>
            </a:extLst>
          </p:cNvPr>
          <p:cNvSpPr txBox="1"/>
          <p:nvPr/>
        </p:nvSpPr>
        <p:spPr>
          <a:xfrm>
            <a:off x="9256235" y="2064943"/>
            <a:ext cx="951298" cy="184666"/>
          </a:xfrm>
          <a:prstGeom prst="rect">
            <a:avLst/>
          </a:prstGeom>
          <a:noFill/>
        </p:spPr>
        <p:txBody>
          <a:bodyPr wrap="square" lIns="0" tIns="0" rIns="0" bIns="0" rtlCol="0">
            <a:spAutoFit/>
          </a:bodyPr>
          <a:lstStyle/>
          <a:p>
            <a:pPr marL="0" marR="0" lvl="0" indent="0" algn="l" defTabSz="931326" rtl="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a:ln>
                  <a:solidFill>
                    <a:srgbClr val="FFFFFF">
                      <a:alpha val="0"/>
                    </a:srgbClr>
                  </a:solidFill>
                </a:ln>
                <a:solidFill>
                  <a:srgbClr val="0078D7"/>
                </a:solidFill>
                <a:effectLst/>
                <a:uLnTx/>
                <a:uFillTx/>
                <a:latin typeface="Segoe UI"/>
                <a:ea typeface="+mn-ea"/>
                <a:cs typeface="Segoe UI Semibold" panose="020B0702040204020203" pitchFamily="34" charset="0"/>
              </a:rPr>
              <a:t>Server side</a:t>
            </a:r>
          </a:p>
        </p:txBody>
      </p:sp>
      <p:grpSp>
        <p:nvGrpSpPr>
          <p:cNvPr id="71" name="Group 70">
            <a:extLst>
              <a:ext uri="{FF2B5EF4-FFF2-40B4-BE49-F238E27FC236}">
                <a16:creationId xmlns:a16="http://schemas.microsoft.com/office/drawing/2014/main" id="{EB9D70B4-FEA2-47A4-BE58-90B406A65254}"/>
              </a:ext>
            </a:extLst>
          </p:cNvPr>
          <p:cNvGrpSpPr/>
          <p:nvPr/>
        </p:nvGrpSpPr>
        <p:grpSpPr>
          <a:xfrm>
            <a:off x="8368514" y="3067701"/>
            <a:ext cx="957638" cy="1050471"/>
            <a:chOff x="3008738" y="2952750"/>
            <a:chExt cx="917575" cy="1050471"/>
          </a:xfrm>
          <a:solidFill>
            <a:schemeClr val="bg1"/>
          </a:solidFill>
        </p:grpSpPr>
        <p:sp>
          <p:nvSpPr>
            <p:cNvPr id="72" name="Rectangle 71">
              <a:extLst>
                <a:ext uri="{FF2B5EF4-FFF2-40B4-BE49-F238E27FC236}">
                  <a16:creationId xmlns:a16="http://schemas.microsoft.com/office/drawing/2014/main" id="{CAB867C3-4F4F-4005-BBDB-ADC85B9B8754}"/>
                </a:ext>
              </a:extLst>
            </p:cNvPr>
            <p:cNvSpPr/>
            <p:nvPr/>
          </p:nvSpPr>
          <p:spPr bwMode="auto">
            <a:xfrm>
              <a:off x="3008738" y="3607182"/>
              <a:ext cx="917391" cy="396039"/>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marL="342702" marR="0" lvl="0" indent="-342702" algn="ctr" defTabSz="931935"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2000" b="1" i="0" u="none" strike="noStrike" kern="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sp>
          <p:nvSpPr>
            <p:cNvPr id="73" name="Freeform 24">
              <a:extLst>
                <a:ext uri="{FF2B5EF4-FFF2-40B4-BE49-F238E27FC236}">
                  <a16:creationId xmlns:a16="http://schemas.microsoft.com/office/drawing/2014/main" id="{B411C479-4198-4E19-A2CF-44366EF54BE3}"/>
                </a:ext>
              </a:extLst>
            </p:cNvPr>
            <p:cNvSpPr/>
            <p:nvPr/>
          </p:nvSpPr>
          <p:spPr bwMode="auto">
            <a:xfrm>
              <a:off x="3008740" y="2952750"/>
              <a:ext cx="917573" cy="654434"/>
            </a:xfrm>
            <a:prstGeom prst="round2SameRect">
              <a:avLst>
                <a:gd name="adj1" fmla="val 10798"/>
                <a:gd name="adj2" fmla="val 0"/>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1326" rtl="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TCE-enabled ADO .NET library</a:t>
              </a:r>
            </a:p>
          </p:txBody>
        </p:sp>
        <p:grpSp>
          <p:nvGrpSpPr>
            <p:cNvPr id="74" name="Group 73">
              <a:extLst>
                <a:ext uri="{FF2B5EF4-FFF2-40B4-BE49-F238E27FC236}">
                  <a16:creationId xmlns:a16="http://schemas.microsoft.com/office/drawing/2014/main" id="{60C8AF78-99BA-40A8-ADC4-7843C9001CD8}"/>
                </a:ext>
              </a:extLst>
            </p:cNvPr>
            <p:cNvGrpSpPr/>
            <p:nvPr/>
          </p:nvGrpSpPr>
          <p:grpSpPr>
            <a:xfrm>
              <a:off x="3402455" y="3574160"/>
              <a:ext cx="130120" cy="192176"/>
              <a:chOff x="4643645" y="4990741"/>
              <a:chExt cx="191668" cy="320334"/>
            </a:xfrm>
            <a:grpFill/>
          </p:grpSpPr>
          <p:sp>
            <p:nvSpPr>
              <p:cNvPr id="75" name="Rounded Rectangle 27">
                <a:extLst>
                  <a:ext uri="{FF2B5EF4-FFF2-40B4-BE49-F238E27FC236}">
                    <a16:creationId xmlns:a16="http://schemas.microsoft.com/office/drawing/2014/main" id="{9AEF909E-5EDE-48C9-AAC2-3ABFC65F03F2}"/>
                  </a:ext>
                </a:extLst>
              </p:cNvPr>
              <p:cNvSpPr/>
              <p:nvPr/>
            </p:nvSpPr>
            <p:spPr bwMode="auto">
              <a:xfrm>
                <a:off x="4643645" y="4990741"/>
                <a:ext cx="191668" cy="320334"/>
              </a:xfrm>
              <a:prstGeom prst="round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marL="342702" marR="0" lvl="0" indent="-342702" algn="ctr" defTabSz="931935"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2000" b="1" i="0" u="none" strike="noStrike" kern="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sp>
            <p:nvSpPr>
              <p:cNvPr id="76" name="Rounded Rectangle 28">
                <a:extLst>
                  <a:ext uri="{FF2B5EF4-FFF2-40B4-BE49-F238E27FC236}">
                    <a16:creationId xmlns:a16="http://schemas.microsoft.com/office/drawing/2014/main" id="{6B351232-E453-4E14-B16F-6BED238A15BC}"/>
                  </a:ext>
                </a:extLst>
              </p:cNvPr>
              <p:cNvSpPr/>
              <p:nvPr/>
            </p:nvSpPr>
            <p:spPr bwMode="auto">
              <a:xfrm>
                <a:off x="4691753" y="5109314"/>
                <a:ext cx="95448" cy="150479"/>
              </a:xfrm>
              <a:prstGeom prst="round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02" tIns="146242" rIns="182802" bIns="146242" numCol="1" spcCol="0" rtlCol="0" fromWordArt="0" anchor="t" anchorCtr="0" forceAA="0" compatLnSpc="1">
                <a:prstTxWarp prst="textNoShape">
                  <a:avLst/>
                </a:prstTxWarp>
                <a:noAutofit/>
              </a:bodyPr>
              <a:lstStyle/>
              <a:p>
                <a:pPr marL="342702" marR="0" lvl="0" indent="-342702" algn="ctr" defTabSz="931935"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IN" sz="2000" b="1" i="0" u="none" strike="noStrike" kern="0" cap="none" spc="0" normalizeH="0" baseline="0" noProof="0">
                  <a:ln>
                    <a:noFill/>
                  </a:ln>
                  <a:solidFill>
                    <a:srgbClr val="FFFFFF"/>
                  </a:solidFill>
                  <a:effectLst/>
                  <a:uLnTx/>
                  <a:uFillTx/>
                  <a:latin typeface="Segoe UI Semibold" panose="020B0702040204020203" pitchFamily="34" charset="0"/>
                  <a:ea typeface="Segoe UI" pitchFamily="34" charset="0"/>
                  <a:cs typeface="Segoe UI" pitchFamily="34" charset="0"/>
                </a:endParaRPr>
              </a:p>
            </p:txBody>
          </p:sp>
        </p:grpSp>
      </p:grpSp>
      <p:sp>
        <p:nvSpPr>
          <p:cNvPr id="79" name="TextBox 78">
            <a:extLst>
              <a:ext uri="{FF2B5EF4-FFF2-40B4-BE49-F238E27FC236}">
                <a16:creationId xmlns:a16="http://schemas.microsoft.com/office/drawing/2014/main" id="{05EAA832-D5D0-41E7-B42A-C591D0268392}"/>
              </a:ext>
            </a:extLst>
          </p:cNvPr>
          <p:cNvSpPr txBox="1"/>
          <p:nvPr/>
        </p:nvSpPr>
        <p:spPr>
          <a:xfrm>
            <a:off x="6295673" y="5246074"/>
            <a:ext cx="1402248" cy="244682"/>
          </a:xfrm>
          <a:prstGeom prst="rect">
            <a:avLst/>
          </a:prstGeom>
          <a:noFill/>
        </p:spPr>
        <p:txBody>
          <a:bodyPr wrap="square" lIns="0" tIns="45720" rIns="0" bIns="45720" rtlCol="0">
            <a:spAutoFit/>
          </a:bodyPr>
          <a:lstStyle/>
          <a:p>
            <a:pPr marL="0" marR="0" lvl="0" indent="0" algn="l" defTabSz="95066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Master key</a:t>
            </a:r>
          </a:p>
        </p:txBody>
      </p:sp>
      <p:sp>
        <p:nvSpPr>
          <p:cNvPr id="80" name="TextBox 79">
            <a:extLst>
              <a:ext uri="{FF2B5EF4-FFF2-40B4-BE49-F238E27FC236}">
                <a16:creationId xmlns:a16="http://schemas.microsoft.com/office/drawing/2014/main" id="{CEED8BA7-BA54-4B87-8A79-A834AE57ED70}"/>
              </a:ext>
            </a:extLst>
          </p:cNvPr>
          <p:cNvSpPr txBox="1"/>
          <p:nvPr/>
        </p:nvSpPr>
        <p:spPr>
          <a:xfrm>
            <a:off x="10020322" y="5246074"/>
            <a:ext cx="1635947" cy="244682"/>
          </a:xfrm>
          <a:prstGeom prst="rect">
            <a:avLst/>
          </a:prstGeom>
          <a:noFill/>
        </p:spPr>
        <p:txBody>
          <a:bodyPr wrap="square" lIns="0" tIns="45720" rIns="0" bIns="45720" rtlCol="0">
            <a:spAutoFit/>
          </a:bodyPr>
          <a:lstStyle/>
          <a:p>
            <a:pPr marL="0" marR="0" lvl="0" indent="0" algn="r" defTabSz="950664"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Encrypted columnar key</a:t>
            </a:r>
          </a:p>
        </p:txBody>
      </p:sp>
      <p:grpSp>
        <p:nvGrpSpPr>
          <p:cNvPr id="88" name="Group 87">
            <a:extLst>
              <a:ext uri="{FF2B5EF4-FFF2-40B4-BE49-F238E27FC236}">
                <a16:creationId xmlns:a16="http://schemas.microsoft.com/office/drawing/2014/main" id="{AEEAC8A4-4B76-40F1-9852-D5EDA6B61A16}"/>
              </a:ext>
            </a:extLst>
          </p:cNvPr>
          <p:cNvGrpSpPr/>
          <p:nvPr/>
        </p:nvGrpSpPr>
        <p:grpSpPr>
          <a:xfrm>
            <a:off x="5982001" y="3252518"/>
            <a:ext cx="1059335" cy="713329"/>
            <a:chOff x="5511941" y="2586635"/>
            <a:chExt cx="1059335" cy="713329"/>
          </a:xfrm>
        </p:grpSpPr>
        <p:grpSp>
          <p:nvGrpSpPr>
            <p:cNvPr id="89" name="Group 88">
              <a:extLst>
                <a:ext uri="{FF2B5EF4-FFF2-40B4-BE49-F238E27FC236}">
                  <a16:creationId xmlns:a16="http://schemas.microsoft.com/office/drawing/2014/main" id="{55AA8AF4-DA98-4C71-9C11-DEBD851F4D65}"/>
                </a:ext>
              </a:extLst>
            </p:cNvPr>
            <p:cNvGrpSpPr/>
            <p:nvPr/>
          </p:nvGrpSpPr>
          <p:grpSpPr>
            <a:xfrm>
              <a:off x="5511941" y="2586635"/>
              <a:ext cx="1059335" cy="713329"/>
              <a:chOff x="2107244" y="1575258"/>
              <a:chExt cx="310993" cy="623968"/>
            </a:xfrm>
          </p:grpSpPr>
          <p:sp>
            <p:nvSpPr>
              <p:cNvPr id="95" name="Rectangle 9">
                <a:extLst>
                  <a:ext uri="{FF2B5EF4-FFF2-40B4-BE49-F238E27FC236}">
                    <a16:creationId xmlns:a16="http://schemas.microsoft.com/office/drawing/2014/main" id="{05954505-FCDB-49B3-BCB8-4CC242A87950}"/>
                  </a:ext>
                </a:extLst>
              </p:cNvPr>
              <p:cNvSpPr>
                <a:spLocks noChangeArrowheads="1"/>
              </p:cNvSpPr>
              <p:nvPr/>
            </p:nvSpPr>
            <p:spPr bwMode="auto">
              <a:xfrm>
                <a:off x="2107244" y="1575258"/>
                <a:ext cx="310993" cy="623968"/>
              </a:xfrm>
              <a:prstGeom prst="rect">
                <a:avLst/>
              </a:pr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ctr" anchorCtr="0" compatLnSpc="1">
                <a:prstTxWarp prst="textNoShape">
                  <a:avLst/>
                </a:prstTxWarp>
              </a:bodyPr>
              <a:lstStyle/>
              <a:p>
                <a:pPr marL="0" marR="0" lvl="0" indent="0" algn="ctr" defTabSz="931326"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No app changes</a:t>
                </a:r>
              </a:p>
            </p:txBody>
          </p:sp>
          <p:sp>
            <p:nvSpPr>
              <p:cNvPr id="96" name="Line 10">
                <a:extLst>
                  <a:ext uri="{FF2B5EF4-FFF2-40B4-BE49-F238E27FC236}">
                    <a16:creationId xmlns:a16="http://schemas.microsoft.com/office/drawing/2014/main" id="{4EBE10DD-8413-4C0D-9B81-68DBB5E01514}"/>
                  </a:ext>
                </a:extLst>
              </p:cNvPr>
              <p:cNvSpPr>
                <a:spLocks noChangeShapeType="1"/>
              </p:cNvSpPr>
              <p:nvPr/>
            </p:nvSpPr>
            <p:spPr bwMode="auto">
              <a:xfrm flipH="1">
                <a:off x="2107244" y="1647026"/>
                <a:ext cx="310993"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grpSp>
        <p:grpSp>
          <p:nvGrpSpPr>
            <p:cNvPr id="90" name="Group 89">
              <a:extLst>
                <a:ext uri="{FF2B5EF4-FFF2-40B4-BE49-F238E27FC236}">
                  <a16:creationId xmlns:a16="http://schemas.microsoft.com/office/drawing/2014/main" id="{B9B8C7E1-AF5B-45D0-9687-C8E3E7660DAE}"/>
                </a:ext>
              </a:extLst>
            </p:cNvPr>
            <p:cNvGrpSpPr/>
            <p:nvPr/>
          </p:nvGrpSpPr>
          <p:grpSpPr>
            <a:xfrm>
              <a:off x="6421663" y="2613984"/>
              <a:ext cx="109394" cy="27349"/>
              <a:chOff x="2287367" y="1599181"/>
              <a:chExt cx="95690" cy="23923"/>
            </a:xfrm>
            <a:solidFill>
              <a:srgbClr val="0078D7"/>
            </a:solidFill>
          </p:grpSpPr>
          <p:sp>
            <p:nvSpPr>
              <p:cNvPr id="92" name="Oval 11">
                <a:extLst>
                  <a:ext uri="{FF2B5EF4-FFF2-40B4-BE49-F238E27FC236}">
                    <a16:creationId xmlns:a16="http://schemas.microsoft.com/office/drawing/2014/main" id="{3E497AB8-949B-48F3-AC02-F8E0FD91DA22}"/>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93" name="Oval 12">
                <a:extLst>
                  <a:ext uri="{FF2B5EF4-FFF2-40B4-BE49-F238E27FC236}">
                    <a16:creationId xmlns:a16="http://schemas.microsoft.com/office/drawing/2014/main" id="{A2A29FD7-B94E-4275-8E93-BBE1A66F6F4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sp>
            <p:nvSpPr>
              <p:cNvPr id="94" name="Oval 13">
                <a:extLst>
                  <a:ext uri="{FF2B5EF4-FFF2-40B4-BE49-F238E27FC236}">
                    <a16:creationId xmlns:a16="http://schemas.microsoft.com/office/drawing/2014/main" id="{A3AF4103-7FC4-419E-A3B4-444F59F389BE}"/>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latin typeface="Segoe UI"/>
                  <a:ea typeface="+mn-ea"/>
                  <a:cs typeface="+mn-cs"/>
                </a:endParaRPr>
              </a:p>
            </p:txBody>
          </p:sp>
        </p:grpSp>
      </p:grpSp>
      <p:sp>
        <p:nvSpPr>
          <p:cNvPr id="97" name="Cylinder 96">
            <a:extLst>
              <a:ext uri="{FF2B5EF4-FFF2-40B4-BE49-F238E27FC236}">
                <a16:creationId xmlns:a16="http://schemas.microsoft.com/office/drawing/2014/main" id="{3E4941AD-CE89-4273-B812-12DE101FD766}"/>
              </a:ext>
            </a:extLst>
          </p:cNvPr>
          <p:cNvSpPr/>
          <p:nvPr/>
        </p:nvSpPr>
        <p:spPr bwMode="auto">
          <a:xfrm>
            <a:off x="10379059" y="3265302"/>
            <a:ext cx="571376" cy="750653"/>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SQL</a:t>
            </a:r>
            <a:endParaRPr kumimoji="0" lang="en-US" sz="1400" b="0" i="0" u="none" strike="noStrike" kern="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endParaRPr>
          </a:p>
        </p:txBody>
      </p:sp>
      <p:sp>
        <p:nvSpPr>
          <p:cNvPr id="98" name="key">
            <a:extLst>
              <a:ext uri="{FF2B5EF4-FFF2-40B4-BE49-F238E27FC236}">
                <a16:creationId xmlns:a16="http://schemas.microsoft.com/office/drawing/2014/main" id="{460733A9-00B8-40F1-8DC6-9C6ED21D6160}"/>
              </a:ext>
            </a:extLst>
          </p:cNvPr>
          <p:cNvSpPr>
            <a:spLocks noChangeAspect="1" noEditPoints="1"/>
          </p:cNvSpPr>
          <p:nvPr/>
        </p:nvSpPr>
        <p:spPr bwMode="auto">
          <a:xfrm>
            <a:off x="6295673" y="4844371"/>
            <a:ext cx="407829" cy="405736"/>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99" name="key">
            <a:extLst>
              <a:ext uri="{FF2B5EF4-FFF2-40B4-BE49-F238E27FC236}">
                <a16:creationId xmlns:a16="http://schemas.microsoft.com/office/drawing/2014/main" id="{E9713842-E1C8-4ECF-9D25-F844953B8CF0}"/>
              </a:ext>
            </a:extLst>
          </p:cNvPr>
          <p:cNvSpPr>
            <a:spLocks noChangeAspect="1" noEditPoints="1"/>
          </p:cNvSpPr>
          <p:nvPr/>
        </p:nvSpPr>
        <p:spPr bwMode="auto">
          <a:xfrm>
            <a:off x="11248440" y="4844371"/>
            <a:ext cx="407829" cy="405736"/>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panose="020B0502040204020203" pitchFamily="34" charset="0"/>
              <a:ea typeface="+mn-ea"/>
              <a:cs typeface="+mn-cs"/>
            </a:endParaRPr>
          </a:p>
        </p:txBody>
      </p:sp>
      <p:sp>
        <p:nvSpPr>
          <p:cNvPr id="100" name="TextBox 99">
            <a:extLst>
              <a:ext uri="{FF2B5EF4-FFF2-40B4-BE49-F238E27FC236}">
                <a16:creationId xmlns:a16="http://schemas.microsoft.com/office/drawing/2014/main" id="{202C2B45-FABA-461F-BF7A-04A3CAF9310C}"/>
              </a:ext>
            </a:extLst>
          </p:cNvPr>
          <p:cNvSpPr txBox="1"/>
          <p:nvPr/>
        </p:nvSpPr>
        <p:spPr>
          <a:xfrm>
            <a:off x="6175406" y="4142525"/>
            <a:ext cx="643638" cy="237757"/>
          </a:xfrm>
          <a:prstGeom prst="rect">
            <a:avLst/>
          </a:prstGeom>
          <a:noFill/>
        </p:spPr>
        <p:txBody>
          <a:bodyPr wrap="square" lIns="91440" tIns="45720" rIns="91440" bIns="45720" rtlCol="0">
            <a:spAutoFit/>
          </a:bodyPr>
          <a:lstStyle/>
          <a:p>
            <a:pPr marL="0" marR="0" lvl="0" indent="0" algn="ctr" defTabSz="950664"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a:ln>
                  <a:solidFill>
                    <a:srgbClr val="FFFFFF">
                      <a:alpha val="0"/>
                    </a:srgbClr>
                  </a:solidFill>
                </a:ln>
                <a:solidFill>
                  <a:srgbClr val="0078D7"/>
                </a:solidFill>
                <a:effectLst/>
                <a:uLnTx/>
                <a:uFillTx/>
                <a:latin typeface="Segoe UI"/>
                <a:ea typeface="+mn-ea"/>
                <a:cs typeface="Segoe UI" charset="0"/>
              </a:rPr>
              <a:t>Apps</a:t>
            </a:r>
          </a:p>
        </p:txBody>
      </p:sp>
      <p:grpSp>
        <p:nvGrpSpPr>
          <p:cNvPr id="101" name="Group 100">
            <a:extLst>
              <a:ext uri="{FF2B5EF4-FFF2-40B4-BE49-F238E27FC236}">
                <a16:creationId xmlns:a16="http://schemas.microsoft.com/office/drawing/2014/main" id="{B8D228AE-927B-4C50-9B3C-6CF4F42AABA7}"/>
              </a:ext>
            </a:extLst>
          </p:cNvPr>
          <p:cNvGrpSpPr/>
          <p:nvPr/>
        </p:nvGrpSpPr>
        <p:grpSpPr>
          <a:xfrm>
            <a:off x="10807199" y="3617666"/>
            <a:ext cx="223589" cy="386554"/>
            <a:chOff x="9483369" y="4036570"/>
            <a:chExt cx="385258" cy="666058"/>
          </a:xfrm>
        </p:grpSpPr>
        <p:sp>
          <p:nvSpPr>
            <p:cNvPr id="102" name="Freeform: Shape 101">
              <a:extLst>
                <a:ext uri="{FF2B5EF4-FFF2-40B4-BE49-F238E27FC236}">
                  <a16:creationId xmlns:a16="http://schemas.microsoft.com/office/drawing/2014/main" id="{94A74B6D-3A44-43D9-B6E0-68B3D292B4E8}"/>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103" name="Freeform: Shape 102">
              <a:extLst>
                <a:ext uri="{FF2B5EF4-FFF2-40B4-BE49-F238E27FC236}">
                  <a16:creationId xmlns:a16="http://schemas.microsoft.com/office/drawing/2014/main" id="{D502F314-EC27-498B-AE45-5BDF8CB278F4}"/>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chemeClr val="bg1">
                <a:lumMod val="95000"/>
              </a:schemeClr>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cxnSp>
        <p:nvCxnSpPr>
          <p:cNvPr id="8" name="Connector: Elbow 7">
            <a:extLst>
              <a:ext uri="{FF2B5EF4-FFF2-40B4-BE49-F238E27FC236}">
                <a16:creationId xmlns:a16="http://schemas.microsoft.com/office/drawing/2014/main" id="{01EF66D3-EA2C-49A0-B7C0-2AF001701CAE}"/>
              </a:ext>
            </a:extLst>
          </p:cNvPr>
          <p:cNvCxnSpPr>
            <a:cxnSpLocks/>
          </p:cNvCxnSpPr>
          <p:nvPr/>
        </p:nvCxnSpPr>
        <p:spPr>
          <a:xfrm flipH="1">
            <a:off x="9379696" y="3394918"/>
            <a:ext cx="192" cy="525235"/>
          </a:xfrm>
          <a:prstGeom prst="bentConnector3">
            <a:avLst>
              <a:gd name="adj1" fmla="val -463660417"/>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313F34-735A-4730-B807-1E473C187837}"/>
              </a:ext>
            </a:extLst>
          </p:cNvPr>
          <p:cNvCxnSpPr/>
          <p:nvPr/>
        </p:nvCxnSpPr>
        <p:spPr>
          <a:xfrm>
            <a:off x="7266553" y="3394918"/>
            <a:ext cx="935671" cy="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0CF1B66-5321-4862-8293-A9C617DB1840}"/>
              </a:ext>
            </a:extLst>
          </p:cNvPr>
          <p:cNvCxnSpPr>
            <a:cxnSpLocks/>
          </p:cNvCxnSpPr>
          <p:nvPr/>
        </p:nvCxnSpPr>
        <p:spPr>
          <a:xfrm flipH="1">
            <a:off x="7266553" y="3868450"/>
            <a:ext cx="935671" cy="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644D83FE-1C12-446C-A34E-7CC26AC7A806}"/>
              </a:ext>
            </a:extLst>
          </p:cNvPr>
          <p:cNvGrpSpPr/>
          <p:nvPr/>
        </p:nvGrpSpPr>
        <p:grpSpPr>
          <a:xfrm>
            <a:off x="6877618" y="3617666"/>
            <a:ext cx="223589" cy="386554"/>
            <a:chOff x="9483369" y="4036570"/>
            <a:chExt cx="385258" cy="666058"/>
          </a:xfrm>
        </p:grpSpPr>
        <p:sp>
          <p:nvSpPr>
            <p:cNvPr id="106" name="Freeform: Shape 105">
              <a:extLst>
                <a:ext uri="{FF2B5EF4-FFF2-40B4-BE49-F238E27FC236}">
                  <a16:creationId xmlns:a16="http://schemas.microsoft.com/office/drawing/2014/main" id="{D2380020-0A05-4574-B301-150D6B2580CD}"/>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107" name="Freeform: Shape 106">
              <a:extLst>
                <a:ext uri="{FF2B5EF4-FFF2-40B4-BE49-F238E27FC236}">
                  <a16:creationId xmlns:a16="http://schemas.microsoft.com/office/drawing/2014/main" id="{465B4E87-DE82-44CF-8777-E952F92F9A42}"/>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chemeClr val="bg1">
                <a:lumMod val="95000"/>
              </a:schemeClr>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sp>
        <p:nvSpPr>
          <p:cNvPr id="108" name="Freeform 5">
            <a:extLst>
              <a:ext uri="{FF2B5EF4-FFF2-40B4-BE49-F238E27FC236}">
                <a16:creationId xmlns:a16="http://schemas.microsoft.com/office/drawing/2014/main" id="{670801CC-E5A1-474D-BF1A-444353A9DED4}"/>
              </a:ext>
            </a:extLst>
          </p:cNvPr>
          <p:cNvSpPr>
            <a:spLocks noChangeAspect="1" noEditPoints="1"/>
          </p:cNvSpPr>
          <p:nvPr/>
        </p:nvSpPr>
        <p:spPr bwMode="auto">
          <a:xfrm>
            <a:off x="9891888" y="3510187"/>
            <a:ext cx="289723" cy="284187"/>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9" name="TextBox 108">
            <a:extLst>
              <a:ext uri="{FF2B5EF4-FFF2-40B4-BE49-F238E27FC236}">
                <a16:creationId xmlns:a16="http://schemas.microsoft.com/office/drawing/2014/main" id="{BB6924E3-3D43-419F-A506-AF61673972C2}"/>
              </a:ext>
            </a:extLst>
          </p:cNvPr>
          <p:cNvSpPr txBox="1"/>
          <p:nvPr/>
        </p:nvSpPr>
        <p:spPr>
          <a:xfrm>
            <a:off x="7289064" y="2944886"/>
            <a:ext cx="890648" cy="383182"/>
          </a:xfrm>
          <a:prstGeom prst="rect">
            <a:avLst/>
          </a:prstGeom>
          <a:noFill/>
        </p:spPr>
        <p:txBody>
          <a:bodyPr wrap="square" lIns="91440" tIns="45720" rIns="91440" bIns="45720" rtlCol="0">
            <a:spAutoFit/>
          </a:bodyPr>
          <a:lstStyle/>
          <a:p>
            <a:pPr marL="0" marR="0" lvl="0" indent="0" algn="ctr" defTabSz="950664"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a:ln>
                  <a:solidFill>
                    <a:srgbClr val="FFFFFF">
                      <a:alpha val="0"/>
                    </a:srgbClr>
                  </a:solidFill>
                </a:ln>
                <a:solidFill>
                  <a:srgbClr val="0078D7"/>
                </a:solidFill>
                <a:effectLst/>
                <a:uLnTx/>
                <a:uFillTx/>
                <a:latin typeface="Segoe UI"/>
                <a:ea typeface="+mn-ea"/>
                <a:cs typeface="Segoe UI" charset="0"/>
              </a:rPr>
              <a:t>Encrypted query</a:t>
            </a:r>
          </a:p>
        </p:txBody>
      </p:sp>
    </p:spTree>
    <p:extLst>
      <p:ext uri="{BB962C8B-B14F-4D97-AF65-F5344CB8AC3E}">
        <p14:creationId xmlns:p14="http://schemas.microsoft.com/office/powerpoint/2010/main" val="21098302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D26585-15E4-4593-9FA1-527D6766BCAF}"/>
              </a:ext>
            </a:extLst>
          </p:cNvPr>
          <p:cNvSpPr>
            <a:spLocks noGrp="1"/>
          </p:cNvSpPr>
          <p:nvPr>
            <p:ph type="body" sz="quarter" idx="13"/>
          </p:nvPr>
        </p:nvSpPr>
        <p:spPr/>
        <p:txBody>
          <a:bodyPr/>
          <a:lstStyle/>
          <a:p>
            <a:r>
              <a:rPr lang="en-US"/>
              <a:t>Encrypted sensitive data and its corresponding keys are never seen in plaintext in SQL Server</a:t>
            </a:r>
          </a:p>
        </p:txBody>
      </p:sp>
      <p:sp>
        <p:nvSpPr>
          <p:cNvPr id="49" name="Title 1"/>
          <p:cNvSpPr>
            <a:spLocks noGrp="1"/>
          </p:cNvSpPr>
          <p:nvPr>
            <p:ph type="title"/>
          </p:nvPr>
        </p:nvSpPr>
        <p:spPr/>
        <p:txBody>
          <a:bodyPr/>
          <a:lstStyle/>
          <a:p>
            <a:r>
              <a:rPr lang="en-US"/>
              <a:t>How Always Encrypted works</a:t>
            </a:r>
          </a:p>
        </p:txBody>
      </p:sp>
      <p:cxnSp>
        <p:nvCxnSpPr>
          <p:cNvPr id="114" name="Straight Connector 113"/>
          <p:cNvCxnSpPr>
            <a:cxnSpLocks/>
          </p:cNvCxnSpPr>
          <p:nvPr/>
        </p:nvCxnSpPr>
        <p:spPr>
          <a:xfrm>
            <a:off x="6947571" y="3007227"/>
            <a:ext cx="43624" cy="3706851"/>
          </a:xfrm>
          <a:prstGeom prst="line">
            <a:avLst/>
          </a:prstGeom>
          <a:ln w="12700">
            <a:solidFill>
              <a:schemeClr val="bg2"/>
            </a:solidFill>
            <a:prstDash val="soli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646775" y="2536782"/>
            <a:ext cx="3668665" cy="276999"/>
          </a:xfrm>
          <a:prstGeom prst="rect">
            <a:avLst/>
          </a:prstGeom>
          <a:noFill/>
        </p:spPr>
        <p:txBody>
          <a:bodyPr wrap="square" rtlCol="0">
            <a:spAutoFit/>
          </a:bodyP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Untrusted – SQL Server </a:t>
            </a:r>
          </a:p>
        </p:txBody>
      </p:sp>
      <p:sp>
        <p:nvSpPr>
          <p:cNvPr id="118" name="Rectangle 117"/>
          <p:cNvSpPr/>
          <p:nvPr/>
        </p:nvSpPr>
        <p:spPr>
          <a:xfrm>
            <a:off x="5207371" y="3061981"/>
            <a:ext cx="1381208" cy="2144535"/>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ADO.NET</a:t>
            </a:r>
          </a:p>
        </p:txBody>
      </p:sp>
      <p:cxnSp>
        <p:nvCxnSpPr>
          <p:cNvPr id="119" name="Straight Arrow Connector 118"/>
          <p:cNvCxnSpPr>
            <a:cxnSpLocks/>
          </p:cNvCxnSpPr>
          <p:nvPr/>
        </p:nvCxnSpPr>
        <p:spPr>
          <a:xfrm>
            <a:off x="4626429" y="3372328"/>
            <a:ext cx="498584" cy="0"/>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cxnSpLocks/>
          </p:cNvCxnSpPr>
          <p:nvPr/>
        </p:nvCxnSpPr>
        <p:spPr>
          <a:xfrm>
            <a:off x="6652839" y="3450352"/>
            <a:ext cx="535361" cy="0"/>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6607993" y="4927737"/>
            <a:ext cx="663717" cy="1"/>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2" name="Table 121"/>
          <p:cNvGraphicFramePr>
            <a:graphicFrameLocks noGrp="1"/>
          </p:cNvGraphicFramePr>
          <p:nvPr/>
        </p:nvGraphicFramePr>
        <p:xfrm>
          <a:off x="2213413" y="4471777"/>
          <a:ext cx="1857288" cy="581548"/>
        </p:xfrm>
        <a:graphic>
          <a:graphicData uri="http://schemas.openxmlformats.org/drawingml/2006/table">
            <a:tbl>
              <a:tblPr firstRow="1">
                <a:tableStyleId>{3C2FFA5D-87B4-456A-9821-1D502468CF0F}</a:tableStyleId>
              </a:tblPr>
              <a:tblGrid>
                <a:gridCol w="1857288">
                  <a:extLst>
                    <a:ext uri="{9D8B030D-6E8A-4147-A177-3AD203B41FA5}">
                      <a16:colId xmlns:a16="http://schemas.microsoft.com/office/drawing/2014/main" val="20000"/>
                    </a:ext>
                  </a:extLst>
                </a:gridCol>
              </a:tblGrid>
              <a:tr h="273054">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Name</a:t>
                      </a:r>
                    </a:p>
                  </a:txBody>
                  <a:tcPr marL="91401" marR="91401" marT="45700" marB="45700" anchor="ct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276788">
                <a:tc>
                  <a:txBody>
                    <a:bodyPr/>
                    <a:lstStyle/>
                    <a:p>
                      <a:pPr marL="0" algn="l" defTabSz="914367" rtl="0" eaLnBrk="1" latinLnBrk="0" hangingPunct="1"/>
                      <a:r>
                        <a:rPr lang="en-US" sz="1200" kern="1200" dirty="0">
                          <a:solidFill>
                            <a:schemeClr val="tx1"/>
                          </a:solidFill>
                          <a:latin typeface="+mn-lt"/>
                          <a:ea typeface="+mn-ea"/>
                          <a:cs typeface="+mn-cs"/>
                        </a:rPr>
                        <a:t>Jim Gray</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cxnSp>
        <p:nvCxnSpPr>
          <p:cNvPr id="123" name="Straight Arrow Connector 122"/>
          <p:cNvCxnSpPr/>
          <p:nvPr/>
        </p:nvCxnSpPr>
        <p:spPr>
          <a:xfrm flipH="1">
            <a:off x="4465520" y="4886431"/>
            <a:ext cx="653046" cy="1"/>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25" name="Table 124"/>
          <p:cNvGraphicFramePr>
            <a:graphicFrameLocks noGrp="1"/>
          </p:cNvGraphicFramePr>
          <p:nvPr/>
        </p:nvGraphicFramePr>
        <p:xfrm>
          <a:off x="7367035" y="4451731"/>
          <a:ext cx="1332089" cy="581548"/>
        </p:xfrm>
        <a:graphic>
          <a:graphicData uri="http://schemas.openxmlformats.org/drawingml/2006/table">
            <a:tbl>
              <a:tblPr firstRow="1">
                <a:tableStyleId>{3C2FFA5D-87B4-456A-9821-1D502468CF0F}</a:tableStyleId>
              </a:tblPr>
              <a:tblGrid>
                <a:gridCol w="1332089">
                  <a:extLst>
                    <a:ext uri="{9D8B030D-6E8A-4147-A177-3AD203B41FA5}">
                      <a16:colId xmlns:a16="http://schemas.microsoft.com/office/drawing/2014/main" val="20000"/>
                    </a:ext>
                  </a:extLst>
                </a:gridCol>
              </a:tblGrid>
              <a:tr h="273054">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Name</a:t>
                      </a:r>
                    </a:p>
                  </a:txBody>
                  <a:tcPr marL="91401" marR="91401" marT="45700" marB="45700" anchor="ctr">
                    <a:lnL w="9525" cap="flat" cmpd="sng" algn="ctr">
                      <a:noFill/>
                      <a:prstDash val="soli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276788">
                <a:tc>
                  <a:txBody>
                    <a:bodyPr/>
                    <a:lstStyle/>
                    <a:p>
                      <a:r>
                        <a:rPr lang="en-US" sz="1200" kern="1200" dirty="0">
                          <a:solidFill>
                            <a:schemeClr val="tx1"/>
                          </a:solidFill>
                          <a:latin typeface="+mn-lt"/>
                          <a:ea typeface="+mn-ea"/>
                          <a:cs typeface="+mn-cs"/>
                        </a:rPr>
                        <a:t>0x19ca706fbd9a</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126" name="Rectangle 125"/>
          <p:cNvSpPr/>
          <p:nvPr/>
        </p:nvSpPr>
        <p:spPr bwMode="auto">
          <a:xfrm>
            <a:off x="7545167" y="4162442"/>
            <a:ext cx="987028" cy="278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b" anchorCtr="0" compatLnSpc="1">
            <a:prstTxWarp prst="textNoShape">
              <a:avLst/>
            </a:prstTxWarp>
            <a:sp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Result set</a:t>
            </a:r>
          </a:p>
        </p:txBody>
      </p:sp>
      <p:sp>
        <p:nvSpPr>
          <p:cNvPr id="127" name="Rectangle 126"/>
          <p:cNvSpPr/>
          <p:nvPr/>
        </p:nvSpPr>
        <p:spPr bwMode="auto">
          <a:xfrm>
            <a:off x="2476013" y="4190320"/>
            <a:ext cx="1332089" cy="278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b" anchorCtr="0" compatLnSpc="1">
            <a:prstTxWarp prst="textNoShape">
              <a:avLst/>
            </a:prstTxWarp>
            <a:sp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Result set</a:t>
            </a:r>
          </a:p>
        </p:txBody>
      </p:sp>
      <p:sp>
        <p:nvSpPr>
          <p:cNvPr id="128" name="TextBox 127"/>
          <p:cNvSpPr txBox="1"/>
          <p:nvPr/>
        </p:nvSpPr>
        <p:spPr>
          <a:xfrm>
            <a:off x="1252167" y="2536782"/>
            <a:ext cx="4810760" cy="276999"/>
          </a:xfrm>
          <a:prstGeom prst="rect">
            <a:avLst/>
          </a:prstGeom>
          <a:noFill/>
        </p:spPr>
        <p:txBody>
          <a:bodyPr wrap="square" rtlCol="0">
            <a:spAutoFit/>
          </a:bodyP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rPr>
              <a:t>Trusted – Client</a:t>
            </a:r>
          </a:p>
        </p:txBody>
      </p:sp>
      <p:graphicFrame>
        <p:nvGraphicFramePr>
          <p:cNvPr id="129" name="Table 128"/>
          <p:cNvGraphicFramePr>
            <a:graphicFrameLocks noGrp="1"/>
          </p:cNvGraphicFramePr>
          <p:nvPr/>
        </p:nvGraphicFramePr>
        <p:xfrm>
          <a:off x="7367035" y="5711000"/>
          <a:ext cx="4025025" cy="579040"/>
        </p:xfrm>
        <a:graphic>
          <a:graphicData uri="http://schemas.openxmlformats.org/drawingml/2006/table">
            <a:tbl>
              <a:tblPr firstRow="1">
                <a:tableStyleId>{3C2FFA5D-87B4-456A-9821-1D502468CF0F}</a:tableStyleId>
              </a:tblPr>
              <a:tblGrid>
                <a:gridCol w="1341675">
                  <a:extLst>
                    <a:ext uri="{9D8B030D-6E8A-4147-A177-3AD203B41FA5}">
                      <a16:colId xmlns:a16="http://schemas.microsoft.com/office/drawing/2014/main" val="20000"/>
                    </a:ext>
                  </a:extLst>
                </a:gridCol>
                <a:gridCol w="1341675">
                  <a:extLst>
                    <a:ext uri="{9D8B030D-6E8A-4147-A177-3AD203B41FA5}">
                      <a16:colId xmlns:a16="http://schemas.microsoft.com/office/drawing/2014/main" val="20001"/>
                    </a:ext>
                  </a:extLst>
                </a:gridCol>
                <a:gridCol w="1341675">
                  <a:extLst>
                    <a:ext uri="{9D8B030D-6E8A-4147-A177-3AD203B41FA5}">
                      <a16:colId xmlns:a16="http://schemas.microsoft.com/office/drawing/2014/main" val="20002"/>
                    </a:ext>
                  </a:extLst>
                </a:gridCol>
              </a:tblGrid>
              <a:tr h="273054">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Name</a:t>
                      </a:r>
                    </a:p>
                  </a:txBody>
                  <a:tcPr marL="91401" marR="91401" marT="45700" marB="45700" anchor="ctr">
                    <a:lnL w="9525" cap="flat" cmpd="sng" algn="ctr">
                      <a:noFill/>
                      <a:prstDash val="solid"/>
                    </a:lnL>
                    <a:lnR w="12700" cap="flat" cmpd="sng" algn="ctr">
                      <a:solidFill>
                        <a:schemeClr val="bg1"/>
                      </a:solid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SSN</a:t>
                      </a:r>
                    </a:p>
                  </a:txBody>
                  <a:tcPr marL="91401" marR="91401" marT="45700" marB="457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400" b="0" kern="1200">
                          <a:solidFill>
                            <a:schemeClr val="bg1"/>
                          </a:solidFill>
                          <a:latin typeface="Segoe UI Semibold" panose="020B0702040204020203" pitchFamily="34" charset="0"/>
                          <a:ea typeface="+mn-ea"/>
                          <a:cs typeface="Segoe UI Semibold" panose="020B0702040204020203" pitchFamily="34" charset="0"/>
                        </a:rPr>
                        <a:t>Country</a:t>
                      </a:r>
                    </a:p>
                  </a:txBody>
                  <a:tcPr marL="91401" marR="91401" marT="45700" marB="45700" anchor="ctr">
                    <a:lnL w="12700" cap="flat" cmpd="sng" algn="ctr">
                      <a:solidFill>
                        <a:schemeClr val="bg1"/>
                      </a:solidFill>
                      <a:prstDash val="solid"/>
                      <a:round/>
                      <a:headEnd type="none" w="med" len="med"/>
                      <a:tailEnd type="none" w="med" len="med"/>
                    </a:lnL>
                    <a:lnR w="9525" cap="flat" cmpd="sng" algn="ctr">
                      <a:noFill/>
                      <a:prstDash val="solid"/>
                    </a:lnR>
                    <a:lnT w="9525" cap="flat" cmpd="sng" algn="ctr">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273054">
                <a:tc>
                  <a:txBody>
                    <a:bodyPr/>
                    <a:lstStyle/>
                    <a:p>
                      <a:pPr marL="0" algn="l" defTabSz="914367" rtl="0" eaLnBrk="1" latinLnBrk="0" hangingPunct="1"/>
                      <a:r>
                        <a:rPr lang="en-US" sz="1200" kern="1200">
                          <a:solidFill>
                            <a:schemeClr val="tx1"/>
                          </a:solidFill>
                          <a:latin typeface="+mn-lt"/>
                          <a:ea typeface="+mn-ea"/>
                          <a:cs typeface="+mn-cs"/>
                        </a:rPr>
                        <a:t>0x19ca706fbd9a</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67" rtl="0" eaLnBrk="1" latinLnBrk="0" hangingPunct="1"/>
                      <a:r>
                        <a:rPr lang="en-US" sz="1200" kern="1200">
                          <a:solidFill>
                            <a:schemeClr val="tx1"/>
                          </a:solidFill>
                          <a:latin typeface="+mn-lt"/>
                          <a:ea typeface="+mn-ea"/>
                          <a:cs typeface="+mn-cs"/>
                        </a:rPr>
                        <a:t>0x7ff654ae6d</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367" rtl="0" eaLnBrk="1" latinLnBrk="0" hangingPunct="1"/>
                      <a:r>
                        <a:rPr lang="en-US" sz="1200" kern="1200" dirty="0">
                          <a:solidFill>
                            <a:schemeClr val="tx1"/>
                          </a:solidFill>
                          <a:latin typeface="+mn-lt"/>
                          <a:ea typeface="+mn-ea"/>
                          <a:cs typeface="+mn-cs"/>
                        </a:rPr>
                        <a:t>USA</a:t>
                      </a:r>
                    </a:p>
                  </a:txBody>
                  <a:tcPr marL="91401" marR="91401" marT="45700" marB="457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130" name="Rectangle 129"/>
          <p:cNvSpPr/>
          <p:nvPr/>
        </p:nvSpPr>
        <p:spPr bwMode="auto">
          <a:xfrm>
            <a:off x="8678254" y="5431730"/>
            <a:ext cx="1332089" cy="278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b" anchorCtr="0" compatLnSpc="1">
            <a:prstTxWarp prst="textNoShape">
              <a:avLst/>
            </a:prstTxWarp>
            <a:spAutoFit/>
          </a:bodyPr>
          <a:lstStyle/>
          <a:p>
            <a:pPr marL="0" marR="0" lvl="0" indent="0" algn="ctr" defTabSz="931935"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err="1">
                <a:ln>
                  <a:noFill/>
                </a:ln>
                <a:solidFill>
                  <a:srgbClr val="0078D7"/>
                </a:solidFill>
                <a:effectLst/>
                <a:uLnTx/>
                <a:uFillTx/>
                <a:latin typeface="Segoe UI"/>
                <a:ea typeface="+mn-ea"/>
                <a:cs typeface="Segoe UI Semibold" panose="020B0702040204020203" pitchFamily="34" charset="0"/>
              </a:rPr>
              <a:t>dbo.Customers</a:t>
            </a:r>
            <a:endParaRPr kumimoji="0" lang="en-US" sz="1200" b="0" i="0" u="none" strike="noStrike" kern="0" cap="none" spc="0" normalizeH="0" baseline="0" noProof="0">
              <a:ln>
                <a:noFill/>
              </a:ln>
              <a:solidFill>
                <a:srgbClr val="0078D7"/>
              </a:solidFill>
              <a:effectLst/>
              <a:uLnTx/>
              <a:uFillTx/>
              <a:latin typeface="Segoe UI"/>
              <a:ea typeface="+mn-ea"/>
              <a:cs typeface="Segoe UI Semibold" panose="020B0702040204020203" pitchFamily="34" charset="0"/>
            </a:endParaRPr>
          </a:p>
        </p:txBody>
      </p:sp>
      <p:grpSp>
        <p:nvGrpSpPr>
          <p:cNvPr id="131" name="Group 130"/>
          <p:cNvGrpSpPr/>
          <p:nvPr/>
        </p:nvGrpSpPr>
        <p:grpSpPr>
          <a:xfrm>
            <a:off x="7545172" y="6301033"/>
            <a:ext cx="805029" cy="359010"/>
            <a:chOff x="7808372" y="6373501"/>
            <a:chExt cx="805371" cy="359162"/>
          </a:xfrm>
        </p:grpSpPr>
        <p:sp>
          <p:nvSpPr>
            <p:cNvPr id="132" name="TextBox 131"/>
            <p:cNvSpPr txBox="1"/>
            <p:nvPr/>
          </p:nvSpPr>
          <p:spPr>
            <a:xfrm>
              <a:off x="7808372" y="6470942"/>
              <a:ext cx="805371" cy="261721"/>
            </a:xfrm>
            <a:prstGeom prst="rect">
              <a:avLst/>
            </a:prstGeom>
            <a:noFill/>
          </p:spPr>
          <p:txBody>
            <a:bodyPr wrap="none" rtlCol="0">
              <a:spAutoFit/>
            </a:bodyP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mn-cs"/>
                </a:rPr>
                <a:t>ciphertext</a:t>
              </a:r>
            </a:p>
          </p:txBody>
        </p:sp>
        <p:cxnSp>
          <p:nvCxnSpPr>
            <p:cNvPr id="134" name="Straight Connector 133"/>
            <p:cNvCxnSpPr>
              <a:cxnSpLocks/>
              <a:endCxn id="132" idx="0"/>
            </p:cNvCxnSpPr>
            <p:nvPr/>
          </p:nvCxnSpPr>
          <p:spPr>
            <a:xfrm>
              <a:off x="8211058" y="6373501"/>
              <a:ext cx="0" cy="97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Rectangle 135"/>
          <p:cNvSpPr/>
          <p:nvPr/>
        </p:nvSpPr>
        <p:spPr>
          <a:xfrm>
            <a:off x="7281034" y="3210047"/>
            <a:ext cx="4111026" cy="461665"/>
          </a:xfrm>
          <a:prstGeom prst="rect">
            <a:avLst/>
          </a:prstGeom>
          <a:ln>
            <a:solidFill>
              <a:schemeClr val="tx2"/>
            </a:solidFill>
          </a:ln>
        </p:spPr>
        <p:txBody>
          <a:bodyPr wrap="square">
            <a:spAutoFit/>
          </a:bodyPr>
          <a:lstStyle/>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505050"/>
                </a:solidFill>
                <a:effectLst/>
                <a:uLnTx/>
                <a:uFillTx/>
                <a:latin typeface="Consolas" panose="020B0609020204030204" pitchFamily="49" charset="0"/>
                <a:ea typeface="+mn-ea"/>
                <a:cs typeface="+mn-cs"/>
              </a:rPr>
              <a:t>"SELECT Name FROM Customers WHERE SSN = @SSN", </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505050"/>
                </a:solidFill>
                <a:effectLst/>
                <a:uLnTx/>
                <a:uFillTx/>
                <a:latin typeface="Consolas" panose="020B0609020204030204" pitchFamily="49" charset="0"/>
                <a:ea typeface="+mn-ea"/>
                <a:cs typeface="+mn-cs"/>
              </a:rPr>
              <a:t>0x7ff654ae6d</a:t>
            </a:r>
          </a:p>
        </p:txBody>
      </p:sp>
      <p:grpSp>
        <p:nvGrpSpPr>
          <p:cNvPr id="5" name="Group 4"/>
          <p:cNvGrpSpPr/>
          <p:nvPr/>
        </p:nvGrpSpPr>
        <p:grpSpPr>
          <a:xfrm>
            <a:off x="7498601" y="3682193"/>
            <a:ext cx="805029" cy="356314"/>
            <a:chOff x="7498601" y="3253851"/>
            <a:chExt cx="805029" cy="356314"/>
          </a:xfrm>
        </p:grpSpPr>
        <p:sp>
          <p:nvSpPr>
            <p:cNvPr id="137" name="TextBox 136"/>
            <p:cNvSpPr txBox="1"/>
            <p:nvPr/>
          </p:nvSpPr>
          <p:spPr>
            <a:xfrm>
              <a:off x="7498601" y="3348555"/>
              <a:ext cx="805029" cy="261610"/>
            </a:xfrm>
            <a:prstGeom prst="rect">
              <a:avLst/>
            </a:prstGeom>
            <a:noFill/>
          </p:spPr>
          <p:txBody>
            <a:bodyPr wrap="none" rtlCol="0">
              <a:spAutoFit/>
            </a:bodyPr>
            <a:lstStyle/>
            <a:p>
              <a:pPr marL="0" marR="0" lvl="0" indent="0" algn="ctr" defTabSz="913154"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a:ln>
                    <a:noFill/>
                  </a:ln>
                  <a:solidFill>
                    <a:srgbClr val="0078D7"/>
                  </a:solidFill>
                  <a:effectLst/>
                  <a:uLnTx/>
                  <a:uFillTx/>
                  <a:latin typeface="Segoe UI"/>
                  <a:ea typeface="+mn-ea"/>
                  <a:cs typeface="+mn-cs"/>
                </a:rPr>
                <a:t>ciphertext</a:t>
              </a:r>
            </a:p>
          </p:txBody>
        </p:sp>
        <p:cxnSp>
          <p:nvCxnSpPr>
            <p:cNvPr id="138" name="Straight Connector 137"/>
            <p:cNvCxnSpPr>
              <a:cxnSpLocks/>
              <a:endCxn id="137" idx="0"/>
            </p:cNvCxnSpPr>
            <p:nvPr/>
          </p:nvCxnSpPr>
          <p:spPr>
            <a:xfrm>
              <a:off x="7901116" y="3253851"/>
              <a:ext cx="0" cy="947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Rectangle 138"/>
          <p:cNvSpPr/>
          <p:nvPr/>
        </p:nvSpPr>
        <p:spPr>
          <a:xfrm>
            <a:off x="455986" y="3210047"/>
            <a:ext cx="4083357" cy="461665"/>
          </a:xfrm>
          <a:prstGeom prst="rect">
            <a:avLst/>
          </a:prstGeom>
          <a:ln>
            <a:solidFill>
              <a:schemeClr val="tx2"/>
            </a:solidFill>
          </a:ln>
        </p:spPr>
        <p:txBody>
          <a:bodyPr wrap="square">
            <a:spAutoFit/>
          </a:bodyPr>
          <a:lstStyle/>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505050"/>
                </a:solidFill>
                <a:effectLst/>
                <a:uLnTx/>
                <a:uFillTx/>
                <a:latin typeface="Consolas" panose="020B0609020204030204" pitchFamily="49" charset="0"/>
                <a:ea typeface="+mn-ea"/>
                <a:cs typeface="+mn-cs"/>
              </a:rPr>
              <a:t>"SELECT Name FROM Customers WHERE SSN = @SSN",</a:t>
            </a:r>
          </a:p>
          <a:p>
            <a:pPr marL="0" marR="0" lvl="0" indent="0" algn="l" defTabSz="913154"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a:ln>
                  <a:noFill/>
                </a:ln>
                <a:solidFill>
                  <a:srgbClr val="505050"/>
                </a:solidFill>
                <a:effectLst/>
                <a:uLnTx/>
                <a:uFillTx/>
                <a:latin typeface="Consolas" panose="020B0609020204030204" pitchFamily="49" charset="0"/>
                <a:ea typeface="+mn-ea"/>
                <a:cs typeface="+mn-cs"/>
              </a:rPr>
              <a:t>"111-22-3333"</a:t>
            </a:r>
          </a:p>
        </p:txBody>
      </p:sp>
      <p:sp>
        <p:nvSpPr>
          <p:cNvPr id="35" name="key">
            <a:extLst>
              <a:ext uri="{FF2B5EF4-FFF2-40B4-BE49-F238E27FC236}">
                <a16:creationId xmlns:a16="http://schemas.microsoft.com/office/drawing/2014/main" id="{7448DF29-BD42-44FE-8849-B99B0AC19810}"/>
              </a:ext>
            </a:extLst>
          </p:cNvPr>
          <p:cNvSpPr>
            <a:spLocks noChangeAspect="1" noEditPoints="1"/>
          </p:cNvSpPr>
          <p:nvPr/>
        </p:nvSpPr>
        <p:spPr bwMode="auto">
          <a:xfrm>
            <a:off x="5699950" y="3383157"/>
            <a:ext cx="396050" cy="39401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grpSp>
        <p:nvGrpSpPr>
          <p:cNvPr id="3" name="Group 2">
            <a:extLst>
              <a:ext uri="{FF2B5EF4-FFF2-40B4-BE49-F238E27FC236}">
                <a16:creationId xmlns:a16="http://schemas.microsoft.com/office/drawing/2014/main" id="{6FBEFE93-3408-46BD-A1FE-006D36F097DD}"/>
              </a:ext>
            </a:extLst>
          </p:cNvPr>
          <p:cNvGrpSpPr/>
          <p:nvPr/>
        </p:nvGrpSpPr>
        <p:grpSpPr>
          <a:xfrm>
            <a:off x="10712417" y="3987402"/>
            <a:ext cx="1034575" cy="1191610"/>
            <a:chOff x="10677233" y="3324937"/>
            <a:chExt cx="651729" cy="750653"/>
          </a:xfrm>
        </p:grpSpPr>
        <p:sp>
          <p:nvSpPr>
            <p:cNvPr id="36" name="Cylinder 35">
              <a:extLst>
                <a:ext uri="{FF2B5EF4-FFF2-40B4-BE49-F238E27FC236}">
                  <a16:creationId xmlns:a16="http://schemas.microsoft.com/office/drawing/2014/main" id="{032C9CFC-7423-4A9D-8164-DFBC88614784}"/>
                </a:ext>
              </a:extLst>
            </p:cNvPr>
            <p:cNvSpPr/>
            <p:nvPr/>
          </p:nvSpPr>
          <p:spPr bwMode="auto">
            <a:xfrm>
              <a:off x="10677233" y="3324937"/>
              <a:ext cx="571376" cy="750653"/>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rPr>
                <a:t>SQL</a:t>
              </a:r>
              <a:endParaRPr kumimoji="0" lang="en-US" sz="2000" b="0" i="0" u="none" strike="noStrike" kern="0" cap="none" spc="0" normalizeH="0" baseline="0" noProof="0">
                <a:ln>
                  <a:noFill/>
                </a:ln>
                <a:solidFill>
                  <a:srgbClr val="0078D7"/>
                </a:solidFill>
                <a:effectLst/>
                <a:uLnTx/>
                <a:uFillTx/>
                <a:latin typeface="Segoe UI" panose="020B0502040204020203" pitchFamily="34" charset="0"/>
                <a:ea typeface="Segoe UI" pitchFamily="34" charset="0"/>
                <a:cs typeface="Segoe UI" panose="020B0502040204020203" pitchFamily="34" charset="0"/>
              </a:endParaRPr>
            </a:p>
          </p:txBody>
        </p:sp>
        <p:grpSp>
          <p:nvGrpSpPr>
            <p:cNvPr id="41" name="Group 40">
              <a:extLst>
                <a:ext uri="{FF2B5EF4-FFF2-40B4-BE49-F238E27FC236}">
                  <a16:creationId xmlns:a16="http://schemas.microsoft.com/office/drawing/2014/main" id="{24F74FFA-B7E4-4A28-A6CC-6CD3234FFDC5}"/>
                </a:ext>
              </a:extLst>
            </p:cNvPr>
            <p:cNvGrpSpPr/>
            <p:nvPr/>
          </p:nvGrpSpPr>
          <p:grpSpPr>
            <a:xfrm>
              <a:off x="11105373" y="3677301"/>
              <a:ext cx="223589" cy="386554"/>
              <a:chOff x="9483369" y="4036570"/>
              <a:chExt cx="385258" cy="666058"/>
            </a:xfrm>
          </p:grpSpPr>
          <p:sp>
            <p:nvSpPr>
              <p:cNvPr id="42" name="Freeform: Shape 41">
                <a:extLst>
                  <a:ext uri="{FF2B5EF4-FFF2-40B4-BE49-F238E27FC236}">
                    <a16:creationId xmlns:a16="http://schemas.microsoft.com/office/drawing/2014/main" id="{407094D9-67B1-4477-BBA5-4285951759EC}"/>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no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sp>
            <p:nvSpPr>
              <p:cNvPr id="43" name="Freeform: Shape 42">
                <a:extLst>
                  <a:ext uri="{FF2B5EF4-FFF2-40B4-BE49-F238E27FC236}">
                    <a16:creationId xmlns:a16="http://schemas.microsoft.com/office/drawing/2014/main" id="{440B3A40-E0F9-46FD-A797-26B7F83ABF2C}"/>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solidFill>
                <a:schemeClr val="bg1">
                  <a:lumMod val="95000"/>
                </a:schemeClr>
              </a:solid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505050"/>
                  </a:solidFill>
                  <a:effectLst/>
                  <a:uLnTx/>
                  <a:uFillTx/>
                  <a:latin typeface="Calibri Light" panose="020F0302020204030204"/>
                  <a:ea typeface="+mn-ea"/>
                  <a:cs typeface="+mn-cs"/>
                </a:endParaRPr>
              </a:p>
            </p:txBody>
          </p:sp>
        </p:grpSp>
      </p:grpSp>
    </p:spTree>
    <p:extLst>
      <p:ext uri="{BB962C8B-B14F-4D97-AF65-F5344CB8AC3E}">
        <p14:creationId xmlns:p14="http://schemas.microsoft.com/office/powerpoint/2010/main" val="260578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wipe(left)">
                                      <p:cBhvr>
                                        <p:cTn id="11" dur="500"/>
                                        <p:tgtEl>
                                          <p:spTgt spid="1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wipe(left)">
                                      <p:cBhvr>
                                        <p:cTn id="16" dur="500"/>
                                        <p:tgtEl>
                                          <p:spTgt spid="12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6"/>
                                        </p:tgtEl>
                                        <p:attrNameLst>
                                          <p:attrName>style.visibility</p:attrName>
                                        </p:attrNameLst>
                                      </p:cBhvr>
                                      <p:to>
                                        <p:strVal val="visible"/>
                                      </p:to>
                                    </p:set>
                                    <p:animEffect transition="in" filter="fade">
                                      <p:cBhvr>
                                        <p:cTn id="20" dur="500"/>
                                        <p:tgtEl>
                                          <p:spTgt spid="136"/>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fade">
                                      <p:cBhvr>
                                        <p:cTn id="29" dur="500"/>
                                        <p:tgtEl>
                                          <p:spTgt spid="130"/>
                                        </p:tgtEl>
                                      </p:cBhvr>
                                    </p:animEffect>
                                  </p:childTnLst>
                                </p:cTn>
                              </p:par>
                              <p:par>
                                <p:cTn id="30" presetID="10" presetClass="entr" presetSubtype="0" fill="hold" nodeType="with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fade">
                                      <p:cBhvr>
                                        <p:cTn id="32" dur="500"/>
                                        <p:tgtEl>
                                          <p:spTgt spid="129"/>
                                        </p:tgtEl>
                                      </p:cBhvr>
                                    </p:animEffect>
                                  </p:childTnLst>
                                </p:cTn>
                              </p:par>
                              <p:par>
                                <p:cTn id="33" presetID="10" presetClass="entr" presetSubtype="0" fill="hold" nodeType="with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fade">
                                      <p:cBhvr>
                                        <p:cTn id="35" dur="500"/>
                                        <p:tgtEl>
                                          <p:spTgt spid="131"/>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26"/>
                                        </p:tgtEl>
                                        <p:attrNameLst>
                                          <p:attrName>style.visibility</p:attrName>
                                        </p:attrNameLst>
                                      </p:cBhvr>
                                      <p:to>
                                        <p:strVal val="visible"/>
                                      </p:to>
                                    </p:set>
                                    <p:animEffect transition="in" filter="fade">
                                      <p:cBhvr>
                                        <p:cTn id="39" dur="500"/>
                                        <p:tgtEl>
                                          <p:spTgt spid="126"/>
                                        </p:tgtEl>
                                      </p:cBhvr>
                                    </p:animEffect>
                                  </p:childTnLst>
                                </p:cTn>
                              </p:par>
                              <p:par>
                                <p:cTn id="40" presetID="10" presetClass="entr" presetSubtype="0" fill="hold" nodeType="with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fade">
                                      <p:cBhvr>
                                        <p:cTn id="42" dur="500"/>
                                        <p:tgtEl>
                                          <p:spTgt spid="125"/>
                                        </p:tgtEl>
                                      </p:cBhvr>
                                    </p:animEffect>
                                  </p:childTnLst>
                                </p:cTn>
                              </p:par>
                            </p:childTnLst>
                          </p:cTn>
                        </p:par>
                        <p:par>
                          <p:cTn id="43" fill="hold">
                            <p:stCondLst>
                              <p:cond delay="1000"/>
                            </p:stCondLst>
                            <p:childTnLst>
                              <p:par>
                                <p:cTn id="44" presetID="22" presetClass="entr" presetSubtype="2" fill="hold" nodeType="afterEffect">
                                  <p:stCondLst>
                                    <p:cond delay="0"/>
                                  </p:stCondLst>
                                  <p:childTnLst>
                                    <p:set>
                                      <p:cBhvr>
                                        <p:cTn id="45" dur="1" fill="hold">
                                          <p:stCondLst>
                                            <p:cond delay="0"/>
                                          </p:stCondLst>
                                        </p:cTn>
                                        <p:tgtEl>
                                          <p:spTgt spid="121"/>
                                        </p:tgtEl>
                                        <p:attrNameLst>
                                          <p:attrName>style.visibility</p:attrName>
                                        </p:attrNameLst>
                                      </p:cBhvr>
                                      <p:to>
                                        <p:strVal val="visible"/>
                                      </p:to>
                                    </p:set>
                                    <p:animEffect transition="in" filter="wipe(right)">
                                      <p:cBhvr>
                                        <p:cTn id="46" dur="500"/>
                                        <p:tgtEl>
                                          <p:spTgt spid="1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wipe(right)">
                                      <p:cBhvr>
                                        <p:cTn id="51" dur="500"/>
                                        <p:tgtEl>
                                          <p:spTgt spid="123"/>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fade">
                                      <p:cBhvr>
                                        <p:cTn id="55" dur="500"/>
                                        <p:tgtEl>
                                          <p:spTgt spid="122"/>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wipe(right)">
                                      <p:cBhvr>
                                        <p:cTn id="5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30" grpId="0"/>
      <p:bldP spid="136" grpId="0" animBg="1"/>
      <p:bldP spid="139" grpId="0" animBg="1"/>
    </p:bldLst>
  </p:timing>
</p:sld>
</file>

<file path=ppt/theme/theme1.xml><?xml version="1.0" encoding="utf-8"?>
<a:theme xmlns:a="http://schemas.openxmlformats.org/drawingml/2006/main" name="2_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0">
    <a:dk1>
      <a:srgbClr val="505050"/>
    </a:dk1>
    <a:lt1>
      <a:srgbClr val="FFFFFF"/>
    </a:lt1>
    <a:dk2>
      <a:srgbClr val="002050"/>
    </a:dk2>
    <a:lt2>
      <a:srgbClr val="70C7FF"/>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TotalTime>
  <Words>10336</Words>
  <Application>Microsoft Office PowerPoint</Application>
  <PresentationFormat>Widescreen</PresentationFormat>
  <Paragraphs>990</Paragraphs>
  <Slides>41</Slides>
  <Notes>41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Calibri Light</vt:lpstr>
      <vt:lpstr>Consolas</vt:lpstr>
      <vt:lpstr>Segoe UI</vt:lpstr>
      <vt:lpstr>Segoe UI Light</vt:lpstr>
      <vt:lpstr>Segoe UI Semibold</vt:lpstr>
      <vt:lpstr>Wingdings</vt:lpstr>
      <vt:lpstr>Wingdings 3</vt:lpstr>
      <vt:lpstr>2_Dynamics 365</vt:lpstr>
      <vt:lpstr>Secures and protects  your application data </vt:lpstr>
      <vt:lpstr>Learning Objectives</vt:lpstr>
      <vt:lpstr>Layers of protection</vt:lpstr>
      <vt:lpstr>Enterprise-grade security that is easy to use</vt:lpstr>
      <vt:lpstr>Azure Active Directory authentication</vt:lpstr>
      <vt:lpstr>Types of data encryption </vt:lpstr>
      <vt:lpstr>Transparent Data Encryption</vt:lpstr>
      <vt:lpstr>Always Encrypted</vt:lpstr>
      <vt:lpstr>How Always Encrypted works</vt:lpstr>
      <vt:lpstr>Protect data from high-privileged, unauthorized users</vt:lpstr>
      <vt:lpstr>Limitations of Always Encrypted</vt:lpstr>
      <vt:lpstr>Confidential computing</vt:lpstr>
      <vt:lpstr>Data protection inside a Trusted Execution Environment </vt:lpstr>
      <vt:lpstr>Benefits of Always Encrypted using enclaves</vt:lpstr>
      <vt:lpstr>Steps to employing Always Encrypted using enclaves</vt:lpstr>
      <vt:lpstr>Always Encrypted using enclaves </vt:lpstr>
      <vt:lpstr>Secure state best practices</vt:lpstr>
      <vt:lpstr>Vulnerability Assessment</vt:lpstr>
      <vt:lpstr>Using Vulnerability Assessment </vt:lpstr>
      <vt:lpstr>Information Protection</vt:lpstr>
      <vt:lpstr>Data discovery &amp; classification</vt:lpstr>
      <vt:lpstr>Data discovery &amp; Classification</vt:lpstr>
      <vt:lpstr>Row-level security</vt:lpstr>
      <vt:lpstr>RLS in three steps</vt:lpstr>
      <vt:lpstr>Dynamic data masking</vt:lpstr>
      <vt:lpstr>Dynamic data masking</vt:lpstr>
      <vt:lpstr>Dynamic data masking</vt:lpstr>
      <vt:lpstr>Threat detection</vt:lpstr>
      <vt:lpstr>How threat detection works</vt:lpstr>
      <vt:lpstr>Azure SQL Database Auditing</vt:lpstr>
      <vt:lpstr>Layered approach to security</vt:lpstr>
      <vt:lpstr>Securing your database with firewalls</vt:lpstr>
      <vt:lpstr>Trust architecture</vt:lpstr>
      <vt:lpstr>Create a security policy</vt:lpstr>
      <vt:lpstr>Firewall configuration using portals</vt:lpstr>
      <vt:lpstr>Firewall configuration using PowerShell/T-SQL</vt:lpstr>
      <vt:lpstr>Firewall configuration using REST API</vt:lpstr>
      <vt:lpstr>Customer experience</vt:lpstr>
      <vt:lpstr>Minimal impact on applications</vt:lpstr>
      <vt:lpstr>Security administration overview</vt:lpstr>
      <vt:lpstr>The largest compliance portfolio in the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Secures and protects  your application data </dc:title>
  <dc:creator>Pankaj Satyaketu</dc:creator>
  <cp:lastModifiedBy>Pankaj Satyaketu</cp:lastModifiedBy>
  <cp:revision>1</cp:revision>
  <dcterms:created xsi:type="dcterms:W3CDTF">2020-08-28T21:42:05Z</dcterms:created>
  <dcterms:modified xsi:type="dcterms:W3CDTF">2020-08-28T21:43:46Z</dcterms:modified>
</cp:coreProperties>
</file>